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63"/>
  </p:notesMasterIdLst>
  <p:sldIdLst>
    <p:sldId id="310" r:id="rId2"/>
    <p:sldId id="257" r:id="rId3"/>
    <p:sldId id="313" r:id="rId4"/>
    <p:sldId id="314" r:id="rId5"/>
    <p:sldId id="315" r:id="rId6"/>
    <p:sldId id="316" r:id="rId7"/>
    <p:sldId id="317" r:id="rId8"/>
    <p:sldId id="318" r:id="rId9"/>
    <p:sldId id="319" r:id="rId10"/>
    <p:sldId id="320" r:id="rId11"/>
    <p:sldId id="321" r:id="rId12"/>
    <p:sldId id="322" r:id="rId13"/>
    <p:sldId id="323" r:id="rId14"/>
    <p:sldId id="324" r:id="rId15"/>
    <p:sldId id="264" r:id="rId16"/>
    <p:sldId id="265" r:id="rId17"/>
    <p:sldId id="266" r:id="rId18"/>
    <p:sldId id="267" r:id="rId19"/>
    <p:sldId id="268" r:id="rId20"/>
    <p:sldId id="269" r:id="rId21"/>
    <p:sldId id="325"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92" d="100"/>
          <a:sy n="92" d="100"/>
        </p:scale>
        <p:origin x="102" y="13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3DBAAD67-5980-437B-8B70-F40621AFE14F}" type="datetimeFigureOut">
              <a:rPr lang="zh-CN" altLang="en-US" smtClean="0"/>
              <a:pPr/>
              <a:t>2018/6/20 Wednesday</a:t>
            </a:fld>
            <a:endParaRPr lang="zh-CN" altLang="en-US"/>
          </a:p>
        </p:txBody>
      </p:sp>
      <p:sp>
        <p:nvSpPr>
          <p:cNvPr id="4" name="幻灯片图像占位符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4A1FF85A-4F35-487D-82C6-A10282DF957D}" type="slidenum">
              <a:rPr lang="zh-CN" altLang="en-US" smtClean="0"/>
              <a:pPr/>
              <a:t>‹#›</a:t>
            </a:fld>
            <a:endParaRPr lang="zh-CN" altLang="en-US"/>
          </a:p>
        </p:txBody>
      </p:sp>
    </p:spTree>
    <p:extLst>
      <p:ext uri="{BB962C8B-B14F-4D97-AF65-F5344CB8AC3E}">
        <p14:creationId xmlns:p14="http://schemas.microsoft.com/office/powerpoint/2010/main" val="2321708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smtClean="0"/>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fld id="{9DDF5B7C-F785-49AB-A1B6-643076120324}" type="slidenum">
              <a:rPr lang="en-US" altLang="zh-CN" sz="1200" b="0">
                <a:solidFill>
                  <a:prstClr val="black"/>
                </a:solidFill>
                <a:latin typeface="Times New Roman" pitchFamily="18" charset="0"/>
              </a:rPr>
              <a:pPr/>
              <a:t>1</a:t>
            </a:fld>
            <a:endParaRPr lang="en-US" altLang="zh-CN" sz="1200" b="0">
              <a:solidFill>
                <a:prstClr val="black"/>
              </a:solidFill>
              <a:latin typeface="Times New Roman" pitchFamily="18" charset="0"/>
            </a:endParaRPr>
          </a:p>
        </p:txBody>
      </p:sp>
    </p:spTree>
    <p:extLst>
      <p:ext uri="{BB962C8B-B14F-4D97-AF65-F5344CB8AC3E}">
        <p14:creationId xmlns:p14="http://schemas.microsoft.com/office/powerpoint/2010/main" val="3080891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7"/>
          <p:cNvSpPr txBox="1">
            <a:spLocks noGrp="1" noChangeArrowheads="1"/>
          </p:cNvSpPr>
          <p:nvPr/>
        </p:nvSpPr>
        <p:spPr bwMode="auto">
          <a:xfrm>
            <a:off x="5183374" y="6515472"/>
            <a:ext cx="3960627" cy="342528"/>
          </a:xfrm>
          <a:prstGeom prst="rect">
            <a:avLst/>
          </a:prstGeom>
          <a:noFill/>
          <a:ln w="9525">
            <a:noFill/>
            <a:miter lim="800000"/>
            <a:headEnd/>
            <a:tailEnd/>
          </a:ln>
        </p:spPr>
        <p:txBody>
          <a:bodyPr lIns="96575" tIns="48288" rIns="96575" bIns="48288" anchor="b"/>
          <a:lstStyle/>
          <a:p>
            <a:pPr algn="r" defTabSz="965200" eaLnBrk="1" hangingPunct="1"/>
            <a:fld id="{63EEE4A9-8800-4F23-8073-00B3D9E8F3BC}" type="slidenum">
              <a:rPr kumimoji="1" lang="zh-CN" altLang="en-US" sz="1300">
                <a:latin typeface="Times New Roman" pitchFamily="18" charset="0"/>
              </a:rPr>
              <a:pPr algn="r" defTabSz="965200" eaLnBrk="1" hangingPunct="1"/>
              <a:t>3</a:t>
            </a:fld>
            <a:endParaRPr kumimoji="1" lang="en-US" altLang="zh-CN" sz="1300">
              <a:latin typeface="Times New Roman" pitchFamily="18" charset="0"/>
            </a:endParaRPr>
          </a:p>
        </p:txBody>
      </p:sp>
      <p:sp>
        <p:nvSpPr>
          <p:cNvPr id="882691" name="Rectangle 2"/>
          <p:cNvSpPr>
            <a:spLocks noGrp="1" noRot="1" noChangeAspect="1" noChangeArrowheads="1" noTextEdit="1"/>
          </p:cNvSpPr>
          <p:nvPr>
            <p:ph type="sldImg"/>
          </p:nvPr>
        </p:nvSpPr>
        <p:spPr>
          <a:xfrm>
            <a:off x="1275907" y="513792"/>
            <a:ext cx="6592186" cy="2572149"/>
          </a:xfrm>
        </p:spPr>
      </p:sp>
      <p:sp>
        <p:nvSpPr>
          <p:cNvPr id="882692" name="Rectangle 3"/>
          <p:cNvSpPr>
            <a:spLocks noGrp="1" noChangeArrowheads="1"/>
          </p:cNvSpPr>
          <p:nvPr>
            <p:ph type="body" idx="1"/>
          </p:nvPr>
        </p:nvSpPr>
        <p:spPr>
          <a:xfrm>
            <a:off x="1220701" y="3257204"/>
            <a:ext cx="6702601" cy="3087004"/>
          </a:xfrm>
        </p:spPr>
        <p:txBody>
          <a:bodyPr lIns="96575" tIns="48288" rIns="96575" bIns="48288"/>
          <a:lstStyle/>
          <a:p>
            <a:pPr eaLnBrk="1" hangingPunct="1"/>
            <a:r>
              <a:rPr lang="zh-CN" altLang="en-US">
                <a:solidFill>
                  <a:srgbClr val="800000"/>
                </a:solidFill>
                <a:latin typeface="隶书" pitchFamily="49" charset="-122"/>
                <a:ea typeface="隶书" pitchFamily="49" charset="-122"/>
              </a:rPr>
              <a:t>前面我们已经介绍了</a:t>
            </a:r>
            <a:r>
              <a:rPr lang="en-US" altLang="zh-CN">
                <a:solidFill>
                  <a:srgbClr val="800000"/>
                </a:solidFill>
                <a:latin typeface="隶书" pitchFamily="49" charset="-122"/>
                <a:ea typeface="隶书" pitchFamily="49" charset="-122"/>
              </a:rPr>
              <a:t>Register,SRAM,DRAM, Hard Disk , Magnetic Tape and Optical Disk. </a:t>
            </a:r>
            <a:r>
              <a:rPr lang="zh-CN" altLang="en-US">
                <a:solidFill>
                  <a:srgbClr val="800000"/>
                </a:solidFill>
                <a:latin typeface="隶书" pitchFamily="49" charset="-122"/>
                <a:ea typeface="隶书" pitchFamily="49" charset="-122"/>
              </a:rPr>
              <a:t>从使用和维护角度来说，计算机最好使用一个容量极大而速度极快的存储器。但往往做不到。因而采用一种分级体系结构，使各种不同功能/容量/速度/价格的存储器相互协调以构成最佳性能的存储系统。</a:t>
            </a:r>
          </a:p>
          <a:p>
            <a:pPr eaLnBrk="1" hangingPunct="1"/>
            <a:r>
              <a:rPr lang="zh-CN" altLang="en-US">
                <a:solidFill>
                  <a:srgbClr val="800000"/>
                </a:solidFill>
                <a:latin typeface="隶书" pitchFamily="49" charset="-122"/>
                <a:ea typeface="隶书" pitchFamily="49" charset="-122"/>
              </a:rPr>
              <a:t>调查</a:t>
            </a:r>
            <a:r>
              <a:rPr lang="en-US" altLang="zh-CN">
                <a:solidFill>
                  <a:srgbClr val="800000"/>
                </a:solidFill>
                <a:latin typeface="隶书" pitchFamily="49" charset="-122"/>
                <a:ea typeface="隶书" pitchFamily="49" charset="-122"/>
              </a:rPr>
              <a:t>???</a:t>
            </a:r>
          </a:p>
        </p:txBody>
      </p:sp>
    </p:spTree>
    <p:extLst>
      <p:ext uri="{BB962C8B-B14F-4D97-AF65-F5344CB8AC3E}">
        <p14:creationId xmlns:p14="http://schemas.microsoft.com/office/powerpoint/2010/main" val="2670283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7"/>
          <p:cNvSpPr txBox="1">
            <a:spLocks noGrp="1" noChangeArrowheads="1"/>
          </p:cNvSpPr>
          <p:nvPr/>
        </p:nvSpPr>
        <p:spPr bwMode="auto">
          <a:xfrm>
            <a:off x="5183374" y="6515472"/>
            <a:ext cx="3960627" cy="342528"/>
          </a:xfrm>
          <a:prstGeom prst="rect">
            <a:avLst/>
          </a:prstGeom>
          <a:noFill/>
          <a:ln w="9525">
            <a:noFill/>
            <a:miter lim="800000"/>
            <a:headEnd/>
            <a:tailEnd/>
          </a:ln>
        </p:spPr>
        <p:txBody>
          <a:bodyPr lIns="96575" tIns="48288" rIns="96575" bIns="48288" anchor="b"/>
          <a:lstStyle/>
          <a:p>
            <a:pPr algn="r" defTabSz="965200" eaLnBrk="1" hangingPunct="1"/>
            <a:fld id="{D14CDD50-4E2D-4C3E-869F-F2E9EFF580D8}" type="slidenum">
              <a:rPr kumimoji="1" lang="zh-CN" altLang="en-US" sz="1300">
                <a:latin typeface="Times New Roman" pitchFamily="18" charset="0"/>
              </a:rPr>
              <a:pPr algn="r" defTabSz="965200" eaLnBrk="1" hangingPunct="1"/>
              <a:t>5</a:t>
            </a:fld>
            <a:endParaRPr kumimoji="1" lang="en-US" altLang="zh-CN" sz="1300">
              <a:latin typeface="Times New Roman" pitchFamily="18" charset="0"/>
            </a:endParaRPr>
          </a:p>
        </p:txBody>
      </p:sp>
      <p:sp>
        <p:nvSpPr>
          <p:cNvPr id="565251" name="Rectangle 2"/>
          <p:cNvSpPr>
            <a:spLocks noGrp="1" noChangeArrowheads="1"/>
          </p:cNvSpPr>
          <p:nvPr>
            <p:ph type="body" idx="1"/>
          </p:nvPr>
        </p:nvSpPr>
        <p:spPr>
          <a:xfrm>
            <a:off x="687028" y="3118916"/>
            <a:ext cx="7880361" cy="3225292"/>
          </a:xfrm>
          <a:noFill/>
        </p:spPr>
        <p:txBody>
          <a:bodyPr lIns="95116" tIns="46724" rIns="95116" bIns="46724"/>
          <a:lstStyle/>
          <a:p>
            <a:pPr eaLnBrk="1" hangingPunct="1"/>
            <a:r>
              <a:rPr lang="en-US" altLang="zh-CN"/>
              <a:t>How does the memory hierarchy work?  Well it is rather simple, at least in principle.</a:t>
            </a:r>
          </a:p>
          <a:p>
            <a:pPr eaLnBrk="1" hangingPunct="1"/>
            <a:r>
              <a:rPr lang="en-US" altLang="zh-CN"/>
              <a:t>In order to take advantage of the temporal locality, that is the locality in time, the memory hierarchy will keep those more recently accessed data items closer to the processor because chances are (points to the principle), the processor will access them again soon.</a:t>
            </a:r>
          </a:p>
          <a:p>
            <a:pPr eaLnBrk="1" hangingPunct="1"/>
            <a:r>
              <a:rPr lang="en-US" altLang="zh-CN"/>
              <a:t>In order to take advantage of the spatial locality, not ONLY do we move the item that has just been accessed to the upper level, but we ALSO move the data items that are adjacent to it.</a:t>
            </a:r>
          </a:p>
          <a:p>
            <a:pPr eaLnBrk="1" hangingPunct="1"/>
            <a:endParaRPr lang="en-US" altLang="zh-CN"/>
          </a:p>
          <a:p>
            <a:pPr eaLnBrk="1" hangingPunct="1"/>
            <a:r>
              <a:rPr lang="en-US" altLang="zh-CN"/>
              <a:t>+1 = 15 min. (X:55)</a:t>
            </a:r>
          </a:p>
        </p:txBody>
      </p:sp>
      <p:sp>
        <p:nvSpPr>
          <p:cNvPr id="565252" name="Rectangle 3"/>
          <p:cNvSpPr>
            <a:spLocks noGrp="1" noRot="1" noChangeAspect="1" noChangeArrowheads="1" noTextEdit="1"/>
          </p:cNvSpPr>
          <p:nvPr>
            <p:ph type="sldImg"/>
          </p:nvPr>
        </p:nvSpPr>
        <p:spPr>
          <a:xfrm>
            <a:off x="2862263" y="430213"/>
            <a:ext cx="3444875" cy="2582862"/>
          </a:xfrm>
          <a:ln/>
        </p:spPr>
      </p:sp>
    </p:spTree>
    <p:extLst>
      <p:ext uri="{BB962C8B-B14F-4D97-AF65-F5344CB8AC3E}">
        <p14:creationId xmlns:p14="http://schemas.microsoft.com/office/powerpoint/2010/main" val="1610699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96895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21978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837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44635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937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08519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3615045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1984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47860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25423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42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234628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29240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650" y="371475"/>
            <a:ext cx="7591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396875" y="1362075"/>
            <a:ext cx="789622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8"/>
          <p:cNvSpPr>
            <a:spLocks noChangeArrowheads="1"/>
          </p:cNvSpPr>
          <p:nvPr/>
        </p:nvSpPr>
        <p:spPr bwMode="auto">
          <a:xfrm>
            <a:off x="0" y="0"/>
            <a:ext cx="9144000" cy="228600"/>
          </a:xfrm>
          <a:prstGeom prst="rect">
            <a:avLst/>
          </a:prstGeom>
          <a:solidFill>
            <a:srgbClr val="990000"/>
          </a:solidFill>
          <a:ln>
            <a:noFill/>
          </a:ln>
          <a:extLst/>
        </p:spPr>
        <p:txBody>
          <a:bodyPr wrap="none" anchor="ctr"/>
          <a:lstStyle>
            <a:lvl1pPr eaLnBrk="0" hangingPunct="0">
              <a:defRPr sz="2400" b="1">
                <a:solidFill>
                  <a:schemeClr val="tx1"/>
                </a:solidFill>
                <a:latin typeface="Arial Narrow" panose="020B0606020202030204" pitchFamily="34" charset="0"/>
                <a:ea typeface="宋体" panose="02010600030101010101" pitchFamily="2" charset="-122"/>
              </a:defRPr>
            </a:lvl1pPr>
            <a:lvl2pPr marL="742950" indent="-285750" eaLnBrk="0" hangingPunct="0">
              <a:defRPr sz="2400" b="1">
                <a:solidFill>
                  <a:schemeClr val="tx1"/>
                </a:solidFill>
                <a:latin typeface="Arial Narrow" panose="020B0606020202030204" pitchFamily="34" charset="0"/>
                <a:ea typeface="宋体" panose="02010600030101010101" pitchFamily="2" charset="-122"/>
              </a:defRPr>
            </a:lvl2pPr>
            <a:lvl3pPr marL="1143000" indent="-228600" eaLnBrk="0" hangingPunct="0">
              <a:defRPr sz="2400" b="1">
                <a:solidFill>
                  <a:schemeClr val="tx1"/>
                </a:solidFill>
                <a:latin typeface="Arial Narrow" panose="020B0606020202030204" pitchFamily="34" charset="0"/>
                <a:ea typeface="宋体" panose="02010600030101010101" pitchFamily="2" charset="-122"/>
              </a:defRPr>
            </a:lvl3pPr>
            <a:lvl4pPr marL="1600200" indent="-228600" eaLnBrk="0" hangingPunct="0">
              <a:defRPr sz="2400" b="1">
                <a:solidFill>
                  <a:schemeClr val="tx1"/>
                </a:solidFill>
                <a:latin typeface="Arial Narrow" panose="020B0606020202030204" pitchFamily="34" charset="0"/>
                <a:ea typeface="宋体" panose="02010600030101010101" pitchFamily="2" charset="-122"/>
              </a:defRPr>
            </a:lvl4pPr>
            <a:lvl5pPr marL="2057400" indent="-228600" eaLnBrk="0" hangingPunct="0">
              <a:defRPr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ctr" fontAlgn="base">
              <a:spcBef>
                <a:spcPct val="0"/>
              </a:spcBef>
              <a:spcAft>
                <a:spcPct val="0"/>
              </a:spcAft>
              <a:defRPr/>
            </a:pPr>
            <a:endParaRPr lang="en-US" altLang="zh-CN" b="0" smtClean="0">
              <a:solidFill>
                <a:srgbClr val="000000"/>
              </a:solidFill>
              <a:latin typeface="Times New Roman" panose="02020603050405020304" pitchFamily="18" charset="0"/>
            </a:endParaRPr>
          </a:p>
        </p:txBody>
      </p:sp>
      <p:sp>
        <p:nvSpPr>
          <p:cNvPr id="1029" name="Text Box 5"/>
          <p:cNvSpPr txBox="1">
            <a:spLocks noChangeArrowheads="1"/>
          </p:cNvSpPr>
          <p:nvPr/>
        </p:nvSpPr>
        <p:spPr bwMode="auto">
          <a:xfrm>
            <a:off x="7270750" y="-26988"/>
            <a:ext cx="1936750" cy="276226"/>
          </a:xfrm>
          <a:prstGeom prst="rect">
            <a:avLst/>
          </a:prstGeom>
          <a:noFill/>
          <a:ln>
            <a:noFill/>
          </a:ln>
          <a:extLst/>
        </p:spPr>
        <p:txBody>
          <a:bodyPr>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200" dirty="0" smtClean="0">
                <a:solidFill>
                  <a:srgbClr val="FFFFFF"/>
                </a:solidFill>
                <a:latin typeface="Times New Roman" pitchFamily="18" charset="0"/>
                <a:ea typeface="宋体" pitchFamily="2" charset="-122"/>
              </a:rPr>
              <a:t>Shenzhen University</a:t>
            </a:r>
          </a:p>
        </p:txBody>
      </p:sp>
      <p:sp>
        <p:nvSpPr>
          <p:cNvPr id="1030" name="Rectangle 5"/>
          <p:cNvSpPr>
            <a:spLocks noChangeArrowheads="1"/>
          </p:cNvSpPr>
          <p:nvPr/>
        </p:nvSpPr>
        <p:spPr bwMode="auto">
          <a:xfrm>
            <a:off x="8831263" y="6611938"/>
            <a:ext cx="3127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spcBef>
                <a:spcPct val="0"/>
              </a:spcBef>
              <a:spcAft>
                <a:spcPct val="0"/>
              </a:spcAft>
            </a:pPr>
            <a:fld id="{E3DE8C20-FF95-4B18-90DC-C6B5F890F76A}" type="slidenum">
              <a:rPr lang="en-US" altLang="zh-CN" sz="1000" b="1">
                <a:solidFill>
                  <a:srgbClr val="000000"/>
                </a:solidFill>
                <a:ea typeface="ＭＳ Ｐゴシック" pitchFamily="34" charset="-128"/>
              </a:rPr>
              <a:pPr eaLnBrk="0" fontAlgn="base" hangingPunct="0">
                <a:spcBef>
                  <a:spcPct val="0"/>
                </a:spcBef>
                <a:spcAft>
                  <a:spcPct val="0"/>
                </a:spcAft>
              </a:pPr>
              <a:t>‹#›</a:t>
            </a:fld>
            <a:endParaRPr lang="en-US" altLang="zh-CN" sz="1000" b="1">
              <a:solidFill>
                <a:srgbClr val="000000"/>
              </a:solidFill>
              <a:ea typeface="宋体" pitchFamily="2" charset="-122"/>
            </a:endParaRPr>
          </a:p>
        </p:txBody>
      </p:sp>
      <p:sp>
        <p:nvSpPr>
          <p:cNvPr id="1031" name="TextBox 8"/>
          <p:cNvSpPr txBox="1">
            <a:spLocks noChangeArrowheads="1"/>
          </p:cNvSpPr>
          <p:nvPr/>
        </p:nvSpPr>
        <p:spPr bwMode="auto">
          <a:xfrm>
            <a:off x="-15875" y="6629400"/>
            <a:ext cx="4649788" cy="246063"/>
          </a:xfrm>
          <a:prstGeom prst="rect">
            <a:avLst/>
          </a:prstGeom>
          <a:noFill/>
          <a:ln>
            <a:noFill/>
          </a:ln>
          <a:extLst/>
        </p:spPr>
        <p:txBody>
          <a:bodyPr wrap="none">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000" b="0" smtClean="0">
                <a:solidFill>
                  <a:srgbClr val="000000"/>
                </a:solidFill>
                <a:latin typeface="Calibri" pitchFamily="34" charset="0"/>
                <a:ea typeface="宋体" pitchFamily="2" charset="-122"/>
              </a:rPr>
              <a:t>Bryant and O’Hallaron, Computer Systems: A Programmer’s Perspective, Third Edition</a:t>
            </a:r>
          </a:p>
        </p:txBody>
      </p:sp>
    </p:spTree>
    <p:extLst>
      <p:ext uri="{BB962C8B-B14F-4D97-AF65-F5344CB8AC3E}">
        <p14:creationId xmlns:p14="http://schemas.microsoft.com/office/powerpoint/2010/main" val="204710484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timing>
    <p:tnLst>
      <p:par>
        <p:cTn id="1" dur="indefinite" restart="never" nodeType="tmRoot"/>
      </p:par>
    </p:tnLst>
  </p:timing>
  <p:txStyles>
    <p:titleStyle>
      <a:lvl1pPr marL="119063" indent="-119063" algn="l" rtl="0" eaLnBrk="0" fontAlgn="base" hangingPunct="0">
        <a:spcBef>
          <a:spcPct val="0"/>
        </a:spcBef>
        <a:spcAft>
          <a:spcPct val="0"/>
        </a:spcAft>
        <a:defRPr sz="3600" b="1">
          <a:solidFill>
            <a:schemeClr val="tx1"/>
          </a:solidFill>
          <a:latin typeface="Calibri" pitchFamily="34" charset="0"/>
          <a:ea typeface="+mj-ea"/>
          <a:cs typeface="+mj-cs"/>
        </a:defRPr>
      </a:lvl1pPr>
      <a:lvl2pPr marL="119063" indent="-119063" algn="l" rtl="0" eaLnBrk="0" fontAlgn="base" hangingPunct="0">
        <a:spcBef>
          <a:spcPct val="0"/>
        </a:spcBef>
        <a:spcAft>
          <a:spcPct val="0"/>
        </a:spcAft>
        <a:defRPr sz="3600" b="1">
          <a:solidFill>
            <a:schemeClr val="tx1"/>
          </a:solidFill>
          <a:latin typeface="Calibri" pitchFamily="34" charset="0"/>
        </a:defRPr>
      </a:lvl2pPr>
      <a:lvl3pPr marL="119063" indent="-119063" algn="l" rtl="0" eaLnBrk="0" fontAlgn="base" hangingPunct="0">
        <a:spcBef>
          <a:spcPct val="0"/>
        </a:spcBef>
        <a:spcAft>
          <a:spcPct val="0"/>
        </a:spcAft>
        <a:defRPr sz="3600" b="1">
          <a:solidFill>
            <a:schemeClr val="tx1"/>
          </a:solidFill>
          <a:latin typeface="Calibri" pitchFamily="34" charset="0"/>
        </a:defRPr>
      </a:lvl3pPr>
      <a:lvl4pPr marL="119063" indent="-119063" algn="l" rtl="0" eaLnBrk="0" fontAlgn="base" hangingPunct="0">
        <a:spcBef>
          <a:spcPct val="0"/>
        </a:spcBef>
        <a:spcAft>
          <a:spcPct val="0"/>
        </a:spcAft>
        <a:defRPr sz="3600" b="1">
          <a:solidFill>
            <a:schemeClr val="tx1"/>
          </a:solidFill>
          <a:latin typeface="Calibri" pitchFamily="34" charset="0"/>
        </a:defRPr>
      </a:lvl4pPr>
      <a:lvl5pPr marL="119063" indent="-119063" algn="l" rtl="0" eaLnBrk="0" fontAlgn="base" hangingPunct="0">
        <a:spcBef>
          <a:spcPct val="0"/>
        </a:spcBef>
        <a:spcAft>
          <a:spcPct val="0"/>
        </a:spcAft>
        <a:defRPr sz="3600" b="1">
          <a:solidFill>
            <a:schemeClr val="tx1"/>
          </a:solidFill>
          <a:latin typeface="Calibri"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0" fontAlgn="base" hangingPunct="0">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0" fontAlgn="base" hangingPunct="0">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image" Target="../media/image28.png"/><Relationship Id="rId16"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36.png"/><Relationship Id="rId19" Type="http://schemas.openxmlformats.org/officeDocument/2006/relationships/image" Target="../media/image45.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1631950"/>
            <a:ext cx="7772400" cy="1644650"/>
          </a:xfrm>
        </p:spPr>
        <p:txBody>
          <a:bodyPr/>
          <a:lstStyle/>
          <a:p>
            <a:pPr marL="0" indent="0" algn="ctr" eaLnBrk="1" hangingPunct="1"/>
            <a:r>
              <a:rPr lang="zh-CN" altLang="en-US" dirty="0">
                <a:ea typeface="宋体" pitchFamily="2" charset="-122"/>
              </a:rPr>
              <a:t>高速缓存存储器</a:t>
            </a:r>
            <a:r>
              <a:rPr lang="zh-CN" altLang="en-US" dirty="0" smtClean="0">
                <a:ea typeface="宋体" pitchFamily="2" charset="-122"/>
              </a:rPr>
              <a:t/>
            </a:r>
            <a:br>
              <a:rPr lang="zh-CN" altLang="en-US" dirty="0" smtClean="0">
                <a:ea typeface="宋体" pitchFamily="2" charset="-122"/>
              </a:rPr>
            </a:br>
            <a:r>
              <a:rPr lang="zh-CN" altLang="en-US" dirty="0" smtClean="0">
                <a:ea typeface="宋体" pitchFamily="2" charset="-122"/>
              </a:rPr>
              <a:t/>
            </a:r>
            <a:br>
              <a:rPr lang="zh-CN" altLang="en-US" dirty="0" smtClean="0">
                <a:ea typeface="宋体" pitchFamily="2" charset="-122"/>
              </a:rPr>
            </a:br>
            <a:endParaRPr lang="zh-CN" altLang="en-US" sz="2000" b="0" dirty="0" smtClean="0">
              <a:ea typeface="宋体" pitchFamily="2" charset="-122"/>
            </a:endParaRPr>
          </a:p>
        </p:txBody>
      </p:sp>
      <p:sp>
        <p:nvSpPr>
          <p:cNvPr id="3075" name="副标题 1"/>
          <p:cNvSpPr>
            <a:spLocks noGrp="1"/>
          </p:cNvSpPr>
          <p:nvPr>
            <p:ph type="subTitle" idx="1"/>
          </p:nvPr>
        </p:nvSpPr>
        <p:spPr>
          <a:xfrm>
            <a:off x="685800" y="3886200"/>
            <a:ext cx="7677150" cy="1752600"/>
          </a:xfrm>
        </p:spPr>
        <p:txBody>
          <a:bodyPr/>
          <a:lstStyle/>
          <a:p>
            <a:pPr eaLnBrk="1" hangingPunct="1"/>
            <a:endParaRPr lang="zh-CN" altLang="en-US" dirty="0" smtClean="0">
              <a:ea typeface="宋体" pitchFamily="2" charset="-122"/>
            </a:endParaRPr>
          </a:p>
        </p:txBody>
      </p:sp>
    </p:spTree>
    <p:extLst>
      <p:ext uri="{BB962C8B-B14F-4D97-AF65-F5344CB8AC3E}">
        <p14:creationId xmlns:p14="http://schemas.microsoft.com/office/powerpoint/2010/main" val="421395957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idx="4294967295"/>
          </p:nvPr>
        </p:nvSpPr>
        <p:spPr/>
        <p:txBody>
          <a:bodyPr lIns="91440" tIns="45720" rIns="91440" bIns="45720" anchor="ctr"/>
          <a:lstStyle/>
          <a:p>
            <a:pPr eaLnBrk="1" hangingPunct="1"/>
            <a:r>
              <a:rPr lang="zh-CN" altLang="en-US"/>
              <a:t>程序的局部性原理举例</a:t>
            </a:r>
            <a:r>
              <a:rPr lang="en-US" altLang="zh-CN"/>
              <a:t>2</a:t>
            </a:r>
          </a:p>
        </p:txBody>
      </p:sp>
      <p:sp>
        <p:nvSpPr>
          <p:cNvPr id="737283" name="Rectangle 3"/>
          <p:cNvSpPr>
            <a:spLocks noGrp="1" noChangeArrowheads="1"/>
          </p:cNvSpPr>
          <p:nvPr>
            <p:ph type="body" idx="4294967295"/>
          </p:nvPr>
        </p:nvSpPr>
        <p:spPr>
          <a:xfrm>
            <a:off x="71438" y="1089025"/>
            <a:ext cx="6156325" cy="4716463"/>
          </a:xfrm>
        </p:spPr>
        <p:txBody>
          <a:bodyPr lIns="91440" tIns="45720" rIns="91440" bIns="45720"/>
          <a:lstStyle/>
          <a:p>
            <a:pPr eaLnBrk="1" hangingPunct="1">
              <a:lnSpc>
                <a:spcPct val="110000"/>
              </a:lnSpc>
              <a:buFontTx/>
              <a:buNone/>
            </a:pPr>
            <a:r>
              <a:rPr lang="zh-CN" altLang="en-US" sz="2000">
                <a:solidFill>
                  <a:srgbClr val="CC0000"/>
                </a:solidFill>
                <a:latin typeface="微软雅黑" pitchFamily="34" charset="-122"/>
                <a:ea typeface="微软雅黑" pitchFamily="34" charset="-122"/>
              </a:rPr>
              <a:t>程序段</a:t>
            </a:r>
            <a:r>
              <a:rPr lang="en-US" altLang="zh-CN" sz="2000">
                <a:solidFill>
                  <a:srgbClr val="CC0000"/>
                </a:solidFill>
                <a:latin typeface="微软雅黑" pitchFamily="34" charset="-122"/>
                <a:ea typeface="微软雅黑" pitchFamily="34" charset="-122"/>
              </a:rPr>
              <a:t>A</a:t>
            </a:r>
            <a:r>
              <a:rPr lang="zh-CN" altLang="en-US" sz="2000">
                <a:solidFill>
                  <a:srgbClr val="CC0000"/>
                </a:solidFill>
                <a:latin typeface="微软雅黑" pitchFamily="34" charset="-122"/>
                <a:ea typeface="微软雅黑" pitchFamily="34" charset="-122"/>
              </a:rPr>
              <a:t>的时间局部性和空间局部性分析</a:t>
            </a:r>
          </a:p>
          <a:p>
            <a:pPr eaLnBrk="1" hangingPunct="1">
              <a:lnSpc>
                <a:spcPct val="120000"/>
              </a:lnSpc>
              <a:buFontTx/>
              <a:buNone/>
            </a:pP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1</a:t>
            </a:r>
            <a:r>
              <a:rPr lang="zh-CN" altLang="en-US" sz="2000">
                <a:latin typeface="微软雅黑" pitchFamily="34" charset="-122"/>
                <a:ea typeface="微软雅黑" pitchFamily="34" charset="-122"/>
              </a:rPr>
              <a:t>）</a:t>
            </a:r>
            <a:r>
              <a:rPr lang="zh-CN" altLang="en-US" sz="2000">
                <a:solidFill>
                  <a:srgbClr val="0000FF"/>
                </a:solidFill>
                <a:latin typeface="微软雅黑" pitchFamily="34" charset="-122"/>
                <a:ea typeface="微软雅黑" pitchFamily="34" charset="-122"/>
              </a:rPr>
              <a:t>数组</a:t>
            </a:r>
            <a:r>
              <a:rPr lang="en-US" altLang="zh-CN" sz="2000">
                <a:solidFill>
                  <a:srgbClr val="0000FF"/>
                </a:solidFill>
                <a:latin typeface="微软雅黑" pitchFamily="34" charset="-122"/>
                <a:ea typeface="微软雅黑" pitchFamily="34" charset="-122"/>
              </a:rPr>
              <a:t>a</a:t>
            </a:r>
            <a:r>
              <a:rPr lang="zh-CN" altLang="en-US" sz="2000">
                <a:solidFill>
                  <a:srgbClr val="0000FF"/>
                </a:solidFill>
                <a:latin typeface="微软雅黑" pitchFamily="34" charset="-122"/>
                <a:ea typeface="微软雅黑" pitchFamily="34" charset="-122"/>
              </a:rPr>
              <a:t>：</a:t>
            </a:r>
            <a:r>
              <a:rPr lang="zh-CN" altLang="en-US" sz="2000">
                <a:latin typeface="微软雅黑" pitchFamily="34" charset="-122"/>
                <a:ea typeface="微软雅黑" pitchFamily="34" charset="-122"/>
              </a:rPr>
              <a:t>访问顺序为</a:t>
            </a:r>
            <a:r>
              <a:rPr lang="en-US" altLang="zh-CN" sz="2000">
                <a:latin typeface="微软雅黑" pitchFamily="34" charset="-122"/>
                <a:ea typeface="微软雅黑" pitchFamily="34" charset="-122"/>
              </a:rPr>
              <a:t>a[0][0], a[0][1] ,……,  a[0][2047]; a[1][0], a[1][1],…… ,a[1][2047];</a:t>
            </a:r>
          </a:p>
          <a:p>
            <a:pPr eaLnBrk="1" hangingPunct="1">
              <a:lnSpc>
                <a:spcPct val="120000"/>
              </a:lnSpc>
              <a:buFontTx/>
              <a:buNone/>
            </a:pPr>
            <a:r>
              <a:rPr lang="zh-CN" altLang="en-US" sz="2000">
                <a:latin typeface="微软雅黑" pitchFamily="34" charset="-122"/>
                <a:ea typeface="微软雅黑" pitchFamily="34" charset="-122"/>
              </a:rPr>
              <a:t>    </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，与存放顺序一致，故空间局部性好！</a:t>
            </a:r>
          </a:p>
          <a:p>
            <a:pPr eaLnBrk="1" hangingPunct="1">
              <a:lnSpc>
                <a:spcPct val="120000"/>
              </a:lnSpc>
              <a:buFontTx/>
              <a:buNone/>
            </a:pPr>
            <a:r>
              <a:rPr lang="zh-CN" altLang="en-US" sz="2000">
                <a:latin typeface="微软雅黑" pitchFamily="34" charset="-122"/>
                <a:ea typeface="微软雅黑" pitchFamily="34" charset="-122"/>
              </a:rPr>
              <a:t>     因为每个</a:t>
            </a:r>
            <a:r>
              <a:rPr lang="en-US" altLang="zh-CN" sz="2000">
                <a:latin typeface="微软雅黑" pitchFamily="34" charset="-122"/>
                <a:ea typeface="微软雅黑" pitchFamily="34" charset="-122"/>
              </a:rPr>
              <a:t>a[i][j]</a:t>
            </a:r>
            <a:r>
              <a:rPr lang="zh-CN" altLang="en-US" sz="2000">
                <a:latin typeface="微软雅黑" pitchFamily="34" charset="-122"/>
                <a:ea typeface="微软雅黑" pitchFamily="34" charset="-122"/>
              </a:rPr>
              <a:t>只被访问一次，故时间局部性差！ </a:t>
            </a:r>
          </a:p>
          <a:p>
            <a:pPr eaLnBrk="1" hangingPunct="1">
              <a:lnSpc>
                <a:spcPct val="120000"/>
              </a:lnSpc>
              <a:buFontTx/>
              <a:buNone/>
            </a:pP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2</a:t>
            </a:r>
            <a:r>
              <a:rPr lang="zh-CN" altLang="en-US" sz="2000">
                <a:latin typeface="微软雅黑" pitchFamily="34" charset="-122"/>
                <a:ea typeface="微软雅黑" pitchFamily="34" charset="-122"/>
              </a:rPr>
              <a:t>）</a:t>
            </a:r>
            <a:r>
              <a:rPr lang="zh-CN" altLang="en-US" sz="2000">
                <a:solidFill>
                  <a:srgbClr val="0000FF"/>
                </a:solidFill>
                <a:latin typeface="微软雅黑" pitchFamily="34" charset="-122"/>
                <a:ea typeface="微软雅黑" pitchFamily="34" charset="-122"/>
              </a:rPr>
              <a:t>变量</a:t>
            </a:r>
            <a:r>
              <a:rPr lang="en-US" altLang="zh-CN" sz="2000">
                <a:solidFill>
                  <a:srgbClr val="0000FF"/>
                </a:solidFill>
                <a:latin typeface="微软雅黑" pitchFamily="34" charset="-122"/>
                <a:ea typeface="微软雅黑" pitchFamily="34" charset="-122"/>
              </a:rPr>
              <a:t>sum</a:t>
            </a:r>
            <a:r>
              <a:rPr lang="zh-CN" altLang="en-US" sz="2000">
                <a:solidFill>
                  <a:srgbClr val="0000FF"/>
                </a:solidFill>
                <a:latin typeface="微软雅黑" pitchFamily="34" charset="-122"/>
                <a:ea typeface="微软雅黑" pitchFamily="34" charset="-122"/>
              </a:rPr>
              <a:t>：</a:t>
            </a:r>
            <a:r>
              <a:rPr lang="zh-CN" altLang="en-US" sz="2000">
                <a:latin typeface="微软雅黑" pitchFamily="34" charset="-122"/>
                <a:ea typeface="微软雅黑" pitchFamily="34" charset="-122"/>
              </a:rPr>
              <a:t>单个变量不考虑空间局部性；每次循环都要访问</a:t>
            </a:r>
            <a:r>
              <a:rPr lang="en-US" altLang="zh-CN" sz="2000">
                <a:latin typeface="微软雅黑" pitchFamily="34" charset="-122"/>
                <a:ea typeface="微软雅黑" pitchFamily="34" charset="-122"/>
              </a:rPr>
              <a:t>sum</a:t>
            </a:r>
            <a:r>
              <a:rPr lang="zh-CN" altLang="en-US" sz="2000">
                <a:latin typeface="微软雅黑" pitchFamily="34" charset="-122"/>
                <a:ea typeface="微软雅黑" pitchFamily="34" charset="-122"/>
              </a:rPr>
              <a:t>，所以其时间局部性较好！</a:t>
            </a:r>
          </a:p>
          <a:p>
            <a:pPr eaLnBrk="1" hangingPunct="1">
              <a:lnSpc>
                <a:spcPct val="120000"/>
              </a:lnSpc>
              <a:buFontTx/>
              <a:buNone/>
            </a:pP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3</a:t>
            </a:r>
            <a:r>
              <a:rPr lang="zh-CN" altLang="en-US" sz="2000">
                <a:latin typeface="微软雅黑" pitchFamily="34" charset="-122"/>
                <a:ea typeface="微软雅黑" pitchFamily="34" charset="-122"/>
              </a:rPr>
              <a:t>） </a:t>
            </a:r>
            <a:r>
              <a:rPr lang="en-US" altLang="zh-CN" sz="2000">
                <a:solidFill>
                  <a:srgbClr val="0000FF"/>
                </a:solidFill>
                <a:latin typeface="微软雅黑" pitchFamily="34" charset="-122"/>
                <a:ea typeface="微软雅黑" pitchFamily="34" charset="-122"/>
              </a:rPr>
              <a:t>for</a:t>
            </a:r>
            <a:r>
              <a:rPr lang="zh-CN" altLang="en-US" sz="2000">
                <a:solidFill>
                  <a:srgbClr val="0000FF"/>
                </a:solidFill>
                <a:latin typeface="微软雅黑" pitchFamily="34" charset="-122"/>
                <a:ea typeface="微软雅黑" pitchFamily="34" charset="-122"/>
              </a:rPr>
              <a:t>循环体：</a:t>
            </a:r>
            <a:r>
              <a:rPr lang="zh-CN" altLang="en-US" sz="2000">
                <a:latin typeface="微软雅黑" pitchFamily="34" charset="-122"/>
                <a:ea typeface="微软雅黑" pitchFamily="34" charset="-122"/>
              </a:rPr>
              <a:t>循环体内指令按序连续存放，所以空间局部性好！  </a:t>
            </a:r>
          </a:p>
          <a:p>
            <a:pPr eaLnBrk="1" hangingPunct="1">
              <a:lnSpc>
                <a:spcPct val="120000"/>
              </a:lnSpc>
              <a:buFontTx/>
              <a:buNone/>
            </a:pPr>
            <a:r>
              <a:rPr lang="zh-CN" altLang="en-US" sz="2000">
                <a:latin typeface="微软雅黑" pitchFamily="34" charset="-122"/>
                <a:ea typeface="微软雅黑" pitchFamily="34" charset="-122"/>
              </a:rPr>
              <a:t>     循环体被连续重复执行</a:t>
            </a:r>
            <a:r>
              <a:rPr lang="en-US" altLang="zh-CN" sz="2000">
                <a:latin typeface="微软雅黑" pitchFamily="34" charset="-122"/>
                <a:ea typeface="微软雅黑" pitchFamily="34" charset="-122"/>
              </a:rPr>
              <a:t>2048x2048</a:t>
            </a:r>
            <a:r>
              <a:rPr lang="zh-CN" altLang="en-US" sz="2000">
                <a:latin typeface="微软雅黑" pitchFamily="34" charset="-122"/>
                <a:ea typeface="微软雅黑" pitchFamily="34" charset="-122"/>
              </a:rPr>
              <a:t>次，所以时间局部性好！</a:t>
            </a:r>
          </a:p>
        </p:txBody>
      </p:sp>
      <p:sp>
        <p:nvSpPr>
          <p:cNvPr id="571396" name="Text Box 4"/>
          <p:cNvSpPr txBox="1">
            <a:spLocks noChangeArrowheads="1"/>
          </p:cNvSpPr>
          <p:nvPr/>
        </p:nvSpPr>
        <p:spPr bwMode="auto">
          <a:xfrm>
            <a:off x="304800" y="6170613"/>
            <a:ext cx="7507288" cy="274637"/>
          </a:xfrm>
          <a:prstGeom prst="rect">
            <a:avLst/>
          </a:prstGeom>
          <a:noFill/>
          <a:ln w="9525">
            <a:noFill/>
            <a:miter lim="800000"/>
            <a:headEnd/>
            <a:tailEnd/>
          </a:ln>
        </p:spPr>
        <p:txBody>
          <a:bodyPr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grpSp>
        <p:nvGrpSpPr>
          <p:cNvPr id="2" name="Group 6"/>
          <p:cNvGrpSpPr>
            <a:grpSpLocks/>
          </p:cNvGrpSpPr>
          <p:nvPr/>
        </p:nvGrpSpPr>
        <p:grpSpPr bwMode="auto">
          <a:xfrm>
            <a:off x="6011863" y="908050"/>
            <a:ext cx="3151187" cy="4338638"/>
            <a:chOff x="3560" y="1196"/>
            <a:chExt cx="1985" cy="2733"/>
          </a:xfrm>
        </p:grpSpPr>
        <p:sp>
          <p:nvSpPr>
            <p:cNvPr id="571398" name="Rectangle 7"/>
            <p:cNvSpPr>
              <a:spLocks noChangeArrowheads="1"/>
            </p:cNvSpPr>
            <p:nvPr/>
          </p:nvSpPr>
          <p:spPr bwMode="auto">
            <a:xfrm>
              <a:off x="3709" y="1318"/>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0x100</a:t>
              </a:r>
            </a:p>
          </p:txBody>
        </p:sp>
        <p:sp>
          <p:nvSpPr>
            <p:cNvPr id="571399" name="Rectangle 8"/>
            <p:cNvSpPr>
              <a:spLocks noChangeArrowheads="1"/>
            </p:cNvSpPr>
            <p:nvPr/>
          </p:nvSpPr>
          <p:spPr bwMode="auto">
            <a:xfrm>
              <a:off x="3702" y="1769"/>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a:t>
              </a:r>
              <a:r>
                <a:rPr lang="en-US" altLang="zh-CN" sz="1400" b="1">
                  <a:latin typeface="Courier New" pitchFamily="49" charset="0"/>
                  <a:ea typeface="PMingLiU" pitchFamily="18" charset="-120"/>
                </a:rPr>
                <a:t>7</a:t>
              </a:r>
              <a:r>
                <a:rPr lang="en-US" altLang="zh-TW" sz="1400" b="1">
                  <a:latin typeface="Courier New" pitchFamily="49" charset="0"/>
                  <a:ea typeface="PMingLiU" pitchFamily="18" charset="-120"/>
                </a:rPr>
                <a:t>C</a:t>
              </a:r>
            </a:p>
          </p:txBody>
        </p:sp>
        <p:sp>
          <p:nvSpPr>
            <p:cNvPr id="571400" name="Rectangle 9"/>
            <p:cNvSpPr>
              <a:spLocks noChangeArrowheads="1"/>
            </p:cNvSpPr>
            <p:nvPr/>
          </p:nvSpPr>
          <p:spPr bwMode="auto">
            <a:xfrm>
              <a:off x="3702" y="1913"/>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a:t>
              </a:r>
              <a:r>
                <a:rPr lang="en-US" altLang="zh-CN" sz="1400" b="1">
                  <a:latin typeface="Courier New" pitchFamily="49" charset="0"/>
                  <a:ea typeface="PMingLiU" pitchFamily="18" charset="-120"/>
                </a:rPr>
                <a:t>8</a:t>
              </a:r>
              <a:r>
                <a:rPr lang="en-US" altLang="zh-TW" sz="1400" b="1">
                  <a:latin typeface="Courier New" pitchFamily="49" charset="0"/>
                  <a:ea typeface="PMingLiU" pitchFamily="18" charset="-120"/>
                </a:rPr>
                <a:t>0</a:t>
              </a:r>
            </a:p>
          </p:txBody>
        </p:sp>
        <p:sp>
          <p:nvSpPr>
            <p:cNvPr id="571401" name="Rectangle 10"/>
            <p:cNvSpPr>
              <a:spLocks noChangeArrowheads="1"/>
            </p:cNvSpPr>
            <p:nvPr/>
          </p:nvSpPr>
          <p:spPr bwMode="auto">
            <a:xfrm>
              <a:off x="3702" y="2057"/>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a:t>
              </a:r>
              <a:r>
                <a:rPr lang="en-US" altLang="zh-CN" sz="1400" b="1">
                  <a:latin typeface="Courier New" pitchFamily="49" charset="0"/>
                  <a:ea typeface="PMingLiU" pitchFamily="18" charset="-120"/>
                </a:rPr>
                <a:t>8</a:t>
              </a:r>
              <a:r>
                <a:rPr lang="en-US" altLang="zh-TW" sz="1400" b="1">
                  <a:latin typeface="Courier New" pitchFamily="49" charset="0"/>
                  <a:ea typeface="PMingLiU" pitchFamily="18" charset="-120"/>
                </a:rPr>
                <a:t>4</a:t>
              </a:r>
            </a:p>
          </p:txBody>
        </p:sp>
        <p:sp>
          <p:nvSpPr>
            <p:cNvPr id="571402" name="Rectangle 11"/>
            <p:cNvSpPr>
              <a:spLocks noChangeArrowheads="1"/>
            </p:cNvSpPr>
            <p:nvPr/>
          </p:nvSpPr>
          <p:spPr bwMode="auto">
            <a:xfrm>
              <a:off x="3702" y="2538"/>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0x400</a:t>
              </a:r>
            </a:p>
          </p:txBody>
        </p:sp>
        <p:sp>
          <p:nvSpPr>
            <p:cNvPr id="571403" name="Rectangle 12"/>
            <p:cNvSpPr>
              <a:spLocks noChangeArrowheads="1"/>
            </p:cNvSpPr>
            <p:nvPr/>
          </p:nvSpPr>
          <p:spPr bwMode="auto">
            <a:xfrm>
              <a:off x="3702" y="2682"/>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0x404</a:t>
              </a:r>
            </a:p>
          </p:txBody>
        </p:sp>
        <p:sp>
          <p:nvSpPr>
            <p:cNvPr id="571404" name="Rectangle 13"/>
            <p:cNvSpPr>
              <a:spLocks noChangeArrowheads="1"/>
            </p:cNvSpPr>
            <p:nvPr/>
          </p:nvSpPr>
          <p:spPr bwMode="auto">
            <a:xfrm>
              <a:off x="3702" y="3114"/>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a:t>
              </a:r>
              <a:r>
                <a:rPr lang="en-US" altLang="zh-CN" sz="1400" b="1">
                  <a:latin typeface="Courier New" pitchFamily="49" charset="0"/>
                  <a:ea typeface="PMingLiU" pitchFamily="18" charset="-120"/>
                </a:rPr>
                <a:t>c0</a:t>
              </a:r>
              <a:r>
                <a:rPr lang="en-US" altLang="zh-TW" sz="1400" b="1">
                  <a:latin typeface="Courier New" pitchFamily="49" charset="0"/>
                  <a:ea typeface="PMingLiU" pitchFamily="18" charset="-120"/>
                </a:rPr>
                <a:t>0</a:t>
              </a:r>
            </a:p>
          </p:txBody>
        </p:sp>
        <p:sp>
          <p:nvSpPr>
            <p:cNvPr id="571405" name="Rectangle 14"/>
            <p:cNvSpPr>
              <a:spLocks noChangeArrowheads="1"/>
            </p:cNvSpPr>
            <p:nvPr/>
          </p:nvSpPr>
          <p:spPr bwMode="auto">
            <a:xfrm>
              <a:off x="3702" y="3258"/>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a:t>
              </a:r>
              <a:r>
                <a:rPr lang="en-US" altLang="zh-CN" sz="1400" b="1">
                  <a:latin typeface="Courier New" pitchFamily="49" charset="0"/>
                  <a:ea typeface="PMingLiU" pitchFamily="18" charset="-120"/>
                </a:rPr>
                <a:t>c0</a:t>
              </a:r>
              <a:r>
                <a:rPr lang="en-US" altLang="zh-TW" sz="1400" b="1">
                  <a:latin typeface="Courier New" pitchFamily="49" charset="0"/>
                  <a:ea typeface="PMingLiU" pitchFamily="18" charset="-120"/>
                </a:rPr>
                <a:t>4</a:t>
              </a:r>
            </a:p>
          </p:txBody>
        </p:sp>
        <p:sp>
          <p:nvSpPr>
            <p:cNvPr id="571406" name="Rectangle 15"/>
            <p:cNvSpPr>
              <a:spLocks noChangeArrowheads="1"/>
            </p:cNvSpPr>
            <p:nvPr/>
          </p:nvSpPr>
          <p:spPr bwMode="auto">
            <a:xfrm>
              <a:off x="3709" y="1196"/>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0x0FC</a:t>
              </a:r>
            </a:p>
          </p:txBody>
        </p:sp>
        <p:sp>
          <p:nvSpPr>
            <p:cNvPr id="571407" name="Text Box 16"/>
            <p:cNvSpPr txBox="1">
              <a:spLocks noChangeArrowheads="1"/>
            </p:cNvSpPr>
            <p:nvPr/>
          </p:nvSpPr>
          <p:spPr bwMode="auto">
            <a:xfrm>
              <a:off x="5258" y="1443"/>
              <a:ext cx="287" cy="2291"/>
            </a:xfrm>
            <a:prstGeom prst="rect">
              <a:avLst/>
            </a:prstGeom>
            <a:noFill/>
            <a:ln w="9525">
              <a:noFill/>
              <a:miter lim="800000"/>
              <a:headEnd/>
              <a:tailEnd/>
            </a:ln>
          </p:spPr>
          <p:txBody>
            <a:bodyPr vert="eaVert" lIns="90083" tIns="45046" rIns="90083" bIns="45046">
              <a:spAutoFit/>
            </a:bodyPr>
            <a:lstStyle/>
            <a:p>
              <a:pPr eaLnBrk="1" hangingPunct="1">
                <a:spcBef>
                  <a:spcPct val="50000"/>
                </a:spcBef>
              </a:pPr>
              <a:r>
                <a:rPr kumimoji="1" lang="zh-CN" altLang="en-US" sz="1800" b="1">
                  <a:solidFill>
                    <a:srgbClr val="006600"/>
                  </a:solidFill>
                  <a:ea typeface="黑体" pitchFamily="49" charset="-122"/>
                </a:rPr>
                <a:t>指  令                            数   据</a:t>
              </a:r>
            </a:p>
          </p:txBody>
        </p:sp>
        <p:sp>
          <p:nvSpPr>
            <p:cNvPr id="571408" name="Text Box 17"/>
            <p:cNvSpPr txBox="1">
              <a:spLocks noChangeArrowheads="1"/>
            </p:cNvSpPr>
            <p:nvPr/>
          </p:nvSpPr>
          <p:spPr bwMode="auto">
            <a:xfrm>
              <a:off x="4978" y="2539"/>
              <a:ext cx="183" cy="222"/>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a</a:t>
              </a:r>
            </a:p>
          </p:txBody>
        </p:sp>
        <p:sp>
          <p:nvSpPr>
            <p:cNvPr id="571409" name="Text Box 18"/>
            <p:cNvSpPr txBox="1">
              <a:spLocks noChangeArrowheads="1"/>
            </p:cNvSpPr>
            <p:nvPr/>
          </p:nvSpPr>
          <p:spPr bwMode="auto">
            <a:xfrm>
              <a:off x="4978" y="3710"/>
              <a:ext cx="522" cy="219"/>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sum</a:t>
              </a:r>
            </a:p>
          </p:txBody>
        </p:sp>
        <p:sp>
          <p:nvSpPr>
            <p:cNvPr id="571410" name="Rectangle 19"/>
            <p:cNvSpPr>
              <a:spLocks noChangeArrowheads="1"/>
            </p:cNvSpPr>
            <p:nvPr/>
          </p:nvSpPr>
          <p:spPr bwMode="auto">
            <a:xfrm>
              <a:off x="4160" y="1962"/>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34</a:t>
              </a:r>
              <a:endParaRPr lang="en-US" altLang="zh-TW" sz="1400" b="1">
                <a:latin typeface="Courier New" pitchFamily="49" charset="0"/>
                <a:ea typeface="PMingLiU" pitchFamily="18" charset="-120"/>
              </a:endParaRPr>
            </a:p>
          </p:txBody>
        </p:sp>
        <p:sp>
          <p:nvSpPr>
            <p:cNvPr id="571411" name="Rectangle 20"/>
            <p:cNvSpPr>
              <a:spLocks noChangeArrowheads="1"/>
            </p:cNvSpPr>
            <p:nvPr/>
          </p:nvSpPr>
          <p:spPr bwMode="auto">
            <a:xfrm>
              <a:off x="4160" y="2106"/>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35</a:t>
              </a:r>
              <a:endParaRPr lang="en-US" altLang="zh-TW" sz="1400" b="1">
                <a:latin typeface="Courier New" pitchFamily="49" charset="0"/>
                <a:ea typeface="PMingLiU" pitchFamily="18" charset="-120"/>
              </a:endParaRPr>
            </a:p>
          </p:txBody>
        </p:sp>
        <p:sp>
          <p:nvSpPr>
            <p:cNvPr id="571412" name="Rectangle 21"/>
            <p:cNvSpPr>
              <a:spLocks noChangeArrowheads="1"/>
            </p:cNvSpPr>
            <p:nvPr/>
          </p:nvSpPr>
          <p:spPr bwMode="auto">
            <a:xfrm>
              <a:off x="4160" y="25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a[0]</a:t>
              </a:r>
              <a:r>
                <a:rPr lang="en-US" altLang="zh-CN" sz="1400" b="1">
                  <a:latin typeface="Courier New" pitchFamily="49" charset="0"/>
                  <a:ea typeface="PMingLiU" pitchFamily="18" charset="-120"/>
                </a:rPr>
                <a:t>[0]</a:t>
              </a:r>
              <a:endParaRPr lang="en-US" altLang="zh-TW" sz="1400" b="1">
                <a:latin typeface="Courier New" pitchFamily="49" charset="0"/>
                <a:ea typeface="PMingLiU" pitchFamily="18" charset="-120"/>
              </a:endParaRPr>
            </a:p>
          </p:txBody>
        </p:sp>
        <p:sp>
          <p:nvSpPr>
            <p:cNvPr id="571413" name="Rectangle 22"/>
            <p:cNvSpPr>
              <a:spLocks noChangeArrowheads="1"/>
            </p:cNvSpPr>
            <p:nvPr/>
          </p:nvSpPr>
          <p:spPr bwMode="auto">
            <a:xfrm>
              <a:off x="4160" y="2731"/>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a[0]</a:t>
              </a:r>
              <a:r>
                <a:rPr lang="en-US" altLang="zh-TW" sz="1400" b="1">
                  <a:latin typeface="Courier New" pitchFamily="49" charset="0"/>
                  <a:ea typeface="PMingLiU" pitchFamily="18" charset="-120"/>
                </a:rPr>
                <a:t>[1]</a:t>
              </a:r>
            </a:p>
          </p:txBody>
        </p:sp>
        <p:sp>
          <p:nvSpPr>
            <p:cNvPr id="571414" name="Rectangle 23"/>
            <p:cNvSpPr>
              <a:spLocks noChangeArrowheads="1"/>
            </p:cNvSpPr>
            <p:nvPr/>
          </p:nvSpPr>
          <p:spPr bwMode="auto">
            <a:xfrm>
              <a:off x="4160" y="2875"/>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800" b="1">
                  <a:latin typeface="Times New Roman" pitchFamily="18" charset="0"/>
                  <a:ea typeface="华文新魏" pitchFamily="2" charset="-122"/>
                </a:rPr>
                <a:t>• • •</a:t>
              </a:r>
              <a:endParaRPr lang="en-US" altLang="zh-TW" sz="1800" b="1">
                <a:ea typeface="华文新魏" pitchFamily="2" charset="-122"/>
              </a:endParaRPr>
            </a:p>
          </p:txBody>
        </p:sp>
        <p:sp>
          <p:nvSpPr>
            <p:cNvPr id="571415" name="Rectangle 24"/>
            <p:cNvSpPr>
              <a:spLocks noChangeArrowheads="1"/>
            </p:cNvSpPr>
            <p:nvPr/>
          </p:nvSpPr>
          <p:spPr bwMode="auto">
            <a:xfrm>
              <a:off x="4160" y="301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a[0]</a:t>
              </a:r>
              <a:r>
                <a:rPr lang="en-US" altLang="zh-TW" sz="1400" b="1">
                  <a:latin typeface="Courier New" pitchFamily="49" charset="0"/>
                  <a:ea typeface="PMingLiU" pitchFamily="18" charset="-120"/>
                </a:rPr>
                <a:t>[</a:t>
              </a:r>
              <a:r>
                <a:rPr lang="en-US" altLang="zh-CN" sz="1400" b="1">
                  <a:latin typeface="Courier New" pitchFamily="49" charset="0"/>
                  <a:ea typeface="PMingLiU" pitchFamily="18" charset="-120"/>
                </a:rPr>
                <a:t>2047</a:t>
              </a:r>
              <a:r>
                <a:rPr lang="en-US" altLang="zh-TW" sz="1400" b="1">
                  <a:latin typeface="Courier New" pitchFamily="49" charset="0"/>
                  <a:ea typeface="PMingLiU" pitchFamily="18" charset="-120"/>
                </a:rPr>
                <a:t>]</a:t>
              </a:r>
            </a:p>
          </p:txBody>
        </p:sp>
        <p:sp>
          <p:nvSpPr>
            <p:cNvPr id="571416" name="Rectangle 25"/>
            <p:cNvSpPr>
              <a:spLocks noChangeArrowheads="1"/>
            </p:cNvSpPr>
            <p:nvPr/>
          </p:nvSpPr>
          <p:spPr bwMode="auto">
            <a:xfrm>
              <a:off x="4160" y="316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a[1]</a:t>
              </a:r>
              <a:r>
                <a:rPr lang="en-US" altLang="zh-TW" sz="1400" b="1">
                  <a:latin typeface="Courier New" pitchFamily="49" charset="0"/>
                  <a:ea typeface="PMingLiU" pitchFamily="18" charset="-120"/>
                </a:rPr>
                <a:t>[</a:t>
              </a:r>
              <a:r>
                <a:rPr lang="en-US" altLang="zh-CN" sz="1400" b="1">
                  <a:latin typeface="Courier New" pitchFamily="49" charset="0"/>
                  <a:ea typeface="PMingLiU" pitchFamily="18" charset="-120"/>
                </a:rPr>
                <a:t>0</a:t>
              </a:r>
              <a:r>
                <a:rPr lang="en-US" altLang="zh-TW" sz="1400" b="1">
                  <a:latin typeface="Courier New" pitchFamily="49" charset="0"/>
                  <a:ea typeface="PMingLiU" pitchFamily="18" charset="-120"/>
                </a:rPr>
                <a:t>]</a:t>
              </a:r>
            </a:p>
          </p:txBody>
        </p:sp>
        <p:sp>
          <p:nvSpPr>
            <p:cNvPr id="571417" name="Rectangle 26"/>
            <p:cNvSpPr>
              <a:spLocks noChangeArrowheads="1"/>
            </p:cNvSpPr>
            <p:nvPr/>
          </p:nvSpPr>
          <p:spPr bwMode="auto">
            <a:xfrm>
              <a:off x="4160" y="330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a[1]</a:t>
              </a:r>
              <a:r>
                <a:rPr lang="en-US" altLang="zh-TW" sz="1400" b="1">
                  <a:latin typeface="Courier New" pitchFamily="49" charset="0"/>
                  <a:ea typeface="PMingLiU" pitchFamily="18" charset="-120"/>
                </a:rPr>
                <a:t>[</a:t>
              </a:r>
              <a:r>
                <a:rPr lang="en-US" altLang="zh-CN" sz="1400" b="1">
                  <a:latin typeface="Courier New" pitchFamily="49" charset="0"/>
                  <a:ea typeface="PMingLiU" pitchFamily="18" charset="-120"/>
                </a:rPr>
                <a:t>1</a:t>
              </a:r>
              <a:r>
                <a:rPr lang="en-US" altLang="zh-TW" sz="1400" b="1">
                  <a:latin typeface="Courier New" pitchFamily="49" charset="0"/>
                  <a:ea typeface="PMingLiU" pitchFamily="18" charset="-120"/>
                </a:rPr>
                <a:t>]</a:t>
              </a:r>
            </a:p>
          </p:txBody>
        </p:sp>
        <p:sp>
          <p:nvSpPr>
            <p:cNvPr id="571418" name="Rectangle 27"/>
            <p:cNvSpPr>
              <a:spLocks noChangeArrowheads="1"/>
            </p:cNvSpPr>
            <p:nvPr/>
          </p:nvSpPr>
          <p:spPr bwMode="auto">
            <a:xfrm>
              <a:off x="4160" y="2250"/>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71419" name="Rectangle 28"/>
            <p:cNvSpPr>
              <a:spLocks noChangeArrowheads="1"/>
            </p:cNvSpPr>
            <p:nvPr/>
          </p:nvSpPr>
          <p:spPr bwMode="auto">
            <a:xfrm>
              <a:off x="4160" y="37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endParaRPr lang="zh-CN" altLang="en-US" sz="1400" b="1">
                <a:latin typeface="Courier New" pitchFamily="49" charset="0"/>
                <a:ea typeface="PMingLiU" pitchFamily="18" charset="-120"/>
              </a:endParaRPr>
            </a:p>
          </p:txBody>
        </p:sp>
        <p:sp>
          <p:nvSpPr>
            <p:cNvPr id="571420" name="Rectangle 29"/>
            <p:cNvSpPr>
              <a:spLocks noChangeArrowheads="1"/>
            </p:cNvSpPr>
            <p:nvPr/>
          </p:nvSpPr>
          <p:spPr bwMode="auto">
            <a:xfrm>
              <a:off x="4160" y="3451"/>
              <a:ext cx="818" cy="32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71421" name="Rectangle 30"/>
            <p:cNvSpPr>
              <a:spLocks noChangeArrowheads="1"/>
            </p:cNvSpPr>
            <p:nvPr/>
          </p:nvSpPr>
          <p:spPr bwMode="auto">
            <a:xfrm>
              <a:off x="4156" y="120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1</a:t>
              </a:r>
              <a:endParaRPr lang="en-US" altLang="zh-TW" sz="1400" b="1">
                <a:latin typeface="Courier New" pitchFamily="49" charset="0"/>
                <a:ea typeface="PMingLiU" pitchFamily="18" charset="-120"/>
              </a:endParaRPr>
            </a:p>
          </p:txBody>
        </p:sp>
        <p:sp>
          <p:nvSpPr>
            <p:cNvPr id="571422" name="Rectangle 31"/>
            <p:cNvSpPr>
              <a:spLocks noChangeArrowheads="1"/>
            </p:cNvSpPr>
            <p:nvPr/>
          </p:nvSpPr>
          <p:spPr bwMode="auto">
            <a:xfrm>
              <a:off x="4156" y="135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2</a:t>
              </a:r>
              <a:endParaRPr lang="en-US" altLang="zh-TW" sz="1400" b="1">
                <a:latin typeface="Courier New" pitchFamily="49" charset="0"/>
                <a:ea typeface="PMingLiU" pitchFamily="18" charset="-120"/>
              </a:endParaRPr>
            </a:p>
          </p:txBody>
        </p:sp>
        <p:sp>
          <p:nvSpPr>
            <p:cNvPr id="571423" name="Rectangle 32"/>
            <p:cNvSpPr>
              <a:spLocks noChangeArrowheads="1"/>
            </p:cNvSpPr>
            <p:nvPr/>
          </p:nvSpPr>
          <p:spPr bwMode="auto">
            <a:xfrm>
              <a:off x="4156" y="1834"/>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I33</a:t>
              </a:r>
              <a:endParaRPr lang="en-US" altLang="zh-TW" sz="1400" b="1">
                <a:latin typeface="Courier New" pitchFamily="49" charset="0"/>
                <a:ea typeface="PMingLiU" pitchFamily="18" charset="-120"/>
              </a:endParaRPr>
            </a:p>
          </p:txBody>
        </p:sp>
        <p:sp>
          <p:nvSpPr>
            <p:cNvPr id="571424" name="Rectangle 33"/>
            <p:cNvSpPr>
              <a:spLocks noChangeArrowheads="1"/>
            </p:cNvSpPr>
            <p:nvPr/>
          </p:nvSpPr>
          <p:spPr bwMode="auto">
            <a:xfrm>
              <a:off x="4156" y="1497"/>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grpSp>
          <p:nvGrpSpPr>
            <p:cNvPr id="3" name="Group 34"/>
            <p:cNvGrpSpPr>
              <a:grpSpLocks/>
            </p:cNvGrpSpPr>
            <p:nvPr/>
          </p:nvGrpSpPr>
          <p:grpSpPr bwMode="auto">
            <a:xfrm>
              <a:off x="5023" y="1497"/>
              <a:ext cx="202" cy="416"/>
              <a:chOff x="5023" y="1497"/>
              <a:chExt cx="202" cy="416"/>
            </a:xfrm>
          </p:grpSpPr>
          <p:sp>
            <p:nvSpPr>
              <p:cNvPr id="571426" name="Line 35"/>
              <p:cNvSpPr>
                <a:spLocks noChangeShapeType="1"/>
              </p:cNvSpPr>
              <p:nvPr/>
            </p:nvSpPr>
            <p:spPr bwMode="auto">
              <a:xfrm>
                <a:off x="5023" y="1913"/>
                <a:ext cx="202" cy="0"/>
              </a:xfrm>
              <a:prstGeom prst="line">
                <a:avLst/>
              </a:prstGeom>
              <a:noFill/>
              <a:ln w="38100">
                <a:solidFill>
                  <a:srgbClr val="CC0000"/>
                </a:solidFill>
                <a:round/>
                <a:headEnd/>
                <a:tailEnd/>
              </a:ln>
            </p:spPr>
            <p:txBody>
              <a:bodyPr lIns="0" tIns="0" rIns="0" bIns="0">
                <a:spAutoFit/>
              </a:bodyPr>
              <a:lstStyle/>
              <a:p>
                <a:endParaRPr lang="zh-CN" altLang="en-US"/>
              </a:p>
            </p:txBody>
          </p:sp>
          <p:sp>
            <p:nvSpPr>
              <p:cNvPr id="571427" name="Line 36"/>
              <p:cNvSpPr>
                <a:spLocks noChangeShapeType="1"/>
              </p:cNvSpPr>
              <p:nvPr/>
            </p:nvSpPr>
            <p:spPr bwMode="auto">
              <a:xfrm flipV="1">
                <a:off x="5225" y="1497"/>
                <a:ext cx="0" cy="416"/>
              </a:xfrm>
              <a:prstGeom prst="line">
                <a:avLst/>
              </a:prstGeom>
              <a:noFill/>
              <a:ln w="38100">
                <a:solidFill>
                  <a:srgbClr val="CC0000"/>
                </a:solidFill>
                <a:round/>
                <a:headEnd/>
                <a:tailEnd/>
              </a:ln>
            </p:spPr>
            <p:txBody>
              <a:bodyPr lIns="0" tIns="0" rIns="0" bIns="0">
                <a:spAutoFit/>
              </a:bodyPr>
              <a:lstStyle/>
              <a:p>
                <a:endParaRPr lang="zh-CN" altLang="en-US"/>
              </a:p>
            </p:txBody>
          </p:sp>
          <p:sp>
            <p:nvSpPr>
              <p:cNvPr id="571428" name="Line 37"/>
              <p:cNvSpPr>
                <a:spLocks noChangeShapeType="1"/>
              </p:cNvSpPr>
              <p:nvPr/>
            </p:nvSpPr>
            <p:spPr bwMode="auto">
              <a:xfrm flipH="1">
                <a:off x="5023" y="1497"/>
                <a:ext cx="202" cy="0"/>
              </a:xfrm>
              <a:prstGeom prst="line">
                <a:avLst/>
              </a:prstGeom>
              <a:noFill/>
              <a:ln w="38100">
                <a:solidFill>
                  <a:srgbClr val="CC0000"/>
                </a:solidFill>
                <a:round/>
                <a:headEnd/>
                <a:tailEnd type="triangle" w="med" len="med"/>
              </a:ln>
            </p:spPr>
            <p:txBody>
              <a:bodyPr lIns="0" tIns="0" rIns="0" bIns="0">
                <a:spAutoFit/>
              </a:bodyPr>
              <a:lstStyle/>
              <a:p>
                <a:endParaRPr lang="zh-CN" altLang="en-US"/>
              </a:p>
            </p:txBody>
          </p:sp>
        </p:grpSp>
        <p:sp>
          <p:nvSpPr>
            <p:cNvPr id="571429" name="Text Box 38"/>
            <p:cNvSpPr txBox="1">
              <a:spLocks noChangeArrowheads="1"/>
            </p:cNvSpPr>
            <p:nvPr/>
          </p:nvSpPr>
          <p:spPr bwMode="auto">
            <a:xfrm>
              <a:off x="3560" y="1581"/>
              <a:ext cx="709" cy="154"/>
            </a:xfrm>
            <a:prstGeom prst="rect">
              <a:avLst/>
            </a:prstGeom>
            <a:noFill/>
            <a:ln w="9525">
              <a:noFill/>
              <a:miter lim="800000"/>
              <a:headEnd/>
              <a:tailEnd/>
            </a:ln>
          </p:spPr>
          <p:txBody>
            <a:bodyPr lIns="0" tIns="0" rIns="0" bIns="0">
              <a:spAutoFit/>
            </a:bodyPr>
            <a:lstStyle/>
            <a:p>
              <a:pPr eaLnBrk="1" hangingPunct="1">
                <a:spcBef>
                  <a:spcPct val="50000"/>
                </a:spcBef>
              </a:pPr>
              <a:r>
                <a:rPr lang="en-US" altLang="zh-CN" b="1">
                  <a:solidFill>
                    <a:srgbClr val="CC0000"/>
                  </a:solidFill>
                  <a:ea typeface="宋体" pitchFamily="2" charset="-122"/>
                  <a:cs typeface="Arial" pitchFamily="34" charset="0"/>
                </a:rPr>
                <a:t>fo</a:t>
              </a:r>
              <a:r>
                <a:rPr kumimoji="1" lang="en-US" altLang="zh-CN" b="1">
                  <a:solidFill>
                    <a:srgbClr val="CC0000"/>
                  </a:solidFill>
                  <a:ea typeface="宋体" pitchFamily="2" charset="-122"/>
                  <a:cs typeface="Arial" pitchFamily="34" charset="0"/>
                </a:rPr>
                <a:t>r</a:t>
              </a:r>
              <a:r>
                <a:rPr kumimoji="1" lang="zh-CN" altLang="en-US" b="1">
                  <a:solidFill>
                    <a:srgbClr val="CC0000"/>
                  </a:solidFill>
                  <a:ea typeface="宋体" pitchFamily="2" charset="-122"/>
                  <a:cs typeface="Arial" pitchFamily="34" charset="0"/>
                </a:rPr>
                <a:t>循环体</a:t>
              </a:r>
            </a:p>
          </p:txBody>
        </p:sp>
      </p:grpSp>
      <p:sp>
        <p:nvSpPr>
          <p:cNvPr id="737319" name="Text Box 39"/>
          <p:cNvSpPr txBox="1">
            <a:spLocks noChangeArrowheads="1"/>
          </p:cNvSpPr>
          <p:nvPr/>
        </p:nvSpPr>
        <p:spPr bwMode="auto">
          <a:xfrm>
            <a:off x="2906713" y="5724525"/>
            <a:ext cx="4700587" cy="6096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latin typeface="微软雅黑" pitchFamily="34" charset="-122"/>
                <a:ea typeface="微软雅黑" pitchFamily="34" charset="-122"/>
              </a:rPr>
              <a:t>实际上 优化的编译器使循环中的</a:t>
            </a:r>
            <a:r>
              <a:rPr kumimoji="1" lang="en-US" altLang="zh-CN" sz="2000" b="1">
                <a:solidFill>
                  <a:srgbClr val="0000FF"/>
                </a:solidFill>
                <a:latin typeface="微软雅黑" pitchFamily="34" charset="-122"/>
                <a:ea typeface="微软雅黑" pitchFamily="34" charset="-122"/>
              </a:rPr>
              <a:t>sum</a:t>
            </a:r>
            <a:r>
              <a:rPr kumimoji="1" lang="zh-CN" altLang="en-US" sz="2000" b="1">
                <a:solidFill>
                  <a:srgbClr val="0000FF"/>
                </a:solidFill>
                <a:latin typeface="微软雅黑" pitchFamily="34" charset="-122"/>
                <a:ea typeface="微软雅黑" pitchFamily="34" charset="-122"/>
              </a:rPr>
              <a:t>分配在寄存器中，最后才写回存储器！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283">
                                            <p:txEl>
                                              <p:pRg st="1" end="1"/>
                                            </p:txEl>
                                          </p:spTgt>
                                        </p:tgtEl>
                                        <p:attrNameLst>
                                          <p:attrName>style.visibility</p:attrName>
                                        </p:attrNameLst>
                                      </p:cBhvr>
                                      <p:to>
                                        <p:strVal val="visible"/>
                                      </p:to>
                                    </p:set>
                                    <p:animEffect transition="in" filter="blinds(horizontal)">
                                      <p:cBhvr>
                                        <p:cTn id="7" dur="500"/>
                                        <p:tgtEl>
                                          <p:spTgt spid="7372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283">
                                            <p:txEl>
                                              <p:pRg st="2" end="2"/>
                                            </p:txEl>
                                          </p:spTgt>
                                        </p:tgtEl>
                                        <p:attrNameLst>
                                          <p:attrName>style.visibility</p:attrName>
                                        </p:attrNameLst>
                                      </p:cBhvr>
                                      <p:to>
                                        <p:strVal val="visible"/>
                                      </p:to>
                                    </p:set>
                                    <p:animEffect transition="in" filter="blinds(horizontal)">
                                      <p:cBhvr>
                                        <p:cTn id="12" dur="500"/>
                                        <p:tgtEl>
                                          <p:spTgt spid="7372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7283">
                                            <p:txEl>
                                              <p:pRg st="3" end="3"/>
                                            </p:txEl>
                                          </p:spTgt>
                                        </p:tgtEl>
                                        <p:attrNameLst>
                                          <p:attrName>style.visibility</p:attrName>
                                        </p:attrNameLst>
                                      </p:cBhvr>
                                      <p:to>
                                        <p:strVal val="visible"/>
                                      </p:to>
                                    </p:set>
                                    <p:animEffect transition="in" filter="blinds(horizontal)">
                                      <p:cBhvr>
                                        <p:cTn id="17" dur="500"/>
                                        <p:tgtEl>
                                          <p:spTgt spid="73728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7283">
                                            <p:txEl>
                                              <p:pRg st="4" end="4"/>
                                            </p:txEl>
                                          </p:spTgt>
                                        </p:tgtEl>
                                        <p:attrNameLst>
                                          <p:attrName>style.visibility</p:attrName>
                                        </p:attrNameLst>
                                      </p:cBhvr>
                                      <p:to>
                                        <p:strVal val="visible"/>
                                      </p:to>
                                    </p:set>
                                    <p:animEffect transition="in" filter="blinds(horizontal)">
                                      <p:cBhvr>
                                        <p:cTn id="22" dur="500"/>
                                        <p:tgtEl>
                                          <p:spTgt spid="73728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7283">
                                            <p:txEl>
                                              <p:pRg st="5" end="5"/>
                                            </p:txEl>
                                          </p:spTgt>
                                        </p:tgtEl>
                                        <p:attrNameLst>
                                          <p:attrName>style.visibility</p:attrName>
                                        </p:attrNameLst>
                                      </p:cBhvr>
                                      <p:to>
                                        <p:strVal val="visible"/>
                                      </p:to>
                                    </p:set>
                                    <p:animEffect transition="in" filter="blinds(horizontal)">
                                      <p:cBhvr>
                                        <p:cTn id="27" dur="500"/>
                                        <p:tgtEl>
                                          <p:spTgt spid="73728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7283">
                                            <p:txEl>
                                              <p:pRg st="6" end="6"/>
                                            </p:txEl>
                                          </p:spTgt>
                                        </p:tgtEl>
                                        <p:attrNameLst>
                                          <p:attrName>style.visibility</p:attrName>
                                        </p:attrNameLst>
                                      </p:cBhvr>
                                      <p:to>
                                        <p:strVal val="visible"/>
                                      </p:to>
                                    </p:set>
                                    <p:animEffect transition="in" filter="blinds(horizontal)">
                                      <p:cBhvr>
                                        <p:cTn id="32" dur="500"/>
                                        <p:tgtEl>
                                          <p:spTgt spid="73728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37319"/>
                                        </p:tgtEl>
                                        <p:attrNameLst>
                                          <p:attrName>style.visibility</p:attrName>
                                        </p:attrNameLst>
                                      </p:cBhvr>
                                      <p:to>
                                        <p:strVal val="visible"/>
                                      </p:to>
                                    </p:set>
                                    <p:animEffect transition="in" filter="blinds(horizontal)">
                                      <p:cBhvr>
                                        <p:cTn id="37" dur="500"/>
                                        <p:tgtEl>
                                          <p:spTgt spid="737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idx="4294967295"/>
          </p:nvPr>
        </p:nvSpPr>
        <p:spPr/>
        <p:txBody>
          <a:bodyPr lIns="91440" tIns="45720" rIns="91440" bIns="45720" anchor="ctr"/>
          <a:lstStyle/>
          <a:p>
            <a:pPr eaLnBrk="1" hangingPunct="1"/>
            <a:r>
              <a:rPr lang="zh-CN" altLang="en-US"/>
              <a:t>程序的局部性原理举例</a:t>
            </a:r>
            <a:r>
              <a:rPr lang="en-US" altLang="zh-CN"/>
              <a:t>2</a:t>
            </a:r>
          </a:p>
        </p:txBody>
      </p:sp>
      <p:sp>
        <p:nvSpPr>
          <p:cNvPr id="738307" name="Rectangle 3"/>
          <p:cNvSpPr>
            <a:spLocks noGrp="1" noChangeArrowheads="1"/>
          </p:cNvSpPr>
          <p:nvPr>
            <p:ph type="body" idx="4294967295"/>
          </p:nvPr>
        </p:nvSpPr>
        <p:spPr>
          <a:xfrm>
            <a:off x="161925" y="998538"/>
            <a:ext cx="5715000" cy="3946525"/>
          </a:xfrm>
        </p:spPr>
        <p:txBody>
          <a:bodyPr lIns="91440" tIns="45720" rIns="91440" bIns="45720"/>
          <a:lstStyle/>
          <a:p>
            <a:pPr eaLnBrk="1" hangingPunct="1">
              <a:lnSpc>
                <a:spcPct val="125000"/>
              </a:lnSpc>
              <a:buFontTx/>
              <a:buNone/>
            </a:pPr>
            <a:r>
              <a:rPr lang="zh-CN" altLang="en-US" sz="2000">
                <a:solidFill>
                  <a:srgbClr val="CC0000"/>
                </a:solidFill>
                <a:ea typeface="黑体" pitchFamily="49" charset="-122"/>
              </a:rPr>
              <a:t>程序段</a:t>
            </a:r>
            <a:r>
              <a:rPr lang="en-US" altLang="zh-CN" sz="2000">
                <a:solidFill>
                  <a:srgbClr val="CC0000"/>
                </a:solidFill>
                <a:ea typeface="黑体" pitchFamily="49" charset="-122"/>
              </a:rPr>
              <a:t>B</a:t>
            </a:r>
            <a:r>
              <a:rPr lang="zh-CN" altLang="en-US" sz="2000">
                <a:solidFill>
                  <a:srgbClr val="CC0000"/>
                </a:solidFill>
                <a:ea typeface="黑体" pitchFamily="49" charset="-122"/>
              </a:rPr>
              <a:t>的时间局部性和空间局部性分析</a:t>
            </a:r>
          </a:p>
          <a:p>
            <a:pPr eaLnBrk="1" hangingPunct="1">
              <a:lnSpc>
                <a:spcPct val="125000"/>
              </a:lnSpc>
              <a:buFontTx/>
              <a:buNone/>
            </a:pPr>
            <a:r>
              <a:rPr lang="zh-CN" altLang="en-US" sz="2000">
                <a:ea typeface="黑体" pitchFamily="49" charset="-122"/>
              </a:rPr>
              <a:t>（</a:t>
            </a:r>
            <a:r>
              <a:rPr lang="en-US" altLang="zh-CN" sz="2000">
                <a:ea typeface="黑体" pitchFamily="49" charset="-122"/>
              </a:rPr>
              <a:t>1</a:t>
            </a:r>
            <a:r>
              <a:rPr lang="zh-CN" altLang="en-US" sz="2000">
                <a:ea typeface="黑体" pitchFamily="49" charset="-122"/>
              </a:rPr>
              <a:t>）</a:t>
            </a:r>
            <a:r>
              <a:rPr lang="zh-CN" altLang="en-US" sz="2000">
                <a:solidFill>
                  <a:srgbClr val="0000FF"/>
                </a:solidFill>
                <a:ea typeface="黑体" pitchFamily="49" charset="-122"/>
              </a:rPr>
              <a:t>数组</a:t>
            </a:r>
            <a:r>
              <a:rPr lang="en-US" altLang="zh-CN" sz="2000">
                <a:solidFill>
                  <a:srgbClr val="0000FF"/>
                </a:solidFill>
                <a:ea typeface="黑体" pitchFamily="49" charset="-122"/>
              </a:rPr>
              <a:t>a</a:t>
            </a:r>
            <a:r>
              <a:rPr lang="zh-CN" altLang="en-US" sz="2000">
                <a:solidFill>
                  <a:srgbClr val="0000FF"/>
                </a:solidFill>
                <a:ea typeface="黑体" pitchFamily="49" charset="-122"/>
              </a:rPr>
              <a:t>：</a:t>
            </a:r>
            <a:r>
              <a:rPr lang="zh-CN" altLang="en-US" sz="2000">
                <a:ea typeface="黑体" pitchFamily="49" charset="-122"/>
              </a:rPr>
              <a:t>访问顺序为</a:t>
            </a:r>
            <a:r>
              <a:rPr lang="en-US" altLang="zh-CN" sz="2000">
                <a:ea typeface="黑体" pitchFamily="49" charset="-122"/>
              </a:rPr>
              <a:t>a[0][0], a[1][0] ,……,  a[2047][0]; a[0][1], a[1][1],…… ,a[2047][1];……</a:t>
            </a:r>
            <a:r>
              <a:rPr lang="zh-CN" altLang="en-US" sz="2000">
                <a:ea typeface="黑体" pitchFamily="49" charset="-122"/>
              </a:rPr>
              <a:t>，与存放顺序不一致，每次跳过</a:t>
            </a:r>
            <a:r>
              <a:rPr lang="en-US" altLang="zh-CN" sz="2000">
                <a:ea typeface="黑体" pitchFamily="49" charset="-122"/>
              </a:rPr>
              <a:t>2048</a:t>
            </a:r>
            <a:r>
              <a:rPr lang="zh-CN" altLang="en-US" sz="2000">
                <a:ea typeface="黑体" pitchFamily="49" charset="-122"/>
              </a:rPr>
              <a:t>个单元，若交换单位小于</a:t>
            </a:r>
            <a:r>
              <a:rPr lang="en-US" altLang="zh-CN" sz="2000">
                <a:ea typeface="黑体" pitchFamily="49" charset="-122"/>
              </a:rPr>
              <a:t>2KB</a:t>
            </a:r>
            <a:r>
              <a:rPr lang="zh-CN" altLang="en-US" sz="2000">
                <a:ea typeface="黑体" pitchFamily="49" charset="-122"/>
              </a:rPr>
              <a:t>，则没有空间局部性！</a:t>
            </a:r>
          </a:p>
          <a:p>
            <a:pPr eaLnBrk="1" hangingPunct="1">
              <a:lnSpc>
                <a:spcPct val="125000"/>
              </a:lnSpc>
              <a:buFontTx/>
              <a:buNone/>
            </a:pPr>
            <a:r>
              <a:rPr lang="zh-CN" altLang="en-US" sz="2000">
                <a:ea typeface="黑体" pitchFamily="49" charset="-122"/>
              </a:rPr>
              <a:t>         （时间局部性差，同程序</a:t>
            </a:r>
            <a:r>
              <a:rPr lang="en-US" altLang="zh-CN" sz="2000">
                <a:ea typeface="黑体" pitchFamily="49" charset="-122"/>
              </a:rPr>
              <a:t>A</a:t>
            </a:r>
            <a:r>
              <a:rPr lang="zh-CN" altLang="en-US" sz="2000">
                <a:ea typeface="黑体" pitchFamily="49" charset="-122"/>
              </a:rPr>
              <a:t>） </a:t>
            </a:r>
          </a:p>
          <a:p>
            <a:pPr eaLnBrk="1" hangingPunct="1">
              <a:lnSpc>
                <a:spcPct val="125000"/>
              </a:lnSpc>
              <a:buFontTx/>
              <a:buNone/>
            </a:pPr>
            <a:r>
              <a:rPr lang="zh-CN" altLang="en-US" sz="2000">
                <a:ea typeface="黑体" pitchFamily="49" charset="-122"/>
              </a:rPr>
              <a:t>（</a:t>
            </a:r>
            <a:r>
              <a:rPr lang="en-US" altLang="zh-CN" sz="2000">
                <a:ea typeface="黑体" pitchFamily="49" charset="-122"/>
              </a:rPr>
              <a:t>2</a:t>
            </a:r>
            <a:r>
              <a:rPr lang="zh-CN" altLang="en-US" sz="2000">
                <a:ea typeface="黑体" pitchFamily="49" charset="-122"/>
              </a:rPr>
              <a:t>）</a:t>
            </a:r>
            <a:r>
              <a:rPr lang="zh-CN" altLang="en-US" sz="2000">
                <a:solidFill>
                  <a:srgbClr val="0000FF"/>
                </a:solidFill>
                <a:ea typeface="黑体" pitchFamily="49" charset="-122"/>
              </a:rPr>
              <a:t>变量</a:t>
            </a:r>
            <a:r>
              <a:rPr lang="en-US" altLang="zh-CN" sz="2000">
                <a:solidFill>
                  <a:srgbClr val="0000FF"/>
                </a:solidFill>
                <a:ea typeface="黑体" pitchFamily="49" charset="-122"/>
              </a:rPr>
              <a:t>sum</a:t>
            </a:r>
            <a:r>
              <a:rPr lang="zh-CN" altLang="en-US" sz="2000">
                <a:solidFill>
                  <a:srgbClr val="0000FF"/>
                </a:solidFill>
                <a:ea typeface="黑体" pitchFamily="49" charset="-122"/>
              </a:rPr>
              <a:t>：</a:t>
            </a:r>
            <a:r>
              <a:rPr lang="zh-CN" altLang="en-US" sz="2000">
                <a:ea typeface="黑体" pitchFamily="49" charset="-122"/>
              </a:rPr>
              <a:t>（同程序</a:t>
            </a:r>
            <a:r>
              <a:rPr lang="en-US" altLang="zh-CN" sz="2000">
                <a:ea typeface="黑体" pitchFamily="49" charset="-122"/>
              </a:rPr>
              <a:t>A</a:t>
            </a:r>
            <a:r>
              <a:rPr lang="zh-CN" altLang="en-US" sz="2000">
                <a:ea typeface="黑体" pitchFamily="49" charset="-122"/>
              </a:rPr>
              <a:t> ）</a:t>
            </a:r>
            <a:endParaRPr lang="en-US" altLang="zh-CN" sz="2000">
              <a:ea typeface="黑体" pitchFamily="49" charset="-122"/>
            </a:endParaRPr>
          </a:p>
          <a:p>
            <a:pPr eaLnBrk="1" hangingPunct="1">
              <a:lnSpc>
                <a:spcPct val="125000"/>
              </a:lnSpc>
              <a:buFontTx/>
              <a:buNone/>
            </a:pPr>
            <a:r>
              <a:rPr lang="zh-CN" altLang="en-US" sz="2000">
                <a:ea typeface="黑体" pitchFamily="49" charset="-122"/>
              </a:rPr>
              <a:t>（</a:t>
            </a:r>
            <a:r>
              <a:rPr lang="en-US" altLang="zh-CN" sz="2000">
                <a:ea typeface="黑体" pitchFamily="49" charset="-122"/>
              </a:rPr>
              <a:t>3</a:t>
            </a:r>
            <a:r>
              <a:rPr lang="zh-CN" altLang="en-US" sz="2000">
                <a:ea typeface="黑体" pitchFamily="49" charset="-122"/>
              </a:rPr>
              <a:t>） </a:t>
            </a:r>
            <a:r>
              <a:rPr lang="en-US" altLang="zh-CN" sz="2000">
                <a:solidFill>
                  <a:srgbClr val="0000FF"/>
                </a:solidFill>
                <a:ea typeface="黑体" pitchFamily="49" charset="-122"/>
              </a:rPr>
              <a:t>for</a:t>
            </a:r>
            <a:r>
              <a:rPr lang="zh-CN" altLang="en-US" sz="2000">
                <a:solidFill>
                  <a:srgbClr val="0000FF"/>
                </a:solidFill>
                <a:ea typeface="黑体" pitchFamily="49" charset="-122"/>
              </a:rPr>
              <a:t>循环体：</a:t>
            </a:r>
            <a:r>
              <a:rPr lang="zh-CN" altLang="en-US" sz="2000">
                <a:ea typeface="黑体" pitchFamily="49" charset="-122"/>
              </a:rPr>
              <a:t>（同程序</a:t>
            </a:r>
            <a:r>
              <a:rPr lang="en-US" altLang="zh-CN" sz="2000">
                <a:ea typeface="黑体" pitchFamily="49" charset="-122"/>
              </a:rPr>
              <a:t>A</a:t>
            </a:r>
            <a:r>
              <a:rPr lang="zh-CN" altLang="en-US" sz="2000">
                <a:ea typeface="黑体" pitchFamily="49" charset="-122"/>
              </a:rPr>
              <a:t>）</a:t>
            </a:r>
          </a:p>
        </p:txBody>
      </p:sp>
      <p:sp>
        <p:nvSpPr>
          <p:cNvPr id="572420" name="Text Box 4"/>
          <p:cNvSpPr txBox="1">
            <a:spLocks noChangeArrowheads="1"/>
          </p:cNvSpPr>
          <p:nvPr/>
        </p:nvSpPr>
        <p:spPr bwMode="auto">
          <a:xfrm>
            <a:off x="304800" y="6170613"/>
            <a:ext cx="7507288" cy="274637"/>
          </a:xfrm>
          <a:prstGeom prst="rect">
            <a:avLst/>
          </a:prstGeom>
          <a:noFill/>
          <a:ln w="9525">
            <a:noFill/>
            <a:miter lim="800000"/>
            <a:headEnd/>
            <a:tailEnd/>
          </a:ln>
        </p:spPr>
        <p:txBody>
          <a:bodyPr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grpSp>
        <p:nvGrpSpPr>
          <p:cNvPr id="2" name="Group 5"/>
          <p:cNvGrpSpPr>
            <a:grpSpLocks/>
          </p:cNvGrpSpPr>
          <p:nvPr/>
        </p:nvGrpSpPr>
        <p:grpSpPr bwMode="auto">
          <a:xfrm>
            <a:off x="5973763" y="863600"/>
            <a:ext cx="3151187" cy="4338638"/>
            <a:chOff x="3560" y="1196"/>
            <a:chExt cx="1985" cy="2733"/>
          </a:xfrm>
        </p:grpSpPr>
        <p:sp>
          <p:nvSpPr>
            <p:cNvPr id="572422" name="Rectangle 6"/>
            <p:cNvSpPr>
              <a:spLocks noChangeArrowheads="1"/>
            </p:cNvSpPr>
            <p:nvPr/>
          </p:nvSpPr>
          <p:spPr bwMode="auto">
            <a:xfrm>
              <a:off x="3709" y="1318"/>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0x100</a:t>
              </a:r>
            </a:p>
          </p:txBody>
        </p:sp>
        <p:sp>
          <p:nvSpPr>
            <p:cNvPr id="572423" name="Rectangle 7"/>
            <p:cNvSpPr>
              <a:spLocks noChangeArrowheads="1"/>
            </p:cNvSpPr>
            <p:nvPr/>
          </p:nvSpPr>
          <p:spPr bwMode="auto">
            <a:xfrm>
              <a:off x="3702" y="1769"/>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a:t>
              </a:r>
              <a:r>
                <a:rPr lang="en-US" altLang="zh-CN" sz="1400" b="1">
                  <a:latin typeface="Courier New" pitchFamily="49" charset="0"/>
                  <a:ea typeface="PMingLiU" pitchFamily="18" charset="-120"/>
                </a:rPr>
                <a:t>7</a:t>
              </a:r>
              <a:r>
                <a:rPr lang="en-US" altLang="zh-TW" sz="1400" b="1">
                  <a:latin typeface="Courier New" pitchFamily="49" charset="0"/>
                  <a:ea typeface="PMingLiU" pitchFamily="18" charset="-120"/>
                </a:rPr>
                <a:t>C</a:t>
              </a:r>
            </a:p>
          </p:txBody>
        </p:sp>
        <p:sp>
          <p:nvSpPr>
            <p:cNvPr id="572424" name="Rectangle 8"/>
            <p:cNvSpPr>
              <a:spLocks noChangeArrowheads="1"/>
            </p:cNvSpPr>
            <p:nvPr/>
          </p:nvSpPr>
          <p:spPr bwMode="auto">
            <a:xfrm>
              <a:off x="3702" y="1913"/>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a:t>
              </a:r>
              <a:r>
                <a:rPr lang="en-US" altLang="zh-CN" sz="1400" b="1">
                  <a:latin typeface="Courier New" pitchFamily="49" charset="0"/>
                  <a:ea typeface="PMingLiU" pitchFamily="18" charset="-120"/>
                </a:rPr>
                <a:t>8</a:t>
              </a:r>
              <a:r>
                <a:rPr lang="en-US" altLang="zh-TW" sz="1400" b="1">
                  <a:latin typeface="Courier New" pitchFamily="49" charset="0"/>
                  <a:ea typeface="PMingLiU" pitchFamily="18" charset="-120"/>
                </a:rPr>
                <a:t>0</a:t>
              </a:r>
            </a:p>
          </p:txBody>
        </p:sp>
        <p:sp>
          <p:nvSpPr>
            <p:cNvPr id="572425" name="Rectangle 9"/>
            <p:cNvSpPr>
              <a:spLocks noChangeArrowheads="1"/>
            </p:cNvSpPr>
            <p:nvPr/>
          </p:nvSpPr>
          <p:spPr bwMode="auto">
            <a:xfrm>
              <a:off x="3702" y="2057"/>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a:t>
              </a:r>
              <a:r>
                <a:rPr lang="en-US" altLang="zh-CN" sz="1400" b="1">
                  <a:latin typeface="Courier New" pitchFamily="49" charset="0"/>
                  <a:ea typeface="PMingLiU" pitchFamily="18" charset="-120"/>
                </a:rPr>
                <a:t>8</a:t>
              </a:r>
              <a:r>
                <a:rPr lang="en-US" altLang="zh-TW" sz="1400" b="1">
                  <a:latin typeface="Courier New" pitchFamily="49" charset="0"/>
                  <a:ea typeface="PMingLiU" pitchFamily="18" charset="-120"/>
                </a:rPr>
                <a:t>4</a:t>
              </a:r>
            </a:p>
          </p:txBody>
        </p:sp>
        <p:sp>
          <p:nvSpPr>
            <p:cNvPr id="572426" name="Rectangle 10"/>
            <p:cNvSpPr>
              <a:spLocks noChangeArrowheads="1"/>
            </p:cNvSpPr>
            <p:nvPr/>
          </p:nvSpPr>
          <p:spPr bwMode="auto">
            <a:xfrm>
              <a:off x="3702" y="2538"/>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0x400</a:t>
              </a:r>
            </a:p>
          </p:txBody>
        </p:sp>
        <p:sp>
          <p:nvSpPr>
            <p:cNvPr id="572427" name="Rectangle 11"/>
            <p:cNvSpPr>
              <a:spLocks noChangeArrowheads="1"/>
            </p:cNvSpPr>
            <p:nvPr/>
          </p:nvSpPr>
          <p:spPr bwMode="auto">
            <a:xfrm>
              <a:off x="3702" y="2682"/>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0x404</a:t>
              </a:r>
            </a:p>
          </p:txBody>
        </p:sp>
        <p:sp>
          <p:nvSpPr>
            <p:cNvPr id="572428" name="Rectangle 12"/>
            <p:cNvSpPr>
              <a:spLocks noChangeArrowheads="1"/>
            </p:cNvSpPr>
            <p:nvPr/>
          </p:nvSpPr>
          <p:spPr bwMode="auto">
            <a:xfrm>
              <a:off x="3702" y="3114"/>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a:t>
              </a:r>
              <a:r>
                <a:rPr lang="en-US" altLang="zh-CN" sz="1400" b="1">
                  <a:latin typeface="Courier New" pitchFamily="49" charset="0"/>
                  <a:ea typeface="PMingLiU" pitchFamily="18" charset="-120"/>
                </a:rPr>
                <a:t>c0</a:t>
              </a:r>
              <a:r>
                <a:rPr lang="en-US" altLang="zh-TW" sz="1400" b="1">
                  <a:latin typeface="Courier New" pitchFamily="49" charset="0"/>
                  <a:ea typeface="PMingLiU" pitchFamily="18" charset="-120"/>
                </a:rPr>
                <a:t>0</a:t>
              </a:r>
            </a:p>
          </p:txBody>
        </p:sp>
        <p:sp>
          <p:nvSpPr>
            <p:cNvPr id="572429" name="Rectangle 13"/>
            <p:cNvSpPr>
              <a:spLocks noChangeArrowheads="1"/>
            </p:cNvSpPr>
            <p:nvPr/>
          </p:nvSpPr>
          <p:spPr bwMode="auto">
            <a:xfrm>
              <a:off x="3702" y="3258"/>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a:t>
              </a:r>
              <a:r>
                <a:rPr lang="en-US" altLang="zh-CN" sz="1400" b="1">
                  <a:latin typeface="Courier New" pitchFamily="49" charset="0"/>
                  <a:ea typeface="PMingLiU" pitchFamily="18" charset="-120"/>
                </a:rPr>
                <a:t>c0</a:t>
              </a:r>
              <a:r>
                <a:rPr lang="en-US" altLang="zh-TW" sz="1400" b="1">
                  <a:latin typeface="Courier New" pitchFamily="49" charset="0"/>
                  <a:ea typeface="PMingLiU" pitchFamily="18" charset="-120"/>
                </a:rPr>
                <a:t>4</a:t>
              </a:r>
            </a:p>
          </p:txBody>
        </p:sp>
        <p:sp>
          <p:nvSpPr>
            <p:cNvPr id="572430" name="Rectangle 14"/>
            <p:cNvSpPr>
              <a:spLocks noChangeArrowheads="1"/>
            </p:cNvSpPr>
            <p:nvPr/>
          </p:nvSpPr>
          <p:spPr bwMode="auto">
            <a:xfrm>
              <a:off x="3709" y="1196"/>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0x0FC</a:t>
              </a:r>
            </a:p>
          </p:txBody>
        </p:sp>
        <p:sp>
          <p:nvSpPr>
            <p:cNvPr id="572431" name="Text Box 15"/>
            <p:cNvSpPr txBox="1">
              <a:spLocks noChangeArrowheads="1"/>
            </p:cNvSpPr>
            <p:nvPr/>
          </p:nvSpPr>
          <p:spPr bwMode="auto">
            <a:xfrm>
              <a:off x="5239" y="1443"/>
              <a:ext cx="306" cy="2291"/>
            </a:xfrm>
            <a:prstGeom prst="rect">
              <a:avLst/>
            </a:prstGeom>
            <a:noFill/>
            <a:ln w="9525">
              <a:noFill/>
              <a:miter lim="800000"/>
              <a:headEnd/>
              <a:tailEnd/>
            </a:ln>
          </p:spPr>
          <p:txBody>
            <a:bodyPr vert="eaVert" lIns="90083" tIns="45046" rIns="90083" bIns="45046">
              <a:spAutoFit/>
            </a:bodyPr>
            <a:lstStyle/>
            <a:p>
              <a:pPr eaLnBrk="1" hangingPunct="1">
                <a:spcBef>
                  <a:spcPct val="50000"/>
                </a:spcBef>
              </a:pPr>
              <a:r>
                <a:rPr kumimoji="1" lang="zh-CN" altLang="en-US" sz="2000" b="1">
                  <a:solidFill>
                    <a:srgbClr val="006600"/>
                  </a:solidFill>
                  <a:ea typeface="宋体" pitchFamily="2" charset="-122"/>
                </a:rPr>
                <a:t>指  令                            数   据</a:t>
              </a:r>
            </a:p>
          </p:txBody>
        </p:sp>
        <p:sp>
          <p:nvSpPr>
            <p:cNvPr id="572432" name="Text Box 16"/>
            <p:cNvSpPr txBox="1">
              <a:spLocks noChangeArrowheads="1"/>
            </p:cNvSpPr>
            <p:nvPr/>
          </p:nvSpPr>
          <p:spPr bwMode="auto">
            <a:xfrm>
              <a:off x="4978" y="2539"/>
              <a:ext cx="183" cy="222"/>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a</a:t>
              </a:r>
            </a:p>
          </p:txBody>
        </p:sp>
        <p:sp>
          <p:nvSpPr>
            <p:cNvPr id="572433" name="Text Box 17"/>
            <p:cNvSpPr txBox="1">
              <a:spLocks noChangeArrowheads="1"/>
            </p:cNvSpPr>
            <p:nvPr/>
          </p:nvSpPr>
          <p:spPr bwMode="auto">
            <a:xfrm>
              <a:off x="4978" y="3710"/>
              <a:ext cx="522" cy="219"/>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sum</a:t>
              </a:r>
            </a:p>
          </p:txBody>
        </p:sp>
        <p:sp>
          <p:nvSpPr>
            <p:cNvPr id="572434" name="Rectangle 18"/>
            <p:cNvSpPr>
              <a:spLocks noChangeArrowheads="1"/>
            </p:cNvSpPr>
            <p:nvPr/>
          </p:nvSpPr>
          <p:spPr bwMode="auto">
            <a:xfrm>
              <a:off x="4160" y="1962"/>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34</a:t>
              </a:r>
              <a:endParaRPr lang="en-US" altLang="zh-TW" sz="1400" b="1">
                <a:latin typeface="Courier New" pitchFamily="49" charset="0"/>
                <a:ea typeface="PMingLiU" pitchFamily="18" charset="-120"/>
              </a:endParaRPr>
            </a:p>
          </p:txBody>
        </p:sp>
        <p:sp>
          <p:nvSpPr>
            <p:cNvPr id="572435" name="Rectangle 19"/>
            <p:cNvSpPr>
              <a:spLocks noChangeArrowheads="1"/>
            </p:cNvSpPr>
            <p:nvPr/>
          </p:nvSpPr>
          <p:spPr bwMode="auto">
            <a:xfrm>
              <a:off x="4160" y="2106"/>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35</a:t>
              </a:r>
              <a:endParaRPr lang="en-US" altLang="zh-TW" sz="1400" b="1">
                <a:latin typeface="Courier New" pitchFamily="49" charset="0"/>
                <a:ea typeface="PMingLiU" pitchFamily="18" charset="-120"/>
              </a:endParaRPr>
            </a:p>
          </p:txBody>
        </p:sp>
        <p:sp>
          <p:nvSpPr>
            <p:cNvPr id="572436" name="Rectangle 20"/>
            <p:cNvSpPr>
              <a:spLocks noChangeArrowheads="1"/>
            </p:cNvSpPr>
            <p:nvPr/>
          </p:nvSpPr>
          <p:spPr bwMode="auto">
            <a:xfrm>
              <a:off x="4160" y="25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a[0]</a:t>
              </a:r>
              <a:r>
                <a:rPr lang="en-US" altLang="zh-CN" sz="1400" b="1">
                  <a:latin typeface="Courier New" pitchFamily="49" charset="0"/>
                  <a:ea typeface="PMingLiU" pitchFamily="18" charset="-120"/>
                </a:rPr>
                <a:t>[0]</a:t>
              </a:r>
              <a:endParaRPr lang="en-US" altLang="zh-TW" sz="1400" b="1">
                <a:latin typeface="Courier New" pitchFamily="49" charset="0"/>
                <a:ea typeface="PMingLiU" pitchFamily="18" charset="-120"/>
              </a:endParaRPr>
            </a:p>
          </p:txBody>
        </p:sp>
        <p:sp>
          <p:nvSpPr>
            <p:cNvPr id="572437" name="Rectangle 21"/>
            <p:cNvSpPr>
              <a:spLocks noChangeArrowheads="1"/>
            </p:cNvSpPr>
            <p:nvPr/>
          </p:nvSpPr>
          <p:spPr bwMode="auto">
            <a:xfrm>
              <a:off x="4160" y="2731"/>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a[0]</a:t>
              </a:r>
              <a:r>
                <a:rPr lang="en-US" altLang="zh-TW" sz="1400" b="1">
                  <a:latin typeface="Courier New" pitchFamily="49" charset="0"/>
                  <a:ea typeface="PMingLiU" pitchFamily="18" charset="-120"/>
                </a:rPr>
                <a:t>[1]</a:t>
              </a:r>
            </a:p>
          </p:txBody>
        </p:sp>
        <p:sp>
          <p:nvSpPr>
            <p:cNvPr id="572438" name="Rectangle 22"/>
            <p:cNvSpPr>
              <a:spLocks noChangeArrowheads="1"/>
            </p:cNvSpPr>
            <p:nvPr/>
          </p:nvSpPr>
          <p:spPr bwMode="auto">
            <a:xfrm>
              <a:off x="4160" y="2875"/>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800" b="1">
                  <a:latin typeface="Times New Roman" pitchFamily="18" charset="0"/>
                  <a:ea typeface="华文新魏" pitchFamily="2" charset="-122"/>
                </a:rPr>
                <a:t>• • •</a:t>
              </a:r>
              <a:endParaRPr lang="en-US" altLang="zh-TW" sz="1800" b="1">
                <a:ea typeface="华文新魏" pitchFamily="2" charset="-122"/>
              </a:endParaRPr>
            </a:p>
          </p:txBody>
        </p:sp>
        <p:sp>
          <p:nvSpPr>
            <p:cNvPr id="572439" name="Rectangle 23"/>
            <p:cNvSpPr>
              <a:spLocks noChangeArrowheads="1"/>
            </p:cNvSpPr>
            <p:nvPr/>
          </p:nvSpPr>
          <p:spPr bwMode="auto">
            <a:xfrm>
              <a:off x="4160" y="301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a[0]</a:t>
              </a:r>
              <a:r>
                <a:rPr lang="en-US" altLang="zh-TW" sz="1400" b="1">
                  <a:latin typeface="Courier New" pitchFamily="49" charset="0"/>
                  <a:ea typeface="PMingLiU" pitchFamily="18" charset="-120"/>
                </a:rPr>
                <a:t>[</a:t>
              </a:r>
              <a:r>
                <a:rPr lang="en-US" altLang="zh-CN" sz="1400" b="1">
                  <a:latin typeface="Courier New" pitchFamily="49" charset="0"/>
                  <a:ea typeface="PMingLiU" pitchFamily="18" charset="-120"/>
                </a:rPr>
                <a:t>2047</a:t>
              </a:r>
              <a:r>
                <a:rPr lang="en-US" altLang="zh-TW" sz="1400" b="1">
                  <a:latin typeface="Courier New" pitchFamily="49" charset="0"/>
                  <a:ea typeface="PMingLiU" pitchFamily="18" charset="-120"/>
                </a:rPr>
                <a:t>]</a:t>
              </a:r>
            </a:p>
          </p:txBody>
        </p:sp>
        <p:sp>
          <p:nvSpPr>
            <p:cNvPr id="572440" name="Rectangle 24"/>
            <p:cNvSpPr>
              <a:spLocks noChangeArrowheads="1"/>
            </p:cNvSpPr>
            <p:nvPr/>
          </p:nvSpPr>
          <p:spPr bwMode="auto">
            <a:xfrm>
              <a:off x="4160" y="316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a[1]</a:t>
              </a:r>
              <a:r>
                <a:rPr lang="en-US" altLang="zh-TW" sz="1400" b="1">
                  <a:latin typeface="Courier New" pitchFamily="49" charset="0"/>
                  <a:ea typeface="PMingLiU" pitchFamily="18" charset="-120"/>
                </a:rPr>
                <a:t>[</a:t>
              </a:r>
              <a:r>
                <a:rPr lang="en-US" altLang="zh-CN" sz="1400" b="1">
                  <a:latin typeface="Courier New" pitchFamily="49" charset="0"/>
                  <a:ea typeface="PMingLiU" pitchFamily="18" charset="-120"/>
                </a:rPr>
                <a:t>0</a:t>
              </a:r>
              <a:r>
                <a:rPr lang="en-US" altLang="zh-TW" sz="1400" b="1">
                  <a:latin typeface="Courier New" pitchFamily="49" charset="0"/>
                  <a:ea typeface="PMingLiU" pitchFamily="18" charset="-120"/>
                </a:rPr>
                <a:t>]</a:t>
              </a:r>
            </a:p>
          </p:txBody>
        </p:sp>
        <p:sp>
          <p:nvSpPr>
            <p:cNvPr id="572441" name="Rectangle 25"/>
            <p:cNvSpPr>
              <a:spLocks noChangeArrowheads="1"/>
            </p:cNvSpPr>
            <p:nvPr/>
          </p:nvSpPr>
          <p:spPr bwMode="auto">
            <a:xfrm>
              <a:off x="4160" y="330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a[1]</a:t>
              </a:r>
              <a:r>
                <a:rPr lang="en-US" altLang="zh-TW" sz="1400" b="1">
                  <a:latin typeface="Courier New" pitchFamily="49" charset="0"/>
                  <a:ea typeface="PMingLiU" pitchFamily="18" charset="-120"/>
                </a:rPr>
                <a:t>[</a:t>
              </a:r>
              <a:r>
                <a:rPr lang="en-US" altLang="zh-CN" sz="1400" b="1">
                  <a:latin typeface="Courier New" pitchFamily="49" charset="0"/>
                  <a:ea typeface="PMingLiU" pitchFamily="18" charset="-120"/>
                </a:rPr>
                <a:t>1</a:t>
              </a:r>
              <a:r>
                <a:rPr lang="en-US" altLang="zh-TW" sz="1400" b="1">
                  <a:latin typeface="Courier New" pitchFamily="49" charset="0"/>
                  <a:ea typeface="PMingLiU" pitchFamily="18" charset="-120"/>
                </a:rPr>
                <a:t>]</a:t>
              </a:r>
            </a:p>
          </p:txBody>
        </p:sp>
        <p:sp>
          <p:nvSpPr>
            <p:cNvPr id="572442" name="Rectangle 26"/>
            <p:cNvSpPr>
              <a:spLocks noChangeArrowheads="1"/>
            </p:cNvSpPr>
            <p:nvPr/>
          </p:nvSpPr>
          <p:spPr bwMode="auto">
            <a:xfrm>
              <a:off x="4160" y="2250"/>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72443" name="Rectangle 27"/>
            <p:cNvSpPr>
              <a:spLocks noChangeArrowheads="1"/>
            </p:cNvSpPr>
            <p:nvPr/>
          </p:nvSpPr>
          <p:spPr bwMode="auto">
            <a:xfrm>
              <a:off x="4160" y="37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endParaRPr lang="zh-CN" altLang="en-US" sz="1400" b="1">
                <a:latin typeface="Courier New" pitchFamily="49" charset="0"/>
                <a:ea typeface="PMingLiU" pitchFamily="18" charset="-120"/>
              </a:endParaRPr>
            </a:p>
          </p:txBody>
        </p:sp>
        <p:sp>
          <p:nvSpPr>
            <p:cNvPr id="572444" name="Rectangle 28"/>
            <p:cNvSpPr>
              <a:spLocks noChangeArrowheads="1"/>
            </p:cNvSpPr>
            <p:nvPr/>
          </p:nvSpPr>
          <p:spPr bwMode="auto">
            <a:xfrm>
              <a:off x="4160" y="3451"/>
              <a:ext cx="818" cy="32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72445" name="Rectangle 29"/>
            <p:cNvSpPr>
              <a:spLocks noChangeArrowheads="1"/>
            </p:cNvSpPr>
            <p:nvPr/>
          </p:nvSpPr>
          <p:spPr bwMode="auto">
            <a:xfrm>
              <a:off x="4156" y="120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1</a:t>
              </a:r>
              <a:endParaRPr lang="en-US" altLang="zh-TW" sz="1400" b="1">
                <a:latin typeface="Courier New" pitchFamily="49" charset="0"/>
                <a:ea typeface="PMingLiU" pitchFamily="18" charset="-120"/>
              </a:endParaRPr>
            </a:p>
          </p:txBody>
        </p:sp>
        <p:sp>
          <p:nvSpPr>
            <p:cNvPr id="572446" name="Rectangle 30"/>
            <p:cNvSpPr>
              <a:spLocks noChangeArrowheads="1"/>
            </p:cNvSpPr>
            <p:nvPr/>
          </p:nvSpPr>
          <p:spPr bwMode="auto">
            <a:xfrm>
              <a:off x="4156" y="135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2</a:t>
              </a:r>
              <a:endParaRPr lang="en-US" altLang="zh-TW" sz="1400" b="1">
                <a:latin typeface="Courier New" pitchFamily="49" charset="0"/>
                <a:ea typeface="PMingLiU" pitchFamily="18" charset="-120"/>
              </a:endParaRPr>
            </a:p>
          </p:txBody>
        </p:sp>
        <p:sp>
          <p:nvSpPr>
            <p:cNvPr id="572447" name="Rectangle 31"/>
            <p:cNvSpPr>
              <a:spLocks noChangeArrowheads="1"/>
            </p:cNvSpPr>
            <p:nvPr/>
          </p:nvSpPr>
          <p:spPr bwMode="auto">
            <a:xfrm>
              <a:off x="4156" y="1834"/>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I33</a:t>
              </a:r>
              <a:endParaRPr lang="en-US" altLang="zh-TW" sz="1400" b="1">
                <a:latin typeface="Courier New" pitchFamily="49" charset="0"/>
                <a:ea typeface="PMingLiU" pitchFamily="18" charset="-120"/>
              </a:endParaRPr>
            </a:p>
          </p:txBody>
        </p:sp>
        <p:sp>
          <p:nvSpPr>
            <p:cNvPr id="572448" name="Rectangle 32"/>
            <p:cNvSpPr>
              <a:spLocks noChangeArrowheads="1"/>
            </p:cNvSpPr>
            <p:nvPr/>
          </p:nvSpPr>
          <p:spPr bwMode="auto">
            <a:xfrm>
              <a:off x="4156" y="1497"/>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grpSp>
          <p:nvGrpSpPr>
            <p:cNvPr id="3" name="Group 33"/>
            <p:cNvGrpSpPr>
              <a:grpSpLocks/>
            </p:cNvGrpSpPr>
            <p:nvPr/>
          </p:nvGrpSpPr>
          <p:grpSpPr bwMode="auto">
            <a:xfrm>
              <a:off x="5023" y="1497"/>
              <a:ext cx="202" cy="416"/>
              <a:chOff x="5023" y="1497"/>
              <a:chExt cx="202" cy="416"/>
            </a:xfrm>
          </p:grpSpPr>
          <p:sp>
            <p:nvSpPr>
              <p:cNvPr id="572450" name="Line 34"/>
              <p:cNvSpPr>
                <a:spLocks noChangeShapeType="1"/>
              </p:cNvSpPr>
              <p:nvPr/>
            </p:nvSpPr>
            <p:spPr bwMode="auto">
              <a:xfrm>
                <a:off x="5023" y="1913"/>
                <a:ext cx="202" cy="0"/>
              </a:xfrm>
              <a:prstGeom prst="line">
                <a:avLst/>
              </a:prstGeom>
              <a:noFill/>
              <a:ln w="38100">
                <a:solidFill>
                  <a:srgbClr val="CC0000"/>
                </a:solidFill>
                <a:round/>
                <a:headEnd/>
                <a:tailEnd/>
              </a:ln>
            </p:spPr>
            <p:txBody>
              <a:bodyPr lIns="0" tIns="0" rIns="0" bIns="0">
                <a:spAutoFit/>
              </a:bodyPr>
              <a:lstStyle/>
              <a:p>
                <a:endParaRPr lang="zh-CN" altLang="en-US"/>
              </a:p>
            </p:txBody>
          </p:sp>
          <p:sp>
            <p:nvSpPr>
              <p:cNvPr id="572451" name="Line 35"/>
              <p:cNvSpPr>
                <a:spLocks noChangeShapeType="1"/>
              </p:cNvSpPr>
              <p:nvPr/>
            </p:nvSpPr>
            <p:spPr bwMode="auto">
              <a:xfrm flipV="1">
                <a:off x="5225" y="1497"/>
                <a:ext cx="0" cy="416"/>
              </a:xfrm>
              <a:prstGeom prst="line">
                <a:avLst/>
              </a:prstGeom>
              <a:noFill/>
              <a:ln w="38100">
                <a:solidFill>
                  <a:srgbClr val="CC0000"/>
                </a:solidFill>
                <a:round/>
                <a:headEnd/>
                <a:tailEnd/>
              </a:ln>
            </p:spPr>
            <p:txBody>
              <a:bodyPr lIns="0" tIns="0" rIns="0" bIns="0">
                <a:spAutoFit/>
              </a:bodyPr>
              <a:lstStyle/>
              <a:p>
                <a:endParaRPr lang="zh-CN" altLang="en-US"/>
              </a:p>
            </p:txBody>
          </p:sp>
          <p:sp>
            <p:nvSpPr>
              <p:cNvPr id="572452" name="Line 36"/>
              <p:cNvSpPr>
                <a:spLocks noChangeShapeType="1"/>
              </p:cNvSpPr>
              <p:nvPr/>
            </p:nvSpPr>
            <p:spPr bwMode="auto">
              <a:xfrm flipH="1">
                <a:off x="5023" y="1497"/>
                <a:ext cx="202" cy="0"/>
              </a:xfrm>
              <a:prstGeom prst="line">
                <a:avLst/>
              </a:prstGeom>
              <a:noFill/>
              <a:ln w="38100">
                <a:solidFill>
                  <a:srgbClr val="CC0000"/>
                </a:solidFill>
                <a:round/>
                <a:headEnd/>
                <a:tailEnd type="triangle" w="med" len="med"/>
              </a:ln>
            </p:spPr>
            <p:txBody>
              <a:bodyPr lIns="0" tIns="0" rIns="0" bIns="0">
                <a:spAutoFit/>
              </a:bodyPr>
              <a:lstStyle/>
              <a:p>
                <a:endParaRPr lang="zh-CN" altLang="en-US"/>
              </a:p>
            </p:txBody>
          </p:sp>
        </p:grpSp>
        <p:sp>
          <p:nvSpPr>
            <p:cNvPr id="572453" name="Text Box 37"/>
            <p:cNvSpPr txBox="1">
              <a:spLocks noChangeArrowheads="1"/>
            </p:cNvSpPr>
            <p:nvPr/>
          </p:nvSpPr>
          <p:spPr bwMode="auto">
            <a:xfrm>
              <a:off x="3560" y="1581"/>
              <a:ext cx="709" cy="154"/>
            </a:xfrm>
            <a:prstGeom prst="rect">
              <a:avLst/>
            </a:prstGeom>
            <a:noFill/>
            <a:ln w="9525">
              <a:noFill/>
              <a:miter lim="800000"/>
              <a:headEnd/>
              <a:tailEnd/>
            </a:ln>
          </p:spPr>
          <p:txBody>
            <a:bodyPr lIns="0" tIns="0" rIns="0" bIns="0">
              <a:spAutoFit/>
            </a:bodyPr>
            <a:lstStyle/>
            <a:p>
              <a:pPr eaLnBrk="1" hangingPunct="1">
                <a:spcBef>
                  <a:spcPct val="50000"/>
                </a:spcBef>
              </a:pPr>
              <a:r>
                <a:rPr lang="en-US" altLang="zh-CN" b="1">
                  <a:solidFill>
                    <a:srgbClr val="CC0000"/>
                  </a:solidFill>
                  <a:ea typeface="宋体" pitchFamily="2" charset="-122"/>
                  <a:cs typeface="Arial" pitchFamily="34" charset="0"/>
                </a:rPr>
                <a:t>fo</a:t>
              </a:r>
              <a:r>
                <a:rPr kumimoji="1" lang="en-US" altLang="zh-CN" b="1">
                  <a:solidFill>
                    <a:srgbClr val="CC0000"/>
                  </a:solidFill>
                  <a:ea typeface="宋体" pitchFamily="2" charset="-122"/>
                  <a:cs typeface="Arial" pitchFamily="34" charset="0"/>
                </a:rPr>
                <a:t>r</a:t>
              </a:r>
              <a:r>
                <a:rPr kumimoji="1" lang="zh-CN" altLang="en-US" b="1">
                  <a:solidFill>
                    <a:srgbClr val="CC0000"/>
                  </a:solidFill>
                  <a:ea typeface="宋体" pitchFamily="2" charset="-122"/>
                  <a:cs typeface="Arial" pitchFamily="34" charset="0"/>
                </a:rPr>
                <a:t>循环体</a:t>
              </a:r>
            </a:p>
          </p:txBody>
        </p:sp>
      </p:grpSp>
      <p:sp>
        <p:nvSpPr>
          <p:cNvPr id="738343" name="Text Box 39"/>
          <p:cNvSpPr txBox="1">
            <a:spLocks noChangeArrowheads="1"/>
          </p:cNvSpPr>
          <p:nvPr/>
        </p:nvSpPr>
        <p:spPr bwMode="auto">
          <a:xfrm>
            <a:off x="611188" y="5138738"/>
            <a:ext cx="4941887" cy="1495425"/>
          </a:xfrm>
          <a:prstGeom prst="rect">
            <a:avLst/>
          </a:prstGeom>
          <a:noFill/>
          <a:ln w="19050">
            <a:noFill/>
            <a:miter lim="800000"/>
            <a:headEnd/>
            <a:tailEnd type="none" w="sm" len="sm"/>
          </a:ln>
        </p:spPr>
        <p:txBody>
          <a:bodyPr lIns="45046" tIns="45046" rIns="45046" bIns="45046">
            <a:spAutoFit/>
          </a:bodyPr>
          <a:lstStyle/>
          <a:p>
            <a:pPr>
              <a:lnSpc>
                <a:spcPct val="110000"/>
              </a:lnSpc>
            </a:pPr>
            <a:r>
              <a:rPr lang="zh-CN" altLang="en-US" sz="2200" b="1">
                <a:solidFill>
                  <a:srgbClr val="CC0000"/>
                </a:solidFill>
                <a:ea typeface="黑体" pitchFamily="49" charset="-122"/>
                <a:cs typeface="Arial" pitchFamily="34" charset="0"/>
              </a:rPr>
              <a:t>实际运行结果</a:t>
            </a:r>
            <a:r>
              <a:rPr lang="en-US" altLang="zh-CN" sz="2200" b="1">
                <a:solidFill>
                  <a:srgbClr val="CC0000"/>
                </a:solidFill>
                <a:ea typeface="黑体" pitchFamily="49" charset="-122"/>
                <a:cs typeface="Arial" pitchFamily="34" charset="0"/>
              </a:rPr>
              <a:t>(2GHz Intel Pentium 4):</a:t>
            </a:r>
            <a:endParaRPr lang="zh-CN" altLang="en-US" sz="2200" b="1">
              <a:ea typeface="黑体" pitchFamily="49" charset="-122"/>
              <a:cs typeface="Arial" pitchFamily="34" charset="0"/>
            </a:endParaRPr>
          </a:p>
          <a:p>
            <a:pPr>
              <a:lnSpc>
                <a:spcPct val="110000"/>
              </a:lnSpc>
            </a:pPr>
            <a:r>
              <a:rPr lang="zh-CN" altLang="en-US" sz="2200" b="1">
                <a:solidFill>
                  <a:srgbClr val="0000FF"/>
                </a:solidFill>
                <a:ea typeface="黑体" pitchFamily="49" charset="-122"/>
                <a:cs typeface="Arial" pitchFamily="34" charset="0"/>
              </a:rPr>
              <a:t>程序</a:t>
            </a:r>
            <a:r>
              <a:rPr lang="en-US" altLang="zh-CN" sz="2200" b="1">
                <a:solidFill>
                  <a:srgbClr val="0000FF"/>
                </a:solidFill>
                <a:ea typeface="黑体" pitchFamily="49" charset="-122"/>
                <a:cs typeface="Arial" pitchFamily="34" charset="0"/>
              </a:rPr>
              <a:t>A</a:t>
            </a:r>
            <a:r>
              <a:rPr lang="zh-CN" altLang="en-US" sz="2200" b="1">
                <a:solidFill>
                  <a:srgbClr val="0000FF"/>
                </a:solidFill>
                <a:ea typeface="黑体" pitchFamily="49" charset="-122"/>
                <a:cs typeface="Arial" pitchFamily="34" charset="0"/>
              </a:rPr>
              <a:t>：</a:t>
            </a:r>
            <a:r>
              <a:rPr lang="en-US" altLang="zh-CN" sz="2200" b="1">
                <a:solidFill>
                  <a:srgbClr val="0000FF"/>
                </a:solidFill>
                <a:ea typeface="黑体" pitchFamily="49" charset="-122"/>
                <a:cs typeface="Arial" pitchFamily="34" charset="0"/>
              </a:rPr>
              <a:t>59,393,288 </a:t>
            </a:r>
            <a:r>
              <a:rPr lang="zh-CN" altLang="en-US" sz="2200" b="1">
                <a:solidFill>
                  <a:srgbClr val="0000FF"/>
                </a:solidFill>
                <a:ea typeface="黑体" pitchFamily="49" charset="-122"/>
                <a:cs typeface="Arial" pitchFamily="34" charset="0"/>
              </a:rPr>
              <a:t>时钟周期</a:t>
            </a:r>
            <a:endParaRPr lang="en-US" altLang="zh-CN" sz="2200" b="1">
              <a:solidFill>
                <a:srgbClr val="0000FF"/>
              </a:solidFill>
              <a:ea typeface="黑体" pitchFamily="49" charset="-122"/>
              <a:cs typeface="Arial" pitchFamily="34" charset="0"/>
            </a:endParaRPr>
          </a:p>
          <a:p>
            <a:pPr>
              <a:lnSpc>
                <a:spcPct val="110000"/>
              </a:lnSpc>
            </a:pPr>
            <a:r>
              <a:rPr lang="zh-CN" altLang="en-US" sz="2200" b="1">
                <a:solidFill>
                  <a:srgbClr val="0000FF"/>
                </a:solidFill>
                <a:ea typeface="黑体" pitchFamily="49" charset="-122"/>
                <a:cs typeface="Arial" pitchFamily="34" charset="0"/>
              </a:rPr>
              <a:t>程序</a:t>
            </a:r>
            <a:r>
              <a:rPr lang="en-US" altLang="zh-CN" sz="2200" b="1">
                <a:solidFill>
                  <a:srgbClr val="0000FF"/>
                </a:solidFill>
                <a:ea typeface="黑体" pitchFamily="49" charset="-122"/>
                <a:cs typeface="Arial" pitchFamily="34" charset="0"/>
              </a:rPr>
              <a:t>B</a:t>
            </a:r>
            <a:r>
              <a:rPr lang="zh-CN" altLang="en-US" sz="2200" b="1">
                <a:solidFill>
                  <a:srgbClr val="0000FF"/>
                </a:solidFill>
                <a:ea typeface="黑体" pitchFamily="49" charset="-122"/>
                <a:cs typeface="Arial" pitchFamily="34" charset="0"/>
              </a:rPr>
              <a:t>：</a:t>
            </a:r>
            <a:r>
              <a:rPr lang="en-US" altLang="zh-CN" sz="2200" b="1">
                <a:solidFill>
                  <a:srgbClr val="0000FF"/>
                </a:solidFill>
                <a:ea typeface="黑体" pitchFamily="49" charset="-122"/>
                <a:cs typeface="Arial" pitchFamily="34" charset="0"/>
              </a:rPr>
              <a:t>1,277,877,876 </a:t>
            </a:r>
            <a:r>
              <a:rPr lang="zh-CN" altLang="en-US" sz="2200" b="1">
                <a:solidFill>
                  <a:srgbClr val="0000FF"/>
                </a:solidFill>
                <a:ea typeface="黑体" pitchFamily="49" charset="-122"/>
                <a:cs typeface="Arial" pitchFamily="34" charset="0"/>
              </a:rPr>
              <a:t>时钟周期</a:t>
            </a:r>
            <a:endParaRPr lang="en-US" altLang="zh-CN" sz="2200" b="1">
              <a:solidFill>
                <a:srgbClr val="0000FF"/>
              </a:solidFill>
              <a:ea typeface="黑体" pitchFamily="49" charset="-122"/>
              <a:cs typeface="Arial" pitchFamily="34" charset="0"/>
            </a:endParaRPr>
          </a:p>
          <a:p>
            <a:pPr algn="ctr">
              <a:lnSpc>
                <a:spcPct val="90000"/>
              </a:lnSpc>
            </a:pPr>
            <a:endParaRPr lang="en-US" altLang="zh-CN" sz="2200" b="1">
              <a:solidFill>
                <a:srgbClr val="0000FF"/>
              </a:solidFill>
              <a:ea typeface="黑体" pitchFamily="49" charset="-122"/>
              <a:cs typeface="Arial" pitchFamily="34" charset="0"/>
            </a:endParaRPr>
          </a:p>
        </p:txBody>
      </p:sp>
      <p:sp>
        <p:nvSpPr>
          <p:cNvPr id="738344" name="Text Box 40"/>
          <p:cNvSpPr txBox="1">
            <a:spLocks noChangeArrowheads="1"/>
          </p:cNvSpPr>
          <p:nvPr/>
        </p:nvSpPr>
        <p:spPr bwMode="auto">
          <a:xfrm>
            <a:off x="5697538" y="5319713"/>
            <a:ext cx="2430462" cy="692150"/>
          </a:xfrm>
          <a:prstGeom prst="rect">
            <a:avLst/>
          </a:prstGeom>
          <a:noFill/>
          <a:ln w="19050">
            <a:noFill/>
            <a:miter lim="800000"/>
            <a:headEnd/>
            <a:tailEnd type="none" w="sm" len="sm"/>
          </a:ln>
        </p:spPr>
        <p:txBody>
          <a:bodyPr lIns="45046" tIns="45046" rIns="45046" bIns="45046">
            <a:spAutoFit/>
          </a:bodyPr>
          <a:lstStyle/>
          <a:p>
            <a:pPr algn="ctr">
              <a:lnSpc>
                <a:spcPct val="90000"/>
              </a:lnSpc>
            </a:pPr>
            <a:r>
              <a:rPr lang="zh-CN" altLang="en-US" sz="2200" b="1">
                <a:solidFill>
                  <a:srgbClr val="CC0000"/>
                </a:solidFill>
                <a:ea typeface="宋体" pitchFamily="2" charset="-122"/>
              </a:rPr>
              <a:t>程序</a:t>
            </a:r>
            <a:r>
              <a:rPr lang="en-US" altLang="zh-CN" sz="2200" b="1">
                <a:solidFill>
                  <a:srgbClr val="CC0000"/>
                </a:solidFill>
                <a:ea typeface="宋体" pitchFamily="2" charset="-122"/>
              </a:rPr>
              <a:t>A</a:t>
            </a:r>
            <a:r>
              <a:rPr lang="zh-CN" altLang="en-US" sz="2200" b="1">
                <a:solidFill>
                  <a:srgbClr val="CC0000"/>
                </a:solidFill>
                <a:ea typeface="宋体" pitchFamily="2" charset="-122"/>
              </a:rPr>
              <a:t>比程序</a:t>
            </a:r>
            <a:r>
              <a:rPr lang="en-US" altLang="zh-CN" sz="2200" b="1">
                <a:solidFill>
                  <a:srgbClr val="CC0000"/>
                </a:solidFill>
                <a:ea typeface="宋体" pitchFamily="2" charset="-122"/>
              </a:rPr>
              <a:t>B</a:t>
            </a:r>
            <a:r>
              <a:rPr lang="zh-CN" altLang="en-US" sz="2200" b="1">
                <a:solidFill>
                  <a:srgbClr val="CC0000"/>
                </a:solidFill>
                <a:ea typeface="宋体" pitchFamily="2" charset="-122"/>
              </a:rPr>
              <a:t>快</a:t>
            </a:r>
            <a:r>
              <a:rPr lang="en-US" altLang="zh-CN" sz="2200" b="1">
                <a:solidFill>
                  <a:srgbClr val="CC0000"/>
                </a:solidFill>
                <a:ea typeface="宋体" pitchFamily="2" charset="-122"/>
              </a:rPr>
              <a:t>21.5 </a:t>
            </a:r>
            <a:r>
              <a:rPr lang="zh-CN" altLang="en-US" sz="2200" b="1">
                <a:solidFill>
                  <a:srgbClr val="CC0000"/>
                </a:solidFill>
                <a:ea typeface="宋体" pitchFamily="2" charset="-122"/>
              </a:rPr>
              <a:t>倍</a:t>
            </a:r>
            <a:r>
              <a:rPr lang="en-US" altLang="zh-CN" sz="2200" b="1">
                <a:solidFill>
                  <a:srgbClr val="CC0000"/>
                </a:solidFill>
                <a:ea typeface="宋体" pitchFamily="2" charset="-122"/>
              </a:rPr>
              <a:t>!!</a:t>
            </a:r>
          </a:p>
        </p:txBody>
      </p:sp>
      <p:sp>
        <p:nvSpPr>
          <p:cNvPr id="738345" name="Text Box 41"/>
          <p:cNvSpPr txBox="1">
            <a:spLocks noChangeArrowheads="1"/>
          </p:cNvSpPr>
          <p:nvPr/>
        </p:nvSpPr>
        <p:spPr bwMode="auto">
          <a:xfrm>
            <a:off x="6642100" y="6129338"/>
            <a:ext cx="928688" cy="274637"/>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800" b="1" i="1">
                <a:solidFill>
                  <a:srgbClr val="666699"/>
                </a:solidFill>
                <a:ea typeface="华文新魏" pitchFamily="2" charset="-122"/>
                <a:hlinkClick r:id="rId2" action="ppaction://hlinksldjump"/>
              </a:rPr>
              <a:t>BACK </a:t>
            </a:r>
            <a:endParaRPr kumimoji="1" lang="en-US" altLang="zh-CN" sz="1800" b="1" i="1">
              <a:solidFill>
                <a:srgbClr val="666699"/>
              </a:solidFill>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8307">
                                            <p:txEl>
                                              <p:pRg st="1" end="1"/>
                                            </p:txEl>
                                          </p:spTgt>
                                        </p:tgtEl>
                                        <p:attrNameLst>
                                          <p:attrName>style.visibility</p:attrName>
                                        </p:attrNameLst>
                                      </p:cBhvr>
                                      <p:to>
                                        <p:strVal val="visible"/>
                                      </p:to>
                                    </p:set>
                                    <p:animEffect transition="in" filter="blinds(horizontal)">
                                      <p:cBhvr>
                                        <p:cTn id="7" dur="500"/>
                                        <p:tgtEl>
                                          <p:spTgt spid="738307">
                                            <p:txEl>
                                              <p:pRg st="1" end="1"/>
                                            </p:txEl>
                                          </p:spTgt>
                                        </p:tgtEl>
                                      </p:cBhvr>
                                    </p:animEffect>
                                  </p:childTnLst>
                                  <p:subTnLst>
                                    <p:animClr clrSpc="rgb" dir="cw">
                                      <p:cBhvr override="childStyle">
                                        <p:cTn dur="1" fill="hold" display="0" masterRel="nextClick" afterEffect="1"/>
                                        <p:tgtEl>
                                          <p:spTgt spid="738307">
                                            <p:txEl>
                                              <p:pRg st="1" end="1"/>
                                            </p:txEl>
                                          </p:spTgt>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8307">
                                            <p:txEl>
                                              <p:pRg st="2" end="2"/>
                                            </p:txEl>
                                          </p:spTgt>
                                        </p:tgtEl>
                                        <p:attrNameLst>
                                          <p:attrName>style.visibility</p:attrName>
                                        </p:attrNameLst>
                                      </p:cBhvr>
                                      <p:to>
                                        <p:strVal val="visible"/>
                                      </p:to>
                                    </p:set>
                                    <p:animEffect transition="in" filter="blinds(horizontal)">
                                      <p:cBhvr>
                                        <p:cTn id="12" dur="500"/>
                                        <p:tgtEl>
                                          <p:spTgt spid="738307">
                                            <p:txEl>
                                              <p:pRg st="2" end="2"/>
                                            </p:txEl>
                                          </p:spTgt>
                                        </p:tgtEl>
                                      </p:cBhvr>
                                    </p:animEffect>
                                  </p:childTnLst>
                                  <p:subTnLst>
                                    <p:animClr clrSpc="rgb" dir="cw">
                                      <p:cBhvr override="childStyle">
                                        <p:cTn dur="1" fill="hold" display="0" masterRel="nextClick" afterEffect="1"/>
                                        <p:tgtEl>
                                          <p:spTgt spid="738307">
                                            <p:txEl>
                                              <p:pRg st="2" end="2"/>
                                            </p:txEl>
                                          </p:spTgt>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8307">
                                            <p:txEl>
                                              <p:pRg st="3" end="3"/>
                                            </p:txEl>
                                          </p:spTgt>
                                        </p:tgtEl>
                                        <p:attrNameLst>
                                          <p:attrName>style.visibility</p:attrName>
                                        </p:attrNameLst>
                                      </p:cBhvr>
                                      <p:to>
                                        <p:strVal val="visible"/>
                                      </p:to>
                                    </p:set>
                                    <p:animEffect transition="in" filter="blinds(horizontal)">
                                      <p:cBhvr>
                                        <p:cTn id="17" dur="500"/>
                                        <p:tgtEl>
                                          <p:spTgt spid="738307">
                                            <p:txEl>
                                              <p:pRg st="3" end="3"/>
                                            </p:txEl>
                                          </p:spTgt>
                                        </p:tgtEl>
                                      </p:cBhvr>
                                    </p:animEffect>
                                  </p:childTnLst>
                                  <p:subTnLst>
                                    <p:animClr clrSpc="rgb" dir="cw">
                                      <p:cBhvr override="childStyle">
                                        <p:cTn dur="1" fill="hold" display="0" masterRel="nextClick" afterEffect="1"/>
                                        <p:tgtEl>
                                          <p:spTgt spid="738307">
                                            <p:txEl>
                                              <p:pRg st="3" end="3"/>
                                            </p:txEl>
                                          </p:spTgt>
                                        </p:tgtEl>
                                        <p:attrNameLst>
                                          <p:attrName>ppt_c</p:attrName>
                                        </p:attrNameLst>
                                      </p:cBhvr>
                                      <p:to>
                                        <a:schemeClr val="accent1"/>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8307">
                                            <p:txEl>
                                              <p:pRg st="4" end="4"/>
                                            </p:txEl>
                                          </p:spTgt>
                                        </p:tgtEl>
                                        <p:attrNameLst>
                                          <p:attrName>style.visibility</p:attrName>
                                        </p:attrNameLst>
                                      </p:cBhvr>
                                      <p:to>
                                        <p:strVal val="visible"/>
                                      </p:to>
                                    </p:set>
                                    <p:animEffect transition="in" filter="blinds(horizontal)">
                                      <p:cBhvr>
                                        <p:cTn id="22" dur="500"/>
                                        <p:tgtEl>
                                          <p:spTgt spid="738307">
                                            <p:txEl>
                                              <p:pRg st="4" end="4"/>
                                            </p:txEl>
                                          </p:spTgt>
                                        </p:tgtEl>
                                      </p:cBhvr>
                                    </p:animEffect>
                                  </p:childTnLst>
                                  <p:subTnLst>
                                    <p:animClr clrSpc="rgb" dir="cw">
                                      <p:cBhvr override="childStyle">
                                        <p:cTn dur="1" fill="hold" display="0" masterRel="nextClick" afterEffect="1"/>
                                        <p:tgtEl>
                                          <p:spTgt spid="738307">
                                            <p:txEl>
                                              <p:pRg st="4" end="4"/>
                                            </p:txEl>
                                          </p:spTgt>
                                        </p:tgtEl>
                                        <p:attrNameLst>
                                          <p:attrName>ppt_c</p:attrName>
                                        </p:attrNameLst>
                                      </p:cBhvr>
                                      <p:to>
                                        <a:schemeClr val="accent1"/>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8343"/>
                                        </p:tgtEl>
                                        <p:attrNameLst>
                                          <p:attrName>style.visibility</p:attrName>
                                        </p:attrNameLst>
                                      </p:cBhvr>
                                      <p:to>
                                        <p:strVal val="visible"/>
                                      </p:to>
                                    </p:set>
                                    <p:animEffect transition="in" filter="blinds(horizontal)">
                                      <p:cBhvr>
                                        <p:cTn id="27" dur="500"/>
                                        <p:tgtEl>
                                          <p:spTgt spid="738343"/>
                                        </p:tgtEl>
                                      </p:cBhvr>
                                    </p:animEffect>
                                  </p:childTnLst>
                                  <p:subTnLst>
                                    <p:animClr clrSpc="rgb" dir="cw">
                                      <p:cBhvr override="childStyle">
                                        <p:cTn dur="1" fill="hold" display="0" masterRel="nextClick" afterEffect="1"/>
                                        <p:tgtEl>
                                          <p:spTgt spid="738343"/>
                                        </p:tgtEl>
                                        <p:attrNameLst>
                                          <p:attrName>ppt_c</p:attrName>
                                        </p:attrNameLst>
                                      </p:cBhvr>
                                      <p:to>
                                        <a:schemeClr val="accent1"/>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38344"/>
                                        </p:tgtEl>
                                        <p:attrNameLst>
                                          <p:attrName>style.visibility</p:attrName>
                                        </p:attrNameLst>
                                      </p:cBhvr>
                                      <p:to>
                                        <p:strVal val="visible"/>
                                      </p:to>
                                    </p:set>
                                    <p:animEffect transition="in" filter="blinds(horizontal)">
                                      <p:cBhvr>
                                        <p:cTn id="32" dur="500"/>
                                        <p:tgtEl>
                                          <p:spTgt spid="738344"/>
                                        </p:tgtEl>
                                      </p:cBhvr>
                                    </p:animEffect>
                                  </p:childTnLst>
                                  <p:subTnLst>
                                    <p:animClr clrSpc="rgb" dir="cw">
                                      <p:cBhvr override="childStyle">
                                        <p:cTn dur="1" fill="hold" display="0" masterRel="nextClick" afterEffect="1"/>
                                        <p:tgtEl>
                                          <p:spTgt spid="738344"/>
                                        </p:tgtEl>
                                        <p:attrNameLst>
                                          <p:attrName>ppt_c</p:attrName>
                                        </p:attrNameLst>
                                      </p:cBhvr>
                                      <p:to>
                                        <a:schemeClr val="accent1"/>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38345"/>
                                        </p:tgtEl>
                                        <p:attrNameLst>
                                          <p:attrName>style.visibility</p:attrName>
                                        </p:attrNameLst>
                                      </p:cBhvr>
                                      <p:to>
                                        <p:strVal val="visible"/>
                                      </p:to>
                                    </p:set>
                                    <p:animEffect transition="in" filter="blinds(horizontal)">
                                      <p:cBhvr>
                                        <p:cTn id="37" dur="500"/>
                                        <p:tgtEl>
                                          <p:spTgt spid="738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43" grpId="0"/>
      <p:bldP spid="738344" grpId="0"/>
      <p:bldP spid="7383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en-US" altLang="zh-CN"/>
              <a:t>Cache(</a:t>
            </a:r>
            <a:r>
              <a:rPr lang="zh-CN" altLang="en-US"/>
              <a:t>高速缓存</a:t>
            </a:r>
            <a:r>
              <a:rPr lang="en-US" altLang="zh-CN"/>
              <a:t>)</a:t>
            </a:r>
            <a:r>
              <a:rPr lang="zh-CN" altLang="en-US"/>
              <a:t>是什么样的？</a:t>
            </a:r>
          </a:p>
        </p:txBody>
      </p:sp>
      <p:sp>
        <p:nvSpPr>
          <p:cNvPr id="572419" name="Rectangle 3"/>
          <p:cNvSpPr>
            <a:spLocks noGrp="1" noChangeArrowheads="1"/>
          </p:cNvSpPr>
          <p:nvPr>
            <p:ph type="body" idx="4294967295"/>
          </p:nvPr>
        </p:nvSpPr>
        <p:spPr>
          <a:xfrm>
            <a:off x="193675" y="908050"/>
            <a:ext cx="4241800" cy="4578350"/>
          </a:xfrm>
        </p:spPr>
        <p:txBody>
          <a:bodyPr lIns="91440" tIns="45720" rIns="91440" bIns="45720"/>
          <a:lstStyle/>
          <a:p>
            <a:pPr marL="268288" indent="-268288" defTabSz="717550" eaLnBrk="1" hangingPunct="1">
              <a:lnSpc>
                <a:spcPct val="115000"/>
              </a:lnSpc>
              <a:spcBef>
                <a:spcPct val="30000"/>
              </a:spcBef>
            </a:pP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是一种小容量高速缓冲存储器，它由</a:t>
            </a:r>
            <a:r>
              <a:rPr lang="en-US" altLang="zh-CN" sz="2000">
                <a:solidFill>
                  <a:srgbClr val="006600"/>
                </a:solidFill>
                <a:latin typeface="微软雅黑" pitchFamily="34" charset="-122"/>
                <a:ea typeface="微软雅黑" pitchFamily="34" charset="-122"/>
              </a:rPr>
              <a:t>SRAM</a:t>
            </a:r>
            <a:r>
              <a:rPr lang="zh-CN" altLang="en-US" sz="2000">
                <a:solidFill>
                  <a:srgbClr val="006600"/>
                </a:solidFill>
                <a:latin typeface="微软雅黑" pitchFamily="34" charset="-122"/>
                <a:ea typeface="微软雅黑" pitchFamily="34" charset="-122"/>
              </a:rPr>
              <a:t>组成。</a:t>
            </a:r>
          </a:p>
          <a:p>
            <a:pPr marL="268288" indent="-268288" defTabSz="717550" eaLnBrk="1" hangingPunct="1">
              <a:lnSpc>
                <a:spcPct val="115000"/>
              </a:lnSpc>
              <a:spcBef>
                <a:spcPct val="30000"/>
              </a:spcBef>
            </a:pP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直接制作在</a:t>
            </a:r>
            <a:r>
              <a:rPr lang="en-US" altLang="zh-CN" sz="2000">
                <a:solidFill>
                  <a:srgbClr val="006600"/>
                </a:solidFill>
                <a:latin typeface="微软雅黑" pitchFamily="34" charset="-122"/>
                <a:ea typeface="微软雅黑" pitchFamily="34" charset="-122"/>
              </a:rPr>
              <a:t>CPU</a:t>
            </a:r>
            <a:r>
              <a:rPr lang="zh-CN" altLang="en-US" sz="2000">
                <a:solidFill>
                  <a:srgbClr val="006600"/>
                </a:solidFill>
                <a:latin typeface="微软雅黑" pitchFamily="34" charset="-122"/>
                <a:ea typeface="微软雅黑" pitchFamily="34" charset="-122"/>
              </a:rPr>
              <a:t>芯片内，速度几乎与</a:t>
            </a:r>
            <a:r>
              <a:rPr lang="en-US" altLang="zh-CN" sz="2000">
                <a:solidFill>
                  <a:srgbClr val="006600"/>
                </a:solidFill>
                <a:latin typeface="微软雅黑" pitchFamily="34" charset="-122"/>
                <a:ea typeface="微软雅黑" pitchFamily="34" charset="-122"/>
              </a:rPr>
              <a:t>CPU</a:t>
            </a:r>
            <a:r>
              <a:rPr lang="zh-CN" altLang="en-US" sz="2000">
                <a:solidFill>
                  <a:srgbClr val="006600"/>
                </a:solidFill>
                <a:latin typeface="微软雅黑" pitchFamily="34" charset="-122"/>
                <a:ea typeface="微软雅黑" pitchFamily="34" charset="-122"/>
              </a:rPr>
              <a:t>一样快。</a:t>
            </a:r>
          </a:p>
          <a:p>
            <a:pPr marL="268288" indent="-268288" defTabSz="717550" eaLnBrk="1" hangingPunct="1">
              <a:lnSpc>
                <a:spcPct val="115000"/>
              </a:lnSpc>
              <a:spcBef>
                <a:spcPct val="30000"/>
              </a:spcBef>
            </a:pPr>
            <a:r>
              <a:rPr lang="zh-CN" altLang="en-US" sz="2000">
                <a:solidFill>
                  <a:srgbClr val="006600"/>
                </a:solidFill>
                <a:latin typeface="微软雅黑" pitchFamily="34" charset="-122"/>
                <a:ea typeface="微软雅黑" pitchFamily="34" charset="-122"/>
              </a:rPr>
              <a:t>程序运行时，</a:t>
            </a:r>
            <a:r>
              <a:rPr lang="en-US" altLang="zh-CN" sz="2000">
                <a:solidFill>
                  <a:srgbClr val="006600"/>
                </a:solidFill>
                <a:latin typeface="微软雅黑" pitchFamily="34" charset="-122"/>
                <a:ea typeface="微软雅黑" pitchFamily="34" charset="-122"/>
              </a:rPr>
              <a:t>CPU</a:t>
            </a:r>
            <a:r>
              <a:rPr lang="zh-CN" altLang="en-US" sz="2000">
                <a:solidFill>
                  <a:srgbClr val="006600"/>
                </a:solidFill>
                <a:latin typeface="微软雅黑" pitchFamily="34" charset="-122"/>
                <a:ea typeface="微软雅黑" pitchFamily="34" charset="-122"/>
              </a:rPr>
              <a:t>使用的一部分数据</a:t>
            </a:r>
            <a:r>
              <a:rPr lang="en-US" altLang="zh-CN" sz="2000">
                <a:solidFill>
                  <a:srgbClr val="006600"/>
                </a:solidFill>
                <a:latin typeface="微软雅黑" pitchFamily="34" charset="-122"/>
                <a:ea typeface="微软雅黑" pitchFamily="34" charset="-122"/>
              </a:rPr>
              <a:t>/</a:t>
            </a:r>
            <a:r>
              <a:rPr lang="zh-CN" altLang="en-US" sz="2000">
                <a:solidFill>
                  <a:srgbClr val="006600"/>
                </a:solidFill>
                <a:latin typeface="微软雅黑" pitchFamily="34" charset="-122"/>
                <a:ea typeface="微软雅黑" pitchFamily="34" charset="-122"/>
              </a:rPr>
              <a:t>指令会预先成批拷贝在</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中，</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的内容是主存储器中部分内容的映象。</a:t>
            </a:r>
            <a:endParaRPr lang="en-US" altLang="zh-CN" sz="2000">
              <a:solidFill>
                <a:srgbClr val="006600"/>
              </a:solidFill>
              <a:latin typeface="微软雅黑" pitchFamily="34" charset="-122"/>
              <a:ea typeface="微软雅黑" pitchFamily="34" charset="-122"/>
            </a:endParaRPr>
          </a:p>
          <a:p>
            <a:pPr marL="268288" indent="-268288" defTabSz="717550" eaLnBrk="1" hangingPunct="1">
              <a:lnSpc>
                <a:spcPct val="115000"/>
              </a:lnSpc>
              <a:spcBef>
                <a:spcPct val="30000"/>
              </a:spcBef>
            </a:pPr>
            <a:r>
              <a:rPr lang="zh-CN" altLang="en-US" sz="2000">
                <a:solidFill>
                  <a:srgbClr val="006600"/>
                </a:solidFill>
                <a:latin typeface="微软雅黑" pitchFamily="34" charset="-122"/>
                <a:ea typeface="微软雅黑" pitchFamily="34" charset="-122"/>
              </a:rPr>
              <a:t>当</a:t>
            </a:r>
            <a:r>
              <a:rPr lang="en-US" altLang="zh-CN" sz="2000">
                <a:solidFill>
                  <a:srgbClr val="006600"/>
                </a:solidFill>
                <a:latin typeface="微软雅黑" pitchFamily="34" charset="-122"/>
                <a:ea typeface="微软雅黑" pitchFamily="34" charset="-122"/>
              </a:rPr>
              <a:t>CPU</a:t>
            </a:r>
            <a:r>
              <a:rPr lang="zh-CN" altLang="en-US" sz="2000">
                <a:solidFill>
                  <a:srgbClr val="006600"/>
                </a:solidFill>
                <a:latin typeface="微软雅黑" pitchFamily="34" charset="-122"/>
                <a:ea typeface="微软雅黑" pitchFamily="34" charset="-122"/>
              </a:rPr>
              <a:t>需要从内存读</a:t>
            </a:r>
            <a:r>
              <a:rPr lang="en-US" altLang="zh-CN" sz="2000">
                <a:solidFill>
                  <a:srgbClr val="006600"/>
                </a:solidFill>
                <a:latin typeface="微软雅黑" pitchFamily="34" charset="-122"/>
                <a:ea typeface="微软雅黑" pitchFamily="34" charset="-122"/>
              </a:rPr>
              <a:t>(</a:t>
            </a:r>
            <a:r>
              <a:rPr lang="zh-CN" altLang="en-US" sz="2000">
                <a:solidFill>
                  <a:srgbClr val="006600"/>
                </a:solidFill>
                <a:latin typeface="微软雅黑" pitchFamily="34" charset="-122"/>
                <a:ea typeface="微软雅黑" pitchFamily="34" charset="-122"/>
              </a:rPr>
              <a:t>写</a:t>
            </a:r>
            <a:r>
              <a:rPr lang="en-US" altLang="zh-CN" sz="2000">
                <a:solidFill>
                  <a:srgbClr val="006600"/>
                </a:solidFill>
                <a:latin typeface="微软雅黑" pitchFamily="34" charset="-122"/>
                <a:ea typeface="微软雅黑" pitchFamily="34" charset="-122"/>
              </a:rPr>
              <a:t>)</a:t>
            </a:r>
            <a:r>
              <a:rPr lang="zh-CN" altLang="en-US" sz="2000">
                <a:solidFill>
                  <a:srgbClr val="006600"/>
                </a:solidFill>
                <a:latin typeface="微软雅黑" pitchFamily="34" charset="-122"/>
                <a:ea typeface="微软雅黑" pitchFamily="34" charset="-122"/>
              </a:rPr>
              <a:t>数据或指令时，先检查</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，若有，就直接从</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中读取，而不用访问主存储器。</a:t>
            </a:r>
          </a:p>
        </p:txBody>
      </p:sp>
      <p:sp>
        <p:nvSpPr>
          <p:cNvPr id="573444" name="Rectangle 4"/>
          <p:cNvSpPr>
            <a:spLocks noChangeArrowheads="1"/>
          </p:cNvSpPr>
          <p:nvPr/>
        </p:nvSpPr>
        <p:spPr bwMode="auto">
          <a:xfrm>
            <a:off x="4662488" y="3727450"/>
            <a:ext cx="4265612" cy="2286000"/>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73445" name="Rectangle 5"/>
          <p:cNvSpPr>
            <a:spLocks noChangeArrowheads="1"/>
          </p:cNvSpPr>
          <p:nvPr/>
        </p:nvSpPr>
        <p:spPr bwMode="auto">
          <a:xfrm>
            <a:off x="5194300" y="4033838"/>
            <a:ext cx="687388" cy="303212"/>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0</a:t>
            </a:r>
          </a:p>
        </p:txBody>
      </p:sp>
      <p:sp>
        <p:nvSpPr>
          <p:cNvPr id="573446" name="Rectangle 6"/>
          <p:cNvSpPr>
            <a:spLocks noChangeArrowheads="1"/>
          </p:cNvSpPr>
          <p:nvPr/>
        </p:nvSpPr>
        <p:spPr bwMode="auto">
          <a:xfrm>
            <a:off x="6034088" y="4033838"/>
            <a:ext cx="685800" cy="303212"/>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a:t>
            </a:r>
          </a:p>
        </p:txBody>
      </p:sp>
      <p:sp>
        <p:nvSpPr>
          <p:cNvPr id="573447" name="Rectangle 7"/>
          <p:cNvSpPr>
            <a:spLocks noChangeArrowheads="1"/>
          </p:cNvSpPr>
          <p:nvPr/>
        </p:nvSpPr>
        <p:spPr bwMode="auto">
          <a:xfrm>
            <a:off x="6872288" y="4033838"/>
            <a:ext cx="685800" cy="303212"/>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2</a:t>
            </a:r>
          </a:p>
        </p:txBody>
      </p:sp>
      <p:sp>
        <p:nvSpPr>
          <p:cNvPr id="573448" name="Rectangle 8"/>
          <p:cNvSpPr>
            <a:spLocks noChangeArrowheads="1"/>
          </p:cNvSpPr>
          <p:nvPr/>
        </p:nvSpPr>
        <p:spPr bwMode="auto">
          <a:xfrm>
            <a:off x="7710488" y="4033838"/>
            <a:ext cx="685800" cy="303212"/>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3</a:t>
            </a:r>
          </a:p>
        </p:txBody>
      </p:sp>
      <p:sp>
        <p:nvSpPr>
          <p:cNvPr id="573449" name="Rectangle 9"/>
          <p:cNvSpPr>
            <a:spLocks noChangeArrowheads="1"/>
          </p:cNvSpPr>
          <p:nvPr/>
        </p:nvSpPr>
        <p:spPr bwMode="auto">
          <a:xfrm>
            <a:off x="5194300" y="4489450"/>
            <a:ext cx="687388"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4</a:t>
            </a:r>
          </a:p>
        </p:txBody>
      </p:sp>
      <p:sp>
        <p:nvSpPr>
          <p:cNvPr id="573450" name="Rectangle 10"/>
          <p:cNvSpPr>
            <a:spLocks noChangeArrowheads="1"/>
          </p:cNvSpPr>
          <p:nvPr/>
        </p:nvSpPr>
        <p:spPr bwMode="auto">
          <a:xfrm>
            <a:off x="6034088" y="44894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5</a:t>
            </a:r>
          </a:p>
        </p:txBody>
      </p:sp>
      <p:sp>
        <p:nvSpPr>
          <p:cNvPr id="573451" name="Rectangle 11"/>
          <p:cNvSpPr>
            <a:spLocks noChangeArrowheads="1"/>
          </p:cNvSpPr>
          <p:nvPr/>
        </p:nvSpPr>
        <p:spPr bwMode="auto">
          <a:xfrm>
            <a:off x="6872288" y="44894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6</a:t>
            </a:r>
          </a:p>
        </p:txBody>
      </p:sp>
      <p:sp>
        <p:nvSpPr>
          <p:cNvPr id="573452" name="Rectangle 12"/>
          <p:cNvSpPr>
            <a:spLocks noChangeArrowheads="1"/>
          </p:cNvSpPr>
          <p:nvPr/>
        </p:nvSpPr>
        <p:spPr bwMode="auto">
          <a:xfrm>
            <a:off x="7710488" y="44894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7</a:t>
            </a:r>
          </a:p>
        </p:txBody>
      </p:sp>
      <p:sp>
        <p:nvSpPr>
          <p:cNvPr id="573453" name="Rectangle 13"/>
          <p:cNvSpPr>
            <a:spLocks noChangeArrowheads="1"/>
          </p:cNvSpPr>
          <p:nvPr/>
        </p:nvSpPr>
        <p:spPr bwMode="auto">
          <a:xfrm>
            <a:off x="5194300" y="4946650"/>
            <a:ext cx="687388"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8</a:t>
            </a:r>
          </a:p>
        </p:txBody>
      </p:sp>
      <p:sp>
        <p:nvSpPr>
          <p:cNvPr id="573454" name="Rectangle 14"/>
          <p:cNvSpPr>
            <a:spLocks noChangeArrowheads="1"/>
          </p:cNvSpPr>
          <p:nvPr/>
        </p:nvSpPr>
        <p:spPr bwMode="auto">
          <a:xfrm>
            <a:off x="6034088" y="49466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9</a:t>
            </a:r>
          </a:p>
        </p:txBody>
      </p:sp>
      <p:sp>
        <p:nvSpPr>
          <p:cNvPr id="573455" name="Rectangle 15"/>
          <p:cNvSpPr>
            <a:spLocks noChangeArrowheads="1"/>
          </p:cNvSpPr>
          <p:nvPr/>
        </p:nvSpPr>
        <p:spPr bwMode="auto">
          <a:xfrm>
            <a:off x="6872288" y="49466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10</a:t>
            </a:r>
          </a:p>
        </p:txBody>
      </p:sp>
      <p:sp>
        <p:nvSpPr>
          <p:cNvPr id="573456" name="Rectangle 16"/>
          <p:cNvSpPr>
            <a:spLocks noChangeArrowheads="1"/>
          </p:cNvSpPr>
          <p:nvPr/>
        </p:nvSpPr>
        <p:spPr bwMode="auto">
          <a:xfrm>
            <a:off x="7710488" y="49466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11</a:t>
            </a:r>
          </a:p>
        </p:txBody>
      </p:sp>
      <p:sp>
        <p:nvSpPr>
          <p:cNvPr id="573457" name="Rectangle 17"/>
          <p:cNvSpPr>
            <a:spLocks noChangeArrowheads="1"/>
          </p:cNvSpPr>
          <p:nvPr/>
        </p:nvSpPr>
        <p:spPr bwMode="auto">
          <a:xfrm>
            <a:off x="5194300" y="5403850"/>
            <a:ext cx="687388" cy="306388"/>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12</a:t>
            </a:r>
          </a:p>
        </p:txBody>
      </p:sp>
      <p:sp>
        <p:nvSpPr>
          <p:cNvPr id="573458" name="Rectangle 18"/>
          <p:cNvSpPr>
            <a:spLocks noChangeArrowheads="1"/>
          </p:cNvSpPr>
          <p:nvPr/>
        </p:nvSpPr>
        <p:spPr bwMode="auto">
          <a:xfrm>
            <a:off x="6034088" y="54038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13</a:t>
            </a:r>
          </a:p>
        </p:txBody>
      </p:sp>
      <p:sp>
        <p:nvSpPr>
          <p:cNvPr id="573459" name="Rectangle 19"/>
          <p:cNvSpPr>
            <a:spLocks noChangeArrowheads="1"/>
          </p:cNvSpPr>
          <p:nvPr/>
        </p:nvSpPr>
        <p:spPr bwMode="auto">
          <a:xfrm>
            <a:off x="6872288" y="54038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14</a:t>
            </a:r>
          </a:p>
        </p:txBody>
      </p:sp>
      <p:sp>
        <p:nvSpPr>
          <p:cNvPr id="573460" name="Rectangle 20"/>
          <p:cNvSpPr>
            <a:spLocks noChangeArrowheads="1"/>
          </p:cNvSpPr>
          <p:nvPr/>
        </p:nvSpPr>
        <p:spPr bwMode="auto">
          <a:xfrm>
            <a:off x="7710488" y="54038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15</a:t>
            </a:r>
          </a:p>
        </p:txBody>
      </p:sp>
      <p:sp>
        <p:nvSpPr>
          <p:cNvPr id="573461" name="Rectangle 21"/>
          <p:cNvSpPr>
            <a:spLocks noChangeArrowheads="1"/>
          </p:cNvSpPr>
          <p:nvPr/>
        </p:nvSpPr>
        <p:spPr bwMode="auto">
          <a:xfrm>
            <a:off x="5040313" y="1470025"/>
            <a:ext cx="3579812" cy="609600"/>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73462" name="Rectangle 22"/>
          <p:cNvSpPr>
            <a:spLocks noChangeArrowheads="1"/>
          </p:cNvSpPr>
          <p:nvPr/>
        </p:nvSpPr>
        <p:spPr bwMode="auto">
          <a:xfrm>
            <a:off x="5180013" y="1614488"/>
            <a:ext cx="685800" cy="306387"/>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8</a:t>
            </a:r>
          </a:p>
        </p:txBody>
      </p:sp>
      <p:sp>
        <p:nvSpPr>
          <p:cNvPr id="573463" name="Rectangle 23"/>
          <p:cNvSpPr>
            <a:spLocks noChangeArrowheads="1"/>
          </p:cNvSpPr>
          <p:nvPr/>
        </p:nvSpPr>
        <p:spPr bwMode="auto">
          <a:xfrm>
            <a:off x="6029325" y="1624013"/>
            <a:ext cx="684213"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9</a:t>
            </a:r>
          </a:p>
        </p:txBody>
      </p:sp>
      <p:sp>
        <p:nvSpPr>
          <p:cNvPr id="573464" name="Rectangle 24"/>
          <p:cNvSpPr>
            <a:spLocks noChangeArrowheads="1"/>
          </p:cNvSpPr>
          <p:nvPr/>
        </p:nvSpPr>
        <p:spPr bwMode="auto">
          <a:xfrm>
            <a:off x="6867525" y="1624013"/>
            <a:ext cx="684213"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14</a:t>
            </a:r>
          </a:p>
        </p:txBody>
      </p:sp>
      <p:sp>
        <p:nvSpPr>
          <p:cNvPr id="573465" name="Rectangle 25"/>
          <p:cNvSpPr>
            <a:spLocks noChangeArrowheads="1"/>
          </p:cNvSpPr>
          <p:nvPr/>
        </p:nvSpPr>
        <p:spPr bwMode="auto">
          <a:xfrm>
            <a:off x="7705725" y="162401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3</a:t>
            </a:r>
          </a:p>
        </p:txBody>
      </p:sp>
      <p:sp>
        <p:nvSpPr>
          <p:cNvPr id="572442" name="Rectangle 26"/>
          <p:cNvSpPr>
            <a:spLocks noChangeArrowheads="1"/>
          </p:cNvSpPr>
          <p:nvPr/>
        </p:nvSpPr>
        <p:spPr bwMode="auto">
          <a:xfrm>
            <a:off x="5197475" y="4489450"/>
            <a:ext cx="685800" cy="304800"/>
          </a:xfrm>
          <a:prstGeom prst="rect">
            <a:avLst/>
          </a:prstGeom>
          <a:solidFill>
            <a:srgbClr val="00FFFF"/>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4</a:t>
            </a:r>
          </a:p>
        </p:txBody>
      </p:sp>
      <p:sp>
        <p:nvSpPr>
          <p:cNvPr id="572443" name="Rectangle 27"/>
          <p:cNvSpPr>
            <a:spLocks noChangeArrowheads="1"/>
          </p:cNvSpPr>
          <p:nvPr/>
        </p:nvSpPr>
        <p:spPr bwMode="auto">
          <a:xfrm>
            <a:off x="6024563" y="2490788"/>
            <a:ext cx="685800" cy="306387"/>
          </a:xfrm>
          <a:prstGeom prst="rect">
            <a:avLst/>
          </a:prstGeom>
          <a:solidFill>
            <a:srgbClr val="00FFFF"/>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4</a:t>
            </a:r>
          </a:p>
        </p:txBody>
      </p:sp>
      <p:sp>
        <p:nvSpPr>
          <p:cNvPr id="572444" name="Rectangle 28"/>
          <p:cNvSpPr>
            <a:spLocks noChangeArrowheads="1"/>
          </p:cNvSpPr>
          <p:nvPr/>
        </p:nvSpPr>
        <p:spPr bwMode="auto">
          <a:xfrm>
            <a:off x="5168900" y="1619250"/>
            <a:ext cx="684213" cy="304800"/>
          </a:xfrm>
          <a:prstGeom prst="rect">
            <a:avLst/>
          </a:prstGeom>
          <a:solidFill>
            <a:srgbClr val="00FFFF"/>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4</a:t>
            </a:r>
          </a:p>
        </p:txBody>
      </p:sp>
      <p:sp>
        <p:nvSpPr>
          <p:cNvPr id="572445" name="Rectangle 29"/>
          <p:cNvSpPr>
            <a:spLocks noChangeArrowheads="1"/>
          </p:cNvSpPr>
          <p:nvPr/>
        </p:nvSpPr>
        <p:spPr bwMode="auto">
          <a:xfrm>
            <a:off x="6864350" y="1628775"/>
            <a:ext cx="685800" cy="306388"/>
          </a:xfrm>
          <a:prstGeom prst="rect">
            <a:avLst/>
          </a:prstGeom>
          <a:solidFill>
            <a:srgbClr val="FFFF00"/>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10</a:t>
            </a:r>
          </a:p>
        </p:txBody>
      </p:sp>
      <p:sp>
        <p:nvSpPr>
          <p:cNvPr id="572446" name="Rectangle 30"/>
          <p:cNvSpPr>
            <a:spLocks noChangeArrowheads="1"/>
          </p:cNvSpPr>
          <p:nvPr/>
        </p:nvSpPr>
        <p:spPr bwMode="auto">
          <a:xfrm>
            <a:off x="6019800" y="2495550"/>
            <a:ext cx="684213" cy="303213"/>
          </a:xfrm>
          <a:prstGeom prst="rect">
            <a:avLst/>
          </a:prstGeom>
          <a:solidFill>
            <a:srgbClr val="FFFF00"/>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10</a:t>
            </a:r>
          </a:p>
        </p:txBody>
      </p:sp>
      <p:sp>
        <p:nvSpPr>
          <p:cNvPr id="572447" name="Rectangle 31"/>
          <p:cNvSpPr>
            <a:spLocks noChangeArrowheads="1"/>
          </p:cNvSpPr>
          <p:nvPr/>
        </p:nvSpPr>
        <p:spPr bwMode="auto">
          <a:xfrm>
            <a:off x="6872288" y="4946650"/>
            <a:ext cx="684212" cy="304800"/>
          </a:xfrm>
          <a:prstGeom prst="rect">
            <a:avLst/>
          </a:prstGeom>
          <a:solidFill>
            <a:srgbClr val="FFFF00"/>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10</a:t>
            </a:r>
          </a:p>
        </p:txBody>
      </p:sp>
      <p:sp>
        <p:nvSpPr>
          <p:cNvPr id="573472" name="Line 32"/>
          <p:cNvSpPr>
            <a:spLocks noChangeShapeType="1"/>
          </p:cNvSpPr>
          <p:nvPr/>
        </p:nvSpPr>
        <p:spPr bwMode="auto">
          <a:xfrm>
            <a:off x="6777038" y="2079625"/>
            <a:ext cx="0" cy="1619250"/>
          </a:xfrm>
          <a:prstGeom prst="line">
            <a:avLst/>
          </a:prstGeom>
          <a:noFill/>
          <a:ln w="28575">
            <a:solidFill>
              <a:schemeClr val="tx1"/>
            </a:solidFill>
            <a:round/>
            <a:headEnd type="triangle" w="med" len="med"/>
            <a:tailEnd type="triangle" w="med" len="med"/>
          </a:ln>
        </p:spPr>
        <p:txBody>
          <a:bodyPr wrap="none" anchor="ctr"/>
          <a:lstStyle/>
          <a:p>
            <a:endParaRPr lang="zh-CN" altLang="en-US"/>
          </a:p>
        </p:txBody>
      </p:sp>
      <p:sp>
        <p:nvSpPr>
          <p:cNvPr id="572449" name="Text Box 33"/>
          <p:cNvSpPr txBox="1">
            <a:spLocks noChangeArrowheads="1"/>
          </p:cNvSpPr>
          <p:nvPr/>
        </p:nvSpPr>
        <p:spPr bwMode="auto">
          <a:xfrm>
            <a:off x="6867525" y="2259013"/>
            <a:ext cx="1665288" cy="1003300"/>
          </a:xfrm>
          <a:prstGeom prst="rect">
            <a:avLst/>
          </a:prstGeom>
          <a:noFill/>
          <a:ln w="12700">
            <a:noFill/>
            <a:miter lim="800000"/>
            <a:headEnd/>
            <a:tailEnd/>
          </a:ln>
        </p:spPr>
        <p:txBody>
          <a:bodyPr lIns="90083" tIns="45046" rIns="90083" bIns="45046" anchor="ctr">
            <a:spAutoFit/>
          </a:bodyPr>
          <a:lstStyle/>
          <a:p>
            <a:r>
              <a:rPr lang="zh-CN" altLang="en-US" sz="2000" b="1">
                <a:ea typeface="黑体" pitchFamily="49" charset="-122"/>
              </a:rPr>
              <a:t>主存中的信息按</a:t>
            </a:r>
            <a:r>
              <a:rPr lang="zh-CN" altLang="en-US" sz="2000" b="1">
                <a:solidFill>
                  <a:srgbClr val="FF0000"/>
                </a:solidFill>
                <a:ea typeface="黑体" pitchFamily="49" charset="-122"/>
              </a:rPr>
              <a:t>“块”</a:t>
            </a:r>
            <a:r>
              <a:rPr lang="zh-CN" altLang="en-US" sz="2000" b="1">
                <a:ea typeface="黑体" pitchFamily="49" charset="-122"/>
              </a:rPr>
              <a:t>送到</a:t>
            </a:r>
            <a:r>
              <a:rPr lang="en-US" altLang="zh-CN" sz="2000" b="1">
                <a:ea typeface="黑体" pitchFamily="49" charset="-122"/>
              </a:rPr>
              <a:t>Cache</a:t>
            </a:r>
            <a:r>
              <a:rPr lang="zh-CN" altLang="en-US" sz="2000" b="1">
                <a:ea typeface="黑体" pitchFamily="49" charset="-122"/>
              </a:rPr>
              <a:t>中</a:t>
            </a:r>
          </a:p>
        </p:txBody>
      </p:sp>
      <p:sp>
        <p:nvSpPr>
          <p:cNvPr id="573474" name="Text Box 34"/>
          <p:cNvSpPr txBox="1">
            <a:spLocks noChangeArrowheads="1"/>
          </p:cNvSpPr>
          <p:nvPr/>
        </p:nvSpPr>
        <p:spPr bwMode="auto">
          <a:xfrm>
            <a:off x="7261225" y="1149350"/>
            <a:ext cx="1711325" cy="393700"/>
          </a:xfrm>
          <a:prstGeom prst="rect">
            <a:avLst/>
          </a:prstGeom>
          <a:noFill/>
          <a:ln w="12700">
            <a:noFill/>
            <a:miter lim="800000"/>
            <a:headEnd/>
            <a:tailEnd/>
          </a:ln>
        </p:spPr>
        <p:txBody>
          <a:bodyPr wrap="none" lIns="90083" tIns="45046" rIns="90083" bIns="45046" anchor="ctr">
            <a:spAutoFit/>
          </a:bodyPr>
          <a:lstStyle/>
          <a:p>
            <a:r>
              <a:rPr lang="en-US" altLang="zh-CN" sz="2000" b="1">
                <a:solidFill>
                  <a:schemeClr val="accent2"/>
                </a:solidFill>
                <a:ea typeface="黑体" pitchFamily="49" charset="-122"/>
              </a:rPr>
              <a:t>Cache</a:t>
            </a:r>
            <a:r>
              <a:rPr lang="zh-CN" altLang="en-US" sz="2000" b="1">
                <a:solidFill>
                  <a:schemeClr val="accent2"/>
                </a:solidFill>
                <a:ea typeface="黑体" pitchFamily="49" charset="-122"/>
              </a:rPr>
              <a:t>存储器</a:t>
            </a:r>
          </a:p>
        </p:txBody>
      </p:sp>
      <p:sp>
        <p:nvSpPr>
          <p:cNvPr id="573475" name="Text Box 35"/>
          <p:cNvSpPr txBox="1">
            <a:spLocks noChangeArrowheads="1"/>
          </p:cNvSpPr>
          <p:nvPr/>
        </p:nvSpPr>
        <p:spPr bwMode="auto">
          <a:xfrm>
            <a:off x="4895850" y="3316288"/>
            <a:ext cx="1203325" cy="393700"/>
          </a:xfrm>
          <a:prstGeom prst="rect">
            <a:avLst/>
          </a:prstGeom>
          <a:noFill/>
          <a:ln w="12700">
            <a:noFill/>
            <a:miter lim="800000"/>
            <a:headEnd/>
            <a:tailEnd/>
          </a:ln>
        </p:spPr>
        <p:txBody>
          <a:bodyPr wrap="none" lIns="90083" tIns="45046" rIns="90083" bIns="45046" anchor="ctr">
            <a:spAutoFit/>
          </a:bodyPr>
          <a:lstStyle/>
          <a:p>
            <a:r>
              <a:rPr lang="zh-CN" altLang="en-US" sz="2000" b="1">
                <a:solidFill>
                  <a:schemeClr val="accent2"/>
                </a:solidFill>
                <a:latin typeface="Helvetica" pitchFamily="34" charset="0"/>
                <a:ea typeface="黑体" pitchFamily="49" charset="-122"/>
              </a:rPr>
              <a:t>主存储器</a:t>
            </a:r>
          </a:p>
        </p:txBody>
      </p:sp>
      <p:sp>
        <p:nvSpPr>
          <p:cNvPr id="572453" name="Text Box 37"/>
          <p:cNvSpPr txBox="1">
            <a:spLocks noChangeArrowheads="1"/>
          </p:cNvSpPr>
          <p:nvPr/>
        </p:nvSpPr>
        <p:spPr bwMode="auto">
          <a:xfrm>
            <a:off x="4797425" y="908050"/>
            <a:ext cx="2870200" cy="33496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FF0000"/>
                </a:solidFill>
                <a:ea typeface="黑体" pitchFamily="49" charset="-122"/>
              </a:rPr>
              <a:t>数据访问过程：</a:t>
            </a:r>
          </a:p>
        </p:txBody>
      </p:sp>
      <p:sp>
        <p:nvSpPr>
          <p:cNvPr id="573477" name="Text Box 37"/>
          <p:cNvSpPr txBox="1">
            <a:spLocks noChangeArrowheads="1"/>
          </p:cNvSpPr>
          <p:nvPr/>
        </p:nvSpPr>
        <p:spPr bwMode="auto">
          <a:xfrm>
            <a:off x="3402013" y="6173788"/>
            <a:ext cx="1260475" cy="304800"/>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zh-CN" altLang="en-US" sz="2000" b="1">
                <a:solidFill>
                  <a:srgbClr val="FF0000"/>
                </a:solidFill>
                <a:latin typeface="微软雅黑" pitchFamily="34" charset="-122"/>
                <a:ea typeface="微软雅黑" pitchFamily="34" charset="-122"/>
              </a:rPr>
              <a:t>块（</a:t>
            </a:r>
            <a:r>
              <a:rPr kumimoji="1" lang="en-US" altLang="zh-CN" sz="2000" b="1">
                <a:solidFill>
                  <a:srgbClr val="FF0000"/>
                </a:solidFill>
                <a:latin typeface="微软雅黑" pitchFamily="34" charset="-122"/>
                <a:ea typeface="微软雅黑" pitchFamily="34" charset="-122"/>
              </a:rPr>
              <a:t>Block</a:t>
            </a:r>
            <a:r>
              <a:rPr kumimoji="1" lang="zh-CN" altLang="en-US" sz="2000" b="1">
                <a:solidFill>
                  <a:srgbClr val="FF0000"/>
                </a:solidFill>
                <a:latin typeface="微软雅黑" pitchFamily="34" charset="-122"/>
                <a:ea typeface="微软雅黑" pitchFamily="34" charset="-122"/>
              </a:rPr>
              <a:t>）</a:t>
            </a:r>
          </a:p>
        </p:txBody>
      </p:sp>
      <p:sp>
        <p:nvSpPr>
          <p:cNvPr id="573478" name="Line 38"/>
          <p:cNvSpPr>
            <a:spLocks noChangeShapeType="1"/>
          </p:cNvSpPr>
          <p:nvPr/>
        </p:nvSpPr>
        <p:spPr bwMode="auto">
          <a:xfrm flipV="1">
            <a:off x="4392613" y="5634038"/>
            <a:ext cx="765175" cy="495300"/>
          </a:xfrm>
          <a:prstGeom prst="line">
            <a:avLst/>
          </a:prstGeom>
          <a:noFill/>
          <a:ln w="28575">
            <a:solidFill>
              <a:srgbClr val="FF0000"/>
            </a:solidFill>
            <a:round/>
            <a:headEnd/>
            <a:tailEnd type="triangle" w="med" len="med"/>
          </a:ln>
          <a:effectLst/>
        </p:spPr>
        <p:txBody>
          <a:bodyPr lIns="0" tIns="0" rIns="0" bIns="0">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2419">
                                            <p:txEl>
                                              <p:pRg st="0" end="0"/>
                                            </p:txEl>
                                          </p:spTgt>
                                        </p:tgtEl>
                                        <p:attrNameLst>
                                          <p:attrName>style.visibility</p:attrName>
                                        </p:attrNameLst>
                                      </p:cBhvr>
                                      <p:to>
                                        <p:strVal val="visible"/>
                                      </p:to>
                                    </p:set>
                                    <p:animEffect transition="in" filter="blinds(horizontal)">
                                      <p:cBhvr>
                                        <p:cTn id="7" dur="500"/>
                                        <p:tgtEl>
                                          <p:spTgt spid="572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2419">
                                            <p:txEl>
                                              <p:pRg st="1" end="1"/>
                                            </p:txEl>
                                          </p:spTgt>
                                        </p:tgtEl>
                                        <p:attrNameLst>
                                          <p:attrName>style.visibility</p:attrName>
                                        </p:attrNameLst>
                                      </p:cBhvr>
                                      <p:to>
                                        <p:strVal val="visible"/>
                                      </p:to>
                                    </p:set>
                                    <p:animEffect transition="in" filter="blinds(horizontal)">
                                      <p:cBhvr>
                                        <p:cTn id="12" dur="500"/>
                                        <p:tgtEl>
                                          <p:spTgt spid="572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2419">
                                            <p:txEl>
                                              <p:pRg st="2" end="2"/>
                                            </p:txEl>
                                          </p:spTgt>
                                        </p:tgtEl>
                                        <p:attrNameLst>
                                          <p:attrName>style.visibility</p:attrName>
                                        </p:attrNameLst>
                                      </p:cBhvr>
                                      <p:to>
                                        <p:strVal val="visible"/>
                                      </p:to>
                                    </p:set>
                                    <p:animEffect transition="in" filter="blinds(horizontal)">
                                      <p:cBhvr>
                                        <p:cTn id="17" dur="500"/>
                                        <p:tgtEl>
                                          <p:spTgt spid="5724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2419">
                                            <p:txEl>
                                              <p:pRg st="3" end="3"/>
                                            </p:txEl>
                                          </p:spTgt>
                                        </p:tgtEl>
                                        <p:attrNameLst>
                                          <p:attrName>style.visibility</p:attrName>
                                        </p:attrNameLst>
                                      </p:cBhvr>
                                      <p:to>
                                        <p:strVal val="visible"/>
                                      </p:to>
                                    </p:set>
                                    <p:animEffect transition="in" filter="blinds(horizontal)">
                                      <p:cBhvr>
                                        <p:cTn id="22" dur="500"/>
                                        <p:tgtEl>
                                          <p:spTgt spid="5724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2453"/>
                                        </p:tgtEl>
                                        <p:attrNameLst>
                                          <p:attrName>style.visibility</p:attrName>
                                        </p:attrNameLst>
                                      </p:cBhvr>
                                      <p:to>
                                        <p:strVal val="visible"/>
                                      </p:to>
                                    </p:set>
                                    <p:animEffect transition="in" filter="blinds(horizontal)">
                                      <p:cBhvr>
                                        <p:cTn id="27" dur="500"/>
                                        <p:tgtEl>
                                          <p:spTgt spid="57245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57244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72449"/>
                                        </p:tgtEl>
                                        <p:attrNameLst>
                                          <p:attrName>style.visibility</p:attrName>
                                        </p:attrNameLst>
                                      </p:cBhvr>
                                      <p:to>
                                        <p:strVal val="visible"/>
                                      </p:to>
                                    </p:set>
                                    <p:animEffect transition="in" filter="blinds(horizontal)">
                                      <p:cBhvr>
                                        <p:cTn id="36" dur="500"/>
                                        <p:tgtEl>
                                          <p:spTgt spid="57244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5724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5724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7244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5724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572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42" grpId="0" animBg="1" autoUpdateAnimBg="0"/>
      <p:bldP spid="572443" grpId="0" animBg="1" autoUpdateAnimBg="0"/>
      <p:bldP spid="572444" grpId="0" animBg="1" autoUpdateAnimBg="0"/>
      <p:bldP spid="572445" grpId="0" animBg="1" autoUpdateAnimBg="0"/>
      <p:bldP spid="572446" grpId="0" animBg="1" autoUpdateAnimBg="0"/>
      <p:bldP spid="572447" grpId="0" animBg="1" autoUpdateAnimBg="0"/>
      <p:bldP spid="572449" grpId="0"/>
      <p:bldP spid="5724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4466" name="Picture 12"/>
          <p:cNvPicPr>
            <a:picLocks noChangeAspect="1" noChangeArrowheads="1"/>
          </p:cNvPicPr>
          <p:nvPr/>
        </p:nvPicPr>
        <p:blipFill>
          <a:blip r:embed="rId2" cstate="print"/>
          <a:srcRect/>
          <a:stretch>
            <a:fillRect/>
          </a:stretch>
        </p:blipFill>
        <p:spPr bwMode="auto">
          <a:xfrm>
            <a:off x="1549400" y="1271588"/>
            <a:ext cx="7378700" cy="5402262"/>
          </a:xfrm>
          <a:prstGeom prst="rect">
            <a:avLst/>
          </a:prstGeom>
          <a:noFill/>
          <a:ln w="9525">
            <a:noFill/>
            <a:miter lim="800000"/>
            <a:headEnd/>
            <a:tailEnd/>
          </a:ln>
        </p:spPr>
      </p:pic>
      <p:sp>
        <p:nvSpPr>
          <p:cNvPr id="574467" name="Rectangle 2"/>
          <p:cNvSpPr>
            <a:spLocks noGrp="1" noChangeArrowheads="1"/>
          </p:cNvSpPr>
          <p:nvPr>
            <p:ph type="title" idx="4294967295"/>
          </p:nvPr>
        </p:nvSpPr>
        <p:spPr>
          <a:xfrm>
            <a:off x="238125" y="128588"/>
            <a:ext cx="5741988" cy="528637"/>
          </a:xfrm>
        </p:spPr>
        <p:txBody>
          <a:bodyPr lIns="91440" tIns="45720" rIns="91440" bIns="45720" anchor="ctr"/>
          <a:lstStyle/>
          <a:p>
            <a:pPr defTabSz="717550" eaLnBrk="1" hangingPunct="1"/>
            <a:r>
              <a:rPr lang="en-GB" altLang="zh-CN">
                <a:solidFill>
                  <a:srgbClr val="CC0000"/>
                </a:solidFill>
              </a:rPr>
              <a:t>Cache </a:t>
            </a:r>
            <a:r>
              <a:rPr lang="zh-CN" altLang="en-GB">
                <a:solidFill>
                  <a:srgbClr val="CC0000"/>
                </a:solidFill>
              </a:rPr>
              <a:t>的操作过程</a:t>
            </a:r>
            <a:endParaRPr lang="zh-CN" altLang="en-US">
              <a:solidFill>
                <a:srgbClr val="CC0000"/>
              </a:solidFill>
            </a:endParaRPr>
          </a:p>
        </p:txBody>
      </p:sp>
      <p:sp>
        <p:nvSpPr>
          <p:cNvPr id="574469" name="AutoShape 5"/>
          <p:cNvSpPr>
            <a:spLocks noChangeArrowheads="1"/>
          </p:cNvSpPr>
          <p:nvPr/>
        </p:nvSpPr>
        <p:spPr bwMode="auto">
          <a:xfrm>
            <a:off x="4403725" y="908050"/>
            <a:ext cx="2835275" cy="1260475"/>
          </a:xfrm>
          <a:prstGeom prst="wedgeRoundRectCallout">
            <a:avLst>
              <a:gd name="adj1" fmla="val -38352"/>
              <a:gd name="adj2" fmla="val 111588"/>
              <a:gd name="adj3" fmla="val 16667"/>
            </a:avLst>
          </a:prstGeom>
          <a:noFill/>
          <a:ln w="9525">
            <a:solidFill>
              <a:schemeClr val="hlink"/>
            </a:solidFill>
            <a:miter lim="800000"/>
            <a:headEnd/>
            <a:tailEnd/>
          </a:ln>
        </p:spPr>
        <p:txBody>
          <a:bodyPr lIns="90083" tIns="45046" rIns="90083" bIns="45046"/>
          <a:lstStyle/>
          <a:p>
            <a:pPr eaLnBrk="1" hangingPunct="1"/>
            <a:r>
              <a:rPr kumimoji="1" lang="zh-CN" altLang="en-US" sz="2200" b="1">
                <a:solidFill>
                  <a:schemeClr val="accent2"/>
                </a:solidFill>
                <a:ea typeface="黑体" pitchFamily="49" charset="-122"/>
              </a:rPr>
              <a:t>若被访问信息不在</a:t>
            </a:r>
            <a:r>
              <a:rPr kumimoji="1" lang="en-US" altLang="zh-CN" sz="2200" b="1">
                <a:solidFill>
                  <a:schemeClr val="accent2"/>
                </a:solidFill>
                <a:ea typeface="黑体" pitchFamily="49" charset="-122"/>
              </a:rPr>
              <a:t>cache</a:t>
            </a:r>
            <a:r>
              <a:rPr kumimoji="1" lang="zh-CN" altLang="en-US" sz="2200" b="1">
                <a:solidFill>
                  <a:schemeClr val="accent2"/>
                </a:solidFill>
                <a:ea typeface="黑体" pitchFamily="49" charset="-122"/>
              </a:rPr>
              <a:t>中，称为缺失或失靶</a:t>
            </a:r>
            <a:r>
              <a:rPr kumimoji="1" lang="en-US" altLang="zh-CN" sz="2200" b="1">
                <a:solidFill>
                  <a:schemeClr val="accent2"/>
                </a:solidFill>
                <a:ea typeface="黑体" pitchFamily="49" charset="-122"/>
              </a:rPr>
              <a:t>(miss)</a:t>
            </a:r>
            <a:endParaRPr kumimoji="1" lang="zh-CN" altLang="en-US" sz="2200" b="1">
              <a:solidFill>
                <a:schemeClr val="accent2"/>
              </a:solidFill>
              <a:ea typeface="黑体" pitchFamily="49" charset="-122"/>
            </a:endParaRPr>
          </a:p>
        </p:txBody>
      </p:sp>
      <p:sp>
        <p:nvSpPr>
          <p:cNvPr id="574470" name="AutoShape 6"/>
          <p:cNvSpPr>
            <a:spLocks noChangeArrowheads="1"/>
          </p:cNvSpPr>
          <p:nvPr/>
        </p:nvSpPr>
        <p:spPr bwMode="auto">
          <a:xfrm flipH="1">
            <a:off x="161925" y="2889250"/>
            <a:ext cx="1349375" cy="2628900"/>
          </a:xfrm>
          <a:prstGeom prst="wedgeRoundRectCallout">
            <a:avLst>
              <a:gd name="adj1" fmla="val -154120"/>
              <a:gd name="adj2" fmla="val -26704"/>
              <a:gd name="adj3" fmla="val 16667"/>
            </a:avLst>
          </a:prstGeom>
          <a:noFill/>
          <a:ln w="9525">
            <a:solidFill>
              <a:schemeClr val="hlink"/>
            </a:solidFill>
            <a:miter lim="800000"/>
            <a:headEnd/>
            <a:tailEnd/>
          </a:ln>
        </p:spPr>
        <p:txBody>
          <a:bodyPr lIns="90083" tIns="45046" rIns="90083" bIns="45046"/>
          <a:lstStyle/>
          <a:p>
            <a:pPr eaLnBrk="1" hangingPunct="1"/>
            <a:r>
              <a:rPr kumimoji="1" lang="zh-CN" altLang="en-US" sz="2200" b="1">
                <a:solidFill>
                  <a:schemeClr val="accent2"/>
                </a:solidFill>
                <a:ea typeface="黑体" pitchFamily="49" charset="-122"/>
              </a:rPr>
              <a:t>若被访问信息在</a:t>
            </a:r>
            <a:r>
              <a:rPr kumimoji="1" lang="en-US" altLang="zh-CN" sz="2200" b="1">
                <a:solidFill>
                  <a:schemeClr val="accent2"/>
                </a:solidFill>
                <a:ea typeface="黑体" pitchFamily="49" charset="-122"/>
              </a:rPr>
              <a:t>cache</a:t>
            </a:r>
            <a:r>
              <a:rPr kumimoji="1" lang="zh-CN" altLang="en-US" sz="2200" b="1">
                <a:solidFill>
                  <a:schemeClr val="accent2"/>
                </a:solidFill>
                <a:ea typeface="黑体" pitchFamily="49" charset="-122"/>
              </a:rPr>
              <a:t>中，称为命中</a:t>
            </a:r>
            <a:r>
              <a:rPr kumimoji="1" lang="en-US" altLang="zh-CN" sz="2200" b="1">
                <a:solidFill>
                  <a:schemeClr val="accent2"/>
                </a:solidFill>
                <a:ea typeface="黑体" pitchFamily="49" charset="-122"/>
              </a:rPr>
              <a:t>(hit)</a:t>
            </a:r>
            <a:endParaRPr kumimoji="1" lang="zh-CN" altLang="en-US" sz="2200" b="1">
              <a:solidFill>
                <a:schemeClr val="accent2"/>
              </a:solidFill>
              <a:ea typeface="黑体" pitchFamily="49" charset="-122"/>
            </a:endParaRPr>
          </a:p>
        </p:txBody>
      </p:sp>
      <p:sp>
        <p:nvSpPr>
          <p:cNvPr id="574501" name="Text Box 37"/>
          <p:cNvSpPr txBox="1">
            <a:spLocks noChangeArrowheads="1"/>
          </p:cNvSpPr>
          <p:nvPr/>
        </p:nvSpPr>
        <p:spPr bwMode="auto">
          <a:xfrm>
            <a:off x="123825" y="866775"/>
            <a:ext cx="1628775" cy="9144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黑体" pitchFamily="49" charset="-122"/>
              </a:rPr>
              <a:t>问题：什么情况下，</a:t>
            </a:r>
            <a:r>
              <a:rPr kumimoji="1" lang="en-US" altLang="zh-CN" sz="2000" b="1">
                <a:solidFill>
                  <a:srgbClr val="0000FF"/>
                </a:solidFill>
                <a:ea typeface="黑体" pitchFamily="49" charset="-122"/>
              </a:rPr>
              <a:t>CPU</a:t>
            </a:r>
            <a:r>
              <a:rPr kumimoji="1" lang="zh-CN" altLang="en-US" sz="2000" b="1">
                <a:solidFill>
                  <a:srgbClr val="0000FF"/>
                </a:solidFill>
                <a:ea typeface="黑体" pitchFamily="49" charset="-122"/>
              </a:rPr>
              <a:t>产生访存要求？</a:t>
            </a:r>
          </a:p>
        </p:txBody>
      </p:sp>
      <p:sp>
        <p:nvSpPr>
          <p:cNvPr id="574502" name="Text Box 38"/>
          <p:cNvSpPr txBox="1">
            <a:spLocks noChangeArrowheads="1"/>
          </p:cNvSpPr>
          <p:nvPr/>
        </p:nvSpPr>
        <p:spPr bwMode="auto">
          <a:xfrm>
            <a:off x="296863" y="1989138"/>
            <a:ext cx="1081087" cy="669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FF0000"/>
                </a:solidFill>
                <a:ea typeface="黑体" pitchFamily="49" charset="-122"/>
              </a:rPr>
              <a:t>执行指令时！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4501"/>
                                        </p:tgtEl>
                                        <p:attrNameLst>
                                          <p:attrName>style.visibility</p:attrName>
                                        </p:attrNameLst>
                                      </p:cBhvr>
                                      <p:to>
                                        <p:strVal val="visible"/>
                                      </p:to>
                                    </p:set>
                                    <p:animEffect transition="in" filter="blinds(horizontal)">
                                      <p:cBhvr>
                                        <p:cTn id="7" dur="500"/>
                                        <p:tgtEl>
                                          <p:spTgt spid="5745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4502"/>
                                        </p:tgtEl>
                                        <p:attrNameLst>
                                          <p:attrName>style.visibility</p:attrName>
                                        </p:attrNameLst>
                                      </p:cBhvr>
                                      <p:to>
                                        <p:strVal val="visible"/>
                                      </p:to>
                                    </p:set>
                                    <p:animEffect transition="in" filter="blinds(horizontal)">
                                      <p:cBhvr>
                                        <p:cTn id="12" dur="500"/>
                                        <p:tgtEl>
                                          <p:spTgt spid="5745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4469"/>
                                        </p:tgtEl>
                                        <p:attrNameLst>
                                          <p:attrName>style.visibility</p:attrName>
                                        </p:attrNameLst>
                                      </p:cBhvr>
                                      <p:to>
                                        <p:strVal val="visible"/>
                                      </p:to>
                                    </p:set>
                                    <p:animEffect transition="in" filter="blinds(horizontal)">
                                      <p:cBhvr>
                                        <p:cTn id="17" dur="500"/>
                                        <p:tgtEl>
                                          <p:spTgt spid="57446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4470"/>
                                        </p:tgtEl>
                                        <p:attrNameLst>
                                          <p:attrName>style.visibility</p:attrName>
                                        </p:attrNameLst>
                                      </p:cBhvr>
                                      <p:to>
                                        <p:strVal val="visible"/>
                                      </p:to>
                                    </p:set>
                                    <p:animEffect transition="in" filter="blinds(horizontal)">
                                      <p:cBhvr>
                                        <p:cTn id="22" dur="500"/>
                                        <p:tgtEl>
                                          <p:spTgt spid="574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9" grpId="0" animBg="1"/>
      <p:bldP spid="574470" grpId="0" animBg="1"/>
      <p:bldP spid="574501" grpId="0"/>
      <p:bldP spid="57450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en-US" altLang="zh-CN"/>
              <a:t>Cache</a:t>
            </a:r>
            <a:r>
              <a:rPr lang="zh-CN" altLang="en-US"/>
              <a:t>（高速缓存）的实现</a:t>
            </a:r>
          </a:p>
        </p:txBody>
      </p:sp>
      <p:sp>
        <p:nvSpPr>
          <p:cNvPr id="763941" name="Text Box 37"/>
          <p:cNvSpPr txBox="1">
            <a:spLocks noChangeArrowheads="1"/>
          </p:cNvSpPr>
          <p:nvPr/>
        </p:nvSpPr>
        <p:spPr bwMode="auto">
          <a:xfrm>
            <a:off x="431800" y="998538"/>
            <a:ext cx="6796088"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b="1">
                <a:solidFill>
                  <a:srgbClr val="0000FF"/>
                </a:solidFill>
                <a:ea typeface="黑体" pitchFamily="49" charset="-122"/>
              </a:rPr>
              <a:t>问题：要实现</a:t>
            </a:r>
            <a:r>
              <a:rPr kumimoji="1" lang="en-US" altLang="zh-CN" sz="2400" b="1">
                <a:solidFill>
                  <a:srgbClr val="0000FF"/>
                </a:solidFill>
                <a:ea typeface="黑体" pitchFamily="49" charset="-122"/>
              </a:rPr>
              <a:t>Cache</a:t>
            </a:r>
            <a:r>
              <a:rPr kumimoji="1" lang="zh-CN" altLang="en-US" sz="2400" b="1">
                <a:solidFill>
                  <a:srgbClr val="0000FF"/>
                </a:solidFill>
                <a:ea typeface="黑体" pitchFamily="49" charset="-122"/>
              </a:rPr>
              <a:t>机制需要解决哪些问题？</a:t>
            </a:r>
          </a:p>
        </p:txBody>
      </p:sp>
      <p:sp>
        <p:nvSpPr>
          <p:cNvPr id="763942" name="Text Box 38"/>
          <p:cNvSpPr txBox="1">
            <a:spLocks noChangeArrowheads="1"/>
          </p:cNvSpPr>
          <p:nvPr/>
        </p:nvSpPr>
        <p:spPr bwMode="auto">
          <a:xfrm>
            <a:off x="296863" y="1538288"/>
            <a:ext cx="6615112" cy="2441575"/>
          </a:xfrm>
          <a:prstGeom prst="rect">
            <a:avLst/>
          </a:prstGeom>
          <a:noFill/>
          <a:ln w="9525">
            <a:noFill/>
            <a:miter lim="800000"/>
            <a:headEnd/>
            <a:tailEnd/>
          </a:ln>
        </p:spPr>
        <p:txBody>
          <a:bodyPr lIns="0" tIns="0" rIns="0" bIns="0">
            <a:spAutoFit/>
          </a:bodyPr>
          <a:lstStyle/>
          <a:p>
            <a:pPr eaLnBrk="1" hangingPunct="1">
              <a:lnSpc>
                <a:spcPct val="130000"/>
              </a:lnSpc>
              <a:spcBef>
                <a:spcPct val="20000"/>
              </a:spcBef>
            </a:pPr>
            <a:r>
              <a:rPr kumimoji="1" lang="zh-CN" altLang="en-US" sz="2200" b="1">
                <a:solidFill>
                  <a:srgbClr val="FF0000"/>
                </a:solidFill>
                <a:ea typeface="黑体" pitchFamily="49" charset="-122"/>
              </a:rPr>
              <a:t>如何分块？</a:t>
            </a:r>
          </a:p>
          <a:p>
            <a:pPr eaLnBrk="1" hangingPunct="1">
              <a:lnSpc>
                <a:spcPct val="130000"/>
              </a:lnSpc>
              <a:spcBef>
                <a:spcPct val="20000"/>
              </a:spcBef>
            </a:pPr>
            <a:r>
              <a:rPr kumimoji="1" lang="zh-CN" altLang="en-US" sz="2200" b="1">
                <a:solidFill>
                  <a:srgbClr val="FF0000"/>
                </a:solidFill>
                <a:ea typeface="黑体" pitchFamily="49" charset="-122"/>
              </a:rPr>
              <a:t>主存块和</a:t>
            </a:r>
            <a:r>
              <a:rPr kumimoji="1" lang="en-US" altLang="zh-CN" sz="2200" b="1">
                <a:solidFill>
                  <a:srgbClr val="FF0000"/>
                </a:solidFill>
                <a:ea typeface="黑体" pitchFamily="49" charset="-122"/>
              </a:rPr>
              <a:t>Cache</a:t>
            </a:r>
            <a:r>
              <a:rPr kumimoji="1" lang="zh-CN" altLang="en-US" sz="2200" b="1">
                <a:solidFill>
                  <a:srgbClr val="FF0000"/>
                </a:solidFill>
                <a:ea typeface="黑体" pitchFamily="49" charset="-122"/>
              </a:rPr>
              <a:t>之间如何映射</a:t>
            </a:r>
            <a:r>
              <a:rPr kumimoji="1" lang="en-US" altLang="zh-CN" sz="2200" b="1">
                <a:solidFill>
                  <a:srgbClr val="FF0000"/>
                </a:solidFill>
                <a:ea typeface="黑体" pitchFamily="49" charset="-122"/>
              </a:rPr>
              <a:t>?</a:t>
            </a:r>
          </a:p>
          <a:p>
            <a:pPr eaLnBrk="1" hangingPunct="1">
              <a:lnSpc>
                <a:spcPct val="130000"/>
              </a:lnSpc>
              <a:spcBef>
                <a:spcPct val="20000"/>
              </a:spcBef>
            </a:pPr>
            <a:r>
              <a:rPr kumimoji="1" lang="en-US" altLang="zh-CN" sz="2200" b="1">
                <a:solidFill>
                  <a:srgbClr val="FF0000"/>
                </a:solidFill>
                <a:ea typeface="黑体" pitchFamily="49" charset="-122"/>
              </a:rPr>
              <a:t>Cache</a:t>
            </a:r>
            <a:r>
              <a:rPr kumimoji="1" lang="zh-CN" altLang="en-US" sz="2200" b="1">
                <a:solidFill>
                  <a:srgbClr val="FF0000"/>
                </a:solidFill>
                <a:ea typeface="黑体" pitchFamily="49" charset="-122"/>
              </a:rPr>
              <a:t>已满时，怎么办？</a:t>
            </a:r>
          </a:p>
          <a:p>
            <a:pPr eaLnBrk="1" hangingPunct="1">
              <a:lnSpc>
                <a:spcPct val="130000"/>
              </a:lnSpc>
              <a:spcBef>
                <a:spcPct val="20000"/>
              </a:spcBef>
            </a:pPr>
            <a:r>
              <a:rPr kumimoji="1" lang="zh-CN" altLang="en-US" sz="2200" b="1">
                <a:solidFill>
                  <a:srgbClr val="FF0000"/>
                </a:solidFill>
                <a:ea typeface="黑体" pitchFamily="49" charset="-122"/>
              </a:rPr>
              <a:t>写数据时怎样保证</a:t>
            </a:r>
            <a:r>
              <a:rPr kumimoji="1" lang="en-US" altLang="zh-CN" sz="2200" b="1">
                <a:solidFill>
                  <a:srgbClr val="FF0000"/>
                </a:solidFill>
                <a:ea typeface="黑体" pitchFamily="49" charset="-122"/>
              </a:rPr>
              <a:t>Cache</a:t>
            </a:r>
            <a:r>
              <a:rPr kumimoji="1" lang="zh-CN" altLang="en-US" sz="2200" b="1">
                <a:solidFill>
                  <a:srgbClr val="FF0000"/>
                </a:solidFill>
                <a:ea typeface="黑体" pitchFamily="49" charset="-122"/>
              </a:rPr>
              <a:t>和</a:t>
            </a:r>
            <a:r>
              <a:rPr kumimoji="1" lang="en-US" altLang="zh-CN" sz="2200" b="1">
                <a:solidFill>
                  <a:srgbClr val="FF0000"/>
                </a:solidFill>
                <a:ea typeface="黑体" pitchFamily="49" charset="-122"/>
              </a:rPr>
              <a:t>MM</a:t>
            </a:r>
            <a:r>
              <a:rPr kumimoji="1" lang="zh-CN" altLang="en-US" sz="2200" b="1">
                <a:solidFill>
                  <a:srgbClr val="FF0000"/>
                </a:solidFill>
                <a:ea typeface="黑体" pitchFamily="49" charset="-122"/>
              </a:rPr>
              <a:t>的一致性？</a:t>
            </a:r>
          </a:p>
          <a:p>
            <a:pPr eaLnBrk="1" hangingPunct="1">
              <a:lnSpc>
                <a:spcPct val="130000"/>
              </a:lnSpc>
              <a:spcBef>
                <a:spcPct val="20000"/>
              </a:spcBef>
            </a:pPr>
            <a:r>
              <a:rPr kumimoji="1" lang="zh-CN" altLang="en-US" sz="2200" b="1">
                <a:solidFill>
                  <a:srgbClr val="FF0000"/>
                </a:solidFill>
                <a:ea typeface="黑体" pitchFamily="49" charset="-122"/>
              </a:rPr>
              <a:t>如何根据主存地址访问到</a:t>
            </a:r>
            <a:r>
              <a:rPr kumimoji="1" lang="en-US" altLang="zh-CN" sz="2200" b="1">
                <a:solidFill>
                  <a:srgbClr val="FF0000"/>
                </a:solidFill>
                <a:ea typeface="黑体" pitchFamily="49" charset="-122"/>
              </a:rPr>
              <a:t>cache</a:t>
            </a:r>
            <a:r>
              <a:rPr kumimoji="1" lang="zh-CN" altLang="en-US" sz="2200" b="1">
                <a:solidFill>
                  <a:srgbClr val="FF0000"/>
                </a:solidFill>
                <a:ea typeface="黑体" pitchFamily="49" charset="-122"/>
              </a:rPr>
              <a:t>中的数据？</a:t>
            </a:r>
            <a:r>
              <a:rPr kumimoji="1" lang="en-US" altLang="zh-CN" sz="2200" b="1">
                <a:solidFill>
                  <a:srgbClr val="FF0000"/>
                </a:solidFill>
                <a:ea typeface="黑体" pitchFamily="49" charset="-122"/>
              </a:rPr>
              <a:t>……</a:t>
            </a:r>
          </a:p>
        </p:txBody>
      </p:sp>
      <p:sp>
        <p:nvSpPr>
          <p:cNvPr id="763943" name="Text Box 39"/>
          <p:cNvSpPr txBox="1">
            <a:spLocks noChangeArrowheads="1"/>
          </p:cNvSpPr>
          <p:nvPr/>
        </p:nvSpPr>
        <p:spPr bwMode="auto">
          <a:xfrm>
            <a:off x="341313" y="4419600"/>
            <a:ext cx="7470775" cy="33496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CC0000"/>
                </a:solidFill>
                <a:ea typeface="黑体" pitchFamily="49" charset="-122"/>
              </a:rPr>
              <a:t>问题：</a:t>
            </a:r>
            <a:r>
              <a:rPr kumimoji="1" lang="en-US" altLang="zh-CN" sz="2200" b="1">
                <a:solidFill>
                  <a:srgbClr val="CC0000"/>
                </a:solidFill>
                <a:ea typeface="黑体" pitchFamily="49" charset="-122"/>
              </a:rPr>
              <a:t>Cache</a:t>
            </a:r>
            <a:r>
              <a:rPr kumimoji="1" lang="zh-CN" altLang="en-US" sz="2200" b="1">
                <a:solidFill>
                  <a:srgbClr val="CC0000"/>
                </a:solidFill>
                <a:ea typeface="黑体" pitchFamily="49" charset="-122"/>
              </a:rPr>
              <a:t>对程序员</a:t>
            </a:r>
            <a:r>
              <a:rPr kumimoji="1" lang="en-US" altLang="zh-CN" sz="2200" b="1">
                <a:solidFill>
                  <a:srgbClr val="CC0000"/>
                </a:solidFill>
                <a:ea typeface="黑体" pitchFamily="49" charset="-122"/>
              </a:rPr>
              <a:t>(</a:t>
            </a:r>
            <a:r>
              <a:rPr kumimoji="1" lang="zh-CN" altLang="en-US" sz="2200" b="1">
                <a:solidFill>
                  <a:srgbClr val="CC0000"/>
                </a:solidFill>
                <a:ea typeface="黑体" pitchFamily="49" charset="-122"/>
              </a:rPr>
              <a:t>编译器</a:t>
            </a:r>
            <a:r>
              <a:rPr kumimoji="1" lang="en-US" altLang="zh-CN" sz="2200" b="1">
                <a:solidFill>
                  <a:srgbClr val="CC0000"/>
                </a:solidFill>
                <a:ea typeface="黑体" pitchFamily="49" charset="-122"/>
              </a:rPr>
              <a:t>)</a:t>
            </a:r>
            <a:r>
              <a:rPr kumimoji="1" lang="zh-CN" altLang="en-US" sz="2200" b="1">
                <a:solidFill>
                  <a:srgbClr val="CC0000"/>
                </a:solidFill>
                <a:ea typeface="黑体" pitchFamily="49" charset="-122"/>
              </a:rPr>
              <a:t>是否透明？为什么？</a:t>
            </a:r>
          </a:p>
        </p:txBody>
      </p:sp>
      <p:sp>
        <p:nvSpPr>
          <p:cNvPr id="763944" name="Text Box 40"/>
          <p:cNvSpPr txBox="1">
            <a:spLocks noChangeArrowheads="1"/>
          </p:cNvSpPr>
          <p:nvPr/>
        </p:nvSpPr>
        <p:spPr bwMode="auto">
          <a:xfrm>
            <a:off x="296863" y="4959350"/>
            <a:ext cx="8324850" cy="701675"/>
          </a:xfrm>
          <a:prstGeom prst="rect">
            <a:avLst/>
          </a:prstGeom>
          <a:noFill/>
          <a:ln w="9525">
            <a:noFill/>
            <a:miter lim="800000"/>
            <a:headEnd/>
            <a:tailEnd/>
          </a:ln>
        </p:spPr>
        <p:txBody>
          <a:bodyPr lIns="0" tIns="0" rIns="0" bIns="0">
            <a:spAutoFit/>
          </a:bodyPr>
          <a:lstStyle/>
          <a:p>
            <a:pPr eaLnBrk="1" hangingPunct="1">
              <a:spcBef>
                <a:spcPct val="20000"/>
              </a:spcBef>
            </a:pPr>
            <a:r>
              <a:rPr kumimoji="1" lang="zh-CN" altLang="en-US" sz="2300" b="1">
                <a:ea typeface="黑体" pitchFamily="49" charset="-122"/>
              </a:rPr>
              <a:t>是透明的，程序员</a:t>
            </a:r>
            <a:r>
              <a:rPr kumimoji="1" lang="en-US" altLang="zh-CN" sz="2300" b="1">
                <a:ea typeface="黑体" pitchFamily="49" charset="-122"/>
              </a:rPr>
              <a:t>(</a:t>
            </a:r>
            <a:r>
              <a:rPr kumimoji="1" lang="zh-CN" altLang="en-US" sz="2300" b="1">
                <a:ea typeface="黑体" pitchFamily="49" charset="-122"/>
              </a:rPr>
              <a:t>编译器</a:t>
            </a:r>
            <a:r>
              <a:rPr kumimoji="1" lang="en-US" altLang="zh-CN" sz="2300" b="1">
                <a:ea typeface="黑体" pitchFamily="49" charset="-122"/>
              </a:rPr>
              <a:t>)</a:t>
            </a:r>
            <a:r>
              <a:rPr kumimoji="1" lang="zh-CN" altLang="en-US" sz="2300" b="1">
                <a:ea typeface="黑体" pitchFamily="49" charset="-122"/>
              </a:rPr>
              <a:t>在编写</a:t>
            </a:r>
            <a:r>
              <a:rPr kumimoji="1" lang="en-US" altLang="zh-CN" sz="2300" b="1">
                <a:ea typeface="黑体" pitchFamily="49" charset="-122"/>
              </a:rPr>
              <a:t>/</a:t>
            </a:r>
            <a:r>
              <a:rPr kumimoji="1" lang="zh-CN" altLang="en-US" sz="2300" b="1">
                <a:ea typeface="黑体" pitchFamily="49" charset="-122"/>
              </a:rPr>
              <a:t>生成高级或低级语言程序时无需了解</a:t>
            </a:r>
            <a:r>
              <a:rPr kumimoji="1" lang="en-US" altLang="zh-CN" sz="2300" b="1">
                <a:ea typeface="黑体" pitchFamily="49" charset="-122"/>
              </a:rPr>
              <a:t>Cache</a:t>
            </a:r>
            <a:r>
              <a:rPr kumimoji="1" lang="zh-CN" altLang="en-US" sz="2300" b="1">
                <a:ea typeface="黑体" pitchFamily="49" charset="-122"/>
              </a:rPr>
              <a:t>是否存在或如何设置，感觉不到</a:t>
            </a:r>
            <a:r>
              <a:rPr kumimoji="1" lang="en-US" altLang="zh-CN" sz="2300" b="1">
                <a:ea typeface="黑体" pitchFamily="49" charset="-122"/>
              </a:rPr>
              <a:t>cache</a:t>
            </a:r>
            <a:r>
              <a:rPr kumimoji="1" lang="zh-CN" altLang="en-US" sz="2300" b="1">
                <a:ea typeface="黑体" pitchFamily="49" charset="-122"/>
              </a:rPr>
              <a:t>的存在。</a:t>
            </a:r>
          </a:p>
        </p:txBody>
      </p:sp>
      <p:sp>
        <p:nvSpPr>
          <p:cNvPr id="763945" name="Text Box 41"/>
          <p:cNvSpPr txBox="1">
            <a:spLocks noChangeArrowheads="1"/>
          </p:cNvSpPr>
          <p:nvPr/>
        </p:nvSpPr>
        <p:spPr bwMode="auto">
          <a:xfrm>
            <a:off x="701675" y="5949950"/>
            <a:ext cx="74707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b="1" u="sng">
                <a:solidFill>
                  <a:srgbClr val="CC0000"/>
                </a:solidFill>
                <a:latin typeface="Times New Roman" pitchFamily="18" charset="0"/>
                <a:ea typeface="黑体" pitchFamily="49" charset="-122"/>
              </a:rPr>
              <a:t>但是，对</a:t>
            </a:r>
            <a:r>
              <a:rPr kumimoji="1" lang="en-US" altLang="zh-CN" sz="2400" b="1" u="sng">
                <a:solidFill>
                  <a:srgbClr val="CC0000"/>
                </a:solidFill>
                <a:latin typeface="Times New Roman" pitchFamily="18" charset="0"/>
                <a:ea typeface="黑体" pitchFamily="49" charset="-122"/>
              </a:rPr>
              <a:t>Cache</a:t>
            </a:r>
            <a:r>
              <a:rPr kumimoji="1" lang="zh-CN" altLang="en-US" sz="2400" b="1" u="sng">
                <a:solidFill>
                  <a:srgbClr val="CC0000"/>
                </a:solidFill>
                <a:latin typeface="Times New Roman" pitchFamily="18" charset="0"/>
                <a:ea typeface="黑体" pitchFamily="49" charset="-122"/>
              </a:rPr>
              <a:t>深入了解有助于编写出高效的程序！</a:t>
            </a:r>
          </a:p>
        </p:txBody>
      </p:sp>
      <p:sp>
        <p:nvSpPr>
          <p:cNvPr id="763946" name="Text Box 42"/>
          <p:cNvSpPr txBox="1">
            <a:spLocks noChangeArrowheads="1"/>
          </p:cNvSpPr>
          <p:nvPr/>
        </p:nvSpPr>
        <p:spPr bwMode="auto">
          <a:xfrm>
            <a:off x="5607050" y="1403350"/>
            <a:ext cx="3486150" cy="2008188"/>
          </a:xfrm>
          <a:prstGeom prst="rect">
            <a:avLst/>
          </a:prstGeom>
          <a:noFill/>
          <a:ln w="9525">
            <a:noFill/>
            <a:miter lim="800000"/>
            <a:headEnd/>
            <a:tailEnd/>
          </a:ln>
        </p:spPr>
        <p:txBody>
          <a:bodyPr lIns="0" tIns="0" rIns="0" bIns="0">
            <a:spAutoFit/>
          </a:bodyPr>
          <a:lstStyle/>
          <a:p>
            <a:pPr eaLnBrk="1" hangingPunct="1">
              <a:lnSpc>
                <a:spcPct val="120000"/>
              </a:lnSpc>
              <a:spcBef>
                <a:spcPct val="20000"/>
              </a:spcBef>
            </a:pPr>
            <a:r>
              <a:rPr kumimoji="1" lang="zh-CN" altLang="en-US" sz="2200" b="1">
                <a:solidFill>
                  <a:srgbClr val="006600"/>
                </a:solidFill>
                <a:ea typeface="黑体" pitchFamily="49" charset="-122"/>
              </a:rPr>
              <a:t>主存被分成若干大小相同的块，称为</a:t>
            </a:r>
            <a:r>
              <a:rPr kumimoji="1" lang="zh-CN" altLang="en-US" sz="2200" b="1">
                <a:solidFill>
                  <a:srgbClr val="FF0000"/>
                </a:solidFill>
                <a:ea typeface="黑体" pitchFamily="49" charset="-122"/>
              </a:rPr>
              <a:t>主存块</a:t>
            </a:r>
            <a:r>
              <a:rPr kumimoji="1" lang="en-US" altLang="zh-CN" sz="2200" b="1">
                <a:solidFill>
                  <a:srgbClr val="FF0000"/>
                </a:solidFill>
                <a:ea typeface="黑体" pitchFamily="49" charset="-122"/>
              </a:rPr>
              <a:t>(Block)</a:t>
            </a:r>
            <a:r>
              <a:rPr kumimoji="1" lang="zh-CN" altLang="en-US" sz="2200" b="1">
                <a:solidFill>
                  <a:srgbClr val="006600"/>
                </a:solidFill>
                <a:ea typeface="黑体" pitchFamily="49" charset="-122"/>
              </a:rPr>
              <a:t>，</a:t>
            </a:r>
            <a:r>
              <a:rPr kumimoji="1" lang="en-US" altLang="zh-CN" sz="2200" b="1">
                <a:solidFill>
                  <a:srgbClr val="006600"/>
                </a:solidFill>
                <a:ea typeface="黑体" pitchFamily="49" charset="-122"/>
              </a:rPr>
              <a:t>Cache</a:t>
            </a:r>
            <a:r>
              <a:rPr kumimoji="1" lang="zh-CN" altLang="en-US" sz="2200" b="1">
                <a:solidFill>
                  <a:srgbClr val="006600"/>
                </a:solidFill>
                <a:ea typeface="黑体" pitchFamily="49" charset="-122"/>
              </a:rPr>
              <a:t>也被分成相同大小的块，称为</a:t>
            </a:r>
            <a:r>
              <a:rPr kumimoji="1" lang="en-US" altLang="zh-CN" sz="2200" b="1">
                <a:solidFill>
                  <a:srgbClr val="FF0000"/>
                </a:solidFill>
                <a:ea typeface="黑体" pitchFamily="49" charset="-122"/>
              </a:rPr>
              <a:t>Cache</a:t>
            </a:r>
            <a:r>
              <a:rPr kumimoji="1" lang="zh-CN" altLang="en-US" sz="2200" b="1">
                <a:solidFill>
                  <a:srgbClr val="FF0000"/>
                </a:solidFill>
                <a:ea typeface="黑体" pitchFamily="49" charset="-122"/>
              </a:rPr>
              <a:t>行（</a:t>
            </a:r>
            <a:r>
              <a:rPr kumimoji="1" lang="en-US" altLang="zh-CN" sz="2200" b="1">
                <a:solidFill>
                  <a:srgbClr val="FF0000"/>
                </a:solidFill>
                <a:ea typeface="黑体" pitchFamily="49" charset="-122"/>
              </a:rPr>
              <a:t>line</a:t>
            </a:r>
            <a:r>
              <a:rPr kumimoji="1" lang="zh-CN" altLang="en-US" sz="2200" b="1">
                <a:solidFill>
                  <a:srgbClr val="FF0000"/>
                </a:solidFill>
                <a:ea typeface="黑体" pitchFamily="49" charset="-122"/>
              </a:rPr>
              <a:t>）</a:t>
            </a:r>
            <a:r>
              <a:rPr kumimoji="1" lang="zh-CN" altLang="en-US" sz="2200" b="1">
                <a:solidFill>
                  <a:srgbClr val="006600"/>
                </a:solidFill>
                <a:ea typeface="黑体" pitchFamily="49" charset="-122"/>
              </a:rPr>
              <a:t>或</a:t>
            </a:r>
            <a:r>
              <a:rPr kumimoji="1" lang="zh-CN" altLang="en-US" sz="2200" b="1">
                <a:solidFill>
                  <a:srgbClr val="FF0000"/>
                </a:solidFill>
                <a:ea typeface="黑体" pitchFamily="49" charset="-122"/>
              </a:rPr>
              <a:t>槽（</a:t>
            </a:r>
            <a:r>
              <a:rPr kumimoji="1" lang="en-US" altLang="zh-CN" sz="2200" b="1">
                <a:solidFill>
                  <a:srgbClr val="FF0000"/>
                </a:solidFill>
                <a:ea typeface="黑体" pitchFamily="49" charset="-122"/>
              </a:rPr>
              <a:t>Slot</a:t>
            </a:r>
            <a:r>
              <a:rPr kumimoji="1" lang="zh-CN" altLang="en-US" sz="2200" b="1">
                <a:solidFill>
                  <a:srgbClr val="FF0000"/>
                </a:solidFill>
                <a:ea typeface="黑体" pitchFamily="49" charset="-122"/>
              </a:rPr>
              <a:t>）。</a:t>
            </a:r>
            <a:endParaRPr kumimoji="1" lang="en-US" altLang="zh-CN" sz="2200" b="1">
              <a:solidFill>
                <a:srgbClr val="FF0000"/>
              </a:solidFill>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3941"/>
                                        </p:tgtEl>
                                        <p:attrNameLst>
                                          <p:attrName>style.visibility</p:attrName>
                                        </p:attrNameLst>
                                      </p:cBhvr>
                                      <p:to>
                                        <p:strVal val="visible"/>
                                      </p:to>
                                    </p:set>
                                    <p:animEffect transition="in" filter="blinds(horizontal)">
                                      <p:cBhvr>
                                        <p:cTn id="7" dur="500"/>
                                        <p:tgtEl>
                                          <p:spTgt spid="7639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3942">
                                            <p:txEl>
                                              <p:pRg st="0" end="0"/>
                                            </p:txEl>
                                          </p:spTgt>
                                        </p:tgtEl>
                                        <p:attrNameLst>
                                          <p:attrName>style.visibility</p:attrName>
                                        </p:attrNameLst>
                                      </p:cBhvr>
                                      <p:to>
                                        <p:strVal val="visible"/>
                                      </p:to>
                                    </p:set>
                                    <p:animEffect transition="in" filter="blinds(horizontal)">
                                      <p:cBhvr>
                                        <p:cTn id="12" dur="500"/>
                                        <p:tgtEl>
                                          <p:spTgt spid="76394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3942">
                                            <p:txEl>
                                              <p:pRg st="1" end="1"/>
                                            </p:txEl>
                                          </p:spTgt>
                                        </p:tgtEl>
                                        <p:attrNameLst>
                                          <p:attrName>style.visibility</p:attrName>
                                        </p:attrNameLst>
                                      </p:cBhvr>
                                      <p:to>
                                        <p:strVal val="visible"/>
                                      </p:to>
                                    </p:set>
                                    <p:animEffect transition="in" filter="blinds(horizontal)">
                                      <p:cBhvr>
                                        <p:cTn id="17" dur="500"/>
                                        <p:tgtEl>
                                          <p:spTgt spid="76394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3942">
                                            <p:txEl>
                                              <p:pRg st="2" end="2"/>
                                            </p:txEl>
                                          </p:spTgt>
                                        </p:tgtEl>
                                        <p:attrNameLst>
                                          <p:attrName>style.visibility</p:attrName>
                                        </p:attrNameLst>
                                      </p:cBhvr>
                                      <p:to>
                                        <p:strVal val="visible"/>
                                      </p:to>
                                    </p:set>
                                    <p:animEffect transition="in" filter="blinds(horizontal)">
                                      <p:cBhvr>
                                        <p:cTn id="22" dur="500"/>
                                        <p:tgtEl>
                                          <p:spTgt spid="76394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63942">
                                            <p:txEl>
                                              <p:pRg st="3" end="3"/>
                                            </p:txEl>
                                          </p:spTgt>
                                        </p:tgtEl>
                                        <p:attrNameLst>
                                          <p:attrName>style.visibility</p:attrName>
                                        </p:attrNameLst>
                                      </p:cBhvr>
                                      <p:to>
                                        <p:strVal val="visible"/>
                                      </p:to>
                                    </p:set>
                                    <p:animEffect transition="in" filter="blinds(horizontal)">
                                      <p:cBhvr>
                                        <p:cTn id="27" dur="500"/>
                                        <p:tgtEl>
                                          <p:spTgt spid="76394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3942">
                                            <p:txEl>
                                              <p:pRg st="4" end="4"/>
                                            </p:txEl>
                                          </p:spTgt>
                                        </p:tgtEl>
                                        <p:attrNameLst>
                                          <p:attrName>style.visibility</p:attrName>
                                        </p:attrNameLst>
                                      </p:cBhvr>
                                      <p:to>
                                        <p:strVal val="visible"/>
                                      </p:to>
                                    </p:set>
                                    <p:animEffect transition="in" filter="blinds(horizontal)">
                                      <p:cBhvr>
                                        <p:cTn id="32" dur="500"/>
                                        <p:tgtEl>
                                          <p:spTgt spid="76394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63946">
                                            <p:txEl>
                                              <p:pRg st="0" end="0"/>
                                            </p:txEl>
                                          </p:spTgt>
                                        </p:tgtEl>
                                        <p:attrNameLst>
                                          <p:attrName>style.visibility</p:attrName>
                                        </p:attrNameLst>
                                      </p:cBhvr>
                                      <p:to>
                                        <p:strVal val="visible"/>
                                      </p:to>
                                    </p:set>
                                    <p:animEffect transition="in" filter="blinds(horizontal)">
                                      <p:cBhvr>
                                        <p:cTn id="37" dur="500"/>
                                        <p:tgtEl>
                                          <p:spTgt spid="76394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63943"/>
                                        </p:tgtEl>
                                        <p:attrNameLst>
                                          <p:attrName>style.visibility</p:attrName>
                                        </p:attrNameLst>
                                      </p:cBhvr>
                                      <p:to>
                                        <p:strVal val="visible"/>
                                      </p:to>
                                    </p:set>
                                    <p:animEffect transition="in" filter="blinds(horizontal)">
                                      <p:cBhvr>
                                        <p:cTn id="42" dur="500"/>
                                        <p:tgtEl>
                                          <p:spTgt spid="76394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63944">
                                            <p:txEl>
                                              <p:pRg st="0" end="0"/>
                                            </p:txEl>
                                          </p:spTgt>
                                        </p:tgtEl>
                                        <p:attrNameLst>
                                          <p:attrName>style.visibility</p:attrName>
                                        </p:attrNameLst>
                                      </p:cBhvr>
                                      <p:to>
                                        <p:strVal val="visible"/>
                                      </p:to>
                                    </p:set>
                                    <p:animEffect transition="in" filter="blinds(horizontal)">
                                      <p:cBhvr>
                                        <p:cTn id="47" dur="500"/>
                                        <p:tgtEl>
                                          <p:spTgt spid="76394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63945"/>
                                        </p:tgtEl>
                                        <p:attrNameLst>
                                          <p:attrName>style.visibility</p:attrName>
                                        </p:attrNameLst>
                                      </p:cBhvr>
                                      <p:to>
                                        <p:strVal val="visible"/>
                                      </p:to>
                                    </p:set>
                                    <p:animEffect transition="in" filter="blinds(horizontal)">
                                      <p:cBhvr>
                                        <p:cTn id="52" dur="500"/>
                                        <p:tgtEl>
                                          <p:spTgt spid="763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41" grpId="0"/>
      <p:bldP spid="763943" grpId="0"/>
      <p:bldP spid="7639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96975" y="4279900"/>
            <a:ext cx="3380104" cy="2197100"/>
          </a:xfrm>
          <a:custGeom>
            <a:avLst/>
            <a:gdLst/>
            <a:ahLst/>
            <a:cxnLst/>
            <a:rect l="l" t="t" r="r" b="b"/>
            <a:pathLst>
              <a:path w="3380104" h="2197100">
                <a:moveTo>
                  <a:pt x="0" y="0"/>
                </a:moveTo>
                <a:lnTo>
                  <a:pt x="3379787" y="0"/>
                </a:lnTo>
                <a:lnTo>
                  <a:pt x="3379787" y="2197100"/>
                </a:lnTo>
                <a:lnTo>
                  <a:pt x="0" y="2197100"/>
                </a:lnTo>
                <a:lnTo>
                  <a:pt x="0" y="0"/>
                </a:lnTo>
                <a:close/>
              </a:path>
            </a:pathLst>
          </a:custGeom>
          <a:solidFill>
            <a:srgbClr val="E7E7E7"/>
          </a:solidFill>
        </p:spPr>
        <p:txBody>
          <a:bodyPr wrap="square" lIns="0" tIns="0" rIns="0" bIns="0" rtlCol="0"/>
          <a:lstStyle/>
          <a:p>
            <a:endParaRPr/>
          </a:p>
        </p:txBody>
      </p:sp>
      <p:sp>
        <p:nvSpPr>
          <p:cNvPr id="4" name="object 4"/>
          <p:cNvSpPr/>
          <p:nvPr/>
        </p:nvSpPr>
        <p:spPr>
          <a:xfrm>
            <a:off x="1196975" y="4279900"/>
            <a:ext cx="3380104" cy="2197100"/>
          </a:xfrm>
          <a:custGeom>
            <a:avLst/>
            <a:gdLst/>
            <a:ahLst/>
            <a:cxnLst/>
            <a:rect l="l" t="t" r="r" b="b"/>
            <a:pathLst>
              <a:path w="3380104" h="2197100">
                <a:moveTo>
                  <a:pt x="0" y="0"/>
                </a:moveTo>
                <a:lnTo>
                  <a:pt x="3379787" y="0"/>
                </a:lnTo>
                <a:lnTo>
                  <a:pt x="3379787" y="2197100"/>
                </a:lnTo>
                <a:lnTo>
                  <a:pt x="0" y="2197100"/>
                </a:lnTo>
                <a:lnTo>
                  <a:pt x="0" y="0"/>
                </a:lnTo>
                <a:close/>
              </a:path>
            </a:pathLst>
          </a:custGeom>
          <a:ln w="12700">
            <a:solidFill>
              <a:srgbClr val="000000"/>
            </a:solidFill>
          </a:ln>
        </p:spPr>
        <p:txBody>
          <a:bodyPr wrap="square" lIns="0" tIns="0" rIns="0" bIns="0" rtlCol="0"/>
          <a:lstStyle/>
          <a:p>
            <a:endParaRPr/>
          </a:p>
        </p:txBody>
      </p:sp>
      <p:sp>
        <p:nvSpPr>
          <p:cNvPr id="5" name="object 5"/>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nSpc>
                <a:spcPct val="100000"/>
              </a:lnSpc>
            </a:pPr>
            <a:r>
              <a:rPr lang="zh-CN" altLang="en-US" spc="-5" dirty="0" smtClean="0"/>
              <a:t>高速缓存存储器</a:t>
            </a:r>
            <a:endParaRPr spc="-5" dirty="0"/>
          </a:p>
        </p:txBody>
      </p:sp>
      <p:sp>
        <p:nvSpPr>
          <p:cNvPr id="6" name="object 6"/>
          <p:cNvSpPr txBox="1"/>
          <p:nvPr/>
        </p:nvSpPr>
        <p:spPr>
          <a:xfrm>
            <a:off x="475615" y="1464183"/>
            <a:ext cx="7333615" cy="1977464"/>
          </a:xfrm>
          <a:prstGeom prst="rect">
            <a:avLst/>
          </a:prstGeom>
        </p:spPr>
        <p:txBody>
          <a:bodyPr vert="horz" wrap="square" lIns="0" tIns="0" rIns="0" bIns="0" rtlCol="0">
            <a:spAutoFit/>
          </a:bodyPr>
          <a:lstStyle/>
          <a:p>
            <a:pPr marL="355600" marR="5080" indent="-342900">
              <a:lnSpc>
                <a:spcPct val="100000"/>
              </a:lnSpc>
              <a:buClr>
                <a:srgbClr val="990000"/>
              </a:buClr>
              <a:buSzPct val="60416"/>
              <a:buFont typeface="Wingdings 2"/>
              <a:buChar char=""/>
              <a:tabLst>
                <a:tab pos="355600" algn="l"/>
              </a:tabLst>
            </a:pPr>
            <a:r>
              <a:rPr lang="zh-CN" altLang="en-US" sz="2400" b="1" dirty="0" smtClean="0">
                <a:solidFill>
                  <a:srgbClr val="C00000"/>
                </a:solidFill>
                <a:latin typeface="Calibri"/>
                <a:cs typeface="Calibri"/>
              </a:rPr>
              <a:t>高速缓存存储器</a:t>
            </a:r>
            <a:r>
              <a:rPr lang="zh-CN" altLang="en-US" sz="2400" b="1" dirty="0" smtClean="0">
                <a:latin typeface="Calibri"/>
                <a:cs typeface="Calibri"/>
              </a:rPr>
              <a:t>是</a:t>
            </a:r>
            <a:r>
              <a:rPr lang="zh-CN" altLang="en-US" sz="2400" b="1" dirty="0">
                <a:latin typeface="Calibri"/>
                <a:cs typeface="Calibri"/>
              </a:rPr>
              <a:t>一个</a:t>
            </a:r>
            <a:r>
              <a:rPr lang="zh-CN" altLang="en-US" sz="2400" b="1" dirty="0" smtClean="0">
                <a:latin typeface="Calibri"/>
                <a:cs typeface="Calibri"/>
              </a:rPr>
              <a:t>小的基于</a:t>
            </a:r>
            <a:r>
              <a:rPr lang="en-US" altLang="zh-CN" sz="2400" b="1" dirty="0" smtClean="0">
                <a:latin typeface="Calibri"/>
                <a:cs typeface="Calibri"/>
              </a:rPr>
              <a:t>SRAM</a:t>
            </a:r>
            <a:r>
              <a:rPr sz="2400" b="1" spc="-15" dirty="0" smtClean="0">
                <a:latin typeface="Calibri"/>
                <a:cs typeface="Calibri"/>
              </a:rPr>
              <a:t> </a:t>
            </a:r>
            <a:r>
              <a:rPr lang="zh-CN" altLang="en-US" sz="2400" b="1" spc="-15" dirty="0" smtClean="0">
                <a:latin typeface="Calibri"/>
                <a:cs typeface="Calibri"/>
              </a:rPr>
              <a:t>的高速缓存存储器，通过硬件自动管理</a:t>
            </a:r>
            <a:endParaRPr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spc="-5" dirty="0" smtClean="0">
                <a:latin typeface="Calibri"/>
                <a:cs typeface="Calibri"/>
              </a:rPr>
              <a:t>保持主存的频繁访问块的访问速度</a:t>
            </a:r>
            <a:endParaRPr sz="2000" dirty="0">
              <a:latin typeface="Calibri"/>
              <a:cs typeface="Calibri"/>
            </a:endParaRPr>
          </a:p>
          <a:p>
            <a:pPr marL="355600" indent="-342900">
              <a:lnSpc>
                <a:spcPct val="100000"/>
              </a:lnSpc>
              <a:spcBef>
                <a:spcPts val="545"/>
              </a:spcBef>
              <a:buClr>
                <a:srgbClr val="990000"/>
              </a:buClr>
              <a:buSzPct val="60416"/>
              <a:buFont typeface="Wingdings 2"/>
              <a:buChar char=""/>
              <a:tabLst>
                <a:tab pos="355600" algn="l"/>
              </a:tabLst>
            </a:pPr>
            <a:r>
              <a:rPr lang="en-US" altLang="zh-CN" sz="2400" b="1" dirty="0" smtClean="0">
                <a:latin typeface="Calibri"/>
                <a:cs typeface="Calibri"/>
              </a:rPr>
              <a:t>CPU</a:t>
            </a:r>
            <a:r>
              <a:rPr lang="zh-CN" altLang="en-US" sz="2400" b="1" dirty="0">
                <a:latin typeface="Calibri"/>
                <a:cs typeface="Calibri"/>
              </a:rPr>
              <a:t>首先</a:t>
            </a:r>
            <a:r>
              <a:rPr lang="zh-CN" altLang="en-US" sz="2400" b="1" dirty="0" smtClean="0">
                <a:latin typeface="Calibri"/>
                <a:cs typeface="Calibri"/>
              </a:rPr>
              <a:t>在</a:t>
            </a:r>
            <a:r>
              <a:rPr lang="zh-CN" altLang="en-US" sz="2400" b="1" dirty="0">
                <a:latin typeface="Calibri"/>
                <a:cs typeface="Calibri"/>
              </a:rPr>
              <a:t>缓存</a:t>
            </a:r>
            <a:r>
              <a:rPr lang="zh-CN" altLang="en-US" sz="2400" b="1" dirty="0" smtClean="0">
                <a:latin typeface="Calibri"/>
                <a:cs typeface="Calibri"/>
              </a:rPr>
              <a:t>中查找数据</a:t>
            </a:r>
            <a:endParaRPr lang="en-US" altLang="zh-CN" sz="2400" b="1" dirty="0" smtClean="0">
              <a:latin typeface="Calibri"/>
              <a:cs typeface="Calibri"/>
            </a:endParaRPr>
          </a:p>
          <a:p>
            <a:pPr marL="355600" indent="-342900">
              <a:lnSpc>
                <a:spcPct val="100000"/>
              </a:lnSpc>
              <a:spcBef>
                <a:spcPts val="545"/>
              </a:spcBef>
              <a:buClr>
                <a:srgbClr val="990000"/>
              </a:buClr>
              <a:buSzPct val="60416"/>
              <a:buFont typeface="Wingdings 2"/>
              <a:buChar char=""/>
              <a:tabLst>
                <a:tab pos="355600" algn="l"/>
              </a:tabLst>
            </a:pPr>
            <a:r>
              <a:rPr lang="zh-CN" altLang="en-US" sz="2400" b="1" dirty="0" smtClean="0">
                <a:latin typeface="Calibri"/>
                <a:cs typeface="Calibri"/>
              </a:rPr>
              <a:t>典型的系统</a:t>
            </a:r>
            <a:r>
              <a:rPr lang="zh-CN" altLang="en-US" sz="2400" b="1" dirty="0">
                <a:latin typeface="Calibri"/>
                <a:cs typeface="Calibri"/>
              </a:rPr>
              <a:t>结构</a:t>
            </a:r>
            <a:r>
              <a:rPr sz="2400" b="1" spc="-5" dirty="0" smtClean="0">
                <a:latin typeface="Calibri"/>
                <a:cs typeface="Calibri"/>
              </a:rPr>
              <a:t>:</a:t>
            </a:r>
            <a:endParaRPr sz="2400" dirty="0">
              <a:latin typeface="Calibri"/>
              <a:cs typeface="Calibri"/>
            </a:endParaRPr>
          </a:p>
        </p:txBody>
      </p:sp>
      <p:sp>
        <p:nvSpPr>
          <p:cNvPr id="7" name="object 7"/>
          <p:cNvSpPr txBox="1"/>
          <p:nvPr/>
        </p:nvSpPr>
        <p:spPr>
          <a:xfrm>
            <a:off x="7258050" y="5653087"/>
            <a:ext cx="819150" cy="738664"/>
          </a:xfrm>
          <a:prstGeom prst="rect">
            <a:avLst/>
          </a:prstGeom>
          <a:ln w="12700">
            <a:solidFill>
              <a:srgbClr val="000000"/>
            </a:solidFill>
          </a:ln>
        </p:spPr>
        <p:txBody>
          <a:bodyPr vert="horz" wrap="square" lIns="0" tIns="0" rIns="0" bIns="0" rtlCol="0">
            <a:spAutoFit/>
          </a:bodyPr>
          <a:lstStyle/>
          <a:p>
            <a:pPr marL="48895" marR="39370" indent="135255">
              <a:lnSpc>
                <a:spcPct val="100000"/>
              </a:lnSpc>
            </a:pPr>
            <a:r>
              <a:rPr lang="zh-CN" altLang="en-US" sz="1600" dirty="0" smtClean="0">
                <a:latin typeface="Calibri"/>
                <a:cs typeface="Calibri"/>
              </a:rPr>
              <a:t>主存</a:t>
            </a:r>
            <a:endParaRPr lang="en-US" altLang="zh-CN" sz="1600" dirty="0" smtClean="0">
              <a:latin typeface="Calibri"/>
              <a:cs typeface="Calibri"/>
            </a:endParaRPr>
          </a:p>
          <a:p>
            <a:pPr marL="48895" marR="39370" indent="135255">
              <a:lnSpc>
                <a:spcPct val="100000"/>
              </a:lnSpc>
            </a:pPr>
            <a:endParaRPr lang="en-US" sz="1600" dirty="0">
              <a:latin typeface="Calibri"/>
              <a:cs typeface="Calibri"/>
            </a:endParaRPr>
          </a:p>
          <a:p>
            <a:pPr marL="48895" marR="39370" indent="135255">
              <a:lnSpc>
                <a:spcPct val="100000"/>
              </a:lnSpc>
            </a:pPr>
            <a:endParaRPr sz="1600" dirty="0">
              <a:latin typeface="Calibri"/>
              <a:cs typeface="Calibri"/>
            </a:endParaRPr>
          </a:p>
        </p:txBody>
      </p:sp>
      <p:sp>
        <p:nvSpPr>
          <p:cNvPr id="8" name="object 8"/>
          <p:cNvSpPr/>
          <p:nvPr/>
        </p:nvSpPr>
        <p:spPr>
          <a:xfrm>
            <a:off x="5884862" y="5789606"/>
            <a:ext cx="1344930" cy="481330"/>
          </a:xfrm>
          <a:custGeom>
            <a:avLst/>
            <a:gdLst/>
            <a:ahLst/>
            <a:cxnLst/>
            <a:rect l="l" t="t" r="r" b="b"/>
            <a:pathLst>
              <a:path w="1344929" h="481329">
                <a:moveTo>
                  <a:pt x="0" y="240512"/>
                </a:moveTo>
                <a:lnTo>
                  <a:pt x="268922" y="0"/>
                </a:lnTo>
                <a:lnTo>
                  <a:pt x="268922" y="120256"/>
                </a:lnTo>
                <a:lnTo>
                  <a:pt x="1075690" y="120256"/>
                </a:lnTo>
                <a:lnTo>
                  <a:pt x="1075690" y="0"/>
                </a:lnTo>
                <a:lnTo>
                  <a:pt x="1344612" y="240512"/>
                </a:lnTo>
                <a:lnTo>
                  <a:pt x="1075690" y="481012"/>
                </a:lnTo>
                <a:lnTo>
                  <a:pt x="1075690" y="360768"/>
                </a:lnTo>
                <a:lnTo>
                  <a:pt x="268922" y="360768"/>
                </a:lnTo>
                <a:lnTo>
                  <a:pt x="268922" y="481012"/>
                </a:lnTo>
                <a:lnTo>
                  <a:pt x="0" y="240512"/>
                </a:lnTo>
                <a:close/>
              </a:path>
            </a:pathLst>
          </a:custGeom>
          <a:ln w="12700">
            <a:solidFill>
              <a:srgbClr val="000000"/>
            </a:solidFill>
          </a:ln>
        </p:spPr>
        <p:txBody>
          <a:bodyPr wrap="square" lIns="0" tIns="0" rIns="0" bIns="0" rtlCol="0"/>
          <a:lstStyle/>
          <a:p>
            <a:endParaRPr/>
          </a:p>
        </p:txBody>
      </p:sp>
      <p:sp>
        <p:nvSpPr>
          <p:cNvPr id="9" name="object 9"/>
          <p:cNvSpPr txBox="1"/>
          <p:nvPr/>
        </p:nvSpPr>
        <p:spPr>
          <a:xfrm>
            <a:off x="5060950" y="5818187"/>
            <a:ext cx="819150" cy="492443"/>
          </a:xfrm>
          <a:prstGeom prst="rect">
            <a:avLst/>
          </a:prstGeom>
          <a:ln w="12700">
            <a:solidFill>
              <a:srgbClr val="000000"/>
            </a:solidFill>
          </a:ln>
        </p:spPr>
        <p:txBody>
          <a:bodyPr vert="horz" wrap="square" lIns="0" tIns="0" rIns="0" bIns="0" rtlCol="0">
            <a:spAutoFit/>
          </a:bodyPr>
          <a:lstStyle/>
          <a:p>
            <a:pPr marL="135890" marR="127635" indent="127635" algn="ctr">
              <a:lnSpc>
                <a:spcPct val="100000"/>
              </a:lnSpc>
            </a:pPr>
            <a:r>
              <a:rPr sz="1600" b="1" spc="-15" dirty="0">
                <a:latin typeface="Calibri"/>
                <a:cs typeface="Calibri"/>
              </a:rPr>
              <a:t>I</a:t>
            </a:r>
            <a:r>
              <a:rPr sz="1600" b="1" spc="-10" dirty="0">
                <a:latin typeface="Calibri"/>
                <a:cs typeface="Calibri"/>
              </a:rPr>
              <a:t>/</a:t>
            </a:r>
            <a:r>
              <a:rPr sz="1600" b="1" spc="-5" dirty="0">
                <a:latin typeface="Calibri"/>
                <a:cs typeface="Calibri"/>
              </a:rPr>
              <a:t>O </a:t>
            </a:r>
            <a:r>
              <a:rPr lang="zh-CN" altLang="en-US" sz="1600" b="1" spc="-5" dirty="0" smtClean="0">
                <a:latin typeface="Calibri"/>
                <a:cs typeface="Calibri"/>
              </a:rPr>
              <a:t>桥</a:t>
            </a:r>
            <a:endParaRPr sz="1600" dirty="0">
              <a:latin typeface="Calibri"/>
              <a:cs typeface="Calibri"/>
            </a:endParaRPr>
          </a:p>
        </p:txBody>
      </p:sp>
      <p:sp>
        <p:nvSpPr>
          <p:cNvPr id="10" name="object 10"/>
          <p:cNvSpPr txBox="1"/>
          <p:nvPr/>
        </p:nvSpPr>
        <p:spPr>
          <a:xfrm>
            <a:off x="1349375" y="5818187"/>
            <a:ext cx="2374900" cy="492443"/>
          </a:xfrm>
          <a:prstGeom prst="rect">
            <a:avLst/>
          </a:prstGeom>
          <a:solidFill>
            <a:srgbClr val="E7E7E7"/>
          </a:solidFill>
          <a:ln w="12700">
            <a:solidFill>
              <a:srgbClr val="000000"/>
            </a:solidFill>
          </a:ln>
        </p:spPr>
        <p:txBody>
          <a:bodyPr vert="horz" wrap="square" lIns="0" tIns="0" rIns="0" bIns="0" rtlCol="0">
            <a:spAutoFit/>
          </a:bodyPr>
          <a:lstStyle/>
          <a:p>
            <a:pPr marL="632460">
              <a:lnSpc>
                <a:spcPct val="100000"/>
              </a:lnSpc>
            </a:pPr>
            <a:r>
              <a:rPr lang="zh-CN" altLang="en-US" sz="1600" dirty="0" smtClean="0">
                <a:latin typeface="Calibri"/>
                <a:cs typeface="Calibri"/>
              </a:rPr>
              <a:t>总线接口</a:t>
            </a:r>
            <a:endParaRPr lang="en-US" altLang="zh-CN" sz="1600" dirty="0" smtClean="0">
              <a:latin typeface="Calibri"/>
              <a:cs typeface="Calibri"/>
            </a:endParaRPr>
          </a:p>
          <a:p>
            <a:pPr marL="632460">
              <a:lnSpc>
                <a:spcPct val="100000"/>
              </a:lnSpc>
            </a:pPr>
            <a:endParaRPr sz="1600" dirty="0">
              <a:latin typeface="Calibri"/>
              <a:cs typeface="Calibri"/>
            </a:endParaRPr>
          </a:p>
        </p:txBody>
      </p:sp>
      <p:sp>
        <p:nvSpPr>
          <p:cNvPr id="12" name="object 12"/>
          <p:cNvSpPr/>
          <p:nvPr/>
        </p:nvSpPr>
        <p:spPr>
          <a:xfrm>
            <a:off x="3559175" y="4622800"/>
            <a:ext cx="400050" cy="342900"/>
          </a:xfrm>
          <a:custGeom>
            <a:avLst/>
            <a:gdLst/>
            <a:ahLst/>
            <a:cxnLst/>
            <a:rect l="l" t="t" r="r" b="b"/>
            <a:pathLst>
              <a:path w="400050" h="342900">
                <a:moveTo>
                  <a:pt x="0" y="85725"/>
                </a:moveTo>
                <a:lnTo>
                  <a:pt x="300037" y="85725"/>
                </a:lnTo>
                <a:lnTo>
                  <a:pt x="300037" y="0"/>
                </a:lnTo>
                <a:lnTo>
                  <a:pt x="400050" y="171450"/>
                </a:lnTo>
                <a:lnTo>
                  <a:pt x="300037" y="342900"/>
                </a:lnTo>
                <a:lnTo>
                  <a:pt x="300037" y="257175"/>
                </a:lnTo>
                <a:lnTo>
                  <a:pt x="0" y="257175"/>
                </a:lnTo>
                <a:lnTo>
                  <a:pt x="0" y="85725"/>
                </a:lnTo>
                <a:close/>
              </a:path>
            </a:pathLst>
          </a:custGeom>
          <a:ln w="12700">
            <a:solidFill>
              <a:srgbClr val="000000"/>
            </a:solidFill>
          </a:ln>
        </p:spPr>
        <p:txBody>
          <a:bodyPr wrap="square" lIns="0" tIns="0" rIns="0" bIns="0" rtlCol="0"/>
          <a:lstStyle/>
          <a:p>
            <a:endParaRPr/>
          </a:p>
        </p:txBody>
      </p:sp>
      <p:sp>
        <p:nvSpPr>
          <p:cNvPr id="13" name="object 13"/>
          <p:cNvSpPr/>
          <p:nvPr/>
        </p:nvSpPr>
        <p:spPr>
          <a:xfrm>
            <a:off x="3478212" y="4965703"/>
            <a:ext cx="400050" cy="344805"/>
          </a:xfrm>
          <a:custGeom>
            <a:avLst/>
            <a:gdLst/>
            <a:ahLst/>
            <a:cxnLst/>
            <a:rect l="l" t="t" r="r" b="b"/>
            <a:pathLst>
              <a:path w="400050" h="344804">
                <a:moveTo>
                  <a:pt x="400050" y="86118"/>
                </a:moveTo>
                <a:lnTo>
                  <a:pt x="100012" y="86118"/>
                </a:lnTo>
                <a:lnTo>
                  <a:pt x="100012" y="0"/>
                </a:lnTo>
                <a:lnTo>
                  <a:pt x="0" y="172237"/>
                </a:lnTo>
                <a:lnTo>
                  <a:pt x="100012" y="344487"/>
                </a:lnTo>
                <a:lnTo>
                  <a:pt x="100012" y="258356"/>
                </a:lnTo>
                <a:lnTo>
                  <a:pt x="400050" y="258356"/>
                </a:lnTo>
                <a:lnTo>
                  <a:pt x="400050" y="86118"/>
                </a:lnTo>
                <a:close/>
              </a:path>
            </a:pathLst>
          </a:custGeom>
          <a:ln w="12700">
            <a:solidFill>
              <a:srgbClr val="000000"/>
            </a:solidFill>
          </a:ln>
        </p:spPr>
        <p:txBody>
          <a:bodyPr wrap="square" lIns="0" tIns="0" rIns="0" bIns="0" rtlCol="0"/>
          <a:lstStyle/>
          <a:p>
            <a:endParaRPr/>
          </a:p>
        </p:txBody>
      </p:sp>
      <p:sp>
        <p:nvSpPr>
          <p:cNvPr id="14" name="object 14"/>
          <p:cNvSpPr txBox="1"/>
          <p:nvPr/>
        </p:nvSpPr>
        <p:spPr>
          <a:xfrm>
            <a:off x="3959225" y="4486275"/>
            <a:ext cx="479425" cy="960755"/>
          </a:xfrm>
          <a:prstGeom prst="rect">
            <a:avLst/>
          </a:prstGeom>
          <a:solidFill>
            <a:srgbClr val="E7E7E7"/>
          </a:solidFill>
          <a:ln w="12700">
            <a:solidFill>
              <a:srgbClr val="000000"/>
            </a:solidFill>
          </a:ln>
        </p:spPr>
        <p:txBody>
          <a:bodyPr vert="horz" wrap="square" lIns="0" tIns="0" rIns="0" bIns="0" rtlCol="0">
            <a:spAutoFit/>
          </a:bodyPr>
          <a:lstStyle/>
          <a:p>
            <a:pPr marL="65405">
              <a:lnSpc>
                <a:spcPct val="100000"/>
              </a:lnSpc>
            </a:pPr>
            <a:r>
              <a:rPr sz="1600" b="1" spc="-5" dirty="0">
                <a:latin typeface="Calibri"/>
                <a:cs typeface="Calibri"/>
              </a:rPr>
              <a:t>A</a:t>
            </a:r>
            <a:r>
              <a:rPr sz="1600" b="1" spc="-45" dirty="0">
                <a:latin typeface="Calibri"/>
                <a:cs typeface="Calibri"/>
              </a:rPr>
              <a:t>L</a:t>
            </a:r>
            <a:r>
              <a:rPr sz="1600" b="1" spc="-5" dirty="0">
                <a:latin typeface="Calibri"/>
                <a:cs typeface="Calibri"/>
              </a:rPr>
              <a:t>U</a:t>
            </a:r>
            <a:endParaRPr sz="1600">
              <a:latin typeface="Calibri"/>
              <a:cs typeface="Calibri"/>
            </a:endParaRPr>
          </a:p>
        </p:txBody>
      </p:sp>
      <p:sp>
        <p:nvSpPr>
          <p:cNvPr id="15" name="object 15"/>
          <p:cNvSpPr txBox="1"/>
          <p:nvPr/>
        </p:nvSpPr>
        <p:spPr>
          <a:xfrm>
            <a:off x="2677777" y="4390177"/>
            <a:ext cx="1070310" cy="246221"/>
          </a:xfrm>
          <a:prstGeom prst="rect">
            <a:avLst/>
          </a:prstGeom>
        </p:spPr>
        <p:txBody>
          <a:bodyPr vert="horz" wrap="square" lIns="0" tIns="0" rIns="0" bIns="0" rtlCol="0">
            <a:spAutoFit/>
          </a:bodyPr>
          <a:lstStyle/>
          <a:p>
            <a:pPr marL="12700">
              <a:lnSpc>
                <a:spcPct val="100000"/>
              </a:lnSpc>
            </a:pPr>
            <a:r>
              <a:rPr lang="zh-CN" altLang="en-US" sz="1600" dirty="0" smtClean="0">
                <a:latin typeface="Calibri"/>
                <a:cs typeface="Calibri"/>
              </a:rPr>
              <a:t>寄存器文件</a:t>
            </a:r>
            <a:endParaRPr sz="1600" dirty="0">
              <a:latin typeface="Calibri"/>
              <a:cs typeface="Calibri"/>
            </a:endParaRPr>
          </a:p>
        </p:txBody>
      </p:sp>
      <p:sp>
        <p:nvSpPr>
          <p:cNvPr id="16" name="object 16"/>
          <p:cNvSpPr/>
          <p:nvPr/>
        </p:nvSpPr>
        <p:spPr>
          <a:xfrm>
            <a:off x="2928937" y="5378450"/>
            <a:ext cx="549275" cy="411480"/>
          </a:xfrm>
          <a:custGeom>
            <a:avLst/>
            <a:gdLst/>
            <a:ahLst/>
            <a:cxnLst/>
            <a:rect l="l" t="t" r="r" b="b"/>
            <a:pathLst>
              <a:path w="549275" h="411479">
                <a:moveTo>
                  <a:pt x="0" y="82232"/>
                </a:moveTo>
                <a:lnTo>
                  <a:pt x="274637" y="0"/>
                </a:lnTo>
                <a:lnTo>
                  <a:pt x="549275" y="82232"/>
                </a:lnTo>
                <a:lnTo>
                  <a:pt x="411949" y="82232"/>
                </a:lnTo>
                <a:lnTo>
                  <a:pt x="411949" y="328929"/>
                </a:lnTo>
                <a:lnTo>
                  <a:pt x="549275" y="328929"/>
                </a:lnTo>
                <a:lnTo>
                  <a:pt x="274637" y="411162"/>
                </a:lnTo>
                <a:lnTo>
                  <a:pt x="0" y="328929"/>
                </a:lnTo>
                <a:lnTo>
                  <a:pt x="137325" y="328929"/>
                </a:lnTo>
                <a:lnTo>
                  <a:pt x="137325" y="82232"/>
                </a:lnTo>
                <a:lnTo>
                  <a:pt x="0" y="82232"/>
                </a:lnTo>
                <a:close/>
              </a:path>
            </a:pathLst>
          </a:custGeom>
          <a:ln w="12700">
            <a:solidFill>
              <a:srgbClr val="000000"/>
            </a:solidFill>
          </a:ln>
        </p:spPr>
        <p:txBody>
          <a:bodyPr wrap="square" lIns="0" tIns="0" rIns="0" bIns="0" rtlCol="0"/>
          <a:lstStyle/>
          <a:p>
            <a:endParaRPr/>
          </a:p>
        </p:txBody>
      </p:sp>
      <p:sp>
        <p:nvSpPr>
          <p:cNvPr id="17" name="object 17"/>
          <p:cNvSpPr txBox="1"/>
          <p:nvPr/>
        </p:nvSpPr>
        <p:spPr>
          <a:xfrm>
            <a:off x="1254855" y="4061522"/>
            <a:ext cx="872395" cy="246221"/>
          </a:xfrm>
          <a:prstGeom prst="rect">
            <a:avLst/>
          </a:prstGeom>
        </p:spPr>
        <p:txBody>
          <a:bodyPr vert="horz" wrap="square" lIns="0" tIns="0" rIns="0" bIns="0" rtlCol="0">
            <a:spAutoFit/>
          </a:bodyPr>
          <a:lstStyle/>
          <a:p>
            <a:pPr marL="12700">
              <a:lnSpc>
                <a:spcPct val="100000"/>
              </a:lnSpc>
            </a:pPr>
            <a:r>
              <a:rPr sz="1600" b="1" spc="-15" dirty="0">
                <a:latin typeface="Calibri"/>
                <a:cs typeface="Calibri"/>
              </a:rPr>
              <a:t>C</a:t>
            </a:r>
            <a:r>
              <a:rPr sz="1600" b="1" spc="-5" dirty="0">
                <a:latin typeface="Calibri"/>
                <a:cs typeface="Calibri"/>
              </a:rPr>
              <a:t>PU</a:t>
            </a:r>
            <a:r>
              <a:rPr sz="1600" b="1" spc="10" dirty="0">
                <a:latin typeface="Calibri"/>
                <a:cs typeface="Calibri"/>
              </a:rPr>
              <a:t> </a:t>
            </a:r>
            <a:r>
              <a:rPr lang="zh-CN" altLang="en-US" sz="1600" b="1" spc="10" dirty="0" smtClean="0">
                <a:latin typeface="Calibri"/>
                <a:cs typeface="Calibri"/>
              </a:rPr>
              <a:t>芯片</a:t>
            </a:r>
            <a:endParaRPr sz="1600" dirty="0">
              <a:latin typeface="Calibri"/>
              <a:cs typeface="Calibri"/>
            </a:endParaRPr>
          </a:p>
        </p:txBody>
      </p:sp>
      <p:sp>
        <p:nvSpPr>
          <p:cNvPr id="18" name="object 18"/>
          <p:cNvSpPr txBox="1"/>
          <p:nvPr/>
        </p:nvSpPr>
        <p:spPr>
          <a:xfrm>
            <a:off x="4735279" y="5228420"/>
            <a:ext cx="970280" cy="246221"/>
          </a:xfrm>
          <a:prstGeom prst="rect">
            <a:avLst/>
          </a:prstGeom>
        </p:spPr>
        <p:txBody>
          <a:bodyPr vert="horz" wrap="square" lIns="0" tIns="0" rIns="0" bIns="0" rtlCol="0">
            <a:spAutoFit/>
          </a:bodyPr>
          <a:lstStyle/>
          <a:p>
            <a:pPr marL="12700">
              <a:lnSpc>
                <a:spcPct val="100000"/>
              </a:lnSpc>
            </a:pPr>
            <a:r>
              <a:rPr lang="zh-CN" altLang="en-US" sz="1600" dirty="0" smtClean="0">
                <a:latin typeface="Calibri"/>
                <a:cs typeface="Calibri"/>
              </a:rPr>
              <a:t>系统总线</a:t>
            </a:r>
            <a:endParaRPr sz="1600" dirty="0">
              <a:latin typeface="Calibri"/>
              <a:cs typeface="Calibri"/>
            </a:endParaRPr>
          </a:p>
        </p:txBody>
      </p:sp>
      <p:sp>
        <p:nvSpPr>
          <p:cNvPr id="19" name="object 19"/>
          <p:cNvSpPr/>
          <p:nvPr/>
        </p:nvSpPr>
        <p:spPr>
          <a:xfrm>
            <a:off x="4491482" y="5446712"/>
            <a:ext cx="566420" cy="377825"/>
          </a:xfrm>
          <a:custGeom>
            <a:avLst/>
            <a:gdLst/>
            <a:ahLst/>
            <a:cxnLst/>
            <a:rect l="l" t="t" r="r" b="b"/>
            <a:pathLst>
              <a:path w="566420" h="377825">
                <a:moveTo>
                  <a:pt x="566293" y="0"/>
                </a:moveTo>
                <a:lnTo>
                  <a:pt x="0" y="377532"/>
                </a:lnTo>
              </a:path>
            </a:pathLst>
          </a:custGeom>
          <a:ln w="12700">
            <a:solidFill>
              <a:srgbClr val="000000"/>
            </a:solidFill>
          </a:ln>
        </p:spPr>
        <p:txBody>
          <a:bodyPr wrap="square" lIns="0" tIns="0" rIns="0" bIns="0" rtlCol="0"/>
          <a:lstStyle/>
          <a:p>
            <a:endParaRPr/>
          </a:p>
        </p:txBody>
      </p:sp>
      <p:sp>
        <p:nvSpPr>
          <p:cNvPr id="20" name="object 20"/>
          <p:cNvSpPr/>
          <p:nvPr/>
        </p:nvSpPr>
        <p:spPr>
          <a:xfrm>
            <a:off x="4438648" y="5785490"/>
            <a:ext cx="85090" cy="74295"/>
          </a:xfrm>
          <a:custGeom>
            <a:avLst/>
            <a:gdLst/>
            <a:ahLst/>
            <a:cxnLst/>
            <a:rect l="l" t="t" r="r" b="b"/>
            <a:pathLst>
              <a:path w="85089" h="74295">
                <a:moveTo>
                  <a:pt x="42265" y="0"/>
                </a:moveTo>
                <a:lnTo>
                  <a:pt x="0" y="73977"/>
                </a:lnTo>
                <a:lnTo>
                  <a:pt x="84531" y="63398"/>
                </a:lnTo>
                <a:lnTo>
                  <a:pt x="42265" y="0"/>
                </a:lnTo>
                <a:close/>
              </a:path>
            </a:pathLst>
          </a:custGeom>
          <a:solidFill>
            <a:srgbClr val="000000"/>
          </a:solidFill>
        </p:spPr>
        <p:txBody>
          <a:bodyPr wrap="square" lIns="0" tIns="0" rIns="0" bIns="0" rtlCol="0"/>
          <a:lstStyle/>
          <a:p>
            <a:endParaRPr/>
          </a:p>
        </p:txBody>
      </p:sp>
      <p:sp>
        <p:nvSpPr>
          <p:cNvPr id="21" name="object 21"/>
          <p:cNvSpPr txBox="1"/>
          <p:nvPr/>
        </p:nvSpPr>
        <p:spPr>
          <a:xfrm>
            <a:off x="6016369" y="5228335"/>
            <a:ext cx="1093470" cy="246221"/>
          </a:xfrm>
          <a:prstGeom prst="rect">
            <a:avLst/>
          </a:prstGeom>
        </p:spPr>
        <p:txBody>
          <a:bodyPr vert="horz" wrap="square" lIns="0" tIns="0" rIns="0" bIns="0" rtlCol="0">
            <a:spAutoFit/>
          </a:bodyPr>
          <a:lstStyle/>
          <a:p>
            <a:pPr marL="12700">
              <a:lnSpc>
                <a:spcPct val="100000"/>
              </a:lnSpc>
            </a:pPr>
            <a:r>
              <a:rPr lang="zh-CN" altLang="en-US" sz="1600" dirty="0" smtClean="0">
                <a:latin typeface="Calibri"/>
                <a:cs typeface="Calibri"/>
              </a:rPr>
              <a:t>内存总线</a:t>
            </a:r>
            <a:endParaRPr sz="1600" dirty="0">
              <a:latin typeface="Calibri"/>
              <a:cs typeface="Calibri"/>
            </a:endParaRPr>
          </a:p>
        </p:txBody>
      </p:sp>
      <p:sp>
        <p:nvSpPr>
          <p:cNvPr id="22" name="object 22"/>
          <p:cNvSpPr/>
          <p:nvPr/>
        </p:nvSpPr>
        <p:spPr>
          <a:xfrm>
            <a:off x="6530973" y="5446712"/>
            <a:ext cx="0" cy="349250"/>
          </a:xfrm>
          <a:custGeom>
            <a:avLst/>
            <a:gdLst/>
            <a:ahLst/>
            <a:cxnLst/>
            <a:rect l="l" t="t" r="r" b="b"/>
            <a:pathLst>
              <a:path h="349250">
                <a:moveTo>
                  <a:pt x="0" y="0"/>
                </a:moveTo>
                <a:lnTo>
                  <a:pt x="0" y="349250"/>
                </a:lnTo>
              </a:path>
            </a:pathLst>
          </a:custGeom>
          <a:ln w="12700">
            <a:solidFill>
              <a:srgbClr val="000000"/>
            </a:solidFill>
          </a:ln>
        </p:spPr>
        <p:txBody>
          <a:bodyPr wrap="square" lIns="0" tIns="0" rIns="0" bIns="0" rtlCol="0"/>
          <a:lstStyle/>
          <a:p>
            <a:endParaRPr/>
          </a:p>
        </p:txBody>
      </p:sp>
      <p:sp>
        <p:nvSpPr>
          <p:cNvPr id="23" name="object 23"/>
          <p:cNvSpPr/>
          <p:nvPr/>
        </p:nvSpPr>
        <p:spPr>
          <a:xfrm>
            <a:off x="6492878" y="5783263"/>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sp>
        <p:nvSpPr>
          <p:cNvPr id="24" name="object 24"/>
          <p:cNvSpPr txBox="1"/>
          <p:nvPr/>
        </p:nvSpPr>
        <p:spPr>
          <a:xfrm>
            <a:off x="1349375" y="4719637"/>
            <a:ext cx="1066800" cy="492443"/>
          </a:xfrm>
          <a:prstGeom prst="rect">
            <a:avLst/>
          </a:prstGeom>
          <a:solidFill>
            <a:srgbClr val="F1C7C7"/>
          </a:solidFill>
          <a:ln w="12700">
            <a:solidFill>
              <a:srgbClr val="000000"/>
            </a:solidFill>
          </a:ln>
        </p:spPr>
        <p:txBody>
          <a:bodyPr vert="horz" wrap="square" lIns="0" tIns="0" rIns="0" bIns="0" rtlCol="0">
            <a:spAutoFit/>
          </a:bodyPr>
          <a:lstStyle/>
          <a:p>
            <a:pPr marL="170815" marR="165100" indent="80645" algn="ctr">
              <a:lnSpc>
                <a:spcPct val="100000"/>
              </a:lnSpc>
            </a:pPr>
            <a:r>
              <a:rPr lang="zh-CN" altLang="en-US" sz="1600" dirty="0" smtClean="0">
                <a:latin typeface="Calibri"/>
                <a:cs typeface="Calibri"/>
              </a:rPr>
              <a:t>高速</a:t>
            </a:r>
            <a:endParaRPr lang="en-US" altLang="zh-CN" sz="1600" dirty="0" smtClean="0">
              <a:latin typeface="Calibri"/>
              <a:cs typeface="Calibri"/>
            </a:endParaRPr>
          </a:p>
          <a:p>
            <a:pPr marL="170815" marR="165100" indent="80645" algn="ctr">
              <a:lnSpc>
                <a:spcPct val="100000"/>
              </a:lnSpc>
            </a:pPr>
            <a:r>
              <a:rPr lang="zh-CN" altLang="en-US" sz="1600" dirty="0" smtClean="0">
                <a:latin typeface="Calibri"/>
                <a:cs typeface="Calibri"/>
              </a:rPr>
              <a:t>缓存</a:t>
            </a:r>
            <a:endParaRPr sz="1600" dirty="0">
              <a:latin typeface="Calibri"/>
              <a:cs typeface="Calibri"/>
            </a:endParaRPr>
          </a:p>
        </p:txBody>
      </p:sp>
      <p:sp>
        <p:nvSpPr>
          <p:cNvPr id="25" name="object 25"/>
          <p:cNvSpPr/>
          <p:nvPr/>
        </p:nvSpPr>
        <p:spPr>
          <a:xfrm>
            <a:off x="1577975" y="5240336"/>
            <a:ext cx="549275" cy="549275"/>
          </a:xfrm>
          <a:custGeom>
            <a:avLst/>
            <a:gdLst/>
            <a:ahLst/>
            <a:cxnLst/>
            <a:rect l="l" t="t" r="r" b="b"/>
            <a:pathLst>
              <a:path w="549275" h="549275">
                <a:moveTo>
                  <a:pt x="0" y="109854"/>
                </a:moveTo>
                <a:lnTo>
                  <a:pt x="274637" y="0"/>
                </a:lnTo>
                <a:lnTo>
                  <a:pt x="549275" y="109854"/>
                </a:lnTo>
                <a:lnTo>
                  <a:pt x="411949" y="109854"/>
                </a:lnTo>
                <a:lnTo>
                  <a:pt x="411949" y="439419"/>
                </a:lnTo>
                <a:lnTo>
                  <a:pt x="549275" y="439419"/>
                </a:lnTo>
                <a:lnTo>
                  <a:pt x="274637" y="549274"/>
                </a:lnTo>
                <a:lnTo>
                  <a:pt x="0" y="439419"/>
                </a:lnTo>
                <a:lnTo>
                  <a:pt x="137325" y="439419"/>
                </a:lnTo>
                <a:lnTo>
                  <a:pt x="137325" y="109854"/>
                </a:lnTo>
                <a:lnTo>
                  <a:pt x="0" y="109854"/>
                </a:lnTo>
                <a:close/>
              </a:path>
            </a:pathLst>
          </a:custGeom>
          <a:ln w="12700">
            <a:solidFill>
              <a:srgbClr val="000000"/>
            </a:solidFill>
          </a:ln>
        </p:spPr>
        <p:txBody>
          <a:bodyPr wrap="square" lIns="0" tIns="0" rIns="0" bIns="0" rtlCol="0"/>
          <a:lstStyle/>
          <a:p>
            <a:endParaRPr/>
          </a:p>
        </p:txBody>
      </p:sp>
      <p:sp>
        <p:nvSpPr>
          <p:cNvPr id="26" name="object 26"/>
          <p:cNvSpPr/>
          <p:nvPr/>
        </p:nvSpPr>
        <p:spPr>
          <a:xfrm>
            <a:off x="2441575" y="4767256"/>
            <a:ext cx="400050" cy="344805"/>
          </a:xfrm>
          <a:custGeom>
            <a:avLst/>
            <a:gdLst/>
            <a:ahLst/>
            <a:cxnLst/>
            <a:rect l="l" t="t" r="r" b="b"/>
            <a:pathLst>
              <a:path w="400050" h="344804">
                <a:moveTo>
                  <a:pt x="400050" y="172250"/>
                </a:moveTo>
                <a:lnTo>
                  <a:pt x="320040" y="0"/>
                </a:lnTo>
                <a:lnTo>
                  <a:pt x="320040" y="86131"/>
                </a:lnTo>
                <a:lnTo>
                  <a:pt x="80010" y="86131"/>
                </a:lnTo>
                <a:lnTo>
                  <a:pt x="80010" y="0"/>
                </a:lnTo>
                <a:lnTo>
                  <a:pt x="0" y="172250"/>
                </a:lnTo>
                <a:lnTo>
                  <a:pt x="80010" y="344500"/>
                </a:lnTo>
                <a:lnTo>
                  <a:pt x="80010" y="258368"/>
                </a:lnTo>
                <a:lnTo>
                  <a:pt x="320040" y="258368"/>
                </a:lnTo>
                <a:lnTo>
                  <a:pt x="320040" y="344500"/>
                </a:lnTo>
                <a:lnTo>
                  <a:pt x="400050" y="172250"/>
                </a:lnTo>
                <a:close/>
              </a:path>
            </a:pathLst>
          </a:custGeom>
          <a:ln w="12700">
            <a:solidFill>
              <a:srgbClr val="000000"/>
            </a:solidFill>
          </a:ln>
        </p:spPr>
        <p:txBody>
          <a:bodyPr wrap="square" lIns="0" tIns="0" rIns="0" bIns="0" rtlCol="0"/>
          <a:lstStyle/>
          <a:p>
            <a:endParaRPr/>
          </a:p>
        </p:txBody>
      </p:sp>
      <p:sp>
        <p:nvSpPr>
          <p:cNvPr id="27" name="object 27"/>
          <p:cNvSpPr/>
          <p:nvPr/>
        </p:nvSpPr>
        <p:spPr>
          <a:xfrm>
            <a:off x="3748087" y="5789606"/>
            <a:ext cx="1310005" cy="481330"/>
          </a:xfrm>
          <a:custGeom>
            <a:avLst/>
            <a:gdLst/>
            <a:ahLst/>
            <a:cxnLst/>
            <a:rect l="l" t="t" r="r" b="b"/>
            <a:pathLst>
              <a:path w="1310004" h="481329">
                <a:moveTo>
                  <a:pt x="261937" y="0"/>
                </a:moveTo>
                <a:lnTo>
                  <a:pt x="0" y="240512"/>
                </a:lnTo>
                <a:lnTo>
                  <a:pt x="261937" y="481012"/>
                </a:lnTo>
                <a:lnTo>
                  <a:pt x="261937" y="360768"/>
                </a:lnTo>
                <a:lnTo>
                  <a:pt x="1178711" y="360768"/>
                </a:lnTo>
                <a:lnTo>
                  <a:pt x="1309687" y="240512"/>
                </a:lnTo>
                <a:lnTo>
                  <a:pt x="1178718" y="120256"/>
                </a:lnTo>
                <a:lnTo>
                  <a:pt x="261937" y="120256"/>
                </a:lnTo>
                <a:lnTo>
                  <a:pt x="261937" y="0"/>
                </a:lnTo>
                <a:close/>
              </a:path>
              <a:path w="1310004" h="481329">
                <a:moveTo>
                  <a:pt x="1178711" y="360768"/>
                </a:moveTo>
                <a:lnTo>
                  <a:pt x="1047750" y="360768"/>
                </a:lnTo>
                <a:lnTo>
                  <a:pt x="1047750" y="481012"/>
                </a:lnTo>
                <a:lnTo>
                  <a:pt x="1178711" y="360768"/>
                </a:lnTo>
                <a:close/>
              </a:path>
              <a:path w="1310004" h="481329">
                <a:moveTo>
                  <a:pt x="1047750" y="0"/>
                </a:moveTo>
                <a:lnTo>
                  <a:pt x="1047750" y="120256"/>
                </a:lnTo>
                <a:lnTo>
                  <a:pt x="1178718" y="120256"/>
                </a:lnTo>
                <a:lnTo>
                  <a:pt x="1047750" y="0"/>
                </a:lnTo>
                <a:close/>
              </a:path>
            </a:pathLst>
          </a:custGeom>
          <a:solidFill>
            <a:srgbClr val="FFFFFF"/>
          </a:solidFill>
        </p:spPr>
        <p:txBody>
          <a:bodyPr wrap="square" lIns="0" tIns="0" rIns="0" bIns="0" rtlCol="0"/>
          <a:lstStyle/>
          <a:p>
            <a:endParaRPr/>
          </a:p>
        </p:txBody>
      </p:sp>
      <p:sp>
        <p:nvSpPr>
          <p:cNvPr id="28" name="object 28"/>
          <p:cNvSpPr/>
          <p:nvPr/>
        </p:nvSpPr>
        <p:spPr>
          <a:xfrm>
            <a:off x="3748087" y="5789606"/>
            <a:ext cx="1310005" cy="481330"/>
          </a:xfrm>
          <a:custGeom>
            <a:avLst/>
            <a:gdLst/>
            <a:ahLst/>
            <a:cxnLst/>
            <a:rect l="l" t="t" r="r" b="b"/>
            <a:pathLst>
              <a:path w="1310004" h="481329">
                <a:moveTo>
                  <a:pt x="0" y="240512"/>
                </a:moveTo>
                <a:lnTo>
                  <a:pt x="261937" y="0"/>
                </a:lnTo>
                <a:lnTo>
                  <a:pt x="261937" y="120256"/>
                </a:lnTo>
                <a:lnTo>
                  <a:pt x="1047750" y="120256"/>
                </a:lnTo>
                <a:lnTo>
                  <a:pt x="1047750" y="0"/>
                </a:lnTo>
                <a:lnTo>
                  <a:pt x="1309687" y="240512"/>
                </a:lnTo>
                <a:lnTo>
                  <a:pt x="1047750" y="481012"/>
                </a:lnTo>
                <a:lnTo>
                  <a:pt x="1047750" y="360768"/>
                </a:lnTo>
                <a:lnTo>
                  <a:pt x="261937" y="360768"/>
                </a:lnTo>
                <a:lnTo>
                  <a:pt x="261937" y="481012"/>
                </a:lnTo>
                <a:lnTo>
                  <a:pt x="0" y="240512"/>
                </a:lnTo>
                <a:close/>
              </a:path>
            </a:pathLst>
          </a:custGeom>
          <a:ln w="12700">
            <a:solidFill>
              <a:srgbClr val="000000"/>
            </a:solidFill>
          </a:ln>
        </p:spPr>
        <p:txBody>
          <a:bodyPr wrap="square" lIns="0" tIns="0" rIns="0" bIns="0" rtlCol="0"/>
          <a:lstStyle/>
          <a:p>
            <a:endParaRPr/>
          </a:p>
        </p:txBody>
      </p:sp>
      <p:graphicFrame>
        <p:nvGraphicFramePr>
          <p:cNvPr id="11" name="object 11"/>
          <p:cNvGraphicFramePr>
            <a:graphicFrameLocks noGrp="1"/>
          </p:cNvGraphicFramePr>
          <p:nvPr/>
        </p:nvGraphicFramePr>
        <p:xfrm>
          <a:off x="2855912" y="4616450"/>
          <a:ext cx="615950" cy="1219200"/>
        </p:xfrm>
        <a:graphic>
          <a:graphicData uri="http://schemas.openxmlformats.org/drawingml/2006/table">
            <a:tbl>
              <a:tblPr firstRow="1" bandRow="1">
                <a:tableStyleId>{2D5ABB26-0587-4C30-8999-92F81FD0307C}</a:tableStyleId>
              </a:tblPr>
              <a:tblGrid>
                <a:gridCol w="615950"/>
              </a:tblGrid>
              <a:tr h="138112">
                <a:tc>
                  <a:txBody>
                    <a:bodyPr/>
                    <a:lstStyle/>
                    <a:p>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r>
              <a:tr h="136525">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r>
              <a:tr h="138112">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r>
              <a:tr h="136525">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r>
              <a:tr h="138112">
                <a:tc>
                  <a:txBody>
                    <a:bodyPr/>
                    <a:lstStyle/>
                    <a:p>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4650" y="297222"/>
            <a:ext cx="7591425" cy="910506"/>
          </a:xfrm>
          <a:prstGeom prst="rect">
            <a:avLst/>
          </a:prstGeom>
        </p:spPr>
        <p:txBody>
          <a:bodyPr vert="horz" wrap="square" lIns="0" tIns="0" rIns="0" bIns="0" rtlCol="0">
            <a:spAutoFit/>
          </a:bodyPr>
          <a:lstStyle/>
          <a:p>
            <a:pPr marL="188595">
              <a:lnSpc>
                <a:spcPts val="2845"/>
              </a:lnSpc>
            </a:pPr>
            <a:r>
              <a:rPr lang="zh-CN" altLang="en-US" sz="2400" dirty="0">
                <a:solidFill>
                  <a:srgbClr val="606060"/>
                </a:solidFill>
              </a:rPr>
              <a:t>重读第</a:t>
            </a:r>
            <a:r>
              <a:rPr lang="en-US" altLang="zh-CN" sz="2400" dirty="0">
                <a:solidFill>
                  <a:srgbClr val="606060"/>
                </a:solidFill>
              </a:rPr>
              <a:t>10</a:t>
            </a:r>
            <a:r>
              <a:rPr lang="zh-CN" altLang="en-US" sz="2400" dirty="0">
                <a:solidFill>
                  <a:srgbClr val="606060"/>
                </a:solidFill>
              </a:rPr>
              <a:t>讲</a:t>
            </a:r>
            <a:r>
              <a:rPr sz="2400" spc="-5" dirty="0" smtClean="0">
                <a:solidFill>
                  <a:srgbClr val="606060"/>
                </a:solidFill>
              </a:rPr>
              <a:t>:</a:t>
            </a:r>
            <a:endParaRPr sz="2400" dirty="0"/>
          </a:p>
          <a:p>
            <a:pPr marL="188595">
              <a:lnSpc>
                <a:spcPts val="4285"/>
              </a:lnSpc>
            </a:pPr>
            <a:r>
              <a:rPr lang="zh-CN" altLang="en-US" dirty="0" smtClean="0"/>
              <a:t>现代 </a:t>
            </a:r>
            <a:r>
              <a:rPr dirty="0" smtClean="0"/>
              <a:t>CPU</a:t>
            </a:r>
            <a:r>
              <a:rPr spc="-20" dirty="0" smtClean="0"/>
              <a:t> </a:t>
            </a:r>
            <a:r>
              <a:rPr lang="zh-CN" altLang="en-US" spc="-20" dirty="0"/>
              <a:t>设计</a:t>
            </a:r>
            <a:endParaRPr spc="-5" dirty="0"/>
          </a:p>
        </p:txBody>
      </p:sp>
      <p:sp>
        <p:nvSpPr>
          <p:cNvPr id="4" name="object 4"/>
          <p:cNvSpPr/>
          <p:nvPr/>
        </p:nvSpPr>
        <p:spPr>
          <a:xfrm>
            <a:off x="1542033" y="3505200"/>
            <a:ext cx="6510655" cy="3048000"/>
          </a:xfrm>
          <a:custGeom>
            <a:avLst/>
            <a:gdLst/>
            <a:ahLst/>
            <a:cxnLst/>
            <a:rect l="l" t="t" r="r" b="b"/>
            <a:pathLst>
              <a:path w="6510655" h="3048000">
                <a:moveTo>
                  <a:pt x="0" y="0"/>
                </a:moveTo>
                <a:lnTo>
                  <a:pt x="6510337" y="0"/>
                </a:lnTo>
                <a:lnTo>
                  <a:pt x="6510337" y="3048000"/>
                </a:lnTo>
                <a:lnTo>
                  <a:pt x="0" y="3048000"/>
                </a:lnTo>
                <a:lnTo>
                  <a:pt x="0" y="0"/>
                </a:lnTo>
                <a:close/>
              </a:path>
            </a:pathLst>
          </a:custGeom>
          <a:solidFill>
            <a:srgbClr val="F2F2F2"/>
          </a:solidFill>
        </p:spPr>
        <p:txBody>
          <a:bodyPr wrap="square" lIns="0" tIns="0" rIns="0" bIns="0" rtlCol="0"/>
          <a:lstStyle/>
          <a:p>
            <a:endParaRPr/>
          </a:p>
        </p:txBody>
      </p:sp>
      <p:sp>
        <p:nvSpPr>
          <p:cNvPr id="5" name="object 5"/>
          <p:cNvSpPr/>
          <p:nvPr/>
        </p:nvSpPr>
        <p:spPr>
          <a:xfrm>
            <a:off x="1542033" y="3505200"/>
            <a:ext cx="6510655" cy="3048000"/>
          </a:xfrm>
          <a:custGeom>
            <a:avLst/>
            <a:gdLst/>
            <a:ahLst/>
            <a:cxnLst/>
            <a:rect l="l" t="t" r="r" b="b"/>
            <a:pathLst>
              <a:path w="6510655" h="3048000">
                <a:moveTo>
                  <a:pt x="0" y="0"/>
                </a:moveTo>
                <a:lnTo>
                  <a:pt x="6510337" y="0"/>
                </a:lnTo>
                <a:lnTo>
                  <a:pt x="6510337" y="3048000"/>
                </a:lnTo>
                <a:lnTo>
                  <a:pt x="0" y="3048000"/>
                </a:lnTo>
                <a:lnTo>
                  <a:pt x="0" y="0"/>
                </a:lnTo>
                <a:close/>
              </a:path>
            </a:pathLst>
          </a:custGeom>
          <a:ln w="19050">
            <a:solidFill>
              <a:srgbClr val="000000"/>
            </a:solidFill>
          </a:ln>
        </p:spPr>
        <p:txBody>
          <a:bodyPr wrap="square" lIns="0" tIns="0" rIns="0" bIns="0" rtlCol="0"/>
          <a:lstStyle/>
          <a:p>
            <a:endParaRPr/>
          </a:p>
        </p:txBody>
      </p:sp>
      <p:sp>
        <p:nvSpPr>
          <p:cNvPr id="6" name="object 6"/>
          <p:cNvSpPr txBox="1"/>
          <p:nvPr/>
        </p:nvSpPr>
        <p:spPr>
          <a:xfrm>
            <a:off x="1620780" y="6185408"/>
            <a:ext cx="1243330" cy="330200"/>
          </a:xfrm>
          <a:prstGeom prst="rect">
            <a:avLst/>
          </a:prstGeom>
        </p:spPr>
        <p:txBody>
          <a:bodyPr vert="horz" wrap="square" lIns="0" tIns="0" rIns="0" bIns="0" rtlCol="0">
            <a:spAutoFit/>
          </a:bodyPr>
          <a:lstStyle/>
          <a:p>
            <a:pPr marL="12700">
              <a:lnSpc>
                <a:spcPct val="100000"/>
              </a:lnSpc>
            </a:pPr>
            <a:r>
              <a:rPr sz="2400" b="1" i="1" dirty="0">
                <a:solidFill>
                  <a:srgbClr val="808080"/>
                </a:solidFill>
                <a:latin typeface="Calibri"/>
                <a:cs typeface="Calibri"/>
              </a:rPr>
              <a:t>E</a:t>
            </a:r>
            <a:r>
              <a:rPr sz="2400" b="1" i="1" spc="-50" dirty="0">
                <a:solidFill>
                  <a:srgbClr val="808080"/>
                </a:solidFill>
                <a:latin typeface="Calibri"/>
                <a:cs typeface="Calibri"/>
              </a:rPr>
              <a:t>x</a:t>
            </a:r>
            <a:r>
              <a:rPr sz="2400" b="1" i="1" spc="-5" dirty="0">
                <a:solidFill>
                  <a:srgbClr val="808080"/>
                </a:solidFill>
                <a:latin typeface="Calibri"/>
                <a:cs typeface="Calibri"/>
              </a:rPr>
              <a:t>e</a:t>
            </a:r>
            <a:r>
              <a:rPr sz="2400" b="1" i="1" spc="-10" dirty="0">
                <a:solidFill>
                  <a:srgbClr val="808080"/>
                </a:solidFill>
                <a:latin typeface="Calibri"/>
                <a:cs typeface="Calibri"/>
              </a:rPr>
              <a:t>cution</a:t>
            </a:r>
            <a:endParaRPr sz="2400">
              <a:latin typeface="Calibri"/>
              <a:cs typeface="Calibri"/>
            </a:endParaRPr>
          </a:p>
        </p:txBody>
      </p:sp>
      <p:sp>
        <p:nvSpPr>
          <p:cNvPr id="7" name="object 7"/>
          <p:cNvSpPr/>
          <p:nvPr/>
        </p:nvSpPr>
        <p:spPr>
          <a:xfrm>
            <a:off x="2057400" y="3900157"/>
            <a:ext cx="5706110" cy="762000"/>
          </a:xfrm>
          <a:custGeom>
            <a:avLst/>
            <a:gdLst/>
            <a:ahLst/>
            <a:cxnLst/>
            <a:rect l="l" t="t" r="r" b="b"/>
            <a:pathLst>
              <a:path w="5706109" h="762000">
                <a:moveTo>
                  <a:pt x="0" y="0"/>
                </a:moveTo>
                <a:lnTo>
                  <a:pt x="5706046" y="0"/>
                </a:lnTo>
                <a:lnTo>
                  <a:pt x="5706046" y="762000"/>
                </a:lnTo>
                <a:lnTo>
                  <a:pt x="0" y="762000"/>
                </a:lnTo>
                <a:lnTo>
                  <a:pt x="0" y="0"/>
                </a:lnTo>
                <a:close/>
              </a:path>
            </a:pathLst>
          </a:custGeom>
          <a:solidFill>
            <a:srgbClr val="C0C0C0"/>
          </a:solidFill>
        </p:spPr>
        <p:txBody>
          <a:bodyPr wrap="square" lIns="0" tIns="0" rIns="0" bIns="0" rtlCol="0"/>
          <a:lstStyle/>
          <a:p>
            <a:endParaRPr/>
          </a:p>
        </p:txBody>
      </p:sp>
      <p:sp>
        <p:nvSpPr>
          <p:cNvPr id="8" name="object 8"/>
          <p:cNvSpPr/>
          <p:nvPr/>
        </p:nvSpPr>
        <p:spPr>
          <a:xfrm>
            <a:off x="2057400" y="3900157"/>
            <a:ext cx="5706110" cy="762000"/>
          </a:xfrm>
          <a:custGeom>
            <a:avLst/>
            <a:gdLst/>
            <a:ahLst/>
            <a:cxnLst/>
            <a:rect l="l" t="t" r="r" b="b"/>
            <a:pathLst>
              <a:path w="5706109" h="762000">
                <a:moveTo>
                  <a:pt x="0" y="0"/>
                </a:moveTo>
                <a:lnTo>
                  <a:pt x="5706046" y="0"/>
                </a:lnTo>
                <a:lnTo>
                  <a:pt x="5706046" y="762000"/>
                </a:lnTo>
                <a:lnTo>
                  <a:pt x="0" y="762000"/>
                </a:lnTo>
                <a:lnTo>
                  <a:pt x="0" y="0"/>
                </a:lnTo>
                <a:close/>
              </a:path>
            </a:pathLst>
          </a:custGeom>
          <a:ln w="9525">
            <a:solidFill>
              <a:srgbClr val="000000"/>
            </a:solidFill>
          </a:ln>
        </p:spPr>
        <p:txBody>
          <a:bodyPr wrap="square" lIns="0" tIns="0" rIns="0" bIns="0" rtlCol="0"/>
          <a:lstStyle/>
          <a:p>
            <a:endParaRPr/>
          </a:p>
        </p:txBody>
      </p:sp>
      <p:sp>
        <p:nvSpPr>
          <p:cNvPr id="9" name="object 9"/>
          <p:cNvSpPr txBox="1"/>
          <p:nvPr/>
        </p:nvSpPr>
        <p:spPr>
          <a:xfrm>
            <a:off x="6880352" y="4087485"/>
            <a:ext cx="803910" cy="417195"/>
          </a:xfrm>
          <a:prstGeom prst="rect">
            <a:avLst/>
          </a:prstGeom>
        </p:spPr>
        <p:txBody>
          <a:bodyPr vert="horz" wrap="square" lIns="0" tIns="0" rIns="0" bIns="0" rtlCol="0">
            <a:spAutoFit/>
          </a:bodyPr>
          <a:lstStyle/>
          <a:p>
            <a:pPr marL="12700">
              <a:lnSpc>
                <a:spcPct val="100000"/>
              </a:lnSpc>
            </a:pPr>
            <a:r>
              <a:rPr sz="1400" b="1" dirty="0">
                <a:latin typeface="Calibri"/>
                <a:cs typeface="Calibri"/>
              </a:rPr>
              <a:t>Func</a:t>
            </a:r>
            <a:r>
              <a:rPr sz="1400" b="1" spc="5" dirty="0">
                <a:latin typeface="Calibri"/>
                <a:cs typeface="Calibri"/>
              </a:rPr>
              <a:t>t</a:t>
            </a:r>
            <a:r>
              <a:rPr sz="1400" b="1" dirty="0">
                <a:latin typeface="Calibri"/>
                <a:cs typeface="Calibri"/>
              </a:rPr>
              <a:t>ion</a:t>
            </a:r>
            <a:r>
              <a:rPr sz="1400" b="1" spc="-10" dirty="0">
                <a:latin typeface="Calibri"/>
                <a:cs typeface="Calibri"/>
              </a:rPr>
              <a:t>a</a:t>
            </a:r>
            <a:r>
              <a:rPr sz="1400" b="1" dirty="0">
                <a:latin typeface="Calibri"/>
                <a:cs typeface="Calibri"/>
              </a:rPr>
              <a:t>l</a:t>
            </a:r>
            <a:endParaRPr sz="1400">
              <a:latin typeface="Calibri"/>
              <a:cs typeface="Calibri"/>
            </a:endParaRPr>
          </a:p>
          <a:p>
            <a:pPr marL="400685">
              <a:lnSpc>
                <a:spcPct val="100000"/>
              </a:lnSpc>
            </a:pPr>
            <a:r>
              <a:rPr sz="1400" b="1" spc="-5" dirty="0">
                <a:latin typeface="Calibri"/>
                <a:cs typeface="Calibri"/>
              </a:rPr>
              <a:t>U</a:t>
            </a:r>
            <a:r>
              <a:rPr sz="1400" b="1" dirty="0">
                <a:latin typeface="Calibri"/>
                <a:cs typeface="Calibri"/>
              </a:rPr>
              <a:t>ni</a:t>
            </a:r>
            <a:r>
              <a:rPr sz="1400" b="1" spc="5" dirty="0">
                <a:latin typeface="Calibri"/>
                <a:cs typeface="Calibri"/>
              </a:rPr>
              <a:t>t</a:t>
            </a:r>
            <a:r>
              <a:rPr sz="1400" b="1" dirty="0">
                <a:latin typeface="Calibri"/>
                <a:cs typeface="Calibri"/>
              </a:rPr>
              <a:t>s</a:t>
            </a:r>
            <a:endParaRPr sz="1400">
              <a:latin typeface="Calibri"/>
              <a:cs typeface="Calibri"/>
            </a:endParaRPr>
          </a:p>
        </p:txBody>
      </p:sp>
      <p:sp>
        <p:nvSpPr>
          <p:cNvPr id="10" name="object 10"/>
          <p:cNvSpPr/>
          <p:nvPr/>
        </p:nvSpPr>
        <p:spPr>
          <a:xfrm>
            <a:off x="1542033" y="1219200"/>
            <a:ext cx="6510655" cy="1905000"/>
          </a:xfrm>
          <a:custGeom>
            <a:avLst/>
            <a:gdLst/>
            <a:ahLst/>
            <a:cxnLst/>
            <a:rect l="l" t="t" r="r" b="b"/>
            <a:pathLst>
              <a:path w="6510655" h="1905000">
                <a:moveTo>
                  <a:pt x="0" y="0"/>
                </a:moveTo>
                <a:lnTo>
                  <a:pt x="6510337" y="0"/>
                </a:lnTo>
                <a:lnTo>
                  <a:pt x="6510337" y="1905000"/>
                </a:lnTo>
                <a:lnTo>
                  <a:pt x="0" y="1905000"/>
                </a:lnTo>
                <a:lnTo>
                  <a:pt x="0" y="0"/>
                </a:lnTo>
                <a:close/>
              </a:path>
            </a:pathLst>
          </a:custGeom>
          <a:solidFill>
            <a:srgbClr val="F2F2F2"/>
          </a:solidFill>
        </p:spPr>
        <p:txBody>
          <a:bodyPr wrap="square" lIns="0" tIns="0" rIns="0" bIns="0" rtlCol="0"/>
          <a:lstStyle/>
          <a:p>
            <a:endParaRPr/>
          </a:p>
        </p:txBody>
      </p:sp>
      <p:sp>
        <p:nvSpPr>
          <p:cNvPr id="11" name="object 11"/>
          <p:cNvSpPr/>
          <p:nvPr/>
        </p:nvSpPr>
        <p:spPr>
          <a:xfrm>
            <a:off x="1542033" y="1219200"/>
            <a:ext cx="6510655" cy="1905000"/>
          </a:xfrm>
          <a:custGeom>
            <a:avLst/>
            <a:gdLst/>
            <a:ahLst/>
            <a:cxnLst/>
            <a:rect l="l" t="t" r="r" b="b"/>
            <a:pathLst>
              <a:path w="6510655" h="1905000">
                <a:moveTo>
                  <a:pt x="0" y="0"/>
                </a:moveTo>
                <a:lnTo>
                  <a:pt x="6510337" y="0"/>
                </a:lnTo>
                <a:lnTo>
                  <a:pt x="6510337" y="1905000"/>
                </a:lnTo>
                <a:lnTo>
                  <a:pt x="0" y="1905000"/>
                </a:lnTo>
                <a:lnTo>
                  <a:pt x="0" y="0"/>
                </a:lnTo>
                <a:close/>
              </a:path>
            </a:pathLst>
          </a:custGeom>
          <a:ln w="19050">
            <a:solidFill>
              <a:srgbClr val="000000"/>
            </a:solidFill>
          </a:ln>
        </p:spPr>
        <p:txBody>
          <a:bodyPr wrap="square" lIns="0" tIns="0" rIns="0" bIns="0" rtlCol="0"/>
          <a:lstStyle/>
          <a:p>
            <a:endParaRPr/>
          </a:p>
        </p:txBody>
      </p:sp>
      <p:sp>
        <p:nvSpPr>
          <p:cNvPr id="12" name="object 12"/>
          <p:cNvSpPr txBox="1"/>
          <p:nvPr/>
        </p:nvSpPr>
        <p:spPr>
          <a:xfrm>
            <a:off x="1620780" y="1308608"/>
            <a:ext cx="2375535" cy="330200"/>
          </a:xfrm>
          <a:prstGeom prst="rect">
            <a:avLst/>
          </a:prstGeom>
        </p:spPr>
        <p:txBody>
          <a:bodyPr vert="horz" wrap="square" lIns="0" tIns="0" rIns="0" bIns="0" rtlCol="0">
            <a:spAutoFit/>
          </a:bodyPr>
          <a:lstStyle/>
          <a:p>
            <a:pPr marL="12700">
              <a:lnSpc>
                <a:spcPct val="100000"/>
              </a:lnSpc>
            </a:pPr>
            <a:r>
              <a:rPr sz="2400" b="1" i="1" spc="-5" dirty="0">
                <a:solidFill>
                  <a:srgbClr val="808080"/>
                </a:solidFill>
                <a:latin typeface="Calibri"/>
                <a:cs typeface="Calibri"/>
              </a:rPr>
              <a:t>In</a:t>
            </a:r>
            <a:r>
              <a:rPr sz="2400" b="1" i="1" spc="-25" dirty="0">
                <a:solidFill>
                  <a:srgbClr val="808080"/>
                </a:solidFill>
                <a:latin typeface="Calibri"/>
                <a:cs typeface="Calibri"/>
              </a:rPr>
              <a:t>s</a:t>
            </a:r>
            <a:r>
              <a:rPr sz="2400" b="1" i="1" spc="-10" dirty="0">
                <a:solidFill>
                  <a:srgbClr val="808080"/>
                </a:solidFill>
                <a:latin typeface="Calibri"/>
                <a:cs typeface="Calibri"/>
              </a:rPr>
              <a:t>tructio</a:t>
            </a:r>
            <a:r>
              <a:rPr sz="2400" b="1" i="1" dirty="0">
                <a:solidFill>
                  <a:srgbClr val="808080"/>
                </a:solidFill>
                <a:latin typeface="Calibri"/>
                <a:cs typeface="Calibri"/>
              </a:rPr>
              <a:t>n</a:t>
            </a:r>
            <a:r>
              <a:rPr sz="2400" b="1" i="1" spc="25" dirty="0">
                <a:solidFill>
                  <a:srgbClr val="808080"/>
                </a:solidFill>
                <a:latin typeface="Calibri"/>
                <a:cs typeface="Calibri"/>
              </a:rPr>
              <a:t> </a:t>
            </a:r>
            <a:r>
              <a:rPr sz="2400" b="1" i="1" spc="-5" dirty="0">
                <a:solidFill>
                  <a:srgbClr val="808080"/>
                </a:solidFill>
                <a:latin typeface="Calibri"/>
                <a:cs typeface="Calibri"/>
              </a:rPr>
              <a:t>C</a:t>
            </a:r>
            <a:r>
              <a:rPr sz="2400" b="1" i="1" spc="-10" dirty="0">
                <a:solidFill>
                  <a:srgbClr val="808080"/>
                </a:solidFill>
                <a:latin typeface="Calibri"/>
                <a:cs typeface="Calibri"/>
              </a:rPr>
              <a:t>o</a:t>
            </a:r>
            <a:r>
              <a:rPr sz="2400" b="1" i="1" spc="-30" dirty="0">
                <a:solidFill>
                  <a:srgbClr val="808080"/>
                </a:solidFill>
                <a:latin typeface="Calibri"/>
                <a:cs typeface="Calibri"/>
              </a:rPr>
              <a:t>n</a:t>
            </a:r>
            <a:r>
              <a:rPr sz="2400" b="1" i="1" spc="-10" dirty="0">
                <a:solidFill>
                  <a:srgbClr val="808080"/>
                </a:solidFill>
                <a:latin typeface="Calibri"/>
                <a:cs typeface="Calibri"/>
              </a:rPr>
              <a:t>trol</a:t>
            </a:r>
            <a:endParaRPr sz="2400">
              <a:latin typeface="Calibri"/>
              <a:cs typeface="Calibri"/>
            </a:endParaRPr>
          </a:p>
        </p:txBody>
      </p:sp>
      <p:sp>
        <p:nvSpPr>
          <p:cNvPr id="13" name="object 13"/>
          <p:cNvSpPr/>
          <p:nvPr/>
        </p:nvSpPr>
        <p:spPr>
          <a:xfrm>
            <a:off x="2216721" y="4038600"/>
            <a:ext cx="676275" cy="457200"/>
          </a:xfrm>
          <a:custGeom>
            <a:avLst/>
            <a:gdLst/>
            <a:ahLst/>
            <a:cxnLst/>
            <a:rect l="l" t="t" r="r" b="b"/>
            <a:pathLst>
              <a:path w="676275" h="457200">
                <a:moveTo>
                  <a:pt x="0" y="0"/>
                </a:moveTo>
                <a:lnTo>
                  <a:pt x="676275" y="0"/>
                </a:lnTo>
                <a:lnTo>
                  <a:pt x="676275" y="457200"/>
                </a:lnTo>
                <a:lnTo>
                  <a:pt x="0" y="457200"/>
                </a:lnTo>
                <a:lnTo>
                  <a:pt x="0" y="0"/>
                </a:lnTo>
                <a:close/>
              </a:path>
            </a:pathLst>
          </a:custGeom>
          <a:solidFill>
            <a:srgbClr val="F1C7C7"/>
          </a:solidFill>
        </p:spPr>
        <p:txBody>
          <a:bodyPr wrap="square" lIns="0" tIns="0" rIns="0" bIns="0" rtlCol="0"/>
          <a:lstStyle/>
          <a:p>
            <a:endParaRPr/>
          </a:p>
        </p:txBody>
      </p:sp>
      <p:sp>
        <p:nvSpPr>
          <p:cNvPr id="14" name="object 14"/>
          <p:cNvSpPr/>
          <p:nvPr/>
        </p:nvSpPr>
        <p:spPr>
          <a:xfrm>
            <a:off x="2216721" y="4038600"/>
            <a:ext cx="676275" cy="457200"/>
          </a:xfrm>
          <a:custGeom>
            <a:avLst/>
            <a:gdLst/>
            <a:ahLst/>
            <a:cxnLst/>
            <a:rect l="l" t="t" r="r" b="b"/>
            <a:pathLst>
              <a:path w="676275" h="457200">
                <a:moveTo>
                  <a:pt x="0" y="0"/>
                </a:moveTo>
                <a:lnTo>
                  <a:pt x="676275" y="0"/>
                </a:lnTo>
                <a:lnTo>
                  <a:pt x="676275" y="457200"/>
                </a:lnTo>
                <a:lnTo>
                  <a:pt x="0" y="457200"/>
                </a:lnTo>
                <a:lnTo>
                  <a:pt x="0" y="0"/>
                </a:lnTo>
                <a:close/>
              </a:path>
            </a:pathLst>
          </a:custGeom>
          <a:ln w="9525">
            <a:solidFill>
              <a:srgbClr val="000000"/>
            </a:solidFill>
          </a:ln>
        </p:spPr>
        <p:txBody>
          <a:bodyPr wrap="square" lIns="0" tIns="0" rIns="0" bIns="0" rtlCol="0"/>
          <a:lstStyle/>
          <a:p>
            <a:endParaRPr/>
          </a:p>
        </p:txBody>
      </p:sp>
      <p:sp>
        <p:nvSpPr>
          <p:cNvPr id="15" name="object 15"/>
          <p:cNvSpPr/>
          <p:nvPr/>
        </p:nvSpPr>
        <p:spPr>
          <a:xfrm>
            <a:off x="5302821" y="4038600"/>
            <a:ext cx="676275" cy="457200"/>
          </a:xfrm>
          <a:custGeom>
            <a:avLst/>
            <a:gdLst/>
            <a:ahLst/>
            <a:cxnLst/>
            <a:rect l="l" t="t" r="r" b="b"/>
            <a:pathLst>
              <a:path w="676275" h="457200">
                <a:moveTo>
                  <a:pt x="0" y="0"/>
                </a:moveTo>
                <a:lnTo>
                  <a:pt x="676275" y="0"/>
                </a:lnTo>
                <a:lnTo>
                  <a:pt x="676275" y="457200"/>
                </a:lnTo>
                <a:lnTo>
                  <a:pt x="0" y="457200"/>
                </a:lnTo>
                <a:lnTo>
                  <a:pt x="0" y="0"/>
                </a:lnTo>
                <a:close/>
              </a:path>
            </a:pathLst>
          </a:custGeom>
          <a:solidFill>
            <a:srgbClr val="F1C7C7"/>
          </a:solidFill>
        </p:spPr>
        <p:txBody>
          <a:bodyPr wrap="square" lIns="0" tIns="0" rIns="0" bIns="0" rtlCol="0"/>
          <a:lstStyle/>
          <a:p>
            <a:endParaRPr/>
          </a:p>
        </p:txBody>
      </p:sp>
      <p:sp>
        <p:nvSpPr>
          <p:cNvPr id="16" name="object 16"/>
          <p:cNvSpPr/>
          <p:nvPr/>
        </p:nvSpPr>
        <p:spPr>
          <a:xfrm>
            <a:off x="5302821" y="4038600"/>
            <a:ext cx="676275" cy="457200"/>
          </a:xfrm>
          <a:custGeom>
            <a:avLst/>
            <a:gdLst/>
            <a:ahLst/>
            <a:cxnLst/>
            <a:rect l="l" t="t" r="r" b="b"/>
            <a:pathLst>
              <a:path w="676275" h="457200">
                <a:moveTo>
                  <a:pt x="0" y="0"/>
                </a:moveTo>
                <a:lnTo>
                  <a:pt x="676275" y="0"/>
                </a:lnTo>
                <a:lnTo>
                  <a:pt x="676275" y="457200"/>
                </a:lnTo>
                <a:lnTo>
                  <a:pt x="0" y="457200"/>
                </a:lnTo>
                <a:lnTo>
                  <a:pt x="0" y="0"/>
                </a:lnTo>
                <a:close/>
              </a:path>
            </a:pathLst>
          </a:custGeom>
          <a:ln w="9525">
            <a:solidFill>
              <a:srgbClr val="000000"/>
            </a:solidFill>
          </a:ln>
        </p:spPr>
        <p:txBody>
          <a:bodyPr wrap="square" lIns="0" tIns="0" rIns="0" bIns="0" rtlCol="0"/>
          <a:lstStyle/>
          <a:p>
            <a:endParaRPr/>
          </a:p>
        </p:txBody>
      </p:sp>
      <p:sp>
        <p:nvSpPr>
          <p:cNvPr id="17" name="object 17"/>
          <p:cNvSpPr/>
          <p:nvPr/>
        </p:nvSpPr>
        <p:spPr>
          <a:xfrm>
            <a:off x="6074346" y="4038600"/>
            <a:ext cx="676275" cy="457200"/>
          </a:xfrm>
          <a:custGeom>
            <a:avLst/>
            <a:gdLst/>
            <a:ahLst/>
            <a:cxnLst/>
            <a:rect l="l" t="t" r="r" b="b"/>
            <a:pathLst>
              <a:path w="676275" h="457200">
                <a:moveTo>
                  <a:pt x="0" y="0"/>
                </a:moveTo>
                <a:lnTo>
                  <a:pt x="676275" y="0"/>
                </a:lnTo>
                <a:lnTo>
                  <a:pt x="676275" y="457200"/>
                </a:lnTo>
                <a:lnTo>
                  <a:pt x="0" y="457200"/>
                </a:lnTo>
                <a:lnTo>
                  <a:pt x="0" y="0"/>
                </a:lnTo>
                <a:close/>
              </a:path>
            </a:pathLst>
          </a:custGeom>
          <a:solidFill>
            <a:srgbClr val="F1C7C7"/>
          </a:solidFill>
        </p:spPr>
        <p:txBody>
          <a:bodyPr wrap="square" lIns="0" tIns="0" rIns="0" bIns="0" rtlCol="0"/>
          <a:lstStyle/>
          <a:p>
            <a:endParaRPr/>
          </a:p>
        </p:txBody>
      </p:sp>
      <p:sp>
        <p:nvSpPr>
          <p:cNvPr id="18" name="object 18"/>
          <p:cNvSpPr/>
          <p:nvPr/>
        </p:nvSpPr>
        <p:spPr>
          <a:xfrm>
            <a:off x="6074346" y="4038600"/>
            <a:ext cx="676275" cy="457200"/>
          </a:xfrm>
          <a:custGeom>
            <a:avLst/>
            <a:gdLst/>
            <a:ahLst/>
            <a:cxnLst/>
            <a:rect l="l" t="t" r="r" b="b"/>
            <a:pathLst>
              <a:path w="676275" h="457200">
                <a:moveTo>
                  <a:pt x="0" y="0"/>
                </a:moveTo>
                <a:lnTo>
                  <a:pt x="676275" y="0"/>
                </a:lnTo>
                <a:lnTo>
                  <a:pt x="676275" y="457200"/>
                </a:lnTo>
                <a:lnTo>
                  <a:pt x="0" y="457200"/>
                </a:lnTo>
                <a:lnTo>
                  <a:pt x="0" y="0"/>
                </a:lnTo>
                <a:close/>
              </a:path>
            </a:pathLst>
          </a:custGeom>
          <a:ln w="9525">
            <a:solidFill>
              <a:srgbClr val="000000"/>
            </a:solidFill>
          </a:ln>
        </p:spPr>
        <p:txBody>
          <a:bodyPr wrap="square" lIns="0" tIns="0" rIns="0" bIns="0" rtlCol="0"/>
          <a:lstStyle/>
          <a:p>
            <a:endParaRPr/>
          </a:p>
        </p:txBody>
      </p:sp>
      <p:sp>
        <p:nvSpPr>
          <p:cNvPr id="19" name="object 19"/>
          <p:cNvSpPr/>
          <p:nvPr/>
        </p:nvSpPr>
        <p:spPr>
          <a:xfrm>
            <a:off x="6460109" y="1676400"/>
            <a:ext cx="1303655" cy="1143000"/>
          </a:xfrm>
          <a:custGeom>
            <a:avLst/>
            <a:gdLst/>
            <a:ahLst/>
            <a:cxnLst/>
            <a:rect l="l" t="t" r="r" b="b"/>
            <a:pathLst>
              <a:path w="1303654" h="1143000">
                <a:moveTo>
                  <a:pt x="0" y="0"/>
                </a:moveTo>
                <a:lnTo>
                  <a:pt x="1303337" y="0"/>
                </a:lnTo>
                <a:lnTo>
                  <a:pt x="1303337" y="1143000"/>
                </a:lnTo>
                <a:lnTo>
                  <a:pt x="0" y="1143000"/>
                </a:lnTo>
                <a:lnTo>
                  <a:pt x="0" y="0"/>
                </a:lnTo>
                <a:close/>
              </a:path>
            </a:pathLst>
          </a:custGeom>
          <a:solidFill>
            <a:srgbClr val="F1C7C7"/>
          </a:solidFill>
        </p:spPr>
        <p:txBody>
          <a:bodyPr wrap="square" lIns="0" tIns="0" rIns="0" bIns="0" rtlCol="0"/>
          <a:lstStyle/>
          <a:p>
            <a:endParaRPr/>
          </a:p>
        </p:txBody>
      </p:sp>
      <p:sp>
        <p:nvSpPr>
          <p:cNvPr id="20" name="object 20"/>
          <p:cNvSpPr/>
          <p:nvPr/>
        </p:nvSpPr>
        <p:spPr>
          <a:xfrm>
            <a:off x="6460109" y="1676400"/>
            <a:ext cx="1303655" cy="1143000"/>
          </a:xfrm>
          <a:custGeom>
            <a:avLst/>
            <a:gdLst/>
            <a:ahLst/>
            <a:cxnLst/>
            <a:rect l="l" t="t" r="r" b="b"/>
            <a:pathLst>
              <a:path w="1303654" h="1143000">
                <a:moveTo>
                  <a:pt x="0" y="0"/>
                </a:moveTo>
                <a:lnTo>
                  <a:pt x="1303337" y="0"/>
                </a:lnTo>
                <a:lnTo>
                  <a:pt x="1303337" y="1143000"/>
                </a:lnTo>
                <a:lnTo>
                  <a:pt x="0" y="1143000"/>
                </a:lnTo>
                <a:lnTo>
                  <a:pt x="0" y="0"/>
                </a:lnTo>
                <a:close/>
              </a:path>
            </a:pathLst>
          </a:custGeom>
          <a:ln w="9525">
            <a:solidFill>
              <a:srgbClr val="000000"/>
            </a:solidFill>
          </a:ln>
        </p:spPr>
        <p:txBody>
          <a:bodyPr wrap="square" lIns="0" tIns="0" rIns="0" bIns="0" rtlCol="0"/>
          <a:lstStyle/>
          <a:p>
            <a:endParaRPr/>
          </a:p>
        </p:txBody>
      </p:sp>
      <p:sp>
        <p:nvSpPr>
          <p:cNvPr id="21" name="object 21"/>
          <p:cNvSpPr/>
          <p:nvPr/>
        </p:nvSpPr>
        <p:spPr>
          <a:xfrm>
            <a:off x="5302821" y="5562600"/>
            <a:ext cx="1447800" cy="609600"/>
          </a:xfrm>
          <a:custGeom>
            <a:avLst/>
            <a:gdLst/>
            <a:ahLst/>
            <a:cxnLst/>
            <a:rect l="l" t="t" r="r" b="b"/>
            <a:pathLst>
              <a:path w="1447800" h="609600">
                <a:moveTo>
                  <a:pt x="0" y="0"/>
                </a:moveTo>
                <a:lnTo>
                  <a:pt x="1447800" y="0"/>
                </a:lnTo>
                <a:lnTo>
                  <a:pt x="1447800" y="609600"/>
                </a:lnTo>
                <a:lnTo>
                  <a:pt x="0" y="609600"/>
                </a:lnTo>
                <a:lnTo>
                  <a:pt x="0" y="0"/>
                </a:lnTo>
                <a:close/>
              </a:path>
            </a:pathLst>
          </a:custGeom>
          <a:solidFill>
            <a:srgbClr val="8C4040"/>
          </a:solidFill>
        </p:spPr>
        <p:txBody>
          <a:bodyPr wrap="square" lIns="0" tIns="0" rIns="0" bIns="0" rtlCol="0"/>
          <a:lstStyle/>
          <a:p>
            <a:endParaRPr/>
          </a:p>
        </p:txBody>
      </p:sp>
      <p:sp>
        <p:nvSpPr>
          <p:cNvPr id="22" name="object 22"/>
          <p:cNvSpPr/>
          <p:nvPr/>
        </p:nvSpPr>
        <p:spPr>
          <a:xfrm>
            <a:off x="5302821" y="5562600"/>
            <a:ext cx="1447800" cy="609600"/>
          </a:xfrm>
          <a:custGeom>
            <a:avLst/>
            <a:gdLst/>
            <a:ahLst/>
            <a:cxnLst/>
            <a:rect l="l" t="t" r="r" b="b"/>
            <a:pathLst>
              <a:path w="1447800" h="609600">
                <a:moveTo>
                  <a:pt x="0" y="0"/>
                </a:moveTo>
                <a:lnTo>
                  <a:pt x="1447800" y="0"/>
                </a:lnTo>
                <a:lnTo>
                  <a:pt x="1447800" y="609600"/>
                </a:lnTo>
                <a:lnTo>
                  <a:pt x="0" y="609600"/>
                </a:lnTo>
                <a:lnTo>
                  <a:pt x="0" y="0"/>
                </a:lnTo>
                <a:close/>
              </a:path>
            </a:pathLst>
          </a:custGeom>
          <a:ln w="9525">
            <a:solidFill>
              <a:srgbClr val="000000"/>
            </a:solidFill>
          </a:ln>
        </p:spPr>
        <p:txBody>
          <a:bodyPr wrap="square" lIns="0" tIns="0" rIns="0" bIns="0" rtlCol="0"/>
          <a:lstStyle/>
          <a:p>
            <a:endParaRPr/>
          </a:p>
        </p:txBody>
      </p:sp>
      <p:sp>
        <p:nvSpPr>
          <p:cNvPr id="23" name="object 23"/>
          <p:cNvSpPr/>
          <p:nvPr/>
        </p:nvSpPr>
        <p:spPr>
          <a:xfrm>
            <a:off x="4242371" y="2286000"/>
            <a:ext cx="1157605" cy="533400"/>
          </a:xfrm>
          <a:custGeom>
            <a:avLst/>
            <a:gdLst/>
            <a:ahLst/>
            <a:cxnLst/>
            <a:rect l="l" t="t" r="r" b="b"/>
            <a:pathLst>
              <a:path w="1157604" h="533400">
                <a:moveTo>
                  <a:pt x="0" y="0"/>
                </a:moveTo>
                <a:lnTo>
                  <a:pt x="1157287" y="0"/>
                </a:lnTo>
                <a:lnTo>
                  <a:pt x="1157287" y="533400"/>
                </a:lnTo>
                <a:lnTo>
                  <a:pt x="0" y="533400"/>
                </a:lnTo>
                <a:lnTo>
                  <a:pt x="0" y="0"/>
                </a:lnTo>
                <a:close/>
              </a:path>
            </a:pathLst>
          </a:custGeom>
          <a:solidFill>
            <a:srgbClr val="F1C7C7"/>
          </a:solidFill>
        </p:spPr>
        <p:txBody>
          <a:bodyPr wrap="square" lIns="0" tIns="0" rIns="0" bIns="0" rtlCol="0"/>
          <a:lstStyle/>
          <a:p>
            <a:endParaRPr/>
          </a:p>
        </p:txBody>
      </p:sp>
      <p:sp>
        <p:nvSpPr>
          <p:cNvPr id="24" name="object 24"/>
          <p:cNvSpPr/>
          <p:nvPr/>
        </p:nvSpPr>
        <p:spPr>
          <a:xfrm>
            <a:off x="4242371" y="2286000"/>
            <a:ext cx="1157605" cy="533400"/>
          </a:xfrm>
          <a:custGeom>
            <a:avLst/>
            <a:gdLst/>
            <a:ahLst/>
            <a:cxnLst/>
            <a:rect l="l" t="t" r="r" b="b"/>
            <a:pathLst>
              <a:path w="1157604" h="533400">
                <a:moveTo>
                  <a:pt x="0" y="0"/>
                </a:moveTo>
                <a:lnTo>
                  <a:pt x="1157287" y="0"/>
                </a:lnTo>
                <a:lnTo>
                  <a:pt x="1157287" y="533400"/>
                </a:lnTo>
                <a:lnTo>
                  <a:pt x="0" y="533400"/>
                </a:lnTo>
                <a:lnTo>
                  <a:pt x="0" y="0"/>
                </a:lnTo>
                <a:close/>
              </a:path>
            </a:pathLst>
          </a:custGeom>
          <a:ln w="9525">
            <a:solidFill>
              <a:srgbClr val="000000"/>
            </a:solidFill>
          </a:ln>
        </p:spPr>
        <p:txBody>
          <a:bodyPr wrap="square" lIns="0" tIns="0" rIns="0" bIns="0" rtlCol="0"/>
          <a:lstStyle/>
          <a:p>
            <a:endParaRPr/>
          </a:p>
        </p:txBody>
      </p:sp>
      <p:sp>
        <p:nvSpPr>
          <p:cNvPr id="25" name="object 25"/>
          <p:cNvSpPr/>
          <p:nvPr/>
        </p:nvSpPr>
        <p:spPr>
          <a:xfrm>
            <a:off x="6374391" y="1905264"/>
            <a:ext cx="85725" cy="85725"/>
          </a:xfrm>
          <a:custGeom>
            <a:avLst/>
            <a:gdLst/>
            <a:ahLst/>
            <a:cxnLst/>
            <a:rect l="l" t="t" r="r" b="b"/>
            <a:pathLst>
              <a:path w="85725" h="85725">
                <a:moveTo>
                  <a:pt x="0" y="0"/>
                </a:moveTo>
                <a:lnTo>
                  <a:pt x="0" y="85725"/>
                </a:lnTo>
                <a:lnTo>
                  <a:pt x="85725" y="42862"/>
                </a:lnTo>
                <a:lnTo>
                  <a:pt x="0" y="0"/>
                </a:lnTo>
                <a:close/>
              </a:path>
            </a:pathLst>
          </a:custGeom>
          <a:solidFill>
            <a:srgbClr val="000000"/>
          </a:solidFill>
        </p:spPr>
        <p:txBody>
          <a:bodyPr wrap="square" lIns="0" tIns="0" rIns="0" bIns="0" rtlCol="0"/>
          <a:lstStyle/>
          <a:p>
            <a:endParaRPr/>
          </a:p>
        </p:txBody>
      </p:sp>
      <p:sp>
        <p:nvSpPr>
          <p:cNvPr id="26" name="object 26"/>
          <p:cNvSpPr/>
          <p:nvPr/>
        </p:nvSpPr>
        <p:spPr>
          <a:xfrm>
            <a:off x="5471101" y="2562880"/>
            <a:ext cx="989330" cy="0"/>
          </a:xfrm>
          <a:custGeom>
            <a:avLst/>
            <a:gdLst/>
            <a:ahLst/>
            <a:cxnLst/>
            <a:rect l="l" t="t" r="r" b="b"/>
            <a:pathLst>
              <a:path w="989329">
                <a:moveTo>
                  <a:pt x="989012" y="0"/>
                </a:moveTo>
                <a:lnTo>
                  <a:pt x="0" y="0"/>
                </a:lnTo>
              </a:path>
            </a:pathLst>
          </a:custGeom>
          <a:ln w="28575">
            <a:solidFill>
              <a:srgbClr val="000000"/>
            </a:solidFill>
          </a:ln>
        </p:spPr>
        <p:txBody>
          <a:bodyPr wrap="square" lIns="0" tIns="0" rIns="0" bIns="0" rtlCol="0"/>
          <a:lstStyle/>
          <a:p>
            <a:endParaRPr/>
          </a:p>
        </p:txBody>
      </p:sp>
      <p:sp>
        <p:nvSpPr>
          <p:cNvPr id="27" name="object 27"/>
          <p:cNvSpPr/>
          <p:nvPr/>
        </p:nvSpPr>
        <p:spPr>
          <a:xfrm>
            <a:off x="5399662" y="2520014"/>
            <a:ext cx="85725" cy="85725"/>
          </a:xfrm>
          <a:custGeom>
            <a:avLst/>
            <a:gdLst/>
            <a:ahLst/>
            <a:cxnLst/>
            <a:rect l="l" t="t" r="r" b="b"/>
            <a:pathLst>
              <a:path w="85725" h="85725">
                <a:moveTo>
                  <a:pt x="85725" y="0"/>
                </a:moveTo>
                <a:lnTo>
                  <a:pt x="0" y="42862"/>
                </a:lnTo>
                <a:lnTo>
                  <a:pt x="85725" y="85725"/>
                </a:lnTo>
                <a:lnTo>
                  <a:pt x="85725" y="0"/>
                </a:lnTo>
                <a:close/>
              </a:path>
            </a:pathLst>
          </a:custGeom>
          <a:solidFill>
            <a:srgbClr val="000000"/>
          </a:solidFill>
        </p:spPr>
        <p:txBody>
          <a:bodyPr wrap="square" lIns="0" tIns="0" rIns="0" bIns="0" rtlCol="0"/>
          <a:lstStyle/>
          <a:p>
            <a:endParaRPr/>
          </a:p>
        </p:txBody>
      </p:sp>
      <p:sp>
        <p:nvSpPr>
          <p:cNvPr id="28" name="object 28"/>
          <p:cNvSpPr/>
          <p:nvPr/>
        </p:nvSpPr>
        <p:spPr>
          <a:xfrm>
            <a:off x="4820226" y="2819400"/>
            <a:ext cx="0" cy="919480"/>
          </a:xfrm>
          <a:custGeom>
            <a:avLst/>
            <a:gdLst/>
            <a:ahLst/>
            <a:cxnLst/>
            <a:rect l="l" t="t" r="r" b="b"/>
            <a:pathLst>
              <a:path h="919479">
                <a:moveTo>
                  <a:pt x="0" y="0"/>
                </a:moveTo>
                <a:lnTo>
                  <a:pt x="0" y="919162"/>
                </a:lnTo>
              </a:path>
            </a:pathLst>
          </a:custGeom>
          <a:ln w="28575">
            <a:solidFill>
              <a:srgbClr val="000000"/>
            </a:solidFill>
          </a:ln>
        </p:spPr>
        <p:txBody>
          <a:bodyPr wrap="square" lIns="0" tIns="0" rIns="0" bIns="0" rtlCol="0"/>
          <a:lstStyle/>
          <a:p>
            <a:endParaRPr/>
          </a:p>
        </p:txBody>
      </p:sp>
      <p:sp>
        <p:nvSpPr>
          <p:cNvPr id="29" name="object 29"/>
          <p:cNvSpPr/>
          <p:nvPr/>
        </p:nvSpPr>
        <p:spPr>
          <a:xfrm>
            <a:off x="4777369" y="3724277"/>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30" name="object 30"/>
          <p:cNvSpPr/>
          <p:nvPr/>
        </p:nvSpPr>
        <p:spPr>
          <a:xfrm>
            <a:off x="2313564" y="1752600"/>
            <a:ext cx="1857375" cy="2286000"/>
          </a:xfrm>
          <a:custGeom>
            <a:avLst/>
            <a:gdLst/>
            <a:ahLst/>
            <a:cxnLst/>
            <a:rect l="l" t="t" r="r" b="b"/>
            <a:pathLst>
              <a:path w="1857375" h="2286000">
                <a:moveTo>
                  <a:pt x="1857375" y="0"/>
                </a:moveTo>
                <a:lnTo>
                  <a:pt x="0" y="0"/>
                </a:lnTo>
                <a:lnTo>
                  <a:pt x="0" y="2286000"/>
                </a:lnTo>
              </a:path>
            </a:pathLst>
          </a:custGeom>
          <a:ln w="28575">
            <a:solidFill>
              <a:srgbClr val="000000"/>
            </a:solidFill>
            <a:prstDash val="dash"/>
          </a:ln>
        </p:spPr>
        <p:txBody>
          <a:bodyPr wrap="square" lIns="0" tIns="0" rIns="0" bIns="0" rtlCol="0"/>
          <a:lstStyle/>
          <a:p>
            <a:endParaRPr/>
          </a:p>
        </p:txBody>
      </p:sp>
      <p:sp>
        <p:nvSpPr>
          <p:cNvPr id="31" name="object 31"/>
          <p:cNvSpPr/>
          <p:nvPr/>
        </p:nvSpPr>
        <p:spPr>
          <a:xfrm>
            <a:off x="4156650" y="1709733"/>
            <a:ext cx="85725" cy="85725"/>
          </a:xfrm>
          <a:custGeom>
            <a:avLst/>
            <a:gdLst/>
            <a:ahLst/>
            <a:cxnLst/>
            <a:rect l="l" t="t" r="r" b="b"/>
            <a:pathLst>
              <a:path w="85725" h="85725">
                <a:moveTo>
                  <a:pt x="0" y="0"/>
                </a:moveTo>
                <a:lnTo>
                  <a:pt x="0" y="85725"/>
                </a:lnTo>
                <a:lnTo>
                  <a:pt x="85725" y="42862"/>
                </a:lnTo>
                <a:lnTo>
                  <a:pt x="0" y="0"/>
                </a:lnTo>
                <a:close/>
              </a:path>
            </a:pathLst>
          </a:custGeom>
          <a:solidFill>
            <a:srgbClr val="000000"/>
          </a:solidFill>
        </p:spPr>
        <p:txBody>
          <a:bodyPr wrap="square" lIns="0" tIns="0" rIns="0" bIns="0" rtlCol="0"/>
          <a:lstStyle/>
          <a:p>
            <a:endParaRPr/>
          </a:p>
        </p:txBody>
      </p:sp>
      <p:sp>
        <p:nvSpPr>
          <p:cNvPr id="32" name="object 32"/>
          <p:cNvSpPr/>
          <p:nvPr/>
        </p:nvSpPr>
        <p:spPr>
          <a:xfrm>
            <a:off x="5496501" y="4495800"/>
            <a:ext cx="0" cy="995680"/>
          </a:xfrm>
          <a:custGeom>
            <a:avLst/>
            <a:gdLst/>
            <a:ahLst/>
            <a:cxnLst/>
            <a:rect l="l" t="t" r="r" b="b"/>
            <a:pathLst>
              <a:path h="995679">
                <a:moveTo>
                  <a:pt x="0" y="0"/>
                </a:moveTo>
                <a:lnTo>
                  <a:pt x="0" y="995362"/>
                </a:lnTo>
              </a:path>
            </a:pathLst>
          </a:custGeom>
          <a:ln w="28575">
            <a:solidFill>
              <a:srgbClr val="000000"/>
            </a:solidFill>
          </a:ln>
        </p:spPr>
        <p:txBody>
          <a:bodyPr wrap="square" lIns="0" tIns="0" rIns="0" bIns="0" rtlCol="0"/>
          <a:lstStyle/>
          <a:p>
            <a:endParaRPr/>
          </a:p>
        </p:txBody>
      </p:sp>
      <p:sp>
        <p:nvSpPr>
          <p:cNvPr id="33" name="object 33"/>
          <p:cNvSpPr/>
          <p:nvPr/>
        </p:nvSpPr>
        <p:spPr>
          <a:xfrm>
            <a:off x="5453642" y="5476876"/>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34" name="object 34"/>
          <p:cNvSpPr/>
          <p:nvPr/>
        </p:nvSpPr>
        <p:spPr>
          <a:xfrm>
            <a:off x="5787015" y="4567237"/>
            <a:ext cx="0" cy="995680"/>
          </a:xfrm>
          <a:custGeom>
            <a:avLst/>
            <a:gdLst/>
            <a:ahLst/>
            <a:cxnLst/>
            <a:rect l="l" t="t" r="r" b="b"/>
            <a:pathLst>
              <a:path h="995679">
                <a:moveTo>
                  <a:pt x="0" y="995362"/>
                </a:moveTo>
                <a:lnTo>
                  <a:pt x="0" y="0"/>
                </a:lnTo>
              </a:path>
            </a:pathLst>
          </a:custGeom>
          <a:ln w="28575">
            <a:solidFill>
              <a:srgbClr val="000000"/>
            </a:solidFill>
          </a:ln>
        </p:spPr>
        <p:txBody>
          <a:bodyPr wrap="square" lIns="0" tIns="0" rIns="0" bIns="0" rtlCol="0"/>
          <a:lstStyle/>
          <a:p>
            <a:endParaRPr/>
          </a:p>
        </p:txBody>
      </p:sp>
      <p:sp>
        <p:nvSpPr>
          <p:cNvPr id="35" name="object 35"/>
          <p:cNvSpPr/>
          <p:nvPr/>
        </p:nvSpPr>
        <p:spPr>
          <a:xfrm>
            <a:off x="5744155" y="4495797"/>
            <a:ext cx="85725" cy="85725"/>
          </a:xfrm>
          <a:custGeom>
            <a:avLst/>
            <a:gdLst/>
            <a:ahLst/>
            <a:cxnLst/>
            <a:rect l="l" t="t" r="r" b="b"/>
            <a:pathLst>
              <a:path w="85725" h="85725">
                <a:moveTo>
                  <a:pt x="42862" y="0"/>
                </a:moveTo>
                <a:lnTo>
                  <a:pt x="0" y="85725"/>
                </a:lnTo>
                <a:lnTo>
                  <a:pt x="85725" y="85725"/>
                </a:lnTo>
                <a:lnTo>
                  <a:pt x="42862" y="0"/>
                </a:lnTo>
                <a:close/>
              </a:path>
            </a:pathLst>
          </a:custGeom>
          <a:solidFill>
            <a:srgbClr val="000000"/>
          </a:solidFill>
        </p:spPr>
        <p:txBody>
          <a:bodyPr wrap="square" lIns="0" tIns="0" rIns="0" bIns="0" rtlCol="0"/>
          <a:lstStyle/>
          <a:p>
            <a:endParaRPr/>
          </a:p>
        </p:txBody>
      </p:sp>
      <p:sp>
        <p:nvSpPr>
          <p:cNvPr id="36" name="object 36"/>
          <p:cNvSpPr/>
          <p:nvPr/>
        </p:nvSpPr>
        <p:spPr>
          <a:xfrm>
            <a:off x="6268026" y="4495800"/>
            <a:ext cx="0" cy="995680"/>
          </a:xfrm>
          <a:custGeom>
            <a:avLst/>
            <a:gdLst/>
            <a:ahLst/>
            <a:cxnLst/>
            <a:rect l="l" t="t" r="r" b="b"/>
            <a:pathLst>
              <a:path h="995679">
                <a:moveTo>
                  <a:pt x="0" y="0"/>
                </a:moveTo>
                <a:lnTo>
                  <a:pt x="0" y="995362"/>
                </a:lnTo>
              </a:path>
            </a:pathLst>
          </a:custGeom>
          <a:ln w="28575">
            <a:solidFill>
              <a:srgbClr val="000000"/>
            </a:solidFill>
          </a:ln>
        </p:spPr>
        <p:txBody>
          <a:bodyPr wrap="square" lIns="0" tIns="0" rIns="0" bIns="0" rtlCol="0"/>
          <a:lstStyle/>
          <a:p>
            <a:endParaRPr/>
          </a:p>
        </p:txBody>
      </p:sp>
      <p:sp>
        <p:nvSpPr>
          <p:cNvPr id="37" name="object 37"/>
          <p:cNvSpPr/>
          <p:nvPr/>
        </p:nvSpPr>
        <p:spPr>
          <a:xfrm>
            <a:off x="6225167" y="5476877"/>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38" name="object 38"/>
          <p:cNvSpPr/>
          <p:nvPr/>
        </p:nvSpPr>
        <p:spPr>
          <a:xfrm>
            <a:off x="6556951" y="4495800"/>
            <a:ext cx="0" cy="995680"/>
          </a:xfrm>
          <a:custGeom>
            <a:avLst/>
            <a:gdLst/>
            <a:ahLst/>
            <a:cxnLst/>
            <a:rect l="l" t="t" r="r" b="b"/>
            <a:pathLst>
              <a:path h="995679">
                <a:moveTo>
                  <a:pt x="0" y="0"/>
                </a:moveTo>
                <a:lnTo>
                  <a:pt x="0" y="995362"/>
                </a:lnTo>
              </a:path>
            </a:pathLst>
          </a:custGeom>
          <a:ln w="28575">
            <a:solidFill>
              <a:srgbClr val="000000"/>
            </a:solidFill>
          </a:ln>
        </p:spPr>
        <p:txBody>
          <a:bodyPr wrap="square" lIns="0" tIns="0" rIns="0" bIns="0" rtlCol="0"/>
          <a:lstStyle/>
          <a:p>
            <a:endParaRPr/>
          </a:p>
        </p:txBody>
      </p:sp>
      <p:sp>
        <p:nvSpPr>
          <p:cNvPr id="39" name="object 39"/>
          <p:cNvSpPr/>
          <p:nvPr/>
        </p:nvSpPr>
        <p:spPr>
          <a:xfrm>
            <a:off x="6514093" y="5476877"/>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40" name="object 40"/>
          <p:cNvSpPr/>
          <p:nvPr/>
        </p:nvSpPr>
        <p:spPr>
          <a:xfrm>
            <a:off x="2543175" y="3810000"/>
            <a:ext cx="0" cy="157480"/>
          </a:xfrm>
          <a:custGeom>
            <a:avLst/>
            <a:gdLst/>
            <a:ahLst/>
            <a:cxnLst/>
            <a:rect l="l" t="t" r="r" b="b"/>
            <a:pathLst>
              <a:path h="157479">
                <a:moveTo>
                  <a:pt x="0" y="0"/>
                </a:moveTo>
                <a:lnTo>
                  <a:pt x="0" y="157162"/>
                </a:lnTo>
              </a:path>
            </a:pathLst>
          </a:custGeom>
          <a:ln w="28575">
            <a:solidFill>
              <a:srgbClr val="000000"/>
            </a:solidFill>
          </a:ln>
        </p:spPr>
        <p:txBody>
          <a:bodyPr wrap="square" lIns="0" tIns="0" rIns="0" bIns="0" rtlCol="0"/>
          <a:lstStyle/>
          <a:p>
            <a:endParaRPr/>
          </a:p>
        </p:txBody>
      </p:sp>
      <p:sp>
        <p:nvSpPr>
          <p:cNvPr id="41" name="object 41"/>
          <p:cNvSpPr/>
          <p:nvPr/>
        </p:nvSpPr>
        <p:spPr>
          <a:xfrm>
            <a:off x="2500317" y="3952876"/>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42" name="object 42"/>
          <p:cNvSpPr/>
          <p:nvPr/>
        </p:nvSpPr>
        <p:spPr>
          <a:xfrm>
            <a:off x="4087811" y="3810000"/>
            <a:ext cx="0" cy="157480"/>
          </a:xfrm>
          <a:custGeom>
            <a:avLst/>
            <a:gdLst/>
            <a:ahLst/>
            <a:cxnLst/>
            <a:rect l="l" t="t" r="r" b="b"/>
            <a:pathLst>
              <a:path h="157479">
                <a:moveTo>
                  <a:pt x="0" y="0"/>
                </a:moveTo>
                <a:lnTo>
                  <a:pt x="0" y="157162"/>
                </a:lnTo>
              </a:path>
            </a:pathLst>
          </a:custGeom>
          <a:ln w="28575">
            <a:solidFill>
              <a:srgbClr val="000000"/>
            </a:solidFill>
          </a:ln>
        </p:spPr>
        <p:txBody>
          <a:bodyPr wrap="square" lIns="0" tIns="0" rIns="0" bIns="0" rtlCol="0"/>
          <a:lstStyle/>
          <a:p>
            <a:endParaRPr/>
          </a:p>
        </p:txBody>
      </p:sp>
      <p:sp>
        <p:nvSpPr>
          <p:cNvPr id="43" name="object 43"/>
          <p:cNvSpPr/>
          <p:nvPr/>
        </p:nvSpPr>
        <p:spPr>
          <a:xfrm>
            <a:off x="4044953" y="3952876"/>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44" name="object 44"/>
          <p:cNvSpPr/>
          <p:nvPr/>
        </p:nvSpPr>
        <p:spPr>
          <a:xfrm>
            <a:off x="4857750" y="3810000"/>
            <a:ext cx="0" cy="157480"/>
          </a:xfrm>
          <a:custGeom>
            <a:avLst/>
            <a:gdLst/>
            <a:ahLst/>
            <a:cxnLst/>
            <a:rect l="l" t="t" r="r" b="b"/>
            <a:pathLst>
              <a:path h="157479">
                <a:moveTo>
                  <a:pt x="0" y="0"/>
                </a:moveTo>
                <a:lnTo>
                  <a:pt x="0" y="157162"/>
                </a:lnTo>
              </a:path>
            </a:pathLst>
          </a:custGeom>
          <a:ln w="28575">
            <a:solidFill>
              <a:srgbClr val="000000"/>
            </a:solidFill>
          </a:ln>
        </p:spPr>
        <p:txBody>
          <a:bodyPr wrap="square" lIns="0" tIns="0" rIns="0" bIns="0" rtlCol="0"/>
          <a:lstStyle/>
          <a:p>
            <a:endParaRPr/>
          </a:p>
        </p:txBody>
      </p:sp>
      <p:sp>
        <p:nvSpPr>
          <p:cNvPr id="45" name="object 45"/>
          <p:cNvSpPr/>
          <p:nvPr/>
        </p:nvSpPr>
        <p:spPr>
          <a:xfrm>
            <a:off x="4814892" y="3952876"/>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46" name="object 46"/>
          <p:cNvSpPr/>
          <p:nvPr/>
        </p:nvSpPr>
        <p:spPr>
          <a:xfrm>
            <a:off x="5630861" y="3810000"/>
            <a:ext cx="0" cy="157480"/>
          </a:xfrm>
          <a:custGeom>
            <a:avLst/>
            <a:gdLst/>
            <a:ahLst/>
            <a:cxnLst/>
            <a:rect l="l" t="t" r="r" b="b"/>
            <a:pathLst>
              <a:path h="157479">
                <a:moveTo>
                  <a:pt x="0" y="0"/>
                </a:moveTo>
                <a:lnTo>
                  <a:pt x="0" y="157162"/>
                </a:lnTo>
              </a:path>
            </a:pathLst>
          </a:custGeom>
          <a:ln w="28575">
            <a:solidFill>
              <a:srgbClr val="000000"/>
            </a:solidFill>
          </a:ln>
        </p:spPr>
        <p:txBody>
          <a:bodyPr wrap="square" lIns="0" tIns="0" rIns="0" bIns="0" rtlCol="0"/>
          <a:lstStyle/>
          <a:p>
            <a:endParaRPr/>
          </a:p>
        </p:txBody>
      </p:sp>
      <p:sp>
        <p:nvSpPr>
          <p:cNvPr id="47" name="object 47"/>
          <p:cNvSpPr/>
          <p:nvPr/>
        </p:nvSpPr>
        <p:spPr>
          <a:xfrm>
            <a:off x="5588003" y="3952876"/>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48" name="object 48"/>
          <p:cNvSpPr/>
          <p:nvPr/>
        </p:nvSpPr>
        <p:spPr>
          <a:xfrm>
            <a:off x="6400800" y="3810000"/>
            <a:ext cx="0" cy="157480"/>
          </a:xfrm>
          <a:custGeom>
            <a:avLst/>
            <a:gdLst/>
            <a:ahLst/>
            <a:cxnLst/>
            <a:rect l="l" t="t" r="r" b="b"/>
            <a:pathLst>
              <a:path h="157479">
                <a:moveTo>
                  <a:pt x="0" y="0"/>
                </a:moveTo>
                <a:lnTo>
                  <a:pt x="0" y="157162"/>
                </a:lnTo>
              </a:path>
            </a:pathLst>
          </a:custGeom>
          <a:ln w="28575">
            <a:solidFill>
              <a:srgbClr val="000000"/>
            </a:solidFill>
          </a:ln>
        </p:spPr>
        <p:txBody>
          <a:bodyPr wrap="square" lIns="0" tIns="0" rIns="0" bIns="0" rtlCol="0"/>
          <a:lstStyle/>
          <a:p>
            <a:endParaRPr/>
          </a:p>
        </p:txBody>
      </p:sp>
      <p:sp>
        <p:nvSpPr>
          <p:cNvPr id="49" name="object 49"/>
          <p:cNvSpPr/>
          <p:nvPr/>
        </p:nvSpPr>
        <p:spPr>
          <a:xfrm>
            <a:off x="6357942" y="3952876"/>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50" name="object 50"/>
          <p:cNvSpPr/>
          <p:nvPr/>
        </p:nvSpPr>
        <p:spPr>
          <a:xfrm>
            <a:off x="2543175" y="3810000"/>
            <a:ext cx="3857625" cy="0"/>
          </a:xfrm>
          <a:custGeom>
            <a:avLst/>
            <a:gdLst/>
            <a:ahLst/>
            <a:cxnLst/>
            <a:rect l="l" t="t" r="r" b="b"/>
            <a:pathLst>
              <a:path w="3857625">
                <a:moveTo>
                  <a:pt x="0" y="0"/>
                </a:moveTo>
                <a:lnTo>
                  <a:pt x="3857625" y="0"/>
                </a:lnTo>
              </a:path>
            </a:pathLst>
          </a:custGeom>
          <a:ln w="28575">
            <a:solidFill>
              <a:srgbClr val="000000"/>
            </a:solidFill>
          </a:ln>
        </p:spPr>
        <p:txBody>
          <a:bodyPr wrap="square" lIns="0" tIns="0" rIns="0" bIns="0" rtlCol="0"/>
          <a:lstStyle/>
          <a:p>
            <a:endParaRPr/>
          </a:p>
        </p:txBody>
      </p:sp>
      <p:sp>
        <p:nvSpPr>
          <p:cNvPr id="51" name="object 51"/>
          <p:cNvSpPr txBox="1"/>
          <p:nvPr/>
        </p:nvSpPr>
        <p:spPr>
          <a:xfrm>
            <a:off x="2285401" y="4038600"/>
            <a:ext cx="1377950" cy="457200"/>
          </a:xfrm>
          <a:prstGeom prst="rect">
            <a:avLst/>
          </a:prstGeom>
        </p:spPr>
        <p:txBody>
          <a:bodyPr vert="horz" wrap="square" lIns="0" tIns="0" rIns="0" bIns="0" rtlCol="0">
            <a:spAutoFit/>
          </a:bodyPr>
          <a:lstStyle/>
          <a:p>
            <a:pPr marL="12700">
              <a:lnSpc>
                <a:spcPct val="100000"/>
              </a:lnSpc>
              <a:tabLst>
                <a:tab pos="852805" algn="l"/>
              </a:tabLst>
            </a:pPr>
            <a:r>
              <a:rPr sz="1400" b="1" spc="5" dirty="0">
                <a:solidFill>
                  <a:srgbClr val="FFFFFF"/>
                </a:solidFill>
                <a:latin typeface="Calibri"/>
                <a:cs typeface="Calibri"/>
              </a:rPr>
              <a:t>B</a:t>
            </a:r>
            <a:r>
              <a:rPr sz="1400" b="1" spc="-35" dirty="0">
                <a:solidFill>
                  <a:srgbClr val="FFFFFF"/>
                </a:solidFill>
                <a:latin typeface="Calibri"/>
                <a:cs typeface="Calibri"/>
              </a:rPr>
              <a:t>r</a:t>
            </a:r>
            <a:r>
              <a:rPr sz="1400" b="1" dirty="0">
                <a:solidFill>
                  <a:srgbClr val="FFFFFF"/>
                </a:solidFill>
                <a:latin typeface="Calibri"/>
                <a:cs typeface="Calibri"/>
              </a:rPr>
              <a:t>anch	A</a:t>
            </a:r>
            <a:r>
              <a:rPr sz="1400" b="1" spc="5" dirty="0">
                <a:solidFill>
                  <a:srgbClr val="FFFFFF"/>
                </a:solidFill>
                <a:latin typeface="Calibri"/>
                <a:cs typeface="Calibri"/>
              </a:rPr>
              <a:t>r</a:t>
            </a:r>
            <a:r>
              <a:rPr sz="1400" b="1" dirty="0">
                <a:solidFill>
                  <a:srgbClr val="FFFFFF"/>
                </a:solidFill>
                <a:latin typeface="Calibri"/>
                <a:cs typeface="Calibri"/>
              </a:rPr>
              <a:t>i</a:t>
            </a:r>
            <a:r>
              <a:rPr sz="1400" b="1" spc="5" dirty="0">
                <a:solidFill>
                  <a:srgbClr val="FFFFFF"/>
                </a:solidFill>
                <a:latin typeface="Calibri"/>
                <a:cs typeface="Calibri"/>
              </a:rPr>
              <a:t>t</a:t>
            </a:r>
            <a:r>
              <a:rPr sz="1400" b="1" dirty="0">
                <a:solidFill>
                  <a:srgbClr val="FFFFFF"/>
                </a:solidFill>
                <a:latin typeface="Calibri"/>
                <a:cs typeface="Calibri"/>
              </a:rPr>
              <a:t>h</a:t>
            </a:r>
            <a:endParaRPr sz="1400" dirty="0">
              <a:latin typeface="Calibri"/>
              <a:cs typeface="Calibri"/>
            </a:endParaRPr>
          </a:p>
        </p:txBody>
      </p:sp>
      <p:sp>
        <p:nvSpPr>
          <p:cNvPr id="52" name="object 52"/>
          <p:cNvSpPr txBox="1"/>
          <p:nvPr/>
        </p:nvSpPr>
        <p:spPr>
          <a:xfrm>
            <a:off x="3759771" y="4038600"/>
            <a:ext cx="676275" cy="457200"/>
          </a:xfrm>
          <a:prstGeom prst="rect">
            <a:avLst/>
          </a:prstGeom>
          <a:solidFill>
            <a:srgbClr val="F1C7C7"/>
          </a:solidFill>
          <a:ln w="9525">
            <a:solidFill>
              <a:srgbClr val="000000"/>
            </a:solidFill>
          </a:ln>
        </p:spPr>
        <p:txBody>
          <a:bodyPr vert="horz" wrap="square" lIns="0" tIns="0" rIns="0" bIns="0" rtlCol="0">
            <a:spAutoFit/>
          </a:bodyPr>
          <a:lstStyle/>
          <a:p>
            <a:pPr marL="144780">
              <a:lnSpc>
                <a:spcPct val="100000"/>
              </a:lnSpc>
            </a:pPr>
            <a:r>
              <a:rPr sz="1400" b="1" dirty="0">
                <a:solidFill>
                  <a:srgbClr val="FFFFFF"/>
                </a:solidFill>
                <a:latin typeface="Calibri"/>
                <a:cs typeface="Calibri"/>
              </a:rPr>
              <a:t>A</a:t>
            </a:r>
            <a:r>
              <a:rPr sz="1400" b="1" spc="5" dirty="0">
                <a:solidFill>
                  <a:srgbClr val="FFFFFF"/>
                </a:solidFill>
                <a:latin typeface="Calibri"/>
                <a:cs typeface="Calibri"/>
              </a:rPr>
              <a:t>r</a:t>
            </a:r>
            <a:r>
              <a:rPr sz="1400" b="1" dirty="0">
                <a:solidFill>
                  <a:srgbClr val="FFFFFF"/>
                </a:solidFill>
                <a:latin typeface="Calibri"/>
                <a:cs typeface="Calibri"/>
              </a:rPr>
              <a:t>i</a:t>
            </a:r>
            <a:r>
              <a:rPr sz="1400" b="1" spc="5" dirty="0">
                <a:solidFill>
                  <a:srgbClr val="FFFFFF"/>
                </a:solidFill>
                <a:latin typeface="Calibri"/>
                <a:cs typeface="Calibri"/>
              </a:rPr>
              <a:t>t</a:t>
            </a:r>
            <a:r>
              <a:rPr sz="1400" b="1" dirty="0">
                <a:solidFill>
                  <a:srgbClr val="FFFFFF"/>
                </a:solidFill>
                <a:latin typeface="Calibri"/>
                <a:cs typeface="Calibri"/>
              </a:rPr>
              <a:t>h</a:t>
            </a:r>
            <a:endParaRPr sz="1400">
              <a:latin typeface="Calibri"/>
              <a:cs typeface="Calibri"/>
            </a:endParaRPr>
          </a:p>
        </p:txBody>
      </p:sp>
      <p:sp>
        <p:nvSpPr>
          <p:cNvPr id="53" name="object 53"/>
          <p:cNvSpPr txBox="1"/>
          <p:nvPr/>
        </p:nvSpPr>
        <p:spPr>
          <a:xfrm>
            <a:off x="4532884" y="4038600"/>
            <a:ext cx="675005" cy="457200"/>
          </a:xfrm>
          <a:prstGeom prst="rect">
            <a:avLst/>
          </a:prstGeom>
          <a:solidFill>
            <a:srgbClr val="F1C7C7"/>
          </a:solidFill>
          <a:ln w="9525">
            <a:solidFill>
              <a:srgbClr val="000000"/>
            </a:solidFill>
          </a:ln>
        </p:spPr>
        <p:txBody>
          <a:bodyPr vert="horz" wrap="square" lIns="0" tIns="0" rIns="0" bIns="0" rtlCol="0">
            <a:spAutoFit/>
          </a:bodyPr>
          <a:lstStyle/>
          <a:p>
            <a:pPr marL="144780">
              <a:lnSpc>
                <a:spcPct val="100000"/>
              </a:lnSpc>
            </a:pPr>
            <a:r>
              <a:rPr sz="1400" b="1" dirty="0">
                <a:solidFill>
                  <a:srgbClr val="FFFFFF"/>
                </a:solidFill>
                <a:latin typeface="Calibri"/>
                <a:cs typeface="Calibri"/>
              </a:rPr>
              <a:t>A</a:t>
            </a:r>
            <a:r>
              <a:rPr sz="1400" b="1" spc="5" dirty="0">
                <a:solidFill>
                  <a:srgbClr val="FFFFFF"/>
                </a:solidFill>
                <a:latin typeface="Calibri"/>
                <a:cs typeface="Calibri"/>
              </a:rPr>
              <a:t>r</a:t>
            </a:r>
            <a:r>
              <a:rPr sz="1400" b="1" dirty="0">
                <a:solidFill>
                  <a:srgbClr val="FFFFFF"/>
                </a:solidFill>
                <a:latin typeface="Calibri"/>
                <a:cs typeface="Calibri"/>
              </a:rPr>
              <a:t>i</a:t>
            </a:r>
            <a:r>
              <a:rPr sz="1400" b="1" spc="5" dirty="0">
                <a:solidFill>
                  <a:srgbClr val="FFFFFF"/>
                </a:solidFill>
                <a:latin typeface="Calibri"/>
                <a:cs typeface="Calibri"/>
              </a:rPr>
              <a:t>t</a:t>
            </a:r>
            <a:r>
              <a:rPr sz="1400" b="1" dirty="0">
                <a:solidFill>
                  <a:srgbClr val="FFFFFF"/>
                </a:solidFill>
                <a:latin typeface="Calibri"/>
                <a:cs typeface="Calibri"/>
              </a:rPr>
              <a:t>h</a:t>
            </a:r>
            <a:endParaRPr sz="1400">
              <a:latin typeface="Calibri"/>
              <a:cs typeface="Calibri"/>
            </a:endParaRPr>
          </a:p>
        </p:txBody>
      </p:sp>
      <p:sp>
        <p:nvSpPr>
          <p:cNvPr id="54" name="object 54"/>
          <p:cNvSpPr txBox="1"/>
          <p:nvPr/>
        </p:nvSpPr>
        <p:spPr>
          <a:xfrm>
            <a:off x="5450781" y="4180204"/>
            <a:ext cx="380365" cy="203835"/>
          </a:xfrm>
          <a:prstGeom prst="rect">
            <a:avLst/>
          </a:prstGeom>
        </p:spPr>
        <p:txBody>
          <a:bodyPr vert="horz" wrap="square" lIns="0" tIns="0" rIns="0" bIns="0" rtlCol="0">
            <a:spAutoFit/>
          </a:bodyPr>
          <a:lstStyle/>
          <a:p>
            <a:pPr marL="12700">
              <a:lnSpc>
                <a:spcPct val="100000"/>
              </a:lnSpc>
            </a:pPr>
            <a:r>
              <a:rPr sz="1400" b="1" spc="-10" dirty="0">
                <a:solidFill>
                  <a:srgbClr val="FFFFFF"/>
                </a:solidFill>
                <a:latin typeface="Calibri"/>
                <a:cs typeface="Calibri"/>
              </a:rPr>
              <a:t>L</a:t>
            </a:r>
            <a:r>
              <a:rPr sz="1400" b="1" dirty="0">
                <a:solidFill>
                  <a:srgbClr val="FFFFFF"/>
                </a:solidFill>
                <a:latin typeface="Calibri"/>
                <a:cs typeface="Calibri"/>
              </a:rPr>
              <a:t>oad</a:t>
            </a:r>
            <a:endParaRPr sz="1400">
              <a:latin typeface="Calibri"/>
              <a:cs typeface="Calibri"/>
            </a:endParaRPr>
          </a:p>
        </p:txBody>
      </p:sp>
      <p:sp>
        <p:nvSpPr>
          <p:cNvPr id="55" name="object 55"/>
          <p:cNvSpPr txBox="1"/>
          <p:nvPr/>
        </p:nvSpPr>
        <p:spPr>
          <a:xfrm>
            <a:off x="6202494" y="4180204"/>
            <a:ext cx="417830" cy="203835"/>
          </a:xfrm>
          <a:prstGeom prst="rect">
            <a:avLst/>
          </a:prstGeom>
        </p:spPr>
        <p:txBody>
          <a:bodyPr vert="horz" wrap="square" lIns="0" tIns="0" rIns="0" bIns="0" rtlCol="0">
            <a:spAutoFit/>
          </a:bodyPr>
          <a:lstStyle/>
          <a:p>
            <a:pPr marL="12700">
              <a:lnSpc>
                <a:spcPct val="100000"/>
              </a:lnSpc>
            </a:pPr>
            <a:r>
              <a:rPr sz="1400" b="1" spc="-5" dirty="0">
                <a:solidFill>
                  <a:srgbClr val="FFFFFF"/>
                </a:solidFill>
                <a:latin typeface="Calibri"/>
                <a:cs typeface="Calibri"/>
              </a:rPr>
              <a:t>S</a:t>
            </a:r>
            <a:r>
              <a:rPr sz="1400" b="1" spc="-10" dirty="0">
                <a:solidFill>
                  <a:srgbClr val="FFFFFF"/>
                </a:solidFill>
                <a:latin typeface="Calibri"/>
                <a:cs typeface="Calibri"/>
              </a:rPr>
              <a:t>t</a:t>
            </a:r>
            <a:r>
              <a:rPr sz="1400" b="1" dirty="0">
                <a:solidFill>
                  <a:srgbClr val="FFFFFF"/>
                </a:solidFill>
                <a:latin typeface="Calibri"/>
                <a:cs typeface="Calibri"/>
              </a:rPr>
              <a:t>o</a:t>
            </a:r>
            <a:r>
              <a:rPr sz="1400" b="1" spc="-10" dirty="0">
                <a:solidFill>
                  <a:srgbClr val="FFFFFF"/>
                </a:solidFill>
                <a:latin typeface="Calibri"/>
                <a:cs typeface="Calibri"/>
              </a:rPr>
              <a:t>re</a:t>
            </a:r>
            <a:endParaRPr sz="1400">
              <a:latin typeface="Calibri"/>
              <a:cs typeface="Calibri"/>
            </a:endParaRPr>
          </a:p>
        </p:txBody>
      </p:sp>
      <p:sp>
        <p:nvSpPr>
          <p:cNvPr id="56" name="object 56"/>
          <p:cNvSpPr txBox="1"/>
          <p:nvPr/>
        </p:nvSpPr>
        <p:spPr>
          <a:xfrm>
            <a:off x="6694809" y="2054225"/>
            <a:ext cx="834390" cy="417195"/>
          </a:xfrm>
          <a:prstGeom prst="rect">
            <a:avLst/>
          </a:prstGeom>
        </p:spPr>
        <p:txBody>
          <a:bodyPr vert="horz" wrap="square" lIns="0" tIns="0" rIns="0" bIns="0" rtlCol="0">
            <a:spAutoFit/>
          </a:bodyPr>
          <a:lstStyle/>
          <a:p>
            <a:pPr marL="194945" marR="5080" indent="-182880">
              <a:lnSpc>
                <a:spcPct val="100000"/>
              </a:lnSpc>
            </a:pPr>
            <a:r>
              <a:rPr sz="1400" b="1" spc="-5" dirty="0">
                <a:solidFill>
                  <a:srgbClr val="FFFFFF"/>
                </a:solidFill>
                <a:latin typeface="Calibri"/>
                <a:cs typeface="Calibri"/>
              </a:rPr>
              <a:t>I</a:t>
            </a:r>
            <a:r>
              <a:rPr sz="1400" b="1" dirty="0">
                <a:solidFill>
                  <a:srgbClr val="FFFFFF"/>
                </a:solidFill>
                <a:latin typeface="Calibri"/>
                <a:cs typeface="Calibri"/>
              </a:rPr>
              <a:t>n</a:t>
            </a:r>
            <a:r>
              <a:rPr sz="1400" b="1" spc="-10" dirty="0">
                <a:solidFill>
                  <a:srgbClr val="FFFFFF"/>
                </a:solidFill>
                <a:latin typeface="Calibri"/>
                <a:cs typeface="Calibri"/>
              </a:rPr>
              <a:t>s</a:t>
            </a:r>
            <a:r>
              <a:rPr sz="1400" b="1" spc="5" dirty="0">
                <a:solidFill>
                  <a:srgbClr val="FFFFFF"/>
                </a:solidFill>
                <a:latin typeface="Calibri"/>
                <a:cs typeface="Calibri"/>
              </a:rPr>
              <a:t>tr</a:t>
            </a:r>
            <a:r>
              <a:rPr sz="1400" b="1" dirty="0">
                <a:solidFill>
                  <a:srgbClr val="FFFFFF"/>
                </a:solidFill>
                <a:latin typeface="Calibri"/>
                <a:cs typeface="Calibri"/>
              </a:rPr>
              <a:t>uc</a:t>
            </a:r>
            <a:r>
              <a:rPr sz="1400" b="1" spc="5" dirty="0">
                <a:solidFill>
                  <a:srgbClr val="FFFFFF"/>
                </a:solidFill>
                <a:latin typeface="Calibri"/>
                <a:cs typeface="Calibri"/>
              </a:rPr>
              <a:t>t</a:t>
            </a:r>
            <a:r>
              <a:rPr sz="1400" b="1" dirty="0">
                <a:solidFill>
                  <a:srgbClr val="FFFFFF"/>
                </a:solidFill>
                <a:latin typeface="Calibri"/>
                <a:cs typeface="Calibri"/>
              </a:rPr>
              <a:t>ion Cache</a:t>
            </a:r>
            <a:endParaRPr sz="1400">
              <a:latin typeface="Calibri"/>
              <a:cs typeface="Calibri"/>
            </a:endParaRPr>
          </a:p>
        </p:txBody>
      </p:sp>
      <p:sp>
        <p:nvSpPr>
          <p:cNvPr id="57" name="object 57"/>
          <p:cNvSpPr txBox="1"/>
          <p:nvPr/>
        </p:nvSpPr>
        <p:spPr>
          <a:xfrm>
            <a:off x="5792181" y="5673725"/>
            <a:ext cx="469265" cy="417195"/>
          </a:xfrm>
          <a:prstGeom prst="rect">
            <a:avLst/>
          </a:prstGeom>
        </p:spPr>
        <p:txBody>
          <a:bodyPr vert="horz" wrap="square" lIns="0" tIns="0" rIns="0" bIns="0" rtlCol="0">
            <a:spAutoFit/>
          </a:bodyPr>
          <a:lstStyle/>
          <a:p>
            <a:pPr marL="12700" marR="5080" indent="46990">
              <a:lnSpc>
                <a:spcPct val="100000"/>
              </a:lnSpc>
            </a:pPr>
            <a:r>
              <a:rPr sz="1400" b="1" dirty="0">
                <a:solidFill>
                  <a:srgbClr val="FFFFFF"/>
                </a:solidFill>
                <a:latin typeface="Calibri"/>
                <a:cs typeface="Calibri"/>
              </a:rPr>
              <a:t>D</a:t>
            </a:r>
            <a:r>
              <a:rPr sz="1400" b="1" spc="-10" dirty="0">
                <a:solidFill>
                  <a:srgbClr val="FFFFFF"/>
                </a:solidFill>
                <a:latin typeface="Calibri"/>
                <a:cs typeface="Calibri"/>
              </a:rPr>
              <a:t>at</a:t>
            </a:r>
            <a:r>
              <a:rPr sz="1400" b="1" dirty="0">
                <a:solidFill>
                  <a:srgbClr val="FFFFFF"/>
                </a:solidFill>
                <a:latin typeface="Calibri"/>
                <a:cs typeface="Calibri"/>
              </a:rPr>
              <a:t>a Cache</a:t>
            </a:r>
            <a:endParaRPr sz="1400">
              <a:latin typeface="Calibri"/>
              <a:cs typeface="Calibri"/>
            </a:endParaRPr>
          </a:p>
        </p:txBody>
      </p:sp>
      <p:sp>
        <p:nvSpPr>
          <p:cNvPr id="59" name="object 59"/>
          <p:cNvSpPr txBox="1"/>
          <p:nvPr/>
        </p:nvSpPr>
        <p:spPr>
          <a:xfrm>
            <a:off x="4403920" y="2359025"/>
            <a:ext cx="834390" cy="417195"/>
          </a:xfrm>
          <a:prstGeom prst="rect">
            <a:avLst/>
          </a:prstGeom>
        </p:spPr>
        <p:txBody>
          <a:bodyPr vert="horz" wrap="square" lIns="0" tIns="0" rIns="0" bIns="0" rtlCol="0">
            <a:spAutoFit/>
          </a:bodyPr>
          <a:lstStyle/>
          <a:p>
            <a:pPr marL="137160" marR="5080" indent="-125095">
              <a:lnSpc>
                <a:spcPct val="100000"/>
              </a:lnSpc>
            </a:pPr>
            <a:r>
              <a:rPr sz="1400" b="1" spc="-5" dirty="0">
                <a:solidFill>
                  <a:srgbClr val="FFFFFF"/>
                </a:solidFill>
                <a:latin typeface="Calibri"/>
                <a:cs typeface="Calibri"/>
              </a:rPr>
              <a:t>I</a:t>
            </a:r>
            <a:r>
              <a:rPr sz="1400" b="1" dirty="0">
                <a:solidFill>
                  <a:srgbClr val="FFFFFF"/>
                </a:solidFill>
                <a:latin typeface="Calibri"/>
                <a:cs typeface="Calibri"/>
              </a:rPr>
              <a:t>n</a:t>
            </a:r>
            <a:r>
              <a:rPr sz="1400" b="1" spc="-10" dirty="0">
                <a:solidFill>
                  <a:srgbClr val="FFFFFF"/>
                </a:solidFill>
                <a:latin typeface="Calibri"/>
                <a:cs typeface="Calibri"/>
              </a:rPr>
              <a:t>s</a:t>
            </a:r>
            <a:r>
              <a:rPr sz="1400" b="1" spc="5" dirty="0">
                <a:solidFill>
                  <a:srgbClr val="FFFFFF"/>
                </a:solidFill>
                <a:latin typeface="Calibri"/>
                <a:cs typeface="Calibri"/>
              </a:rPr>
              <a:t>tr</a:t>
            </a:r>
            <a:r>
              <a:rPr sz="1400" b="1" dirty="0">
                <a:solidFill>
                  <a:srgbClr val="FFFFFF"/>
                </a:solidFill>
                <a:latin typeface="Calibri"/>
                <a:cs typeface="Calibri"/>
              </a:rPr>
              <a:t>uc</a:t>
            </a:r>
            <a:r>
              <a:rPr sz="1400" b="1" spc="5" dirty="0">
                <a:solidFill>
                  <a:srgbClr val="FFFFFF"/>
                </a:solidFill>
                <a:latin typeface="Calibri"/>
                <a:cs typeface="Calibri"/>
              </a:rPr>
              <a:t>t</a:t>
            </a:r>
            <a:r>
              <a:rPr sz="1400" b="1" dirty="0">
                <a:solidFill>
                  <a:srgbClr val="FFFFFF"/>
                </a:solidFill>
                <a:latin typeface="Calibri"/>
                <a:cs typeface="Calibri"/>
              </a:rPr>
              <a:t>ion De</a:t>
            </a:r>
            <a:r>
              <a:rPr sz="1400" b="1" spc="-15" dirty="0">
                <a:solidFill>
                  <a:srgbClr val="FFFFFF"/>
                </a:solidFill>
                <a:latin typeface="Calibri"/>
                <a:cs typeface="Calibri"/>
              </a:rPr>
              <a:t>c</a:t>
            </a:r>
            <a:r>
              <a:rPr sz="1400" b="1" dirty="0">
                <a:solidFill>
                  <a:srgbClr val="FFFFFF"/>
                </a:solidFill>
                <a:latin typeface="Calibri"/>
                <a:cs typeface="Calibri"/>
              </a:rPr>
              <a:t>ode</a:t>
            </a:r>
            <a:endParaRPr sz="1400">
              <a:latin typeface="Calibri"/>
              <a:cs typeface="Calibri"/>
            </a:endParaRPr>
          </a:p>
        </p:txBody>
      </p:sp>
      <p:sp>
        <p:nvSpPr>
          <p:cNvPr id="60" name="object 60"/>
          <p:cNvSpPr txBox="1"/>
          <p:nvPr/>
        </p:nvSpPr>
        <p:spPr>
          <a:xfrm>
            <a:off x="5490742" y="2351494"/>
            <a:ext cx="906144" cy="203835"/>
          </a:xfrm>
          <a:prstGeom prst="rect">
            <a:avLst/>
          </a:prstGeom>
        </p:spPr>
        <p:txBody>
          <a:bodyPr vert="horz" wrap="square" lIns="0" tIns="0" rIns="0" bIns="0" rtlCol="0">
            <a:spAutoFit/>
          </a:bodyPr>
          <a:lstStyle/>
          <a:p>
            <a:pPr marL="12700">
              <a:lnSpc>
                <a:spcPct val="100000"/>
              </a:lnSpc>
            </a:pPr>
            <a:r>
              <a:rPr sz="1400" b="1" spc="-5" dirty="0">
                <a:latin typeface="Calibri"/>
                <a:cs typeface="Calibri"/>
              </a:rPr>
              <a:t>I</a:t>
            </a:r>
            <a:r>
              <a:rPr sz="1400" b="1" dirty="0">
                <a:latin typeface="Calibri"/>
                <a:cs typeface="Calibri"/>
              </a:rPr>
              <a:t>n</a:t>
            </a:r>
            <a:r>
              <a:rPr sz="1400" b="1" spc="-10" dirty="0">
                <a:latin typeface="Calibri"/>
                <a:cs typeface="Calibri"/>
              </a:rPr>
              <a:t>s</a:t>
            </a:r>
            <a:r>
              <a:rPr sz="1400" b="1" spc="5" dirty="0">
                <a:latin typeface="Calibri"/>
                <a:cs typeface="Calibri"/>
              </a:rPr>
              <a:t>tr</a:t>
            </a:r>
            <a:r>
              <a:rPr sz="1400" b="1" dirty="0">
                <a:latin typeface="Calibri"/>
                <a:cs typeface="Calibri"/>
              </a:rPr>
              <a:t>uc</a:t>
            </a:r>
            <a:r>
              <a:rPr sz="1400" b="1" spc="5" dirty="0">
                <a:latin typeface="Calibri"/>
                <a:cs typeface="Calibri"/>
              </a:rPr>
              <a:t>t</a:t>
            </a:r>
            <a:r>
              <a:rPr sz="1400" b="1" dirty="0">
                <a:latin typeface="Calibri"/>
                <a:cs typeface="Calibri"/>
              </a:rPr>
              <a:t>ions</a:t>
            </a:r>
            <a:endParaRPr sz="1400">
              <a:latin typeface="Calibri"/>
              <a:cs typeface="Calibri"/>
            </a:endParaRPr>
          </a:p>
        </p:txBody>
      </p:sp>
      <p:sp>
        <p:nvSpPr>
          <p:cNvPr id="61" name="object 61"/>
          <p:cNvSpPr txBox="1"/>
          <p:nvPr/>
        </p:nvSpPr>
        <p:spPr>
          <a:xfrm>
            <a:off x="4881285" y="2881960"/>
            <a:ext cx="848360" cy="203835"/>
          </a:xfrm>
          <a:prstGeom prst="rect">
            <a:avLst/>
          </a:prstGeom>
        </p:spPr>
        <p:txBody>
          <a:bodyPr vert="horz" wrap="square" lIns="0" tIns="0" rIns="0" bIns="0" rtlCol="0">
            <a:spAutoFit/>
          </a:bodyPr>
          <a:lstStyle/>
          <a:p>
            <a:pPr marL="12700">
              <a:lnSpc>
                <a:spcPct val="100000"/>
              </a:lnSpc>
            </a:pPr>
            <a:r>
              <a:rPr sz="1400" b="1" spc="-5" dirty="0">
                <a:latin typeface="Calibri"/>
                <a:cs typeface="Calibri"/>
              </a:rPr>
              <a:t>O</a:t>
            </a:r>
            <a:r>
              <a:rPr sz="1400" b="1" dirty="0">
                <a:latin typeface="Calibri"/>
                <a:cs typeface="Calibri"/>
              </a:rPr>
              <a:t>pe</a:t>
            </a:r>
            <a:r>
              <a:rPr sz="1400" b="1" spc="-35" dirty="0">
                <a:latin typeface="Calibri"/>
                <a:cs typeface="Calibri"/>
              </a:rPr>
              <a:t>r</a:t>
            </a:r>
            <a:r>
              <a:rPr sz="1400" b="1" spc="-10" dirty="0">
                <a:latin typeface="Calibri"/>
                <a:cs typeface="Calibri"/>
              </a:rPr>
              <a:t>a</a:t>
            </a:r>
            <a:r>
              <a:rPr sz="1400" b="1" spc="5" dirty="0">
                <a:latin typeface="Calibri"/>
                <a:cs typeface="Calibri"/>
              </a:rPr>
              <a:t>t</a:t>
            </a:r>
            <a:r>
              <a:rPr sz="1400" b="1" dirty="0">
                <a:latin typeface="Calibri"/>
                <a:cs typeface="Calibri"/>
              </a:rPr>
              <a:t>ions</a:t>
            </a:r>
            <a:endParaRPr sz="1400">
              <a:latin typeface="Calibri"/>
              <a:cs typeface="Calibri"/>
            </a:endParaRPr>
          </a:p>
        </p:txBody>
      </p:sp>
      <p:sp>
        <p:nvSpPr>
          <p:cNvPr id="62" name="object 62"/>
          <p:cNvSpPr txBox="1"/>
          <p:nvPr/>
        </p:nvSpPr>
        <p:spPr>
          <a:xfrm>
            <a:off x="2364646" y="3231622"/>
            <a:ext cx="1123315" cy="203835"/>
          </a:xfrm>
          <a:prstGeom prst="rect">
            <a:avLst/>
          </a:prstGeom>
        </p:spPr>
        <p:txBody>
          <a:bodyPr vert="horz" wrap="square" lIns="0" tIns="0" rIns="0" bIns="0" rtlCol="0">
            <a:spAutoFit/>
          </a:bodyPr>
          <a:lstStyle/>
          <a:p>
            <a:pPr marL="12700">
              <a:lnSpc>
                <a:spcPct val="100000"/>
              </a:lnSpc>
            </a:pPr>
            <a:r>
              <a:rPr sz="1400" b="1" spc="-5" dirty="0">
                <a:latin typeface="Calibri"/>
                <a:cs typeface="Calibri"/>
              </a:rPr>
              <a:t>P</a:t>
            </a:r>
            <a:r>
              <a:rPr sz="1400" b="1" spc="-10" dirty="0">
                <a:latin typeface="Calibri"/>
                <a:cs typeface="Calibri"/>
              </a:rPr>
              <a:t>r</a:t>
            </a:r>
            <a:r>
              <a:rPr sz="1400" b="1" dirty="0">
                <a:latin typeface="Calibri"/>
                <a:cs typeface="Calibri"/>
              </a:rPr>
              <a:t>edic</a:t>
            </a:r>
            <a:r>
              <a:rPr sz="1400" b="1" spc="5" dirty="0">
                <a:latin typeface="Calibri"/>
                <a:cs typeface="Calibri"/>
              </a:rPr>
              <a:t>t</a:t>
            </a:r>
            <a:r>
              <a:rPr sz="1400" b="1" dirty="0">
                <a:latin typeface="Calibri"/>
                <a:cs typeface="Calibri"/>
              </a:rPr>
              <a:t>ion</a:t>
            </a:r>
            <a:r>
              <a:rPr sz="1400" b="1" spc="-30" dirty="0">
                <a:latin typeface="Calibri"/>
                <a:cs typeface="Calibri"/>
              </a:rPr>
              <a:t> </a:t>
            </a:r>
            <a:r>
              <a:rPr sz="1400" b="1" spc="-5" dirty="0">
                <a:latin typeface="Calibri"/>
                <a:cs typeface="Calibri"/>
              </a:rPr>
              <a:t>O</a:t>
            </a:r>
            <a:r>
              <a:rPr sz="1400" b="1" dirty="0">
                <a:latin typeface="Calibri"/>
                <a:cs typeface="Calibri"/>
              </a:rPr>
              <a:t>K?</a:t>
            </a:r>
            <a:endParaRPr sz="1400">
              <a:latin typeface="Calibri"/>
              <a:cs typeface="Calibri"/>
            </a:endParaRPr>
          </a:p>
        </p:txBody>
      </p:sp>
      <p:sp>
        <p:nvSpPr>
          <p:cNvPr id="63" name="object 63"/>
          <p:cNvSpPr txBox="1"/>
          <p:nvPr/>
        </p:nvSpPr>
        <p:spPr>
          <a:xfrm>
            <a:off x="6596454" y="5297201"/>
            <a:ext cx="274320" cy="152400"/>
          </a:xfrm>
          <a:prstGeom prst="rect">
            <a:avLst/>
          </a:prstGeom>
        </p:spPr>
        <p:txBody>
          <a:bodyPr vert="horz" wrap="square" lIns="0" tIns="0" rIns="0" bIns="0" rtlCol="0">
            <a:spAutoFit/>
          </a:bodyPr>
          <a:lstStyle/>
          <a:p>
            <a:pPr marL="12700">
              <a:lnSpc>
                <a:spcPct val="100000"/>
              </a:lnSpc>
            </a:pPr>
            <a:r>
              <a:rPr sz="1000" b="1" spc="-10" dirty="0">
                <a:latin typeface="Calibri"/>
                <a:cs typeface="Calibri"/>
              </a:rPr>
              <a:t>D</a:t>
            </a:r>
            <a:r>
              <a:rPr sz="1000" b="1" spc="-5" dirty="0">
                <a:latin typeface="Calibri"/>
                <a:cs typeface="Calibri"/>
              </a:rPr>
              <a:t>ata</a:t>
            </a:r>
            <a:endParaRPr sz="1000">
              <a:latin typeface="Calibri"/>
              <a:cs typeface="Calibri"/>
            </a:endParaRPr>
          </a:p>
        </p:txBody>
      </p:sp>
      <p:sp>
        <p:nvSpPr>
          <p:cNvPr id="64" name="object 64"/>
          <p:cNvSpPr txBox="1"/>
          <p:nvPr/>
        </p:nvSpPr>
        <p:spPr>
          <a:xfrm>
            <a:off x="5816758" y="5068504"/>
            <a:ext cx="434340" cy="398780"/>
          </a:xfrm>
          <a:prstGeom prst="rect">
            <a:avLst/>
          </a:prstGeom>
        </p:spPr>
        <p:txBody>
          <a:bodyPr vert="horz" wrap="square" lIns="0" tIns="0" rIns="0" bIns="0" rtlCol="0">
            <a:spAutoFit/>
          </a:bodyPr>
          <a:lstStyle/>
          <a:p>
            <a:pPr marL="12700" marR="5080" indent="115570">
              <a:lnSpc>
                <a:spcPct val="161600"/>
              </a:lnSpc>
            </a:pPr>
            <a:r>
              <a:rPr sz="1000" b="1" spc="-10" dirty="0">
                <a:latin typeface="Calibri"/>
                <a:cs typeface="Calibri"/>
              </a:rPr>
              <a:t>A</a:t>
            </a:r>
            <a:r>
              <a:rPr sz="1000" b="1" dirty="0">
                <a:latin typeface="Calibri"/>
                <a:cs typeface="Calibri"/>
              </a:rPr>
              <a:t>ddr</a:t>
            </a:r>
            <a:r>
              <a:rPr sz="1000" b="1" spc="-5" dirty="0">
                <a:latin typeface="Calibri"/>
                <a:cs typeface="Calibri"/>
              </a:rPr>
              <a:t>. </a:t>
            </a:r>
            <a:r>
              <a:rPr sz="1000" b="1" spc="-10" dirty="0">
                <a:latin typeface="Calibri"/>
                <a:cs typeface="Calibri"/>
              </a:rPr>
              <a:t>D</a:t>
            </a:r>
            <a:r>
              <a:rPr sz="1000" b="1" spc="-5" dirty="0">
                <a:latin typeface="Calibri"/>
                <a:cs typeface="Calibri"/>
              </a:rPr>
              <a:t>ata</a:t>
            </a:r>
            <a:endParaRPr sz="1000">
              <a:latin typeface="Calibri"/>
              <a:cs typeface="Calibri"/>
            </a:endParaRPr>
          </a:p>
        </p:txBody>
      </p:sp>
      <p:sp>
        <p:nvSpPr>
          <p:cNvPr id="65" name="object 65"/>
          <p:cNvSpPr txBox="1"/>
          <p:nvPr/>
        </p:nvSpPr>
        <p:spPr>
          <a:xfrm>
            <a:off x="5163932" y="5068504"/>
            <a:ext cx="318770" cy="152400"/>
          </a:xfrm>
          <a:prstGeom prst="rect">
            <a:avLst/>
          </a:prstGeom>
        </p:spPr>
        <p:txBody>
          <a:bodyPr vert="horz" wrap="square" lIns="0" tIns="0" rIns="0" bIns="0" rtlCol="0">
            <a:spAutoFit/>
          </a:bodyPr>
          <a:lstStyle/>
          <a:p>
            <a:pPr marL="12700">
              <a:lnSpc>
                <a:spcPct val="100000"/>
              </a:lnSpc>
            </a:pPr>
            <a:r>
              <a:rPr sz="1000" b="1" spc="-10" dirty="0">
                <a:latin typeface="Calibri"/>
                <a:cs typeface="Calibri"/>
              </a:rPr>
              <a:t>A</a:t>
            </a:r>
            <a:r>
              <a:rPr sz="1000" b="1" dirty="0">
                <a:latin typeface="Calibri"/>
                <a:cs typeface="Calibri"/>
              </a:rPr>
              <a:t>ddr</a:t>
            </a:r>
            <a:r>
              <a:rPr sz="1000" b="1" spc="-5" dirty="0">
                <a:latin typeface="Calibri"/>
                <a:cs typeface="Calibri"/>
              </a:rPr>
              <a:t>.</a:t>
            </a:r>
            <a:endParaRPr sz="1000">
              <a:latin typeface="Calibri"/>
              <a:cs typeface="Calibri"/>
            </a:endParaRPr>
          </a:p>
        </p:txBody>
      </p:sp>
      <p:sp>
        <p:nvSpPr>
          <p:cNvPr id="66" name="object 66"/>
          <p:cNvSpPr/>
          <p:nvPr/>
        </p:nvSpPr>
        <p:spPr>
          <a:xfrm>
            <a:off x="3314700" y="3810000"/>
            <a:ext cx="0" cy="157480"/>
          </a:xfrm>
          <a:custGeom>
            <a:avLst/>
            <a:gdLst/>
            <a:ahLst/>
            <a:cxnLst/>
            <a:rect l="l" t="t" r="r" b="b"/>
            <a:pathLst>
              <a:path h="157479">
                <a:moveTo>
                  <a:pt x="0" y="0"/>
                </a:moveTo>
                <a:lnTo>
                  <a:pt x="0" y="157162"/>
                </a:lnTo>
              </a:path>
            </a:pathLst>
          </a:custGeom>
          <a:ln w="28575">
            <a:solidFill>
              <a:srgbClr val="000000"/>
            </a:solidFill>
          </a:ln>
        </p:spPr>
        <p:txBody>
          <a:bodyPr wrap="square" lIns="0" tIns="0" rIns="0" bIns="0" rtlCol="0"/>
          <a:lstStyle/>
          <a:p>
            <a:endParaRPr/>
          </a:p>
        </p:txBody>
      </p:sp>
      <p:sp>
        <p:nvSpPr>
          <p:cNvPr id="67" name="object 67"/>
          <p:cNvSpPr/>
          <p:nvPr/>
        </p:nvSpPr>
        <p:spPr>
          <a:xfrm>
            <a:off x="3271842" y="3952876"/>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68" name="object 68"/>
          <p:cNvSpPr/>
          <p:nvPr/>
        </p:nvSpPr>
        <p:spPr>
          <a:xfrm>
            <a:off x="1735715" y="4876800"/>
            <a:ext cx="5215255" cy="0"/>
          </a:xfrm>
          <a:custGeom>
            <a:avLst/>
            <a:gdLst/>
            <a:ahLst/>
            <a:cxnLst/>
            <a:rect l="l" t="t" r="r" b="b"/>
            <a:pathLst>
              <a:path w="5215255">
                <a:moveTo>
                  <a:pt x="0" y="0"/>
                </a:moveTo>
                <a:lnTo>
                  <a:pt x="5214696" y="0"/>
                </a:lnTo>
              </a:path>
            </a:pathLst>
          </a:custGeom>
          <a:ln w="28575">
            <a:solidFill>
              <a:srgbClr val="000000"/>
            </a:solidFill>
          </a:ln>
        </p:spPr>
        <p:txBody>
          <a:bodyPr wrap="square" lIns="0" tIns="0" rIns="0" bIns="0" rtlCol="0"/>
          <a:lstStyle/>
          <a:p>
            <a:endParaRPr/>
          </a:p>
        </p:txBody>
      </p:sp>
      <p:sp>
        <p:nvSpPr>
          <p:cNvPr id="69" name="object 69"/>
          <p:cNvSpPr/>
          <p:nvPr/>
        </p:nvSpPr>
        <p:spPr>
          <a:xfrm>
            <a:off x="2507240" y="4567237"/>
            <a:ext cx="0" cy="238125"/>
          </a:xfrm>
          <a:custGeom>
            <a:avLst/>
            <a:gdLst/>
            <a:ahLst/>
            <a:cxnLst/>
            <a:rect l="l" t="t" r="r" b="b"/>
            <a:pathLst>
              <a:path h="238125">
                <a:moveTo>
                  <a:pt x="0" y="0"/>
                </a:moveTo>
                <a:lnTo>
                  <a:pt x="0" y="238125"/>
                </a:lnTo>
              </a:path>
            </a:pathLst>
          </a:custGeom>
          <a:ln w="28575">
            <a:solidFill>
              <a:srgbClr val="000000"/>
            </a:solidFill>
          </a:ln>
        </p:spPr>
        <p:txBody>
          <a:bodyPr wrap="square" lIns="0" tIns="0" rIns="0" bIns="0" rtlCol="0"/>
          <a:lstStyle/>
          <a:p>
            <a:endParaRPr/>
          </a:p>
        </p:txBody>
      </p:sp>
      <p:sp>
        <p:nvSpPr>
          <p:cNvPr id="70" name="object 70"/>
          <p:cNvSpPr/>
          <p:nvPr/>
        </p:nvSpPr>
        <p:spPr>
          <a:xfrm>
            <a:off x="2464382" y="4791076"/>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71" name="object 71"/>
          <p:cNvSpPr/>
          <p:nvPr/>
        </p:nvSpPr>
        <p:spPr>
          <a:xfrm>
            <a:off x="2464381" y="4495802"/>
            <a:ext cx="85725" cy="85725"/>
          </a:xfrm>
          <a:custGeom>
            <a:avLst/>
            <a:gdLst/>
            <a:ahLst/>
            <a:cxnLst/>
            <a:rect l="l" t="t" r="r" b="b"/>
            <a:pathLst>
              <a:path w="85725" h="85725">
                <a:moveTo>
                  <a:pt x="42862" y="0"/>
                </a:moveTo>
                <a:lnTo>
                  <a:pt x="0" y="85725"/>
                </a:lnTo>
                <a:lnTo>
                  <a:pt x="85725" y="85725"/>
                </a:lnTo>
                <a:lnTo>
                  <a:pt x="42862" y="0"/>
                </a:lnTo>
                <a:close/>
              </a:path>
            </a:pathLst>
          </a:custGeom>
          <a:solidFill>
            <a:srgbClr val="000000"/>
          </a:solidFill>
        </p:spPr>
        <p:txBody>
          <a:bodyPr wrap="square" lIns="0" tIns="0" rIns="0" bIns="0" rtlCol="0"/>
          <a:lstStyle/>
          <a:p>
            <a:endParaRPr/>
          </a:p>
        </p:txBody>
      </p:sp>
      <p:sp>
        <p:nvSpPr>
          <p:cNvPr id="72" name="object 72"/>
          <p:cNvSpPr/>
          <p:nvPr/>
        </p:nvSpPr>
        <p:spPr>
          <a:xfrm>
            <a:off x="4050290" y="4567237"/>
            <a:ext cx="0" cy="238125"/>
          </a:xfrm>
          <a:custGeom>
            <a:avLst/>
            <a:gdLst/>
            <a:ahLst/>
            <a:cxnLst/>
            <a:rect l="l" t="t" r="r" b="b"/>
            <a:pathLst>
              <a:path h="238125">
                <a:moveTo>
                  <a:pt x="0" y="0"/>
                </a:moveTo>
                <a:lnTo>
                  <a:pt x="0" y="238125"/>
                </a:lnTo>
              </a:path>
            </a:pathLst>
          </a:custGeom>
          <a:ln w="28575">
            <a:solidFill>
              <a:srgbClr val="000000"/>
            </a:solidFill>
          </a:ln>
        </p:spPr>
        <p:txBody>
          <a:bodyPr wrap="square" lIns="0" tIns="0" rIns="0" bIns="0" rtlCol="0"/>
          <a:lstStyle/>
          <a:p>
            <a:endParaRPr/>
          </a:p>
        </p:txBody>
      </p:sp>
      <p:sp>
        <p:nvSpPr>
          <p:cNvPr id="73" name="object 73"/>
          <p:cNvSpPr/>
          <p:nvPr/>
        </p:nvSpPr>
        <p:spPr>
          <a:xfrm>
            <a:off x="4007431" y="4791076"/>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74" name="object 74"/>
          <p:cNvSpPr/>
          <p:nvPr/>
        </p:nvSpPr>
        <p:spPr>
          <a:xfrm>
            <a:off x="4007431" y="4495802"/>
            <a:ext cx="85725" cy="85725"/>
          </a:xfrm>
          <a:custGeom>
            <a:avLst/>
            <a:gdLst/>
            <a:ahLst/>
            <a:cxnLst/>
            <a:rect l="l" t="t" r="r" b="b"/>
            <a:pathLst>
              <a:path w="85725" h="85725">
                <a:moveTo>
                  <a:pt x="42862" y="0"/>
                </a:moveTo>
                <a:lnTo>
                  <a:pt x="0" y="85725"/>
                </a:lnTo>
                <a:lnTo>
                  <a:pt x="85725" y="85725"/>
                </a:lnTo>
                <a:lnTo>
                  <a:pt x="42862" y="0"/>
                </a:lnTo>
                <a:close/>
              </a:path>
            </a:pathLst>
          </a:custGeom>
          <a:solidFill>
            <a:srgbClr val="000000"/>
          </a:solidFill>
        </p:spPr>
        <p:txBody>
          <a:bodyPr wrap="square" lIns="0" tIns="0" rIns="0" bIns="0" rtlCol="0"/>
          <a:lstStyle/>
          <a:p>
            <a:endParaRPr/>
          </a:p>
        </p:txBody>
      </p:sp>
      <p:sp>
        <p:nvSpPr>
          <p:cNvPr id="75" name="object 75"/>
          <p:cNvSpPr/>
          <p:nvPr/>
        </p:nvSpPr>
        <p:spPr>
          <a:xfrm>
            <a:off x="4821815" y="4567237"/>
            <a:ext cx="0" cy="238125"/>
          </a:xfrm>
          <a:custGeom>
            <a:avLst/>
            <a:gdLst/>
            <a:ahLst/>
            <a:cxnLst/>
            <a:rect l="l" t="t" r="r" b="b"/>
            <a:pathLst>
              <a:path h="238125">
                <a:moveTo>
                  <a:pt x="0" y="0"/>
                </a:moveTo>
                <a:lnTo>
                  <a:pt x="0" y="238125"/>
                </a:lnTo>
              </a:path>
            </a:pathLst>
          </a:custGeom>
          <a:ln w="28575">
            <a:solidFill>
              <a:srgbClr val="000000"/>
            </a:solidFill>
          </a:ln>
        </p:spPr>
        <p:txBody>
          <a:bodyPr wrap="square" lIns="0" tIns="0" rIns="0" bIns="0" rtlCol="0"/>
          <a:lstStyle/>
          <a:p>
            <a:endParaRPr/>
          </a:p>
        </p:txBody>
      </p:sp>
      <p:sp>
        <p:nvSpPr>
          <p:cNvPr id="76" name="object 76"/>
          <p:cNvSpPr/>
          <p:nvPr/>
        </p:nvSpPr>
        <p:spPr>
          <a:xfrm>
            <a:off x="4778956" y="4791076"/>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77" name="object 77"/>
          <p:cNvSpPr/>
          <p:nvPr/>
        </p:nvSpPr>
        <p:spPr>
          <a:xfrm>
            <a:off x="4778956" y="4495802"/>
            <a:ext cx="85725" cy="85725"/>
          </a:xfrm>
          <a:custGeom>
            <a:avLst/>
            <a:gdLst/>
            <a:ahLst/>
            <a:cxnLst/>
            <a:rect l="l" t="t" r="r" b="b"/>
            <a:pathLst>
              <a:path w="85725" h="85725">
                <a:moveTo>
                  <a:pt x="42862" y="0"/>
                </a:moveTo>
                <a:lnTo>
                  <a:pt x="0" y="85725"/>
                </a:lnTo>
                <a:lnTo>
                  <a:pt x="85725" y="85725"/>
                </a:lnTo>
                <a:lnTo>
                  <a:pt x="42862" y="0"/>
                </a:lnTo>
                <a:close/>
              </a:path>
            </a:pathLst>
          </a:custGeom>
          <a:solidFill>
            <a:srgbClr val="000000"/>
          </a:solidFill>
        </p:spPr>
        <p:txBody>
          <a:bodyPr wrap="square" lIns="0" tIns="0" rIns="0" bIns="0" rtlCol="0"/>
          <a:lstStyle/>
          <a:p>
            <a:endParaRPr/>
          </a:p>
        </p:txBody>
      </p:sp>
      <p:sp>
        <p:nvSpPr>
          <p:cNvPr id="78" name="object 78"/>
          <p:cNvSpPr/>
          <p:nvPr/>
        </p:nvSpPr>
        <p:spPr>
          <a:xfrm>
            <a:off x="5593340" y="4567237"/>
            <a:ext cx="0" cy="238125"/>
          </a:xfrm>
          <a:custGeom>
            <a:avLst/>
            <a:gdLst/>
            <a:ahLst/>
            <a:cxnLst/>
            <a:rect l="l" t="t" r="r" b="b"/>
            <a:pathLst>
              <a:path h="238125">
                <a:moveTo>
                  <a:pt x="0" y="0"/>
                </a:moveTo>
                <a:lnTo>
                  <a:pt x="0" y="238125"/>
                </a:lnTo>
              </a:path>
            </a:pathLst>
          </a:custGeom>
          <a:ln w="28575">
            <a:solidFill>
              <a:srgbClr val="000000"/>
            </a:solidFill>
          </a:ln>
        </p:spPr>
        <p:txBody>
          <a:bodyPr wrap="square" lIns="0" tIns="0" rIns="0" bIns="0" rtlCol="0"/>
          <a:lstStyle/>
          <a:p>
            <a:endParaRPr/>
          </a:p>
        </p:txBody>
      </p:sp>
      <p:sp>
        <p:nvSpPr>
          <p:cNvPr id="79" name="object 79"/>
          <p:cNvSpPr/>
          <p:nvPr/>
        </p:nvSpPr>
        <p:spPr>
          <a:xfrm>
            <a:off x="5550481" y="4791076"/>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80" name="object 80"/>
          <p:cNvSpPr/>
          <p:nvPr/>
        </p:nvSpPr>
        <p:spPr>
          <a:xfrm>
            <a:off x="5550481" y="4495802"/>
            <a:ext cx="85725" cy="85725"/>
          </a:xfrm>
          <a:custGeom>
            <a:avLst/>
            <a:gdLst/>
            <a:ahLst/>
            <a:cxnLst/>
            <a:rect l="l" t="t" r="r" b="b"/>
            <a:pathLst>
              <a:path w="85725" h="85725">
                <a:moveTo>
                  <a:pt x="42862" y="0"/>
                </a:moveTo>
                <a:lnTo>
                  <a:pt x="0" y="85725"/>
                </a:lnTo>
                <a:lnTo>
                  <a:pt x="85725" y="85725"/>
                </a:lnTo>
                <a:lnTo>
                  <a:pt x="42862" y="0"/>
                </a:lnTo>
                <a:close/>
              </a:path>
            </a:pathLst>
          </a:custGeom>
          <a:solidFill>
            <a:srgbClr val="000000"/>
          </a:solidFill>
        </p:spPr>
        <p:txBody>
          <a:bodyPr wrap="square" lIns="0" tIns="0" rIns="0" bIns="0" rtlCol="0"/>
          <a:lstStyle/>
          <a:p>
            <a:endParaRPr/>
          </a:p>
        </p:txBody>
      </p:sp>
      <p:sp>
        <p:nvSpPr>
          <p:cNvPr id="81" name="object 81"/>
          <p:cNvSpPr/>
          <p:nvPr/>
        </p:nvSpPr>
        <p:spPr>
          <a:xfrm>
            <a:off x="6364864" y="4567237"/>
            <a:ext cx="0" cy="238125"/>
          </a:xfrm>
          <a:custGeom>
            <a:avLst/>
            <a:gdLst/>
            <a:ahLst/>
            <a:cxnLst/>
            <a:rect l="l" t="t" r="r" b="b"/>
            <a:pathLst>
              <a:path h="238125">
                <a:moveTo>
                  <a:pt x="0" y="0"/>
                </a:moveTo>
                <a:lnTo>
                  <a:pt x="0" y="238125"/>
                </a:lnTo>
              </a:path>
            </a:pathLst>
          </a:custGeom>
          <a:ln w="28575">
            <a:solidFill>
              <a:srgbClr val="000000"/>
            </a:solidFill>
          </a:ln>
        </p:spPr>
        <p:txBody>
          <a:bodyPr wrap="square" lIns="0" tIns="0" rIns="0" bIns="0" rtlCol="0"/>
          <a:lstStyle/>
          <a:p>
            <a:endParaRPr/>
          </a:p>
        </p:txBody>
      </p:sp>
      <p:sp>
        <p:nvSpPr>
          <p:cNvPr id="82" name="object 82"/>
          <p:cNvSpPr/>
          <p:nvPr/>
        </p:nvSpPr>
        <p:spPr>
          <a:xfrm>
            <a:off x="6322006" y="4791076"/>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83" name="object 83"/>
          <p:cNvSpPr/>
          <p:nvPr/>
        </p:nvSpPr>
        <p:spPr>
          <a:xfrm>
            <a:off x="6322006" y="4495802"/>
            <a:ext cx="85725" cy="85725"/>
          </a:xfrm>
          <a:custGeom>
            <a:avLst/>
            <a:gdLst/>
            <a:ahLst/>
            <a:cxnLst/>
            <a:rect l="l" t="t" r="r" b="b"/>
            <a:pathLst>
              <a:path w="85725" h="85725">
                <a:moveTo>
                  <a:pt x="42862" y="0"/>
                </a:moveTo>
                <a:lnTo>
                  <a:pt x="0" y="85725"/>
                </a:lnTo>
                <a:lnTo>
                  <a:pt x="85725" y="85725"/>
                </a:lnTo>
                <a:lnTo>
                  <a:pt x="42862" y="0"/>
                </a:lnTo>
                <a:close/>
              </a:path>
            </a:pathLst>
          </a:custGeom>
          <a:solidFill>
            <a:srgbClr val="000000"/>
          </a:solidFill>
        </p:spPr>
        <p:txBody>
          <a:bodyPr wrap="square" lIns="0" tIns="0" rIns="0" bIns="0" rtlCol="0"/>
          <a:lstStyle/>
          <a:p>
            <a:endParaRPr/>
          </a:p>
        </p:txBody>
      </p:sp>
      <p:sp>
        <p:nvSpPr>
          <p:cNvPr id="84" name="object 84"/>
          <p:cNvSpPr/>
          <p:nvPr/>
        </p:nvSpPr>
        <p:spPr>
          <a:xfrm>
            <a:off x="3278765" y="4567237"/>
            <a:ext cx="0" cy="238125"/>
          </a:xfrm>
          <a:custGeom>
            <a:avLst/>
            <a:gdLst/>
            <a:ahLst/>
            <a:cxnLst/>
            <a:rect l="l" t="t" r="r" b="b"/>
            <a:pathLst>
              <a:path h="238125">
                <a:moveTo>
                  <a:pt x="0" y="0"/>
                </a:moveTo>
                <a:lnTo>
                  <a:pt x="0" y="238125"/>
                </a:lnTo>
              </a:path>
            </a:pathLst>
          </a:custGeom>
          <a:ln w="28575">
            <a:solidFill>
              <a:srgbClr val="000000"/>
            </a:solidFill>
          </a:ln>
        </p:spPr>
        <p:txBody>
          <a:bodyPr wrap="square" lIns="0" tIns="0" rIns="0" bIns="0" rtlCol="0"/>
          <a:lstStyle/>
          <a:p>
            <a:endParaRPr/>
          </a:p>
        </p:txBody>
      </p:sp>
      <p:sp>
        <p:nvSpPr>
          <p:cNvPr id="85" name="object 85"/>
          <p:cNvSpPr/>
          <p:nvPr/>
        </p:nvSpPr>
        <p:spPr>
          <a:xfrm>
            <a:off x="3235906" y="4791076"/>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86" name="object 86"/>
          <p:cNvSpPr/>
          <p:nvPr/>
        </p:nvSpPr>
        <p:spPr>
          <a:xfrm>
            <a:off x="3235906" y="4495802"/>
            <a:ext cx="85725" cy="85725"/>
          </a:xfrm>
          <a:custGeom>
            <a:avLst/>
            <a:gdLst/>
            <a:ahLst/>
            <a:cxnLst/>
            <a:rect l="l" t="t" r="r" b="b"/>
            <a:pathLst>
              <a:path w="85725" h="85725">
                <a:moveTo>
                  <a:pt x="42862" y="0"/>
                </a:moveTo>
                <a:lnTo>
                  <a:pt x="0" y="85725"/>
                </a:lnTo>
                <a:lnTo>
                  <a:pt x="85725" y="85725"/>
                </a:lnTo>
                <a:lnTo>
                  <a:pt x="42862" y="0"/>
                </a:lnTo>
                <a:close/>
              </a:path>
            </a:pathLst>
          </a:custGeom>
          <a:solidFill>
            <a:srgbClr val="000000"/>
          </a:solidFill>
        </p:spPr>
        <p:txBody>
          <a:bodyPr wrap="square" lIns="0" tIns="0" rIns="0" bIns="0" rtlCol="0"/>
          <a:lstStyle/>
          <a:p>
            <a:endParaRPr/>
          </a:p>
        </p:txBody>
      </p:sp>
      <p:sp>
        <p:nvSpPr>
          <p:cNvPr id="87" name="object 87"/>
          <p:cNvSpPr txBox="1"/>
          <p:nvPr/>
        </p:nvSpPr>
        <p:spPr>
          <a:xfrm>
            <a:off x="2874905" y="4894579"/>
            <a:ext cx="1344930" cy="203835"/>
          </a:xfrm>
          <a:prstGeom prst="rect">
            <a:avLst/>
          </a:prstGeom>
        </p:spPr>
        <p:txBody>
          <a:bodyPr vert="horz" wrap="square" lIns="0" tIns="0" rIns="0" bIns="0" rtlCol="0">
            <a:spAutoFit/>
          </a:bodyPr>
          <a:lstStyle/>
          <a:p>
            <a:pPr marL="12700">
              <a:lnSpc>
                <a:spcPct val="100000"/>
              </a:lnSpc>
            </a:pPr>
            <a:r>
              <a:rPr sz="1400" b="1" spc="-5" dirty="0">
                <a:latin typeface="Calibri"/>
                <a:cs typeface="Calibri"/>
              </a:rPr>
              <a:t>O</a:t>
            </a:r>
            <a:r>
              <a:rPr sz="1400" b="1" dirty="0">
                <a:latin typeface="Calibri"/>
                <a:cs typeface="Calibri"/>
              </a:rPr>
              <a:t>pe</a:t>
            </a:r>
            <a:r>
              <a:rPr sz="1400" b="1" spc="-35" dirty="0">
                <a:latin typeface="Calibri"/>
                <a:cs typeface="Calibri"/>
              </a:rPr>
              <a:t>r</a:t>
            </a:r>
            <a:r>
              <a:rPr sz="1400" b="1" spc="-10" dirty="0">
                <a:latin typeface="Calibri"/>
                <a:cs typeface="Calibri"/>
              </a:rPr>
              <a:t>a</a:t>
            </a:r>
            <a:r>
              <a:rPr sz="1400" b="1" spc="5" dirty="0">
                <a:latin typeface="Calibri"/>
                <a:cs typeface="Calibri"/>
              </a:rPr>
              <a:t>t</a:t>
            </a:r>
            <a:r>
              <a:rPr sz="1400" b="1" dirty="0">
                <a:latin typeface="Calibri"/>
                <a:cs typeface="Calibri"/>
              </a:rPr>
              <a:t>ion</a:t>
            </a:r>
            <a:r>
              <a:rPr sz="1400" b="1" spc="-40" dirty="0">
                <a:latin typeface="Calibri"/>
                <a:cs typeface="Calibri"/>
              </a:rPr>
              <a:t> </a:t>
            </a:r>
            <a:r>
              <a:rPr sz="1400" b="1" spc="-25" dirty="0">
                <a:latin typeface="Calibri"/>
                <a:cs typeface="Calibri"/>
              </a:rPr>
              <a:t>R</a:t>
            </a:r>
            <a:r>
              <a:rPr sz="1400" b="1" dirty="0">
                <a:latin typeface="Calibri"/>
                <a:cs typeface="Calibri"/>
              </a:rPr>
              <a:t>esul</a:t>
            </a:r>
            <a:r>
              <a:rPr sz="1400" b="1" spc="5" dirty="0">
                <a:latin typeface="Calibri"/>
                <a:cs typeface="Calibri"/>
              </a:rPr>
              <a:t>t</a:t>
            </a:r>
            <a:r>
              <a:rPr sz="1400" b="1" dirty="0">
                <a:latin typeface="Calibri"/>
                <a:cs typeface="Calibri"/>
              </a:rPr>
              <a:t>s</a:t>
            </a:r>
            <a:endParaRPr sz="1400">
              <a:latin typeface="Calibri"/>
              <a:cs typeface="Calibri"/>
            </a:endParaRPr>
          </a:p>
        </p:txBody>
      </p:sp>
      <p:sp>
        <p:nvSpPr>
          <p:cNvPr id="88" name="object 88"/>
          <p:cNvSpPr/>
          <p:nvPr/>
        </p:nvSpPr>
        <p:spPr>
          <a:xfrm>
            <a:off x="2313565" y="2209800"/>
            <a:ext cx="411480" cy="0"/>
          </a:xfrm>
          <a:custGeom>
            <a:avLst/>
            <a:gdLst/>
            <a:ahLst/>
            <a:cxnLst/>
            <a:rect l="l" t="t" r="r" b="b"/>
            <a:pathLst>
              <a:path w="411480">
                <a:moveTo>
                  <a:pt x="0" y="0"/>
                </a:moveTo>
                <a:lnTo>
                  <a:pt x="411162" y="0"/>
                </a:lnTo>
              </a:path>
            </a:pathLst>
          </a:custGeom>
          <a:ln w="28575">
            <a:solidFill>
              <a:srgbClr val="000000"/>
            </a:solidFill>
            <a:prstDash val="dash"/>
          </a:ln>
        </p:spPr>
        <p:txBody>
          <a:bodyPr wrap="square" lIns="0" tIns="0" rIns="0" bIns="0" rtlCol="0"/>
          <a:lstStyle/>
          <a:p>
            <a:endParaRPr/>
          </a:p>
        </p:txBody>
      </p:sp>
      <p:sp>
        <p:nvSpPr>
          <p:cNvPr id="89" name="object 89"/>
          <p:cNvSpPr/>
          <p:nvPr/>
        </p:nvSpPr>
        <p:spPr>
          <a:xfrm>
            <a:off x="2710441" y="2166934"/>
            <a:ext cx="85725" cy="85725"/>
          </a:xfrm>
          <a:custGeom>
            <a:avLst/>
            <a:gdLst/>
            <a:ahLst/>
            <a:cxnLst/>
            <a:rect l="l" t="t" r="r" b="b"/>
            <a:pathLst>
              <a:path w="85725" h="85725">
                <a:moveTo>
                  <a:pt x="0" y="0"/>
                </a:moveTo>
                <a:lnTo>
                  <a:pt x="0" y="85725"/>
                </a:lnTo>
                <a:lnTo>
                  <a:pt x="85725" y="42862"/>
                </a:lnTo>
                <a:lnTo>
                  <a:pt x="0" y="0"/>
                </a:lnTo>
                <a:close/>
              </a:path>
            </a:pathLst>
          </a:custGeom>
          <a:solidFill>
            <a:srgbClr val="000000"/>
          </a:solidFill>
        </p:spPr>
        <p:txBody>
          <a:bodyPr wrap="square" lIns="0" tIns="0" rIns="0" bIns="0" rtlCol="0"/>
          <a:lstStyle/>
          <a:p>
            <a:endParaRPr/>
          </a:p>
        </p:txBody>
      </p:sp>
      <p:sp>
        <p:nvSpPr>
          <p:cNvPr id="90" name="object 90"/>
          <p:cNvSpPr/>
          <p:nvPr/>
        </p:nvSpPr>
        <p:spPr>
          <a:xfrm>
            <a:off x="1904993" y="2667000"/>
            <a:ext cx="828040" cy="2209800"/>
          </a:xfrm>
          <a:custGeom>
            <a:avLst/>
            <a:gdLst/>
            <a:ahLst/>
            <a:cxnLst/>
            <a:rect l="l" t="t" r="r" b="b"/>
            <a:pathLst>
              <a:path w="828039" h="2209800">
                <a:moveTo>
                  <a:pt x="827671" y="0"/>
                </a:moveTo>
                <a:lnTo>
                  <a:pt x="0" y="0"/>
                </a:lnTo>
                <a:lnTo>
                  <a:pt x="0" y="2209800"/>
                </a:lnTo>
              </a:path>
            </a:pathLst>
          </a:custGeom>
          <a:ln w="19050">
            <a:solidFill>
              <a:srgbClr val="000000"/>
            </a:solidFill>
          </a:ln>
        </p:spPr>
        <p:txBody>
          <a:bodyPr wrap="square" lIns="0" tIns="0" rIns="0" bIns="0" rtlCol="0"/>
          <a:lstStyle/>
          <a:p>
            <a:endParaRPr/>
          </a:p>
        </p:txBody>
      </p:sp>
      <p:sp>
        <p:nvSpPr>
          <p:cNvPr id="91" name="object 91"/>
          <p:cNvSpPr/>
          <p:nvPr/>
        </p:nvSpPr>
        <p:spPr>
          <a:xfrm>
            <a:off x="2719962" y="262889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93" name="object 93"/>
          <p:cNvSpPr txBox="1"/>
          <p:nvPr/>
        </p:nvSpPr>
        <p:spPr>
          <a:xfrm>
            <a:off x="545083" y="3224504"/>
            <a:ext cx="1277620" cy="203835"/>
          </a:xfrm>
          <a:prstGeom prst="rect">
            <a:avLst/>
          </a:prstGeom>
        </p:spPr>
        <p:txBody>
          <a:bodyPr vert="horz" wrap="square" lIns="0" tIns="0" rIns="0" bIns="0" rtlCol="0">
            <a:spAutoFit/>
          </a:bodyPr>
          <a:lstStyle/>
          <a:p>
            <a:pPr marL="12700">
              <a:lnSpc>
                <a:spcPct val="100000"/>
              </a:lnSpc>
            </a:pPr>
            <a:r>
              <a:rPr sz="1400" b="1" spc="-25" dirty="0">
                <a:latin typeface="Calibri"/>
                <a:cs typeface="Calibri"/>
              </a:rPr>
              <a:t>R</a:t>
            </a:r>
            <a:r>
              <a:rPr sz="1400" b="1" dirty="0">
                <a:latin typeface="Calibri"/>
                <a:cs typeface="Calibri"/>
              </a:rPr>
              <a:t>e</a:t>
            </a:r>
            <a:r>
              <a:rPr sz="1400" b="1" spc="-10" dirty="0">
                <a:latin typeface="Calibri"/>
                <a:cs typeface="Calibri"/>
              </a:rPr>
              <a:t>g</a:t>
            </a:r>
            <a:r>
              <a:rPr sz="1400" b="1" dirty="0">
                <a:latin typeface="Calibri"/>
                <a:cs typeface="Calibri"/>
              </a:rPr>
              <a:t>i</a:t>
            </a:r>
            <a:r>
              <a:rPr sz="1400" b="1" spc="-10" dirty="0">
                <a:latin typeface="Calibri"/>
                <a:cs typeface="Calibri"/>
              </a:rPr>
              <a:t>st</a:t>
            </a:r>
            <a:r>
              <a:rPr sz="1400" b="1" dirty="0">
                <a:latin typeface="Calibri"/>
                <a:cs typeface="Calibri"/>
              </a:rPr>
              <a:t>er</a:t>
            </a:r>
            <a:r>
              <a:rPr sz="1400" b="1" spc="-40" dirty="0">
                <a:latin typeface="Calibri"/>
                <a:cs typeface="Calibri"/>
              </a:rPr>
              <a:t> </a:t>
            </a:r>
            <a:r>
              <a:rPr sz="1400" b="1" spc="-5" dirty="0">
                <a:latin typeface="Calibri"/>
                <a:cs typeface="Calibri"/>
              </a:rPr>
              <a:t>U</a:t>
            </a:r>
            <a:r>
              <a:rPr sz="1400" b="1" dirty="0">
                <a:latin typeface="Calibri"/>
                <a:cs typeface="Calibri"/>
              </a:rPr>
              <a:t>pd</a:t>
            </a:r>
            <a:r>
              <a:rPr sz="1400" b="1" spc="-10" dirty="0">
                <a:latin typeface="Calibri"/>
                <a:cs typeface="Calibri"/>
              </a:rPr>
              <a:t>at</a:t>
            </a:r>
            <a:r>
              <a:rPr sz="1400" b="1" dirty="0">
                <a:latin typeface="Calibri"/>
                <a:cs typeface="Calibri"/>
              </a:rPr>
              <a:t>es</a:t>
            </a:r>
            <a:endParaRPr sz="1400">
              <a:latin typeface="Calibri"/>
              <a:cs typeface="Calibri"/>
            </a:endParaRPr>
          </a:p>
        </p:txBody>
      </p:sp>
      <p:sp>
        <p:nvSpPr>
          <p:cNvPr id="94" name="object 94"/>
          <p:cNvSpPr/>
          <p:nvPr/>
        </p:nvSpPr>
        <p:spPr>
          <a:xfrm>
            <a:off x="4156654" y="2471734"/>
            <a:ext cx="85725" cy="85725"/>
          </a:xfrm>
          <a:custGeom>
            <a:avLst/>
            <a:gdLst/>
            <a:ahLst/>
            <a:cxnLst/>
            <a:rect l="l" t="t" r="r" b="b"/>
            <a:pathLst>
              <a:path w="85725" h="85725">
                <a:moveTo>
                  <a:pt x="0" y="0"/>
                </a:moveTo>
                <a:lnTo>
                  <a:pt x="0" y="85725"/>
                </a:lnTo>
                <a:lnTo>
                  <a:pt x="85725" y="42862"/>
                </a:lnTo>
                <a:lnTo>
                  <a:pt x="0" y="0"/>
                </a:lnTo>
                <a:close/>
              </a:path>
            </a:pathLst>
          </a:custGeom>
          <a:solidFill>
            <a:srgbClr val="000000"/>
          </a:solidFill>
        </p:spPr>
        <p:txBody>
          <a:bodyPr wrap="square" lIns="0" tIns="0" rIns="0" bIns="0" rtlCol="0"/>
          <a:lstStyle/>
          <a:p>
            <a:endParaRPr/>
          </a:p>
        </p:txBody>
      </p:sp>
      <p:sp>
        <p:nvSpPr>
          <p:cNvPr id="95" name="object 95"/>
          <p:cNvSpPr/>
          <p:nvPr/>
        </p:nvSpPr>
        <p:spPr>
          <a:xfrm>
            <a:off x="3856614" y="2890837"/>
            <a:ext cx="963930" cy="157480"/>
          </a:xfrm>
          <a:custGeom>
            <a:avLst/>
            <a:gdLst/>
            <a:ahLst/>
            <a:cxnLst/>
            <a:rect l="l" t="t" r="r" b="b"/>
            <a:pathLst>
              <a:path w="963929" h="157480">
                <a:moveTo>
                  <a:pt x="963612" y="157162"/>
                </a:moveTo>
                <a:lnTo>
                  <a:pt x="0" y="157162"/>
                </a:lnTo>
                <a:lnTo>
                  <a:pt x="0" y="0"/>
                </a:lnTo>
              </a:path>
            </a:pathLst>
          </a:custGeom>
          <a:ln w="28575">
            <a:solidFill>
              <a:srgbClr val="000000"/>
            </a:solidFill>
          </a:ln>
        </p:spPr>
        <p:txBody>
          <a:bodyPr wrap="square" lIns="0" tIns="0" rIns="0" bIns="0" rtlCol="0"/>
          <a:lstStyle/>
          <a:p>
            <a:endParaRPr/>
          </a:p>
        </p:txBody>
      </p:sp>
      <p:sp>
        <p:nvSpPr>
          <p:cNvPr id="96" name="object 96"/>
          <p:cNvSpPr/>
          <p:nvPr/>
        </p:nvSpPr>
        <p:spPr>
          <a:xfrm>
            <a:off x="3813760" y="2819403"/>
            <a:ext cx="85725" cy="85725"/>
          </a:xfrm>
          <a:custGeom>
            <a:avLst/>
            <a:gdLst/>
            <a:ahLst/>
            <a:cxnLst/>
            <a:rect l="l" t="t" r="r" b="b"/>
            <a:pathLst>
              <a:path w="85725" h="85725">
                <a:moveTo>
                  <a:pt x="42849" y="0"/>
                </a:moveTo>
                <a:lnTo>
                  <a:pt x="0" y="85725"/>
                </a:lnTo>
                <a:lnTo>
                  <a:pt x="85725" y="85712"/>
                </a:lnTo>
                <a:lnTo>
                  <a:pt x="42849" y="0"/>
                </a:lnTo>
                <a:close/>
              </a:path>
            </a:pathLst>
          </a:custGeom>
          <a:solidFill>
            <a:srgbClr val="000000"/>
          </a:solidFill>
        </p:spPr>
        <p:txBody>
          <a:bodyPr wrap="square" lIns="0" tIns="0" rIns="0" bIns="0" rtlCol="0"/>
          <a:lstStyle/>
          <a:p>
            <a:endParaRPr/>
          </a:p>
        </p:txBody>
      </p:sp>
      <p:graphicFrame>
        <p:nvGraphicFramePr>
          <p:cNvPr id="58" name="object 58"/>
          <p:cNvGraphicFramePr>
            <a:graphicFrameLocks noGrp="1"/>
          </p:cNvGraphicFramePr>
          <p:nvPr/>
        </p:nvGraphicFramePr>
        <p:xfrm>
          <a:off x="4237609" y="1671637"/>
          <a:ext cx="2146304" cy="533399"/>
        </p:xfrm>
        <a:graphic>
          <a:graphicData uri="http://schemas.openxmlformats.org/drawingml/2006/table">
            <a:tbl>
              <a:tblPr firstRow="1" bandRow="1">
                <a:tableStyleId>{2D5ABB26-0587-4C30-8999-92F81FD0307C}</a:tableStyleId>
              </a:tblPr>
              <a:tblGrid>
                <a:gridCol w="1157287"/>
                <a:gridCol w="989017"/>
              </a:tblGrid>
              <a:tr h="271730">
                <a:tc rowSpan="2">
                  <a:txBody>
                    <a:bodyPr/>
                    <a:lstStyle/>
                    <a:p>
                      <a:pPr marL="298450" marR="290830" indent="75565">
                        <a:lnSpc>
                          <a:spcPct val="100000"/>
                        </a:lnSpc>
                      </a:pPr>
                      <a:r>
                        <a:rPr sz="1400" b="1" spc="-25" dirty="0">
                          <a:solidFill>
                            <a:srgbClr val="FFFFFF"/>
                          </a:solidFill>
                          <a:latin typeface="Calibri"/>
                          <a:cs typeface="Calibri"/>
                        </a:rPr>
                        <a:t>F</a:t>
                      </a:r>
                      <a:r>
                        <a:rPr sz="1400" b="1" spc="-15" dirty="0">
                          <a:solidFill>
                            <a:srgbClr val="FFFFFF"/>
                          </a:solidFill>
                          <a:latin typeface="Calibri"/>
                          <a:cs typeface="Calibri"/>
                        </a:rPr>
                        <a:t>e</a:t>
                      </a:r>
                      <a:r>
                        <a:rPr sz="1400" b="1" spc="-20" dirty="0">
                          <a:solidFill>
                            <a:srgbClr val="FFFFFF"/>
                          </a:solidFill>
                          <a:latin typeface="Calibri"/>
                          <a:cs typeface="Calibri"/>
                        </a:rPr>
                        <a:t>t</a:t>
                      </a:r>
                      <a:r>
                        <a:rPr sz="1400" b="1" dirty="0">
                          <a:solidFill>
                            <a:srgbClr val="FFFFFF"/>
                          </a:solidFill>
                          <a:latin typeface="Calibri"/>
                          <a:cs typeface="Calibri"/>
                        </a:rPr>
                        <a:t>ch Co</a:t>
                      </a:r>
                      <a:r>
                        <a:rPr sz="1400" b="1" spc="-10" dirty="0">
                          <a:solidFill>
                            <a:srgbClr val="FFFFFF"/>
                          </a:solidFill>
                          <a:latin typeface="Calibri"/>
                          <a:cs typeface="Calibri"/>
                        </a:rPr>
                        <a:t>n</a:t>
                      </a:r>
                      <a:r>
                        <a:rPr sz="1400" b="1" spc="5" dirty="0">
                          <a:solidFill>
                            <a:srgbClr val="FFFFFF"/>
                          </a:solidFill>
                          <a:latin typeface="Calibri"/>
                          <a:cs typeface="Calibri"/>
                        </a:rPr>
                        <a:t>t</a:t>
                      </a:r>
                      <a:r>
                        <a:rPr sz="1400" b="1" spc="-10" dirty="0">
                          <a:solidFill>
                            <a:srgbClr val="FFFFFF"/>
                          </a:solidFill>
                          <a:latin typeface="Calibri"/>
                          <a:cs typeface="Calibri"/>
                        </a:rPr>
                        <a:t>r</a:t>
                      </a:r>
                      <a:r>
                        <a:rPr sz="1400" b="1" dirty="0">
                          <a:solidFill>
                            <a:srgbClr val="FFFFFF"/>
                          </a:solidFill>
                          <a:latin typeface="Calibri"/>
                          <a:cs typeface="Calibri"/>
                        </a:rPr>
                        <a:t>ol</a:t>
                      </a:r>
                      <a:endParaRPr sz="1400" dirty="0">
                        <a:latin typeface="Calibri"/>
                        <a:cs typeface="Calibri"/>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1C7C7"/>
                    </a:solidFill>
                  </a:tcPr>
                </a:tc>
                <a:tc>
                  <a:txBody>
                    <a:bodyPr/>
                    <a:lstStyle/>
                    <a:p>
                      <a:pPr marL="202565">
                        <a:lnSpc>
                          <a:spcPct val="100000"/>
                        </a:lnSpc>
                      </a:pPr>
                      <a:r>
                        <a:rPr sz="1400" b="1" dirty="0">
                          <a:latin typeface="Calibri"/>
                          <a:cs typeface="Calibri"/>
                        </a:rPr>
                        <a:t>Add</a:t>
                      </a:r>
                      <a:r>
                        <a:rPr sz="1400" b="1" spc="-10" dirty="0">
                          <a:latin typeface="Calibri"/>
                          <a:cs typeface="Calibri"/>
                        </a:rPr>
                        <a:t>r</a:t>
                      </a:r>
                      <a:r>
                        <a:rPr sz="1400" b="1" dirty="0">
                          <a:latin typeface="Calibri"/>
                          <a:cs typeface="Calibri"/>
                        </a:rPr>
                        <a:t>ess</a:t>
                      </a:r>
                      <a:endParaRPr sz="1400">
                        <a:latin typeface="Calibri"/>
                        <a:cs typeface="Calibri"/>
                      </a:endParaRPr>
                    </a:p>
                  </a:txBody>
                  <a:tcPr marL="0" marR="0" marT="0" marB="0">
                    <a:lnL w="9525">
                      <a:solidFill>
                        <a:srgbClr val="000000"/>
                      </a:solidFill>
                      <a:prstDash val="solid"/>
                    </a:lnL>
                    <a:lnB w="28575">
                      <a:solidFill>
                        <a:srgbClr val="000000"/>
                      </a:solidFill>
                      <a:prstDash val="solid"/>
                    </a:lnB>
                    <a:solidFill>
                      <a:srgbClr val="F2F2F2"/>
                    </a:solidFill>
                  </a:tcPr>
                </a:tc>
              </a:tr>
              <a:tr h="261669">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1C7C7"/>
                    </a:solidFill>
                  </a:tcPr>
                </a:tc>
                <a:tc>
                  <a:txBody>
                    <a:bodyPr/>
                    <a:lstStyle/>
                    <a:p>
                      <a:endParaRPr sz="1400">
                        <a:latin typeface="Calibri"/>
                        <a:cs typeface="Calibri"/>
                      </a:endParaRPr>
                    </a:p>
                  </a:txBody>
                  <a:tcPr marL="0" marR="0" marT="0" marB="0">
                    <a:lnL w="9525">
                      <a:solidFill>
                        <a:srgbClr val="000000"/>
                      </a:solidFill>
                      <a:prstDash val="solid"/>
                    </a:lnL>
                    <a:lnT w="28575">
                      <a:solidFill>
                        <a:srgbClr val="000000"/>
                      </a:solidFill>
                      <a:prstDash val="solid"/>
                    </a:lnT>
                    <a:solidFill>
                      <a:srgbClr val="F2F2F2"/>
                    </a:solidFill>
                  </a:tcPr>
                </a:tc>
              </a:tr>
            </a:tbl>
          </a:graphicData>
        </a:graphic>
      </p:graphicFrame>
      <p:graphicFrame>
        <p:nvGraphicFramePr>
          <p:cNvPr id="92" name="object 92"/>
          <p:cNvGraphicFramePr>
            <a:graphicFrameLocks noGrp="1"/>
          </p:cNvGraphicFramePr>
          <p:nvPr/>
        </p:nvGraphicFramePr>
        <p:xfrm>
          <a:off x="2791396" y="1824037"/>
          <a:ext cx="1374779" cy="1127760"/>
        </p:xfrm>
        <a:graphic>
          <a:graphicData uri="http://schemas.openxmlformats.org/drawingml/2006/table">
            <a:tbl>
              <a:tblPr firstRow="1" bandRow="1">
                <a:tableStyleId>{2D5ABB26-0587-4C30-8999-92F81FD0307C}</a:tableStyleId>
              </a:tblPr>
              <a:tblGrid>
                <a:gridCol w="193675"/>
                <a:gridCol w="769937"/>
                <a:gridCol w="193675"/>
                <a:gridCol w="217492"/>
              </a:tblGrid>
              <a:tr h="457200">
                <a:tc gridSpan="3">
                  <a:txBody>
                    <a:bodyPr/>
                    <a:lstStyle/>
                    <a:p>
                      <a:pPr marL="414655" marR="149860" indent="-259079">
                        <a:lnSpc>
                          <a:spcPct val="100000"/>
                        </a:lnSpc>
                      </a:pPr>
                      <a:r>
                        <a:rPr sz="1400" b="1" spc="-25" dirty="0">
                          <a:solidFill>
                            <a:srgbClr val="FFFFFF"/>
                          </a:solidFill>
                          <a:latin typeface="Calibri"/>
                          <a:cs typeface="Calibri"/>
                        </a:rPr>
                        <a:t>R</a:t>
                      </a:r>
                      <a:r>
                        <a:rPr sz="1400" b="1" spc="-15" dirty="0">
                          <a:solidFill>
                            <a:srgbClr val="FFFFFF"/>
                          </a:solidFill>
                          <a:latin typeface="Calibri"/>
                          <a:cs typeface="Calibri"/>
                        </a:rPr>
                        <a:t>e</a:t>
                      </a:r>
                      <a:r>
                        <a:rPr sz="1400" b="1" spc="5" dirty="0">
                          <a:solidFill>
                            <a:srgbClr val="FFFFFF"/>
                          </a:solidFill>
                          <a:latin typeface="Calibri"/>
                          <a:cs typeface="Calibri"/>
                        </a:rPr>
                        <a:t>t</a:t>
                      </a:r>
                      <a:r>
                        <a:rPr sz="1400" b="1" dirty="0">
                          <a:solidFill>
                            <a:srgbClr val="FFFFFF"/>
                          </a:solidFill>
                          <a:latin typeface="Calibri"/>
                          <a:cs typeface="Calibri"/>
                        </a:rPr>
                        <a:t>i</a:t>
                      </a:r>
                      <a:r>
                        <a:rPr sz="1400" b="1" spc="-10" dirty="0">
                          <a:solidFill>
                            <a:srgbClr val="FFFFFF"/>
                          </a:solidFill>
                          <a:latin typeface="Calibri"/>
                          <a:cs typeface="Calibri"/>
                        </a:rPr>
                        <a:t>r</a:t>
                      </a:r>
                      <a:r>
                        <a:rPr sz="1400" b="1" dirty="0">
                          <a:solidFill>
                            <a:srgbClr val="FFFFFF"/>
                          </a:solidFill>
                          <a:latin typeface="Calibri"/>
                          <a:cs typeface="Calibri"/>
                        </a:rPr>
                        <a:t>e</a:t>
                      </a:r>
                      <a:r>
                        <a:rPr sz="1400" b="1" spc="-5" dirty="0">
                          <a:solidFill>
                            <a:srgbClr val="FFFFFF"/>
                          </a:solidFill>
                          <a:latin typeface="Calibri"/>
                          <a:cs typeface="Calibri"/>
                        </a:rPr>
                        <a:t>m</a:t>
                      </a:r>
                      <a:r>
                        <a:rPr sz="1400" b="1" dirty="0">
                          <a:solidFill>
                            <a:srgbClr val="FFFFFF"/>
                          </a:solidFill>
                          <a:latin typeface="Calibri"/>
                          <a:cs typeface="Calibri"/>
                        </a:rPr>
                        <a:t>e</a:t>
                      </a:r>
                      <a:r>
                        <a:rPr sz="1400" b="1" spc="-25" dirty="0">
                          <a:solidFill>
                            <a:srgbClr val="FFFFFF"/>
                          </a:solidFill>
                          <a:latin typeface="Calibri"/>
                          <a:cs typeface="Calibri"/>
                        </a:rPr>
                        <a:t>n</a:t>
                      </a:r>
                      <a:r>
                        <a:rPr sz="1400" b="1" dirty="0">
                          <a:solidFill>
                            <a:srgbClr val="FFFFFF"/>
                          </a:solidFill>
                          <a:latin typeface="Calibri"/>
                          <a:cs typeface="Calibri"/>
                        </a:rPr>
                        <a:t>t </a:t>
                      </a:r>
                      <a:r>
                        <a:rPr sz="1400" b="1" spc="-5" dirty="0">
                          <a:solidFill>
                            <a:srgbClr val="FFFFFF"/>
                          </a:solidFill>
                          <a:latin typeface="Calibri"/>
                          <a:cs typeface="Calibri"/>
                        </a:rPr>
                        <a:t>U</a:t>
                      </a:r>
                      <a:r>
                        <a:rPr sz="1400" b="1" dirty="0">
                          <a:solidFill>
                            <a:srgbClr val="FFFFFF"/>
                          </a:solidFill>
                          <a:latin typeface="Calibri"/>
                          <a:cs typeface="Calibri"/>
                        </a:rPr>
                        <a:t>nit</a:t>
                      </a:r>
                      <a:endParaRPr sz="1400" dirty="0">
                        <a:latin typeface="Calibri"/>
                        <a:cs typeface="Calibri"/>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solidFill>
                      <a:srgbClr val="F1C7C7"/>
                    </a:solidFill>
                  </a:tcPr>
                </a:tc>
                <a:tc hMerge="1">
                  <a:txBody>
                    <a:bodyPr/>
                    <a:lstStyle/>
                    <a:p>
                      <a:endParaRPr/>
                    </a:p>
                  </a:txBody>
                  <a:tcPr marL="0" marR="0" marT="0" marB="0"/>
                </a:tc>
                <a:tc hMerge="1">
                  <a:txBody>
                    <a:bodyPr/>
                    <a:lstStyle/>
                    <a:p>
                      <a:endParaRPr/>
                    </a:p>
                  </a:txBody>
                  <a:tcPr marL="0" marR="0" marT="0" marB="0"/>
                </a:tc>
                <a:tc rowSpan="2">
                  <a:txBody>
                    <a:bodyPr/>
                    <a:lstStyle/>
                    <a:p>
                      <a:endParaRPr sz="1400">
                        <a:latin typeface="Calibri"/>
                        <a:cs typeface="Calibri"/>
                      </a:endParaRPr>
                    </a:p>
                  </a:txBody>
                  <a:tcPr marL="0" marR="0" marT="0" marB="0">
                    <a:lnL w="9525">
                      <a:solidFill>
                        <a:srgbClr val="000000"/>
                      </a:solidFill>
                      <a:prstDash val="solid"/>
                    </a:lnL>
                    <a:lnB w="28575">
                      <a:solidFill>
                        <a:srgbClr val="000000"/>
                      </a:solidFill>
                      <a:prstDash val="solid"/>
                    </a:lnB>
                    <a:solidFill>
                      <a:srgbClr val="F2F2F2"/>
                    </a:solidFill>
                  </a:tcPr>
                </a:tc>
              </a:tr>
              <a:tr h="228600">
                <a:tc rowSpan="3">
                  <a:txBody>
                    <a:bodyPr/>
                    <a:lstStyle/>
                    <a:p>
                      <a:endParaRPr sz="1400">
                        <a:latin typeface="Calibri"/>
                        <a:cs typeface="Calibri"/>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1C7C7"/>
                    </a:solidFill>
                  </a:tcPr>
                </a:tc>
                <a:tc rowSpan="2">
                  <a:txBody>
                    <a:bodyPr/>
                    <a:lstStyle/>
                    <a:p>
                      <a:pPr marL="250190" marR="71755" indent="-169545">
                        <a:lnSpc>
                          <a:spcPct val="100000"/>
                        </a:lnSpc>
                      </a:pPr>
                      <a:r>
                        <a:rPr sz="1400" b="1" spc="-25" dirty="0">
                          <a:solidFill>
                            <a:srgbClr val="FFFFFF"/>
                          </a:solidFill>
                          <a:latin typeface="Calibri"/>
                          <a:cs typeface="Calibri"/>
                        </a:rPr>
                        <a:t>R</a:t>
                      </a:r>
                      <a:r>
                        <a:rPr sz="1400" b="1" dirty="0">
                          <a:solidFill>
                            <a:srgbClr val="FFFFFF"/>
                          </a:solidFill>
                          <a:latin typeface="Calibri"/>
                          <a:cs typeface="Calibri"/>
                        </a:rPr>
                        <a:t>e</a:t>
                      </a:r>
                      <a:r>
                        <a:rPr sz="1400" b="1" spc="-10" dirty="0">
                          <a:solidFill>
                            <a:srgbClr val="FFFFFF"/>
                          </a:solidFill>
                          <a:latin typeface="Calibri"/>
                          <a:cs typeface="Calibri"/>
                        </a:rPr>
                        <a:t>g</a:t>
                      </a:r>
                      <a:r>
                        <a:rPr sz="1400" b="1" dirty="0">
                          <a:solidFill>
                            <a:srgbClr val="FFFFFF"/>
                          </a:solidFill>
                          <a:latin typeface="Calibri"/>
                          <a:cs typeface="Calibri"/>
                        </a:rPr>
                        <a:t>i</a:t>
                      </a:r>
                      <a:r>
                        <a:rPr sz="1400" b="1" spc="-10" dirty="0">
                          <a:solidFill>
                            <a:srgbClr val="FFFFFF"/>
                          </a:solidFill>
                          <a:latin typeface="Calibri"/>
                          <a:cs typeface="Calibri"/>
                        </a:rPr>
                        <a:t>st</a:t>
                      </a:r>
                      <a:r>
                        <a:rPr sz="1400" b="1" dirty="0">
                          <a:solidFill>
                            <a:srgbClr val="FFFFFF"/>
                          </a:solidFill>
                          <a:latin typeface="Calibri"/>
                          <a:cs typeface="Calibri"/>
                        </a:rPr>
                        <a:t>er File</a:t>
                      </a:r>
                      <a:endParaRPr sz="1400">
                        <a:latin typeface="Calibri"/>
                        <a:cs typeface="Calibri"/>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808080"/>
                    </a:solidFill>
                  </a:tcPr>
                </a:tc>
                <a:tc>
                  <a:txBody>
                    <a:bodyPr/>
                    <a:lstStyle/>
                    <a:p>
                      <a:endParaRPr sz="1400">
                        <a:latin typeface="Calibri"/>
                        <a:cs typeface="Calibri"/>
                      </a:endParaRPr>
                    </a:p>
                  </a:txBody>
                  <a:tcPr marL="0" marR="0" marT="0" marB="0">
                    <a:lnL w="9525">
                      <a:solidFill>
                        <a:srgbClr val="000000"/>
                      </a:solidFill>
                      <a:prstDash val="solid"/>
                    </a:lnL>
                    <a:lnR w="9525">
                      <a:solidFill>
                        <a:srgbClr val="000000"/>
                      </a:solidFill>
                      <a:prstDash val="solid"/>
                    </a:lnR>
                    <a:lnB w="28575">
                      <a:solidFill>
                        <a:srgbClr val="000000"/>
                      </a:solidFill>
                      <a:prstDash val="solid"/>
                    </a:lnB>
                    <a:solidFill>
                      <a:srgbClr val="F1C7C7"/>
                    </a:solidFill>
                  </a:tcPr>
                </a:tc>
                <a:tc vMerge="1">
                  <a:txBody>
                    <a:bodyPr/>
                    <a:lstStyle/>
                    <a:p>
                      <a:endParaRPr/>
                    </a:p>
                  </a:txBody>
                  <a:tcPr marL="0" marR="0" marT="0" marB="0">
                    <a:lnL w="9525">
                      <a:solidFill>
                        <a:srgbClr val="000000"/>
                      </a:solidFill>
                      <a:prstDash val="solid"/>
                    </a:lnL>
                    <a:lnB w="28575">
                      <a:solidFill>
                        <a:srgbClr val="000000"/>
                      </a:solidFill>
                      <a:prstDash val="solid"/>
                    </a:lnB>
                    <a:solidFill>
                      <a:srgbClr val="F2F2F2"/>
                    </a:solidFill>
                  </a:tcPr>
                </a:tc>
              </a:tr>
              <a:tr h="228600">
                <a:tc vMerge="1">
                  <a:txBody>
                    <a:bodyPr/>
                    <a:lstStyle/>
                    <a:p>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1C7C7"/>
                    </a:solidFill>
                  </a:tcPr>
                </a:tc>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808080"/>
                    </a:solidFill>
                  </a:tcPr>
                </a:tc>
                <a:tc rowSpan="2">
                  <a:txBody>
                    <a:bodyPr/>
                    <a:lstStyle/>
                    <a:p>
                      <a:endParaRPr sz="1400">
                        <a:latin typeface="Calibri"/>
                        <a:cs typeface="Calibri"/>
                      </a:endParaRPr>
                    </a:p>
                  </a:txBody>
                  <a:tcPr marL="0" marR="0" marT="0" marB="0">
                    <a:lnL w="9525">
                      <a:solidFill>
                        <a:srgbClr val="000000"/>
                      </a:solidFill>
                      <a:prstDash val="solid"/>
                    </a:lnL>
                    <a:lnR w="9525">
                      <a:solidFill>
                        <a:srgbClr val="000000"/>
                      </a:solidFill>
                      <a:prstDash val="solid"/>
                    </a:lnR>
                    <a:lnT w="28575">
                      <a:solidFill>
                        <a:srgbClr val="000000"/>
                      </a:solidFill>
                      <a:prstDash val="solid"/>
                    </a:lnT>
                    <a:lnB w="9525">
                      <a:solidFill>
                        <a:srgbClr val="000000"/>
                      </a:solidFill>
                      <a:prstDash val="solid"/>
                    </a:lnB>
                    <a:solidFill>
                      <a:srgbClr val="F1C7C7"/>
                    </a:solidFill>
                  </a:tcPr>
                </a:tc>
                <a:tc rowSpan="2">
                  <a:txBody>
                    <a:bodyPr/>
                    <a:lstStyle/>
                    <a:p>
                      <a:endParaRPr sz="1400">
                        <a:latin typeface="Calibri"/>
                        <a:cs typeface="Calibri"/>
                      </a:endParaRPr>
                    </a:p>
                  </a:txBody>
                  <a:tcPr marL="0" marR="0" marT="0" marB="0">
                    <a:lnL w="9525">
                      <a:solidFill>
                        <a:srgbClr val="000000"/>
                      </a:solidFill>
                      <a:prstDash val="solid"/>
                    </a:lnL>
                    <a:lnT w="28575">
                      <a:solidFill>
                        <a:srgbClr val="000000"/>
                      </a:solidFill>
                      <a:prstDash val="solid"/>
                    </a:lnT>
                    <a:solidFill>
                      <a:srgbClr val="F2F2F2"/>
                    </a:solidFill>
                  </a:tcPr>
                </a:tc>
              </a:tr>
              <a:tr h="76200">
                <a:tc vMerge="1">
                  <a:txBody>
                    <a:bodyPr/>
                    <a:lstStyle/>
                    <a:p>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1C7C7"/>
                    </a:solidFill>
                  </a:tcPr>
                </a:tc>
                <a:tc>
                  <a:txBody>
                    <a:bodyPr/>
                    <a:lstStyle/>
                    <a:p>
                      <a:endParaRPr sz="1400">
                        <a:latin typeface="Calibri"/>
                        <a:cs typeface="Calibri"/>
                      </a:endParaRPr>
                    </a:p>
                  </a:txBody>
                  <a:tcPr marL="0" marR="0" marT="0" marB="0">
                    <a:lnT w="9525">
                      <a:solidFill>
                        <a:srgbClr val="000000"/>
                      </a:solidFill>
                      <a:prstDash val="solid"/>
                    </a:lnT>
                    <a:lnB w="9525">
                      <a:solidFill>
                        <a:srgbClr val="000000"/>
                      </a:solidFill>
                      <a:prstDash val="solid"/>
                    </a:lnB>
                    <a:solidFill>
                      <a:srgbClr val="F1C7C7"/>
                    </a:solidFill>
                  </a:tcPr>
                </a:tc>
                <a:tc vMerge="1">
                  <a:txBody>
                    <a:bodyPr/>
                    <a:lstStyle/>
                    <a:p>
                      <a:endParaRPr/>
                    </a:p>
                  </a:txBody>
                  <a:tcPr marL="0" marR="0" marT="0" marB="0">
                    <a:lnL w="9525">
                      <a:solidFill>
                        <a:srgbClr val="000000"/>
                      </a:solidFill>
                      <a:prstDash val="solid"/>
                    </a:lnL>
                    <a:lnR w="9525">
                      <a:solidFill>
                        <a:srgbClr val="000000"/>
                      </a:solidFill>
                      <a:prstDash val="solid"/>
                    </a:lnR>
                    <a:lnT w="28575">
                      <a:solidFill>
                        <a:srgbClr val="000000"/>
                      </a:solidFill>
                      <a:prstDash val="solid"/>
                    </a:lnT>
                    <a:lnB w="9525">
                      <a:solidFill>
                        <a:srgbClr val="000000"/>
                      </a:solidFill>
                      <a:prstDash val="solid"/>
                    </a:lnB>
                    <a:solidFill>
                      <a:srgbClr val="F1C7C7"/>
                    </a:solidFill>
                  </a:tcPr>
                </a:tc>
                <a:tc vMerge="1">
                  <a:txBody>
                    <a:bodyPr/>
                    <a:lstStyle/>
                    <a:p>
                      <a:endParaRPr/>
                    </a:p>
                  </a:txBody>
                  <a:tcPr marL="0" marR="0" marT="0" marB="0">
                    <a:lnL w="9525">
                      <a:solidFill>
                        <a:srgbClr val="000000"/>
                      </a:solidFill>
                      <a:prstDash val="solid"/>
                    </a:lnL>
                    <a:lnT w="28575">
                      <a:solidFill>
                        <a:srgbClr val="000000"/>
                      </a:solidFill>
                      <a:prstDash val="solid"/>
                    </a:lnT>
                    <a:solidFill>
                      <a:srgbClr val="F2F2F2"/>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431591"/>
            <a:ext cx="7592093" cy="770174"/>
          </a:xfrm>
          <a:prstGeom prst="rect">
            <a:avLst/>
          </a:prstGeom>
        </p:spPr>
        <p:txBody>
          <a:bodyPr vert="horz" wrap="square" lIns="0" tIns="214086" rIns="0" bIns="0" rtlCol="0">
            <a:spAutoFit/>
          </a:bodyPr>
          <a:lstStyle/>
          <a:p>
            <a:pPr marL="188595">
              <a:lnSpc>
                <a:spcPct val="100000"/>
              </a:lnSpc>
            </a:pPr>
            <a:r>
              <a:rPr lang="zh-CN" altLang="en-US" spc="-10" dirty="0"/>
              <a:t>它看起来如何</a:t>
            </a:r>
            <a:endParaRPr dirty="0"/>
          </a:p>
        </p:txBody>
      </p:sp>
      <p:sp>
        <p:nvSpPr>
          <p:cNvPr id="4" name="object 4"/>
          <p:cNvSpPr/>
          <p:nvPr/>
        </p:nvSpPr>
        <p:spPr>
          <a:xfrm>
            <a:off x="4473664" y="1143000"/>
            <a:ext cx="4479898" cy="160489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05002" y="1676400"/>
            <a:ext cx="1233701" cy="2895599"/>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513819" y="4427160"/>
            <a:ext cx="2969895" cy="654685"/>
          </a:xfrm>
          <a:prstGeom prst="rect">
            <a:avLst/>
          </a:prstGeom>
        </p:spPr>
        <p:txBody>
          <a:bodyPr vert="horz" wrap="square" lIns="0" tIns="0" rIns="0" bIns="0" rtlCol="0">
            <a:spAutoFit/>
          </a:bodyPr>
          <a:lstStyle/>
          <a:p>
            <a:pPr marL="12700">
              <a:lnSpc>
                <a:spcPct val="100000"/>
              </a:lnSpc>
            </a:pPr>
            <a:r>
              <a:rPr sz="1200" i="1" spc="-5" dirty="0">
                <a:latin typeface="Calibri"/>
                <a:cs typeface="Calibri"/>
              </a:rPr>
              <a:t>Sou</a:t>
            </a:r>
            <a:r>
              <a:rPr sz="1200" i="1" spc="-10" dirty="0">
                <a:latin typeface="Calibri"/>
                <a:cs typeface="Calibri"/>
              </a:rPr>
              <a:t>r</a:t>
            </a:r>
            <a:r>
              <a:rPr sz="1200" i="1" spc="-15" dirty="0">
                <a:latin typeface="Calibri"/>
                <a:cs typeface="Calibri"/>
              </a:rPr>
              <a:t>c</a:t>
            </a:r>
            <a:r>
              <a:rPr sz="1200" i="1" spc="-5" dirty="0">
                <a:latin typeface="Calibri"/>
                <a:cs typeface="Calibri"/>
              </a:rPr>
              <a:t>e:</a:t>
            </a:r>
            <a:r>
              <a:rPr sz="1200" i="1" spc="5" dirty="0">
                <a:latin typeface="Calibri"/>
                <a:cs typeface="Calibri"/>
              </a:rPr>
              <a:t> D</a:t>
            </a:r>
            <a:r>
              <a:rPr sz="1200" i="1" spc="-5" dirty="0">
                <a:latin typeface="Calibri"/>
                <a:cs typeface="Calibri"/>
              </a:rPr>
              <a:t>e</a:t>
            </a:r>
            <a:r>
              <a:rPr sz="1200" i="1" dirty="0">
                <a:latin typeface="Calibri"/>
                <a:cs typeface="Calibri"/>
              </a:rPr>
              <a:t>ll</a:t>
            </a:r>
            <a:endParaRPr sz="1200">
              <a:latin typeface="Calibri"/>
              <a:cs typeface="Calibri"/>
            </a:endParaRPr>
          </a:p>
          <a:p>
            <a:pPr>
              <a:lnSpc>
                <a:spcPct val="100000"/>
              </a:lnSpc>
            </a:pPr>
            <a:endParaRPr sz="1200">
              <a:latin typeface="Times New Roman"/>
              <a:cs typeface="Times New Roman"/>
            </a:endParaRPr>
          </a:p>
          <a:p>
            <a:pPr marL="1664970">
              <a:lnSpc>
                <a:spcPct val="100000"/>
              </a:lnSpc>
              <a:spcBef>
                <a:spcPts val="930"/>
              </a:spcBef>
            </a:pPr>
            <a:r>
              <a:rPr sz="1200" i="1" spc="-5" dirty="0">
                <a:latin typeface="Calibri"/>
                <a:cs typeface="Calibri"/>
              </a:rPr>
              <a:t>Sour</a:t>
            </a:r>
            <a:r>
              <a:rPr sz="1200" i="1" spc="-10" dirty="0">
                <a:latin typeface="Calibri"/>
                <a:cs typeface="Calibri"/>
              </a:rPr>
              <a:t>c</a:t>
            </a:r>
            <a:r>
              <a:rPr sz="1200" i="1" spc="-5" dirty="0">
                <a:latin typeface="Calibri"/>
                <a:cs typeface="Calibri"/>
              </a:rPr>
              <a:t>e:</a:t>
            </a:r>
            <a:r>
              <a:rPr sz="1200" i="1" spc="5" dirty="0">
                <a:latin typeface="Calibri"/>
                <a:cs typeface="Calibri"/>
              </a:rPr>
              <a:t> </a:t>
            </a:r>
            <a:r>
              <a:rPr sz="1200" i="1" spc="-5" dirty="0">
                <a:latin typeface="Calibri"/>
                <a:cs typeface="Calibri"/>
              </a:rPr>
              <a:t>P</a:t>
            </a:r>
            <a:r>
              <a:rPr sz="1200" i="1" dirty="0">
                <a:latin typeface="Calibri"/>
                <a:cs typeface="Calibri"/>
              </a:rPr>
              <a:t>C </a:t>
            </a:r>
            <a:r>
              <a:rPr sz="1200" i="1" spc="5" dirty="0">
                <a:latin typeface="Calibri"/>
                <a:cs typeface="Calibri"/>
              </a:rPr>
              <a:t>M</a:t>
            </a:r>
            <a:r>
              <a:rPr sz="1200" i="1" spc="-5" dirty="0">
                <a:latin typeface="Calibri"/>
                <a:cs typeface="Calibri"/>
              </a:rPr>
              <a:t>aga</a:t>
            </a:r>
            <a:r>
              <a:rPr sz="1200" i="1" spc="5" dirty="0">
                <a:latin typeface="Calibri"/>
                <a:cs typeface="Calibri"/>
              </a:rPr>
              <a:t>z</a:t>
            </a:r>
            <a:r>
              <a:rPr sz="1200" i="1" dirty="0">
                <a:latin typeface="Calibri"/>
                <a:cs typeface="Calibri"/>
              </a:rPr>
              <a:t>i</a:t>
            </a:r>
            <a:r>
              <a:rPr sz="1200" i="1" spc="-10" dirty="0">
                <a:latin typeface="Calibri"/>
                <a:cs typeface="Calibri"/>
              </a:rPr>
              <a:t>ne</a:t>
            </a:r>
            <a:endParaRPr sz="1200">
              <a:latin typeface="Calibri"/>
              <a:cs typeface="Calibri"/>
            </a:endParaRPr>
          </a:p>
        </p:txBody>
      </p:sp>
      <p:sp>
        <p:nvSpPr>
          <p:cNvPr id="7" name="object 7"/>
          <p:cNvSpPr txBox="1"/>
          <p:nvPr/>
        </p:nvSpPr>
        <p:spPr>
          <a:xfrm>
            <a:off x="459740" y="1412744"/>
            <a:ext cx="1103630" cy="228600"/>
          </a:xfrm>
          <a:prstGeom prst="rect">
            <a:avLst/>
          </a:prstGeom>
        </p:spPr>
        <p:txBody>
          <a:bodyPr vert="horz" wrap="square" lIns="0" tIns="0" rIns="0" bIns="0" rtlCol="0">
            <a:spAutoFit/>
          </a:bodyPr>
          <a:lstStyle/>
          <a:p>
            <a:pPr marL="12700">
              <a:lnSpc>
                <a:spcPct val="100000"/>
              </a:lnSpc>
            </a:pPr>
            <a:r>
              <a:rPr sz="1800" b="1" spc="5" dirty="0">
                <a:solidFill>
                  <a:srgbClr val="3E3E3E"/>
                </a:solidFill>
                <a:latin typeface="Calibri"/>
                <a:cs typeface="Calibri"/>
              </a:rPr>
              <a:t>De</a:t>
            </a:r>
            <a:r>
              <a:rPr sz="1800" b="1" spc="-5" dirty="0">
                <a:solidFill>
                  <a:srgbClr val="3E3E3E"/>
                </a:solidFill>
                <a:latin typeface="Calibri"/>
                <a:cs typeface="Calibri"/>
              </a:rPr>
              <a:t>s</a:t>
            </a:r>
            <a:r>
              <a:rPr sz="1800" b="1" spc="-20" dirty="0">
                <a:solidFill>
                  <a:srgbClr val="3E3E3E"/>
                </a:solidFill>
                <a:latin typeface="Calibri"/>
                <a:cs typeface="Calibri"/>
              </a:rPr>
              <a:t>kt</a:t>
            </a:r>
            <a:r>
              <a:rPr sz="1800" b="1" spc="-5" dirty="0">
                <a:solidFill>
                  <a:srgbClr val="3E3E3E"/>
                </a:solidFill>
                <a:latin typeface="Calibri"/>
                <a:cs typeface="Calibri"/>
              </a:rPr>
              <a:t>op </a:t>
            </a:r>
            <a:r>
              <a:rPr sz="1800" b="1" dirty="0">
                <a:solidFill>
                  <a:srgbClr val="3E3E3E"/>
                </a:solidFill>
                <a:latin typeface="Calibri"/>
                <a:cs typeface="Calibri"/>
              </a:rPr>
              <a:t>PC</a:t>
            </a:r>
            <a:endParaRPr sz="1800">
              <a:latin typeface="Calibri"/>
              <a:cs typeface="Calibri"/>
            </a:endParaRPr>
          </a:p>
        </p:txBody>
      </p:sp>
      <p:sp>
        <p:nvSpPr>
          <p:cNvPr id="8" name="object 8"/>
          <p:cNvSpPr/>
          <p:nvPr/>
        </p:nvSpPr>
        <p:spPr>
          <a:xfrm>
            <a:off x="4437570" y="4173047"/>
            <a:ext cx="2291582" cy="21221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6019800" y="2768780"/>
            <a:ext cx="900430" cy="1343025"/>
          </a:xfrm>
          <a:custGeom>
            <a:avLst/>
            <a:gdLst/>
            <a:ahLst/>
            <a:cxnLst/>
            <a:rect l="l" t="t" r="r" b="b"/>
            <a:pathLst>
              <a:path w="900429" h="1343025">
                <a:moveTo>
                  <a:pt x="0" y="1343025"/>
                </a:moveTo>
                <a:lnTo>
                  <a:pt x="900391" y="0"/>
                </a:lnTo>
              </a:path>
            </a:pathLst>
          </a:custGeom>
          <a:ln w="25400">
            <a:solidFill>
              <a:srgbClr val="C00000"/>
            </a:solidFill>
          </a:ln>
        </p:spPr>
        <p:txBody>
          <a:bodyPr wrap="square" lIns="0" tIns="0" rIns="0" bIns="0" rtlCol="0"/>
          <a:lstStyle/>
          <a:p>
            <a:endParaRPr/>
          </a:p>
        </p:txBody>
      </p:sp>
      <p:sp>
        <p:nvSpPr>
          <p:cNvPr id="10" name="object 10"/>
          <p:cNvSpPr/>
          <p:nvPr/>
        </p:nvSpPr>
        <p:spPr>
          <a:xfrm>
            <a:off x="6840852" y="2768776"/>
            <a:ext cx="79375" cy="88265"/>
          </a:xfrm>
          <a:custGeom>
            <a:avLst/>
            <a:gdLst/>
            <a:ahLst/>
            <a:cxnLst/>
            <a:rect l="l" t="t" r="r" b="b"/>
            <a:pathLst>
              <a:path w="79375" h="88264">
                <a:moveTo>
                  <a:pt x="73837" y="88049"/>
                </a:moveTo>
                <a:lnTo>
                  <a:pt x="79349" y="0"/>
                </a:lnTo>
                <a:lnTo>
                  <a:pt x="0" y="38544"/>
                </a:lnTo>
              </a:path>
            </a:pathLst>
          </a:custGeom>
          <a:ln w="25400">
            <a:solidFill>
              <a:srgbClr val="C00000"/>
            </a:solidFill>
          </a:ln>
        </p:spPr>
        <p:txBody>
          <a:bodyPr wrap="square" lIns="0" tIns="0" rIns="0" bIns="0" rtlCol="0"/>
          <a:lstStyle/>
          <a:p>
            <a:endParaRPr/>
          </a:p>
        </p:txBody>
      </p:sp>
      <p:sp>
        <p:nvSpPr>
          <p:cNvPr id="11" name="object 11"/>
          <p:cNvSpPr/>
          <p:nvPr/>
        </p:nvSpPr>
        <p:spPr>
          <a:xfrm>
            <a:off x="6775784" y="3533637"/>
            <a:ext cx="2070096" cy="496821"/>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8534400" y="2822105"/>
            <a:ext cx="142240" cy="302260"/>
          </a:xfrm>
          <a:custGeom>
            <a:avLst/>
            <a:gdLst/>
            <a:ahLst/>
            <a:cxnLst/>
            <a:rect l="l" t="t" r="r" b="b"/>
            <a:pathLst>
              <a:path w="142240" h="302260">
                <a:moveTo>
                  <a:pt x="0" y="302094"/>
                </a:moveTo>
                <a:lnTo>
                  <a:pt x="141719" y="0"/>
                </a:lnTo>
              </a:path>
            </a:pathLst>
          </a:custGeom>
          <a:ln w="25400">
            <a:solidFill>
              <a:srgbClr val="C00000"/>
            </a:solidFill>
          </a:ln>
        </p:spPr>
        <p:txBody>
          <a:bodyPr wrap="square" lIns="0" tIns="0" rIns="0" bIns="0" rtlCol="0"/>
          <a:lstStyle/>
          <a:p>
            <a:endParaRPr/>
          </a:p>
        </p:txBody>
      </p:sp>
      <p:sp>
        <p:nvSpPr>
          <p:cNvPr id="13" name="object 13"/>
          <p:cNvSpPr/>
          <p:nvPr/>
        </p:nvSpPr>
        <p:spPr>
          <a:xfrm>
            <a:off x="8603524" y="2822108"/>
            <a:ext cx="80645" cy="88265"/>
          </a:xfrm>
          <a:custGeom>
            <a:avLst/>
            <a:gdLst/>
            <a:ahLst/>
            <a:cxnLst/>
            <a:rect l="l" t="t" r="r" b="b"/>
            <a:pathLst>
              <a:path w="80645" h="88264">
                <a:moveTo>
                  <a:pt x="80479" y="87858"/>
                </a:moveTo>
                <a:lnTo>
                  <a:pt x="72593" y="0"/>
                </a:lnTo>
                <a:lnTo>
                  <a:pt x="0" y="50101"/>
                </a:lnTo>
              </a:path>
            </a:pathLst>
          </a:custGeom>
          <a:ln w="25400">
            <a:solidFill>
              <a:srgbClr val="C00000"/>
            </a:solidFill>
          </a:ln>
        </p:spPr>
        <p:txBody>
          <a:bodyPr wrap="square" lIns="0" tIns="0" rIns="0" bIns="0" rtlCol="0"/>
          <a:lstStyle/>
          <a:p>
            <a:endParaRPr/>
          </a:p>
        </p:txBody>
      </p:sp>
      <p:sp>
        <p:nvSpPr>
          <p:cNvPr id="14" name="object 14"/>
          <p:cNvSpPr/>
          <p:nvPr/>
        </p:nvSpPr>
        <p:spPr>
          <a:xfrm>
            <a:off x="2197934" y="3362341"/>
            <a:ext cx="1552574" cy="1552574"/>
          </a:xfrm>
          <a:prstGeom prst="rect">
            <a:avLst/>
          </a:prstGeom>
          <a:blipFill>
            <a:blip r:embed="rId6" cstate="print"/>
            <a:stretch>
              <a:fillRect/>
            </a:stretch>
          </a:blipFill>
        </p:spPr>
        <p:txBody>
          <a:bodyPr wrap="square" lIns="0" tIns="0" rIns="0" bIns="0" rtlCol="0"/>
          <a:lstStyle/>
          <a:p>
            <a:endParaRPr/>
          </a:p>
        </p:txBody>
      </p:sp>
      <p:sp>
        <p:nvSpPr>
          <p:cNvPr id="15" name="object 15"/>
          <p:cNvSpPr txBox="1"/>
          <p:nvPr/>
        </p:nvSpPr>
        <p:spPr>
          <a:xfrm>
            <a:off x="2179478" y="6054538"/>
            <a:ext cx="3041650" cy="435609"/>
          </a:xfrm>
          <a:prstGeom prst="rect">
            <a:avLst/>
          </a:prstGeom>
        </p:spPr>
        <p:txBody>
          <a:bodyPr vert="horz" wrap="square" lIns="0" tIns="0" rIns="0" bIns="0" rtlCol="0">
            <a:spAutoFit/>
          </a:bodyPr>
          <a:lstStyle/>
          <a:p>
            <a:pPr marL="12700">
              <a:lnSpc>
                <a:spcPct val="100000"/>
              </a:lnSpc>
            </a:pPr>
            <a:r>
              <a:rPr sz="1200" i="1" spc="-5" dirty="0">
                <a:latin typeface="Calibri"/>
                <a:cs typeface="Calibri"/>
              </a:rPr>
              <a:t>Sou</a:t>
            </a:r>
            <a:r>
              <a:rPr sz="1200" i="1" spc="-10" dirty="0">
                <a:latin typeface="Calibri"/>
                <a:cs typeface="Calibri"/>
              </a:rPr>
              <a:t>r</a:t>
            </a:r>
            <a:r>
              <a:rPr sz="1200" i="1" spc="-15" dirty="0">
                <a:latin typeface="Calibri"/>
                <a:cs typeface="Calibri"/>
              </a:rPr>
              <a:t>c</a:t>
            </a:r>
            <a:r>
              <a:rPr sz="1200" i="1" spc="-5" dirty="0">
                <a:latin typeface="Calibri"/>
                <a:cs typeface="Calibri"/>
              </a:rPr>
              <a:t>e:</a:t>
            </a:r>
            <a:r>
              <a:rPr sz="1200" i="1" spc="5" dirty="0">
                <a:latin typeface="Calibri"/>
                <a:cs typeface="Calibri"/>
              </a:rPr>
              <a:t> </a:t>
            </a:r>
            <a:r>
              <a:rPr sz="1200" i="1" spc="-10" dirty="0">
                <a:latin typeface="Calibri"/>
                <a:cs typeface="Calibri"/>
              </a:rPr>
              <a:t>t</a:t>
            </a:r>
            <a:r>
              <a:rPr sz="1200" i="1" spc="-5" dirty="0">
                <a:latin typeface="Calibri"/>
                <a:cs typeface="Calibri"/>
              </a:rPr>
              <a:t>e</a:t>
            </a:r>
            <a:r>
              <a:rPr sz="1200" i="1" dirty="0">
                <a:latin typeface="Calibri"/>
                <a:cs typeface="Calibri"/>
              </a:rPr>
              <a:t>c</a:t>
            </a:r>
            <a:r>
              <a:rPr sz="1200" i="1" spc="-5" dirty="0">
                <a:latin typeface="Calibri"/>
                <a:cs typeface="Calibri"/>
              </a:rPr>
              <a:t>h</a:t>
            </a:r>
            <a:r>
              <a:rPr sz="1200" i="1" spc="-10" dirty="0">
                <a:latin typeface="Calibri"/>
                <a:cs typeface="Calibri"/>
              </a:rPr>
              <a:t>r</a:t>
            </a:r>
            <a:r>
              <a:rPr sz="1200" i="1" spc="-5" dirty="0">
                <a:latin typeface="Calibri"/>
                <a:cs typeface="Calibri"/>
              </a:rPr>
              <a:t>epor</a:t>
            </a:r>
            <a:r>
              <a:rPr sz="1200" i="1" spc="5" dirty="0">
                <a:latin typeface="Calibri"/>
                <a:cs typeface="Calibri"/>
              </a:rPr>
              <a:t>t</a:t>
            </a:r>
            <a:r>
              <a:rPr sz="1200" i="1" spc="-5" dirty="0">
                <a:latin typeface="Calibri"/>
                <a:cs typeface="Calibri"/>
              </a:rPr>
              <a:t>.</a:t>
            </a:r>
            <a:r>
              <a:rPr sz="1200" i="1" spc="-10" dirty="0">
                <a:latin typeface="Calibri"/>
                <a:cs typeface="Calibri"/>
              </a:rPr>
              <a:t>c</a:t>
            </a:r>
            <a:r>
              <a:rPr sz="1200" i="1" spc="-5" dirty="0">
                <a:latin typeface="Calibri"/>
                <a:cs typeface="Calibri"/>
              </a:rPr>
              <a:t>om</a:t>
            </a:r>
            <a:endParaRPr sz="1200" dirty="0">
              <a:latin typeface="Calibri"/>
              <a:cs typeface="Calibri"/>
            </a:endParaRPr>
          </a:p>
          <a:p>
            <a:pPr marR="5080" algn="r">
              <a:lnSpc>
                <a:spcPct val="100000"/>
              </a:lnSpc>
              <a:spcBef>
                <a:spcPts val="590"/>
              </a:spcBef>
            </a:pPr>
            <a:r>
              <a:rPr sz="1200" i="1" spc="-5" dirty="0">
                <a:latin typeface="Calibri"/>
                <a:cs typeface="Calibri"/>
              </a:rPr>
              <a:t>Sou</a:t>
            </a:r>
            <a:r>
              <a:rPr sz="1200" i="1" spc="-10" dirty="0">
                <a:latin typeface="Calibri"/>
                <a:cs typeface="Calibri"/>
              </a:rPr>
              <a:t>r</a:t>
            </a:r>
            <a:r>
              <a:rPr sz="1200" i="1" spc="-15" dirty="0">
                <a:latin typeface="Calibri"/>
                <a:cs typeface="Calibri"/>
              </a:rPr>
              <a:t>c</a:t>
            </a:r>
            <a:r>
              <a:rPr sz="1200" i="1" spc="-5" dirty="0">
                <a:latin typeface="Calibri"/>
                <a:cs typeface="Calibri"/>
              </a:rPr>
              <a:t>e:</a:t>
            </a:r>
            <a:r>
              <a:rPr sz="1200" i="1" spc="5" dirty="0">
                <a:latin typeface="Calibri"/>
                <a:cs typeface="Calibri"/>
              </a:rPr>
              <a:t> D</a:t>
            </a:r>
            <a:r>
              <a:rPr sz="1200" i="1" spc="-5" dirty="0">
                <a:latin typeface="Calibri"/>
                <a:cs typeface="Calibri"/>
              </a:rPr>
              <a:t>e</a:t>
            </a:r>
            <a:r>
              <a:rPr sz="1200" i="1" dirty="0">
                <a:latin typeface="Calibri"/>
                <a:cs typeface="Calibri"/>
              </a:rPr>
              <a:t>ll</a:t>
            </a:r>
            <a:endParaRPr sz="1200" dirty="0">
              <a:latin typeface="Calibri"/>
              <a:cs typeface="Calibri"/>
            </a:endParaRPr>
          </a:p>
        </p:txBody>
      </p:sp>
      <p:sp>
        <p:nvSpPr>
          <p:cNvPr id="16" name="object 16"/>
          <p:cNvSpPr txBox="1"/>
          <p:nvPr/>
        </p:nvSpPr>
        <p:spPr>
          <a:xfrm>
            <a:off x="4440109" y="3880878"/>
            <a:ext cx="1306830" cy="254000"/>
          </a:xfrm>
          <a:prstGeom prst="rect">
            <a:avLst/>
          </a:prstGeom>
        </p:spPr>
        <p:txBody>
          <a:bodyPr vert="horz" wrap="square" lIns="0" tIns="0" rIns="0" bIns="0" rtlCol="0">
            <a:spAutoFit/>
          </a:bodyPr>
          <a:lstStyle/>
          <a:p>
            <a:pPr marL="12700">
              <a:lnSpc>
                <a:spcPct val="100000"/>
              </a:lnSpc>
            </a:pPr>
            <a:r>
              <a:rPr sz="1800" b="1" spc="-5" dirty="0">
                <a:solidFill>
                  <a:srgbClr val="3E3E3E"/>
                </a:solidFill>
                <a:latin typeface="Calibri"/>
                <a:cs typeface="Calibri"/>
              </a:rPr>
              <a:t>Mot</a:t>
            </a:r>
            <a:r>
              <a:rPr sz="1800" b="1" spc="5" dirty="0">
                <a:solidFill>
                  <a:srgbClr val="3E3E3E"/>
                </a:solidFill>
                <a:latin typeface="Calibri"/>
                <a:cs typeface="Calibri"/>
              </a:rPr>
              <a:t>he</a:t>
            </a:r>
            <a:r>
              <a:rPr sz="1800" b="1" spc="-5" dirty="0">
                <a:solidFill>
                  <a:srgbClr val="3E3E3E"/>
                </a:solidFill>
                <a:latin typeface="Calibri"/>
                <a:cs typeface="Calibri"/>
              </a:rPr>
              <a:t>r</a:t>
            </a:r>
            <a:r>
              <a:rPr sz="1800" b="1" dirty="0">
                <a:solidFill>
                  <a:srgbClr val="3E3E3E"/>
                </a:solidFill>
                <a:latin typeface="Calibri"/>
                <a:cs typeface="Calibri"/>
              </a:rPr>
              <a:t>b</a:t>
            </a:r>
            <a:r>
              <a:rPr sz="1800" b="1" spc="-15" dirty="0">
                <a:solidFill>
                  <a:srgbClr val="3E3E3E"/>
                </a:solidFill>
                <a:latin typeface="Calibri"/>
                <a:cs typeface="Calibri"/>
              </a:rPr>
              <a:t>o</a:t>
            </a:r>
            <a:r>
              <a:rPr sz="1800" b="1" spc="-10" dirty="0">
                <a:solidFill>
                  <a:srgbClr val="3E3E3E"/>
                </a:solidFill>
                <a:latin typeface="Calibri"/>
                <a:cs typeface="Calibri"/>
              </a:rPr>
              <a:t>a</a:t>
            </a:r>
            <a:r>
              <a:rPr sz="1800" b="1" spc="-30" dirty="0">
                <a:solidFill>
                  <a:srgbClr val="3E3E3E"/>
                </a:solidFill>
                <a:latin typeface="Calibri"/>
                <a:cs typeface="Calibri"/>
              </a:rPr>
              <a:t>r</a:t>
            </a:r>
            <a:r>
              <a:rPr sz="1800" b="1" spc="-5" dirty="0">
                <a:solidFill>
                  <a:srgbClr val="3E3E3E"/>
                </a:solidFill>
                <a:latin typeface="Calibri"/>
                <a:cs typeface="Calibri"/>
              </a:rPr>
              <a:t>d</a:t>
            </a:r>
            <a:endParaRPr sz="1800">
              <a:latin typeface="Calibri"/>
              <a:cs typeface="Calibri"/>
            </a:endParaRPr>
          </a:p>
        </p:txBody>
      </p:sp>
      <p:sp>
        <p:nvSpPr>
          <p:cNvPr id="17" name="object 17"/>
          <p:cNvSpPr txBox="1"/>
          <p:nvPr/>
        </p:nvSpPr>
        <p:spPr>
          <a:xfrm>
            <a:off x="6784340" y="4035281"/>
            <a:ext cx="751205" cy="177800"/>
          </a:xfrm>
          <a:prstGeom prst="rect">
            <a:avLst/>
          </a:prstGeom>
        </p:spPr>
        <p:txBody>
          <a:bodyPr vert="horz" wrap="square" lIns="0" tIns="0" rIns="0" bIns="0" rtlCol="0">
            <a:spAutoFit/>
          </a:bodyPr>
          <a:lstStyle/>
          <a:p>
            <a:pPr marL="12700">
              <a:lnSpc>
                <a:spcPct val="100000"/>
              </a:lnSpc>
            </a:pPr>
            <a:r>
              <a:rPr sz="1200" i="1" spc="-5" dirty="0">
                <a:latin typeface="Calibri"/>
                <a:cs typeface="Calibri"/>
              </a:rPr>
              <a:t>Sou</a:t>
            </a:r>
            <a:r>
              <a:rPr sz="1200" i="1" spc="-10" dirty="0">
                <a:latin typeface="Calibri"/>
                <a:cs typeface="Calibri"/>
              </a:rPr>
              <a:t>r</a:t>
            </a:r>
            <a:r>
              <a:rPr sz="1200" i="1" spc="-15" dirty="0">
                <a:latin typeface="Calibri"/>
                <a:cs typeface="Calibri"/>
              </a:rPr>
              <a:t>c</a:t>
            </a:r>
            <a:r>
              <a:rPr sz="1200" i="1" spc="-5" dirty="0">
                <a:latin typeface="Calibri"/>
                <a:cs typeface="Calibri"/>
              </a:rPr>
              <a:t>e:</a:t>
            </a:r>
            <a:r>
              <a:rPr sz="1200" i="1" spc="5" dirty="0">
                <a:latin typeface="Calibri"/>
                <a:cs typeface="Calibri"/>
              </a:rPr>
              <a:t> D</a:t>
            </a:r>
            <a:r>
              <a:rPr sz="1200" i="1" spc="-5" dirty="0">
                <a:latin typeface="Calibri"/>
                <a:cs typeface="Calibri"/>
              </a:rPr>
              <a:t>e</a:t>
            </a:r>
            <a:r>
              <a:rPr sz="1200" i="1" dirty="0">
                <a:latin typeface="Calibri"/>
                <a:cs typeface="Calibri"/>
              </a:rPr>
              <a:t>ll</a:t>
            </a:r>
            <a:endParaRPr sz="1200">
              <a:latin typeface="Calibri"/>
              <a:cs typeface="Calibri"/>
            </a:endParaRPr>
          </a:p>
        </p:txBody>
      </p:sp>
      <p:sp>
        <p:nvSpPr>
          <p:cNvPr id="18" name="object 18"/>
          <p:cNvSpPr txBox="1"/>
          <p:nvPr/>
        </p:nvSpPr>
        <p:spPr>
          <a:xfrm>
            <a:off x="6802909" y="3233219"/>
            <a:ext cx="2172335" cy="254000"/>
          </a:xfrm>
          <a:prstGeom prst="rect">
            <a:avLst/>
          </a:prstGeom>
        </p:spPr>
        <p:txBody>
          <a:bodyPr vert="horz" wrap="square" lIns="0" tIns="0" rIns="0" bIns="0" rtlCol="0">
            <a:spAutoFit/>
          </a:bodyPr>
          <a:lstStyle/>
          <a:p>
            <a:pPr marL="12700">
              <a:lnSpc>
                <a:spcPct val="100000"/>
              </a:lnSpc>
            </a:pPr>
            <a:r>
              <a:rPr sz="1800" b="1" spc="-5" dirty="0">
                <a:solidFill>
                  <a:srgbClr val="3E3E3E"/>
                </a:solidFill>
                <a:latin typeface="Calibri"/>
                <a:cs typeface="Calibri"/>
              </a:rPr>
              <a:t>M</a:t>
            </a:r>
            <a:r>
              <a:rPr sz="1800" b="1" spc="-10" dirty="0">
                <a:solidFill>
                  <a:srgbClr val="3E3E3E"/>
                </a:solidFill>
                <a:latin typeface="Calibri"/>
                <a:cs typeface="Calibri"/>
              </a:rPr>
              <a:t>a</a:t>
            </a:r>
            <a:r>
              <a:rPr sz="1800" b="1" spc="-5" dirty="0">
                <a:solidFill>
                  <a:srgbClr val="3E3E3E"/>
                </a:solidFill>
                <a:latin typeface="Calibri"/>
                <a:cs typeface="Calibri"/>
              </a:rPr>
              <a:t>in m</a:t>
            </a:r>
            <a:r>
              <a:rPr sz="1800" b="1" spc="5" dirty="0">
                <a:solidFill>
                  <a:srgbClr val="3E3E3E"/>
                </a:solidFill>
                <a:latin typeface="Calibri"/>
                <a:cs typeface="Calibri"/>
              </a:rPr>
              <a:t>e</a:t>
            </a:r>
            <a:r>
              <a:rPr sz="1800" b="1" spc="-5" dirty="0">
                <a:solidFill>
                  <a:srgbClr val="3E3E3E"/>
                </a:solidFill>
                <a:latin typeface="Calibri"/>
                <a:cs typeface="Calibri"/>
              </a:rPr>
              <a:t>m</a:t>
            </a:r>
            <a:r>
              <a:rPr sz="1800" b="1" dirty="0">
                <a:solidFill>
                  <a:srgbClr val="3E3E3E"/>
                </a:solidFill>
                <a:latin typeface="Calibri"/>
                <a:cs typeface="Calibri"/>
              </a:rPr>
              <a:t>o</a:t>
            </a:r>
            <a:r>
              <a:rPr sz="1800" b="1" spc="5" dirty="0">
                <a:solidFill>
                  <a:srgbClr val="3E3E3E"/>
                </a:solidFill>
                <a:latin typeface="Calibri"/>
                <a:cs typeface="Calibri"/>
              </a:rPr>
              <a:t>r</a:t>
            </a:r>
            <a:r>
              <a:rPr sz="1800" b="1" spc="-5" dirty="0">
                <a:solidFill>
                  <a:srgbClr val="3E3E3E"/>
                </a:solidFill>
                <a:latin typeface="Calibri"/>
                <a:cs typeface="Calibri"/>
              </a:rPr>
              <a:t>y</a:t>
            </a:r>
            <a:r>
              <a:rPr sz="1800" b="1" spc="-25" dirty="0">
                <a:solidFill>
                  <a:srgbClr val="3E3E3E"/>
                </a:solidFill>
                <a:latin typeface="Calibri"/>
                <a:cs typeface="Calibri"/>
              </a:rPr>
              <a:t> </a:t>
            </a:r>
            <a:r>
              <a:rPr sz="1800" b="1" spc="-5" dirty="0">
                <a:solidFill>
                  <a:srgbClr val="3E3E3E"/>
                </a:solidFill>
                <a:latin typeface="Calibri"/>
                <a:cs typeface="Calibri"/>
              </a:rPr>
              <a:t>(</a:t>
            </a:r>
            <a:r>
              <a:rPr sz="1800" b="1" spc="5" dirty="0">
                <a:solidFill>
                  <a:srgbClr val="3E3E3E"/>
                </a:solidFill>
                <a:latin typeface="Calibri"/>
                <a:cs typeface="Calibri"/>
              </a:rPr>
              <a:t>D</a:t>
            </a:r>
            <a:r>
              <a:rPr sz="1800" b="1" spc="-10" dirty="0">
                <a:solidFill>
                  <a:srgbClr val="3E3E3E"/>
                </a:solidFill>
                <a:latin typeface="Calibri"/>
                <a:cs typeface="Calibri"/>
              </a:rPr>
              <a:t>R</a:t>
            </a:r>
            <a:r>
              <a:rPr sz="1800" b="1" dirty="0">
                <a:solidFill>
                  <a:srgbClr val="3E3E3E"/>
                </a:solidFill>
                <a:latin typeface="Calibri"/>
                <a:cs typeface="Calibri"/>
              </a:rPr>
              <a:t>A</a:t>
            </a:r>
            <a:r>
              <a:rPr sz="1800" b="1" spc="-5" dirty="0">
                <a:solidFill>
                  <a:srgbClr val="3E3E3E"/>
                </a:solidFill>
                <a:latin typeface="Calibri"/>
                <a:cs typeface="Calibri"/>
              </a:rPr>
              <a:t>M)</a:t>
            </a:r>
            <a:endParaRPr sz="1800">
              <a:latin typeface="Calibri"/>
              <a:cs typeface="Calibri"/>
            </a:endParaRPr>
          </a:p>
        </p:txBody>
      </p:sp>
      <p:sp>
        <p:nvSpPr>
          <p:cNvPr id="19" name="object 19"/>
          <p:cNvSpPr txBox="1"/>
          <p:nvPr/>
        </p:nvSpPr>
        <p:spPr>
          <a:xfrm>
            <a:off x="2181674" y="3233219"/>
            <a:ext cx="1751964" cy="254000"/>
          </a:xfrm>
          <a:prstGeom prst="rect">
            <a:avLst/>
          </a:prstGeom>
        </p:spPr>
        <p:txBody>
          <a:bodyPr vert="horz" wrap="square" lIns="0" tIns="0" rIns="0" bIns="0" rtlCol="0">
            <a:spAutoFit/>
          </a:bodyPr>
          <a:lstStyle/>
          <a:p>
            <a:pPr marL="12700">
              <a:lnSpc>
                <a:spcPct val="100000"/>
              </a:lnSpc>
            </a:pPr>
            <a:r>
              <a:rPr sz="1800" b="1" spc="-5" dirty="0">
                <a:solidFill>
                  <a:srgbClr val="3E3E3E"/>
                </a:solidFill>
                <a:latin typeface="Calibri"/>
                <a:cs typeface="Calibri"/>
              </a:rPr>
              <a:t>C</a:t>
            </a:r>
            <a:r>
              <a:rPr sz="1800" b="1" dirty="0">
                <a:solidFill>
                  <a:srgbClr val="3E3E3E"/>
                </a:solidFill>
                <a:latin typeface="Calibri"/>
                <a:cs typeface="Calibri"/>
              </a:rPr>
              <a:t>PU</a:t>
            </a:r>
            <a:r>
              <a:rPr sz="1800" b="1" spc="10" dirty="0">
                <a:solidFill>
                  <a:srgbClr val="3E3E3E"/>
                </a:solidFill>
                <a:latin typeface="Calibri"/>
                <a:cs typeface="Calibri"/>
              </a:rPr>
              <a:t> </a:t>
            </a:r>
            <a:r>
              <a:rPr sz="1800" b="1" spc="-5" dirty="0">
                <a:solidFill>
                  <a:srgbClr val="3E3E3E"/>
                </a:solidFill>
                <a:latin typeface="Calibri"/>
                <a:cs typeface="Calibri"/>
              </a:rPr>
              <a:t>(I</a:t>
            </a:r>
            <a:r>
              <a:rPr sz="1800" b="1" spc="-15" dirty="0">
                <a:solidFill>
                  <a:srgbClr val="3E3E3E"/>
                </a:solidFill>
                <a:latin typeface="Calibri"/>
                <a:cs typeface="Calibri"/>
              </a:rPr>
              <a:t>n</a:t>
            </a:r>
            <a:r>
              <a:rPr sz="1800" b="1" spc="-30" dirty="0">
                <a:solidFill>
                  <a:srgbClr val="3E3E3E"/>
                </a:solidFill>
                <a:latin typeface="Calibri"/>
                <a:cs typeface="Calibri"/>
              </a:rPr>
              <a:t>t</a:t>
            </a:r>
            <a:r>
              <a:rPr sz="1800" b="1" spc="5" dirty="0">
                <a:solidFill>
                  <a:srgbClr val="3E3E3E"/>
                </a:solidFill>
                <a:latin typeface="Calibri"/>
                <a:cs typeface="Calibri"/>
              </a:rPr>
              <a:t>e</a:t>
            </a:r>
            <a:r>
              <a:rPr sz="1800" b="1" spc="-5" dirty="0">
                <a:solidFill>
                  <a:srgbClr val="3E3E3E"/>
                </a:solidFill>
                <a:latin typeface="Calibri"/>
                <a:cs typeface="Calibri"/>
              </a:rPr>
              <a:t>l</a:t>
            </a:r>
            <a:r>
              <a:rPr sz="1800" b="1" spc="-35" dirty="0">
                <a:solidFill>
                  <a:srgbClr val="3E3E3E"/>
                </a:solidFill>
                <a:latin typeface="Calibri"/>
                <a:cs typeface="Calibri"/>
              </a:rPr>
              <a:t> </a:t>
            </a:r>
            <a:r>
              <a:rPr sz="1800" b="1" spc="-5" dirty="0">
                <a:solidFill>
                  <a:srgbClr val="3E3E3E"/>
                </a:solidFill>
                <a:latin typeface="Calibri"/>
                <a:cs typeface="Calibri"/>
              </a:rPr>
              <a:t>Co</a:t>
            </a:r>
            <a:r>
              <a:rPr sz="1800" b="1" spc="-30" dirty="0">
                <a:solidFill>
                  <a:srgbClr val="3E3E3E"/>
                </a:solidFill>
                <a:latin typeface="Calibri"/>
                <a:cs typeface="Calibri"/>
              </a:rPr>
              <a:t>r</a:t>
            </a:r>
            <a:r>
              <a:rPr sz="1800" b="1" dirty="0">
                <a:solidFill>
                  <a:srgbClr val="3E3E3E"/>
                </a:solidFill>
                <a:latin typeface="Calibri"/>
                <a:cs typeface="Calibri"/>
              </a:rPr>
              <a:t>e</a:t>
            </a:r>
            <a:r>
              <a:rPr sz="1800" b="1" spc="-5" dirty="0">
                <a:solidFill>
                  <a:srgbClr val="3E3E3E"/>
                </a:solidFill>
                <a:latin typeface="Calibri"/>
                <a:cs typeface="Calibri"/>
              </a:rPr>
              <a:t> i</a:t>
            </a:r>
            <a:r>
              <a:rPr sz="1800" b="1" spc="-10" dirty="0">
                <a:solidFill>
                  <a:srgbClr val="3E3E3E"/>
                </a:solidFill>
                <a:latin typeface="Calibri"/>
                <a:cs typeface="Calibri"/>
              </a:rPr>
              <a:t>7</a:t>
            </a:r>
            <a:r>
              <a:rPr sz="1800" b="1" spc="-5" dirty="0">
                <a:solidFill>
                  <a:srgbClr val="3E3E3E"/>
                </a:solidFill>
                <a:latin typeface="Calibri"/>
                <a:cs typeface="Calibri"/>
              </a:rPr>
              <a:t>)</a:t>
            </a:r>
            <a:endParaRPr sz="1800">
              <a:latin typeface="Calibri"/>
              <a:cs typeface="Calibri"/>
            </a:endParaRPr>
          </a:p>
        </p:txBody>
      </p:sp>
      <p:sp>
        <p:nvSpPr>
          <p:cNvPr id="20" name="object 20"/>
          <p:cNvSpPr/>
          <p:nvPr/>
        </p:nvSpPr>
        <p:spPr>
          <a:xfrm>
            <a:off x="3066756" y="2073468"/>
            <a:ext cx="1305560" cy="1085215"/>
          </a:xfrm>
          <a:custGeom>
            <a:avLst/>
            <a:gdLst/>
            <a:ahLst/>
            <a:cxnLst/>
            <a:rect l="l" t="t" r="r" b="b"/>
            <a:pathLst>
              <a:path w="1305560" h="1085214">
                <a:moveTo>
                  <a:pt x="0" y="1084821"/>
                </a:moveTo>
                <a:lnTo>
                  <a:pt x="1305356" y="0"/>
                </a:lnTo>
              </a:path>
            </a:pathLst>
          </a:custGeom>
          <a:ln w="25400">
            <a:solidFill>
              <a:srgbClr val="C00000"/>
            </a:solidFill>
          </a:ln>
        </p:spPr>
        <p:txBody>
          <a:bodyPr wrap="square" lIns="0" tIns="0" rIns="0" bIns="0" rtlCol="0"/>
          <a:lstStyle/>
          <a:p>
            <a:endParaRPr/>
          </a:p>
        </p:txBody>
      </p:sp>
      <p:sp>
        <p:nvSpPr>
          <p:cNvPr id="21" name="object 21"/>
          <p:cNvSpPr/>
          <p:nvPr/>
        </p:nvSpPr>
        <p:spPr>
          <a:xfrm>
            <a:off x="4285100" y="2073470"/>
            <a:ext cx="86995" cy="83185"/>
          </a:xfrm>
          <a:custGeom>
            <a:avLst/>
            <a:gdLst/>
            <a:ahLst/>
            <a:cxnLst/>
            <a:rect l="l" t="t" r="r" b="b"/>
            <a:pathLst>
              <a:path w="86995" h="83185">
                <a:moveTo>
                  <a:pt x="56819" y="82892"/>
                </a:moveTo>
                <a:lnTo>
                  <a:pt x="87007" y="0"/>
                </a:lnTo>
                <a:lnTo>
                  <a:pt x="0" y="14528"/>
                </a:lnTo>
              </a:path>
            </a:pathLst>
          </a:custGeom>
          <a:ln w="25400">
            <a:solidFill>
              <a:srgbClr val="C00000"/>
            </a:solidFill>
          </a:ln>
        </p:spPr>
        <p:txBody>
          <a:bodyPr wrap="square" lIns="0" tIns="0" rIns="0" bIns="0" rtlCol="0"/>
          <a:lstStyle/>
          <a:p>
            <a:endParaRPr/>
          </a:p>
        </p:txBody>
      </p:sp>
      <p:sp>
        <p:nvSpPr>
          <p:cNvPr id="22" name="object 22"/>
          <p:cNvSpPr/>
          <p:nvPr/>
        </p:nvSpPr>
        <p:spPr>
          <a:xfrm>
            <a:off x="2133600" y="5214226"/>
            <a:ext cx="1964624" cy="804859"/>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4800" y="268287"/>
            <a:ext cx="7592093" cy="762000"/>
          </a:xfrm>
          <a:prstGeom prst="rect">
            <a:avLst/>
          </a:prstGeom>
        </p:spPr>
        <p:txBody>
          <a:bodyPr vert="horz" wrap="square" lIns="0" tIns="201386" rIns="0" bIns="0" rtlCol="0">
            <a:spAutoFit/>
          </a:bodyPr>
          <a:lstStyle/>
          <a:p>
            <a:pPr marL="188595">
              <a:lnSpc>
                <a:spcPct val="100000"/>
              </a:lnSpc>
            </a:pPr>
            <a:r>
              <a:rPr lang="zh-CN" altLang="en-US" dirty="0"/>
              <a:t>它看起来是什么样子（续）</a:t>
            </a:r>
            <a:endParaRPr spc="-5" dirty="0"/>
          </a:p>
        </p:txBody>
      </p:sp>
      <p:sp>
        <p:nvSpPr>
          <p:cNvPr id="4" name="object 4"/>
          <p:cNvSpPr/>
          <p:nvPr/>
        </p:nvSpPr>
        <p:spPr>
          <a:xfrm>
            <a:off x="304800" y="1030287"/>
            <a:ext cx="5575298" cy="555939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958840" y="4418329"/>
            <a:ext cx="2779395" cy="1474470"/>
          </a:xfrm>
          <a:prstGeom prst="rect">
            <a:avLst/>
          </a:prstGeom>
        </p:spPr>
        <p:txBody>
          <a:bodyPr vert="horz" wrap="square" lIns="0" tIns="0" rIns="0" bIns="0" rtlCol="0">
            <a:spAutoFit/>
          </a:bodyPr>
          <a:lstStyle/>
          <a:p>
            <a:pPr marL="685800" marR="371475">
              <a:lnSpc>
                <a:spcPct val="100000"/>
              </a:lnSpc>
            </a:pPr>
            <a:r>
              <a:rPr sz="1800" b="1" spc="-5" dirty="0">
                <a:solidFill>
                  <a:srgbClr val="3E3E3E"/>
                </a:solidFill>
                <a:latin typeface="Calibri"/>
                <a:cs typeface="Calibri"/>
              </a:rPr>
              <a:t>I</a:t>
            </a:r>
            <a:r>
              <a:rPr sz="1800" b="1" spc="-15" dirty="0">
                <a:solidFill>
                  <a:srgbClr val="3E3E3E"/>
                </a:solidFill>
                <a:latin typeface="Calibri"/>
                <a:cs typeface="Calibri"/>
              </a:rPr>
              <a:t>n</a:t>
            </a:r>
            <a:r>
              <a:rPr sz="1800" b="1" spc="-30" dirty="0">
                <a:solidFill>
                  <a:srgbClr val="3E3E3E"/>
                </a:solidFill>
                <a:latin typeface="Calibri"/>
                <a:cs typeface="Calibri"/>
              </a:rPr>
              <a:t>t</a:t>
            </a:r>
            <a:r>
              <a:rPr sz="1800" b="1" spc="5" dirty="0">
                <a:solidFill>
                  <a:srgbClr val="3E3E3E"/>
                </a:solidFill>
                <a:latin typeface="Calibri"/>
                <a:cs typeface="Calibri"/>
              </a:rPr>
              <a:t>e</a:t>
            </a:r>
            <a:r>
              <a:rPr sz="1800" b="1" spc="-5" dirty="0">
                <a:solidFill>
                  <a:srgbClr val="3E3E3E"/>
                </a:solidFill>
                <a:latin typeface="Calibri"/>
                <a:cs typeface="Calibri"/>
              </a:rPr>
              <a:t>l</a:t>
            </a:r>
            <a:r>
              <a:rPr sz="1800" b="1" spc="-35" dirty="0">
                <a:solidFill>
                  <a:srgbClr val="3E3E3E"/>
                </a:solidFill>
                <a:latin typeface="Calibri"/>
                <a:cs typeface="Calibri"/>
              </a:rPr>
              <a:t> </a:t>
            </a:r>
            <a:r>
              <a:rPr sz="1800" b="1" spc="-5" dirty="0">
                <a:solidFill>
                  <a:srgbClr val="3E3E3E"/>
                </a:solidFill>
                <a:latin typeface="Calibri"/>
                <a:cs typeface="Calibri"/>
              </a:rPr>
              <a:t>S</a:t>
            </a:r>
            <a:r>
              <a:rPr sz="1800" b="1" spc="-10" dirty="0">
                <a:solidFill>
                  <a:srgbClr val="3E3E3E"/>
                </a:solidFill>
                <a:latin typeface="Calibri"/>
                <a:cs typeface="Calibri"/>
              </a:rPr>
              <a:t>a</a:t>
            </a:r>
            <a:r>
              <a:rPr sz="1800" b="1" dirty="0">
                <a:solidFill>
                  <a:srgbClr val="3E3E3E"/>
                </a:solidFill>
                <a:latin typeface="Calibri"/>
                <a:cs typeface="Calibri"/>
              </a:rPr>
              <a:t>nd</a:t>
            </a:r>
            <a:r>
              <a:rPr sz="1800" b="1" spc="-5" dirty="0">
                <a:solidFill>
                  <a:srgbClr val="3E3E3E"/>
                </a:solidFill>
                <a:latin typeface="Calibri"/>
                <a:cs typeface="Calibri"/>
              </a:rPr>
              <a:t>y</a:t>
            </a:r>
            <a:r>
              <a:rPr sz="1800" b="1" spc="-15" dirty="0">
                <a:solidFill>
                  <a:srgbClr val="3E3E3E"/>
                </a:solidFill>
                <a:latin typeface="Calibri"/>
                <a:cs typeface="Calibri"/>
              </a:rPr>
              <a:t> </a:t>
            </a:r>
            <a:r>
              <a:rPr sz="1800" b="1" spc="-10" dirty="0">
                <a:solidFill>
                  <a:srgbClr val="3E3E3E"/>
                </a:solidFill>
                <a:latin typeface="Calibri"/>
                <a:cs typeface="Calibri"/>
              </a:rPr>
              <a:t>B</a:t>
            </a:r>
            <a:r>
              <a:rPr sz="1800" b="1" spc="-5" dirty="0">
                <a:solidFill>
                  <a:srgbClr val="3E3E3E"/>
                </a:solidFill>
                <a:latin typeface="Calibri"/>
                <a:cs typeface="Calibri"/>
              </a:rPr>
              <a:t>ri</a:t>
            </a:r>
            <a:r>
              <a:rPr sz="1800" b="1" dirty="0">
                <a:solidFill>
                  <a:srgbClr val="3E3E3E"/>
                </a:solidFill>
                <a:latin typeface="Calibri"/>
                <a:cs typeface="Calibri"/>
              </a:rPr>
              <a:t>d</a:t>
            </a:r>
            <a:r>
              <a:rPr sz="1800" b="1" spc="-30" dirty="0">
                <a:solidFill>
                  <a:srgbClr val="3E3E3E"/>
                </a:solidFill>
                <a:latin typeface="Calibri"/>
                <a:cs typeface="Calibri"/>
              </a:rPr>
              <a:t>g</a:t>
            </a:r>
            <a:r>
              <a:rPr sz="1800" b="1" dirty="0">
                <a:solidFill>
                  <a:srgbClr val="3E3E3E"/>
                </a:solidFill>
                <a:latin typeface="Calibri"/>
                <a:cs typeface="Calibri"/>
              </a:rPr>
              <a:t>e P</a:t>
            </a:r>
            <a:r>
              <a:rPr sz="1800" b="1" spc="-30" dirty="0">
                <a:solidFill>
                  <a:srgbClr val="3E3E3E"/>
                </a:solidFill>
                <a:latin typeface="Calibri"/>
                <a:cs typeface="Calibri"/>
              </a:rPr>
              <a:t>r</a:t>
            </a:r>
            <a:r>
              <a:rPr sz="1800" b="1" spc="-5" dirty="0">
                <a:solidFill>
                  <a:srgbClr val="3E3E3E"/>
                </a:solidFill>
                <a:latin typeface="Calibri"/>
                <a:cs typeface="Calibri"/>
              </a:rPr>
              <a:t>o</a:t>
            </a:r>
            <a:r>
              <a:rPr sz="1800" b="1" dirty="0">
                <a:solidFill>
                  <a:srgbClr val="3E3E3E"/>
                </a:solidFill>
                <a:latin typeface="Calibri"/>
                <a:cs typeface="Calibri"/>
              </a:rPr>
              <a:t>c</a:t>
            </a:r>
            <a:r>
              <a:rPr sz="1800" b="1" spc="5" dirty="0">
                <a:solidFill>
                  <a:srgbClr val="3E3E3E"/>
                </a:solidFill>
                <a:latin typeface="Calibri"/>
                <a:cs typeface="Calibri"/>
              </a:rPr>
              <a:t>e</a:t>
            </a:r>
            <a:r>
              <a:rPr sz="1800" b="1" spc="-5" dirty="0">
                <a:solidFill>
                  <a:srgbClr val="3E3E3E"/>
                </a:solidFill>
                <a:latin typeface="Calibri"/>
                <a:cs typeface="Calibri"/>
              </a:rPr>
              <a:t>ss</a:t>
            </a:r>
            <a:r>
              <a:rPr sz="1800" b="1" spc="-15" dirty="0">
                <a:solidFill>
                  <a:srgbClr val="3E3E3E"/>
                </a:solidFill>
                <a:latin typeface="Calibri"/>
                <a:cs typeface="Calibri"/>
              </a:rPr>
              <a:t>o</a:t>
            </a:r>
            <a:r>
              <a:rPr sz="1800" b="1" dirty="0">
                <a:solidFill>
                  <a:srgbClr val="3E3E3E"/>
                </a:solidFill>
                <a:latin typeface="Calibri"/>
                <a:cs typeface="Calibri"/>
              </a:rPr>
              <a:t>r</a:t>
            </a:r>
            <a:r>
              <a:rPr sz="1800" b="1" spc="-30" dirty="0">
                <a:solidFill>
                  <a:srgbClr val="3E3E3E"/>
                </a:solidFill>
                <a:latin typeface="Calibri"/>
                <a:cs typeface="Calibri"/>
              </a:rPr>
              <a:t> </a:t>
            </a:r>
            <a:r>
              <a:rPr sz="1800" b="1" spc="5" dirty="0">
                <a:solidFill>
                  <a:srgbClr val="3E3E3E"/>
                </a:solidFill>
                <a:latin typeface="Calibri"/>
                <a:cs typeface="Calibri"/>
              </a:rPr>
              <a:t>D</a:t>
            </a:r>
            <a:r>
              <a:rPr sz="1800" b="1" dirty="0">
                <a:solidFill>
                  <a:srgbClr val="3E3E3E"/>
                </a:solidFill>
                <a:latin typeface="Calibri"/>
                <a:cs typeface="Calibri"/>
              </a:rPr>
              <a:t>ie</a:t>
            </a:r>
            <a:endParaRPr sz="1800">
              <a:latin typeface="Calibri"/>
              <a:cs typeface="Calibri"/>
            </a:endParaRPr>
          </a:p>
          <a:p>
            <a:pPr>
              <a:lnSpc>
                <a:spcPct val="100000"/>
              </a:lnSpc>
              <a:spcBef>
                <a:spcPts val="32"/>
              </a:spcBef>
            </a:pPr>
            <a:endParaRPr sz="1450">
              <a:latin typeface="Times New Roman"/>
              <a:cs typeface="Times New Roman"/>
            </a:endParaRPr>
          </a:p>
          <a:p>
            <a:pPr marL="12700" marR="5080">
              <a:lnSpc>
                <a:spcPct val="100000"/>
              </a:lnSpc>
            </a:pPr>
            <a:r>
              <a:rPr sz="1600" b="1" spc="-10" dirty="0">
                <a:latin typeface="Calibri"/>
                <a:cs typeface="Calibri"/>
              </a:rPr>
              <a:t>L1</a:t>
            </a:r>
            <a:r>
              <a:rPr sz="1600" b="1" spc="-5" dirty="0">
                <a:latin typeface="Calibri"/>
                <a:cs typeface="Calibri"/>
              </a:rPr>
              <a:t>:</a:t>
            </a:r>
            <a:r>
              <a:rPr sz="1600" b="1" spc="10" dirty="0">
                <a:latin typeface="Calibri"/>
                <a:cs typeface="Calibri"/>
              </a:rPr>
              <a:t> </a:t>
            </a:r>
            <a:r>
              <a:rPr sz="1600" b="1" spc="-10" dirty="0">
                <a:latin typeface="Calibri"/>
                <a:cs typeface="Calibri"/>
              </a:rPr>
              <a:t>32</a:t>
            </a:r>
            <a:r>
              <a:rPr sz="1600" b="1" spc="-5" dirty="0">
                <a:latin typeface="Calibri"/>
                <a:cs typeface="Calibri"/>
              </a:rPr>
              <a:t>KB</a:t>
            </a:r>
            <a:r>
              <a:rPr sz="1600" b="1" spc="15" dirty="0">
                <a:latin typeface="Calibri"/>
                <a:cs typeface="Calibri"/>
              </a:rPr>
              <a:t> </a:t>
            </a:r>
            <a:r>
              <a:rPr sz="1600" b="1" spc="-15" dirty="0">
                <a:latin typeface="Calibri"/>
                <a:cs typeface="Calibri"/>
              </a:rPr>
              <a:t>I</a:t>
            </a:r>
            <a:r>
              <a:rPr sz="1600" b="1" spc="-10" dirty="0">
                <a:latin typeface="Calibri"/>
                <a:cs typeface="Calibri"/>
              </a:rPr>
              <a:t>n</a:t>
            </a:r>
            <a:r>
              <a:rPr sz="1600" b="1" spc="-20" dirty="0">
                <a:latin typeface="Calibri"/>
                <a:cs typeface="Calibri"/>
              </a:rPr>
              <a:t>s</a:t>
            </a:r>
            <a:r>
              <a:rPr sz="1600" b="1" spc="-10" dirty="0">
                <a:latin typeface="Calibri"/>
                <a:cs typeface="Calibri"/>
              </a:rPr>
              <a:t>tru</a:t>
            </a:r>
            <a:r>
              <a:rPr sz="1600" b="1" spc="-5" dirty="0">
                <a:latin typeface="Calibri"/>
                <a:cs typeface="Calibri"/>
              </a:rPr>
              <a:t>c</a:t>
            </a:r>
            <a:r>
              <a:rPr sz="1600" b="1" spc="-10" dirty="0">
                <a:latin typeface="Calibri"/>
                <a:cs typeface="Calibri"/>
              </a:rPr>
              <a:t>t</a:t>
            </a:r>
            <a:r>
              <a:rPr sz="1600" b="1" spc="-5" dirty="0">
                <a:latin typeface="Calibri"/>
                <a:cs typeface="Calibri"/>
              </a:rPr>
              <a:t>i</a:t>
            </a:r>
            <a:r>
              <a:rPr sz="1600" b="1" dirty="0">
                <a:latin typeface="Calibri"/>
                <a:cs typeface="Calibri"/>
              </a:rPr>
              <a:t>o</a:t>
            </a:r>
            <a:r>
              <a:rPr sz="1600" b="1" spc="-5" dirty="0">
                <a:latin typeface="Calibri"/>
                <a:cs typeface="Calibri"/>
              </a:rPr>
              <a:t>n</a:t>
            </a:r>
            <a:r>
              <a:rPr sz="1600" b="1" spc="30" dirty="0">
                <a:latin typeface="Calibri"/>
                <a:cs typeface="Calibri"/>
              </a:rPr>
              <a:t> </a:t>
            </a:r>
            <a:r>
              <a:rPr sz="1600" b="1" spc="-5" dirty="0">
                <a:latin typeface="Calibri"/>
                <a:cs typeface="Calibri"/>
              </a:rPr>
              <a:t>+</a:t>
            </a:r>
            <a:r>
              <a:rPr sz="1600" b="1" spc="5" dirty="0">
                <a:latin typeface="Calibri"/>
                <a:cs typeface="Calibri"/>
              </a:rPr>
              <a:t> </a:t>
            </a:r>
            <a:r>
              <a:rPr sz="1600" b="1" spc="-10" dirty="0">
                <a:latin typeface="Calibri"/>
                <a:cs typeface="Calibri"/>
              </a:rPr>
              <a:t>32</a:t>
            </a:r>
            <a:r>
              <a:rPr sz="1600" b="1" spc="-5" dirty="0">
                <a:latin typeface="Calibri"/>
                <a:cs typeface="Calibri"/>
              </a:rPr>
              <a:t>KB</a:t>
            </a:r>
            <a:r>
              <a:rPr sz="1600" b="1" spc="15" dirty="0">
                <a:latin typeface="Calibri"/>
                <a:cs typeface="Calibri"/>
              </a:rPr>
              <a:t> </a:t>
            </a:r>
            <a:r>
              <a:rPr sz="1600" b="1" spc="-5" dirty="0">
                <a:latin typeface="Calibri"/>
                <a:cs typeface="Calibri"/>
              </a:rPr>
              <a:t>D</a:t>
            </a:r>
            <a:r>
              <a:rPr sz="1600" b="1" spc="-15" dirty="0">
                <a:latin typeface="Calibri"/>
                <a:cs typeface="Calibri"/>
              </a:rPr>
              <a:t>a</a:t>
            </a:r>
            <a:r>
              <a:rPr sz="1600" b="1" spc="-20" dirty="0">
                <a:latin typeface="Calibri"/>
                <a:cs typeface="Calibri"/>
              </a:rPr>
              <a:t>t</a:t>
            </a:r>
            <a:r>
              <a:rPr sz="1600" b="1" spc="-5" dirty="0">
                <a:latin typeface="Calibri"/>
                <a:cs typeface="Calibri"/>
              </a:rPr>
              <a:t>a </a:t>
            </a:r>
            <a:r>
              <a:rPr sz="1600" b="1" spc="-10" dirty="0">
                <a:latin typeface="Calibri"/>
                <a:cs typeface="Calibri"/>
              </a:rPr>
              <a:t>L2</a:t>
            </a:r>
            <a:r>
              <a:rPr sz="1600" b="1" spc="-5" dirty="0">
                <a:latin typeface="Calibri"/>
                <a:cs typeface="Calibri"/>
              </a:rPr>
              <a:t>:</a:t>
            </a:r>
            <a:r>
              <a:rPr sz="1600" b="1" spc="10" dirty="0">
                <a:latin typeface="Calibri"/>
                <a:cs typeface="Calibri"/>
              </a:rPr>
              <a:t> </a:t>
            </a:r>
            <a:r>
              <a:rPr sz="1600" b="1" spc="-10" dirty="0">
                <a:latin typeface="Calibri"/>
                <a:cs typeface="Calibri"/>
              </a:rPr>
              <a:t>256</a:t>
            </a:r>
            <a:r>
              <a:rPr sz="1600" b="1" spc="-5" dirty="0">
                <a:latin typeface="Calibri"/>
                <a:cs typeface="Calibri"/>
              </a:rPr>
              <a:t>KB</a:t>
            </a:r>
            <a:endParaRPr sz="1600">
              <a:latin typeface="Calibri"/>
              <a:cs typeface="Calibri"/>
            </a:endParaRPr>
          </a:p>
          <a:p>
            <a:pPr marL="12700">
              <a:lnSpc>
                <a:spcPct val="100000"/>
              </a:lnSpc>
            </a:pPr>
            <a:r>
              <a:rPr sz="1600" b="1" spc="-10" dirty="0">
                <a:latin typeface="Calibri"/>
                <a:cs typeface="Calibri"/>
              </a:rPr>
              <a:t>L3</a:t>
            </a:r>
            <a:r>
              <a:rPr sz="1600" b="1" spc="-5" dirty="0">
                <a:latin typeface="Calibri"/>
                <a:cs typeface="Calibri"/>
              </a:rPr>
              <a:t>:</a:t>
            </a:r>
            <a:r>
              <a:rPr sz="1600" b="1" spc="10" dirty="0">
                <a:latin typeface="Calibri"/>
                <a:cs typeface="Calibri"/>
              </a:rPr>
              <a:t> </a:t>
            </a:r>
            <a:r>
              <a:rPr sz="1600" b="1" spc="-10" dirty="0">
                <a:latin typeface="Calibri"/>
                <a:cs typeface="Calibri"/>
              </a:rPr>
              <a:t>3–20M</a:t>
            </a:r>
            <a:r>
              <a:rPr sz="1600" b="1" spc="-5" dirty="0">
                <a:latin typeface="Calibri"/>
                <a:cs typeface="Calibri"/>
              </a:rPr>
              <a:t>B</a:t>
            </a:r>
            <a:endParaRPr sz="1600">
              <a:latin typeface="Calibri"/>
              <a:cs typeface="Calibri"/>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nSpc>
                <a:spcPct val="100000"/>
              </a:lnSpc>
            </a:pPr>
            <a:r>
              <a:rPr lang="zh-CN" altLang="en-US" spc="-15" dirty="0" smtClean="0"/>
              <a:t>高速缓存</a:t>
            </a:r>
            <a:r>
              <a:rPr spc="-15" dirty="0" smtClean="0"/>
              <a:t>(</a:t>
            </a:r>
            <a:r>
              <a:rPr spc="-5" dirty="0"/>
              <a:t>S,</a:t>
            </a:r>
            <a:r>
              <a:rPr spc="10" dirty="0"/>
              <a:t> </a:t>
            </a:r>
            <a:r>
              <a:rPr spc="-10" dirty="0"/>
              <a:t>E</a:t>
            </a:r>
            <a:r>
              <a:rPr spc="-5" dirty="0"/>
              <a:t>,</a:t>
            </a:r>
            <a:r>
              <a:rPr spc="-15" dirty="0"/>
              <a:t> </a:t>
            </a:r>
            <a:r>
              <a:rPr spc="-10" dirty="0"/>
              <a:t>B</a:t>
            </a:r>
            <a:r>
              <a:rPr spc="-5" dirty="0" smtClean="0"/>
              <a:t>)</a:t>
            </a:r>
            <a:r>
              <a:rPr lang="zh-CN" altLang="en-US" spc="-5" dirty="0" smtClean="0"/>
              <a:t>的通用组织</a:t>
            </a:r>
            <a:endParaRPr spc="-5" dirty="0"/>
          </a:p>
        </p:txBody>
      </p:sp>
      <p:sp>
        <p:nvSpPr>
          <p:cNvPr id="4" name="object 4"/>
          <p:cNvSpPr/>
          <p:nvPr/>
        </p:nvSpPr>
        <p:spPr>
          <a:xfrm>
            <a:off x="1905000" y="1716584"/>
            <a:ext cx="4648200" cy="226060"/>
          </a:xfrm>
          <a:custGeom>
            <a:avLst/>
            <a:gdLst/>
            <a:ahLst/>
            <a:cxnLst/>
            <a:rect l="l" t="t" r="r" b="b"/>
            <a:pathLst>
              <a:path w="4648200" h="226060">
                <a:moveTo>
                  <a:pt x="0" y="225980"/>
                </a:moveTo>
                <a:lnTo>
                  <a:pt x="13114" y="182057"/>
                </a:lnTo>
                <a:lnTo>
                  <a:pt x="48931" y="146021"/>
                </a:lnTo>
                <a:lnTo>
                  <a:pt x="87512" y="126290"/>
                </a:lnTo>
                <a:lnTo>
                  <a:pt x="133657" y="114466"/>
                </a:lnTo>
                <a:lnTo>
                  <a:pt x="2152650" y="111680"/>
                </a:lnTo>
                <a:lnTo>
                  <a:pt x="2169940" y="111106"/>
                </a:lnTo>
                <a:lnTo>
                  <a:pt x="2218532" y="102938"/>
                </a:lnTo>
                <a:lnTo>
                  <a:pt x="2260471" y="86256"/>
                </a:lnTo>
                <a:lnTo>
                  <a:pt x="2293525" y="62548"/>
                </a:lnTo>
                <a:lnTo>
                  <a:pt x="2319921" y="22577"/>
                </a:lnTo>
                <a:lnTo>
                  <a:pt x="2324055" y="0"/>
                </a:lnTo>
                <a:lnTo>
                  <a:pt x="2324936" y="11147"/>
                </a:lnTo>
                <a:lnTo>
                  <a:pt x="2344498" y="52379"/>
                </a:lnTo>
                <a:lnTo>
                  <a:pt x="2373651" y="78097"/>
                </a:lnTo>
                <a:lnTo>
                  <a:pt x="2412688" y="97555"/>
                </a:lnTo>
                <a:lnTo>
                  <a:pt x="2459335" y="109132"/>
                </a:lnTo>
                <a:lnTo>
                  <a:pt x="4476750" y="111680"/>
                </a:lnTo>
                <a:lnTo>
                  <a:pt x="4494040" y="112254"/>
                </a:lnTo>
                <a:lnTo>
                  <a:pt x="4542632" y="120423"/>
                </a:lnTo>
                <a:lnTo>
                  <a:pt x="4584571" y="137105"/>
                </a:lnTo>
                <a:lnTo>
                  <a:pt x="4617625" y="160813"/>
                </a:lnTo>
                <a:lnTo>
                  <a:pt x="4644021" y="200784"/>
                </a:lnTo>
                <a:lnTo>
                  <a:pt x="4646912" y="211902"/>
                </a:lnTo>
                <a:lnTo>
                  <a:pt x="4648155" y="223361"/>
                </a:lnTo>
              </a:path>
            </a:pathLst>
          </a:custGeom>
          <a:ln w="25400">
            <a:solidFill>
              <a:srgbClr val="000000"/>
            </a:solidFill>
          </a:ln>
        </p:spPr>
        <p:txBody>
          <a:bodyPr wrap="square" lIns="0" tIns="0" rIns="0" bIns="0" rtlCol="0"/>
          <a:lstStyle/>
          <a:p>
            <a:endParaRPr/>
          </a:p>
        </p:txBody>
      </p:sp>
      <p:sp>
        <p:nvSpPr>
          <p:cNvPr id="5" name="object 5"/>
          <p:cNvSpPr/>
          <p:nvPr/>
        </p:nvSpPr>
        <p:spPr>
          <a:xfrm>
            <a:off x="1905000" y="2079002"/>
            <a:ext cx="4648200" cy="492759"/>
          </a:xfrm>
          <a:custGeom>
            <a:avLst/>
            <a:gdLst/>
            <a:ahLst/>
            <a:cxnLst/>
            <a:rect l="l" t="t" r="r" b="b"/>
            <a:pathLst>
              <a:path w="4648200" h="492760">
                <a:moveTo>
                  <a:pt x="0" y="0"/>
                </a:moveTo>
                <a:lnTo>
                  <a:pt x="4648200" y="0"/>
                </a:lnTo>
                <a:lnTo>
                  <a:pt x="4648200" y="492480"/>
                </a:lnTo>
                <a:lnTo>
                  <a:pt x="0" y="492480"/>
                </a:lnTo>
                <a:lnTo>
                  <a:pt x="0" y="0"/>
                </a:lnTo>
                <a:close/>
              </a:path>
            </a:pathLst>
          </a:custGeom>
          <a:solidFill>
            <a:srgbClr val="D6D6F5"/>
          </a:solidFill>
        </p:spPr>
        <p:txBody>
          <a:bodyPr wrap="square" lIns="0" tIns="0" rIns="0" bIns="0" rtlCol="0"/>
          <a:lstStyle/>
          <a:p>
            <a:endParaRPr/>
          </a:p>
        </p:txBody>
      </p:sp>
      <p:sp>
        <p:nvSpPr>
          <p:cNvPr id="6" name="object 6"/>
          <p:cNvSpPr/>
          <p:nvPr/>
        </p:nvSpPr>
        <p:spPr>
          <a:xfrm>
            <a:off x="2052027" y="2174519"/>
            <a:ext cx="1187450" cy="312420"/>
          </a:xfrm>
          <a:custGeom>
            <a:avLst/>
            <a:gdLst/>
            <a:ahLst/>
            <a:cxnLst/>
            <a:rect l="l" t="t" r="r" b="b"/>
            <a:pathLst>
              <a:path w="1187450" h="312419">
                <a:moveTo>
                  <a:pt x="0" y="0"/>
                </a:moveTo>
                <a:lnTo>
                  <a:pt x="1187005" y="0"/>
                </a:lnTo>
                <a:lnTo>
                  <a:pt x="1187005" y="312369"/>
                </a:lnTo>
                <a:lnTo>
                  <a:pt x="0" y="312369"/>
                </a:lnTo>
                <a:lnTo>
                  <a:pt x="0" y="0"/>
                </a:lnTo>
                <a:close/>
              </a:path>
            </a:pathLst>
          </a:custGeom>
          <a:solidFill>
            <a:srgbClr val="ADADEB"/>
          </a:solidFill>
        </p:spPr>
        <p:txBody>
          <a:bodyPr wrap="square" lIns="0" tIns="0" rIns="0" bIns="0" rtlCol="0"/>
          <a:lstStyle/>
          <a:p>
            <a:endParaRPr/>
          </a:p>
        </p:txBody>
      </p:sp>
      <p:sp>
        <p:nvSpPr>
          <p:cNvPr id="7" name="object 7"/>
          <p:cNvSpPr/>
          <p:nvPr/>
        </p:nvSpPr>
        <p:spPr>
          <a:xfrm>
            <a:off x="2052027" y="2174519"/>
            <a:ext cx="1187450" cy="312420"/>
          </a:xfrm>
          <a:custGeom>
            <a:avLst/>
            <a:gdLst/>
            <a:ahLst/>
            <a:cxnLst/>
            <a:rect l="l" t="t" r="r" b="b"/>
            <a:pathLst>
              <a:path w="1187450" h="312419">
                <a:moveTo>
                  <a:pt x="0" y="0"/>
                </a:moveTo>
                <a:lnTo>
                  <a:pt x="1187005" y="0"/>
                </a:lnTo>
                <a:lnTo>
                  <a:pt x="1187005" y="312369"/>
                </a:lnTo>
                <a:lnTo>
                  <a:pt x="0" y="312369"/>
                </a:lnTo>
                <a:lnTo>
                  <a:pt x="0" y="0"/>
                </a:lnTo>
                <a:close/>
              </a:path>
            </a:pathLst>
          </a:custGeom>
          <a:ln w="28575">
            <a:solidFill>
              <a:srgbClr val="000000"/>
            </a:solidFill>
          </a:ln>
        </p:spPr>
        <p:txBody>
          <a:bodyPr wrap="square" lIns="0" tIns="0" rIns="0" bIns="0" rtlCol="0"/>
          <a:lstStyle/>
          <a:p>
            <a:endParaRPr/>
          </a:p>
        </p:txBody>
      </p:sp>
      <p:sp>
        <p:nvSpPr>
          <p:cNvPr id="8" name="object 8"/>
          <p:cNvSpPr/>
          <p:nvPr/>
        </p:nvSpPr>
        <p:spPr>
          <a:xfrm>
            <a:off x="3315233" y="2174519"/>
            <a:ext cx="1187450" cy="312420"/>
          </a:xfrm>
          <a:custGeom>
            <a:avLst/>
            <a:gdLst/>
            <a:ahLst/>
            <a:cxnLst/>
            <a:rect l="l" t="t" r="r" b="b"/>
            <a:pathLst>
              <a:path w="1187450" h="312419">
                <a:moveTo>
                  <a:pt x="0" y="0"/>
                </a:moveTo>
                <a:lnTo>
                  <a:pt x="1187005" y="0"/>
                </a:lnTo>
                <a:lnTo>
                  <a:pt x="1187005" y="312369"/>
                </a:lnTo>
                <a:lnTo>
                  <a:pt x="0" y="312369"/>
                </a:lnTo>
                <a:lnTo>
                  <a:pt x="0" y="0"/>
                </a:lnTo>
                <a:close/>
              </a:path>
            </a:pathLst>
          </a:custGeom>
          <a:solidFill>
            <a:srgbClr val="ADADEB"/>
          </a:solidFill>
        </p:spPr>
        <p:txBody>
          <a:bodyPr wrap="square" lIns="0" tIns="0" rIns="0" bIns="0" rtlCol="0"/>
          <a:lstStyle/>
          <a:p>
            <a:endParaRPr/>
          </a:p>
        </p:txBody>
      </p:sp>
      <p:sp>
        <p:nvSpPr>
          <p:cNvPr id="9" name="object 9"/>
          <p:cNvSpPr/>
          <p:nvPr/>
        </p:nvSpPr>
        <p:spPr>
          <a:xfrm>
            <a:off x="3315233" y="2174519"/>
            <a:ext cx="1187450" cy="312420"/>
          </a:xfrm>
          <a:custGeom>
            <a:avLst/>
            <a:gdLst/>
            <a:ahLst/>
            <a:cxnLst/>
            <a:rect l="l" t="t" r="r" b="b"/>
            <a:pathLst>
              <a:path w="1187450" h="312419">
                <a:moveTo>
                  <a:pt x="0" y="0"/>
                </a:moveTo>
                <a:lnTo>
                  <a:pt x="1187005" y="0"/>
                </a:lnTo>
                <a:lnTo>
                  <a:pt x="1187005" y="312369"/>
                </a:lnTo>
                <a:lnTo>
                  <a:pt x="0" y="312369"/>
                </a:lnTo>
                <a:lnTo>
                  <a:pt x="0" y="0"/>
                </a:lnTo>
                <a:close/>
              </a:path>
            </a:pathLst>
          </a:custGeom>
          <a:ln w="28575">
            <a:solidFill>
              <a:srgbClr val="000000"/>
            </a:solidFill>
          </a:ln>
        </p:spPr>
        <p:txBody>
          <a:bodyPr wrap="square" lIns="0" tIns="0" rIns="0" bIns="0" rtlCol="0"/>
          <a:lstStyle/>
          <a:p>
            <a:endParaRPr/>
          </a:p>
        </p:txBody>
      </p:sp>
      <p:sp>
        <p:nvSpPr>
          <p:cNvPr id="10" name="object 10"/>
          <p:cNvSpPr/>
          <p:nvPr/>
        </p:nvSpPr>
        <p:spPr>
          <a:xfrm>
            <a:off x="4578972" y="2339376"/>
            <a:ext cx="641350" cy="0"/>
          </a:xfrm>
          <a:custGeom>
            <a:avLst/>
            <a:gdLst/>
            <a:ahLst/>
            <a:cxnLst/>
            <a:rect l="l" t="t" r="r" b="b"/>
            <a:pathLst>
              <a:path w="641350">
                <a:moveTo>
                  <a:pt x="0" y="0"/>
                </a:moveTo>
                <a:lnTo>
                  <a:pt x="641261" y="0"/>
                </a:lnTo>
              </a:path>
            </a:pathLst>
          </a:custGeom>
          <a:ln w="76200">
            <a:solidFill>
              <a:srgbClr val="000000"/>
            </a:solidFill>
            <a:prstDash val="lgDash"/>
          </a:ln>
        </p:spPr>
        <p:txBody>
          <a:bodyPr wrap="square" lIns="0" tIns="0" rIns="0" bIns="0" rtlCol="0"/>
          <a:lstStyle/>
          <a:p>
            <a:endParaRPr/>
          </a:p>
        </p:txBody>
      </p:sp>
      <p:sp>
        <p:nvSpPr>
          <p:cNvPr id="11" name="object 11"/>
          <p:cNvSpPr/>
          <p:nvPr/>
        </p:nvSpPr>
        <p:spPr>
          <a:xfrm>
            <a:off x="5220233" y="2174519"/>
            <a:ext cx="1187450" cy="312420"/>
          </a:xfrm>
          <a:custGeom>
            <a:avLst/>
            <a:gdLst/>
            <a:ahLst/>
            <a:cxnLst/>
            <a:rect l="l" t="t" r="r" b="b"/>
            <a:pathLst>
              <a:path w="1187450" h="312419">
                <a:moveTo>
                  <a:pt x="0" y="0"/>
                </a:moveTo>
                <a:lnTo>
                  <a:pt x="1187005" y="0"/>
                </a:lnTo>
                <a:lnTo>
                  <a:pt x="1187005" y="312369"/>
                </a:lnTo>
                <a:lnTo>
                  <a:pt x="0" y="312369"/>
                </a:lnTo>
                <a:lnTo>
                  <a:pt x="0" y="0"/>
                </a:lnTo>
                <a:close/>
              </a:path>
            </a:pathLst>
          </a:custGeom>
          <a:solidFill>
            <a:srgbClr val="ADADEB"/>
          </a:solidFill>
        </p:spPr>
        <p:txBody>
          <a:bodyPr wrap="square" lIns="0" tIns="0" rIns="0" bIns="0" rtlCol="0"/>
          <a:lstStyle/>
          <a:p>
            <a:endParaRPr/>
          </a:p>
        </p:txBody>
      </p:sp>
      <p:sp>
        <p:nvSpPr>
          <p:cNvPr id="12" name="object 12"/>
          <p:cNvSpPr/>
          <p:nvPr/>
        </p:nvSpPr>
        <p:spPr>
          <a:xfrm>
            <a:off x="5220233" y="2174519"/>
            <a:ext cx="1187450" cy="312420"/>
          </a:xfrm>
          <a:custGeom>
            <a:avLst/>
            <a:gdLst/>
            <a:ahLst/>
            <a:cxnLst/>
            <a:rect l="l" t="t" r="r" b="b"/>
            <a:pathLst>
              <a:path w="1187450" h="312419">
                <a:moveTo>
                  <a:pt x="0" y="0"/>
                </a:moveTo>
                <a:lnTo>
                  <a:pt x="1187005" y="0"/>
                </a:lnTo>
                <a:lnTo>
                  <a:pt x="1187005" y="312369"/>
                </a:lnTo>
                <a:lnTo>
                  <a:pt x="0" y="312369"/>
                </a:lnTo>
                <a:lnTo>
                  <a:pt x="0" y="0"/>
                </a:lnTo>
                <a:close/>
              </a:path>
            </a:pathLst>
          </a:custGeom>
          <a:ln w="28575">
            <a:solidFill>
              <a:srgbClr val="000000"/>
            </a:solidFill>
          </a:ln>
        </p:spPr>
        <p:txBody>
          <a:bodyPr wrap="square" lIns="0" tIns="0" rIns="0" bIns="0" rtlCol="0"/>
          <a:lstStyle/>
          <a:p>
            <a:endParaRPr/>
          </a:p>
        </p:txBody>
      </p:sp>
      <p:sp>
        <p:nvSpPr>
          <p:cNvPr id="13" name="object 13"/>
          <p:cNvSpPr/>
          <p:nvPr/>
        </p:nvSpPr>
        <p:spPr>
          <a:xfrm>
            <a:off x="2133600" y="4019283"/>
            <a:ext cx="4267200" cy="11430"/>
          </a:xfrm>
          <a:custGeom>
            <a:avLst/>
            <a:gdLst/>
            <a:ahLst/>
            <a:cxnLst/>
            <a:rect l="l" t="t" r="r" b="b"/>
            <a:pathLst>
              <a:path w="4267200" h="11429">
                <a:moveTo>
                  <a:pt x="0" y="0"/>
                </a:moveTo>
                <a:lnTo>
                  <a:pt x="4267200" y="11112"/>
                </a:lnTo>
              </a:path>
            </a:pathLst>
          </a:custGeom>
          <a:ln w="76200">
            <a:solidFill>
              <a:srgbClr val="000000"/>
            </a:solidFill>
            <a:prstDash val="lgDash"/>
          </a:ln>
        </p:spPr>
        <p:txBody>
          <a:bodyPr wrap="square" lIns="0" tIns="0" rIns="0" bIns="0" rtlCol="0"/>
          <a:lstStyle/>
          <a:p>
            <a:endParaRPr/>
          </a:p>
        </p:txBody>
      </p:sp>
      <p:sp>
        <p:nvSpPr>
          <p:cNvPr id="14" name="object 14"/>
          <p:cNvSpPr/>
          <p:nvPr/>
        </p:nvSpPr>
        <p:spPr>
          <a:xfrm>
            <a:off x="1526619" y="2067781"/>
            <a:ext cx="226060" cy="2733040"/>
          </a:xfrm>
          <a:custGeom>
            <a:avLst/>
            <a:gdLst/>
            <a:ahLst/>
            <a:cxnLst/>
            <a:rect l="l" t="t" r="r" b="b"/>
            <a:pathLst>
              <a:path w="226060" h="2733040">
                <a:moveTo>
                  <a:pt x="225980" y="2732818"/>
                </a:moveTo>
                <a:lnTo>
                  <a:pt x="182057" y="2719703"/>
                </a:lnTo>
                <a:lnTo>
                  <a:pt x="146021" y="2683886"/>
                </a:lnTo>
                <a:lnTo>
                  <a:pt x="126290" y="2645305"/>
                </a:lnTo>
                <a:lnTo>
                  <a:pt x="114466" y="2599160"/>
                </a:lnTo>
                <a:lnTo>
                  <a:pt x="111680" y="1537836"/>
                </a:lnTo>
                <a:lnTo>
                  <a:pt x="111106" y="1520546"/>
                </a:lnTo>
                <a:lnTo>
                  <a:pt x="102938" y="1471954"/>
                </a:lnTo>
                <a:lnTo>
                  <a:pt x="86256" y="1430015"/>
                </a:lnTo>
                <a:lnTo>
                  <a:pt x="62548" y="1396961"/>
                </a:lnTo>
                <a:lnTo>
                  <a:pt x="22577" y="1370565"/>
                </a:lnTo>
                <a:lnTo>
                  <a:pt x="0" y="1366431"/>
                </a:lnTo>
                <a:lnTo>
                  <a:pt x="11147" y="1365550"/>
                </a:lnTo>
                <a:lnTo>
                  <a:pt x="52379" y="1345988"/>
                </a:lnTo>
                <a:lnTo>
                  <a:pt x="78097" y="1316835"/>
                </a:lnTo>
                <a:lnTo>
                  <a:pt x="97555" y="1277798"/>
                </a:lnTo>
                <a:lnTo>
                  <a:pt x="109132" y="1231151"/>
                </a:lnTo>
                <a:lnTo>
                  <a:pt x="111680" y="171405"/>
                </a:lnTo>
                <a:lnTo>
                  <a:pt x="112254" y="154115"/>
                </a:lnTo>
                <a:lnTo>
                  <a:pt x="120423" y="105523"/>
                </a:lnTo>
                <a:lnTo>
                  <a:pt x="137105" y="63584"/>
                </a:lnTo>
                <a:lnTo>
                  <a:pt x="160813" y="30530"/>
                </a:lnTo>
                <a:lnTo>
                  <a:pt x="200784" y="4134"/>
                </a:lnTo>
                <a:lnTo>
                  <a:pt x="211902" y="1243"/>
                </a:lnTo>
                <a:lnTo>
                  <a:pt x="223361" y="0"/>
                </a:lnTo>
              </a:path>
            </a:pathLst>
          </a:custGeom>
          <a:ln w="25400">
            <a:solidFill>
              <a:srgbClr val="000000"/>
            </a:solidFill>
          </a:ln>
        </p:spPr>
        <p:txBody>
          <a:bodyPr wrap="square" lIns="0" tIns="0" rIns="0" bIns="0" rtlCol="0"/>
          <a:lstStyle/>
          <a:p>
            <a:endParaRPr/>
          </a:p>
        </p:txBody>
      </p:sp>
      <p:sp>
        <p:nvSpPr>
          <p:cNvPr id="15" name="object 15"/>
          <p:cNvSpPr/>
          <p:nvPr/>
        </p:nvSpPr>
        <p:spPr>
          <a:xfrm>
            <a:off x="6615756" y="2070355"/>
            <a:ext cx="534670" cy="93345"/>
          </a:xfrm>
          <a:custGeom>
            <a:avLst/>
            <a:gdLst/>
            <a:ahLst/>
            <a:cxnLst/>
            <a:rect l="l" t="t" r="r" b="b"/>
            <a:pathLst>
              <a:path w="534670" h="93344">
                <a:moveTo>
                  <a:pt x="0" y="93243"/>
                </a:moveTo>
                <a:lnTo>
                  <a:pt x="534238" y="0"/>
                </a:lnTo>
              </a:path>
            </a:pathLst>
          </a:custGeom>
          <a:ln w="9525">
            <a:solidFill>
              <a:srgbClr val="000000"/>
            </a:solidFill>
          </a:ln>
        </p:spPr>
        <p:txBody>
          <a:bodyPr wrap="square" lIns="0" tIns="0" rIns="0" bIns="0" rtlCol="0"/>
          <a:lstStyle/>
          <a:p>
            <a:endParaRPr/>
          </a:p>
        </p:txBody>
      </p:sp>
      <p:sp>
        <p:nvSpPr>
          <p:cNvPr id="16" name="object 16"/>
          <p:cNvSpPr/>
          <p:nvPr/>
        </p:nvSpPr>
        <p:spPr>
          <a:xfrm>
            <a:off x="6553201" y="2123884"/>
            <a:ext cx="81915" cy="75565"/>
          </a:xfrm>
          <a:custGeom>
            <a:avLst/>
            <a:gdLst/>
            <a:ahLst/>
            <a:cxnLst/>
            <a:rect l="l" t="t" r="r" b="b"/>
            <a:pathLst>
              <a:path w="81915" h="75564">
                <a:moveTo>
                  <a:pt x="68516" y="0"/>
                </a:moveTo>
                <a:lnTo>
                  <a:pt x="0" y="50634"/>
                </a:lnTo>
                <a:lnTo>
                  <a:pt x="81610" y="75069"/>
                </a:lnTo>
                <a:lnTo>
                  <a:pt x="68516" y="0"/>
                </a:lnTo>
                <a:close/>
              </a:path>
            </a:pathLst>
          </a:custGeom>
          <a:solidFill>
            <a:srgbClr val="000000"/>
          </a:solidFill>
        </p:spPr>
        <p:txBody>
          <a:bodyPr wrap="square" lIns="0" tIns="0" rIns="0" bIns="0" rtlCol="0"/>
          <a:lstStyle/>
          <a:p>
            <a:endParaRPr/>
          </a:p>
        </p:txBody>
      </p:sp>
      <p:sp>
        <p:nvSpPr>
          <p:cNvPr id="17" name="object 17"/>
          <p:cNvSpPr/>
          <p:nvPr/>
        </p:nvSpPr>
        <p:spPr>
          <a:xfrm>
            <a:off x="6158784" y="2348089"/>
            <a:ext cx="852169" cy="129539"/>
          </a:xfrm>
          <a:custGeom>
            <a:avLst/>
            <a:gdLst/>
            <a:ahLst/>
            <a:cxnLst/>
            <a:rect l="l" t="t" r="r" b="b"/>
            <a:pathLst>
              <a:path w="852170" h="129539">
                <a:moveTo>
                  <a:pt x="0" y="0"/>
                </a:moveTo>
                <a:lnTo>
                  <a:pt x="851611" y="128943"/>
                </a:lnTo>
              </a:path>
            </a:pathLst>
          </a:custGeom>
          <a:ln w="9525">
            <a:solidFill>
              <a:srgbClr val="000000"/>
            </a:solidFill>
          </a:ln>
        </p:spPr>
        <p:txBody>
          <a:bodyPr wrap="square" lIns="0" tIns="0" rIns="0" bIns="0" rtlCol="0"/>
          <a:lstStyle/>
          <a:p>
            <a:endParaRPr/>
          </a:p>
        </p:txBody>
      </p:sp>
      <p:sp>
        <p:nvSpPr>
          <p:cNvPr id="18" name="object 18"/>
          <p:cNvSpPr/>
          <p:nvPr/>
        </p:nvSpPr>
        <p:spPr>
          <a:xfrm>
            <a:off x="6096006" y="2312320"/>
            <a:ext cx="81280" cy="75565"/>
          </a:xfrm>
          <a:custGeom>
            <a:avLst/>
            <a:gdLst/>
            <a:ahLst/>
            <a:cxnLst/>
            <a:rect l="l" t="t" r="r" b="b"/>
            <a:pathLst>
              <a:path w="81279" h="75564">
                <a:moveTo>
                  <a:pt x="81038" y="0"/>
                </a:moveTo>
                <a:lnTo>
                  <a:pt x="0" y="26263"/>
                </a:lnTo>
                <a:lnTo>
                  <a:pt x="69634" y="75336"/>
                </a:lnTo>
                <a:lnTo>
                  <a:pt x="81038" y="0"/>
                </a:lnTo>
                <a:close/>
              </a:path>
            </a:pathLst>
          </a:custGeom>
          <a:solidFill>
            <a:srgbClr val="000000"/>
          </a:solidFill>
        </p:spPr>
        <p:txBody>
          <a:bodyPr wrap="square" lIns="0" tIns="0" rIns="0" bIns="0" rtlCol="0"/>
          <a:lstStyle/>
          <a:p>
            <a:endParaRPr/>
          </a:p>
        </p:txBody>
      </p:sp>
      <p:sp>
        <p:nvSpPr>
          <p:cNvPr id="19" name="object 19"/>
          <p:cNvSpPr txBox="1"/>
          <p:nvPr/>
        </p:nvSpPr>
        <p:spPr>
          <a:xfrm>
            <a:off x="3433343" y="1420833"/>
            <a:ext cx="3573779" cy="276999"/>
          </a:xfrm>
          <a:prstGeom prst="rect">
            <a:avLst/>
          </a:prstGeom>
        </p:spPr>
        <p:txBody>
          <a:bodyPr vert="horz" wrap="square" lIns="0" tIns="0" rIns="0" bIns="0" rtlCol="0">
            <a:spAutoFit/>
          </a:bodyPr>
          <a:lstStyle/>
          <a:p>
            <a:pPr marL="12700">
              <a:lnSpc>
                <a:spcPct val="100000"/>
              </a:lnSpc>
            </a:pPr>
            <a:r>
              <a:rPr lang="zh-CN" altLang="en-US" sz="1800" b="1" spc="-5" dirty="0" smtClean="0">
                <a:latin typeface="Calibri"/>
                <a:cs typeface="Calibri"/>
              </a:rPr>
              <a:t>每组有</a:t>
            </a:r>
            <a:r>
              <a:rPr sz="1800" b="1" spc="-5" dirty="0" smtClean="0">
                <a:latin typeface="Calibri"/>
                <a:cs typeface="Calibri"/>
              </a:rPr>
              <a:t>E </a:t>
            </a:r>
            <a:r>
              <a:rPr sz="1800" b="1" spc="-5" dirty="0">
                <a:latin typeface="Calibri"/>
                <a:cs typeface="Calibri"/>
              </a:rPr>
              <a:t>=</a:t>
            </a:r>
            <a:r>
              <a:rPr sz="1800" b="1" spc="15" dirty="0">
                <a:latin typeface="Calibri"/>
                <a:cs typeface="Calibri"/>
              </a:rPr>
              <a:t> </a:t>
            </a:r>
            <a:r>
              <a:rPr sz="1800" b="1" spc="-10" dirty="0">
                <a:latin typeface="Calibri"/>
                <a:cs typeface="Calibri"/>
              </a:rPr>
              <a:t>2</a:t>
            </a:r>
            <a:r>
              <a:rPr sz="1800" b="1" baseline="25462" dirty="0">
                <a:latin typeface="Calibri"/>
                <a:cs typeface="Calibri"/>
              </a:rPr>
              <a:t>e</a:t>
            </a:r>
            <a:r>
              <a:rPr sz="1800" b="1" spc="195" baseline="25462" dirty="0">
                <a:latin typeface="Calibri"/>
                <a:cs typeface="Calibri"/>
              </a:rPr>
              <a:t> </a:t>
            </a:r>
            <a:r>
              <a:rPr lang="zh-CN" altLang="en-US" sz="1800" b="1" spc="195" baseline="25462" dirty="0" smtClean="0">
                <a:latin typeface="Calibri"/>
                <a:cs typeface="Calibri"/>
              </a:rPr>
              <a:t>行</a:t>
            </a:r>
            <a:endParaRPr sz="1800" dirty="0">
              <a:latin typeface="Calibri"/>
              <a:cs typeface="Calibri"/>
            </a:endParaRPr>
          </a:p>
        </p:txBody>
      </p:sp>
      <p:sp>
        <p:nvSpPr>
          <p:cNvPr id="20" name="object 20"/>
          <p:cNvSpPr txBox="1"/>
          <p:nvPr/>
        </p:nvSpPr>
        <p:spPr>
          <a:xfrm>
            <a:off x="506145" y="3307905"/>
            <a:ext cx="958215" cy="276999"/>
          </a:xfrm>
          <a:prstGeom prst="rect">
            <a:avLst/>
          </a:prstGeom>
        </p:spPr>
        <p:txBody>
          <a:bodyPr vert="horz" wrap="square" lIns="0" tIns="0" rIns="0" bIns="0" rtlCol="0">
            <a:spAutoFit/>
          </a:bodyPr>
          <a:lstStyle/>
          <a:p>
            <a:pPr marL="12700">
              <a:lnSpc>
                <a:spcPct val="100000"/>
              </a:lnSpc>
            </a:pPr>
            <a:r>
              <a:rPr sz="1800" b="1" spc="-5" dirty="0">
                <a:latin typeface="Calibri"/>
                <a:cs typeface="Calibri"/>
              </a:rPr>
              <a:t>S =</a:t>
            </a:r>
            <a:r>
              <a:rPr sz="1800" b="1" spc="15" dirty="0">
                <a:latin typeface="Calibri"/>
                <a:cs typeface="Calibri"/>
              </a:rPr>
              <a:t> </a:t>
            </a:r>
            <a:r>
              <a:rPr sz="1800" b="1" spc="-10" dirty="0">
                <a:latin typeface="Calibri"/>
                <a:cs typeface="Calibri"/>
              </a:rPr>
              <a:t>2</a:t>
            </a:r>
            <a:r>
              <a:rPr sz="1800" b="1" baseline="25462" dirty="0">
                <a:latin typeface="Calibri"/>
                <a:cs typeface="Calibri"/>
              </a:rPr>
              <a:t>s </a:t>
            </a:r>
            <a:r>
              <a:rPr sz="1800" b="1" spc="-202" baseline="25462" dirty="0">
                <a:latin typeface="Calibri"/>
                <a:cs typeface="Calibri"/>
              </a:rPr>
              <a:t> </a:t>
            </a:r>
            <a:r>
              <a:rPr lang="zh-CN" altLang="en-US" sz="1800" b="1" spc="-202" baseline="25462" dirty="0" smtClean="0">
                <a:latin typeface="Calibri"/>
                <a:cs typeface="Calibri"/>
              </a:rPr>
              <a:t>组</a:t>
            </a:r>
            <a:endParaRPr sz="1800" dirty="0">
              <a:latin typeface="Calibri"/>
              <a:cs typeface="Calibri"/>
            </a:endParaRPr>
          </a:p>
        </p:txBody>
      </p:sp>
      <p:sp>
        <p:nvSpPr>
          <p:cNvPr id="21" name="object 21"/>
          <p:cNvSpPr/>
          <p:nvPr/>
        </p:nvSpPr>
        <p:spPr>
          <a:xfrm>
            <a:off x="1905000" y="2647683"/>
            <a:ext cx="4648200" cy="492759"/>
          </a:xfrm>
          <a:custGeom>
            <a:avLst/>
            <a:gdLst/>
            <a:ahLst/>
            <a:cxnLst/>
            <a:rect l="l" t="t" r="r" b="b"/>
            <a:pathLst>
              <a:path w="4648200" h="492760">
                <a:moveTo>
                  <a:pt x="0" y="0"/>
                </a:moveTo>
                <a:lnTo>
                  <a:pt x="4648200" y="0"/>
                </a:lnTo>
                <a:lnTo>
                  <a:pt x="4648200" y="492480"/>
                </a:lnTo>
                <a:lnTo>
                  <a:pt x="0" y="492480"/>
                </a:lnTo>
                <a:lnTo>
                  <a:pt x="0" y="0"/>
                </a:lnTo>
                <a:close/>
              </a:path>
            </a:pathLst>
          </a:custGeom>
          <a:solidFill>
            <a:srgbClr val="D6D6F5"/>
          </a:solidFill>
        </p:spPr>
        <p:txBody>
          <a:bodyPr wrap="square" lIns="0" tIns="0" rIns="0" bIns="0" rtlCol="0"/>
          <a:lstStyle/>
          <a:p>
            <a:endParaRPr/>
          </a:p>
        </p:txBody>
      </p:sp>
      <p:sp>
        <p:nvSpPr>
          <p:cNvPr id="22" name="object 22"/>
          <p:cNvSpPr/>
          <p:nvPr/>
        </p:nvSpPr>
        <p:spPr>
          <a:xfrm>
            <a:off x="2052027" y="2743200"/>
            <a:ext cx="1187450" cy="312420"/>
          </a:xfrm>
          <a:custGeom>
            <a:avLst/>
            <a:gdLst/>
            <a:ahLst/>
            <a:cxnLst/>
            <a:rect l="l" t="t" r="r" b="b"/>
            <a:pathLst>
              <a:path w="1187450" h="312419">
                <a:moveTo>
                  <a:pt x="0" y="0"/>
                </a:moveTo>
                <a:lnTo>
                  <a:pt x="1187005" y="0"/>
                </a:lnTo>
                <a:lnTo>
                  <a:pt x="1187005" y="312369"/>
                </a:lnTo>
                <a:lnTo>
                  <a:pt x="0" y="312369"/>
                </a:lnTo>
                <a:lnTo>
                  <a:pt x="0" y="0"/>
                </a:lnTo>
                <a:close/>
              </a:path>
            </a:pathLst>
          </a:custGeom>
          <a:solidFill>
            <a:srgbClr val="ADADEB"/>
          </a:solidFill>
        </p:spPr>
        <p:txBody>
          <a:bodyPr wrap="square" lIns="0" tIns="0" rIns="0" bIns="0" rtlCol="0"/>
          <a:lstStyle/>
          <a:p>
            <a:endParaRPr/>
          </a:p>
        </p:txBody>
      </p:sp>
      <p:sp>
        <p:nvSpPr>
          <p:cNvPr id="23" name="object 23"/>
          <p:cNvSpPr/>
          <p:nvPr/>
        </p:nvSpPr>
        <p:spPr>
          <a:xfrm>
            <a:off x="2052027" y="2743200"/>
            <a:ext cx="1187450" cy="312420"/>
          </a:xfrm>
          <a:custGeom>
            <a:avLst/>
            <a:gdLst/>
            <a:ahLst/>
            <a:cxnLst/>
            <a:rect l="l" t="t" r="r" b="b"/>
            <a:pathLst>
              <a:path w="1187450" h="312419">
                <a:moveTo>
                  <a:pt x="0" y="0"/>
                </a:moveTo>
                <a:lnTo>
                  <a:pt x="1187005" y="0"/>
                </a:lnTo>
                <a:lnTo>
                  <a:pt x="1187005" y="312369"/>
                </a:lnTo>
                <a:lnTo>
                  <a:pt x="0" y="312369"/>
                </a:lnTo>
                <a:lnTo>
                  <a:pt x="0" y="0"/>
                </a:lnTo>
                <a:close/>
              </a:path>
            </a:pathLst>
          </a:custGeom>
          <a:ln w="28575">
            <a:solidFill>
              <a:srgbClr val="000000"/>
            </a:solidFill>
          </a:ln>
        </p:spPr>
        <p:txBody>
          <a:bodyPr wrap="square" lIns="0" tIns="0" rIns="0" bIns="0" rtlCol="0"/>
          <a:lstStyle/>
          <a:p>
            <a:endParaRPr/>
          </a:p>
        </p:txBody>
      </p:sp>
      <p:sp>
        <p:nvSpPr>
          <p:cNvPr id="24" name="object 24"/>
          <p:cNvSpPr/>
          <p:nvPr/>
        </p:nvSpPr>
        <p:spPr>
          <a:xfrm>
            <a:off x="3315233" y="2743200"/>
            <a:ext cx="1187450" cy="312420"/>
          </a:xfrm>
          <a:custGeom>
            <a:avLst/>
            <a:gdLst/>
            <a:ahLst/>
            <a:cxnLst/>
            <a:rect l="l" t="t" r="r" b="b"/>
            <a:pathLst>
              <a:path w="1187450" h="312419">
                <a:moveTo>
                  <a:pt x="0" y="0"/>
                </a:moveTo>
                <a:lnTo>
                  <a:pt x="1187005" y="0"/>
                </a:lnTo>
                <a:lnTo>
                  <a:pt x="1187005" y="312369"/>
                </a:lnTo>
                <a:lnTo>
                  <a:pt x="0" y="312369"/>
                </a:lnTo>
                <a:lnTo>
                  <a:pt x="0" y="0"/>
                </a:lnTo>
                <a:close/>
              </a:path>
            </a:pathLst>
          </a:custGeom>
          <a:solidFill>
            <a:srgbClr val="ADADEB"/>
          </a:solidFill>
        </p:spPr>
        <p:txBody>
          <a:bodyPr wrap="square" lIns="0" tIns="0" rIns="0" bIns="0" rtlCol="0"/>
          <a:lstStyle/>
          <a:p>
            <a:endParaRPr/>
          </a:p>
        </p:txBody>
      </p:sp>
      <p:sp>
        <p:nvSpPr>
          <p:cNvPr id="25" name="object 25"/>
          <p:cNvSpPr/>
          <p:nvPr/>
        </p:nvSpPr>
        <p:spPr>
          <a:xfrm>
            <a:off x="3315233" y="2743200"/>
            <a:ext cx="1187450" cy="312420"/>
          </a:xfrm>
          <a:custGeom>
            <a:avLst/>
            <a:gdLst/>
            <a:ahLst/>
            <a:cxnLst/>
            <a:rect l="l" t="t" r="r" b="b"/>
            <a:pathLst>
              <a:path w="1187450" h="312419">
                <a:moveTo>
                  <a:pt x="0" y="0"/>
                </a:moveTo>
                <a:lnTo>
                  <a:pt x="1187005" y="0"/>
                </a:lnTo>
                <a:lnTo>
                  <a:pt x="1187005" y="312369"/>
                </a:lnTo>
                <a:lnTo>
                  <a:pt x="0" y="312369"/>
                </a:lnTo>
                <a:lnTo>
                  <a:pt x="0" y="0"/>
                </a:lnTo>
                <a:close/>
              </a:path>
            </a:pathLst>
          </a:custGeom>
          <a:ln w="28575">
            <a:solidFill>
              <a:srgbClr val="000000"/>
            </a:solidFill>
          </a:ln>
        </p:spPr>
        <p:txBody>
          <a:bodyPr wrap="square" lIns="0" tIns="0" rIns="0" bIns="0" rtlCol="0"/>
          <a:lstStyle/>
          <a:p>
            <a:endParaRPr/>
          </a:p>
        </p:txBody>
      </p:sp>
      <p:sp>
        <p:nvSpPr>
          <p:cNvPr id="26" name="object 26"/>
          <p:cNvSpPr/>
          <p:nvPr/>
        </p:nvSpPr>
        <p:spPr>
          <a:xfrm>
            <a:off x="4578972" y="2908061"/>
            <a:ext cx="641350" cy="0"/>
          </a:xfrm>
          <a:custGeom>
            <a:avLst/>
            <a:gdLst/>
            <a:ahLst/>
            <a:cxnLst/>
            <a:rect l="l" t="t" r="r" b="b"/>
            <a:pathLst>
              <a:path w="641350">
                <a:moveTo>
                  <a:pt x="0" y="0"/>
                </a:moveTo>
                <a:lnTo>
                  <a:pt x="641261" y="0"/>
                </a:lnTo>
              </a:path>
            </a:pathLst>
          </a:custGeom>
          <a:ln w="76200">
            <a:solidFill>
              <a:srgbClr val="000000"/>
            </a:solidFill>
            <a:prstDash val="lgDash"/>
          </a:ln>
        </p:spPr>
        <p:txBody>
          <a:bodyPr wrap="square" lIns="0" tIns="0" rIns="0" bIns="0" rtlCol="0"/>
          <a:lstStyle/>
          <a:p>
            <a:endParaRPr/>
          </a:p>
        </p:txBody>
      </p:sp>
      <p:sp>
        <p:nvSpPr>
          <p:cNvPr id="27" name="object 27"/>
          <p:cNvSpPr/>
          <p:nvPr/>
        </p:nvSpPr>
        <p:spPr>
          <a:xfrm>
            <a:off x="5220233" y="2743200"/>
            <a:ext cx="1187450" cy="312420"/>
          </a:xfrm>
          <a:custGeom>
            <a:avLst/>
            <a:gdLst/>
            <a:ahLst/>
            <a:cxnLst/>
            <a:rect l="l" t="t" r="r" b="b"/>
            <a:pathLst>
              <a:path w="1187450" h="312419">
                <a:moveTo>
                  <a:pt x="0" y="0"/>
                </a:moveTo>
                <a:lnTo>
                  <a:pt x="1187005" y="0"/>
                </a:lnTo>
                <a:lnTo>
                  <a:pt x="1187005" y="312369"/>
                </a:lnTo>
                <a:lnTo>
                  <a:pt x="0" y="312369"/>
                </a:lnTo>
                <a:lnTo>
                  <a:pt x="0" y="0"/>
                </a:lnTo>
                <a:close/>
              </a:path>
            </a:pathLst>
          </a:custGeom>
          <a:solidFill>
            <a:srgbClr val="ADADEB"/>
          </a:solidFill>
        </p:spPr>
        <p:txBody>
          <a:bodyPr wrap="square" lIns="0" tIns="0" rIns="0" bIns="0" rtlCol="0"/>
          <a:lstStyle/>
          <a:p>
            <a:endParaRPr/>
          </a:p>
        </p:txBody>
      </p:sp>
      <p:sp>
        <p:nvSpPr>
          <p:cNvPr id="28" name="object 28"/>
          <p:cNvSpPr/>
          <p:nvPr/>
        </p:nvSpPr>
        <p:spPr>
          <a:xfrm>
            <a:off x="5220233" y="2743200"/>
            <a:ext cx="1187450" cy="312420"/>
          </a:xfrm>
          <a:custGeom>
            <a:avLst/>
            <a:gdLst/>
            <a:ahLst/>
            <a:cxnLst/>
            <a:rect l="l" t="t" r="r" b="b"/>
            <a:pathLst>
              <a:path w="1187450" h="312419">
                <a:moveTo>
                  <a:pt x="0" y="0"/>
                </a:moveTo>
                <a:lnTo>
                  <a:pt x="1187005" y="0"/>
                </a:lnTo>
                <a:lnTo>
                  <a:pt x="1187005" y="312369"/>
                </a:lnTo>
                <a:lnTo>
                  <a:pt x="0" y="312369"/>
                </a:lnTo>
                <a:lnTo>
                  <a:pt x="0" y="0"/>
                </a:lnTo>
                <a:close/>
              </a:path>
            </a:pathLst>
          </a:custGeom>
          <a:ln w="28575">
            <a:solidFill>
              <a:srgbClr val="000000"/>
            </a:solidFill>
          </a:ln>
        </p:spPr>
        <p:txBody>
          <a:bodyPr wrap="square" lIns="0" tIns="0" rIns="0" bIns="0" rtlCol="0"/>
          <a:lstStyle/>
          <a:p>
            <a:endParaRPr/>
          </a:p>
        </p:txBody>
      </p:sp>
      <p:sp>
        <p:nvSpPr>
          <p:cNvPr id="29" name="object 29"/>
          <p:cNvSpPr/>
          <p:nvPr/>
        </p:nvSpPr>
        <p:spPr>
          <a:xfrm>
            <a:off x="1905000" y="3222002"/>
            <a:ext cx="4648200" cy="492759"/>
          </a:xfrm>
          <a:custGeom>
            <a:avLst/>
            <a:gdLst/>
            <a:ahLst/>
            <a:cxnLst/>
            <a:rect l="l" t="t" r="r" b="b"/>
            <a:pathLst>
              <a:path w="4648200" h="492760">
                <a:moveTo>
                  <a:pt x="0" y="0"/>
                </a:moveTo>
                <a:lnTo>
                  <a:pt x="4648200" y="0"/>
                </a:lnTo>
                <a:lnTo>
                  <a:pt x="4648200" y="492480"/>
                </a:lnTo>
                <a:lnTo>
                  <a:pt x="0" y="492480"/>
                </a:lnTo>
                <a:lnTo>
                  <a:pt x="0" y="0"/>
                </a:lnTo>
                <a:close/>
              </a:path>
            </a:pathLst>
          </a:custGeom>
          <a:solidFill>
            <a:srgbClr val="D6D6F5"/>
          </a:solidFill>
        </p:spPr>
        <p:txBody>
          <a:bodyPr wrap="square" lIns="0" tIns="0" rIns="0" bIns="0" rtlCol="0"/>
          <a:lstStyle/>
          <a:p>
            <a:endParaRPr/>
          </a:p>
        </p:txBody>
      </p:sp>
      <p:sp>
        <p:nvSpPr>
          <p:cNvPr id="30" name="object 30"/>
          <p:cNvSpPr/>
          <p:nvPr/>
        </p:nvSpPr>
        <p:spPr>
          <a:xfrm>
            <a:off x="2052027" y="3317519"/>
            <a:ext cx="1187450" cy="312420"/>
          </a:xfrm>
          <a:custGeom>
            <a:avLst/>
            <a:gdLst/>
            <a:ahLst/>
            <a:cxnLst/>
            <a:rect l="l" t="t" r="r" b="b"/>
            <a:pathLst>
              <a:path w="1187450" h="312420">
                <a:moveTo>
                  <a:pt x="0" y="0"/>
                </a:moveTo>
                <a:lnTo>
                  <a:pt x="1187005" y="0"/>
                </a:lnTo>
                <a:lnTo>
                  <a:pt x="1187005" y="312369"/>
                </a:lnTo>
                <a:lnTo>
                  <a:pt x="0" y="312369"/>
                </a:lnTo>
                <a:lnTo>
                  <a:pt x="0" y="0"/>
                </a:lnTo>
                <a:close/>
              </a:path>
            </a:pathLst>
          </a:custGeom>
          <a:solidFill>
            <a:srgbClr val="ADADEB"/>
          </a:solidFill>
        </p:spPr>
        <p:txBody>
          <a:bodyPr wrap="square" lIns="0" tIns="0" rIns="0" bIns="0" rtlCol="0"/>
          <a:lstStyle/>
          <a:p>
            <a:endParaRPr/>
          </a:p>
        </p:txBody>
      </p:sp>
      <p:sp>
        <p:nvSpPr>
          <p:cNvPr id="31" name="object 31"/>
          <p:cNvSpPr/>
          <p:nvPr/>
        </p:nvSpPr>
        <p:spPr>
          <a:xfrm>
            <a:off x="2052027" y="3317519"/>
            <a:ext cx="1187450" cy="312420"/>
          </a:xfrm>
          <a:custGeom>
            <a:avLst/>
            <a:gdLst/>
            <a:ahLst/>
            <a:cxnLst/>
            <a:rect l="l" t="t" r="r" b="b"/>
            <a:pathLst>
              <a:path w="1187450" h="312420">
                <a:moveTo>
                  <a:pt x="0" y="0"/>
                </a:moveTo>
                <a:lnTo>
                  <a:pt x="1187005" y="0"/>
                </a:lnTo>
                <a:lnTo>
                  <a:pt x="1187005" y="312369"/>
                </a:lnTo>
                <a:lnTo>
                  <a:pt x="0" y="312369"/>
                </a:lnTo>
                <a:lnTo>
                  <a:pt x="0" y="0"/>
                </a:lnTo>
                <a:close/>
              </a:path>
            </a:pathLst>
          </a:custGeom>
          <a:ln w="28575">
            <a:solidFill>
              <a:srgbClr val="000000"/>
            </a:solidFill>
          </a:ln>
        </p:spPr>
        <p:txBody>
          <a:bodyPr wrap="square" lIns="0" tIns="0" rIns="0" bIns="0" rtlCol="0"/>
          <a:lstStyle/>
          <a:p>
            <a:endParaRPr/>
          </a:p>
        </p:txBody>
      </p:sp>
      <p:sp>
        <p:nvSpPr>
          <p:cNvPr id="32" name="object 32"/>
          <p:cNvSpPr/>
          <p:nvPr/>
        </p:nvSpPr>
        <p:spPr>
          <a:xfrm>
            <a:off x="3315233" y="3317519"/>
            <a:ext cx="1187450" cy="312420"/>
          </a:xfrm>
          <a:custGeom>
            <a:avLst/>
            <a:gdLst/>
            <a:ahLst/>
            <a:cxnLst/>
            <a:rect l="l" t="t" r="r" b="b"/>
            <a:pathLst>
              <a:path w="1187450" h="312420">
                <a:moveTo>
                  <a:pt x="0" y="0"/>
                </a:moveTo>
                <a:lnTo>
                  <a:pt x="1187005" y="0"/>
                </a:lnTo>
                <a:lnTo>
                  <a:pt x="1187005" y="312369"/>
                </a:lnTo>
                <a:lnTo>
                  <a:pt x="0" y="312369"/>
                </a:lnTo>
                <a:lnTo>
                  <a:pt x="0" y="0"/>
                </a:lnTo>
                <a:close/>
              </a:path>
            </a:pathLst>
          </a:custGeom>
          <a:solidFill>
            <a:srgbClr val="ADADEB"/>
          </a:solidFill>
        </p:spPr>
        <p:txBody>
          <a:bodyPr wrap="square" lIns="0" tIns="0" rIns="0" bIns="0" rtlCol="0"/>
          <a:lstStyle/>
          <a:p>
            <a:endParaRPr/>
          </a:p>
        </p:txBody>
      </p:sp>
      <p:sp>
        <p:nvSpPr>
          <p:cNvPr id="33" name="object 33"/>
          <p:cNvSpPr/>
          <p:nvPr/>
        </p:nvSpPr>
        <p:spPr>
          <a:xfrm>
            <a:off x="3315233" y="3317519"/>
            <a:ext cx="1187450" cy="312420"/>
          </a:xfrm>
          <a:custGeom>
            <a:avLst/>
            <a:gdLst/>
            <a:ahLst/>
            <a:cxnLst/>
            <a:rect l="l" t="t" r="r" b="b"/>
            <a:pathLst>
              <a:path w="1187450" h="312420">
                <a:moveTo>
                  <a:pt x="0" y="0"/>
                </a:moveTo>
                <a:lnTo>
                  <a:pt x="1187005" y="0"/>
                </a:lnTo>
                <a:lnTo>
                  <a:pt x="1187005" y="312369"/>
                </a:lnTo>
                <a:lnTo>
                  <a:pt x="0" y="312369"/>
                </a:lnTo>
                <a:lnTo>
                  <a:pt x="0" y="0"/>
                </a:lnTo>
                <a:close/>
              </a:path>
            </a:pathLst>
          </a:custGeom>
          <a:ln w="28575">
            <a:solidFill>
              <a:srgbClr val="000000"/>
            </a:solidFill>
          </a:ln>
        </p:spPr>
        <p:txBody>
          <a:bodyPr wrap="square" lIns="0" tIns="0" rIns="0" bIns="0" rtlCol="0"/>
          <a:lstStyle/>
          <a:p>
            <a:endParaRPr/>
          </a:p>
        </p:txBody>
      </p:sp>
      <p:sp>
        <p:nvSpPr>
          <p:cNvPr id="34" name="object 34"/>
          <p:cNvSpPr/>
          <p:nvPr/>
        </p:nvSpPr>
        <p:spPr>
          <a:xfrm>
            <a:off x="4578972" y="3482376"/>
            <a:ext cx="641350" cy="0"/>
          </a:xfrm>
          <a:custGeom>
            <a:avLst/>
            <a:gdLst/>
            <a:ahLst/>
            <a:cxnLst/>
            <a:rect l="l" t="t" r="r" b="b"/>
            <a:pathLst>
              <a:path w="641350">
                <a:moveTo>
                  <a:pt x="0" y="0"/>
                </a:moveTo>
                <a:lnTo>
                  <a:pt x="641261" y="0"/>
                </a:lnTo>
              </a:path>
            </a:pathLst>
          </a:custGeom>
          <a:ln w="76200">
            <a:solidFill>
              <a:srgbClr val="000000"/>
            </a:solidFill>
            <a:prstDash val="lgDash"/>
          </a:ln>
        </p:spPr>
        <p:txBody>
          <a:bodyPr wrap="square" lIns="0" tIns="0" rIns="0" bIns="0" rtlCol="0"/>
          <a:lstStyle/>
          <a:p>
            <a:endParaRPr/>
          </a:p>
        </p:txBody>
      </p:sp>
      <p:sp>
        <p:nvSpPr>
          <p:cNvPr id="35" name="object 35"/>
          <p:cNvSpPr/>
          <p:nvPr/>
        </p:nvSpPr>
        <p:spPr>
          <a:xfrm>
            <a:off x="5220233" y="3317519"/>
            <a:ext cx="1187450" cy="312420"/>
          </a:xfrm>
          <a:custGeom>
            <a:avLst/>
            <a:gdLst/>
            <a:ahLst/>
            <a:cxnLst/>
            <a:rect l="l" t="t" r="r" b="b"/>
            <a:pathLst>
              <a:path w="1187450" h="312420">
                <a:moveTo>
                  <a:pt x="0" y="0"/>
                </a:moveTo>
                <a:lnTo>
                  <a:pt x="1187005" y="0"/>
                </a:lnTo>
                <a:lnTo>
                  <a:pt x="1187005" y="312369"/>
                </a:lnTo>
                <a:lnTo>
                  <a:pt x="0" y="312369"/>
                </a:lnTo>
                <a:lnTo>
                  <a:pt x="0" y="0"/>
                </a:lnTo>
                <a:close/>
              </a:path>
            </a:pathLst>
          </a:custGeom>
          <a:solidFill>
            <a:srgbClr val="ADADEB"/>
          </a:solidFill>
        </p:spPr>
        <p:txBody>
          <a:bodyPr wrap="square" lIns="0" tIns="0" rIns="0" bIns="0" rtlCol="0"/>
          <a:lstStyle/>
          <a:p>
            <a:endParaRPr/>
          </a:p>
        </p:txBody>
      </p:sp>
      <p:sp>
        <p:nvSpPr>
          <p:cNvPr id="36" name="object 36"/>
          <p:cNvSpPr/>
          <p:nvPr/>
        </p:nvSpPr>
        <p:spPr>
          <a:xfrm>
            <a:off x="5220233" y="3317519"/>
            <a:ext cx="1187450" cy="312420"/>
          </a:xfrm>
          <a:custGeom>
            <a:avLst/>
            <a:gdLst/>
            <a:ahLst/>
            <a:cxnLst/>
            <a:rect l="l" t="t" r="r" b="b"/>
            <a:pathLst>
              <a:path w="1187450" h="312420">
                <a:moveTo>
                  <a:pt x="0" y="0"/>
                </a:moveTo>
                <a:lnTo>
                  <a:pt x="1187005" y="0"/>
                </a:lnTo>
                <a:lnTo>
                  <a:pt x="1187005" y="312369"/>
                </a:lnTo>
                <a:lnTo>
                  <a:pt x="0" y="312369"/>
                </a:lnTo>
                <a:lnTo>
                  <a:pt x="0" y="0"/>
                </a:lnTo>
                <a:close/>
              </a:path>
            </a:pathLst>
          </a:custGeom>
          <a:ln w="28575">
            <a:solidFill>
              <a:srgbClr val="000000"/>
            </a:solidFill>
          </a:ln>
        </p:spPr>
        <p:txBody>
          <a:bodyPr wrap="square" lIns="0" tIns="0" rIns="0" bIns="0" rtlCol="0"/>
          <a:lstStyle/>
          <a:p>
            <a:endParaRPr/>
          </a:p>
        </p:txBody>
      </p:sp>
      <p:sp>
        <p:nvSpPr>
          <p:cNvPr id="37" name="object 37"/>
          <p:cNvSpPr/>
          <p:nvPr/>
        </p:nvSpPr>
        <p:spPr>
          <a:xfrm>
            <a:off x="1905000" y="4288802"/>
            <a:ext cx="4648200" cy="492759"/>
          </a:xfrm>
          <a:custGeom>
            <a:avLst/>
            <a:gdLst/>
            <a:ahLst/>
            <a:cxnLst/>
            <a:rect l="l" t="t" r="r" b="b"/>
            <a:pathLst>
              <a:path w="4648200" h="492760">
                <a:moveTo>
                  <a:pt x="0" y="0"/>
                </a:moveTo>
                <a:lnTo>
                  <a:pt x="4648200" y="0"/>
                </a:lnTo>
                <a:lnTo>
                  <a:pt x="4648200" y="492480"/>
                </a:lnTo>
                <a:lnTo>
                  <a:pt x="0" y="492480"/>
                </a:lnTo>
                <a:lnTo>
                  <a:pt x="0" y="0"/>
                </a:lnTo>
                <a:close/>
              </a:path>
            </a:pathLst>
          </a:custGeom>
          <a:solidFill>
            <a:srgbClr val="D6D6F5"/>
          </a:solidFill>
        </p:spPr>
        <p:txBody>
          <a:bodyPr wrap="square" lIns="0" tIns="0" rIns="0" bIns="0" rtlCol="0"/>
          <a:lstStyle/>
          <a:p>
            <a:endParaRPr/>
          </a:p>
        </p:txBody>
      </p:sp>
      <p:sp>
        <p:nvSpPr>
          <p:cNvPr id="38" name="object 38"/>
          <p:cNvSpPr/>
          <p:nvPr/>
        </p:nvSpPr>
        <p:spPr>
          <a:xfrm>
            <a:off x="2052027" y="4384319"/>
            <a:ext cx="1187450" cy="312420"/>
          </a:xfrm>
          <a:custGeom>
            <a:avLst/>
            <a:gdLst/>
            <a:ahLst/>
            <a:cxnLst/>
            <a:rect l="l" t="t" r="r" b="b"/>
            <a:pathLst>
              <a:path w="1187450" h="312420">
                <a:moveTo>
                  <a:pt x="0" y="0"/>
                </a:moveTo>
                <a:lnTo>
                  <a:pt x="1187005" y="0"/>
                </a:lnTo>
                <a:lnTo>
                  <a:pt x="1187005" y="312369"/>
                </a:lnTo>
                <a:lnTo>
                  <a:pt x="0" y="312369"/>
                </a:lnTo>
                <a:lnTo>
                  <a:pt x="0" y="0"/>
                </a:lnTo>
                <a:close/>
              </a:path>
            </a:pathLst>
          </a:custGeom>
          <a:solidFill>
            <a:srgbClr val="ADADEB"/>
          </a:solidFill>
        </p:spPr>
        <p:txBody>
          <a:bodyPr wrap="square" lIns="0" tIns="0" rIns="0" bIns="0" rtlCol="0"/>
          <a:lstStyle/>
          <a:p>
            <a:endParaRPr/>
          </a:p>
        </p:txBody>
      </p:sp>
      <p:sp>
        <p:nvSpPr>
          <p:cNvPr id="39" name="object 39"/>
          <p:cNvSpPr/>
          <p:nvPr/>
        </p:nvSpPr>
        <p:spPr>
          <a:xfrm>
            <a:off x="2052027" y="4384319"/>
            <a:ext cx="1187450" cy="312420"/>
          </a:xfrm>
          <a:custGeom>
            <a:avLst/>
            <a:gdLst/>
            <a:ahLst/>
            <a:cxnLst/>
            <a:rect l="l" t="t" r="r" b="b"/>
            <a:pathLst>
              <a:path w="1187450" h="312420">
                <a:moveTo>
                  <a:pt x="0" y="0"/>
                </a:moveTo>
                <a:lnTo>
                  <a:pt x="1187005" y="0"/>
                </a:lnTo>
                <a:lnTo>
                  <a:pt x="1187005" y="312369"/>
                </a:lnTo>
                <a:lnTo>
                  <a:pt x="0" y="312369"/>
                </a:lnTo>
                <a:lnTo>
                  <a:pt x="0" y="0"/>
                </a:lnTo>
                <a:close/>
              </a:path>
            </a:pathLst>
          </a:custGeom>
          <a:ln w="28575">
            <a:solidFill>
              <a:srgbClr val="000000"/>
            </a:solidFill>
          </a:ln>
        </p:spPr>
        <p:txBody>
          <a:bodyPr wrap="square" lIns="0" tIns="0" rIns="0" bIns="0" rtlCol="0"/>
          <a:lstStyle/>
          <a:p>
            <a:endParaRPr/>
          </a:p>
        </p:txBody>
      </p:sp>
      <p:sp>
        <p:nvSpPr>
          <p:cNvPr id="40" name="object 40"/>
          <p:cNvSpPr/>
          <p:nvPr/>
        </p:nvSpPr>
        <p:spPr>
          <a:xfrm>
            <a:off x="3315233" y="4384319"/>
            <a:ext cx="1187450" cy="312420"/>
          </a:xfrm>
          <a:custGeom>
            <a:avLst/>
            <a:gdLst/>
            <a:ahLst/>
            <a:cxnLst/>
            <a:rect l="l" t="t" r="r" b="b"/>
            <a:pathLst>
              <a:path w="1187450" h="312420">
                <a:moveTo>
                  <a:pt x="0" y="0"/>
                </a:moveTo>
                <a:lnTo>
                  <a:pt x="1187005" y="0"/>
                </a:lnTo>
                <a:lnTo>
                  <a:pt x="1187005" y="312369"/>
                </a:lnTo>
                <a:lnTo>
                  <a:pt x="0" y="312369"/>
                </a:lnTo>
                <a:lnTo>
                  <a:pt x="0" y="0"/>
                </a:lnTo>
                <a:close/>
              </a:path>
            </a:pathLst>
          </a:custGeom>
          <a:solidFill>
            <a:srgbClr val="ADADEB"/>
          </a:solidFill>
        </p:spPr>
        <p:txBody>
          <a:bodyPr wrap="square" lIns="0" tIns="0" rIns="0" bIns="0" rtlCol="0"/>
          <a:lstStyle/>
          <a:p>
            <a:endParaRPr/>
          </a:p>
        </p:txBody>
      </p:sp>
      <p:sp>
        <p:nvSpPr>
          <p:cNvPr id="41" name="object 41"/>
          <p:cNvSpPr/>
          <p:nvPr/>
        </p:nvSpPr>
        <p:spPr>
          <a:xfrm>
            <a:off x="3315233" y="4384319"/>
            <a:ext cx="1187450" cy="312420"/>
          </a:xfrm>
          <a:custGeom>
            <a:avLst/>
            <a:gdLst/>
            <a:ahLst/>
            <a:cxnLst/>
            <a:rect l="l" t="t" r="r" b="b"/>
            <a:pathLst>
              <a:path w="1187450" h="312420">
                <a:moveTo>
                  <a:pt x="0" y="0"/>
                </a:moveTo>
                <a:lnTo>
                  <a:pt x="1187005" y="0"/>
                </a:lnTo>
                <a:lnTo>
                  <a:pt x="1187005" y="312369"/>
                </a:lnTo>
                <a:lnTo>
                  <a:pt x="0" y="312369"/>
                </a:lnTo>
                <a:lnTo>
                  <a:pt x="0" y="0"/>
                </a:lnTo>
                <a:close/>
              </a:path>
            </a:pathLst>
          </a:custGeom>
          <a:ln w="28575">
            <a:solidFill>
              <a:srgbClr val="000000"/>
            </a:solidFill>
          </a:ln>
        </p:spPr>
        <p:txBody>
          <a:bodyPr wrap="square" lIns="0" tIns="0" rIns="0" bIns="0" rtlCol="0"/>
          <a:lstStyle/>
          <a:p>
            <a:endParaRPr/>
          </a:p>
        </p:txBody>
      </p:sp>
      <p:sp>
        <p:nvSpPr>
          <p:cNvPr id="42" name="object 42"/>
          <p:cNvSpPr/>
          <p:nvPr/>
        </p:nvSpPr>
        <p:spPr>
          <a:xfrm>
            <a:off x="4578972" y="4549176"/>
            <a:ext cx="641350" cy="0"/>
          </a:xfrm>
          <a:custGeom>
            <a:avLst/>
            <a:gdLst/>
            <a:ahLst/>
            <a:cxnLst/>
            <a:rect l="l" t="t" r="r" b="b"/>
            <a:pathLst>
              <a:path w="641350">
                <a:moveTo>
                  <a:pt x="0" y="0"/>
                </a:moveTo>
                <a:lnTo>
                  <a:pt x="641261" y="0"/>
                </a:lnTo>
              </a:path>
            </a:pathLst>
          </a:custGeom>
          <a:ln w="76200">
            <a:solidFill>
              <a:srgbClr val="000000"/>
            </a:solidFill>
            <a:prstDash val="lgDash"/>
          </a:ln>
        </p:spPr>
        <p:txBody>
          <a:bodyPr wrap="square" lIns="0" tIns="0" rIns="0" bIns="0" rtlCol="0"/>
          <a:lstStyle/>
          <a:p>
            <a:endParaRPr/>
          </a:p>
        </p:txBody>
      </p:sp>
      <p:sp>
        <p:nvSpPr>
          <p:cNvPr id="43" name="object 43"/>
          <p:cNvSpPr/>
          <p:nvPr/>
        </p:nvSpPr>
        <p:spPr>
          <a:xfrm>
            <a:off x="5220233" y="4384319"/>
            <a:ext cx="1187450" cy="312420"/>
          </a:xfrm>
          <a:custGeom>
            <a:avLst/>
            <a:gdLst/>
            <a:ahLst/>
            <a:cxnLst/>
            <a:rect l="l" t="t" r="r" b="b"/>
            <a:pathLst>
              <a:path w="1187450" h="312420">
                <a:moveTo>
                  <a:pt x="0" y="0"/>
                </a:moveTo>
                <a:lnTo>
                  <a:pt x="1187005" y="0"/>
                </a:lnTo>
                <a:lnTo>
                  <a:pt x="1187005" y="312369"/>
                </a:lnTo>
                <a:lnTo>
                  <a:pt x="0" y="312369"/>
                </a:lnTo>
                <a:lnTo>
                  <a:pt x="0" y="0"/>
                </a:lnTo>
                <a:close/>
              </a:path>
            </a:pathLst>
          </a:custGeom>
          <a:solidFill>
            <a:srgbClr val="ADADEB"/>
          </a:solidFill>
        </p:spPr>
        <p:txBody>
          <a:bodyPr wrap="square" lIns="0" tIns="0" rIns="0" bIns="0" rtlCol="0"/>
          <a:lstStyle/>
          <a:p>
            <a:endParaRPr/>
          </a:p>
        </p:txBody>
      </p:sp>
      <p:sp>
        <p:nvSpPr>
          <p:cNvPr id="44" name="object 44"/>
          <p:cNvSpPr/>
          <p:nvPr/>
        </p:nvSpPr>
        <p:spPr>
          <a:xfrm>
            <a:off x="5220233" y="4384319"/>
            <a:ext cx="1187450" cy="312420"/>
          </a:xfrm>
          <a:custGeom>
            <a:avLst/>
            <a:gdLst/>
            <a:ahLst/>
            <a:cxnLst/>
            <a:rect l="l" t="t" r="r" b="b"/>
            <a:pathLst>
              <a:path w="1187450" h="312420">
                <a:moveTo>
                  <a:pt x="0" y="0"/>
                </a:moveTo>
                <a:lnTo>
                  <a:pt x="1187005" y="0"/>
                </a:lnTo>
                <a:lnTo>
                  <a:pt x="1187005" y="312369"/>
                </a:lnTo>
                <a:lnTo>
                  <a:pt x="0" y="312369"/>
                </a:lnTo>
                <a:lnTo>
                  <a:pt x="0" y="0"/>
                </a:lnTo>
                <a:close/>
              </a:path>
            </a:pathLst>
          </a:custGeom>
          <a:ln w="28575">
            <a:solidFill>
              <a:srgbClr val="000000"/>
            </a:solidFill>
          </a:ln>
        </p:spPr>
        <p:txBody>
          <a:bodyPr wrap="square" lIns="0" tIns="0" rIns="0" bIns="0" rtlCol="0"/>
          <a:lstStyle/>
          <a:p>
            <a:endParaRPr/>
          </a:p>
        </p:txBody>
      </p:sp>
      <p:sp>
        <p:nvSpPr>
          <p:cNvPr id="45" name="object 45"/>
          <p:cNvSpPr/>
          <p:nvPr/>
        </p:nvSpPr>
        <p:spPr>
          <a:xfrm>
            <a:off x="2146823" y="4709566"/>
            <a:ext cx="3523615" cy="866140"/>
          </a:xfrm>
          <a:custGeom>
            <a:avLst/>
            <a:gdLst/>
            <a:ahLst/>
            <a:cxnLst/>
            <a:rect l="l" t="t" r="r" b="b"/>
            <a:pathLst>
              <a:path w="3523615" h="866139">
                <a:moveTo>
                  <a:pt x="2353932" y="0"/>
                </a:moveTo>
                <a:lnTo>
                  <a:pt x="1169517" y="0"/>
                </a:lnTo>
                <a:lnTo>
                  <a:pt x="0" y="865911"/>
                </a:lnTo>
                <a:lnTo>
                  <a:pt x="3523449" y="865911"/>
                </a:lnTo>
                <a:lnTo>
                  <a:pt x="2353932" y="0"/>
                </a:lnTo>
                <a:close/>
              </a:path>
            </a:pathLst>
          </a:custGeom>
          <a:solidFill>
            <a:srgbClr val="E7E7E7"/>
          </a:solidFill>
        </p:spPr>
        <p:txBody>
          <a:bodyPr wrap="square" lIns="0" tIns="0" rIns="0" bIns="0" rtlCol="0"/>
          <a:lstStyle/>
          <a:p>
            <a:endParaRPr/>
          </a:p>
        </p:txBody>
      </p:sp>
      <p:sp>
        <p:nvSpPr>
          <p:cNvPr id="46" name="object 46"/>
          <p:cNvSpPr/>
          <p:nvPr/>
        </p:nvSpPr>
        <p:spPr>
          <a:xfrm>
            <a:off x="2146823" y="4709566"/>
            <a:ext cx="3523615" cy="866140"/>
          </a:xfrm>
          <a:custGeom>
            <a:avLst/>
            <a:gdLst/>
            <a:ahLst/>
            <a:cxnLst/>
            <a:rect l="l" t="t" r="r" b="b"/>
            <a:pathLst>
              <a:path w="3523615" h="866139">
                <a:moveTo>
                  <a:pt x="0" y="865911"/>
                </a:moveTo>
                <a:lnTo>
                  <a:pt x="1169517" y="0"/>
                </a:lnTo>
                <a:lnTo>
                  <a:pt x="2353932" y="0"/>
                </a:lnTo>
                <a:lnTo>
                  <a:pt x="3523449" y="865911"/>
                </a:lnTo>
                <a:lnTo>
                  <a:pt x="0" y="865911"/>
                </a:lnTo>
                <a:close/>
              </a:path>
            </a:pathLst>
          </a:custGeom>
          <a:ln w="9525">
            <a:solidFill>
              <a:srgbClr val="000000"/>
            </a:solidFill>
          </a:ln>
        </p:spPr>
        <p:txBody>
          <a:bodyPr wrap="square" lIns="0" tIns="0" rIns="0" bIns="0" rtlCol="0"/>
          <a:lstStyle/>
          <a:p>
            <a:endParaRPr/>
          </a:p>
        </p:txBody>
      </p:sp>
      <p:sp>
        <p:nvSpPr>
          <p:cNvPr id="47" name="object 47"/>
          <p:cNvSpPr/>
          <p:nvPr/>
        </p:nvSpPr>
        <p:spPr>
          <a:xfrm>
            <a:off x="2146820" y="5575477"/>
            <a:ext cx="3523615" cy="533400"/>
          </a:xfrm>
          <a:custGeom>
            <a:avLst/>
            <a:gdLst/>
            <a:ahLst/>
            <a:cxnLst/>
            <a:rect l="l" t="t" r="r" b="b"/>
            <a:pathLst>
              <a:path w="3523615" h="533400">
                <a:moveTo>
                  <a:pt x="0" y="0"/>
                </a:moveTo>
                <a:lnTo>
                  <a:pt x="3523449" y="0"/>
                </a:lnTo>
                <a:lnTo>
                  <a:pt x="3523449" y="533399"/>
                </a:lnTo>
                <a:lnTo>
                  <a:pt x="0" y="533399"/>
                </a:lnTo>
                <a:lnTo>
                  <a:pt x="0" y="0"/>
                </a:lnTo>
                <a:close/>
              </a:path>
            </a:pathLst>
          </a:custGeom>
          <a:solidFill>
            <a:srgbClr val="ADADEB"/>
          </a:solidFill>
        </p:spPr>
        <p:txBody>
          <a:bodyPr wrap="square" lIns="0" tIns="0" rIns="0" bIns="0" rtlCol="0"/>
          <a:lstStyle/>
          <a:p>
            <a:endParaRPr/>
          </a:p>
        </p:txBody>
      </p:sp>
      <p:sp>
        <p:nvSpPr>
          <p:cNvPr id="48" name="object 48"/>
          <p:cNvSpPr/>
          <p:nvPr/>
        </p:nvSpPr>
        <p:spPr>
          <a:xfrm>
            <a:off x="2146820" y="5575477"/>
            <a:ext cx="3523615" cy="533400"/>
          </a:xfrm>
          <a:custGeom>
            <a:avLst/>
            <a:gdLst/>
            <a:ahLst/>
            <a:cxnLst/>
            <a:rect l="l" t="t" r="r" b="b"/>
            <a:pathLst>
              <a:path w="3523615" h="533400">
                <a:moveTo>
                  <a:pt x="0" y="0"/>
                </a:moveTo>
                <a:lnTo>
                  <a:pt x="3523449" y="0"/>
                </a:lnTo>
                <a:lnTo>
                  <a:pt x="3523449" y="533399"/>
                </a:lnTo>
                <a:lnTo>
                  <a:pt x="0" y="533399"/>
                </a:lnTo>
                <a:lnTo>
                  <a:pt x="0" y="0"/>
                </a:lnTo>
                <a:close/>
              </a:path>
            </a:pathLst>
          </a:custGeom>
          <a:ln w="28575">
            <a:solidFill>
              <a:srgbClr val="000000"/>
            </a:solidFill>
          </a:ln>
        </p:spPr>
        <p:txBody>
          <a:bodyPr wrap="square" lIns="0" tIns="0" rIns="0" bIns="0" rtlCol="0"/>
          <a:lstStyle/>
          <a:p>
            <a:endParaRPr/>
          </a:p>
        </p:txBody>
      </p:sp>
      <p:sp>
        <p:nvSpPr>
          <p:cNvPr id="50" name="object 50"/>
          <p:cNvSpPr txBox="1"/>
          <p:nvPr/>
        </p:nvSpPr>
        <p:spPr>
          <a:xfrm>
            <a:off x="2742476" y="5689777"/>
            <a:ext cx="718185" cy="304800"/>
          </a:xfrm>
          <a:prstGeom prst="rect">
            <a:avLst/>
          </a:prstGeom>
          <a:solidFill>
            <a:srgbClr val="FFFFFF"/>
          </a:solidFill>
          <a:ln w="28575">
            <a:solidFill>
              <a:srgbClr val="000000"/>
            </a:solidFill>
          </a:ln>
        </p:spPr>
        <p:txBody>
          <a:bodyPr vert="horz" wrap="square" lIns="0" tIns="0" rIns="0" bIns="0" rtlCol="0">
            <a:spAutoFit/>
          </a:bodyPr>
          <a:lstStyle/>
          <a:p>
            <a:pPr marL="210820">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51" name="object 51"/>
          <p:cNvSpPr txBox="1"/>
          <p:nvPr/>
        </p:nvSpPr>
        <p:spPr>
          <a:xfrm>
            <a:off x="2273465" y="5702122"/>
            <a:ext cx="273050" cy="304800"/>
          </a:xfrm>
          <a:prstGeom prst="rect">
            <a:avLst/>
          </a:prstGeom>
          <a:solidFill>
            <a:srgbClr val="FFFFFF"/>
          </a:solidFill>
          <a:ln w="28575">
            <a:solidFill>
              <a:srgbClr val="000000"/>
            </a:solidFill>
          </a:ln>
        </p:spPr>
        <p:txBody>
          <a:bodyPr vert="horz" wrap="square" lIns="0" tIns="0" rIns="0" bIns="0" rtlCol="0">
            <a:spAutoFit/>
          </a:bodyPr>
          <a:lstStyle/>
          <a:p>
            <a:pPr marL="74295">
              <a:lnSpc>
                <a:spcPct val="100000"/>
              </a:lnSpc>
            </a:pPr>
            <a:r>
              <a:rPr sz="1600" b="1" spc="-5" dirty="0">
                <a:latin typeface="Calibri"/>
                <a:cs typeface="Calibri"/>
              </a:rPr>
              <a:t>v</a:t>
            </a:r>
            <a:endParaRPr sz="1600">
              <a:latin typeface="Calibri"/>
              <a:cs typeface="Calibri"/>
            </a:endParaRPr>
          </a:p>
        </p:txBody>
      </p:sp>
      <p:sp>
        <p:nvSpPr>
          <p:cNvPr id="52" name="object 52"/>
          <p:cNvSpPr/>
          <p:nvPr/>
        </p:nvSpPr>
        <p:spPr>
          <a:xfrm>
            <a:off x="3657945" y="6171666"/>
            <a:ext cx="1905000" cy="228600"/>
          </a:xfrm>
          <a:custGeom>
            <a:avLst/>
            <a:gdLst/>
            <a:ahLst/>
            <a:cxnLst/>
            <a:rect l="l" t="t" r="r" b="b"/>
            <a:pathLst>
              <a:path w="1905000" h="228600">
                <a:moveTo>
                  <a:pt x="0" y="0"/>
                </a:moveTo>
                <a:lnTo>
                  <a:pt x="15962" y="36129"/>
                </a:lnTo>
                <a:lnTo>
                  <a:pt x="46911" y="60210"/>
                </a:lnTo>
                <a:lnTo>
                  <a:pt x="91708" y="80824"/>
                </a:lnTo>
                <a:lnTo>
                  <a:pt x="128192" y="92248"/>
                </a:lnTo>
                <a:lnTo>
                  <a:pt x="169220" y="101543"/>
                </a:lnTo>
                <a:lnTo>
                  <a:pt x="214146" y="108473"/>
                </a:lnTo>
                <a:lnTo>
                  <a:pt x="262327" y="112804"/>
                </a:lnTo>
                <a:lnTo>
                  <a:pt x="313118" y="114300"/>
                </a:lnTo>
                <a:lnTo>
                  <a:pt x="639381" y="114300"/>
                </a:lnTo>
                <a:lnTo>
                  <a:pt x="665062" y="114678"/>
                </a:lnTo>
                <a:lnTo>
                  <a:pt x="714629" y="117621"/>
                </a:lnTo>
                <a:lnTo>
                  <a:pt x="761263" y="123281"/>
                </a:lnTo>
                <a:lnTo>
                  <a:pt x="804321" y="131423"/>
                </a:lnTo>
                <a:lnTo>
                  <a:pt x="843157" y="141812"/>
                </a:lnTo>
                <a:lnTo>
                  <a:pt x="892087" y="161093"/>
                </a:lnTo>
                <a:lnTo>
                  <a:pt x="927894" y="184106"/>
                </a:lnTo>
                <a:lnTo>
                  <a:pt x="951462" y="219224"/>
                </a:lnTo>
                <a:lnTo>
                  <a:pt x="952500" y="228600"/>
                </a:lnTo>
                <a:lnTo>
                  <a:pt x="953537" y="219224"/>
                </a:lnTo>
                <a:lnTo>
                  <a:pt x="977105" y="184106"/>
                </a:lnTo>
                <a:lnTo>
                  <a:pt x="1012912" y="161093"/>
                </a:lnTo>
                <a:lnTo>
                  <a:pt x="1061842" y="141812"/>
                </a:lnTo>
                <a:lnTo>
                  <a:pt x="1100678" y="131423"/>
                </a:lnTo>
                <a:lnTo>
                  <a:pt x="1143736" y="123281"/>
                </a:lnTo>
                <a:lnTo>
                  <a:pt x="1190370" y="117621"/>
                </a:lnTo>
                <a:lnTo>
                  <a:pt x="1239937" y="114678"/>
                </a:lnTo>
                <a:lnTo>
                  <a:pt x="1265618" y="114300"/>
                </a:lnTo>
                <a:lnTo>
                  <a:pt x="1591881" y="114300"/>
                </a:lnTo>
                <a:lnTo>
                  <a:pt x="1617562" y="113921"/>
                </a:lnTo>
                <a:lnTo>
                  <a:pt x="1667129" y="110978"/>
                </a:lnTo>
                <a:lnTo>
                  <a:pt x="1713763" y="105318"/>
                </a:lnTo>
                <a:lnTo>
                  <a:pt x="1756821" y="97176"/>
                </a:lnTo>
                <a:lnTo>
                  <a:pt x="1795657" y="86787"/>
                </a:lnTo>
                <a:lnTo>
                  <a:pt x="1844587" y="67506"/>
                </a:lnTo>
                <a:lnTo>
                  <a:pt x="1880394" y="44493"/>
                </a:lnTo>
                <a:lnTo>
                  <a:pt x="1903962" y="9375"/>
                </a:lnTo>
                <a:lnTo>
                  <a:pt x="1905000" y="0"/>
                </a:lnTo>
              </a:path>
            </a:pathLst>
          </a:custGeom>
          <a:ln w="25400">
            <a:solidFill>
              <a:srgbClr val="000000"/>
            </a:solidFill>
          </a:ln>
        </p:spPr>
        <p:txBody>
          <a:bodyPr wrap="square" lIns="0" tIns="0" rIns="0" bIns="0" rtlCol="0"/>
          <a:lstStyle/>
          <a:p>
            <a:endParaRPr/>
          </a:p>
        </p:txBody>
      </p:sp>
      <p:sp>
        <p:nvSpPr>
          <p:cNvPr id="53" name="object 53"/>
          <p:cNvSpPr txBox="1"/>
          <p:nvPr/>
        </p:nvSpPr>
        <p:spPr>
          <a:xfrm>
            <a:off x="3704386" y="6438400"/>
            <a:ext cx="3641090" cy="276999"/>
          </a:xfrm>
          <a:prstGeom prst="rect">
            <a:avLst/>
          </a:prstGeom>
        </p:spPr>
        <p:txBody>
          <a:bodyPr vert="horz" wrap="square" lIns="0" tIns="0" rIns="0" bIns="0" rtlCol="0">
            <a:spAutoFit/>
          </a:bodyPr>
          <a:lstStyle/>
          <a:p>
            <a:pPr marL="12700">
              <a:lnSpc>
                <a:spcPct val="100000"/>
              </a:lnSpc>
            </a:pPr>
            <a:r>
              <a:rPr lang="zh-CN" altLang="en-US" b="1" spc="-179" baseline="25462" dirty="0">
                <a:latin typeface="Calibri"/>
                <a:cs typeface="Calibri"/>
              </a:rPr>
              <a:t>每个高速缓存块</a:t>
            </a:r>
            <a:r>
              <a:rPr lang="zh-CN" altLang="en-US" b="1" spc="-179" baseline="25462" dirty="0" smtClean="0">
                <a:latin typeface="Calibri"/>
                <a:cs typeface="Calibri"/>
              </a:rPr>
              <a:t>有  </a:t>
            </a:r>
            <a:r>
              <a:rPr sz="1800" b="1" spc="-5" dirty="0" smtClean="0">
                <a:latin typeface="Calibri"/>
                <a:cs typeface="Calibri"/>
              </a:rPr>
              <a:t>B</a:t>
            </a:r>
            <a:r>
              <a:rPr sz="1800" b="1" spc="10" dirty="0" smtClean="0">
                <a:latin typeface="Calibri"/>
                <a:cs typeface="Calibri"/>
              </a:rPr>
              <a:t> </a:t>
            </a:r>
            <a:r>
              <a:rPr sz="1800" b="1" dirty="0">
                <a:latin typeface="Calibri"/>
                <a:cs typeface="Calibri"/>
              </a:rPr>
              <a:t>=</a:t>
            </a:r>
            <a:r>
              <a:rPr sz="1800" b="1" spc="5" dirty="0">
                <a:latin typeface="Calibri"/>
                <a:cs typeface="Calibri"/>
              </a:rPr>
              <a:t> </a:t>
            </a:r>
            <a:r>
              <a:rPr sz="1800" b="1" spc="-10" dirty="0">
                <a:latin typeface="Calibri"/>
                <a:cs typeface="Calibri"/>
              </a:rPr>
              <a:t>2</a:t>
            </a:r>
            <a:r>
              <a:rPr sz="1800" b="1" spc="-7" baseline="25462" dirty="0">
                <a:latin typeface="Calibri"/>
                <a:cs typeface="Calibri"/>
              </a:rPr>
              <a:t>b</a:t>
            </a:r>
            <a:r>
              <a:rPr sz="1800" b="1" baseline="25462" dirty="0">
                <a:latin typeface="Calibri"/>
                <a:cs typeface="Calibri"/>
              </a:rPr>
              <a:t> </a:t>
            </a:r>
            <a:r>
              <a:rPr sz="1800" b="1" spc="-179" baseline="25462" dirty="0">
                <a:latin typeface="Calibri"/>
                <a:cs typeface="Calibri"/>
              </a:rPr>
              <a:t> </a:t>
            </a:r>
            <a:r>
              <a:rPr lang="zh-CN" altLang="en-US" sz="1800" b="1" spc="-179" baseline="25462" dirty="0" smtClean="0">
                <a:latin typeface="Calibri"/>
                <a:cs typeface="Calibri"/>
              </a:rPr>
              <a:t>字节</a:t>
            </a:r>
            <a:endParaRPr sz="1800" dirty="0">
              <a:latin typeface="Calibri"/>
              <a:cs typeface="Calibri"/>
            </a:endParaRPr>
          </a:p>
        </p:txBody>
      </p:sp>
      <p:sp>
        <p:nvSpPr>
          <p:cNvPr id="54" name="object 54"/>
          <p:cNvSpPr txBox="1"/>
          <p:nvPr/>
        </p:nvSpPr>
        <p:spPr>
          <a:xfrm>
            <a:off x="6174740" y="5202009"/>
            <a:ext cx="2884170" cy="738664"/>
          </a:xfrm>
          <a:prstGeom prst="rect">
            <a:avLst/>
          </a:prstGeom>
        </p:spPr>
        <p:txBody>
          <a:bodyPr vert="horz" wrap="square" lIns="0" tIns="0" rIns="0" bIns="0" rtlCol="0">
            <a:spAutoFit/>
          </a:bodyPr>
          <a:lstStyle/>
          <a:p>
            <a:pPr marL="12700">
              <a:lnSpc>
                <a:spcPct val="100000"/>
              </a:lnSpc>
            </a:pPr>
            <a:r>
              <a:rPr lang="zh-CN" altLang="en-US" sz="2400" b="1" i="1" spc="-5" dirty="0" smtClean="0">
                <a:solidFill>
                  <a:srgbClr val="C00000"/>
                </a:solidFill>
                <a:latin typeface="Calibri"/>
                <a:cs typeface="Calibri"/>
              </a:rPr>
              <a:t>高速缓存大小</a:t>
            </a:r>
            <a:r>
              <a:rPr sz="2400" b="1" i="1" spc="-5" dirty="0" smtClean="0">
                <a:solidFill>
                  <a:srgbClr val="C00000"/>
                </a:solidFill>
                <a:latin typeface="Calibri"/>
                <a:cs typeface="Calibri"/>
              </a:rPr>
              <a:t>:</a:t>
            </a:r>
            <a:endParaRPr sz="2400" dirty="0">
              <a:latin typeface="Calibri"/>
              <a:cs typeface="Calibri"/>
            </a:endParaRPr>
          </a:p>
          <a:p>
            <a:pPr marL="12700">
              <a:lnSpc>
                <a:spcPct val="100000"/>
              </a:lnSpc>
            </a:pPr>
            <a:r>
              <a:rPr sz="2400" b="1" i="1" spc="-5" dirty="0">
                <a:latin typeface="Calibri"/>
                <a:cs typeface="Calibri"/>
              </a:rPr>
              <a:t>C = </a:t>
            </a:r>
            <a:r>
              <a:rPr sz="2400" b="1" i="1" dirty="0">
                <a:latin typeface="Calibri"/>
                <a:cs typeface="Calibri"/>
              </a:rPr>
              <a:t>S</a:t>
            </a:r>
            <a:r>
              <a:rPr sz="2400" b="1" i="1" spc="-20" dirty="0">
                <a:latin typeface="Calibri"/>
                <a:cs typeface="Calibri"/>
              </a:rPr>
              <a:t> </a:t>
            </a:r>
            <a:r>
              <a:rPr sz="2400" b="1" i="1" dirty="0">
                <a:latin typeface="Calibri"/>
                <a:cs typeface="Calibri"/>
              </a:rPr>
              <a:t>x</a:t>
            </a:r>
            <a:r>
              <a:rPr sz="2400" b="1" i="1" spc="-5" dirty="0">
                <a:latin typeface="Calibri"/>
                <a:cs typeface="Calibri"/>
              </a:rPr>
              <a:t> E</a:t>
            </a:r>
            <a:r>
              <a:rPr sz="2400" b="1" i="1" spc="-10" dirty="0">
                <a:latin typeface="Calibri"/>
                <a:cs typeface="Calibri"/>
              </a:rPr>
              <a:t> </a:t>
            </a:r>
            <a:r>
              <a:rPr sz="2400" b="1" i="1" dirty="0">
                <a:latin typeface="Calibri"/>
                <a:cs typeface="Calibri"/>
              </a:rPr>
              <a:t>x</a:t>
            </a:r>
            <a:r>
              <a:rPr sz="2400" b="1" i="1" spc="-5" dirty="0">
                <a:latin typeface="Calibri"/>
                <a:cs typeface="Calibri"/>
              </a:rPr>
              <a:t> B </a:t>
            </a:r>
            <a:r>
              <a:rPr lang="zh-CN" altLang="en-US" sz="2400" b="1" i="1" spc="-5" dirty="0" smtClean="0">
                <a:latin typeface="Calibri"/>
                <a:cs typeface="Calibri"/>
              </a:rPr>
              <a:t>数据字节</a:t>
            </a:r>
            <a:endParaRPr sz="2400" dirty="0">
              <a:latin typeface="Calibri"/>
              <a:cs typeface="Calibri"/>
            </a:endParaRPr>
          </a:p>
        </p:txBody>
      </p:sp>
      <p:sp>
        <p:nvSpPr>
          <p:cNvPr id="55" name="object 55"/>
          <p:cNvSpPr txBox="1"/>
          <p:nvPr/>
        </p:nvSpPr>
        <p:spPr>
          <a:xfrm>
            <a:off x="2022027" y="6411197"/>
            <a:ext cx="788035" cy="276999"/>
          </a:xfrm>
          <a:prstGeom prst="rect">
            <a:avLst/>
          </a:prstGeom>
        </p:spPr>
        <p:txBody>
          <a:bodyPr vert="horz" wrap="square" lIns="0" tIns="0" rIns="0" bIns="0" rtlCol="0">
            <a:spAutoFit/>
          </a:bodyPr>
          <a:lstStyle/>
          <a:p>
            <a:pPr marL="12700">
              <a:lnSpc>
                <a:spcPct val="100000"/>
              </a:lnSpc>
            </a:pPr>
            <a:r>
              <a:rPr lang="zh-CN" altLang="en-US" sz="1800" dirty="0" smtClean="0">
                <a:latin typeface="Calibri"/>
                <a:cs typeface="Calibri"/>
              </a:rPr>
              <a:t>有效位</a:t>
            </a:r>
            <a:endParaRPr sz="1800" dirty="0">
              <a:latin typeface="Calibri"/>
              <a:cs typeface="Calibri"/>
            </a:endParaRPr>
          </a:p>
        </p:txBody>
      </p:sp>
      <p:sp>
        <p:nvSpPr>
          <p:cNvPr id="56" name="object 56"/>
          <p:cNvSpPr/>
          <p:nvPr/>
        </p:nvSpPr>
        <p:spPr>
          <a:xfrm>
            <a:off x="2436812" y="6070422"/>
            <a:ext cx="1270" cy="241300"/>
          </a:xfrm>
          <a:custGeom>
            <a:avLst/>
            <a:gdLst/>
            <a:ahLst/>
            <a:cxnLst/>
            <a:rect l="l" t="t" r="r" b="b"/>
            <a:pathLst>
              <a:path w="1269" h="241300">
                <a:moveTo>
                  <a:pt x="0" y="241300"/>
                </a:moveTo>
                <a:lnTo>
                  <a:pt x="1257" y="0"/>
                </a:lnTo>
              </a:path>
            </a:pathLst>
          </a:custGeom>
          <a:ln w="9525">
            <a:solidFill>
              <a:srgbClr val="000000"/>
            </a:solidFill>
          </a:ln>
        </p:spPr>
        <p:txBody>
          <a:bodyPr wrap="square" lIns="0" tIns="0" rIns="0" bIns="0" rtlCol="0"/>
          <a:lstStyle/>
          <a:p>
            <a:endParaRPr/>
          </a:p>
        </p:txBody>
      </p:sp>
      <p:sp>
        <p:nvSpPr>
          <p:cNvPr id="57" name="object 57"/>
          <p:cNvSpPr/>
          <p:nvPr/>
        </p:nvSpPr>
        <p:spPr>
          <a:xfrm>
            <a:off x="2399900" y="6006923"/>
            <a:ext cx="76200" cy="76835"/>
          </a:xfrm>
          <a:custGeom>
            <a:avLst/>
            <a:gdLst/>
            <a:ahLst/>
            <a:cxnLst/>
            <a:rect l="l" t="t" r="r" b="b"/>
            <a:pathLst>
              <a:path w="76200" h="76835">
                <a:moveTo>
                  <a:pt x="38506" y="0"/>
                </a:moveTo>
                <a:lnTo>
                  <a:pt x="0" y="75996"/>
                </a:lnTo>
                <a:lnTo>
                  <a:pt x="76200" y="76403"/>
                </a:lnTo>
                <a:lnTo>
                  <a:pt x="38506" y="0"/>
                </a:lnTo>
                <a:close/>
              </a:path>
            </a:pathLst>
          </a:custGeom>
          <a:solidFill>
            <a:srgbClr val="000000"/>
          </a:solidFill>
        </p:spPr>
        <p:txBody>
          <a:bodyPr wrap="square" lIns="0" tIns="0" rIns="0" bIns="0" rtlCol="0"/>
          <a:lstStyle/>
          <a:p>
            <a:endParaRPr/>
          </a:p>
        </p:txBody>
      </p:sp>
      <p:graphicFrame>
        <p:nvGraphicFramePr>
          <p:cNvPr id="49" name="object 49"/>
          <p:cNvGraphicFramePr>
            <a:graphicFrameLocks noGrp="1"/>
          </p:cNvGraphicFramePr>
          <p:nvPr/>
        </p:nvGraphicFramePr>
        <p:xfrm>
          <a:off x="3645065" y="5689777"/>
          <a:ext cx="1904997" cy="472440"/>
        </p:xfrm>
        <a:graphic>
          <a:graphicData uri="http://schemas.openxmlformats.org/drawingml/2006/table">
            <a:tbl>
              <a:tblPr firstRow="1" bandRow="1">
                <a:tableStyleId>{2D5ABB26-0587-4C30-8999-92F81FD0307C}</a:tableStyleId>
              </a:tblPr>
              <a:tblGrid>
                <a:gridCol w="272605"/>
                <a:gridCol w="266700"/>
                <a:gridCol w="266700"/>
                <a:gridCol w="115103"/>
                <a:gridCol w="526690"/>
                <a:gridCol w="457199"/>
              </a:tblGrid>
              <a:tr h="152400">
                <a:tc rowSpan="2">
                  <a:txBody>
                    <a:bodyPr/>
                    <a:lstStyle/>
                    <a:p>
                      <a:pPr marL="85725">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rowSpan="2">
                  <a:txBody>
                    <a:bodyPr/>
                    <a:lstStyle/>
                    <a:p>
                      <a:pPr marL="85725">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rowSpan="2">
                  <a:txBody>
                    <a:bodyPr/>
                    <a:lstStyle/>
                    <a:p>
                      <a:pPr marL="79375">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rowSpan="2">
                  <a:txBody>
                    <a:bodyPr/>
                    <a:lstStyle/>
                    <a:p>
                      <a:endParaRPr sz="1600">
                        <a:latin typeface="Calibri"/>
                        <a:cs typeface="Calibri"/>
                      </a:endParaRPr>
                    </a:p>
                  </a:txBody>
                  <a:tcPr marL="0" marR="0" marT="0" marB="0">
                    <a:solidFill>
                      <a:srgbClr val="FFFFFF"/>
                    </a:solidFill>
                  </a:tcPr>
                </a:tc>
                <a:tc>
                  <a:txBody>
                    <a:bodyPr/>
                    <a:lstStyle/>
                    <a:p>
                      <a:endParaRPr sz="1600">
                        <a:latin typeface="Calibri"/>
                        <a:cs typeface="Calibri"/>
                      </a:endParaRPr>
                    </a:p>
                  </a:txBody>
                  <a:tcPr marL="0" marR="0" marT="0" marB="0">
                    <a:lnB w="39687">
                      <a:solidFill>
                        <a:srgbClr val="000000"/>
                      </a:solidFill>
                      <a:prstDash val="solid"/>
                    </a:lnB>
                    <a:solidFill>
                      <a:srgbClr val="FFFFFF"/>
                    </a:solidFill>
                  </a:tcPr>
                </a:tc>
                <a:tc rowSpan="2">
                  <a:txBody>
                    <a:bodyPr/>
                    <a:lstStyle/>
                    <a:p>
                      <a:pPr marL="97790">
                        <a:lnSpc>
                          <a:spcPct val="100000"/>
                        </a:lnSpc>
                      </a:pPr>
                      <a:r>
                        <a:rPr sz="1500" b="1" spc="-5" dirty="0">
                          <a:latin typeface="Calibri"/>
                          <a:cs typeface="Calibri"/>
                        </a:rPr>
                        <a:t>B-</a:t>
                      </a:r>
                      <a:r>
                        <a:rPr sz="1500" b="1" dirty="0">
                          <a:latin typeface="Calibri"/>
                          <a:cs typeface="Calibri"/>
                        </a:rPr>
                        <a:t>1</a:t>
                      </a:r>
                      <a:endParaRPr sz="1500">
                        <a:latin typeface="Calibri"/>
                        <a:cs typeface="Calibri"/>
                      </a:endParaRPr>
                    </a:p>
                  </a:txBody>
                  <a:tcPr marL="0" marR="0" marT="0" marB="0">
                    <a:solidFill>
                      <a:srgbClr val="FFFFFF"/>
                    </a:solidFill>
                  </a:tcPr>
                </a:tc>
              </a:tr>
              <a:tr h="152400">
                <a:tc vMerge="1">
                  <a:txBody>
                    <a:bodyPr/>
                    <a:lstStyle/>
                    <a:p>
                      <a:endParaRPr/>
                    </a:p>
                  </a:txBody>
                  <a:tcPr marL="0" marR="0" marT="0" marB="0">
                    <a:solidFill>
                      <a:srgbClr val="FFFFFF"/>
                    </a:solidFill>
                  </a:tcPr>
                </a:tc>
                <a:tc vMerge="1">
                  <a:txBody>
                    <a:bodyPr/>
                    <a:lstStyle/>
                    <a:p>
                      <a:endParaRPr/>
                    </a:p>
                  </a:txBody>
                  <a:tcPr marL="0" marR="0" marT="0" marB="0">
                    <a:solidFill>
                      <a:srgbClr val="FFFFFF"/>
                    </a:solidFill>
                  </a:tcPr>
                </a:tc>
                <a:tc vMerge="1">
                  <a:txBody>
                    <a:bodyPr/>
                    <a:lstStyle/>
                    <a:p>
                      <a:endParaRPr/>
                    </a:p>
                  </a:txBody>
                  <a:tcPr marL="0" marR="0" marT="0" marB="0">
                    <a:solidFill>
                      <a:srgbClr val="FFFFFF"/>
                    </a:solidFill>
                  </a:tcPr>
                </a:tc>
                <a:tc vMerge="1">
                  <a:txBody>
                    <a:bodyPr/>
                    <a:lstStyle/>
                    <a:p>
                      <a:endParaRPr/>
                    </a:p>
                  </a:txBody>
                  <a:tcPr marL="0" marR="0" marT="0" marB="0">
                    <a:solidFill>
                      <a:srgbClr val="FFFFFF"/>
                    </a:solidFill>
                  </a:tcPr>
                </a:tc>
                <a:tc>
                  <a:txBody>
                    <a:bodyPr/>
                    <a:lstStyle/>
                    <a:p>
                      <a:endParaRPr sz="1500" dirty="0">
                        <a:latin typeface="Calibri"/>
                        <a:cs typeface="Calibri"/>
                      </a:endParaRPr>
                    </a:p>
                  </a:txBody>
                  <a:tcPr marL="0" marR="0" marT="0" marB="0">
                    <a:lnT w="39687">
                      <a:solidFill>
                        <a:srgbClr val="000000"/>
                      </a:solidFill>
                      <a:prstDash val="solid"/>
                    </a:lnT>
                    <a:solidFill>
                      <a:srgbClr val="FFFFFF"/>
                    </a:solidFill>
                  </a:tcPr>
                </a:tc>
                <a:tc vMerge="1">
                  <a:txBody>
                    <a:bodyPr/>
                    <a:lstStyle/>
                    <a:p>
                      <a:endParaRPr/>
                    </a:p>
                  </a:txBody>
                  <a:tcPr marL="0" marR="0" marT="0" marB="0">
                    <a:solidFill>
                      <a:srgbClr val="FFFFFF"/>
                    </a:solidFill>
                  </a:tcPr>
                </a:tc>
              </a:tr>
            </a:tbl>
          </a:graphicData>
        </a:graphic>
      </p:graphicFrame>
      <p:sp>
        <p:nvSpPr>
          <p:cNvPr id="60" name="TextBox 59"/>
          <p:cNvSpPr txBox="1"/>
          <p:nvPr/>
        </p:nvSpPr>
        <p:spPr>
          <a:xfrm>
            <a:off x="7223125" y="1832936"/>
            <a:ext cx="415498" cy="369332"/>
          </a:xfrm>
          <a:prstGeom prst="rect">
            <a:avLst/>
          </a:prstGeom>
          <a:noFill/>
        </p:spPr>
        <p:txBody>
          <a:bodyPr wrap="none" rtlCol="0">
            <a:spAutoFit/>
          </a:bodyPr>
          <a:lstStyle/>
          <a:p>
            <a:r>
              <a:rPr lang="zh-CN" altLang="en-US" sz="1800" dirty="0" smtClean="0">
                <a:latin typeface="Calibri" pitchFamily="34" charset="0"/>
              </a:rPr>
              <a:t>组</a:t>
            </a:r>
          </a:p>
        </p:txBody>
      </p:sp>
      <p:sp>
        <p:nvSpPr>
          <p:cNvPr id="61" name="TextBox 60"/>
          <p:cNvSpPr txBox="1"/>
          <p:nvPr/>
        </p:nvSpPr>
        <p:spPr>
          <a:xfrm>
            <a:off x="7150426" y="2413986"/>
            <a:ext cx="415498" cy="369332"/>
          </a:xfrm>
          <a:prstGeom prst="rect">
            <a:avLst/>
          </a:prstGeom>
          <a:noFill/>
        </p:spPr>
        <p:txBody>
          <a:bodyPr wrap="none" rtlCol="0">
            <a:spAutoFit/>
          </a:bodyPr>
          <a:lstStyle/>
          <a:p>
            <a:r>
              <a:rPr lang="zh-CN" altLang="en-US" sz="1800" dirty="0" smtClean="0">
                <a:latin typeface="Calibri" pitchFamily="34" charset="0"/>
              </a:rPr>
              <a:t>行</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gn="ctr">
              <a:lnSpc>
                <a:spcPct val="100000"/>
              </a:lnSpc>
            </a:pPr>
            <a:r>
              <a:rPr lang="zh-CN" altLang="en-US" dirty="0">
                <a:ea typeface="宋体" pitchFamily="2" charset="-122"/>
              </a:rPr>
              <a:t>高速缓存存储器</a:t>
            </a:r>
            <a:endParaRPr spc="-5" dirty="0"/>
          </a:p>
        </p:txBody>
      </p:sp>
      <p:sp>
        <p:nvSpPr>
          <p:cNvPr id="4" name="object 4"/>
          <p:cNvSpPr txBox="1"/>
          <p:nvPr/>
        </p:nvSpPr>
        <p:spPr>
          <a:xfrm>
            <a:off x="475615" y="1464183"/>
            <a:ext cx="5775325" cy="1931298"/>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dirty="0" smtClean="0">
                <a:latin typeface="Calibri"/>
                <a:cs typeface="Calibri"/>
              </a:rPr>
              <a:t>高速缓存的结构和操作</a:t>
            </a:r>
            <a:endParaRPr sz="2400" dirty="0" smtClean="0">
              <a:latin typeface="Calibri"/>
              <a:cs typeface="Calibri"/>
            </a:endParaRPr>
          </a:p>
          <a:p>
            <a:pPr marL="355600" indent="-342900">
              <a:lnSpc>
                <a:spcPct val="100000"/>
              </a:lnSpc>
              <a:spcBef>
                <a:spcPts val="575"/>
              </a:spcBef>
              <a:buClr>
                <a:srgbClr val="990000"/>
              </a:buClr>
              <a:buSzPct val="60416"/>
              <a:buFont typeface="Wingdings 2"/>
              <a:buChar char=""/>
              <a:tabLst>
                <a:tab pos="355600" algn="l"/>
              </a:tabLst>
            </a:pPr>
            <a:r>
              <a:rPr lang="zh-CN" altLang="en-US" sz="2400" b="1" dirty="0" smtClean="0">
                <a:solidFill>
                  <a:srgbClr val="C0C0C0"/>
                </a:solidFill>
                <a:latin typeface="Calibri"/>
                <a:cs typeface="Calibri"/>
              </a:rPr>
              <a:t>高速缓存对性能的影响</a:t>
            </a:r>
            <a:endParaRPr sz="2400" dirty="0" smtClean="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spc="-5" dirty="0" smtClean="0">
                <a:solidFill>
                  <a:srgbClr val="C0C0C0"/>
                </a:solidFill>
                <a:latin typeface="Calibri"/>
                <a:cs typeface="Calibri"/>
              </a:rPr>
              <a:t>存储器山</a:t>
            </a:r>
            <a:endParaRPr sz="2000" dirty="0">
              <a:latin typeface="Calibri"/>
              <a:cs typeface="Calibri"/>
            </a:endParaRPr>
          </a:p>
          <a:p>
            <a:pPr marL="756285" lvl="1" indent="-286385">
              <a:lnSpc>
                <a:spcPct val="100000"/>
              </a:lnSpc>
              <a:spcBef>
                <a:spcPts val="480"/>
              </a:spcBef>
              <a:buClr>
                <a:srgbClr val="990000"/>
              </a:buClr>
              <a:buSzPct val="110000"/>
              <a:buFont typeface="Wingdings"/>
              <a:buChar char=""/>
              <a:tabLst>
                <a:tab pos="756920" algn="l"/>
              </a:tabLst>
            </a:pPr>
            <a:r>
              <a:rPr lang="zh-CN" altLang="en-US" sz="2000" spc="-5" dirty="0" smtClean="0">
                <a:solidFill>
                  <a:srgbClr val="C0C0C0"/>
                </a:solidFill>
                <a:latin typeface="Calibri"/>
                <a:cs typeface="Calibri"/>
              </a:rPr>
              <a:t>重新排列循环以提高空间局部性</a:t>
            </a:r>
            <a:endParaRPr sz="2000" dirty="0">
              <a:latin typeface="Calibri"/>
              <a:cs typeface="Calibri"/>
            </a:endParaRPr>
          </a:p>
          <a:p>
            <a:pPr marL="756285" lvl="1" indent="-286385">
              <a:lnSpc>
                <a:spcPct val="100000"/>
              </a:lnSpc>
              <a:spcBef>
                <a:spcPts val="480"/>
              </a:spcBef>
              <a:buClr>
                <a:srgbClr val="990000"/>
              </a:buClr>
              <a:buSzPct val="110000"/>
              <a:buFont typeface="Wingdings"/>
              <a:buChar char=""/>
              <a:tabLst>
                <a:tab pos="756920" algn="l"/>
              </a:tabLst>
            </a:pPr>
            <a:r>
              <a:rPr lang="zh-CN" altLang="en-US" sz="2000" spc="-5" dirty="0" smtClean="0">
                <a:solidFill>
                  <a:srgbClr val="C0C0C0"/>
                </a:solidFill>
                <a:latin typeface="Calibri"/>
                <a:cs typeface="Calibri"/>
              </a:rPr>
              <a:t>使用分块以提高时间局部性</a:t>
            </a:r>
            <a:endParaRPr sz="2000" dirty="0">
              <a:latin typeface="Calibri"/>
              <a:cs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35758" y="615002"/>
            <a:ext cx="2955396" cy="553998"/>
          </a:xfrm>
          <a:prstGeom prst="rect">
            <a:avLst/>
          </a:prstGeom>
        </p:spPr>
        <p:txBody>
          <a:bodyPr vert="horz" wrap="square" lIns="0" tIns="0" rIns="0" bIns="0" rtlCol="0">
            <a:spAutoFit/>
          </a:bodyPr>
          <a:lstStyle/>
          <a:p>
            <a:pPr marL="12700">
              <a:lnSpc>
                <a:spcPct val="100000"/>
              </a:lnSpc>
            </a:pPr>
            <a:r>
              <a:rPr lang="zh-CN" altLang="en-US" sz="3600" b="1" dirty="0" smtClean="0">
                <a:latin typeface="Calibri"/>
                <a:cs typeface="Calibri"/>
              </a:rPr>
              <a:t>读取高速缓存</a:t>
            </a:r>
            <a:endParaRPr sz="3600" b="1" dirty="0">
              <a:latin typeface="Calibri"/>
              <a:cs typeface="Calibri"/>
            </a:endParaRPr>
          </a:p>
        </p:txBody>
      </p:sp>
      <p:sp>
        <p:nvSpPr>
          <p:cNvPr id="4" name="object 4"/>
          <p:cNvSpPr/>
          <p:nvPr/>
        </p:nvSpPr>
        <p:spPr>
          <a:xfrm>
            <a:off x="1553867" y="1716584"/>
            <a:ext cx="4237355" cy="226060"/>
          </a:xfrm>
          <a:custGeom>
            <a:avLst/>
            <a:gdLst/>
            <a:ahLst/>
            <a:cxnLst/>
            <a:rect l="l" t="t" r="r" b="b"/>
            <a:pathLst>
              <a:path w="4237355" h="226060">
                <a:moveTo>
                  <a:pt x="0" y="225980"/>
                </a:moveTo>
                <a:lnTo>
                  <a:pt x="13114" y="182057"/>
                </a:lnTo>
                <a:lnTo>
                  <a:pt x="48931" y="146021"/>
                </a:lnTo>
                <a:lnTo>
                  <a:pt x="87512" y="126290"/>
                </a:lnTo>
                <a:lnTo>
                  <a:pt x="133657" y="114466"/>
                </a:lnTo>
                <a:lnTo>
                  <a:pt x="1947214" y="111680"/>
                </a:lnTo>
                <a:lnTo>
                  <a:pt x="1964505" y="111106"/>
                </a:lnTo>
                <a:lnTo>
                  <a:pt x="2013097" y="102938"/>
                </a:lnTo>
                <a:lnTo>
                  <a:pt x="2055036" y="86256"/>
                </a:lnTo>
                <a:lnTo>
                  <a:pt x="2088090" y="62548"/>
                </a:lnTo>
                <a:lnTo>
                  <a:pt x="2114486" y="22577"/>
                </a:lnTo>
                <a:lnTo>
                  <a:pt x="2118620" y="0"/>
                </a:lnTo>
                <a:lnTo>
                  <a:pt x="2119501" y="11147"/>
                </a:lnTo>
                <a:lnTo>
                  <a:pt x="2139062" y="52379"/>
                </a:lnTo>
                <a:lnTo>
                  <a:pt x="2168215" y="78097"/>
                </a:lnTo>
                <a:lnTo>
                  <a:pt x="2207253" y="97555"/>
                </a:lnTo>
                <a:lnTo>
                  <a:pt x="2253899" y="109132"/>
                </a:lnTo>
                <a:lnTo>
                  <a:pt x="4065879" y="111680"/>
                </a:lnTo>
                <a:lnTo>
                  <a:pt x="4083169" y="112254"/>
                </a:lnTo>
                <a:lnTo>
                  <a:pt x="4131762" y="120423"/>
                </a:lnTo>
                <a:lnTo>
                  <a:pt x="4173700" y="137105"/>
                </a:lnTo>
                <a:lnTo>
                  <a:pt x="4206755" y="160813"/>
                </a:lnTo>
                <a:lnTo>
                  <a:pt x="4233150" y="200784"/>
                </a:lnTo>
                <a:lnTo>
                  <a:pt x="4236042" y="211902"/>
                </a:lnTo>
                <a:lnTo>
                  <a:pt x="4237285" y="223361"/>
                </a:lnTo>
              </a:path>
            </a:pathLst>
          </a:custGeom>
          <a:ln w="25400">
            <a:solidFill>
              <a:srgbClr val="000000"/>
            </a:solidFill>
          </a:ln>
        </p:spPr>
        <p:txBody>
          <a:bodyPr wrap="square" lIns="0" tIns="0" rIns="0" bIns="0" rtlCol="0"/>
          <a:lstStyle/>
          <a:p>
            <a:endParaRPr/>
          </a:p>
        </p:txBody>
      </p:sp>
      <p:sp>
        <p:nvSpPr>
          <p:cNvPr id="5" name="object 5"/>
          <p:cNvSpPr/>
          <p:nvPr/>
        </p:nvSpPr>
        <p:spPr>
          <a:xfrm>
            <a:off x="1553870" y="2079002"/>
            <a:ext cx="4237355" cy="492759"/>
          </a:xfrm>
          <a:custGeom>
            <a:avLst/>
            <a:gdLst/>
            <a:ahLst/>
            <a:cxnLst/>
            <a:rect l="l" t="t" r="r" b="b"/>
            <a:pathLst>
              <a:path w="4237355" h="492760">
                <a:moveTo>
                  <a:pt x="0" y="0"/>
                </a:moveTo>
                <a:lnTo>
                  <a:pt x="4237329" y="0"/>
                </a:lnTo>
                <a:lnTo>
                  <a:pt x="4237329" y="492480"/>
                </a:lnTo>
                <a:lnTo>
                  <a:pt x="0" y="492480"/>
                </a:lnTo>
                <a:lnTo>
                  <a:pt x="0" y="0"/>
                </a:lnTo>
                <a:close/>
              </a:path>
            </a:pathLst>
          </a:custGeom>
          <a:solidFill>
            <a:srgbClr val="D6D6F5"/>
          </a:solidFill>
        </p:spPr>
        <p:txBody>
          <a:bodyPr wrap="square" lIns="0" tIns="0" rIns="0" bIns="0" rtlCol="0"/>
          <a:lstStyle/>
          <a:p>
            <a:endParaRPr/>
          </a:p>
        </p:txBody>
      </p:sp>
      <p:sp>
        <p:nvSpPr>
          <p:cNvPr id="6" name="object 6"/>
          <p:cNvSpPr/>
          <p:nvPr/>
        </p:nvSpPr>
        <p:spPr>
          <a:xfrm>
            <a:off x="1687906" y="2174519"/>
            <a:ext cx="1082675" cy="312420"/>
          </a:xfrm>
          <a:custGeom>
            <a:avLst/>
            <a:gdLst/>
            <a:ahLst/>
            <a:cxnLst/>
            <a:rect l="l" t="t" r="r" b="b"/>
            <a:pathLst>
              <a:path w="1082675" h="312419">
                <a:moveTo>
                  <a:pt x="0" y="0"/>
                </a:moveTo>
                <a:lnTo>
                  <a:pt x="1082078" y="0"/>
                </a:lnTo>
                <a:lnTo>
                  <a:pt x="1082078" y="312369"/>
                </a:lnTo>
                <a:lnTo>
                  <a:pt x="0" y="312369"/>
                </a:lnTo>
                <a:lnTo>
                  <a:pt x="0" y="0"/>
                </a:lnTo>
                <a:close/>
              </a:path>
            </a:pathLst>
          </a:custGeom>
          <a:solidFill>
            <a:srgbClr val="ADADEB"/>
          </a:solidFill>
        </p:spPr>
        <p:txBody>
          <a:bodyPr wrap="square" lIns="0" tIns="0" rIns="0" bIns="0" rtlCol="0"/>
          <a:lstStyle/>
          <a:p>
            <a:endParaRPr/>
          </a:p>
        </p:txBody>
      </p:sp>
      <p:sp>
        <p:nvSpPr>
          <p:cNvPr id="7" name="object 7"/>
          <p:cNvSpPr/>
          <p:nvPr/>
        </p:nvSpPr>
        <p:spPr>
          <a:xfrm>
            <a:off x="1687906" y="2174519"/>
            <a:ext cx="1082675" cy="312420"/>
          </a:xfrm>
          <a:custGeom>
            <a:avLst/>
            <a:gdLst/>
            <a:ahLst/>
            <a:cxnLst/>
            <a:rect l="l" t="t" r="r" b="b"/>
            <a:pathLst>
              <a:path w="1082675" h="312419">
                <a:moveTo>
                  <a:pt x="0" y="0"/>
                </a:moveTo>
                <a:lnTo>
                  <a:pt x="1082078" y="0"/>
                </a:lnTo>
                <a:lnTo>
                  <a:pt x="1082078" y="312369"/>
                </a:lnTo>
                <a:lnTo>
                  <a:pt x="0" y="312369"/>
                </a:lnTo>
                <a:lnTo>
                  <a:pt x="0" y="0"/>
                </a:lnTo>
                <a:close/>
              </a:path>
            </a:pathLst>
          </a:custGeom>
          <a:ln w="28575">
            <a:solidFill>
              <a:srgbClr val="000000"/>
            </a:solidFill>
          </a:ln>
        </p:spPr>
        <p:txBody>
          <a:bodyPr wrap="square" lIns="0" tIns="0" rIns="0" bIns="0" rtlCol="0"/>
          <a:lstStyle/>
          <a:p>
            <a:endParaRPr/>
          </a:p>
        </p:txBody>
      </p:sp>
      <p:sp>
        <p:nvSpPr>
          <p:cNvPr id="8" name="object 8"/>
          <p:cNvSpPr/>
          <p:nvPr/>
        </p:nvSpPr>
        <p:spPr>
          <a:xfrm>
            <a:off x="2839440" y="2174519"/>
            <a:ext cx="1082675" cy="312420"/>
          </a:xfrm>
          <a:custGeom>
            <a:avLst/>
            <a:gdLst/>
            <a:ahLst/>
            <a:cxnLst/>
            <a:rect l="l" t="t" r="r" b="b"/>
            <a:pathLst>
              <a:path w="1082675" h="312419">
                <a:moveTo>
                  <a:pt x="0" y="0"/>
                </a:moveTo>
                <a:lnTo>
                  <a:pt x="1082078" y="0"/>
                </a:lnTo>
                <a:lnTo>
                  <a:pt x="1082078" y="312369"/>
                </a:lnTo>
                <a:lnTo>
                  <a:pt x="0" y="312369"/>
                </a:lnTo>
                <a:lnTo>
                  <a:pt x="0" y="0"/>
                </a:lnTo>
                <a:close/>
              </a:path>
            </a:pathLst>
          </a:custGeom>
          <a:solidFill>
            <a:srgbClr val="ADADEB"/>
          </a:solidFill>
        </p:spPr>
        <p:txBody>
          <a:bodyPr wrap="square" lIns="0" tIns="0" rIns="0" bIns="0" rtlCol="0"/>
          <a:lstStyle/>
          <a:p>
            <a:endParaRPr/>
          </a:p>
        </p:txBody>
      </p:sp>
      <p:sp>
        <p:nvSpPr>
          <p:cNvPr id="9" name="object 9"/>
          <p:cNvSpPr/>
          <p:nvPr/>
        </p:nvSpPr>
        <p:spPr>
          <a:xfrm>
            <a:off x="2839440" y="2174519"/>
            <a:ext cx="1082675" cy="312420"/>
          </a:xfrm>
          <a:custGeom>
            <a:avLst/>
            <a:gdLst/>
            <a:ahLst/>
            <a:cxnLst/>
            <a:rect l="l" t="t" r="r" b="b"/>
            <a:pathLst>
              <a:path w="1082675" h="312419">
                <a:moveTo>
                  <a:pt x="0" y="0"/>
                </a:moveTo>
                <a:lnTo>
                  <a:pt x="1082078" y="0"/>
                </a:lnTo>
                <a:lnTo>
                  <a:pt x="1082078" y="312369"/>
                </a:lnTo>
                <a:lnTo>
                  <a:pt x="0" y="312369"/>
                </a:lnTo>
                <a:lnTo>
                  <a:pt x="0" y="0"/>
                </a:lnTo>
                <a:close/>
              </a:path>
            </a:pathLst>
          </a:custGeom>
          <a:ln w="28575">
            <a:solidFill>
              <a:srgbClr val="000000"/>
            </a:solidFill>
          </a:ln>
        </p:spPr>
        <p:txBody>
          <a:bodyPr wrap="square" lIns="0" tIns="0" rIns="0" bIns="0" rtlCol="0"/>
          <a:lstStyle/>
          <a:p>
            <a:endParaRPr/>
          </a:p>
        </p:txBody>
      </p:sp>
      <p:sp>
        <p:nvSpPr>
          <p:cNvPr id="10" name="object 10"/>
          <p:cNvSpPr/>
          <p:nvPr/>
        </p:nvSpPr>
        <p:spPr>
          <a:xfrm>
            <a:off x="4576064" y="2174519"/>
            <a:ext cx="1082675" cy="312420"/>
          </a:xfrm>
          <a:custGeom>
            <a:avLst/>
            <a:gdLst/>
            <a:ahLst/>
            <a:cxnLst/>
            <a:rect l="l" t="t" r="r" b="b"/>
            <a:pathLst>
              <a:path w="1082675" h="312419">
                <a:moveTo>
                  <a:pt x="0" y="0"/>
                </a:moveTo>
                <a:lnTo>
                  <a:pt x="1082078" y="0"/>
                </a:lnTo>
                <a:lnTo>
                  <a:pt x="1082078" y="312369"/>
                </a:lnTo>
                <a:lnTo>
                  <a:pt x="0" y="312369"/>
                </a:lnTo>
                <a:lnTo>
                  <a:pt x="0" y="0"/>
                </a:lnTo>
                <a:close/>
              </a:path>
            </a:pathLst>
          </a:custGeom>
          <a:solidFill>
            <a:srgbClr val="ADADEB"/>
          </a:solidFill>
        </p:spPr>
        <p:txBody>
          <a:bodyPr wrap="square" lIns="0" tIns="0" rIns="0" bIns="0" rtlCol="0"/>
          <a:lstStyle/>
          <a:p>
            <a:endParaRPr/>
          </a:p>
        </p:txBody>
      </p:sp>
      <p:sp>
        <p:nvSpPr>
          <p:cNvPr id="11" name="object 11"/>
          <p:cNvSpPr/>
          <p:nvPr/>
        </p:nvSpPr>
        <p:spPr>
          <a:xfrm>
            <a:off x="4576064" y="2174519"/>
            <a:ext cx="1082675" cy="312420"/>
          </a:xfrm>
          <a:custGeom>
            <a:avLst/>
            <a:gdLst/>
            <a:ahLst/>
            <a:cxnLst/>
            <a:rect l="l" t="t" r="r" b="b"/>
            <a:pathLst>
              <a:path w="1082675" h="312419">
                <a:moveTo>
                  <a:pt x="0" y="0"/>
                </a:moveTo>
                <a:lnTo>
                  <a:pt x="1082078" y="0"/>
                </a:lnTo>
                <a:lnTo>
                  <a:pt x="1082078" y="312369"/>
                </a:lnTo>
                <a:lnTo>
                  <a:pt x="0" y="312369"/>
                </a:lnTo>
                <a:lnTo>
                  <a:pt x="0" y="0"/>
                </a:lnTo>
                <a:close/>
              </a:path>
            </a:pathLst>
          </a:custGeom>
          <a:ln w="28575">
            <a:solidFill>
              <a:srgbClr val="000000"/>
            </a:solidFill>
          </a:ln>
        </p:spPr>
        <p:txBody>
          <a:bodyPr wrap="square" lIns="0" tIns="0" rIns="0" bIns="0" rtlCol="0"/>
          <a:lstStyle/>
          <a:p>
            <a:endParaRPr/>
          </a:p>
        </p:txBody>
      </p:sp>
      <p:sp>
        <p:nvSpPr>
          <p:cNvPr id="12" name="object 12"/>
          <p:cNvSpPr/>
          <p:nvPr/>
        </p:nvSpPr>
        <p:spPr>
          <a:xfrm>
            <a:off x="4026212" y="2338583"/>
            <a:ext cx="556260" cy="1905"/>
          </a:xfrm>
          <a:custGeom>
            <a:avLst/>
            <a:gdLst/>
            <a:ahLst/>
            <a:cxnLst/>
            <a:rect l="l" t="t" r="r" b="b"/>
            <a:pathLst>
              <a:path w="556260" h="1905">
                <a:moveTo>
                  <a:pt x="0" y="0"/>
                </a:moveTo>
                <a:lnTo>
                  <a:pt x="555713" y="1587"/>
                </a:lnTo>
              </a:path>
            </a:pathLst>
          </a:custGeom>
          <a:ln w="76200">
            <a:solidFill>
              <a:srgbClr val="000000"/>
            </a:solidFill>
            <a:prstDash val="lgDash"/>
          </a:ln>
        </p:spPr>
        <p:txBody>
          <a:bodyPr wrap="square" lIns="0" tIns="0" rIns="0" bIns="0" rtlCol="0"/>
          <a:lstStyle/>
          <a:p>
            <a:endParaRPr/>
          </a:p>
        </p:txBody>
      </p:sp>
      <p:sp>
        <p:nvSpPr>
          <p:cNvPr id="13" name="object 13"/>
          <p:cNvSpPr/>
          <p:nvPr/>
        </p:nvSpPr>
        <p:spPr>
          <a:xfrm>
            <a:off x="1782466" y="4019283"/>
            <a:ext cx="3876040" cy="10160"/>
          </a:xfrm>
          <a:custGeom>
            <a:avLst/>
            <a:gdLst/>
            <a:ahLst/>
            <a:cxnLst/>
            <a:rect l="l" t="t" r="r" b="b"/>
            <a:pathLst>
              <a:path w="3876040" h="10160">
                <a:moveTo>
                  <a:pt x="0" y="0"/>
                </a:moveTo>
                <a:lnTo>
                  <a:pt x="3875671" y="10096"/>
                </a:lnTo>
              </a:path>
            </a:pathLst>
          </a:custGeom>
          <a:ln w="76200">
            <a:solidFill>
              <a:srgbClr val="000000"/>
            </a:solidFill>
            <a:prstDash val="lgDash"/>
          </a:ln>
        </p:spPr>
        <p:txBody>
          <a:bodyPr wrap="square" lIns="0" tIns="0" rIns="0" bIns="0" rtlCol="0"/>
          <a:lstStyle/>
          <a:p>
            <a:endParaRPr/>
          </a:p>
        </p:txBody>
      </p:sp>
      <p:sp>
        <p:nvSpPr>
          <p:cNvPr id="14" name="object 14"/>
          <p:cNvSpPr/>
          <p:nvPr/>
        </p:nvSpPr>
        <p:spPr>
          <a:xfrm>
            <a:off x="1175485" y="2067781"/>
            <a:ext cx="226060" cy="2733040"/>
          </a:xfrm>
          <a:custGeom>
            <a:avLst/>
            <a:gdLst/>
            <a:ahLst/>
            <a:cxnLst/>
            <a:rect l="l" t="t" r="r" b="b"/>
            <a:pathLst>
              <a:path w="226059" h="2733040">
                <a:moveTo>
                  <a:pt x="225980" y="2732818"/>
                </a:moveTo>
                <a:lnTo>
                  <a:pt x="182057" y="2719703"/>
                </a:lnTo>
                <a:lnTo>
                  <a:pt x="146021" y="2683886"/>
                </a:lnTo>
                <a:lnTo>
                  <a:pt x="126290" y="2645305"/>
                </a:lnTo>
                <a:lnTo>
                  <a:pt x="114466" y="2599160"/>
                </a:lnTo>
                <a:lnTo>
                  <a:pt x="111680" y="1537836"/>
                </a:lnTo>
                <a:lnTo>
                  <a:pt x="111106" y="1520546"/>
                </a:lnTo>
                <a:lnTo>
                  <a:pt x="102938" y="1471954"/>
                </a:lnTo>
                <a:lnTo>
                  <a:pt x="86256" y="1430015"/>
                </a:lnTo>
                <a:lnTo>
                  <a:pt x="62548" y="1396961"/>
                </a:lnTo>
                <a:lnTo>
                  <a:pt x="22577" y="1370565"/>
                </a:lnTo>
                <a:lnTo>
                  <a:pt x="0" y="1366431"/>
                </a:lnTo>
                <a:lnTo>
                  <a:pt x="11147" y="1365550"/>
                </a:lnTo>
                <a:lnTo>
                  <a:pt x="52379" y="1345988"/>
                </a:lnTo>
                <a:lnTo>
                  <a:pt x="78097" y="1316835"/>
                </a:lnTo>
                <a:lnTo>
                  <a:pt x="97555" y="1277798"/>
                </a:lnTo>
                <a:lnTo>
                  <a:pt x="109132" y="1231151"/>
                </a:lnTo>
                <a:lnTo>
                  <a:pt x="111680" y="171405"/>
                </a:lnTo>
                <a:lnTo>
                  <a:pt x="112254" y="154115"/>
                </a:lnTo>
                <a:lnTo>
                  <a:pt x="120423" y="105523"/>
                </a:lnTo>
                <a:lnTo>
                  <a:pt x="137105" y="63584"/>
                </a:lnTo>
                <a:lnTo>
                  <a:pt x="160813" y="30530"/>
                </a:lnTo>
                <a:lnTo>
                  <a:pt x="200784" y="4134"/>
                </a:lnTo>
                <a:lnTo>
                  <a:pt x="211902" y="1243"/>
                </a:lnTo>
                <a:lnTo>
                  <a:pt x="223361" y="0"/>
                </a:lnTo>
              </a:path>
            </a:pathLst>
          </a:custGeom>
          <a:ln w="25400">
            <a:solidFill>
              <a:srgbClr val="000000"/>
            </a:solidFill>
          </a:ln>
        </p:spPr>
        <p:txBody>
          <a:bodyPr wrap="square" lIns="0" tIns="0" rIns="0" bIns="0" rtlCol="0"/>
          <a:lstStyle/>
          <a:p>
            <a:endParaRPr/>
          </a:p>
        </p:txBody>
      </p:sp>
      <p:sp>
        <p:nvSpPr>
          <p:cNvPr id="17" name="object 17"/>
          <p:cNvSpPr/>
          <p:nvPr/>
        </p:nvSpPr>
        <p:spPr>
          <a:xfrm>
            <a:off x="1553870" y="2647683"/>
            <a:ext cx="4237355" cy="492759"/>
          </a:xfrm>
          <a:custGeom>
            <a:avLst/>
            <a:gdLst/>
            <a:ahLst/>
            <a:cxnLst/>
            <a:rect l="l" t="t" r="r" b="b"/>
            <a:pathLst>
              <a:path w="4237355" h="492760">
                <a:moveTo>
                  <a:pt x="0" y="0"/>
                </a:moveTo>
                <a:lnTo>
                  <a:pt x="4237329" y="0"/>
                </a:lnTo>
                <a:lnTo>
                  <a:pt x="4237329" y="492480"/>
                </a:lnTo>
                <a:lnTo>
                  <a:pt x="0" y="492480"/>
                </a:lnTo>
                <a:lnTo>
                  <a:pt x="0" y="0"/>
                </a:lnTo>
                <a:close/>
              </a:path>
            </a:pathLst>
          </a:custGeom>
          <a:solidFill>
            <a:srgbClr val="D6D6F5"/>
          </a:solidFill>
        </p:spPr>
        <p:txBody>
          <a:bodyPr wrap="square" lIns="0" tIns="0" rIns="0" bIns="0" rtlCol="0"/>
          <a:lstStyle/>
          <a:p>
            <a:endParaRPr/>
          </a:p>
        </p:txBody>
      </p:sp>
      <p:sp>
        <p:nvSpPr>
          <p:cNvPr id="18" name="object 18"/>
          <p:cNvSpPr/>
          <p:nvPr/>
        </p:nvSpPr>
        <p:spPr>
          <a:xfrm>
            <a:off x="1687906" y="2743200"/>
            <a:ext cx="1082675" cy="312420"/>
          </a:xfrm>
          <a:custGeom>
            <a:avLst/>
            <a:gdLst/>
            <a:ahLst/>
            <a:cxnLst/>
            <a:rect l="l" t="t" r="r" b="b"/>
            <a:pathLst>
              <a:path w="1082675" h="312419">
                <a:moveTo>
                  <a:pt x="0" y="0"/>
                </a:moveTo>
                <a:lnTo>
                  <a:pt x="1082078" y="0"/>
                </a:lnTo>
                <a:lnTo>
                  <a:pt x="1082078" y="312369"/>
                </a:lnTo>
                <a:lnTo>
                  <a:pt x="0" y="312369"/>
                </a:lnTo>
                <a:lnTo>
                  <a:pt x="0" y="0"/>
                </a:lnTo>
                <a:close/>
              </a:path>
            </a:pathLst>
          </a:custGeom>
          <a:solidFill>
            <a:srgbClr val="ADADEB"/>
          </a:solidFill>
        </p:spPr>
        <p:txBody>
          <a:bodyPr wrap="square" lIns="0" tIns="0" rIns="0" bIns="0" rtlCol="0"/>
          <a:lstStyle/>
          <a:p>
            <a:endParaRPr/>
          </a:p>
        </p:txBody>
      </p:sp>
      <p:sp>
        <p:nvSpPr>
          <p:cNvPr id="19" name="object 19"/>
          <p:cNvSpPr/>
          <p:nvPr/>
        </p:nvSpPr>
        <p:spPr>
          <a:xfrm>
            <a:off x="1687906" y="2743200"/>
            <a:ext cx="1082675" cy="312420"/>
          </a:xfrm>
          <a:custGeom>
            <a:avLst/>
            <a:gdLst/>
            <a:ahLst/>
            <a:cxnLst/>
            <a:rect l="l" t="t" r="r" b="b"/>
            <a:pathLst>
              <a:path w="1082675" h="312419">
                <a:moveTo>
                  <a:pt x="0" y="0"/>
                </a:moveTo>
                <a:lnTo>
                  <a:pt x="1082078" y="0"/>
                </a:lnTo>
                <a:lnTo>
                  <a:pt x="1082078" y="312369"/>
                </a:lnTo>
                <a:lnTo>
                  <a:pt x="0" y="312369"/>
                </a:lnTo>
                <a:lnTo>
                  <a:pt x="0" y="0"/>
                </a:lnTo>
                <a:close/>
              </a:path>
            </a:pathLst>
          </a:custGeom>
          <a:ln w="28575">
            <a:solidFill>
              <a:srgbClr val="000000"/>
            </a:solidFill>
          </a:ln>
        </p:spPr>
        <p:txBody>
          <a:bodyPr wrap="square" lIns="0" tIns="0" rIns="0" bIns="0" rtlCol="0"/>
          <a:lstStyle/>
          <a:p>
            <a:endParaRPr/>
          </a:p>
        </p:txBody>
      </p:sp>
      <p:sp>
        <p:nvSpPr>
          <p:cNvPr id="20" name="object 20"/>
          <p:cNvSpPr/>
          <p:nvPr/>
        </p:nvSpPr>
        <p:spPr>
          <a:xfrm>
            <a:off x="2839440" y="2743200"/>
            <a:ext cx="1082675" cy="312420"/>
          </a:xfrm>
          <a:custGeom>
            <a:avLst/>
            <a:gdLst/>
            <a:ahLst/>
            <a:cxnLst/>
            <a:rect l="l" t="t" r="r" b="b"/>
            <a:pathLst>
              <a:path w="1082675" h="312419">
                <a:moveTo>
                  <a:pt x="0" y="0"/>
                </a:moveTo>
                <a:lnTo>
                  <a:pt x="1082078" y="0"/>
                </a:lnTo>
                <a:lnTo>
                  <a:pt x="1082078" y="312369"/>
                </a:lnTo>
                <a:lnTo>
                  <a:pt x="0" y="312369"/>
                </a:lnTo>
                <a:lnTo>
                  <a:pt x="0" y="0"/>
                </a:lnTo>
                <a:close/>
              </a:path>
            </a:pathLst>
          </a:custGeom>
          <a:solidFill>
            <a:srgbClr val="ADADEB"/>
          </a:solidFill>
        </p:spPr>
        <p:txBody>
          <a:bodyPr wrap="square" lIns="0" tIns="0" rIns="0" bIns="0" rtlCol="0"/>
          <a:lstStyle/>
          <a:p>
            <a:endParaRPr/>
          </a:p>
        </p:txBody>
      </p:sp>
      <p:sp>
        <p:nvSpPr>
          <p:cNvPr id="21" name="object 21"/>
          <p:cNvSpPr/>
          <p:nvPr/>
        </p:nvSpPr>
        <p:spPr>
          <a:xfrm>
            <a:off x="2839440" y="2743200"/>
            <a:ext cx="1082675" cy="312420"/>
          </a:xfrm>
          <a:custGeom>
            <a:avLst/>
            <a:gdLst/>
            <a:ahLst/>
            <a:cxnLst/>
            <a:rect l="l" t="t" r="r" b="b"/>
            <a:pathLst>
              <a:path w="1082675" h="312419">
                <a:moveTo>
                  <a:pt x="0" y="0"/>
                </a:moveTo>
                <a:lnTo>
                  <a:pt x="1082078" y="0"/>
                </a:lnTo>
                <a:lnTo>
                  <a:pt x="1082078" y="312369"/>
                </a:lnTo>
                <a:lnTo>
                  <a:pt x="0" y="312369"/>
                </a:lnTo>
                <a:lnTo>
                  <a:pt x="0" y="0"/>
                </a:lnTo>
                <a:close/>
              </a:path>
            </a:pathLst>
          </a:custGeom>
          <a:ln w="28575">
            <a:solidFill>
              <a:srgbClr val="000000"/>
            </a:solidFill>
          </a:ln>
        </p:spPr>
        <p:txBody>
          <a:bodyPr wrap="square" lIns="0" tIns="0" rIns="0" bIns="0" rtlCol="0"/>
          <a:lstStyle/>
          <a:p>
            <a:endParaRPr/>
          </a:p>
        </p:txBody>
      </p:sp>
      <p:sp>
        <p:nvSpPr>
          <p:cNvPr id="22" name="object 22"/>
          <p:cNvSpPr/>
          <p:nvPr/>
        </p:nvSpPr>
        <p:spPr>
          <a:xfrm>
            <a:off x="4576064" y="2743200"/>
            <a:ext cx="1082675" cy="312420"/>
          </a:xfrm>
          <a:custGeom>
            <a:avLst/>
            <a:gdLst/>
            <a:ahLst/>
            <a:cxnLst/>
            <a:rect l="l" t="t" r="r" b="b"/>
            <a:pathLst>
              <a:path w="1082675" h="312419">
                <a:moveTo>
                  <a:pt x="0" y="0"/>
                </a:moveTo>
                <a:lnTo>
                  <a:pt x="1082078" y="0"/>
                </a:lnTo>
                <a:lnTo>
                  <a:pt x="1082078" y="312369"/>
                </a:lnTo>
                <a:lnTo>
                  <a:pt x="0" y="312369"/>
                </a:lnTo>
                <a:lnTo>
                  <a:pt x="0" y="0"/>
                </a:lnTo>
                <a:close/>
              </a:path>
            </a:pathLst>
          </a:custGeom>
          <a:solidFill>
            <a:srgbClr val="ADADEB"/>
          </a:solidFill>
        </p:spPr>
        <p:txBody>
          <a:bodyPr wrap="square" lIns="0" tIns="0" rIns="0" bIns="0" rtlCol="0"/>
          <a:lstStyle/>
          <a:p>
            <a:endParaRPr/>
          </a:p>
        </p:txBody>
      </p:sp>
      <p:sp>
        <p:nvSpPr>
          <p:cNvPr id="23" name="object 23"/>
          <p:cNvSpPr/>
          <p:nvPr/>
        </p:nvSpPr>
        <p:spPr>
          <a:xfrm>
            <a:off x="4576064" y="2743200"/>
            <a:ext cx="1082675" cy="312420"/>
          </a:xfrm>
          <a:custGeom>
            <a:avLst/>
            <a:gdLst/>
            <a:ahLst/>
            <a:cxnLst/>
            <a:rect l="l" t="t" r="r" b="b"/>
            <a:pathLst>
              <a:path w="1082675" h="312419">
                <a:moveTo>
                  <a:pt x="0" y="0"/>
                </a:moveTo>
                <a:lnTo>
                  <a:pt x="1082078" y="0"/>
                </a:lnTo>
                <a:lnTo>
                  <a:pt x="1082078" y="312369"/>
                </a:lnTo>
                <a:lnTo>
                  <a:pt x="0" y="312369"/>
                </a:lnTo>
                <a:lnTo>
                  <a:pt x="0" y="0"/>
                </a:lnTo>
                <a:close/>
              </a:path>
            </a:pathLst>
          </a:custGeom>
          <a:ln w="28575">
            <a:solidFill>
              <a:srgbClr val="000000"/>
            </a:solidFill>
          </a:ln>
        </p:spPr>
        <p:txBody>
          <a:bodyPr wrap="square" lIns="0" tIns="0" rIns="0" bIns="0" rtlCol="0"/>
          <a:lstStyle/>
          <a:p>
            <a:endParaRPr/>
          </a:p>
        </p:txBody>
      </p:sp>
      <p:sp>
        <p:nvSpPr>
          <p:cNvPr id="24" name="object 24"/>
          <p:cNvSpPr/>
          <p:nvPr/>
        </p:nvSpPr>
        <p:spPr>
          <a:xfrm>
            <a:off x="4026212" y="2907267"/>
            <a:ext cx="556260" cy="1905"/>
          </a:xfrm>
          <a:custGeom>
            <a:avLst/>
            <a:gdLst/>
            <a:ahLst/>
            <a:cxnLst/>
            <a:rect l="l" t="t" r="r" b="b"/>
            <a:pathLst>
              <a:path w="556260" h="1905">
                <a:moveTo>
                  <a:pt x="0" y="0"/>
                </a:moveTo>
                <a:lnTo>
                  <a:pt x="555713" y="1587"/>
                </a:lnTo>
              </a:path>
            </a:pathLst>
          </a:custGeom>
          <a:ln w="76200">
            <a:solidFill>
              <a:srgbClr val="000000"/>
            </a:solidFill>
            <a:prstDash val="lgDash"/>
          </a:ln>
        </p:spPr>
        <p:txBody>
          <a:bodyPr wrap="square" lIns="0" tIns="0" rIns="0" bIns="0" rtlCol="0"/>
          <a:lstStyle/>
          <a:p>
            <a:endParaRPr/>
          </a:p>
        </p:txBody>
      </p:sp>
      <p:sp>
        <p:nvSpPr>
          <p:cNvPr id="25" name="object 25"/>
          <p:cNvSpPr/>
          <p:nvPr/>
        </p:nvSpPr>
        <p:spPr>
          <a:xfrm>
            <a:off x="1553870" y="3222002"/>
            <a:ext cx="4237355" cy="492759"/>
          </a:xfrm>
          <a:custGeom>
            <a:avLst/>
            <a:gdLst/>
            <a:ahLst/>
            <a:cxnLst/>
            <a:rect l="l" t="t" r="r" b="b"/>
            <a:pathLst>
              <a:path w="4237355" h="492760">
                <a:moveTo>
                  <a:pt x="0" y="0"/>
                </a:moveTo>
                <a:lnTo>
                  <a:pt x="4237329" y="0"/>
                </a:lnTo>
                <a:lnTo>
                  <a:pt x="4237329" y="492480"/>
                </a:lnTo>
                <a:lnTo>
                  <a:pt x="0" y="492480"/>
                </a:lnTo>
                <a:lnTo>
                  <a:pt x="0" y="0"/>
                </a:lnTo>
                <a:close/>
              </a:path>
            </a:pathLst>
          </a:custGeom>
          <a:solidFill>
            <a:srgbClr val="D6D6F5"/>
          </a:solidFill>
        </p:spPr>
        <p:txBody>
          <a:bodyPr wrap="square" lIns="0" tIns="0" rIns="0" bIns="0" rtlCol="0"/>
          <a:lstStyle/>
          <a:p>
            <a:endParaRPr/>
          </a:p>
        </p:txBody>
      </p:sp>
      <p:sp>
        <p:nvSpPr>
          <p:cNvPr id="26" name="object 26"/>
          <p:cNvSpPr/>
          <p:nvPr/>
        </p:nvSpPr>
        <p:spPr>
          <a:xfrm>
            <a:off x="1687906" y="3317519"/>
            <a:ext cx="1082675" cy="312420"/>
          </a:xfrm>
          <a:custGeom>
            <a:avLst/>
            <a:gdLst/>
            <a:ahLst/>
            <a:cxnLst/>
            <a:rect l="l" t="t" r="r" b="b"/>
            <a:pathLst>
              <a:path w="1082675" h="312420">
                <a:moveTo>
                  <a:pt x="0" y="0"/>
                </a:moveTo>
                <a:lnTo>
                  <a:pt x="1082078" y="0"/>
                </a:lnTo>
                <a:lnTo>
                  <a:pt x="1082078" y="312369"/>
                </a:lnTo>
                <a:lnTo>
                  <a:pt x="0" y="312369"/>
                </a:lnTo>
                <a:lnTo>
                  <a:pt x="0" y="0"/>
                </a:lnTo>
                <a:close/>
              </a:path>
            </a:pathLst>
          </a:custGeom>
          <a:solidFill>
            <a:srgbClr val="ADADEB"/>
          </a:solidFill>
        </p:spPr>
        <p:txBody>
          <a:bodyPr wrap="square" lIns="0" tIns="0" rIns="0" bIns="0" rtlCol="0"/>
          <a:lstStyle/>
          <a:p>
            <a:endParaRPr/>
          </a:p>
        </p:txBody>
      </p:sp>
      <p:sp>
        <p:nvSpPr>
          <p:cNvPr id="27" name="object 27"/>
          <p:cNvSpPr/>
          <p:nvPr/>
        </p:nvSpPr>
        <p:spPr>
          <a:xfrm>
            <a:off x="1687906" y="3317519"/>
            <a:ext cx="1082675" cy="312420"/>
          </a:xfrm>
          <a:custGeom>
            <a:avLst/>
            <a:gdLst/>
            <a:ahLst/>
            <a:cxnLst/>
            <a:rect l="l" t="t" r="r" b="b"/>
            <a:pathLst>
              <a:path w="1082675" h="312420">
                <a:moveTo>
                  <a:pt x="0" y="0"/>
                </a:moveTo>
                <a:lnTo>
                  <a:pt x="1082078" y="0"/>
                </a:lnTo>
                <a:lnTo>
                  <a:pt x="1082078" y="312369"/>
                </a:lnTo>
                <a:lnTo>
                  <a:pt x="0" y="312369"/>
                </a:lnTo>
                <a:lnTo>
                  <a:pt x="0" y="0"/>
                </a:lnTo>
                <a:close/>
              </a:path>
            </a:pathLst>
          </a:custGeom>
          <a:ln w="28575">
            <a:solidFill>
              <a:srgbClr val="000000"/>
            </a:solidFill>
          </a:ln>
        </p:spPr>
        <p:txBody>
          <a:bodyPr wrap="square" lIns="0" tIns="0" rIns="0" bIns="0" rtlCol="0"/>
          <a:lstStyle/>
          <a:p>
            <a:endParaRPr/>
          </a:p>
        </p:txBody>
      </p:sp>
      <p:sp>
        <p:nvSpPr>
          <p:cNvPr id="28" name="object 28"/>
          <p:cNvSpPr/>
          <p:nvPr/>
        </p:nvSpPr>
        <p:spPr>
          <a:xfrm>
            <a:off x="2839440" y="3317519"/>
            <a:ext cx="1082675" cy="312420"/>
          </a:xfrm>
          <a:custGeom>
            <a:avLst/>
            <a:gdLst/>
            <a:ahLst/>
            <a:cxnLst/>
            <a:rect l="l" t="t" r="r" b="b"/>
            <a:pathLst>
              <a:path w="1082675" h="312420">
                <a:moveTo>
                  <a:pt x="0" y="0"/>
                </a:moveTo>
                <a:lnTo>
                  <a:pt x="1082078" y="0"/>
                </a:lnTo>
                <a:lnTo>
                  <a:pt x="1082078" y="312369"/>
                </a:lnTo>
                <a:lnTo>
                  <a:pt x="0" y="312369"/>
                </a:lnTo>
                <a:lnTo>
                  <a:pt x="0" y="0"/>
                </a:lnTo>
                <a:close/>
              </a:path>
            </a:pathLst>
          </a:custGeom>
          <a:solidFill>
            <a:srgbClr val="ADADEB"/>
          </a:solidFill>
        </p:spPr>
        <p:txBody>
          <a:bodyPr wrap="square" lIns="0" tIns="0" rIns="0" bIns="0" rtlCol="0"/>
          <a:lstStyle/>
          <a:p>
            <a:endParaRPr/>
          </a:p>
        </p:txBody>
      </p:sp>
      <p:sp>
        <p:nvSpPr>
          <p:cNvPr id="29" name="object 29"/>
          <p:cNvSpPr/>
          <p:nvPr/>
        </p:nvSpPr>
        <p:spPr>
          <a:xfrm>
            <a:off x="2839440" y="3317519"/>
            <a:ext cx="1082675" cy="312420"/>
          </a:xfrm>
          <a:custGeom>
            <a:avLst/>
            <a:gdLst/>
            <a:ahLst/>
            <a:cxnLst/>
            <a:rect l="l" t="t" r="r" b="b"/>
            <a:pathLst>
              <a:path w="1082675" h="312420">
                <a:moveTo>
                  <a:pt x="0" y="0"/>
                </a:moveTo>
                <a:lnTo>
                  <a:pt x="1082078" y="0"/>
                </a:lnTo>
                <a:lnTo>
                  <a:pt x="1082078" y="312369"/>
                </a:lnTo>
                <a:lnTo>
                  <a:pt x="0" y="312369"/>
                </a:lnTo>
                <a:lnTo>
                  <a:pt x="0" y="0"/>
                </a:lnTo>
                <a:close/>
              </a:path>
            </a:pathLst>
          </a:custGeom>
          <a:ln w="28575">
            <a:solidFill>
              <a:srgbClr val="000000"/>
            </a:solidFill>
          </a:ln>
        </p:spPr>
        <p:txBody>
          <a:bodyPr wrap="square" lIns="0" tIns="0" rIns="0" bIns="0" rtlCol="0"/>
          <a:lstStyle/>
          <a:p>
            <a:endParaRPr/>
          </a:p>
        </p:txBody>
      </p:sp>
      <p:sp>
        <p:nvSpPr>
          <p:cNvPr id="30" name="object 30"/>
          <p:cNvSpPr/>
          <p:nvPr/>
        </p:nvSpPr>
        <p:spPr>
          <a:xfrm>
            <a:off x="4576064" y="3317519"/>
            <a:ext cx="1082675" cy="312420"/>
          </a:xfrm>
          <a:custGeom>
            <a:avLst/>
            <a:gdLst/>
            <a:ahLst/>
            <a:cxnLst/>
            <a:rect l="l" t="t" r="r" b="b"/>
            <a:pathLst>
              <a:path w="1082675" h="312420">
                <a:moveTo>
                  <a:pt x="0" y="0"/>
                </a:moveTo>
                <a:lnTo>
                  <a:pt x="1082078" y="0"/>
                </a:lnTo>
                <a:lnTo>
                  <a:pt x="1082078" y="312369"/>
                </a:lnTo>
                <a:lnTo>
                  <a:pt x="0" y="312369"/>
                </a:lnTo>
                <a:lnTo>
                  <a:pt x="0" y="0"/>
                </a:lnTo>
                <a:close/>
              </a:path>
            </a:pathLst>
          </a:custGeom>
          <a:solidFill>
            <a:srgbClr val="ADADEB"/>
          </a:solidFill>
        </p:spPr>
        <p:txBody>
          <a:bodyPr wrap="square" lIns="0" tIns="0" rIns="0" bIns="0" rtlCol="0"/>
          <a:lstStyle/>
          <a:p>
            <a:endParaRPr/>
          </a:p>
        </p:txBody>
      </p:sp>
      <p:sp>
        <p:nvSpPr>
          <p:cNvPr id="31" name="object 31"/>
          <p:cNvSpPr/>
          <p:nvPr/>
        </p:nvSpPr>
        <p:spPr>
          <a:xfrm>
            <a:off x="4576064" y="3317519"/>
            <a:ext cx="1082675" cy="312420"/>
          </a:xfrm>
          <a:custGeom>
            <a:avLst/>
            <a:gdLst/>
            <a:ahLst/>
            <a:cxnLst/>
            <a:rect l="l" t="t" r="r" b="b"/>
            <a:pathLst>
              <a:path w="1082675" h="312420">
                <a:moveTo>
                  <a:pt x="0" y="0"/>
                </a:moveTo>
                <a:lnTo>
                  <a:pt x="1082078" y="0"/>
                </a:lnTo>
                <a:lnTo>
                  <a:pt x="1082078" y="312369"/>
                </a:lnTo>
                <a:lnTo>
                  <a:pt x="0" y="312369"/>
                </a:lnTo>
                <a:lnTo>
                  <a:pt x="0" y="0"/>
                </a:lnTo>
                <a:close/>
              </a:path>
            </a:pathLst>
          </a:custGeom>
          <a:ln w="28575">
            <a:solidFill>
              <a:srgbClr val="000000"/>
            </a:solidFill>
          </a:ln>
        </p:spPr>
        <p:txBody>
          <a:bodyPr wrap="square" lIns="0" tIns="0" rIns="0" bIns="0" rtlCol="0"/>
          <a:lstStyle/>
          <a:p>
            <a:endParaRPr/>
          </a:p>
        </p:txBody>
      </p:sp>
      <p:sp>
        <p:nvSpPr>
          <p:cNvPr id="32" name="object 32"/>
          <p:cNvSpPr/>
          <p:nvPr/>
        </p:nvSpPr>
        <p:spPr>
          <a:xfrm>
            <a:off x="4026212" y="3481583"/>
            <a:ext cx="556260" cy="1905"/>
          </a:xfrm>
          <a:custGeom>
            <a:avLst/>
            <a:gdLst/>
            <a:ahLst/>
            <a:cxnLst/>
            <a:rect l="l" t="t" r="r" b="b"/>
            <a:pathLst>
              <a:path w="556260" h="1904">
                <a:moveTo>
                  <a:pt x="0" y="0"/>
                </a:moveTo>
                <a:lnTo>
                  <a:pt x="555713" y="1587"/>
                </a:lnTo>
              </a:path>
            </a:pathLst>
          </a:custGeom>
          <a:ln w="76200">
            <a:solidFill>
              <a:srgbClr val="000000"/>
            </a:solidFill>
            <a:prstDash val="lgDash"/>
          </a:ln>
        </p:spPr>
        <p:txBody>
          <a:bodyPr wrap="square" lIns="0" tIns="0" rIns="0" bIns="0" rtlCol="0"/>
          <a:lstStyle/>
          <a:p>
            <a:endParaRPr/>
          </a:p>
        </p:txBody>
      </p:sp>
      <p:sp>
        <p:nvSpPr>
          <p:cNvPr id="33" name="object 33"/>
          <p:cNvSpPr/>
          <p:nvPr/>
        </p:nvSpPr>
        <p:spPr>
          <a:xfrm>
            <a:off x="1553870" y="4288802"/>
            <a:ext cx="4237355" cy="492759"/>
          </a:xfrm>
          <a:custGeom>
            <a:avLst/>
            <a:gdLst/>
            <a:ahLst/>
            <a:cxnLst/>
            <a:rect l="l" t="t" r="r" b="b"/>
            <a:pathLst>
              <a:path w="4237355" h="492760">
                <a:moveTo>
                  <a:pt x="0" y="0"/>
                </a:moveTo>
                <a:lnTo>
                  <a:pt x="4237329" y="0"/>
                </a:lnTo>
                <a:lnTo>
                  <a:pt x="4237329" y="492480"/>
                </a:lnTo>
                <a:lnTo>
                  <a:pt x="0" y="492480"/>
                </a:lnTo>
                <a:lnTo>
                  <a:pt x="0" y="0"/>
                </a:lnTo>
                <a:close/>
              </a:path>
            </a:pathLst>
          </a:custGeom>
          <a:solidFill>
            <a:srgbClr val="D6D6F5"/>
          </a:solidFill>
        </p:spPr>
        <p:txBody>
          <a:bodyPr wrap="square" lIns="0" tIns="0" rIns="0" bIns="0" rtlCol="0"/>
          <a:lstStyle/>
          <a:p>
            <a:endParaRPr/>
          </a:p>
        </p:txBody>
      </p:sp>
      <p:sp>
        <p:nvSpPr>
          <p:cNvPr id="34" name="object 34"/>
          <p:cNvSpPr/>
          <p:nvPr/>
        </p:nvSpPr>
        <p:spPr>
          <a:xfrm>
            <a:off x="1687906" y="4384319"/>
            <a:ext cx="1082675" cy="312420"/>
          </a:xfrm>
          <a:custGeom>
            <a:avLst/>
            <a:gdLst/>
            <a:ahLst/>
            <a:cxnLst/>
            <a:rect l="l" t="t" r="r" b="b"/>
            <a:pathLst>
              <a:path w="1082675" h="312420">
                <a:moveTo>
                  <a:pt x="0" y="0"/>
                </a:moveTo>
                <a:lnTo>
                  <a:pt x="1082078" y="0"/>
                </a:lnTo>
                <a:lnTo>
                  <a:pt x="1082078" y="312369"/>
                </a:lnTo>
                <a:lnTo>
                  <a:pt x="0" y="312369"/>
                </a:lnTo>
                <a:lnTo>
                  <a:pt x="0" y="0"/>
                </a:lnTo>
                <a:close/>
              </a:path>
            </a:pathLst>
          </a:custGeom>
          <a:solidFill>
            <a:srgbClr val="ADADEB"/>
          </a:solidFill>
        </p:spPr>
        <p:txBody>
          <a:bodyPr wrap="square" lIns="0" tIns="0" rIns="0" bIns="0" rtlCol="0"/>
          <a:lstStyle/>
          <a:p>
            <a:endParaRPr/>
          </a:p>
        </p:txBody>
      </p:sp>
      <p:sp>
        <p:nvSpPr>
          <p:cNvPr id="35" name="object 35"/>
          <p:cNvSpPr/>
          <p:nvPr/>
        </p:nvSpPr>
        <p:spPr>
          <a:xfrm>
            <a:off x="1687906" y="4384319"/>
            <a:ext cx="1082675" cy="312420"/>
          </a:xfrm>
          <a:custGeom>
            <a:avLst/>
            <a:gdLst/>
            <a:ahLst/>
            <a:cxnLst/>
            <a:rect l="l" t="t" r="r" b="b"/>
            <a:pathLst>
              <a:path w="1082675" h="312420">
                <a:moveTo>
                  <a:pt x="0" y="0"/>
                </a:moveTo>
                <a:lnTo>
                  <a:pt x="1082078" y="0"/>
                </a:lnTo>
                <a:lnTo>
                  <a:pt x="1082078" y="312369"/>
                </a:lnTo>
                <a:lnTo>
                  <a:pt x="0" y="312369"/>
                </a:lnTo>
                <a:lnTo>
                  <a:pt x="0" y="0"/>
                </a:lnTo>
                <a:close/>
              </a:path>
            </a:pathLst>
          </a:custGeom>
          <a:ln w="28575">
            <a:solidFill>
              <a:srgbClr val="000000"/>
            </a:solidFill>
          </a:ln>
        </p:spPr>
        <p:txBody>
          <a:bodyPr wrap="square" lIns="0" tIns="0" rIns="0" bIns="0" rtlCol="0"/>
          <a:lstStyle/>
          <a:p>
            <a:endParaRPr/>
          </a:p>
        </p:txBody>
      </p:sp>
      <p:sp>
        <p:nvSpPr>
          <p:cNvPr id="36" name="object 36"/>
          <p:cNvSpPr/>
          <p:nvPr/>
        </p:nvSpPr>
        <p:spPr>
          <a:xfrm>
            <a:off x="2839440" y="4384319"/>
            <a:ext cx="1082675" cy="312420"/>
          </a:xfrm>
          <a:custGeom>
            <a:avLst/>
            <a:gdLst/>
            <a:ahLst/>
            <a:cxnLst/>
            <a:rect l="l" t="t" r="r" b="b"/>
            <a:pathLst>
              <a:path w="1082675" h="312420">
                <a:moveTo>
                  <a:pt x="0" y="0"/>
                </a:moveTo>
                <a:lnTo>
                  <a:pt x="1082078" y="0"/>
                </a:lnTo>
                <a:lnTo>
                  <a:pt x="1082078" y="312369"/>
                </a:lnTo>
                <a:lnTo>
                  <a:pt x="0" y="312369"/>
                </a:lnTo>
                <a:lnTo>
                  <a:pt x="0" y="0"/>
                </a:lnTo>
                <a:close/>
              </a:path>
            </a:pathLst>
          </a:custGeom>
          <a:solidFill>
            <a:srgbClr val="ADADEB"/>
          </a:solidFill>
        </p:spPr>
        <p:txBody>
          <a:bodyPr wrap="square" lIns="0" tIns="0" rIns="0" bIns="0" rtlCol="0"/>
          <a:lstStyle/>
          <a:p>
            <a:endParaRPr/>
          </a:p>
        </p:txBody>
      </p:sp>
      <p:sp>
        <p:nvSpPr>
          <p:cNvPr id="37" name="object 37"/>
          <p:cNvSpPr/>
          <p:nvPr/>
        </p:nvSpPr>
        <p:spPr>
          <a:xfrm>
            <a:off x="2839440" y="4384319"/>
            <a:ext cx="1082675" cy="312420"/>
          </a:xfrm>
          <a:custGeom>
            <a:avLst/>
            <a:gdLst/>
            <a:ahLst/>
            <a:cxnLst/>
            <a:rect l="l" t="t" r="r" b="b"/>
            <a:pathLst>
              <a:path w="1082675" h="312420">
                <a:moveTo>
                  <a:pt x="0" y="0"/>
                </a:moveTo>
                <a:lnTo>
                  <a:pt x="1082078" y="0"/>
                </a:lnTo>
                <a:lnTo>
                  <a:pt x="1082078" y="312369"/>
                </a:lnTo>
                <a:lnTo>
                  <a:pt x="0" y="312369"/>
                </a:lnTo>
                <a:lnTo>
                  <a:pt x="0" y="0"/>
                </a:lnTo>
                <a:close/>
              </a:path>
            </a:pathLst>
          </a:custGeom>
          <a:ln w="28575">
            <a:solidFill>
              <a:srgbClr val="000000"/>
            </a:solidFill>
          </a:ln>
        </p:spPr>
        <p:txBody>
          <a:bodyPr wrap="square" lIns="0" tIns="0" rIns="0" bIns="0" rtlCol="0"/>
          <a:lstStyle/>
          <a:p>
            <a:endParaRPr/>
          </a:p>
        </p:txBody>
      </p:sp>
      <p:sp>
        <p:nvSpPr>
          <p:cNvPr id="38" name="object 38"/>
          <p:cNvSpPr/>
          <p:nvPr/>
        </p:nvSpPr>
        <p:spPr>
          <a:xfrm>
            <a:off x="4576064" y="4384319"/>
            <a:ext cx="1082675" cy="312420"/>
          </a:xfrm>
          <a:custGeom>
            <a:avLst/>
            <a:gdLst/>
            <a:ahLst/>
            <a:cxnLst/>
            <a:rect l="l" t="t" r="r" b="b"/>
            <a:pathLst>
              <a:path w="1082675" h="312420">
                <a:moveTo>
                  <a:pt x="0" y="0"/>
                </a:moveTo>
                <a:lnTo>
                  <a:pt x="1082078" y="0"/>
                </a:lnTo>
                <a:lnTo>
                  <a:pt x="1082078" y="312369"/>
                </a:lnTo>
                <a:lnTo>
                  <a:pt x="0" y="312369"/>
                </a:lnTo>
                <a:lnTo>
                  <a:pt x="0" y="0"/>
                </a:lnTo>
                <a:close/>
              </a:path>
            </a:pathLst>
          </a:custGeom>
          <a:solidFill>
            <a:srgbClr val="ADADEB"/>
          </a:solidFill>
        </p:spPr>
        <p:txBody>
          <a:bodyPr wrap="square" lIns="0" tIns="0" rIns="0" bIns="0" rtlCol="0"/>
          <a:lstStyle/>
          <a:p>
            <a:endParaRPr/>
          </a:p>
        </p:txBody>
      </p:sp>
      <p:sp>
        <p:nvSpPr>
          <p:cNvPr id="39" name="object 39"/>
          <p:cNvSpPr/>
          <p:nvPr/>
        </p:nvSpPr>
        <p:spPr>
          <a:xfrm>
            <a:off x="4576064" y="4384319"/>
            <a:ext cx="1082675" cy="312420"/>
          </a:xfrm>
          <a:custGeom>
            <a:avLst/>
            <a:gdLst/>
            <a:ahLst/>
            <a:cxnLst/>
            <a:rect l="l" t="t" r="r" b="b"/>
            <a:pathLst>
              <a:path w="1082675" h="312420">
                <a:moveTo>
                  <a:pt x="0" y="0"/>
                </a:moveTo>
                <a:lnTo>
                  <a:pt x="1082078" y="0"/>
                </a:lnTo>
                <a:lnTo>
                  <a:pt x="1082078" y="312369"/>
                </a:lnTo>
                <a:lnTo>
                  <a:pt x="0" y="312369"/>
                </a:lnTo>
                <a:lnTo>
                  <a:pt x="0" y="0"/>
                </a:lnTo>
                <a:close/>
              </a:path>
            </a:pathLst>
          </a:custGeom>
          <a:ln w="28575">
            <a:solidFill>
              <a:srgbClr val="000000"/>
            </a:solidFill>
          </a:ln>
        </p:spPr>
        <p:txBody>
          <a:bodyPr wrap="square" lIns="0" tIns="0" rIns="0" bIns="0" rtlCol="0"/>
          <a:lstStyle/>
          <a:p>
            <a:endParaRPr/>
          </a:p>
        </p:txBody>
      </p:sp>
      <p:sp>
        <p:nvSpPr>
          <p:cNvPr id="40" name="object 40"/>
          <p:cNvSpPr/>
          <p:nvPr/>
        </p:nvSpPr>
        <p:spPr>
          <a:xfrm>
            <a:off x="4026212" y="4548383"/>
            <a:ext cx="556260" cy="1905"/>
          </a:xfrm>
          <a:custGeom>
            <a:avLst/>
            <a:gdLst/>
            <a:ahLst/>
            <a:cxnLst/>
            <a:rect l="l" t="t" r="r" b="b"/>
            <a:pathLst>
              <a:path w="556260" h="1904">
                <a:moveTo>
                  <a:pt x="0" y="0"/>
                </a:moveTo>
                <a:lnTo>
                  <a:pt x="555713" y="1587"/>
                </a:lnTo>
              </a:path>
            </a:pathLst>
          </a:custGeom>
          <a:ln w="76200">
            <a:solidFill>
              <a:srgbClr val="000000"/>
            </a:solidFill>
            <a:prstDash val="lgDash"/>
          </a:ln>
        </p:spPr>
        <p:txBody>
          <a:bodyPr wrap="square" lIns="0" tIns="0" rIns="0" bIns="0" rtlCol="0"/>
          <a:lstStyle/>
          <a:p>
            <a:endParaRPr/>
          </a:p>
        </p:txBody>
      </p:sp>
      <p:sp>
        <p:nvSpPr>
          <p:cNvPr id="41" name="object 41"/>
          <p:cNvSpPr/>
          <p:nvPr/>
        </p:nvSpPr>
        <p:spPr>
          <a:xfrm>
            <a:off x="1619863" y="4709566"/>
            <a:ext cx="3523615" cy="866140"/>
          </a:xfrm>
          <a:custGeom>
            <a:avLst/>
            <a:gdLst/>
            <a:ahLst/>
            <a:cxnLst/>
            <a:rect l="l" t="t" r="r" b="b"/>
            <a:pathLst>
              <a:path w="3523615" h="866139">
                <a:moveTo>
                  <a:pt x="2295982" y="0"/>
                </a:moveTo>
                <a:lnTo>
                  <a:pt x="1227467" y="0"/>
                </a:lnTo>
                <a:lnTo>
                  <a:pt x="0" y="865911"/>
                </a:lnTo>
                <a:lnTo>
                  <a:pt x="3523449" y="865911"/>
                </a:lnTo>
                <a:lnTo>
                  <a:pt x="2295982" y="0"/>
                </a:lnTo>
                <a:close/>
              </a:path>
            </a:pathLst>
          </a:custGeom>
          <a:solidFill>
            <a:srgbClr val="E7E7E7"/>
          </a:solidFill>
        </p:spPr>
        <p:txBody>
          <a:bodyPr wrap="square" lIns="0" tIns="0" rIns="0" bIns="0" rtlCol="0"/>
          <a:lstStyle/>
          <a:p>
            <a:endParaRPr/>
          </a:p>
        </p:txBody>
      </p:sp>
      <p:sp>
        <p:nvSpPr>
          <p:cNvPr id="42" name="object 42"/>
          <p:cNvSpPr/>
          <p:nvPr/>
        </p:nvSpPr>
        <p:spPr>
          <a:xfrm>
            <a:off x="1619863" y="4709566"/>
            <a:ext cx="3523615" cy="866140"/>
          </a:xfrm>
          <a:custGeom>
            <a:avLst/>
            <a:gdLst/>
            <a:ahLst/>
            <a:cxnLst/>
            <a:rect l="l" t="t" r="r" b="b"/>
            <a:pathLst>
              <a:path w="3523615" h="866139">
                <a:moveTo>
                  <a:pt x="0" y="865911"/>
                </a:moveTo>
                <a:lnTo>
                  <a:pt x="1227467" y="0"/>
                </a:lnTo>
                <a:lnTo>
                  <a:pt x="2295982" y="0"/>
                </a:lnTo>
                <a:lnTo>
                  <a:pt x="3523449" y="865911"/>
                </a:lnTo>
                <a:lnTo>
                  <a:pt x="0" y="865911"/>
                </a:lnTo>
                <a:close/>
              </a:path>
            </a:pathLst>
          </a:custGeom>
          <a:ln w="9524">
            <a:solidFill>
              <a:srgbClr val="000000"/>
            </a:solidFill>
          </a:ln>
        </p:spPr>
        <p:txBody>
          <a:bodyPr wrap="square" lIns="0" tIns="0" rIns="0" bIns="0" rtlCol="0"/>
          <a:lstStyle/>
          <a:p>
            <a:endParaRPr/>
          </a:p>
        </p:txBody>
      </p:sp>
      <p:sp>
        <p:nvSpPr>
          <p:cNvPr id="43" name="object 43"/>
          <p:cNvSpPr/>
          <p:nvPr/>
        </p:nvSpPr>
        <p:spPr>
          <a:xfrm>
            <a:off x="1619859" y="5575477"/>
            <a:ext cx="3523615" cy="533400"/>
          </a:xfrm>
          <a:custGeom>
            <a:avLst/>
            <a:gdLst/>
            <a:ahLst/>
            <a:cxnLst/>
            <a:rect l="l" t="t" r="r" b="b"/>
            <a:pathLst>
              <a:path w="3523615" h="533400">
                <a:moveTo>
                  <a:pt x="0" y="0"/>
                </a:moveTo>
                <a:lnTo>
                  <a:pt x="3523449" y="0"/>
                </a:lnTo>
                <a:lnTo>
                  <a:pt x="3523449" y="533399"/>
                </a:lnTo>
                <a:lnTo>
                  <a:pt x="0" y="533399"/>
                </a:lnTo>
                <a:lnTo>
                  <a:pt x="0" y="0"/>
                </a:lnTo>
                <a:close/>
              </a:path>
            </a:pathLst>
          </a:custGeom>
          <a:solidFill>
            <a:srgbClr val="ADADEB"/>
          </a:solidFill>
        </p:spPr>
        <p:txBody>
          <a:bodyPr wrap="square" lIns="0" tIns="0" rIns="0" bIns="0" rtlCol="0"/>
          <a:lstStyle/>
          <a:p>
            <a:endParaRPr/>
          </a:p>
        </p:txBody>
      </p:sp>
      <p:sp>
        <p:nvSpPr>
          <p:cNvPr id="44" name="object 44"/>
          <p:cNvSpPr/>
          <p:nvPr/>
        </p:nvSpPr>
        <p:spPr>
          <a:xfrm>
            <a:off x="1628901" y="5588185"/>
            <a:ext cx="3523615" cy="533400"/>
          </a:xfrm>
          <a:custGeom>
            <a:avLst/>
            <a:gdLst/>
            <a:ahLst/>
            <a:cxnLst/>
            <a:rect l="l" t="t" r="r" b="b"/>
            <a:pathLst>
              <a:path w="3523615" h="533400">
                <a:moveTo>
                  <a:pt x="0" y="0"/>
                </a:moveTo>
                <a:lnTo>
                  <a:pt x="3523449" y="0"/>
                </a:lnTo>
                <a:lnTo>
                  <a:pt x="3523449" y="533399"/>
                </a:lnTo>
                <a:lnTo>
                  <a:pt x="0" y="533399"/>
                </a:lnTo>
                <a:lnTo>
                  <a:pt x="0" y="0"/>
                </a:lnTo>
                <a:close/>
              </a:path>
            </a:pathLst>
          </a:custGeom>
          <a:ln w="28575">
            <a:solidFill>
              <a:srgbClr val="000000"/>
            </a:solidFill>
          </a:ln>
        </p:spPr>
        <p:txBody>
          <a:bodyPr wrap="square" lIns="0" tIns="0" rIns="0" bIns="0" rtlCol="0"/>
          <a:lstStyle/>
          <a:p>
            <a:endParaRPr/>
          </a:p>
        </p:txBody>
      </p:sp>
      <p:sp>
        <p:nvSpPr>
          <p:cNvPr id="45" name="object 45"/>
          <p:cNvSpPr/>
          <p:nvPr/>
        </p:nvSpPr>
        <p:spPr>
          <a:xfrm>
            <a:off x="3118104" y="5689777"/>
            <a:ext cx="273050" cy="304800"/>
          </a:xfrm>
          <a:custGeom>
            <a:avLst/>
            <a:gdLst/>
            <a:ahLst/>
            <a:cxnLst/>
            <a:rect l="l" t="t" r="r" b="b"/>
            <a:pathLst>
              <a:path w="273050" h="304800">
                <a:moveTo>
                  <a:pt x="0" y="0"/>
                </a:moveTo>
                <a:lnTo>
                  <a:pt x="272605" y="0"/>
                </a:lnTo>
                <a:lnTo>
                  <a:pt x="272605" y="304799"/>
                </a:lnTo>
                <a:lnTo>
                  <a:pt x="0" y="304799"/>
                </a:lnTo>
                <a:lnTo>
                  <a:pt x="0" y="0"/>
                </a:lnTo>
                <a:close/>
              </a:path>
            </a:pathLst>
          </a:custGeom>
          <a:solidFill>
            <a:srgbClr val="FFFFFF"/>
          </a:solidFill>
        </p:spPr>
        <p:txBody>
          <a:bodyPr wrap="square" lIns="0" tIns="0" rIns="0" bIns="0" rtlCol="0"/>
          <a:lstStyle/>
          <a:p>
            <a:endParaRPr/>
          </a:p>
        </p:txBody>
      </p:sp>
      <p:sp>
        <p:nvSpPr>
          <p:cNvPr id="46" name="object 46"/>
          <p:cNvSpPr/>
          <p:nvPr/>
        </p:nvSpPr>
        <p:spPr>
          <a:xfrm>
            <a:off x="3118104" y="5689777"/>
            <a:ext cx="273050" cy="304800"/>
          </a:xfrm>
          <a:custGeom>
            <a:avLst/>
            <a:gdLst/>
            <a:ahLst/>
            <a:cxnLst/>
            <a:rect l="l" t="t" r="r" b="b"/>
            <a:pathLst>
              <a:path w="273050" h="304800">
                <a:moveTo>
                  <a:pt x="0" y="0"/>
                </a:moveTo>
                <a:lnTo>
                  <a:pt x="272605" y="0"/>
                </a:lnTo>
                <a:lnTo>
                  <a:pt x="272605" y="304799"/>
                </a:lnTo>
                <a:lnTo>
                  <a:pt x="0" y="304799"/>
                </a:lnTo>
                <a:lnTo>
                  <a:pt x="0" y="0"/>
                </a:lnTo>
                <a:close/>
              </a:path>
            </a:pathLst>
          </a:custGeom>
          <a:ln w="28575">
            <a:solidFill>
              <a:srgbClr val="000000"/>
            </a:solidFill>
          </a:ln>
        </p:spPr>
        <p:txBody>
          <a:bodyPr wrap="square" lIns="0" tIns="0" rIns="0" bIns="0" rtlCol="0"/>
          <a:lstStyle/>
          <a:p>
            <a:endParaRPr/>
          </a:p>
        </p:txBody>
      </p:sp>
      <p:sp>
        <p:nvSpPr>
          <p:cNvPr id="47" name="object 47"/>
          <p:cNvSpPr/>
          <p:nvPr/>
        </p:nvSpPr>
        <p:spPr>
          <a:xfrm>
            <a:off x="3390709" y="5689777"/>
            <a:ext cx="273050" cy="304800"/>
          </a:xfrm>
          <a:custGeom>
            <a:avLst/>
            <a:gdLst/>
            <a:ahLst/>
            <a:cxnLst/>
            <a:rect l="l" t="t" r="r" b="b"/>
            <a:pathLst>
              <a:path w="273050" h="304800">
                <a:moveTo>
                  <a:pt x="0" y="0"/>
                </a:moveTo>
                <a:lnTo>
                  <a:pt x="272605" y="0"/>
                </a:lnTo>
                <a:lnTo>
                  <a:pt x="272605" y="304799"/>
                </a:lnTo>
                <a:lnTo>
                  <a:pt x="0" y="304799"/>
                </a:lnTo>
                <a:lnTo>
                  <a:pt x="0" y="0"/>
                </a:lnTo>
                <a:close/>
              </a:path>
            </a:pathLst>
          </a:custGeom>
          <a:solidFill>
            <a:srgbClr val="FFFFFF"/>
          </a:solidFill>
        </p:spPr>
        <p:txBody>
          <a:bodyPr wrap="square" lIns="0" tIns="0" rIns="0" bIns="0" rtlCol="0"/>
          <a:lstStyle/>
          <a:p>
            <a:endParaRPr/>
          </a:p>
        </p:txBody>
      </p:sp>
      <p:sp>
        <p:nvSpPr>
          <p:cNvPr id="48" name="object 48"/>
          <p:cNvSpPr/>
          <p:nvPr/>
        </p:nvSpPr>
        <p:spPr>
          <a:xfrm>
            <a:off x="3390709" y="5689777"/>
            <a:ext cx="273050" cy="304800"/>
          </a:xfrm>
          <a:custGeom>
            <a:avLst/>
            <a:gdLst/>
            <a:ahLst/>
            <a:cxnLst/>
            <a:rect l="l" t="t" r="r" b="b"/>
            <a:pathLst>
              <a:path w="273050" h="304800">
                <a:moveTo>
                  <a:pt x="0" y="0"/>
                </a:moveTo>
                <a:lnTo>
                  <a:pt x="272605" y="0"/>
                </a:lnTo>
                <a:lnTo>
                  <a:pt x="272605" y="304799"/>
                </a:lnTo>
                <a:lnTo>
                  <a:pt x="0" y="304799"/>
                </a:lnTo>
                <a:lnTo>
                  <a:pt x="0" y="0"/>
                </a:lnTo>
                <a:close/>
              </a:path>
            </a:pathLst>
          </a:custGeom>
          <a:ln w="28574">
            <a:solidFill>
              <a:srgbClr val="000000"/>
            </a:solidFill>
          </a:ln>
        </p:spPr>
        <p:txBody>
          <a:bodyPr wrap="square" lIns="0" tIns="0" rIns="0" bIns="0" rtlCol="0"/>
          <a:lstStyle/>
          <a:p>
            <a:endParaRPr/>
          </a:p>
        </p:txBody>
      </p:sp>
      <p:sp>
        <p:nvSpPr>
          <p:cNvPr id="49" name="object 49"/>
          <p:cNvSpPr/>
          <p:nvPr/>
        </p:nvSpPr>
        <p:spPr>
          <a:xfrm>
            <a:off x="3651503" y="5689777"/>
            <a:ext cx="273050" cy="304800"/>
          </a:xfrm>
          <a:custGeom>
            <a:avLst/>
            <a:gdLst/>
            <a:ahLst/>
            <a:cxnLst/>
            <a:rect l="l" t="t" r="r" b="b"/>
            <a:pathLst>
              <a:path w="273050" h="304800">
                <a:moveTo>
                  <a:pt x="0" y="0"/>
                </a:moveTo>
                <a:lnTo>
                  <a:pt x="272605" y="0"/>
                </a:lnTo>
                <a:lnTo>
                  <a:pt x="272605" y="304799"/>
                </a:lnTo>
                <a:lnTo>
                  <a:pt x="0" y="304799"/>
                </a:lnTo>
                <a:lnTo>
                  <a:pt x="0" y="0"/>
                </a:lnTo>
                <a:close/>
              </a:path>
            </a:pathLst>
          </a:custGeom>
          <a:solidFill>
            <a:srgbClr val="FFFFFF"/>
          </a:solidFill>
        </p:spPr>
        <p:txBody>
          <a:bodyPr wrap="square" lIns="0" tIns="0" rIns="0" bIns="0" rtlCol="0"/>
          <a:lstStyle/>
          <a:p>
            <a:endParaRPr/>
          </a:p>
        </p:txBody>
      </p:sp>
      <p:sp>
        <p:nvSpPr>
          <p:cNvPr id="50" name="object 50"/>
          <p:cNvSpPr/>
          <p:nvPr/>
        </p:nvSpPr>
        <p:spPr>
          <a:xfrm>
            <a:off x="3651503" y="5689777"/>
            <a:ext cx="273050" cy="304800"/>
          </a:xfrm>
          <a:custGeom>
            <a:avLst/>
            <a:gdLst/>
            <a:ahLst/>
            <a:cxnLst/>
            <a:rect l="l" t="t" r="r" b="b"/>
            <a:pathLst>
              <a:path w="273050" h="304800">
                <a:moveTo>
                  <a:pt x="0" y="0"/>
                </a:moveTo>
                <a:lnTo>
                  <a:pt x="272605" y="0"/>
                </a:lnTo>
                <a:lnTo>
                  <a:pt x="272605" y="304799"/>
                </a:lnTo>
                <a:lnTo>
                  <a:pt x="0" y="304799"/>
                </a:lnTo>
                <a:lnTo>
                  <a:pt x="0" y="0"/>
                </a:lnTo>
                <a:close/>
              </a:path>
            </a:pathLst>
          </a:custGeom>
          <a:ln w="28574">
            <a:solidFill>
              <a:srgbClr val="000000"/>
            </a:solidFill>
          </a:ln>
        </p:spPr>
        <p:txBody>
          <a:bodyPr wrap="square" lIns="0" tIns="0" rIns="0" bIns="0" rtlCol="0"/>
          <a:lstStyle/>
          <a:p>
            <a:endParaRPr/>
          </a:p>
        </p:txBody>
      </p:sp>
      <p:sp>
        <p:nvSpPr>
          <p:cNvPr id="51" name="object 51"/>
          <p:cNvSpPr txBox="1"/>
          <p:nvPr/>
        </p:nvSpPr>
        <p:spPr>
          <a:xfrm>
            <a:off x="3191131" y="5746038"/>
            <a:ext cx="661670" cy="228600"/>
          </a:xfrm>
          <a:prstGeom prst="rect">
            <a:avLst/>
          </a:prstGeom>
        </p:spPr>
        <p:txBody>
          <a:bodyPr vert="horz" wrap="square" lIns="0" tIns="0" rIns="0" bIns="0" rtlCol="0">
            <a:spAutoFit/>
          </a:bodyPr>
          <a:lstStyle/>
          <a:p>
            <a:pPr marL="12700">
              <a:lnSpc>
                <a:spcPct val="100000"/>
              </a:lnSpc>
              <a:tabLst>
                <a:tab pos="285115" algn="l"/>
                <a:tab pos="545465" algn="l"/>
              </a:tabLst>
            </a:pPr>
            <a:r>
              <a:rPr sz="1600" b="1" spc="-5" dirty="0">
                <a:latin typeface="Calibri"/>
                <a:cs typeface="Calibri"/>
              </a:rPr>
              <a:t>0	1	2</a:t>
            </a:r>
            <a:endParaRPr sz="1600">
              <a:latin typeface="Calibri"/>
              <a:cs typeface="Calibri"/>
            </a:endParaRPr>
          </a:p>
        </p:txBody>
      </p:sp>
      <p:sp>
        <p:nvSpPr>
          <p:cNvPr id="52" name="object 52"/>
          <p:cNvSpPr/>
          <p:nvPr/>
        </p:nvSpPr>
        <p:spPr>
          <a:xfrm>
            <a:off x="4565903" y="5689777"/>
            <a:ext cx="457200" cy="304800"/>
          </a:xfrm>
          <a:custGeom>
            <a:avLst/>
            <a:gdLst/>
            <a:ahLst/>
            <a:cxnLst/>
            <a:rect l="l" t="t" r="r" b="b"/>
            <a:pathLst>
              <a:path w="457200" h="304800">
                <a:moveTo>
                  <a:pt x="0" y="0"/>
                </a:moveTo>
                <a:lnTo>
                  <a:pt x="457200" y="0"/>
                </a:lnTo>
                <a:lnTo>
                  <a:pt x="457200" y="304799"/>
                </a:lnTo>
                <a:lnTo>
                  <a:pt x="0" y="304799"/>
                </a:lnTo>
                <a:lnTo>
                  <a:pt x="0" y="0"/>
                </a:lnTo>
                <a:close/>
              </a:path>
            </a:pathLst>
          </a:custGeom>
          <a:solidFill>
            <a:srgbClr val="FFFFFF"/>
          </a:solidFill>
        </p:spPr>
        <p:txBody>
          <a:bodyPr wrap="square" lIns="0" tIns="0" rIns="0" bIns="0" rtlCol="0"/>
          <a:lstStyle/>
          <a:p>
            <a:endParaRPr/>
          </a:p>
        </p:txBody>
      </p:sp>
      <p:sp>
        <p:nvSpPr>
          <p:cNvPr id="53" name="object 53"/>
          <p:cNvSpPr/>
          <p:nvPr/>
        </p:nvSpPr>
        <p:spPr>
          <a:xfrm>
            <a:off x="4565903" y="5689777"/>
            <a:ext cx="457200" cy="304800"/>
          </a:xfrm>
          <a:custGeom>
            <a:avLst/>
            <a:gdLst/>
            <a:ahLst/>
            <a:cxnLst/>
            <a:rect l="l" t="t" r="r" b="b"/>
            <a:pathLst>
              <a:path w="457200" h="304800">
                <a:moveTo>
                  <a:pt x="0" y="0"/>
                </a:moveTo>
                <a:lnTo>
                  <a:pt x="457200" y="0"/>
                </a:lnTo>
                <a:lnTo>
                  <a:pt x="457200" y="304799"/>
                </a:lnTo>
                <a:lnTo>
                  <a:pt x="0" y="304799"/>
                </a:lnTo>
                <a:lnTo>
                  <a:pt x="0" y="0"/>
                </a:lnTo>
                <a:close/>
              </a:path>
            </a:pathLst>
          </a:custGeom>
          <a:ln w="28575">
            <a:solidFill>
              <a:srgbClr val="000000"/>
            </a:solidFill>
          </a:ln>
        </p:spPr>
        <p:txBody>
          <a:bodyPr wrap="square" lIns="0" tIns="0" rIns="0" bIns="0" rtlCol="0"/>
          <a:lstStyle/>
          <a:p>
            <a:endParaRPr/>
          </a:p>
        </p:txBody>
      </p:sp>
      <p:sp>
        <p:nvSpPr>
          <p:cNvPr id="54" name="object 54"/>
          <p:cNvSpPr txBox="1"/>
          <p:nvPr/>
        </p:nvSpPr>
        <p:spPr>
          <a:xfrm>
            <a:off x="4651409" y="5739180"/>
            <a:ext cx="287020" cy="215900"/>
          </a:xfrm>
          <a:prstGeom prst="rect">
            <a:avLst/>
          </a:prstGeom>
        </p:spPr>
        <p:txBody>
          <a:bodyPr vert="horz" wrap="square" lIns="0" tIns="0" rIns="0" bIns="0" rtlCol="0">
            <a:spAutoFit/>
          </a:bodyPr>
          <a:lstStyle/>
          <a:p>
            <a:pPr marL="12700">
              <a:lnSpc>
                <a:spcPct val="100000"/>
              </a:lnSpc>
            </a:pPr>
            <a:r>
              <a:rPr sz="1500" b="1" spc="-10" dirty="0">
                <a:latin typeface="Calibri"/>
                <a:cs typeface="Calibri"/>
              </a:rPr>
              <a:t>B</a:t>
            </a:r>
            <a:r>
              <a:rPr sz="1500" b="1" spc="-5" dirty="0">
                <a:latin typeface="Calibri"/>
                <a:cs typeface="Calibri"/>
              </a:rPr>
              <a:t>-1</a:t>
            </a:r>
            <a:endParaRPr sz="1500">
              <a:latin typeface="Calibri"/>
              <a:cs typeface="Calibri"/>
            </a:endParaRPr>
          </a:p>
        </p:txBody>
      </p:sp>
      <p:sp>
        <p:nvSpPr>
          <p:cNvPr id="55" name="object 55"/>
          <p:cNvSpPr/>
          <p:nvPr/>
        </p:nvSpPr>
        <p:spPr>
          <a:xfrm>
            <a:off x="3924109" y="5689777"/>
            <a:ext cx="641985" cy="304800"/>
          </a:xfrm>
          <a:custGeom>
            <a:avLst/>
            <a:gdLst/>
            <a:ahLst/>
            <a:cxnLst/>
            <a:rect l="l" t="t" r="r" b="b"/>
            <a:pathLst>
              <a:path w="641985" h="304800">
                <a:moveTo>
                  <a:pt x="0" y="0"/>
                </a:moveTo>
                <a:lnTo>
                  <a:pt x="641794" y="0"/>
                </a:lnTo>
                <a:lnTo>
                  <a:pt x="641794" y="304799"/>
                </a:lnTo>
                <a:lnTo>
                  <a:pt x="0" y="304799"/>
                </a:lnTo>
                <a:lnTo>
                  <a:pt x="0" y="0"/>
                </a:lnTo>
                <a:close/>
              </a:path>
            </a:pathLst>
          </a:custGeom>
          <a:solidFill>
            <a:srgbClr val="FFFFFF"/>
          </a:solidFill>
        </p:spPr>
        <p:txBody>
          <a:bodyPr wrap="square" lIns="0" tIns="0" rIns="0" bIns="0" rtlCol="0"/>
          <a:lstStyle/>
          <a:p>
            <a:endParaRPr/>
          </a:p>
        </p:txBody>
      </p:sp>
      <p:sp>
        <p:nvSpPr>
          <p:cNvPr id="56" name="object 56"/>
          <p:cNvSpPr/>
          <p:nvPr/>
        </p:nvSpPr>
        <p:spPr>
          <a:xfrm>
            <a:off x="3924109" y="5689777"/>
            <a:ext cx="641985" cy="304800"/>
          </a:xfrm>
          <a:custGeom>
            <a:avLst/>
            <a:gdLst/>
            <a:ahLst/>
            <a:cxnLst/>
            <a:rect l="l" t="t" r="r" b="b"/>
            <a:pathLst>
              <a:path w="641985" h="304800">
                <a:moveTo>
                  <a:pt x="0" y="0"/>
                </a:moveTo>
                <a:lnTo>
                  <a:pt x="641794" y="0"/>
                </a:lnTo>
                <a:lnTo>
                  <a:pt x="641794" y="304799"/>
                </a:lnTo>
                <a:lnTo>
                  <a:pt x="0" y="304799"/>
                </a:lnTo>
                <a:lnTo>
                  <a:pt x="0" y="0"/>
                </a:lnTo>
                <a:close/>
              </a:path>
            </a:pathLst>
          </a:custGeom>
          <a:ln w="28575">
            <a:solidFill>
              <a:srgbClr val="000000"/>
            </a:solidFill>
          </a:ln>
        </p:spPr>
        <p:txBody>
          <a:bodyPr wrap="square" lIns="0" tIns="0" rIns="0" bIns="0" rtlCol="0"/>
          <a:lstStyle/>
          <a:p>
            <a:endParaRPr/>
          </a:p>
        </p:txBody>
      </p:sp>
      <p:sp>
        <p:nvSpPr>
          <p:cNvPr id="57" name="object 57"/>
          <p:cNvSpPr/>
          <p:nvPr/>
        </p:nvSpPr>
        <p:spPr>
          <a:xfrm>
            <a:off x="4058263" y="5841384"/>
            <a:ext cx="457200" cy="1905"/>
          </a:xfrm>
          <a:custGeom>
            <a:avLst/>
            <a:gdLst/>
            <a:ahLst/>
            <a:cxnLst/>
            <a:rect l="l" t="t" r="r" b="b"/>
            <a:pathLst>
              <a:path w="457200" h="1904">
                <a:moveTo>
                  <a:pt x="0" y="0"/>
                </a:moveTo>
                <a:lnTo>
                  <a:pt x="457200" y="1587"/>
                </a:lnTo>
              </a:path>
            </a:pathLst>
          </a:custGeom>
          <a:ln w="38100">
            <a:solidFill>
              <a:srgbClr val="000000"/>
            </a:solidFill>
            <a:prstDash val="dash"/>
          </a:ln>
        </p:spPr>
        <p:txBody>
          <a:bodyPr wrap="square" lIns="0" tIns="0" rIns="0" bIns="0" rtlCol="0"/>
          <a:lstStyle/>
          <a:p>
            <a:endParaRPr/>
          </a:p>
        </p:txBody>
      </p:sp>
      <p:sp>
        <p:nvSpPr>
          <p:cNvPr id="58" name="object 58"/>
          <p:cNvSpPr txBox="1"/>
          <p:nvPr/>
        </p:nvSpPr>
        <p:spPr>
          <a:xfrm>
            <a:off x="2215514" y="5689777"/>
            <a:ext cx="718185" cy="304800"/>
          </a:xfrm>
          <a:prstGeom prst="rect">
            <a:avLst/>
          </a:prstGeom>
          <a:solidFill>
            <a:srgbClr val="FF9999"/>
          </a:solidFill>
          <a:ln w="28575">
            <a:solidFill>
              <a:srgbClr val="000000"/>
            </a:solidFill>
          </a:ln>
        </p:spPr>
        <p:txBody>
          <a:bodyPr vert="horz" wrap="square" lIns="0" tIns="0" rIns="0" bIns="0" rtlCol="0">
            <a:spAutoFit/>
          </a:bodyPr>
          <a:lstStyle/>
          <a:p>
            <a:pPr marL="220345">
              <a:lnSpc>
                <a:spcPct val="100000"/>
              </a:lnSpc>
            </a:pPr>
            <a:r>
              <a:rPr sz="1500" b="1" spc="-25" dirty="0">
                <a:latin typeface="Calibri"/>
                <a:cs typeface="Calibri"/>
              </a:rPr>
              <a:t>t</a:t>
            </a:r>
            <a:r>
              <a:rPr sz="1500" b="1" spc="-5" dirty="0">
                <a:latin typeface="Calibri"/>
                <a:cs typeface="Calibri"/>
              </a:rPr>
              <a:t>a</a:t>
            </a:r>
            <a:r>
              <a:rPr sz="1500" b="1" dirty="0">
                <a:latin typeface="Calibri"/>
                <a:cs typeface="Calibri"/>
              </a:rPr>
              <a:t>g</a:t>
            </a:r>
            <a:endParaRPr sz="1500">
              <a:latin typeface="Calibri"/>
              <a:cs typeface="Calibri"/>
            </a:endParaRPr>
          </a:p>
        </p:txBody>
      </p:sp>
      <p:sp>
        <p:nvSpPr>
          <p:cNvPr id="59" name="object 59"/>
          <p:cNvSpPr/>
          <p:nvPr/>
        </p:nvSpPr>
        <p:spPr>
          <a:xfrm>
            <a:off x="1746504" y="5689777"/>
            <a:ext cx="273050" cy="304800"/>
          </a:xfrm>
          <a:custGeom>
            <a:avLst/>
            <a:gdLst/>
            <a:ahLst/>
            <a:cxnLst/>
            <a:rect l="l" t="t" r="r" b="b"/>
            <a:pathLst>
              <a:path w="273050" h="304800">
                <a:moveTo>
                  <a:pt x="0" y="0"/>
                </a:moveTo>
                <a:lnTo>
                  <a:pt x="272605" y="0"/>
                </a:lnTo>
                <a:lnTo>
                  <a:pt x="272605" y="304799"/>
                </a:lnTo>
                <a:lnTo>
                  <a:pt x="0" y="304799"/>
                </a:lnTo>
                <a:lnTo>
                  <a:pt x="0" y="0"/>
                </a:lnTo>
                <a:close/>
              </a:path>
            </a:pathLst>
          </a:custGeom>
          <a:solidFill>
            <a:srgbClr val="FFFFFF"/>
          </a:solidFill>
        </p:spPr>
        <p:txBody>
          <a:bodyPr wrap="square" lIns="0" tIns="0" rIns="0" bIns="0" rtlCol="0"/>
          <a:lstStyle/>
          <a:p>
            <a:endParaRPr/>
          </a:p>
        </p:txBody>
      </p:sp>
      <p:sp>
        <p:nvSpPr>
          <p:cNvPr id="60" name="object 60"/>
          <p:cNvSpPr/>
          <p:nvPr/>
        </p:nvSpPr>
        <p:spPr>
          <a:xfrm>
            <a:off x="1746504" y="5689777"/>
            <a:ext cx="273050" cy="304800"/>
          </a:xfrm>
          <a:custGeom>
            <a:avLst/>
            <a:gdLst/>
            <a:ahLst/>
            <a:cxnLst/>
            <a:rect l="l" t="t" r="r" b="b"/>
            <a:pathLst>
              <a:path w="273050" h="304800">
                <a:moveTo>
                  <a:pt x="0" y="0"/>
                </a:moveTo>
                <a:lnTo>
                  <a:pt x="272605" y="0"/>
                </a:lnTo>
                <a:lnTo>
                  <a:pt x="272605" y="304799"/>
                </a:lnTo>
                <a:lnTo>
                  <a:pt x="0" y="304799"/>
                </a:lnTo>
                <a:lnTo>
                  <a:pt x="0" y="0"/>
                </a:lnTo>
                <a:close/>
              </a:path>
            </a:pathLst>
          </a:custGeom>
          <a:ln w="28575">
            <a:solidFill>
              <a:srgbClr val="000000"/>
            </a:solidFill>
          </a:ln>
        </p:spPr>
        <p:txBody>
          <a:bodyPr wrap="square" lIns="0" tIns="0" rIns="0" bIns="0" rtlCol="0"/>
          <a:lstStyle/>
          <a:p>
            <a:endParaRPr/>
          </a:p>
        </p:txBody>
      </p:sp>
      <p:sp>
        <p:nvSpPr>
          <p:cNvPr id="61" name="object 61"/>
          <p:cNvSpPr txBox="1"/>
          <p:nvPr/>
        </p:nvSpPr>
        <p:spPr>
          <a:xfrm>
            <a:off x="1822579" y="5746038"/>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62" name="object 62"/>
          <p:cNvSpPr/>
          <p:nvPr/>
        </p:nvSpPr>
        <p:spPr>
          <a:xfrm>
            <a:off x="1892383" y="5983828"/>
            <a:ext cx="1905" cy="304800"/>
          </a:xfrm>
          <a:custGeom>
            <a:avLst/>
            <a:gdLst/>
            <a:ahLst/>
            <a:cxnLst/>
            <a:rect l="l" t="t" r="r" b="b"/>
            <a:pathLst>
              <a:path w="1905" h="304800">
                <a:moveTo>
                  <a:pt x="0" y="304800"/>
                </a:moveTo>
                <a:lnTo>
                  <a:pt x="1587" y="0"/>
                </a:lnTo>
              </a:path>
            </a:pathLst>
          </a:custGeom>
          <a:ln w="9525">
            <a:solidFill>
              <a:srgbClr val="000000"/>
            </a:solidFill>
          </a:ln>
        </p:spPr>
        <p:txBody>
          <a:bodyPr wrap="square" lIns="0" tIns="0" rIns="0" bIns="0" rtlCol="0"/>
          <a:lstStyle/>
          <a:p>
            <a:endParaRPr/>
          </a:p>
        </p:txBody>
      </p:sp>
      <p:sp>
        <p:nvSpPr>
          <p:cNvPr id="63" name="object 63"/>
          <p:cNvSpPr/>
          <p:nvPr/>
        </p:nvSpPr>
        <p:spPr>
          <a:xfrm>
            <a:off x="3130983" y="6171666"/>
            <a:ext cx="1905000" cy="228600"/>
          </a:xfrm>
          <a:custGeom>
            <a:avLst/>
            <a:gdLst/>
            <a:ahLst/>
            <a:cxnLst/>
            <a:rect l="l" t="t" r="r" b="b"/>
            <a:pathLst>
              <a:path w="1905000" h="228600">
                <a:moveTo>
                  <a:pt x="0" y="0"/>
                </a:moveTo>
                <a:lnTo>
                  <a:pt x="15962" y="36129"/>
                </a:lnTo>
                <a:lnTo>
                  <a:pt x="46911" y="60210"/>
                </a:lnTo>
                <a:lnTo>
                  <a:pt x="91708" y="80824"/>
                </a:lnTo>
                <a:lnTo>
                  <a:pt x="128192" y="92248"/>
                </a:lnTo>
                <a:lnTo>
                  <a:pt x="169220" y="101543"/>
                </a:lnTo>
                <a:lnTo>
                  <a:pt x="214146" y="108473"/>
                </a:lnTo>
                <a:lnTo>
                  <a:pt x="262327" y="112804"/>
                </a:lnTo>
                <a:lnTo>
                  <a:pt x="313118" y="114300"/>
                </a:lnTo>
                <a:lnTo>
                  <a:pt x="639381" y="114300"/>
                </a:lnTo>
                <a:lnTo>
                  <a:pt x="665062" y="114678"/>
                </a:lnTo>
                <a:lnTo>
                  <a:pt x="714629" y="117621"/>
                </a:lnTo>
                <a:lnTo>
                  <a:pt x="761263" y="123281"/>
                </a:lnTo>
                <a:lnTo>
                  <a:pt x="804321" y="131423"/>
                </a:lnTo>
                <a:lnTo>
                  <a:pt x="843157" y="141812"/>
                </a:lnTo>
                <a:lnTo>
                  <a:pt x="892087" y="161093"/>
                </a:lnTo>
                <a:lnTo>
                  <a:pt x="927894" y="184106"/>
                </a:lnTo>
                <a:lnTo>
                  <a:pt x="951462" y="219224"/>
                </a:lnTo>
                <a:lnTo>
                  <a:pt x="952500" y="228600"/>
                </a:lnTo>
                <a:lnTo>
                  <a:pt x="953537" y="219224"/>
                </a:lnTo>
                <a:lnTo>
                  <a:pt x="977105" y="184106"/>
                </a:lnTo>
                <a:lnTo>
                  <a:pt x="1012912" y="161093"/>
                </a:lnTo>
                <a:lnTo>
                  <a:pt x="1061842" y="141812"/>
                </a:lnTo>
                <a:lnTo>
                  <a:pt x="1100678" y="131423"/>
                </a:lnTo>
                <a:lnTo>
                  <a:pt x="1143736" y="123281"/>
                </a:lnTo>
                <a:lnTo>
                  <a:pt x="1190370" y="117621"/>
                </a:lnTo>
                <a:lnTo>
                  <a:pt x="1239937" y="114678"/>
                </a:lnTo>
                <a:lnTo>
                  <a:pt x="1265618" y="114300"/>
                </a:lnTo>
                <a:lnTo>
                  <a:pt x="1591881" y="114300"/>
                </a:lnTo>
                <a:lnTo>
                  <a:pt x="1617562" y="113921"/>
                </a:lnTo>
                <a:lnTo>
                  <a:pt x="1667129" y="110978"/>
                </a:lnTo>
                <a:lnTo>
                  <a:pt x="1713763" y="105318"/>
                </a:lnTo>
                <a:lnTo>
                  <a:pt x="1756821" y="97176"/>
                </a:lnTo>
                <a:lnTo>
                  <a:pt x="1795657" y="86787"/>
                </a:lnTo>
                <a:lnTo>
                  <a:pt x="1844587" y="67506"/>
                </a:lnTo>
                <a:lnTo>
                  <a:pt x="1880394" y="44493"/>
                </a:lnTo>
                <a:lnTo>
                  <a:pt x="1903962" y="9375"/>
                </a:lnTo>
                <a:lnTo>
                  <a:pt x="1905000" y="0"/>
                </a:lnTo>
              </a:path>
            </a:pathLst>
          </a:custGeom>
          <a:ln w="25400">
            <a:solidFill>
              <a:srgbClr val="000000"/>
            </a:solidFill>
          </a:ln>
        </p:spPr>
        <p:txBody>
          <a:bodyPr wrap="square" lIns="0" tIns="0" rIns="0" bIns="0" rtlCol="0"/>
          <a:lstStyle/>
          <a:p>
            <a:endParaRPr/>
          </a:p>
        </p:txBody>
      </p:sp>
      <p:sp>
        <p:nvSpPr>
          <p:cNvPr id="66" name="object 66"/>
          <p:cNvSpPr txBox="1"/>
          <p:nvPr/>
        </p:nvSpPr>
        <p:spPr>
          <a:xfrm>
            <a:off x="5776287" y="2840850"/>
            <a:ext cx="1639570" cy="276999"/>
          </a:xfrm>
          <a:prstGeom prst="rect">
            <a:avLst/>
          </a:prstGeom>
        </p:spPr>
        <p:txBody>
          <a:bodyPr vert="horz" wrap="square" lIns="0" tIns="0" rIns="0" bIns="0" rtlCol="0">
            <a:spAutoFit/>
          </a:bodyPr>
          <a:lstStyle/>
          <a:p>
            <a:pPr marL="12700">
              <a:lnSpc>
                <a:spcPct val="100000"/>
              </a:lnSpc>
            </a:pPr>
            <a:r>
              <a:rPr lang="zh-CN" altLang="en-US" sz="1800" b="1" dirty="0" smtClean="0">
                <a:latin typeface="Calibri"/>
                <a:cs typeface="Calibri"/>
              </a:rPr>
              <a:t>地址</a:t>
            </a:r>
            <a:r>
              <a:rPr sz="1800" b="1" dirty="0" smtClean="0">
                <a:latin typeface="Calibri"/>
                <a:cs typeface="Calibri"/>
              </a:rPr>
              <a:t>:</a:t>
            </a:r>
            <a:endParaRPr sz="1800" dirty="0">
              <a:latin typeface="Calibri"/>
              <a:cs typeface="Calibri"/>
            </a:endParaRPr>
          </a:p>
        </p:txBody>
      </p:sp>
      <p:sp>
        <p:nvSpPr>
          <p:cNvPr id="67" name="object 67"/>
          <p:cNvSpPr/>
          <p:nvPr/>
        </p:nvSpPr>
        <p:spPr>
          <a:xfrm>
            <a:off x="6337479" y="3203216"/>
            <a:ext cx="990600" cy="226060"/>
          </a:xfrm>
          <a:custGeom>
            <a:avLst/>
            <a:gdLst/>
            <a:ahLst/>
            <a:cxnLst/>
            <a:rect l="l" t="t" r="r" b="b"/>
            <a:pathLst>
              <a:path w="990600" h="226060">
                <a:moveTo>
                  <a:pt x="0" y="0"/>
                </a:moveTo>
                <a:lnTo>
                  <a:pt x="13114" y="43923"/>
                </a:lnTo>
                <a:lnTo>
                  <a:pt x="48931" y="79959"/>
                </a:lnTo>
                <a:lnTo>
                  <a:pt x="87512" y="99690"/>
                </a:lnTo>
                <a:lnTo>
                  <a:pt x="133657" y="111514"/>
                </a:lnTo>
                <a:lnTo>
                  <a:pt x="323850" y="114300"/>
                </a:lnTo>
                <a:lnTo>
                  <a:pt x="341140" y="114873"/>
                </a:lnTo>
                <a:lnTo>
                  <a:pt x="389732" y="123042"/>
                </a:lnTo>
                <a:lnTo>
                  <a:pt x="431671" y="139724"/>
                </a:lnTo>
                <a:lnTo>
                  <a:pt x="464725" y="163432"/>
                </a:lnTo>
                <a:lnTo>
                  <a:pt x="491121" y="203403"/>
                </a:lnTo>
                <a:lnTo>
                  <a:pt x="495255" y="225980"/>
                </a:lnTo>
                <a:lnTo>
                  <a:pt x="496136" y="214833"/>
                </a:lnTo>
                <a:lnTo>
                  <a:pt x="515698" y="173601"/>
                </a:lnTo>
                <a:lnTo>
                  <a:pt x="544851" y="147882"/>
                </a:lnTo>
                <a:lnTo>
                  <a:pt x="583888" y="128425"/>
                </a:lnTo>
                <a:lnTo>
                  <a:pt x="630535" y="116848"/>
                </a:lnTo>
                <a:lnTo>
                  <a:pt x="819150" y="114300"/>
                </a:lnTo>
                <a:lnTo>
                  <a:pt x="836440" y="113726"/>
                </a:lnTo>
                <a:lnTo>
                  <a:pt x="885032" y="105557"/>
                </a:lnTo>
                <a:lnTo>
                  <a:pt x="926971" y="88875"/>
                </a:lnTo>
                <a:lnTo>
                  <a:pt x="960025" y="65167"/>
                </a:lnTo>
                <a:lnTo>
                  <a:pt x="986421" y="25196"/>
                </a:lnTo>
                <a:lnTo>
                  <a:pt x="989312" y="14077"/>
                </a:lnTo>
                <a:lnTo>
                  <a:pt x="990555" y="2619"/>
                </a:lnTo>
              </a:path>
            </a:pathLst>
          </a:custGeom>
          <a:ln w="19050">
            <a:solidFill>
              <a:srgbClr val="000000"/>
            </a:solidFill>
          </a:ln>
        </p:spPr>
        <p:txBody>
          <a:bodyPr wrap="square" lIns="0" tIns="0" rIns="0" bIns="0" rtlCol="0"/>
          <a:lstStyle/>
          <a:p>
            <a:endParaRPr/>
          </a:p>
        </p:txBody>
      </p:sp>
      <p:sp>
        <p:nvSpPr>
          <p:cNvPr id="68" name="object 68"/>
          <p:cNvSpPr/>
          <p:nvPr/>
        </p:nvSpPr>
        <p:spPr>
          <a:xfrm>
            <a:off x="7328080" y="3200401"/>
            <a:ext cx="762000" cy="226060"/>
          </a:xfrm>
          <a:custGeom>
            <a:avLst/>
            <a:gdLst/>
            <a:ahLst/>
            <a:cxnLst/>
            <a:rect l="l" t="t" r="r" b="b"/>
            <a:pathLst>
              <a:path w="762000" h="226060">
                <a:moveTo>
                  <a:pt x="0" y="0"/>
                </a:moveTo>
                <a:lnTo>
                  <a:pt x="13114" y="43923"/>
                </a:lnTo>
                <a:lnTo>
                  <a:pt x="48931" y="79959"/>
                </a:lnTo>
                <a:lnTo>
                  <a:pt x="87512" y="99690"/>
                </a:lnTo>
                <a:lnTo>
                  <a:pt x="133657" y="111514"/>
                </a:lnTo>
                <a:lnTo>
                  <a:pt x="209550" y="114300"/>
                </a:lnTo>
                <a:lnTo>
                  <a:pt x="226840" y="114873"/>
                </a:lnTo>
                <a:lnTo>
                  <a:pt x="275432" y="123042"/>
                </a:lnTo>
                <a:lnTo>
                  <a:pt x="317371" y="139724"/>
                </a:lnTo>
                <a:lnTo>
                  <a:pt x="350425" y="163432"/>
                </a:lnTo>
                <a:lnTo>
                  <a:pt x="376821" y="203403"/>
                </a:lnTo>
                <a:lnTo>
                  <a:pt x="380955" y="225980"/>
                </a:lnTo>
                <a:lnTo>
                  <a:pt x="381836" y="214833"/>
                </a:lnTo>
                <a:lnTo>
                  <a:pt x="401398" y="173601"/>
                </a:lnTo>
                <a:lnTo>
                  <a:pt x="430551" y="147882"/>
                </a:lnTo>
                <a:lnTo>
                  <a:pt x="469588" y="128425"/>
                </a:lnTo>
                <a:lnTo>
                  <a:pt x="516235" y="116848"/>
                </a:lnTo>
                <a:lnTo>
                  <a:pt x="590550" y="114300"/>
                </a:lnTo>
                <a:lnTo>
                  <a:pt x="607840" y="113726"/>
                </a:lnTo>
                <a:lnTo>
                  <a:pt x="656432" y="105557"/>
                </a:lnTo>
                <a:lnTo>
                  <a:pt x="698371" y="88875"/>
                </a:lnTo>
                <a:lnTo>
                  <a:pt x="731425" y="65167"/>
                </a:lnTo>
                <a:lnTo>
                  <a:pt x="757821" y="25196"/>
                </a:lnTo>
                <a:lnTo>
                  <a:pt x="760712" y="14077"/>
                </a:lnTo>
                <a:lnTo>
                  <a:pt x="761955" y="2619"/>
                </a:lnTo>
              </a:path>
            </a:pathLst>
          </a:custGeom>
          <a:ln w="19049">
            <a:solidFill>
              <a:srgbClr val="000000"/>
            </a:solidFill>
          </a:ln>
        </p:spPr>
        <p:txBody>
          <a:bodyPr wrap="square" lIns="0" tIns="0" rIns="0" bIns="0" rtlCol="0"/>
          <a:lstStyle/>
          <a:p>
            <a:endParaRPr/>
          </a:p>
        </p:txBody>
      </p:sp>
      <p:sp>
        <p:nvSpPr>
          <p:cNvPr id="69" name="object 69"/>
          <p:cNvSpPr/>
          <p:nvPr/>
        </p:nvSpPr>
        <p:spPr>
          <a:xfrm>
            <a:off x="8090077" y="3200401"/>
            <a:ext cx="609600" cy="228600"/>
          </a:xfrm>
          <a:custGeom>
            <a:avLst/>
            <a:gdLst/>
            <a:ahLst/>
            <a:cxnLst/>
            <a:rect l="l" t="t" r="r" b="b"/>
            <a:pathLst>
              <a:path w="609600" h="228600">
                <a:moveTo>
                  <a:pt x="0" y="0"/>
                </a:moveTo>
                <a:lnTo>
                  <a:pt x="13565" y="47209"/>
                </a:lnTo>
                <a:lnTo>
                  <a:pt x="39265" y="76583"/>
                </a:lnTo>
                <a:lnTo>
                  <a:pt x="75483" y="98695"/>
                </a:lnTo>
                <a:lnTo>
                  <a:pt x="119708" y="111663"/>
                </a:lnTo>
                <a:lnTo>
                  <a:pt x="169004" y="114970"/>
                </a:lnTo>
                <a:lnTo>
                  <a:pt x="185091" y="116936"/>
                </a:lnTo>
                <a:lnTo>
                  <a:pt x="229316" y="129904"/>
                </a:lnTo>
                <a:lnTo>
                  <a:pt x="265534" y="152016"/>
                </a:lnTo>
                <a:lnTo>
                  <a:pt x="291234" y="181390"/>
                </a:lnTo>
                <a:lnTo>
                  <a:pt x="304800" y="228600"/>
                </a:lnTo>
                <a:lnTo>
                  <a:pt x="305694" y="216144"/>
                </a:lnTo>
                <a:lnTo>
                  <a:pt x="325608" y="170908"/>
                </a:lnTo>
                <a:lnTo>
                  <a:pt x="355093" y="143745"/>
                </a:lnTo>
                <a:lnTo>
                  <a:pt x="394259" y="124472"/>
                </a:lnTo>
                <a:lnTo>
                  <a:pt x="440595" y="114970"/>
                </a:lnTo>
                <a:lnTo>
                  <a:pt x="473804" y="113629"/>
                </a:lnTo>
                <a:lnTo>
                  <a:pt x="489891" y="111663"/>
                </a:lnTo>
                <a:lnTo>
                  <a:pt x="534116" y="98695"/>
                </a:lnTo>
                <a:lnTo>
                  <a:pt x="570334" y="76583"/>
                </a:lnTo>
                <a:lnTo>
                  <a:pt x="596034" y="47209"/>
                </a:lnTo>
                <a:lnTo>
                  <a:pt x="608705" y="12455"/>
                </a:lnTo>
                <a:lnTo>
                  <a:pt x="609600" y="0"/>
                </a:lnTo>
              </a:path>
            </a:pathLst>
          </a:custGeom>
          <a:ln w="19050">
            <a:solidFill>
              <a:srgbClr val="000000"/>
            </a:solidFill>
          </a:ln>
        </p:spPr>
        <p:txBody>
          <a:bodyPr wrap="square" lIns="0" tIns="0" rIns="0" bIns="0" rtlCol="0"/>
          <a:lstStyle/>
          <a:p>
            <a:endParaRPr/>
          </a:p>
        </p:txBody>
      </p:sp>
      <p:sp>
        <p:nvSpPr>
          <p:cNvPr id="70" name="object 70"/>
          <p:cNvSpPr txBox="1"/>
          <p:nvPr/>
        </p:nvSpPr>
        <p:spPr>
          <a:xfrm>
            <a:off x="6596072" y="3446405"/>
            <a:ext cx="473413" cy="276999"/>
          </a:xfrm>
          <a:prstGeom prst="rect">
            <a:avLst/>
          </a:prstGeom>
        </p:spPr>
        <p:txBody>
          <a:bodyPr vert="horz" wrap="square" lIns="0" tIns="0" rIns="0" bIns="0" rtlCol="0">
            <a:spAutoFit/>
          </a:bodyPr>
          <a:lstStyle/>
          <a:p>
            <a:pPr marL="12700">
              <a:lnSpc>
                <a:spcPct val="100000"/>
              </a:lnSpc>
            </a:pPr>
            <a:r>
              <a:rPr lang="zh-CN" altLang="en-US" sz="1800" dirty="0" smtClean="0">
                <a:latin typeface="Calibri"/>
                <a:cs typeface="Calibri"/>
              </a:rPr>
              <a:t>标记</a:t>
            </a:r>
            <a:endParaRPr sz="1800" dirty="0">
              <a:latin typeface="Calibri"/>
              <a:cs typeface="Calibri"/>
            </a:endParaRPr>
          </a:p>
        </p:txBody>
      </p:sp>
      <p:sp>
        <p:nvSpPr>
          <p:cNvPr id="71" name="object 71"/>
          <p:cNvSpPr txBox="1"/>
          <p:nvPr/>
        </p:nvSpPr>
        <p:spPr>
          <a:xfrm>
            <a:off x="7440693" y="3439464"/>
            <a:ext cx="546735" cy="553998"/>
          </a:xfrm>
          <a:prstGeom prst="rect">
            <a:avLst/>
          </a:prstGeom>
        </p:spPr>
        <p:txBody>
          <a:bodyPr vert="horz" wrap="square" lIns="0" tIns="0" rIns="0" bIns="0" rtlCol="0">
            <a:spAutoFit/>
          </a:bodyPr>
          <a:lstStyle/>
          <a:p>
            <a:pPr marL="12700" marR="5080" indent="116839">
              <a:lnSpc>
                <a:spcPct val="100000"/>
              </a:lnSpc>
            </a:pPr>
            <a:r>
              <a:rPr lang="zh-CN" altLang="en-US" sz="1800" dirty="0" smtClean="0">
                <a:latin typeface="Calibri"/>
                <a:cs typeface="Calibri"/>
              </a:rPr>
              <a:t>组索引</a:t>
            </a:r>
            <a:endParaRPr sz="1800" dirty="0">
              <a:latin typeface="Calibri"/>
              <a:cs typeface="Calibri"/>
            </a:endParaRPr>
          </a:p>
        </p:txBody>
      </p:sp>
      <p:sp>
        <p:nvSpPr>
          <p:cNvPr id="72" name="object 72"/>
          <p:cNvSpPr txBox="1"/>
          <p:nvPr/>
        </p:nvSpPr>
        <p:spPr>
          <a:xfrm>
            <a:off x="8115292" y="3439464"/>
            <a:ext cx="575310" cy="553998"/>
          </a:xfrm>
          <a:prstGeom prst="rect">
            <a:avLst/>
          </a:prstGeom>
        </p:spPr>
        <p:txBody>
          <a:bodyPr vert="horz" wrap="square" lIns="0" tIns="0" rIns="0" bIns="0" rtlCol="0">
            <a:spAutoFit/>
          </a:bodyPr>
          <a:lstStyle/>
          <a:p>
            <a:pPr marL="12700" marR="5080" indent="19050" algn="ctr">
              <a:lnSpc>
                <a:spcPct val="100000"/>
              </a:lnSpc>
            </a:pPr>
            <a:r>
              <a:rPr lang="zh-CN" altLang="en-US" sz="1800" dirty="0" smtClean="0">
                <a:latin typeface="Calibri"/>
                <a:cs typeface="Calibri"/>
              </a:rPr>
              <a:t>块偏移</a:t>
            </a:r>
            <a:endParaRPr sz="1800" dirty="0">
              <a:latin typeface="Calibri"/>
              <a:cs typeface="Calibri"/>
            </a:endParaRPr>
          </a:p>
        </p:txBody>
      </p:sp>
      <p:sp>
        <p:nvSpPr>
          <p:cNvPr id="73" name="object 73"/>
          <p:cNvSpPr/>
          <p:nvPr/>
        </p:nvSpPr>
        <p:spPr>
          <a:xfrm>
            <a:off x="5791201" y="4010798"/>
            <a:ext cx="1922145" cy="524510"/>
          </a:xfrm>
          <a:custGeom>
            <a:avLst/>
            <a:gdLst/>
            <a:ahLst/>
            <a:cxnLst/>
            <a:rect l="l" t="t" r="r" b="b"/>
            <a:pathLst>
              <a:path w="1922145" h="524510">
                <a:moveTo>
                  <a:pt x="1921700" y="0"/>
                </a:moveTo>
                <a:lnTo>
                  <a:pt x="1921700" y="524243"/>
                </a:lnTo>
                <a:lnTo>
                  <a:pt x="0" y="524243"/>
                </a:lnTo>
              </a:path>
            </a:pathLst>
          </a:custGeom>
          <a:ln w="25400">
            <a:solidFill>
              <a:srgbClr val="262699"/>
            </a:solidFill>
          </a:ln>
        </p:spPr>
        <p:txBody>
          <a:bodyPr wrap="square" lIns="0" tIns="0" rIns="0" bIns="0" rtlCol="0"/>
          <a:lstStyle/>
          <a:p>
            <a:endParaRPr/>
          </a:p>
        </p:txBody>
      </p:sp>
      <p:sp>
        <p:nvSpPr>
          <p:cNvPr id="74" name="object 74"/>
          <p:cNvSpPr/>
          <p:nvPr/>
        </p:nvSpPr>
        <p:spPr>
          <a:xfrm>
            <a:off x="3787804" y="4010798"/>
            <a:ext cx="4615180" cy="1679575"/>
          </a:xfrm>
          <a:custGeom>
            <a:avLst/>
            <a:gdLst/>
            <a:ahLst/>
            <a:cxnLst/>
            <a:rect l="l" t="t" r="r" b="b"/>
            <a:pathLst>
              <a:path w="4615180" h="1679575">
                <a:moveTo>
                  <a:pt x="4614722" y="0"/>
                </a:moveTo>
                <a:lnTo>
                  <a:pt x="4614722" y="1071308"/>
                </a:lnTo>
                <a:lnTo>
                  <a:pt x="0" y="1071308"/>
                </a:lnTo>
                <a:lnTo>
                  <a:pt x="0" y="1678978"/>
                </a:lnTo>
              </a:path>
            </a:pathLst>
          </a:custGeom>
          <a:ln w="25400">
            <a:solidFill>
              <a:srgbClr val="262699"/>
            </a:solidFill>
          </a:ln>
        </p:spPr>
        <p:txBody>
          <a:bodyPr wrap="square" lIns="0" tIns="0" rIns="0" bIns="0" rtlCol="0"/>
          <a:lstStyle/>
          <a:p>
            <a:endParaRPr/>
          </a:p>
        </p:txBody>
      </p:sp>
      <p:sp>
        <p:nvSpPr>
          <p:cNvPr id="75" name="object 75"/>
          <p:cNvSpPr txBox="1"/>
          <p:nvPr/>
        </p:nvSpPr>
        <p:spPr>
          <a:xfrm>
            <a:off x="6550037" y="5120360"/>
            <a:ext cx="1841500" cy="215444"/>
          </a:xfrm>
          <a:prstGeom prst="rect">
            <a:avLst/>
          </a:prstGeom>
        </p:spPr>
        <p:txBody>
          <a:bodyPr vert="horz" wrap="square" lIns="0" tIns="0" rIns="0" bIns="0" rtlCol="0">
            <a:spAutoFit/>
          </a:bodyPr>
          <a:lstStyle/>
          <a:p>
            <a:pPr marL="12700">
              <a:lnSpc>
                <a:spcPct val="100000"/>
              </a:lnSpc>
            </a:pPr>
            <a:r>
              <a:rPr lang="zh-CN" altLang="en-US" sz="1400" b="1" dirty="0">
                <a:solidFill>
                  <a:srgbClr val="262699"/>
                </a:solidFill>
                <a:latin typeface="Calibri"/>
                <a:cs typeface="Calibri"/>
              </a:rPr>
              <a:t>数据从这个偏移开始</a:t>
            </a:r>
            <a:endParaRPr sz="1400" dirty="0">
              <a:latin typeface="Calibri"/>
              <a:cs typeface="Calibri"/>
            </a:endParaRPr>
          </a:p>
        </p:txBody>
      </p:sp>
      <p:sp>
        <p:nvSpPr>
          <p:cNvPr id="76" name="object 76"/>
          <p:cNvSpPr txBox="1"/>
          <p:nvPr/>
        </p:nvSpPr>
        <p:spPr>
          <a:xfrm>
            <a:off x="6311010" y="531672"/>
            <a:ext cx="2416175" cy="1661993"/>
          </a:xfrm>
          <a:prstGeom prst="rect">
            <a:avLst/>
          </a:prstGeom>
          <a:solidFill>
            <a:srgbClr val="E7E7E7"/>
          </a:solidFill>
        </p:spPr>
        <p:txBody>
          <a:bodyPr vert="horz" wrap="square" lIns="0" tIns="0" rIns="0" bIns="0" rtlCol="0">
            <a:spAutoFit/>
          </a:bodyPr>
          <a:lstStyle/>
          <a:p>
            <a:pPr marL="207010" indent="-115570">
              <a:lnSpc>
                <a:spcPct val="100000"/>
              </a:lnSpc>
              <a:buFont typeface="Arial"/>
              <a:buChar char="•"/>
              <a:tabLst>
                <a:tab pos="207645" algn="l"/>
              </a:tabLst>
            </a:pPr>
            <a:r>
              <a:rPr lang="zh-CN" altLang="en-US" b="1" i="1" spc="-15" dirty="0">
                <a:solidFill>
                  <a:srgbClr val="C00000"/>
                </a:solidFill>
                <a:latin typeface="Calibri"/>
                <a:cs typeface="Calibri"/>
              </a:rPr>
              <a:t>定位</a:t>
            </a:r>
            <a:r>
              <a:rPr lang="zh-CN" altLang="en-US" b="1" i="1" spc="-15" dirty="0" smtClean="0">
                <a:solidFill>
                  <a:srgbClr val="C00000"/>
                </a:solidFill>
                <a:latin typeface="Calibri"/>
                <a:cs typeface="Calibri"/>
              </a:rPr>
              <a:t>集</a:t>
            </a:r>
            <a:endParaRPr lang="en-US" altLang="zh-CN" b="1" i="1" spc="-15" dirty="0" smtClean="0">
              <a:solidFill>
                <a:srgbClr val="C00000"/>
              </a:solidFill>
              <a:latin typeface="Calibri"/>
              <a:cs typeface="Calibri"/>
            </a:endParaRPr>
          </a:p>
          <a:p>
            <a:pPr marL="207010" indent="-115570">
              <a:lnSpc>
                <a:spcPct val="100000"/>
              </a:lnSpc>
              <a:buFont typeface="Arial"/>
              <a:buChar char="•"/>
              <a:tabLst>
                <a:tab pos="207645" algn="l"/>
              </a:tabLst>
            </a:pPr>
            <a:r>
              <a:rPr lang="zh-CN" altLang="en-US" b="1" i="1" spc="-15" dirty="0" smtClean="0">
                <a:solidFill>
                  <a:srgbClr val="C00000"/>
                </a:solidFill>
                <a:latin typeface="Calibri"/>
                <a:cs typeface="Calibri"/>
              </a:rPr>
              <a:t>检查</a:t>
            </a:r>
            <a:r>
              <a:rPr lang="zh-CN" altLang="en-US" b="1" i="1" spc="-15" dirty="0">
                <a:solidFill>
                  <a:srgbClr val="C00000"/>
                </a:solidFill>
                <a:latin typeface="Calibri"/>
                <a:cs typeface="Calibri"/>
              </a:rPr>
              <a:t>集合中的任何行是否具有匹配</a:t>
            </a:r>
            <a:r>
              <a:rPr lang="zh-CN" altLang="en-US" b="1" i="1" spc="-15" dirty="0" smtClean="0">
                <a:solidFill>
                  <a:srgbClr val="00B050"/>
                </a:solidFill>
                <a:latin typeface="Calibri"/>
                <a:cs typeface="Calibri"/>
              </a:rPr>
              <a:t>标记</a:t>
            </a:r>
            <a:endParaRPr lang="en-US" altLang="zh-CN" b="1" i="1" spc="-15" dirty="0" smtClean="0">
              <a:solidFill>
                <a:srgbClr val="00B050"/>
              </a:solidFill>
              <a:latin typeface="Calibri"/>
              <a:cs typeface="Calibri"/>
            </a:endParaRPr>
          </a:p>
          <a:p>
            <a:pPr marL="207010" indent="-115570">
              <a:lnSpc>
                <a:spcPct val="100000"/>
              </a:lnSpc>
              <a:buFont typeface="Arial"/>
              <a:buChar char="•"/>
              <a:tabLst>
                <a:tab pos="207645" algn="l"/>
              </a:tabLst>
            </a:pPr>
            <a:r>
              <a:rPr lang="zh-CN" altLang="en-US" b="1" i="1" spc="-15" dirty="0" smtClean="0">
                <a:solidFill>
                  <a:srgbClr val="C00000"/>
                </a:solidFill>
                <a:latin typeface="Calibri"/>
                <a:cs typeface="Calibri"/>
              </a:rPr>
              <a:t>是</a:t>
            </a:r>
            <a:r>
              <a:rPr lang="en-US" altLang="zh-CN" b="1" i="1" spc="-15" dirty="0">
                <a:solidFill>
                  <a:srgbClr val="C00000"/>
                </a:solidFill>
                <a:latin typeface="Calibri"/>
                <a:cs typeface="Calibri"/>
              </a:rPr>
              <a:t>+</a:t>
            </a:r>
            <a:r>
              <a:rPr lang="zh-CN" altLang="en-US" b="1" i="1" spc="-15" dirty="0">
                <a:solidFill>
                  <a:srgbClr val="C00000"/>
                </a:solidFill>
                <a:latin typeface="Calibri"/>
                <a:cs typeface="Calibri"/>
              </a:rPr>
              <a:t>行有效：</a:t>
            </a:r>
            <a:r>
              <a:rPr lang="zh-CN" altLang="en-US" b="1" i="1" spc="-15" dirty="0" smtClean="0">
                <a:solidFill>
                  <a:srgbClr val="C00000"/>
                </a:solidFill>
                <a:latin typeface="Calibri"/>
                <a:cs typeface="Calibri"/>
              </a:rPr>
              <a:t>命中</a:t>
            </a:r>
            <a:endParaRPr lang="en-US" altLang="zh-CN" b="1" i="1" spc="-15" dirty="0" smtClean="0">
              <a:solidFill>
                <a:srgbClr val="C00000"/>
              </a:solidFill>
              <a:latin typeface="Calibri"/>
              <a:cs typeface="Calibri"/>
            </a:endParaRPr>
          </a:p>
          <a:p>
            <a:pPr marL="207010" indent="-115570">
              <a:lnSpc>
                <a:spcPct val="100000"/>
              </a:lnSpc>
              <a:buFont typeface="Arial"/>
              <a:buChar char="•"/>
              <a:tabLst>
                <a:tab pos="207645" algn="l"/>
              </a:tabLst>
            </a:pPr>
            <a:r>
              <a:rPr lang="zh-CN" altLang="en-US" b="1" i="1" spc="-15" dirty="0" smtClean="0">
                <a:solidFill>
                  <a:srgbClr val="C00000"/>
                </a:solidFill>
                <a:latin typeface="Calibri"/>
                <a:cs typeface="Calibri"/>
              </a:rPr>
              <a:t>从</a:t>
            </a:r>
            <a:r>
              <a:rPr lang="zh-CN" altLang="en-US" b="1" i="1" spc="-15" dirty="0">
                <a:solidFill>
                  <a:srgbClr val="C00000"/>
                </a:solidFill>
                <a:latin typeface="Calibri"/>
                <a:cs typeface="Calibri"/>
              </a:rPr>
              <a:t>偏移量开始定位数据</a:t>
            </a:r>
            <a:endParaRPr sz="1800" dirty="0">
              <a:latin typeface="Calibri"/>
              <a:cs typeface="Calibri"/>
            </a:endParaRPr>
          </a:p>
        </p:txBody>
      </p:sp>
      <p:graphicFrame>
        <p:nvGraphicFramePr>
          <p:cNvPr id="65" name="object 65"/>
          <p:cNvGraphicFramePr>
            <a:graphicFrameLocks noGrp="1"/>
          </p:cNvGraphicFramePr>
          <p:nvPr/>
        </p:nvGraphicFramePr>
        <p:xfrm>
          <a:off x="6331127" y="2846997"/>
          <a:ext cx="2438400" cy="270852"/>
        </p:xfrm>
        <a:graphic>
          <a:graphicData uri="http://schemas.openxmlformats.org/drawingml/2006/table">
            <a:tbl>
              <a:tblPr firstRow="1" bandRow="1">
                <a:tableStyleId>{2D5ABB26-0587-4C30-8999-92F81FD0307C}</a:tableStyleId>
              </a:tblPr>
              <a:tblGrid>
                <a:gridCol w="990600"/>
                <a:gridCol w="762000"/>
                <a:gridCol w="685800"/>
              </a:tblGrid>
              <a:tr h="270852">
                <a:tc>
                  <a:txBody>
                    <a:bodyPr/>
                    <a:lstStyle/>
                    <a:p>
                      <a:pPr marL="276225">
                        <a:lnSpc>
                          <a:spcPct val="100000"/>
                        </a:lnSpc>
                      </a:pPr>
                      <a:r>
                        <a:rPr sz="1600" b="1" dirty="0">
                          <a:latin typeface="Calibri"/>
                          <a:cs typeface="Calibri"/>
                        </a:rPr>
                        <a:t>t</a:t>
                      </a:r>
                      <a:r>
                        <a:rPr sz="1600" b="1" spc="-5" dirty="0">
                          <a:latin typeface="Calibri"/>
                          <a:cs typeface="Calibri"/>
                        </a:rPr>
                        <a:t> b</a:t>
                      </a:r>
                      <a:r>
                        <a:rPr sz="1600" b="1" dirty="0">
                          <a:latin typeface="Calibri"/>
                          <a:cs typeface="Calibri"/>
                        </a:rPr>
                        <a:t>i</a:t>
                      </a:r>
                      <a:r>
                        <a:rPr sz="1600" b="1" spc="-5" dirty="0">
                          <a:latin typeface="Calibri"/>
                          <a:cs typeface="Calibri"/>
                        </a:rPr>
                        <a:t>ts</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9999"/>
                    </a:solidFill>
                  </a:tcPr>
                </a:tc>
                <a:tc>
                  <a:txBody>
                    <a:bodyPr/>
                    <a:lstStyle/>
                    <a:p>
                      <a:pPr marL="155575">
                        <a:lnSpc>
                          <a:spcPct val="100000"/>
                        </a:lnSpc>
                      </a:pPr>
                      <a:r>
                        <a:rPr sz="1600" b="1" dirty="0">
                          <a:latin typeface="Calibri"/>
                          <a:cs typeface="Calibri"/>
                        </a:rPr>
                        <a:t>s</a:t>
                      </a:r>
                      <a:r>
                        <a:rPr sz="1600" b="1" spc="-5" dirty="0">
                          <a:latin typeface="Calibri"/>
                          <a:cs typeface="Calibri"/>
                        </a:rPr>
                        <a:t> b</a:t>
                      </a:r>
                      <a:r>
                        <a:rPr sz="1600" b="1" dirty="0">
                          <a:latin typeface="Calibri"/>
                          <a:cs typeface="Calibri"/>
                        </a:rPr>
                        <a:t>i</a:t>
                      </a:r>
                      <a:r>
                        <a:rPr sz="1600" b="1" spc="-5" dirty="0">
                          <a:latin typeface="Calibri"/>
                          <a:cs typeface="Calibri"/>
                        </a:rPr>
                        <a:t>t</a:t>
                      </a:r>
                      <a:r>
                        <a:rPr sz="1600" b="1" dirty="0">
                          <a:latin typeface="Calibri"/>
                          <a:cs typeface="Calibri"/>
                        </a:rPr>
                        <a:t>s</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3505">
                        <a:lnSpc>
                          <a:spcPct val="100000"/>
                        </a:lnSpc>
                      </a:pPr>
                      <a:r>
                        <a:rPr sz="1600" b="1" dirty="0">
                          <a:latin typeface="Calibri"/>
                          <a:cs typeface="Calibri"/>
                        </a:rPr>
                        <a:t>b</a:t>
                      </a:r>
                      <a:r>
                        <a:rPr sz="1600" b="1" spc="5" dirty="0">
                          <a:latin typeface="Calibri"/>
                          <a:cs typeface="Calibri"/>
                        </a:rPr>
                        <a:t> </a:t>
                      </a:r>
                      <a:r>
                        <a:rPr sz="1600" b="1" spc="-5" dirty="0">
                          <a:latin typeface="Calibri"/>
                          <a:cs typeface="Calibri"/>
                        </a:rPr>
                        <a:t>b</a:t>
                      </a:r>
                      <a:r>
                        <a:rPr sz="1600" b="1" dirty="0">
                          <a:latin typeface="Calibri"/>
                          <a:cs typeface="Calibri"/>
                        </a:rPr>
                        <a:t>i</a:t>
                      </a:r>
                      <a:r>
                        <a:rPr sz="1600" b="1" spc="-5" dirty="0">
                          <a:latin typeface="Calibri"/>
                          <a:cs typeface="Calibri"/>
                        </a:rPr>
                        <a:t>t</a:t>
                      </a:r>
                      <a:r>
                        <a:rPr sz="1600" b="1" dirty="0">
                          <a:latin typeface="Calibri"/>
                          <a:cs typeface="Calibri"/>
                        </a:rPr>
                        <a:t>s</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79" name="object 19"/>
          <p:cNvSpPr txBox="1"/>
          <p:nvPr/>
        </p:nvSpPr>
        <p:spPr>
          <a:xfrm>
            <a:off x="2933699" y="1408924"/>
            <a:ext cx="3573779" cy="276999"/>
          </a:xfrm>
          <a:prstGeom prst="rect">
            <a:avLst/>
          </a:prstGeom>
        </p:spPr>
        <p:txBody>
          <a:bodyPr vert="horz" wrap="square" lIns="0" tIns="0" rIns="0" bIns="0" rtlCol="0">
            <a:spAutoFit/>
          </a:bodyPr>
          <a:lstStyle/>
          <a:p>
            <a:pPr marL="12700">
              <a:lnSpc>
                <a:spcPct val="100000"/>
              </a:lnSpc>
            </a:pPr>
            <a:r>
              <a:rPr lang="zh-CN" altLang="en-US" sz="1800" b="1" spc="-5" dirty="0" smtClean="0">
                <a:latin typeface="Calibri"/>
                <a:cs typeface="Calibri"/>
              </a:rPr>
              <a:t>每组有</a:t>
            </a:r>
            <a:r>
              <a:rPr sz="1800" b="1" spc="-5" dirty="0" smtClean="0">
                <a:latin typeface="Calibri"/>
                <a:cs typeface="Calibri"/>
              </a:rPr>
              <a:t>E </a:t>
            </a:r>
            <a:r>
              <a:rPr sz="1800" b="1" spc="-5" dirty="0">
                <a:latin typeface="Calibri"/>
                <a:cs typeface="Calibri"/>
              </a:rPr>
              <a:t>=</a:t>
            </a:r>
            <a:r>
              <a:rPr sz="1800" b="1" spc="15" dirty="0">
                <a:latin typeface="Calibri"/>
                <a:cs typeface="Calibri"/>
              </a:rPr>
              <a:t> </a:t>
            </a:r>
            <a:r>
              <a:rPr sz="1800" b="1" spc="-10" dirty="0">
                <a:latin typeface="Calibri"/>
                <a:cs typeface="Calibri"/>
              </a:rPr>
              <a:t>2</a:t>
            </a:r>
            <a:r>
              <a:rPr sz="1800" b="1" baseline="25462" dirty="0">
                <a:latin typeface="Calibri"/>
                <a:cs typeface="Calibri"/>
              </a:rPr>
              <a:t>e</a:t>
            </a:r>
            <a:r>
              <a:rPr sz="1800" b="1" spc="195" baseline="25462" dirty="0">
                <a:latin typeface="Calibri"/>
                <a:cs typeface="Calibri"/>
              </a:rPr>
              <a:t> </a:t>
            </a:r>
            <a:r>
              <a:rPr lang="zh-CN" altLang="en-US" sz="1800" b="1" spc="195" baseline="25462" dirty="0" smtClean="0">
                <a:latin typeface="Calibri"/>
                <a:cs typeface="Calibri"/>
              </a:rPr>
              <a:t>行</a:t>
            </a:r>
            <a:endParaRPr sz="1800" dirty="0">
              <a:latin typeface="Calibri"/>
              <a:cs typeface="Calibri"/>
            </a:endParaRPr>
          </a:p>
        </p:txBody>
      </p:sp>
      <p:sp>
        <p:nvSpPr>
          <p:cNvPr id="80" name="object 20"/>
          <p:cNvSpPr txBox="1"/>
          <p:nvPr/>
        </p:nvSpPr>
        <p:spPr>
          <a:xfrm>
            <a:off x="410358" y="3307905"/>
            <a:ext cx="958215" cy="276999"/>
          </a:xfrm>
          <a:prstGeom prst="rect">
            <a:avLst/>
          </a:prstGeom>
        </p:spPr>
        <p:txBody>
          <a:bodyPr vert="horz" wrap="square" lIns="0" tIns="0" rIns="0" bIns="0" rtlCol="0">
            <a:spAutoFit/>
          </a:bodyPr>
          <a:lstStyle/>
          <a:p>
            <a:pPr marL="12700">
              <a:lnSpc>
                <a:spcPct val="100000"/>
              </a:lnSpc>
            </a:pPr>
            <a:r>
              <a:rPr sz="1800" b="1" spc="-5" dirty="0">
                <a:latin typeface="Calibri"/>
                <a:cs typeface="Calibri"/>
              </a:rPr>
              <a:t>S =</a:t>
            </a:r>
            <a:r>
              <a:rPr sz="1800" b="1" spc="15" dirty="0">
                <a:latin typeface="Calibri"/>
                <a:cs typeface="Calibri"/>
              </a:rPr>
              <a:t> </a:t>
            </a:r>
            <a:r>
              <a:rPr sz="1800" b="1" spc="-10" dirty="0">
                <a:latin typeface="Calibri"/>
                <a:cs typeface="Calibri"/>
              </a:rPr>
              <a:t>2</a:t>
            </a:r>
            <a:r>
              <a:rPr sz="1800" b="1" baseline="25462" dirty="0">
                <a:latin typeface="Calibri"/>
                <a:cs typeface="Calibri"/>
              </a:rPr>
              <a:t>s </a:t>
            </a:r>
            <a:r>
              <a:rPr sz="1800" b="1" spc="-202" baseline="25462" dirty="0">
                <a:latin typeface="Calibri"/>
                <a:cs typeface="Calibri"/>
              </a:rPr>
              <a:t> </a:t>
            </a:r>
            <a:r>
              <a:rPr lang="zh-CN" altLang="en-US" sz="1800" b="1" spc="-202" baseline="25462" dirty="0" smtClean="0">
                <a:latin typeface="Calibri"/>
                <a:cs typeface="Calibri"/>
              </a:rPr>
              <a:t>组</a:t>
            </a:r>
            <a:endParaRPr sz="1800" dirty="0">
              <a:latin typeface="Calibri"/>
              <a:cs typeface="Calibri"/>
            </a:endParaRPr>
          </a:p>
        </p:txBody>
      </p:sp>
      <p:sp>
        <p:nvSpPr>
          <p:cNvPr id="81" name="object 55"/>
          <p:cNvSpPr txBox="1"/>
          <p:nvPr/>
        </p:nvSpPr>
        <p:spPr>
          <a:xfrm>
            <a:off x="1550481" y="6369088"/>
            <a:ext cx="788035" cy="276999"/>
          </a:xfrm>
          <a:prstGeom prst="rect">
            <a:avLst/>
          </a:prstGeom>
        </p:spPr>
        <p:txBody>
          <a:bodyPr vert="horz" wrap="square" lIns="0" tIns="0" rIns="0" bIns="0" rtlCol="0">
            <a:spAutoFit/>
          </a:bodyPr>
          <a:lstStyle/>
          <a:p>
            <a:pPr marL="12700">
              <a:lnSpc>
                <a:spcPct val="100000"/>
              </a:lnSpc>
            </a:pPr>
            <a:r>
              <a:rPr lang="zh-CN" altLang="en-US" sz="1800" dirty="0" smtClean="0">
                <a:latin typeface="Calibri"/>
                <a:cs typeface="Calibri"/>
              </a:rPr>
              <a:t>有效位</a:t>
            </a:r>
            <a:endParaRPr sz="1800" dirty="0">
              <a:latin typeface="Calibri"/>
              <a:cs typeface="Calibri"/>
            </a:endParaRPr>
          </a:p>
        </p:txBody>
      </p:sp>
      <p:sp>
        <p:nvSpPr>
          <p:cNvPr id="82" name="object 53"/>
          <p:cNvSpPr txBox="1"/>
          <p:nvPr/>
        </p:nvSpPr>
        <p:spPr>
          <a:xfrm>
            <a:off x="2965938" y="6400266"/>
            <a:ext cx="3641090" cy="276999"/>
          </a:xfrm>
          <a:prstGeom prst="rect">
            <a:avLst/>
          </a:prstGeom>
        </p:spPr>
        <p:txBody>
          <a:bodyPr vert="horz" wrap="square" lIns="0" tIns="0" rIns="0" bIns="0" rtlCol="0">
            <a:spAutoFit/>
          </a:bodyPr>
          <a:lstStyle/>
          <a:p>
            <a:pPr marL="12700">
              <a:lnSpc>
                <a:spcPct val="100000"/>
              </a:lnSpc>
            </a:pPr>
            <a:r>
              <a:rPr lang="zh-CN" altLang="en-US" b="1" spc="-179" baseline="25462" dirty="0">
                <a:latin typeface="Calibri"/>
                <a:cs typeface="Calibri"/>
              </a:rPr>
              <a:t>每个高速缓存块</a:t>
            </a:r>
            <a:r>
              <a:rPr lang="zh-CN" altLang="en-US" b="1" spc="-179" baseline="25462" dirty="0" smtClean="0">
                <a:latin typeface="Calibri"/>
                <a:cs typeface="Calibri"/>
              </a:rPr>
              <a:t>有  </a:t>
            </a:r>
            <a:r>
              <a:rPr sz="1800" b="1" spc="-5" dirty="0" smtClean="0">
                <a:latin typeface="Calibri"/>
                <a:cs typeface="Calibri"/>
              </a:rPr>
              <a:t>B</a:t>
            </a:r>
            <a:r>
              <a:rPr sz="1800" b="1" spc="10" dirty="0" smtClean="0">
                <a:latin typeface="Calibri"/>
                <a:cs typeface="Calibri"/>
              </a:rPr>
              <a:t> </a:t>
            </a:r>
            <a:r>
              <a:rPr sz="1800" b="1" dirty="0">
                <a:latin typeface="Calibri"/>
                <a:cs typeface="Calibri"/>
              </a:rPr>
              <a:t>=</a:t>
            </a:r>
            <a:r>
              <a:rPr sz="1800" b="1" spc="5" dirty="0">
                <a:latin typeface="Calibri"/>
                <a:cs typeface="Calibri"/>
              </a:rPr>
              <a:t> </a:t>
            </a:r>
            <a:r>
              <a:rPr sz="1800" b="1" spc="-10" dirty="0">
                <a:latin typeface="Calibri"/>
                <a:cs typeface="Calibri"/>
              </a:rPr>
              <a:t>2</a:t>
            </a:r>
            <a:r>
              <a:rPr sz="1800" b="1" spc="-7" baseline="25462" dirty="0">
                <a:latin typeface="Calibri"/>
                <a:cs typeface="Calibri"/>
              </a:rPr>
              <a:t>b</a:t>
            </a:r>
            <a:r>
              <a:rPr sz="1800" b="1" baseline="25462" dirty="0">
                <a:latin typeface="Calibri"/>
                <a:cs typeface="Calibri"/>
              </a:rPr>
              <a:t> </a:t>
            </a:r>
            <a:r>
              <a:rPr sz="1800" b="1" spc="-179" baseline="25462" dirty="0">
                <a:latin typeface="Calibri"/>
                <a:cs typeface="Calibri"/>
              </a:rPr>
              <a:t> </a:t>
            </a:r>
            <a:r>
              <a:rPr lang="zh-CN" altLang="en-US" sz="1800" b="1" spc="-179" baseline="25462" dirty="0" smtClean="0">
                <a:latin typeface="Calibri"/>
                <a:cs typeface="Calibri"/>
              </a:rPr>
              <a:t>字节</a:t>
            </a:r>
            <a:endParaRPr sz="1800" dirty="0">
              <a:latin typeface="Calibri"/>
              <a:cs typeface="Calibri"/>
            </a:endParaRPr>
          </a:p>
        </p:txBody>
      </p:sp>
      <p:sp>
        <p:nvSpPr>
          <p:cNvPr id="77" name="object 74"/>
          <p:cNvSpPr/>
          <p:nvPr/>
        </p:nvSpPr>
        <p:spPr>
          <a:xfrm>
            <a:off x="2603815" y="3268861"/>
            <a:ext cx="4204633" cy="2437860"/>
          </a:xfrm>
          <a:custGeom>
            <a:avLst/>
            <a:gdLst/>
            <a:ahLst/>
            <a:cxnLst/>
            <a:rect l="l" t="t" r="r" b="b"/>
            <a:pathLst>
              <a:path w="4615180" h="1679575">
                <a:moveTo>
                  <a:pt x="4614722" y="0"/>
                </a:moveTo>
                <a:lnTo>
                  <a:pt x="4614722" y="1071308"/>
                </a:lnTo>
                <a:lnTo>
                  <a:pt x="0" y="1071308"/>
                </a:lnTo>
                <a:lnTo>
                  <a:pt x="0" y="1678978"/>
                </a:lnTo>
              </a:path>
            </a:pathLst>
          </a:custGeom>
          <a:ln w="25400">
            <a:solidFill>
              <a:srgbClr val="FF0000"/>
            </a:solidFill>
            <a:prstDash val="dashDot"/>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idx="4294967295"/>
          </p:nvPr>
        </p:nvSpPr>
        <p:spPr>
          <a:xfrm>
            <a:off x="304800" y="228600"/>
            <a:ext cx="8640763" cy="533400"/>
          </a:xfrm>
        </p:spPr>
        <p:txBody>
          <a:bodyPr lIns="91440" tIns="45720" rIns="91440" bIns="45720" anchor="ctr"/>
          <a:lstStyle/>
          <a:p>
            <a:pPr eaLnBrk="1" hangingPunct="1"/>
            <a:r>
              <a:rPr lang="en-US" altLang="zh-CN" sz="3200" dirty="0"/>
              <a:t>Cache</a:t>
            </a:r>
            <a:r>
              <a:rPr lang="zh-CN" altLang="en-US" sz="3200" dirty="0"/>
              <a:t>映射(</a:t>
            </a:r>
            <a:r>
              <a:rPr lang="en-US" altLang="zh-CN" sz="3200" dirty="0"/>
              <a:t>Cache Mapping)</a:t>
            </a:r>
          </a:p>
        </p:txBody>
      </p:sp>
      <p:sp>
        <p:nvSpPr>
          <p:cNvPr id="576515" name="Rectangle 3"/>
          <p:cNvSpPr>
            <a:spLocks noGrp="1" noChangeArrowheads="1"/>
          </p:cNvSpPr>
          <p:nvPr>
            <p:ph type="body" idx="4294967295"/>
          </p:nvPr>
        </p:nvSpPr>
        <p:spPr>
          <a:xfrm>
            <a:off x="90488" y="863600"/>
            <a:ext cx="8945562" cy="5302250"/>
          </a:xfrm>
        </p:spPr>
        <p:txBody>
          <a:bodyPr lIns="91440" tIns="45720" rIns="91440" bIns="45720"/>
          <a:lstStyle/>
          <a:p>
            <a:pPr eaLnBrk="1" hangingPunct="1">
              <a:lnSpc>
                <a:spcPct val="115000"/>
              </a:lnSpc>
            </a:pPr>
            <a:r>
              <a:rPr lang="zh-CN" altLang="en-US" sz="2000" dirty="0">
                <a:latin typeface="微软雅黑" pitchFamily="34" charset="-122"/>
                <a:ea typeface="微软雅黑" pitchFamily="34" charset="-122"/>
                <a:cs typeface="Arial" pitchFamily="34" charset="0"/>
              </a:rPr>
              <a:t>什么是</a:t>
            </a:r>
            <a:r>
              <a:rPr lang="en-US" altLang="zh-CN" sz="2000" dirty="0">
                <a:latin typeface="微软雅黑" pitchFamily="34" charset="-122"/>
                <a:ea typeface="微软雅黑" pitchFamily="34" charset="-122"/>
                <a:cs typeface="Arial" pitchFamily="34" charset="0"/>
              </a:rPr>
              <a:t>Cache</a:t>
            </a:r>
            <a:r>
              <a:rPr lang="zh-CN" altLang="en-US" sz="2000" dirty="0">
                <a:latin typeface="微软雅黑" pitchFamily="34" charset="-122"/>
                <a:ea typeface="微软雅黑" pitchFamily="34" charset="-122"/>
                <a:cs typeface="Arial" pitchFamily="34" charset="0"/>
              </a:rPr>
              <a:t>的映射功能？</a:t>
            </a:r>
          </a:p>
          <a:p>
            <a:pPr lvl="1" eaLnBrk="1" hangingPunct="1">
              <a:lnSpc>
                <a:spcPct val="115000"/>
              </a:lnSpc>
            </a:pPr>
            <a:r>
              <a:rPr lang="zh-CN" altLang="en-US" sz="2000" dirty="0">
                <a:latin typeface="微软雅黑" pitchFamily="34" charset="-122"/>
                <a:ea typeface="微软雅黑" pitchFamily="34" charset="-122"/>
                <a:cs typeface="Arial" pitchFamily="34" charset="0"/>
              </a:rPr>
              <a:t>把访问的局部主存区域取到</a:t>
            </a:r>
            <a:r>
              <a:rPr lang="en-US" altLang="zh-CN" sz="2000" dirty="0">
                <a:latin typeface="微软雅黑" pitchFamily="34" charset="-122"/>
                <a:ea typeface="微软雅黑" pitchFamily="34" charset="-122"/>
                <a:cs typeface="Arial" pitchFamily="34" charset="0"/>
              </a:rPr>
              <a:t>Cache</a:t>
            </a:r>
            <a:r>
              <a:rPr lang="zh-CN" altLang="en-US" sz="2000" dirty="0">
                <a:latin typeface="微软雅黑" pitchFamily="34" charset="-122"/>
                <a:ea typeface="微软雅黑" pitchFamily="34" charset="-122"/>
                <a:cs typeface="Arial" pitchFamily="34" charset="0"/>
              </a:rPr>
              <a:t>中时，该放到</a:t>
            </a:r>
            <a:r>
              <a:rPr lang="en-US" altLang="zh-CN" sz="2000" dirty="0">
                <a:latin typeface="微软雅黑" pitchFamily="34" charset="-122"/>
                <a:ea typeface="微软雅黑" pitchFamily="34" charset="-122"/>
                <a:cs typeface="Arial" pitchFamily="34" charset="0"/>
              </a:rPr>
              <a:t>Cache</a:t>
            </a:r>
            <a:r>
              <a:rPr lang="zh-CN" altLang="en-US" sz="2000" dirty="0">
                <a:latin typeface="微软雅黑" pitchFamily="34" charset="-122"/>
                <a:ea typeface="微软雅黑" pitchFamily="34" charset="-122"/>
                <a:cs typeface="Arial" pitchFamily="34" charset="0"/>
              </a:rPr>
              <a:t>的何处？</a:t>
            </a:r>
          </a:p>
          <a:p>
            <a:pPr lvl="1" eaLnBrk="1" hangingPunct="1">
              <a:lnSpc>
                <a:spcPct val="115000"/>
              </a:lnSpc>
            </a:pPr>
            <a:r>
              <a:rPr lang="en-US" altLang="zh-CN" sz="2000" dirty="0">
                <a:latin typeface="微软雅黑" pitchFamily="34" charset="-122"/>
                <a:ea typeface="微软雅黑" pitchFamily="34" charset="-122"/>
                <a:cs typeface="Arial" pitchFamily="34" charset="0"/>
              </a:rPr>
              <a:t>Cache</a:t>
            </a:r>
            <a:r>
              <a:rPr lang="zh-CN" altLang="en-US" sz="2000" dirty="0">
                <a:latin typeface="微软雅黑" pitchFamily="34" charset="-122"/>
                <a:ea typeface="微软雅黑" pitchFamily="34" charset="-122"/>
                <a:cs typeface="Arial" pitchFamily="34" charset="0"/>
              </a:rPr>
              <a:t>槽比主存块少，多个主存块映射到一个</a:t>
            </a:r>
            <a:r>
              <a:rPr lang="en-US" altLang="zh-CN" sz="2000" dirty="0">
                <a:latin typeface="微软雅黑" pitchFamily="34" charset="-122"/>
                <a:ea typeface="微软雅黑" pitchFamily="34" charset="-122"/>
                <a:cs typeface="Arial" pitchFamily="34" charset="0"/>
              </a:rPr>
              <a:t>Cache</a:t>
            </a:r>
            <a:r>
              <a:rPr lang="zh-CN" altLang="en-US" sz="2000" dirty="0">
                <a:latin typeface="微软雅黑" pitchFamily="34" charset="-122"/>
                <a:ea typeface="微软雅黑" pitchFamily="34" charset="-122"/>
                <a:cs typeface="Arial" pitchFamily="34" charset="0"/>
              </a:rPr>
              <a:t>槽中</a:t>
            </a:r>
          </a:p>
          <a:p>
            <a:pPr eaLnBrk="1" hangingPunct="1">
              <a:lnSpc>
                <a:spcPct val="115000"/>
              </a:lnSpc>
            </a:pPr>
            <a:r>
              <a:rPr lang="zh-CN" altLang="en-US" sz="2000" dirty="0">
                <a:latin typeface="微软雅黑" pitchFamily="34" charset="-122"/>
                <a:ea typeface="微软雅黑" pitchFamily="34" charset="-122"/>
                <a:cs typeface="Arial" pitchFamily="34" charset="0"/>
              </a:rPr>
              <a:t>如何进行映射？</a:t>
            </a:r>
          </a:p>
          <a:p>
            <a:pPr lvl="1" eaLnBrk="1" hangingPunct="1">
              <a:lnSpc>
                <a:spcPct val="115000"/>
              </a:lnSpc>
            </a:pPr>
            <a:r>
              <a:rPr lang="zh-CN" altLang="en-US" sz="2000" dirty="0">
                <a:latin typeface="微软雅黑" pitchFamily="34" charset="-122"/>
                <a:ea typeface="微软雅黑" pitchFamily="34" charset="-122"/>
                <a:cs typeface="Arial" pitchFamily="34" charset="0"/>
              </a:rPr>
              <a:t>把主存空间划分成大小相等的</a:t>
            </a:r>
            <a:r>
              <a:rPr lang="zh-CN" altLang="en-US" sz="2000" dirty="0">
                <a:solidFill>
                  <a:srgbClr val="FF0000"/>
                </a:solidFill>
                <a:latin typeface="微软雅黑" pitchFamily="34" charset="-122"/>
                <a:ea typeface="微软雅黑" pitchFamily="34" charset="-122"/>
                <a:cs typeface="Arial" pitchFamily="34" charset="0"/>
              </a:rPr>
              <a:t>主存块（</a:t>
            </a:r>
            <a:r>
              <a:rPr lang="en-US" altLang="zh-CN" sz="2000" dirty="0">
                <a:solidFill>
                  <a:srgbClr val="FF0000"/>
                </a:solidFill>
                <a:latin typeface="微软雅黑" pitchFamily="34" charset="-122"/>
                <a:ea typeface="微软雅黑" pitchFamily="34" charset="-122"/>
                <a:cs typeface="Arial" pitchFamily="34" charset="0"/>
              </a:rPr>
              <a:t>Block</a:t>
            </a:r>
            <a:r>
              <a:rPr lang="zh-CN" altLang="en-US" sz="2000" dirty="0">
                <a:solidFill>
                  <a:srgbClr val="FF0000"/>
                </a:solidFill>
                <a:latin typeface="微软雅黑" pitchFamily="34" charset="-122"/>
                <a:ea typeface="微软雅黑" pitchFamily="34" charset="-122"/>
                <a:cs typeface="Arial" pitchFamily="34" charset="0"/>
              </a:rPr>
              <a:t>）</a:t>
            </a:r>
          </a:p>
          <a:p>
            <a:pPr lvl="1" eaLnBrk="1" hangingPunct="1">
              <a:lnSpc>
                <a:spcPct val="115000"/>
              </a:lnSpc>
            </a:pPr>
            <a:r>
              <a:rPr lang="en-US" altLang="zh-CN" sz="2000" dirty="0">
                <a:latin typeface="微软雅黑" pitchFamily="34" charset="-122"/>
                <a:ea typeface="微软雅黑" pitchFamily="34" charset="-122"/>
                <a:cs typeface="Arial" pitchFamily="34" charset="0"/>
              </a:rPr>
              <a:t>Cache</a:t>
            </a:r>
            <a:r>
              <a:rPr lang="zh-CN" altLang="en-US" sz="2000" dirty="0">
                <a:latin typeface="微软雅黑" pitchFamily="34" charset="-122"/>
                <a:ea typeface="微软雅黑" pitchFamily="34" charset="-122"/>
                <a:cs typeface="Arial" pitchFamily="34" charset="0"/>
              </a:rPr>
              <a:t>中存放一个主存块的对应单位称为</a:t>
            </a:r>
            <a:r>
              <a:rPr lang="zh-CN" altLang="en-US" sz="2000" dirty="0">
                <a:solidFill>
                  <a:srgbClr val="FF0000"/>
                </a:solidFill>
                <a:latin typeface="微软雅黑" pitchFamily="34" charset="-122"/>
                <a:ea typeface="微软雅黑" pitchFamily="34" charset="-122"/>
                <a:cs typeface="Arial" pitchFamily="34" charset="0"/>
              </a:rPr>
              <a:t>槽（</a:t>
            </a:r>
            <a:r>
              <a:rPr lang="en-US" altLang="zh-CN" sz="2000" dirty="0">
                <a:solidFill>
                  <a:srgbClr val="FF0000"/>
                </a:solidFill>
                <a:latin typeface="微软雅黑" pitchFamily="34" charset="-122"/>
                <a:ea typeface="微软雅黑" pitchFamily="34" charset="-122"/>
                <a:cs typeface="Arial" pitchFamily="34" charset="0"/>
              </a:rPr>
              <a:t>Slot</a:t>
            </a:r>
            <a:r>
              <a:rPr lang="zh-CN" altLang="en-US" sz="2000" dirty="0">
                <a:solidFill>
                  <a:srgbClr val="FF0000"/>
                </a:solidFill>
                <a:latin typeface="微软雅黑" pitchFamily="34" charset="-122"/>
                <a:ea typeface="微软雅黑" pitchFamily="34" charset="-122"/>
                <a:cs typeface="Arial" pitchFamily="34" charset="0"/>
              </a:rPr>
              <a:t>）</a:t>
            </a:r>
            <a:r>
              <a:rPr lang="zh-CN" altLang="en-US" sz="2000" dirty="0">
                <a:latin typeface="微软雅黑" pitchFamily="34" charset="-122"/>
                <a:ea typeface="微软雅黑" pitchFamily="34" charset="-122"/>
                <a:cs typeface="Arial" pitchFamily="34" charset="0"/>
              </a:rPr>
              <a:t>或</a:t>
            </a:r>
            <a:r>
              <a:rPr lang="zh-CN" altLang="en-US" sz="2000" dirty="0">
                <a:solidFill>
                  <a:srgbClr val="FF0000"/>
                </a:solidFill>
                <a:latin typeface="微软雅黑" pitchFamily="34" charset="-122"/>
                <a:ea typeface="微软雅黑" pitchFamily="34" charset="-122"/>
                <a:cs typeface="Arial" pitchFamily="34" charset="0"/>
              </a:rPr>
              <a:t>行（</a:t>
            </a:r>
            <a:r>
              <a:rPr lang="en-US" altLang="zh-CN" sz="2000" dirty="0">
                <a:solidFill>
                  <a:srgbClr val="FF0000"/>
                </a:solidFill>
                <a:latin typeface="微软雅黑" pitchFamily="34" charset="-122"/>
                <a:ea typeface="微软雅黑" pitchFamily="34" charset="-122"/>
                <a:cs typeface="Arial" pitchFamily="34" charset="0"/>
              </a:rPr>
              <a:t>line</a:t>
            </a:r>
            <a:r>
              <a:rPr lang="zh-CN" altLang="en-US" sz="2000" dirty="0">
                <a:solidFill>
                  <a:srgbClr val="FF0000"/>
                </a:solidFill>
                <a:latin typeface="微软雅黑" pitchFamily="34" charset="-122"/>
                <a:ea typeface="微软雅黑" pitchFamily="34" charset="-122"/>
                <a:cs typeface="Arial" pitchFamily="34" charset="0"/>
              </a:rPr>
              <a:t>）</a:t>
            </a:r>
          </a:p>
          <a:p>
            <a:pPr lvl="1" eaLnBrk="1" hangingPunct="1">
              <a:lnSpc>
                <a:spcPct val="115000"/>
              </a:lnSpc>
              <a:buFontTx/>
              <a:buNone/>
            </a:pPr>
            <a:r>
              <a:rPr lang="zh-CN" altLang="en-US" sz="2000" dirty="0">
                <a:latin typeface="微软雅黑" pitchFamily="34" charset="-122"/>
                <a:ea typeface="微软雅黑" pitchFamily="34" charset="-122"/>
                <a:cs typeface="Arial" pitchFamily="34" charset="0"/>
              </a:rPr>
              <a:t>    有书中也称之为</a:t>
            </a:r>
            <a:r>
              <a:rPr lang="zh-CN" altLang="en-US" sz="2000" dirty="0">
                <a:solidFill>
                  <a:srgbClr val="FF0000"/>
                </a:solidFill>
                <a:latin typeface="微软雅黑" pitchFamily="34" charset="-122"/>
                <a:ea typeface="微软雅黑" pitchFamily="34" charset="-122"/>
                <a:cs typeface="Arial" pitchFamily="34" charset="0"/>
              </a:rPr>
              <a:t>块（</a:t>
            </a:r>
            <a:r>
              <a:rPr lang="en-US" altLang="zh-CN" sz="2000" dirty="0">
                <a:solidFill>
                  <a:srgbClr val="FF0000"/>
                </a:solidFill>
                <a:latin typeface="微软雅黑" pitchFamily="34" charset="-122"/>
                <a:ea typeface="微软雅黑" pitchFamily="34" charset="-122"/>
                <a:cs typeface="Arial" pitchFamily="34" charset="0"/>
              </a:rPr>
              <a:t>Block</a:t>
            </a:r>
            <a:r>
              <a:rPr lang="zh-CN" altLang="en-US" sz="2000" dirty="0">
                <a:solidFill>
                  <a:srgbClr val="FF0000"/>
                </a:solidFill>
                <a:latin typeface="微软雅黑" pitchFamily="34" charset="-122"/>
                <a:ea typeface="微软雅黑" pitchFamily="34" charset="-122"/>
                <a:cs typeface="Arial" pitchFamily="34" charset="0"/>
              </a:rPr>
              <a:t>），</a:t>
            </a:r>
            <a:r>
              <a:rPr lang="zh-CN" altLang="en-US" sz="2000" dirty="0">
                <a:solidFill>
                  <a:srgbClr val="993300"/>
                </a:solidFill>
                <a:latin typeface="微软雅黑" pitchFamily="34" charset="-122"/>
                <a:ea typeface="微软雅黑" pitchFamily="34" charset="-122"/>
                <a:cs typeface="Arial" pitchFamily="34" charset="0"/>
              </a:rPr>
              <a:t>有书称之为页（</a:t>
            </a:r>
            <a:r>
              <a:rPr lang="en-US" altLang="zh-CN" sz="2000" dirty="0">
                <a:solidFill>
                  <a:srgbClr val="993300"/>
                </a:solidFill>
                <a:latin typeface="微软雅黑" pitchFamily="34" charset="-122"/>
                <a:ea typeface="微软雅黑" pitchFamily="34" charset="-122"/>
                <a:cs typeface="Arial" pitchFamily="34" charset="0"/>
              </a:rPr>
              <a:t>page</a:t>
            </a:r>
            <a:r>
              <a:rPr lang="zh-CN" altLang="en-US" sz="2000" dirty="0">
                <a:solidFill>
                  <a:srgbClr val="993300"/>
                </a:solidFill>
                <a:latin typeface="微软雅黑" pitchFamily="34" charset="-122"/>
                <a:ea typeface="微软雅黑" pitchFamily="34" charset="-122"/>
                <a:cs typeface="Arial" pitchFamily="34" charset="0"/>
              </a:rPr>
              <a:t>）（不妥！）</a:t>
            </a:r>
          </a:p>
          <a:p>
            <a:pPr lvl="1" eaLnBrk="1" hangingPunct="1">
              <a:lnSpc>
                <a:spcPct val="115000"/>
              </a:lnSpc>
            </a:pPr>
            <a:r>
              <a:rPr lang="zh-CN" altLang="en-US" sz="2000" dirty="0">
                <a:latin typeface="微软雅黑" pitchFamily="34" charset="-122"/>
                <a:ea typeface="微软雅黑" pitchFamily="34" charset="-122"/>
                <a:cs typeface="Arial" pitchFamily="34" charset="0"/>
              </a:rPr>
              <a:t>将主存块和</a:t>
            </a:r>
            <a:r>
              <a:rPr lang="en-US" altLang="zh-CN" sz="2000" dirty="0">
                <a:latin typeface="微软雅黑" pitchFamily="34" charset="-122"/>
                <a:ea typeface="微软雅黑" pitchFamily="34" charset="-122"/>
                <a:cs typeface="Arial" pitchFamily="34" charset="0"/>
              </a:rPr>
              <a:t>Cache</a:t>
            </a:r>
            <a:r>
              <a:rPr lang="zh-CN" altLang="en-US" sz="2000" dirty="0">
                <a:latin typeface="微软雅黑" pitchFamily="34" charset="-122"/>
                <a:ea typeface="微软雅黑" pitchFamily="34" charset="-122"/>
                <a:cs typeface="Arial" pitchFamily="34" charset="0"/>
              </a:rPr>
              <a:t>行按照以下三种方式进行映射</a:t>
            </a:r>
          </a:p>
          <a:p>
            <a:pPr lvl="2" eaLnBrk="1" hangingPunct="1">
              <a:lnSpc>
                <a:spcPct val="115000"/>
              </a:lnSpc>
            </a:pPr>
            <a:r>
              <a:rPr lang="zh-CN" altLang="en-US" dirty="0" smtClean="0">
                <a:latin typeface="微软雅黑" pitchFamily="34" charset="-122"/>
                <a:ea typeface="微软雅黑" pitchFamily="34" charset="-122"/>
                <a:cs typeface="Arial" pitchFamily="34" charset="0"/>
              </a:rPr>
              <a:t>直接相联(</a:t>
            </a:r>
            <a:r>
              <a:rPr lang="en-US" altLang="zh-CN" sz="2000" dirty="0">
                <a:latin typeface="微软雅黑" pitchFamily="34" charset="-122"/>
                <a:ea typeface="微软雅黑" pitchFamily="34" charset="-122"/>
                <a:cs typeface="Arial" pitchFamily="34" charset="0"/>
              </a:rPr>
              <a:t>Direct)</a:t>
            </a:r>
            <a:r>
              <a:rPr lang="zh-CN" altLang="en-US" sz="2000" dirty="0">
                <a:latin typeface="微软雅黑" pitchFamily="34" charset="-122"/>
                <a:ea typeface="微软雅黑" pitchFamily="34" charset="-122"/>
                <a:cs typeface="Arial" pitchFamily="34" charset="0"/>
              </a:rPr>
              <a:t>：</a:t>
            </a:r>
            <a:r>
              <a:rPr lang="zh-CN" altLang="en-US" sz="2000" dirty="0">
                <a:solidFill>
                  <a:srgbClr val="006600"/>
                </a:solidFill>
                <a:latin typeface="微软雅黑" pitchFamily="34" charset="-122"/>
                <a:ea typeface="微软雅黑" pitchFamily="34" charset="-122"/>
                <a:cs typeface="Arial" pitchFamily="34" charset="0"/>
              </a:rPr>
              <a:t>每个主存块映射到</a:t>
            </a:r>
            <a:r>
              <a:rPr lang="en-US" altLang="zh-CN" sz="2000" dirty="0">
                <a:solidFill>
                  <a:srgbClr val="006600"/>
                </a:solidFill>
                <a:latin typeface="微软雅黑" pitchFamily="34" charset="-122"/>
                <a:ea typeface="微软雅黑" pitchFamily="34" charset="-122"/>
                <a:cs typeface="Arial" pitchFamily="34" charset="0"/>
              </a:rPr>
              <a:t>Cache</a:t>
            </a:r>
            <a:r>
              <a:rPr lang="zh-CN" altLang="en-US" sz="2000" dirty="0">
                <a:solidFill>
                  <a:srgbClr val="006600"/>
                </a:solidFill>
                <a:latin typeface="微软雅黑" pitchFamily="34" charset="-122"/>
                <a:ea typeface="微软雅黑" pitchFamily="34" charset="-122"/>
                <a:cs typeface="Arial" pitchFamily="34" charset="0"/>
              </a:rPr>
              <a:t>的固定行</a:t>
            </a:r>
          </a:p>
          <a:p>
            <a:pPr lvl="2" eaLnBrk="1" hangingPunct="1">
              <a:lnSpc>
                <a:spcPct val="115000"/>
              </a:lnSpc>
            </a:pPr>
            <a:r>
              <a:rPr lang="zh-CN" altLang="en-US" sz="2000" dirty="0">
                <a:latin typeface="微软雅黑" pitchFamily="34" charset="-122"/>
                <a:ea typeface="微软雅黑" pitchFamily="34" charset="-122"/>
                <a:cs typeface="Arial" pitchFamily="34" charset="0"/>
              </a:rPr>
              <a:t>全相联(</a:t>
            </a:r>
            <a:r>
              <a:rPr lang="en-US" altLang="zh-CN" sz="2000" dirty="0">
                <a:latin typeface="微软雅黑" pitchFamily="34" charset="-122"/>
                <a:ea typeface="微软雅黑" pitchFamily="34" charset="-122"/>
                <a:cs typeface="Arial" pitchFamily="34" charset="0"/>
              </a:rPr>
              <a:t>Full Associate)</a:t>
            </a:r>
            <a:r>
              <a:rPr lang="zh-CN" altLang="en-US" sz="2000" dirty="0">
                <a:latin typeface="微软雅黑" pitchFamily="34" charset="-122"/>
                <a:ea typeface="微软雅黑" pitchFamily="34" charset="-122"/>
                <a:cs typeface="Arial" pitchFamily="34" charset="0"/>
              </a:rPr>
              <a:t>：</a:t>
            </a:r>
            <a:r>
              <a:rPr lang="zh-CN" altLang="en-US" sz="2000" dirty="0">
                <a:solidFill>
                  <a:srgbClr val="006600"/>
                </a:solidFill>
                <a:latin typeface="微软雅黑" pitchFamily="34" charset="-122"/>
                <a:ea typeface="微软雅黑" pitchFamily="34" charset="-122"/>
                <a:cs typeface="Arial" pitchFamily="34" charset="0"/>
              </a:rPr>
              <a:t>每个主存块映射到</a:t>
            </a:r>
            <a:r>
              <a:rPr lang="en-US" altLang="zh-CN" sz="2000" dirty="0">
                <a:solidFill>
                  <a:srgbClr val="006600"/>
                </a:solidFill>
                <a:latin typeface="微软雅黑" pitchFamily="34" charset="-122"/>
                <a:ea typeface="微软雅黑" pitchFamily="34" charset="-122"/>
                <a:cs typeface="Arial" pitchFamily="34" charset="0"/>
              </a:rPr>
              <a:t>Cache</a:t>
            </a:r>
            <a:r>
              <a:rPr lang="zh-CN" altLang="en-US" sz="2000" dirty="0">
                <a:solidFill>
                  <a:srgbClr val="006600"/>
                </a:solidFill>
                <a:latin typeface="微软雅黑" pitchFamily="34" charset="-122"/>
                <a:ea typeface="微软雅黑" pitchFamily="34" charset="-122"/>
                <a:cs typeface="Arial" pitchFamily="34" charset="0"/>
              </a:rPr>
              <a:t>的任一行</a:t>
            </a:r>
            <a:endParaRPr lang="zh-CN" altLang="en-US" sz="2000" dirty="0">
              <a:latin typeface="微软雅黑" pitchFamily="34" charset="-122"/>
              <a:ea typeface="微软雅黑" pitchFamily="34" charset="-122"/>
              <a:cs typeface="Arial" pitchFamily="34" charset="0"/>
            </a:endParaRPr>
          </a:p>
          <a:p>
            <a:pPr lvl="2" eaLnBrk="1" hangingPunct="1">
              <a:lnSpc>
                <a:spcPct val="115000"/>
              </a:lnSpc>
            </a:pPr>
            <a:r>
              <a:rPr lang="zh-CN" altLang="en-US" sz="2000" dirty="0">
                <a:latin typeface="微软雅黑" pitchFamily="34" charset="-122"/>
                <a:ea typeface="微软雅黑" pitchFamily="34" charset="-122"/>
                <a:cs typeface="Arial" pitchFamily="34" charset="0"/>
              </a:rPr>
              <a:t>组相联(</a:t>
            </a:r>
            <a:r>
              <a:rPr lang="en-US" altLang="zh-CN" sz="2000" dirty="0">
                <a:latin typeface="微软雅黑" pitchFamily="34" charset="-122"/>
                <a:ea typeface="微软雅黑" pitchFamily="34" charset="-122"/>
                <a:cs typeface="Arial" pitchFamily="34" charset="0"/>
              </a:rPr>
              <a:t>Set Associate)</a:t>
            </a:r>
            <a:r>
              <a:rPr lang="zh-CN" altLang="en-US" sz="2000" dirty="0">
                <a:latin typeface="微软雅黑" pitchFamily="34" charset="-122"/>
                <a:ea typeface="微软雅黑" pitchFamily="34" charset="-122"/>
                <a:cs typeface="Arial" pitchFamily="34" charset="0"/>
              </a:rPr>
              <a:t>：</a:t>
            </a:r>
            <a:r>
              <a:rPr lang="zh-CN" altLang="en-US" sz="2000" dirty="0">
                <a:solidFill>
                  <a:srgbClr val="006600"/>
                </a:solidFill>
                <a:latin typeface="微软雅黑" pitchFamily="34" charset="-122"/>
                <a:ea typeface="微软雅黑" pitchFamily="34" charset="-122"/>
                <a:cs typeface="Arial" pitchFamily="34" charset="0"/>
              </a:rPr>
              <a:t>每个主存块映射到</a:t>
            </a:r>
            <a:r>
              <a:rPr lang="en-US" altLang="zh-CN" sz="2000" dirty="0">
                <a:solidFill>
                  <a:srgbClr val="006600"/>
                </a:solidFill>
                <a:latin typeface="微软雅黑" pitchFamily="34" charset="-122"/>
                <a:ea typeface="微软雅黑" pitchFamily="34" charset="-122"/>
                <a:cs typeface="Arial" pitchFamily="34" charset="0"/>
              </a:rPr>
              <a:t>Cache</a:t>
            </a:r>
            <a:r>
              <a:rPr lang="zh-CN" altLang="en-US" sz="2000" dirty="0">
                <a:solidFill>
                  <a:srgbClr val="006600"/>
                </a:solidFill>
                <a:latin typeface="微软雅黑" pitchFamily="34" charset="-122"/>
                <a:ea typeface="微软雅黑" pitchFamily="34" charset="-122"/>
                <a:cs typeface="Arial" pitchFamily="34" charset="0"/>
              </a:rPr>
              <a:t>固定组中任一行</a:t>
            </a:r>
            <a:endParaRPr lang="zh-CN" altLang="en-US" sz="2000" dirty="0">
              <a:latin typeface="微软雅黑" pitchFamily="34" charset="-122"/>
              <a:ea typeface="微软雅黑" pitchFamily="34" charset="-122"/>
              <a:cs typeface="Arial" pitchFamily="34" charset="0"/>
            </a:endParaRPr>
          </a:p>
          <a:p>
            <a:pPr lvl="1" eaLnBrk="1" hangingPunct="1">
              <a:buFontTx/>
              <a:buNone/>
            </a:pPr>
            <a:r>
              <a:rPr lang="zh-CN" altLang="en-US" sz="1400" dirty="0">
                <a:latin typeface="宋体" pitchFamily="2" charset="-122"/>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6515">
                                            <p:txEl>
                                              <p:pRg st="1" end="1"/>
                                            </p:txEl>
                                          </p:spTgt>
                                        </p:tgtEl>
                                        <p:attrNameLst>
                                          <p:attrName>style.visibility</p:attrName>
                                        </p:attrNameLst>
                                      </p:cBhvr>
                                      <p:to>
                                        <p:strVal val="visible"/>
                                      </p:to>
                                    </p:set>
                                    <p:animEffect transition="in" filter="blinds(horizontal)">
                                      <p:cBhvr>
                                        <p:cTn id="7" dur="500"/>
                                        <p:tgtEl>
                                          <p:spTgt spid="57651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76515">
                                            <p:txEl>
                                              <p:pRg st="2" end="2"/>
                                            </p:txEl>
                                          </p:spTgt>
                                        </p:tgtEl>
                                        <p:attrNameLst>
                                          <p:attrName>style.visibility</p:attrName>
                                        </p:attrNameLst>
                                      </p:cBhvr>
                                      <p:to>
                                        <p:strVal val="visible"/>
                                      </p:to>
                                    </p:set>
                                    <p:animEffect transition="in" filter="blinds(horizontal)">
                                      <p:cBhvr>
                                        <p:cTn id="10" dur="500"/>
                                        <p:tgtEl>
                                          <p:spTgt spid="57651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76515">
                                            <p:txEl>
                                              <p:pRg st="4" end="4"/>
                                            </p:txEl>
                                          </p:spTgt>
                                        </p:tgtEl>
                                        <p:attrNameLst>
                                          <p:attrName>style.visibility</p:attrName>
                                        </p:attrNameLst>
                                      </p:cBhvr>
                                      <p:to>
                                        <p:strVal val="visible"/>
                                      </p:to>
                                    </p:set>
                                    <p:animEffect transition="in" filter="blinds(horizontal)">
                                      <p:cBhvr>
                                        <p:cTn id="15" dur="500"/>
                                        <p:tgtEl>
                                          <p:spTgt spid="576515">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76515">
                                            <p:txEl>
                                              <p:pRg st="5" end="5"/>
                                            </p:txEl>
                                          </p:spTgt>
                                        </p:tgtEl>
                                        <p:attrNameLst>
                                          <p:attrName>style.visibility</p:attrName>
                                        </p:attrNameLst>
                                      </p:cBhvr>
                                      <p:to>
                                        <p:strVal val="visible"/>
                                      </p:to>
                                    </p:set>
                                    <p:animEffect transition="in" filter="blinds(horizontal)">
                                      <p:cBhvr>
                                        <p:cTn id="18" dur="500"/>
                                        <p:tgtEl>
                                          <p:spTgt spid="57651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76515">
                                            <p:txEl>
                                              <p:pRg st="6" end="6"/>
                                            </p:txEl>
                                          </p:spTgt>
                                        </p:tgtEl>
                                        <p:attrNameLst>
                                          <p:attrName>style.visibility</p:attrName>
                                        </p:attrNameLst>
                                      </p:cBhvr>
                                      <p:to>
                                        <p:strVal val="visible"/>
                                      </p:to>
                                    </p:set>
                                    <p:animEffect transition="in" filter="blinds(horizontal)">
                                      <p:cBhvr>
                                        <p:cTn id="23" dur="500"/>
                                        <p:tgtEl>
                                          <p:spTgt spid="576515">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76515">
                                            <p:txEl>
                                              <p:pRg st="7" end="7"/>
                                            </p:txEl>
                                          </p:spTgt>
                                        </p:tgtEl>
                                        <p:attrNameLst>
                                          <p:attrName>style.visibility</p:attrName>
                                        </p:attrNameLst>
                                      </p:cBhvr>
                                      <p:to>
                                        <p:strVal val="visible"/>
                                      </p:to>
                                    </p:set>
                                    <p:animEffect transition="in" filter="blinds(horizontal)">
                                      <p:cBhvr>
                                        <p:cTn id="28" dur="500"/>
                                        <p:tgtEl>
                                          <p:spTgt spid="576515">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76515">
                                            <p:txEl>
                                              <p:pRg st="8" end="8"/>
                                            </p:txEl>
                                          </p:spTgt>
                                        </p:tgtEl>
                                        <p:attrNameLst>
                                          <p:attrName>style.visibility</p:attrName>
                                        </p:attrNameLst>
                                      </p:cBhvr>
                                      <p:to>
                                        <p:strVal val="visible"/>
                                      </p:to>
                                    </p:set>
                                    <p:animEffect transition="in" filter="blinds(horizontal)">
                                      <p:cBhvr>
                                        <p:cTn id="33" dur="500"/>
                                        <p:tgtEl>
                                          <p:spTgt spid="576515">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76515">
                                            <p:txEl>
                                              <p:pRg st="9" end="9"/>
                                            </p:txEl>
                                          </p:spTgt>
                                        </p:tgtEl>
                                        <p:attrNameLst>
                                          <p:attrName>style.visibility</p:attrName>
                                        </p:attrNameLst>
                                      </p:cBhvr>
                                      <p:to>
                                        <p:strVal val="visible"/>
                                      </p:to>
                                    </p:set>
                                    <p:animEffect transition="in" filter="blinds(horizontal)">
                                      <p:cBhvr>
                                        <p:cTn id="38" dur="500"/>
                                        <p:tgtEl>
                                          <p:spTgt spid="576515">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576515">
                                            <p:txEl>
                                              <p:pRg st="10" end="10"/>
                                            </p:txEl>
                                          </p:spTgt>
                                        </p:tgtEl>
                                        <p:attrNameLst>
                                          <p:attrName>style.visibility</p:attrName>
                                        </p:attrNameLst>
                                      </p:cBhvr>
                                      <p:to>
                                        <p:strVal val="visible"/>
                                      </p:to>
                                    </p:set>
                                    <p:animEffect transition="in" filter="blinds(horizontal)">
                                      <p:cBhvr>
                                        <p:cTn id="43" dur="500"/>
                                        <p:tgtEl>
                                          <p:spTgt spid="5765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4650" y="330564"/>
            <a:ext cx="7591425" cy="843822"/>
          </a:xfrm>
          <a:prstGeom prst="rect">
            <a:avLst/>
          </a:prstGeom>
        </p:spPr>
        <p:txBody>
          <a:bodyPr vert="horz" wrap="square" lIns="0" tIns="287021" rIns="0" bIns="0" rtlCol="0">
            <a:spAutoFit/>
          </a:bodyPr>
          <a:lstStyle/>
          <a:p>
            <a:pPr marL="12700">
              <a:lnSpc>
                <a:spcPct val="100000"/>
              </a:lnSpc>
            </a:pPr>
            <a:r>
              <a:rPr lang="zh-CN" altLang="en-US" dirty="0"/>
              <a:t>例子</a:t>
            </a:r>
            <a:r>
              <a:rPr dirty="0" smtClean="0"/>
              <a:t>:</a:t>
            </a:r>
            <a:r>
              <a:rPr spc="-20" dirty="0" smtClean="0"/>
              <a:t> </a:t>
            </a:r>
            <a:r>
              <a:rPr lang="zh-CN" altLang="en-US" spc="-20" dirty="0" smtClean="0"/>
              <a:t>直接映射高级缓存</a:t>
            </a:r>
            <a:r>
              <a:rPr spc="-15" dirty="0" smtClean="0"/>
              <a:t>(</a:t>
            </a:r>
            <a:r>
              <a:rPr spc="-5" dirty="0"/>
              <a:t>E</a:t>
            </a:r>
            <a:r>
              <a:rPr spc="10" dirty="0"/>
              <a:t> </a:t>
            </a:r>
            <a:r>
              <a:rPr dirty="0"/>
              <a:t>=</a:t>
            </a:r>
            <a:r>
              <a:rPr spc="-20" dirty="0"/>
              <a:t> </a:t>
            </a:r>
            <a:r>
              <a:rPr spc="-5" dirty="0"/>
              <a:t>1)</a:t>
            </a:r>
          </a:p>
        </p:txBody>
      </p:sp>
      <p:sp>
        <p:nvSpPr>
          <p:cNvPr id="4" name="object 4"/>
          <p:cNvSpPr/>
          <p:nvPr/>
        </p:nvSpPr>
        <p:spPr>
          <a:xfrm>
            <a:off x="1175485" y="2448781"/>
            <a:ext cx="226060" cy="2961640"/>
          </a:xfrm>
          <a:custGeom>
            <a:avLst/>
            <a:gdLst/>
            <a:ahLst/>
            <a:cxnLst/>
            <a:rect l="l" t="t" r="r" b="b"/>
            <a:pathLst>
              <a:path w="226059" h="2961640">
                <a:moveTo>
                  <a:pt x="225980" y="2961418"/>
                </a:moveTo>
                <a:lnTo>
                  <a:pt x="182057" y="2948303"/>
                </a:lnTo>
                <a:lnTo>
                  <a:pt x="146021" y="2912486"/>
                </a:lnTo>
                <a:lnTo>
                  <a:pt x="126290" y="2873905"/>
                </a:lnTo>
                <a:lnTo>
                  <a:pt x="114466" y="2827760"/>
                </a:lnTo>
                <a:lnTo>
                  <a:pt x="111680" y="1652136"/>
                </a:lnTo>
                <a:lnTo>
                  <a:pt x="111106" y="1634846"/>
                </a:lnTo>
                <a:lnTo>
                  <a:pt x="102938" y="1586254"/>
                </a:lnTo>
                <a:lnTo>
                  <a:pt x="86256" y="1544315"/>
                </a:lnTo>
                <a:lnTo>
                  <a:pt x="62548" y="1511261"/>
                </a:lnTo>
                <a:lnTo>
                  <a:pt x="22577" y="1484865"/>
                </a:lnTo>
                <a:lnTo>
                  <a:pt x="0" y="1480731"/>
                </a:lnTo>
                <a:lnTo>
                  <a:pt x="11147" y="1479850"/>
                </a:lnTo>
                <a:lnTo>
                  <a:pt x="52379" y="1460288"/>
                </a:lnTo>
                <a:lnTo>
                  <a:pt x="78097" y="1431135"/>
                </a:lnTo>
                <a:lnTo>
                  <a:pt x="97555" y="1392098"/>
                </a:lnTo>
                <a:lnTo>
                  <a:pt x="109132" y="1345451"/>
                </a:lnTo>
                <a:lnTo>
                  <a:pt x="111680" y="171405"/>
                </a:lnTo>
                <a:lnTo>
                  <a:pt x="112254" y="154115"/>
                </a:lnTo>
                <a:lnTo>
                  <a:pt x="120423" y="105523"/>
                </a:lnTo>
                <a:lnTo>
                  <a:pt x="137105" y="63584"/>
                </a:lnTo>
                <a:lnTo>
                  <a:pt x="160813" y="30530"/>
                </a:lnTo>
                <a:lnTo>
                  <a:pt x="200784" y="4134"/>
                </a:lnTo>
                <a:lnTo>
                  <a:pt x="211902" y="1243"/>
                </a:lnTo>
                <a:lnTo>
                  <a:pt x="223361" y="0"/>
                </a:lnTo>
              </a:path>
            </a:pathLst>
          </a:custGeom>
          <a:ln w="25400">
            <a:solidFill>
              <a:srgbClr val="000000"/>
            </a:solidFill>
          </a:ln>
        </p:spPr>
        <p:txBody>
          <a:bodyPr wrap="square" lIns="0" tIns="0" rIns="0" bIns="0" rtlCol="0"/>
          <a:lstStyle/>
          <a:p>
            <a:endParaRPr/>
          </a:p>
        </p:txBody>
      </p:sp>
      <p:sp>
        <p:nvSpPr>
          <p:cNvPr id="5" name="object 5"/>
          <p:cNvSpPr txBox="1"/>
          <p:nvPr/>
        </p:nvSpPr>
        <p:spPr>
          <a:xfrm>
            <a:off x="154939" y="3688904"/>
            <a:ext cx="958215" cy="276999"/>
          </a:xfrm>
          <a:prstGeom prst="rect">
            <a:avLst/>
          </a:prstGeom>
        </p:spPr>
        <p:txBody>
          <a:bodyPr vert="horz" wrap="square" lIns="0" tIns="0" rIns="0" bIns="0" rtlCol="0">
            <a:spAutoFit/>
          </a:bodyPr>
          <a:lstStyle/>
          <a:p>
            <a:pPr marL="12700">
              <a:lnSpc>
                <a:spcPct val="100000"/>
              </a:lnSpc>
            </a:pPr>
            <a:r>
              <a:rPr sz="1800" b="1" spc="-5" dirty="0">
                <a:latin typeface="Calibri"/>
                <a:cs typeface="Calibri"/>
              </a:rPr>
              <a:t>S =</a:t>
            </a:r>
            <a:r>
              <a:rPr sz="1800" b="1" spc="15" dirty="0">
                <a:latin typeface="Calibri"/>
                <a:cs typeface="Calibri"/>
              </a:rPr>
              <a:t> </a:t>
            </a:r>
            <a:r>
              <a:rPr sz="1800" b="1" spc="-10" dirty="0">
                <a:latin typeface="Calibri"/>
                <a:cs typeface="Calibri"/>
              </a:rPr>
              <a:t>2</a:t>
            </a:r>
            <a:r>
              <a:rPr sz="1800" b="1" baseline="25462" dirty="0">
                <a:latin typeface="Calibri"/>
                <a:cs typeface="Calibri"/>
              </a:rPr>
              <a:t>s </a:t>
            </a:r>
            <a:r>
              <a:rPr sz="1800" b="1" spc="-202" baseline="25462" dirty="0">
                <a:latin typeface="Calibri"/>
                <a:cs typeface="Calibri"/>
              </a:rPr>
              <a:t> </a:t>
            </a:r>
            <a:r>
              <a:rPr lang="zh-CN" altLang="en-US" sz="1800" b="1" spc="-202" baseline="25462" dirty="0" smtClean="0">
                <a:latin typeface="Calibri"/>
                <a:cs typeface="Calibri"/>
              </a:rPr>
              <a:t>组</a:t>
            </a:r>
            <a:endParaRPr sz="1800" dirty="0">
              <a:latin typeface="Calibri"/>
              <a:cs typeface="Calibri"/>
            </a:endParaRPr>
          </a:p>
        </p:txBody>
      </p:sp>
      <p:sp>
        <p:nvSpPr>
          <p:cNvPr id="6" name="object 6"/>
          <p:cNvSpPr/>
          <p:nvPr/>
        </p:nvSpPr>
        <p:spPr>
          <a:xfrm>
            <a:off x="1905001" y="4640061"/>
            <a:ext cx="3124200" cy="8255"/>
          </a:xfrm>
          <a:custGeom>
            <a:avLst/>
            <a:gdLst/>
            <a:ahLst/>
            <a:cxnLst/>
            <a:rect l="l" t="t" r="r" b="b"/>
            <a:pathLst>
              <a:path w="3124200" h="8254">
                <a:moveTo>
                  <a:pt x="0" y="0"/>
                </a:moveTo>
                <a:lnTo>
                  <a:pt x="3124200" y="8140"/>
                </a:lnTo>
              </a:path>
            </a:pathLst>
          </a:custGeom>
          <a:ln w="76200">
            <a:solidFill>
              <a:srgbClr val="000000"/>
            </a:solidFill>
            <a:prstDash val="lgDash"/>
          </a:ln>
        </p:spPr>
        <p:txBody>
          <a:bodyPr wrap="square" lIns="0" tIns="0" rIns="0" bIns="0" rtlCol="0"/>
          <a:lstStyle/>
          <a:p>
            <a:endParaRPr/>
          </a:p>
        </p:txBody>
      </p:sp>
      <p:sp>
        <p:nvSpPr>
          <p:cNvPr id="7" name="object 7"/>
          <p:cNvSpPr txBox="1"/>
          <p:nvPr/>
        </p:nvSpPr>
        <p:spPr>
          <a:xfrm>
            <a:off x="459740" y="1242297"/>
            <a:ext cx="3274060" cy="553998"/>
          </a:xfrm>
          <a:prstGeom prst="rect">
            <a:avLst/>
          </a:prstGeom>
        </p:spPr>
        <p:txBody>
          <a:bodyPr vert="horz" wrap="square" lIns="0" tIns="0" rIns="0" bIns="0" rtlCol="0">
            <a:spAutoFit/>
          </a:bodyPr>
          <a:lstStyle/>
          <a:p>
            <a:pPr marL="12700" marR="5080">
              <a:lnSpc>
                <a:spcPct val="100000"/>
              </a:lnSpc>
            </a:pPr>
            <a:r>
              <a:rPr lang="zh-CN" altLang="en-US" sz="1800" b="1" spc="-5" dirty="0" smtClean="0">
                <a:latin typeface="Calibri"/>
                <a:cs typeface="Calibri"/>
              </a:rPr>
              <a:t>直接映射</a:t>
            </a:r>
            <a:r>
              <a:rPr sz="1800" b="1" spc="-5" dirty="0" smtClean="0">
                <a:latin typeface="Calibri"/>
                <a:cs typeface="Calibri"/>
              </a:rPr>
              <a:t>:</a:t>
            </a:r>
            <a:r>
              <a:rPr sz="1800" b="1" spc="-30" dirty="0" smtClean="0">
                <a:latin typeface="Calibri"/>
                <a:cs typeface="Calibri"/>
              </a:rPr>
              <a:t> </a:t>
            </a:r>
            <a:r>
              <a:rPr lang="zh-CN" altLang="en-US" sz="1800" b="1" spc="-30" dirty="0" smtClean="0">
                <a:latin typeface="Calibri"/>
                <a:cs typeface="Calibri"/>
              </a:rPr>
              <a:t>每组一行</a:t>
            </a:r>
            <a:endParaRPr lang="en-US" altLang="zh-CN" sz="1800" b="1" spc="-30" dirty="0" smtClean="0">
              <a:latin typeface="Calibri"/>
              <a:cs typeface="Calibri"/>
            </a:endParaRPr>
          </a:p>
          <a:p>
            <a:pPr marL="12700" marR="5080">
              <a:lnSpc>
                <a:spcPct val="100000"/>
              </a:lnSpc>
            </a:pPr>
            <a:r>
              <a:rPr lang="zh-CN" altLang="en-US" sz="1800" b="1" spc="-5" dirty="0" smtClean="0">
                <a:latin typeface="Calibri"/>
                <a:cs typeface="Calibri"/>
              </a:rPr>
              <a:t>假定</a:t>
            </a:r>
            <a:r>
              <a:rPr sz="1800" b="1" spc="-5" dirty="0" smtClean="0">
                <a:latin typeface="Calibri"/>
                <a:cs typeface="Calibri"/>
              </a:rPr>
              <a:t>:</a:t>
            </a:r>
            <a:r>
              <a:rPr sz="1800" b="1" spc="-30" dirty="0" smtClean="0">
                <a:latin typeface="Calibri"/>
                <a:cs typeface="Calibri"/>
              </a:rPr>
              <a:t> </a:t>
            </a:r>
            <a:r>
              <a:rPr lang="zh-CN" altLang="en-US" sz="1800" b="1" spc="-30" dirty="0" smtClean="0">
                <a:latin typeface="Calibri"/>
                <a:cs typeface="Calibri"/>
              </a:rPr>
              <a:t>高速缓存块大小为 </a:t>
            </a:r>
            <a:r>
              <a:rPr sz="1800" b="1" spc="-5" dirty="0" smtClean="0">
                <a:latin typeface="Calibri"/>
                <a:cs typeface="Calibri"/>
              </a:rPr>
              <a:t>8</a:t>
            </a:r>
            <a:r>
              <a:rPr lang="zh-CN" altLang="en-US" b="1" spc="-5" dirty="0">
                <a:latin typeface="Calibri"/>
                <a:cs typeface="Calibri"/>
              </a:rPr>
              <a:t>个</a:t>
            </a:r>
            <a:r>
              <a:rPr lang="zh-CN" altLang="en-US" b="1" dirty="0" smtClean="0">
                <a:latin typeface="Calibri"/>
                <a:cs typeface="Calibri"/>
              </a:rPr>
              <a:t>字节</a:t>
            </a:r>
            <a:endParaRPr sz="1800" dirty="0">
              <a:latin typeface="Calibri"/>
              <a:cs typeface="Calibri"/>
            </a:endParaRPr>
          </a:p>
        </p:txBody>
      </p:sp>
      <p:sp>
        <p:nvSpPr>
          <p:cNvPr id="8" name="object 8"/>
          <p:cNvSpPr/>
          <p:nvPr/>
        </p:nvSpPr>
        <p:spPr>
          <a:xfrm>
            <a:off x="6261277" y="2702166"/>
            <a:ext cx="990600" cy="271145"/>
          </a:xfrm>
          <a:custGeom>
            <a:avLst/>
            <a:gdLst/>
            <a:ahLst/>
            <a:cxnLst/>
            <a:rect l="l" t="t" r="r" b="b"/>
            <a:pathLst>
              <a:path w="990600" h="271144">
                <a:moveTo>
                  <a:pt x="0" y="0"/>
                </a:moveTo>
                <a:lnTo>
                  <a:pt x="990600" y="0"/>
                </a:lnTo>
                <a:lnTo>
                  <a:pt x="990600" y="270852"/>
                </a:lnTo>
                <a:lnTo>
                  <a:pt x="0" y="270852"/>
                </a:lnTo>
                <a:lnTo>
                  <a:pt x="0" y="0"/>
                </a:lnTo>
                <a:close/>
              </a:path>
            </a:pathLst>
          </a:custGeom>
          <a:solidFill>
            <a:srgbClr val="FF9999"/>
          </a:solidFill>
        </p:spPr>
        <p:txBody>
          <a:bodyPr wrap="square" lIns="0" tIns="0" rIns="0" bIns="0" rtlCol="0"/>
          <a:lstStyle/>
          <a:p>
            <a:endParaRPr/>
          </a:p>
        </p:txBody>
      </p:sp>
      <p:sp>
        <p:nvSpPr>
          <p:cNvPr id="9" name="object 9"/>
          <p:cNvSpPr/>
          <p:nvPr/>
        </p:nvSpPr>
        <p:spPr>
          <a:xfrm>
            <a:off x="6261277" y="2702166"/>
            <a:ext cx="990600" cy="271145"/>
          </a:xfrm>
          <a:custGeom>
            <a:avLst/>
            <a:gdLst/>
            <a:ahLst/>
            <a:cxnLst/>
            <a:rect l="l" t="t" r="r" b="b"/>
            <a:pathLst>
              <a:path w="990600" h="271144">
                <a:moveTo>
                  <a:pt x="0" y="0"/>
                </a:moveTo>
                <a:lnTo>
                  <a:pt x="990600" y="0"/>
                </a:lnTo>
                <a:lnTo>
                  <a:pt x="990600" y="270852"/>
                </a:lnTo>
                <a:lnTo>
                  <a:pt x="0" y="270852"/>
                </a:lnTo>
                <a:lnTo>
                  <a:pt x="0" y="0"/>
                </a:lnTo>
                <a:close/>
              </a:path>
            </a:pathLst>
          </a:custGeom>
          <a:ln w="12700">
            <a:solidFill>
              <a:srgbClr val="000000"/>
            </a:solidFill>
          </a:ln>
        </p:spPr>
        <p:txBody>
          <a:bodyPr wrap="square" lIns="0" tIns="0" rIns="0" bIns="0" rtlCol="0"/>
          <a:lstStyle/>
          <a:p>
            <a:endParaRPr/>
          </a:p>
        </p:txBody>
      </p:sp>
      <p:sp>
        <p:nvSpPr>
          <p:cNvPr id="10" name="object 10"/>
          <p:cNvSpPr/>
          <p:nvPr/>
        </p:nvSpPr>
        <p:spPr>
          <a:xfrm>
            <a:off x="7251877" y="2702166"/>
            <a:ext cx="762000" cy="271145"/>
          </a:xfrm>
          <a:custGeom>
            <a:avLst/>
            <a:gdLst/>
            <a:ahLst/>
            <a:cxnLst/>
            <a:rect l="l" t="t" r="r" b="b"/>
            <a:pathLst>
              <a:path w="762000" h="271144">
                <a:moveTo>
                  <a:pt x="0" y="0"/>
                </a:moveTo>
                <a:lnTo>
                  <a:pt x="762000" y="0"/>
                </a:lnTo>
                <a:lnTo>
                  <a:pt x="762000" y="270852"/>
                </a:lnTo>
                <a:lnTo>
                  <a:pt x="0" y="270852"/>
                </a:lnTo>
                <a:lnTo>
                  <a:pt x="0" y="0"/>
                </a:lnTo>
                <a:close/>
              </a:path>
            </a:pathLst>
          </a:custGeom>
          <a:ln w="12700">
            <a:solidFill>
              <a:srgbClr val="000000"/>
            </a:solidFill>
          </a:ln>
        </p:spPr>
        <p:txBody>
          <a:bodyPr wrap="square" lIns="0" tIns="0" rIns="0" bIns="0" rtlCol="0"/>
          <a:lstStyle/>
          <a:p>
            <a:endParaRPr/>
          </a:p>
        </p:txBody>
      </p:sp>
      <p:sp>
        <p:nvSpPr>
          <p:cNvPr id="11" name="object 11"/>
          <p:cNvSpPr/>
          <p:nvPr/>
        </p:nvSpPr>
        <p:spPr>
          <a:xfrm>
            <a:off x="8013877" y="2702166"/>
            <a:ext cx="520700" cy="271145"/>
          </a:xfrm>
          <a:custGeom>
            <a:avLst/>
            <a:gdLst/>
            <a:ahLst/>
            <a:cxnLst/>
            <a:rect l="l" t="t" r="r" b="b"/>
            <a:pathLst>
              <a:path w="520700" h="271144">
                <a:moveTo>
                  <a:pt x="0" y="0"/>
                </a:moveTo>
                <a:lnTo>
                  <a:pt x="520522" y="0"/>
                </a:lnTo>
                <a:lnTo>
                  <a:pt x="520522" y="270852"/>
                </a:lnTo>
                <a:lnTo>
                  <a:pt x="0" y="270852"/>
                </a:lnTo>
                <a:lnTo>
                  <a:pt x="0" y="0"/>
                </a:lnTo>
                <a:close/>
              </a:path>
            </a:pathLst>
          </a:custGeom>
          <a:ln w="12700">
            <a:solidFill>
              <a:srgbClr val="000000"/>
            </a:solidFill>
          </a:ln>
        </p:spPr>
        <p:txBody>
          <a:bodyPr wrap="square" lIns="0" tIns="0" rIns="0" bIns="0" rtlCol="0"/>
          <a:lstStyle/>
          <a:p>
            <a:endParaRPr/>
          </a:p>
        </p:txBody>
      </p:sp>
      <p:sp>
        <p:nvSpPr>
          <p:cNvPr id="12" name="object 12"/>
          <p:cNvSpPr/>
          <p:nvPr/>
        </p:nvSpPr>
        <p:spPr>
          <a:xfrm>
            <a:off x="1524000" y="3810000"/>
            <a:ext cx="3848735" cy="533400"/>
          </a:xfrm>
          <a:custGeom>
            <a:avLst/>
            <a:gdLst/>
            <a:ahLst/>
            <a:cxnLst/>
            <a:rect l="l" t="t" r="r" b="b"/>
            <a:pathLst>
              <a:path w="3848735" h="533400">
                <a:moveTo>
                  <a:pt x="0" y="0"/>
                </a:moveTo>
                <a:lnTo>
                  <a:pt x="3848290" y="0"/>
                </a:lnTo>
                <a:lnTo>
                  <a:pt x="3848290" y="533400"/>
                </a:lnTo>
                <a:lnTo>
                  <a:pt x="0" y="533400"/>
                </a:lnTo>
                <a:lnTo>
                  <a:pt x="0" y="0"/>
                </a:lnTo>
                <a:close/>
              </a:path>
            </a:pathLst>
          </a:custGeom>
          <a:solidFill>
            <a:srgbClr val="ADADEB"/>
          </a:solidFill>
        </p:spPr>
        <p:txBody>
          <a:bodyPr wrap="square" lIns="0" tIns="0" rIns="0" bIns="0" rtlCol="0"/>
          <a:lstStyle/>
          <a:p>
            <a:endParaRPr/>
          </a:p>
        </p:txBody>
      </p:sp>
      <p:sp>
        <p:nvSpPr>
          <p:cNvPr id="13" name="object 13"/>
          <p:cNvSpPr/>
          <p:nvPr/>
        </p:nvSpPr>
        <p:spPr>
          <a:xfrm>
            <a:off x="1524000" y="3810000"/>
            <a:ext cx="3848735" cy="533400"/>
          </a:xfrm>
          <a:custGeom>
            <a:avLst/>
            <a:gdLst/>
            <a:ahLst/>
            <a:cxnLst/>
            <a:rect l="l" t="t" r="r" b="b"/>
            <a:pathLst>
              <a:path w="3848735" h="533400">
                <a:moveTo>
                  <a:pt x="0" y="0"/>
                </a:moveTo>
                <a:lnTo>
                  <a:pt x="3848290" y="0"/>
                </a:lnTo>
                <a:lnTo>
                  <a:pt x="3848290" y="533400"/>
                </a:lnTo>
                <a:lnTo>
                  <a:pt x="0" y="533400"/>
                </a:lnTo>
                <a:lnTo>
                  <a:pt x="0" y="0"/>
                </a:lnTo>
                <a:close/>
              </a:path>
            </a:pathLst>
          </a:custGeom>
          <a:ln w="28575">
            <a:solidFill>
              <a:srgbClr val="000000"/>
            </a:solidFill>
          </a:ln>
        </p:spPr>
        <p:txBody>
          <a:bodyPr wrap="square" lIns="0" tIns="0" rIns="0" bIns="0" rtlCol="0"/>
          <a:lstStyle/>
          <a:p>
            <a:endParaRPr/>
          </a:p>
        </p:txBody>
      </p:sp>
      <p:sp>
        <p:nvSpPr>
          <p:cNvPr id="14" name="object 14"/>
          <p:cNvSpPr/>
          <p:nvPr/>
        </p:nvSpPr>
        <p:spPr>
          <a:xfrm>
            <a:off x="1524000" y="3124200"/>
            <a:ext cx="3848735" cy="533400"/>
          </a:xfrm>
          <a:custGeom>
            <a:avLst/>
            <a:gdLst/>
            <a:ahLst/>
            <a:cxnLst/>
            <a:rect l="l" t="t" r="r" b="b"/>
            <a:pathLst>
              <a:path w="3848735" h="533400">
                <a:moveTo>
                  <a:pt x="0" y="0"/>
                </a:moveTo>
                <a:lnTo>
                  <a:pt x="3848290" y="0"/>
                </a:lnTo>
                <a:lnTo>
                  <a:pt x="3848290" y="533400"/>
                </a:lnTo>
                <a:lnTo>
                  <a:pt x="0" y="533400"/>
                </a:lnTo>
                <a:lnTo>
                  <a:pt x="0" y="0"/>
                </a:lnTo>
                <a:close/>
              </a:path>
            </a:pathLst>
          </a:custGeom>
          <a:solidFill>
            <a:srgbClr val="ADADEB"/>
          </a:solidFill>
        </p:spPr>
        <p:txBody>
          <a:bodyPr wrap="square" lIns="0" tIns="0" rIns="0" bIns="0" rtlCol="0"/>
          <a:lstStyle/>
          <a:p>
            <a:endParaRPr/>
          </a:p>
        </p:txBody>
      </p:sp>
      <p:sp>
        <p:nvSpPr>
          <p:cNvPr id="15" name="object 15"/>
          <p:cNvSpPr/>
          <p:nvPr/>
        </p:nvSpPr>
        <p:spPr>
          <a:xfrm>
            <a:off x="1524000" y="3124200"/>
            <a:ext cx="3848735" cy="533400"/>
          </a:xfrm>
          <a:custGeom>
            <a:avLst/>
            <a:gdLst/>
            <a:ahLst/>
            <a:cxnLst/>
            <a:rect l="l" t="t" r="r" b="b"/>
            <a:pathLst>
              <a:path w="3848735" h="533400">
                <a:moveTo>
                  <a:pt x="0" y="0"/>
                </a:moveTo>
                <a:lnTo>
                  <a:pt x="3848290" y="0"/>
                </a:lnTo>
                <a:lnTo>
                  <a:pt x="3848290" y="533400"/>
                </a:lnTo>
                <a:lnTo>
                  <a:pt x="0" y="533400"/>
                </a:lnTo>
                <a:lnTo>
                  <a:pt x="0" y="0"/>
                </a:lnTo>
                <a:close/>
              </a:path>
            </a:pathLst>
          </a:custGeom>
          <a:ln w="28575">
            <a:solidFill>
              <a:srgbClr val="000000"/>
            </a:solidFill>
          </a:ln>
        </p:spPr>
        <p:txBody>
          <a:bodyPr wrap="square" lIns="0" tIns="0" rIns="0" bIns="0" rtlCol="0"/>
          <a:lstStyle/>
          <a:p>
            <a:endParaRPr/>
          </a:p>
        </p:txBody>
      </p:sp>
      <p:sp>
        <p:nvSpPr>
          <p:cNvPr id="16" name="object 16"/>
          <p:cNvSpPr/>
          <p:nvPr/>
        </p:nvSpPr>
        <p:spPr>
          <a:xfrm>
            <a:off x="1524000" y="2438400"/>
            <a:ext cx="3848735" cy="533400"/>
          </a:xfrm>
          <a:custGeom>
            <a:avLst/>
            <a:gdLst/>
            <a:ahLst/>
            <a:cxnLst/>
            <a:rect l="l" t="t" r="r" b="b"/>
            <a:pathLst>
              <a:path w="3848735" h="533400">
                <a:moveTo>
                  <a:pt x="0" y="0"/>
                </a:moveTo>
                <a:lnTo>
                  <a:pt x="3848290" y="0"/>
                </a:lnTo>
                <a:lnTo>
                  <a:pt x="3848290" y="533400"/>
                </a:lnTo>
                <a:lnTo>
                  <a:pt x="0" y="533400"/>
                </a:lnTo>
                <a:lnTo>
                  <a:pt x="0" y="0"/>
                </a:lnTo>
                <a:close/>
              </a:path>
            </a:pathLst>
          </a:custGeom>
          <a:solidFill>
            <a:srgbClr val="ADADEB"/>
          </a:solidFill>
        </p:spPr>
        <p:txBody>
          <a:bodyPr wrap="square" lIns="0" tIns="0" rIns="0" bIns="0" rtlCol="0"/>
          <a:lstStyle/>
          <a:p>
            <a:endParaRPr/>
          </a:p>
        </p:txBody>
      </p:sp>
      <p:sp>
        <p:nvSpPr>
          <p:cNvPr id="17" name="object 17"/>
          <p:cNvSpPr/>
          <p:nvPr/>
        </p:nvSpPr>
        <p:spPr>
          <a:xfrm>
            <a:off x="1524000" y="2438400"/>
            <a:ext cx="3848735" cy="533400"/>
          </a:xfrm>
          <a:custGeom>
            <a:avLst/>
            <a:gdLst/>
            <a:ahLst/>
            <a:cxnLst/>
            <a:rect l="l" t="t" r="r" b="b"/>
            <a:pathLst>
              <a:path w="3848735" h="533400">
                <a:moveTo>
                  <a:pt x="0" y="0"/>
                </a:moveTo>
                <a:lnTo>
                  <a:pt x="3848290" y="0"/>
                </a:lnTo>
                <a:lnTo>
                  <a:pt x="3848290" y="533400"/>
                </a:lnTo>
                <a:lnTo>
                  <a:pt x="0" y="533400"/>
                </a:lnTo>
                <a:lnTo>
                  <a:pt x="0" y="0"/>
                </a:lnTo>
                <a:close/>
              </a:path>
            </a:pathLst>
          </a:custGeom>
          <a:ln w="28575">
            <a:solidFill>
              <a:srgbClr val="000000"/>
            </a:solidFill>
          </a:ln>
        </p:spPr>
        <p:txBody>
          <a:bodyPr wrap="square" lIns="0" tIns="0" rIns="0" bIns="0" rtlCol="0"/>
          <a:lstStyle/>
          <a:p>
            <a:endParaRPr/>
          </a:p>
        </p:txBody>
      </p:sp>
      <p:sp>
        <p:nvSpPr>
          <p:cNvPr id="18" name="object 18"/>
          <p:cNvSpPr/>
          <p:nvPr/>
        </p:nvSpPr>
        <p:spPr>
          <a:xfrm>
            <a:off x="1524000" y="4876800"/>
            <a:ext cx="3848735" cy="533400"/>
          </a:xfrm>
          <a:custGeom>
            <a:avLst/>
            <a:gdLst/>
            <a:ahLst/>
            <a:cxnLst/>
            <a:rect l="l" t="t" r="r" b="b"/>
            <a:pathLst>
              <a:path w="3848735" h="533400">
                <a:moveTo>
                  <a:pt x="0" y="0"/>
                </a:moveTo>
                <a:lnTo>
                  <a:pt x="3848290" y="0"/>
                </a:lnTo>
                <a:lnTo>
                  <a:pt x="3848290" y="533400"/>
                </a:lnTo>
                <a:lnTo>
                  <a:pt x="0" y="533400"/>
                </a:lnTo>
                <a:lnTo>
                  <a:pt x="0" y="0"/>
                </a:lnTo>
                <a:close/>
              </a:path>
            </a:pathLst>
          </a:custGeom>
          <a:solidFill>
            <a:srgbClr val="ADADEB"/>
          </a:solidFill>
        </p:spPr>
        <p:txBody>
          <a:bodyPr wrap="square" lIns="0" tIns="0" rIns="0" bIns="0" rtlCol="0"/>
          <a:lstStyle/>
          <a:p>
            <a:endParaRPr/>
          </a:p>
        </p:txBody>
      </p:sp>
      <p:sp>
        <p:nvSpPr>
          <p:cNvPr id="19" name="object 19"/>
          <p:cNvSpPr/>
          <p:nvPr/>
        </p:nvSpPr>
        <p:spPr>
          <a:xfrm>
            <a:off x="1524000" y="4876800"/>
            <a:ext cx="3848735" cy="533400"/>
          </a:xfrm>
          <a:custGeom>
            <a:avLst/>
            <a:gdLst/>
            <a:ahLst/>
            <a:cxnLst/>
            <a:rect l="l" t="t" r="r" b="b"/>
            <a:pathLst>
              <a:path w="3848735" h="533400">
                <a:moveTo>
                  <a:pt x="0" y="0"/>
                </a:moveTo>
                <a:lnTo>
                  <a:pt x="3848290" y="0"/>
                </a:lnTo>
                <a:lnTo>
                  <a:pt x="3848290" y="533400"/>
                </a:lnTo>
                <a:lnTo>
                  <a:pt x="0" y="533400"/>
                </a:lnTo>
                <a:lnTo>
                  <a:pt x="0" y="0"/>
                </a:lnTo>
                <a:close/>
              </a:path>
            </a:pathLst>
          </a:custGeom>
          <a:ln w="28575">
            <a:solidFill>
              <a:srgbClr val="000000"/>
            </a:solidFill>
          </a:ln>
        </p:spPr>
        <p:txBody>
          <a:bodyPr wrap="square" lIns="0" tIns="0" rIns="0" bIns="0" rtlCol="0"/>
          <a:lstStyle/>
          <a:p>
            <a:endParaRPr/>
          </a:p>
        </p:txBody>
      </p:sp>
      <p:sp>
        <p:nvSpPr>
          <p:cNvPr id="20" name="object 20"/>
          <p:cNvSpPr/>
          <p:nvPr/>
        </p:nvSpPr>
        <p:spPr>
          <a:xfrm>
            <a:off x="5372290" y="2973010"/>
            <a:ext cx="2260600" cy="418465"/>
          </a:xfrm>
          <a:custGeom>
            <a:avLst/>
            <a:gdLst/>
            <a:ahLst/>
            <a:cxnLst/>
            <a:rect l="l" t="t" r="r" b="b"/>
            <a:pathLst>
              <a:path w="2260600" h="418464">
                <a:moveTo>
                  <a:pt x="2260587" y="0"/>
                </a:moveTo>
                <a:lnTo>
                  <a:pt x="2260587" y="417893"/>
                </a:lnTo>
                <a:lnTo>
                  <a:pt x="0" y="417893"/>
                </a:lnTo>
              </a:path>
            </a:pathLst>
          </a:custGeom>
          <a:ln w="25400">
            <a:solidFill>
              <a:srgbClr val="000000"/>
            </a:solidFill>
          </a:ln>
        </p:spPr>
        <p:txBody>
          <a:bodyPr wrap="square" lIns="0" tIns="0" rIns="0" bIns="0" rtlCol="0"/>
          <a:lstStyle/>
          <a:p>
            <a:endParaRPr/>
          </a:p>
        </p:txBody>
      </p:sp>
      <p:sp>
        <p:nvSpPr>
          <p:cNvPr id="21" name="object 21"/>
          <p:cNvSpPr txBox="1"/>
          <p:nvPr/>
        </p:nvSpPr>
        <p:spPr>
          <a:xfrm>
            <a:off x="6250940" y="2437129"/>
            <a:ext cx="2189480" cy="1284967"/>
          </a:xfrm>
          <a:prstGeom prst="rect">
            <a:avLst/>
          </a:prstGeom>
        </p:spPr>
        <p:txBody>
          <a:bodyPr vert="horz" wrap="square" lIns="0" tIns="0" rIns="0" bIns="0" rtlCol="0">
            <a:spAutoFit/>
          </a:bodyPr>
          <a:lstStyle/>
          <a:p>
            <a:pPr marL="12700">
              <a:lnSpc>
                <a:spcPct val="100000"/>
              </a:lnSpc>
            </a:pPr>
            <a:r>
              <a:rPr lang="en-US" sz="1800" b="1" spc="-5" dirty="0" err="1" smtClean="0">
                <a:latin typeface="Calibri"/>
                <a:cs typeface="Calibri"/>
              </a:rPr>
              <a:t>int</a:t>
            </a:r>
            <a:r>
              <a:rPr lang="zh-CN" altLang="en-US" sz="1800" b="1" spc="-5" dirty="0" smtClean="0">
                <a:latin typeface="Calibri"/>
                <a:cs typeface="Calibri"/>
              </a:rPr>
              <a:t>地址</a:t>
            </a:r>
            <a:r>
              <a:rPr sz="1800" b="1" spc="-5" dirty="0" smtClean="0">
                <a:latin typeface="Calibri"/>
                <a:cs typeface="Calibri"/>
              </a:rPr>
              <a:t>:</a:t>
            </a:r>
            <a:endParaRPr sz="1800" dirty="0">
              <a:latin typeface="Calibri"/>
              <a:cs typeface="Calibri"/>
            </a:endParaRPr>
          </a:p>
          <a:p>
            <a:pPr marL="715645" indent="-422909">
              <a:lnSpc>
                <a:spcPct val="100000"/>
              </a:lnSpc>
              <a:spcBef>
                <a:spcPts val="280"/>
              </a:spcBef>
              <a:tabLst>
                <a:tab pos="1155065" algn="l"/>
                <a:tab pos="1870075" algn="l"/>
              </a:tabLst>
            </a:pPr>
            <a:r>
              <a:rPr sz="1600" b="1" spc="-5" dirty="0">
                <a:latin typeface="Calibri"/>
                <a:cs typeface="Calibri"/>
              </a:rPr>
              <a:t>t </a:t>
            </a:r>
            <a:r>
              <a:rPr sz="1600" b="1" spc="-10" dirty="0">
                <a:latin typeface="Calibri"/>
                <a:cs typeface="Calibri"/>
              </a:rPr>
              <a:t>b</a:t>
            </a:r>
            <a:r>
              <a:rPr sz="1600" b="1" spc="-5" dirty="0">
                <a:latin typeface="Calibri"/>
                <a:cs typeface="Calibri"/>
              </a:rPr>
              <a:t>i</a:t>
            </a:r>
            <a:r>
              <a:rPr sz="1600" b="1" spc="-10" dirty="0">
                <a:latin typeface="Calibri"/>
                <a:cs typeface="Calibri"/>
              </a:rPr>
              <a:t>t</a:t>
            </a:r>
            <a:r>
              <a:rPr sz="1600" b="1" spc="-5" dirty="0">
                <a:latin typeface="Calibri"/>
                <a:cs typeface="Calibri"/>
              </a:rPr>
              <a:t>s</a:t>
            </a:r>
            <a:r>
              <a:rPr sz="1600" b="1" dirty="0">
                <a:latin typeface="Calibri"/>
                <a:cs typeface="Calibri"/>
              </a:rPr>
              <a:t>	</a:t>
            </a:r>
            <a:r>
              <a:rPr lang="en-US" sz="1600" b="1" dirty="0" smtClean="0">
                <a:latin typeface="Calibri"/>
                <a:cs typeface="Calibri"/>
              </a:rPr>
              <a:t>	</a:t>
            </a:r>
            <a:r>
              <a:rPr sz="1600" b="1" spc="-10" dirty="0" smtClean="0">
                <a:latin typeface="Calibri"/>
                <a:cs typeface="Calibri"/>
              </a:rPr>
              <a:t>0</a:t>
            </a:r>
            <a:r>
              <a:rPr sz="1600" b="1" spc="-5" dirty="0" smtClean="0">
                <a:latin typeface="Calibri"/>
                <a:cs typeface="Calibri"/>
              </a:rPr>
              <a:t>…</a:t>
            </a:r>
            <a:r>
              <a:rPr sz="1600" b="1" spc="-10" dirty="0" smtClean="0">
                <a:latin typeface="Calibri"/>
                <a:cs typeface="Calibri"/>
              </a:rPr>
              <a:t>0</a:t>
            </a:r>
            <a:r>
              <a:rPr sz="1600" b="1" spc="-5" dirty="0" smtClean="0">
                <a:latin typeface="Calibri"/>
                <a:cs typeface="Calibri"/>
              </a:rPr>
              <a:t>1</a:t>
            </a:r>
            <a:r>
              <a:rPr sz="1600" b="1" dirty="0">
                <a:latin typeface="Calibri"/>
                <a:cs typeface="Calibri"/>
              </a:rPr>
              <a:t>	</a:t>
            </a:r>
            <a:r>
              <a:rPr sz="1600" b="1" spc="-10" dirty="0">
                <a:latin typeface="Calibri"/>
                <a:cs typeface="Calibri"/>
              </a:rPr>
              <a:t>100</a:t>
            </a:r>
            <a:endParaRPr sz="1600" dirty="0">
              <a:latin typeface="Calibri"/>
              <a:cs typeface="Calibri"/>
            </a:endParaRPr>
          </a:p>
          <a:p>
            <a:pPr>
              <a:lnSpc>
                <a:spcPct val="100000"/>
              </a:lnSpc>
            </a:pPr>
            <a:endParaRPr sz="1600" dirty="0">
              <a:latin typeface="Times New Roman"/>
              <a:cs typeface="Times New Roman"/>
            </a:endParaRPr>
          </a:p>
          <a:p>
            <a:pPr>
              <a:lnSpc>
                <a:spcPct val="100000"/>
              </a:lnSpc>
              <a:spcBef>
                <a:spcPts val="34"/>
              </a:spcBef>
            </a:pPr>
            <a:endParaRPr sz="1300" dirty="0">
              <a:latin typeface="Times New Roman"/>
              <a:cs typeface="Times New Roman"/>
            </a:endParaRPr>
          </a:p>
          <a:p>
            <a:pPr marL="715645">
              <a:lnSpc>
                <a:spcPct val="100000"/>
              </a:lnSpc>
            </a:pPr>
            <a:r>
              <a:rPr lang="zh-CN" altLang="en-US" b="1" spc="-10" dirty="0" smtClean="0">
                <a:latin typeface="Calibri"/>
                <a:cs typeface="Calibri"/>
              </a:rPr>
              <a:t>选择的组</a:t>
            </a:r>
            <a:endParaRPr sz="1800" dirty="0">
              <a:latin typeface="Calibri"/>
              <a:cs typeface="Calibri"/>
            </a:endParaRPr>
          </a:p>
        </p:txBody>
      </p:sp>
      <p:sp>
        <p:nvSpPr>
          <p:cNvPr id="23" name="object 23"/>
          <p:cNvSpPr txBox="1"/>
          <p:nvPr/>
        </p:nvSpPr>
        <p:spPr>
          <a:xfrm>
            <a:off x="2119655" y="3924300"/>
            <a:ext cx="718185" cy="304800"/>
          </a:xfrm>
          <a:prstGeom prst="rect">
            <a:avLst/>
          </a:prstGeom>
          <a:solidFill>
            <a:srgbClr val="FFFFFF"/>
          </a:solidFill>
          <a:ln w="28575">
            <a:solidFill>
              <a:srgbClr val="000000"/>
            </a:solidFill>
          </a:ln>
        </p:spPr>
        <p:txBody>
          <a:bodyPr vert="horz" wrap="square" lIns="0" tIns="0" rIns="0" bIns="0" rtlCol="0">
            <a:spAutoFit/>
          </a:bodyPr>
          <a:lstStyle/>
          <a:p>
            <a:pPr marL="210820">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24" name="object 24"/>
          <p:cNvSpPr txBox="1"/>
          <p:nvPr/>
        </p:nvSpPr>
        <p:spPr>
          <a:xfrm>
            <a:off x="1650644" y="3924300"/>
            <a:ext cx="273050" cy="304800"/>
          </a:xfrm>
          <a:prstGeom prst="rect">
            <a:avLst/>
          </a:prstGeom>
          <a:solidFill>
            <a:srgbClr val="FFFFFF"/>
          </a:solidFill>
          <a:ln w="28575">
            <a:solidFill>
              <a:srgbClr val="000000"/>
            </a:solidFill>
          </a:ln>
        </p:spPr>
        <p:txBody>
          <a:bodyPr vert="horz" wrap="square" lIns="0" tIns="0" rIns="0" bIns="0" rtlCol="0">
            <a:spAutoFit/>
          </a:bodyPr>
          <a:lstStyle/>
          <a:p>
            <a:pPr marL="74295">
              <a:lnSpc>
                <a:spcPct val="100000"/>
              </a:lnSpc>
            </a:pPr>
            <a:r>
              <a:rPr sz="1600" b="1" spc="-5" dirty="0">
                <a:latin typeface="Calibri"/>
                <a:cs typeface="Calibri"/>
              </a:rPr>
              <a:t>v</a:t>
            </a:r>
            <a:endParaRPr sz="1600">
              <a:latin typeface="Calibri"/>
              <a:cs typeface="Calibri"/>
            </a:endParaRPr>
          </a:p>
        </p:txBody>
      </p:sp>
      <p:sp>
        <p:nvSpPr>
          <p:cNvPr id="26" name="object 26"/>
          <p:cNvSpPr txBox="1"/>
          <p:nvPr/>
        </p:nvSpPr>
        <p:spPr>
          <a:xfrm>
            <a:off x="2119655" y="3238500"/>
            <a:ext cx="718185" cy="304800"/>
          </a:xfrm>
          <a:prstGeom prst="rect">
            <a:avLst/>
          </a:prstGeom>
          <a:solidFill>
            <a:srgbClr val="FFFFFF"/>
          </a:solidFill>
          <a:ln w="28575">
            <a:solidFill>
              <a:srgbClr val="000000"/>
            </a:solidFill>
          </a:ln>
        </p:spPr>
        <p:txBody>
          <a:bodyPr vert="horz" wrap="square" lIns="0" tIns="0" rIns="0" bIns="0" rtlCol="0">
            <a:spAutoFit/>
          </a:bodyPr>
          <a:lstStyle/>
          <a:p>
            <a:pPr marL="210820">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27" name="object 27"/>
          <p:cNvSpPr txBox="1"/>
          <p:nvPr/>
        </p:nvSpPr>
        <p:spPr>
          <a:xfrm>
            <a:off x="1650644" y="3238500"/>
            <a:ext cx="273050" cy="304800"/>
          </a:xfrm>
          <a:prstGeom prst="rect">
            <a:avLst/>
          </a:prstGeom>
          <a:solidFill>
            <a:srgbClr val="FFFFFF"/>
          </a:solidFill>
          <a:ln w="28575">
            <a:solidFill>
              <a:srgbClr val="000000"/>
            </a:solidFill>
          </a:ln>
        </p:spPr>
        <p:txBody>
          <a:bodyPr vert="horz" wrap="square" lIns="0" tIns="0" rIns="0" bIns="0" rtlCol="0">
            <a:spAutoFit/>
          </a:bodyPr>
          <a:lstStyle/>
          <a:p>
            <a:pPr marL="74295">
              <a:lnSpc>
                <a:spcPct val="100000"/>
              </a:lnSpc>
            </a:pPr>
            <a:r>
              <a:rPr sz="1600" b="1" spc="-5" dirty="0">
                <a:latin typeface="Calibri"/>
                <a:cs typeface="Calibri"/>
              </a:rPr>
              <a:t>v</a:t>
            </a:r>
            <a:endParaRPr sz="1600">
              <a:latin typeface="Calibri"/>
              <a:cs typeface="Calibri"/>
            </a:endParaRPr>
          </a:p>
        </p:txBody>
      </p:sp>
      <p:sp>
        <p:nvSpPr>
          <p:cNvPr id="29" name="object 29"/>
          <p:cNvSpPr txBox="1"/>
          <p:nvPr/>
        </p:nvSpPr>
        <p:spPr>
          <a:xfrm>
            <a:off x="2119655" y="2552700"/>
            <a:ext cx="718185" cy="304800"/>
          </a:xfrm>
          <a:prstGeom prst="rect">
            <a:avLst/>
          </a:prstGeom>
          <a:solidFill>
            <a:srgbClr val="FFFFFF"/>
          </a:solidFill>
          <a:ln w="28575">
            <a:solidFill>
              <a:srgbClr val="000000"/>
            </a:solidFill>
          </a:ln>
        </p:spPr>
        <p:txBody>
          <a:bodyPr vert="horz" wrap="square" lIns="0" tIns="0" rIns="0" bIns="0" rtlCol="0">
            <a:spAutoFit/>
          </a:bodyPr>
          <a:lstStyle/>
          <a:p>
            <a:pPr marL="210820">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30" name="object 30"/>
          <p:cNvSpPr txBox="1"/>
          <p:nvPr/>
        </p:nvSpPr>
        <p:spPr>
          <a:xfrm>
            <a:off x="1650644" y="2552700"/>
            <a:ext cx="273050" cy="304800"/>
          </a:xfrm>
          <a:prstGeom prst="rect">
            <a:avLst/>
          </a:prstGeom>
          <a:solidFill>
            <a:srgbClr val="FFFFFF"/>
          </a:solidFill>
          <a:ln w="28575">
            <a:solidFill>
              <a:srgbClr val="000000"/>
            </a:solidFill>
          </a:ln>
        </p:spPr>
        <p:txBody>
          <a:bodyPr vert="horz" wrap="square" lIns="0" tIns="0" rIns="0" bIns="0" rtlCol="0">
            <a:spAutoFit/>
          </a:bodyPr>
          <a:lstStyle/>
          <a:p>
            <a:pPr marL="74295">
              <a:lnSpc>
                <a:spcPct val="100000"/>
              </a:lnSpc>
            </a:pPr>
            <a:r>
              <a:rPr sz="1600" b="1" spc="-5" dirty="0">
                <a:latin typeface="Calibri"/>
                <a:cs typeface="Calibri"/>
              </a:rPr>
              <a:t>v</a:t>
            </a:r>
            <a:endParaRPr sz="1600">
              <a:latin typeface="Calibri"/>
              <a:cs typeface="Calibri"/>
            </a:endParaRPr>
          </a:p>
        </p:txBody>
      </p:sp>
      <p:sp>
        <p:nvSpPr>
          <p:cNvPr id="32" name="object 32"/>
          <p:cNvSpPr txBox="1"/>
          <p:nvPr/>
        </p:nvSpPr>
        <p:spPr>
          <a:xfrm>
            <a:off x="2119655" y="4991100"/>
            <a:ext cx="718185" cy="304800"/>
          </a:xfrm>
          <a:prstGeom prst="rect">
            <a:avLst/>
          </a:prstGeom>
          <a:solidFill>
            <a:srgbClr val="FFFFFF"/>
          </a:solidFill>
          <a:ln w="28575">
            <a:solidFill>
              <a:srgbClr val="000000"/>
            </a:solidFill>
          </a:ln>
        </p:spPr>
        <p:txBody>
          <a:bodyPr vert="horz" wrap="square" lIns="0" tIns="0" rIns="0" bIns="0" rtlCol="0">
            <a:spAutoFit/>
          </a:bodyPr>
          <a:lstStyle/>
          <a:p>
            <a:pPr marL="219710">
              <a:lnSpc>
                <a:spcPct val="100000"/>
              </a:lnSpc>
            </a:pPr>
            <a:r>
              <a:rPr sz="1500" b="1" spc="-25" dirty="0">
                <a:latin typeface="Calibri"/>
                <a:cs typeface="Calibri"/>
              </a:rPr>
              <a:t>t</a:t>
            </a:r>
            <a:r>
              <a:rPr sz="1500" b="1" spc="-5" dirty="0">
                <a:latin typeface="Calibri"/>
                <a:cs typeface="Calibri"/>
              </a:rPr>
              <a:t>a</a:t>
            </a:r>
            <a:r>
              <a:rPr sz="1500" b="1" dirty="0">
                <a:latin typeface="Calibri"/>
                <a:cs typeface="Calibri"/>
              </a:rPr>
              <a:t>g</a:t>
            </a:r>
            <a:endParaRPr sz="1500">
              <a:latin typeface="Calibri"/>
              <a:cs typeface="Calibri"/>
            </a:endParaRPr>
          </a:p>
        </p:txBody>
      </p:sp>
      <p:sp>
        <p:nvSpPr>
          <p:cNvPr id="33" name="object 33"/>
          <p:cNvSpPr txBox="1"/>
          <p:nvPr/>
        </p:nvSpPr>
        <p:spPr>
          <a:xfrm>
            <a:off x="1650644" y="4991100"/>
            <a:ext cx="273050" cy="304800"/>
          </a:xfrm>
          <a:prstGeom prst="rect">
            <a:avLst/>
          </a:prstGeom>
          <a:solidFill>
            <a:srgbClr val="FFFFFF"/>
          </a:solidFill>
          <a:ln w="28575">
            <a:solidFill>
              <a:srgbClr val="000000"/>
            </a:solidFill>
          </a:ln>
        </p:spPr>
        <p:txBody>
          <a:bodyPr vert="horz" wrap="square" lIns="0" tIns="0" rIns="0" bIns="0" rtlCol="0">
            <a:spAutoFit/>
          </a:bodyPr>
          <a:lstStyle/>
          <a:p>
            <a:pPr marL="74295">
              <a:lnSpc>
                <a:spcPct val="100000"/>
              </a:lnSpc>
            </a:pPr>
            <a:r>
              <a:rPr sz="1600" b="1" spc="-5" dirty="0">
                <a:latin typeface="Calibri"/>
                <a:cs typeface="Calibri"/>
              </a:rPr>
              <a:t>v</a:t>
            </a:r>
            <a:endParaRPr sz="1600">
              <a:latin typeface="Calibri"/>
              <a:cs typeface="Calibri"/>
            </a:endParaRPr>
          </a:p>
        </p:txBody>
      </p:sp>
      <p:graphicFrame>
        <p:nvGraphicFramePr>
          <p:cNvPr id="22" name="object 22"/>
          <p:cNvGraphicFramePr>
            <a:graphicFrameLocks noGrp="1"/>
          </p:cNvGraphicFramePr>
          <p:nvPr/>
        </p:nvGraphicFramePr>
        <p:xfrm>
          <a:off x="3022244" y="3924300"/>
          <a:ext cx="2248087" cy="304800"/>
        </p:xfrm>
        <a:graphic>
          <a:graphicData uri="http://schemas.openxmlformats.org/drawingml/2006/table">
            <a:tbl>
              <a:tblPr firstRow="1" bandRow="1">
                <a:tableStyleId>{2D5ABB26-0587-4C30-8999-92F81FD0307C}</a:tableStyleId>
              </a:tblPr>
              <a:tblGrid>
                <a:gridCol w="272605"/>
                <a:gridCol w="266700"/>
                <a:gridCol w="267061"/>
                <a:gridCol w="273500"/>
                <a:gridCol w="292817"/>
                <a:gridCol w="291922"/>
                <a:gridCol w="291560"/>
                <a:gridCol w="291922"/>
              </a:tblGrid>
              <a:tr h="304800">
                <a:tc>
                  <a:txBody>
                    <a:bodyPr/>
                    <a:lstStyle/>
                    <a:p>
                      <a:pPr marL="85090">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85090">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79375">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8572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9461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93980">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93980">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9334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graphicFrame>
        <p:nvGraphicFramePr>
          <p:cNvPr id="25" name="object 25"/>
          <p:cNvGraphicFramePr>
            <a:graphicFrameLocks noGrp="1"/>
          </p:cNvGraphicFramePr>
          <p:nvPr/>
        </p:nvGraphicFramePr>
        <p:xfrm>
          <a:off x="3022244" y="3238500"/>
          <a:ext cx="2248087" cy="304800"/>
        </p:xfrm>
        <a:graphic>
          <a:graphicData uri="http://schemas.openxmlformats.org/drawingml/2006/table">
            <a:tbl>
              <a:tblPr firstRow="1" bandRow="1">
                <a:tableStyleId>{2D5ABB26-0587-4C30-8999-92F81FD0307C}</a:tableStyleId>
              </a:tblPr>
              <a:tblGrid>
                <a:gridCol w="272605"/>
                <a:gridCol w="266700"/>
                <a:gridCol w="267061"/>
                <a:gridCol w="273500"/>
                <a:gridCol w="292817"/>
                <a:gridCol w="291922"/>
                <a:gridCol w="291560"/>
                <a:gridCol w="291922"/>
              </a:tblGrid>
              <a:tr h="304800">
                <a:tc>
                  <a:txBody>
                    <a:bodyPr/>
                    <a:lstStyle/>
                    <a:p>
                      <a:pPr marL="85090">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85090">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79375">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8572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9461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93980">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93980">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9334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graphicFrame>
        <p:nvGraphicFramePr>
          <p:cNvPr id="28" name="object 28"/>
          <p:cNvGraphicFramePr>
            <a:graphicFrameLocks noGrp="1"/>
          </p:cNvGraphicFramePr>
          <p:nvPr/>
        </p:nvGraphicFramePr>
        <p:xfrm>
          <a:off x="3022244" y="2552700"/>
          <a:ext cx="2248087" cy="304800"/>
        </p:xfrm>
        <a:graphic>
          <a:graphicData uri="http://schemas.openxmlformats.org/drawingml/2006/table">
            <a:tbl>
              <a:tblPr firstRow="1" bandRow="1">
                <a:tableStyleId>{2D5ABB26-0587-4C30-8999-92F81FD0307C}</a:tableStyleId>
              </a:tblPr>
              <a:tblGrid>
                <a:gridCol w="272605"/>
                <a:gridCol w="266700"/>
                <a:gridCol w="267061"/>
                <a:gridCol w="273500"/>
                <a:gridCol w="292817"/>
                <a:gridCol w="291922"/>
                <a:gridCol w="291560"/>
                <a:gridCol w="291922"/>
              </a:tblGrid>
              <a:tr h="304800">
                <a:tc>
                  <a:txBody>
                    <a:bodyPr/>
                    <a:lstStyle/>
                    <a:p>
                      <a:pPr marL="85090">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85090">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79375">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8572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9461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93980">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93980">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9334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graphicFrame>
        <p:nvGraphicFramePr>
          <p:cNvPr id="31" name="object 31"/>
          <p:cNvGraphicFramePr>
            <a:graphicFrameLocks noGrp="1"/>
          </p:cNvGraphicFramePr>
          <p:nvPr/>
        </p:nvGraphicFramePr>
        <p:xfrm>
          <a:off x="3022244" y="4991100"/>
          <a:ext cx="2248087" cy="304800"/>
        </p:xfrm>
        <a:graphic>
          <a:graphicData uri="http://schemas.openxmlformats.org/drawingml/2006/table">
            <a:tbl>
              <a:tblPr firstRow="1" bandRow="1">
                <a:tableStyleId>{2D5ABB26-0587-4C30-8999-92F81FD0307C}</a:tableStyleId>
              </a:tblPr>
              <a:tblGrid>
                <a:gridCol w="272605"/>
                <a:gridCol w="266700"/>
                <a:gridCol w="267061"/>
                <a:gridCol w="273500"/>
                <a:gridCol w="292817"/>
                <a:gridCol w="291922"/>
                <a:gridCol w="291560"/>
                <a:gridCol w="291922"/>
              </a:tblGrid>
              <a:tr h="304800">
                <a:tc>
                  <a:txBody>
                    <a:bodyPr/>
                    <a:lstStyle/>
                    <a:p>
                      <a:pPr marL="85090">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85090">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79375">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8572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9461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93980">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93980">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9334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6261277" y="2702166"/>
            <a:ext cx="990600" cy="271145"/>
          </a:xfrm>
          <a:custGeom>
            <a:avLst/>
            <a:gdLst/>
            <a:ahLst/>
            <a:cxnLst/>
            <a:rect l="l" t="t" r="r" b="b"/>
            <a:pathLst>
              <a:path w="990600" h="271144">
                <a:moveTo>
                  <a:pt x="0" y="0"/>
                </a:moveTo>
                <a:lnTo>
                  <a:pt x="990600" y="0"/>
                </a:lnTo>
                <a:lnTo>
                  <a:pt x="990600" y="270852"/>
                </a:lnTo>
                <a:lnTo>
                  <a:pt x="0" y="270852"/>
                </a:lnTo>
                <a:lnTo>
                  <a:pt x="0" y="0"/>
                </a:lnTo>
                <a:close/>
              </a:path>
            </a:pathLst>
          </a:custGeom>
          <a:solidFill>
            <a:srgbClr val="FF9999"/>
          </a:solidFill>
        </p:spPr>
        <p:txBody>
          <a:bodyPr wrap="square" lIns="0" tIns="0" rIns="0" bIns="0" rtlCol="0"/>
          <a:lstStyle/>
          <a:p>
            <a:endParaRPr/>
          </a:p>
        </p:txBody>
      </p:sp>
      <p:sp>
        <p:nvSpPr>
          <p:cNvPr id="6" name="object 6"/>
          <p:cNvSpPr/>
          <p:nvPr/>
        </p:nvSpPr>
        <p:spPr>
          <a:xfrm>
            <a:off x="6261277" y="2702166"/>
            <a:ext cx="990600" cy="271145"/>
          </a:xfrm>
          <a:custGeom>
            <a:avLst/>
            <a:gdLst/>
            <a:ahLst/>
            <a:cxnLst/>
            <a:rect l="l" t="t" r="r" b="b"/>
            <a:pathLst>
              <a:path w="990600" h="271144">
                <a:moveTo>
                  <a:pt x="0" y="0"/>
                </a:moveTo>
                <a:lnTo>
                  <a:pt x="990600" y="0"/>
                </a:lnTo>
                <a:lnTo>
                  <a:pt x="990600" y="270852"/>
                </a:lnTo>
                <a:lnTo>
                  <a:pt x="0" y="270852"/>
                </a:lnTo>
                <a:lnTo>
                  <a:pt x="0" y="0"/>
                </a:lnTo>
                <a:close/>
              </a:path>
            </a:pathLst>
          </a:custGeom>
          <a:ln w="12700">
            <a:solidFill>
              <a:srgbClr val="000000"/>
            </a:solidFill>
          </a:ln>
        </p:spPr>
        <p:txBody>
          <a:bodyPr wrap="square" lIns="0" tIns="0" rIns="0" bIns="0" rtlCol="0"/>
          <a:lstStyle/>
          <a:p>
            <a:endParaRPr/>
          </a:p>
        </p:txBody>
      </p:sp>
      <p:sp>
        <p:nvSpPr>
          <p:cNvPr id="7" name="object 7"/>
          <p:cNvSpPr/>
          <p:nvPr/>
        </p:nvSpPr>
        <p:spPr>
          <a:xfrm>
            <a:off x="7251877" y="2702166"/>
            <a:ext cx="762000" cy="271145"/>
          </a:xfrm>
          <a:custGeom>
            <a:avLst/>
            <a:gdLst/>
            <a:ahLst/>
            <a:cxnLst/>
            <a:rect l="l" t="t" r="r" b="b"/>
            <a:pathLst>
              <a:path w="762000" h="271144">
                <a:moveTo>
                  <a:pt x="0" y="0"/>
                </a:moveTo>
                <a:lnTo>
                  <a:pt x="762000" y="0"/>
                </a:lnTo>
                <a:lnTo>
                  <a:pt x="762000" y="270852"/>
                </a:lnTo>
                <a:lnTo>
                  <a:pt x="0" y="270852"/>
                </a:lnTo>
                <a:lnTo>
                  <a:pt x="0" y="0"/>
                </a:lnTo>
                <a:close/>
              </a:path>
            </a:pathLst>
          </a:custGeom>
          <a:ln w="12700">
            <a:solidFill>
              <a:srgbClr val="000000"/>
            </a:solidFill>
          </a:ln>
        </p:spPr>
        <p:txBody>
          <a:bodyPr wrap="square" lIns="0" tIns="0" rIns="0" bIns="0" rtlCol="0"/>
          <a:lstStyle/>
          <a:p>
            <a:endParaRPr/>
          </a:p>
        </p:txBody>
      </p:sp>
      <p:sp>
        <p:nvSpPr>
          <p:cNvPr id="8" name="object 8"/>
          <p:cNvSpPr/>
          <p:nvPr/>
        </p:nvSpPr>
        <p:spPr>
          <a:xfrm>
            <a:off x="8013877" y="2702166"/>
            <a:ext cx="520700" cy="271145"/>
          </a:xfrm>
          <a:custGeom>
            <a:avLst/>
            <a:gdLst/>
            <a:ahLst/>
            <a:cxnLst/>
            <a:rect l="l" t="t" r="r" b="b"/>
            <a:pathLst>
              <a:path w="520700" h="271144">
                <a:moveTo>
                  <a:pt x="0" y="0"/>
                </a:moveTo>
                <a:lnTo>
                  <a:pt x="520522" y="0"/>
                </a:lnTo>
                <a:lnTo>
                  <a:pt x="520522" y="270852"/>
                </a:lnTo>
                <a:lnTo>
                  <a:pt x="0" y="270852"/>
                </a:lnTo>
                <a:lnTo>
                  <a:pt x="0" y="0"/>
                </a:lnTo>
                <a:close/>
              </a:path>
            </a:pathLst>
          </a:custGeom>
          <a:ln w="12700">
            <a:solidFill>
              <a:srgbClr val="000000"/>
            </a:solidFill>
          </a:ln>
        </p:spPr>
        <p:txBody>
          <a:bodyPr wrap="square" lIns="0" tIns="0" rIns="0" bIns="0" rtlCol="0"/>
          <a:lstStyle/>
          <a:p>
            <a:endParaRPr/>
          </a:p>
        </p:txBody>
      </p:sp>
      <p:sp>
        <p:nvSpPr>
          <p:cNvPr id="9" name="object 9"/>
          <p:cNvSpPr txBox="1"/>
          <p:nvPr/>
        </p:nvSpPr>
        <p:spPr>
          <a:xfrm>
            <a:off x="6250940" y="2437129"/>
            <a:ext cx="2189480" cy="561692"/>
          </a:xfrm>
          <a:prstGeom prst="rect">
            <a:avLst/>
          </a:prstGeom>
        </p:spPr>
        <p:txBody>
          <a:bodyPr vert="horz" wrap="square" lIns="0" tIns="0" rIns="0" bIns="0" rtlCol="0">
            <a:spAutoFit/>
          </a:bodyPr>
          <a:lstStyle/>
          <a:p>
            <a:pPr marL="12700">
              <a:lnSpc>
                <a:spcPct val="100000"/>
              </a:lnSpc>
            </a:pPr>
            <a:r>
              <a:rPr lang="zh-CN" altLang="en-US" sz="1800" b="1" spc="-5" dirty="0" smtClean="0">
                <a:latin typeface="Calibri"/>
                <a:cs typeface="Calibri"/>
              </a:rPr>
              <a:t>地址</a:t>
            </a:r>
            <a:r>
              <a:rPr sz="1800" b="1" spc="-5" dirty="0" smtClean="0">
                <a:latin typeface="Calibri"/>
                <a:cs typeface="Calibri"/>
              </a:rPr>
              <a:t>:</a:t>
            </a:r>
            <a:endParaRPr sz="1800" dirty="0">
              <a:latin typeface="Calibri"/>
              <a:cs typeface="Calibri"/>
            </a:endParaRPr>
          </a:p>
          <a:p>
            <a:pPr marL="292735">
              <a:lnSpc>
                <a:spcPct val="100000"/>
              </a:lnSpc>
              <a:spcBef>
                <a:spcPts val="280"/>
              </a:spcBef>
              <a:tabLst>
                <a:tab pos="1155065" algn="l"/>
                <a:tab pos="1870075" algn="l"/>
              </a:tabLst>
            </a:pPr>
            <a:r>
              <a:rPr sz="1600" b="1" spc="-5" dirty="0">
                <a:latin typeface="Calibri"/>
                <a:cs typeface="Calibri"/>
              </a:rPr>
              <a:t>t </a:t>
            </a:r>
            <a:r>
              <a:rPr sz="1600" b="1" spc="-10" dirty="0">
                <a:latin typeface="Calibri"/>
                <a:cs typeface="Calibri"/>
              </a:rPr>
              <a:t>b</a:t>
            </a:r>
            <a:r>
              <a:rPr sz="1600" b="1" spc="-5" dirty="0">
                <a:latin typeface="Calibri"/>
                <a:cs typeface="Calibri"/>
              </a:rPr>
              <a:t>i</a:t>
            </a:r>
            <a:r>
              <a:rPr sz="1600" b="1" spc="-10" dirty="0">
                <a:latin typeface="Calibri"/>
                <a:cs typeface="Calibri"/>
              </a:rPr>
              <a:t>t</a:t>
            </a:r>
            <a:r>
              <a:rPr sz="1600" b="1" spc="-5" dirty="0">
                <a:latin typeface="Calibri"/>
                <a:cs typeface="Calibri"/>
              </a:rPr>
              <a:t>s</a:t>
            </a:r>
            <a:r>
              <a:rPr sz="1600" b="1" dirty="0">
                <a:latin typeface="Calibri"/>
                <a:cs typeface="Calibri"/>
              </a:rPr>
              <a:t>	</a:t>
            </a:r>
            <a:r>
              <a:rPr sz="1600" b="1" spc="-10" dirty="0">
                <a:latin typeface="Calibri"/>
                <a:cs typeface="Calibri"/>
              </a:rPr>
              <a:t>0</a:t>
            </a:r>
            <a:r>
              <a:rPr sz="1600" b="1" spc="-5" dirty="0">
                <a:latin typeface="Calibri"/>
                <a:cs typeface="Calibri"/>
              </a:rPr>
              <a:t>…</a:t>
            </a:r>
            <a:r>
              <a:rPr sz="1600" b="1" spc="-10" dirty="0">
                <a:latin typeface="Calibri"/>
                <a:cs typeface="Calibri"/>
              </a:rPr>
              <a:t>0</a:t>
            </a:r>
            <a:r>
              <a:rPr sz="1600" b="1" spc="-5" dirty="0">
                <a:latin typeface="Calibri"/>
                <a:cs typeface="Calibri"/>
              </a:rPr>
              <a:t>1</a:t>
            </a:r>
            <a:r>
              <a:rPr sz="1600" b="1" dirty="0">
                <a:latin typeface="Calibri"/>
                <a:cs typeface="Calibri"/>
              </a:rPr>
              <a:t>	</a:t>
            </a:r>
            <a:r>
              <a:rPr sz="1600" b="1" spc="-10" dirty="0">
                <a:latin typeface="Calibri"/>
                <a:cs typeface="Calibri"/>
              </a:rPr>
              <a:t>100</a:t>
            </a:r>
            <a:endParaRPr sz="1600" dirty="0">
              <a:latin typeface="Calibri"/>
              <a:cs typeface="Calibri"/>
            </a:endParaRPr>
          </a:p>
        </p:txBody>
      </p:sp>
      <p:sp>
        <p:nvSpPr>
          <p:cNvPr id="10" name="object 10"/>
          <p:cNvSpPr/>
          <p:nvPr/>
        </p:nvSpPr>
        <p:spPr>
          <a:xfrm>
            <a:off x="1524000" y="3124200"/>
            <a:ext cx="3848735" cy="533400"/>
          </a:xfrm>
          <a:custGeom>
            <a:avLst/>
            <a:gdLst/>
            <a:ahLst/>
            <a:cxnLst/>
            <a:rect l="l" t="t" r="r" b="b"/>
            <a:pathLst>
              <a:path w="3848735" h="533400">
                <a:moveTo>
                  <a:pt x="0" y="0"/>
                </a:moveTo>
                <a:lnTo>
                  <a:pt x="3848290" y="0"/>
                </a:lnTo>
                <a:lnTo>
                  <a:pt x="3848290" y="533400"/>
                </a:lnTo>
                <a:lnTo>
                  <a:pt x="0" y="533400"/>
                </a:lnTo>
                <a:lnTo>
                  <a:pt x="0" y="0"/>
                </a:lnTo>
                <a:close/>
              </a:path>
            </a:pathLst>
          </a:custGeom>
          <a:solidFill>
            <a:srgbClr val="ADADEB"/>
          </a:solidFill>
        </p:spPr>
        <p:txBody>
          <a:bodyPr wrap="square" lIns="0" tIns="0" rIns="0" bIns="0" rtlCol="0"/>
          <a:lstStyle/>
          <a:p>
            <a:endParaRPr/>
          </a:p>
        </p:txBody>
      </p:sp>
      <p:sp>
        <p:nvSpPr>
          <p:cNvPr id="11" name="object 11"/>
          <p:cNvSpPr/>
          <p:nvPr/>
        </p:nvSpPr>
        <p:spPr>
          <a:xfrm>
            <a:off x="1524000" y="3124200"/>
            <a:ext cx="3848735" cy="533400"/>
          </a:xfrm>
          <a:custGeom>
            <a:avLst/>
            <a:gdLst/>
            <a:ahLst/>
            <a:cxnLst/>
            <a:rect l="l" t="t" r="r" b="b"/>
            <a:pathLst>
              <a:path w="3848735" h="533400">
                <a:moveTo>
                  <a:pt x="0" y="0"/>
                </a:moveTo>
                <a:lnTo>
                  <a:pt x="3848290" y="0"/>
                </a:lnTo>
                <a:lnTo>
                  <a:pt x="3848290" y="533400"/>
                </a:lnTo>
                <a:lnTo>
                  <a:pt x="0" y="533400"/>
                </a:lnTo>
                <a:lnTo>
                  <a:pt x="0" y="0"/>
                </a:lnTo>
                <a:close/>
              </a:path>
            </a:pathLst>
          </a:custGeom>
          <a:ln w="28575">
            <a:solidFill>
              <a:srgbClr val="000000"/>
            </a:solidFill>
          </a:ln>
        </p:spPr>
        <p:txBody>
          <a:bodyPr wrap="square" lIns="0" tIns="0" rIns="0" bIns="0" rtlCol="0"/>
          <a:lstStyle/>
          <a:p>
            <a:endParaRPr/>
          </a:p>
        </p:txBody>
      </p:sp>
      <p:sp>
        <p:nvSpPr>
          <p:cNvPr id="12" name="object 12"/>
          <p:cNvSpPr/>
          <p:nvPr/>
        </p:nvSpPr>
        <p:spPr>
          <a:xfrm>
            <a:off x="3022244"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solidFill>
            <a:srgbClr val="FFFFFF"/>
          </a:solidFill>
        </p:spPr>
        <p:txBody>
          <a:bodyPr wrap="square" lIns="0" tIns="0" rIns="0" bIns="0" rtlCol="0"/>
          <a:lstStyle/>
          <a:p>
            <a:endParaRPr/>
          </a:p>
        </p:txBody>
      </p:sp>
      <p:sp>
        <p:nvSpPr>
          <p:cNvPr id="13" name="object 13"/>
          <p:cNvSpPr/>
          <p:nvPr/>
        </p:nvSpPr>
        <p:spPr>
          <a:xfrm>
            <a:off x="3022244"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ln w="28575">
            <a:solidFill>
              <a:srgbClr val="000000"/>
            </a:solidFill>
          </a:ln>
        </p:spPr>
        <p:txBody>
          <a:bodyPr wrap="square" lIns="0" tIns="0" rIns="0" bIns="0" rtlCol="0"/>
          <a:lstStyle/>
          <a:p>
            <a:endParaRPr/>
          </a:p>
        </p:txBody>
      </p:sp>
      <p:sp>
        <p:nvSpPr>
          <p:cNvPr id="14" name="object 14"/>
          <p:cNvSpPr/>
          <p:nvPr/>
        </p:nvSpPr>
        <p:spPr>
          <a:xfrm>
            <a:off x="3294850"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solidFill>
            <a:srgbClr val="FFFFFF"/>
          </a:solidFill>
        </p:spPr>
        <p:txBody>
          <a:bodyPr wrap="square" lIns="0" tIns="0" rIns="0" bIns="0" rtlCol="0"/>
          <a:lstStyle/>
          <a:p>
            <a:endParaRPr/>
          </a:p>
        </p:txBody>
      </p:sp>
      <p:sp>
        <p:nvSpPr>
          <p:cNvPr id="15" name="object 15"/>
          <p:cNvSpPr/>
          <p:nvPr/>
        </p:nvSpPr>
        <p:spPr>
          <a:xfrm>
            <a:off x="3294850"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ln w="28574">
            <a:solidFill>
              <a:srgbClr val="000000"/>
            </a:solidFill>
          </a:ln>
        </p:spPr>
        <p:txBody>
          <a:bodyPr wrap="square" lIns="0" tIns="0" rIns="0" bIns="0" rtlCol="0"/>
          <a:lstStyle/>
          <a:p>
            <a:endParaRPr/>
          </a:p>
        </p:txBody>
      </p:sp>
      <p:sp>
        <p:nvSpPr>
          <p:cNvPr id="16" name="object 16"/>
          <p:cNvSpPr/>
          <p:nvPr/>
        </p:nvSpPr>
        <p:spPr>
          <a:xfrm>
            <a:off x="3555644"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solidFill>
            <a:srgbClr val="FFFFFF"/>
          </a:solidFill>
        </p:spPr>
        <p:txBody>
          <a:bodyPr wrap="square" lIns="0" tIns="0" rIns="0" bIns="0" rtlCol="0"/>
          <a:lstStyle/>
          <a:p>
            <a:endParaRPr/>
          </a:p>
        </p:txBody>
      </p:sp>
      <p:sp>
        <p:nvSpPr>
          <p:cNvPr id="17" name="object 17"/>
          <p:cNvSpPr/>
          <p:nvPr/>
        </p:nvSpPr>
        <p:spPr>
          <a:xfrm>
            <a:off x="3555644"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ln w="28574">
            <a:solidFill>
              <a:srgbClr val="000000"/>
            </a:solidFill>
          </a:ln>
        </p:spPr>
        <p:txBody>
          <a:bodyPr wrap="square" lIns="0" tIns="0" rIns="0" bIns="0" rtlCol="0"/>
          <a:lstStyle/>
          <a:p>
            <a:endParaRPr/>
          </a:p>
        </p:txBody>
      </p:sp>
      <p:sp>
        <p:nvSpPr>
          <p:cNvPr id="18" name="object 18"/>
          <p:cNvSpPr/>
          <p:nvPr/>
        </p:nvSpPr>
        <p:spPr>
          <a:xfrm>
            <a:off x="4977688"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solidFill>
            <a:srgbClr val="FFFFFF"/>
          </a:solidFill>
        </p:spPr>
        <p:txBody>
          <a:bodyPr wrap="square" lIns="0" tIns="0" rIns="0" bIns="0" rtlCol="0"/>
          <a:lstStyle/>
          <a:p>
            <a:endParaRPr/>
          </a:p>
        </p:txBody>
      </p:sp>
      <p:sp>
        <p:nvSpPr>
          <p:cNvPr id="19" name="object 19"/>
          <p:cNvSpPr/>
          <p:nvPr/>
        </p:nvSpPr>
        <p:spPr>
          <a:xfrm>
            <a:off x="4977688"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ln w="28575">
            <a:solidFill>
              <a:srgbClr val="000000"/>
            </a:solidFill>
          </a:ln>
        </p:spPr>
        <p:txBody>
          <a:bodyPr wrap="square" lIns="0" tIns="0" rIns="0" bIns="0" rtlCol="0"/>
          <a:lstStyle/>
          <a:p>
            <a:endParaRPr/>
          </a:p>
        </p:txBody>
      </p:sp>
      <p:sp>
        <p:nvSpPr>
          <p:cNvPr id="20" name="object 20"/>
          <p:cNvSpPr/>
          <p:nvPr/>
        </p:nvSpPr>
        <p:spPr>
          <a:xfrm>
            <a:off x="2119655" y="3238500"/>
            <a:ext cx="718185" cy="3810"/>
          </a:xfrm>
          <a:custGeom>
            <a:avLst/>
            <a:gdLst/>
            <a:ahLst/>
            <a:cxnLst/>
            <a:rect l="l" t="t" r="r" b="b"/>
            <a:pathLst>
              <a:path w="718185" h="3810">
                <a:moveTo>
                  <a:pt x="0" y="3594"/>
                </a:moveTo>
                <a:lnTo>
                  <a:pt x="717994" y="3594"/>
                </a:lnTo>
                <a:lnTo>
                  <a:pt x="717994" y="0"/>
                </a:lnTo>
                <a:lnTo>
                  <a:pt x="0" y="0"/>
                </a:lnTo>
                <a:lnTo>
                  <a:pt x="0" y="3594"/>
                </a:lnTo>
                <a:close/>
              </a:path>
            </a:pathLst>
          </a:custGeom>
          <a:solidFill>
            <a:srgbClr val="FFFFFF"/>
          </a:solidFill>
        </p:spPr>
        <p:txBody>
          <a:bodyPr wrap="square" lIns="0" tIns="0" rIns="0" bIns="0" rtlCol="0"/>
          <a:lstStyle/>
          <a:p>
            <a:endParaRPr/>
          </a:p>
        </p:txBody>
      </p:sp>
      <p:sp>
        <p:nvSpPr>
          <p:cNvPr id="21" name="object 21"/>
          <p:cNvSpPr/>
          <p:nvPr/>
        </p:nvSpPr>
        <p:spPr>
          <a:xfrm>
            <a:off x="2119655" y="3238500"/>
            <a:ext cx="718185" cy="304800"/>
          </a:xfrm>
          <a:custGeom>
            <a:avLst/>
            <a:gdLst/>
            <a:ahLst/>
            <a:cxnLst/>
            <a:rect l="l" t="t" r="r" b="b"/>
            <a:pathLst>
              <a:path w="718185" h="304800">
                <a:moveTo>
                  <a:pt x="0" y="0"/>
                </a:moveTo>
                <a:lnTo>
                  <a:pt x="717994" y="0"/>
                </a:lnTo>
                <a:lnTo>
                  <a:pt x="717994" y="304800"/>
                </a:lnTo>
                <a:lnTo>
                  <a:pt x="0" y="304800"/>
                </a:lnTo>
                <a:lnTo>
                  <a:pt x="0" y="0"/>
                </a:lnTo>
                <a:close/>
              </a:path>
            </a:pathLst>
          </a:custGeom>
          <a:ln w="28575">
            <a:solidFill>
              <a:srgbClr val="000000"/>
            </a:solidFill>
          </a:ln>
        </p:spPr>
        <p:txBody>
          <a:bodyPr wrap="square" lIns="0" tIns="0" rIns="0" bIns="0" rtlCol="0"/>
          <a:lstStyle/>
          <a:p>
            <a:endParaRPr/>
          </a:p>
        </p:txBody>
      </p:sp>
      <p:sp>
        <p:nvSpPr>
          <p:cNvPr id="22" name="object 22"/>
          <p:cNvSpPr/>
          <p:nvPr/>
        </p:nvSpPr>
        <p:spPr>
          <a:xfrm>
            <a:off x="1650644"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solidFill>
            <a:srgbClr val="FFFFFF"/>
          </a:solidFill>
        </p:spPr>
        <p:txBody>
          <a:bodyPr wrap="square" lIns="0" tIns="0" rIns="0" bIns="0" rtlCol="0"/>
          <a:lstStyle/>
          <a:p>
            <a:endParaRPr/>
          </a:p>
        </p:txBody>
      </p:sp>
      <p:sp>
        <p:nvSpPr>
          <p:cNvPr id="23" name="object 23"/>
          <p:cNvSpPr/>
          <p:nvPr/>
        </p:nvSpPr>
        <p:spPr>
          <a:xfrm>
            <a:off x="1650644"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ln w="28575">
            <a:solidFill>
              <a:srgbClr val="000000"/>
            </a:solidFill>
          </a:ln>
        </p:spPr>
        <p:txBody>
          <a:bodyPr wrap="square" lIns="0" tIns="0" rIns="0" bIns="0" rtlCol="0"/>
          <a:lstStyle/>
          <a:p>
            <a:endParaRPr/>
          </a:p>
        </p:txBody>
      </p:sp>
      <p:sp>
        <p:nvSpPr>
          <p:cNvPr id="24" name="object 24"/>
          <p:cNvSpPr/>
          <p:nvPr/>
        </p:nvSpPr>
        <p:spPr>
          <a:xfrm>
            <a:off x="3828973"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solidFill>
            <a:srgbClr val="FFFFFF"/>
          </a:solidFill>
        </p:spPr>
        <p:txBody>
          <a:bodyPr wrap="square" lIns="0" tIns="0" rIns="0" bIns="0" rtlCol="0"/>
          <a:lstStyle/>
          <a:p>
            <a:endParaRPr/>
          </a:p>
        </p:txBody>
      </p:sp>
      <p:sp>
        <p:nvSpPr>
          <p:cNvPr id="25" name="object 25"/>
          <p:cNvSpPr/>
          <p:nvPr/>
        </p:nvSpPr>
        <p:spPr>
          <a:xfrm>
            <a:off x="3828973"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ln w="28574">
            <a:solidFill>
              <a:srgbClr val="000000"/>
            </a:solidFill>
          </a:ln>
        </p:spPr>
        <p:txBody>
          <a:bodyPr wrap="square" lIns="0" tIns="0" rIns="0" bIns="0" rtlCol="0"/>
          <a:lstStyle/>
          <a:p>
            <a:endParaRPr/>
          </a:p>
        </p:txBody>
      </p:sp>
      <p:sp>
        <p:nvSpPr>
          <p:cNvPr id="26" name="object 26"/>
          <p:cNvSpPr/>
          <p:nvPr/>
        </p:nvSpPr>
        <p:spPr>
          <a:xfrm>
            <a:off x="4686490"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solidFill>
            <a:srgbClr val="FFFFFF"/>
          </a:solidFill>
        </p:spPr>
        <p:txBody>
          <a:bodyPr wrap="square" lIns="0" tIns="0" rIns="0" bIns="0" rtlCol="0"/>
          <a:lstStyle/>
          <a:p>
            <a:endParaRPr/>
          </a:p>
        </p:txBody>
      </p:sp>
      <p:sp>
        <p:nvSpPr>
          <p:cNvPr id="27" name="object 27"/>
          <p:cNvSpPr/>
          <p:nvPr/>
        </p:nvSpPr>
        <p:spPr>
          <a:xfrm>
            <a:off x="4686490"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ln w="28575">
            <a:solidFill>
              <a:srgbClr val="000000"/>
            </a:solidFill>
          </a:ln>
        </p:spPr>
        <p:txBody>
          <a:bodyPr wrap="square" lIns="0" tIns="0" rIns="0" bIns="0" rtlCol="0"/>
          <a:lstStyle/>
          <a:p>
            <a:endParaRPr/>
          </a:p>
        </p:txBody>
      </p:sp>
      <p:sp>
        <p:nvSpPr>
          <p:cNvPr id="28" name="object 28"/>
          <p:cNvSpPr/>
          <p:nvPr/>
        </p:nvSpPr>
        <p:spPr>
          <a:xfrm>
            <a:off x="4394568"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solidFill>
            <a:srgbClr val="FFFFFF"/>
          </a:solidFill>
        </p:spPr>
        <p:txBody>
          <a:bodyPr wrap="square" lIns="0" tIns="0" rIns="0" bIns="0" rtlCol="0"/>
          <a:lstStyle/>
          <a:p>
            <a:endParaRPr/>
          </a:p>
        </p:txBody>
      </p:sp>
      <p:sp>
        <p:nvSpPr>
          <p:cNvPr id="29" name="object 29"/>
          <p:cNvSpPr/>
          <p:nvPr/>
        </p:nvSpPr>
        <p:spPr>
          <a:xfrm>
            <a:off x="4394568"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ln w="28575">
            <a:solidFill>
              <a:srgbClr val="000000"/>
            </a:solidFill>
          </a:ln>
        </p:spPr>
        <p:txBody>
          <a:bodyPr wrap="square" lIns="0" tIns="0" rIns="0" bIns="0" rtlCol="0"/>
          <a:lstStyle/>
          <a:p>
            <a:endParaRPr/>
          </a:p>
        </p:txBody>
      </p:sp>
      <p:sp>
        <p:nvSpPr>
          <p:cNvPr id="30" name="object 30"/>
          <p:cNvSpPr/>
          <p:nvPr/>
        </p:nvSpPr>
        <p:spPr>
          <a:xfrm>
            <a:off x="4102646"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solidFill>
            <a:srgbClr val="FFFFFF"/>
          </a:solidFill>
        </p:spPr>
        <p:txBody>
          <a:bodyPr wrap="square" lIns="0" tIns="0" rIns="0" bIns="0" rtlCol="0"/>
          <a:lstStyle/>
          <a:p>
            <a:endParaRPr/>
          </a:p>
        </p:txBody>
      </p:sp>
      <p:sp>
        <p:nvSpPr>
          <p:cNvPr id="31" name="object 31"/>
          <p:cNvSpPr/>
          <p:nvPr/>
        </p:nvSpPr>
        <p:spPr>
          <a:xfrm>
            <a:off x="4102646"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ln w="28575">
            <a:solidFill>
              <a:srgbClr val="000000"/>
            </a:solidFill>
          </a:ln>
        </p:spPr>
        <p:txBody>
          <a:bodyPr wrap="square" lIns="0" tIns="0" rIns="0" bIns="0" rtlCol="0"/>
          <a:lstStyle/>
          <a:p>
            <a:endParaRPr/>
          </a:p>
        </p:txBody>
      </p:sp>
      <p:sp>
        <p:nvSpPr>
          <p:cNvPr id="32" name="object 32"/>
          <p:cNvSpPr txBox="1"/>
          <p:nvPr/>
        </p:nvSpPr>
        <p:spPr>
          <a:xfrm>
            <a:off x="3095266" y="3294760"/>
            <a:ext cx="2092325" cy="228600"/>
          </a:xfrm>
          <a:prstGeom prst="rect">
            <a:avLst/>
          </a:prstGeom>
        </p:spPr>
        <p:txBody>
          <a:bodyPr vert="horz" wrap="square" lIns="0" tIns="0" rIns="0" bIns="0" rtlCol="0">
            <a:spAutoFit/>
          </a:bodyPr>
          <a:lstStyle/>
          <a:p>
            <a:pPr marL="12700">
              <a:lnSpc>
                <a:spcPct val="100000"/>
              </a:lnSpc>
              <a:tabLst>
                <a:tab pos="285115" algn="l"/>
                <a:tab pos="545465" algn="l"/>
                <a:tab pos="819150" algn="l"/>
                <a:tab pos="1101725" algn="l"/>
                <a:tab pos="1393190" algn="l"/>
                <a:tab pos="1685289" algn="l"/>
                <a:tab pos="1976755" algn="l"/>
              </a:tabLst>
            </a:pPr>
            <a:r>
              <a:rPr sz="1600" b="1" spc="-5" dirty="0">
                <a:latin typeface="Calibri"/>
                <a:cs typeface="Calibri"/>
              </a:rPr>
              <a:t>0	1	2	3	4	5	6	7</a:t>
            </a:r>
            <a:endParaRPr sz="1600">
              <a:latin typeface="Calibri"/>
              <a:cs typeface="Calibri"/>
            </a:endParaRPr>
          </a:p>
        </p:txBody>
      </p:sp>
      <p:sp>
        <p:nvSpPr>
          <p:cNvPr id="33" name="object 33"/>
          <p:cNvSpPr txBox="1"/>
          <p:nvPr/>
        </p:nvSpPr>
        <p:spPr>
          <a:xfrm>
            <a:off x="2124976" y="3242094"/>
            <a:ext cx="718185" cy="304800"/>
          </a:xfrm>
          <a:prstGeom prst="rect">
            <a:avLst/>
          </a:prstGeom>
        </p:spPr>
        <p:txBody>
          <a:bodyPr vert="horz" wrap="square" lIns="0" tIns="0" rIns="0" bIns="0" rtlCol="0">
            <a:spAutoFit/>
          </a:bodyPr>
          <a:lstStyle/>
          <a:p>
            <a:pPr marL="219710">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34" name="object 34"/>
          <p:cNvSpPr txBox="1"/>
          <p:nvPr/>
        </p:nvSpPr>
        <p:spPr>
          <a:xfrm>
            <a:off x="1726714" y="3294760"/>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35" name="object 35"/>
          <p:cNvSpPr/>
          <p:nvPr/>
        </p:nvSpPr>
        <p:spPr>
          <a:xfrm>
            <a:off x="5372290" y="2973010"/>
            <a:ext cx="2260600" cy="418465"/>
          </a:xfrm>
          <a:custGeom>
            <a:avLst/>
            <a:gdLst/>
            <a:ahLst/>
            <a:cxnLst/>
            <a:rect l="l" t="t" r="r" b="b"/>
            <a:pathLst>
              <a:path w="2260600" h="418464">
                <a:moveTo>
                  <a:pt x="2260587" y="0"/>
                </a:moveTo>
                <a:lnTo>
                  <a:pt x="2260587" y="417893"/>
                </a:lnTo>
                <a:lnTo>
                  <a:pt x="0" y="417893"/>
                </a:lnTo>
              </a:path>
            </a:pathLst>
          </a:custGeom>
          <a:ln w="25400">
            <a:solidFill>
              <a:srgbClr val="000000"/>
            </a:solidFill>
          </a:ln>
        </p:spPr>
        <p:txBody>
          <a:bodyPr wrap="square" lIns="0" tIns="0" rIns="0" bIns="0" rtlCol="0"/>
          <a:lstStyle/>
          <a:p>
            <a:endParaRPr/>
          </a:p>
        </p:txBody>
      </p:sp>
      <p:sp>
        <p:nvSpPr>
          <p:cNvPr id="36" name="object 36"/>
          <p:cNvSpPr/>
          <p:nvPr/>
        </p:nvSpPr>
        <p:spPr>
          <a:xfrm>
            <a:off x="2478647" y="2819400"/>
            <a:ext cx="3782695" cy="401320"/>
          </a:xfrm>
          <a:custGeom>
            <a:avLst/>
            <a:gdLst/>
            <a:ahLst/>
            <a:cxnLst/>
            <a:rect l="l" t="t" r="r" b="b"/>
            <a:pathLst>
              <a:path w="3782695" h="401319">
                <a:moveTo>
                  <a:pt x="3782631" y="0"/>
                </a:moveTo>
                <a:lnTo>
                  <a:pt x="0" y="0"/>
                </a:lnTo>
                <a:lnTo>
                  <a:pt x="0" y="400913"/>
                </a:lnTo>
              </a:path>
            </a:pathLst>
          </a:custGeom>
          <a:ln w="25400">
            <a:solidFill>
              <a:srgbClr val="000000"/>
            </a:solidFill>
          </a:ln>
        </p:spPr>
        <p:txBody>
          <a:bodyPr wrap="square" lIns="0" tIns="0" rIns="0" bIns="0" rtlCol="0"/>
          <a:lstStyle/>
          <a:p>
            <a:endParaRPr/>
          </a:p>
        </p:txBody>
      </p:sp>
      <p:sp>
        <p:nvSpPr>
          <p:cNvPr id="37" name="object 37"/>
          <p:cNvSpPr/>
          <p:nvPr/>
        </p:nvSpPr>
        <p:spPr>
          <a:xfrm>
            <a:off x="1782138" y="2838380"/>
            <a:ext cx="1905" cy="401320"/>
          </a:xfrm>
          <a:custGeom>
            <a:avLst/>
            <a:gdLst/>
            <a:ahLst/>
            <a:cxnLst/>
            <a:rect l="l" t="t" r="r" b="b"/>
            <a:pathLst>
              <a:path w="1905" h="401319">
                <a:moveTo>
                  <a:pt x="1587" y="0"/>
                </a:moveTo>
                <a:lnTo>
                  <a:pt x="0" y="400913"/>
                </a:lnTo>
              </a:path>
            </a:pathLst>
          </a:custGeom>
          <a:ln w="25400">
            <a:solidFill>
              <a:srgbClr val="000000"/>
            </a:solidFill>
          </a:ln>
        </p:spPr>
        <p:txBody>
          <a:bodyPr wrap="square" lIns="0" tIns="0" rIns="0" bIns="0" rtlCol="0"/>
          <a:lstStyle/>
          <a:p>
            <a:endParaRPr/>
          </a:p>
        </p:txBody>
      </p:sp>
      <p:sp>
        <p:nvSpPr>
          <p:cNvPr id="38" name="object 38"/>
          <p:cNvSpPr txBox="1"/>
          <p:nvPr/>
        </p:nvSpPr>
        <p:spPr>
          <a:xfrm>
            <a:off x="2196298" y="2514600"/>
            <a:ext cx="2540000" cy="276999"/>
          </a:xfrm>
          <a:prstGeom prst="rect">
            <a:avLst/>
          </a:prstGeom>
        </p:spPr>
        <p:txBody>
          <a:bodyPr vert="horz" wrap="square" lIns="0" tIns="0" rIns="0" bIns="0" rtlCol="0">
            <a:spAutoFit/>
          </a:bodyPr>
          <a:lstStyle/>
          <a:p>
            <a:pPr marL="12700">
              <a:lnSpc>
                <a:spcPct val="100000"/>
              </a:lnSpc>
              <a:tabLst>
                <a:tab pos="263525" algn="l"/>
              </a:tabLst>
            </a:pPr>
            <a:r>
              <a:rPr sz="1800" b="1" dirty="0">
                <a:latin typeface="Calibri"/>
                <a:cs typeface="Calibri"/>
              </a:rPr>
              <a:t>+	</a:t>
            </a:r>
            <a:r>
              <a:rPr lang="zh-CN" altLang="en-US" sz="1800" b="1" dirty="0" smtClean="0">
                <a:latin typeface="Calibri"/>
                <a:cs typeface="Calibri"/>
              </a:rPr>
              <a:t>匹配</a:t>
            </a:r>
            <a:r>
              <a:rPr sz="1800" b="1" spc="-5" dirty="0" smtClean="0">
                <a:latin typeface="Calibri"/>
                <a:cs typeface="Calibri"/>
              </a:rPr>
              <a:t>:</a:t>
            </a:r>
            <a:r>
              <a:rPr sz="1800" b="1" spc="-20" dirty="0" smtClean="0">
                <a:latin typeface="Calibri"/>
                <a:cs typeface="Calibri"/>
              </a:rPr>
              <a:t> </a:t>
            </a:r>
            <a:r>
              <a:rPr lang="zh-CN" altLang="en-US" sz="1800" b="1" spc="-20" dirty="0" smtClean="0">
                <a:latin typeface="Calibri"/>
                <a:cs typeface="Calibri"/>
              </a:rPr>
              <a:t>假设 </a:t>
            </a:r>
            <a:r>
              <a:rPr sz="1800" b="1" spc="-30" dirty="0" smtClean="0">
                <a:latin typeface="Calibri"/>
                <a:cs typeface="Calibri"/>
              </a:rPr>
              <a:t>y</a:t>
            </a:r>
            <a:r>
              <a:rPr sz="1800" b="1" spc="5" dirty="0" smtClean="0">
                <a:latin typeface="Calibri"/>
                <a:cs typeface="Calibri"/>
              </a:rPr>
              <a:t>e</a:t>
            </a:r>
            <a:r>
              <a:rPr sz="1800" b="1" spc="-5" dirty="0" smtClean="0">
                <a:latin typeface="Calibri"/>
                <a:cs typeface="Calibri"/>
              </a:rPr>
              <a:t>s</a:t>
            </a:r>
            <a:r>
              <a:rPr sz="1800" b="1" spc="-10" dirty="0" smtClean="0">
                <a:latin typeface="Calibri"/>
                <a:cs typeface="Calibri"/>
              </a:rPr>
              <a:t> </a:t>
            </a:r>
            <a:r>
              <a:rPr sz="1800" b="1" dirty="0">
                <a:latin typeface="Calibri"/>
                <a:cs typeface="Calibri"/>
              </a:rPr>
              <a:t>=</a:t>
            </a:r>
            <a:r>
              <a:rPr sz="1800" b="1" spc="15" dirty="0">
                <a:latin typeface="Calibri"/>
                <a:cs typeface="Calibri"/>
              </a:rPr>
              <a:t> </a:t>
            </a:r>
            <a:r>
              <a:rPr sz="1800" b="1" dirty="0">
                <a:latin typeface="Calibri"/>
                <a:cs typeface="Calibri"/>
              </a:rPr>
              <a:t>h</a:t>
            </a:r>
            <a:r>
              <a:rPr sz="1800" b="1" spc="-5" dirty="0">
                <a:latin typeface="Calibri"/>
                <a:cs typeface="Calibri"/>
              </a:rPr>
              <a:t>it</a:t>
            </a:r>
            <a:endParaRPr sz="1800" dirty="0">
              <a:latin typeface="Calibri"/>
              <a:cs typeface="Calibri"/>
            </a:endParaRPr>
          </a:p>
        </p:txBody>
      </p:sp>
      <p:sp>
        <p:nvSpPr>
          <p:cNvPr id="39" name="object 39"/>
          <p:cNvSpPr txBox="1"/>
          <p:nvPr/>
        </p:nvSpPr>
        <p:spPr>
          <a:xfrm>
            <a:off x="1481466" y="2514600"/>
            <a:ext cx="586105" cy="276999"/>
          </a:xfrm>
          <a:prstGeom prst="rect">
            <a:avLst/>
          </a:prstGeom>
        </p:spPr>
        <p:txBody>
          <a:bodyPr vert="horz" wrap="square" lIns="0" tIns="0" rIns="0" bIns="0" rtlCol="0">
            <a:spAutoFit/>
          </a:bodyPr>
          <a:lstStyle/>
          <a:p>
            <a:pPr marL="12700">
              <a:lnSpc>
                <a:spcPct val="100000"/>
              </a:lnSpc>
            </a:pPr>
            <a:r>
              <a:rPr lang="zh-CN" altLang="en-US" sz="1800" b="1" dirty="0" smtClean="0">
                <a:latin typeface="Calibri"/>
                <a:cs typeface="Calibri"/>
              </a:rPr>
              <a:t>有效</a:t>
            </a:r>
            <a:r>
              <a:rPr sz="1800" b="1" dirty="0" smtClean="0">
                <a:latin typeface="Calibri"/>
                <a:cs typeface="Calibri"/>
              </a:rPr>
              <a:t>?</a:t>
            </a:r>
            <a:endParaRPr sz="1800" dirty="0">
              <a:latin typeface="Calibri"/>
              <a:cs typeface="Calibri"/>
            </a:endParaRPr>
          </a:p>
        </p:txBody>
      </p:sp>
      <p:sp>
        <p:nvSpPr>
          <p:cNvPr id="40" name="object 40"/>
          <p:cNvSpPr/>
          <p:nvPr/>
        </p:nvSpPr>
        <p:spPr>
          <a:xfrm>
            <a:off x="4248963" y="2973010"/>
            <a:ext cx="4025265" cy="998855"/>
          </a:xfrm>
          <a:custGeom>
            <a:avLst/>
            <a:gdLst/>
            <a:ahLst/>
            <a:cxnLst/>
            <a:rect l="l" t="t" r="r" b="b"/>
            <a:pathLst>
              <a:path w="4025265" h="998854">
                <a:moveTo>
                  <a:pt x="4025176" y="0"/>
                </a:moveTo>
                <a:lnTo>
                  <a:pt x="4025176" y="998512"/>
                </a:lnTo>
                <a:lnTo>
                  <a:pt x="0" y="998512"/>
                </a:lnTo>
                <a:lnTo>
                  <a:pt x="0" y="570293"/>
                </a:lnTo>
              </a:path>
            </a:pathLst>
          </a:custGeom>
          <a:ln w="25400">
            <a:solidFill>
              <a:srgbClr val="000000"/>
            </a:solidFill>
          </a:ln>
        </p:spPr>
        <p:txBody>
          <a:bodyPr wrap="square" lIns="0" tIns="0" rIns="0" bIns="0" rtlCol="0"/>
          <a:lstStyle/>
          <a:p>
            <a:endParaRPr/>
          </a:p>
        </p:txBody>
      </p:sp>
      <p:sp>
        <p:nvSpPr>
          <p:cNvPr id="41" name="object 41"/>
          <p:cNvSpPr txBox="1"/>
          <p:nvPr/>
        </p:nvSpPr>
        <p:spPr>
          <a:xfrm>
            <a:off x="5793740" y="4037329"/>
            <a:ext cx="1133475" cy="276999"/>
          </a:xfrm>
          <a:prstGeom prst="rect">
            <a:avLst/>
          </a:prstGeom>
        </p:spPr>
        <p:txBody>
          <a:bodyPr vert="horz" wrap="square" lIns="0" tIns="0" rIns="0" bIns="0" rtlCol="0">
            <a:spAutoFit/>
          </a:bodyPr>
          <a:lstStyle/>
          <a:p>
            <a:pPr marL="12700">
              <a:lnSpc>
                <a:spcPct val="100000"/>
              </a:lnSpc>
            </a:pPr>
            <a:r>
              <a:rPr lang="zh-CN" altLang="en-US" sz="1800" dirty="0" smtClean="0">
                <a:latin typeface="Calibri"/>
                <a:cs typeface="Calibri"/>
              </a:rPr>
              <a:t>块偏移</a:t>
            </a:r>
            <a:endParaRPr sz="1800" dirty="0">
              <a:latin typeface="Calibri"/>
              <a:cs typeface="Calibri"/>
            </a:endParaRPr>
          </a:p>
        </p:txBody>
      </p:sp>
      <p:sp>
        <p:nvSpPr>
          <p:cNvPr id="42" name="object 42"/>
          <p:cNvSpPr/>
          <p:nvPr/>
        </p:nvSpPr>
        <p:spPr>
          <a:xfrm>
            <a:off x="2124976" y="3242094"/>
            <a:ext cx="718185" cy="304800"/>
          </a:xfrm>
          <a:custGeom>
            <a:avLst/>
            <a:gdLst/>
            <a:ahLst/>
            <a:cxnLst/>
            <a:rect l="l" t="t" r="r" b="b"/>
            <a:pathLst>
              <a:path w="718185" h="304800">
                <a:moveTo>
                  <a:pt x="0" y="0"/>
                </a:moveTo>
                <a:lnTo>
                  <a:pt x="717994" y="0"/>
                </a:lnTo>
                <a:lnTo>
                  <a:pt x="717994" y="304800"/>
                </a:lnTo>
                <a:lnTo>
                  <a:pt x="0" y="304800"/>
                </a:lnTo>
                <a:lnTo>
                  <a:pt x="0" y="0"/>
                </a:lnTo>
                <a:close/>
              </a:path>
            </a:pathLst>
          </a:custGeom>
          <a:solidFill>
            <a:srgbClr val="FF9999"/>
          </a:solidFill>
        </p:spPr>
        <p:txBody>
          <a:bodyPr wrap="square" lIns="0" tIns="0" rIns="0" bIns="0" rtlCol="0"/>
          <a:lstStyle/>
          <a:p>
            <a:endParaRPr/>
          </a:p>
        </p:txBody>
      </p:sp>
      <p:sp>
        <p:nvSpPr>
          <p:cNvPr id="43" name="object 43"/>
          <p:cNvSpPr/>
          <p:nvPr/>
        </p:nvSpPr>
        <p:spPr>
          <a:xfrm>
            <a:off x="2124976" y="3242094"/>
            <a:ext cx="718185" cy="304800"/>
          </a:xfrm>
          <a:custGeom>
            <a:avLst/>
            <a:gdLst/>
            <a:ahLst/>
            <a:cxnLst/>
            <a:rect l="l" t="t" r="r" b="b"/>
            <a:pathLst>
              <a:path w="718185" h="304800">
                <a:moveTo>
                  <a:pt x="0" y="0"/>
                </a:moveTo>
                <a:lnTo>
                  <a:pt x="717994" y="0"/>
                </a:lnTo>
                <a:lnTo>
                  <a:pt x="717994" y="304800"/>
                </a:lnTo>
                <a:lnTo>
                  <a:pt x="0" y="304800"/>
                </a:lnTo>
                <a:lnTo>
                  <a:pt x="0" y="0"/>
                </a:lnTo>
                <a:close/>
              </a:path>
            </a:pathLst>
          </a:custGeom>
          <a:ln w="28575">
            <a:solidFill>
              <a:srgbClr val="000000"/>
            </a:solidFill>
          </a:ln>
        </p:spPr>
        <p:txBody>
          <a:bodyPr wrap="square" lIns="0" tIns="0" rIns="0" bIns="0" rtlCol="0"/>
          <a:lstStyle/>
          <a:p>
            <a:endParaRPr/>
          </a:p>
        </p:txBody>
      </p:sp>
      <p:sp>
        <p:nvSpPr>
          <p:cNvPr id="44" name="object 44"/>
          <p:cNvSpPr txBox="1"/>
          <p:nvPr/>
        </p:nvSpPr>
        <p:spPr>
          <a:xfrm>
            <a:off x="2337762" y="3298356"/>
            <a:ext cx="290830" cy="228600"/>
          </a:xfrm>
          <a:prstGeom prst="rect">
            <a:avLst/>
          </a:prstGeom>
        </p:spPr>
        <p:txBody>
          <a:bodyPr vert="horz" wrap="square" lIns="0" tIns="0" rIns="0" bIns="0" rtlCol="0">
            <a:spAutoFit/>
          </a:bodyPr>
          <a:lstStyle/>
          <a:p>
            <a:pPr marL="12700">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50" name="object 3"/>
          <p:cNvSpPr txBox="1">
            <a:spLocks noGrp="1"/>
          </p:cNvSpPr>
          <p:nvPr>
            <p:ph type="title"/>
          </p:nvPr>
        </p:nvSpPr>
        <p:spPr>
          <a:xfrm>
            <a:off x="374650" y="330564"/>
            <a:ext cx="7591425" cy="843822"/>
          </a:xfrm>
          <a:prstGeom prst="rect">
            <a:avLst/>
          </a:prstGeom>
        </p:spPr>
        <p:txBody>
          <a:bodyPr vert="horz" wrap="square" lIns="0" tIns="287021" rIns="0" bIns="0" rtlCol="0">
            <a:spAutoFit/>
          </a:bodyPr>
          <a:lstStyle/>
          <a:p>
            <a:pPr marL="12700">
              <a:lnSpc>
                <a:spcPct val="100000"/>
              </a:lnSpc>
            </a:pPr>
            <a:r>
              <a:rPr lang="zh-CN" altLang="en-US" dirty="0"/>
              <a:t>例子</a:t>
            </a:r>
            <a:r>
              <a:rPr dirty="0" smtClean="0"/>
              <a:t>:</a:t>
            </a:r>
            <a:r>
              <a:rPr spc="-20" dirty="0" smtClean="0"/>
              <a:t> </a:t>
            </a:r>
            <a:r>
              <a:rPr lang="zh-CN" altLang="en-US" spc="-20" dirty="0" smtClean="0"/>
              <a:t>直接映射高级缓存</a:t>
            </a:r>
            <a:r>
              <a:rPr spc="-15" dirty="0" smtClean="0"/>
              <a:t>(</a:t>
            </a:r>
            <a:r>
              <a:rPr spc="-5" dirty="0"/>
              <a:t>E</a:t>
            </a:r>
            <a:r>
              <a:rPr spc="10" dirty="0"/>
              <a:t> </a:t>
            </a:r>
            <a:r>
              <a:rPr dirty="0"/>
              <a:t>=</a:t>
            </a:r>
            <a:r>
              <a:rPr spc="-20" dirty="0"/>
              <a:t> </a:t>
            </a:r>
            <a:r>
              <a:rPr spc="-5" dirty="0"/>
              <a:t>1)</a:t>
            </a:r>
          </a:p>
        </p:txBody>
      </p:sp>
      <p:sp>
        <p:nvSpPr>
          <p:cNvPr id="51" name="object 7"/>
          <p:cNvSpPr txBox="1"/>
          <p:nvPr/>
        </p:nvSpPr>
        <p:spPr>
          <a:xfrm>
            <a:off x="459740" y="1242297"/>
            <a:ext cx="3274060" cy="553998"/>
          </a:xfrm>
          <a:prstGeom prst="rect">
            <a:avLst/>
          </a:prstGeom>
        </p:spPr>
        <p:txBody>
          <a:bodyPr vert="horz" wrap="square" lIns="0" tIns="0" rIns="0" bIns="0" rtlCol="0">
            <a:spAutoFit/>
          </a:bodyPr>
          <a:lstStyle/>
          <a:p>
            <a:pPr marL="12700" marR="5080">
              <a:lnSpc>
                <a:spcPct val="100000"/>
              </a:lnSpc>
            </a:pPr>
            <a:r>
              <a:rPr lang="zh-CN" altLang="en-US" sz="1800" b="1" spc="-5" dirty="0" smtClean="0">
                <a:latin typeface="Calibri"/>
                <a:cs typeface="Calibri"/>
              </a:rPr>
              <a:t>直接映射</a:t>
            </a:r>
            <a:r>
              <a:rPr sz="1800" b="1" spc="-5" dirty="0" smtClean="0">
                <a:latin typeface="Calibri"/>
                <a:cs typeface="Calibri"/>
              </a:rPr>
              <a:t>:</a:t>
            </a:r>
            <a:r>
              <a:rPr sz="1800" b="1" spc="-30" dirty="0" smtClean="0">
                <a:latin typeface="Calibri"/>
                <a:cs typeface="Calibri"/>
              </a:rPr>
              <a:t> </a:t>
            </a:r>
            <a:r>
              <a:rPr lang="zh-CN" altLang="en-US" sz="1800" b="1" spc="-30" dirty="0" smtClean="0">
                <a:latin typeface="Calibri"/>
                <a:cs typeface="Calibri"/>
              </a:rPr>
              <a:t>每组一行</a:t>
            </a:r>
            <a:endParaRPr lang="en-US" altLang="zh-CN" sz="1800" b="1" spc="-30" dirty="0" smtClean="0">
              <a:latin typeface="Calibri"/>
              <a:cs typeface="Calibri"/>
            </a:endParaRPr>
          </a:p>
          <a:p>
            <a:pPr marL="12700" marR="5080">
              <a:lnSpc>
                <a:spcPct val="100000"/>
              </a:lnSpc>
            </a:pPr>
            <a:r>
              <a:rPr lang="zh-CN" altLang="en-US" sz="1800" b="1" spc="-5" dirty="0" smtClean="0">
                <a:latin typeface="Calibri"/>
                <a:cs typeface="Calibri"/>
              </a:rPr>
              <a:t>假定</a:t>
            </a:r>
            <a:r>
              <a:rPr sz="1800" b="1" spc="-5" dirty="0" smtClean="0">
                <a:latin typeface="Calibri"/>
                <a:cs typeface="Calibri"/>
              </a:rPr>
              <a:t>:</a:t>
            </a:r>
            <a:r>
              <a:rPr sz="1800" b="1" spc="-30" dirty="0" smtClean="0">
                <a:latin typeface="Calibri"/>
                <a:cs typeface="Calibri"/>
              </a:rPr>
              <a:t> </a:t>
            </a:r>
            <a:r>
              <a:rPr lang="zh-CN" altLang="en-US" sz="1800" b="1" spc="-30" dirty="0" smtClean="0">
                <a:latin typeface="Calibri"/>
                <a:cs typeface="Calibri"/>
              </a:rPr>
              <a:t>高速缓存块大小为 </a:t>
            </a:r>
            <a:r>
              <a:rPr sz="1800" b="1" spc="-5" dirty="0" smtClean="0">
                <a:latin typeface="Calibri"/>
                <a:cs typeface="Calibri"/>
              </a:rPr>
              <a:t>8</a:t>
            </a:r>
            <a:r>
              <a:rPr lang="zh-CN" altLang="en-US" b="1" spc="-5" dirty="0">
                <a:latin typeface="Calibri"/>
                <a:cs typeface="Calibri"/>
              </a:rPr>
              <a:t>个</a:t>
            </a:r>
            <a:r>
              <a:rPr lang="zh-CN" altLang="en-US" b="1" dirty="0" smtClean="0">
                <a:latin typeface="Calibri"/>
                <a:cs typeface="Calibri"/>
              </a:rPr>
              <a:t>字节</a:t>
            </a:r>
            <a:endParaRPr sz="1800" dirty="0">
              <a:latin typeface="Calibri"/>
              <a:cs typeface="Calibri"/>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6261277" y="2702166"/>
            <a:ext cx="990600" cy="271145"/>
          </a:xfrm>
          <a:custGeom>
            <a:avLst/>
            <a:gdLst/>
            <a:ahLst/>
            <a:cxnLst/>
            <a:rect l="l" t="t" r="r" b="b"/>
            <a:pathLst>
              <a:path w="990600" h="271144">
                <a:moveTo>
                  <a:pt x="0" y="0"/>
                </a:moveTo>
                <a:lnTo>
                  <a:pt x="990600" y="0"/>
                </a:lnTo>
                <a:lnTo>
                  <a:pt x="990600" y="270852"/>
                </a:lnTo>
                <a:lnTo>
                  <a:pt x="0" y="270852"/>
                </a:lnTo>
                <a:lnTo>
                  <a:pt x="0" y="0"/>
                </a:lnTo>
                <a:close/>
              </a:path>
            </a:pathLst>
          </a:custGeom>
          <a:solidFill>
            <a:srgbClr val="FF9999"/>
          </a:solidFill>
        </p:spPr>
        <p:txBody>
          <a:bodyPr wrap="square" lIns="0" tIns="0" rIns="0" bIns="0" rtlCol="0"/>
          <a:lstStyle/>
          <a:p>
            <a:endParaRPr/>
          </a:p>
        </p:txBody>
      </p:sp>
      <p:sp>
        <p:nvSpPr>
          <p:cNvPr id="6" name="object 6"/>
          <p:cNvSpPr/>
          <p:nvPr/>
        </p:nvSpPr>
        <p:spPr>
          <a:xfrm>
            <a:off x="6261277" y="2702166"/>
            <a:ext cx="990600" cy="271145"/>
          </a:xfrm>
          <a:custGeom>
            <a:avLst/>
            <a:gdLst/>
            <a:ahLst/>
            <a:cxnLst/>
            <a:rect l="l" t="t" r="r" b="b"/>
            <a:pathLst>
              <a:path w="990600" h="271144">
                <a:moveTo>
                  <a:pt x="0" y="0"/>
                </a:moveTo>
                <a:lnTo>
                  <a:pt x="990600" y="0"/>
                </a:lnTo>
                <a:lnTo>
                  <a:pt x="990600" y="270852"/>
                </a:lnTo>
                <a:lnTo>
                  <a:pt x="0" y="270852"/>
                </a:lnTo>
                <a:lnTo>
                  <a:pt x="0" y="0"/>
                </a:lnTo>
                <a:close/>
              </a:path>
            </a:pathLst>
          </a:custGeom>
          <a:ln w="12700">
            <a:solidFill>
              <a:srgbClr val="000000"/>
            </a:solidFill>
          </a:ln>
        </p:spPr>
        <p:txBody>
          <a:bodyPr wrap="square" lIns="0" tIns="0" rIns="0" bIns="0" rtlCol="0"/>
          <a:lstStyle/>
          <a:p>
            <a:endParaRPr/>
          </a:p>
        </p:txBody>
      </p:sp>
      <p:sp>
        <p:nvSpPr>
          <p:cNvPr id="7" name="object 7"/>
          <p:cNvSpPr/>
          <p:nvPr/>
        </p:nvSpPr>
        <p:spPr>
          <a:xfrm>
            <a:off x="7251877" y="2702166"/>
            <a:ext cx="762000" cy="271145"/>
          </a:xfrm>
          <a:custGeom>
            <a:avLst/>
            <a:gdLst/>
            <a:ahLst/>
            <a:cxnLst/>
            <a:rect l="l" t="t" r="r" b="b"/>
            <a:pathLst>
              <a:path w="762000" h="271144">
                <a:moveTo>
                  <a:pt x="0" y="0"/>
                </a:moveTo>
                <a:lnTo>
                  <a:pt x="762000" y="0"/>
                </a:lnTo>
                <a:lnTo>
                  <a:pt x="762000" y="270852"/>
                </a:lnTo>
                <a:lnTo>
                  <a:pt x="0" y="270852"/>
                </a:lnTo>
                <a:lnTo>
                  <a:pt x="0" y="0"/>
                </a:lnTo>
                <a:close/>
              </a:path>
            </a:pathLst>
          </a:custGeom>
          <a:ln w="12700">
            <a:solidFill>
              <a:srgbClr val="000000"/>
            </a:solidFill>
          </a:ln>
        </p:spPr>
        <p:txBody>
          <a:bodyPr wrap="square" lIns="0" tIns="0" rIns="0" bIns="0" rtlCol="0"/>
          <a:lstStyle/>
          <a:p>
            <a:endParaRPr/>
          </a:p>
        </p:txBody>
      </p:sp>
      <p:sp>
        <p:nvSpPr>
          <p:cNvPr id="8" name="object 8"/>
          <p:cNvSpPr/>
          <p:nvPr/>
        </p:nvSpPr>
        <p:spPr>
          <a:xfrm>
            <a:off x="8013877" y="2702166"/>
            <a:ext cx="520700" cy="271145"/>
          </a:xfrm>
          <a:custGeom>
            <a:avLst/>
            <a:gdLst/>
            <a:ahLst/>
            <a:cxnLst/>
            <a:rect l="l" t="t" r="r" b="b"/>
            <a:pathLst>
              <a:path w="520700" h="271144">
                <a:moveTo>
                  <a:pt x="0" y="0"/>
                </a:moveTo>
                <a:lnTo>
                  <a:pt x="520522" y="0"/>
                </a:lnTo>
                <a:lnTo>
                  <a:pt x="520522" y="270852"/>
                </a:lnTo>
                <a:lnTo>
                  <a:pt x="0" y="270852"/>
                </a:lnTo>
                <a:lnTo>
                  <a:pt x="0" y="0"/>
                </a:lnTo>
                <a:close/>
              </a:path>
            </a:pathLst>
          </a:custGeom>
          <a:ln w="12700">
            <a:solidFill>
              <a:srgbClr val="000000"/>
            </a:solidFill>
          </a:ln>
        </p:spPr>
        <p:txBody>
          <a:bodyPr wrap="square" lIns="0" tIns="0" rIns="0" bIns="0" rtlCol="0"/>
          <a:lstStyle/>
          <a:p>
            <a:endParaRPr/>
          </a:p>
        </p:txBody>
      </p:sp>
      <p:sp>
        <p:nvSpPr>
          <p:cNvPr id="9" name="object 9"/>
          <p:cNvSpPr txBox="1"/>
          <p:nvPr/>
        </p:nvSpPr>
        <p:spPr>
          <a:xfrm>
            <a:off x="6250940" y="2437129"/>
            <a:ext cx="2189480" cy="561692"/>
          </a:xfrm>
          <a:prstGeom prst="rect">
            <a:avLst/>
          </a:prstGeom>
        </p:spPr>
        <p:txBody>
          <a:bodyPr vert="horz" wrap="square" lIns="0" tIns="0" rIns="0" bIns="0" rtlCol="0">
            <a:spAutoFit/>
          </a:bodyPr>
          <a:lstStyle/>
          <a:p>
            <a:pPr marL="12700">
              <a:lnSpc>
                <a:spcPct val="100000"/>
              </a:lnSpc>
            </a:pPr>
            <a:r>
              <a:rPr lang="en-US" altLang="zh-CN" b="1" spc="-5" dirty="0" err="1">
                <a:latin typeface="Calibri"/>
                <a:cs typeface="Calibri"/>
              </a:rPr>
              <a:t>int</a:t>
            </a:r>
            <a:r>
              <a:rPr lang="zh-CN" altLang="en-US" b="1" spc="-5" dirty="0">
                <a:latin typeface="Calibri"/>
                <a:cs typeface="Calibri"/>
              </a:rPr>
              <a:t>地址</a:t>
            </a:r>
            <a:r>
              <a:rPr sz="1800" b="1" spc="-5" dirty="0" smtClean="0">
                <a:latin typeface="Calibri"/>
                <a:cs typeface="Calibri"/>
              </a:rPr>
              <a:t>:</a:t>
            </a:r>
            <a:endParaRPr sz="1800" dirty="0">
              <a:latin typeface="Calibri"/>
              <a:cs typeface="Calibri"/>
            </a:endParaRPr>
          </a:p>
          <a:p>
            <a:pPr marL="292735">
              <a:lnSpc>
                <a:spcPct val="100000"/>
              </a:lnSpc>
              <a:spcBef>
                <a:spcPts val="280"/>
              </a:spcBef>
              <a:tabLst>
                <a:tab pos="1155065" algn="l"/>
                <a:tab pos="1870075" algn="l"/>
              </a:tabLst>
            </a:pPr>
            <a:r>
              <a:rPr sz="1600" b="1" spc="-5" dirty="0">
                <a:latin typeface="Calibri"/>
                <a:cs typeface="Calibri"/>
              </a:rPr>
              <a:t>t </a:t>
            </a:r>
            <a:r>
              <a:rPr sz="1600" b="1" spc="-10" dirty="0">
                <a:latin typeface="Calibri"/>
                <a:cs typeface="Calibri"/>
              </a:rPr>
              <a:t>b</a:t>
            </a:r>
            <a:r>
              <a:rPr sz="1600" b="1" spc="-5" dirty="0">
                <a:latin typeface="Calibri"/>
                <a:cs typeface="Calibri"/>
              </a:rPr>
              <a:t>i</a:t>
            </a:r>
            <a:r>
              <a:rPr sz="1600" b="1" spc="-10" dirty="0">
                <a:latin typeface="Calibri"/>
                <a:cs typeface="Calibri"/>
              </a:rPr>
              <a:t>t</a:t>
            </a:r>
            <a:r>
              <a:rPr sz="1600" b="1" spc="-5" dirty="0">
                <a:latin typeface="Calibri"/>
                <a:cs typeface="Calibri"/>
              </a:rPr>
              <a:t>s</a:t>
            </a:r>
            <a:r>
              <a:rPr sz="1600" b="1" dirty="0">
                <a:latin typeface="Calibri"/>
                <a:cs typeface="Calibri"/>
              </a:rPr>
              <a:t>	</a:t>
            </a:r>
            <a:r>
              <a:rPr sz="1600" b="1" spc="-10" dirty="0">
                <a:latin typeface="Calibri"/>
                <a:cs typeface="Calibri"/>
              </a:rPr>
              <a:t>0</a:t>
            </a:r>
            <a:r>
              <a:rPr sz="1600" b="1" spc="-5" dirty="0">
                <a:latin typeface="Calibri"/>
                <a:cs typeface="Calibri"/>
              </a:rPr>
              <a:t>…</a:t>
            </a:r>
            <a:r>
              <a:rPr sz="1600" b="1" spc="-10" dirty="0">
                <a:latin typeface="Calibri"/>
                <a:cs typeface="Calibri"/>
              </a:rPr>
              <a:t>0</a:t>
            </a:r>
            <a:r>
              <a:rPr sz="1600" b="1" spc="-5" dirty="0">
                <a:latin typeface="Calibri"/>
                <a:cs typeface="Calibri"/>
              </a:rPr>
              <a:t>1</a:t>
            </a:r>
            <a:r>
              <a:rPr sz="1600" b="1" dirty="0">
                <a:latin typeface="Calibri"/>
                <a:cs typeface="Calibri"/>
              </a:rPr>
              <a:t>	</a:t>
            </a:r>
            <a:r>
              <a:rPr sz="1600" b="1" spc="-10" dirty="0">
                <a:latin typeface="Calibri"/>
                <a:cs typeface="Calibri"/>
              </a:rPr>
              <a:t>100</a:t>
            </a:r>
            <a:endParaRPr sz="1600" dirty="0">
              <a:latin typeface="Calibri"/>
              <a:cs typeface="Calibri"/>
            </a:endParaRPr>
          </a:p>
        </p:txBody>
      </p:sp>
      <p:sp>
        <p:nvSpPr>
          <p:cNvPr id="10" name="object 10"/>
          <p:cNvSpPr/>
          <p:nvPr/>
        </p:nvSpPr>
        <p:spPr>
          <a:xfrm>
            <a:off x="1524000" y="3124200"/>
            <a:ext cx="3848735" cy="533400"/>
          </a:xfrm>
          <a:custGeom>
            <a:avLst/>
            <a:gdLst/>
            <a:ahLst/>
            <a:cxnLst/>
            <a:rect l="l" t="t" r="r" b="b"/>
            <a:pathLst>
              <a:path w="3848735" h="533400">
                <a:moveTo>
                  <a:pt x="0" y="0"/>
                </a:moveTo>
                <a:lnTo>
                  <a:pt x="3848290" y="0"/>
                </a:lnTo>
                <a:lnTo>
                  <a:pt x="3848290" y="533400"/>
                </a:lnTo>
                <a:lnTo>
                  <a:pt x="0" y="533400"/>
                </a:lnTo>
                <a:lnTo>
                  <a:pt x="0" y="0"/>
                </a:lnTo>
                <a:close/>
              </a:path>
            </a:pathLst>
          </a:custGeom>
          <a:solidFill>
            <a:srgbClr val="ADADEB"/>
          </a:solidFill>
        </p:spPr>
        <p:txBody>
          <a:bodyPr wrap="square" lIns="0" tIns="0" rIns="0" bIns="0" rtlCol="0"/>
          <a:lstStyle/>
          <a:p>
            <a:endParaRPr/>
          </a:p>
        </p:txBody>
      </p:sp>
      <p:sp>
        <p:nvSpPr>
          <p:cNvPr id="11" name="object 11"/>
          <p:cNvSpPr/>
          <p:nvPr/>
        </p:nvSpPr>
        <p:spPr>
          <a:xfrm>
            <a:off x="1524000" y="3124200"/>
            <a:ext cx="3848735" cy="533400"/>
          </a:xfrm>
          <a:custGeom>
            <a:avLst/>
            <a:gdLst/>
            <a:ahLst/>
            <a:cxnLst/>
            <a:rect l="l" t="t" r="r" b="b"/>
            <a:pathLst>
              <a:path w="3848735" h="533400">
                <a:moveTo>
                  <a:pt x="0" y="0"/>
                </a:moveTo>
                <a:lnTo>
                  <a:pt x="3848290" y="0"/>
                </a:lnTo>
                <a:lnTo>
                  <a:pt x="3848290" y="533400"/>
                </a:lnTo>
                <a:lnTo>
                  <a:pt x="0" y="533400"/>
                </a:lnTo>
                <a:lnTo>
                  <a:pt x="0" y="0"/>
                </a:lnTo>
                <a:close/>
              </a:path>
            </a:pathLst>
          </a:custGeom>
          <a:ln w="28575">
            <a:solidFill>
              <a:srgbClr val="000000"/>
            </a:solidFill>
          </a:ln>
        </p:spPr>
        <p:txBody>
          <a:bodyPr wrap="square" lIns="0" tIns="0" rIns="0" bIns="0" rtlCol="0"/>
          <a:lstStyle/>
          <a:p>
            <a:endParaRPr/>
          </a:p>
        </p:txBody>
      </p:sp>
      <p:sp>
        <p:nvSpPr>
          <p:cNvPr id="12" name="object 12"/>
          <p:cNvSpPr/>
          <p:nvPr/>
        </p:nvSpPr>
        <p:spPr>
          <a:xfrm>
            <a:off x="3022244"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solidFill>
            <a:srgbClr val="FFFFFF"/>
          </a:solidFill>
        </p:spPr>
        <p:txBody>
          <a:bodyPr wrap="square" lIns="0" tIns="0" rIns="0" bIns="0" rtlCol="0"/>
          <a:lstStyle/>
          <a:p>
            <a:endParaRPr/>
          </a:p>
        </p:txBody>
      </p:sp>
      <p:sp>
        <p:nvSpPr>
          <p:cNvPr id="13" name="object 13"/>
          <p:cNvSpPr/>
          <p:nvPr/>
        </p:nvSpPr>
        <p:spPr>
          <a:xfrm>
            <a:off x="3022244"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ln w="28575">
            <a:solidFill>
              <a:srgbClr val="000000"/>
            </a:solidFill>
          </a:ln>
        </p:spPr>
        <p:txBody>
          <a:bodyPr wrap="square" lIns="0" tIns="0" rIns="0" bIns="0" rtlCol="0"/>
          <a:lstStyle/>
          <a:p>
            <a:endParaRPr/>
          </a:p>
        </p:txBody>
      </p:sp>
      <p:sp>
        <p:nvSpPr>
          <p:cNvPr id="14" name="object 14"/>
          <p:cNvSpPr/>
          <p:nvPr/>
        </p:nvSpPr>
        <p:spPr>
          <a:xfrm>
            <a:off x="3294850"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solidFill>
            <a:srgbClr val="FFFFFF"/>
          </a:solidFill>
        </p:spPr>
        <p:txBody>
          <a:bodyPr wrap="square" lIns="0" tIns="0" rIns="0" bIns="0" rtlCol="0"/>
          <a:lstStyle/>
          <a:p>
            <a:endParaRPr/>
          </a:p>
        </p:txBody>
      </p:sp>
      <p:sp>
        <p:nvSpPr>
          <p:cNvPr id="15" name="object 15"/>
          <p:cNvSpPr/>
          <p:nvPr/>
        </p:nvSpPr>
        <p:spPr>
          <a:xfrm>
            <a:off x="3294850"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ln w="28574">
            <a:solidFill>
              <a:srgbClr val="000000"/>
            </a:solidFill>
          </a:ln>
        </p:spPr>
        <p:txBody>
          <a:bodyPr wrap="square" lIns="0" tIns="0" rIns="0" bIns="0" rtlCol="0"/>
          <a:lstStyle/>
          <a:p>
            <a:endParaRPr/>
          </a:p>
        </p:txBody>
      </p:sp>
      <p:sp>
        <p:nvSpPr>
          <p:cNvPr id="16" name="object 16"/>
          <p:cNvSpPr/>
          <p:nvPr/>
        </p:nvSpPr>
        <p:spPr>
          <a:xfrm>
            <a:off x="3555644"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solidFill>
            <a:srgbClr val="FFFFFF"/>
          </a:solidFill>
        </p:spPr>
        <p:txBody>
          <a:bodyPr wrap="square" lIns="0" tIns="0" rIns="0" bIns="0" rtlCol="0"/>
          <a:lstStyle/>
          <a:p>
            <a:endParaRPr/>
          </a:p>
        </p:txBody>
      </p:sp>
      <p:sp>
        <p:nvSpPr>
          <p:cNvPr id="17" name="object 17"/>
          <p:cNvSpPr/>
          <p:nvPr/>
        </p:nvSpPr>
        <p:spPr>
          <a:xfrm>
            <a:off x="3555644"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ln w="28574">
            <a:solidFill>
              <a:srgbClr val="000000"/>
            </a:solidFill>
          </a:ln>
        </p:spPr>
        <p:txBody>
          <a:bodyPr wrap="square" lIns="0" tIns="0" rIns="0" bIns="0" rtlCol="0"/>
          <a:lstStyle/>
          <a:p>
            <a:endParaRPr/>
          </a:p>
        </p:txBody>
      </p:sp>
      <p:sp>
        <p:nvSpPr>
          <p:cNvPr id="18" name="object 18"/>
          <p:cNvSpPr/>
          <p:nvPr/>
        </p:nvSpPr>
        <p:spPr>
          <a:xfrm>
            <a:off x="4977688"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solidFill>
            <a:srgbClr val="A9E39D"/>
          </a:solidFill>
        </p:spPr>
        <p:txBody>
          <a:bodyPr wrap="square" lIns="0" tIns="0" rIns="0" bIns="0" rtlCol="0"/>
          <a:lstStyle/>
          <a:p>
            <a:endParaRPr/>
          </a:p>
        </p:txBody>
      </p:sp>
      <p:sp>
        <p:nvSpPr>
          <p:cNvPr id="19" name="object 19"/>
          <p:cNvSpPr/>
          <p:nvPr/>
        </p:nvSpPr>
        <p:spPr>
          <a:xfrm>
            <a:off x="4977688"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ln w="28575">
            <a:solidFill>
              <a:srgbClr val="000000"/>
            </a:solidFill>
          </a:ln>
        </p:spPr>
        <p:txBody>
          <a:bodyPr wrap="square" lIns="0" tIns="0" rIns="0" bIns="0" rtlCol="0"/>
          <a:lstStyle/>
          <a:p>
            <a:endParaRPr/>
          </a:p>
        </p:txBody>
      </p:sp>
      <p:sp>
        <p:nvSpPr>
          <p:cNvPr id="20" name="object 20"/>
          <p:cNvSpPr/>
          <p:nvPr/>
        </p:nvSpPr>
        <p:spPr>
          <a:xfrm>
            <a:off x="2119655" y="3238500"/>
            <a:ext cx="718185" cy="304800"/>
          </a:xfrm>
          <a:custGeom>
            <a:avLst/>
            <a:gdLst/>
            <a:ahLst/>
            <a:cxnLst/>
            <a:rect l="l" t="t" r="r" b="b"/>
            <a:pathLst>
              <a:path w="718185" h="304800">
                <a:moveTo>
                  <a:pt x="0" y="0"/>
                </a:moveTo>
                <a:lnTo>
                  <a:pt x="717994" y="0"/>
                </a:lnTo>
                <a:lnTo>
                  <a:pt x="717994" y="304800"/>
                </a:lnTo>
                <a:lnTo>
                  <a:pt x="0" y="304800"/>
                </a:lnTo>
                <a:lnTo>
                  <a:pt x="0" y="0"/>
                </a:lnTo>
                <a:close/>
              </a:path>
            </a:pathLst>
          </a:custGeom>
          <a:solidFill>
            <a:srgbClr val="FF9999"/>
          </a:solidFill>
        </p:spPr>
        <p:txBody>
          <a:bodyPr wrap="square" lIns="0" tIns="0" rIns="0" bIns="0" rtlCol="0"/>
          <a:lstStyle/>
          <a:p>
            <a:endParaRPr/>
          </a:p>
        </p:txBody>
      </p:sp>
      <p:sp>
        <p:nvSpPr>
          <p:cNvPr id="21" name="object 21"/>
          <p:cNvSpPr/>
          <p:nvPr/>
        </p:nvSpPr>
        <p:spPr>
          <a:xfrm>
            <a:off x="2119655" y="3238500"/>
            <a:ext cx="718185" cy="304800"/>
          </a:xfrm>
          <a:custGeom>
            <a:avLst/>
            <a:gdLst/>
            <a:ahLst/>
            <a:cxnLst/>
            <a:rect l="l" t="t" r="r" b="b"/>
            <a:pathLst>
              <a:path w="718185" h="304800">
                <a:moveTo>
                  <a:pt x="0" y="0"/>
                </a:moveTo>
                <a:lnTo>
                  <a:pt x="717994" y="0"/>
                </a:lnTo>
                <a:lnTo>
                  <a:pt x="717994" y="304800"/>
                </a:lnTo>
                <a:lnTo>
                  <a:pt x="0" y="304800"/>
                </a:lnTo>
                <a:lnTo>
                  <a:pt x="0" y="0"/>
                </a:lnTo>
                <a:close/>
              </a:path>
            </a:pathLst>
          </a:custGeom>
          <a:ln w="28575">
            <a:solidFill>
              <a:srgbClr val="000000"/>
            </a:solidFill>
          </a:ln>
        </p:spPr>
        <p:txBody>
          <a:bodyPr wrap="square" lIns="0" tIns="0" rIns="0" bIns="0" rtlCol="0"/>
          <a:lstStyle/>
          <a:p>
            <a:endParaRPr/>
          </a:p>
        </p:txBody>
      </p:sp>
      <p:sp>
        <p:nvSpPr>
          <p:cNvPr id="22" name="object 22"/>
          <p:cNvSpPr/>
          <p:nvPr/>
        </p:nvSpPr>
        <p:spPr>
          <a:xfrm>
            <a:off x="1650644"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solidFill>
            <a:srgbClr val="FFFFFF"/>
          </a:solidFill>
        </p:spPr>
        <p:txBody>
          <a:bodyPr wrap="square" lIns="0" tIns="0" rIns="0" bIns="0" rtlCol="0"/>
          <a:lstStyle/>
          <a:p>
            <a:endParaRPr/>
          </a:p>
        </p:txBody>
      </p:sp>
      <p:sp>
        <p:nvSpPr>
          <p:cNvPr id="23" name="object 23"/>
          <p:cNvSpPr/>
          <p:nvPr/>
        </p:nvSpPr>
        <p:spPr>
          <a:xfrm>
            <a:off x="1650644"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ln w="28575">
            <a:solidFill>
              <a:srgbClr val="000000"/>
            </a:solidFill>
          </a:ln>
        </p:spPr>
        <p:txBody>
          <a:bodyPr wrap="square" lIns="0" tIns="0" rIns="0" bIns="0" rtlCol="0"/>
          <a:lstStyle/>
          <a:p>
            <a:endParaRPr/>
          </a:p>
        </p:txBody>
      </p:sp>
      <p:sp>
        <p:nvSpPr>
          <p:cNvPr id="24" name="object 24"/>
          <p:cNvSpPr/>
          <p:nvPr/>
        </p:nvSpPr>
        <p:spPr>
          <a:xfrm>
            <a:off x="3828973"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solidFill>
            <a:srgbClr val="FFFFFF"/>
          </a:solidFill>
        </p:spPr>
        <p:txBody>
          <a:bodyPr wrap="square" lIns="0" tIns="0" rIns="0" bIns="0" rtlCol="0"/>
          <a:lstStyle/>
          <a:p>
            <a:endParaRPr/>
          </a:p>
        </p:txBody>
      </p:sp>
      <p:sp>
        <p:nvSpPr>
          <p:cNvPr id="25" name="object 25"/>
          <p:cNvSpPr/>
          <p:nvPr/>
        </p:nvSpPr>
        <p:spPr>
          <a:xfrm>
            <a:off x="3828973" y="3238500"/>
            <a:ext cx="273050" cy="304800"/>
          </a:xfrm>
          <a:custGeom>
            <a:avLst/>
            <a:gdLst/>
            <a:ahLst/>
            <a:cxnLst/>
            <a:rect l="l" t="t" r="r" b="b"/>
            <a:pathLst>
              <a:path w="273050" h="304800">
                <a:moveTo>
                  <a:pt x="0" y="0"/>
                </a:moveTo>
                <a:lnTo>
                  <a:pt x="272605" y="0"/>
                </a:lnTo>
                <a:lnTo>
                  <a:pt x="272605" y="304800"/>
                </a:lnTo>
                <a:lnTo>
                  <a:pt x="0" y="304800"/>
                </a:lnTo>
                <a:lnTo>
                  <a:pt x="0" y="0"/>
                </a:lnTo>
                <a:close/>
              </a:path>
            </a:pathLst>
          </a:custGeom>
          <a:ln w="28574">
            <a:solidFill>
              <a:srgbClr val="000000"/>
            </a:solidFill>
          </a:ln>
        </p:spPr>
        <p:txBody>
          <a:bodyPr wrap="square" lIns="0" tIns="0" rIns="0" bIns="0" rtlCol="0"/>
          <a:lstStyle/>
          <a:p>
            <a:endParaRPr/>
          </a:p>
        </p:txBody>
      </p:sp>
      <p:sp>
        <p:nvSpPr>
          <p:cNvPr id="26" name="object 26"/>
          <p:cNvSpPr/>
          <p:nvPr/>
        </p:nvSpPr>
        <p:spPr>
          <a:xfrm>
            <a:off x="4686490"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solidFill>
            <a:srgbClr val="A9E39D"/>
          </a:solidFill>
        </p:spPr>
        <p:txBody>
          <a:bodyPr wrap="square" lIns="0" tIns="0" rIns="0" bIns="0" rtlCol="0"/>
          <a:lstStyle/>
          <a:p>
            <a:endParaRPr/>
          </a:p>
        </p:txBody>
      </p:sp>
      <p:sp>
        <p:nvSpPr>
          <p:cNvPr id="27" name="object 27"/>
          <p:cNvSpPr/>
          <p:nvPr/>
        </p:nvSpPr>
        <p:spPr>
          <a:xfrm>
            <a:off x="4686490"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ln w="28575">
            <a:solidFill>
              <a:srgbClr val="000000"/>
            </a:solidFill>
          </a:ln>
        </p:spPr>
        <p:txBody>
          <a:bodyPr wrap="square" lIns="0" tIns="0" rIns="0" bIns="0" rtlCol="0"/>
          <a:lstStyle/>
          <a:p>
            <a:endParaRPr/>
          </a:p>
        </p:txBody>
      </p:sp>
      <p:sp>
        <p:nvSpPr>
          <p:cNvPr id="28" name="object 28"/>
          <p:cNvSpPr/>
          <p:nvPr/>
        </p:nvSpPr>
        <p:spPr>
          <a:xfrm>
            <a:off x="4394568"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solidFill>
            <a:srgbClr val="A9E39D"/>
          </a:solidFill>
        </p:spPr>
        <p:txBody>
          <a:bodyPr wrap="square" lIns="0" tIns="0" rIns="0" bIns="0" rtlCol="0"/>
          <a:lstStyle/>
          <a:p>
            <a:endParaRPr/>
          </a:p>
        </p:txBody>
      </p:sp>
      <p:sp>
        <p:nvSpPr>
          <p:cNvPr id="29" name="object 29"/>
          <p:cNvSpPr/>
          <p:nvPr/>
        </p:nvSpPr>
        <p:spPr>
          <a:xfrm>
            <a:off x="4394568"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ln w="28575">
            <a:solidFill>
              <a:srgbClr val="000000"/>
            </a:solidFill>
          </a:ln>
        </p:spPr>
        <p:txBody>
          <a:bodyPr wrap="square" lIns="0" tIns="0" rIns="0" bIns="0" rtlCol="0"/>
          <a:lstStyle/>
          <a:p>
            <a:endParaRPr/>
          </a:p>
        </p:txBody>
      </p:sp>
      <p:sp>
        <p:nvSpPr>
          <p:cNvPr id="30" name="object 30"/>
          <p:cNvSpPr/>
          <p:nvPr/>
        </p:nvSpPr>
        <p:spPr>
          <a:xfrm>
            <a:off x="4102646"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solidFill>
            <a:srgbClr val="A9E39D"/>
          </a:solidFill>
        </p:spPr>
        <p:txBody>
          <a:bodyPr wrap="square" lIns="0" tIns="0" rIns="0" bIns="0" rtlCol="0"/>
          <a:lstStyle/>
          <a:p>
            <a:endParaRPr/>
          </a:p>
        </p:txBody>
      </p:sp>
      <p:sp>
        <p:nvSpPr>
          <p:cNvPr id="31" name="object 31"/>
          <p:cNvSpPr/>
          <p:nvPr/>
        </p:nvSpPr>
        <p:spPr>
          <a:xfrm>
            <a:off x="4102646" y="3238500"/>
            <a:ext cx="292735" cy="304800"/>
          </a:xfrm>
          <a:custGeom>
            <a:avLst/>
            <a:gdLst/>
            <a:ahLst/>
            <a:cxnLst/>
            <a:rect l="l" t="t" r="r" b="b"/>
            <a:pathLst>
              <a:path w="292735" h="304800">
                <a:moveTo>
                  <a:pt x="0" y="0"/>
                </a:moveTo>
                <a:lnTo>
                  <a:pt x="292646" y="0"/>
                </a:lnTo>
                <a:lnTo>
                  <a:pt x="292646" y="304800"/>
                </a:lnTo>
                <a:lnTo>
                  <a:pt x="0" y="304800"/>
                </a:lnTo>
                <a:lnTo>
                  <a:pt x="0" y="0"/>
                </a:lnTo>
                <a:close/>
              </a:path>
            </a:pathLst>
          </a:custGeom>
          <a:ln w="28575">
            <a:solidFill>
              <a:srgbClr val="000000"/>
            </a:solidFill>
          </a:ln>
        </p:spPr>
        <p:txBody>
          <a:bodyPr wrap="square" lIns="0" tIns="0" rIns="0" bIns="0" rtlCol="0"/>
          <a:lstStyle/>
          <a:p>
            <a:endParaRPr/>
          </a:p>
        </p:txBody>
      </p:sp>
      <p:sp>
        <p:nvSpPr>
          <p:cNvPr id="32" name="object 32"/>
          <p:cNvSpPr txBox="1"/>
          <p:nvPr/>
        </p:nvSpPr>
        <p:spPr>
          <a:xfrm>
            <a:off x="3095266" y="3294760"/>
            <a:ext cx="2092325" cy="228600"/>
          </a:xfrm>
          <a:prstGeom prst="rect">
            <a:avLst/>
          </a:prstGeom>
        </p:spPr>
        <p:txBody>
          <a:bodyPr vert="horz" wrap="square" lIns="0" tIns="0" rIns="0" bIns="0" rtlCol="0">
            <a:spAutoFit/>
          </a:bodyPr>
          <a:lstStyle/>
          <a:p>
            <a:pPr marL="12700">
              <a:lnSpc>
                <a:spcPct val="100000"/>
              </a:lnSpc>
              <a:tabLst>
                <a:tab pos="285115" algn="l"/>
                <a:tab pos="545465" algn="l"/>
                <a:tab pos="819150" algn="l"/>
                <a:tab pos="1101725" algn="l"/>
                <a:tab pos="1393190" algn="l"/>
                <a:tab pos="1685289" algn="l"/>
                <a:tab pos="1976755" algn="l"/>
              </a:tabLst>
            </a:pPr>
            <a:r>
              <a:rPr sz="1600" b="1" spc="-5" dirty="0">
                <a:latin typeface="Calibri"/>
                <a:cs typeface="Calibri"/>
              </a:rPr>
              <a:t>0	1	2	3	4	5	6	7</a:t>
            </a:r>
            <a:endParaRPr sz="1600">
              <a:latin typeface="Calibri"/>
              <a:cs typeface="Calibri"/>
            </a:endParaRPr>
          </a:p>
        </p:txBody>
      </p:sp>
      <p:sp>
        <p:nvSpPr>
          <p:cNvPr id="33" name="object 33"/>
          <p:cNvSpPr txBox="1"/>
          <p:nvPr/>
        </p:nvSpPr>
        <p:spPr>
          <a:xfrm>
            <a:off x="2332441" y="3294760"/>
            <a:ext cx="290830" cy="228600"/>
          </a:xfrm>
          <a:prstGeom prst="rect">
            <a:avLst/>
          </a:prstGeom>
        </p:spPr>
        <p:txBody>
          <a:bodyPr vert="horz" wrap="square" lIns="0" tIns="0" rIns="0" bIns="0" rtlCol="0">
            <a:spAutoFit/>
          </a:bodyPr>
          <a:lstStyle/>
          <a:p>
            <a:pPr marL="12700">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34" name="object 34"/>
          <p:cNvSpPr txBox="1"/>
          <p:nvPr/>
        </p:nvSpPr>
        <p:spPr>
          <a:xfrm>
            <a:off x="1726714" y="3294760"/>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35" name="object 35"/>
          <p:cNvSpPr/>
          <p:nvPr/>
        </p:nvSpPr>
        <p:spPr>
          <a:xfrm>
            <a:off x="5372290" y="2973010"/>
            <a:ext cx="2260600" cy="418465"/>
          </a:xfrm>
          <a:custGeom>
            <a:avLst/>
            <a:gdLst/>
            <a:ahLst/>
            <a:cxnLst/>
            <a:rect l="l" t="t" r="r" b="b"/>
            <a:pathLst>
              <a:path w="2260600" h="418464">
                <a:moveTo>
                  <a:pt x="2260587" y="0"/>
                </a:moveTo>
                <a:lnTo>
                  <a:pt x="2260587" y="417893"/>
                </a:lnTo>
                <a:lnTo>
                  <a:pt x="0" y="417893"/>
                </a:lnTo>
              </a:path>
            </a:pathLst>
          </a:custGeom>
          <a:ln w="25400">
            <a:solidFill>
              <a:srgbClr val="000000"/>
            </a:solidFill>
          </a:ln>
        </p:spPr>
        <p:txBody>
          <a:bodyPr wrap="square" lIns="0" tIns="0" rIns="0" bIns="0" rtlCol="0"/>
          <a:lstStyle/>
          <a:p>
            <a:endParaRPr/>
          </a:p>
        </p:txBody>
      </p:sp>
      <p:sp>
        <p:nvSpPr>
          <p:cNvPr id="36" name="object 36"/>
          <p:cNvSpPr/>
          <p:nvPr/>
        </p:nvSpPr>
        <p:spPr>
          <a:xfrm>
            <a:off x="2478647" y="2837586"/>
            <a:ext cx="3782695" cy="401320"/>
          </a:xfrm>
          <a:custGeom>
            <a:avLst/>
            <a:gdLst/>
            <a:ahLst/>
            <a:cxnLst/>
            <a:rect l="l" t="t" r="r" b="b"/>
            <a:pathLst>
              <a:path w="3782695" h="401319">
                <a:moveTo>
                  <a:pt x="3782631" y="0"/>
                </a:moveTo>
                <a:lnTo>
                  <a:pt x="0" y="0"/>
                </a:lnTo>
                <a:lnTo>
                  <a:pt x="0" y="400913"/>
                </a:lnTo>
              </a:path>
            </a:pathLst>
          </a:custGeom>
          <a:ln w="25400">
            <a:solidFill>
              <a:srgbClr val="000000"/>
            </a:solidFill>
          </a:ln>
        </p:spPr>
        <p:txBody>
          <a:bodyPr wrap="square" lIns="0" tIns="0" rIns="0" bIns="0" rtlCol="0"/>
          <a:lstStyle/>
          <a:p>
            <a:endParaRPr/>
          </a:p>
        </p:txBody>
      </p:sp>
      <p:sp>
        <p:nvSpPr>
          <p:cNvPr id="37" name="object 37"/>
          <p:cNvSpPr/>
          <p:nvPr/>
        </p:nvSpPr>
        <p:spPr>
          <a:xfrm>
            <a:off x="1782138" y="2838380"/>
            <a:ext cx="1905" cy="401320"/>
          </a:xfrm>
          <a:custGeom>
            <a:avLst/>
            <a:gdLst/>
            <a:ahLst/>
            <a:cxnLst/>
            <a:rect l="l" t="t" r="r" b="b"/>
            <a:pathLst>
              <a:path w="1905" h="401319">
                <a:moveTo>
                  <a:pt x="1587" y="0"/>
                </a:moveTo>
                <a:lnTo>
                  <a:pt x="0" y="400913"/>
                </a:lnTo>
              </a:path>
            </a:pathLst>
          </a:custGeom>
          <a:ln w="25400">
            <a:solidFill>
              <a:srgbClr val="000000"/>
            </a:solidFill>
          </a:ln>
        </p:spPr>
        <p:txBody>
          <a:bodyPr wrap="square" lIns="0" tIns="0" rIns="0" bIns="0" rtlCol="0"/>
          <a:lstStyle/>
          <a:p>
            <a:endParaRPr/>
          </a:p>
        </p:txBody>
      </p:sp>
      <p:sp>
        <p:nvSpPr>
          <p:cNvPr id="40" name="object 40"/>
          <p:cNvSpPr/>
          <p:nvPr/>
        </p:nvSpPr>
        <p:spPr>
          <a:xfrm>
            <a:off x="4248963" y="2973010"/>
            <a:ext cx="4025265" cy="998855"/>
          </a:xfrm>
          <a:custGeom>
            <a:avLst/>
            <a:gdLst/>
            <a:ahLst/>
            <a:cxnLst/>
            <a:rect l="l" t="t" r="r" b="b"/>
            <a:pathLst>
              <a:path w="4025265" h="998854">
                <a:moveTo>
                  <a:pt x="4025176" y="0"/>
                </a:moveTo>
                <a:lnTo>
                  <a:pt x="4025176" y="998512"/>
                </a:lnTo>
                <a:lnTo>
                  <a:pt x="0" y="998512"/>
                </a:lnTo>
                <a:lnTo>
                  <a:pt x="0" y="570293"/>
                </a:lnTo>
              </a:path>
            </a:pathLst>
          </a:custGeom>
          <a:ln w="25400">
            <a:solidFill>
              <a:srgbClr val="000000"/>
            </a:solidFill>
          </a:ln>
        </p:spPr>
        <p:txBody>
          <a:bodyPr wrap="square" lIns="0" tIns="0" rIns="0" bIns="0" rtlCol="0"/>
          <a:lstStyle/>
          <a:p>
            <a:endParaRPr/>
          </a:p>
        </p:txBody>
      </p:sp>
      <p:sp>
        <p:nvSpPr>
          <p:cNvPr id="41" name="object 41"/>
          <p:cNvSpPr/>
          <p:nvPr/>
        </p:nvSpPr>
        <p:spPr>
          <a:xfrm>
            <a:off x="4330520" y="3581402"/>
            <a:ext cx="734060" cy="1066800"/>
          </a:xfrm>
          <a:custGeom>
            <a:avLst/>
            <a:gdLst/>
            <a:ahLst/>
            <a:cxnLst/>
            <a:rect l="l" t="t" r="r" b="b"/>
            <a:pathLst>
              <a:path w="734060" h="1066800">
                <a:moveTo>
                  <a:pt x="550240" y="366826"/>
                </a:moveTo>
                <a:lnTo>
                  <a:pt x="183413" y="366826"/>
                </a:lnTo>
                <a:lnTo>
                  <a:pt x="183413" y="1066799"/>
                </a:lnTo>
                <a:lnTo>
                  <a:pt x="550240" y="1066799"/>
                </a:lnTo>
                <a:lnTo>
                  <a:pt x="550240" y="366826"/>
                </a:lnTo>
                <a:close/>
              </a:path>
              <a:path w="734060" h="1066800">
                <a:moveTo>
                  <a:pt x="366826" y="0"/>
                </a:moveTo>
                <a:lnTo>
                  <a:pt x="0" y="366826"/>
                </a:lnTo>
                <a:lnTo>
                  <a:pt x="733653" y="366826"/>
                </a:lnTo>
                <a:lnTo>
                  <a:pt x="366826" y="0"/>
                </a:lnTo>
                <a:close/>
              </a:path>
            </a:pathLst>
          </a:custGeom>
          <a:solidFill>
            <a:srgbClr val="A7A8A7"/>
          </a:solidFill>
        </p:spPr>
        <p:txBody>
          <a:bodyPr wrap="square" lIns="0" tIns="0" rIns="0" bIns="0" rtlCol="0"/>
          <a:lstStyle/>
          <a:p>
            <a:endParaRPr/>
          </a:p>
        </p:txBody>
      </p:sp>
      <p:sp>
        <p:nvSpPr>
          <p:cNvPr id="42" name="object 42"/>
          <p:cNvSpPr txBox="1"/>
          <p:nvPr/>
        </p:nvSpPr>
        <p:spPr>
          <a:xfrm>
            <a:off x="3619395" y="4037338"/>
            <a:ext cx="3307715" cy="997709"/>
          </a:xfrm>
          <a:prstGeom prst="rect">
            <a:avLst/>
          </a:prstGeom>
        </p:spPr>
        <p:txBody>
          <a:bodyPr vert="horz" wrap="square" lIns="0" tIns="0" rIns="0" bIns="0" rtlCol="0">
            <a:spAutoFit/>
          </a:bodyPr>
          <a:lstStyle/>
          <a:p>
            <a:pPr marL="12700" indent="2174240">
              <a:lnSpc>
                <a:spcPct val="100000"/>
              </a:lnSpc>
            </a:pPr>
            <a:r>
              <a:rPr lang="zh-CN" altLang="en-US" sz="1800" b="1" spc="-25" dirty="0" smtClean="0">
                <a:latin typeface="Calibri"/>
                <a:cs typeface="Calibri"/>
              </a:rPr>
              <a:t>        块偏移</a:t>
            </a:r>
            <a:endParaRPr sz="1800" dirty="0" smtClean="0">
              <a:latin typeface="Calibri"/>
              <a:cs typeface="Calibri"/>
            </a:endParaRPr>
          </a:p>
          <a:p>
            <a:pPr>
              <a:lnSpc>
                <a:spcPct val="100000"/>
              </a:lnSpc>
            </a:pPr>
            <a:endParaRPr sz="1800" dirty="0">
              <a:latin typeface="Times New Roman"/>
              <a:cs typeface="Times New Roman"/>
            </a:endParaRPr>
          </a:p>
          <a:p>
            <a:pPr marL="12700">
              <a:lnSpc>
                <a:spcPct val="100000"/>
              </a:lnSpc>
              <a:spcBef>
                <a:spcPts val="1260"/>
              </a:spcBef>
            </a:pPr>
            <a:r>
              <a:rPr sz="1800" b="1" spc="-5" dirty="0">
                <a:latin typeface="Calibri"/>
                <a:cs typeface="Calibri"/>
              </a:rPr>
              <a:t>i</a:t>
            </a:r>
            <a:r>
              <a:rPr sz="1800" b="1" spc="-15" dirty="0">
                <a:latin typeface="Calibri"/>
                <a:cs typeface="Calibri"/>
              </a:rPr>
              <a:t>n</a:t>
            </a:r>
            <a:r>
              <a:rPr sz="1800" b="1" spc="-5" dirty="0">
                <a:latin typeface="Calibri"/>
                <a:cs typeface="Calibri"/>
              </a:rPr>
              <a:t>t</a:t>
            </a:r>
            <a:r>
              <a:rPr sz="1800" b="1" spc="-15" dirty="0">
                <a:latin typeface="Calibri"/>
                <a:cs typeface="Calibri"/>
              </a:rPr>
              <a:t> </a:t>
            </a:r>
            <a:r>
              <a:rPr sz="1800" b="1" spc="-5" dirty="0">
                <a:latin typeface="Calibri"/>
                <a:cs typeface="Calibri"/>
              </a:rPr>
              <a:t>(</a:t>
            </a:r>
            <a:r>
              <a:rPr sz="1800" b="1" spc="-5" dirty="0" smtClean="0">
                <a:latin typeface="Calibri"/>
                <a:cs typeface="Calibri"/>
              </a:rPr>
              <a:t>4</a:t>
            </a:r>
            <a:r>
              <a:rPr lang="zh-CN" altLang="en-US" b="1" spc="-5" dirty="0">
                <a:latin typeface="Calibri"/>
                <a:cs typeface="Calibri"/>
              </a:rPr>
              <a:t>个</a:t>
            </a:r>
            <a:r>
              <a:rPr lang="zh-CN" altLang="en-US" b="1" dirty="0" smtClean="0">
                <a:latin typeface="Calibri"/>
                <a:cs typeface="Calibri"/>
              </a:rPr>
              <a:t>字节</a:t>
            </a:r>
            <a:r>
              <a:rPr sz="1800" b="1" spc="-5" dirty="0" smtClean="0">
                <a:latin typeface="Calibri"/>
                <a:cs typeface="Calibri"/>
              </a:rPr>
              <a:t>)</a:t>
            </a:r>
            <a:r>
              <a:rPr sz="1800" b="1" spc="-25" dirty="0" smtClean="0">
                <a:latin typeface="Calibri"/>
                <a:cs typeface="Calibri"/>
              </a:rPr>
              <a:t> </a:t>
            </a:r>
            <a:r>
              <a:rPr lang="zh-CN" altLang="en-US" sz="1800" b="1" spc="-25" dirty="0" smtClean="0">
                <a:latin typeface="Calibri"/>
                <a:cs typeface="Calibri"/>
              </a:rPr>
              <a:t>在这里</a:t>
            </a:r>
            <a:endParaRPr sz="1800" dirty="0">
              <a:latin typeface="Calibri"/>
              <a:cs typeface="Calibri"/>
            </a:endParaRPr>
          </a:p>
        </p:txBody>
      </p:sp>
      <p:sp>
        <p:nvSpPr>
          <p:cNvPr id="43" name="object 43"/>
          <p:cNvSpPr txBox="1"/>
          <p:nvPr/>
        </p:nvSpPr>
        <p:spPr>
          <a:xfrm>
            <a:off x="535940" y="5804408"/>
            <a:ext cx="6596380" cy="369332"/>
          </a:xfrm>
          <a:prstGeom prst="rect">
            <a:avLst/>
          </a:prstGeom>
        </p:spPr>
        <p:txBody>
          <a:bodyPr vert="horz" wrap="square" lIns="0" tIns="0" rIns="0" bIns="0" rtlCol="0">
            <a:spAutoFit/>
          </a:bodyPr>
          <a:lstStyle/>
          <a:p>
            <a:pPr marL="12700">
              <a:lnSpc>
                <a:spcPct val="100000"/>
              </a:lnSpc>
            </a:pPr>
            <a:r>
              <a:rPr lang="zh-CN" altLang="en-US" sz="2400" b="1" spc="-5" dirty="0" smtClean="0">
                <a:solidFill>
                  <a:srgbClr val="C00000"/>
                </a:solidFill>
                <a:latin typeface="Calibri"/>
                <a:cs typeface="Calibri"/>
              </a:rPr>
              <a:t>如果标记不匹配</a:t>
            </a:r>
            <a:r>
              <a:rPr sz="2400" b="1" spc="-5" dirty="0" smtClean="0">
                <a:solidFill>
                  <a:srgbClr val="C00000"/>
                </a:solidFill>
                <a:latin typeface="Calibri"/>
                <a:cs typeface="Calibri"/>
              </a:rPr>
              <a:t>: </a:t>
            </a:r>
            <a:r>
              <a:rPr lang="zh-CN" altLang="en-US" sz="2400" b="1" spc="-20" dirty="0" smtClean="0">
                <a:latin typeface="Calibri"/>
                <a:cs typeface="Calibri"/>
              </a:rPr>
              <a:t>旧的行被</a:t>
            </a:r>
            <a:r>
              <a:rPr lang="zh-CN" altLang="en-US" sz="2400" b="1" spc="-20" dirty="0">
                <a:latin typeface="Calibri"/>
                <a:cs typeface="Calibri"/>
              </a:rPr>
              <a:t>驱逐并替换</a:t>
            </a:r>
            <a:endParaRPr sz="2400" dirty="0">
              <a:latin typeface="Calibri"/>
              <a:cs typeface="Calibri"/>
            </a:endParaRPr>
          </a:p>
        </p:txBody>
      </p:sp>
      <p:sp>
        <p:nvSpPr>
          <p:cNvPr id="47" name="object 3"/>
          <p:cNvSpPr txBox="1">
            <a:spLocks noGrp="1"/>
          </p:cNvSpPr>
          <p:nvPr>
            <p:ph type="title"/>
          </p:nvPr>
        </p:nvSpPr>
        <p:spPr>
          <a:xfrm>
            <a:off x="374650" y="330564"/>
            <a:ext cx="7591425" cy="843822"/>
          </a:xfrm>
          <a:prstGeom prst="rect">
            <a:avLst/>
          </a:prstGeom>
        </p:spPr>
        <p:txBody>
          <a:bodyPr vert="horz" wrap="square" lIns="0" tIns="287021" rIns="0" bIns="0" rtlCol="0">
            <a:spAutoFit/>
          </a:bodyPr>
          <a:lstStyle/>
          <a:p>
            <a:pPr marL="12700">
              <a:lnSpc>
                <a:spcPct val="100000"/>
              </a:lnSpc>
            </a:pPr>
            <a:r>
              <a:rPr lang="zh-CN" altLang="en-US" dirty="0"/>
              <a:t>例子</a:t>
            </a:r>
            <a:r>
              <a:rPr dirty="0" smtClean="0"/>
              <a:t>:</a:t>
            </a:r>
            <a:r>
              <a:rPr spc="-20" dirty="0" smtClean="0"/>
              <a:t> </a:t>
            </a:r>
            <a:r>
              <a:rPr lang="zh-CN" altLang="en-US" spc="-20" dirty="0" smtClean="0"/>
              <a:t>直接映射高级缓存</a:t>
            </a:r>
            <a:r>
              <a:rPr spc="-15" dirty="0" smtClean="0"/>
              <a:t>(</a:t>
            </a:r>
            <a:r>
              <a:rPr spc="-5" dirty="0"/>
              <a:t>E</a:t>
            </a:r>
            <a:r>
              <a:rPr spc="10" dirty="0"/>
              <a:t> </a:t>
            </a:r>
            <a:r>
              <a:rPr dirty="0"/>
              <a:t>=</a:t>
            </a:r>
            <a:r>
              <a:rPr spc="-20" dirty="0"/>
              <a:t> </a:t>
            </a:r>
            <a:r>
              <a:rPr spc="-5" dirty="0"/>
              <a:t>1)</a:t>
            </a:r>
          </a:p>
        </p:txBody>
      </p:sp>
      <p:sp>
        <p:nvSpPr>
          <p:cNvPr id="48" name="object 7"/>
          <p:cNvSpPr txBox="1"/>
          <p:nvPr/>
        </p:nvSpPr>
        <p:spPr>
          <a:xfrm>
            <a:off x="459740" y="1242297"/>
            <a:ext cx="3274060" cy="553998"/>
          </a:xfrm>
          <a:prstGeom prst="rect">
            <a:avLst/>
          </a:prstGeom>
        </p:spPr>
        <p:txBody>
          <a:bodyPr vert="horz" wrap="square" lIns="0" tIns="0" rIns="0" bIns="0" rtlCol="0">
            <a:spAutoFit/>
          </a:bodyPr>
          <a:lstStyle/>
          <a:p>
            <a:pPr marL="12700" marR="5080">
              <a:lnSpc>
                <a:spcPct val="100000"/>
              </a:lnSpc>
            </a:pPr>
            <a:r>
              <a:rPr lang="zh-CN" altLang="en-US" sz="1800" b="1" spc="-5" dirty="0" smtClean="0">
                <a:latin typeface="Calibri"/>
                <a:cs typeface="Calibri"/>
              </a:rPr>
              <a:t>直接映射</a:t>
            </a:r>
            <a:r>
              <a:rPr sz="1800" b="1" spc="-5" dirty="0" smtClean="0">
                <a:latin typeface="Calibri"/>
                <a:cs typeface="Calibri"/>
              </a:rPr>
              <a:t>:</a:t>
            </a:r>
            <a:r>
              <a:rPr sz="1800" b="1" spc="-30" dirty="0" smtClean="0">
                <a:latin typeface="Calibri"/>
                <a:cs typeface="Calibri"/>
              </a:rPr>
              <a:t> </a:t>
            </a:r>
            <a:r>
              <a:rPr lang="zh-CN" altLang="en-US" sz="1800" b="1" spc="-30" dirty="0" smtClean="0">
                <a:latin typeface="Calibri"/>
                <a:cs typeface="Calibri"/>
              </a:rPr>
              <a:t>每组一行</a:t>
            </a:r>
            <a:endParaRPr lang="en-US" altLang="zh-CN" sz="1800" b="1" spc="-30" dirty="0" smtClean="0">
              <a:latin typeface="Calibri"/>
              <a:cs typeface="Calibri"/>
            </a:endParaRPr>
          </a:p>
          <a:p>
            <a:pPr marL="12700" marR="5080">
              <a:lnSpc>
                <a:spcPct val="100000"/>
              </a:lnSpc>
            </a:pPr>
            <a:r>
              <a:rPr lang="zh-CN" altLang="en-US" sz="1800" b="1" spc="-5" dirty="0" smtClean="0">
                <a:latin typeface="Calibri"/>
                <a:cs typeface="Calibri"/>
              </a:rPr>
              <a:t>假定</a:t>
            </a:r>
            <a:r>
              <a:rPr sz="1800" b="1" spc="-5" dirty="0" smtClean="0">
                <a:latin typeface="Calibri"/>
                <a:cs typeface="Calibri"/>
              </a:rPr>
              <a:t>:</a:t>
            </a:r>
            <a:r>
              <a:rPr sz="1800" b="1" spc="-30" dirty="0" smtClean="0">
                <a:latin typeface="Calibri"/>
                <a:cs typeface="Calibri"/>
              </a:rPr>
              <a:t> </a:t>
            </a:r>
            <a:r>
              <a:rPr lang="zh-CN" altLang="en-US" sz="1800" b="1" spc="-30" dirty="0" smtClean="0">
                <a:latin typeface="Calibri"/>
                <a:cs typeface="Calibri"/>
              </a:rPr>
              <a:t>高速缓存块大小为 </a:t>
            </a:r>
            <a:r>
              <a:rPr sz="1800" b="1" spc="-5" dirty="0" smtClean="0">
                <a:latin typeface="Calibri"/>
                <a:cs typeface="Calibri"/>
              </a:rPr>
              <a:t>8</a:t>
            </a:r>
            <a:r>
              <a:rPr lang="zh-CN" altLang="en-US" b="1" spc="-5" dirty="0">
                <a:latin typeface="Calibri"/>
                <a:cs typeface="Calibri"/>
              </a:rPr>
              <a:t>个</a:t>
            </a:r>
            <a:r>
              <a:rPr lang="zh-CN" altLang="en-US" b="1" dirty="0" smtClean="0">
                <a:latin typeface="Calibri"/>
                <a:cs typeface="Calibri"/>
              </a:rPr>
              <a:t>字节</a:t>
            </a:r>
            <a:endParaRPr sz="1800" dirty="0">
              <a:latin typeface="Calibri"/>
              <a:cs typeface="Calibri"/>
            </a:endParaRPr>
          </a:p>
        </p:txBody>
      </p:sp>
      <p:sp>
        <p:nvSpPr>
          <p:cNvPr id="49" name="object 38"/>
          <p:cNvSpPr txBox="1"/>
          <p:nvPr/>
        </p:nvSpPr>
        <p:spPr>
          <a:xfrm>
            <a:off x="2196298" y="2589529"/>
            <a:ext cx="2540000" cy="276999"/>
          </a:xfrm>
          <a:prstGeom prst="rect">
            <a:avLst/>
          </a:prstGeom>
        </p:spPr>
        <p:txBody>
          <a:bodyPr vert="horz" wrap="square" lIns="0" tIns="0" rIns="0" bIns="0" rtlCol="0">
            <a:spAutoFit/>
          </a:bodyPr>
          <a:lstStyle/>
          <a:p>
            <a:pPr marL="12700">
              <a:lnSpc>
                <a:spcPct val="100000"/>
              </a:lnSpc>
              <a:tabLst>
                <a:tab pos="263525" algn="l"/>
              </a:tabLst>
            </a:pPr>
            <a:r>
              <a:rPr sz="1800" b="1" dirty="0">
                <a:latin typeface="Calibri"/>
                <a:cs typeface="Calibri"/>
              </a:rPr>
              <a:t>+	</a:t>
            </a:r>
            <a:r>
              <a:rPr lang="zh-CN" altLang="en-US" sz="1800" b="1" dirty="0" smtClean="0">
                <a:latin typeface="Calibri"/>
                <a:cs typeface="Calibri"/>
              </a:rPr>
              <a:t>匹配</a:t>
            </a:r>
            <a:r>
              <a:rPr sz="1800" b="1" spc="-5" dirty="0" smtClean="0">
                <a:latin typeface="Calibri"/>
                <a:cs typeface="Calibri"/>
              </a:rPr>
              <a:t>:</a:t>
            </a:r>
            <a:r>
              <a:rPr sz="1800" b="1" spc="-20" dirty="0" smtClean="0">
                <a:latin typeface="Calibri"/>
                <a:cs typeface="Calibri"/>
              </a:rPr>
              <a:t> </a:t>
            </a:r>
            <a:r>
              <a:rPr lang="zh-CN" altLang="en-US" sz="1800" b="1" spc="-20" dirty="0" smtClean="0">
                <a:latin typeface="Calibri"/>
                <a:cs typeface="Calibri"/>
              </a:rPr>
              <a:t>假设 </a:t>
            </a:r>
            <a:r>
              <a:rPr sz="1800" b="1" spc="-30" dirty="0" smtClean="0">
                <a:latin typeface="Calibri"/>
                <a:cs typeface="Calibri"/>
              </a:rPr>
              <a:t>y</a:t>
            </a:r>
            <a:r>
              <a:rPr sz="1800" b="1" spc="5" dirty="0" smtClean="0">
                <a:latin typeface="Calibri"/>
                <a:cs typeface="Calibri"/>
              </a:rPr>
              <a:t>e</a:t>
            </a:r>
            <a:r>
              <a:rPr sz="1800" b="1" spc="-5" dirty="0" smtClean="0">
                <a:latin typeface="Calibri"/>
                <a:cs typeface="Calibri"/>
              </a:rPr>
              <a:t>s</a:t>
            </a:r>
            <a:r>
              <a:rPr sz="1800" b="1" spc="-10" dirty="0" smtClean="0">
                <a:latin typeface="Calibri"/>
                <a:cs typeface="Calibri"/>
              </a:rPr>
              <a:t> </a:t>
            </a:r>
            <a:r>
              <a:rPr sz="1800" b="1" dirty="0">
                <a:latin typeface="Calibri"/>
                <a:cs typeface="Calibri"/>
              </a:rPr>
              <a:t>=</a:t>
            </a:r>
            <a:r>
              <a:rPr sz="1800" b="1" spc="15" dirty="0">
                <a:latin typeface="Calibri"/>
                <a:cs typeface="Calibri"/>
              </a:rPr>
              <a:t> </a:t>
            </a:r>
            <a:r>
              <a:rPr sz="1800" b="1" dirty="0">
                <a:latin typeface="Calibri"/>
                <a:cs typeface="Calibri"/>
              </a:rPr>
              <a:t>h</a:t>
            </a:r>
            <a:r>
              <a:rPr sz="1800" b="1" spc="-5" dirty="0">
                <a:latin typeface="Calibri"/>
                <a:cs typeface="Calibri"/>
              </a:rPr>
              <a:t>it</a:t>
            </a:r>
            <a:endParaRPr sz="1800" dirty="0">
              <a:latin typeface="Calibri"/>
              <a:cs typeface="Calibri"/>
            </a:endParaRPr>
          </a:p>
        </p:txBody>
      </p:sp>
      <p:sp>
        <p:nvSpPr>
          <p:cNvPr id="50" name="object 39"/>
          <p:cNvSpPr txBox="1"/>
          <p:nvPr/>
        </p:nvSpPr>
        <p:spPr>
          <a:xfrm>
            <a:off x="1481466" y="2589529"/>
            <a:ext cx="586105" cy="276999"/>
          </a:xfrm>
          <a:prstGeom prst="rect">
            <a:avLst/>
          </a:prstGeom>
        </p:spPr>
        <p:txBody>
          <a:bodyPr vert="horz" wrap="square" lIns="0" tIns="0" rIns="0" bIns="0" rtlCol="0">
            <a:spAutoFit/>
          </a:bodyPr>
          <a:lstStyle/>
          <a:p>
            <a:pPr marL="12700">
              <a:lnSpc>
                <a:spcPct val="100000"/>
              </a:lnSpc>
            </a:pPr>
            <a:r>
              <a:rPr lang="zh-CN" altLang="en-US" sz="1800" b="1" dirty="0" smtClean="0">
                <a:latin typeface="Calibri"/>
                <a:cs typeface="Calibri"/>
              </a:rPr>
              <a:t>有效</a:t>
            </a:r>
            <a:r>
              <a:rPr sz="1800" b="1" dirty="0" smtClean="0">
                <a:latin typeface="Calibri"/>
                <a:cs typeface="Calibri"/>
              </a:rPr>
              <a:t>?</a:t>
            </a:r>
            <a:endParaRPr sz="1800" dirty="0">
              <a:latin typeface="Calibri"/>
              <a:cs typeface="Calibri"/>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401179"/>
            <a:ext cx="7592093" cy="830998"/>
          </a:xfrm>
          <a:prstGeom prst="rect">
            <a:avLst/>
          </a:prstGeom>
        </p:spPr>
        <p:txBody>
          <a:bodyPr vert="horz" wrap="square" lIns="0" tIns="274321" rIns="0" bIns="0" rtlCol="0">
            <a:spAutoFit/>
          </a:bodyPr>
          <a:lstStyle/>
          <a:p>
            <a:pPr marL="12700">
              <a:lnSpc>
                <a:spcPct val="100000"/>
              </a:lnSpc>
            </a:pPr>
            <a:r>
              <a:rPr lang="zh-CN" altLang="en-US" spc="-5" dirty="0" smtClean="0">
                <a:solidFill>
                  <a:srgbClr val="FF0000"/>
                </a:solidFill>
              </a:rPr>
              <a:t>直接映射</a:t>
            </a:r>
            <a:r>
              <a:rPr lang="zh-CN" altLang="en-US" spc="-5" dirty="0" smtClean="0"/>
              <a:t>高速缓存仿真</a:t>
            </a:r>
            <a:endParaRPr spc="-5" dirty="0"/>
          </a:p>
        </p:txBody>
      </p:sp>
      <p:sp>
        <p:nvSpPr>
          <p:cNvPr id="4" name="object 4"/>
          <p:cNvSpPr txBox="1"/>
          <p:nvPr/>
        </p:nvSpPr>
        <p:spPr>
          <a:xfrm>
            <a:off x="3289300" y="1470379"/>
            <a:ext cx="4867275" cy="615553"/>
          </a:xfrm>
          <a:prstGeom prst="rect">
            <a:avLst/>
          </a:prstGeom>
        </p:spPr>
        <p:txBody>
          <a:bodyPr vert="horz" wrap="square" lIns="0" tIns="0" rIns="0" bIns="0" rtlCol="0">
            <a:spAutoFit/>
          </a:bodyPr>
          <a:lstStyle/>
          <a:p>
            <a:pPr marL="12700" marR="5080">
              <a:lnSpc>
                <a:spcPct val="100000"/>
              </a:lnSpc>
            </a:pPr>
            <a:r>
              <a:rPr sz="2000" dirty="0">
                <a:latin typeface="Calibri"/>
                <a:cs typeface="Calibri"/>
              </a:rPr>
              <a:t>M</a:t>
            </a:r>
            <a:r>
              <a:rPr sz="2000" spc="-5" dirty="0">
                <a:latin typeface="Calibri"/>
                <a:cs typeface="Calibri"/>
              </a:rPr>
              <a:t>=</a:t>
            </a:r>
            <a:r>
              <a:rPr sz="2000" dirty="0">
                <a:latin typeface="Calibri"/>
                <a:cs typeface="Calibri"/>
              </a:rPr>
              <a:t>16</a:t>
            </a:r>
            <a:r>
              <a:rPr sz="2000" spc="-20" dirty="0">
                <a:latin typeface="Calibri"/>
                <a:cs typeface="Calibri"/>
              </a:rPr>
              <a:t> </a:t>
            </a:r>
            <a:r>
              <a:rPr lang="zh-CN" altLang="en-US" sz="2000" spc="-10" dirty="0" smtClean="0">
                <a:latin typeface="Calibri"/>
                <a:cs typeface="Calibri"/>
              </a:rPr>
              <a:t>字节</a:t>
            </a:r>
            <a:r>
              <a:rPr sz="2000" dirty="0" smtClean="0">
                <a:latin typeface="Calibri"/>
                <a:cs typeface="Calibri"/>
              </a:rPr>
              <a:t> (</a:t>
            </a:r>
            <a:r>
              <a:rPr lang="zh-CN" altLang="en-US" sz="2000" dirty="0" smtClean="0">
                <a:latin typeface="Calibri"/>
                <a:cs typeface="Calibri"/>
              </a:rPr>
              <a:t>地址是</a:t>
            </a:r>
            <a:r>
              <a:rPr lang="en-US" altLang="zh-CN" sz="2000" dirty="0" smtClean="0">
                <a:latin typeface="Calibri"/>
                <a:cs typeface="Calibri"/>
              </a:rPr>
              <a:t>4</a:t>
            </a:r>
            <a:r>
              <a:rPr lang="zh-CN" altLang="en-US" sz="2000" dirty="0" smtClean="0">
                <a:latin typeface="Calibri"/>
                <a:cs typeface="Calibri"/>
              </a:rPr>
              <a:t>位的</a:t>
            </a:r>
            <a:r>
              <a:rPr sz="2000" dirty="0" smtClean="0">
                <a:latin typeface="Calibri"/>
                <a:cs typeface="Calibri"/>
              </a:rPr>
              <a:t>),</a:t>
            </a:r>
            <a:r>
              <a:rPr sz="2000" spc="20" dirty="0" smtClean="0">
                <a:latin typeface="Calibri"/>
                <a:cs typeface="Calibri"/>
              </a:rPr>
              <a:t> </a:t>
            </a:r>
            <a:r>
              <a:rPr sz="2000" dirty="0">
                <a:latin typeface="Calibri"/>
                <a:cs typeface="Calibri"/>
              </a:rPr>
              <a:t>B</a:t>
            </a:r>
            <a:r>
              <a:rPr sz="2000" spc="-5" dirty="0">
                <a:latin typeface="Calibri"/>
                <a:cs typeface="Calibri"/>
              </a:rPr>
              <a:t>=</a:t>
            </a:r>
            <a:r>
              <a:rPr sz="2000" dirty="0">
                <a:latin typeface="Calibri"/>
                <a:cs typeface="Calibri"/>
              </a:rPr>
              <a:t>2</a:t>
            </a:r>
            <a:r>
              <a:rPr sz="2000" spc="-5" dirty="0">
                <a:latin typeface="Calibri"/>
                <a:cs typeface="Calibri"/>
              </a:rPr>
              <a:t> </a:t>
            </a:r>
            <a:r>
              <a:rPr lang="zh-CN" altLang="en-US" sz="2000" spc="-5" dirty="0" smtClean="0">
                <a:latin typeface="Calibri"/>
                <a:cs typeface="Calibri"/>
              </a:rPr>
              <a:t>字节</a:t>
            </a:r>
            <a:r>
              <a:rPr lang="en-US" altLang="zh-CN" sz="2000" spc="-5" dirty="0" smtClean="0">
                <a:latin typeface="Calibri"/>
                <a:cs typeface="Calibri"/>
              </a:rPr>
              <a:t>/</a:t>
            </a:r>
            <a:r>
              <a:rPr lang="zh-CN" altLang="en-US" sz="2000" spc="-5" dirty="0" smtClean="0">
                <a:latin typeface="Calibri"/>
                <a:cs typeface="Calibri"/>
              </a:rPr>
              <a:t>块</a:t>
            </a:r>
            <a:r>
              <a:rPr sz="2000" dirty="0" smtClean="0">
                <a:latin typeface="Calibri"/>
                <a:cs typeface="Calibri"/>
              </a:rPr>
              <a:t>, </a:t>
            </a:r>
            <a:r>
              <a:rPr sz="2000" dirty="0">
                <a:latin typeface="Calibri"/>
                <a:cs typeface="Calibri"/>
              </a:rPr>
              <a:t>S</a:t>
            </a:r>
            <a:r>
              <a:rPr sz="2000" spc="-5" dirty="0">
                <a:latin typeface="Calibri"/>
                <a:cs typeface="Calibri"/>
              </a:rPr>
              <a:t>=</a:t>
            </a:r>
            <a:r>
              <a:rPr sz="2000" dirty="0">
                <a:latin typeface="Calibri"/>
                <a:cs typeface="Calibri"/>
              </a:rPr>
              <a:t>4</a:t>
            </a:r>
            <a:r>
              <a:rPr sz="2000" spc="-5" dirty="0">
                <a:latin typeface="Calibri"/>
                <a:cs typeface="Calibri"/>
              </a:rPr>
              <a:t> </a:t>
            </a:r>
            <a:r>
              <a:rPr lang="zh-CN" altLang="en-US" sz="2000" spc="-5" dirty="0" smtClean="0">
                <a:latin typeface="Calibri"/>
                <a:cs typeface="Calibri"/>
              </a:rPr>
              <a:t>组</a:t>
            </a:r>
            <a:r>
              <a:rPr sz="2000" dirty="0" smtClean="0">
                <a:latin typeface="Calibri"/>
                <a:cs typeface="Calibri"/>
              </a:rPr>
              <a:t>,</a:t>
            </a:r>
            <a:r>
              <a:rPr sz="2000" spc="20" dirty="0" smtClean="0">
                <a:latin typeface="Calibri"/>
                <a:cs typeface="Calibri"/>
              </a:rPr>
              <a:t> </a:t>
            </a:r>
            <a:r>
              <a:rPr sz="2000" spc="5" dirty="0">
                <a:latin typeface="Calibri"/>
                <a:cs typeface="Calibri"/>
              </a:rPr>
              <a:t>E</a:t>
            </a:r>
            <a:r>
              <a:rPr sz="2000" spc="-5" dirty="0">
                <a:latin typeface="Calibri"/>
                <a:cs typeface="Calibri"/>
              </a:rPr>
              <a:t>=</a:t>
            </a:r>
            <a:r>
              <a:rPr sz="2000" dirty="0">
                <a:latin typeface="Calibri"/>
                <a:cs typeface="Calibri"/>
              </a:rPr>
              <a:t>1</a:t>
            </a:r>
            <a:r>
              <a:rPr sz="2000" spc="-5" dirty="0">
                <a:latin typeface="Calibri"/>
                <a:cs typeface="Calibri"/>
              </a:rPr>
              <a:t> </a:t>
            </a:r>
            <a:r>
              <a:rPr lang="zh-CN" altLang="en-US" sz="2000" spc="-5" dirty="0" smtClean="0">
                <a:latin typeface="Calibri"/>
                <a:cs typeface="Calibri"/>
              </a:rPr>
              <a:t>块</a:t>
            </a:r>
            <a:r>
              <a:rPr lang="en-US" altLang="zh-CN" sz="2000" spc="-5" dirty="0" smtClean="0">
                <a:latin typeface="Calibri"/>
                <a:cs typeface="Calibri"/>
              </a:rPr>
              <a:t>/</a:t>
            </a:r>
            <a:r>
              <a:rPr lang="zh-CN" altLang="en-US" sz="2000" spc="-5" dirty="0" smtClean="0">
                <a:latin typeface="Calibri"/>
                <a:cs typeface="Calibri"/>
              </a:rPr>
              <a:t>组</a:t>
            </a:r>
            <a:endParaRPr sz="2000" dirty="0">
              <a:latin typeface="Calibri"/>
              <a:cs typeface="Calibri"/>
            </a:endParaRPr>
          </a:p>
        </p:txBody>
      </p:sp>
      <p:sp>
        <p:nvSpPr>
          <p:cNvPr id="5" name="object 5"/>
          <p:cNvSpPr txBox="1"/>
          <p:nvPr/>
        </p:nvSpPr>
        <p:spPr>
          <a:xfrm>
            <a:off x="2695899" y="2660091"/>
            <a:ext cx="4789170" cy="3734356"/>
          </a:xfrm>
          <a:prstGeom prst="rect">
            <a:avLst/>
          </a:prstGeom>
        </p:spPr>
        <p:txBody>
          <a:bodyPr vert="horz" wrap="square" lIns="0" tIns="0" rIns="0" bIns="0" rtlCol="0">
            <a:spAutoFit/>
          </a:bodyPr>
          <a:lstStyle/>
          <a:p>
            <a:pPr marL="555625">
              <a:lnSpc>
                <a:spcPts val="2260"/>
              </a:lnSpc>
            </a:pPr>
            <a:r>
              <a:rPr lang="zh-CN" altLang="en-US" sz="2000" spc="5" dirty="0" smtClean="0">
                <a:latin typeface="Calibri"/>
                <a:cs typeface="Calibri"/>
              </a:rPr>
              <a:t>地址跟踪</a:t>
            </a:r>
            <a:r>
              <a:rPr sz="2000" spc="5" dirty="0" smtClean="0">
                <a:latin typeface="Calibri"/>
                <a:cs typeface="Calibri"/>
              </a:rPr>
              <a:t>(</a:t>
            </a:r>
            <a:r>
              <a:rPr lang="zh-CN" altLang="en-US" sz="2000" spc="5" dirty="0" smtClean="0">
                <a:latin typeface="Calibri"/>
                <a:cs typeface="Calibri"/>
              </a:rPr>
              <a:t>每次读取一个字节</a:t>
            </a:r>
            <a:r>
              <a:rPr sz="2000" dirty="0" smtClean="0">
                <a:latin typeface="Calibri"/>
                <a:cs typeface="Calibri"/>
              </a:rPr>
              <a:t>):</a:t>
            </a:r>
            <a:endParaRPr sz="2000" dirty="0">
              <a:latin typeface="Calibri"/>
              <a:cs typeface="Calibri"/>
            </a:endParaRPr>
          </a:p>
          <a:p>
            <a:pPr marL="3674745" algn="ctr">
              <a:lnSpc>
                <a:spcPts val="2260"/>
              </a:lnSpc>
            </a:pPr>
            <a:r>
              <a:rPr sz="2000" spc="-5" dirty="0">
                <a:latin typeface="Calibri"/>
                <a:cs typeface="Calibri"/>
              </a:rPr>
              <a:t>miss</a:t>
            </a:r>
            <a:endParaRPr sz="2000" dirty="0">
              <a:latin typeface="Calibri"/>
              <a:cs typeface="Calibri"/>
            </a:endParaRPr>
          </a:p>
          <a:p>
            <a:pPr marL="4002404" marR="319405" indent="-635" algn="ctr">
              <a:lnSpc>
                <a:spcPct val="100000"/>
              </a:lnSpc>
            </a:pPr>
            <a:r>
              <a:rPr sz="2000" dirty="0">
                <a:latin typeface="Calibri"/>
                <a:cs typeface="Calibri"/>
              </a:rPr>
              <a:t>h</a:t>
            </a:r>
            <a:r>
              <a:rPr sz="2000" spc="-5" dirty="0">
                <a:latin typeface="Calibri"/>
                <a:cs typeface="Calibri"/>
              </a:rPr>
              <a:t>i</a:t>
            </a:r>
            <a:r>
              <a:rPr sz="2000" dirty="0">
                <a:latin typeface="Calibri"/>
                <a:cs typeface="Calibri"/>
              </a:rPr>
              <a:t>t </a:t>
            </a:r>
            <a:r>
              <a:rPr sz="2000" spc="-5" dirty="0">
                <a:latin typeface="Calibri"/>
                <a:cs typeface="Calibri"/>
              </a:rPr>
              <a:t>miss miss miss</a:t>
            </a:r>
            <a:endParaRPr sz="2000" dirty="0">
              <a:latin typeface="Calibri"/>
              <a:cs typeface="Calibri"/>
            </a:endParaRPr>
          </a:p>
          <a:p>
            <a:pPr>
              <a:lnSpc>
                <a:spcPct val="100000"/>
              </a:lnSpc>
              <a:spcBef>
                <a:spcPts val="48"/>
              </a:spcBef>
            </a:pPr>
            <a:endParaRPr sz="2150" dirty="0">
              <a:latin typeface="Times New Roman"/>
              <a:cs typeface="Times New Roman"/>
            </a:endParaRPr>
          </a:p>
          <a:p>
            <a:pPr marL="846455">
              <a:lnSpc>
                <a:spcPct val="100000"/>
              </a:lnSpc>
              <a:tabLst>
                <a:tab pos="1323975" algn="l"/>
                <a:tab pos="2281555" algn="l"/>
              </a:tabLst>
            </a:pPr>
            <a:r>
              <a:rPr lang="en-US" sz="2000" dirty="0" smtClean="0">
                <a:latin typeface="Calibri"/>
                <a:cs typeface="Calibri"/>
              </a:rPr>
              <a:t>  </a:t>
            </a:r>
            <a:r>
              <a:rPr sz="2000" dirty="0" smtClean="0">
                <a:latin typeface="Calibri"/>
                <a:cs typeface="Calibri"/>
              </a:rPr>
              <a:t>v</a:t>
            </a:r>
            <a:r>
              <a:rPr sz="2000" dirty="0">
                <a:latin typeface="Calibri"/>
                <a:cs typeface="Calibri"/>
              </a:rPr>
              <a:t>	</a:t>
            </a:r>
            <a:r>
              <a:rPr lang="en-US" sz="2000" dirty="0" smtClean="0">
                <a:latin typeface="Calibri"/>
                <a:cs typeface="Calibri"/>
              </a:rPr>
              <a:t>    </a:t>
            </a:r>
            <a:r>
              <a:rPr sz="2000" spc="-165" dirty="0" smtClean="0">
                <a:solidFill>
                  <a:srgbClr val="C00000"/>
                </a:solidFill>
                <a:latin typeface="Calibri"/>
                <a:cs typeface="Calibri"/>
              </a:rPr>
              <a:t>T</a:t>
            </a:r>
            <a:r>
              <a:rPr sz="2000" dirty="0" smtClean="0">
                <a:solidFill>
                  <a:srgbClr val="C00000"/>
                </a:solidFill>
                <a:latin typeface="Calibri"/>
                <a:cs typeface="Calibri"/>
              </a:rPr>
              <a:t>ag</a:t>
            </a:r>
            <a:r>
              <a:rPr sz="2000" dirty="0">
                <a:solidFill>
                  <a:srgbClr val="C00000"/>
                </a:solidFill>
                <a:latin typeface="Calibri"/>
                <a:cs typeface="Calibri"/>
              </a:rPr>
              <a:t>	</a:t>
            </a:r>
            <a:r>
              <a:rPr lang="en-US" sz="2000" dirty="0" smtClean="0">
                <a:solidFill>
                  <a:srgbClr val="C00000"/>
                </a:solidFill>
                <a:latin typeface="Calibri"/>
                <a:cs typeface="Calibri"/>
              </a:rPr>
              <a:t>      </a:t>
            </a:r>
            <a:r>
              <a:rPr sz="2000" dirty="0" smtClean="0">
                <a:latin typeface="Calibri"/>
                <a:cs typeface="Calibri"/>
              </a:rPr>
              <a:t>B</a:t>
            </a:r>
            <a:r>
              <a:rPr sz="2000" spc="-5" dirty="0" smtClean="0">
                <a:latin typeface="Calibri"/>
                <a:cs typeface="Calibri"/>
              </a:rPr>
              <a:t>lo</a:t>
            </a:r>
            <a:r>
              <a:rPr sz="2000" dirty="0" smtClean="0">
                <a:latin typeface="Calibri"/>
                <a:cs typeface="Calibri"/>
              </a:rPr>
              <a:t>ck</a:t>
            </a:r>
            <a:endParaRPr sz="2000" dirty="0">
              <a:latin typeface="Calibri"/>
              <a:cs typeface="Calibri"/>
            </a:endParaRPr>
          </a:p>
          <a:p>
            <a:pPr marL="12700">
              <a:lnSpc>
                <a:spcPct val="100000"/>
              </a:lnSpc>
              <a:spcBef>
                <a:spcPts val="710"/>
              </a:spcBef>
            </a:pPr>
            <a:r>
              <a:rPr sz="1800" b="1" spc="-5" dirty="0">
                <a:solidFill>
                  <a:srgbClr val="0070C0"/>
                </a:solidFill>
                <a:latin typeface="Calibri"/>
                <a:cs typeface="Calibri"/>
              </a:rPr>
              <a:t>S</a:t>
            </a:r>
            <a:r>
              <a:rPr sz="1800" b="1" spc="-10" dirty="0">
                <a:solidFill>
                  <a:srgbClr val="0070C0"/>
                </a:solidFill>
                <a:latin typeface="Calibri"/>
                <a:cs typeface="Calibri"/>
              </a:rPr>
              <a:t>e</a:t>
            </a:r>
            <a:r>
              <a:rPr sz="1800" b="1" dirty="0">
                <a:solidFill>
                  <a:srgbClr val="0070C0"/>
                </a:solidFill>
                <a:latin typeface="Calibri"/>
                <a:cs typeface="Calibri"/>
              </a:rPr>
              <a:t>t</a:t>
            </a:r>
            <a:r>
              <a:rPr sz="1800" b="1" spc="-15" dirty="0">
                <a:solidFill>
                  <a:srgbClr val="0070C0"/>
                </a:solidFill>
                <a:latin typeface="Calibri"/>
                <a:cs typeface="Calibri"/>
              </a:rPr>
              <a:t> </a:t>
            </a:r>
            <a:r>
              <a:rPr sz="1800" b="1" spc="-5" dirty="0">
                <a:solidFill>
                  <a:srgbClr val="0070C0"/>
                </a:solidFill>
                <a:latin typeface="Calibri"/>
                <a:cs typeface="Calibri"/>
              </a:rPr>
              <a:t>0</a:t>
            </a:r>
            <a:endParaRPr sz="1800" dirty="0">
              <a:latin typeface="Calibri"/>
              <a:cs typeface="Calibri"/>
            </a:endParaRPr>
          </a:p>
          <a:p>
            <a:pPr marL="12700">
              <a:lnSpc>
                <a:spcPct val="100000"/>
              </a:lnSpc>
              <a:spcBef>
                <a:spcPts val="244"/>
              </a:spcBef>
            </a:pPr>
            <a:r>
              <a:rPr sz="1800" b="1" spc="-5" dirty="0">
                <a:solidFill>
                  <a:srgbClr val="0070C0"/>
                </a:solidFill>
                <a:latin typeface="Calibri"/>
                <a:cs typeface="Calibri"/>
              </a:rPr>
              <a:t>S</a:t>
            </a:r>
            <a:r>
              <a:rPr sz="1800" b="1" spc="-10" dirty="0">
                <a:solidFill>
                  <a:srgbClr val="0070C0"/>
                </a:solidFill>
                <a:latin typeface="Calibri"/>
                <a:cs typeface="Calibri"/>
              </a:rPr>
              <a:t>e</a:t>
            </a:r>
            <a:r>
              <a:rPr sz="1800" b="1" dirty="0">
                <a:solidFill>
                  <a:srgbClr val="0070C0"/>
                </a:solidFill>
                <a:latin typeface="Calibri"/>
                <a:cs typeface="Calibri"/>
              </a:rPr>
              <a:t>t</a:t>
            </a:r>
            <a:r>
              <a:rPr sz="1800" b="1" spc="-15" dirty="0">
                <a:solidFill>
                  <a:srgbClr val="0070C0"/>
                </a:solidFill>
                <a:latin typeface="Calibri"/>
                <a:cs typeface="Calibri"/>
              </a:rPr>
              <a:t> </a:t>
            </a:r>
            <a:r>
              <a:rPr sz="1800" b="1" spc="-5" dirty="0">
                <a:solidFill>
                  <a:srgbClr val="0070C0"/>
                </a:solidFill>
                <a:latin typeface="Calibri"/>
                <a:cs typeface="Calibri"/>
              </a:rPr>
              <a:t>1</a:t>
            </a:r>
            <a:endParaRPr sz="1800" dirty="0">
              <a:latin typeface="Calibri"/>
              <a:cs typeface="Calibri"/>
            </a:endParaRPr>
          </a:p>
          <a:p>
            <a:pPr marL="12700">
              <a:lnSpc>
                <a:spcPct val="100000"/>
              </a:lnSpc>
              <a:spcBef>
                <a:spcPts val="244"/>
              </a:spcBef>
            </a:pPr>
            <a:r>
              <a:rPr sz="1800" b="1" spc="-5" dirty="0">
                <a:solidFill>
                  <a:srgbClr val="0070C0"/>
                </a:solidFill>
                <a:latin typeface="Calibri"/>
                <a:cs typeface="Calibri"/>
              </a:rPr>
              <a:t>S</a:t>
            </a:r>
            <a:r>
              <a:rPr sz="1800" b="1" spc="-10" dirty="0">
                <a:solidFill>
                  <a:srgbClr val="0070C0"/>
                </a:solidFill>
                <a:latin typeface="Calibri"/>
                <a:cs typeface="Calibri"/>
              </a:rPr>
              <a:t>e</a:t>
            </a:r>
            <a:r>
              <a:rPr sz="1800" b="1" dirty="0">
                <a:solidFill>
                  <a:srgbClr val="0070C0"/>
                </a:solidFill>
                <a:latin typeface="Calibri"/>
                <a:cs typeface="Calibri"/>
              </a:rPr>
              <a:t>t</a:t>
            </a:r>
            <a:r>
              <a:rPr sz="1800" b="1" spc="-15" dirty="0">
                <a:solidFill>
                  <a:srgbClr val="0070C0"/>
                </a:solidFill>
                <a:latin typeface="Calibri"/>
                <a:cs typeface="Calibri"/>
              </a:rPr>
              <a:t> </a:t>
            </a:r>
            <a:r>
              <a:rPr sz="1800" b="1" spc="-5" dirty="0">
                <a:solidFill>
                  <a:srgbClr val="0070C0"/>
                </a:solidFill>
                <a:latin typeface="Calibri"/>
                <a:cs typeface="Calibri"/>
              </a:rPr>
              <a:t>2</a:t>
            </a:r>
            <a:endParaRPr sz="1800" dirty="0">
              <a:latin typeface="Calibri"/>
              <a:cs typeface="Calibri"/>
            </a:endParaRPr>
          </a:p>
          <a:p>
            <a:pPr marL="12700">
              <a:lnSpc>
                <a:spcPct val="100000"/>
              </a:lnSpc>
              <a:spcBef>
                <a:spcPts val="244"/>
              </a:spcBef>
            </a:pPr>
            <a:r>
              <a:rPr sz="1800" b="1" spc="-5" dirty="0">
                <a:solidFill>
                  <a:srgbClr val="0070C0"/>
                </a:solidFill>
                <a:latin typeface="Calibri"/>
                <a:cs typeface="Calibri"/>
              </a:rPr>
              <a:t>S</a:t>
            </a:r>
            <a:r>
              <a:rPr sz="1800" b="1" spc="-10" dirty="0">
                <a:solidFill>
                  <a:srgbClr val="0070C0"/>
                </a:solidFill>
                <a:latin typeface="Calibri"/>
                <a:cs typeface="Calibri"/>
              </a:rPr>
              <a:t>e</a:t>
            </a:r>
            <a:r>
              <a:rPr sz="1800" b="1" dirty="0">
                <a:solidFill>
                  <a:srgbClr val="0070C0"/>
                </a:solidFill>
                <a:latin typeface="Calibri"/>
                <a:cs typeface="Calibri"/>
              </a:rPr>
              <a:t>t</a:t>
            </a:r>
            <a:r>
              <a:rPr sz="1800" b="1" spc="-15" dirty="0">
                <a:solidFill>
                  <a:srgbClr val="0070C0"/>
                </a:solidFill>
                <a:latin typeface="Calibri"/>
                <a:cs typeface="Calibri"/>
              </a:rPr>
              <a:t> </a:t>
            </a:r>
            <a:r>
              <a:rPr sz="1800" b="1" spc="-5" dirty="0">
                <a:solidFill>
                  <a:srgbClr val="0070C0"/>
                </a:solidFill>
                <a:latin typeface="Calibri"/>
                <a:cs typeface="Calibri"/>
              </a:rPr>
              <a:t>3</a:t>
            </a:r>
            <a:endParaRPr sz="1800" dirty="0">
              <a:latin typeface="Calibri"/>
              <a:cs typeface="Calibri"/>
            </a:endParaRPr>
          </a:p>
        </p:txBody>
      </p:sp>
      <p:sp>
        <p:nvSpPr>
          <p:cNvPr id="8" name="object 8"/>
          <p:cNvSpPr txBox="1"/>
          <p:nvPr/>
        </p:nvSpPr>
        <p:spPr>
          <a:xfrm>
            <a:off x="661979" y="1374088"/>
            <a:ext cx="1783080" cy="280035"/>
          </a:xfrm>
          <a:prstGeom prst="rect">
            <a:avLst/>
          </a:prstGeom>
        </p:spPr>
        <p:txBody>
          <a:bodyPr vert="horz" wrap="square" lIns="0" tIns="0" rIns="0" bIns="0" rtlCol="0">
            <a:spAutoFit/>
          </a:bodyPr>
          <a:lstStyle/>
          <a:p>
            <a:pPr marL="12700">
              <a:lnSpc>
                <a:spcPct val="100000"/>
              </a:lnSpc>
              <a:tabLst>
                <a:tab pos="640715" algn="l"/>
                <a:tab pos="1380490" algn="l"/>
              </a:tabLst>
            </a:pPr>
            <a:r>
              <a:rPr sz="2000" dirty="0">
                <a:latin typeface="Calibri"/>
                <a:cs typeface="Calibri"/>
              </a:rPr>
              <a:t>t</a:t>
            </a:r>
            <a:r>
              <a:rPr sz="2000" spc="-5" dirty="0">
                <a:latin typeface="Calibri"/>
                <a:cs typeface="Calibri"/>
              </a:rPr>
              <a:t>=</a:t>
            </a:r>
            <a:r>
              <a:rPr sz="2000" dirty="0">
                <a:latin typeface="Calibri"/>
                <a:cs typeface="Calibri"/>
              </a:rPr>
              <a:t>1	</a:t>
            </a:r>
            <a:r>
              <a:rPr sz="2000" spc="-5" dirty="0">
                <a:latin typeface="Calibri"/>
                <a:cs typeface="Calibri"/>
              </a:rPr>
              <a:t>s=</a:t>
            </a:r>
            <a:r>
              <a:rPr sz="2000" dirty="0">
                <a:latin typeface="Calibri"/>
                <a:cs typeface="Calibri"/>
              </a:rPr>
              <a:t>2	b</a:t>
            </a:r>
            <a:r>
              <a:rPr sz="2000" spc="-5" dirty="0">
                <a:latin typeface="Calibri"/>
                <a:cs typeface="Calibri"/>
              </a:rPr>
              <a:t>=1</a:t>
            </a:r>
            <a:endParaRPr sz="2000">
              <a:latin typeface="Calibri"/>
              <a:cs typeface="Calibri"/>
            </a:endParaRPr>
          </a:p>
        </p:txBody>
      </p:sp>
      <p:sp>
        <p:nvSpPr>
          <p:cNvPr id="10" name="object 10"/>
          <p:cNvSpPr txBox="1"/>
          <p:nvPr/>
        </p:nvSpPr>
        <p:spPr>
          <a:xfrm>
            <a:off x="3352800" y="5140325"/>
            <a:ext cx="557530" cy="306705"/>
          </a:xfrm>
          <a:prstGeom prst="rect">
            <a:avLst/>
          </a:prstGeom>
        </p:spPr>
        <p:txBody>
          <a:bodyPr vert="horz" wrap="square" lIns="0" tIns="0" rIns="0" bIns="0" rtlCol="0">
            <a:spAutoFit/>
          </a:bodyPr>
          <a:lstStyle/>
          <a:p>
            <a:pPr algn="ctr">
              <a:lnSpc>
                <a:spcPct val="100000"/>
              </a:lnSpc>
            </a:pPr>
            <a:r>
              <a:rPr sz="2000" dirty="0">
                <a:latin typeface="Calibri"/>
                <a:cs typeface="Calibri"/>
              </a:rPr>
              <a:t>0</a:t>
            </a:r>
            <a:endParaRPr sz="2000">
              <a:latin typeface="Calibri"/>
              <a:cs typeface="Calibri"/>
            </a:endParaRPr>
          </a:p>
        </p:txBody>
      </p:sp>
      <p:sp>
        <p:nvSpPr>
          <p:cNvPr id="11" name="object 11"/>
          <p:cNvSpPr txBox="1"/>
          <p:nvPr/>
        </p:nvSpPr>
        <p:spPr>
          <a:xfrm>
            <a:off x="3927475" y="5140325"/>
            <a:ext cx="652780" cy="306705"/>
          </a:xfrm>
          <a:prstGeom prst="rect">
            <a:avLst/>
          </a:prstGeom>
        </p:spPr>
        <p:txBody>
          <a:bodyPr vert="horz" wrap="square" lIns="0" tIns="0" rIns="0" bIns="0" rtlCol="0">
            <a:spAutoFit/>
          </a:bodyPr>
          <a:lstStyle/>
          <a:p>
            <a:pPr algn="ctr">
              <a:lnSpc>
                <a:spcPct val="100000"/>
              </a:lnSpc>
            </a:pPr>
            <a:r>
              <a:rPr sz="2000" dirty="0">
                <a:latin typeface="Calibri"/>
                <a:cs typeface="Calibri"/>
              </a:rPr>
              <a:t>?</a:t>
            </a:r>
            <a:endParaRPr sz="2000">
              <a:latin typeface="Calibri"/>
              <a:cs typeface="Calibri"/>
            </a:endParaRPr>
          </a:p>
        </p:txBody>
      </p:sp>
      <p:sp>
        <p:nvSpPr>
          <p:cNvPr id="12" name="object 12"/>
          <p:cNvSpPr txBox="1"/>
          <p:nvPr/>
        </p:nvSpPr>
        <p:spPr>
          <a:xfrm>
            <a:off x="4595812" y="5140325"/>
            <a:ext cx="1419225" cy="306705"/>
          </a:xfrm>
          <a:prstGeom prst="rect">
            <a:avLst/>
          </a:prstGeom>
        </p:spPr>
        <p:txBody>
          <a:bodyPr vert="horz" wrap="square" lIns="0" tIns="0" rIns="0" bIns="0" rtlCol="0">
            <a:spAutoFit/>
          </a:bodyPr>
          <a:lstStyle/>
          <a:p>
            <a:pPr marL="1270" algn="ctr">
              <a:lnSpc>
                <a:spcPct val="100000"/>
              </a:lnSpc>
            </a:pPr>
            <a:r>
              <a:rPr sz="2000" dirty="0">
                <a:latin typeface="Calibri"/>
                <a:cs typeface="Calibri"/>
              </a:rPr>
              <a:t>?</a:t>
            </a:r>
            <a:endParaRPr sz="2000">
              <a:latin typeface="Calibri"/>
              <a:cs typeface="Calibri"/>
            </a:endParaRPr>
          </a:p>
        </p:txBody>
      </p:sp>
      <p:sp>
        <p:nvSpPr>
          <p:cNvPr id="13" name="object 13"/>
          <p:cNvSpPr txBox="1"/>
          <p:nvPr/>
        </p:nvSpPr>
        <p:spPr>
          <a:xfrm>
            <a:off x="3352800" y="5140325"/>
            <a:ext cx="557530" cy="306705"/>
          </a:xfrm>
          <a:prstGeom prst="rect">
            <a:avLst/>
          </a:prstGeom>
        </p:spPr>
        <p:txBody>
          <a:bodyPr vert="horz" wrap="square" lIns="0" tIns="0" rIns="0" bIns="0" rtlCol="0">
            <a:spAutoFit/>
          </a:bodyPr>
          <a:lstStyle/>
          <a:p>
            <a:pPr algn="ctr">
              <a:lnSpc>
                <a:spcPct val="100000"/>
              </a:lnSpc>
            </a:pPr>
            <a:r>
              <a:rPr sz="2000" dirty="0">
                <a:latin typeface="Calibri"/>
                <a:cs typeface="Calibri"/>
              </a:rPr>
              <a:t>1</a:t>
            </a:r>
            <a:endParaRPr sz="2000">
              <a:latin typeface="Calibri"/>
              <a:cs typeface="Calibri"/>
            </a:endParaRPr>
          </a:p>
        </p:txBody>
      </p:sp>
      <p:sp>
        <p:nvSpPr>
          <p:cNvPr id="14" name="object 14"/>
          <p:cNvSpPr txBox="1"/>
          <p:nvPr/>
        </p:nvSpPr>
        <p:spPr>
          <a:xfrm>
            <a:off x="3927475" y="5140325"/>
            <a:ext cx="652780" cy="306705"/>
          </a:xfrm>
          <a:prstGeom prst="rect">
            <a:avLst/>
          </a:prstGeom>
        </p:spPr>
        <p:txBody>
          <a:bodyPr vert="horz" wrap="square" lIns="0" tIns="0" rIns="0" bIns="0" rtlCol="0">
            <a:spAutoFit/>
          </a:bodyPr>
          <a:lstStyle/>
          <a:p>
            <a:pPr algn="ctr">
              <a:lnSpc>
                <a:spcPct val="100000"/>
              </a:lnSpc>
            </a:pPr>
            <a:r>
              <a:rPr sz="2000" dirty="0">
                <a:latin typeface="Calibri"/>
                <a:cs typeface="Calibri"/>
              </a:rPr>
              <a:t>0</a:t>
            </a:r>
            <a:endParaRPr sz="2000">
              <a:latin typeface="Calibri"/>
              <a:cs typeface="Calibri"/>
            </a:endParaRPr>
          </a:p>
        </p:txBody>
      </p:sp>
      <p:sp>
        <p:nvSpPr>
          <p:cNvPr id="15" name="object 15"/>
          <p:cNvSpPr txBox="1"/>
          <p:nvPr/>
        </p:nvSpPr>
        <p:spPr>
          <a:xfrm>
            <a:off x="4595812" y="5140325"/>
            <a:ext cx="1419225" cy="306705"/>
          </a:xfrm>
          <a:prstGeom prst="rect">
            <a:avLst/>
          </a:prstGeom>
        </p:spPr>
        <p:txBody>
          <a:bodyPr vert="horz" wrap="square" lIns="0" tIns="0" rIns="0" bIns="0" rtlCol="0">
            <a:spAutoFit/>
          </a:bodyPr>
          <a:lstStyle/>
          <a:p>
            <a:pPr marL="353695">
              <a:lnSpc>
                <a:spcPct val="100000"/>
              </a:lnSpc>
            </a:pPr>
            <a:r>
              <a:rPr sz="2000" dirty="0">
                <a:latin typeface="Calibri"/>
                <a:cs typeface="Calibri"/>
              </a:rPr>
              <a:t>M</a:t>
            </a:r>
            <a:r>
              <a:rPr sz="2000" spc="-5" dirty="0">
                <a:latin typeface="Calibri"/>
                <a:cs typeface="Calibri"/>
              </a:rPr>
              <a:t>[</a:t>
            </a:r>
            <a:r>
              <a:rPr sz="2000" spc="5" dirty="0">
                <a:latin typeface="Calibri"/>
                <a:cs typeface="Calibri"/>
              </a:rPr>
              <a:t>0</a:t>
            </a:r>
            <a:r>
              <a:rPr sz="2000" spc="-5" dirty="0">
                <a:latin typeface="Calibri"/>
                <a:cs typeface="Calibri"/>
              </a:rPr>
              <a:t>-</a:t>
            </a:r>
            <a:r>
              <a:rPr sz="2000" dirty="0">
                <a:latin typeface="Calibri"/>
                <a:cs typeface="Calibri"/>
              </a:rPr>
              <a:t>1]</a:t>
            </a:r>
            <a:endParaRPr sz="2000">
              <a:latin typeface="Calibri"/>
              <a:cs typeface="Calibri"/>
            </a:endParaRPr>
          </a:p>
        </p:txBody>
      </p:sp>
      <p:sp>
        <p:nvSpPr>
          <p:cNvPr id="16" name="object 16"/>
          <p:cNvSpPr txBox="1"/>
          <p:nvPr/>
        </p:nvSpPr>
        <p:spPr>
          <a:xfrm>
            <a:off x="3352800" y="5140325"/>
            <a:ext cx="557530" cy="306705"/>
          </a:xfrm>
          <a:prstGeom prst="rect">
            <a:avLst/>
          </a:prstGeom>
        </p:spPr>
        <p:txBody>
          <a:bodyPr vert="horz" wrap="square" lIns="0" tIns="0" rIns="0" bIns="0" rtlCol="0">
            <a:spAutoFit/>
          </a:bodyPr>
          <a:lstStyle/>
          <a:p>
            <a:pPr algn="ctr">
              <a:lnSpc>
                <a:spcPct val="100000"/>
              </a:lnSpc>
            </a:pPr>
            <a:r>
              <a:rPr sz="2000" dirty="0">
                <a:latin typeface="Calibri"/>
                <a:cs typeface="Calibri"/>
              </a:rPr>
              <a:t>1</a:t>
            </a:r>
            <a:endParaRPr sz="2000">
              <a:latin typeface="Calibri"/>
              <a:cs typeface="Calibri"/>
            </a:endParaRPr>
          </a:p>
        </p:txBody>
      </p:sp>
      <p:sp>
        <p:nvSpPr>
          <p:cNvPr id="17" name="object 17"/>
          <p:cNvSpPr txBox="1"/>
          <p:nvPr/>
        </p:nvSpPr>
        <p:spPr>
          <a:xfrm>
            <a:off x="3927475" y="5140325"/>
            <a:ext cx="652780" cy="306705"/>
          </a:xfrm>
          <a:prstGeom prst="rect">
            <a:avLst/>
          </a:prstGeom>
        </p:spPr>
        <p:txBody>
          <a:bodyPr vert="horz" wrap="square" lIns="0" tIns="0" rIns="0" bIns="0" rtlCol="0">
            <a:spAutoFit/>
          </a:bodyPr>
          <a:lstStyle/>
          <a:p>
            <a:pPr algn="ctr">
              <a:lnSpc>
                <a:spcPct val="100000"/>
              </a:lnSpc>
            </a:pPr>
            <a:r>
              <a:rPr sz="2000" dirty="0">
                <a:latin typeface="Calibri"/>
                <a:cs typeface="Calibri"/>
              </a:rPr>
              <a:t>1</a:t>
            </a:r>
            <a:endParaRPr sz="2000">
              <a:latin typeface="Calibri"/>
              <a:cs typeface="Calibri"/>
            </a:endParaRPr>
          </a:p>
        </p:txBody>
      </p:sp>
      <p:sp>
        <p:nvSpPr>
          <p:cNvPr id="18" name="object 18"/>
          <p:cNvSpPr txBox="1"/>
          <p:nvPr/>
        </p:nvSpPr>
        <p:spPr>
          <a:xfrm>
            <a:off x="4595812" y="5140325"/>
            <a:ext cx="1419225" cy="306705"/>
          </a:xfrm>
          <a:prstGeom prst="rect">
            <a:avLst/>
          </a:prstGeom>
        </p:spPr>
        <p:txBody>
          <a:bodyPr vert="horz" wrap="square" lIns="0" tIns="0" rIns="0" bIns="0" rtlCol="0">
            <a:spAutoFit/>
          </a:bodyPr>
          <a:lstStyle/>
          <a:p>
            <a:pPr marL="353695">
              <a:lnSpc>
                <a:spcPct val="100000"/>
              </a:lnSpc>
            </a:pPr>
            <a:r>
              <a:rPr sz="2000" dirty="0">
                <a:latin typeface="Calibri"/>
                <a:cs typeface="Calibri"/>
              </a:rPr>
              <a:t>M</a:t>
            </a:r>
            <a:r>
              <a:rPr sz="2000" spc="-5" dirty="0">
                <a:latin typeface="Calibri"/>
                <a:cs typeface="Calibri"/>
              </a:rPr>
              <a:t>[</a:t>
            </a:r>
            <a:r>
              <a:rPr sz="2000" spc="5" dirty="0">
                <a:latin typeface="Calibri"/>
                <a:cs typeface="Calibri"/>
              </a:rPr>
              <a:t>8</a:t>
            </a:r>
            <a:r>
              <a:rPr sz="2000" spc="-5" dirty="0">
                <a:latin typeface="Calibri"/>
                <a:cs typeface="Calibri"/>
              </a:rPr>
              <a:t>-</a:t>
            </a:r>
            <a:r>
              <a:rPr sz="2000" dirty="0">
                <a:latin typeface="Calibri"/>
                <a:cs typeface="Calibri"/>
              </a:rPr>
              <a:t>9]</a:t>
            </a:r>
            <a:endParaRPr sz="2000">
              <a:latin typeface="Calibri"/>
              <a:cs typeface="Calibri"/>
            </a:endParaRPr>
          </a:p>
        </p:txBody>
      </p:sp>
      <p:graphicFrame>
        <p:nvGraphicFramePr>
          <p:cNvPr id="6" name="object 6"/>
          <p:cNvGraphicFramePr>
            <a:graphicFrameLocks noGrp="1"/>
          </p:cNvGraphicFramePr>
          <p:nvPr/>
        </p:nvGraphicFramePr>
        <p:xfrm>
          <a:off x="4181522" y="3007079"/>
          <a:ext cx="1817925" cy="1582928"/>
        </p:xfrm>
        <a:graphic>
          <a:graphicData uri="http://schemas.openxmlformats.org/drawingml/2006/table">
            <a:tbl>
              <a:tblPr firstRow="1" bandRow="1">
                <a:tableStyleId>{2D5ABB26-0587-4C30-8999-92F81FD0307C}</a:tableStyleId>
              </a:tblPr>
              <a:tblGrid>
                <a:gridCol w="556645"/>
                <a:gridCol w="1261280"/>
              </a:tblGrid>
              <a:tr h="300228">
                <a:tc>
                  <a:txBody>
                    <a:bodyPr/>
                    <a:lstStyle/>
                    <a:p>
                      <a:pPr marL="34925">
                        <a:lnSpc>
                          <a:spcPct val="100000"/>
                        </a:lnSpc>
                      </a:pPr>
                      <a:r>
                        <a:rPr sz="2000" b="1" dirty="0">
                          <a:latin typeface="Calibri"/>
                          <a:cs typeface="Calibri"/>
                        </a:rPr>
                        <a:t>0</a:t>
                      </a:r>
                      <a:endParaRPr sz="2000" dirty="0">
                        <a:latin typeface="Calibri"/>
                        <a:cs typeface="Calibri"/>
                      </a:endParaRPr>
                    </a:p>
                  </a:txBody>
                  <a:tcPr marL="0" marR="0" marT="0" marB="0"/>
                </a:tc>
                <a:tc>
                  <a:txBody>
                    <a:bodyPr/>
                    <a:lstStyle/>
                    <a:p>
                      <a:pPr marL="392430">
                        <a:lnSpc>
                          <a:spcPct val="100000"/>
                        </a:lnSpc>
                      </a:pPr>
                      <a:r>
                        <a:rPr sz="2000" b="1" spc="-5" dirty="0">
                          <a:latin typeface="Calibri"/>
                          <a:cs typeface="Calibri"/>
                        </a:rPr>
                        <a:t>[</a:t>
                      </a:r>
                      <a:r>
                        <a:rPr sz="2000" b="1" dirty="0">
                          <a:solidFill>
                            <a:srgbClr val="C00000"/>
                          </a:solidFill>
                          <a:latin typeface="Calibri"/>
                          <a:cs typeface="Calibri"/>
                        </a:rPr>
                        <a:t>0</a:t>
                      </a:r>
                      <a:r>
                        <a:rPr sz="2000" b="1" u="heavy" dirty="0">
                          <a:solidFill>
                            <a:srgbClr val="0070C0"/>
                          </a:solidFill>
                          <a:latin typeface="Calibri"/>
                          <a:cs typeface="Calibri"/>
                        </a:rPr>
                        <a:t>00</a:t>
                      </a:r>
                      <a:r>
                        <a:rPr sz="2000" b="1" dirty="0">
                          <a:solidFill>
                            <a:srgbClr val="008000"/>
                          </a:solidFill>
                          <a:latin typeface="Calibri"/>
                          <a:cs typeface="Calibri"/>
                        </a:rPr>
                        <a:t>0</a:t>
                      </a:r>
                      <a:r>
                        <a:rPr sz="1950" b="1" spc="-7" baseline="-21367" dirty="0">
                          <a:latin typeface="Calibri"/>
                          <a:cs typeface="Calibri"/>
                        </a:rPr>
                        <a:t>2</a:t>
                      </a:r>
                      <a:r>
                        <a:rPr sz="2000" b="1" spc="-5" dirty="0">
                          <a:latin typeface="Calibri"/>
                          <a:cs typeface="Calibri"/>
                        </a:rPr>
                        <a:t>]</a:t>
                      </a:r>
                      <a:r>
                        <a:rPr sz="2000" b="1" dirty="0">
                          <a:latin typeface="Calibri"/>
                          <a:cs typeface="Calibri"/>
                        </a:rPr>
                        <a:t>,</a:t>
                      </a:r>
                      <a:endParaRPr sz="2000">
                        <a:latin typeface="Calibri"/>
                        <a:cs typeface="Calibri"/>
                      </a:endParaRPr>
                    </a:p>
                  </a:txBody>
                  <a:tcPr marL="0" marR="0" marT="0" marB="0"/>
                </a:tc>
              </a:tr>
              <a:tr h="304799">
                <a:tc>
                  <a:txBody>
                    <a:bodyPr/>
                    <a:lstStyle/>
                    <a:p>
                      <a:pPr marL="34925">
                        <a:lnSpc>
                          <a:spcPct val="100000"/>
                        </a:lnSpc>
                      </a:pPr>
                      <a:r>
                        <a:rPr sz="2000" b="1" dirty="0">
                          <a:latin typeface="Calibri"/>
                          <a:cs typeface="Calibri"/>
                        </a:rPr>
                        <a:t>1</a:t>
                      </a:r>
                      <a:endParaRPr sz="2000">
                        <a:latin typeface="Calibri"/>
                        <a:cs typeface="Calibri"/>
                      </a:endParaRPr>
                    </a:p>
                  </a:txBody>
                  <a:tcPr marL="0" marR="0" marT="0" marB="0"/>
                </a:tc>
                <a:tc>
                  <a:txBody>
                    <a:bodyPr/>
                    <a:lstStyle/>
                    <a:p>
                      <a:pPr marL="392430">
                        <a:lnSpc>
                          <a:spcPct val="100000"/>
                        </a:lnSpc>
                      </a:pPr>
                      <a:r>
                        <a:rPr sz="2000" b="1" spc="-5" dirty="0">
                          <a:latin typeface="Calibri"/>
                          <a:cs typeface="Calibri"/>
                        </a:rPr>
                        <a:t>[</a:t>
                      </a:r>
                      <a:r>
                        <a:rPr sz="2000" b="1" dirty="0">
                          <a:solidFill>
                            <a:srgbClr val="C00000"/>
                          </a:solidFill>
                          <a:latin typeface="Calibri"/>
                          <a:cs typeface="Calibri"/>
                        </a:rPr>
                        <a:t>0</a:t>
                      </a:r>
                      <a:r>
                        <a:rPr sz="2000" b="1" u="heavy" dirty="0">
                          <a:solidFill>
                            <a:srgbClr val="0070C0"/>
                          </a:solidFill>
                          <a:latin typeface="Calibri"/>
                          <a:cs typeface="Calibri"/>
                        </a:rPr>
                        <a:t>00</a:t>
                      </a:r>
                      <a:r>
                        <a:rPr sz="2000" b="1" dirty="0">
                          <a:solidFill>
                            <a:srgbClr val="008000"/>
                          </a:solidFill>
                          <a:latin typeface="Calibri"/>
                          <a:cs typeface="Calibri"/>
                        </a:rPr>
                        <a:t>1</a:t>
                      </a:r>
                      <a:r>
                        <a:rPr sz="1950" b="1" spc="-7" baseline="-21367" dirty="0">
                          <a:latin typeface="Calibri"/>
                          <a:cs typeface="Calibri"/>
                        </a:rPr>
                        <a:t>2</a:t>
                      </a:r>
                      <a:r>
                        <a:rPr sz="2000" b="1" spc="-5" dirty="0">
                          <a:latin typeface="Calibri"/>
                          <a:cs typeface="Calibri"/>
                        </a:rPr>
                        <a:t>]</a:t>
                      </a:r>
                      <a:r>
                        <a:rPr sz="2000" b="1" dirty="0">
                          <a:latin typeface="Calibri"/>
                          <a:cs typeface="Calibri"/>
                        </a:rPr>
                        <a:t>,</a:t>
                      </a:r>
                      <a:endParaRPr sz="2000">
                        <a:latin typeface="Calibri"/>
                        <a:cs typeface="Calibri"/>
                      </a:endParaRPr>
                    </a:p>
                  </a:txBody>
                  <a:tcPr marL="0" marR="0" marT="0" marB="0"/>
                </a:tc>
              </a:tr>
              <a:tr h="304799">
                <a:tc>
                  <a:txBody>
                    <a:bodyPr/>
                    <a:lstStyle/>
                    <a:p>
                      <a:pPr marL="34925">
                        <a:lnSpc>
                          <a:spcPct val="100000"/>
                        </a:lnSpc>
                      </a:pPr>
                      <a:r>
                        <a:rPr sz="2000" b="1" dirty="0">
                          <a:latin typeface="Calibri"/>
                          <a:cs typeface="Calibri"/>
                        </a:rPr>
                        <a:t>7</a:t>
                      </a:r>
                      <a:endParaRPr sz="2000">
                        <a:latin typeface="Calibri"/>
                        <a:cs typeface="Calibri"/>
                      </a:endParaRPr>
                    </a:p>
                  </a:txBody>
                  <a:tcPr marL="0" marR="0" marT="0" marB="0"/>
                </a:tc>
                <a:tc>
                  <a:txBody>
                    <a:bodyPr/>
                    <a:lstStyle/>
                    <a:p>
                      <a:pPr marL="392430">
                        <a:lnSpc>
                          <a:spcPct val="100000"/>
                        </a:lnSpc>
                      </a:pPr>
                      <a:r>
                        <a:rPr sz="2000" b="1" spc="-5" dirty="0">
                          <a:latin typeface="Calibri"/>
                          <a:cs typeface="Calibri"/>
                        </a:rPr>
                        <a:t>[</a:t>
                      </a:r>
                      <a:r>
                        <a:rPr sz="2000" b="1" dirty="0">
                          <a:solidFill>
                            <a:srgbClr val="C00000"/>
                          </a:solidFill>
                          <a:latin typeface="Calibri"/>
                          <a:cs typeface="Calibri"/>
                        </a:rPr>
                        <a:t>0</a:t>
                      </a:r>
                      <a:r>
                        <a:rPr sz="2000" b="1" u="heavy" dirty="0">
                          <a:solidFill>
                            <a:srgbClr val="0070C0"/>
                          </a:solidFill>
                          <a:latin typeface="Calibri"/>
                          <a:cs typeface="Calibri"/>
                        </a:rPr>
                        <a:t>11</a:t>
                      </a:r>
                      <a:r>
                        <a:rPr sz="2000" b="1" dirty="0">
                          <a:solidFill>
                            <a:srgbClr val="008000"/>
                          </a:solidFill>
                          <a:latin typeface="Calibri"/>
                          <a:cs typeface="Calibri"/>
                        </a:rPr>
                        <a:t>1</a:t>
                      </a:r>
                      <a:r>
                        <a:rPr sz="1950" b="1" spc="-7" baseline="-21367" dirty="0">
                          <a:latin typeface="Calibri"/>
                          <a:cs typeface="Calibri"/>
                        </a:rPr>
                        <a:t>2</a:t>
                      </a:r>
                      <a:r>
                        <a:rPr sz="2000" b="1" spc="-5" dirty="0">
                          <a:latin typeface="Calibri"/>
                          <a:cs typeface="Calibri"/>
                        </a:rPr>
                        <a:t>]</a:t>
                      </a:r>
                      <a:r>
                        <a:rPr sz="2000" b="1" dirty="0">
                          <a:latin typeface="Calibri"/>
                          <a:cs typeface="Calibri"/>
                        </a:rPr>
                        <a:t>,</a:t>
                      </a:r>
                      <a:endParaRPr sz="2000">
                        <a:latin typeface="Calibri"/>
                        <a:cs typeface="Calibri"/>
                      </a:endParaRPr>
                    </a:p>
                  </a:txBody>
                  <a:tcPr marL="0" marR="0" marT="0" marB="0"/>
                </a:tc>
              </a:tr>
              <a:tr h="304800">
                <a:tc>
                  <a:txBody>
                    <a:bodyPr/>
                    <a:lstStyle/>
                    <a:p>
                      <a:pPr marL="34925">
                        <a:lnSpc>
                          <a:spcPct val="100000"/>
                        </a:lnSpc>
                      </a:pPr>
                      <a:r>
                        <a:rPr sz="2000" b="1" dirty="0">
                          <a:latin typeface="Calibri"/>
                          <a:cs typeface="Calibri"/>
                        </a:rPr>
                        <a:t>8</a:t>
                      </a:r>
                      <a:endParaRPr sz="2000">
                        <a:latin typeface="Calibri"/>
                        <a:cs typeface="Calibri"/>
                      </a:endParaRPr>
                    </a:p>
                  </a:txBody>
                  <a:tcPr marL="0" marR="0" marT="0" marB="0"/>
                </a:tc>
                <a:tc>
                  <a:txBody>
                    <a:bodyPr/>
                    <a:lstStyle/>
                    <a:p>
                      <a:pPr marL="392430">
                        <a:lnSpc>
                          <a:spcPct val="100000"/>
                        </a:lnSpc>
                      </a:pPr>
                      <a:r>
                        <a:rPr sz="2000" b="1" spc="-5" dirty="0">
                          <a:latin typeface="Calibri"/>
                          <a:cs typeface="Calibri"/>
                        </a:rPr>
                        <a:t>[</a:t>
                      </a:r>
                      <a:r>
                        <a:rPr sz="2000" b="1" dirty="0">
                          <a:solidFill>
                            <a:srgbClr val="C00000"/>
                          </a:solidFill>
                          <a:latin typeface="Calibri"/>
                          <a:cs typeface="Calibri"/>
                        </a:rPr>
                        <a:t>1</a:t>
                      </a:r>
                      <a:r>
                        <a:rPr sz="2000" b="1" u="heavy" dirty="0">
                          <a:solidFill>
                            <a:srgbClr val="0070C0"/>
                          </a:solidFill>
                          <a:latin typeface="Calibri"/>
                          <a:cs typeface="Calibri"/>
                        </a:rPr>
                        <a:t>00</a:t>
                      </a:r>
                      <a:r>
                        <a:rPr sz="2000" b="1" dirty="0">
                          <a:solidFill>
                            <a:srgbClr val="008000"/>
                          </a:solidFill>
                          <a:latin typeface="Calibri"/>
                          <a:cs typeface="Calibri"/>
                        </a:rPr>
                        <a:t>0</a:t>
                      </a:r>
                      <a:r>
                        <a:rPr sz="1950" b="1" spc="-7" baseline="-21367" dirty="0">
                          <a:latin typeface="Calibri"/>
                          <a:cs typeface="Calibri"/>
                        </a:rPr>
                        <a:t>2</a:t>
                      </a:r>
                      <a:r>
                        <a:rPr sz="2000" b="1" spc="-5" dirty="0">
                          <a:latin typeface="Calibri"/>
                          <a:cs typeface="Calibri"/>
                        </a:rPr>
                        <a:t>]</a:t>
                      </a:r>
                      <a:r>
                        <a:rPr sz="2000" b="1" dirty="0">
                          <a:latin typeface="Calibri"/>
                          <a:cs typeface="Calibri"/>
                        </a:rPr>
                        <a:t>,</a:t>
                      </a:r>
                      <a:endParaRPr sz="2000">
                        <a:latin typeface="Calibri"/>
                        <a:cs typeface="Calibri"/>
                      </a:endParaRPr>
                    </a:p>
                  </a:txBody>
                  <a:tcPr marL="0" marR="0" marT="0" marB="0"/>
                </a:tc>
              </a:tr>
              <a:tr h="363728">
                <a:tc>
                  <a:txBody>
                    <a:bodyPr/>
                    <a:lstStyle/>
                    <a:p>
                      <a:pPr marL="34925">
                        <a:lnSpc>
                          <a:spcPct val="100000"/>
                        </a:lnSpc>
                      </a:pPr>
                      <a:r>
                        <a:rPr sz="2000" b="1" dirty="0">
                          <a:latin typeface="Calibri"/>
                          <a:cs typeface="Calibri"/>
                        </a:rPr>
                        <a:t>0</a:t>
                      </a:r>
                      <a:endParaRPr sz="2000" dirty="0">
                        <a:latin typeface="Calibri"/>
                        <a:cs typeface="Calibri"/>
                      </a:endParaRPr>
                    </a:p>
                  </a:txBody>
                  <a:tcPr marL="0" marR="0" marT="0" marB="0"/>
                </a:tc>
                <a:tc>
                  <a:txBody>
                    <a:bodyPr/>
                    <a:lstStyle/>
                    <a:p>
                      <a:pPr marL="392430">
                        <a:lnSpc>
                          <a:spcPct val="100000"/>
                        </a:lnSpc>
                      </a:pPr>
                      <a:r>
                        <a:rPr sz="2000" b="1" spc="-5" dirty="0">
                          <a:latin typeface="Calibri"/>
                          <a:cs typeface="Calibri"/>
                        </a:rPr>
                        <a:t>[</a:t>
                      </a:r>
                      <a:r>
                        <a:rPr sz="2000" b="1" dirty="0">
                          <a:solidFill>
                            <a:srgbClr val="C00000"/>
                          </a:solidFill>
                          <a:latin typeface="Calibri"/>
                          <a:cs typeface="Calibri"/>
                        </a:rPr>
                        <a:t>0</a:t>
                      </a:r>
                      <a:r>
                        <a:rPr sz="2000" b="1" u="heavy" dirty="0">
                          <a:solidFill>
                            <a:srgbClr val="0070C0"/>
                          </a:solidFill>
                          <a:latin typeface="Calibri"/>
                          <a:cs typeface="Calibri"/>
                        </a:rPr>
                        <a:t>00</a:t>
                      </a:r>
                      <a:r>
                        <a:rPr sz="2000" b="1" dirty="0">
                          <a:solidFill>
                            <a:srgbClr val="008000"/>
                          </a:solidFill>
                          <a:latin typeface="Calibri"/>
                          <a:cs typeface="Calibri"/>
                        </a:rPr>
                        <a:t>0</a:t>
                      </a:r>
                      <a:r>
                        <a:rPr sz="1950" b="1" spc="-7" baseline="-21367" dirty="0">
                          <a:latin typeface="Calibri"/>
                          <a:cs typeface="Calibri"/>
                        </a:rPr>
                        <a:t>2</a:t>
                      </a:r>
                      <a:r>
                        <a:rPr sz="2000" b="1" dirty="0">
                          <a:latin typeface="Calibri"/>
                          <a:cs typeface="Calibri"/>
                        </a:rPr>
                        <a:t>]</a:t>
                      </a:r>
                      <a:endParaRPr sz="2000" dirty="0">
                        <a:latin typeface="Calibri"/>
                        <a:cs typeface="Calibri"/>
                      </a:endParaRPr>
                    </a:p>
                  </a:txBody>
                  <a:tcPr marL="0" marR="0" marT="0" marB="0"/>
                </a:tc>
              </a:tr>
            </a:tbl>
          </a:graphicData>
        </a:graphic>
      </p:graphicFrame>
      <p:graphicFrame>
        <p:nvGraphicFramePr>
          <p:cNvPr id="7" name="object 7"/>
          <p:cNvGraphicFramePr>
            <a:graphicFrameLocks noGrp="1"/>
          </p:cNvGraphicFramePr>
          <p:nvPr/>
        </p:nvGraphicFramePr>
        <p:xfrm>
          <a:off x="458787" y="1627390"/>
          <a:ext cx="2136774" cy="304800"/>
        </p:xfrm>
        <a:graphic>
          <a:graphicData uri="http://schemas.openxmlformats.org/drawingml/2006/table">
            <a:tbl>
              <a:tblPr firstRow="1" bandRow="1">
                <a:tableStyleId>{2D5ABB26-0587-4C30-8999-92F81FD0307C}</a:tableStyleId>
              </a:tblPr>
              <a:tblGrid>
                <a:gridCol w="710406"/>
                <a:gridCol w="716756"/>
                <a:gridCol w="709612"/>
              </a:tblGrid>
              <a:tr h="285750">
                <a:tc>
                  <a:txBody>
                    <a:bodyPr/>
                    <a:lstStyle/>
                    <a:p>
                      <a:pPr algn="ctr">
                        <a:lnSpc>
                          <a:spcPct val="100000"/>
                        </a:lnSpc>
                      </a:pPr>
                      <a:r>
                        <a:rPr sz="2000" b="1" dirty="0">
                          <a:solidFill>
                            <a:srgbClr val="C00000"/>
                          </a:solidFill>
                          <a:latin typeface="Calibri"/>
                          <a:cs typeface="Calibri"/>
                        </a:rPr>
                        <a:t>x</a:t>
                      </a:r>
                      <a:endParaRPr sz="2000">
                        <a:latin typeface="Calibri"/>
                        <a:cs typeface="Calibri"/>
                      </a:endParaRPr>
                    </a:p>
                  </a:txBody>
                  <a:tcPr marL="0" marR="0" marT="0" marB="0">
                    <a:lnL w="12700">
                      <a:solidFill>
                        <a:srgbClr val="000000"/>
                      </a:solidFill>
                      <a:prstDash val="solid"/>
                    </a:lnL>
                    <a:lnR w="26987">
                      <a:solidFill>
                        <a:srgbClr val="000000"/>
                      </a:solidFill>
                      <a:prstDash val="solid"/>
                    </a:lnR>
                    <a:lnT w="12700">
                      <a:solidFill>
                        <a:srgbClr val="000000"/>
                      </a:solidFill>
                      <a:prstDash val="solid"/>
                    </a:lnT>
                    <a:lnB w="12700">
                      <a:solidFill>
                        <a:srgbClr val="000000"/>
                      </a:solidFill>
                      <a:prstDash val="solid"/>
                    </a:lnB>
                  </a:tcPr>
                </a:tc>
                <a:tc>
                  <a:txBody>
                    <a:bodyPr/>
                    <a:lstStyle/>
                    <a:p>
                      <a:pPr marL="226695">
                        <a:lnSpc>
                          <a:spcPct val="100000"/>
                        </a:lnSpc>
                      </a:pPr>
                      <a:r>
                        <a:rPr sz="2000" b="1" dirty="0">
                          <a:solidFill>
                            <a:srgbClr val="0070C0"/>
                          </a:solidFill>
                          <a:latin typeface="Calibri"/>
                          <a:cs typeface="Calibri"/>
                        </a:rPr>
                        <a:t>xx</a:t>
                      </a:r>
                      <a:endParaRPr sz="2000">
                        <a:latin typeface="Calibri"/>
                        <a:cs typeface="Calibri"/>
                      </a:endParaRPr>
                    </a:p>
                  </a:txBody>
                  <a:tcPr marL="0" marR="0" marT="0" marB="0">
                    <a:lnL w="26987">
                      <a:solidFill>
                        <a:srgbClr val="000000"/>
                      </a:solidFill>
                      <a:prstDash val="solid"/>
                    </a:lnL>
                    <a:lnR w="254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2000" b="1" dirty="0">
                          <a:solidFill>
                            <a:srgbClr val="008000"/>
                          </a:solidFill>
                          <a:latin typeface="Calibri"/>
                          <a:cs typeface="Calibri"/>
                        </a:rPr>
                        <a:t>x</a:t>
                      </a:r>
                      <a:endParaRPr sz="2000">
                        <a:latin typeface="Calibri"/>
                        <a:cs typeface="Calibri"/>
                      </a:endParaRPr>
                    </a:p>
                  </a:txBody>
                  <a:tcPr marL="0" marR="0" marT="0" marB="0">
                    <a:lnL w="254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9" name="object 9"/>
          <p:cNvGraphicFramePr>
            <a:graphicFrameLocks noGrp="1"/>
          </p:cNvGraphicFramePr>
          <p:nvPr>
            <p:extLst>
              <p:ext uri="{D42A27DB-BD31-4B8C-83A1-F6EECF244321}">
                <p14:modId xmlns:p14="http://schemas.microsoft.com/office/powerpoint/2010/main" val="124018622"/>
              </p:ext>
            </p:extLst>
          </p:nvPr>
        </p:nvGraphicFramePr>
        <p:xfrm>
          <a:off x="3346450" y="5132387"/>
          <a:ext cx="2662236" cy="1262060"/>
        </p:xfrm>
        <a:graphic>
          <a:graphicData uri="http://schemas.openxmlformats.org/drawingml/2006/table">
            <a:tbl>
              <a:tblPr firstRow="1" bandRow="1">
                <a:tableStyleId>{2D5ABB26-0587-4C30-8999-92F81FD0307C}</a:tableStyleId>
              </a:tblPr>
              <a:tblGrid>
                <a:gridCol w="692150"/>
                <a:gridCol w="685800"/>
                <a:gridCol w="1284286"/>
              </a:tblGrid>
              <a:tr h="306387">
                <a:tc>
                  <a:txBody>
                    <a:bodyPr/>
                    <a:lstStyle/>
                    <a:p>
                      <a:pPr algn="ctr">
                        <a:lnSpc>
                          <a:spcPct val="100000"/>
                        </a:lnSpc>
                      </a:pPr>
                      <a:r>
                        <a:rPr lang="en-US" sz="2000" dirty="0" smtClean="0">
                          <a:latin typeface="Calibri"/>
                          <a:cs typeface="Calibri"/>
                        </a:rPr>
                        <a:t>  </a:t>
                      </a:r>
                      <a:endParaRPr sz="2000" dirty="0">
                        <a:latin typeface="Calibri"/>
                        <a:cs typeface="Calibri"/>
                      </a:endParaRPr>
                    </a:p>
                  </a:txBody>
                  <a:tcPr marL="0" marR="0" marT="0" marB="0">
                    <a:lnL w="12700">
                      <a:solidFill>
                        <a:srgbClr val="000000"/>
                      </a:solidFill>
                      <a:prstDash val="solid"/>
                    </a:lnL>
                    <a:lnR w="30162">
                      <a:solidFill>
                        <a:srgbClr val="000000"/>
                      </a:solidFill>
                      <a:prstDash val="solid"/>
                    </a:lnR>
                    <a:lnT w="12700">
                      <a:solidFill>
                        <a:srgbClr val="000000"/>
                      </a:solidFill>
                      <a:prstDash val="solid"/>
                    </a:lnT>
                    <a:lnB w="12700">
                      <a:solidFill>
                        <a:srgbClr val="000000"/>
                      </a:solidFill>
                      <a:prstDash val="solid"/>
                    </a:lnB>
                    <a:solidFill>
                      <a:srgbClr val="DEDFF5"/>
                    </a:solidFill>
                  </a:tcPr>
                </a:tc>
                <a:tc>
                  <a:txBody>
                    <a:bodyPr/>
                    <a:lstStyle/>
                    <a:p>
                      <a:pPr algn="ctr">
                        <a:lnSpc>
                          <a:spcPct val="100000"/>
                        </a:lnSpc>
                      </a:pPr>
                      <a:endParaRPr sz="2000" dirty="0">
                        <a:latin typeface="Calibri"/>
                        <a:cs typeface="Calibri"/>
                      </a:endParaRPr>
                    </a:p>
                  </a:txBody>
                  <a:tcPr marL="0" marR="0" marT="0" marB="0">
                    <a:lnL w="30162">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DEDFF5"/>
                    </a:solidFill>
                  </a:tcPr>
                </a:tc>
                <a:tc>
                  <a:txBody>
                    <a:bodyPr/>
                    <a:lstStyle/>
                    <a:p>
                      <a:pPr marL="347345">
                        <a:lnSpc>
                          <a:spcPct val="100000"/>
                        </a:lnSpc>
                      </a:pPr>
                      <a:endParaRPr sz="2000" dirty="0">
                        <a:latin typeface="Calibri"/>
                        <a:cs typeface="Calibri"/>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DFF5"/>
                    </a:solidFill>
                  </a:tcPr>
                </a:tc>
              </a:tr>
              <a:tr h="315912">
                <a:tc>
                  <a:txBody>
                    <a:bodyPr/>
                    <a:lstStyle/>
                    <a:p>
                      <a:endParaRPr sz="2000">
                        <a:latin typeface="Calibri"/>
                        <a:cs typeface="Calibri"/>
                      </a:endParaRPr>
                    </a:p>
                  </a:txBody>
                  <a:tcPr marL="0" marR="0" marT="0" marB="0">
                    <a:lnL w="12700">
                      <a:solidFill>
                        <a:srgbClr val="000000"/>
                      </a:solidFill>
                      <a:prstDash val="solid"/>
                    </a:lnL>
                    <a:lnR w="30162">
                      <a:solidFill>
                        <a:srgbClr val="000000"/>
                      </a:solidFill>
                      <a:prstDash val="solid"/>
                    </a:lnR>
                    <a:lnT w="12700">
                      <a:solidFill>
                        <a:srgbClr val="000000"/>
                      </a:solidFill>
                      <a:prstDash val="solid"/>
                    </a:lnT>
                    <a:lnB w="31750">
                      <a:solidFill>
                        <a:srgbClr val="000000"/>
                      </a:solidFill>
                      <a:prstDash val="solid"/>
                    </a:lnB>
                    <a:solidFill>
                      <a:srgbClr val="DEDFF5"/>
                    </a:solidFill>
                  </a:tcPr>
                </a:tc>
                <a:tc>
                  <a:txBody>
                    <a:bodyPr/>
                    <a:lstStyle/>
                    <a:p>
                      <a:endParaRPr sz="2000">
                        <a:latin typeface="Calibri"/>
                        <a:cs typeface="Calibri"/>
                      </a:endParaRPr>
                    </a:p>
                  </a:txBody>
                  <a:tcPr marL="0" marR="0" marT="0" marB="0">
                    <a:lnL w="30162">
                      <a:solidFill>
                        <a:srgbClr val="000000"/>
                      </a:solidFill>
                      <a:prstDash val="solid"/>
                    </a:lnL>
                    <a:lnR w="28575">
                      <a:solidFill>
                        <a:srgbClr val="000000"/>
                      </a:solidFill>
                      <a:prstDash val="solid"/>
                    </a:lnR>
                    <a:lnT w="12700">
                      <a:solidFill>
                        <a:srgbClr val="000000"/>
                      </a:solidFill>
                      <a:prstDash val="solid"/>
                    </a:lnT>
                    <a:lnB w="31750">
                      <a:solidFill>
                        <a:srgbClr val="000000"/>
                      </a:solidFill>
                      <a:prstDash val="solid"/>
                    </a:lnB>
                    <a:solidFill>
                      <a:srgbClr val="DEDFF5"/>
                    </a:solidFill>
                  </a:tcPr>
                </a:tc>
                <a:tc>
                  <a:txBody>
                    <a:bodyPr/>
                    <a:lstStyle/>
                    <a:p>
                      <a:endParaRPr sz="2000">
                        <a:latin typeface="Calibri"/>
                        <a:cs typeface="Calibri"/>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31750">
                      <a:solidFill>
                        <a:srgbClr val="000000"/>
                      </a:solidFill>
                      <a:prstDash val="solid"/>
                    </a:lnB>
                    <a:solidFill>
                      <a:srgbClr val="DEDFF5"/>
                    </a:solidFill>
                  </a:tcPr>
                </a:tc>
              </a:tr>
              <a:tr h="324643">
                <a:tc>
                  <a:txBody>
                    <a:bodyPr/>
                    <a:lstStyle/>
                    <a:p>
                      <a:endParaRPr sz="2000">
                        <a:latin typeface="Calibri"/>
                        <a:cs typeface="Calibri"/>
                      </a:endParaRPr>
                    </a:p>
                  </a:txBody>
                  <a:tcPr marL="0" marR="0" marT="0" marB="0">
                    <a:lnL w="12700">
                      <a:solidFill>
                        <a:srgbClr val="000000"/>
                      </a:solidFill>
                      <a:prstDash val="solid"/>
                    </a:lnL>
                    <a:lnR w="30162">
                      <a:solidFill>
                        <a:srgbClr val="000000"/>
                      </a:solidFill>
                      <a:prstDash val="solid"/>
                    </a:lnR>
                    <a:lnT w="31750">
                      <a:solidFill>
                        <a:srgbClr val="000000"/>
                      </a:solidFill>
                      <a:prstDash val="solid"/>
                    </a:lnT>
                    <a:lnB w="33337">
                      <a:solidFill>
                        <a:srgbClr val="000000"/>
                      </a:solidFill>
                      <a:prstDash val="solid"/>
                    </a:lnB>
                    <a:solidFill>
                      <a:srgbClr val="DEDFF5"/>
                    </a:solidFill>
                  </a:tcPr>
                </a:tc>
                <a:tc>
                  <a:txBody>
                    <a:bodyPr/>
                    <a:lstStyle/>
                    <a:p>
                      <a:endParaRPr sz="2000">
                        <a:latin typeface="Calibri"/>
                        <a:cs typeface="Calibri"/>
                      </a:endParaRPr>
                    </a:p>
                  </a:txBody>
                  <a:tcPr marL="0" marR="0" marT="0" marB="0">
                    <a:lnL w="30162">
                      <a:solidFill>
                        <a:srgbClr val="000000"/>
                      </a:solidFill>
                      <a:prstDash val="solid"/>
                    </a:lnL>
                    <a:lnR w="28575">
                      <a:solidFill>
                        <a:srgbClr val="000000"/>
                      </a:solidFill>
                      <a:prstDash val="solid"/>
                    </a:lnR>
                    <a:lnT w="31750">
                      <a:solidFill>
                        <a:srgbClr val="000000"/>
                      </a:solidFill>
                      <a:prstDash val="solid"/>
                    </a:lnT>
                    <a:lnB w="33337">
                      <a:solidFill>
                        <a:srgbClr val="000000"/>
                      </a:solidFill>
                      <a:prstDash val="solid"/>
                    </a:lnB>
                    <a:solidFill>
                      <a:srgbClr val="DEDFF5"/>
                    </a:solidFill>
                  </a:tcPr>
                </a:tc>
                <a:tc>
                  <a:txBody>
                    <a:bodyPr/>
                    <a:lstStyle/>
                    <a:p>
                      <a:endParaRPr sz="2000">
                        <a:latin typeface="Calibri"/>
                        <a:cs typeface="Calibri"/>
                      </a:endParaRPr>
                    </a:p>
                  </a:txBody>
                  <a:tcPr marL="0" marR="0" marT="0" marB="0">
                    <a:lnL w="28575">
                      <a:solidFill>
                        <a:srgbClr val="000000"/>
                      </a:solidFill>
                      <a:prstDash val="solid"/>
                    </a:lnL>
                    <a:lnR w="12700">
                      <a:solidFill>
                        <a:srgbClr val="000000"/>
                      </a:solidFill>
                      <a:prstDash val="solid"/>
                    </a:lnR>
                    <a:lnT w="31750">
                      <a:solidFill>
                        <a:srgbClr val="000000"/>
                      </a:solidFill>
                      <a:prstDash val="solid"/>
                    </a:lnT>
                    <a:lnB w="33337">
                      <a:solidFill>
                        <a:srgbClr val="000000"/>
                      </a:solidFill>
                      <a:prstDash val="solid"/>
                    </a:lnB>
                    <a:solidFill>
                      <a:srgbClr val="DEDFF5"/>
                    </a:solidFill>
                  </a:tcPr>
                </a:tc>
              </a:tr>
              <a:tr h="315118">
                <a:tc>
                  <a:txBody>
                    <a:bodyPr/>
                    <a:lstStyle/>
                    <a:p>
                      <a:pPr algn="ctr">
                        <a:lnSpc>
                          <a:spcPct val="100000"/>
                        </a:lnSpc>
                      </a:pPr>
                      <a:endParaRPr sz="2000" dirty="0">
                        <a:latin typeface="Calibri"/>
                        <a:cs typeface="Calibri"/>
                      </a:endParaRPr>
                    </a:p>
                  </a:txBody>
                  <a:tcPr marL="0" marR="0" marT="0" marB="0">
                    <a:lnL w="12700">
                      <a:solidFill>
                        <a:srgbClr val="000000"/>
                      </a:solidFill>
                      <a:prstDash val="solid"/>
                    </a:lnL>
                    <a:lnR w="30162">
                      <a:solidFill>
                        <a:srgbClr val="000000"/>
                      </a:solidFill>
                      <a:prstDash val="solid"/>
                    </a:lnR>
                    <a:lnT w="33337">
                      <a:solidFill>
                        <a:srgbClr val="000000"/>
                      </a:solidFill>
                      <a:prstDash val="solid"/>
                    </a:lnT>
                    <a:lnB w="12700">
                      <a:solidFill>
                        <a:srgbClr val="000000"/>
                      </a:solidFill>
                      <a:prstDash val="solid"/>
                    </a:lnB>
                    <a:solidFill>
                      <a:srgbClr val="DEDFF5"/>
                    </a:solidFill>
                  </a:tcPr>
                </a:tc>
                <a:tc>
                  <a:txBody>
                    <a:bodyPr/>
                    <a:lstStyle/>
                    <a:p>
                      <a:pPr algn="ctr">
                        <a:lnSpc>
                          <a:spcPct val="100000"/>
                        </a:lnSpc>
                      </a:pPr>
                      <a:endParaRPr sz="2000" dirty="0">
                        <a:latin typeface="Calibri"/>
                        <a:cs typeface="Calibri"/>
                      </a:endParaRPr>
                    </a:p>
                  </a:txBody>
                  <a:tcPr marL="0" marR="0" marT="0" marB="0">
                    <a:lnL w="30162">
                      <a:solidFill>
                        <a:srgbClr val="000000"/>
                      </a:solidFill>
                      <a:prstDash val="solid"/>
                    </a:lnL>
                    <a:lnR w="28575">
                      <a:solidFill>
                        <a:srgbClr val="000000"/>
                      </a:solidFill>
                      <a:prstDash val="solid"/>
                    </a:lnR>
                    <a:lnT w="33337">
                      <a:solidFill>
                        <a:srgbClr val="000000"/>
                      </a:solidFill>
                      <a:prstDash val="solid"/>
                    </a:lnT>
                    <a:lnB w="12700">
                      <a:solidFill>
                        <a:srgbClr val="000000"/>
                      </a:solidFill>
                      <a:prstDash val="solid"/>
                    </a:lnB>
                    <a:solidFill>
                      <a:srgbClr val="DEDFF5"/>
                    </a:solidFill>
                  </a:tcPr>
                </a:tc>
                <a:tc>
                  <a:txBody>
                    <a:bodyPr/>
                    <a:lstStyle/>
                    <a:p>
                      <a:pPr marL="347345">
                        <a:lnSpc>
                          <a:spcPct val="100000"/>
                        </a:lnSpc>
                      </a:pPr>
                      <a:endParaRPr sz="2000" dirty="0">
                        <a:latin typeface="Calibri"/>
                        <a:cs typeface="Calibri"/>
                      </a:endParaRPr>
                    </a:p>
                  </a:txBody>
                  <a:tcPr marL="0" marR="0" marT="0" marB="0">
                    <a:lnL w="28575">
                      <a:solidFill>
                        <a:srgbClr val="000000"/>
                      </a:solidFill>
                      <a:prstDash val="solid"/>
                    </a:lnL>
                    <a:lnR w="12700">
                      <a:solidFill>
                        <a:srgbClr val="000000"/>
                      </a:solidFill>
                      <a:prstDash val="solid"/>
                    </a:lnR>
                    <a:lnT w="33337">
                      <a:solidFill>
                        <a:srgbClr val="000000"/>
                      </a:solidFill>
                      <a:prstDash val="solid"/>
                    </a:lnT>
                    <a:lnB w="12700">
                      <a:solidFill>
                        <a:srgbClr val="000000"/>
                      </a:solidFill>
                      <a:prstDash val="solid"/>
                    </a:lnB>
                    <a:solidFill>
                      <a:srgbClr val="DEDFF5"/>
                    </a:solidFill>
                  </a:tcPr>
                </a:tc>
              </a:tr>
            </a:tbl>
          </a:graphicData>
        </a:graphic>
      </p:graphicFrame>
      <p:sp>
        <p:nvSpPr>
          <p:cNvPr id="19" name="TextBox 18"/>
          <p:cNvSpPr txBox="1"/>
          <p:nvPr/>
        </p:nvSpPr>
        <p:spPr>
          <a:xfrm>
            <a:off x="3581400" y="5105400"/>
            <a:ext cx="381000" cy="369332"/>
          </a:xfrm>
          <a:prstGeom prst="rect">
            <a:avLst/>
          </a:prstGeom>
          <a:noFill/>
        </p:spPr>
        <p:txBody>
          <a:bodyPr wrap="square" rtlCol="0">
            <a:spAutoFit/>
          </a:bodyPr>
          <a:lstStyle/>
          <a:p>
            <a:r>
              <a:rPr lang="en-US" altLang="zh-CN" sz="1800" dirty="0" smtClean="0">
                <a:latin typeface="Calibri" pitchFamily="34" charset="0"/>
              </a:rPr>
              <a:t>1</a:t>
            </a:r>
            <a:endParaRPr lang="zh-CN" altLang="en-US" sz="1800" dirty="0" smtClean="0">
              <a:latin typeface="Calibri" pitchFamily="34" charset="0"/>
            </a:endParaRPr>
          </a:p>
        </p:txBody>
      </p:sp>
      <p:sp>
        <p:nvSpPr>
          <p:cNvPr id="20" name="TextBox 19"/>
          <p:cNvSpPr txBox="1"/>
          <p:nvPr/>
        </p:nvSpPr>
        <p:spPr>
          <a:xfrm>
            <a:off x="4191000" y="5105400"/>
            <a:ext cx="381000" cy="369332"/>
          </a:xfrm>
          <a:prstGeom prst="rect">
            <a:avLst/>
          </a:prstGeom>
          <a:noFill/>
        </p:spPr>
        <p:txBody>
          <a:bodyPr wrap="square" rtlCol="0">
            <a:spAutoFit/>
          </a:bodyPr>
          <a:lstStyle/>
          <a:p>
            <a:r>
              <a:rPr lang="en-US" altLang="zh-CN" sz="1800" dirty="0" smtClean="0">
                <a:latin typeface="Calibri" pitchFamily="34" charset="0"/>
              </a:rPr>
              <a:t>0</a:t>
            </a:r>
            <a:endParaRPr lang="zh-CN" altLang="en-US" sz="1800" dirty="0" smtClean="0">
              <a:latin typeface="Calibri" pitchFamily="34" charset="0"/>
            </a:endParaRPr>
          </a:p>
        </p:txBody>
      </p:sp>
      <p:sp>
        <p:nvSpPr>
          <p:cNvPr id="21" name="TextBox 20"/>
          <p:cNvSpPr txBox="1"/>
          <p:nvPr/>
        </p:nvSpPr>
        <p:spPr>
          <a:xfrm>
            <a:off x="4953000" y="5105400"/>
            <a:ext cx="990600" cy="369332"/>
          </a:xfrm>
          <a:prstGeom prst="rect">
            <a:avLst/>
          </a:prstGeom>
          <a:noFill/>
        </p:spPr>
        <p:txBody>
          <a:bodyPr wrap="square" rtlCol="0">
            <a:spAutoFit/>
          </a:bodyPr>
          <a:lstStyle/>
          <a:p>
            <a:r>
              <a:rPr lang="en-US" altLang="zh-CN" sz="1800" dirty="0" smtClean="0">
                <a:latin typeface="Calibri" pitchFamily="34" charset="0"/>
              </a:rPr>
              <a:t>M[0</a:t>
            </a:r>
            <a:r>
              <a:rPr lang="zh-CN" altLang="en-US" sz="1800" dirty="0" smtClean="0">
                <a:latin typeface="Calibri" pitchFamily="34" charset="0"/>
              </a:rPr>
              <a:t>，</a:t>
            </a:r>
            <a:r>
              <a:rPr lang="en-US" altLang="zh-CN" sz="1800" dirty="0" smtClean="0">
                <a:latin typeface="Calibri" pitchFamily="34" charset="0"/>
              </a:rPr>
              <a:t>1]</a:t>
            </a:r>
            <a:endParaRPr lang="zh-CN" altLang="en-US" sz="1800" dirty="0" smtClean="0">
              <a:latin typeface="Calibri" pitchFamily="34" charset="0"/>
            </a:endParaRPr>
          </a:p>
        </p:txBody>
      </p:sp>
      <p:sp>
        <p:nvSpPr>
          <p:cNvPr id="22" name="TextBox 21"/>
          <p:cNvSpPr txBox="1"/>
          <p:nvPr/>
        </p:nvSpPr>
        <p:spPr>
          <a:xfrm>
            <a:off x="4953000" y="6031468"/>
            <a:ext cx="990600" cy="369332"/>
          </a:xfrm>
          <a:prstGeom prst="rect">
            <a:avLst/>
          </a:prstGeom>
          <a:noFill/>
        </p:spPr>
        <p:txBody>
          <a:bodyPr wrap="square" rtlCol="0">
            <a:spAutoFit/>
          </a:bodyPr>
          <a:lstStyle/>
          <a:p>
            <a:r>
              <a:rPr lang="en-US" altLang="zh-CN" sz="1800" dirty="0" smtClean="0">
                <a:latin typeface="Calibri" pitchFamily="34" charset="0"/>
              </a:rPr>
              <a:t>M[6</a:t>
            </a:r>
            <a:r>
              <a:rPr lang="zh-CN" altLang="en-US" sz="1800" dirty="0" smtClean="0">
                <a:latin typeface="Calibri" pitchFamily="34" charset="0"/>
              </a:rPr>
              <a:t>，</a:t>
            </a:r>
            <a:r>
              <a:rPr lang="en-US" altLang="zh-CN" sz="1800" dirty="0" smtClean="0">
                <a:latin typeface="Calibri" pitchFamily="34" charset="0"/>
              </a:rPr>
              <a:t>7]</a:t>
            </a:r>
            <a:endParaRPr lang="zh-CN" altLang="en-US" sz="1800" dirty="0" smtClean="0">
              <a:latin typeface="Calibri" pitchFamily="34" charset="0"/>
            </a:endParaRPr>
          </a:p>
        </p:txBody>
      </p:sp>
      <p:sp>
        <p:nvSpPr>
          <p:cNvPr id="23" name="TextBox 22"/>
          <p:cNvSpPr txBox="1"/>
          <p:nvPr/>
        </p:nvSpPr>
        <p:spPr>
          <a:xfrm>
            <a:off x="4267200" y="6031468"/>
            <a:ext cx="381000" cy="369332"/>
          </a:xfrm>
          <a:prstGeom prst="rect">
            <a:avLst/>
          </a:prstGeom>
          <a:noFill/>
        </p:spPr>
        <p:txBody>
          <a:bodyPr wrap="square" rtlCol="0">
            <a:spAutoFit/>
          </a:bodyPr>
          <a:lstStyle/>
          <a:p>
            <a:r>
              <a:rPr lang="en-US" altLang="zh-CN" sz="1800" dirty="0" smtClean="0">
                <a:latin typeface="Calibri" pitchFamily="34" charset="0"/>
              </a:rPr>
              <a:t>0</a:t>
            </a:r>
            <a:endParaRPr lang="zh-CN" altLang="en-US" sz="1800" dirty="0" smtClean="0">
              <a:latin typeface="Calibri" pitchFamily="34" charset="0"/>
            </a:endParaRPr>
          </a:p>
        </p:txBody>
      </p:sp>
      <p:sp>
        <p:nvSpPr>
          <p:cNvPr id="24" name="TextBox 23"/>
          <p:cNvSpPr txBox="1"/>
          <p:nvPr/>
        </p:nvSpPr>
        <p:spPr>
          <a:xfrm>
            <a:off x="3581400" y="6019800"/>
            <a:ext cx="381000" cy="369332"/>
          </a:xfrm>
          <a:prstGeom prst="rect">
            <a:avLst/>
          </a:prstGeom>
          <a:noFill/>
        </p:spPr>
        <p:txBody>
          <a:bodyPr wrap="square" rtlCol="0">
            <a:spAutoFit/>
          </a:bodyPr>
          <a:lstStyle/>
          <a:p>
            <a:r>
              <a:rPr lang="en-US" altLang="zh-CN" sz="1800" dirty="0" smtClean="0">
                <a:latin typeface="Calibri" pitchFamily="34" charset="0"/>
              </a:rPr>
              <a:t>1</a:t>
            </a:r>
            <a:endParaRPr lang="zh-CN" altLang="en-US" sz="1800" dirty="0" smtClean="0">
              <a:latin typeface="Calibri" pitchFamily="34" charset="0"/>
            </a:endParaRPr>
          </a:p>
        </p:txBody>
      </p:sp>
      <p:sp>
        <p:nvSpPr>
          <p:cNvPr id="25" name="TextBox 24"/>
          <p:cNvSpPr txBox="1"/>
          <p:nvPr/>
        </p:nvSpPr>
        <p:spPr>
          <a:xfrm>
            <a:off x="4953000" y="5105400"/>
            <a:ext cx="990600" cy="369332"/>
          </a:xfrm>
          <a:prstGeom prst="rect">
            <a:avLst/>
          </a:prstGeom>
          <a:noFill/>
        </p:spPr>
        <p:txBody>
          <a:bodyPr wrap="square" rtlCol="0">
            <a:spAutoFit/>
          </a:bodyPr>
          <a:lstStyle/>
          <a:p>
            <a:r>
              <a:rPr lang="en-US" altLang="zh-CN" sz="1800" dirty="0" smtClean="0">
                <a:latin typeface="Calibri" pitchFamily="34" charset="0"/>
              </a:rPr>
              <a:t>M[8</a:t>
            </a:r>
            <a:r>
              <a:rPr lang="zh-CN" altLang="en-US" sz="1800" dirty="0" smtClean="0">
                <a:latin typeface="Calibri" pitchFamily="34" charset="0"/>
              </a:rPr>
              <a:t>，</a:t>
            </a:r>
            <a:r>
              <a:rPr lang="en-US" altLang="zh-CN" sz="1800" dirty="0" smtClean="0">
                <a:latin typeface="Calibri" pitchFamily="34" charset="0"/>
              </a:rPr>
              <a:t>9]</a:t>
            </a:r>
            <a:endParaRPr lang="zh-CN" altLang="en-US" sz="1800" dirty="0" smtClean="0">
              <a:latin typeface="Calibri" pitchFamily="34" charset="0"/>
            </a:endParaRPr>
          </a:p>
        </p:txBody>
      </p:sp>
      <p:sp>
        <p:nvSpPr>
          <p:cNvPr id="26" name="TextBox 25"/>
          <p:cNvSpPr txBox="1"/>
          <p:nvPr/>
        </p:nvSpPr>
        <p:spPr>
          <a:xfrm>
            <a:off x="4191000" y="5105400"/>
            <a:ext cx="381000" cy="369332"/>
          </a:xfrm>
          <a:prstGeom prst="rect">
            <a:avLst/>
          </a:prstGeom>
          <a:noFill/>
        </p:spPr>
        <p:txBody>
          <a:bodyPr wrap="square" rtlCol="0">
            <a:spAutoFit/>
          </a:bodyPr>
          <a:lstStyle/>
          <a:p>
            <a:r>
              <a:rPr lang="en-US" altLang="zh-CN" sz="1800" dirty="0" smtClean="0">
                <a:latin typeface="Calibri" pitchFamily="34" charset="0"/>
              </a:rPr>
              <a:t>1</a:t>
            </a:r>
            <a:endParaRPr lang="zh-CN" altLang="en-US" sz="1800" dirty="0" smtClean="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linds(horizontal)">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linds(horizontal)">
                                      <p:cBhvr>
                                        <p:cTn id="18" dur="500"/>
                                        <p:tgtEl>
                                          <p:spTgt spid="2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linds(horizontal)">
                                      <p:cBhvr>
                                        <p:cTn id="21" dur="500"/>
                                        <p:tgtEl>
                                          <p:spTgt spid="2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blinds(horizontal)">
                                      <p:cBhvr>
                                        <p:cTn id="24" dur="500"/>
                                        <p:tgtEl>
                                          <p:spTgt spid="24"/>
                                        </p:tgtEl>
                                      </p:cBhvr>
                                    </p:animEffect>
                                  </p:childTnLst>
                                </p:cTn>
                              </p:par>
                              <p:par>
                                <p:cTn id="25" presetID="5" presetClass="entr" presetSubtype="10" fill="hold" grpId="1"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checkerboard(across)">
                                      <p:cBhvr>
                                        <p:cTn id="27" dur="500"/>
                                        <p:tgtEl>
                                          <p:spTgt spid="20"/>
                                        </p:tgtEl>
                                      </p:cBhvr>
                                    </p:animEffect>
                                  </p:childTnLst>
                                </p:cTn>
                              </p:par>
                              <p:par>
                                <p:cTn id="28" presetID="8" presetClass="exit" presetSubtype="16" fill="hold" grpId="1" nodeType="withEffect">
                                  <p:stCondLst>
                                    <p:cond delay="0"/>
                                  </p:stCondLst>
                                  <p:childTnLst>
                                    <p:animEffect transition="out" filter="diamond(in)">
                                      <p:cBhvr>
                                        <p:cTn id="29" dur="2000"/>
                                        <p:tgtEl>
                                          <p:spTgt spid="21"/>
                                        </p:tgtEl>
                                      </p:cBhvr>
                                    </p:animEffect>
                                    <p:set>
                                      <p:cBhvr>
                                        <p:cTn id="30" dur="1" fill="hold">
                                          <p:stCondLst>
                                            <p:cond delay="1999"/>
                                          </p:stCondLst>
                                        </p:cTn>
                                        <p:tgtEl>
                                          <p:spTgt spid="21"/>
                                        </p:tgtEl>
                                        <p:attrNameLst>
                                          <p:attrName>style.visibility</p:attrName>
                                        </p:attrNameLst>
                                      </p:cBhvr>
                                      <p:to>
                                        <p:strVal val="hidden"/>
                                      </p:to>
                                    </p:set>
                                  </p:childTnLst>
                                </p:cTn>
                              </p:par>
                              <p:par>
                                <p:cTn id="31" presetID="8" presetClass="exit" presetSubtype="16" fill="hold" grpId="2" nodeType="withEffect">
                                  <p:stCondLst>
                                    <p:cond delay="0"/>
                                  </p:stCondLst>
                                  <p:childTnLst>
                                    <p:animEffect transition="out" filter="diamond(in)">
                                      <p:cBhvr>
                                        <p:cTn id="32" dur="2000"/>
                                        <p:tgtEl>
                                          <p:spTgt spid="20"/>
                                        </p:tgtEl>
                                      </p:cBhvr>
                                    </p:animEffect>
                                    <p:set>
                                      <p:cBhvr>
                                        <p:cTn id="33" dur="1" fill="hold">
                                          <p:stCondLst>
                                            <p:cond delay="1999"/>
                                          </p:stCondLst>
                                        </p:cTn>
                                        <p:tgtEl>
                                          <p:spTgt spid="2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blinds(horizontal)">
                                      <p:cBhvr>
                                        <p:cTn id="38" dur="500"/>
                                        <p:tgtEl>
                                          <p:spTgt spid="2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blinds(horizontal)">
                                      <p:cBhvr>
                                        <p:cTn id="41" dur="500"/>
                                        <p:tgtEl>
                                          <p:spTgt spid="26"/>
                                        </p:tgtEl>
                                      </p:cBhvr>
                                    </p:animEffect>
                                  </p:childTnLst>
                                </p:cTn>
                              </p:par>
                              <p:par>
                                <p:cTn id="42" presetID="5" presetClass="entr" presetSubtype="10" fill="hold" grpId="1"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checkerboard(across)">
                                      <p:cBhvr>
                                        <p:cTn id="4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0" grpId="1"/>
      <p:bldP spid="20" grpId="2"/>
      <p:bldP spid="21" grpId="0"/>
      <p:bldP spid="21" grpId="1"/>
      <p:bldP spid="22" grpId="0"/>
      <p:bldP spid="23" grpId="0"/>
      <p:bldP spid="24" grpId="0"/>
      <p:bldP spid="25" grpId="0"/>
      <p:bldP spid="26" grpId="0"/>
      <p:bldP spid="26"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61082" y="273877"/>
            <a:ext cx="7591425" cy="843822"/>
          </a:xfrm>
          <a:prstGeom prst="rect">
            <a:avLst/>
          </a:prstGeom>
        </p:spPr>
        <p:txBody>
          <a:bodyPr vert="horz" wrap="square" lIns="0" tIns="287021" rIns="0" bIns="0" rtlCol="0">
            <a:spAutoFit/>
          </a:bodyPr>
          <a:lstStyle/>
          <a:p>
            <a:pPr marL="12700">
              <a:lnSpc>
                <a:spcPct val="100000"/>
              </a:lnSpc>
            </a:pPr>
            <a:r>
              <a:rPr spc="-10" dirty="0" smtClean="0"/>
              <a:t>E</a:t>
            </a:r>
            <a:r>
              <a:rPr lang="en-US" dirty="0"/>
              <a:t> </a:t>
            </a:r>
            <a:r>
              <a:rPr lang="zh-CN" altLang="en-US" dirty="0" smtClean="0"/>
              <a:t>路</a:t>
            </a:r>
            <a:r>
              <a:rPr lang="zh-CN" altLang="en-US" dirty="0" smtClean="0">
                <a:solidFill>
                  <a:srgbClr val="FF0000"/>
                </a:solidFill>
              </a:rPr>
              <a:t>组相联</a:t>
            </a:r>
            <a:r>
              <a:rPr lang="zh-CN" altLang="en-US" dirty="0" smtClean="0"/>
              <a:t>高速缓存</a:t>
            </a:r>
            <a:r>
              <a:rPr spc="-15" dirty="0" smtClean="0"/>
              <a:t> (</a:t>
            </a:r>
            <a:r>
              <a:rPr spc="-10" dirty="0" smtClean="0"/>
              <a:t> </a:t>
            </a:r>
            <a:r>
              <a:rPr spc="-5" dirty="0"/>
              <a:t>E </a:t>
            </a:r>
            <a:r>
              <a:rPr dirty="0"/>
              <a:t>=</a:t>
            </a:r>
            <a:r>
              <a:rPr spc="-5" dirty="0"/>
              <a:t> 2)</a:t>
            </a:r>
          </a:p>
        </p:txBody>
      </p:sp>
      <p:sp>
        <p:nvSpPr>
          <p:cNvPr id="4" name="object 4"/>
          <p:cNvSpPr/>
          <p:nvPr/>
        </p:nvSpPr>
        <p:spPr>
          <a:xfrm>
            <a:off x="990600" y="4800600"/>
            <a:ext cx="6598920" cy="17780"/>
          </a:xfrm>
          <a:custGeom>
            <a:avLst/>
            <a:gdLst/>
            <a:ahLst/>
            <a:cxnLst/>
            <a:rect l="l" t="t" r="r" b="b"/>
            <a:pathLst>
              <a:path w="6598920" h="17779">
                <a:moveTo>
                  <a:pt x="0" y="0"/>
                </a:moveTo>
                <a:lnTo>
                  <a:pt x="6598920" y="17183"/>
                </a:lnTo>
              </a:path>
            </a:pathLst>
          </a:custGeom>
          <a:ln w="76200">
            <a:solidFill>
              <a:srgbClr val="000000"/>
            </a:solidFill>
            <a:prstDash val="lgDash"/>
          </a:ln>
        </p:spPr>
        <p:txBody>
          <a:bodyPr wrap="square" lIns="0" tIns="0" rIns="0" bIns="0" rtlCol="0"/>
          <a:lstStyle/>
          <a:p>
            <a:endParaRPr/>
          </a:p>
        </p:txBody>
      </p:sp>
      <p:sp>
        <p:nvSpPr>
          <p:cNvPr id="5" name="object 5"/>
          <p:cNvSpPr txBox="1"/>
          <p:nvPr/>
        </p:nvSpPr>
        <p:spPr>
          <a:xfrm>
            <a:off x="459740" y="1117699"/>
            <a:ext cx="3274060" cy="553998"/>
          </a:xfrm>
          <a:prstGeom prst="rect">
            <a:avLst/>
          </a:prstGeom>
        </p:spPr>
        <p:txBody>
          <a:bodyPr vert="horz" wrap="square" lIns="0" tIns="0" rIns="0" bIns="0" rtlCol="0">
            <a:spAutoFit/>
          </a:bodyPr>
          <a:lstStyle/>
          <a:p>
            <a:pPr marL="12700">
              <a:lnSpc>
                <a:spcPct val="100000"/>
              </a:lnSpc>
            </a:pPr>
            <a:r>
              <a:rPr sz="1800" b="1" spc="-5" dirty="0">
                <a:latin typeface="Calibri"/>
                <a:cs typeface="Calibri"/>
              </a:rPr>
              <a:t>E </a:t>
            </a:r>
            <a:r>
              <a:rPr sz="1800" b="1" dirty="0">
                <a:latin typeface="Calibri"/>
                <a:cs typeface="Calibri"/>
              </a:rPr>
              <a:t>=</a:t>
            </a:r>
            <a:r>
              <a:rPr sz="1800" b="1" spc="15" dirty="0">
                <a:latin typeface="Calibri"/>
                <a:cs typeface="Calibri"/>
              </a:rPr>
              <a:t> </a:t>
            </a:r>
            <a:r>
              <a:rPr sz="1800" b="1" spc="-10" dirty="0">
                <a:latin typeface="Calibri"/>
                <a:cs typeface="Calibri"/>
              </a:rPr>
              <a:t>2</a:t>
            </a:r>
            <a:r>
              <a:rPr sz="1800" b="1" spc="-5" dirty="0">
                <a:latin typeface="Calibri"/>
                <a:cs typeface="Calibri"/>
              </a:rPr>
              <a:t>:</a:t>
            </a:r>
            <a:r>
              <a:rPr sz="1800" b="1" spc="5" dirty="0">
                <a:latin typeface="Calibri"/>
                <a:cs typeface="Calibri"/>
              </a:rPr>
              <a:t> </a:t>
            </a:r>
            <a:r>
              <a:rPr lang="zh-CN" altLang="en-US" sz="1800" b="1" spc="5" dirty="0" smtClean="0">
                <a:latin typeface="Calibri"/>
                <a:cs typeface="Calibri"/>
              </a:rPr>
              <a:t>每组两行</a:t>
            </a:r>
            <a:endParaRPr lang="en-US" altLang="zh-CN" sz="1800" b="1" spc="5" dirty="0" smtClean="0">
              <a:latin typeface="Calibri"/>
              <a:cs typeface="Calibri"/>
            </a:endParaRPr>
          </a:p>
          <a:p>
            <a:pPr marL="12700" marR="5080">
              <a:lnSpc>
                <a:spcPct val="100000"/>
              </a:lnSpc>
            </a:pPr>
            <a:r>
              <a:rPr lang="zh-CN" altLang="en-US" b="1" spc="-5" dirty="0">
                <a:latin typeface="Calibri"/>
                <a:cs typeface="Calibri"/>
              </a:rPr>
              <a:t>假定</a:t>
            </a:r>
            <a:r>
              <a:rPr lang="en-US" altLang="zh-CN" b="1" spc="-5" dirty="0">
                <a:latin typeface="Calibri"/>
                <a:cs typeface="Calibri"/>
              </a:rPr>
              <a:t>:</a:t>
            </a:r>
            <a:r>
              <a:rPr lang="zh-CN" altLang="en-US" b="1" spc="-30" dirty="0">
                <a:latin typeface="Calibri"/>
                <a:cs typeface="Calibri"/>
              </a:rPr>
              <a:t> 高速缓存块大小为 </a:t>
            </a:r>
            <a:r>
              <a:rPr lang="en-US" altLang="zh-CN" b="1" spc="-5" dirty="0" smtClean="0">
                <a:latin typeface="Calibri"/>
                <a:cs typeface="Calibri"/>
              </a:rPr>
              <a:t>8</a:t>
            </a:r>
            <a:r>
              <a:rPr lang="zh-CN" altLang="en-US" b="1" spc="-5" dirty="0">
                <a:latin typeface="Calibri"/>
                <a:cs typeface="Calibri"/>
              </a:rPr>
              <a:t>个</a:t>
            </a:r>
            <a:r>
              <a:rPr lang="zh-CN" altLang="en-US" b="1" dirty="0" smtClean="0">
                <a:latin typeface="Calibri"/>
                <a:cs typeface="Calibri"/>
              </a:rPr>
              <a:t>字节</a:t>
            </a:r>
            <a:endParaRPr lang="zh-CN" altLang="en-US" dirty="0">
              <a:latin typeface="Calibri"/>
              <a:cs typeface="Calibri"/>
            </a:endParaRPr>
          </a:p>
        </p:txBody>
      </p:sp>
      <p:sp>
        <p:nvSpPr>
          <p:cNvPr id="6" name="object 6"/>
          <p:cNvSpPr/>
          <p:nvPr/>
        </p:nvSpPr>
        <p:spPr>
          <a:xfrm>
            <a:off x="6794677" y="1862747"/>
            <a:ext cx="990600" cy="271145"/>
          </a:xfrm>
          <a:custGeom>
            <a:avLst/>
            <a:gdLst/>
            <a:ahLst/>
            <a:cxnLst/>
            <a:rect l="l" t="t" r="r" b="b"/>
            <a:pathLst>
              <a:path w="990600" h="271144">
                <a:moveTo>
                  <a:pt x="0" y="0"/>
                </a:moveTo>
                <a:lnTo>
                  <a:pt x="990600" y="0"/>
                </a:lnTo>
                <a:lnTo>
                  <a:pt x="990600" y="270852"/>
                </a:lnTo>
                <a:lnTo>
                  <a:pt x="0" y="270852"/>
                </a:lnTo>
                <a:lnTo>
                  <a:pt x="0" y="0"/>
                </a:lnTo>
                <a:close/>
              </a:path>
            </a:pathLst>
          </a:custGeom>
          <a:solidFill>
            <a:srgbClr val="FF9999"/>
          </a:solidFill>
        </p:spPr>
        <p:txBody>
          <a:bodyPr wrap="square" lIns="0" tIns="0" rIns="0" bIns="0" rtlCol="0"/>
          <a:lstStyle/>
          <a:p>
            <a:endParaRPr/>
          </a:p>
        </p:txBody>
      </p:sp>
      <p:sp>
        <p:nvSpPr>
          <p:cNvPr id="7" name="object 7"/>
          <p:cNvSpPr/>
          <p:nvPr/>
        </p:nvSpPr>
        <p:spPr>
          <a:xfrm>
            <a:off x="6794677" y="1862747"/>
            <a:ext cx="990600" cy="271145"/>
          </a:xfrm>
          <a:custGeom>
            <a:avLst/>
            <a:gdLst/>
            <a:ahLst/>
            <a:cxnLst/>
            <a:rect l="l" t="t" r="r" b="b"/>
            <a:pathLst>
              <a:path w="990600" h="271144">
                <a:moveTo>
                  <a:pt x="0" y="0"/>
                </a:moveTo>
                <a:lnTo>
                  <a:pt x="990600" y="0"/>
                </a:lnTo>
                <a:lnTo>
                  <a:pt x="990600" y="270852"/>
                </a:lnTo>
                <a:lnTo>
                  <a:pt x="0" y="270852"/>
                </a:lnTo>
                <a:lnTo>
                  <a:pt x="0" y="0"/>
                </a:lnTo>
                <a:close/>
              </a:path>
            </a:pathLst>
          </a:custGeom>
          <a:ln w="12700">
            <a:solidFill>
              <a:srgbClr val="000000"/>
            </a:solidFill>
          </a:ln>
        </p:spPr>
        <p:txBody>
          <a:bodyPr wrap="square" lIns="0" tIns="0" rIns="0" bIns="0" rtlCol="0"/>
          <a:lstStyle/>
          <a:p>
            <a:endParaRPr/>
          </a:p>
        </p:txBody>
      </p:sp>
      <p:sp>
        <p:nvSpPr>
          <p:cNvPr id="8" name="object 8"/>
          <p:cNvSpPr/>
          <p:nvPr/>
        </p:nvSpPr>
        <p:spPr>
          <a:xfrm>
            <a:off x="7785277" y="1862747"/>
            <a:ext cx="762000" cy="271145"/>
          </a:xfrm>
          <a:custGeom>
            <a:avLst/>
            <a:gdLst/>
            <a:ahLst/>
            <a:cxnLst/>
            <a:rect l="l" t="t" r="r" b="b"/>
            <a:pathLst>
              <a:path w="762000" h="271144">
                <a:moveTo>
                  <a:pt x="0" y="0"/>
                </a:moveTo>
                <a:lnTo>
                  <a:pt x="762000" y="0"/>
                </a:lnTo>
                <a:lnTo>
                  <a:pt x="762000" y="270852"/>
                </a:lnTo>
                <a:lnTo>
                  <a:pt x="0" y="270852"/>
                </a:lnTo>
                <a:lnTo>
                  <a:pt x="0" y="0"/>
                </a:lnTo>
                <a:close/>
              </a:path>
            </a:pathLst>
          </a:custGeom>
          <a:ln w="12700">
            <a:solidFill>
              <a:srgbClr val="000000"/>
            </a:solidFill>
          </a:ln>
        </p:spPr>
        <p:txBody>
          <a:bodyPr wrap="square" lIns="0" tIns="0" rIns="0" bIns="0" rtlCol="0"/>
          <a:lstStyle/>
          <a:p>
            <a:endParaRPr/>
          </a:p>
        </p:txBody>
      </p:sp>
      <p:sp>
        <p:nvSpPr>
          <p:cNvPr id="9" name="object 9"/>
          <p:cNvSpPr/>
          <p:nvPr/>
        </p:nvSpPr>
        <p:spPr>
          <a:xfrm>
            <a:off x="8547277" y="1862747"/>
            <a:ext cx="520700" cy="271145"/>
          </a:xfrm>
          <a:custGeom>
            <a:avLst/>
            <a:gdLst/>
            <a:ahLst/>
            <a:cxnLst/>
            <a:rect l="l" t="t" r="r" b="b"/>
            <a:pathLst>
              <a:path w="520700" h="271144">
                <a:moveTo>
                  <a:pt x="0" y="0"/>
                </a:moveTo>
                <a:lnTo>
                  <a:pt x="520522" y="0"/>
                </a:lnTo>
                <a:lnTo>
                  <a:pt x="520522" y="270852"/>
                </a:lnTo>
                <a:lnTo>
                  <a:pt x="0" y="270852"/>
                </a:lnTo>
                <a:lnTo>
                  <a:pt x="0" y="0"/>
                </a:lnTo>
                <a:close/>
              </a:path>
            </a:pathLst>
          </a:custGeom>
          <a:ln w="12700">
            <a:solidFill>
              <a:srgbClr val="000000"/>
            </a:solidFill>
          </a:ln>
        </p:spPr>
        <p:txBody>
          <a:bodyPr wrap="square" lIns="0" tIns="0" rIns="0" bIns="0" rtlCol="0"/>
          <a:lstStyle/>
          <a:p>
            <a:endParaRPr/>
          </a:p>
        </p:txBody>
      </p:sp>
      <p:sp>
        <p:nvSpPr>
          <p:cNvPr id="10" name="object 10"/>
          <p:cNvSpPr txBox="1"/>
          <p:nvPr/>
        </p:nvSpPr>
        <p:spPr>
          <a:xfrm>
            <a:off x="7064552" y="1902037"/>
            <a:ext cx="1909445" cy="228600"/>
          </a:xfrm>
          <a:prstGeom prst="rect">
            <a:avLst/>
          </a:prstGeom>
        </p:spPr>
        <p:txBody>
          <a:bodyPr vert="horz" wrap="square" lIns="0" tIns="0" rIns="0" bIns="0" rtlCol="0">
            <a:spAutoFit/>
          </a:bodyPr>
          <a:lstStyle/>
          <a:p>
            <a:pPr marL="12700">
              <a:lnSpc>
                <a:spcPct val="100000"/>
              </a:lnSpc>
              <a:tabLst>
                <a:tab pos="875030" algn="l"/>
                <a:tab pos="1589405" algn="l"/>
              </a:tabLst>
            </a:pPr>
            <a:r>
              <a:rPr sz="1600" b="1" spc="-5" dirty="0">
                <a:latin typeface="Calibri"/>
                <a:cs typeface="Calibri"/>
              </a:rPr>
              <a:t>t </a:t>
            </a:r>
            <a:r>
              <a:rPr sz="1600" b="1" spc="-10" dirty="0">
                <a:latin typeface="Calibri"/>
                <a:cs typeface="Calibri"/>
              </a:rPr>
              <a:t>b</a:t>
            </a:r>
            <a:r>
              <a:rPr sz="1600" b="1" spc="-5" dirty="0">
                <a:latin typeface="Calibri"/>
                <a:cs typeface="Calibri"/>
              </a:rPr>
              <a:t>i</a:t>
            </a:r>
            <a:r>
              <a:rPr sz="1600" b="1" spc="-10" dirty="0">
                <a:latin typeface="Calibri"/>
                <a:cs typeface="Calibri"/>
              </a:rPr>
              <a:t>t</a:t>
            </a:r>
            <a:r>
              <a:rPr sz="1600" b="1" spc="-5" dirty="0">
                <a:latin typeface="Calibri"/>
                <a:cs typeface="Calibri"/>
              </a:rPr>
              <a:t>s</a:t>
            </a:r>
            <a:r>
              <a:rPr sz="1600" b="1" dirty="0">
                <a:latin typeface="Calibri"/>
                <a:cs typeface="Calibri"/>
              </a:rPr>
              <a:t>	</a:t>
            </a:r>
            <a:r>
              <a:rPr sz="1600" b="1" spc="-10" dirty="0">
                <a:latin typeface="Calibri"/>
                <a:cs typeface="Calibri"/>
              </a:rPr>
              <a:t>0</a:t>
            </a:r>
            <a:r>
              <a:rPr sz="1600" b="1" spc="-5" dirty="0">
                <a:latin typeface="Calibri"/>
                <a:cs typeface="Calibri"/>
              </a:rPr>
              <a:t>…</a:t>
            </a:r>
            <a:r>
              <a:rPr sz="1600" b="1" spc="-10" dirty="0">
                <a:latin typeface="Calibri"/>
                <a:cs typeface="Calibri"/>
              </a:rPr>
              <a:t>0</a:t>
            </a:r>
            <a:r>
              <a:rPr sz="1600" b="1" spc="-5" dirty="0">
                <a:latin typeface="Calibri"/>
                <a:cs typeface="Calibri"/>
              </a:rPr>
              <a:t>1</a:t>
            </a:r>
            <a:r>
              <a:rPr sz="1600" b="1" dirty="0">
                <a:latin typeface="Calibri"/>
                <a:cs typeface="Calibri"/>
              </a:rPr>
              <a:t>	</a:t>
            </a:r>
            <a:r>
              <a:rPr sz="1600" b="1" spc="-10" dirty="0">
                <a:latin typeface="Calibri"/>
                <a:cs typeface="Calibri"/>
              </a:rPr>
              <a:t>100</a:t>
            </a:r>
            <a:endParaRPr sz="1600">
              <a:latin typeface="Calibri"/>
              <a:cs typeface="Calibri"/>
            </a:endParaRPr>
          </a:p>
        </p:txBody>
      </p:sp>
      <p:sp>
        <p:nvSpPr>
          <p:cNvPr id="11" name="object 11"/>
          <p:cNvSpPr txBox="1"/>
          <p:nvPr/>
        </p:nvSpPr>
        <p:spPr>
          <a:xfrm>
            <a:off x="6784340" y="1597719"/>
            <a:ext cx="1951355" cy="276999"/>
          </a:xfrm>
          <a:prstGeom prst="rect">
            <a:avLst/>
          </a:prstGeom>
        </p:spPr>
        <p:txBody>
          <a:bodyPr vert="horz" wrap="square" lIns="0" tIns="0" rIns="0" bIns="0" rtlCol="0">
            <a:spAutoFit/>
          </a:bodyPr>
          <a:lstStyle/>
          <a:p>
            <a:pPr marL="12700">
              <a:lnSpc>
                <a:spcPct val="100000"/>
              </a:lnSpc>
            </a:pPr>
            <a:r>
              <a:rPr sz="1800" b="1" spc="-5" dirty="0" smtClean="0">
                <a:latin typeface="Calibri"/>
                <a:cs typeface="Calibri"/>
              </a:rPr>
              <a:t>s</a:t>
            </a:r>
            <a:r>
              <a:rPr sz="1800" b="1" dirty="0" smtClean="0">
                <a:latin typeface="Calibri"/>
                <a:cs typeface="Calibri"/>
              </a:rPr>
              <a:t>h</a:t>
            </a:r>
            <a:r>
              <a:rPr sz="1800" b="1" spc="-5" dirty="0" smtClean="0">
                <a:latin typeface="Calibri"/>
                <a:cs typeface="Calibri"/>
              </a:rPr>
              <a:t>ort</a:t>
            </a:r>
            <a:r>
              <a:rPr sz="1800" b="1" spc="-15" dirty="0" smtClean="0">
                <a:latin typeface="Calibri"/>
                <a:cs typeface="Calibri"/>
              </a:rPr>
              <a:t> </a:t>
            </a:r>
            <a:r>
              <a:rPr sz="1800" b="1" spc="-5" dirty="0" err="1" smtClean="0">
                <a:latin typeface="Calibri"/>
                <a:cs typeface="Calibri"/>
              </a:rPr>
              <a:t>i</a:t>
            </a:r>
            <a:r>
              <a:rPr sz="1800" b="1" spc="-15" dirty="0" err="1" smtClean="0">
                <a:latin typeface="Calibri"/>
                <a:cs typeface="Calibri"/>
              </a:rPr>
              <a:t>n</a:t>
            </a:r>
            <a:r>
              <a:rPr sz="1800" b="1" spc="-5" dirty="0" err="1" smtClean="0">
                <a:latin typeface="Calibri"/>
                <a:cs typeface="Calibri"/>
              </a:rPr>
              <a:t>t</a:t>
            </a:r>
            <a:r>
              <a:rPr lang="zh-CN" altLang="en-US" sz="1800" b="1" spc="-5" dirty="0" smtClean="0">
                <a:latin typeface="Calibri"/>
                <a:cs typeface="Calibri"/>
              </a:rPr>
              <a:t>地址</a:t>
            </a:r>
            <a:r>
              <a:rPr sz="1800" b="1" spc="-5" dirty="0" smtClean="0">
                <a:latin typeface="Calibri"/>
                <a:cs typeface="Calibri"/>
              </a:rPr>
              <a:t>:</a:t>
            </a:r>
            <a:endParaRPr sz="1800" dirty="0">
              <a:latin typeface="Calibri"/>
              <a:cs typeface="Calibri"/>
            </a:endParaRPr>
          </a:p>
        </p:txBody>
      </p:sp>
      <p:sp>
        <p:nvSpPr>
          <p:cNvPr id="12" name="object 12"/>
          <p:cNvSpPr/>
          <p:nvPr/>
        </p:nvSpPr>
        <p:spPr>
          <a:xfrm>
            <a:off x="685800" y="2514600"/>
            <a:ext cx="7086600" cy="613410"/>
          </a:xfrm>
          <a:custGeom>
            <a:avLst/>
            <a:gdLst/>
            <a:ahLst/>
            <a:cxnLst/>
            <a:rect l="l" t="t" r="r" b="b"/>
            <a:pathLst>
              <a:path w="7086600" h="613410">
                <a:moveTo>
                  <a:pt x="0" y="0"/>
                </a:moveTo>
                <a:lnTo>
                  <a:pt x="7086600" y="0"/>
                </a:lnTo>
                <a:lnTo>
                  <a:pt x="7086600" y="612838"/>
                </a:lnTo>
                <a:lnTo>
                  <a:pt x="0" y="612838"/>
                </a:lnTo>
                <a:lnTo>
                  <a:pt x="0" y="0"/>
                </a:lnTo>
                <a:close/>
              </a:path>
            </a:pathLst>
          </a:custGeom>
          <a:solidFill>
            <a:srgbClr val="D6D6F5"/>
          </a:solidFill>
        </p:spPr>
        <p:txBody>
          <a:bodyPr wrap="square" lIns="0" tIns="0" rIns="0" bIns="0" rtlCol="0"/>
          <a:lstStyle/>
          <a:p>
            <a:endParaRPr/>
          </a:p>
        </p:txBody>
      </p:sp>
      <p:sp>
        <p:nvSpPr>
          <p:cNvPr id="13" name="object 13"/>
          <p:cNvSpPr/>
          <p:nvPr/>
        </p:nvSpPr>
        <p:spPr>
          <a:xfrm>
            <a:off x="835202" y="2590800"/>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solidFill>
            <a:srgbClr val="ADADEB"/>
          </a:solidFill>
        </p:spPr>
        <p:txBody>
          <a:bodyPr wrap="square" lIns="0" tIns="0" rIns="0" bIns="0" rtlCol="0"/>
          <a:lstStyle/>
          <a:p>
            <a:endParaRPr/>
          </a:p>
        </p:txBody>
      </p:sp>
      <p:sp>
        <p:nvSpPr>
          <p:cNvPr id="14" name="object 14"/>
          <p:cNvSpPr/>
          <p:nvPr/>
        </p:nvSpPr>
        <p:spPr>
          <a:xfrm>
            <a:off x="835202" y="2590800"/>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ln w="28575">
            <a:solidFill>
              <a:srgbClr val="000000"/>
            </a:solidFill>
          </a:ln>
        </p:spPr>
        <p:txBody>
          <a:bodyPr wrap="square" lIns="0" tIns="0" rIns="0" bIns="0" rtlCol="0"/>
          <a:lstStyle/>
          <a:p>
            <a:endParaRPr/>
          </a:p>
        </p:txBody>
      </p:sp>
      <p:sp>
        <p:nvSpPr>
          <p:cNvPr id="15" name="object 15"/>
          <p:cNvSpPr/>
          <p:nvPr/>
        </p:nvSpPr>
        <p:spPr>
          <a:xfrm>
            <a:off x="944524" y="2689466"/>
            <a:ext cx="235585" cy="263525"/>
          </a:xfrm>
          <a:custGeom>
            <a:avLst/>
            <a:gdLst/>
            <a:ahLst/>
            <a:cxnLst/>
            <a:rect l="l" t="t" r="r" b="b"/>
            <a:pathLst>
              <a:path w="235584"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16" name="object 16"/>
          <p:cNvSpPr/>
          <p:nvPr/>
        </p:nvSpPr>
        <p:spPr>
          <a:xfrm>
            <a:off x="944524" y="2689466"/>
            <a:ext cx="235585" cy="263525"/>
          </a:xfrm>
          <a:custGeom>
            <a:avLst/>
            <a:gdLst/>
            <a:ahLst/>
            <a:cxnLst/>
            <a:rect l="l" t="t" r="r" b="b"/>
            <a:pathLst>
              <a:path w="235584"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18" name="object 18"/>
          <p:cNvSpPr txBox="1"/>
          <p:nvPr/>
        </p:nvSpPr>
        <p:spPr>
          <a:xfrm>
            <a:off x="1349387" y="2689466"/>
            <a:ext cx="620395" cy="263525"/>
          </a:xfrm>
          <a:prstGeom prst="rect">
            <a:avLst/>
          </a:prstGeom>
          <a:solidFill>
            <a:srgbClr val="FFFFFF"/>
          </a:solidFill>
          <a:ln w="28575">
            <a:solidFill>
              <a:srgbClr val="000000"/>
            </a:solidFill>
          </a:ln>
        </p:spPr>
        <p:txBody>
          <a:bodyPr vert="horz" wrap="square" lIns="0" tIns="0" rIns="0" bIns="0" rtlCol="0">
            <a:spAutoFit/>
          </a:bodyPr>
          <a:lstStyle/>
          <a:p>
            <a:pPr marL="161925">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19" name="object 19"/>
          <p:cNvSpPr txBox="1"/>
          <p:nvPr/>
        </p:nvSpPr>
        <p:spPr>
          <a:xfrm>
            <a:off x="1001767" y="2724885"/>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20" name="object 20"/>
          <p:cNvSpPr/>
          <p:nvPr/>
        </p:nvSpPr>
        <p:spPr>
          <a:xfrm>
            <a:off x="4309529" y="2594051"/>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solidFill>
            <a:srgbClr val="ADADEB"/>
          </a:solidFill>
        </p:spPr>
        <p:txBody>
          <a:bodyPr wrap="square" lIns="0" tIns="0" rIns="0" bIns="0" rtlCol="0"/>
          <a:lstStyle/>
          <a:p>
            <a:endParaRPr/>
          </a:p>
        </p:txBody>
      </p:sp>
      <p:sp>
        <p:nvSpPr>
          <p:cNvPr id="21" name="object 21"/>
          <p:cNvSpPr/>
          <p:nvPr/>
        </p:nvSpPr>
        <p:spPr>
          <a:xfrm>
            <a:off x="4309529" y="2594051"/>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ln w="28575">
            <a:solidFill>
              <a:srgbClr val="000000"/>
            </a:solidFill>
          </a:ln>
        </p:spPr>
        <p:txBody>
          <a:bodyPr wrap="square" lIns="0" tIns="0" rIns="0" bIns="0" rtlCol="0"/>
          <a:lstStyle/>
          <a:p>
            <a:endParaRPr/>
          </a:p>
        </p:txBody>
      </p:sp>
      <p:sp>
        <p:nvSpPr>
          <p:cNvPr id="22" name="object 22"/>
          <p:cNvSpPr/>
          <p:nvPr/>
        </p:nvSpPr>
        <p:spPr>
          <a:xfrm>
            <a:off x="4418850" y="2692717"/>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23" name="object 23"/>
          <p:cNvSpPr/>
          <p:nvPr/>
        </p:nvSpPr>
        <p:spPr>
          <a:xfrm>
            <a:off x="4418850" y="2692717"/>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25" name="object 25"/>
          <p:cNvSpPr txBox="1"/>
          <p:nvPr/>
        </p:nvSpPr>
        <p:spPr>
          <a:xfrm>
            <a:off x="4823714" y="2692717"/>
            <a:ext cx="620395" cy="263525"/>
          </a:xfrm>
          <a:prstGeom prst="rect">
            <a:avLst/>
          </a:prstGeom>
          <a:solidFill>
            <a:srgbClr val="FFFFFF"/>
          </a:solidFill>
          <a:ln w="28575">
            <a:solidFill>
              <a:srgbClr val="000000"/>
            </a:solidFill>
          </a:ln>
        </p:spPr>
        <p:txBody>
          <a:bodyPr vert="horz" wrap="square" lIns="0" tIns="0" rIns="0" bIns="0" rtlCol="0">
            <a:spAutoFit/>
          </a:bodyPr>
          <a:lstStyle/>
          <a:p>
            <a:pPr marL="161925">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26" name="object 26"/>
          <p:cNvSpPr txBox="1"/>
          <p:nvPr/>
        </p:nvSpPr>
        <p:spPr>
          <a:xfrm>
            <a:off x="4476095" y="2728127"/>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27" name="object 27"/>
          <p:cNvSpPr/>
          <p:nvPr/>
        </p:nvSpPr>
        <p:spPr>
          <a:xfrm>
            <a:off x="685800" y="3200400"/>
            <a:ext cx="7086600" cy="613410"/>
          </a:xfrm>
          <a:custGeom>
            <a:avLst/>
            <a:gdLst/>
            <a:ahLst/>
            <a:cxnLst/>
            <a:rect l="l" t="t" r="r" b="b"/>
            <a:pathLst>
              <a:path w="7086600" h="613410">
                <a:moveTo>
                  <a:pt x="0" y="0"/>
                </a:moveTo>
                <a:lnTo>
                  <a:pt x="7086600" y="0"/>
                </a:lnTo>
                <a:lnTo>
                  <a:pt x="7086600" y="612838"/>
                </a:lnTo>
                <a:lnTo>
                  <a:pt x="0" y="612838"/>
                </a:lnTo>
                <a:lnTo>
                  <a:pt x="0" y="0"/>
                </a:lnTo>
                <a:close/>
              </a:path>
            </a:pathLst>
          </a:custGeom>
          <a:solidFill>
            <a:srgbClr val="D6D6F5"/>
          </a:solidFill>
        </p:spPr>
        <p:txBody>
          <a:bodyPr wrap="square" lIns="0" tIns="0" rIns="0" bIns="0" rtlCol="0"/>
          <a:lstStyle/>
          <a:p>
            <a:endParaRPr/>
          </a:p>
        </p:txBody>
      </p:sp>
      <p:sp>
        <p:nvSpPr>
          <p:cNvPr id="28" name="object 28"/>
          <p:cNvSpPr/>
          <p:nvPr/>
        </p:nvSpPr>
        <p:spPr>
          <a:xfrm>
            <a:off x="835202" y="3276600"/>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solidFill>
            <a:srgbClr val="ADADEB"/>
          </a:solidFill>
        </p:spPr>
        <p:txBody>
          <a:bodyPr wrap="square" lIns="0" tIns="0" rIns="0" bIns="0" rtlCol="0"/>
          <a:lstStyle/>
          <a:p>
            <a:endParaRPr/>
          </a:p>
        </p:txBody>
      </p:sp>
      <p:sp>
        <p:nvSpPr>
          <p:cNvPr id="29" name="object 29"/>
          <p:cNvSpPr/>
          <p:nvPr/>
        </p:nvSpPr>
        <p:spPr>
          <a:xfrm>
            <a:off x="835202" y="3276600"/>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ln w="28575">
            <a:solidFill>
              <a:srgbClr val="000000"/>
            </a:solidFill>
          </a:ln>
        </p:spPr>
        <p:txBody>
          <a:bodyPr wrap="square" lIns="0" tIns="0" rIns="0" bIns="0" rtlCol="0"/>
          <a:lstStyle/>
          <a:p>
            <a:endParaRPr/>
          </a:p>
        </p:txBody>
      </p:sp>
      <p:sp>
        <p:nvSpPr>
          <p:cNvPr id="30" name="object 30"/>
          <p:cNvSpPr/>
          <p:nvPr/>
        </p:nvSpPr>
        <p:spPr>
          <a:xfrm>
            <a:off x="944524" y="3375266"/>
            <a:ext cx="235585" cy="263525"/>
          </a:xfrm>
          <a:custGeom>
            <a:avLst/>
            <a:gdLst/>
            <a:ahLst/>
            <a:cxnLst/>
            <a:rect l="l" t="t" r="r" b="b"/>
            <a:pathLst>
              <a:path w="235584"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31" name="object 31"/>
          <p:cNvSpPr/>
          <p:nvPr/>
        </p:nvSpPr>
        <p:spPr>
          <a:xfrm>
            <a:off x="944524" y="3375266"/>
            <a:ext cx="235585" cy="263525"/>
          </a:xfrm>
          <a:custGeom>
            <a:avLst/>
            <a:gdLst/>
            <a:ahLst/>
            <a:cxnLst/>
            <a:rect l="l" t="t" r="r" b="b"/>
            <a:pathLst>
              <a:path w="235584"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33" name="object 33"/>
          <p:cNvSpPr txBox="1"/>
          <p:nvPr/>
        </p:nvSpPr>
        <p:spPr>
          <a:xfrm>
            <a:off x="1349387" y="3375266"/>
            <a:ext cx="620395" cy="263525"/>
          </a:xfrm>
          <a:prstGeom prst="rect">
            <a:avLst/>
          </a:prstGeom>
          <a:solidFill>
            <a:srgbClr val="FFFFFF"/>
          </a:solidFill>
          <a:ln w="28575">
            <a:solidFill>
              <a:srgbClr val="000000"/>
            </a:solidFill>
          </a:ln>
        </p:spPr>
        <p:txBody>
          <a:bodyPr vert="horz" wrap="square" lIns="0" tIns="0" rIns="0" bIns="0" rtlCol="0">
            <a:spAutoFit/>
          </a:bodyPr>
          <a:lstStyle/>
          <a:p>
            <a:pPr marL="161925">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34" name="object 34"/>
          <p:cNvSpPr txBox="1"/>
          <p:nvPr/>
        </p:nvSpPr>
        <p:spPr>
          <a:xfrm>
            <a:off x="1001767" y="3410685"/>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35" name="object 35"/>
          <p:cNvSpPr/>
          <p:nvPr/>
        </p:nvSpPr>
        <p:spPr>
          <a:xfrm>
            <a:off x="4309529" y="3279851"/>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solidFill>
            <a:srgbClr val="ADADEB"/>
          </a:solidFill>
        </p:spPr>
        <p:txBody>
          <a:bodyPr wrap="square" lIns="0" tIns="0" rIns="0" bIns="0" rtlCol="0"/>
          <a:lstStyle/>
          <a:p>
            <a:endParaRPr/>
          </a:p>
        </p:txBody>
      </p:sp>
      <p:sp>
        <p:nvSpPr>
          <p:cNvPr id="36" name="object 36"/>
          <p:cNvSpPr/>
          <p:nvPr/>
        </p:nvSpPr>
        <p:spPr>
          <a:xfrm>
            <a:off x="4309529" y="3279851"/>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ln w="28575">
            <a:solidFill>
              <a:srgbClr val="000000"/>
            </a:solidFill>
          </a:ln>
        </p:spPr>
        <p:txBody>
          <a:bodyPr wrap="square" lIns="0" tIns="0" rIns="0" bIns="0" rtlCol="0"/>
          <a:lstStyle/>
          <a:p>
            <a:endParaRPr/>
          </a:p>
        </p:txBody>
      </p:sp>
      <p:sp>
        <p:nvSpPr>
          <p:cNvPr id="37" name="object 37"/>
          <p:cNvSpPr/>
          <p:nvPr/>
        </p:nvSpPr>
        <p:spPr>
          <a:xfrm>
            <a:off x="4418850" y="3378517"/>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38" name="object 38"/>
          <p:cNvSpPr/>
          <p:nvPr/>
        </p:nvSpPr>
        <p:spPr>
          <a:xfrm>
            <a:off x="4418850" y="3378517"/>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40" name="object 40"/>
          <p:cNvSpPr txBox="1"/>
          <p:nvPr/>
        </p:nvSpPr>
        <p:spPr>
          <a:xfrm>
            <a:off x="4823714" y="3378517"/>
            <a:ext cx="620395" cy="263525"/>
          </a:xfrm>
          <a:prstGeom prst="rect">
            <a:avLst/>
          </a:prstGeom>
          <a:solidFill>
            <a:srgbClr val="FFFFFF"/>
          </a:solidFill>
          <a:ln w="28575">
            <a:solidFill>
              <a:srgbClr val="000000"/>
            </a:solidFill>
          </a:ln>
        </p:spPr>
        <p:txBody>
          <a:bodyPr vert="horz" wrap="square" lIns="0" tIns="0" rIns="0" bIns="0" rtlCol="0">
            <a:spAutoFit/>
          </a:bodyPr>
          <a:lstStyle/>
          <a:p>
            <a:pPr marL="161925">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41" name="object 41"/>
          <p:cNvSpPr txBox="1"/>
          <p:nvPr/>
        </p:nvSpPr>
        <p:spPr>
          <a:xfrm>
            <a:off x="4476095" y="3413927"/>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42" name="object 42"/>
          <p:cNvSpPr/>
          <p:nvPr/>
        </p:nvSpPr>
        <p:spPr>
          <a:xfrm>
            <a:off x="685800" y="3886200"/>
            <a:ext cx="7086600" cy="613410"/>
          </a:xfrm>
          <a:custGeom>
            <a:avLst/>
            <a:gdLst/>
            <a:ahLst/>
            <a:cxnLst/>
            <a:rect l="l" t="t" r="r" b="b"/>
            <a:pathLst>
              <a:path w="7086600" h="613410">
                <a:moveTo>
                  <a:pt x="0" y="0"/>
                </a:moveTo>
                <a:lnTo>
                  <a:pt x="7086600" y="0"/>
                </a:lnTo>
                <a:lnTo>
                  <a:pt x="7086600" y="612838"/>
                </a:lnTo>
                <a:lnTo>
                  <a:pt x="0" y="612838"/>
                </a:lnTo>
                <a:lnTo>
                  <a:pt x="0" y="0"/>
                </a:lnTo>
                <a:close/>
              </a:path>
            </a:pathLst>
          </a:custGeom>
          <a:solidFill>
            <a:srgbClr val="D6D6F5"/>
          </a:solidFill>
        </p:spPr>
        <p:txBody>
          <a:bodyPr wrap="square" lIns="0" tIns="0" rIns="0" bIns="0" rtlCol="0"/>
          <a:lstStyle/>
          <a:p>
            <a:endParaRPr/>
          </a:p>
        </p:txBody>
      </p:sp>
      <p:sp>
        <p:nvSpPr>
          <p:cNvPr id="43" name="object 43"/>
          <p:cNvSpPr/>
          <p:nvPr/>
        </p:nvSpPr>
        <p:spPr>
          <a:xfrm>
            <a:off x="835202" y="3962400"/>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solidFill>
            <a:srgbClr val="ADADEB"/>
          </a:solidFill>
        </p:spPr>
        <p:txBody>
          <a:bodyPr wrap="square" lIns="0" tIns="0" rIns="0" bIns="0" rtlCol="0"/>
          <a:lstStyle/>
          <a:p>
            <a:endParaRPr/>
          </a:p>
        </p:txBody>
      </p:sp>
      <p:sp>
        <p:nvSpPr>
          <p:cNvPr id="44" name="object 44"/>
          <p:cNvSpPr/>
          <p:nvPr/>
        </p:nvSpPr>
        <p:spPr>
          <a:xfrm>
            <a:off x="835202" y="3962400"/>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ln w="28575">
            <a:solidFill>
              <a:srgbClr val="000000"/>
            </a:solidFill>
          </a:ln>
        </p:spPr>
        <p:txBody>
          <a:bodyPr wrap="square" lIns="0" tIns="0" rIns="0" bIns="0" rtlCol="0"/>
          <a:lstStyle/>
          <a:p>
            <a:endParaRPr/>
          </a:p>
        </p:txBody>
      </p:sp>
      <p:sp>
        <p:nvSpPr>
          <p:cNvPr id="45" name="object 45"/>
          <p:cNvSpPr/>
          <p:nvPr/>
        </p:nvSpPr>
        <p:spPr>
          <a:xfrm>
            <a:off x="944524" y="4061066"/>
            <a:ext cx="235585" cy="263525"/>
          </a:xfrm>
          <a:custGeom>
            <a:avLst/>
            <a:gdLst/>
            <a:ahLst/>
            <a:cxnLst/>
            <a:rect l="l" t="t" r="r" b="b"/>
            <a:pathLst>
              <a:path w="235584"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46" name="object 46"/>
          <p:cNvSpPr/>
          <p:nvPr/>
        </p:nvSpPr>
        <p:spPr>
          <a:xfrm>
            <a:off x="944524" y="4061066"/>
            <a:ext cx="235585" cy="263525"/>
          </a:xfrm>
          <a:custGeom>
            <a:avLst/>
            <a:gdLst/>
            <a:ahLst/>
            <a:cxnLst/>
            <a:rect l="l" t="t" r="r" b="b"/>
            <a:pathLst>
              <a:path w="235584"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48" name="object 48"/>
          <p:cNvSpPr txBox="1"/>
          <p:nvPr/>
        </p:nvSpPr>
        <p:spPr>
          <a:xfrm>
            <a:off x="1349387" y="4061066"/>
            <a:ext cx="620395" cy="263525"/>
          </a:xfrm>
          <a:prstGeom prst="rect">
            <a:avLst/>
          </a:prstGeom>
          <a:solidFill>
            <a:srgbClr val="FFFFFF"/>
          </a:solidFill>
          <a:ln w="28575">
            <a:solidFill>
              <a:srgbClr val="000000"/>
            </a:solidFill>
          </a:ln>
        </p:spPr>
        <p:txBody>
          <a:bodyPr vert="horz" wrap="square" lIns="0" tIns="0" rIns="0" bIns="0" rtlCol="0">
            <a:spAutoFit/>
          </a:bodyPr>
          <a:lstStyle/>
          <a:p>
            <a:pPr marL="161925">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49" name="object 49"/>
          <p:cNvSpPr txBox="1"/>
          <p:nvPr/>
        </p:nvSpPr>
        <p:spPr>
          <a:xfrm>
            <a:off x="1001767" y="4096485"/>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50" name="object 50"/>
          <p:cNvSpPr/>
          <p:nvPr/>
        </p:nvSpPr>
        <p:spPr>
          <a:xfrm>
            <a:off x="4309529" y="3965651"/>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solidFill>
            <a:srgbClr val="ADADEB"/>
          </a:solidFill>
        </p:spPr>
        <p:txBody>
          <a:bodyPr wrap="square" lIns="0" tIns="0" rIns="0" bIns="0" rtlCol="0"/>
          <a:lstStyle/>
          <a:p>
            <a:endParaRPr/>
          </a:p>
        </p:txBody>
      </p:sp>
      <p:sp>
        <p:nvSpPr>
          <p:cNvPr id="51" name="object 51"/>
          <p:cNvSpPr/>
          <p:nvPr/>
        </p:nvSpPr>
        <p:spPr>
          <a:xfrm>
            <a:off x="4309529" y="3965651"/>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ln w="28575">
            <a:solidFill>
              <a:srgbClr val="000000"/>
            </a:solidFill>
          </a:ln>
        </p:spPr>
        <p:txBody>
          <a:bodyPr wrap="square" lIns="0" tIns="0" rIns="0" bIns="0" rtlCol="0"/>
          <a:lstStyle/>
          <a:p>
            <a:endParaRPr/>
          </a:p>
        </p:txBody>
      </p:sp>
      <p:sp>
        <p:nvSpPr>
          <p:cNvPr id="52" name="object 52"/>
          <p:cNvSpPr/>
          <p:nvPr/>
        </p:nvSpPr>
        <p:spPr>
          <a:xfrm>
            <a:off x="4418850" y="4064317"/>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53" name="object 53"/>
          <p:cNvSpPr/>
          <p:nvPr/>
        </p:nvSpPr>
        <p:spPr>
          <a:xfrm>
            <a:off x="4418850" y="4064317"/>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4">
            <a:solidFill>
              <a:srgbClr val="000000"/>
            </a:solidFill>
          </a:ln>
        </p:spPr>
        <p:txBody>
          <a:bodyPr wrap="square" lIns="0" tIns="0" rIns="0" bIns="0" rtlCol="0"/>
          <a:lstStyle/>
          <a:p>
            <a:endParaRPr/>
          </a:p>
        </p:txBody>
      </p:sp>
      <p:sp>
        <p:nvSpPr>
          <p:cNvPr id="55" name="object 55"/>
          <p:cNvSpPr txBox="1"/>
          <p:nvPr/>
        </p:nvSpPr>
        <p:spPr>
          <a:xfrm>
            <a:off x="4823714" y="4064317"/>
            <a:ext cx="620395" cy="263525"/>
          </a:xfrm>
          <a:prstGeom prst="rect">
            <a:avLst/>
          </a:prstGeom>
          <a:solidFill>
            <a:srgbClr val="FFFFFF"/>
          </a:solidFill>
          <a:ln w="28575">
            <a:solidFill>
              <a:srgbClr val="000000"/>
            </a:solidFill>
          </a:ln>
        </p:spPr>
        <p:txBody>
          <a:bodyPr vert="horz" wrap="square" lIns="0" tIns="0" rIns="0" bIns="0" rtlCol="0">
            <a:spAutoFit/>
          </a:bodyPr>
          <a:lstStyle/>
          <a:p>
            <a:pPr marL="161925">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56" name="object 56"/>
          <p:cNvSpPr txBox="1"/>
          <p:nvPr/>
        </p:nvSpPr>
        <p:spPr>
          <a:xfrm>
            <a:off x="4476095" y="4099727"/>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57" name="object 57"/>
          <p:cNvSpPr/>
          <p:nvPr/>
        </p:nvSpPr>
        <p:spPr>
          <a:xfrm>
            <a:off x="685800" y="5102161"/>
            <a:ext cx="7086600" cy="613410"/>
          </a:xfrm>
          <a:custGeom>
            <a:avLst/>
            <a:gdLst/>
            <a:ahLst/>
            <a:cxnLst/>
            <a:rect l="l" t="t" r="r" b="b"/>
            <a:pathLst>
              <a:path w="7086600" h="613410">
                <a:moveTo>
                  <a:pt x="0" y="0"/>
                </a:moveTo>
                <a:lnTo>
                  <a:pt x="7086600" y="0"/>
                </a:lnTo>
                <a:lnTo>
                  <a:pt x="7086600" y="612838"/>
                </a:lnTo>
                <a:lnTo>
                  <a:pt x="0" y="612838"/>
                </a:lnTo>
                <a:lnTo>
                  <a:pt x="0" y="0"/>
                </a:lnTo>
                <a:close/>
              </a:path>
            </a:pathLst>
          </a:custGeom>
          <a:solidFill>
            <a:srgbClr val="D6D6F5"/>
          </a:solidFill>
        </p:spPr>
        <p:txBody>
          <a:bodyPr wrap="square" lIns="0" tIns="0" rIns="0" bIns="0" rtlCol="0"/>
          <a:lstStyle/>
          <a:p>
            <a:endParaRPr/>
          </a:p>
        </p:txBody>
      </p:sp>
      <p:sp>
        <p:nvSpPr>
          <p:cNvPr id="58" name="object 58"/>
          <p:cNvSpPr/>
          <p:nvPr/>
        </p:nvSpPr>
        <p:spPr>
          <a:xfrm>
            <a:off x="835202" y="5178361"/>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solidFill>
            <a:srgbClr val="ADADEB"/>
          </a:solidFill>
        </p:spPr>
        <p:txBody>
          <a:bodyPr wrap="square" lIns="0" tIns="0" rIns="0" bIns="0" rtlCol="0"/>
          <a:lstStyle/>
          <a:p>
            <a:endParaRPr/>
          </a:p>
        </p:txBody>
      </p:sp>
      <p:sp>
        <p:nvSpPr>
          <p:cNvPr id="59" name="object 59"/>
          <p:cNvSpPr/>
          <p:nvPr/>
        </p:nvSpPr>
        <p:spPr>
          <a:xfrm>
            <a:off x="835202" y="5178361"/>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ln w="28575">
            <a:solidFill>
              <a:srgbClr val="000000"/>
            </a:solidFill>
          </a:ln>
        </p:spPr>
        <p:txBody>
          <a:bodyPr wrap="square" lIns="0" tIns="0" rIns="0" bIns="0" rtlCol="0"/>
          <a:lstStyle/>
          <a:p>
            <a:endParaRPr/>
          </a:p>
        </p:txBody>
      </p:sp>
      <p:sp>
        <p:nvSpPr>
          <p:cNvPr id="60" name="object 60"/>
          <p:cNvSpPr/>
          <p:nvPr/>
        </p:nvSpPr>
        <p:spPr>
          <a:xfrm>
            <a:off x="944524" y="5277027"/>
            <a:ext cx="235585" cy="263525"/>
          </a:xfrm>
          <a:custGeom>
            <a:avLst/>
            <a:gdLst/>
            <a:ahLst/>
            <a:cxnLst/>
            <a:rect l="l" t="t" r="r" b="b"/>
            <a:pathLst>
              <a:path w="235584"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61" name="object 61"/>
          <p:cNvSpPr/>
          <p:nvPr/>
        </p:nvSpPr>
        <p:spPr>
          <a:xfrm>
            <a:off x="944524" y="5277027"/>
            <a:ext cx="235585" cy="263525"/>
          </a:xfrm>
          <a:custGeom>
            <a:avLst/>
            <a:gdLst/>
            <a:ahLst/>
            <a:cxnLst/>
            <a:rect l="l" t="t" r="r" b="b"/>
            <a:pathLst>
              <a:path w="235584"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63" name="object 63"/>
          <p:cNvSpPr txBox="1"/>
          <p:nvPr/>
        </p:nvSpPr>
        <p:spPr>
          <a:xfrm>
            <a:off x="1349387" y="5277027"/>
            <a:ext cx="620395" cy="263525"/>
          </a:xfrm>
          <a:prstGeom prst="rect">
            <a:avLst/>
          </a:prstGeom>
          <a:solidFill>
            <a:srgbClr val="FFFFFF"/>
          </a:solidFill>
          <a:ln w="28575">
            <a:solidFill>
              <a:srgbClr val="000000"/>
            </a:solidFill>
          </a:ln>
        </p:spPr>
        <p:txBody>
          <a:bodyPr vert="horz" wrap="square" lIns="0" tIns="0" rIns="0" bIns="0" rtlCol="0">
            <a:spAutoFit/>
          </a:bodyPr>
          <a:lstStyle/>
          <a:p>
            <a:pPr marL="161925">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64" name="object 64"/>
          <p:cNvSpPr txBox="1"/>
          <p:nvPr/>
        </p:nvSpPr>
        <p:spPr>
          <a:xfrm>
            <a:off x="1001767" y="5312441"/>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65" name="object 65"/>
          <p:cNvSpPr/>
          <p:nvPr/>
        </p:nvSpPr>
        <p:spPr>
          <a:xfrm>
            <a:off x="4309529" y="5181600"/>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solidFill>
            <a:srgbClr val="ADADEB"/>
          </a:solidFill>
        </p:spPr>
        <p:txBody>
          <a:bodyPr wrap="square" lIns="0" tIns="0" rIns="0" bIns="0" rtlCol="0"/>
          <a:lstStyle/>
          <a:p>
            <a:endParaRPr/>
          </a:p>
        </p:txBody>
      </p:sp>
      <p:sp>
        <p:nvSpPr>
          <p:cNvPr id="66" name="object 66"/>
          <p:cNvSpPr/>
          <p:nvPr/>
        </p:nvSpPr>
        <p:spPr>
          <a:xfrm>
            <a:off x="4309529" y="5181600"/>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ln w="28575">
            <a:solidFill>
              <a:srgbClr val="000000"/>
            </a:solidFill>
          </a:ln>
        </p:spPr>
        <p:txBody>
          <a:bodyPr wrap="square" lIns="0" tIns="0" rIns="0" bIns="0" rtlCol="0"/>
          <a:lstStyle/>
          <a:p>
            <a:endParaRPr/>
          </a:p>
        </p:txBody>
      </p:sp>
      <p:sp>
        <p:nvSpPr>
          <p:cNvPr id="67" name="object 67"/>
          <p:cNvSpPr/>
          <p:nvPr/>
        </p:nvSpPr>
        <p:spPr>
          <a:xfrm>
            <a:off x="4418850" y="5280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68" name="object 68"/>
          <p:cNvSpPr/>
          <p:nvPr/>
        </p:nvSpPr>
        <p:spPr>
          <a:xfrm>
            <a:off x="4418850" y="5280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70" name="object 70"/>
          <p:cNvSpPr txBox="1"/>
          <p:nvPr/>
        </p:nvSpPr>
        <p:spPr>
          <a:xfrm>
            <a:off x="4823714" y="5280266"/>
            <a:ext cx="620395" cy="263525"/>
          </a:xfrm>
          <a:prstGeom prst="rect">
            <a:avLst/>
          </a:prstGeom>
          <a:solidFill>
            <a:srgbClr val="FFFFFF"/>
          </a:solidFill>
          <a:ln w="28575">
            <a:solidFill>
              <a:srgbClr val="000000"/>
            </a:solidFill>
          </a:ln>
        </p:spPr>
        <p:txBody>
          <a:bodyPr vert="horz" wrap="square" lIns="0" tIns="0" rIns="0" bIns="0" rtlCol="0">
            <a:spAutoFit/>
          </a:bodyPr>
          <a:lstStyle/>
          <a:p>
            <a:pPr marL="161925">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71" name="object 71"/>
          <p:cNvSpPr txBox="1"/>
          <p:nvPr/>
        </p:nvSpPr>
        <p:spPr>
          <a:xfrm>
            <a:off x="4476095" y="5315685"/>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72" name="object 72"/>
          <p:cNvSpPr/>
          <p:nvPr/>
        </p:nvSpPr>
        <p:spPr>
          <a:xfrm>
            <a:off x="7772400" y="2133600"/>
            <a:ext cx="394335" cy="1373505"/>
          </a:xfrm>
          <a:custGeom>
            <a:avLst/>
            <a:gdLst/>
            <a:ahLst/>
            <a:cxnLst/>
            <a:rect l="l" t="t" r="r" b="b"/>
            <a:pathLst>
              <a:path w="394334" h="1373504">
                <a:moveTo>
                  <a:pt x="393877" y="0"/>
                </a:moveTo>
                <a:lnTo>
                  <a:pt x="393877" y="1373225"/>
                </a:lnTo>
                <a:lnTo>
                  <a:pt x="0" y="1373225"/>
                </a:lnTo>
              </a:path>
            </a:pathLst>
          </a:custGeom>
          <a:ln w="25400">
            <a:solidFill>
              <a:srgbClr val="000000"/>
            </a:solidFill>
          </a:ln>
        </p:spPr>
        <p:txBody>
          <a:bodyPr wrap="square" lIns="0" tIns="0" rIns="0" bIns="0" rtlCol="0"/>
          <a:lstStyle/>
          <a:p>
            <a:endParaRPr/>
          </a:p>
        </p:txBody>
      </p:sp>
      <p:sp>
        <p:nvSpPr>
          <p:cNvPr id="73" name="object 73"/>
          <p:cNvSpPr txBox="1"/>
          <p:nvPr/>
        </p:nvSpPr>
        <p:spPr>
          <a:xfrm>
            <a:off x="7969567" y="3541058"/>
            <a:ext cx="1098410" cy="276999"/>
          </a:xfrm>
          <a:prstGeom prst="rect">
            <a:avLst/>
          </a:prstGeom>
        </p:spPr>
        <p:txBody>
          <a:bodyPr vert="horz" wrap="square" lIns="0" tIns="0" rIns="0" bIns="0" rtlCol="0">
            <a:spAutoFit/>
          </a:bodyPr>
          <a:lstStyle/>
          <a:p>
            <a:pPr marL="12700" algn="ctr">
              <a:lnSpc>
                <a:spcPct val="100000"/>
              </a:lnSpc>
            </a:pPr>
            <a:r>
              <a:rPr lang="zh-CN" altLang="en-US" sz="1800" dirty="0" smtClean="0">
                <a:latin typeface="Calibri"/>
                <a:cs typeface="Calibri"/>
              </a:rPr>
              <a:t>选择的组</a:t>
            </a:r>
            <a:endParaRPr sz="1800" dirty="0">
              <a:latin typeface="Calibri"/>
              <a:cs typeface="Calibri"/>
            </a:endParaRPr>
          </a:p>
        </p:txBody>
      </p:sp>
      <p:sp>
        <p:nvSpPr>
          <p:cNvPr id="74" name="object 74"/>
          <p:cNvSpPr/>
          <p:nvPr/>
        </p:nvSpPr>
        <p:spPr>
          <a:xfrm>
            <a:off x="705618" y="2262431"/>
            <a:ext cx="7063105" cy="226060"/>
          </a:xfrm>
          <a:custGeom>
            <a:avLst/>
            <a:gdLst/>
            <a:ahLst/>
            <a:cxnLst/>
            <a:rect l="l" t="t" r="r" b="b"/>
            <a:pathLst>
              <a:path w="7063105" h="226060">
                <a:moveTo>
                  <a:pt x="0" y="225980"/>
                </a:moveTo>
                <a:lnTo>
                  <a:pt x="13114" y="182057"/>
                </a:lnTo>
                <a:lnTo>
                  <a:pt x="48931" y="146021"/>
                </a:lnTo>
                <a:lnTo>
                  <a:pt x="87512" y="126290"/>
                </a:lnTo>
                <a:lnTo>
                  <a:pt x="133657" y="114466"/>
                </a:lnTo>
                <a:lnTo>
                  <a:pt x="3360051" y="111680"/>
                </a:lnTo>
                <a:lnTo>
                  <a:pt x="3377341" y="111106"/>
                </a:lnTo>
                <a:lnTo>
                  <a:pt x="3425934" y="102938"/>
                </a:lnTo>
                <a:lnTo>
                  <a:pt x="3467872" y="86256"/>
                </a:lnTo>
                <a:lnTo>
                  <a:pt x="3500927" y="62548"/>
                </a:lnTo>
                <a:lnTo>
                  <a:pt x="3527322" y="22577"/>
                </a:lnTo>
                <a:lnTo>
                  <a:pt x="3531457" y="0"/>
                </a:lnTo>
                <a:lnTo>
                  <a:pt x="3532338" y="11147"/>
                </a:lnTo>
                <a:lnTo>
                  <a:pt x="3551899" y="52379"/>
                </a:lnTo>
                <a:lnTo>
                  <a:pt x="3581052" y="78097"/>
                </a:lnTo>
                <a:lnTo>
                  <a:pt x="3620090" y="97555"/>
                </a:lnTo>
                <a:lnTo>
                  <a:pt x="3666736" y="109132"/>
                </a:lnTo>
                <a:lnTo>
                  <a:pt x="6891540" y="111680"/>
                </a:lnTo>
                <a:lnTo>
                  <a:pt x="6908830" y="112254"/>
                </a:lnTo>
                <a:lnTo>
                  <a:pt x="6957423" y="120423"/>
                </a:lnTo>
                <a:lnTo>
                  <a:pt x="6999361" y="137105"/>
                </a:lnTo>
                <a:lnTo>
                  <a:pt x="7032416" y="160813"/>
                </a:lnTo>
                <a:lnTo>
                  <a:pt x="7058811" y="200784"/>
                </a:lnTo>
                <a:lnTo>
                  <a:pt x="7061703" y="211902"/>
                </a:lnTo>
                <a:lnTo>
                  <a:pt x="7062946" y="223361"/>
                </a:lnTo>
              </a:path>
            </a:pathLst>
          </a:custGeom>
          <a:ln w="25400">
            <a:solidFill>
              <a:srgbClr val="818181"/>
            </a:solidFill>
          </a:ln>
        </p:spPr>
        <p:txBody>
          <a:bodyPr wrap="square" lIns="0" tIns="0" rIns="0" bIns="0" rtlCol="0"/>
          <a:lstStyle/>
          <a:p>
            <a:endParaRPr/>
          </a:p>
        </p:txBody>
      </p:sp>
      <p:sp>
        <p:nvSpPr>
          <p:cNvPr id="75" name="object 75"/>
          <p:cNvSpPr/>
          <p:nvPr/>
        </p:nvSpPr>
        <p:spPr>
          <a:xfrm>
            <a:off x="377391" y="2561481"/>
            <a:ext cx="226060" cy="3154045"/>
          </a:xfrm>
          <a:custGeom>
            <a:avLst/>
            <a:gdLst/>
            <a:ahLst/>
            <a:cxnLst/>
            <a:rect l="l" t="t" r="r" b="b"/>
            <a:pathLst>
              <a:path w="226059" h="3154045">
                <a:moveTo>
                  <a:pt x="225980" y="3153518"/>
                </a:moveTo>
                <a:lnTo>
                  <a:pt x="182057" y="3140403"/>
                </a:lnTo>
                <a:lnTo>
                  <a:pt x="146021" y="3104586"/>
                </a:lnTo>
                <a:lnTo>
                  <a:pt x="126290" y="3066005"/>
                </a:lnTo>
                <a:lnTo>
                  <a:pt x="114466" y="3019860"/>
                </a:lnTo>
                <a:lnTo>
                  <a:pt x="111680" y="1748187"/>
                </a:lnTo>
                <a:lnTo>
                  <a:pt x="111106" y="1730896"/>
                </a:lnTo>
                <a:lnTo>
                  <a:pt x="102938" y="1682304"/>
                </a:lnTo>
                <a:lnTo>
                  <a:pt x="86256" y="1640365"/>
                </a:lnTo>
                <a:lnTo>
                  <a:pt x="62548" y="1607311"/>
                </a:lnTo>
                <a:lnTo>
                  <a:pt x="22577" y="1580915"/>
                </a:lnTo>
                <a:lnTo>
                  <a:pt x="0" y="1576781"/>
                </a:lnTo>
                <a:lnTo>
                  <a:pt x="11147" y="1575900"/>
                </a:lnTo>
                <a:lnTo>
                  <a:pt x="52379" y="1556339"/>
                </a:lnTo>
                <a:lnTo>
                  <a:pt x="78097" y="1527185"/>
                </a:lnTo>
                <a:lnTo>
                  <a:pt x="97555" y="1488148"/>
                </a:lnTo>
                <a:lnTo>
                  <a:pt x="109132" y="1441501"/>
                </a:lnTo>
                <a:lnTo>
                  <a:pt x="111680" y="171405"/>
                </a:lnTo>
                <a:lnTo>
                  <a:pt x="112254" y="154115"/>
                </a:lnTo>
                <a:lnTo>
                  <a:pt x="120423" y="105523"/>
                </a:lnTo>
                <a:lnTo>
                  <a:pt x="137105" y="63584"/>
                </a:lnTo>
                <a:lnTo>
                  <a:pt x="160813" y="30530"/>
                </a:lnTo>
                <a:lnTo>
                  <a:pt x="200784" y="4134"/>
                </a:lnTo>
                <a:lnTo>
                  <a:pt x="211902" y="1243"/>
                </a:lnTo>
                <a:lnTo>
                  <a:pt x="223361" y="0"/>
                </a:lnTo>
              </a:path>
            </a:pathLst>
          </a:custGeom>
          <a:ln w="25400">
            <a:solidFill>
              <a:srgbClr val="818181"/>
            </a:solidFill>
          </a:ln>
        </p:spPr>
        <p:txBody>
          <a:bodyPr wrap="square" lIns="0" tIns="0" rIns="0" bIns="0" rtlCol="0"/>
          <a:lstStyle/>
          <a:p>
            <a:endParaRPr/>
          </a:p>
        </p:txBody>
      </p:sp>
      <p:sp>
        <p:nvSpPr>
          <p:cNvPr id="76" name="object 76"/>
          <p:cNvSpPr txBox="1"/>
          <p:nvPr/>
        </p:nvSpPr>
        <p:spPr>
          <a:xfrm>
            <a:off x="3733800" y="1877837"/>
            <a:ext cx="1339850" cy="276999"/>
          </a:xfrm>
          <a:prstGeom prst="rect">
            <a:avLst/>
          </a:prstGeom>
        </p:spPr>
        <p:txBody>
          <a:bodyPr vert="horz" wrap="square" lIns="0" tIns="0" rIns="0" bIns="0" rtlCol="0">
            <a:spAutoFit/>
          </a:bodyPr>
          <a:lstStyle/>
          <a:p>
            <a:pPr marL="12700">
              <a:lnSpc>
                <a:spcPct val="100000"/>
              </a:lnSpc>
            </a:pPr>
            <a:r>
              <a:rPr lang="zh-CN" altLang="en-US" b="1" spc="-5" dirty="0">
                <a:solidFill>
                  <a:srgbClr val="606060"/>
                </a:solidFill>
                <a:latin typeface="Calibri"/>
                <a:cs typeface="Calibri"/>
              </a:rPr>
              <a:t>每</a:t>
            </a:r>
            <a:r>
              <a:rPr lang="zh-CN" altLang="en-US" b="1" spc="-5" dirty="0" smtClean="0">
                <a:solidFill>
                  <a:srgbClr val="606060"/>
                </a:solidFill>
                <a:latin typeface="Calibri"/>
                <a:cs typeface="Calibri"/>
              </a:rPr>
              <a:t>组两行</a:t>
            </a:r>
            <a:endParaRPr sz="1800" dirty="0">
              <a:latin typeface="Calibri"/>
              <a:cs typeface="Calibri"/>
            </a:endParaRPr>
          </a:p>
        </p:txBody>
      </p:sp>
      <p:sp>
        <p:nvSpPr>
          <p:cNvPr id="77" name="object 77"/>
          <p:cNvSpPr txBox="1"/>
          <p:nvPr/>
        </p:nvSpPr>
        <p:spPr>
          <a:xfrm>
            <a:off x="37072" y="3774329"/>
            <a:ext cx="280987" cy="553998"/>
          </a:xfrm>
          <a:prstGeom prst="rect">
            <a:avLst/>
          </a:prstGeom>
        </p:spPr>
        <p:txBody>
          <a:bodyPr vert="horz" wrap="square" lIns="0" tIns="0" rIns="0" bIns="0" rtlCol="0">
            <a:spAutoFit/>
          </a:bodyPr>
          <a:lstStyle/>
          <a:p>
            <a:pPr marL="12700">
              <a:lnSpc>
                <a:spcPct val="100000"/>
              </a:lnSpc>
            </a:pPr>
            <a:r>
              <a:rPr lang="en-US" sz="1800" b="1" spc="-5" dirty="0" smtClean="0">
                <a:solidFill>
                  <a:srgbClr val="606060"/>
                </a:solidFill>
                <a:latin typeface="Calibri"/>
                <a:cs typeface="Calibri"/>
              </a:rPr>
              <a:t> </a:t>
            </a:r>
            <a:r>
              <a:rPr sz="1800" b="1" spc="-5" dirty="0" smtClean="0">
                <a:solidFill>
                  <a:srgbClr val="606060"/>
                </a:solidFill>
                <a:latin typeface="Calibri"/>
                <a:cs typeface="Calibri"/>
              </a:rPr>
              <a:t>S </a:t>
            </a:r>
            <a:endParaRPr lang="en-US" sz="1800" b="1" spc="-5" dirty="0" smtClean="0">
              <a:solidFill>
                <a:srgbClr val="606060"/>
              </a:solidFill>
              <a:latin typeface="Calibri"/>
              <a:cs typeface="Calibri"/>
            </a:endParaRPr>
          </a:p>
          <a:p>
            <a:pPr marL="12700">
              <a:lnSpc>
                <a:spcPct val="100000"/>
              </a:lnSpc>
            </a:pPr>
            <a:r>
              <a:rPr lang="zh-CN" altLang="en-US" sz="1800" b="1" spc="-5" dirty="0" smtClean="0">
                <a:solidFill>
                  <a:srgbClr val="606060"/>
                </a:solidFill>
                <a:latin typeface="Calibri"/>
                <a:cs typeface="Calibri"/>
              </a:rPr>
              <a:t>组</a:t>
            </a:r>
            <a:endParaRPr sz="1800" dirty="0">
              <a:latin typeface="Calibri"/>
              <a:cs typeface="Calibri"/>
            </a:endParaRPr>
          </a:p>
        </p:txBody>
      </p:sp>
      <p:graphicFrame>
        <p:nvGraphicFramePr>
          <p:cNvPr id="17" name="object 17"/>
          <p:cNvGraphicFramePr>
            <a:graphicFrameLocks noGrp="1"/>
          </p:cNvGraphicFramePr>
          <p:nvPr/>
        </p:nvGraphicFramePr>
        <p:xfrm>
          <a:off x="2128520" y="2689466"/>
          <a:ext cx="1940594" cy="263105"/>
        </p:xfrm>
        <a:graphic>
          <a:graphicData uri="http://schemas.openxmlformats.org/drawingml/2006/table">
            <a:tbl>
              <a:tblPr firstRow="1" bandRow="1">
                <a:tableStyleId>{2D5ABB26-0587-4C30-8999-92F81FD0307C}</a:tableStyleId>
              </a:tblPr>
              <a:tblGrid>
                <a:gridCol w="235318"/>
                <a:gridCol w="230225"/>
                <a:gridCol w="230536"/>
                <a:gridCol w="236086"/>
                <a:gridCol w="252761"/>
                <a:gridCol w="251993"/>
                <a:gridCol w="251682"/>
                <a:gridCol w="251993"/>
              </a:tblGrid>
              <a:tr h="263105">
                <a:tc>
                  <a:txBody>
                    <a:bodyPr/>
                    <a:lstStyle/>
                    <a:p>
                      <a:pPr marL="66675">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61594">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7556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graphicFrame>
        <p:nvGraphicFramePr>
          <p:cNvPr id="24" name="object 24"/>
          <p:cNvGraphicFramePr>
            <a:graphicFrameLocks noGrp="1"/>
          </p:cNvGraphicFramePr>
          <p:nvPr/>
        </p:nvGraphicFramePr>
        <p:xfrm>
          <a:off x="5602846" y="2692717"/>
          <a:ext cx="1940595" cy="263105"/>
        </p:xfrm>
        <a:graphic>
          <a:graphicData uri="http://schemas.openxmlformats.org/drawingml/2006/table">
            <a:tbl>
              <a:tblPr firstRow="1" bandRow="1">
                <a:tableStyleId>{2D5ABB26-0587-4C30-8999-92F81FD0307C}</a:tableStyleId>
              </a:tblPr>
              <a:tblGrid>
                <a:gridCol w="235318"/>
                <a:gridCol w="230225"/>
                <a:gridCol w="230536"/>
                <a:gridCol w="236093"/>
                <a:gridCol w="252768"/>
                <a:gridCol w="251993"/>
                <a:gridCol w="251675"/>
                <a:gridCol w="251987"/>
              </a:tblGrid>
              <a:tr h="263105">
                <a:tc>
                  <a:txBody>
                    <a:bodyPr/>
                    <a:lstStyle/>
                    <a:p>
                      <a:pPr marL="66675">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61594">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7556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graphicFrame>
        <p:nvGraphicFramePr>
          <p:cNvPr id="32" name="object 32"/>
          <p:cNvGraphicFramePr>
            <a:graphicFrameLocks noGrp="1"/>
          </p:cNvGraphicFramePr>
          <p:nvPr/>
        </p:nvGraphicFramePr>
        <p:xfrm>
          <a:off x="2128520" y="3375266"/>
          <a:ext cx="1940594" cy="263105"/>
        </p:xfrm>
        <a:graphic>
          <a:graphicData uri="http://schemas.openxmlformats.org/drawingml/2006/table">
            <a:tbl>
              <a:tblPr firstRow="1" bandRow="1">
                <a:tableStyleId>{2D5ABB26-0587-4C30-8999-92F81FD0307C}</a:tableStyleId>
              </a:tblPr>
              <a:tblGrid>
                <a:gridCol w="235318"/>
                <a:gridCol w="230225"/>
                <a:gridCol w="230536"/>
                <a:gridCol w="236086"/>
                <a:gridCol w="252761"/>
                <a:gridCol w="251993"/>
                <a:gridCol w="251682"/>
                <a:gridCol w="251993"/>
              </a:tblGrid>
              <a:tr h="263105">
                <a:tc>
                  <a:txBody>
                    <a:bodyPr/>
                    <a:lstStyle/>
                    <a:p>
                      <a:pPr marL="66675">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61594">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7556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graphicFrame>
        <p:nvGraphicFramePr>
          <p:cNvPr id="39" name="object 39"/>
          <p:cNvGraphicFramePr>
            <a:graphicFrameLocks noGrp="1"/>
          </p:cNvGraphicFramePr>
          <p:nvPr/>
        </p:nvGraphicFramePr>
        <p:xfrm>
          <a:off x="5602846" y="3378517"/>
          <a:ext cx="1940595" cy="263105"/>
        </p:xfrm>
        <a:graphic>
          <a:graphicData uri="http://schemas.openxmlformats.org/drawingml/2006/table">
            <a:tbl>
              <a:tblPr firstRow="1" bandRow="1">
                <a:tableStyleId>{2D5ABB26-0587-4C30-8999-92F81FD0307C}</a:tableStyleId>
              </a:tblPr>
              <a:tblGrid>
                <a:gridCol w="235318"/>
                <a:gridCol w="230225"/>
                <a:gridCol w="230536"/>
                <a:gridCol w="236093"/>
                <a:gridCol w="252768"/>
                <a:gridCol w="251993"/>
                <a:gridCol w="251675"/>
                <a:gridCol w="251987"/>
              </a:tblGrid>
              <a:tr h="263105">
                <a:tc>
                  <a:txBody>
                    <a:bodyPr/>
                    <a:lstStyle/>
                    <a:p>
                      <a:pPr marL="66675">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61594">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7556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graphicFrame>
        <p:nvGraphicFramePr>
          <p:cNvPr id="47" name="object 47"/>
          <p:cNvGraphicFramePr>
            <a:graphicFrameLocks noGrp="1"/>
          </p:cNvGraphicFramePr>
          <p:nvPr/>
        </p:nvGraphicFramePr>
        <p:xfrm>
          <a:off x="2128520" y="4061066"/>
          <a:ext cx="1940594" cy="263105"/>
        </p:xfrm>
        <a:graphic>
          <a:graphicData uri="http://schemas.openxmlformats.org/drawingml/2006/table">
            <a:tbl>
              <a:tblPr firstRow="1" bandRow="1">
                <a:tableStyleId>{2D5ABB26-0587-4C30-8999-92F81FD0307C}</a:tableStyleId>
              </a:tblPr>
              <a:tblGrid>
                <a:gridCol w="235318"/>
                <a:gridCol w="230225"/>
                <a:gridCol w="230536"/>
                <a:gridCol w="236086"/>
                <a:gridCol w="252761"/>
                <a:gridCol w="251993"/>
                <a:gridCol w="251682"/>
                <a:gridCol w="251993"/>
              </a:tblGrid>
              <a:tr h="263105">
                <a:tc>
                  <a:txBody>
                    <a:bodyPr/>
                    <a:lstStyle/>
                    <a:p>
                      <a:pPr marL="66675">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61594">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7556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graphicFrame>
        <p:nvGraphicFramePr>
          <p:cNvPr id="54" name="object 54"/>
          <p:cNvGraphicFramePr>
            <a:graphicFrameLocks noGrp="1"/>
          </p:cNvGraphicFramePr>
          <p:nvPr/>
        </p:nvGraphicFramePr>
        <p:xfrm>
          <a:off x="5602846" y="4064317"/>
          <a:ext cx="1940595" cy="263105"/>
        </p:xfrm>
        <a:graphic>
          <a:graphicData uri="http://schemas.openxmlformats.org/drawingml/2006/table">
            <a:tbl>
              <a:tblPr firstRow="1" bandRow="1">
                <a:tableStyleId>{2D5ABB26-0587-4C30-8999-92F81FD0307C}</a:tableStyleId>
              </a:tblPr>
              <a:tblGrid>
                <a:gridCol w="235318"/>
                <a:gridCol w="230225"/>
                <a:gridCol w="230536"/>
                <a:gridCol w="236093"/>
                <a:gridCol w="252768"/>
                <a:gridCol w="251993"/>
                <a:gridCol w="251675"/>
                <a:gridCol w="251987"/>
              </a:tblGrid>
              <a:tr h="263105">
                <a:tc>
                  <a:txBody>
                    <a:bodyPr/>
                    <a:lstStyle/>
                    <a:p>
                      <a:pPr marL="66675">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61594">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7556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graphicFrame>
        <p:nvGraphicFramePr>
          <p:cNvPr id="62" name="object 62"/>
          <p:cNvGraphicFramePr>
            <a:graphicFrameLocks noGrp="1"/>
          </p:cNvGraphicFramePr>
          <p:nvPr/>
        </p:nvGraphicFramePr>
        <p:xfrm>
          <a:off x="2128520" y="5277027"/>
          <a:ext cx="1940594" cy="263105"/>
        </p:xfrm>
        <a:graphic>
          <a:graphicData uri="http://schemas.openxmlformats.org/drawingml/2006/table">
            <a:tbl>
              <a:tblPr firstRow="1" bandRow="1">
                <a:tableStyleId>{2D5ABB26-0587-4C30-8999-92F81FD0307C}</a:tableStyleId>
              </a:tblPr>
              <a:tblGrid>
                <a:gridCol w="235318"/>
                <a:gridCol w="230225"/>
                <a:gridCol w="230536"/>
                <a:gridCol w="236086"/>
                <a:gridCol w="252761"/>
                <a:gridCol w="251993"/>
                <a:gridCol w="251682"/>
                <a:gridCol w="251993"/>
              </a:tblGrid>
              <a:tr h="263105">
                <a:tc>
                  <a:txBody>
                    <a:bodyPr/>
                    <a:lstStyle/>
                    <a:p>
                      <a:pPr marL="66675">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61594">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7556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graphicFrame>
        <p:nvGraphicFramePr>
          <p:cNvPr id="69" name="object 69"/>
          <p:cNvGraphicFramePr>
            <a:graphicFrameLocks noGrp="1"/>
          </p:cNvGraphicFramePr>
          <p:nvPr/>
        </p:nvGraphicFramePr>
        <p:xfrm>
          <a:off x="5602846" y="5280266"/>
          <a:ext cx="1940595" cy="263105"/>
        </p:xfrm>
        <a:graphic>
          <a:graphicData uri="http://schemas.openxmlformats.org/drawingml/2006/table">
            <a:tbl>
              <a:tblPr firstRow="1" bandRow="1">
                <a:tableStyleId>{2D5ABB26-0587-4C30-8999-92F81FD0307C}</a:tableStyleId>
              </a:tblPr>
              <a:tblGrid>
                <a:gridCol w="235318"/>
                <a:gridCol w="230225"/>
                <a:gridCol w="230536"/>
                <a:gridCol w="236093"/>
                <a:gridCol w="252768"/>
                <a:gridCol w="251993"/>
                <a:gridCol w="251675"/>
                <a:gridCol w="251987"/>
              </a:tblGrid>
              <a:tr h="263105">
                <a:tc>
                  <a:txBody>
                    <a:bodyPr/>
                    <a:lstStyle/>
                    <a:p>
                      <a:pPr marL="66675">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61594">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7556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46710" y="264395"/>
            <a:ext cx="7591425" cy="853304"/>
          </a:xfrm>
          <a:prstGeom prst="rect">
            <a:avLst/>
          </a:prstGeom>
        </p:spPr>
        <p:txBody>
          <a:bodyPr vert="horz" wrap="square" lIns="0" tIns="296412" rIns="0" bIns="0" rtlCol="0">
            <a:spAutoFit/>
          </a:bodyPr>
          <a:lstStyle/>
          <a:p>
            <a:pPr marL="13335">
              <a:lnSpc>
                <a:spcPct val="100000"/>
              </a:lnSpc>
            </a:pPr>
            <a:r>
              <a:rPr lang="en-US" altLang="zh-CN" spc="-10" dirty="0"/>
              <a:t>E</a:t>
            </a:r>
            <a:r>
              <a:rPr lang="en-US" altLang="zh-CN" dirty="0"/>
              <a:t> </a:t>
            </a:r>
            <a:r>
              <a:rPr lang="zh-CN" altLang="en-US" dirty="0"/>
              <a:t>路组相联高速缓存</a:t>
            </a:r>
            <a:r>
              <a:rPr lang="zh-CN" altLang="en-US" spc="-15" dirty="0"/>
              <a:t> </a:t>
            </a:r>
            <a:r>
              <a:rPr lang="en-US" altLang="zh-CN" spc="-15" dirty="0" smtClean="0"/>
              <a:t>(</a:t>
            </a:r>
            <a:r>
              <a:rPr lang="zh-CN" altLang="en-US" spc="-10" dirty="0" smtClean="0"/>
              <a:t> </a:t>
            </a:r>
            <a:r>
              <a:rPr lang="en-US" altLang="zh-CN" spc="-5" dirty="0"/>
              <a:t>E </a:t>
            </a:r>
            <a:r>
              <a:rPr lang="en-US" altLang="zh-CN" dirty="0"/>
              <a:t>=</a:t>
            </a:r>
            <a:r>
              <a:rPr lang="en-US" altLang="zh-CN" spc="-5" dirty="0"/>
              <a:t> 2)</a:t>
            </a:r>
            <a:endParaRPr spc="-5" dirty="0"/>
          </a:p>
        </p:txBody>
      </p:sp>
      <p:sp>
        <p:nvSpPr>
          <p:cNvPr id="6" name="object 6"/>
          <p:cNvSpPr/>
          <p:nvPr/>
        </p:nvSpPr>
        <p:spPr>
          <a:xfrm>
            <a:off x="6566077" y="1862747"/>
            <a:ext cx="990600" cy="271145"/>
          </a:xfrm>
          <a:custGeom>
            <a:avLst/>
            <a:gdLst/>
            <a:ahLst/>
            <a:cxnLst/>
            <a:rect l="l" t="t" r="r" b="b"/>
            <a:pathLst>
              <a:path w="990600" h="271144">
                <a:moveTo>
                  <a:pt x="0" y="0"/>
                </a:moveTo>
                <a:lnTo>
                  <a:pt x="990600" y="0"/>
                </a:lnTo>
                <a:lnTo>
                  <a:pt x="990600" y="270852"/>
                </a:lnTo>
                <a:lnTo>
                  <a:pt x="0" y="270852"/>
                </a:lnTo>
                <a:lnTo>
                  <a:pt x="0" y="0"/>
                </a:lnTo>
                <a:close/>
              </a:path>
            </a:pathLst>
          </a:custGeom>
          <a:solidFill>
            <a:srgbClr val="FF9999"/>
          </a:solidFill>
        </p:spPr>
        <p:txBody>
          <a:bodyPr wrap="square" lIns="0" tIns="0" rIns="0" bIns="0" rtlCol="0"/>
          <a:lstStyle/>
          <a:p>
            <a:endParaRPr/>
          </a:p>
        </p:txBody>
      </p:sp>
      <p:sp>
        <p:nvSpPr>
          <p:cNvPr id="7" name="object 7"/>
          <p:cNvSpPr/>
          <p:nvPr/>
        </p:nvSpPr>
        <p:spPr>
          <a:xfrm>
            <a:off x="6566077" y="1862747"/>
            <a:ext cx="990600" cy="271145"/>
          </a:xfrm>
          <a:custGeom>
            <a:avLst/>
            <a:gdLst/>
            <a:ahLst/>
            <a:cxnLst/>
            <a:rect l="l" t="t" r="r" b="b"/>
            <a:pathLst>
              <a:path w="990600" h="271144">
                <a:moveTo>
                  <a:pt x="0" y="0"/>
                </a:moveTo>
                <a:lnTo>
                  <a:pt x="990600" y="0"/>
                </a:lnTo>
                <a:lnTo>
                  <a:pt x="990600" y="270852"/>
                </a:lnTo>
                <a:lnTo>
                  <a:pt x="0" y="270852"/>
                </a:lnTo>
                <a:lnTo>
                  <a:pt x="0" y="0"/>
                </a:lnTo>
                <a:close/>
              </a:path>
            </a:pathLst>
          </a:custGeom>
          <a:ln w="12700">
            <a:solidFill>
              <a:srgbClr val="000000"/>
            </a:solidFill>
          </a:ln>
        </p:spPr>
        <p:txBody>
          <a:bodyPr wrap="square" lIns="0" tIns="0" rIns="0" bIns="0" rtlCol="0"/>
          <a:lstStyle/>
          <a:p>
            <a:endParaRPr/>
          </a:p>
        </p:txBody>
      </p:sp>
      <p:sp>
        <p:nvSpPr>
          <p:cNvPr id="8" name="object 8"/>
          <p:cNvSpPr/>
          <p:nvPr/>
        </p:nvSpPr>
        <p:spPr>
          <a:xfrm>
            <a:off x="7556677" y="1862747"/>
            <a:ext cx="762000" cy="271145"/>
          </a:xfrm>
          <a:custGeom>
            <a:avLst/>
            <a:gdLst/>
            <a:ahLst/>
            <a:cxnLst/>
            <a:rect l="l" t="t" r="r" b="b"/>
            <a:pathLst>
              <a:path w="762000" h="271144">
                <a:moveTo>
                  <a:pt x="0" y="0"/>
                </a:moveTo>
                <a:lnTo>
                  <a:pt x="762000" y="0"/>
                </a:lnTo>
                <a:lnTo>
                  <a:pt x="762000" y="270852"/>
                </a:lnTo>
                <a:lnTo>
                  <a:pt x="0" y="270852"/>
                </a:lnTo>
                <a:lnTo>
                  <a:pt x="0" y="0"/>
                </a:lnTo>
                <a:close/>
              </a:path>
            </a:pathLst>
          </a:custGeom>
          <a:ln w="12700">
            <a:solidFill>
              <a:srgbClr val="000000"/>
            </a:solidFill>
          </a:ln>
        </p:spPr>
        <p:txBody>
          <a:bodyPr wrap="square" lIns="0" tIns="0" rIns="0" bIns="0" rtlCol="0"/>
          <a:lstStyle/>
          <a:p>
            <a:endParaRPr/>
          </a:p>
        </p:txBody>
      </p:sp>
      <p:sp>
        <p:nvSpPr>
          <p:cNvPr id="9" name="object 9"/>
          <p:cNvSpPr/>
          <p:nvPr/>
        </p:nvSpPr>
        <p:spPr>
          <a:xfrm>
            <a:off x="8318677" y="1862747"/>
            <a:ext cx="520700" cy="271145"/>
          </a:xfrm>
          <a:custGeom>
            <a:avLst/>
            <a:gdLst/>
            <a:ahLst/>
            <a:cxnLst/>
            <a:rect l="l" t="t" r="r" b="b"/>
            <a:pathLst>
              <a:path w="520700" h="271144">
                <a:moveTo>
                  <a:pt x="0" y="0"/>
                </a:moveTo>
                <a:lnTo>
                  <a:pt x="520522" y="0"/>
                </a:lnTo>
                <a:lnTo>
                  <a:pt x="520522" y="270852"/>
                </a:lnTo>
                <a:lnTo>
                  <a:pt x="0" y="270852"/>
                </a:lnTo>
                <a:lnTo>
                  <a:pt x="0" y="0"/>
                </a:lnTo>
                <a:close/>
              </a:path>
            </a:pathLst>
          </a:custGeom>
          <a:ln w="12700">
            <a:solidFill>
              <a:srgbClr val="000000"/>
            </a:solidFill>
          </a:ln>
        </p:spPr>
        <p:txBody>
          <a:bodyPr wrap="square" lIns="0" tIns="0" rIns="0" bIns="0" rtlCol="0"/>
          <a:lstStyle/>
          <a:p>
            <a:endParaRPr/>
          </a:p>
        </p:txBody>
      </p:sp>
      <p:sp>
        <p:nvSpPr>
          <p:cNvPr id="10" name="object 10"/>
          <p:cNvSpPr txBox="1"/>
          <p:nvPr/>
        </p:nvSpPr>
        <p:spPr>
          <a:xfrm>
            <a:off x="6566561" y="1597718"/>
            <a:ext cx="2189480" cy="561692"/>
          </a:xfrm>
          <a:prstGeom prst="rect">
            <a:avLst/>
          </a:prstGeom>
        </p:spPr>
        <p:txBody>
          <a:bodyPr vert="horz" wrap="square" lIns="0" tIns="0" rIns="0" bIns="0" rtlCol="0">
            <a:spAutoFit/>
          </a:bodyPr>
          <a:lstStyle/>
          <a:p>
            <a:pPr marL="12700">
              <a:lnSpc>
                <a:spcPct val="100000"/>
              </a:lnSpc>
            </a:pPr>
            <a:r>
              <a:rPr lang="en-US" altLang="zh-CN" b="1" spc="-5" dirty="0">
                <a:latin typeface="Calibri"/>
                <a:cs typeface="Calibri"/>
              </a:rPr>
              <a:t>s</a:t>
            </a:r>
            <a:r>
              <a:rPr lang="en-US" altLang="zh-CN" b="1" dirty="0">
                <a:latin typeface="Calibri"/>
                <a:cs typeface="Calibri"/>
              </a:rPr>
              <a:t>h</a:t>
            </a:r>
            <a:r>
              <a:rPr lang="en-US" altLang="zh-CN" b="1" spc="-5" dirty="0">
                <a:latin typeface="Calibri"/>
                <a:cs typeface="Calibri"/>
              </a:rPr>
              <a:t>ort</a:t>
            </a:r>
            <a:r>
              <a:rPr lang="en-US" altLang="zh-CN" b="1" spc="-15" dirty="0">
                <a:latin typeface="Calibri"/>
                <a:cs typeface="Calibri"/>
              </a:rPr>
              <a:t> </a:t>
            </a:r>
            <a:r>
              <a:rPr lang="en-US" altLang="zh-CN" b="1" spc="-5" dirty="0" err="1">
                <a:latin typeface="Calibri"/>
                <a:cs typeface="Calibri"/>
              </a:rPr>
              <a:t>i</a:t>
            </a:r>
            <a:r>
              <a:rPr lang="en-US" altLang="zh-CN" b="1" spc="-15" dirty="0" err="1">
                <a:latin typeface="Calibri"/>
                <a:cs typeface="Calibri"/>
              </a:rPr>
              <a:t>n</a:t>
            </a:r>
            <a:r>
              <a:rPr lang="en-US" altLang="zh-CN" b="1" spc="-5" dirty="0" err="1">
                <a:latin typeface="Calibri"/>
                <a:cs typeface="Calibri"/>
              </a:rPr>
              <a:t>t</a:t>
            </a:r>
            <a:r>
              <a:rPr lang="zh-CN" altLang="en-US" b="1" spc="-5" dirty="0">
                <a:latin typeface="Calibri"/>
                <a:cs typeface="Calibri"/>
              </a:rPr>
              <a:t>地址</a:t>
            </a:r>
            <a:r>
              <a:rPr sz="1800" b="1" spc="-5" dirty="0" smtClean="0">
                <a:latin typeface="Calibri"/>
                <a:cs typeface="Calibri"/>
              </a:rPr>
              <a:t>:</a:t>
            </a:r>
            <a:endParaRPr sz="1800" dirty="0">
              <a:latin typeface="Calibri"/>
              <a:cs typeface="Calibri"/>
            </a:endParaRPr>
          </a:p>
          <a:p>
            <a:pPr marL="292735">
              <a:lnSpc>
                <a:spcPct val="100000"/>
              </a:lnSpc>
              <a:spcBef>
                <a:spcPts val="280"/>
              </a:spcBef>
              <a:tabLst>
                <a:tab pos="1155065" algn="l"/>
                <a:tab pos="1870075" algn="l"/>
              </a:tabLst>
            </a:pPr>
            <a:r>
              <a:rPr sz="1600" b="1" spc="-5" dirty="0">
                <a:latin typeface="Calibri"/>
                <a:cs typeface="Calibri"/>
              </a:rPr>
              <a:t>t </a:t>
            </a:r>
            <a:r>
              <a:rPr sz="1600" b="1" spc="-10" dirty="0">
                <a:latin typeface="Calibri"/>
                <a:cs typeface="Calibri"/>
              </a:rPr>
              <a:t>b</a:t>
            </a:r>
            <a:r>
              <a:rPr sz="1600" b="1" spc="-5" dirty="0">
                <a:latin typeface="Calibri"/>
                <a:cs typeface="Calibri"/>
              </a:rPr>
              <a:t>i</a:t>
            </a:r>
            <a:r>
              <a:rPr sz="1600" b="1" spc="-10" dirty="0">
                <a:latin typeface="Calibri"/>
                <a:cs typeface="Calibri"/>
              </a:rPr>
              <a:t>t</a:t>
            </a:r>
            <a:r>
              <a:rPr sz="1600" b="1" spc="-5" dirty="0">
                <a:latin typeface="Calibri"/>
                <a:cs typeface="Calibri"/>
              </a:rPr>
              <a:t>s</a:t>
            </a:r>
            <a:r>
              <a:rPr sz="1600" b="1" dirty="0">
                <a:latin typeface="Calibri"/>
                <a:cs typeface="Calibri"/>
              </a:rPr>
              <a:t>	</a:t>
            </a:r>
            <a:r>
              <a:rPr sz="1600" b="1" spc="-10" dirty="0">
                <a:latin typeface="Calibri"/>
                <a:cs typeface="Calibri"/>
              </a:rPr>
              <a:t>0</a:t>
            </a:r>
            <a:r>
              <a:rPr sz="1600" b="1" spc="-5" dirty="0">
                <a:latin typeface="Calibri"/>
                <a:cs typeface="Calibri"/>
              </a:rPr>
              <a:t>…</a:t>
            </a:r>
            <a:r>
              <a:rPr sz="1600" b="1" spc="-10" dirty="0">
                <a:latin typeface="Calibri"/>
                <a:cs typeface="Calibri"/>
              </a:rPr>
              <a:t>0</a:t>
            </a:r>
            <a:r>
              <a:rPr sz="1600" b="1" spc="-5" dirty="0">
                <a:latin typeface="Calibri"/>
                <a:cs typeface="Calibri"/>
              </a:rPr>
              <a:t>1</a:t>
            </a:r>
            <a:r>
              <a:rPr sz="1600" b="1" dirty="0">
                <a:latin typeface="Calibri"/>
                <a:cs typeface="Calibri"/>
              </a:rPr>
              <a:t>	</a:t>
            </a:r>
            <a:r>
              <a:rPr sz="1600" b="1" spc="-10" dirty="0">
                <a:latin typeface="Calibri"/>
                <a:cs typeface="Calibri"/>
              </a:rPr>
              <a:t>100</a:t>
            </a:r>
            <a:endParaRPr sz="1600" dirty="0">
              <a:latin typeface="Calibri"/>
              <a:cs typeface="Calibri"/>
            </a:endParaRPr>
          </a:p>
        </p:txBody>
      </p:sp>
      <p:sp>
        <p:nvSpPr>
          <p:cNvPr id="11" name="object 11"/>
          <p:cNvSpPr/>
          <p:nvPr/>
        </p:nvSpPr>
        <p:spPr>
          <a:xfrm>
            <a:off x="457200" y="3200400"/>
            <a:ext cx="7086600" cy="613410"/>
          </a:xfrm>
          <a:custGeom>
            <a:avLst/>
            <a:gdLst/>
            <a:ahLst/>
            <a:cxnLst/>
            <a:rect l="l" t="t" r="r" b="b"/>
            <a:pathLst>
              <a:path w="7086600" h="613410">
                <a:moveTo>
                  <a:pt x="0" y="0"/>
                </a:moveTo>
                <a:lnTo>
                  <a:pt x="7086600" y="0"/>
                </a:lnTo>
                <a:lnTo>
                  <a:pt x="7086600" y="612838"/>
                </a:lnTo>
                <a:lnTo>
                  <a:pt x="0" y="612838"/>
                </a:lnTo>
                <a:lnTo>
                  <a:pt x="0" y="0"/>
                </a:lnTo>
                <a:close/>
              </a:path>
            </a:pathLst>
          </a:custGeom>
          <a:solidFill>
            <a:srgbClr val="D6D6F5"/>
          </a:solidFill>
        </p:spPr>
        <p:txBody>
          <a:bodyPr wrap="square" lIns="0" tIns="0" rIns="0" bIns="0" rtlCol="0"/>
          <a:lstStyle/>
          <a:p>
            <a:endParaRPr/>
          </a:p>
        </p:txBody>
      </p:sp>
      <p:sp>
        <p:nvSpPr>
          <p:cNvPr id="12" name="object 12"/>
          <p:cNvSpPr/>
          <p:nvPr/>
        </p:nvSpPr>
        <p:spPr>
          <a:xfrm>
            <a:off x="606602" y="3276600"/>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solidFill>
            <a:srgbClr val="ADADEB"/>
          </a:solidFill>
        </p:spPr>
        <p:txBody>
          <a:bodyPr wrap="square" lIns="0" tIns="0" rIns="0" bIns="0" rtlCol="0"/>
          <a:lstStyle/>
          <a:p>
            <a:endParaRPr/>
          </a:p>
        </p:txBody>
      </p:sp>
      <p:sp>
        <p:nvSpPr>
          <p:cNvPr id="13" name="object 13"/>
          <p:cNvSpPr/>
          <p:nvPr/>
        </p:nvSpPr>
        <p:spPr>
          <a:xfrm>
            <a:off x="606602" y="3276600"/>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ln w="28575">
            <a:solidFill>
              <a:srgbClr val="000000"/>
            </a:solidFill>
          </a:ln>
        </p:spPr>
        <p:txBody>
          <a:bodyPr wrap="square" lIns="0" tIns="0" rIns="0" bIns="0" rtlCol="0"/>
          <a:lstStyle/>
          <a:p>
            <a:endParaRPr/>
          </a:p>
        </p:txBody>
      </p:sp>
      <p:sp>
        <p:nvSpPr>
          <p:cNvPr id="14" name="object 14"/>
          <p:cNvSpPr/>
          <p:nvPr/>
        </p:nvSpPr>
        <p:spPr>
          <a:xfrm>
            <a:off x="1899920"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15" name="object 15"/>
          <p:cNvSpPr/>
          <p:nvPr/>
        </p:nvSpPr>
        <p:spPr>
          <a:xfrm>
            <a:off x="1899920"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16" name="object 16"/>
          <p:cNvSpPr/>
          <p:nvPr/>
        </p:nvSpPr>
        <p:spPr>
          <a:xfrm>
            <a:off x="2135238"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17" name="object 17"/>
          <p:cNvSpPr/>
          <p:nvPr/>
        </p:nvSpPr>
        <p:spPr>
          <a:xfrm>
            <a:off x="2135238"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18" name="object 18"/>
          <p:cNvSpPr/>
          <p:nvPr/>
        </p:nvSpPr>
        <p:spPr>
          <a:xfrm>
            <a:off x="2360371"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19" name="object 19"/>
          <p:cNvSpPr/>
          <p:nvPr/>
        </p:nvSpPr>
        <p:spPr>
          <a:xfrm>
            <a:off x="2360371"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20" name="object 20"/>
          <p:cNvSpPr/>
          <p:nvPr/>
        </p:nvSpPr>
        <p:spPr>
          <a:xfrm>
            <a:off x="3587902" y="3375266"/>
            <a:ext cx="252729" cy="263525"/>
          </a:xfrm>
          <a:custGeom>
            <a:avLst/>
            <a:gdLst/>
            <a:ahLst/>
            <a:cxnLst/>
            <a:rect l="l" t="t" r="r" b="b"/>
            <a:pathLst>
              <a:path w="252729" h="263525">
                <a:moveTo>
                  <a:pt x="0" y="0"/>
                </a:moveTo>
                <a:lnTo>
                  <a:pt x="252615" y="0"/>
                </a:lnTo>
                <a:lnTo>
                  <a:pt x="252615" y="263105"/>
                </a:lnTo>
                <a:lnTo>
                  <a:pt x="0" y="263105"/>
                </a:lnTo>
                <a:lnTo>
                  <a:pt x="0" y="0"/>
                </a:lnTo>
                <a:close/>
              </a:path>
            </a:pathLst>
          </a:custGeom>
          <a:solidFill>
            <a:srgbClr val="FFFFFF"/>
          </a:solidFill>
        </p:spPr>
        <p:txBody>
          <a:bodyPr wrap="square" lIns="0" tIns="0" rIns="0" bIns="0" rtlCol="0"/>
          <a:lstStyle/>
          <a:p>
            <a:endParaRPr/>
          </a:p>
        </p:txBody>
      </p:sp>
      <p:sp>
        <p:nvSpPr>
          <p:cNvPr id="21" name="object 21"/>
          <p:cNvSpPr/>
          <p:nvPr/>
        </p:nvSpPr>
        <p:spPr>
          <a:xfrm>
            <a:off x="3587902" y="3375266"/>
            <a:ext cx="252729" cy="263525"/>
          </a:xfrm>
          <a:custGeom>
            <a:avLst/>
            <a:gdLst/>
            <a:ahLst/>
            <a:cxnLst/>
            <a:rect l="l" t="t" r="r" b="b"/>
            <a:pathLst>
              <a:path w="252729" h="263525">
                <a:moveTo>
                  <a:pt x="0" y="0"/>
                </a:moveTo>
                <a:lnTo>
                  <a:pt x="252615" y="0"/>
                </a:lnTo>
                <a:lnTo>
                  <a:pt x="252615" y="263105"/>
                </a:lnTo>
                <a:lnTo>
                  <a:pt x="0" y="263105"/>
                </a:lnTo>
                <a:lnTo>
                  <a:pt x="0" y="0"/>
                </a:lnTo>
                <a:close/>
              </a:path>
            </a:pathLst>
          </a:custGeom>
          <a:ln w="28575">
            <a:solidFill>
              <a:srgbClr val="000000"/>
            </a:solidFill>
          </a:ln>
        </p:spPr>
        <p:txBody>
          <a:bodyPr wrap="square" lIns="0" tIns="0" rIns="0" bIns="0" rtlCol="0"/>
          <a:lstStyle/>
          <a:p>
            <a:endParaRPr/>
          </a:p>
        </p:txBody>
      </p:sp>
      <p:sp>
        <p:nvSpPr>
          <p:cNvPr id="22" name="object 22"/>
          <p:cNvSpPr/>
          <p:nvPr/>
        </p:nvSpPr>
        <p:spPr>
          <a:xfrm>
            <a:off x="1120787" y="3375266"/>
            <a:ext cx="3810" cy="263525"/>
          </a:xfrm>
          <a:custGeom>
            <a:avLst/>
            <a:gdLst/>
            <a:ahLst/>
            <a:cxnLst/>
            <a:rect l="l" t="t" r="r" b="b"/>
            <a:pathLst>
              <a:path w="3809" h="263525">
                <a:moveTo>
                  <a:pt x="0" y="263105"/>
                </a:moveTo>
                <a:lnTo>
                  <a:pt x="3403" y="263105"/>
                </a:lnTo>
                <a:lnTo>
                  <a:pt x="3403" y="0"/>
                </a:lnTo>
                <a:lnTo>
                  <a:pt x="0" y="0"/>
                </a:lnTo>
                <a:lnTo>
                  <a:pt x="0" y="263105"/>
                </a:lnTo>
                <a:close/>
              </a:path>
            </a:pathLst>
          </a:custGeom>
          <a:solidFill>
            <a:srgbClr val="FFFFFF"/>
          </a:solidFill>
        </p:spPr>
        <p:txBody>
          <a:bodyPr wrap="square" lIns="0" tIns="0" rIns="0" bIns="0" rtlCol="0"/>
          <a:lstStyle/>
          <a:p>
            <a:endParaRPr/>
          </a:p>
        </p:txBody>
      </p:sp>
      <p:sp>
        <p:nvSpPr>
          <p:cNvPr id="23" name="object 23"/>
          <p:cNvSpPr/>
          <p:nvPr/>
        </p:nvSpPr>
        <p:spPr>
          <a:xfrm>
            <a:off x="1120787" y="3375266"/>
            <a:ext cx="620395" cy="263525"/>
          </a:xfrm>
          <a:custGeom>
            <a:avLst/>
            <a:gdLst/>
            <a:ahLst/>
            <a:cxnLst/>
            <a:rect l="l" t="t" r="r" b="b"/>
            <a:pathLst>
              <a:path w="620394" h="263525">
                <a:moveTo>
                  <a:pt x="0" y="0"/>
                </a:moveTo>
                <a:lnTo>
                  <a:pt x="619785" y="0"/>
                </a:lnTo>
                <a:lnTo>
                  <a:pt x="619785" y="263105"/>
                </a:lnTo>
                <a:lnTo>
                  <a:pt x="0" y="263105"/>
                </a:lnTo>
                <a:lnTo>
                  <a:pt x="0" y="0"/>
                </a:lnTo>
                <a:close/>
              </a:path>
            </a:pathLst>
          </a:custGeom>
          <a:ln w="28575">
            <a:solidFill>
              <a:srgbClr val="000000"/>
            </a:solidFill>
          </a:ln>
        </p:spPr>
        <p:txBody>
          <a:bodyPr wrap="square" lIns="0" tIns="0" rIns="0" bIns="0" rtlCol="0"/>
          <a:lstStyle/>
          <a:p>
            <a:endParaRPr/>
          </a:p>
        </p:txBody>
      </p:sp>
      <p:sp>
        <p:nvSpPr>
          <p:cNvPr id="24" name="object 24"/>
          <p:cNvSpPr/>
          <p:nvPr/>
        </p:nvSpPr>
        <p:spPr>
          <a:xfrm>
            <a:off x="715924" y="3375266"/>
            <a:ext cx="235585" cy="263525"/>
          </a:xfrm>
          <a:custGeom>
            <a:avLst/>
            <a:gdLst/>
            <a:ahLst/>
            <a:cxnLst/>
            <a:rect l="l" t="t" r="r" b="b"/>
            <a:pathLst>
              <a:path w="235584"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25" name="object 25"/>
          <p:cNvSpPr/>
          <p:nvPr/>
        </p:nvSpPr>
        <p:spPr>
          <a:xfrm>
            <a:off x="715924" y="3375266"/>
            <a:ext cx="235585" cy="263525"/>
          </a:xfrm>
          <a:custGeom>
            <a:avLst/>
            <a:gdLst/>
            <a:ahLst/>
            <a:cxnLst/>
            <a:rect l="l" t="t" r="r" b="b"/>
            <a:pathLst>
              <a:path w="235584"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26" name="object 26"/>
          <p:cNvSpPr/>
          <p:nvPr/>
        </p:nvSpPr>
        <p:spPr>
          <a:xfrm>
            <a:off x="2596311"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27" name="object 27"/>
          <p:cNvSpPr/>
          <p:nvPr/>
        </p:nvSpPr>
        <p:spPr>
          <a:xfrm>
            <a:off x="2596311"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28" name="object 28"/>
          <p:cNvSpPr/>
          <p:nvPr/>
        </p:nvSpPr>
        <p:spPr>
          <a:xfrm>
            <a:off x="3336531" y="3375266"/>
            <a:ext cx="252729" cy="263525"/>
          </a:xfrm>
          <a:custGeom>
            <a:avLst/>
            <a:gdLst/>
            <a:ahLst/>
            <a:cxnLst/>
            <a:rect l="l" t="t" r="r" b="b"/>
            <a:pathLst>
              <a:path w="252729" h="263525">
                <a:moveTo>
                  <a:pt x="0" y="0"/>
                </a:moveTo>
                <a:lnTo>
                  <a:pt x="252615" y="0"/>
                </a:lnTo>
                <a:lnTo>
                  <a:pt x="252615" y="263105"/>
                </a:lnTo>
                <a:lnTo>
                  <a:pt x="0" y="263105"/>
                </a:lnTo>
                <a:lnTo>
                  <a:pt x="0" y="0"/>
                </a:lnTo>
                <a:close/>
              </a:path>
            </a:pathLst>
          </a:custGeom>
          <a:solidFill>
            <a:srgbClr val="FFFFFF"/>
          </a:solidFill>
        </p:spPr>
        <p:txBody>
          <a:bodyPr wrap="square" lIns="0" tIns="0" rIns="0" bIns="0" rtlCol="0"/>
          <a:lstStyle/>
          <a:p>
            <a:endParaRPr/>
          </a:p>
        </p:txBody>
      </p:sp>
      <p:sp>
        <p:nvSpPr>
          <p:cNvPr id="29" name="object 29"/>
          <p:cNvSpPr/>
          <p:nvPr/>
        </p:nvSpPr>
        <p:spPr>
          <a:xfrm>
            <a:off x="3336531" y="3375266"/>
            <a:ext cx="252729" cy="263525"/>
          </a:xfrm>
          <a:custGeom>
            <a:avLst/>
            <a:gdLst/>
            <a:ahLst/>
            <a:cxnLst/>
            <a:rect l="l" t="t" r="r" b="b"/>
            <a:pathLst>
              <a:path w="252729" h="263525">
                <a:moveTo>
                  <a:pt x="0" y="0"/>
                </a:moveTo>
                <a:lnTo>
                  <a:pt x="252615" y="0"/>
                </a:lnTo>
                <a:lnTo>
                  <a:pt x="252615" y="263105"/>
                </a:lnTo>
                <a:lnTo>
                  <a:pt x="0" y="263105"/>
                </a:lnTo>
                <a:lnTo>
                  <a:pt x="0" y="0"/>
                </a:lnTo>
                <a:close/>
              </a:path>
            </a:pathLst>
          </a:custGeom>
          <a:ln w="28575">
            <a:solidFill>
              <a:srgbClr val="000000"/>
            </a:solidFill>
          </a:ln>
        </p:spPr>
        <p:txBody>
          <a:bodyPr wrap="square" lIns="0" tIns="0" rIns="0" bIns="0" rtlCol="0"/>
          <a:lstStyle/>
          <a:p>
            <a:endParaRPr/>
          </a:p>
        </p:txBody>
      </p:sp>
      <p:sp>
        <p:nvSpPr>
          <p:cNvPr id="30" name="object 30"/>
          <p:cNvSpPr/>
          <p:nvPr/>
        </p:nvSpPr>
        <p:spPr>
          <a:xfrm>
            <a:off x="3084537" y="3375266"/>
            <a:ext cx="252729" cy="263525"/>
          </a:xfrm>
          <a:custGeom>
            <a:avLst/>
            <a:gdLst/>
            <a:ahLst/>
            <a:cxnLst/>
            <a:rect l="l" t="t" r="r" b="b"/>
            <a:pathLst>
              <a:path w="252729" h="263525">
                <a:moveTo>
                  <a:pt x="0" y="0"/>
                </a:moveTo>
                <a:lnTo>
                  <a:pt x="252615" y="0"/>
                </a:lnTo>
                <a:lnTo>
                  <a:pt x="252615" y="263105"/>
                </a:lnTo>
                <a:lnTo>
                  <a:pt x="0" y="263105"/>
                </a:lnTo>
                <a:lnTo>
                  <a:pt x="0" y="0"/>
                </a:lnTo>
                <a:close/>
              </a:path>
            </a:pathLst>
          </a:custGeom>
          <a:solidFill>
            <a:srgbClr val="FFFFFF"/>
          </a:solidFill>
        </p:spPr>
        <p:txBody>
          <a:bodyPr wrap="square" lIns="0" tIns="0" rIns="0" bIns="0" rtlCol="0"/>
          <a:lstStyle/>
          <a:p>
            <a:endParaRPr/>
          </a:p>
        </p:txBody>
      </p:sp>
      <p:sp>
        <p:nvSpPr>
          <p:cNvPr id="31" name="object 31"/>
          <p:cNvSpPr/>
          <p:nvPr/>
        </p:nvSpPr>
        <p:spPr>
          <a:xfrm>
            <a:off x="3084537" y="3375266"/>
            <a:ext cx="252729" cy="263525"/>
          </a:xfrm>
          <a:custGeom>
            <a:avLst/>
            <a:gdLst/>
            <a:ahLst/>
            <a:cxnLst/>
            <a:rect l="l" t="t" r="r" b="b"/>
            <a:pathLst>
              <a:path w="252729" h="263525">
                <a:moveTo>
                  <a:pt x="0" y="0"/>
                </a:moveTo>
                <a:lnTo>
                  <a:pt x="252615" y="0"/>
                </a:lnTo>
                <a:lnTo>
                  <a:pt x="252615" y="263105"/>
                </a:lnTo>
                <a:lnTo>
                  <a:pt x="0" y="263105"/>
                </a:lnTo>
                <a:lnTo>
                  <a:pt x="0" y="0"/>
                </a:lnTo>
                <a:close/>
              </a:path>
            </a:pathLst>
          </a:custGeom>
          <a:ln w="28575">
            <a:solidFill>
              <a:srgbClr val="000000"/>
            </a:solidFill>
          </a:ln>
        </p:spPr>
        <p:txBody>
          <a:bodyPr wrap="square" lIns="0" tIns="0" rIns="0" bIns="0" rtlCol="0"/>
          <a:lstStyle/>
          <a:p>
            <a:endParaRPr/>
          </a:p>
        </p:txBody>
      </p:sp>
      <p:sp>
        <p:nvSpPr>
          <p:cNvPr id="32" name="object 32"/>
          <p:cNvSpPr/>
          <p:nvPr/>
        </p:nvSpPr>
        <p:spPr>
          <a:xfrm>
            <a:off x="2832544" y="3375266"/>
            <a:ext cx="252729" cy="263525"/>
          </a:xfrm>
          <a:custGeom>
            <a:avLst/>
            <a:gdLst/>
            <a:ahLst/>
            <a:cxnLst/>
            <a:rect l="l" t="t" r="r" b="b"/>
            <a:pathLst>
              <a:path w="252730" h="263525">
                <a:moveTo>
                  <a:pt x="0" y="0"/>
                </a:moveTo>
                <a:lnTo>
                  <a:pt x="252615" y="0"/>
                </a:lnTo>
                <a:lnTo>
                  <a:pt x="252615" y="263105"/>
                </a:lnTo>
                <a:lnTo>
                  <a:pt x="0" y="263105"/>
                </a:lnTo>
                <a:lnTo>
                  <a:pt x="0" y="0"/>
                </a:lnTo>
                <a:close/>
              </a:path>
            </a:pathLst>
          </a:custGeom>
          <a:solidFill>
            <a:srgbClr val="FFFFFF"/>
          </a:solidFill>
        </p:spPr>
        <p:txBody>
          <a:bodyPr wrap="square" lIns="0" tIns="0" rIns="0" bIns="0" rtlCol="0"/>
          <a:lstStyle/>
          <a:p>
            <a:endParaRPr/>
          </a:p>
        </p:txBody>
      </p:sp>
      <p:sp>
        <p:nvSpPr>
          <p:cNvPr id="33" name="object 33"/>
          <p:cNvSpPr/>
          <p:nvPr/>
        </p:nvSpPr>
        <p:spPr>
          <a:xfrm>
            <a:off x="2832544" y="3375266"/>
            <a:ext cx="252729" cy="263525"/>
          </a:xfrm>
          <a:custGeom>
            <a:avLst/>
            <a:gdLst/>
            <a:ahLst/>
            <a:cxnLst/>
            <a:rect l="l" t="t" r="r" b="b"/>
            <a:pathLst>
              <a:path w="252730" h="263525">
                <a:moveTo>
                  <a:pt x="0" y="0"/>
                </a:moveTo>
                <a:lnTo>
                  <a:pt x="252615" y="0"/>
                </a:lnTo>
                <a:lnTo>
                  <a:pt x="252615" y="263105"/>
                </a:lnTo>
                <a:lnTo>
                  <a:pt x="0" y="263105"/>
                </a:lnTo>
                <a:lnTo>
                  <a:pt x="0" y="0"/>
                </a:lnTo>
                <a:close/>
              </a:path>
            </a:pathLst>
          </a:custGeom>
          <a:ln w="28575">
            <a:solidFill>
              <a:srgbClr val="000000"/>
            </a:solidFill>
          </a:ln>
        </p:spPr>
        <p:txBody>
          <a:bodyPr wrap="square" lIns="0" tIns="0" rIns="0" bIns="0" rtlCol="0"/>
          <a:lstStyle/>
          <a:p>
            <a:endParaRPr/>
          </a:p>
        </p:txBody>
      </p:sp>
      <p:sp>
        <p:nvSpPr>
          <p:cNvPr id="34" name="object 34"/>
          <p:cNvSpPr txBox="1"/>
          <p:nvPr/>
        </p:nvSpPr>
        <p:spPr>
          <a:xfrm>
            <a:off x="1954115" y="3410685"/>
            <a:ext cx="1824989" cy="228600"/>
          </a:xfrm>
          <a:prstGeom prst="rect">
            <a:avLst/>
          </a:prstGeom>
        </p:spPr>
        <p:txBody>
          <a:bodyPr vert="horz" wrap="square" lIns="0" tIns="0" rIns="0" bIns="0" rtlCol="0">
            <a:spAutoFit/>
          </a:bodyPr>
          <a:lstStyle/>
          <a:p>
            <a:pPr marL="12700">
              <a:lnSpc>
                <a:spcPct val="100000"/>
              </a:lnSpc>
              <a:tabLst>
                <a:tab pos="247650" algn="l"/>
                <a:tab pos="708660" algn="l"/>
                <a:tab pos="953135" algn="l"/>
                <a:tab pos="1205230" algn="l"/>
                <a:tab pos="1457325" algn="l"/>
                <a:tab pos="1708785" algn="l"/>
              </a:tabLst>
            </a:pPr>
            <a:r>
              <a:rPr sz="1600" b="1" spc="-5" dirty="0">
                <a:latin typeface="Calibri"/>
                <a:cs typeface="Calibri"/>
              </a:rPr>
              <a:t>0	1  </a:t>
            </a:r>
            <a:r>
              <a:rPr sz="1600" b="1" spc="-125" dirty="0">
                <a:latin typeface="Calibri"/>
                <a:cs typeface="Calibri"/>
              </a:rPr>
              <a:t> </a:t>
            </a:r>
            <a:r>
              <a:rPr sz="1600" b="1" spc="-5" dirty="0">
                <a:latin typeface="Calibri"/>
                <a:cs typeface="Calibri"/>
              </a:rPr>
              <a:t>2</a:t>
            </a:r>
            <a:r>
              <a:rPr sz="1600" b="1" dirty="0">
                <a:latin typeface="Calibri"/>
                <a:cs typeface="Calibri"/>
              </a:rPr>
              <a:t>	</a:t>
            </a:r>
            <a:r>
              <a:rPr sz="1600" b="1" spc="-5" dirty="0">
                <a:latin typeface="Calibri"/>
                <a:cs typeface="Calibri"/>
              </a:rPr>
              <a:t>3</a:t>
            </a:r>
            <a:r>
              <a:rPr sz="1600" b="1" dirty="0">
                <a:latin typeface="Calibri"/>
                <a:cs typeface="Calibri"/>
              </a:rPr>
              <a:t>	</a:t>
            </a:r>
            <a:r>
              <a:rPr sz="1600" b="1" spc="-5" dirty="0">
                <a:latin typeface="Calibri"/>
                <a:cs typeface="Calibri"/>
              </a:rPr>
              <a:t>4</a:t>
            </a:r>
            <a:r>
              <a:rPr sz="1600" b="1" dirty="0">
                <a:latin typeface="Calibri"/>
                <a:cs typeface="Calibri"/>
              </a:rPr>
              <a:t>	</a:t>
            </a:r>
            <a:r>
              <a:rPr sz="1600" b="1" spc="-5" dirty="0">
                <a:latin typeface="Calibri"/>
                <a:cs typeface="Calibri"/>
              </a:rPr>
              <a:t>5</a:t>
            </a:r>
            <a:r>
              <a:rPr sz="1600" b="1" dirty="0">
                <a:latin typeface="Calibri"/>
                <a:cs typeface="Calibri"/>
              </a:rPr>
              <a:t>	</a:t>
            </a:r>
            <a:r>
              <a:rPr sz="1600" b="1" spc="-5" dirty="0">
                <a:latin typeface="Calibri"/>
                <a:cs typeface="Calibri"/>
              </a:rPr>
              <a:t>6</a:t>
            </a:r>
            <a:r>
              <a:rPr sz="1600" b="1" dirty="0">
                <a:latin typeface="Calibri"/>
                <a:cs typeface="Calibri"/>
              </a:rPr>
              <a:t>	</a:t>
            </a:r>
            <a:r>
              <a:rPr sz="1600" b="1" spc="-5" dirty="0">
                <a:latin typeface="Calibri"/>
                <a:cs typeface="Calibri"/>
              </a:rPr>
              <a:t>7</a:t>
            </a:r>
            <a:endParaRPr sz="1600">
              <a:latin typeface="Calibri"/>
              <a:cs typeface="Calibri"/>
            </a:endParaRPr>
          </a:p>
        </p:txBody>
      </p:sp>
      <p:sp>
        <p:nvSpPr>
          <p:cNvPr id="35" name="object 35"/>
          <p:cNvSpPr txBox="1"/>
          <p:nvPr/>
        </p:nvSpPr>
        <p:spPr>
          <a:xfrm>
            <a:off x="1124191" y="3377234"/>
            <a:ext cx="620395" cy="263525"/>
          </a:xfrm>
          <a:prstGeom prst="rect">
            <a:avLst/>
          </a:prstGeom>
        </p:spPr>
        <p:txBody>
          <a:bodyPr vert="horz" wrap="square" lIns="0" tIns="0" rIns="0" bIns="0" rtlCol="0">
            <a:spAutoFit/>
          </a:bodyPr>
          <a:lstStyle/>
          <a:p>
            <a:pPr marL="173355">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36" name="object 36"/>
          <p:cNvSpPr txBox="1"/>
          <p:nvPr/>
        </p:nvSpPr>
        <p:spPr>
          <a:xfrm>
            <a:off x="773167" y="3410685"/>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37" name="object 37"/>
          <p:cNvSpPr/>
          <p:nvPr/>
        </p:nvSpPr>
        <p:spPr>
          <a:xfrm>
            <a:off x="4080929" y="3279851"/>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solidFill>
            <a:srgbClr val="ADADEB"/>
          </a:solidFill>
        </p:spPr>
        <p:txBody>
          <a:bodyPr wrap="square" lIns="0" tIns="0" rIns="0" bIns="0" rtlCol="0"/>
          <a:lstStyle/>
          <a:p>
            <a:endParaRPr/>
          </a:p>
        </p:txBody>
      </p:sp>
      <p:sp>
        <p:nvSpPr>
          <p:cNvPr id="38" name="object 38"/>
          <p:cNvSpPr/>
          <p:nvPr/>
        </p:nvSpPr>
        <p:spPr>
          <a:xfrm>
            <a:off x="4080929" y="3279851"/>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ln w="28575">
            <a:solidFill>
              <a:srgbClr val="000000"/>
            </a:solidFill>
          </a:ln>
        </p:spPr>
        <p:txBody>
          <a:bodyPr wrap="square" lIns="0" tIns="0" rIns="0" bIns="0" rtlCol="0"/>
          <a:lstStyle/>
          <a:p>
            <a:endParaRPr/>
          </a:p>
        </p:txBody>
      </p:sp>
      <p:sp>
        <p:nvSpPr>
          <p:cNvPr id="39" name="object 39"/>
          <p:cNvSpPr/>
          <p:nvPr/>
        </p:nvSpPr>
        <p:spPr>
          <a:xfrm>
            <a:off x="4595114" y="3378517"/>
            <a:ext cx="620395" cy="263525"/>
          </a:xfrm>
          <a:custGeom>
            <a:avLst/>
            <a:gdLst/>
            <a:ahLst/>
            <a:cxnLst/>
            <a:rect l="l" t="t" r="r" b="b"/>
            <a:pathLst>
              <a:path w="620395" h="263525">
                <a:moveTo>
                  <a:pt x="0" y="0"/>
                </a:moveTo>
                <a:lnTo>
                  <a:pt x="619785" y="0"/>
                </a:lnTo>
                <a:lnTo>
                  <a:pt x="619785" y="263105"/>
                </a:lnTo>
                <a:lnTo>
                  <a:pt x="0" y="263105"/>
                </a:lnTo>
                <a:lnTo>
                  <a:pt x="0" y="0"/>
                </a:lnTo>
                <a:close/>
              </a:path>
            </a:pathLst>
          </a:custGeom>
          <a:solidFill>
            <a:srgbClr val="FFFFFF"/>
          </a:solidFill>
        </p:spPr>
        <p:txBody>
          <a:bodyPr wrap="square" lIns="0" tIns="0" rIns="0" bIns="0" rtlCol="0"/>
          <a:lstStyle/>
          <a:p>
            <a:endParaRPr/>
          </a:p>
        </p:txBody>
      </p:sp>
      <p:sp>
        <p:nvSpPr>
          <p:cNvPr id="40" name="object 40"/>
          <p:cNvSpPr/>
          <p:nvPr/>
        </p:nvSpPr>
        <p:spPr>
          <a:xfrm>
            <a:off x="4595114" y="3378517"/>
            <a:ext cx="620395" cy="263525"/>
          </a:xfrm>
          <a:custGeom>
            <a:avLst/>
            <a:gdLst/>
            <a:ahLst/>
            <a:cxnLst/>
            <a:rect l="l" t="t" r="r" b="b"/>
            <a:pathLst>
              <a:path w="620395" h="263525">
                <a:moveTo>
                  <a:pt x="0" y="0"/>
                </a:moveTo>
                <a:lnTo>
                  <a:pt x="619785" y="0"/>
                </a:lnTo>
                <a:lnTo>
                  <a:pt x="619785" y="263105"/>
                </a:lnTo>
                <a:lnTo>
                  <a:pt x="0" y="263105"/>
                </a:lnTo>
                <a:lnTo>
                  <a:pt x="0" y="0"/>
                </a:lnTo>
                <a:close/>
              </a:path>
            </a:pathLst>
          </a:custGeom>
          <a:ln w="28575">
            <a:solidFill>
              <a:srgbClr val="000000"/>
            </a:solidFill>
          </a:ln>
        </p:spPr>
        <p:txBody>
          <a:bodyPr wrap="square" lIns="0" tIns="0" rIns="0" bIns="0" rtlCol="0"/>
          <a:lstStyle/>
          <a:p>
            <a:endParaRPr/>
          </a:p>
        </p:txBody>
      </p:sp>
      <p:sp>
        <p:nvSpPr>
          <p:cNvPr id="41" name="object 41"/>
          <p:cNvSpPr txBox="1"/>
          <p:nvPr/>
        </p:nvSpPr>
        <p:spPr>
          <a:xfrm>
            <a:off x="4759246" y="3413927"/>
            <a:ext cx="290830" cy="228600"/>
          </a:xfrm>
          <a:prstGeom prst="rect">
            <a:avLst/>
          </a:prstGeom>
        </p:spPr>
        <p:txBody>
          <a:bodyPr vert="horz" wrap="square" lIns="0" tIns="0" rIns="0" bIns="0" rtlCol="0">
            <a:spAutoFit/>
          </a:bodyPr>
          <a:lstStyle/>
          <a:p>
            <a:pPr marL="12700">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42" name="object 42"/>
          <p:cNvSpPr/>
          <p:nvPr/>
        </p:nvSpPr>
        <p:spPr>
          <a:xfrm>
            <a:off x="4190250" y="3378517"/>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43" name="object 43"/>
          <p:cNvSpPr/>
          <p:nvPr/>
        </p:nvSpPr>
        <p:spPr>
          <a:xfrm>
            <a:off x="4190250" y="3378517"/>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45" name="object 45"/>
          <p:cNvSpPr txBox="1"/>
          <p:nvPr/>
        </p:nvSpPr>
        <p:spPr>
          <a:xfrm>
            <a:off x="4247495" y="3413927"/>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46" name="object 46"/>
          <p:cNvSpPr/>
          <p:nvPr/>
        </p:nvSpPr>
        <p:spPr>
          <a:xfrm>
            <a:off x="7543800" y="2133600"/>
            <a:ext cx="394335" cy="1373505"/>
          </a:xfrm>
          <a:custGeom>
            <a:avLst/>
            <a:gdLst/>
            <a:ahLst/>
            <a:cxnLst/>
            <a:rect l="l" t="t" r="r" b="b"/>
            <a:pathLst>
              <a:path w="394334" h="1373504">
                <a:moveTo>
                  <a:pt x="393877" y="0"/>
                </a:moveTo>
                <a:lnTo>
                  <a:pt x="393877" y="1373225"/>
                </a:lnTo>
                <a:lnTo>
                  <a:pt x="0" y="1373225"/>
                </a:lnTo>
              </a:path>
            </a:pathLst>
          </a:custGeom>
          <a:ln w="25400">
            <a:solidFill>
              <a:srgbClr val="000000"/>
            </a:solidFill>
          </a:ln>
        </p:spPr>
        <p:txBody>
          <a:bodyPr wrap="square" lIns="0" tIns="0" rIns="0" bIns="0" rtlCol="0"/>
          <a:lstStyle/>
          <a:p>
            <a:endParaRPr/>
          </a:p>
        </p:txBody>
      </p:sp>
      <p:sp>
        <p:nvSpPr>
          <p:cNvPr id="47" name="object 47"/>
          <p:cNvSpPr/>
          <p:nvPr/>
        </p:nvSpPr>
        <p:spPr>
          <a:xfrm>
            <a:off x="4905007" y="1998176"/>
            <a:ext cx="1661160" cy="1380490"/>
          </a:xfrm>
          <a:custGeom>
            <a:avLst/>
            <a:gdLst/>
            <a:ahLst/>
            <a:cxnLst/>
            <a:rect l="l" t="t" r="r" b="b"/>
            <a:pathLst>
              <a:path w="1661159" h="1380489">
                <a:moveTo>
                  <a:pt x="1661071" y="0"/>
                </a:moveTo>
                <a:lnTo>
                  <a:pt x="0" y="0"/>
                </a:lnTo>
                <a:lnTo>
                  <a:pt x="0" y="1380337"/>
                </a:lnTo>
              </a:path>
            </a:pathLst>
          </a:custGeom>
          <a:ln w="25400">
            <a:solidFill>
              <a:srgbClr val="000000"/>
            </a:solidFill>
          </a:ln>
        </p:spPr>
        <p:txBody>
          <a:bodyPr wrap="square" lIns="0" tIns="0" rIns="0" bIns="0" rtlCol="0"/>
          <a:lstStyle/>
          <a:p>
            <a:endParaRPr/>
          </a:p>
        </p:txBody>
      </p:sp>
      <p:sp>
        <p:nvSpPr>
          <p:cNvPr id="48" name="object 48"/>
          <p:cNvSpPr/>
          <p:nvPr/>
        </p:nvSpPr>
        <p:spPr>
          <a:xfrm>
            <a:off x="1430681" y="1998174"/>
            <a:ext cx="5135880" cy="1377315"/>
          </a:xfrm>
          <a:custGeom>
            <a:avLst/>
            <a:gdLst/>
            <a:ahLst/>
            <a:cxnLst/>
            <a:rect l="l" t="t" r="r" b="b"/>
            <a:pathLst>
              <a:path w="5135880" h="1377314">
                <a:moveTo>
                  <a:pt x="5135397" y="0"/>
                </a:moveTo>
                <a:lnTo>
                  <a:pt x="0" y="0"/>
                </a:lnTo>
                <a:lnTo>
                  <a:pt x="0" y="1377099"/>
                </a:lnTo>
              </a:path>
            </a:pathLst>
          </a:custGeom>
          <a:ln w="25400">
            <a:solidFill>
              <a:srgbClr val="000000"/>
            </a:solidFill>
          </a:ln>
        </p:spPr>
        <p:txBody>
          <a:bodyPr wrap="square" lIns="0" tIns="0" rIns="0" bIns="0" rtlCol="0"/>
          <a:lstStyle/>
          <a:p>
            <a:endParaRPr/>
          </a:p>
        </p:txBody>
      </p:sp>
      <p:sp>
        <p:nvSpPr>
          <p:cNvPr id="49" name="object 49"/>
          <p:cNvSpPr txBox="1"/>
          <p:nvPr/>
        </p:nvSpPr>
        <p:spPr>
          <a:xfrm>
            <a:off x="3337266" y="2056129"/>
            <a:ext cx="1527469" cy="276999"/>
          </a:xfrm>
          <a:prstGeom prst="rect">
            <a:avLst/>
          </a:prstGeom>
        </p:spPr>
        <p:txBody>
          <a:bodyPr vert="horz" wrap="square" lIns="0" tIns="0" rIns="0" bIns="0" rtlCol="0">
            <a:spAutoFit/>
          </a:bodyPr>
          <a:lstStyle/>
          <a:p>
            <a:pPr marL="12700">
              <a:lnSpc>
                <a:spcPct val="100000"/>
              </a:lnSpc>
            </a:pPr>
            <a:r>
              <a:rPr lang="zh-CN" altLang="en-US" sz="1800" dirty="0" smtClean="0">
                <a:latin typeface="Calibri"/>
                <a:cs typeface="Calibri"/>
              </a:rPr>
              <a:t>两者进行比较</a:t>
            </a:r>
            <a:endParaRPr sz="1800" dirty="0">
              <a:latin typeface="Calibri"/>
              <a:cs typeface="Calibri"/>
            </a:endParaRPr>
          </a:p>
        </p:txBody>
      </p:sp>
      <p:sp>
        <p:nvSpPr>
          <p:cNvPr id="50" name="object 50"/>
          <p:cNvSpPr/>
          <p:nvPr/>
        </p:nvSpPr>
        <p:spPr>
          <a:xfrm>
            <a:off x="836612" y="2971800"/>
            <a:ext cx="1905" cy="401320"/>
          </a:xfrm>
          <a:custGeom>
            <a:avLst/>
            <a:gdLst/>
            <a:ahLst/>
            <a:cxnLst/>
            <a:rect l="l" t="t" r="r" b="b"/>
            <a:pathLst>
              <a:path w="1905" h="401320">
                <a:moveTo>
                  <a:pt x="1587" y="0"/>
                </a:moveTo>
                <a:lnTo>
                  <a:pt x="0" y="400913"/>
                </a:lnTo>
              </a:path>
            </a:pathLst>
          </a:custGeom>
          <a:ln w="25400">
            <a:solidFill>
              <a:srgbClr val="000000"/>
            </a:solidFill>
          </a:ln>
        </p:spPr>
        <p:txBody>
          <a:bodyPr wrap="square" lIns="0" tIns="0" rIns="0" bIns="0" rtlCol="0"/>
          <a:lstStyle/>
          <a:p>
            <a:endParaRPr/>
          </a:p>
        </p:txBody>
      </p:sp>
      <p:sp>
        <p:nvSpPr>
          <p:cNvPr id="51" name="object 51"/>
          <p:cNvSpPr txBox="1"/>
          <p:nvPr/>
        </p:nvSpPr>
        <p:spPr>
          <a:xfrm>
            <a:off x="535940" y="2703036"/>
            <a:ext cx="801370" cy="276999"/>
          </a:xfrm>
          <a:prstGeom prst="rect">
            <a:avLst/>
          </a:prstGeom>
        </p:spPr>
        <p:txBody>
          <a:bodyPr vert="horz" wrap="square" lIns="0" tIns="0" rIns="0" bIns="0" rtlCol="0">
            <a:spAutoFit/>
          </a:bodyPr>
          <a:lstStyle/>
          <a:p>
            <a:pPr marL="12700">
              <a:lnSpc>
                <a:spcPct val="100000"/>
              </a:lnSpc>
            </a:pPr>
            <a:r>
              <a:rPr lang="zh-CN" altLang="en-US" sz="1800" b="1" dirty="0" smtClean="0">
                <a:latin typeface="Calibri"/>
                <a:cs typeface="Calibri"/>
              </a:rPr>
              <a:t>有效</a:t>
            </a:r>
            <a:r>
              <a:rPr sz="1800" b="1" dirty="0" smtClean="0">
                <a:latin typeface="Calibri"/>
                <a:cs typeface="Calibri"/>
              </a:rPr>
              <a:t>? </a:t>
            </a:r>
            <a:r>
              <a:rPr sz="1800" b="1" spc="-20" dirty="0" smtClean="0">
                <a:latin typeface="Calibri"/>
                <a:cs typeface="Calibri"/>
              </a:rPr>
              <a:t> </a:t>
            </a:r>
            <a:r>
              <a:rPr sz="1800" b="1" dirty="0">
                <a:latin typeface="Calibri"/>
                <a:cs typeface="Calibri"/>
              </a:rPr>
              <a:t>+</a:t>
            </a:r>
            <a:endParaRPr sz="1800" dirty="0">
              <a:latin typeface="Calibri"/>
              <a:cs typeface="Calibri"/>
            </a:endParaRPr>
          </a:p>
        </p:txBody>
      </p:sp>
      <p:sp>
        <p:nvSpPr>
          <p:cNvPr id="52" name="object 52"/>
          <p:cNvSpPr txBox="1"/>
          <p:nvPr/>
        </p:nvSpPr>
        <p:spPr>
          <a:xfrm>
            <a:off x="1497431" y="2716523"/>
            <a:ext cx="1520825" cy="276999"/>
          </a:xfrm>
          <a:prstGeom prst="rect">
            <a:avLst/>
          </a:prstGeom>
        </p:spPr>
        <p:txBody>
          <a:bodyPr vert="horz" wrap="square" lIns="0" tIns="0" rIns="0" bIns="0" rtlCol="0">
            <a:spAutoFit/>
          </a:bodyPr>
          <a:lstStyle/>
          <a:p>
            <a:pPr marL="12700">
              <a:lnSpc>
                <a:spcPct val="100000"/>
              </a:lnSpc>
            </a:pPr>
            <a:r>
              <a:rPr lang="zh-CN" altLang="en-US" sz="1800" b="1" spc="-5" dirty="0" smtClean="0">
                <a:latin typeface="Calibri"/>
                <a:cs typeface="Calibri"/>
              </a:rPr>
              <a:t>匹配</a:t>
            </a:r>
            <a:r>
              <a:rPr sz="1800" b="1" spc="-5" dirty="0" smtClean="0">
                <a:latin typeface="Calibri"/>
                <a:cs typeface="Calibri"/>
              </a:rPr>
              <a:t>:</a:t>
            </a:r>
            <a:r>
              <a:rPr sz="1800" b="1" spc="-20" dirty="0" smtClean="0">
                <a:latin typeface="Calibri"/>
                <a:cs typeface="Calibri"/>
              </a:rPr>
              <a:t> </a:t>
            </a:r>
            <a:r>
              <a:rPr sz="1800" b="1" spc="-30" dirty="0">
                <a:latin typeface="Calibri"/>
                <a:cs typeface="Calibri"/>
              </a:rPr>
              <a:t>y</a:t>
            </a:r>
            <a:r>
              <a:rPr sz="1800" b="1" spc="5" dirty="0">
                <a:latin typeface="Calibri"/>
                <a:cs typeface="Calibri"/>
              </a:rPr>
              <a:t>e</a:t>
            </a:r>
            <a:r>
              <a:rPr sz="1800" b="1" spc="-5" dirty="0">
                <a:latin typeface="Calibri"/>
                <a:cs typeface="Calibri"/>
              </a:rPr>
              <a:t>s</a:t>
            </a:r>
            <a:r>
              <a:rPr sz="1800" b="1" spc="-10" dirty="0">
                <a:latin typeface="Calibri"/>
                <a:cs typeface="Calibri"/>
              </a:rPr>
              <a:t> </a:t>
            </a:r>
            <a:r>
              <a:rPr sz="1800" b="1" dirty="0">
                <a:latin typeface="Calibri"/>
                <a:cs typeface="Calibri"/>
              </a:rPr>
              <a:t>=</a:t>
            </a:r>
            <a:r>
              <a:rPr sz="1800" b="1" spc="15" dirty="0">
                <a:latin typeface="Calibri"/>
                <a:cs typeface="Calibri"/>
              </a:rPr>
              <a:t> </a:t>
            </a:r>
            <a:r>
              <a:rPr sz="1800" b="1" dirty="0">
                <a:latin typeface="Calibri"/>
                <a:cs typeface="Calibri"/>
              </a:rPr>
              <a:t>h</a:t>
            </a:r>
            <a:r>
              <a:rPr sz="1800" b="1" spc="-5" dirty="0">
                <a:latin typeface="Calibri"/>
                <a:cs typeface="Calibri"/>
              </a:rPr>
              <a:t>it</a:t>
            </a:r>
            <a:endParaRPr sz="1800" dirty="0">
              <a:latin typeface="Calibri"/>
              <a:cs typeface="Calibri"/>
            </a:endParaRPr>
          </a:p>
        </p:txBody>
      </p:sp>
      <p:sp>
        <p:nvSpPr>
          <p:cNvPr id="53" name="object 53"/>
          <p:cNvSpPr/>
          <p:nvPr/>
        </p:nvSpPr>
        <p:spPr>
          <a:xfrm>
            <a:off x="2958859" y="2133598"/>
            <a:ext cx="5620385" cy="2233295"/>
          </a:xfrm>
          <a:custGeom>
            <a:avLst/>
            <a:gdLst/>
            <a:ahLst/>
            <a:cxnLst/>
            <a:rect l="l" t="t" r="r" b="b"/>
            <a:pathLst>
              <a:path w="5620384" h="2233295">
                <a:moveTo>
                  <a:pt x="5620080" y="0"/>
                </a:moveTo>
                <a:lnTo>
                  <a:pt x="5620080" y="2232914"/>
                </a:lnTo>
                <a:lnTo>
                  <a:pt x="0" y="2232914"/>
                </a:lnTo>
                <a:lnTo>
                  <a:pt x="0" y="1504784"/>
                </a:lnTo>
              </a:path>
            </a:pathLst>
          </a:custGeom>
          <a:ln w="25399">
            <a:solidFill>
              <a:srgbClr val="000000"/>
            </a:solidFill>
          </a:ln>
        </p:spPr>
        <p:txBody>
          <a:bodyPr wrap="square" lIns="0" tIns="0" rIns="0" bIns="0" rtlCol="0"/>
          <a:lstStyle/>
          <a:p>
            <a:endParaRPr/>
          </a:p>
        </p:txBody>
      </p:sp>
      <p:sp>
        <p:nvSpPr>
          <p:cNvPr id="54" name="object 54"/>
          <p:cNvSpPr txBox="1"/>
          <p:nvPr/>
        </p:nvSpPr>
        <p:spPr>
          <a:xfrm>
            <a:off x="5184140" y="4429997"/>
            <a:ext cx="1133475" cy="276999"/>
          </a:xfrm>
          <a:prstGeom prst="rect">
            <a:avLst/>
          </a:prstGeom>
        </p:spPr>
        <p:txBody>
          <a:bodyPr vert="horz" wrap="square" lIns="0" tIns="0" rIns="0" bIns="0" rtlCol="0">
            <a:spAutoFit/>
          </a:bodyPr>
          <a:lstStyle/>
          <a:p>
            <a:pPr marL="12700">
              <a:lnSpc>
                <a:spcPct val="100000"/>
              </a:lnSpc>
            </a:pPr>
            <a:r>
              <a:rPr lang="zh-CN" altLang="en-US" sz="1800" dirty="0" smtClean="0">
                <a:latin typeface="Calibri"/>
                <a:cs typeface="Calibri"/>
              </a:rPr>
              <a:t>块偏移</a:t>
            </a:r>
            <a:endParaRPr sz="1800" dirty="0">
              <a:latin typeface="Calibri"/>
              <a:cs typeface="Calibri"/>
            </a:endParaRPr>
          </a:p>
        </p:txBody>
      </p:sp>
      <p:sp>
        <p:nvSpPr>
          <p:cNvPr id="55" name="object 55"/>
          <p:cNvSpPr/>
          <p:nvPr/>
        </p:nvSpPr>
        <p:spPr>
          <a:xfrm>
            <a:off x="1124191" y="3377234"/>
            <a:ext cx="620395" cy="263525"/>
          </a:xfrm>
          <a:custGeom>
            <a:avLst/>
            <a:gdLst/>
            <a:ahLst/>
            <a:cxnLst/>
            <a:rect l="l" t="t" r="r" b="b"/>
            <a:pathLst>
              <a:path w="620394" h="263525">
                <a:moveTo>
                  <a:pt x="0" y="0"/>
                </a:moveTo>
                <a:lnTo>
                  <a:pt x="619785" y="0"/>
                </a:lnTo>
                <a:lnTo>
                  <a:pt x="619785" y="263105"/>
                </a:lnTo>
                <a:lnTo>
                  <a:pt x="0" y="263105"/>
                </a:lnTo>
                <a:lnTo>
                  <a:pt x="0" y="0"/>
                </a:lnTo>
                <a:close/>
              </a:path>
            </a:pathLst>
          </a:custGeom>
          <a:solidFill>
            <a:srgbClr val="FF9999"/>
          </a:solidFill>
        </p:spPr>
        <p:txBody>
          <a:bodyPr wrap="square" lIns="0" tIns="0" rIns="0" bIns="0" rtlCol="0"/>
          <a:lstStyle/>
          <a:p>
            <a:endParaRPr/>
          </a:p>
        </p:txBody>
      </p:sp>
      <p:sp>
        <p:nvSpPr>
          <p:cNvPr id="56" name="object 56"/>
          <p:cNvSpPr/>
          <p:nvPr/>
        </p:nvSpPr>
        <p:spPr>
          <a:xfrm>
            <a:off x="1124178" y="3377234"/>
            <a:ext cx="620395" cy="263525"/>
          </a:xfrm>
          <a:custGeom>
            <a:avLst/>
            <a:gdLst/>
            <a:ahLst/>
            <a:cxnLst/>
            <a:rect l="l" t="t" r="r" b="b"/>
            <a:pathLst>
              <a:path w="620394" h="263525">
                <a:moveTo>
                  <a:pt x="0" y="0"/>
                </a:moveTo>
                <a:lnTo>
                  <a:pt x="619785" y="0"/>
                </a:lnTo>
                <a:lnTo>
                  <a:pt x="619785" y="263105"/>
                </a:lnTo>
                <a:lnTo>
                  <a:pt x="0" y="263105"/>
                </a:lnTo>
                <a:lnTo>
                  <a:pt x="0" y="0"/>
                </a:lnTo>
                <a:close/>
              </a:path>
            </a:pathLst>
          </a:custGeom>
          <a:ln w="28575">
            <a:solidFill>
              <a:srgbClr val="000000"/>
            </a:solidFill>
          </a:ln>
        </p:spPr>
        <p:txBody>
          <a:bodyPr wrap="square" lIns="0" tIns="0" rIns="0" bIns="0" rtlCol="0"/>
          <a:lstStyle/>
          <a:p>
            <a:endParaRPr/>
          </a:p>
        </p:txBody>
      </p:sp>
      <p:sp>
        <p:nvSpPr>
          <p:cNvPr id="57" name="object 57"/>
          <p:cNvSpPr txBox="1"/>
          <p:nvPr/>
        </p:nvSpPr>
        <p:spPr>
          <a:xfrm>
            <a:off x="1288314" y="3412653"/>
            <a:ext cx="290830" cy="228600"/>
          </a:xfrm>
          <a:prstGeom prst="rect">
            <a:avLst/>
          </a:prstGeom>
        </p:spPr>
        <p:txBody>
          <a:bodyPr vert="horz" wrap="square" lIns="0" tIns="0" rIns="0" bIns="0" rtlCol="0">
            <a:spAutoFit/>
          </a:bodyPr>
          <a:lstStyle/>
          <a:p>
            <a:pPr marL="12700">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graphicFrame>
        <p:nvGraphicFramePr>
          <p:cNvPr id="44" name="object 44"/>
          <p:cNvGraphicFramePr>
            <a:graphicFrameLocks noGrp="1"/>
          </p:cNvGraphicFramePr>
          <p:nvPr/>
        </p:nvGraphicFramePr>
        <p:xfrm>
          <a:off x="5374246" y="3378517"/>
          <a:ext cx="1940594" cy="263105"/>
        </p:xfrm>
        <a:graphic>
          <a:graphicData uri="http://schemas.openxmlformats.org/drawingml/2006/table">
            <a:tbl>
              <a:tblPr firstRow="1" bandRow="1">
                <a:tableStyleId>{2D5ABB26-0587-4C30-8999-92F81FD0307C}</a:tableStyleId>
              </a:tblPr>
              <a:tblGrid>
                <a:gridCol w="235318"/>
                <a:gridCol w="230225"/>
                <a:gridCol w="230536"/>
                <a:gridCol w="236092"/>
                <a:gridCol w="252768"/>
                <a:gridCol w="251993"/>
                <a:gridCol w="251675"/>
                <a:gridCol w="251987"/>
              </a:tblGrid>
              <a:tr h="263105">
                <a:tc>
                  <a:txBody>
                    <a:bodyPr/>
                    <a:lstStyle/>
                    <a:p>
                      <a:pPr marL="66675">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61594">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7556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sp>
        <p:nvSpPr>
          <p:cNvPr id="58" name="object 5"/>
          <p:cNvSpPr txBox="1"/>
          <p:nvPr/>
        </p:nvSpPr>
        <p:spPr>
          <a:xfrm>
            <a:off x="459740" y="1117699"/>
            <a:ext cx="3274060" cy="553998"/>
          </a:xfrm>
          <a:prstGeom prst="rect">
            <a:avLst/>
          </a:prstGeom>
        </p:spPr>
        <p:txBody>
          <a:bodyPr vert="horz" wrap="square" lIns="0" tIns="0" rIns="0" bIns="0" rtlCol="0">
            <a:spAutoFit/>
          </a:bodyPr>
          <a:lstStyle/>
          <a:p>
            <a:pPr marL="12700">
              <a:lnSpc>
                <a:spcPct val="100000"/>
              </a:lnSpc>
            </a:pPr>
            <a:r>
              <a:rPr sz="1800" b="1" spc="-5" dirty="0">
                <a:latin typeface="Calibri"/>
                <a:cs typeface="Calibri"/>
              </a:rPr>
              <a:t>E </a:t>
            </a:r>
            <a:r>
              <a:rPr sz="1800" b="1" dirty="0">
                <a:latin typeface="Calibri"/>
                <a:cs typeface="Calibri"/>
              </a:rPr>
              <a:t>=</a:t>
            </a:r>
            <a:r>
              <a:rPr sz="1800" b="1" spc="15" dirty="0">
                <a:latin typeface="Calibri"/>
                <a:cs typeface="Calibri"/>
              </a:rPr>
              <a:t> </a:t>
            </a:r>
            <a:r>
              <a:rPr sz="1800" b="1" spc="-10" dirty="0">
                <a:latin typeface="Calibri"/>
                <a:cs typeface="Calibri"/>
              </a:rPr>
              <a:t>2</a:t>
            </a:r>
            <a:r>
              <a:rPr sz="1800" b="1" spc="-5" dirty="0">
                <a:latin typeface="Calibri"/>
                <a:cs typeface="Calibri"/>
              </a:rPr>
              <a:t>:</a:t>
            </a:r>
            <a:r>
              <a:rPr sz="1800" b="1" spc="5" dirty="0">
                <a:latin typeface="Calibri"/>
                <a:cs typeface="Calibri"/>
              </a:rPr>
              <a:t> </a:t>
            </a:r>
            <a:r>
              <a:rPr lang="zh-CN" altLang="en-US" sz="1800" b="1" spc="5" dirty="0" smtClean="0">
                <a:latin typeface="Calibri"/>
                <a:cs typeface="Calibri"/>
              </a:rPr>
              <a:t>每组两行</a:t>
            </a:r>
            <a:endParaRPr lang="en-US" altLang="zh-CN" sz="1800" b="1" spc="5" dirty="0" smtClean="0">
              <a:latin typeface="Calibri"/>
              <a:cs typeface="Calibri"/>
            </a:endParaRPr>
          </a:p>
          <a:p>
            <a:pPr marL="12700" marR="5080">
              <a:lnSpc>
                <a:spcPct val="100000"/>
              </a:lnSpc>
            </a:pPr>
            <a:r>
              <a:rPr lang="zh-CN" altLang="en-US" b="1" spc="-5" dirty="0">
                <a:latin typeface="Calibri"/>
                <a:cs typeface="Calibri"/>
              </a:rPr>
              <a:t>假定</a:t>
            </a:r>
            <a:r>
              <a:rPr lang="en-US" altLang="zh-CN" b="1" spc="-5" dirty="0">
                <a:latin typeface="Calibri"/>
                <a:cs typeface="Calibri"/>
              </a:rPr>
              <a:t>:</a:t>
            </a:r>
            <a:r>
              <a:rPr lang="zh-CN" altLang="en-US" b="1" spc="-30" dirty="0">
                <a:latin typeface="Calibri"/>
                <a:cs typeface="Calibri"/>
              </a:rPr>
              <a:t> 高速缓存块大小为 </a:t>
            </a:r>
            <a:r>
              <a:rPr lang="en-US" altLang="zh-CN" b="1" spc="-5" dirty="0" smtClean="0">
                <a:latin typeface="Calibri"/>
                <a:cs typeface="Calibri"/>
              </a:rPr>
              <a:t>8</a:t>
            </a:r>
            <a:r>
              <a:rPr lang="zh-CN" altLang="en-US" b="1" spc="-5" dirty="0">
                <a:latin typeface="Calibri"/>
                <a:cs typeface="Calibri"/>
              </a:rPr>
              <a:t>个</a:t>
            </a:r>
            <a:r>
              <a:rPr lang="zh-CN" altLang="en-US" b="1" dirty="0" smtClean="0">
                <a:latin typeface="Calibri"/>
                <a:cs typeface="Calibri"/>
              </a:rPr>
              <a:t>字节</a:t>
            </a:r>
            <a:endParaRPr lang="zh-CN" altLang="en-US" dirty="0">
              <a:latin typeface="Calibri"/>
              <a:cs typeface="Calibri"/>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566077" y="1862747"/>
            <a:ext cx="990600" cy="271145"/>
          </a:xfrm>
          <a:custGeom>
            <a:avLst/>
            <a:gdLst/>
            <a:ahLst/>
            <a:cxnLst/>
            <a:rect l="l" t="t" r="r" b="b"/>
            <a:pathLst>
              <a:path w="990600" h="271144">
                <a:moveTo>
                  <a:pt x="0" y="0"/>
                </a:moveTo>
                <a:lnTo>
                  <a:pt x="990600" y="0"/>
                </a:lnTo>
                <a:lnTo>
                  <a:pt x="990600" y="270852"/>
                </a:lnTo>
                <a:lnTo>
                  <a:pt x="0" y="270852"/>
                </a:lnTo>
                <a:lnTo>
                  <a:pt x="0" y="0"/>
                </a:lnTo>
                <a:close/>
              </a:path>
            </a:pathLst>
          </a:custGeom>
          <a:solidFill>
            <a:srgbClr val="FF9999"/>
          </a:solidFill>
        </p:spPr>
        <p:txBody>
          <a:bodyPr wrap="square" lIns="0" tIns="0" rIns="0" bIns="0" rtlCol="0"/>
          <a:lstStyle/>
          <a:p>
            <a:endParaRPr/>
          </a:p>
        </p:txBody>
      </p:sp>
      <p:sp>
        <p:nvSpPr>
          <p:cNvPr id="7" name="object 7"/>
          <p:cNvSpPr/>
          <p:nvPr/>
        </p:nvSpPr>
        <p:spPr>
          <a:xfrm>
            <a:off x="6566077" y="1862747"/>
            <a:ext cx="990600" cy="271145"/>
          </a:xfrm>
          <a:custGeom>
            <a:avLst/>
            <a:gdLst/>
            <a:ahLst/>
            <a:cxnLst/>
            <a:rect l="l" t="t" r="r" b="b"/>
            <a:pathLst>
              <a:path w="990600" h="271144">
                <a:moveTo>
                  <a:pt x="0" y="0"/>
                </a:moveTo>
                <a:lnTo>
                  <a:pt x="990600" y="0"/>
                </a:lnTo>
                <a:lnTo>
                  <a:pt x="990600" y="270852"/>
                </a:lnTo>
                <a:lnTo>
                  <a:pt x="0" y="270852"/>
                </a:lnTo>
                <a:lnTo>
                  <a:pt x="0" y="0"/>
                </a:lnTo>
                <a:close/>
              </a:path>
            </a:pathLst>
          </a:custGeom>
          <a:ln w="12700">
            <a:solidFill>
              <a:srgbClr val="000000"/>
            </a:solidFill>
          </a:ln>
        </p:spPr>
        <p:txBody>
          <a:bodyPr wrap="square" lIns="0" tIns="0" rIns="0" bIns="0" rtlCol="0"/>
          <a:lstStyle/>
          <a:p>
            <a:endParaRPr/>
          </a:p>
        </p:txBody>
      </p:sp>
      <p:sp>
        <p:nvSpPr>
          <p:cNvPr id="8" name="object 8"/>
          <p:cNvSpPr/>
          <p:nvPr/>
        </p:nvSpPr>
        <p:spPr>
          <a:xfrm>
            <a:off x="7556677" y="1862747"/>
            <a:ext cx="762000" cy="271145"/>
          </a:xfrm>
          <a:custGeom>
            <a:avLst/>
            <a:gdLst/>
            <a:ahLst/>
            <a:cxnLst/>
            <a:rect l="l" t="t" r="r" b="b"/>
            <a:pathLst>
              <a:path w="762000" h="271144">
                <a:moveTo>
                  <a:pt x="0" y="0"/>
                </a:moveTo>
                <a:lnTo>
                  <a:pt x="762000" y="0"/>
                </a:lnTo>
                <a:lnTo>
                  <a:pt x="762000" y="270852"/>
                </a:lnTo>
                <a:lnTo>
                  <a:pt x="0" y="270852"/>
                </a:lnTo>
                <a:lnTo>
                  <a:pt x="0" y="0"/>
                </a:lnTo>
                <a:close/>
              </a:path>
            </a:pathLst>
          </a:custGeom>
          <a:ln w="12700">
            <a:solidFill>
              <a:srgbClr val="000000"/>
            </a:solidFill>
          </a:ln>
        </p:spPr>
        <p:txBody>
          <a:bodyPr wrap="square" lIns="0" tIns="0" rIns="0" bIns="0" rtlCol="0"/>
          <a:lstStyle/>
          <a:p>
            <a:endParaRPr/>
          </a:p>
        </p:txBody>
      </p:sp>
      <p:sp>
        <p:nvSpPr>
          <p:cNvPr id="9" name="object 9"/>
          <p:cNvSpPr/>
          <p:nvPr/>
        </p:nvSpPr>
        <p:spPr>
          <a:xfrm>
            <a:off x="8318677" y="1862747"/>
            <a:ext cx="520700" cy="271145"/>
          </a:xfrm>
          <a:custGeom>
            <a:avLst/>
            <a:gdLst/>
            <a:ahLst/>
            <a:cxnLst/>
            <a:rect l="l" t="t" r="r" b="b"/>
            <a:pathLst>
              <a:path w="520700" h="271144">
                <a:moveTo>
                  <a:pt x="0" y="0"/>
                </a:moveTo>
                <a:lnTo>
                  <a:pt x="520522" y="0"/>
                </a:lnTo>
                <a:lnTo>
                  <a:pt x="520522" y="270852"/>
                </a:lnTo>
                <a:lnTo>
                  <a:pt x="0" y="270852"/>
                </a:lnTo>
                <a:lnTo>
                  <a:pt x="0" y="0"/>
                </a:lnTo>
                <a:close/>
              </a:path>
            </a:pathLst>
          </a:custGeom>
          <a:ln w="12700">
            <a:solidFill>
              <a:srgbClr val="000000"/>
            </a:solidFill>
          </a:ln>
        </p:spPr>
        <p:txBody>
          <a:bodyPr wrap="square" lIns="0" tIns="0" rIns="0" bIns="0" rtlCol="0"/>
          <a:lstStyle/>
          <a:p>
            <a:endParaRPr/>
          </a:p>
        </p:txBody>
      </p:sp>
      <p:sp>
        <p:nvSpPr>
          <p:cNvPr id="10" name="object 10"/>
          <p:cNvSpPr txBox="1"/>
          <p:nvPr/>
        </p:nvSpPr>
        <p:spPr>
          <a:xfrm>
            <a:off x="6555740" y="1597719"/>
            <a:ext cx="2189480" cy="561692"/>
          </a:xfrm>
          <a:prstGeom prst="rect">
            <a:avLst/>
          </a:prstGeom>
        </p:spPr>
        <p:txBody>
          <a:bodyPr vert="horz" wrap="square" lIns="0" tIns="0" rIns="0" bIns="0" rtlCol="0">
            <a:spAutoFit/>
          </a:bodyPr>
          <a:lstStyle/>
          <a:p>
            <a:pPr marL="12700">
              <a:lnSpc>
                <a:spcPct val="100000"/>
              </a:lnSpc>
            </a:pPr>
            <a:r>
              <a:rPr lang="en-US" altLang="zh-CN" b="1" spc="-5" dirty="0">
                <a:latin typeface="Calibri"/>
                <a:cs typeface="Calibri"/>
              </a:rPr>
              <a:t>s</a:t>
            </a:r>
            <a:r>
              <a:rPr lang="en-US" altLang="zh-CN" b="1" dirty="0">
                <a:latin typeface="Calibri"/>
                <a:cs typeface="Calibri"/>
              </a:rPr>
              <a:t>h</a:t>
            </a:r>
            <a:r>
              <a:rPr lang="en-US" altLang="zh-CN" b="1" spc="-5" dirty="0">
                <a:latin typeface="Calibri"/>
                <a:cs typeface="Calibri"/>
              </a:rPr>
              <a:t>ort</a:t>
            </a:r>
            <a:r>
              <a:rPr lang="en-US" altLang="zh-CN" b="1" spc="-15" dirty="0">
                <a:latin typeface="Calibri"/>
                <a:cs typeface="Calibri"/>
              </a:rPr>
              <a:t> </a:t>
            </a:r>
            <a:r>
              <a:rPr lang="en-US" altLang="zh-CN" b="1" spc="-5" dirty="0" err="1">
                <a:latin typeface="Calibri"/>
                <a:cs typeface="Calibri"/>
              </a:rPr>
              <a:t>i</a:t>
            </a:r>
            <a:r>
              <a:rPr lang="en-US" altLang="zh-CN" b="1" spc="-15" dirty="0" err="1">
                <a:latin typeface="Calibri"/>
                <a:cs typeface="Calibri"/>
              </a:rPr>
              <a:t>n</a:t>
            </a:r>
            <a:r>
              <a:rPr lang="en-US" altLang="zh-CN" b="1" spc="-5" dirty="0" err="1">
                <a:latin typeface="Calibri"/>
                <a:cs typeface="Calibri"/>
              </a:rPr>
              <a:t>t</a:t>
            </a:r>
            <a:r>
              <a:rPr lang="zh-CN" altLang="en-US" b="1" spc="-5" dirty="0">
                <a:latin typeface="Calibri"/>
                <a:cs typeface="Calibri"/>
              </a:rPr>
              <a:t>地址</a:t>
            </a:r>
            <a:r>
              <a:rPr sz="1800" b="1" spc="-5" dirty="0" smtClean="0">
                <a:latin typeface="Calibri"/>
                <a:cs typeface="Calibri"/>
              </a:rPr>
              <a:t>:</a:t>
            </a:r>
            <a:endParaRPr sz="1800" dirty="0">
              <a:latin typeface="Calibri"/>
              <a:cs typeface="Calibri"/>
            </a:endParaRPr>
          </a:p>
          <a:p>
            <a:pPr marL="292735">
              <a:lnSpc>
                <a:spcPct val="100000"/>
              </a:lnSpc>
              <a:spcBef>
                <a:spcPts val="280"/>
              </a:spcBef>
              <a:tabLst>
                <a:tab pos="1155065" algn="l"/>
                <a:tab pos="1870075" algn="l"/>
              </a:tabLst>
            </a:pPr>
            <a:r>
              <a:rPr sz="1600" b="1" spc="-5" dirty="0">
                <a:latin typeface="Calibri"/>
                <a:cs typeface="Calibri"/>
              </a:rPr>
              <a:t>t </a:t>
            </a:r>
            <a:r>
              <a:rPr sz="1600" b="1" spc="-10" dirty="0">
                <a:latin typeface="Calibri"/>
                <a:cs typeface="Calibri"/>
              </a:rPr>
              <a:t>b</a:t>
            </a:r>
            <a:r>
              <a:rPr sz="1600" b="1" spc="-5" dirty="0">
                <a:latin typeface="Calibri"/>
                <a:cs typeface="Calibri"/>
              </a:rPr>
              <a:t>i</a:t>
            </a:r>
            <a:r>
              <a:rPr sz="1600" b="1" spc="-10" dirty="0">
                <a:latin typeface="Calibri"/>
                <a:cs typeface="Calibri"/>
              </a:rPr>
              <a:t>t</a:t>
            </a:r>
            <a:r>
              <a:rPr sz="1600" b="1" spc="-5" dirty="0">
                <a:latin typeface="Calibri"/>
                <a:cs typeface="Calibri"/>
              </a:rPr>
              <a:t>s</a:t>
            </a:r>
            <a:r>
              <a:rPr sz="1600" b="1" dirty="0">
                <a:latin typeface="Calibri"/>
                <a:cs typeface="Calibri"/>
              </a:rPr>
              <a:t>	</a:t>
            </a:r>
            <a:r>
              <a:rPr sz="1600" b="1" spc="-10" dirty="0">
                <a:latin typeface="Calibri"/>
                <a:cs typeface="Calibri"/>
              </a:rPr>
              <a:t>0</a:t>
            </a:r>
            <a:r>
              <a:rPr sz="1600" b="1" spc="-5" dirty="0">
                <a:latin typeface="Calibri"/>
                <a:cs typeface="Calibri"/>
              </a:rPr>
              <a:t>…</a:t>
            </a:r>
            <a:r>
              <a:rPr sz="1600" b="1" spc="-10" dirty="0">
                <a:latin typeface="Calibri"/>
                <a:cs typeface="Calibri"/>
              </a:rPr>
              <a:t>0</a:t>
            </a:r>
            <a:r>
              <a:rPr sz="1600" b="1" spc="-5" dirty="0">
                <a:latin typeface="Calibri"/>
                <a:cs typeface="Calibri"/>
              </a:rPr>
              <a:t>1</a:t>
            </a:r>
            <a:r>
              <a:rPr sz="1600" b="1" dirty="0">
                <a:latin typeface="Calibri"/>
                <a:cs typeface="Calibri"/>
              </a:rPr>
              <a:t>	</a:t>
            </a:r>
            <a:r>
              <a:rPr sz="1600" b="1" spc="-10" dirty="0">
                <a:latin typeface="Calibri"/>
                <a:cs typeface="Calibri"/>
              </a:rPr>
              <a:t>100</a:t>
            </a:r>
            <a:endParaRPr sz="1600" dirty="0">
              <a:latin typeface="Calibri"/>
              <a:cs typeface="Calibri"/>
            </a:endParaRPr>
          </a:p>
        </p:txBody>
      </p:sp>
      <p:sp>
        <p:nvSpPr>
          <p:cNvPr id="11" name="object 11"/>
          <p:cNvSpPr/>
          <p:nvPr/>
        </p:nvSpPr>
        <p:spPr>
          <a:xfrm>
            <a:off x="457200" y="3200400"/>
            <a:ext cx="7086600" cy="613410"/>
          </a:xfrm>
          <a:custGeom>
            <a:avLst/>
            <a:gdLst/>
            <a:ahLst/>
            <a:cxnLst/>
            <a:rect l="l" t="t" r="r" b="b"/>
            <a:pathLst>
              <a:path w="7086600" h="613410">
                <a:moveTo>
                  <a:pt x="0" y="0"/>
                </a:moveTo>
                <a:lnTo>
                  <a:pt x="7086600" y="0"/>
                </a:lnTo>
                <a:lnTo>
                  <a:pt x="7086600" y="612838"/>
                </a:lnTo>
                <a:lnTo>
                  <a:pt x="0" y="612838"/>
                </a:lnTo>
                <a:lnTo>
                  <a:pt x="0" y="0"/>
                </a:lnTo>
                <a:close/>
              </a:path>
            </a:pathLst>
          </a:custGeom>
          <a:solidFill>
            <a:srgbClr val="D6D6F5"/>
          </a:solidFill>
        </p:spPr>
        <p:txBody>
          <a:bodyPr wrap="square" lIns="0" tIns="0" rIns="0" bIns="0" rtlCol="0"/>
          <a:lstStyle/>
          <a:p>
            <a:endParaRPr/>
          </a:p>
        </p:txBody>
      </p:sp>
      <p:sp>
        <p:nvSpPr>
          <p:cNvPr id="12" name="object 12"/>
          <p:cNvSpPr/>
          <p:nvPr/>
        </p:nvSpPr>
        <p:spPr>
          <a:xfrm>
            <a:off x="606602" y="3276600"/>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solidFill>
            <a:srgbClr val="ADADEB"/>
          </a:solidFill>
        </p:spPr>
        <p:txBody>
          <a:bodyPr wrap="square" lIns="0" tIns="0" rIns="0" bIns="0" rtlCol="0"/>
          <a:lstStyle/>
          <a:p>
            <a:endParaRPr/>
          </a:p>
        </p:txBody>
      </p:sp>
      <p:sp>
        <p:nvSpPr>
          <p:cNvPr id="13" name="object 13"/>
          <p:cNvSpPr/>
          <p:nvPr/>
        </p:nvSpPr>
        <p:spPr>
          <a:xfrm>
            <a:off x="606602" y="3276600"/>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ln w="28575">
            <a:solidFill>
              <a:srgbClr val="000000"/>
            </a:solidFill>
          </a:ln>
        </p:spPr>
        <p:txBody>
          <a:bodyPr wrap="square" lIns="0" tIns="0" rIns="0" bIns="0" rtlCol="0"/>
          <a:lstStyle/>
          <a:p>
            <a:endParaRPr/>
          </a:p>
        </p:txBody>
      </p:sp>
      <p:sp>
        <p:nvSpPr>
          <p:cNvPr id="14" name="object 14"/>
          <p:cNvSpPr/>
          <p:nvPr/>
        </p:nvSpPr>
        <p:spPr>
          <a:xfrm>
            <a:off x="1899920"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15" name="object 15"/>
          <p:cNvSpPr/>
          <p:nvPr/>
        </p:nvSpPr>
        <p:spPr>
          <a:xfrm>
            <a:off x="1899920"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16" name="object 16"/>
          <p:cNvSpPr/>
          <p:nvPr/>
        </p:nvSpPr>
        <p:spPr>
          <a:xfrm>
            <a:off x="2135238"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17" name="object 17"/>
          <p:cNvSpPr/>
          <p:nvPr/>
        </p:nvSpPr>
        <p:spPr>
          <a:xfrm>
            <a:off x="2135238"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18" name="object 18"/>
          <p:cNvSpPr/>
          <p:nvPr/>
        </p:nvSpPr>
        <p:spPr>
          <a:xfrm>
            <a:off x="2360371"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19" name="object 19"/>
          <p:cNvSpPr/>
          <p:nvPr/>
        </p:nvSpPr>
        <p:spPr>
          <a:xfrm>
            <a:off x="2360371"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20" name="object 20"/>
          <p:cNvSpPr/>
          <p:nvPr/>
        </p:nvSpPr>
        <p:spPr>
          <a:xfrm>
            <a:off x="3587902" y="3375266"/>
            <a:ext cx="252729" cy="263525"/>
          </a:xfrm>
          <a:custGeom>
            <a:avLst/>
            <a:gdLst/>
            <a:ahLst/>
            <a:cxnLst/>
            <a:rect l="l" t="t" r="r" b="b"/>
            <a:pathLst>
              <a:path w="252729" h="263525">
                <a:moveTo>
                  <a:pt x="0" y="0"/>
                </a:moveTo>
                <a:lnTo>
                  <a:pt x="252615" y="0"/>
                </a:lnTo>
                <a:lnTo>
                  <a:pt x="252615" y="263105"/>
                </a:lnTo>
                <a:lnTo>
                  <a:pt x="0" y="263105"/>
                </a:lnTo>
                <a:lnTo>
                  <a:pt x="0" y="0"/>
                </a:lnTo>
                <a:close/>
              </a:path>
            </a:pathLst>
          </a:custGeom>
          <a:solidFill>
            <a:srgbClr val="FFFFFF"/>
          </a:solidFill>
        </p:spPr>
        <p:txBody>
          <a:bodyPr wrap="square" lIns="0" tIns="0" rIns="0" bIns="0" rtlCol="0"/>
          <a:lstStyle/>
          <a:p>
            <a:endParaRPr/>
          </a:p>
        </p:txBody>
      </p:sp>
      <p:sp>
        <p:nvSpPr>
          <p:cNvPr id="21" name="object 21"/>
          <p:cNvSpPr/>
          <p:nvPr/>
        </p:nvSpPr>
        <p:spPr>
          <a:xfrm>
            <a:off x="3587902" y="3375266"/>
            <a:ext cx="252729" cy="263525"/>
          </a:xfrm>
          <a:custGeom>
            <a:avLst/>
            <a:gdLst/>
            <a:ahLst/>
            <a:cxnLst/>
            <a:rect l="l" t="t" r="r" b="b"/>
            <a:pathLst>
              <a:path w="252729" h="263525">
                <a:moveTo>
                  <a:pt x="0" y="0"/>
                </a:moveTo>
                <a:lnTo>
                  <a:pt x="252615" y="0"/>
                </a:lnTo>
                <a:lnTo>
                  <a:pt x="252615" y="263105"/>
                </a:lnTo>
                <a:lnTo>
                  <a:pt x="0" y="263105"/>
                </a:lnTo>
                <a:lnTo>
                  <a:pt x="0" y="0"/>
                </a:lnTo>
                <a:close/>
              </a:path>
            </a:pathLst>
          </a:custGeom>
          <a:ln w="28575">
            <a:solidFill>
              <a:srgbClr val="000000"/>
            </a:solidFill>
          </a:ln>
        </p:spPr>
        <p:txBody>
          <a:bodyPr wrap="square" lIns="0" tIns="0" rIns="0" bIns="0" rtlCol="0"/>
          <a:lstStyle/>
          <a:p>
            <a:endParaRPr/>
          </a:p>
        </p:txBody>
      </p:sp>
      <p:sp>
        <p:nvSpPr>
          <p:cNvPr id="22" name="object 22"/>
          <p:cNvSpPr/>
          <p:nvPr/>
        </p:nvSpPr>
        <p:spPr>
          <a:xfrm>
            <a:off x="1120787" y="3375266"/>
            <a:ext cx="620395" cy="263525"/>
          </a:xfrm>
          <a:custGeom>
            <a:avLst/>
            <a:gdLst/>
            <a:ahLst/>
            <a:cxnLst/>
            <a:rect l="l" t="t" r="r" b="b"/>
            <a:pathLst>
              <a:path w="620394" h="263525">
                <a:moveTo>
                  <a:pt x="0" y="0"/>
                </a:moveTo>
                <a:lnTo>
                  <a:pt x="619785" y="0"/>
                </a:lnTo>
                <a:lnTo>
                  <a:pt x="619785" y="263105"/>
                </a:lnTo>
                <a:lnTo>
                  <a:pt x="0" y="263105"/>
                </a:lnTo>
                <a:lnTo>
                  <a:pt x="0" y="0"/>
                </a:lnTo>
                <a:close/>
              </a:path>
            </a:pathLst>
          </a:custGeom>
          <a:solidFill>
            <a:srgbClr val="FF9999"/>
          </a:solidFill>
        </p:spPr>
        <p:txBody>
          <a:bodyPr wrap="square" lIns="0" tIns="0" rIns="0" bIns="0" rtlCol="0"/>
          <a:lstStyle/>
          <a:p>
            <a:endParaRPr/>
          </a:p>
        </p:txBody>
      </p:sp>
      <p:sp>
        <p:nvSpPr>
          <p:cNvPr id="23" name="object 23"/>
          <p:cNvSpPr/>
          <p:nvPr/>
        </p:nvSpPr>
        <p:spPr>
          <a:xfrm>
            <a:off x="1120787" y="3375266"/>
            <a:ext cx="620395" cy="263525"/>
          </a:xfrm>
          <a:custGeom>
            <a:avLst/>
            <a:gdLst/>
            <a:ahLst/>
            <a:cxnLst/>
            <a:rect l="l" t="t" r="r" b="b"/>
            <a:pathLst>
              <a:path w="620394" h="263525">
                <a:moveTo>
                  <a:pt x="0" y="0"/>
                </a:moveTo>
                <a:lnTo>
                  <a:pt x="619785" y="0"/>
                </a:lnTo>
                <a:lnTo>
                  <a:pt x="619785" y="263105"/>
                </a:lnTo>
                <a:lnTo>
                  <a:pt x="0" y="263105"/>
                </a:lnTo>
                <a:lnTo>
                  <a:pt x="0" y="0"/>
                </a:lnTo>
                <a:close/>
              </a:path>
            </a:pathLst>
          </a:custGeom>
          <a:ln w="28575">
            <a:solidFill>
              <a:srgbClr val="000000"/>
            </a:solidFill>
          </a:ln>
        </p:spPr>
        <p:txBody>
          <a:bodyPr wrap="square" lIns="0" tIns="0" rIns="0" bIns="0" rtlCol="0"/>
          <a:lstStyle/>
          <a:p>
            <a:endParaRPr/>
          </a:p>
        </p:txBody>
      </p:sp>
      <p:sp>
        <p:nvSpPr>
          <p:cNvPr id="24" name="object 24"/>
          <p:cNvSpPr/>
          <p:nvPr/>
        </p:nvSpPr>
        <p:spPr>
          <a:xfrm>
            <a:off x="715924" y="3375266"/>
            <a:ext cx="235585" cy="263525"/>
          </a:xfrm>
          <a:custGeom>
            <a:avLst/>
            <a:gdLst/>
            <a:ahLst/>
            <a:cxnLst/>
            <a:rect l="l" t="t" r="r" b="b"/>
            <a:pathLst>
              <a:path w="235584"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25" name="object 25"/>
          <p:cNvSpPr/>
          <p:nvPr/>
        </p:nvSpPr>
        <p:spPr>
          <a:xfrm>
            <a:off x="715924" y="3375266"/>
            <a:ext cx="235585" cy="263525"/>
          </a:xfrm>
          <a:custGeom>
            <a:avLst/>
            <a:gdLst/>
            <a:ahLst/>
            <a:cxnLst/>
            <a:rect l="l" t="t" r="r" b="b"/>
            <a:pathLst>
              <a:path w="235584"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26" name="object 26"/>
          <p:cNvSpPr/>
          <p:nvPr/>
        </p:nvSpPr>
        <p:spPr>
          <a:xfrm>
            <a:off x="2596311"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27" name="object 27"/>
          <p:cNvSpPr/>
          <p:nvPr/>
        </p:nvSpPr>
        <p:spPr>
          <a:xfrm>
            <a:off x="2596311" y="3375266"/>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28" name="object 28"/>
          <p:cNvSpPr/>
          <p:nvPr/>
        </p:nvSpPr>
        <p:spPr>
          <a:xfrm>
            <a:off x="3336531" y="3375266"/>
            <a:ext cx="252729" cy="263525"/>
          </a:xfrm>
          <a:custGeom>
            <a:avLst/>
            <a:gdLst/>
            <a:ahLst/>
            <a:cxnLst/>
            <a:rect l="l" t="t" r="r" b="b"/>
            <a:pathLst>
              <a:path w="252729" h="263525">
                <a:moveTo>
                  <a:pt x="0" y="0"/>
                </a:moveTo>
                <a:lnTo>
                  <a:pt x="252615" y="0"/>
                </a:lnTo>
                <a:lnTo>
                  <a:pt x="252615" y="263105"/>
                </a:lnTo>
                <a:lnTo>
                  <a:pt x="0" y="263105"/>
                </a:lnTo>
                <a:lnTo>
                  <a:pt x="0" y="0"/>
                </a:lnTo>
                <a:close/>
              </a:path>
            </a:pathLst>
          </a:custGeom>
          <a:solidFill>
            <a:srgbClr val="FFFFFF"/>
          </a:solidFill>
        </p:spPr>
        <p:txBody>
          <a:bodyPr wrap="square" lIns="0" tIns="0" rIns="0" bIns="0" rtlCol="0"/>
          <a:lstStyle/>
          <a:p>
            <a:endParaRPr/>
          </a:p>
        </p:txBody>
      </p:sp>
      <p:sp>
        <p:nvSpPr>
          <p:cNvPr id="29" name="object 29"/>
          <p:cNvSpPr/>
          <p:nvPr/>
        </p:nvSpPr>
        <p:spPr>
          <a:xfrm>
            <a:off x="3336531" y="3375266"/>
            <a:ext cx="252729" cy="263525"/>
          </a:xfrm>
          <a:custGeom>
            <a:avLst/>
            <a:gdLst/>
            <a:ahLst/>
            <a:cxnLst/>
            <a:rect l="l" t="t" r="r" b="b"/>
            <a:pathLst>
              <a:path w="252729" h="263525">
                <a:moveTo>
                  <a:pt x="0" y="0"/>
                </a:moveTo>
                <a:lnTo>
                  <a:pt x="252615" y="0"/>
                </a:lnTo>
                <a:lnTo>
                  <a:pt x="252615" y="263105"/>
                </a:lnTo>
                <a:lnTo>
                  <a:pt x="0" y="263105"/>
                </a:lnTo>
                <a:lnTo>
                  <a:pt x="0" y="0"/>
                </a:lnTo>
                <a:close/>
              </a:path>
            </a:pathLst>
          </a:custGeom>
          <a:ln w="28575">
            <a:solidFill>
              <a:srgbClr val="000000"/>
            </a:solidFill>
          </a:ln>
        </p:spPr>
        <p:txBody>
          <a:bodyPr wrap="square" lIns="0" tIns="0" rIns="0" bIns="0" rtlCol="0"/>
          <a:lstStyle/>
          <a:p>
            <a:endParaRPr/>
          </a:p>
        </p:txBody>
      </p:sp>
      <p:sp>
        <p:nvSpPr>
          <p:cNvPr id="30" name="object 30"/>
          <p:cNvSpPr/>
          <p:nvPr/>
        </p:nvSpPr>
        <p:spPr>
          <a:xfrm>
            <a:off x="3084537" y="3375266"/>
            <a:ext cx="252729" cy="263525"/>
          </a:xfrm>
          <a:custGeom>
            <a:avLst/>
            <a:gdLst/>
            <a:ahLst/>
            <a:cxnLst/>
            <a:rect l="l" t="t" r="r" b="b"/>
            <a:pathLst>
              <a:path w="252729" h="263525">
                <a:moveTo>
                  <a:pt x="0" y="0"/>
                </a:moveTo>
                <a:lnTo>
                  <a:pt x="252615" y="0"/>
                </a:lnTo>
                <a:lnTo>
                  <a:pt x="252615" y="263105"/>
                </a:lnTo>
                <a:lnTo>
                  <a:pt x="0" y="263105"/>
                </a:lnTo>
                <a:lnTo>
                  <a:pt x="0" y="0"/>
                </a:lnTo>
                <a:close/>
              </a:path>
            </a:pathLst>
          </a:custGeom>
          <a:solidFill>
            <a:srgbClr val="A9E39D"/>
          </a:solidFill>
        </p:spPr>
        <p:txBody>
          <a:bodyPr wrap="square" lIns="0" tIns="0" rIns="0" bIns="0" rtlCol="0"/>
          <a:lstStyle/>
          <a:p>
            <a:endParaRPr/>
          </a:p>
        </p:txBody>
      </p:sp>
      <p:sp>
        <p:nvSpPr>
          <p:cNvPr id="31" name="object 31"/>
          <p:cNvSpPr/>
          <p:nvPr/>
        </p:nvSpPr>
        <p:spPr>
          <a:xfrm>
            <a:off x="3084537" y="3375266"/>
            <a:ext cx="252729" cy="263525"/>
          </a:xfrm>
          <a:custGeom>
            <a:avLst/>
            <a:gdLst/>
            <a:ahLst/>
            <a:cxnLst/>
            <a:rect l="l" t="t" r="r" b="b"/>
            <a:pathLst>
              <a:path w="252729" h="263525">
                <a:moveTo>
                  <a:pt x="0" y="0"/>
                </a:moveTo>
                <a:lnTo>
                  <a:pt x="252615" y="0"/>
                </a:lnTo>
                <a:lnTo>
                  <a:pt x="252615" y="263105"/>
                </a:lnTo>
                <a:lnTo>
                  <a:pt x="0" y="263105"/>
                </a:lnTo>
                <a:lnTo>
                  <a:pt x="0" y="0"/>
                </a:lnTo>
                <a:close/>
              </a:path>
            </a:pathLst>
          </a:custGeom>
          <a:ln w="28575">
            <a:solidFill>
              <a:srgbClr val="000000"/>
            </a:solidFill>
          </a:ln>
        </p:spPr>
        <p:txBody>
          <a:bodyPr wrap="square" lIns="0" tIns="0" rIns="0" bIns="0" rtlCol="0"/>
          <a:lstStyle/>
          <a:p>
            <a:endParaRPr/>
          </a:p>
        </p:txBody>
      </p:sp>
      <p:sp>
        <p:nvSpPr>
          <p:cNvPr id="32" name="object 32"/>
          <p:cNvSpPr/>
          <p:nvPr/>
        </p:nvSpPr>
        <p:spPr>
          <a:xfrm>
            <a:off x="2832544" y="3375266"/>
            <a:ext cx="252729" cy="263525"/>
          </a:xfrm>
          <a:custGeom>
            <a:avLst/>
            <a:gdLst/>
            <a:ahLst/>
            <a:cxnLst/>
            <a:rect l="l" t="t" r="r" b="b"/>
            <a:pathLst>
              <a:path w="252730" h="263525">
                <a:moveTo>
                  <a:pt x="0" y="0"/>
                </a:moveTo>
                <a:lnTo>
                  <a:pt x="252615" y="0"/>
                </a:lnTo>
                <a:lnTo>
                  <a:pt x="252615" y="263105"/>
                </a:lnTo>
                <a:lnTo>
                  <a:pt x="0" y="263105"/>
                </a:lnTo>
                <a:lnTo>
                  <a:pt x="0" y="0"/>
                </a:lnTo>
                <a:close/>
              </a:path>
            </a:pathLst>
          </a:custGeom>
          <a:solidFill>
            <a:srgbClr val="A9E39D"/>
          </a:solidFill>
        </p:spPr>
        <p:txBody>
          <a:bodyPr wrap="square" lIns="0" tIns="0" rIns="0" bIns="0" rtlCol="0"/>
          <a:lstStyle/>
          <a:p>
            <a:endParaRPr/>
          </a:p>
        </p:txBody>
      </p:sp>
      <p:sp>
        <p:nvSpPr>
          <p:cNvPr id="33" name="object 33"/>
          <p:cNvSpPr/>
          <p:nvPr/>
        </p:nvSpPr>
        <p:spPr>
          <a:xfrm>
            <a:off x="2832544" y="3375266"/>
            <a:ext cx="252729" cy="263525"/>
          </a:xfrm>
          <a:custGeom>
            <a:avLst/>
            <a:gdLst/>
            <a:ahLst/>
            <a:cxnLst/>
            <a:rect l="l" t="t" r="r" b="b"/>
            <a:pathLst>
              <a:path w="252730" h="263525">
                <a:moveTo>
                  <a:pt x="0" y="0"/>
                </a:moveTo>
                <a:lnTo>
                  <a:pt x="252615" y="0"/>
                </a:lnTo>
                <a:lnTo>
                  <a:pt x="252615" y="263105"/>
                </a:lnTo>
                <a:lnTo>
                  <a:pt x="0" y="263105"/>
                </a:lnTo>
                <a:lnTo>
                  <a:pt x="0" y="0"/>
                </a:lnTo>
                <a:close/>
              </a:path>
            </a:pathLst>
          </a:custGeom>
          <a:ln w="28575">
            <a:solidFill>
              <a:srgbClr val="000000"/>
            </a:solidFill>
          </a:ln>
        </p:spPr>
        <p:txBody>
          <a:bodyPr wrap="square" lIns="0" tIns="0" rIns="0" bIns="0" rtlCol="0"/>
          <a:lstStyle/>
          <a:p>
            <a:endParaRPr/>
          </a:p>
        </p:txBody>
      </p:sp>
      <p:sp>
        <p:nvSpPr>
          <p:cNvPr id="34" name="object 34"/>
          <p:cNvSpPr txBox="1"/>
          <p:nvPr/>
        </p:nvSpPr>
        <p:spPr>
          <a:xfrm>
            <a:off x="1954115" y="3410685"/>
            <a:ext cx="1824989" cy="228600"/>
          </a:xfrm>
          <a:prstGeom prst="rect">
            <a:avLst/>
          </a:prstGeom>
        </p:spPr>
        <p:txBody>
          <a:bodyPr vert="horz" wrap="square" lIns="0" tIns="0" rIns="0" bIns="0" rtlCol="0">
            <a:spAutoFit/>
          </a:bodyPr>
          <a:lstStyle/>
          <a:p>
            <a:pPr marL="12700">
              <a:lnSpc>
                <a:spcPct val="100000"/>
              </a:lnSpc>
              <a:tabLst>
                <a:tab pos="247650" algn="l"/>
                <a:tab pos="708660" algn="l"/>
                <a:tab pos="953135" algn="l"/>
                <a:tab pos="1205230" algn="l"/>
                <a:tab pos="1457325" algn="l"/>
                <a:tab pos="1708785" algn="l"/>
              </a:tabLst>
            </a:pPr>
            <a:r>
              <a:rPr sz="1600" b="1" spc="-5" dirty="0">
                <a:latin typeface="Calibri"/>
                <a:cs typeface="Calibri"/>
              </a:rPr>
              <a:t>0	1  </a:t>
            </a:r>
            <a:r>
              <a:rPr sz="1600" b="1" spc="-125" dirty="0">
                <a:latin typeface="Calibri"/>
                <a:cs typeface="Calibri"/>
              </a:rPr>
              <a:t> </a:t>
            </a:r>
            <a:r>
              <a:rPr sz="1600" b="1" spc="-5" dirty="0">
                <a:latin typeface="Calibri"/>
                <a:cs typeface="Calibri"/>
              </a:rPr>
              <a:t>2</a:t>
            </a:r>
            <a:r>
              <a:rPr sz="1600" b="1" dirty="0">
                <a:latin typeface="Calibri"/>
                <a:cs typeface="Calibri"/>
              </a:rPr>
              <a:t>	</a:t>
            </a:r>
            <a:r>
              <a:rPr sz="1600" b="1" spc="-5" dirty="0">
                <a:latin typeface="Calibri"/>
                <a:cs typeface="Calibri"/>
              </a:rPr>
              <a:t>3</a:t>
            </a:r>
            <a:r>
              <a:rPr sz="1600" b="1" dirty="0">
                <a:latin typeface="Calibri"/>
                <a:cs typeface="Calibri"/>
              </a:rPr>
              <a:t>	</a:t>
            </a:r>
            <a:r>
              <a:rPr sz="1600" b="1" spc="-5" dirty="0">
                <a:latin typeface="Calibri"/>
                <a:cs typeface="Calibri"/>
              </a:rPr>
              <a:t>4</a:t>
            </a:r>
            <a:r>
              <a:rPr sz="1600" b="1" dirty="0">
                <a:latin typeface="Calibri"/>
                <a:cs typeface="Calibri"/>
              </a:rPr>
              <a:t>	</a:t>
            </a:r>
            <a:r>
              <a:rPr sz="1600" b="1" spc="-5" dirty="0">
                <a:latin typeface="Calibri"/>
                <a:cs typeface="Calibri"/>
              </a:rPr>
              <a:t>5</a:t>
            </a:r>
            <a:r>
              <a:rPr sz="1600" b="1" dirty="0">
                <a:latin typeface="Calibri"/>
                <a:cs typeface="Calibri"/>
              </a:rPr>
              <a:t>	</a:t>
            </a:r>
            <a:r>
              <a:rPr sz="1600" b="1" spc="-5" dirty="0">
                <a:latin typeface="Calibri"/>
                <a:cs typeface="Calibri"/>
              </a:rPr>
              <a:t>6</a:t>
            </a:r>
            <a:r>
              <a:rPr sz="1600" b="1" dirty="0">
                <a:latin typeface="Calibri"/>
                <a:cs typeface="Calibri"/>
              </a:rPr>
              <a:t>	</a:t>
            </a:r>
            <a:r>
              <a:rPr sz="1600" b="1" spc="-5" dirty="0">
                <a:latin typeface="Calibri"/>
                <a:cs typeface="Calibri"/>
              </a:rPr>
              <a:t>7</a:t>
            </a:r>
            <a:endParaRPr sz="1600">
              <a:latin typeface="Calibri"/>
              <a:cs typeface="Calibri"/>
            </a:endParaRPr>
          </a:p>
        </p:txBody>
      </p:sp>
      <p:sp>
        <p:nvSpPr>
          <p:cNvPr id="35" name="object 35"/>
          <p:cNvSpPr txBox="1"/>
          <p:nvPr/>
        </p:nvSpPr>
        <p:spPr>
          <a:xfrm>
            <a:off x="1284917" y="3410685"/>
            <a:ext cx="290830" cy="228600"/>
          </a:xfrm>
          <a:prstGeom prst="rect">
            <a:avLst/>
          </a:prstGeom>
        </p:spPr>
        <p:txBody>
          <a:bodyPr vert="horz" wrap="square" lIns="0" tIns="0" rIns="0" bIns="0" rtlCol="0">
            <a:spAutoFit/>
          </a:bodyPr>
          <a:lstStyle/>
          <a:p>
            <a:pPr marL="12700">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36" name="object 36"/>
          <p:cNvSpPr txBox="1"/>
          <p:nvPr/>
        </p:nvSpPr>
        <p:spPr>
          <a:xfrm>
            <a:off x="773167" y="3410685"/>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37" name="object 37"/>
          <p:cNvSpPr/>
          <p:nvPr/>
        </p:nvSpPr>
        <p:spPr>
          <a:xfrm>
            <a:off x="4080929" y="3279851"/>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solidFill>
            <a:srgbClr val="ADADEB"/>
          </a:solidFill>
        </p:spPr>
        <p:txBody>
          <a:bodyPr wrap="square" lIns="0" tIns="0" rIns="0" bIns="0" rtlCol="0"/>
          <a:lstStyle/>
          <a:p>
            <a:endParaRPr/>
          </a:p>
        </p:txBody>
      </p:sp>
      <p:sp>
        <p:nvSpPr>
          <p:cNvPr id="38" name="object 38"/>
          <p:cNvSpPr/>
          <p:nvPr/>
        </p:nvSpPr>
        <p:spPr>
          <a:xfrm>
            <a:off x="4080929" y="3279851"/>
            <a:ext cx="3322320" cy="461009"/>
          </a:xfrm>
          <a:custGeom>
            <a:avLst/>
            <a:gdLst/>
            <a:ahLst/>
            <a:cxnLst/>
            <a:rect l="l" t="t" r="r" b="b"/>
            <a:pathLst>
              <a:path w="3322320" h="461010">
                <a:moveTo>
                  <a:pt x="0" y="0"/>
                </a:moveTo>
                <a:lnTo>
                  <a:pt x="3321926" y="0"/>
                </a:lnTo>
                <a:lnTo>
                  <a:pt x="3321926" y="460438"/>
                </a:lnTo>
                <a:lnTo>
                  <a:pt x="0" y="460438"/>
                </a:lnTo>
                <a:lnTo>
                  <a:pt x="0" y="0"/>
                </a:lnTo>
                <a:close/>
              </a:path>
            </a:pathLst>
          </a:custGeom>
          <a:ln w="28575">
            <a:solidFill>
              <a:srgbClr val="000000"/>
            </a:solidFill>
          </a:ln>
        </p:spPr>
        <p:txBody>
          <a:bodyPr wrap="square" lIns="0" tIns="0" rIns="0" bIns="0" rtlCol="0"/>
          <a:lstStyle/>
          <a:p>
            <a:endParaRPr/>
          </a:p>
        </p:txBody>
      </p:sp>
      <p:sp>
        <p:nvSpPr>
          <p:cNvPr id="39" name="object 39"/>
          <p:cNvSpPr/>
          <p:nvPr/>
        </p:nvSpPr>
        <p:spPr>
          <a:xfrm>
            <a:off x="4595114" y="3378517"/>
            <a:ext cx="620395" cy="263525"/>
          </a:xfrm>
          <a:custGeom>
            <a:avLst/>
            <a:gdLst/>
            <a:ahLst/>
            <a:cxnLst/>
            <a:rect l="l" t="t" r="r" b="b"/>
            <a:pathLst>
              <a:path w="620395" h="263525">
                <a:moveTo>
                  <a:pt x="0" y="0"/>
                </a:moveTo>
                <a:lnTo>
                  <a:pt x="619785" y="0"/>
                </a:lnTo>
                <a:lnTo>
                  <a:pt x="619785" y="263105"/>
                </a:lnTo>
                <a:lnTo>
                  <a:pt x="0" y="263105"/>
                </a:lnTo>
                <a:lnTo>
                  <a:pt x="0" y="0"/>
                </a:lnTo>
                <a:close/>
              </a:path>
            </a:pathLst>
          </a:custGeom>
          <a:solidFill>
            <a:srgbClr val="FFFFFF"/>
          </a:solidFill>
        </p:spPr>
        <p:txBody>
          <a:bodyPr wrap="square" lIns="0" tIns="0" rIns="0" bIns="0" rtlCol="0"/>
          <a:lstStyle/>
          <a:p>
            <a:endParaRPr/>
          </a:p>
        </p:txBody>
      </p:sp>
      <p:sp>
        <p:nvSpPr>
          <p:cNvPr id="40" name="object 40"/>
          <p:cNvSpPr/>
          <p:nvPr/>
        </p:nvSpPr>
        <p:spPr>
          <a:xfrm>
            <a:off x="4595114" y="3378517"/>
            <a:ext cx="620395" cy="263525"/>
          </a:xfrm>
          <a:custGeom>
            <a:avLst/>
            <a:gdLst/>
            <a:ahLst/>
            <a:cxnLst/>
            <a:rect l="l" t="t" r="r" b="b"/>
            <a:pathLst>
              <a:path w="620395" h="263525">
                <a:moveTo>
                  <a:pt x="0" y="0"/>
                </a:moveTo>
                <a:lnTo>
                  <a:pt x="619785" y="0"/>
                </a:lnTo>
                <a:lnTo>
                  <a:pt x="619785" y="263105"/>
                </a:lnTo>
                <a:lnTo>
                  <a:pt x="0" y="263105"/>
                </a:lnTo>
                <a:lnTo>
                  <a:pt x="0" y="0"/>
                </a:lnTo>
                <a:close/>
              </a:path>
            </a:pathLst>
          </a:custGeom>
          <a:ln w="28575">
            <a:solidFill>
              <a:srgbClr val="000000"/>
            </a:solidFill>
          </a:ln>
        </p:spPr>
        <p:txBody>
          <a:bodyPr wrap="square" lIns="0" tIns="0" rIns="0" bIns="0" rtlCol="0"/>
          <a:lstStyle/>
          <a:p>
            <a:endParaRPr/>
          </a:p>
        </p:txBody>
      </p:sp>
      <p:sp>
        <p:nvSpPr>
          <p:cNvPr id="41" name="object 41"/>
          <p:cNvSpPr txBox="1"/>
          <p:nvPr/>
        </p:nvSpPr>
        <p:spPr>
          <a:xfrm>
            <a:off x="4759246" y="3413927"/>
            <a:ext cx="290830" cy="228600"/>
          </a:xfrm>
          <a:prstGeom prst="rect">
            <a:avLst/>
          </a:prstGeom>
        </p:spPr>
        <p:txBody>
          <a:bodyPr vert="horz" wrap="square" lIns="0" tIns="0" rIns="0" bIns="0" rtlCol="0">
            <a:spAutoFit/>
          </a:bodyPr>
          <a:lstStyle/>
          <a:p>
            <a:pPr marL="12700">
              <a:lnSpc>
                <a:spcPct val="100000"/>
              </a:lnSpc>
            </a:pPr>
            <a:r>
              <a:rPr sz="1600" b="1" spc="-20" dirty="0">
                <a:latin typeface="Calibri"/>
                <a:cs typeface="Calibri"/>
              </a:rPr>
              <a:t>t</a:t>
            </a:r>
            <a:r>
              <a:rPr sz="1600" b="1" spc="-5" dirty="0">
                <a:latin typeface="Calibri"/>
                <a:cs typeface="Calibri"/>
              </a:rPr>
              <a:t>ag</a:t>
            </a:r>
            <a:endParaRPr sz="1600">
              <a:latin typeface="Calibri"/>
              <a:cs typeface="Calibri"/>
            </a:endParaRPr>
          </a:p>
        </p:txBody>
      </p:sp>
      <p:sp>
        <p:nvSpPr>
          <p:cNvPr id="42" name="object 42"/>
          <p:cNvSpPr/>
          <p:nvPr/>
        </p:nvSpPr>
        <p:spPr>
          <a:xfrm>
            <a:off x="4190250" y="3378517"/>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solidFill>
            <a:srgbClr val="FFFFFF"/>
          </a:solidFill>
        </p:spPr>
        <p:txBody>
          <a:bodyPr wrap="square" lIns="0" tIns="0" rIns="0" bIns="0" rtlCol="0"/>
          <a:lstStyle/>
          <a:p>
            <a:endParaRPr/>
          </a:p>
        </p:txBody>
      </p:sp>
      <p:sp>
        <p:nvSpPr>
          <p:cNvPr id="43" name="object 43"/>
          <p:cNvSpPr/>
          <p:nvPr/>
        </p:nvSpPr>
        <p:spPr>
          <a:xfrm>
            <a:off x="4190250" y="3378517"/>
            <a:ext cx="235585" cy="263525"/>
          </a:xfrm>
          <a:custGeom>
            <a:avLst/>
            <a:gdLst/>
            <a:ahLst/>
            <a:cxnLst/>
            <a:rect l="l" t="t" r="r" b="b"/>
            <a:pathLst>
              <a:path w="235585" h="263525">
                <a:moveTo>
                  <a:pt x="0" y="0"/>
                </a:moveTo>
                <a:lnTo>
                  <a:pt x="235318" y="0"/>
                </a:lnTo>
                <a:lnTo>
                  <a:pt x="235318" y="263105"/>
                </a:lnTo>
                <a:lnTo>
                  <a:pt x="0" y="263105"/>
                </a:lnTo>
                <a:lnTo>
                  <a:pt x="0" y="0"/>
                </a:lnTo>
                <a:close/>
              </a:path>
            </a:pathLst>
          </a:custGeom>
          <a:ln w="28575">
            <a:solidFill>
              <a:srgbClr val="000000"/>
            </a:solidFill>
          </a:ln>
        </p:spPr>
        <p:txBody>
          <a:bodyPr wrap="square" lIns="0" tIns="0" rIns="0" bIns="0" rtlCol="0"/>
          <a:lstStyle/>
          <a:p>
            <a:endParaRPr/>
          </a:p>
        </p:txBody>
      </p:sp>
      <p:sp>
        <p:nvSpPr>
          <p:cNvPr id="45" name="object 45"/>
          <p:cNvSpPr txBox="1"/>
          <p:nvPr/>
        </p:nvSpPr>
        <p:spPr>
          <a:xfrm>
            <a:off x="4247495" y="3413927"/>
            <a:ext cx="121920" cy="228600"/>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v</a:t>
            </a:r>
            <a:endParaRPr sz="1600">
              <a:latin typeface="Calibri"/>
              <a:cs typeface="Calibri"/>
            </a:endParaRPr>
          </a:p>
        </p:txBody>
      </p:sp>
      <p:sp>
        <p:nvSpPr>
          <p:cNvPr id="46" name="object 46"/>
          <p:cNvSpPr/>
          <p:nvPr/>
        </p:nvSpPr>
        <p:spPr>
          <a:xfrm>
            <a:off x="7543800" y="2133600"/>
            <a:ext cx="394335" cy="1373505"/>
          </a:xfrm>
          <a:custGeom>
            <a:avLst/>
            <a:gdLst/>
            <a:ahLst/>
            <a:cxnLst/>
            <a:rect l="l" t="t" r="r" b="b"/>
            <a:pathLst>
              <a:path w="394334" h="1373504">
                <a:moveTo>
                  <a:pt x="393877" y="0"/>
                </a:moveTo>
                <a:lnTo>
                  <a:pt x="393877" y="1373225"/>
                </a:lnTo>
                <a:lnTo>
                  <a:pt x="0" y="1373225"/>
                </a:lnTo>
              </a:path>
            </a:pathLst>
          </a:custGeom>
          <a:ln w="25400">
            <a:solidFill>
              <a:srgbClr val="000000"/>
            </a:solidFill>
          </a:ln>
        </p:spPr>
        <p:txBody>
          <a:bodyPr wrap="square" lIns="0" tIns="0" rIns="0" bIns="0" rtlCol="0"/>
          <a:lstStyle/>
          <a:p>
            <a:endParaRPr/>
          </a:p>
        </p:txBody>
      </p:sp>
      <p:sp>
        <p:nvSpPr>
          <p:cNvPr id="47" name="object 47"/>
          <p:cNvSpPr/>
          <p:nvPr/>
        </p:nvSpPr>
        <p:spPr>
          <a:xfrm>
            <a:off x="4905007" y="1998176"/>
            <a:ext cx="1661160" cy="1380490"/>
          </a:xfrm>
          <a:custGeom>
            <a:avLst/>
            <a:gdLst/>
            <a:ahLst/>
            <a:cxnLst/>
            <a:rect l="l" t="t" r="r" b="b"/>
            <a:pathLst>
              <a:path w="1661159" h="1380489">
                <a:moveTo>
                  <a:pt x="1661071" y="0"/>
                </a:moveTo>
                <a:lnTo>
                  <a:pt x="0" y="0"/>
                </a:lnTo>
                <a:lnTo>
                  <a:pt x="0" y="1380337"/>
                </a:lnTo>
              </a:path>
            </a:pathLst>
          </a:custGeom>
          <a:ln w="25400">
            <a:solidFill>
              <a:srgbClr val="000000"/>
            </a:solidFill>
          </a:ln>
        </p:spPr>
        <p:txBody>
          <a:bodyPr wrap="square" lIns="0" tIns="0" rIns="0" bIns="0" rtlCol="0"/>
          <a:lstStyle/>
          <a:p>
            <a:endParaRPr/>
          </a:p>
        </p:txBody>
      </p:sp>
      <p:sp>
        <p:nvSpPr>
          <p:cNvPr id="48" name="object 48"/>
          <p:cNvSpPr/>
          <p:nvPr/>
        </p:nvSpPr>
        <p:spPr>
          <a:xfrm>
            <a:off x="1430681" y="1998174"/>
            <a:ext cx="5135880" cy="1377315"/>
          </a:xfrm>
          <a:custGeom>
            <a:avLst/>
            <a:gdLst/>
            <a:ahLst/>
            <a:cxnLst/>
            <a:rect l="l" t="t" r="r" b="b"/>
            <a:pathLst>
              <a:path w="5135880" h="1377314">
                <a:moveTo>
                  <a:pt x="5135397" y="0"/>
                </a:moveTo>
                <a:lnTo>
                  <a:pt x="0" y="0"/>
                </a:lnTo>
                <a:lnTo>
                  <a:pt x="0" y="1377099"/>
                </a:lnTo>
              </a:path>
            </a:pathLst>
          </a:custGeom>
          <a:ln w="25400">
            <a:solidFill>
              <a:srgbClr val="000000"/>
            </a:solidFill>
          </a:ln>
        </p:spPr>
        <p:txBody>
          <a:bodyPr wrap="square" lIns="0" tIns="0" rIns="0" bIns="0" rtlCol="0"/>
          <a:lstStyle/>
          <a:p>
            <a:endParaRPr/>
          </a:p>
        </p:txBody>
      </p:sp>
      <p:sp>
        <p:nvSpPr>
          <p:cNvPr id="50" name="object 50"/>
          <p:cNvSpPr/>
          <p:nvPr/>
        </p:nvSpPr>
        <p:spPr>
          <a:xfrm>
            <a:off x="836612" y="2971800"/>
            <a:ext cx="1905" cy="401320"/>
          </a:xfrm>
          <a:custGeom>
            <a:avLst/>
            <a:gdLst/>
            <a:ahLst/>
            <a:cxnLst/>
            <a:rect l="l" t="t" r="r" b="b"/>
            <a:pathLst>
              <a:path w="1905" h="401320">
                <a:moveTo>
                  <a:pt x="1587" y="0"/>
                </a:moveTo>
                <a:lnTo>
                  <a:pt x="0" y="400913"/>
                </a:lnTo>
              </a:path>
            </a:pathLst>
          </a:custGeom>
          <a:ln w="25400">
            <a:solidFill>
              <a:srgbClr val="000000"/>
            </a:solidFill>
          </a:ln>
        </p:spPr>
        <p:txBody>
          <a:bodyPr wrap="square" lIns="0" tIns="0" rIns="0" bIns="0" rtlCol="0"/>
          <a:lstStyle/>
          <a:p>
            <a:endParaRPr/>
          </a:p>
        </p:txBody>
      </p:sp>
      <p:sp>
        <p:nvSpPr>
          <p:cNvPr id="53" name="object 53"/>
          <p:cNvSpPr/>
          <p:nvPr/>
        </p:nvSpPr>
        <p:spPr>
          <a:xfrm>
            <a:off x="2958859" y="2133598"/>
            <a:ext cx="5620385" cy="2233295"/>
          </a:xfrm>
          <a:custGeom>
            <a:avLst/>
            <a:gdLst/>
            <a:ahLst/>
            <a:cxnLst/>
            <a:rect l="l" t="t" r="r" b="b"/>
            <a:pathLst>
              <a:path w="5620384" h="2233295">
                <a:moveTo>
                  <a:pt x="5620080" y="0"/>
                </a:moveTo>
                <a:lnTo>
                  <a:pt x="5620080" y="2232914"/>
                </a:lnTo>
                <a:lnTo>
                  <a:pt x="0" y="2232914"/>
                </a:lnTo>
                <a:lnTo>
                  <a:pt x="0" y="1504784"/>
                </a:lnTo>
              </a:path>
            </a:pathLst>
          </a:custGeom>
          <a:ln w="25399">
            <a:solidFill>
              <a:srgbClr val="000000"/>
            </a:solidFill>
          </a:ln>
        </p:spPr>
        <p:txBody>
          <a:bodyPr wrap="square" lIns="0" tIns="0" rIns="0" bIns="0" rtlCol="0"/>
          <a:lstStyle/>
          <a:p>
            <a:endParaRPr/>
          </a:p>
        </p:txBody>
      </p:sp>
      <p:sp>
        <p:nvSpPr>
          <p:cNvPr id="54" name="object 54"/>
          <p:cNvSpPr/>
          <p:nvPr/>
        </p:nvSpPr>
        <p:spPr>
          <a:xfrm>
            <a:off x="2717407" y="3733802"/>
            <a:ext cx="734060" cy="1066800"/>
          </a:xfrm>
          <a:custGeom>
            <a:avLst/>
            <a:gdLst/>
            <a:ahLst/>
            <a:cxnLst/>
            <a:rect l="l" t="t" r="r" b="b"/>
            <a:pathLst>
              <a:path w="734060" h="1066800">
                <a:moveTo>
                  <a:pt x="550240" y="366826"/>
                </a:moveTo>
                <a:lnTo>
                  <a:pt x="183413" y="366826"/>
                </a:lnTo>
                <a:lnTo>
                  <a:pt x="183413" y="1066799"/>
                </a:lnTo>
                <a:lnTo>
                  <a:pt x="550240" y="1066799"/>
                </a:lnTo>
                <a:lnTo>
                  <a:pt x="550240" y="366826"/>
                </a:lnTo>
                <a:close/>
              </a:path>
              <a:path w="734060" h="1066800">
                <a:moveTo>
                  <a:pt x="366826" y="0"/>
                </a:moveTo>
                <a:lnTo>
                  <a:pt x="0" y="366826"/>
                </a:lnTo>
                <a:lnTo>
                  <a:pt x="733653" y="366826"/>
                </a:lnTo>
                <a:lnTo>
                  <a:pt x="366826" y="0"/>
                </a:lnTo>
                <a:close/>
              </a:path>
            </a:pathLst>
          </a:custGeom>
          <a:solidFill>
            <a:srgbClr val="A7A8A7"/>
          </a:solidFill>
        </p:spPr>
        <p:txBody>
          <a:bodyPr wrap="square" lIns="0" tIns="0" rIns="0" bIns="0" rtlCol="0"/>
          <a:lstStyle/>
          <a:p>
            <a:endParaRPr/>
          </a:p>
        </p:txBody>
      </p:sp>
      <p:sp>
        <p:nvSpPr>
          <p:cNvPr id="55" name="object 55"/>
          <p:cNvSpPr txBox="1"/>
          <p:nvPr/>
        </p:nvSpPr>
        <p:spPr>
          <a:xfrm>
            <a:off x="535940" y="4429997"/>
            <a:ext cx="7717790" cy="2095445"/>
          </a:xfrm>
          <a:prstGeom prst="rect">
            <a:avLst/>
          </a:prstGeom>
        </p:spPr>
        <p:txBody>
          <a:bodyPr vert="horz" wrap="square" lIns="0" tIns="0" rIns="0" bIns="0" rtlCol="0">
            <a:spAutoFit/>
          </a:bodyPr>
          <a:lstStyle/>
          <a:p>
            <a:pPr marL="4660900">
              <a:lnSpc>
                <a:spcPct val="100000"/>
              </a:lnSpc>
            </a:pPr>
            <a:endParaRPr sz="1800" dirty="0">
              <a:latin typeface="Calibri"/>
              <a:cs typeface="Calibri"/>
            </a:endParaRPr>
          </a:p>
          <a:p>
            <a:pPr marL="1358265">
              <a:lnSpc>
                <a:spcPct val="100000"/>
              </a:lnSpc>
              <a:spcBef>
                <a:spcPts val="1440"/>
              </a:spcBef>
            </a:pPr>
            <a:r>
              <a:rPr lang="zh-CN" altLang="en-US" sz="1800" b="1" spc="-5" dirty="0" smtClean="0">
                <a:latin typeface="Calibri"/>
                <a:cs typeface="Calibri"/>
              </a:rPr>
              <a:t>这里 </a:t>
            </a:r>
            <a:r>
              <a:rPr sz="1800" b="1" spc="-5" dirty="0" smtClean="0">
                <a:latin typeface="Calibri"/>
                <a:cs typeface="Calibri"/>
              </a:rPr>
              <a:t>s</a:t>
            </a:r>
            <a:r>
              <a:rPr sz="1800" b="1" dirty="0" smtClean="0">
                <a:latin typeface="Calibri"/>
                <a:cs typeface="Calibri"/>
              </a:rPr>
              <a:t>h</a:t>
            </a:r>
            <a:r>
              <a:rPr sz="1800" b="1" spc="-5" dirty="0" smtClean="0">
                <a:latin typeface="Calibri"/>
                <a:cs typeface="Calibri"/>
              </a:rPr>
              <a:t>or</a:t>
            </a:r>
            <a:r>
              <a:rPr sz="1800" b="1" dirty="0" smtClean="0">
                <a:latin typeface="Calibri"/>
                <a:cs typeface="Calibri"/>
              </a:rPr>
              <a:t>t</a:t>
            </a:r>
            <a:r>
              <a:rPr sz="1800" b="1" spc="-25" dirty="0" smtClean="0">
                <a:latin typeface="Calibri"/>
                <a:cs typeface="Calibri"/>
              </a:rPr>
              <a:t> </a:t>
            </a:r>
            <a:r>
              <a:rPr sz="1800" b="1" spc="-5" dirty="0" err="1">
                <a:latin typeface="Calibri"/>
                <a:cs typeface="Calibri"/>
              </a:rPr>
              <a:t>i</a:t>
            </a:r>
            <a:r>
              <a:rPr sz="1800" b="1" spc="-15" dirty="0" err="1">
                <a:latin typeface="Calibri"/>
                <a:cs typeface="Calibri"/>
              </a:rPr>
              <a:t>n</a:t>
            </a:r>
            <a:r>
              <a:rPr sz="1800" b="1" spc="-5" dirty="0" err="1">
                <a:latin typeface="Calibri"/>
                <a:cs typeface="Calibri"/>
              </a:rPr>
              <a:t>t</a:t>
            </a:r>
            <a:r>
              <a:rPr sz="1800" b="1" spc="-15" dirty="0">
                <a:latin typeface="Calibri"/>
                <a:cs typeface="Calibri"/>
              </a:rPr>
              <a:t> </a:t>
            </a:r>
            <a:r>
              <a:rPr lang="zh-CN" altLang="en-US" sz="1800" b="1" spc="-15" dirty="0" smtClean="0">
                <a:latin typeface="Calibri"/>
                <a:cs typeface="Calibri"/>
              </a:rPr>
              <a:t>为</a:t>
            </a:r>
            <a:r>
              <a:rPr sz="1800" b="1" spc="-5" dirty="0" smtClean="0">
                <a:latin typeface="Calibri"/>
                <a:cs typeface="Calibri"/>
              </a:rPr>
              <a:t>2</a:t>
            </a:r>
            <a:r>
              <a:rPr sz="1800" b="1" dirty="0" smtClean="0">
                <a:latin typeface="Calibri"/>
                <a:cs typeface="Calibri"/>
              </a:rPr>
              <a:t> </a:t>
            </a:r>
            <a:r>
              <a:rPr lang="zh-CN" altLang="en-US" sz="1800" b="1" dirty="0" smtClean="0">
                <a:latin typeface="Calibri"/>
                <a:cs typeface="Calibri"/>
              </a:rPr>
              <a:t>个字节</a:t>
            </a:r>
            <a:endParaRPr sz="1800" dirty="0">
              <a:latin typeface="Calibri"/>
              <a:cs typeface="Calibri"/>
            </a:endParaRPr>
          </a:p>
          <a:p>
            <a:pPr>
              <a:lnSpc>
                <a:spcPct val="100000"/>
              </a:lnSpc>
              <a:spcBef>
                <a:spcPts val="14"/>
              </a:spcBef>
            </a:pPr>
            <a:endParaRPr sz="1650" dirty="0">
              <a:latin typeface="Times New Roman"/>
              <a:cs typeface="Times New Roman"/>
            </a:endParaRPr>
          </a:p>
          <a:p>
            <a:pPr marL="12700">
              <a:lnSpc>
                <a:spcPct val="100000"/>
              </a:lnSpc>
            </a:pPr>
            <a:r>
              <a:rPr lang="zh-CN" altLang="en-US" sz="2400" b="1" dirty="0" smtClean="0">
                <a:solidFill>
                  <a:srgbClr val="C00000"/>
                </a:solidFill>
                <a:latin typeface="Calibri"/>
                <a:cs typeface="Calibri"/>
              </a:rPr>
              <a:t>不匹配</a:t>
            </a:r>
            <a:r>
              <a:rPr sz="2400" b="1" spc="-5" dirty="0" smtClean="0">
                <a:solidFill>
                  <a:srgbClr val="C00000"/>
                </a:solidFill>
                <a:latin typeface="Calibri"/>
                <a:cs typeface="Calibri"/>
              </a:rPr>
              <a:t>:</a:t>
            </a:r>
            <a:endParaRPr sz="2400" dirty="0">
              <a:latin typeface="Calibri"/>
              <a:cs typeface="Calibri"/>
            </a:endParaRPr>
          </a:p>
          <a:p>
            <a:pPr marL="241300" indent="-228600">
              <a:lnSpc>
                <a:spcPct val="100000"/>
              </a:lnSpc>
              <a:buFont typeface="Arial"/>
              <a:buChar char="•"/>
              <a:tabLst>
                <a:tab pos="241300" algn="l"/>
              </a:tabLst>
            </a:pPr>
            <a:r>
              <a:rPr lang="zh-CN" altLang="en-US" sz="2400" b="1" spc="-30" dirty="0" smtClean="0">
                <a:latin typeface="Calibri"/>
                <a:cs typeface="Calibri"/>
              </a:rPr>
              <a:t>选择组中的一行用于驱逐和替换</a:t>
            </a:r>
            <a:endParaRPr sz="2400" dirty="0">
              <a:latin typeface="Calibri"/>
              <a:cs typeface="Calibri"/>
            </a:endParaRPr>
          </a:p>
          <a:p>
            <a:pPr marL="241300" indent="-228600">
              <a:lnSpc>
                <a:spcPct val="100000"/>
              </a:lnSpc>
              <a:buFont typeface="Arial"/>
              <a:buChar char="•"/>
              <a:tabLst>
                <a:tab pos="241300" algn="l"/>
              </a:tabLst>
            </a:pPr>
            <a:r>
              <a:rPr lang="zh-CN" altLang="en-US" sz="2400" b="1" spc="-5" dirty="0" smtClean="0">
                <a:latin typeface="Calibri"/>
                <a:cs typeface="Calibri"/>
              </a:rPr>
              <a:t>替换策略</a:t>
            </a:r>
            <a:r>
              <a:rPr sz="2400" b="1" spc="-5" dirty="0" smtClean="0">
                <a:latin typeface="Calibri"/>
                <a:cs typeface="Calibri"/>
              </a:rPr>
              <a:t>:</a:t>
            </a:r>
            <a:r>
              <a:rPr sz="2400" b="1" spc="-20" dirty="0" smtClean="0">
                <a:latin typeface="Calibri"/>
                <a:cs typeface="Calibri"/>
              </a:rPr>
              <a:t> </a:t>
            </a:r>
            <a:r>
              <a:rPr lang="zh-CN" altLang="en-US" sz="2400" b="1" spc="-20" dirty="0" smtClean="0">
                <a:latin typeface="Calibri"/>
                <a:cs typeface="Calibri"/>
              </a:rPr>
              <a:t>随机</a:t>
            </a:r>
            <a:r>
              <a:rPr sz="2400" b="1" dirty="0" smtClean="0">
                <a:latin typeface="Calibri"/>
                <a:cs typeface="Calibri"/>
              </a:rPr>
              <a:t>,</a:t>
            </a:r>
            <a:r>
              <a:rPr sz="2400" b="1" spc="-25" dirty="0" smtClean="0">
                <a:latin typeface="Calibri"/>
                <a:cs typeface="Calibri"/>
              </a:rPr>
              <a:t> </a:t>
            </a:r>
            <a:r>
              <a:rPr lang="zh-CN" altLang="en-US" sz="2400" b="1" spc="-25" dirty="0" smtClean="0">
                <a:latin typeface="Calibri"/>
                <a:cs typeface="Calibri"/>
              </a:rPr>
              <a:t>最近最少使用</a:t>
            </a:r>
            <a:r>
              <a:rPr sz="2400" b="1" spc="-10" dirty="0" smtClean="0">
                <a:latin typeface="Calibri"/>
                <a:cs typeface="Calibri"/>
              </a:rPr>
              <a:t>(</a:t>
            </a:r>
            <a:r>
              <a:rPr sz="2400" b="1" dirty="0">
                <a:latin typeface="Calibri"/>
                <a:cs typeface="Calibri"/>
              </a:rPr>
              <a:t>LRU</a:t>
            </a:r>
            <a:r>
              <a:rPr sz="2400" b="1" spc="-10" dirty="0">
                <a:latin typeface="Calibri"/>
                <a:cs typeface="Calibri"/>
              </a:rPr>
              <a:t>)</a:t>
            </a:r>
            <a:r>
              <a:rPr sz="2400" b="1" spc="-5" dirty="0">
                <a:latin typeface="Calibri"/>
                <a:cs typeface="Calibri"/>
              </a:rPr>
              <a:t>,</a:t>
            </a:r>
            <a:r>
              <a:rPr sz="2400" b="1" spc="-10" dirty="0">
                <a:latin typeface="Calibri"/>
                <a:cs typeface="Calibri"/>
              </a:rPr>
              <a:t> </a:t>
            </a:r>
            <a:r>
              <a:rPr sz="2400" b="1" dirty="0">
                <a:latin typeface="Calibri"/>
                <a:cs typeface="Calibri"/>
              </a:rPr>
              <a:t>…</a:t>
            </a:r>
            <a:endParaRPr sz="2400" dirty="0">
              <a:latin typeface="Calibri"/>
              <a:cs typeface="Calibri"/>
            </a:endParaRPr>
          </a:p>
        </p:txBody>
      </p:sp>
      <p:graphicFrame>
        <p:nvGraphicFramePr>
          <p:cNvPr id="44" name="object 44"/>
          <p:cNvGraphicFramePr>
            <a:graphicFrameLocks noGrp="1"/>
          </p:cNvGraphicFramePr>
          <p:nvPr/>
        </p:nvGraphicFramePr>
        <p:xfrm>
          <a:off x="5374246" y="3378517"/>
          <a:ext cx="1940594" cy="263105"/>
        </p:xfrm>
        <a:graphic>
          <a:graphicData uri="http://schemas.openxmlformats.org/drawingml/2006/table">
            <a:tbl>
              <a:tblPr firstRow="1" bandRow="1">
                <a:tableStyleId>{2D5ABB26-0587-4C30-8999-92F81FD0307C}</a:tableStyleId>
              </a:tblPr>
              <a:tblGrid>
                <a:gridCol w="235318"/>
                <a:gridCol w="230225"/>
                <a:gridCol w="230536"/>
                <a:gridCol w="236092"/>
                <a:gridCol w="252768"/>
                <a:gridCol w="251993"/>
                <a:gridCol w="251675"/>
                <a:gridCol w="251987"/>
              </a:tblGrid>
              <a:tr h="263105">
                <a:tc>
                  <a:txBody>
                    <a:bodyPr/>
                    <a:lstStyle/>
                    <a:p>
                      <a:pPr marL="66675">
                        <a:lnSpc>
                          <a:spcPct val="100000"/>
                        </a:lnSpc>
                      </a:pPr>
                      <a:r>
                        <a:rPr sz="1600" b="1" dirty="0">
                          <a:latin typeface="Calibri"/>
                          <a:cs typeface="Calibri"/>
                        </a:rPr>
                        <a:t>0</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1</a:t>
                      </a:r>
                      <a:endParaRPr sz="1600">
                        <a:latin typeface="Calibri"/>
                        <a:cs typeface="Calibri"/>
                      </a:endParaRPr>
                    </a:p>
                  </a:txBody>
                  <a:tcPr marL="0" marR="0" marT="0" marB="0">
                    <a:solidFill>
                      <a:srgbClr val="FFFFFF"/>
                    </a:solidFill>
                  </a:tcPr>
                </a:tc>
                <a:tc>
                  <a:txBody>
                    <a:bodyPr/>
                    <a:lstStyle/>
                    <a:p>
                      <a:pPr marL="61594">
                        <a:lnSpc>
                          <a:spcPct val="100000"/>
                        </a:lnSpc>
                      </a:pPr>
                      <a:r>
                        <a:rPr sz="1600" b="1" dirty="0">
                          <a:latin typeface="Calibri"/>
                          <a:cs typeface="Calibri"/>
                        </a:rPr>
                        <a:t>2</a:t>
                      </a:r>
                      <a:endParaRPr sz="1600">
                        <a:latin typeface="Calibri"/>
                        <a:cs typeface="Calibri"/>
                      </a:endParaRPr>
                    </a:p>
                  </a:txBody>
                  <a:tcPr marL="0" marR="0" marT="0" marB="0">
                    <a:solidFill>
                      <a:srgbClr val="FFFFFF"/>
                    </a:solidFill>
                  </a:tcPr>
                </a:tc>
                <a:tc>
                  <a:txBody>
                    <a:bodyPr/>
                    <a:lstStyle/>
                    <a:p>
                      <a:pPr marL="66675">
                        <a:lnSpc>
                          <a:spcPct val="100000"/>
                        </a:lnSpc>
                      </a:pPr>
                      <a:r>
                        <a:rPr sz="1600" b="1" dirty="0">
                          <a:latin typeface="Calibri"/>
                          <a:cs typeface="Calibri"/>
                        </a:rPr>
                        <a:t>3</a:t>
                      </a:r>
                      <a:endParaRPr sz="1600">
                        <a:latin typeface="Calibri"/>
                        <a:cs typeface="Calibri"/>
                      </a:endParaRPr>
                    </a:p>
                  </a:txBody>
                  <a:tcPr marL="0" marR="0" marT="0" marB="0">
                    <a:solidFill>
                      <a:srgbClr val="FFFFFF"/>
                    </a:solidFill>
                  </a:tcPr>
                </a:tc>
                <a:tc>
                  <a:txBody>
                    <a:bodyPr/>
                    <a:lstStyle/>
                    <a:p>
                      <a:pPr marL="75565">
                        <a:lnSpc>
                          <a:spcPct val="100000"/>
                        </a:lnSpc>
                      </a:pPr>
                      <a:r>
                        <a:rPr sz="1600" b="1" dirty="0">
                          <a:latin typeface="Calibri"/>
                          <a:cs typeface="Calibri"/>
                        </a:rPr>
                        <a:t>4</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5</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6</a:t>
                      </a:r>
                      <a:endParaRPr sz="1600">
                        <a:latin typeface="Calibri"/>
                        <a:cs typeface="Calibri"/>
                      </a:endParaRPr>
                    </a:p>
                  </a:txBody>
                  <a:tcPr marL="0" marR="0" marT="0" marB="0">
                    <a:solidFill>
                      <a:srgbClr val="FFFFFF"/>
                    </a:solidFill>
                  </a:tcPr>
                </a:tc>
                <a:tc>
                  <a:txBody>
                    <a:bodyPr/>
                    <a:lstStyle/>
                    <a:p>
                      <a:pPr marL="74295">
                        <a:lnSpc>
                          <a:spcPct val="100000"/>
                        </a:lnSpc>
                      </a:pPr>
                      <a:r>
                        <a:rPr sz="1600" b="1" dirty="0">
                          <a:latin typeface="Calibri"/>
                          <a:cs typeface="Calibri"/>
                        </a:rPr>
                        <a:t>7</a:t>
                      </a:r>
                      <a:endParaRPr sz="1600">
                        <a:latin typeface="Calibri"/>
                        <a:cs typeface="Calibri"/>
                      </a:endParaRPr>
                    </a:p>
                  </a:txBody>
                  <a:tcPr marL="0" marR="0" marT="0" marB="0">
                    <a:solidFill>
                      <a:srgbClr val="FFFFFF"/>
                    </a:solidFill>
                  </a:tcPr>
                </a:tc>
              </a:tr>
            </a:tbl>
          </a:graphicData>
        </a:graphic>
      </p:graphicFrame>
      <p:sp>
        <p:nvSpPr>
          <p:cNvPr id="56" name="object 3"/>
          <p:cNvSpPr txBox="1">
            <a:spLocks noGrp="1"/>
          </p:cNvSpPr>
          <p:nvPr>
            <p:ph type="title"/>
          </p:nvPr>
        </p:nvSpPr>
        <p:spPr>
          <a:xfrm>
            <a:off x="346710" y="264395"/>
            <a:ext cx="7591425" cy="853304"/>
          </a:xfrm>
          <a:prstGeom prst="rect">
            <a:avLst/>
          </a:prstGeom>
        </p:spPr>
        <p:txBody>
          <a:bodyPr vert="horz" wrap="square" lIns="0" tIns="296412" rIns="0" bIns="0" rtlCol="0">
            <a:spAutoFit/>
          </a:bodyPr>
          <a:lstStyle/>
          <a:p>
            <a:pPr marL="13335">
              <a:lnSpc>
                <a:spcPct val="100000"/>
              </a:lnSpc>
            </a:pPr>
            <a:r>
              <a:rPr lang="en-US" altLang="zh-CN" spc="-10" dirty="0"/>
              <a:t>E</a:t>
            </a:r>
            <a:r>
              <a:rPr lang="en-US" altLang="zh-CN" dirty="0"/>
              <a:t> </a:t>
            </a:r>
            <a:r>
              <a:rPr lang="zh-CN" altLang="en-US" dirty="0"/>
              <a:t>路组相联高速缓存</a:t>
            </a:r>
            <a:r>
              <a:rPr lang="zh-CN" altLang="en-US" spc="-15" dirty="0"/>
              <a:t> </a:t>
            </a:r>
            <a:r>
              <a:rPr lang="en-US" altLang="zh-CN" spc="-15" dirty="0" smtClean="0"/>
              <a:t>(</a:t>
            </a:r>
            <a:r>
              <a:rPr lang="zh-CN" altLang="en-US" spc="-10" dirty="0" smtClean="0"/>
              <a:t> </a:t>
            </a:r>
            <a:r>
              <a:rPr lang="en-US" altLang="zh-CN" spc="-5" dirty="0"/>
              <a:t>E </a:t>
            </a:r>
            <a:r>
              <a:rPr lang="en-US" altLang="zh-CN" dirty="0"/>
              <a:t>=</a:t>
            </a:r>
            <a:r>
              <a:rPr lang="en-US" altLang="zh-CN" spc="-5" dirty="0"/>
              <a:t> 2)</a:t>
            </a:r>
            <a:endParaRPr spc="-5" dirty="0"/>
          </a:p>
        </p:txBody>
      </p:sp>
      <p:sp>
        <p:nvSpPr>
          <p:cNvPr id="57" name="object 5"/>
          <p:cNvSpPr txBox="1"/>
          <p:nvPr/>
        </p:nvSpPr>
        <p:spPr>
          <a:xfrm>
            <a:off x="459740" y="1117699"/>
            <a:ext cx="3274060" cy="553998"/>
          </a:xfrm>
          <a:prstGeom prst="rect">
            <a:avLst/>
          </a:prstGeom>
        </p:spPr>
        <p:txBody>
          <a:bodyPr vert="horz" wrap="square" lIns="0" tIns="0" rIns="0" bIns="0" rtlCol="0">
            <a:spAutoFit/>
          </a:bodyPr>
          <a:lstStyle/>
          <a:p>
            <a:pPr marL="12700">
              <a:lnSpc>
                <a:spcPct val="100000"/>
              </a:lnSpc>
            </a:pPr>
            <a:r>
              <a:rPr sz="1800" b="1" spc="-5" dirty="0">
                <a:latin typeface="Calibri"/>
                <a:cs typeface="Calibri"/>
              </a:rPr>
              <a:t>E </a:t>
            </a:r>
            <a:r>
              <a:rPr sz="1800" b="1" dirty="0">
                <a:latin typeface="Calibri"/>
                <a:cs typeface="Calibri"/>
              </a:rPr>
              <a:t>=</a:t>
            </a:r>
            <a:r>
              <a:rPr sz="1800" b="1" spc="15" dirty="0">
                <a:latin typeface="Calibri"/>
                <a:cs typeface="Calibri"/>
              </a:rPr>
              <a:t> </a:t>
            </a:r>
            <a:r>
              <a:rPr sz="1800" b="1" spc="-10" dirty="0">
                <a:latin typeface="Calibri"/>
                <a:cs typeface="Calibri"/>
              </a:rPr>
              <a:t>2</a:t>
            </a:r>
            <a:r>
              <a:rPr sz="1800" b="1" spc="-5" dirty="0">
                <a:latin typeface="Calibri"/>
                <a:cs typeface="Calibri"/>
              </a:rPr>
              <a:t>:</a:t>
            </a:r>
            <a:r>
              <a:rPr sz="1800" b="1" spc="5" dirty="0">
                <a:latin typeface="Calibri"/>
                <a:cs typeface="Calibri"/>
              </a:rPr>
              <a:t> </a:t>
            </a:r>
            <a:r>
              <a:rPr lang="zh-CN" altLang="en-US" sz="1800" b="1" spc="5" dirty="0" smtClean="0">
                <a:latin typeface="Calibri"/>
                <a:cs typeface="Calibri"/>
              </a:rPr>
              <a:t>每组两行</a:t>
            </a:r>
            <a:endParaRPr lang="en-US" altLang="zh-CN" sz="1800" b="1" spc="5" dirty="0" smtClean="0">
              <a:latin typeface="Calibri"/>
              <a:cs typeface="Calibri"/>
            </a:endParaRPr>
          </a:p>
          <a:p>
            <a:pPr marL="12700" marR="5080">
              <a:lnSpc>
                <a:spcPct val="100000"/>
              </a:lnSpc>
            </a:pPr>
            <a:r>
              <a:rPr lang="zh-CN" altLang="en-US" b="1" spc="-5" dirty="0">
                <a:latin typeface="Calibri"/>
                <a:cs typeface="Calibri"/>
              </a:rPr>
              <a:t>假定</a:t>
            </a:r>
            <a:r>
              <a:rPr lang="en-US" altLang="zh-CN" b="1" spc="-5" dirty="0">
                <a:latin typeface="Calibri"/>
                <a:cs typeface="Calibri"/>
              </a:rPr>
              <a:t>:</a:t>
            </a:r>
            <a:r>
              <a:rPr lang="zh-CN" altLang="en-US" b="1" spc="-30" dirty="0">
                <a:latin typeface="Calibri"/>
                <a:cs typeface="Calibri"/>
              </a:rPr>
              <a:t> 高速缓存块大小为 </a:t>
            </a:r>
            <a:r>
              <a:rPr lang="en-US" altLang="zh-CN" b="1" spc="-5" dirty="0" smtClean="0">
                <a:latin typeface="Calibri"/>
                <a:cs typeface="Calibri"/>
              </a:rPr>
              <a:t>8</a:t>
            </a:r>
            <a:r>
              <a:rPr lang="zh-CN" altLang="en-US" b="1" spc="-5" dirty="0" smtClean="0">
                <a:latin typeface="Calibri"/>
                <a:cs typeface="Calibri"/>
              </a:rPr>
              <a:t>个</a:t>
            </a:r>
            <a:r>
              <a:rPr lang="zh-CN" altLang="en-US" b="1" dirty="0" smtClean="0">
                <a:latin typeface="Calibri"/>
                <a:cs typeface="Calibri"/>
              </a:rPr>
              <a:t>字节</a:t>
            </a:r>
            <a:endParaRPr lang="zh-CN" altLang="en-US" dirty="0">
              <a:latin typeface="Calibri"/>
              <a:cs typeface="Calibri"/>
            </a:endParaRPr>
          </a:p>
        </p:txBody>
      </p:sp>
      <p:sp>
        <p:nvSpPr>
          <p:cNvPr id="59" name="object 51"/>
          <p:cNvSpPr txBox="1"/>
          <p:nvPr/>
        </p:nvSpPr>
        <p:spPr>
          <a:xfrm>
            <a:off x="535940" y="2703036"/>
            <a:ext cx="801370" cy="276999"/>
          </a:xfrm>
          <a:prstGeom prst="rect">
            <a:avLst/>
          </a:prstGeom>
        </p:spPr>
        <p:txBody>
          <a:bodyPr vert="horz" wrap="square" lIns="0" tIns="0" rIns="0" bIns="0" rtlCol="0">
            <a:spAutoFit/>
          </a:bodyPr>
          <a:lstStyle/>
          <a:p>
            <a:pPr marL="12700">
              <a:lnSpc>
                <a:spcPct val="100000"/>
              </a:lnSpc>
            </a:pPr>
            <a:r>
              <a:rPr lang="zh-CN" altLang="en-US" sz="1800" b="1" dirty="0" smtClean="0">
                <a:latin typeface="Calibri"/>
                <a:cs typeface="Calibri"/>
              </a:rPr>
              <a:t>有效</a:t>
            </a:r>
            <a:r>
              <a:rPr sz="1800" b="1" dirty="0" smtClean="0">
                <a:latin typeface="Calibri"/>
                <a:cs typeface="Calibri"/>
              </a:rPr>
              <a:t>? </a:t>
            </a:r>
            <a:r>
              <a:rPr sz="1800" b="1" spc="-20" dirty="0" smtClean="0">
                <a:latin typeface="Calibri"/>
                <a:cs typeface="Calibri"/>
              </a:rPr>
              <a:t> </a:t>
            </a:r>
            <a:r>
              <a:rPr sz="1800" b="1" dirty="0">
                <a:latin typeface="Calibri"/>
                <a:cs typeface="Calibri"/>
              </a:rPr>
              <a:t>+</a:t>
            </a:r>
            <a:endParaRPr sz="1800" dirty="0">
              <a:latin typeface="Calibri"/>
              <a:cs typeface="Calibri"/>
            </a:endParaRPr>
          </a:p>
        </p:txBody>
      </p:sp>
      <p:sp>
        <p:nvSpPr>
          <p:cNvPr id="60" name="object 52"/>
          <p:cNvSpPr txBox="1"/>
          <p:nvPr/>
        </p:nvSpPr>
        <p:spPr>
          <a:xfrm>
            <a:off x="1497431" y="2716523"/>
            <a:ext cx="1520825" cy="276999"/>
          </a:xfrm>
          <a:prstGeom prst="rect">
            <a:avLst/>
          </a:prstGeom>
        </p:spPr>
        <p:txBody>
          <a:bodyPr vert="horz" wrap="square" lIns="0" tIns="0" rIns="0" bIns="0" rtlCol="0">
            <a:spAutoFit/>
          </a:bodyPr>
          <a:lstStyle/>
          <a:p>
            <a:pPr marL="12700">
              <a:lnSpc>
                <a:spcPct val="100000"/>
              </a:lnSpc>
            </a:pPr>
            <a:r>
              <a:rPr lang="zh-CN" altLang="en-US" sz="1800" b="1" spc="-5" dirty="0" smtClean="0">
                <a:latin typeface="Calibri"/>
                <a:cs typeface="Calibri"/>
              </a:rPr>
              <a:t>匹配</a:t>
            </a:r>
            <a:r>
              <a:rPr sz="1800" b="1" spc="-5" dirty="0" smtClean="0">
                <a:latin typeface="Calibri"/>
                <a:cs typeface="Calibri"/>
              </a:rPr>
              <a:t>:</a:t>
            </a:r>
            <a:r>
              <a:rPr sz="1800" b="1" spc="-20" dirty="0" smtClean="0">
                <a:latin typeface="Calibri"/>
                <a:cs typeface="Calibri"/>
              </a:rPr>
              <a:t> </a:t>
            </a:r>
            <a:r>
              <a:rPr sz="1800" b="1" spc="-30" dirty="0">
                <a:latin typeface="Calibri"/>
                <a:cs typeface="Calibri"/>
              </a:rPr>
              <a:t>y</a:t>
            </a:r>
            <a:r>
              <a:rPr sz="1800" b="1" spc="5" dirty="0">
                <a:latin typeface="Calibri"/>
                <a:cs typeface="Calibri"/>
              </a:rPr>
              <a:t>e</a:t>
            </a:r>
            <a:r>
              <a:rPr sz="1800" b="1" spc="-5" dirty="0">
                <a:latin typeface="Calibri"/>
                <a:cs typeface="Calibri"/>
              </a:rPr>
              <a:t>s</a:t>
            </a:r>
            <a:r>
              <a:rPr sz="1800" b="1" spc="-10" dirty="0">
                <a:latin typeface="Calibri"/>
                <a:cs typeface="Calibri"/>
              </a:rPr>
              <a:t> </a:t>
            </a:r>
            <a:r>
              <a:rPr sz="1800" b="1" dirty="0">
                <a:latin typeface="Calibri"/>
                <a:cs typeface="Calibri"/>
              </a:rPr>
              <a:t>=</a:t>
            </a:r>
            <a:r>
              <a:rPr sz="1800" b="1" spc="15" dirty="0">
                <a:latin typeface="Calibri"/>
                <a:cs typeface="Calibri"/>
              </a:rPr>
              <a:t> </a:t>
            </a:r>
            <a:r>
              <a:rPr sz="1800" b="1" dirty="0">
                <a:latin typeface="Calibri"/>
                <a:cs typeface="Calibri"/>
              </a:rPr>
              <a:t>h</a:t>
            </a:r>
            <a:r>
              <a:rPr sz="1800" b="1" spc="-5" dirty="0">
                <a:latin typeface="Calibri"/>
                <a:cs typeface="Calibri"/>
              </a:rPr>
              <a:t>it</a:t>
            </a:r>
            <a:endParaRPr sz="1800" dirty="0">
              <a:latin typeface="Calibri"/>
              <a:cs typeface="Calibri"/>
            </a:endParaRPr>
          </a:p>
        </p:txBody>
      </p:sp>
      <p:sp>
        <p:nvSpPr>
          <p:cNvPr id="62" name="object 49"/>
          <p:cNvSpPr txBox="1"/>
          <p:nvPr/>
        </p:nvSpPr>
        <p:spPr>
          <a:xfrm>
            <a:off x="3337266" y="2056129"/>
            <a:ext cx="1527469" cy="276999"/>
          </a:xfrm>
          <a:prstGeom prst="rect">
            <a:avLst/>
          </a:prstGeom>
        </p:spPr>
        <p:txBody>
          <a:bodyPr vert="horz" wrap="square" lIns="0" tIns="0" rIns="0" bIns="0" rtlCol="0">
            <a:spAutoFit/>
          </a:bodyPr>
          <a:lstStyle/>
          <a:p>
            <a:pPr marL="12700">
              <a:lnSpc>
                <a:spcPct val="100000"/>
              </a:lnSpc>
            </a:pPr>
            <a:r>
              <a:rPr lang="zh-CN" altLang="en-US" sz="1800" dirty="0" smtClean="0">
                <a:latin typeface="Calibri"/>
                <a:cs typeface="Calibri"/>
              </a:rPr>
              <a:t>两者进行比较</a:t>
            </a:r>
            <a:endParaRPr sz="1800" dirty="0">
              <a:latin typeface="Calibri"/>
              <a:cs typeface="Calibri"/>
            </a:endParaRPr>
          </a:p>
        </p:txBody>
      </p:sp>
      <p:sp>
        <p:nvSpPr>
          <p:cNvPr id="63" name="object 54"/>
          <p:cNvSpPr txBox="1"/>
          <p:nvPr/>
        </p:nvSpPr>
        <p:spPr>
          <a:xfrm>
            <a:off x="5184140" y="4429997"/>
            <a:ext cx="1133475" cy="276999"/>
          </a:xfrm>
          <a:prstGeom prst="rect">
            <a:avLst/>
          </a:prstGeom>
        </p:spPr>
        <p:txBody>
          <a:bodyPr vert="horz" wrap="square" lIns="0" tIns="0" rIns="0" bIns="0" rtlCol="0">
            <a:spAutoFit/>
          </a:bodyPr>
          <a:lstStyle/>
          <a:p>
            <a:pPr marL="12700">
              <a:lnSpc>
                <a:spcPct val="100000"/>
              </a:lnSpc>
            </a:pPr>
            <a:r>
              <a:rPr lang="zh-CN" altLang="en-US" sz="1800" dirty="0" smtClean="0">
                <a:latin typeface="Calibri"/>
                <a:cs typeface="Calibri"/>
              </a:rPr>
              <a:t>块偏移</a:t>
            </a:r>
            <a:endParaRPr sz="1800" dirty="0">
              <a:latin typeface="Calibri"/>
              <a:cs typeface="Calibri"/>
            </a:endParaRPr>
          </a:p>
        </p:txBody>
      </p:sp>
      <p:sp>
        <p:nvSpPr>
          <p:cNvPr id="58" name="object 52"/>
          <p:cNvSpPr txBox="1"/>
          <p:nvPr/>
        </p:nvSpPr>
        <p:spPr>
          <a:xfrm>
            <a:off x="4953000" y="2667000"/>
            <a:ext cx="1520825" cy="276999"/>
          </a:xfrm>
          <a:prstGeom prst="rect">
            <a:avLst/>
          </a:prstGeom>
        </p:spPr>
        <p:txBody>
          <a:bodyPr vert="horz" wrap="square" lIns="0" tIns="0" rIns="0" bIns="0" rtlCol="0">
            <a:spAutoFit/>
          </a:bodyPr>
          <a:lstStyle/>
          <a:p>
            <a:pPr marL="12700">
              <a:lnSpc>
                <a:spcPct val="100000"/>
              </a:lnSpc>
            </a:pPr>
            <a:r>
              <a:rPr lang="zh-CN" altLang="en-US" sz="1800" b="1" spc="-5" dirty="0" smtClean="0">
                <a:latin typeface="Calibri"/>
                <a:cs typeface="Calibri"/>
              </a:rPr>
              <a:t>匹配</a:t>
            </a:r>
            <a:r>
              <a:rPr sz="1800" b="1" spc="-5" dirty="0" smtClean="0">
                <a:latin typeface="Calibri"/>
                <a:cs typeface="Calibri"/>
              </a:rPr>
              <a:t>:</a:t>
            </a:r>
            <a:r>
              <a:rPr sz="1800" b="1" spc="-20" dirty="0" smtClean="0">
                <a:latin typeface="Calibri"/>
                <a:cs typeface="Calibri"/>
              </a:rPr>
              <a:t> </a:t>
            </a:r>
            <a:r>
              <a:rPr sz="1800" b="1" spc="-30" dirty="0">
                <a:latin typeface="Calibri"/>
                <a:cs typeface="Calibri"/>
              </a:rPr>
              <a:t>y</a:t>
            </a:r>
            <a:r>
              <a:rPr sz="1800" b="1" spc="5" dirty="0">
                <a:latin typeface="Calibri"/>
                <a:cs typeface="Calibri"/>
              </a:rPr>
              <a:t>e</a:t>
            </a:r>
            <a:r>
              <a:rPr sz="1800" b="1" spc="-5" dirty="0">
                <a:latin typeface="Calibri"/>
                <a:cs typeface="Calibri"/>
              </a:rPr>
              <a:t>s</a:t>
            </a:r>
            <a:r>
              <a:rPr sz="1800" b="1" spc="-10" dirty="0">
                <a:latin typeface="Calibri"/>
                <a:cs typeface="Calibri"/>
              </a:rPr>
              <a:t> </a:t>
            </a:r>
            <a:r>
              <a:rPr sz="1800" b="1" dirty="0">
                <a:latin typeface="Calibri"/>
                <a:cs typeface="Calibri"/>
              </a:rPr>
              <a:t>=</a:t>
            </a:r>
            <a:r>
              <a:rPr sz="1800" b="1" spc="15" dirty="0">
                <a:latin typeface="Calibri"/>
                <a:cs typeface="Calibri"/>
              </a:rPr>
              <a:t> </a:t>
            </a:r>
            <a:r>
              <a:rPr sz="1800" b="1" dirty="0">
                <a:latin typeface="Calibri"/>
                <a:cs typeface="Calibri"/>
              </a:rPr>
              <a:t>h</a:t>
            </a:r>
            <a:r>
              <a:rPr sz="1800" b="1" spc="-5" dirty="0">
                <a:latin typeface="Calibri"/>
                <a:cs typeface="Calibri"/>
              </a:rPr>
              <a:t>it</a:t>
            </a:r>
            <a:endParaRPr sz="1800" dirty="0">
              <a:latin typeface="Calibri"/>
              <a:cs typeface="Calibri"/>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289299" y="2385537"/>
            <a:ext cx="4244975" cy="307777"/>
          </a:xfrm>
          <a:prstGeom prst="rect">
            <a:avLst/>
          </a:prstGeom>
        </p:spPr>
        <p:txBody>
          <a:bodyPr vert="horz" wrap="square" lIns="0" tIns="0" rIns="0" bIns="0" rtlCol="0">
            <a:spAutoFit/>
          </a:bodyPr>
          <a:lstStyle/>
          <a:p>
            <a:pPr marL="12700">
              <a:lnSpc>
                <a:spcPct val="100000"/>
              </a:lnSpc>
            </a:pPr>
            <a:r>
              <a:rPr lang="zh-CN" altLang="en-US" sz="2000" spc="5" dirty="0">
                <a:latin typeface="Calibri"/>
                <a:cs typeface="Calibri"/>
              </a:rPr>
              <a:t>地址跟踪</a:t>
            </a:r>
            <a:r>
              <a:rPr lang="en-US" altLang="zh-CN" sz="2000" spc="5" dirty="0">
                <a:latin typeface="Calibri"/>
                <a:cs typeface="Calibri"/>
              </a:rPr>
              <a:t>(</a:t>
            </a:r>
            <a:r>
              <a:rPr lang="zh-CN" altLang="en-US" sz="2000" spc="5" dirty="0">
                <a:latin typeface="Calibri"/>
                <a:cs typeface="Calibri"/>
              </a:rPr>
              <a:t>每次读取一个</a:t>
            </a:r>
            <a:r>
              <a:rPr lang="zh-CN" altLang="en-US" sz="2000" spc="5" dirty="0" smtClean="0">
                <a:latin typeface="Calibri"/>
                <a:cs typeface="Calibri"/>
              </a:rPr>
              <a:t>字节</a:t>
            </a:r>
            <a:r>
              <a:rPr sz="2000" dirty="0" smtClean="0">
                <a:latin typeface="Calibri"/>
                <a:cs typeface="Calibri"/>
              </a:rPr>
              <a:t>):</a:t>
            </a:r>
            <a:endParaRPr sz="2000" dirty="0">
              <a:latin typeface="Calibri"/>
              <a:cs typeface="Calibri"/>
            </a:endParaRPr>
          </a:p>
        </p:txBody>
      </p:sp>
      <p:sp>
        <p:nvSpPr>
          <p:cNvPr id="5" name="object 5"/>
          <p:cNvSpPr txBox="1"/>
          <p:nvPr/>
        </p:nvSpPr>
        <p:spPr>
          <a:xfrm>
            <a:off x="4203747" y="2760763"/>
            <a:ext cx="154940" cy="1499235"/>
          </a:xfrm>
          <a:prstGeom prst="rect">
            <a:avLst/>
          </a:prstGeom>
        </p:spPr>
        <p:txBody>
          <a:bodyPr vert="horz" wrap="square" lIns="0" tIns="0" rIns="0" bIns="0" rtlCol="0">
            <a:spAutoFit/>
          </a:bodyPr>
          <a:lstStyle/>
          <a:p>
            <a:pPr marL="12700">
              <a:lnSpc>
                <a:spcPct val="100000"/>
              </a:lnSpc>
            </a:pPr>
            <a:r>
              <a:rPr sz="2000" b="1" dirty="0">
                <a:latin typeface="Calibri"/>
                <a:cs typeface="Calibri"/>
              </a:rPr>
              <a:t>0</a:t>
            </a:r>
            <a:endParaRPr sz="2000">
              <a:latin typeface="Calibri"/>
              <a:cs typeface="Calibri"/>
            </a:endParaRPr>
          </a:p>
          <a:p>
            <a:pPr marL="12700">
              <a:lnSpc>
                <a:spcPct val="100000"/>
              </a:lnSpc>
            </a:pPr>
            <a:r>
              <a:rPr sz="2000" b="1" dirty="0">
                <a:latin typeface="Calibri"/>
                <a:cs typeface="Calibri"/>
              </a:rPr>
              <a:t>1</a:t>
            </a:r>
            <a:endParaRPr sz="2000">
              <a:latin typeface="Calibri"/>
              <a:cs typeface="Calibri"/>
            </a:endParaRPr>
          </a:p>
          <a:p>
            <a:pPr marL="12700">
              <a:lnSpc>
                <a:spcPct val="100000"/>
              </a:lnSpc>
            </a:pPr>
            <a:r>
              <a:rPr sz="2000" b="1" dirty="0">
                <a:latin typeface="Calibri"/>
                <a:cs typeface="Calibri"/>
              </a:rPr>
              <a:t>7</a:t>
            </a:r>
            <a:endParaRPr sz="2000">
              <a:latin typeface="Calibri"/>
              <a:cs typeface="Calibri"/>
            </a:endParaRPr>
          </a:p>
          <a:p>
            <a:pPr marL="12700">
              <a:lnSpc>
                <a:spcPct val="100000"/>
              </a:lnSpc>
            </a:pPr>
            <a:r>
              <a:rPr sz="2000" b="1" dirty="0">
                <a:latin typeface="Calibri"/>
                <a:cs typeface="Calibri"/>
              </a:rPr>
              <a:t>8</a:t>
            </a:r>
            <a:endParaRPr sz="2000">
              <a:latin typeface="Calibri"/>
              <a:cs typeface="Calibri"/>
            </a:endParaRPr>
          </a:p>
          <a:p>
            <a:pPr marL="12700">
              <a:lnSpc>
                <a:spcPct val="100000"/>
              </a:lnSpc>
            </a:pPr>
            <a:r>
              <a:rPr sz="2000" b="1" dirty="0">
                <a:latin typeface="Calibri"/>
                <a:cs typeface="Calibri"/>
              </a:rPr>
              <a:t>0</a:t>
            </a:r>
            <a:endParaRPr sz="2000">
              <a:latin typeface="Calibri"/>
              <a:cs typeface="Calibri"/>
            </a:endParaRPr>
          </a:p>
        </p:txBody>
      </p:sp>
      <p:sp>
        <p:nvSpPr>
          <p:cNvPr id="6" name="object 6"/>
          <p:cNvSpPr/>
          <p:nvPr/>
        </p:nvSpPr>
        <p:spPr>
          <a:xfrm>
            <a:off x="1174750" y="1841500"/>
            <a:ext cx="703580" cy="285750"/>
          </a:xfrm>
          <a:custGeom>
            <a:avLst/>
            <a:gdLst/>
            <a:ahLst/>
            <a:cxnLst/>
            <a:rect l="l" t="t" r="r" b="b"/>
            <a:pathLst>
              <a:path w="703580" h="285750">
                <a:moveTo>
                  <a:pt x="0" y="0"/>
                </a:moveTo>
                <a:lnTo>
                  <a:pt x="703262" y="0"/>
                </a:lnTo>
                <a:lnTo>
                  <a:pt x="703262" y="285750"/>
                </a:lnTo>
                <a:lnTo>
                  <a:pt x="0" y="285750"/>
                </a:lnTo>
                <a:lnTo>
                  <a:pt x="0" y="0"/>
                </a:lnTo>
                <a:close/>
              </a:path>
            </a:pathLst>
          </a:custGeom>
          <a:solidFill>
            <a:srgbClr val="FFFFFF"/>
          </a:solidFill>
        </p:spPr>
        <p:txBody>
          <a:bodyPr wrap="square" lIns="0" tIns="0" rIns="0" bIns="0" rtlCol="0"/>
          <a:lstStyle/>
          <a:p>
            <a:endParaRPr/>
          </a:p>
        </p:txBody>
      </p:sp>
      <p:sp>
        <p:nvSpPr>
          <p:cNvPr id="7" name="object 7"/>
          <p:cNvSpPr/>
          <p:nvPr/>
        </p:nvSpPr>
        <p:spPr>
          <a:xfrm>
            <a:off x="1890712" y="1841500"/>
            <a:ext cx="703580" cy="285750"/>
          </a:xfrm>
          <a:custGeom>
            <a:avLst/>
            <a:gdLst/>
            <a:ahLst/>
            <a:cxnLst/>
            <a:rect l="l" t="t" r="r" b="b"/>
            <a:pathLst>
              <a:path w="703580" h="285750">
                <a:moveTo>
                  <a:pt x="0" y="0"/>
                </a:moveTo>
                <a:lnTo>
                  <a:pt x="703262" y="0"/>
                </a:lnTo>
                <a:lnTo>
                  <a:pt x="703262" y="285750"/>
                </a:lnTo>
                <a:lnTo>
                  <a:pt x="0" y="285750"/>
                </a:lnTo>
                <a:lnTo>
                  <a:pt x="0" y="0"/>
                </a:lnTo>
                <a:close/>
              </a:path>
            </a:pathLst>
          </a:custGeom>
          <a:solidFill>
            <a:srgbClr val="FFFFFF"/>
          </a:solidFill>
        </p:spPr>
        <p:txBody>
          <a:bodyPr wrap="square" lIns="0" tIns="0" rIns="0" bIns="0" rtlCol="0"/>
          <a:lstStyle/>
          <a:p>
            <a:endParaRPr/>
          </a:p>
        </p:txBody>
      </p:sp>
      <p:sp>
        <p:nvSpPr>
          <p:cNvPr id="10" name="object 10"/>
          <p:cNvSpPr txBox="1">
            <a:spLocks noGrp="1"/>
          </p:cNvSpPr>
          <p:nvPr>
            <p:ph type="title"/>
          </p:nvPr>
        </p:nvSpPr>
        <p:spPr>
          <a:xfrm>
            <a:off x="357018" y="401179"/>
            <a:ext cx="7592093" cy="830998"/>
          </a:xfrm>
          <a:prstGeom prst="rect">
            <a:avLst/>
          </a:prstGeom>
        </p:spPr>
        <p:txBody>
          <a:bodyPr vert="horz" wrap="square" lIns="0" tIns="274321" rIns="0" bIns="0" rtlCol="0">
            <a:spAutoFit/>
          </a:bodyPr>
          <a:lstStyle/>
          <a:p>
            <a:pPr marL="12700">
              <a:lnSpc>
                <a:spcPct val="100000"/>
              </a:lnSpc>
            </a:pPr>
            <a:r>
              <a:rPr lang="en-US" spc="-5" dirty="0" smtClean="0"/>
              <a:t>2</a:t>
            </a:r>
            <a:r>
              <a:rPr lang="zh-CN" altLang="en-US" spc="-5" dirty="0" smtClean="0"/>
              <a:t>路组相联高速缓存仿真</a:t>
            </a:r>
            <a:endParaRPr spc="-5" dirty="0"/>
          </a:p>
        </p:txBody>
      </p:sp>
      <p:sp>
        <p:nvSpPr>
          <p:cNvPr id="11" name="object 11"/>
          <p:cNvSpPr txBox="1"/>
          <p:nvPr/>
        </p:nvSpPr>
        <p:spPr>
          <a:xfrm>
            <a:off x="5118194" y="2760763"/>
            <a:ext cx="967740" cy="1815882"/>
          </a:xfrm>
          <a:prstGeom prst="rect">
            <a:avLst/>
          </a:prstGeom>
        </p:spPr>
        <p:txBody>
          <a:bodyPr vert="horz" wrap="square" lIns="0" tIns="0" rIns="0" bIns="0" rtlCol="0">
            <a:spAutoFit/>
          </a:bodyPr>
          <a:lstStyle/>
          <a:p>
            <a:pPr marL="12700">
              <a:lnSpc>
                <a:spcPct val="100000"/>
              </a:lnSpc>
            </a:pPr>
            <a:r>
              <a:rPr sz="2000" b="1" spc="-5" dirty="0">
                <a:latin typeface="Calibri"/>
                <a:cs typeface="Calibri"/>
              </a:rPr>
              <a:t>[</a:t>
            </a:r>
            <a:r>
              <a:rPr sz="2000" b="1" dirty="0">
                <a:solidFill>
                  <a:srgbClr val="C00000"/>
                </a:solidFill>
                <a:latin typeface="Calibri"/>
                <a:cs typeface="Calibri"/>
              </a:rPr>
              <a:t>00</a:t>
            </a:r>
            <a:r>
              <a:rPr sz="2000" b="1" u="heavy" dirty="0">
                <a:solidFill>
                  <a:srgbClr val="0070C0"/>
                </a:solidFill>
                <a:latin typeface="Calibri"/>
                <a:cs typeface="Calibri"/>
              </a:rPr>
              <a:t>0</a:t>
            </a:r>
            <a:r>
              <a:rPr sz="2000" b="1" dirty="0">
                <a:solidFill>
                  <a:srgbClr val="008000"/>
                </a:solidFill>
                <a:latin typeface="Calibri"/>
                <a:cs typeface="Calibri"/>
              </a:rPr>
              <a:t>0</a:t>
            </a:r>
            <a:r>
              <a:rPr sz="1950" b="1" spc="15" baseline="-21367" dirty="0">
                <a:latin typeface="Calibri"/>
                <a:cs typeface="Calibri"/>
              </a:rPr>
              <a:t>2</a:t>
            </a:r>
            <a:r>
              <a:rPr sz="2000" b="1" spc="-5" dirty="0">
                <a:latin typeface="Calibri"/>
                <a:cs typeface="Calibri"/>
              </a:rPr>
              <a:t>]</a:t>
            </a:r>
            <a:r>
              <a:rPr sz="2000" b="1" dirty="0">
                <a:latin typeface="Calibri"/>
                <a:cs typeface="Calibri"/>
              </a:rPr>
              <a:t>,</a:t>
            </a:r>
            <a:endParaRPr sz="2000" dirty="0">
              <a:latin typeface="Calibri"/>
              <a:cs typeface="Calibri"/>
            </a:endParaRPr>
          </a:p>
          <a:p>
            <a:pPr marL="12700">
              <a:lnSpc>
                <a:spcPct val="100000"/>
              </a:lnSpc>
            </a:pPr>
            <a:r>
              <a:rPr sz="2000" b="1" spc="-5" dirty="0">
                <a:latin typeface="Calibri"/>
                <a:cs typeface="Calibri"/>
              </a:rPr>
              <a:t>[</a:t>
            </a:r>
            <a:r>
              <a:rPr sz="2000" b="1" dirty="0">
                <a:solidFill>
                  <a:srgbClr val="C00000"/>
                </a:solidFill>
                <a:latin typeface="Calibri"/>
                <a:cs typeface="Calibri"/>
              </a:rPr>
              <a:t>00</a:t>
            </a:r>
            <a:r>
              <a:rPr sz="2000" b="1" u="heavy" dirty="0">
                <a:solidFill>
                  <a:srgbClr val="0070C0"/>
                </a:solidFill>
                <a:latin typeface="Calibri"/>
                <a:cs typeface="Calibri"/>
              </a:rPr>
              <a:t>0</a:t>
            </a:r>
            <a:r>
              <a:rPr sz="2000" b="1" dirty="0">
                <a:solidFill>
                  <a:srgbClr val="008000"/>
                </a:solidFill>
                <a:latin typeface="Calibri"/>
                <a:cs typeface="Calibri"/>
              </a:rPr>
              <a:t>1</a:t>
            </a:r>
            <a:r>
              <a:rPr sz="1950" b="1" spc="15" baseline="-21367" dirty="0">
                <a:latin typeface="Calibri"/>
                <a:cs typeface="Calibri"/>
              </a:rPr>
              <a:t>2</a:t>
            </a:r>
            <a:r>
              <a:rPr sz="2000" b="1" spc="-5" dirty="0">
                <a:latin typeface="Calibri"/>
                <a:cs typeface="Calibri"/>
              </a:rPr>
              <a:t>]</a:t>
            </a:r>
            <a:r>
              <a:rPr sz="2000" b="1" dirty="0">
                <a:latin typeface="Calibri"/>
                <a:cs typeface="Calibri"/>
              </a:rPr>
              <a:t>,</a:t>
            </a:r>
            <a:endParaRPr sz="2000" dirty="0">
              <a:latin typeface="Calibri"/>
              <a:cs typeface="Calibri"/>
            </a:endParaRPr>
          </a:p>
          <a:p>
            <a:pPr marL="12700">
              <a:lnSpc>
                <a:spcPct val="100000"/>
              </a:lnSpc>
            </a:pPr>
            <a:r>
              <a:rPr sz="2000" b="1" spc="-5" dirty="0">
                <a:latin typeface="Calibri"/>
                <a:cs typeface="Calibri"/>
              </a:rPr>
              <a:t>[</a:t>
            </a:r>
            <a:r>
              <a:rPr sz="2000" b="1" dirty="0">
                <a:solidFill>
                  <a:srgbClr val="C00000"/>
                </a:solidFill>
                <a:latin typeface="Calibri"/>
                <a:cs typeface="Calibri"/>
              </a:rPr>
              <a:t>01</a:t>
            </a:r>
            <a:r>
              <a:rPr sz="2000" b="1" u="heavy" dirty="0">
                <a:solidFill>
                  <a:srgbClr val="0070C0"/>
                </a:solidFill>
                <a:latin typeface="Calibri"/>
                <a:cs typeface="Calibri"/>
              </a:rPr>
              <a:t>1</a:t>
            </a:r>
            <a:r>
              <a:rPr sz="2000" b="1" dirty="0">
                <a:solidFill>
                  <a:srgbClr val="008000"/>
                </a:solidFill>
                <a:latin typeface="Calibri"/>
                <a:cs typeface="Calibri"/>
              </a:rPr>
              <a:t>1</a:t>
            </a:r>
            <a:r>
              <a:rPr sz="1950" b="1" spc="15" baseline="-21367" dirty="0">
                <a:latin typeface="Calibri"/>
                <a:cs typeface="Calibri"/>
              </a:rPr>
              <a:t>2</a:t>
            </a:r>
            <a:r>
              <a:rPr sz="2000" b="1" spc="-5" dirty="0">
                <a:latin typeface="Calibri"/>
                <a:cs typeface="Calibri"/>
              </a:rPr>
              <a:t>]</a:t>
            </a:r>
            <a:r>
              <a:rPr sz="2000" b="1" dirty="0">
                <a:latin typeface="Calibri"/>
                <a:cs typeface="Calibri"/>
              </a:rPr>
              <a:t>,</a:t>
            </a:r>
            <a:endParaRPr sz="2000" dirty="0">
              <a:latin typeface="Calibri"/>
              <a:cs typeface="Calibri"/>
            </a:endParaRPr>
          </a:p>
          <a:p>
            <a:pPr marL="12700">
              <a:lnSpc>
                <a:spcPct val="100000"/>
              </a:lnSpc>
            </a:pPr>
            <a:r>
              <a:rPr sz="2000" b="1" spc="-5" dirty="0">
                <a:latin typeface="Calibri"/>
                <a:cs typeface="Calibri"/>
              </a:rPr>
              <a:t>[</a:t>
            </a:r>
            <a:r>
              <a:rPr sz="2000" b="1" dirty="0">
                <a:solidFill>
                  <a:srgbClr val="C00000"/>
                </a:solidFill>
                <a:latin typeface="Calibri"/>
                <a:cs typeface="Calibri"/>
              </a:rPr>
              <a:t>10</a:t>
            </a:r>
            <a:r>
              <a:rPr sz="2000" b="1" u="heavy" dirty="0">
                <a:solidFill>
                  <a:srgbClr val="0070C0"/>
                </a:solidFill>
                <a:latin typeface="Calibri"/>
                <a:cs typeface="Calibri"/>
              </a:rPr>
              <a:t>0</a:t>
            </a:r>
            <a:r>
              <a:rPr sz="2000" b="1" dirty="0">
                <a:solidFill>
                  <a:srgbClr val="008000"/>
                </a:solidFill>
                <a:latin typeface="Calibri"/>
                <a:cs typeface="Calibri"/>
              </a:rPr>
              <a:t>0</a:t>
            </a:r>
            <a:r>
              <a:rPr sz="1950" b="1" spc="15" baseline="-21367" dirty="0">
                <a:latin typeface="Calibri"/>
                <a:cs typeface="Calibri"/>
              </a:rPr>
              <a:t>2</a:t>
            </a:r>
            <a:r>
              <a:rPr sz="2000" b="1" spc="-5" dirty="0">
                <a:latin typeface="Calibri"/>
                <a:cs typeface="Calibri"/>
              </a:rPr>
              <a:t>]</a:t>
            </a:r>
            <a:r>
              <a:rPr sz="2000" b="1" dirty="0">
                <a:latin typeface="Calibri"/>
                <a:cs typeface="Calibri"/>
              </a:rPr>
              <a:t>,</a:t>
            </a:r>
            <a:endParaRPr sz="2000" dirty="0">
              <a:latin typeface="Calibri"/>
              <a:cs typeface="Calibri"/>
            </a:endParaRPr>
          </a:p>
          <a:p>
            <a:pPr marL="12700">
              <a:lnSpc>
                <a:spcPct val="100000"/>
              </a:lnSpc>
            </a:pPr>
            <a:r>
              <a:rPr sz="2000" b="1" spc="-5" dirty="0">
                <a:latin typeface="Calibri"/>
                <a:cs typeface="Calibri"/>
              </a:rPr>
              <a:t>[</a:t>
            </a:r>
            <a:r>
              <a:rPr sz="2000" b="1" dirty="0">
                <a:solidFill>
                  <a:srgbClr val="C00000"/>
                </a:solidFill>
                <a:latin typeface="Calibri"/>
                <a:cs typeface="Calibri"/>
              </a:rPr>
              <a:t>00</a:t>
            </a:r>
            <a:r>
              <a:rPr sz="2000" b="1" u="heavy" dirty="0">
                <a:solidFill>
                  <a:srgbClr val="0070C0"/>
                </a:solidFill>
                <a:latin typeface="Calibri"/>
                <a:cs typeface="Calibri"/>
              </a:rPr>
              <a:t>0</a:t>
            </a:r>
            <a:r>
              <a:rPr sz="2000" b="1" dirty="0">
                <a:solidFill>
                  <a:srgbClr val="008000"/>
                </a:solidFill>
                <a:latin typeface="Calibri"/>
                <a:cs typeface="Calibri"/>
              </a:rPr>
              <a:t>0</a:t>
            </a:r>
            <a:r>
              <a:rPr sz="1950" b="1" spc="15" baseline="-21367" dirty="0">
                <a:latin typeface="Calibri"/>
                <a:cs typeface="Calibri"/>
              </a:rPr>
              <a:t>2</a:t>
            </a:r>
            <a:r>
              <a:rPr sz="2000" b="1" dirty="0">
                <a:latin typeface="Calibri"/>
                <a:cs typeface="Calibri"/>
              </a:rPr>
              <a:t>]</a:t>
            </a:r>
            <a:endParaRPr sz="2000" dirty="0">
              <a:latin typeface="Calibri"/>
              <a:cs typeface="Calibri"/>
            </a:endParaRPr>
          </a:p>
          <a:p>
            <a:pPr>
              <a:lnSpc>
                <a:spcPct val="100000"/>
              </a:lnSpc>
              <a:spcBef>
                <a:spcPts val="47"/>
              </a:spcBef>
            </a:pPr>
            <a:endParaRPr sz="1800" dirty="0">
              <a:latin typeface="Times New Roman"/>
              <a:cs typeface="Times New Roman"/>
            </a:endParaRPr>
          </a:p>
        </p:txBody>
      </p:sp>
      <p:sp>
        <p:nvSpPr>
          <p:cNvPr id="13" name="object 13"/>
          <p:cNvSpPr txBox="1"/>
          <p:nvPr/>
        </p:nvSpPr>
        <p:spPr>
          <a:xfrm>
            <a:off x="654159" y="1586179"/>
            <a:ext cx="1783080" cy="280035"/>
          </a:xfrm>
          <a:prstGeom prst="rect">
            <a:avLst/>
          </a:prstGeom>
        </p:spPr>
        <p:txBody>
          <a:bodyPr vert="horz" wrap="square" lIns="0" tIns="0" rIns="0" bIns="0" rtlCol="0">
            <a:spAutoFit/>
          </a:bodyPr>
          <a:lstStyle/>
          <a:p>
            <a:pPr marL="12700">
              <a:lnSpc>
                <a:spcPct val="100000"/>
              </a:lnSpc>
              <a:tabLst>
                <a:tab pos="640715" algn="l"/>
                <a:tab pos="1380490" algn="l"/>
              </a:tabLst>
            </a:pPr>
            <a:r>
              <a:rPr sz="2000" dirty="0">
                <a:latin typeface="Calibri"/>
                <a:cs typeface="Calibri"/>
              </a:rPr>
              <a:t>t</a:t>
            </a:r>
            <a:r>
              <a:rPr sz="2000" spc="-5" dirty="0">
                <a:latin typeface="Calibri"/>
                <a:cs typeface="Calibri"/>
              </a:rPr>
              <a:t>=</a:t>
            </a:r>
            <a:r>
              <a:rPr sz="2000" dirty="0">
                <a:latin typeface="Calibri"/>
                <a:cs typeface="Calibri"/>
              </a:rPr>
              <a:t>2	</a:t>
            </a:r>
            <a:r>
              <a:rPr sz="2000" spc="-5" dirty="0">
                <a:latin typeface="Calibri"/>
                <a:cs typeface="Calibri"/>
              </a:rPr>
              <a:t>s=</a:t>
            </a:r>
            <a:r>
              <a:rPr sz="2000" dirty="0">
                <a:latin typeface="Calibri"/>
                <a:cs typeface="Calibri"/>
              </a:rPr>
              <a:t>1	b</a:t>
            </a:r>
            <a:r>
              <a:rPr sz="2000" spc="-5" dirty="0">
                <a:latin typeface="Calibri"/>
                <a:cs typeface="Calibri"/>
              </a:rPr>
              <a:t>=1</a:t>
            </a:r>
            <a:endParaRPr sz="2000">
              <a:latin typeface="Calibri"/>
              <a:cs typeface="Calibri"/>
            </a:endParaRPr>
          </a:p>
        </p:txBody>
      </p:sp>
      <p:sp>
        <p:nvSpPr>
          <p:cNvPr id="17" name="object 17"/>
          <p:cNvSpPr txBox="1"/>
          <p:nvPr/>
        </p:nvSpPr>
        <p:spPr>
          <a:xfrm>
            <a:off x="4149634" y="4343400"/>
            <a:ext cx="1184366" cy="307777"/>
          </a:xfrm>
          <a:prstGeom prst="rect">
            <a:avLst/>
          </a:prstGeom>
        </p:spPr>
        <p:txBody>
          <a:bodyPr vert="horz" wrap="square" lIns="0" tIns="0" rIns="0" bIns="0" rtlCol="0">
            <a:spAutoFit/>
          </a:bodyPr>
          <a:lstStyle/>
          <a:p>
            <a:pPr marL="12700">
              <a:lnSpc>
                <a:spcPct val="100000"/>
              </a:lnSpc>
              <a:tabLst>
                <a:tab pos="490220" algn="l"/>
              </a:tabLst>
            </a:pPr>
            <a:r>
              <a:rPr sz="2000" b="1" dirty="0">
                <a:latin typeface="Calibri"/>
                <a:cs typeface="Calibri"/>
              </a:rPr>
              <a:t>v	</a:t>
            </a:r>
            <a:r>
              <a:rPr lang="en-US" sz="2000" b="1" dirty="0" smtClean="0">
                <a:latin typeface="Calibri"/>
                <a:cs typeface="Calibri"/>
              </a:rPr>
              <a:t>    </a:t>
            </a:r>
            <a:r>
              <a:rPr sz="2000" b="1" spc="-155" dirty="0" smtClean="0">
                <a:solidFill>
                  <a:srgbClr val="C00000"/>
                </a:solidFill>
                <a:latin typeface="Calibri"/>
                <a:cs typeface="Calibri"/>
              </a:rPr>
              <a:t>T</a:t>
            </a:r>
            <a:r>
              <a:rPr sz="2000" b="1" spc="-10" dirty="0" smtClean="0">
                <a:solidFill>
                  <a:srgbClr val="C00000"/>
                </a:solidFill>
                <a:latin typeface="Calibri"/>
                <a:cs typeface="Calibri"/>
              </a:rPr>
              <a:t>ag</a:t>
            </a:r>
            <a:endParaRPr sz="2000" dirty="0">
              <a:latin typeface="Calibri"/>
              <a:cs typeface="Calibri"/>
            </a:endParaRPr>
          </a:p>
        </p:txBody>
      </p:sp>
      <p:sp>
        <p:nvSpPr>
          <p:cNvPr id="19" name="object 19"/>
          <p:cNvSpPr txBox="1"/>
          <p:nvPr/>
        </p:nvSpPr>
        <p:spPr>
          <a:xfrm>
            <a:off x="3922712" y="5461836"/>
            <a:ext cx="557530" cy="306705"/>
          </a:xfrm>
          <a:prstGeom prst="rect">
            <a:avLst/>
          </a:prstGeom>
        </p:spPr>
        <p:txBody>
          <a:bodyPr vert="horz" wrap="square" lIns="0" tIns="0" rIns="0" bIns="0" rtlCol="0">
            <a:spAutoFit/>
          </a:bodyPr>
          <a:lstStyle/>
          <a:p>
            <a:pPr marL="90805">
              <a:lnSpc>
                <a:spcPct val="100000"/>
              </a:lnSpc>
            </a:pPr>
            <a:r>
              <a:rPr sz="2000" dirty="0">
                <a:latin typeface="Calibri"/>
                <a:cs typeface="Calibri"/>
              </a:rPr>
              <a:t>0</a:t>
            </a:r>
            <a:endParaRPr sz="2000">
              <a:latin typeface="Calibri"/>
              <a:cs typeface="Calibri"/>
            </a:endParaRPr>
          </a:p>
        </p:txBody>
      </p:sp>
      <p:sp>
        <p:nvSpPr>
          <p:cNvPr id="20" name="object 20"/>
          <p:cNvSpPr txBox="1"/>
          <p:nvPr/>
        </p:nvSpPr>
        <p:spPr>
          <a:xfrm>
            <a:off x="6735691" y="2725626"/>
            <a:ext cx="484505" cy="1486535"/>
          </a:xfrm>
          <a:prstGeom prst="rect">
            <a:avLst/>
          </a:prstGeom>
        </p:spPr>
        <p:txBody>
          <a:bodyPr vert="horz" wrap="square" lIns="0" tIns="0" rIns="0" bIns="0" rtlCol="0">
            <a:spAutoFit/>
          </a:bodyPr>
          <a:lstStyle/>
          <a:p>
            <a:pPr marL="12700" marR="5080" indent="-635" algn="ctr">
              <a:lnSpc>
                <a:spcPct val="98900"/>
              </a:lnSpc>
            </a:pPr>
            <a:r>
              <a:rPr sz="2000" spc="-5" dirty="0">
                <a:latin typeface="Calibri"/>
                <a:cs typeface="Calibri"/>
              </a:rPr>
              <a:t>miss </a:t>
            </a:r>
            <a:r>
              <a:rPr sz="2000" dirty="0">
                <a:latin typeface="Calibri"/>
                <a:cs typeface="Calibri"/>
              </a:rPr>
              <a:t>h</a:t>
            </a:r>
            <a:r>
              <a:rPr sz="2000" spc="-5" dirty="0">
                <a:latin typeface="Calibri"/>
                <a:cs typeface="Calibri"/>
              </a:rPr>
              <a:t>it miss miss </a:t>
            </a:r>
            <a:r>
              <a:rPr sz="2000" dirty="0">
                <a:latin typeface="Calibri"/>
                <a:cs typeface="Calibri"/>
              </a:rPr>
              <a:t>h</a:t>
            </a:r>
            <a:r>
              <a:rPr sz="2000" spc="-5" dirty="0">
                <a:latin typeface="Calibri"/>
                <a:cs typeface="Calibri"/>
              </a:rPr>
              <a:t>it</a:t>
            </a:r>
            <a:endParaRPr sz="2000">
              <a:latin typeface="Calibri"/>
              <a:cs typeface="Calibri"/>
            </a:endParaRPr>
          </a:p>
        </p:txBody>
      </p:sp>
      <p:sp>
        <p:nvSpPr>
          <p:cNvPr id="21" name="object 21"/>
          <p:cNvSpPr txBox="1"/>
          <p:nvPr/>
        </p:nvSpPr>
        <p:spPr>
          <a:xfrm>
            <a:off x="3305784" y="4796990"/>
            <a:ext cx="493395" cy="1104265"/>
          </a:xfrm>
          <a:prstGeom prst="rect">
            <a:avLst/>
          </a:prstGeom>
        </p:spPr>
        <p:txBody>
          <a:bodyPr vert="horz" wrap="square" lIns="0" tIns="0" rIns="0" bIns="0" rtlCol="0">
            <a:spAutoFit/>
          </a:bodyPr>
          <a:lstStyle/>
          <a:p>
            <a:pPr marL="12700">
              <a:lnSpc>
                <a:spcPct val="100000"/>
              </a:lnSpc>
            </a:pPr>
            <a:r>
              <a:rPr sz="1800" b="1" spc="-5" dirty="0">
                <a:solidFill>
                  <a:srgbClr val="0070C0"/>
                </a:solidFill>
                <a:latin typeface="Calibri"/>
                <a:cs typeface="Calibri"/>
              </a:rPr>
              <a:t>S</a:t>
            </a:r>
            <a:r>
              <a:rPr sz="1800" b="1" spc="-10" dirty="0">
                <a:solidFill>
                  <a:srgbClr val="0070C0"/>
                </a:solidFill>
                <a:latin typeface="Calibri"/>
                <a:cs typeface="Calibri"/>
              </a:rPr>
              <a:t>e</a:t>
            </a:r>
            <a:r>
              <a:rPr sz="1800" b="1" dirty="0">
                <a:solidFill>
                  <a:srgbClr val="0070C0"/>
                </a:solidFill>
                <a:latin typeface="Calibri"/>
                <a:cs typeface="Calibri"/>
              </a:rPr>
              <a:t>t</a:t>
            </a:r>
            <a:r>
              <a:rPr sz="1800" b="1" spc="-15" dirty="0">
                <a:solidFill>
                  <a:srgbClr val="0070C0"/>
                </a:solidFill>
                <a:latin typeface="Calibri"/>
                <a:cs typeface="Calibri"/>
              </a:rPr>
              <a:t> </a:t>
            </a:r>
            <a:r>
              <a:rPr sz="1800" b="1" spc="-5" dirty="0">
                <a:solidFill>
                  <a:srgbClr val="0070C0"/>
                </a:solidFill>
                <a:latin typeface="Calibri"/>
                <a:cs typeface="Calibri"/>
              </a:rPr>
              <a:t>0</a:t>
            </a:r>
            <a:endParaRPr sz="1800" dirty="0">
              <a:latin typeface="Calibri"/>
              <a:cs typeface="Calibri"/>
            </a:endParaRPr>
          </a:p>
          <a:p>
            <a:pPr>
              <a:lnSpc>
                <a:spcPct val="100000"/>
              </a:lnSpc>
            </a:pPr>
            <a:endParaRPr sz="1800" dirty="0">
              <a:latin typeface="Times New Roman"/>
              <a:cs typeface="Times New Roman"/>
            </a:endParaRPr>
          </a:p>
          <a:p>
            <a:pPr>
              <a:lnSpc>
                <a:spcPct val="100000"/>
              </a:lnSpc>
              <a:spcBef>
                <a:spcPts val="47"/>
              </a:spcBef>
            </a:pPr>
            <a:endParaRPr sz="2100" dirty="0">
              <a:latin typeface="Times New Roman"/>
              <a:cs typeface="Times New Roman"/>
            </a:endParaRPr>
          </a:p>
          <a:p>
            <a:pPr marL="12700">
              <a:lnSpc>
                <a:spcPct val="100000"/>
              </a:lnSpc>
            </a:pPr>
            <a:r>
              <a:rPr sz="1800" b="1" spc="-5" dirty="0">
                <a:solidFill>
                  <a:srgbClr val="0070C0"/>
                </a:solidFill>
                <a:latin typeface="Calibri"/>
                <a:cs typeface="Calibri"/>
              </a:rPr>
              <a:t>S</a:t>
            </a:r>
            <a:r>
              <a:rPr sz="1800" b="1" spc="-10" dirty="0">
                <a:solidFill>
                  <a:srgbClr val="0070C0"/>
                </a:solidFill>
                <a:latin typeface="Calibri"/>
                <a:cs typeface="Calibri"/>
              </a:rPr>
              <a:t>e</a:t>
            </a:r>
            <a:r>
              <a:rPr sz="1800" b="1" dirty="0">
                <a:solidFill>
                  <a:srgbClr val="0070C0"/>
                </a:solidFill>
                <a:latin typeface="Calibri"/>
                <a:cs typeface="Calibri"/>
              </a:rPr>
              <a:t>t</a:t>
            </a:r>
            <a:r>
              <a:rPr sz="1800" b="1" spc="-15" dirty="0">
                <a:solidFill>
                  <a:srgbClr val="0070C0"/>
                </a:solidFill>
                <a:latin typeface="Calibri"/>
                <a:cs typeface="Calibri"/>
              </a:rPr>
              <a:t> </a:t>
            </a:r>
            <a:r>
              <a:rPr sz="1800" b="1" spc="-5" dirty="0">
                <a:solidFill>
                  <a:srgbClr val="0070C0"/>
                </a:solidFill>
                <a:latin typeface="Calibri"/>
                <a:cs typeface="Calibri"/>
              </a:rPr>
              <a:t>1</a:t>
            </a:r>
            <a:endParaRPr sz="1800" dirty="0">
              <a:latin typeface="Calibri"/>
              <a:cs typeface="Calibri"/>
            </a:endParaRPr>
          </a:p>
        </p:txBody>
      </p:sp>
      <p:graphicFrame>
        <p:nvGraphicFramePr>
          <p:cNvPr id="8" name="object 8"/>
          <p:cNvGraphicFramePr>
            <a:graphicFrameLocks noGrp="1"/>
          </p:cNvGraphicFramePr>
          <p:nvPr>
            <p:extLst>
              <p:ext uri="{D42A27DB-BD31-4B8C-83A1-F6EECF244321}">
                <p14:modId xmlns:p14="http://schemas.microsoft.com/office/powerpoint/2010/main" val="2790579283"/>
              </p:ext>
            </p:extLst>
          </p:nvPr>
        </p:nvGraphicFramePr>
        <p:xfrm>
          <a:off x="3962400" y="4724400"/>
          <a:ext cx="2735263" cy="1445642"/>
        </p:xfrm>
        <a:graphic>
          <a:graphicData uri="http://schemas.openxmlformats.org/drawingml/2006/table">
            <a:tbl>
              <a:tblPr firstRow="1" bandRow="1">
                <a:tableStyleId>{2D5ABB26-0587-4C30-8999-92F81FD0307C}</a:tableStyleId>
              </a:tblPr>
              <a:tblGrid>
                <a:gridCol w="609600"/>
                <a:gridCol w="990600"/>
                <a:gridCol w="1135063"/>
              </a:tblGrid>
              <a:tr h="373328">
                <a:tc>
                  <a:txBody>
                    <a:bodyPr/>
                    <a:lstStyle/>
                    <a:p>
                      <a:endParaRPr sz="2000" dirty="0">
                        <a:latin typeface="Calibri"/>
                        <a:cs typeface="Calibri"/>
                      </a:endParaRPr>
                    </a:p>
                  </a:txBody>
                  <a:tcPr marL="0" marR="0" marT="0" marB="0">
                    <a:lnL w="57150">
                      <a:solidFill>
                        <a:srgbClr val="000000"/>
                      </a:solidFill>
                      <a:prstDash val="solid"/>
                    </a:lnL>
                    <a:lnR w="30162">
                      <a:solidFill>
                        <a:srgbClr val="000000"/>
                      </a:solidFill>
                      <a:prstDash val="solid"/>
                    </a:lnR>
                    <a:lnT w="12700">
                      <a:solidFill>
                        <a:srgbClr val="000000"/>
                      </a:solidFill>
                      <a:prstDash val="solid"/>
                    </a:lnT>
                    <a:lnB w="57150">
                      <a:solidFill>
                        <a:srgbClr val="000000"/>
                      </a:solidFill>
                      <a:prstDash val="solid"/>
                    </a:lnB>
                    <a:solidFill>
                      <a:srgbClr val="DEDFF5"/>
                    </a:solidFill>
                  </a:tcPr>
                </a:tc>
                <a:tc>
                  <a:txBody>
                    <a:bodyPr/>
                    <a:lstStyle/>
                    <a:p>
                      <a:endParaRPr sz="2000" dirty="0">
                        <a:latin typeface="Calibri"/>
                        <a:cs typeface="Calibri"/>
                      </a:endParaRPr>
                    </a:p>
                  </a:txBody>
                  <a:tcPr marL="0" marR="0" marT="0" marB="0">
                    <a:lnL w="30162">
                      <a:solidFill>
                        <a:srgbClr val="000000"/>
                      </a:solidFill>
                      <a:prstDash val="solid"/>
                    </a:lnL>
                    <a:lnR w="28575">
                      <a:solidFill>
                        <a:srgbClr val="000000"/>
                      </a:solidFill>
                      <a:prstDash val="solid"/>
                    </a:lnR>
                    <a:lnT w="12700">
                      <a:solidFill>
                        <a:srgbClr val="000000"/>
                      </a:solidFill>
                      <a:prstDash val="solid"/>
                    </a:lnT>
                    <a:lnB w="57150">
                      <a:solidFill>
                        <a:srgbClr val="000000"/>
                      </a:solidFill>
                      <a:prstDash val="solid"/>
                    </a:lnB>
                    <a:solidFill>
                      <a:srgbClr val="DEDFF5"/>
                    </a:solidFill>
                  </a:tcPr>
                </a:tc>
                <a:tc>
                  <a:txBody>
                    <a:bodyPr/>
                    <a:lstStyle/>
                    <a:p>
                      <a:r>
                        <a:rPr lang="en-US" sz="2000" dirty="0" smtClean="0">
                          <a:latin typeface="Calibri"/>
                          <a:cs typeface="Calibri"/>
                        </a:rPr>
                        <a:t>   </a:t>
                      </a:r>
                      <a:endParaRPr sz="2000" dirty="0">
                        <a:latin typeface="Calibri"/>
                        <a:cs typeface="Calibri"/>
                      </a:endParaRPr>
                    </a:p>
                  </a:txBody>
                  <a:tcPr marL="0" marR="0" marT="0" marB="0">
                    <a:lnL w="28575">
                      <a:solidFill>
                        <a:srgbClr val="000000"/>
                      </a:solidFill>
                      <a:prstDash val="solid"/>
                    </a:lnL>
                    <a:lnR w="57150">
                      <a:solidFill>
                        <a:srgbClr val="000000"/>
                      </a:solidFill>
                      <a:prstDash val="solid"/>
                    </a:lnR>
                    <a:lnT w="12700">
                      <a:solidFill>
                        <a:srgbClr val="000000"/>
                      </a:solidFill>
                      <a:prstDash val="solid"/>
                    </a:lnT>
                    <a:lnB w="57150">
                      <a:solidFill>
                        <a:srgbClr val="000000"/>
                      </a:solidFill>
                      <a:prstDash val="solid"/>
                    </a:lnB>
                    <a:solidFill>
                      <a:srgbClr val="DEDFF5"/>
                    </a:solidFill>
                  </a:tcPr>
                </a:tc>
              </a:tr>
              <a:tr h="373328">
                <a:tc>
                  <a:txBody>
                    <a:bodyPr/>
                    <a:lstStyle/>
                    <a:p>
                      <a:pPr marL="61594">
                        <a:lnSpc>
                          <a:spcPct val="100000"/>
                        </a:lnSpc>
                      </a:pPr>
                      <a:endParaRPr sz="2000" dirty="0">
                        <a:latin typeface="Calibri"/>
                        <a:cs typeface="Calibri"/>
                      </a:endParaRPr>
                    </a:p>
                  </a:txBody>
                  <a:tcPr marL="0" marR="0" marT="0" marB="0">
                    <a:lnL w="57150">
                      <a:solidFill>
                        <a:srgbClr val="000000"/>
                      </a:solidFill>
                      <a:prstDash val="solid"/>
                    </a:lnL>
                    <a:lnR w="30162">
                      <a:solidFill>
                        <a:srgbClr val="000000"/>
                      </a:solidFill>
                      <a:prstDash val="solid"/>
                    </a:lnR>
                    <a:lnT w="57150">
                      <a:solidFill>
                        <a:srgbClr val="000000"/>
                      </a:solidFill>
                      <a:prstDash val="solid"/>
                    </a:lnT>
                    <a:lnB w="12700">
                      <a:solidFill>
                        <a:srgbClr val="000000"/>
                      </a:solidFill>
                      <a:prstDash val="solid"/>
                    </a:lnB>
                    <a:solidFill>
                      <a:srgbClr val="DEDFF5"/>
                    </a:solidFill>
                  </a:tcPr>
                </a:tc>
                <a:tc>
                  <a:txBody>
                    <a:bodyPr/>
                    <a:lstStyle/>
                    <a:p>
                      <a:pPr marL="83820">
                        <a:lnSpc>
                          <a:spcPct val="100000"/>
                        </a:lnSpc>
                      </a:pPr>
                      <a:endParaRPr sz="2000" dirty="0">
                        <a:latin typeface="Calibri"/>
                        <a:cs typeface="Calibri"/>
                      </a:endParaRPr>
                    </a:p>
                  </a:txBody>
                  <a:tcPr marL="0" marR="0" marT="0" marB="0">
                    <a:lnL w="30162">
                      <a:solidFill>
                        <a:srgbClr val="000000"/>
                      </a:solidFill>
                      <a:prstDash val="solid"/>
                    </a:lnL>
                    <a:lnR w="28575">
                      <a:solidFill>
                        <a:srgbClr val="000000"/>
                      </a:solidFill>
                      <a:prstDash val="solid"/>
                    </a:lnR>
                    <a:lnT w="57150">
                      <a:solidFill>
                        <a:srgbClr val="000000"/>
                      </a:solidFill>
                      <a:prstDash val="solid"/>
                    </a:lnT>
                    <a:lnB w="12700">
                      <a:solidFill>
                        <a:srgbClr val="000000"/>
                      </a:solidFill>
                      <a:prstDash val="solid"/>
                    </a:lnB>
                    <a:solidFill>
                      <a:srgbClr val="DEDFF5"/>
                    </a:solidFill>
                  </a:tcPr>
                </a:tc>
                <a:tc>
                  <a:txBody>
                    <a:bodyPr/>
                    <a:lstStyle/>
                    <a:p>
                      <a:pPr marL="83820">
                        <a:lnSpc>
                          <a:spcPct val="100000"/>
                        </a:lnSpc>
                      </a:pPr>
                      <a:endParaRPr sz="2000" dirty="0">
                        <a:latin typeface="Calibri"/>
                        <a:cs typeface="Calibri"/>
                      </a:endParaRPr>
                    </a:p>
                  </a:txBody>
                  <a:tcPr marL="0" marR="0" marT="0" marB="0">
                    <a:lnL w="28575">
                      <a:solidFill>
                        <a:srgbClr val="000000"/>
                      </a:solidFill>
                      <a:prstDash val="solid"/>
                    </a:lnL>
                    <a:lnR w="57150">
                      <a:solidFill>
                        <a:srgbClr val="000000"/>
                      </a:solidFill>
                      <a:prstDash val="solid"/>
                    </a:lnR>
                    <a:lnT w="57150">
                      <a:solidFill>
                        <a:srgbClr val="000000"/>
                      </a:solidFill>
                      <a:prstDash val="solid"/>
                    </a:lnT>
                    <a:lnB w="12700">
                      <a:solidFill>
                        <a:srgbClr val="000000"/>
                      </a:solidFill>
                      <a:prstDash val="solid"/>
                    </a:lnB>
                    <a:solidFill>
                      <a:srgbClr val="DEDFF5"/>
                    </a:solidFill>
                  </a:tcPr>
                </a:tc>
              </a:tr>
              <a:tr h="325658">
                <a:tc>
                  <a:txBody>
                    <a:bodyPr/>
                    <a:lstStyle/>
                    <a:p>
                      <a:pPr marL="61594">
                        <a:lnSpc>
                          <a:spcPts val="1450"/>
                        </a:lnSpc>
                      </a:pPr>
                      <a:endParaRPr sz="2000">
                        <a:latin typeface="Calibri"/>
                        <a:cs typeface="Calibri"/>
                      </a:endParaRPr>
                    </a:p>
                  </a:txBody>
                  <a:tcPr marL="0" marR="0" marT="0" marB="0">
                    <a:lnL w="57150">
                      <a:solidFill>
                        <a:srgbClr val="000000"/>
                      </a:solidFill>
                      <a:prstDash val="solid"/>
                    </a:lnL>
                    <a:lnR w="30162">
                      <a:solidFill>
                        <a:srgbClr val="000000"/>
                      </a:solidFill>
                      <a:prstDash val="solid"/>
                    </a:lnR>
                    <a:lnT w="12700">
                      <a:solidFill>
                        <a:srgbClr val="000000"/>
                      </a:solidFill>
                      <a:prstDash val="solid"/>
                    </a:lnT>
                    <a:lnB w="57150">
                      <a:solidFill>
                        <a:srgbClr val="000000"/>
                      </a:solidFill>
                      <a:prstDash val="solid"/>
                    </a:lnB>
                    <a:solidFill>
                      <a:srgbClr val="DEDFF5"/>
                    </a:solidFill>
                  </a:tcPr>
                </a:tc>
                <a:tc>
                  <a:txBody>
                    <a:bodyPr/>
                    <a:lstStyle/>
                    <a:p>
                      <a:pPr marL="83820">
                        <a:lnSpc>
                          <a:spcPts val="1450"/>
                        </a:lnSpc>
                      </a:pPr>
                      <a:endParaRPr sz="2000" dirty="0">
                        <a:latin typeface="Calibri"/>
                        <a:cs typeface="Calibri"/>
                      </a:endParaRPr>
                    </a:p>
                  </a:txBody>
                  <a:tcPr marL="0" marR="0" marT="0" marB="0">
                    <a:lnL w="30162">
                      <a:solidFill>
                        <a:srgbClr val="000000"/>
                      </a:solidFill>
                      <a:prstDash val="solid"/>
                    </a:lnL>
                    <a:lnR w="28575">
                      <a:solidFill>
                        <a:srgbClr val="000000"/>
                      </a:solidFill>
                      <a:prstDash val="solid"/>
                    </a:lnR>
                    <a:lnT w="12700">
                      <a:solidFill>
                        <a:srgbClr val="000000"/>
                      </a:solidFill>
                      <a:prstDash val="solid"/>
                    </a:lnT>
                    <a:lnB w="57150">
                      <a:solidFill>
                        <a:srgbClr val="000000"/>
                      </a:solidFill>
                      <a:prstDash val="solid"/>
                    </a:lnB>
                    <a:solidFill>
                      <a:srgbClr val="DEDFF5"/>
                    </a:solidFill>
                  </a:tcPr>
                </a:tc>
                <a:tc>
                  <a:txBody>
                    <a:bodyPr/>
                    <a:lstStyle/>
                    <a:p>
                      <a:pPr marL="83820">
                        <a:lnSpc>
                          <a:spcPts val="1450"/>
                        </a:lnSpc>
                      </a:pPr>
                      <a:endParaRPr sz="2000" dirty="0">
                        <a:latin typeface="Calibri"/>
                        <a:cs typeface="Calibri"/>
                      </a:endParaRPr>
                    </a:p>
                  </a:txBody>
                  <a:tcPr marL="0" marR="0" marT="0" marB="0">
                    <a:lnL w="28575">
                      <a:solidFill>
                        <a:srgbClr val="000000"/>
                      </a:solidFill>
                      <a:prstDash val="solid"/>
                    </a:lnL>
                    <a:lnR w="57150">
                      <a:solidFill>
                        <a:srgbClr val="000000"/>
                      </a:solidFill>
                      <a:prstDash val="solid"/>
                    </a:lnR>
                    <a:lnT w="12700">
                      <a:solidFill>
                        <a:srgbClr val="000000"/>
                      </a:solidFill>
                      <a:prstDash val="solid"/>
                    </a:lnT>
                    <a:lnB w="57150">
                      <a:solidFill>
                        <a:srgbClr val="000000"/>
                      </a:solidFill>
                      <a:prstDash val="solid"/>
                    </a:lnB>
                    <a:solidFill>
                      <a:srgbClr val="DEDFF5"/>
                    </a:solidFill>
                  </a:tcPr>
                </a:tc>
              </a:tr>
              <a:tr h="373328">
                <a:tc>
                  <a:txBody>
                    <a:bodyPr/>
                    <a:lstStyle/>
                    <a:p>
                      <a:endParaRPr sz="2000" dirty="0">
                        <a:latin typeface="Calibri"/>
                        <a:cs typeface="Calibri"/>
                      </a:endParaRPr>
                    </a:p>
                  </a:txBody>
                  <a:tcPr marL="0" marR="0" marT="0" marB="0">
                    <a:lnL w="57150">
                      <a:solidFill>
                        <a:srgbClr val="000000"/>
                      </a:solidFill>
                      <a:prstDash val="solid"/>
                    </a:lnL>
                    <a:lnR w="30162">
                      <a:solidFill>
                        <a:srgbClr val="000000"/>
                      </a:solidFill>
                      <a:prstDash val="solid"/>
                    </a:lnR>
                    <a:lnT w="57150">
                      <a:solidFill>
                        <a:srgbClr val="000000"/>
                      </a:solidFill>
                      <a:prstDash val="solid"/>
                    </a:lnT>
                    <a:lnB w="12700">
                      <a:solidFill>
                        <a:srgbClr val="000000"/>
                      </a:solidFill>
                      <a:prstDash val="solid"/>
                    </a:lnB>
                    <a:solidFill>
                      <a:srgbClr val="DEDFF5"/>
                    </a:solidFill>
                  </a:tcPr>
                </a:tc>
                <a:tc>
                  <a:txBody>
                    <a:bodyPr/>
                    <a:lstStyle/>
                    <a:p>
                      <a:endParaRPr sz="2000" dirty="0">
                        <a:latin typeface="Calibri"/>
                        <a:cs typeface="Calibri"/>
                      </a:endParaRPr>
                    </a:p>
                  </a:txBody>
                  <a:tcPr marL="0" marR="0" marT="0" marB="0">
                    <a:lnL w="30162">
                      <a:solidFill>
                        <a:srgbClr val="000000"/>
                      </a:solidFill>
                      <a:prstDash val="solid"/>
                    </a:lnL>
                    <a:lnR w="28575">
                      <a:solidFill>
                        <a:srgbClr val="000000"/>
                      </a:solidFill>
                      <a:prstDash val="solid"/>
                    </a:lnR>
                    <a:lnT w="57150">
                      <a:solidFill>
                        <a:srgbClr val="000000"/>
                      </a:solidFill>
                      <a:prstDash val="solid"/>
                    </a:lnT>
                    <a:lnB w="12700">
                      <a:solidFill>
                        <a:srgbClr val="000000"/>
                      </a:solidFill>
                      <a:prstDash val="solid"/>
                    </a:lnB>
                    <a:solidFill>
                      <a:srgbClr val="DEDFF5"/>
                    </a:solidFill>
                  </a:tcPr>
                </a:tc>
                <a:tc>
                  <a:txBody>
                    <a:bodyPr/>
                    <a:lstStyle/>
                    <a:p>
                      <a:endParaRPr sz="2000" dirty="0">
                        <a:latin typeface="Calibri"/>
                        <a:cs typeface="Calibri"/>
                      </a:endParaRPr>
                    </a:p>
                  </a:txBody>
                  <a:tcPr marL="0" marR="0" marT="0" marB="0">
                    <a:lnL w="28575">
                      <a:solidFill>
                        <a:srgbClr val="000000"/>
                      </a:solidFill>
                      <a:prstDash val="solid"/>
                    </a:lnL>
                    <a:lnR w="57150">
                      <a:solidFill>
                        <a:srgbClr val="000000"/>
                      </a:solidFill>
                      <a:prstDash val="solid"/>
                    </a:lnR>
                    <a:lnT w="57150">
                      <a:solidFill>
                        <a:srgbClr val="000000"/>
                      </a:solidFill>
                      <a:prstDash val="solid"/>
                    </a:lnT>
                    <a:lnB w="12700">
                      <a:solidFill>
                        <a:srgbClr val="000000"/>
                      </a:solidFill>
                      <a:prstDash val="solid"/>
                    </a:lnB>
                    <a:solidFill>
                      <a:srgbClr val="DEDFF5"/>
                    </a:solidFill>
                  </a:tcPr>
                </a:tc>
              </a:tr>
            </a:tbl>
          </a:graphicData>
        </a:graphic>
      </p:graphicFrame>
      <p:graphicFrame>
        <p:nvGraphicFramePr>
          <p:cNvPr id="12" name="object 12"/>
          <p:cNvGraphicFramePr>
            <a:graphicFrameLocks noGrp="1"/>
          </p:cNvGraphicFramePr>
          <p:nvPr/>
        </p:nvGraphicFramePr>
        <p:xfrm>
          <a:off x="450850" y="1835150"/>
          <a:ext cx="2136774" cy="304800"/>
        </p:xfrm>
        <a:graphic>
          <a:graphicData uri="http://schemas.openxmlformats.org/drawingml/2006/table">
            <a:tbl>
              <a:tblPr firstRow="1" bandRow="1">
                <a:tableStyleId>{2D5ABB26-0587-4C30-8999-92F81FD0307C}</a:tableStyleId>
              </a:tblPr>
              <a:tblGrid>
                <a:gridCol w="710406"/>
                <a:gridCol w="716756"/>
                <a:gridCol w="709612"/>
              </a:tblGrid>
              <a:tr h="285750">
                <a:tc>
                  <a:txBody>
                    <a:bodyPr/>
                    <a:lstStyle/>
                    <a:p>
                      <a:pPr marL="226695">
                        <a:lnSpc>
                          <a:spcPct val="100000"/>
                        </a:lnSpc>
                      </a:pPr>
                      <a:r>
                        <a:rPr sz="2000" b="1" dirty="0">
                          <a:solidFill>
                            <a:srgbClr val="C00000"/>
                          </a:solidFill>
                          <a:latin typeface="Calibri"/>
                          <a:cs typeface="Calibri"/>
                        </a:rPr>
                        <a:t>xx</a:t>
                      </a:r>
                      <a:endParaRPr sz="2000">
                        <a:latin typeface="Calibri"/>
                        <a:cs typeface="Calibri"/>
                      </a:endParaRPr>
                    </a:p>
                  </a:txBody>
                  <a:tcPr marL="0" marR="0" marT="0" marB="0">
                    <a:lnL w="12700">
                      <a:solidFill>
                        <a:srgbClr val="000000"/>
                      </a:solidFill>
                      <a:prstDash val="solid"/>
                    </a:lnL>
                    <a:lnR w="26987">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2000" b="1" dirty="0">
                          <a:solidFill>
                            <a:srgbClr val="0070C0"/>
                          </a:solidFill>
                          <a:latin typeface="Calibri"/>
                          <a:cs typeface="Calibri"/>
                        </a:rPr>
                        <a:t>x</a:t>
                      </a:r>
                      <a:endParaRPr sz="2000">
                        <a:latin typeface="Calibri"/>
                        <a:cs typeface="Calibri"/>
                      </a:endParaRPr>
                    </a:p>
                  </a:txBody>
                  <a:tcPr marL="0" marR="0" marT="0" marB="0">
                    <a:lnL w="26987">
                      <a:solidFill>
                        <a:srgbClr val="000000"/>
                      </a:solidFill>
                      <a:prstDash val="solid"/>
                    </a:lnL>
                    <a:lnR w="254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2000" b="1" dirty="0">
                          <a:solidFill>
                            <a:srgbClr val="008000"/>
                          </a:solidFill>
                          <a:latin typeface="Calibri"/>
                          <a:cs typeface="Calibri"/>
                        </a:rPr>
                        <a:t>x</a:t>
                      </a:r>
                      <a:endParaRPr sz="2000">
                        <a:latin typeface="Calibri"/>
                        <a:cs typeface="Calibri"/>
                      </a:endParaRPr>
                    </a:p>
                  </a:txBody>
                  <a:tcPr marL="0" marR="0" marT="0" marB="0">
                    <a:lnL w="254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22" name="object 4"/>
          <p:cNvSpPr txBox="1"/>
          <p:nvPr/>
        </p:nvSpPr>
        <p:spPr>
          <a:xfrm>
            <a:off x="3289300" y="1470379"/>
            <a:ext cx="4867275" cy="615553"/>
          </a:xfrm>
          <a:prstGeom prst="rect">
            <a:avLst/>
          </a:prstGeom>
        </p:spPr>
        <p:txBody>
          <a:bodyPr vert="horz" wrap="square" lIns="0" tIns="0" rIns="0" bIns="0" rtlCol="0">
            <a:spAutoFit/>
          </a:bodyPr>
          <a:lstStyle/>
          <a:p>
            <a:pPr marL="12700" marR="5080">
              <a:lnSpc>
                <a:spcPct val="100000"/>
              </a:lnSpc>
            </a:pPr>
            <a:r>
              <a:rPr sz="2000" dirty="0">
                <a:latin typeface="Calibri"/>
                <a:cs typeface="Calibri"/>
              </a:rPr>
              <a:t>M</a:t>
            </a:r>
            <a:r>
              <a:rPr sz="2000" spc="-5" dirty="0">
                <a:latin typeface="Calibri"/>
                <a:cs typeface="Calibri"/>
              </a:rPr>
              <a:t>=</a:t>
            </a:r>
            <a:r>
              <a:rPr sz="2000" dirty="0">
                <a:latin typeface="Calibri"/>
                <a:cs typeface="Calibri"/>
              </a:rPr>
              <a:t>16</a:t>
            </a:r>
            <a:r>
              <a:rPr sz="2000" spc="-20" dirty="0">
                <a:latin typeface="Calibri"/>
                <a:cs typeface="Calibri"/>
              </a:rPr>
              <a:t> </a:t>
            </a:r>
            <a:r>
              <a:rPr lang="zh-CN" altLang="en-US" sz="2000" spc="-10" dirty="0" smtClean="0">
                <a:latin typeface="Calibri"/>
                <a:cs typeface="Calibri"/>
              </a:rPr>
              <a:t>字节</a:t>
            </a:r>
            <a:r>
              <a:rPr sz="2000" dirty="0" smtClean="0">
                <a:latin typeface="Calibri"/>
                <a:cs typeface="Calibri"/>
              </a:rPr>
              <a:t> (</a:t>
            </a:r>
            <a:r>
              <a:rPr lang="zh-CN" altLang="en-US" sz="2000" dirty="0" smtClean="0">
                <a:latin typeface="Calibri"/>
                <a:cs typeface="Calibri"/>
              </a:rPr>
              <a:t>地址是</a:t>
            </a:r>
            <a:r>
              <a:rPr lang="en-US" altLang="zh-CN" sz="2000" dirty="0" smtClean="0">
                <a:latin typeface="Calibri"/>
                <a:cs typeface="Calibri"/>
              </a:rPr>
              <a:t>4</a:t>
            </a:r>
            <a:r>
              <a:rPr lang="zh-CN" altLang="en-US" sz="2000" dirty="0" smtClean="0">
                <a:latin typeface="Calibri"/>
                <a:cs typeface="Calibri"/>
              </a:rPr>
              <a:t>位的</a:t>
            </a:r>
            <a:r>
              <a:rPr sz="2000" dirty="0" smtClean="0">
                <a:latin typeface="Calibri"/>
                <a:cs typeface="Calibri"/>
              </a:rPr>
              <a:t>),</a:t>
            </a:r>
            <a:r>
              <a:rPr sz="2000" spc="20" dirty="0" smtClean="0">
                <a:latin typeface="Calibri"/>
                <a:cs typeface="Calibri"/>
              </a:rPr>
              <a:t> </a:t>
            </a:r>
            <a:r>
              <a:rPr sz="2000" dirty="0">
                <a:latin typeface="Calibri"/>
                <a:cs typeface="Calibri"/>
              </a:rPr>
              <a:t>B</a:t>
            </a:r>
            <a:r>
              <a:rPr sz="2000" spc="-5" dirty="0">
                <a:latin typeface="Calibri"/>
                <a:cs typeface="Calibri"/>
              </a:rPr>
              <a:t>=</a:t>
            </a:r>
            <a:r>
              <a:rPr sz="2000" dirty="0">
                <a:latin typeface="Calibri"/>
                <a:cs typeface="Calibri"/>
              </a:rPr>
              <a:t>2</a:t>
            </a:r>
            <a:r>
              <a:rPr sz="2000" spc="-5" dirty="0">
                <a:latin typeface="Calibri"/>
                <a:cs typeface="Calibri"/>
              </a:rPr>
              <a:t> </a:t>
            </a:r>
            <a:r>
              <a:rPr lang="zh-CN" altLang="en-US" sz="2000" spc="-5" dirty="0" smtClean="0">
                <a:latin typeface="Calibri"/>
                <a:cs typeface="Calibri"/>
              </a:rPr>
              <a:t>字节</a:t>
            </a:r>
            <a:r>
              <a:rPr lang="en-US" altLang="zh-CN" sz="2000" spc="-5" dirty="0" smtClean="0">
                <a:latin typeface="Calibri"/>
                <a:cs typeface="Calibri"/>
              </a:rPr>
              <a:t>/</a:t>
            </a:r>
            <a:r>
              <a:rPr lang="zh-CN" altLang="en-US" sz="2000" spc="-5" dirty="0" smtClean="0">
                <a:latin typeface="Calibri"/>
                <a:cs typeface="Calibri"/>
              </a:rPr>
              <a:t>块</a:t>
            </a:r>
            <a:r>
              <a:rPr sz="2000" dirty="0" smtClean="0">
                <a:latin typeface="Calibri"/>
                <a:cs typeface="Calibri"/>
              </a:rPr>
              <a:t>, S</a:t>
            </a:r>
            <a:r>
              <a:rPr sz="2000" spc="-5" dirty="0" smtClean="0">
                <a:latin typeface="Calibri"/>
                <a:cs typeface="Calibri"/>
              </a:rPr>
              <a:t>=</a:t>
            </a:r>
            <a:r>
              <a:rPr lang="en-US" sz="2000" dirty="0">
                <a:latin typeface="Calibri"/>
                <a:cs typeface="Calibri"/>
              </a:rPr>
              <a:t>2</a:t>
            </a:r>
            <a:r>
              <a:rPr sz="2000" spc="-5" dirty="0" smtClean="0">
                <a:latin typeface="Calibri"/>
                <a:cs typeface="Calibri"/>
              </a:rPr>
              <a:t> </a:t>
            </a:r>
            <a:r>
              <a:rPr lang="zh-CN" altLang="en-US" sz="2000" spc="-5" dirty="0" smtClean="0">
                <a:latin typeface="Calibri"/>
                <a:cs typeface="Calibri"/>
              </a:rPr>
              <a:t>组</a:t>
            </a:r>
            <a:r>
              <a:rPr sz="2000" dirty="0" smtClean="0">
                <a:latin typeface="Calibri"/>
                <a:cs typeface="Calibri"/>
              </a:rPr>
              <a:t>,</a:t>
            </a:r>
            <a:r>
              <a:rPr sz="2000" spc="20" dirty="0" smtClean="0">
                <a:latin typeface="Calibri"/>
                <a:cs typeface="Calibri"/>
              </a:rPr>
              <a:t> </a:t>
            </a:r>
            <a:r>
              <a:rPr sz="2000" spc="5" dirty="0" smtClean="0">
                <a:latin typeface="Calibri"/>
                <a:cs typeface="Calibri"/>
              </a:rPr>
              <a:t>E</a:t>
            </a:r>
            <a:r>
              <a:rPr sz="2000" spc="-5" dirty="0" smtClean="0">
                <a:latin typeface="Calibri"/>
                <a:cs typeface="Calibri"/>
              </a:rPr>
              <a:t>=</a:t>
            </a:r>
            <a:r>
              <a:rPr lang="en-US" sz="2000" dirty="0">
                <a:latin typeface="Calibri"/>
                <a:cs typeface="Calibri"/>
              </a:rPr>
              <a:t>2</a:t>
            </a:r>
            <a:r>
              <a:rPr sz="2000" spc="-5" dirty="0" smtClean="0">
                <a:latin typeface="Calibri"/>
                <a:cs typeface="Calibri"/>
              </a:rPr>
              <a:t> </a:t>
            </a:r>
            <a:r>
              <a:rPr lang="zh-CN" altLang="en-US" sz="2000" spc="-5" dirty="0" smtClean="0">
                <a:latin typeface="Calibri"/>
                <a:cs typeface="Calibri"/>
              </a:rPr>
              <a:t>块</a:t>
            </a:r>
            <a:r>
              <a:rPr lang="en-US" altLang="zh-CN" sz="2000" spc="-5" dirty="0" smtClean="0">
                <a:latin typeface="Calibri"/>
                <a:cs typeface="Calibri"/>
              </a:rPr>
              <a:t>/</a:t>
            </a:r>
            <a:r>
              <a:rPr lang="zh-CN" altLang="en-US" sz="2000" spc="-5" dirty="0" smtClean="0">
                <a:latin typeface="Calibri"/>
                <a:cs typeface="Calibri"/>
              </a:rPr>
              <a:t>组</a:t>
            </a:r>
            <a:endParaRPr sz="2000" dirty="0">
              <a:latin typeface="Calibri"/>
              <a:cs typeface="Calibri"/>
            </a:endParaRPr>
          </a:p>
        </p:txBody>
      </p:sp>
      <p:sp>
        <p:nvSpPr>
          <p:cNvPr id="23" name="矩形 22"/>
          <p:cNvSpPr/>
          <p:nvPr/>
        </p:nvSpPr>
        <p:spPr>
          <a:xfrm>
            <a:off x="5390805" y="4355068"/>
            <a:ext cx="1086195" cy="369332"/>
          </a:xfrm>
          <a:prstGeom prst="rect">
            <a:avLst/>
          </a:prstGeom>
        </p:spPr>
        <p:txBody>
          <a:bodyPr wrap="none">
            <a:spAutoFit/>
          </a:bodyPr>
          <a:lstStyle/>
          <a:p>
            <a:pPr marL="382270">
              <a:lnSpc>
                <a:spcPct val="100000"/>
              </a:lnSpc>
            </a:pPr>
            <a:r>
              <a:rPr lang="en-US" altLang="zh-CN" b="1" dirty="0" smtClean="0">
                <a:latin typeface="Calibri"/>
                <a:cs typeface="Calibri"/>
              </a:rPr>
              <a:t>B</a:t>
            </a:r>
            <a:r>
              <a:rPr lang="en-US" altLang="zh-CN" b="1" spc="-5" dirty="0" smtClean="0">
                <a:latin typeface="Calibri"/>
                <a:cs typeface="Calibri"/>
              </a:rPr>
              <a:t>l</a:t>
            </a:r>
            <a:r>
              <a:rPr lang="en-US" altLang="zh-CN" b="1" dirty="0" smtClean="0">
                <a:latin typeface="Calibri"/>
                <a:cs typeface="Calibri"/>
              </a:rPr>
              <a:t>ock</a:t>
            </a:r>
            <a:endParaRPr lang="en-US" altLang="zh-CN" dirty="0">
              <a:latin typeface="Calibri"/>
              <a:cs typeface="Calibri"/>
            </a:endParaRPr>
          </a:p>
        </p:txBody>
      </p:sp>
      <p:sp>
        <p:nvSpPr>
          <p:cNvPr id="24" name="TextBox 23"/>
          <p:cNvSpPr txBox="1"/>
          <p:nvPr/>
        </p:nvSpPr>
        <p:spPr>
          <a:xfrm>
            <a:off x="4114800" y="4724400"/>
            <a:ext cx="381000" cy="369332"/>
          </a:xfrm>
          <a:prstGeom prst="rect">
            <a:avLst/>
          </a:prstGeom>
          <a:noFill/>
        </p:spPr>
        <p:txBody>
          <a:bodyPr wrap="square" rtlCol="0">
            <a:spAutoFit/>
          </a:bodyPr>
          <a:lstStyle/>
          <a:p>
            <a:r>
              <a:rPr lang="en-US" altLang="zh-CN" sz="1800" dirty="0" smtClean="0">
                <a:latin typeface="Calibri" pitchFamily="34" charset="0"/>
              </a:rPr>
              <a:t>1</a:t>
            </a:r>
            <a:endParaRPr lang="zh-CN" altLang="en-US" sz="1800" dirty="0" smtClean="0">
              <a:latin typeface="Calibri" pitchFamily="34" charset="0"/>
            </a:endParaRPr>
          </a:p>
        </p:txBody>
      </p:sp>
      <p:sp>
        <p:nvSpPr>
          <p:cNvPr id="25" name="TextBox 24"/>
          <p:cNvSpPr txBox="1"/>
          <p:nvPr/>
        </p:nvSpPr>
        <p:spPr>
          <a:xfrm>
            <a:off x="4800600" y="4724400"/>
            <a:ext cx="609600" cy="369332"/>
          </a:xfrm>
          <a:prstGeom prst="rect">
            <a:avLst/>
          </a:prstGeom>
          <a:noFill/>
        </p:spPr>
        <p:txBody>
          <a:bodyPr wrap="square" rtlCol="0">
            <a:spAutoFit/>
          </a:bodyPr>
          <a:lstStyle/>
          <a:p>
            <a:r>
              <a:rPr lang="en-US" altLang="zh-CN" sz="1800" dirty="0" smtClean="0">
                <a:latin typeface="Calibri" pitchFamily="34" charset="0"/>
              </a:rPr>
              <a:t>00</a:t>
            </a:r>
            <a:endParaRPr lang="zh-CN" altLang="en-US" sz="1800" dirty="0" smtClean="0">
              <a:latin typeface="Calibri" pitchFamily="34" charset="0"/>
            </a:endParaRPr>
          </a:p>
        </p:txBody>
      </p:sp>
      <p:sp>
        <p:nvSpPr>
          <p:cNvPr id="26" name="TextBox 25"/>
          <p:cNvSpPr txBox="1"/>
          <p:nvPr/>
        </p:nvSpPr>
        <p:spPr>
          <a:xfrm>
            <a:off x="5638800" y="4724400"/>
            <a:ext cx="990600" cy="369332"/>
          </a:xfrm>
          <a:prstGeom prst="rect">
            <a:avLst/>
          </a:prstGeom>
          <a:noFill/>
        </p:spPr>
        <p:txBody>
          <a:bodyPr wrap="square" rtlCol="0">
            <a:spAutoFit/>
          </a:bodyPr>
          <a:lstStyle/>
          <a:p>
            <a:r>
              <a:rPr lang="en-US" altLang="zh-CN" sz="1800" dirty="0" smtClean="0">
                <a:latin typeface="Calibri" pitchFamily="34" charset="0"/>
              </a:rPr>
              <a:t>M[0</a:t>
            </a:r>
            <a:r>
              <a:rPr lang="zh-CN" altLang="en-US" sz="1800" dirty="0" smtClean="0">
                <a:latin typeface="Calibri" pitchFamily="34" charset="0"/>
              </a:rPr>
              <a:t>，</a:t>
            </a:r>
            <a:r>
              <a:rPr lang="en-US" altLang="zh-CN" sz="1800" dirty="0" smtClean="0">
                <a:latin typeface="Calibri" pitchFamily="34" charset="0"/>
              </a:rPr>
              <a:t>1]</a:t>
            </a:r>
            <a:endParaRPr lang="zh-CN" altLang="en-US" sz="1800" dirty="0" smtClean="0">
              <a:latin typeface="Calibri" pitchFamily="34" charset="0"/>
            </a:endParaRPr>
          </a:p>
        </p:txBody>
      </p:sp>
      <p:sp>
        <p:nvSpPr>
          <p:cNvPr id="27" name="TextBox 26"/>
          <p:cNvSpPr txBox="1"/>
          <p:nvPr/>
        </p:nvSpPr>
        <p:spPr>
          <a:xfrm>
            <a:off x="4114800" y="5410200"/>
            <a:ext cx="381000" cy="369332"/>
          </a:xfrm>
          <a:prstGeom prst="rect">
            <a:avLst/>
          </a:prstGeom>
          <a:noFill/>
        </p:spPr>
        <p:txBody>
          <a:bodyPr wrap="square" rtlCol="0">
            <a:spAutoFit/>
          </a:bodyPr>
          <a:lstStyle/>
          <a:p>
            <a:r>
              <a:rPr lang="en-US" altLang="zh-CN" sz="1800" dirty="0" smtClean="0">
                <a:latin typeface="Calibri" pitchFamily="34" charset="0"/>
              </a:rPr>
              <a:t>1</a:t>
            </a:r>
            <a:endParaRPr lang="zh-CN" altLang="en-US" sz="1800" dirty="0" smtClean="0">
              <a:latin typeface="Calibri" pitchFamily="34" charset="0"/>
            </a:endParaRPr>
          </a:p>
        </p:txBody>
      </p:sp>
      <p:sp>
        <p:nvSpPr>
          <p:cNvPr id="28" name="TextBox 27"/>
          <p:cNvSpPr txBox="1"/>
          <p:nvPr/>
        </p:nvSpPr>
        <p:spPr>
          <a:xfrm>
            <a:off x="4800600" y="5410200"/>
            <a:ext cx="609600" cy="369332"/>
          </a:xfrm>
          <a:prstGeom prst="rect">
            <a:avLst/>
          </a:prstGeom>
          <a:noFill/>
        </p:spPr>
        <p:txBody>
          <a:bodyPr wrap="square" rtlCol="0">
            <a:spAutoFit/>
          </a:bodyPr>
          <a:lstStyle/>
          <a:p>
            <a:r>
              <a:rPr lang="en-US" altLang="zh-CN" sz="1800" dirty="0" smtClean="0">
                <a:latin typeface="Calibri" pitchFamily="34" charset="0"/>
              </a:rPr>
              <a:t>01</a:t>
            </a:r>
            <a:endParaRPr lang="zh-CN" altLang="en-US" sz="1800" dirty="0" smtClean="0">
              <a:latin typeface="Calibri" pitchFamily="34" charset="0"/>
            </a:endParaRPr>
          </a:p>
        </p:txBody>
      </p:sp>
      <p:sp>
        <p:nvSpPr>
          <p:cNvPr id="29" name="TextBox 28"/>
          <p:cNvSpPr txBox="1"/>
          <p:nvPr/>
        </p:nvSpPr>
        <p:spPr>
          <a:xfrm>
            <a:off x="5638800" y="5410200"/>
            <a:ext cx="990600" cy="369332"/>
          </a:xfrm>
          <a:prstGeom prst="rect">
            <a:avLst/>
          </a:prstGeom>
          <a:noFill/>
        </p:spPr>
        <p:txBody>
          <a:bodyPr wrap="square" rtlCol="0">
            <a:spAutoFit/>
          </a:bodyPr>
          <a:lstStyle/>
          <a:p>
            <a:r>
              <a:rPr lang="en-US" altLang="zh-CN" sz="1800" dirty="0" smtClean="0">
                <a:latin typeface="Calibri" pitchFamily="34" charset="0"/>
              </a:rPr>
              <a:t>M[6</a:t>
            </a:r>
            <a:r>
              <a:rPr lang="zh-CN" altLang="en-US" sz="1800" dirty="0" smtClean="0">
                <a:latin typeface="Calibri" pitchFamily="34" charset="0"/>
              </a:rPr>
              <a:t>，</a:t>
            </a:r>
            <a:r>
              <a:rPr lang="en-US" altLang="zh-CN" sz="1800" dirty="0" smtClean="0">
                <a:latin typeface="Calibri" pitchFamily="34" charset="0"/>
              </a:rPr>
              <a:t>7]</a:t>
            </a:r>
            <a:endParaRPr lang="zh-CN" altLang="en-US" sz="1800" dirty="0" smtClean="0">
              <a:latin typeface="Calibri" pitchFamily="34" charset="0"/>
            </a:endParaRPr>
          </a:p>
        </p:txBody>
      </p:sp>
      <p:sp>
        <p:nvSpPr>
          <p:cNvPr id="30" name="TextBox 29"/>
          <p:cNvSpPr txBox="1"/>
          <p:nvPr/>
        </p:nvSpPr>
        <p:spPr>
          <a:xfrm>
            <a:off x="5638800" y="5105400"/>
            <a:ext cx="990600" cy="369332"/>
          </a:xfrm>
          <a:prstGeom prst="rect">
            <a:avLst/>
          </a:prstGeom>
          <a:noFill/>
        </p:spPr>
        <p:txBody>
          <a:bodyPr wrap="square" rtlCol="0">
            <a:spAutoFit/>
          </a:bodyPr>
          <a:lstStyle/>
          <a:p>
            <a:r>
              <a:rPr lang="en-US" altLang="zh-CN" sz="1800" dirty="0" smtClean="0">
                <a:latin typeface="Calibri" pitchFamily="34" charset="0"/>
              </a:rPr>
              <a:t>M[8</a:t>
            </a:r>
            <a:r>
              <a:rPr lang="zh-CN" altLang="en-US" sz="1800" dirty="0" smtClean="0">
                <a:latin typeface="Calibri" pitchFamily="34" charset="0"/>
              </a:rPr>
              <a:t>，</a:t>
            </a:r>
            <a:r>
              <a:rPr lang="en-US" altLang="zh-CN" sz="1800" dirty="0" smtClean="0">
                <a:latin typeface="Calibri" pitchFamily="34" charset="0"/>
              </a:rPr>
              <a:t>9]</a:t>
            </a:r>
            <a:endParaRPr lang="zh-CN" altLang="en-US" sz="1800" dirty="0" smtClean="0">
              <a:latin typeface="Calibri" pitchFamily="34" charset="0"/>
            </a:endParaRPr>
          </a:p>
        </p:txBody>
      </p:sp>
      <p:sp>
        <p:nvSpPr>
          <p:cNvPr id="31" name="TextBox 30"/>
          <p:cNvSpPr txBox="1"/>
          <p:nvPr/>
        </p:nvSpPr>
        <p:spPr>
          <a:xfrm>
            <a:off x="4800600" y="5117068"/>
            <a:ext cx="609600" cy="369332"/>
          </a:xfrm>
          <a:prstGeom prst="rect">
            <a:avLst/>
          </a:prstGeom>
          <a:noFill/>
        </p:spPr>
        <p:txBody>
          <a:bodyPr wrap="square" rtlCol="0">
            <a:spAutoFit/>
          </a:bodyPr>
          <a:lstStyle/>
          <a:p>
            <a:r>
              <a:rPr lang="en-US" altLang="zh-CN" sz="1800" dirty="0" smtClean="0">
                <a:latin typeface="Calibri" pitchFamily="34" charset="0"/>
              </a:rPr>
              <a:t>10</a:t>
            </a:r>
            <a:endParaRPr lang="zh-CN" altLang="en-US" sz="1800" dirty="0" smtClean="0">
              <a:latin typeface="Calibri" pitchFamily="34" charset="0"/>
            </a:endParaRPr>
          </a:p>
        </p:txBody>
      </p:sp>
      <p:sp>
        <p:nvSpPr>
          <p:cNvPr id="32" name="TextBox 31"/>
          <p:cNvSpPr txBox="1"/>
          <p:nvPr/>
        </p:nvSpPr>
        <p:spPr>
          <a:xfrm>
            <a:off x="4114800" y="5105400"/>
            <a:ext cx="381000" cy="369332"/>
          </a:xfrm>
          <a:prstGeom prst="rect">
            <a:avLst/>
          </a:prstGeom>
          <a:noFill/>
        </p:spPr>
        <p:txBody>
          <a:bodyPr wrap="square" rtlCol="0">
            <a:spAutoFit/>
          </a:bodyPr>
          <a:lstStyle/>
          <a:p>
            <a:r>
              <a:rPr lang="en-US" altLang="zh-CN" sz="1800" dirty="0" smtClean="0">
                <a:latin typeface="Calibri" pitchFamily="34" charset="0"/>
              </a:rPr>
              <a:t>1</a:t>
            </a:r>
            <a:endParaRPr lang="zh-CN" altLang="en-US" sz="1800" dirty="0" smtClean="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linds(horizontal)">
                                      <p:cBhvr>
                                        <p:cTn id="10" dur="500"/>
                                        <p:tgtEl>
                                          <p:spTgt spid="2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linds(horizontal)">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linds(horizontal)">
                                      <p:cBhvr>
                                        <p:cTn id="18" dur="500"/>
                                        <p:tgtEl>
                                          <p:spTgt spid="2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blinds(horizontal)">
                                      <p:cBhvr>
                                        <p:cTn id="21" dur="500"/>
                                        <p:tgtEl>
                                          <p:spTgt spid="2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linds(horizontal)">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blinds(horizontal)">
                                      <p:cBhvr>
                                        <p:cTn id="29" dur="500"/>
                                        <p:tgtEl>
                                          <p:spTgt spid="3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blinds(horizontal)">
                                      <p:cBhvr>
                                        <p:cTn id="32" dur="500"/>
                                        <p:tgtEl>
                                          <p:spTgt spid="31"/>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blinds(horizontal)">
                                      <p:cBhvr>
                                        <p:cTn id="3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29" grpId="0"/>
      <p:bldP spid="30" grpId="0"/>
      <p:bldP spid="31"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p:cNvSpPr>
            <a:spLocks noGrp="1" noChangeArrowheads="1"/>
          </p:cNvSpPr>
          <p:nvPr>
            <p:ph type="title" idx="4294967295"/>
          </p:nvPr>
        </p:nvSpPr>
        <p:spPr>
          <a:xfrm>
            <a:off x="304800" y="112713"/>
            <a:ext cx="8640763" cy="569912"/>
          </a:xfrm>
        </p:spPr>
        <p:txBody>
          <a:bodyPr lIns="91440" tIns="45720" rIns="91440" bIns="45720" anchor="ctr"/>
          <a:lstStyle/>
          <a:p>
            <a:pPr eaLnBrk="1" hangingPunct="1"/>
            <a:r>
              <a:rPr lang="zh-CN" altLang="en-US">
                <a:latin typeface="MSTT31c62400" charset="0"/>
              </a:rPr>
              <a:t>希望的理想存储器</a:t>
            </a:r>
          </a:p>
        </p:txBody>
      </p:sp>
      <p:sp>
        <p:nvSpPr>
          <p:cNvPr id="399364" name="Rectangle 4"/>
          <p:cNvSpPr>
            <a:spLocks noChangeArrowheads="1"/>
          </p:cNvSpPr>
          <p:nvPr/>
        </p:nvSpPr>
        <p:spPr bwMode="auto">
          <a:xfrm>
            <a:off x="809625" y="847725"/>
            <a:ext cx="5748338" cy="822325"/>
          </a:xfrm>
          <a:prstGeom prst="rect">
            <a:avLst/>
          </a:prstGeom>
          <a:noFill/>
          <a:ln w="9525">
            <a:noFill/>
            <a:miter lim="800000"/>
            <a:headEnd/>
            <a:tailEnd/>
          </a:ln>
        </p:spPr>
        <p:txBody>
          <a:bodyPr lIns="0" tIns="0" rIns="0" bIns="0">
            <a:spAutoFit/>
          </a:bodyPr>
          <a:lstStyle/>
          <a:p>
            <a:pPr eaLnBrk="1" hangingPunct="1">
              <a:lnSpc>
                <a:spcPct val="115000"/>
              </a:lnSpc>
              <a:spcBef>
                <a:spcPct val="15000"/>
              </a:spcBef>
            </a:pPr>
            <a:r>
              <a:rPr lang="zh-CN" altLang="en-US" sz="2200" b="1">
                <a:solidFill>
                  <a:srgbClr val="800000"/>
                </a:solidFill>
                <a:latin typeface="微软雅黑" pitchFamily="34" charset="-122"/>
                <a:ea typeface="微软雅黑" pitchFamily="34" charset="-122"/>
                <a:cs typeface="Arial" pitchFamily="34" charset="0"/>
              </a:rPr>
              <a:t>到目前为止，已经了解到有以下几种存储器：</a:t>
            </a:r>
          </a:p>
          <a:p>
            <a:pPr eaLnBrk="1" hangingPunct="1">
              <a:lnSpc>
                <a:spcPct val="115000"/>
              </a:lnSpc>
              <a:spcBef>
                <a:spcPct val="15000"/>
              </a:spcBef>
            </a:pPr>
            <a:r>
              <a:rPr lang="zh-CN" altLang="en-US" sz="2200" b="1">
                <a:solidFill>
                  <a:srgbClr val="800000"/>
                </a:solidFill>
                <a:latin typeface="微软雅黑" pitchFamily="34" charset="-122"/>
                <a:ea typeface="微软雅黑" pitchFamily="34" charset="-122"/>
                <a:cs typeface="Arial" pitchFamily="34" charset="0"/>
              </a:rPr>
              <a:t>寄存器，</a:t>
            </a:r>
            <a:r>
              <a:rPr lang="en-US" altLang="zh-CN" sz="2200" b="1">
                <a:solidFill>
                  <a:srgbClr val="800000"/>
                </a:solidFill>
                <a:latin typeface="微软雅黑" pitchFamily="34" charset="-122"/>
                <a:ea typeface="微软雅黑" pitchFamily="34" charset="-122"/>
                <a:cs typeface="Arial" pitchFamily="34" charset="0"/>
              </a:rPr>
              <a:t>SRAM</a:t>
            </a:r>
            <a:r>
              <a:rPr lang="zh-CN" altLang="en-US" sz="2200" b="1">
                <a:solidFill>
                  <a:srgbClr val="800000"/>
                </a:solidFill>
                <a:latin typeface="微软雅黑" pitchFamily="34" charset="-122"/>
                <a:ea typeface="微软雅黑" pitchFamily="34" charset="-122"/>
                <a:cs typeface="Arial" pitchFamily="34" charset="0"/>
              </a:rPr>
              <a:t>，</a:t>
            </a:r>
            <a:r>
              <a:rPr lang="en-US" altLang="zh-CN" sz="2200" b="1">
                <a:solidFill>
                  <a:srgbClr val="800000"/>
                </a:solidFill>
                <a:latin typeface="微软雅黑" pitchFamily="34" charset="-122"/>
                <a:ea typeface="微软雅黑" pitchFamily="34" charset="-122"/>
                <a:cs typeface="Arial" pitchFamily="34" charset="0"/>
              </a:rPr>
              <a:t>DRAM</a:t>
            </a:r>
            <a:r>
              <a:rPr lang="zh-CN" altLang="en-US" sz="2200" b="1">
                <a:solidFill>
                  <a:srgbClr val="A50021"/>
                </a:solidFill>
                <a:latin typeface="微软雅黑" pitchFamily="34" charset="-122"/>
                <a:ea typeface="微软雅黑" pitchFamily="34" charset="-122"/>
                <a:cs typeface="Arial" pitchFamily="34" charset="0"/>
              </a:rPr>
              <a:t>， 硬盘</a:t>
            </a:r>
          </a:p>
        </p:txBody>
      </p:sp>
      <p:sp>
        <p:nvSpPr>
          <p:cNvPr id="399365" name="Rectangle 5"/>
          <p:cNvSpPr>
            <a:spLocks noChangeArrowheads="1"/>
          </p:cNvSpPr>
          <p:nvPr/>
        </p:nvSpPr>
        <p:spPr bwMode="auto">
          <a:xfrm>
            <a:off x="927100" y="5499100"/>
            <a:ext cx="5867400" cy="838200"/>
          </a:xfrm>
          <a:prstGeom prst="rect">
            <a:avLst/>
          </a:prstGeom>
          <a:noFill/>
          <a:ln w="9525">
            <a:noFill/>
            <a:miter lim="800000"/>
            <a:headEnd/>
            <a:tailEnd/>
          </a:ln>
        </p:spPr>
        <p:txBody>
          <a:bodyPr wrap="none" lIns="0" tIns="0" rIns="0" bIns="0">
            <a:spAutoFit/>
          </a:bodyPr>
          <a:lstStyle/>
          <a:p>
            <a:pPr eaLnBrk="1" hangingPunct="1">
              <a:spcBef>
                <a:spcPct val="50000"/>
              </a:spcBef>
            </a:pPr>
            <a:r>
              <a:rPr lang="zh-CN" altLang="en-US" sz="2200" b="1">
                <a:solidFill>
                  <a:srgbClr val="0000FF"/>
                </a:solidFill>
                <a:ea typeface="微软雅黑" pitchFamily="34" charset="-122"/>
              </a:rPr>
              <a:t>单独用某一种存储器，都不能满足我们的需要！</a:t>
            </a:r>
          </a:p>
          <a:p>
            <a:pPr eaLnBrk="1" hangingPunct="1">
              <a:spcBef>
                <a:spcPct val="50000"/>
              </a:spcBef>
            </a:pPr>
            <a:r>
              <a:rPr lang="zh-CN" altLang="en-US" sz="2200" b="1">
                <a:solidFill>
                  <a:srgbClr val="CC0000"/>
                </a:solidFill>
                <a:ea typeface="微软雅黑" pitchFamily="34" charset="-122"/>
              </a:rPr>
              <a:t>采用分层存储结构来构建计算机的存储体系！</a:t>
            </a:r>
          </a:p>
        </p:txBody>
      </p:sp>
      <p:grpSp>
        <p:nvGrpSpPr>
          <p:cNvPr id="2" name="Group 26"/>
          <p:cNvGrpSpPr>
            <a:grpSpLocks/>
          </p:cNvGrpSpPr>
          <p:nvPr/>
        </p:nvGrpSpPr>
        <p:grpSpPr bwMode="auto">
          <a:xfrm>
            <a:off x="523875" y="1646238"/>
            <a:ext cx="8305800" cy="3303587"/>
            <a:chOff x="336" y="1253"/>
            <a:chExt cx="5232" cy="2081"/>
          </a:xfrm>
        </p:grpSpPr>
        <p:graphicFrame>
          <p:nvGraphicFramePr>
            <p:cNvPr id="881670" name="Object 3"/>
            <p:cNvGraphicFramePr>
              <a:graphicFrameLocks noChangeAspect="1"/>
            </p:cNvGraphicFramePr>
            <p:nvPr/>
          </p:nvGraphicFramePr>
          <p:xfrm>
            <a:off x="336" y="1253"/>
            <a:ext cx="5232" cy="2081"/>
          </p:xfrm>
          <a:graphic>
            <a:graphicData uri="http://schemas.openxmlformats.org/presentationml/2006/ole">
              <mc:AlternateContent xmlns:mc="http://schemas.openxmlformats.org/markup-compatibility/2006">
                <mc:Choice xmlns:v="urn:schemas-microsoft-com:vml" Requires="v">
                  <p:oleObj spid="_x0000_s3075" name="位图图像" r:id="rId4" imgW="5649114" imgH="2362530" progId="PBrush">
                    <p:embed/>
                  </p:oleObj>
                </mc:Choice>
                <mc:Fallback>
                  <p:oleObj name="位图图像" r:id="rId4" imgW="5649114" imgH="2362530" progId="PBrush">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 y="1253"/>
                          <a:ext cx="5232" cy="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Lst>
                      </p:spPr>
                    </p:pic>
                  </p:oleObj>
                </mc:Fallback>
              </mc:AlternateContent>
            </a:graphicData>
          </a:graphic>
        </p:graphicFrame>
        <p:sp>
          <p:nvSpPr>
            <p:cNvPr id="881671" name="Text Box 12"/>
            <p:cNvSpPr txBox="1">
              <a:spLocks noChangeArrowheads="1"/>
            </p:cNvSpPr>
            <p:nvPr/>
          </p:nvSpPr>
          <p:spPr bwMode="auto">
            <a:xfrm>
              <a:off x="3016" y="1741"/>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latin typeface="Comic Sans MS" pitchFamily="66" charset="0"/>
                  <a:ea typeface="华文新魏" pitchFamily="2" charset="-122"/>
                </a:rPr>
                <a:t>1ns</a:t>
              </a:r>
            </a:p>
          </p:txBody>
        </p:sp>
        <p:sp>
          <p:nvSpPr>
            <p:cNvPr id="881672" name="Text Box 17"/>
            <p:cNvSpPr txBox="1">
              <a:spLocks noChangeArrowheads="1"/>
            </p:cNvSpPr>
            <p:nvPr/>
          </p:nvSpPr>
          <p:spPr bwMode="auto">
            <a:xfrm>
              <a:off x="3016" y="2005"/>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latin typeface="Comic Sans MS" pitchFamily="66" charset="0"/>
                  <a:ea typeface="华文新魏" pitchFamily="2" charset="-122"/>
                </a:rPr>
                <a:t>2ns</a:t>
              </a:r>
            </a:p>
          </p:txBody>
        </p:sp>
        <p:sp>
          <p:nvSpPr>
            <p:cNvPr id="881673" name="Text Box 18"/>
            <p:cNvSpPr txBox="1">
              <a:spLocks noChangeArrowheads="1"/>
            </p:cNvSpPr>
            <p:nvPr/>
          </p:nvSpPr>
          <p:spPr bwMode="auto">
            <a:xfrm>
              <a:off x="2971" y="2286"/>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latin typeface="Comic Sans MS" pitchFamily="66" charset="0"/>
                  <a:ea typeface="华文新魏" pitchFamily="2" charset="-122"/>
                </a:rPr>
                <a:t>10ns</a:t>
              </a:r>
            </a:p>
          </p:txBody>
        </p:sp>
        <p:sp>
          <p:nvSpPr>
            <p:cNvPr id="881674" name="Text Box 19"/>
            <p:cNvSpPr txBox="1">
              <a:spLocks noChangeArrowheads="1"/>
            </p:cNvSpPr>
            <p:nvPr/>
          </p:nvSpPr>
          <p:spPr bwMode="auto">
            <a:xfrm>
              <a:off x="2971" y="2558"/>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latin typeface="Comic Sans MS" pitchFamily="66" charset="0"/>
                  <a:ea typeface="华文新魏" pitchFamily="2" charset="-122"/>
                </a:rPr>
                <a:t>10ms</a:t>
              </a:r>
            </a:p>
          </p:txBody>
        </p:sp>
        <p:sp>
          <p:nvSpPr>
            <p:cNvPr id="881675" name="Text Box 20"/>
            <p:cNvSpPr txBox="1">
              <a:spLocks noChangeArrowheads="1"/>
            </p:cNvSpPr>
            <p:nvPr/>
          </p:nvSpPr>
          <p:spPr bwMode="auto">
            <a:xfrm>
              <a:off x="1791" y="1706"/>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b="1">
                  <a:latin typeface="Times New Roman" pitchFamily="18" charset="0"/>
                  <a:ea typeface="华文新魏" pitchFamily="2" charset="-122"/>
                </a:rPr>
                <a:t>&lt;</a:t>
              </a:r>
              <a:r>
                <a:rPr kumimoji="1" lang="en-US" altLang="zh-CN" sz="1800">
                  <a:latin typeface="Comic Sans MS" pitchFamily="66" charset="0"/>
                  <a:ea typeface="华文新魏" pitchFamily="2" charset="-122"/>
                </a:rPr>
                <a:t>1KB</a:t>
              </a:r>
            </a:p>
          </p:txBody>
        </p:sp>
        <p:sp>
          <p:nvSpPr>
            <p:cNvPr id="881676" name="Text Box 21"/>
            <p:cNvSpPr txBox="1">
              <a:spLocks noChangeArrowheads="1"/>
            </p:cNvSpPr>
            <p:nvPr/>
          </p:nvSpPr>
          <p:spPr bwMode="auto">
            <a:xfrm>
              <a:off x="1837" y="2013"/>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latin typeface="Comic Sans MS" pitchFamily="66" charset="0"/>
                  <a:ea typeface="华文新魏" pitchFamily="2" charset="-122"/>
                </a:rPr>
                <a:t>1MB</a:t>
              </a:r>
            </a:p>
          </p:txBody>
        </p:sp>
        <p:sp>
          <p:nvSpPr>
            <p:cNvPr id="881677" name="Text Box 22"/>
            <p:cNvSpPr txBox="1">
              <a:spLocks noChangeArrowheads="1"/>
            </p:cNvSpPr>
            <p:nvPr/>
          </p:nvSpPr>
          <p:spPr bwMode="auto">
            <a:xfrm>
              <a:off x="1791" y="2286"/>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latin typeface="Comic Sans MS" pitchFamily="66" charset="0"/>
                  <a:ea typeface="华文新魏" pitchFamily="2" charset="-122"/>
                </a:rPr>
                <a:t>1GB</a:t>
              </a:r>
            </a:p>
          </p:txBody>
        </p:sp>
        <p:sp>
          <p:nvSpPr>
            <p:cNvPr id="881678" name="Text Box 23"/>
            <p:cNvSpPr txBox="1">
              <a:spLocks noChangeArrowheads="1"/>
            </p:cNvSpPr>
            <p:nvPr/>
          </p:nvSpPr>
          <p:spPr bwMode="auto">
            <a:xfrm>
              <a:off x="1746" y="2568"/>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latin typeface="Comic Sans MS" pitchFamily="66" charset="0"/>
                  <a:ea typeface="华文新魏" pitchFamily="2" charset="-122"/>
                </a:rPr>
                <a:t>1000GB</a:t>
              </a:r>
            </a:p>
          </p:txBody>
        </p:sp>
        <p:sp>
          <p:nvSpPr>
            <p:cNvPr id="881679" name="Text Box 24"/>
            <p:cNvSpPr txBox="1">
              <a:spLocks noChangeArrowheads="1"/>
            </p:cNvSpPr>
            <p:nvPr/>
          </p:nvSpPr>
          <p:spPr bwMode="auto">
            <a:xfrm>
              <a:off x="1746" y="2840"/>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solidFill>
                    <a:srgbClr val="CC0000"/>
                  </a:solidFill>
                  <a:latin typeface="Comic Sans MS" pitchFamily="66" charset="0"/>
                  <a:ea typeface="华文新魏" pitchFamily="2" charset="-122"/>
                </a:rPr>
                <a:t>100GB</a:t>
              </a:r>
            </a:p>
          </p:txBody>
        </p:sp>
        <p:sp>
          <p:nvSpPr>
            <p:cNvPr id="881680" name="Text Box 25"/>
            <p:cNvSpPr txBox="1">
              <a:spLocks noChangeArrowheads="1"/>
            </p:cNvSpPr>
            <p:nvPr/>
          </p:nvSpPr>
          <p:spPr bwMode="auto">
            <a:xfrm>
              <a:off x="3016" y="2840"/>
              <a:ext cx="1089" cy="192"/>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2000">
                  <a:solidFill>
                    <a:srgbClr val="CC0000"/>
                  </a:solidFill>
                  <a:latin typeface="Comic Sans MS" pitchFamily="66" charset="0"/>
                  <a:ea typeface="华文新魏" pitchFamily="2" charset="-122"/>
                </a:rPr>
                <a:t>1ns</a:t>
              </a:r>
            </a:p>
          </p:txBody>
        </p:sp>
      </p:grpSp>
      <p:sp>
        <p:nvSpPr>
          <p:cNvPr id="399390" name="Rectangle 30"/>
          <p:cNvSpPr>
            <a:spLocks noChangeArrowheads="1"/>
          </p:cNvSpPr>
          <p:nvPr/>
        </p:nvSpPr>
        <p:spPr bwMode="auto">
          <a:xfrm>
            <a:off x="611188" y="4999038"/>
            <a:ext cx="6146800" cy="334962"/>
          </a:xfrm>
          <a:prstGeom prst="rect">
            <a:avLst/>
          </a:prstGeom>
          <a:noFill/>
          <a:ln w="9525">
            <a:noFill/>
            <a:miter lim="800000"/>
            <a:headEnd/>
            <a:tailEnd/>
          </a:ln>
        </p:spPr>
        <p:txBody>
          <a:bodyPr wrap="none" lIns="0" tIns="0" rIns="0" bIns="0">
            <a:spAutoFit/>
          </a:bodyPr>
          <a:lstStyle/>
          <a:p>
            <a:pPr eaLnBrk="1" hangingPunct="1">
              <a:spcBef>
                <a:spcPct val="50000"/>
              </a:spcBef>
            </a:pPr>
            <a:r>
              <a:rPr lang="zh-CN" altLang="en-US" sz="2200" b="1">
                <a:solidFill>
                  <a:srgbClr val="CC0000"/>
                </a:solidFill>
                <a:ea typeface="微软雅黑" pitchFamily="34" charset="-122"/>
              </a:rPr>
              <a:t>问题：你认为哪一种最适合做计算机的存储器呢？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364">
                                            <p:txEl>
                                              <p:pRg st="1" end="1"/>
                                            </p:txEl>
                                          </p:spTgt>
                                        </p:tgtEl>
                                        <p:attrNameLst>
                                          <p:attrName>style.visibility</p:attrName>
                                        </p:attrNameLst>
                                      </p:cBhvr>
                                      <p:to>
                                        <p:strVal val="visible"/>
                                      </p:to>
                                    </p:set>
                                    <p:animEffect transition="in" filter="blinds(horizontal)">
                                      <p:cBhvr>
                                        <p:cTn id="7" dur="500"/>
                                        <p:tgtEl>
                                          <p:spTgt spid="39936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390"/>
                                        </p:tgtEl>
                                        <p:attrNameLst>
                                          <p:attrName>style.visibility</p:attrName>
                                        </p:attrNameLst>
                                      </p:cBhvr>
                                      <p:to>
                                        <p:strVal val="visible"/>
                                      </p:to>
                                    </p:set>
                                    <p:animEffect transition="in" filter="blinds(horizontal)">
                                      <p:cBhvr>
                                        <p:cTn id="17" dur="500"/>
                                        <p:tgtEl>
                                          <p:spTgt spid="39939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9365">
                                            <p:txEl>
                                              <p:pRg st="0" end="0"/>
                                            </p:txEl>
                                          </p:spTgt>
                                        </p:tgtEl>
                                        <p:attrNameLst>
                                          <p:attrName>style.visibility</p:attrName>
                                        </p:attrNameLst>
                                      </p:cBhvr>
                                      <p:to>
                                        <p:strVal val="visible"/>
                                      </p:to>
                                    </p:set>
                                    <p:animEffect transition="in" filter="blinds(horizontal)">
                                      <p:cBhvr>
                                        <p:cTn id="22" dur="500"/>
                                        <p:tgtEl>
                                          <p:spTgt spid="39936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9365">
                                            <p:txEl>
                                              <p:pRg st="1" end="1"/>
                                            </p:txEl>
                                          </p:spTgt>
                                        </p:tgtEl>
                                        <p:attrNameLst>
                                          <p:attrName>style.visibility</p:attrName>
                                        </p:attrNameLst>
                                      </p:cBhvr>
                                      <p:to>
                                        <p:strVal val="visible"/>
                                      </p:to>
                                    </p:set>
                                    <p:animEffect transition="in" filter="blinds(horizontal)">
                                      <p:cBhvr>
                                        <p:cTn id="27" dur="500"/>
                                        <p:tgtEl>
                                          <p:spTgt spid="3993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452990"/>
            <a:ext cx="7592093" cy="727376"/>
          </a:xfrm>
          <a:prstGeom prst="rect">
            <a:avLst/>
          </a:prstGeom>
        </p:spPr>
        <p:txBody>
          <a:bodyPr vert="horz" wrap="square" lIns="0" tIns="171701" rIns="0" bIns="0" rtlCol="0">
            <a:spAutoFit/>
          </a:bodyPr>
          <a:lstStyle/>
          <a:p>
            <a:pPr marL="60325">
              <a:lnSpc>
                <a:spcPct val="100000"/>
              </a:lnSpc>
            </a:pPr>
            <a:r>
              <a:rPr lang="zh-CN" altLang="en-US" dirty="0" smtClean="0"/>
              <a:t>有关写的问题</a:t>
            </a:r>
            <a:endParaRPr dirty="0"/>
          </a:p>
        </p:txBody>
      </p:sp>
      <p:sp>
        <p:nvSpPr>
          <p:cNvPr id="4" name="object 4"/>
          <p:cNvSpPr txBox="1"/>
          <p:nvPr/>
        </p:nvSpPr>
        <p:spPr>
          <a:xfrm>
            <a:off x="533273" y="1321456"/>
            <a:ext cx="8140065" cy="5324535"/>
          </a:xfrm>
          <a:prstGeom prst="rect">
            <a:avLst/>
          </a:prstGeom>
        </p:spPr>
        <p:txBody>
          <a:bodyPr vert="horz" wrap="square" lIns="0" tIns="0" rIns="0" bIns="0" rtlCol="0">
            <a:spAutoFit/>
          </a:bodyPr>
          <a:lstStyle/>
          <a:p>
            <a:pPr marL="355600" indent="-342900">
              <a:lnSpc>
                <a:spcPct val="100000"/>
              </a:lnSpc>
              <a:buClr>
                <a:srgbClr val="990000"/>
              </a:buClr>
              <a:buSzPct val="58333"/>
              <a:buFont typeface="Wingdings 2"/>
              <a:buChar char=""/>
              <a:tabLst>
                <a:tab pos="355600" algn="l"/>
              </a:tabLst>
            </a:pPr>
            <a:r>
              <a:rPr lang="zh-CN" altLang="en-US" sz="2400" b="1" spc="-10" dirty="0" smtClean="0">
                <a:latin typeface="Calibri"/>
                <a:cs typeface="Calibri"/>
              </a:rPr>
              <a:t>存在多个数据副本</a:t>
            </a:r>
            <a:r>
              <a:rPr sz="2400" b="1" spc="-10" dirty="0" smtClean="0">
                <a:latin typeface="Calibri"/>
                <a:cs typeface="Calibri"/>
              </a:rPr>
              <a:t>:</a:t>
            </a:r>
            <a:endParaRPr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sz="2000" spc="-5" dirty="0">
                <a:latin typeface="Calibri"/>
                <a:cs typeface="Calibri"/>
              </a:rPr>
              <a:t>L</a:t>
            </a:r>
            <a:r>
              <a:rPr sz="2000" dirty="0">
                <a:latin typeface="Calibri"/>
                <a:cs typeface="Calibri"/>
              </a:rPr>
              <a:t>1,</a:t>
            </a:r>
            <a:r>
              <a:rPr sz="2000" spc="-20" dirty="0">
                <a:latin typeface="Calibri"/>
                <a:cs typeface="Calibri"/>
              </a:rPr>
              <a:t> </a:t>
            </a:r>
            <a:r>
              <a:rPr sz="2000" spc="-5" dirty="0">
                <a:latin typeface="Calibri"/>
                <a:cs typeface="Calibri"/>
              </a:rPr>
              <a:t>L</a:t>
            </a:r>
            <a:r>
              <a:rPr sz="2000" dirty="0">
                <a:latin typeface="Calibri"/>
                <a:cs typeface="Calibri"/>
              </a:rPr>
              <a:t>2,</a:t>
            </a:r>
            <a:r>
              <a:rPr sz="2000" spc="-5" dirty="0">
                <a:latin typeface="Calibri"/>
                <a:cs typeface="Calibri"/>
              </a:rPr>
              <a:t> L</a:t>
            </a:r>
            <a:r>
              <a:rPr sz="2000" dirty="0">
                <a:latin typeface="Calibri"/>
                <a:cs typeface="Calibri"/>
              </a:rPr>
              <a:t>3,</a:t>
            </a:r>
            <a:r>
              <a:rPr sz="2000" spc="-20" dirty="0">
                <a:latin typeface="Calibri"/>
                <a:cs typeface="Calibri"/>
              </a:rPr>
              <a:t> </a:t>
            </a:r>
            <a:r>
              <a:rPr lang="zh-CN" altLang="en-US" sz="2000" spc="-20" dirty="0" smtClean="0">
                <a:latin typeface="Calibri"/>
                <a:cs typeface="Calibri"/>
              </a:rPr>
              <a:t>主存，磁盘</a:t>
            </a:r>
            <a:endParaRPr sz="2000" dirty="0">
              <a:latin typeface="Calibri"/>
              <a:cs typeface="Calibri"/>
            </a:endParaRPr>
          </a:p>
          <a:p>
            <a:pPr marL="355600" indent="-342900">
              <a:lnSpc>
                <a:spcPct val="100000"/>
              </a:lnSpc>
              <a:spcBef>
                <a:spcPts val="545"/>
              </a:spcBef>
              <a:buClr>
                <a:srgbClr val="990000"/>
              </a:buClr>
              <a:buSzPct val="60416"/>
              <a:buFont typeface="Wingdings 2"/>
              <a:buChar char=""/>
              <a:tabLst>
                <a:tab pos="355600" algn="l"/>
              </a:tabLst>
            </a:pPr>
            <a:r>
              <a:rPr lang="zh-CN" altLang="en-US" sz="2400" b="1" spc="-5" dirty="0" smtClean="0">
                <a:latin typeface="Calibri"/>
                <a:cs typeface="Calibri"/>
              </a:rPr>
              <a:t>处理写命中</a:t>
            </a:r>
            <a:endParaRPr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dirty="0" smtClean="0">
                <a:solidFill>
                  <a:srgbClr val="FF0000"/>
                </a:solidFill>
                <a:latin typeface="Calibri"/>
                <a:cs typeface="Calibri"/>
              </a:rPr>
              <a:t>直写</a:t>
            </a:r>
            <a:r>
              <a:rPr sz="2000" dirty="0" smtClean="0">
                <a:latin typeface="Calibri"/>
                <a:cs typeface="Calibri"/>
              </a:rPr>
              <a:t>(</a:t>
            </a:r>
            <a:r>
              <a:rPr lang="zh-CN" altLang="en-US" sz="2000" dirty="0" smtClean="0">
                <a:latin typeface="Calibri"/>
                <a:cs typeface="Calibri"/>
              </a:rPr>
              <a:t>立即写入内存</a:t>
            </a:r>
            <a:r>
              <a:rPr sz="2000" dirty="0" smtClean="0">
                <a:latin typeface="Calibri"/>
                <a:cs typeface="Calibri"/>
              </a:rPr>
              <a:t>)</a:t>
            </a:r>
            <a:endParaRPr sz="2000" dirty="0">
              <a:latin typeface="Calibri"/>
              <a:cs typeface="Calibri"/>
            </a:endParaRPr>
          </a:p>
          <a:p>
            <a:pPr marL="756285" lvl="1" indent="-286385">
              <a:lnSpc>
                <a:spcPct val="100000"/>
              </a:lnSpc>
              <a:spcBef>
                <a:spcPts val="480"/>
              </a:spcBef>
              <a:buClr>
                <a:srgbClr val="990000"/>
              </a:buClr>
              <a:buSzPct val="110000"/>
              <a:buFont typeface="Wingdings"/>
              <a:buChar char=""/>
              <a:tabLst>
                <a:tab pos="756920" algn="l"/>
              </a:tabLst>
            </a:pPr>
            <a:r>
              <a:rPr lang="zh-CN" altLang="en-US" sz="2000" spc="5" dirty="0" smtClean="0">
                <a:solidFill>
                  <a:srgbClr val="C00000"/>
                </a:solidFill>
                <a:latin typeface="Calibri"/>
                <a:cs typeface="Calibri"/>
              </a:rPr>
              <a:t>写回</a:t>
            </a:r>
            <a:r>
              <a:rPr sz="2000" spc="-10" dirty="0" smtClean="0">
                <a:solidFill>
                  <a:srgbClr val="C00000"/>
                </a:solidFill>
                <a:latin typeface="Calibri"/>
                <a:cs typeface="Calibri"/>
              </a:rPr>
              <a:t> </a:t>
            </a:r>
            <a:r>
              <a:rPr sz="2000" dirty="0" smtClean="0">
                <a:latin typeface="Calibri"/>
                <a:cs typeface="Calibri"/>
              </a:rPr>
              <a:t>(</a:t>
            </a:r>
            <a:r>
              <a:rPr lang="zh-CN" altLang="en-US" sz="2000" dirty="0" smtClean="0">
                <a:latin typeface="Calibri"/>
                <a:cs typeface="Calibri"/>
              </a:rPr>
              <a:t>推迟写入内存直到替换算法要驱逐这个更新过的块</a:t>
            </a:r>
            <a:r>
              <a:rPr sz="2000" spc="-5" dirty="0" smtClean="0">
                <a:latin typeface="Calibri"/>
                <a:cs typeface="Calibri"/>
              </a:rPr>
              <a:t>)</a:t>
            </a:r>
            <a:endParaRPr sz="2000" dirty="0">
              <a:latin typeface="Calibri"/>
              <a:cs typeface="Calibri"/>
            </a:endParaRPr>
          </a:p>
          <a:p>
            <a:pPr marL="1155700" lvl="2" indent="-228600">
              <a:lnSpc>
                <a:spcPct val="100000"/>
              </a:lnSpc>
              <a:spcBef>
                <a:spcPts val="480"/>
              </a:spcBef>
              <a:buSzPct val="80000"/>
              <a:buFont typeface="Wingdings"/>
              <a:buChar char=""/>
              <a:tabLst>
                <a:tab pos="1155700" algn="l"/>
              </a:tabLst>
            </a:pPr>
            <a:r>
              <a:rPr lang="zh-CN" altLang="en-US" sz="2000" dirty="0" smtClean="0">
                <a:latin typeface="Calibri"/>
                <a:cs typeface="Calibri"/>
              </a:rPr>
              <a:t>需要一个额外的修改位</a:t>
            </a:r>
            <a:endParaRPr sz="2000" dirty="0">
              <a:latin typeface="Calibri"/>
              <a:cs typeface="Calibri"/>
            </a:endParaRPr>
          </a:p>
          <a:p>
            <a:pPr marL="355600" indent="-342900">
              <a:lnSpc>
                <a:spcPct val="100000"/>
              </a:lnSpc>
              <a:spcBef>
                <a:spcPts val="545"/>
              </a:spcBef>
              <a:buClr>
                <a:srgbClr val="990000"/>
              </a:buClr>
              <a:buSzPct val="58333"/>
              <a:buFont typeface="Wingdings 2"/>
              <a:buChar char=""/>
              <a:tabLst>
                <a:tab pos="355600" algn="l"/>
              </a:tabLst>
            </a:pPr>
            <a:r>
              <a:rPr lang="zh-CN" altLang="en-US" sz="2400" b="1" dirty="0" smtClean="0">
                <a:latin typeface="Calibri"/>
                <a:cs typeface="Calibri"/>
              </a:rPr>
              <a:t>处理写不命中</a:t>
            </a:r>
            <a:endParaRPr sz="2400" dirty="0" smtClean="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spc="5" dirty="0" smtClean="0">
                <a:solidFill>
                  <a:srgbClr val="C00000"/>
                </a:solidFill>
                <a:latin typeface="Calibri"/>
                <a:cs typeface="Calibri"/>
              </a:rPr>
              <a:t>写分配</a:t>
            </a:r>
            <a:r>
              <a:rPr sz="2000" spc="15" dirty="0" smtClean="0">
                <a:solidFill>
                  <a:srgbClr val="C00000"/>
                </a:solidFill>
                <a:latin typeface="Calibri"/>
                <a:cs typeface="Calibri"/>
              </a:rPr>
              <a:t> </a:t>
            </a:r>
            <a:r>
              <a:rPr sz="2000" dirty="0" smtClean="0">
                <a:latin typeface="Calibri"/>
                <a:cs typeface="Calibri"/>
              </a:rPr>
              <a:t>(</a:t>
            </a:r>
            <a:r>
              <a:rPr lang="zh-CN" altLang="en-US" sz="2000" dirty="0" smtClean="0">
                <a:latin typeface="Calibri"/>
                <a:cs typeface="Calibri"/>
              </a:rPr>
              <a:t>加载相应的低一层的块到高速缓存中，然后更新这个高速缓存块</a:t>
            </a:r>
            <a:r>
              <a:rPr sz="2000" dirty="0" smtClean="0">
                <a:latin typeface="Calibri"/>
                <a:cs typeface="Calibri"/>
              </a:rPr>
              <a:t>)</a:t>
            </a:r>
            <a:endParaRPr sz="2000" dirty="0">
              <a:latin typeface="Calibri"/>
              <a:cs typeface="Calibri"/>
            </a:endParaRPr>
          </a:p>
          <a:p>
            <a:pPr marL="1155700" lvl="2" indent="-228600">
              <a:lnSpc>
                <a:spcPct val="100000"/>
              </a:lnSpc>
              <a:spcBef>
                <a:spcPts val="480"/>
              </a:spcBef>
              <a:buSzPct val="80000"/>
              <a:buFont typeface="Wingdings"/>
              <a:buChar char=""/>
              <a:tabLst>
                <a:tab pos="1155700" algn="l"/>
              </a:tabLst>
            </a:pPr>
            <a:r>
              <a:rPr lang="zh-CN" altLang="en-US" sz="2000" spc="-5" dirty="0" smtClean="0">
                <a:latin typeface="Calibri"/>
                <a:cs typeface="Calibri"/>
              </a:rPr>
              <a:t>在利用写的空间局部性上很好</a:t>
            </a:r>
            <a:endParaRPr sz="2000" dirty="0">
              <a:latin typeface="Calibri"/>
              <a:cs typeface="Calibri"/>
            </a:endParaRP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smtClean="0">
                <a:solidFill>
                  <a:srgbClr val="C00000"/>
                </a:solidFill>
                <a:latin typeface="Calibri"/>
                <a:cs typeface="Calibri"/>
              </a:rPr>
              <a:t>非</a:t>
            </a:r>
            <a:r>
              <a:rPr lang="zh-CN" altLang="en-US" sz="2000" spc="5" dirty="0">
                <a:solidFill>
                  <a:srgbClr val="C00000"/>
                </a:solidFill>
                <a:latin typeface="Calibri"/>
                <a:cs typeface="Calibri"/>
              </a:rPr>
              <a:t>写分配</a:t>
            </a:r>
            <a:r>
              <a:rPr lang="zh-CN" altLang="en-US" sz="2000" spc="15" dirty="0">
                <a:solidFill>
                  <a:srgbClr val="C00000"/>
                </a:solidFill>
                <a:latin typeface="Calibri"/>
                <a:cs typeface="Calibri"/>
              </a:rPr>
              <a:t> </a:t>
            </a:r>
            <a:r>
              <a:rPr sz="2000" dirty="0" smtClean="0">
                <a:latin typeface="Calibri"/>
                <a:cs typeface="Calibri"/>
              </a:rPr>
              <a:t>(</a:t>
            </a:r>
            <a:r>
              <a:rPr lang="zh-CN" altLang="en-US" sz="2000" dirty="0" smtClean="0">
                <a:latin typeface="Calibri"/>
                <a:cs typeface="Calibri"/>
              </a:rPr>
              <a:t>直接写入到内存，不加载到缓存中</a:t>
            </a:r>
            <a:r>
              <a:rPr sz="2000" dirty="0" smtClean="0">
                <a:latin typeface="Calibri"/>
                <a:cs typeface="Calibri"/>
              </a:rPr>
              <a:t>)</a:t>
            </a:r>
            <a:endParaRPr sz="2000" dirty="0">
              <a:latin typeface="Calibri"/>
              <a:cs typeface="Calibri"/>
            </a:endParaRPr>
          </a:p>
          <a:p>
            <a:pPr marL="355600" indent="-342900">
              <a:lnSpc>
                <a:spcPct val="100000"/>
              </a:lnSpc>
              <a:spcBef>
                <a:spcPts val="545"/>
              </a:spcBef>
              <a:buClr>
                <a:srgbClr val="990000"/>
              </a:buClr>
              <a:buSzPct val="58333"/>
              <a:buFont typeface="Wingdings 2"/>
              <a:buChar char=""/>
              <a:tabLst>
                <a:tab pos="355600" algn="l"/>
              </a:tabLst>
            </a:pPr>
            <a:r>
              <a:rPr lang="zh-CN" altLang="en-US" sz="2400" b="1" spc="-5" dirty="0" smtClean="0">
                <a:latin typeface="Calibri"/>
                <a:cs typeface="Calibri"/>
              </a:rPr>
              <a:t>通常的模型</a:t>
            </a:r>
            <a:endParaRPr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spc="-15" dirty="0" smtClean="0">
                <a:latin typeface="Calibri"/>
                <a:cs typeface="Calibri"/>
              </a:rPr>
              <a:t>直写</a:t>
            </a:r>
            <a:r>
              <a:rPr sz="2000" spc="-15" dirty="0" smtClean="0">
                <a:latin typeface="Calibri"/>
                <a:cs typeface="Calibri"/>
              </a:rPr>
              <a:t> </a:t>
            </a:r>
            <a:r>
              <a:rPr sz="2000" dirty="0">
                <a:latin typeface="Calibri"/>
                <a:cs typeface="Calibri"/>
              </a:rPr>
              <a:t>+</a:t>
            </a:r>
            <a:r>
              <a:rPr sz="2000" spc="-10" dirty="0">
                <a:latin typeface="Calibri"/>
                <a:cs typeface="Calibri"/>
              </a:rPr>
              <a:t> </a:t>
            </a:r>
            <a:r>
              <a:rPr lang="zh-CN" altLang="en-US" sz="2000" spc="-10" dirty="0" smtClean="0">
                <a:latin typeface="Calibri"/>
                <a:cs typeface="Calibri"/>
              </a:rPr>
              <a:t>非写分配</a:t>
            </a:r>
            <a:endParaRPr sz="2000" dirty="0">
              <a:latin typeface="Calibri"/>
              <a:cs typeface="Calibri"/>
            </a:endParaRPr>
          </a:p>
          <a:p>
            <a:pPr marL="756285" lvl="1" indent="-286385">
              <a:lnSpc>
                <a:spcPct val="100000"/>
              </a:lnSpc>
              <a:spcBef>
                <a:spcPts val="480"/>
              </a:spcBef>
              <a:buClr>
                <a:srgbClr val="990000"/>
              </a:buClr>
              <a:buSzPct val="110000"/>
              <a:buFont typeface="Wingdings"/>
              <a:buChar char=""/>
              <a:tabLst>
                <a:tab pos="756920" algn="l"/>
              </a:tabLst>
            </a:pPr>
            <a:r>
              <a:rPr lang="zh-CN" altLang="en-US" sz="2000" b="1" spc="-5" dirty="0" smtClean="0">
                <a:latin typeface="Calibri"/>
                <a:cs typeface="Calibri"/>
              </a:rPr>
              <a:t>写回</a:t>
            </a:r>
            <a:r>
              <a:rPr sz="2000" b="1" spc="-10" dirty="0" smtClean="0">
                <a:latin typeface="Calibri"/>
                <a:cs typeface="Calibri"/>
              </a:rPr>
              <a:t> </a:t>
            </a:r>
            <a:r>
              <a:rPr sz="2000" b="1" dirty="0">
                <a:latin typeface="Calibri"/>
                <a:cs typeface="Calibri"/>
              </a:rPr>
              <a:t>+ </a:t>
            </a:r>
            <a:r>
              <a:rPr lang="zh-CN" altLang="en-US" sz="2000" b="1" dirty="0" smtClean="0">
                <a:latin typeface="Calibri"/>
                <a:cs typeface="Calibri"/>
              </a:rPr>
              <a:t>写分配</a:t>
            </a:r>
            <a:endParaRPr sz="2000" dirty="0">
              <a:latin typeface="Calibri"/>
              <a:cs typeface="Calibri"/>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28600" y="1676400"/>
            <a:ext cx="6172200" cy="3886200"/>
          </a:xfrm>
          <a:custGeom>
            <a:avLst/>
            <a:gdLst/>
            <a:ahLst/>
            <a:cxnLst/>
            <a:rect l="l" t="t" r="r" b="b"/>
            <a:pathLst>
              <a:path w="6172200" h="3886200">
                <a:moveTo>
                  <a:pt x="0" y="0"/>
                </a:moveTo>
                <a:lnTo>
                  <a:pt x="6172200" y="0"/>
                </a:lnTo>
                <a:lnTo>
                  <a:pt x="6172200" y="3886200"/>
                </a:lnTo>
                <a:lnTo>
                  <a:pt x="0" y="3886200"/>
                </a:lnTo>
                <a:lnTo>
                  <a:pt x="0" y="0"/>
                </a:lnTo>
                <a:close/>
              </a:path>
            </a:pathLst>
          </a:custGeom>
          <a:solidFill>
            <a:srgbClr val="D5F1CF"/>
          </a:solidFill>
        </p:spPr>
        <p:txBody>
          <a:bodyPr wrap="square" lIns="0" tIns="0" rIns="0" bIns="0" rtlCol="0"/>
          <a:lstStyle/>
          <a:p>
            <a:endParaRPr/>
          </a:p>
        </p:txBody>
      </p:sp>
      <p:sp>
        <p:nvSpPr>
          <p:cNvPr id="4" name="object 4"/>
          <p:cNvSpPr/>
          <p:nvPr/>
        </p:nvSpPr>
        <p:spPr>
          <a:xfrm>
            <a:off x="228600" y="1676400"/>
            <a:ext cx="6172200" cy="3886200"/>
          </a:xfrm>
          <a:custGeom>
            <a:avLst/>
            <a:gdLst/>
            <a:ahLst/>
            <a:cxnLst/>
            <a:rect l="l" t="t" r="r" b="b"/>
            <a:pathLst>
              <a:path w="6172200" h="3886200">
                <a:moveTo>
                  <a:pt x="0" y="0"/>
                </a:moveTo>
                <a:lnTo>
                  <a:pt x="6172200" y="0"/>
                </a:lnTo>
                <a:lnTo>
                  <a:pt x="6172200" y="3886200"/>
                </a:lnTo>
                <a:lnTo>
                  <a:pt x="0" y="3886200"/>
                </a:lnTo>
                <a:lnTo>
                  <a:pt x="0" y="0"/>
                </a:lnTo>
                <a:close/>
              </a:path>
            </a:pathLst>
          </a:custGeom>
          <a:ln w="12700">
            <a:solidFill>
              <a:srgbClr val="000000"/>
            </a:solidFill>
          </a:ln>
        </p:spPr>
        <p:txBody>
          <a:bodyPr wrap="square" lIns="0" tIns="0" rIns="0" bIns="0" rtlCol="0"/>
          <a:lstStyle/>
          <a:p>
            <a:endParaRPr/>
          </a:p>
        </p:txBody>
      </p:sp>
      <p:sp>
        <p:nvSpPr>
          <p:cNvPr id="5" name="object 5"/>
          <p:cNvSpPr/>
          <p:nvPr/>
        </p:nvSpPr>
        <p:spPr>
          <a:xfrm>
            <a:off x="381000" y="1981200"/>
            <a:ext cx="2122805" cy="2438400"/>
          </a:xfrm>
          <a:custGeom>
            <a:avLst/>
            <a:gdLst/>
            <a:ahLst/>
            <a:cxnLst/>
            <a:rect l="l" t="t" r="r" b="b"/>
            <a:pathLst>
              <a:path w="2122805" h="2438400">
                <a:moveTo>
                  <a:pt x="0" y="0"/>
                </a:moveTo>
                <a:lnTo>
                  <a:pt x="2122487" y="0"/>
                </a:lnTo>
                <a:lnTo>
                  <a:pt x="2122487" y="2438400"/>
                </a:lnTo>
                <a:lnTo>
                  <a:pt x="0" y="2438400"/>
                </a:lnTo>
                <a:lnTo>
                  <a:pt x="0" y="0"/>
                </a:lnTo>
                <a:close/>
              </a:path>
            </a:pathLst>
          </a:custGeom>
          <a:solidFill>
            <a:srgbClr val="F6F5BD"/>
          </a:solidFill>
        </p:spPr>
        <p:txBody>
          <a:bodyPr wrap="square" lIns="0" tIns="0" rIns="0" bIns="0" rtlCol="0"/>
          <a:lstStyle/>
          <a:p>
            <a:endParaRPr/>
          </a:p>
        </p:txBody>
      </p:sp>
      <p:sp>
        <p:nvSpPr>
          <p:cNvPr id="6" name="object 6"/>
          <p:cNvSpPr/>
          <p:nvPr/>
        </p:nvSpPr>
        <p:spPr>
          <a:xfrm>
            <a:off x="381000" y="1981200"/>
            <a:ext cx="2122805" cy="2438400"/>
          </a:xfrm>
          <a:custGeom>
            <a:avLst/>
            <a:gdLst/>
            <a:ahLst/>
            <a:cxnLst/>
            <a:rect l="l" t="t" r="r" b="b"/>
            <a:pathLst>
              <a:path w="2122805" h="2438400">
                <a:moveTo>
                  <a:pt x="0" y="0"/>
                </a:moveTo>
                <a:lnTo>
                  <a:pt x="2122487" y="0"/>
                </a:lnTo>
                <a:lnTo>
                  <a:pt x="2122487" y="2438400"/>
                </a:lnTo>
                <a:lnTo>
                  <a:pt x="0" y="2438400"/>
                </a:lnTo>
                <a:lnTo>
                  <a:pt x="0" y="0"/>
                </a:lnTo>
                <a:close/>
              </a:path>
            </a:pathLst>
          </a:custGeom>
          <a:ln w="12700">
            <a:solidFill>
              <a:srgbClr val="000000"/>
            </a:solidFill>
          </a:ln>
        </p:spPr>
        <p:txBody>
          <a:bodyPr wrap="square" lIns="0" tIns="0" rIns="0" bIns="0" rtlCol="0"/>
          <a:lstStyle/>
          <a:p>
            <a:endParaRPr/>
          </a:p>
        </p:txBody>
      </p:sp>
      <p:sp>
        <p:nvSpPr>
          <p:cNvPr id="7" name="object 7"/>
          <p:cNvSpPr/>
          <p:nvPr/>
        </p:nvSpPr>
        <p:spPr>
          <a:xfrm>
            <a:off x="4114800" y="1981200"/>
            <a:ext cx="2122805" cy="2438400"/>
          </a:xfrm>
          <a:custGeom>
            <a:avLst/>
            <a:gdLst/>
            <a:ahLst/>
            <a:cxnLst/>
            <a:rect l="l" t="t" r="r" b="b"/>
            <a:pathLst>
              <a:path w="2122804" h="2438400">
                <a:moveTo>
                  <a:pt x="0" y="0"/>
                </a:moveTo>
                <a:lnTo>
                  <a:pt x="2122487" y="0"/>
                </a:lnTo>
                <a:lnTo>
                  <a:pt x="2122487" y="2438400"/>
                </a:lnTo>
                <a:lnTo>
                  <a:pt x="0" y="2438400"/>
                </a:lnTo>
                <a:lnTo>
                  <a:pt x="0" y="0"/>
                </a:lnTo>
                <a:close/>
              </a:path>
            </a:pathLst>
          </a:custGeom>
          <a:solidFill>
            <a:srgbClr val="F6F5BD"/>
          </a:solidFill>
        </p:spPr>
        <p:txBody>
          <a:bodyPr wrap="square" lIns="0" tIns="0" rIns="0" bIns="0" rtlCol="0"/>
          <a:lstStyle/>
          <a:p>
            <a:endParaRPr/>
          </a:p>
        </p:txBody>
      </p:sp>
      <p:sp>
        <p:nvSpPr>
          <p:cNvPr id="8" name="object 8"/>
          <p:cNvSpPr/>
          <p:nvPr/>
        </p:nvSpPr>
        <p:spPr>
          <a:xfrm>
            <a:off x="4114800" y="1981200"/>
            <a:ext cx="2122805" cy="2438400"/>
          </a:xfrm>
          <a:custGeom>
            <a:avLst/>
            <a:gdLst/>
            <a:ahLst/>
            <a:cxnLst/>
            <a:rect l="l" t="t" r="r" b="b"/>
            <a:pathLst>
              <a:path w="2122804" h="2438400">
                <a:moveTo>
                  <a:pt x="0" y="0"/>
                </a:moveTo>
                <a:lnTo>
                  <a:pt x="2122487" y="0"/>
                </a:lnTo>
                <a:lnTo>
                  <a:pt x="2122487" y="2438400"/>
                </a:lnTo>
                <a:lnTo>
                  <a:pt x="0" y="2438400"/>
                </a:lnTo>
                <a:lnTo>
                  <a:pt x="0" y="0"/>
                </a:lnTo>
                <a:close/>
              </a:path>
            </a:pathLst>
          </a:custGeom>
          <a:ln w="12700">
            <a:solidFill>
              <a:srgbClr val="000000"/>
            </a:solidFill>
          </a:ln>
        </p:spPr>
        <p:txBody>
          <a:bodyPr wrap="square" lIns="0" tIns="0" rIns="0" bIns="0" rtlCol="0"/>
          <a:lstStyle/>
          <a:p>
            <a:endParaRPr/>
          </a:p>
        </p:txBody>
      </p:sp>
      <p:sp>
        <p:nvSpPr>
          <p:cNvPr id="9" name="object 9"/>
          <p:cNvSpPr txBox="1">
            <a:spLocks noGrp="1"/>
          </p:cNvSpPr>
          <p:nvPr>
            <p:ph type="title"/>
          </p:nvPr>
        </p:nvSpPr>
        <p:spPr>
          <a:xfrm>
            <a:off x="374650" y="330564"/>
            <a:ext cx="7591425" cy="843822"/>
          </a:xfrm>
          <a:prstGeom prst="rect">
            <a:avLst/>
          </a:prstGeom>
        </p:spPr>
        <p:txBody>
          <a:bodyPr vert="horz" wrap="square" lIns="0" tIns="287021" rIns="0" bIns="0" rtlCol="0">
            <a:spAutoFit/>
          </a:bodyPr>
          <a:lstStyle/>
          <a:p>
            <a:pPr marL="12700">
              <a:lnSpc>
                <a:spcPct val="100000"/>
              </a:lnSpc>
            </a:pPr>
            <a:r>
              <a:rPr spc="-5" dirty="0"/>
              <a:t>Intel</a:t>
            </a:r>
            <a:r>
              <a:rPr spc="15" dirty="0"/>
              <a:t> </a:t>
            </a:r>
            <a:r>
              <a:rPr dirty="0"/>
              <a:t>C</a:t>
            </a:r>
            <a:r>
              <a:rPr spc="-10" dirty="0"/>
              <a:t>o</a:t>
            </a:r>
            <a:r>
              <a:rPr dirty="0"/>
              <a:t>re</a:t>
            </a:r>
            <a:r>
              <a:rPr spc="-25" dirty="0"/>
              <a:t> </a:t>
            </a:r>
            <a:r>
              <a:rPr spc="-5" dirty="0"/>
              <a:t>i7</a:t>
            </a:r>
            <a:r>
              <a:rPr dirty="0"/>
              <a:t> </a:t>
            </a:r>
            <a:r>
              <a:rPr lang="zh-CN" altLang="en-US" dirty="0" smtClean="0"/>
              <a:t>的高速缓存层次结构</a:t>
            </a:r>
            <a:endParaRPr spc="-5" dirty="0"/>
          </a:p>
        </p:txBody>
      </p:sp>
      <p:sp>
        <p:nvSpPr>
          <p:cNvPr id="10" name="object 10"/>
          <p:cNvSpPr/>
          <p:nvPr/>
        </p:nvSpPr>
        <p:spPr>
          <a:xfrm>
            <a:off x="546100" y="2133600"/>
            <a:ext cx="977900" cy="304800"/>
          </a:xfrm>
          <a:custGeom>
            <a:avLst/>
            <a:gdLst/>
            <a:ahLst/>
            <a:cxnLst/>
            <a:rect l="l" t="t" r="r" b="b"/>
            <a:pathLst>
              <a:path w="977900" h="304800">
                <a:moveTo>
                  <a:pt x="0" y="0"/>
                </a:moveTo>
                <a:lnTo>
                  <a:pt x="977900" y="0"/>
                </a:lnTo>
                <a:lnTo>
                  <a:pt x="977900" y="304800"/>
                </a:lnTo>
                <a:lnTo>
                  <a:pt x="0" y="304800"/>
                </a:lnTo>
                <a:lnTo>
                  <a:pt x="0" y="0"/>
                </a:lnTo>
                <a:close/>
              </a:path>
            </a:pathLst>
          </a:custGeom>
          <a:solidFill>
            <a:srgbClr val="FFFFFF"/>
          </a:solidFill>
        </p:spPr>
        <p:txBody>
          <a:bodyPr wrap="square" lIns="0" tIns="0" rIns="0" bIns="0" rtlCol="0"/>
          <a:lstStyle/>
          <a:p>
            <a:endParaRPr/>
          </a:p>
        </p:txBody>
      </p:sp>
      <p:sp>
        <p:nvSpPr>
          <p:cNvPr id="11" name="object 11"/>
          <p:cNvSpPr/>
          <p:nvPr/>
        </p:nvSpPr>
        <p:spPr>
          <a:xfrm>
            <a:off x="546100" y="2133600"/>
            <a:ext cx="977900" cy="304800"/>
          </a:xfrm>
          <a:custGeom>
            <a:avLst/>
            <a:gdLst/>
            <a:ahLst/>
            <a:cxnLst/>
            <a:rect l="l" t="t" r="r" b="b"/>
            <a:pathLst>
              <a:path w="977900" h="304800">
                <a:moveTo>
                  <a:pt x="0" y="0"/>
                </a:moveTo>
                <a:lnTo>
                  <a:pt x="977900" y="0"/>
                </a:lnTo>
                <a:lnTo>
                  <a:pt x="977900" y="304800"/>
                </a:lnTo>
                <a:lnTo>
                  <a:pt x="0" y="304800"/>
                </a:lnTo>
                <a:lnTo>
                  <a:pt x="0" y="0"/>
                </a:lnTo>
                <a:close/>
              </a:path>
            </a:pathLst>
          </a:custGeom>
          <a:ln w="12700">
            <a:solidFill>
              <a:srgbClr val="000000"/>
            </a:solidFill>
          </a:ln>
        </p:spPr>
        <p:txBody>
          <a:bodyPr wrap="square" lIns="0" tIns="0" rIns="0" bIns="0" rtlCol="0"/>
          <a:lstStyle/>
          <a:p>
            <a:endParaRPr/>
          </a:p>
        </p:txBody>
      </p:sp>
      <p:sp>
        <p:nvSpPr>
          <p:cNvPr id="12" name="object 12"/>
          <p:cNvSpPr/>
          <p:nvPr/>
        </p:nvSpPr>
        <p:spPr>
          <a:xfrm>
            <a:off x="588962" y="2781300"/>
            <a:ext cx="782955" cy="571500"/>
          </a:xfrm>
          <a:custGeom>
            <a:avLst/>
            <a:gdLst/>
            <a:ahLst/>
            <a:cxnLst/>
            <a:rect l="l" t="t" r="r" b="b"/>
            <a:pathLst>
              <a:path w="782955" h="571500">
                <a:moveTo>
                  <a:pt x="0" y="0"/>
                </a:moveTo>
                <a:lnTo>
                  <a:pt x="782637" y="0"/>
                </a:lnTo>
                <a:lnTo>
                  <a:pt x="782637" y="571500"/>
                </a:lnTo>
                <a:lnTo>
                  <a:pt x="0" y="571500"/>
                </a:lnTo>
                <a:lnTo>
                  <a:pt x="0" y="0"/>
                </a:lnTo>
                <a:close/>
              </a:path>
            </a:pathLst>
          </a:custGeom>
          <a:solidFill>
            <a:srgbClr val="F1C7C7"/>
          </a:solidFill>
        </p:spPr>
        <p:txBody>
          <a:bodyPr wrap="square" lIns="0" tIns="0" rIns="0" bIns="0" rtlCol="0"/>
          <a:lstStyle/>
          <a:p>
            <a:endParaRPr/>
          </a:p>
        </p:txBody>
      </p:sp>
      <p:sp>
        <p:nvSpPr>
          <p:cNvPr id="13" name="object 13"/>
          <p:cNvSpPr/>
          <p:nvPr/>
        </p:nvSpPr>
        <p:spPr>
          <a:xfrm>
            <a:off x="588962" y="2781300"/>
            <a:ext cx="782955" cy="571500"/>
          </a:xfrm>
          <a:custGeom>
            <a:avLst/>
            <a:gdLst/>
            <a:ahLst/>
            <a:cxnLst/>
            <a:rect l="l" t="t" r="r" b="b"/>
            <a:pathLst>
              <a:path w="782955" h="571500">
                <a:moveTo>
                  <a:pt x="0" y="0"/>
                </a:moveTo>
                <a:lnTo>
                  <a:pt x="782637" y="0"/>
                </a:lnTo>
                <a:lnTo>
                  <a:pt x="782637" y="571500"/>
                </a:lnTo>
                <a:lnTo>
                  <a:pt x="0" y="571500"/>
                </a:lnTo>
                <a:lnTo>
                  <a:pt x="0" y="0"/>
                </a:lnTo>
                <a:close/>
              </a:path>
            </a:pathLst>
          </a:custGeom>
          <a:ln w="12700">
            <a:solidFill>
              <a:srgbClr val="000000"/>
            </a:solidFill>
          </a:ln>
        </p:spPr>
        <p:txBody>
          <a:bodyPr wrap="square" lIns="0" tIns="0" rIns="0" bIns="0" rtlCol="0"/>
          <a:lstStyle/>
          <a:p>
            <a:endParaRPr/>
          </a:p>
        </p:txBody>
      </p:sp>
      <p:sp>
        <p:nvSpPr>
          <p:cNvPr id="14" name="object 14"/>
          <p:cNvSpPr/>
          <p:nvPr/>
        </p:nvSpPr>
        <p:spPr>
          <a:xfrm>
            <a:off x="1524000" y="2781300"/>
            <a:ext cx="795655" cy="571500"/>
          </a:xfrm>
          <a:custGeom>
            <a:avLst/>
            <a:gdLst/>
            <a:ahLst/>
            <a:cxnLst/>
            <a:rect l="l" t="t" r="r" b="b"/>
            <a:pathLst>
              <a:path w="795655" h="571500">
                <a:moveTo>
                  <a:pt x="0" y="0"/>
                </a:moveTo>
                <a:lnTo>
                  <a:pt x="795337" y="0"/>
                </a:lnTo>
                <a:lnTo>
                  <a:pt x="795337" y="571500"/>
                </a:lnTo>
                <a:lnTo>
                  <a:pt x="0" y="571500"/>
                </a:lnTo>
                <a:lnTo>
                  <a:pt x="0" y="0"/>
                </a:lnTo>
                <a:close/>
              </a:path>
            </a:pathLst>
          </a:custGeom>
          <a:solidFill>
            <a:srgbClr val="DEDFF5"/>
          </a:solidFill>
        </p:spPr>
        <p:txBody>
          <a:bodyPr wrap="square" lIns="0" tIns="0" rIns="0" bIns="0" rtlCol="0"/>
          <a:lstStyle/>
          <a:p>
            <a:endParaRPr/>
          </a:p>
        </p:txBody>
      </p:sp>
      <p:sp>
        <p:nvSpPr>
          <p:cNvPr id="15" name="object 15"/>
          <p:cNvSpPr/>
          <p:nvPr/>
        </p:nvSpPr>
        <p:spPr>
          <a:xfrm>
            <a:off x="1524000" y="2781300"/>
            <a:ext cx="795655" cy="571500"/>
          </a:xfrm>
          <a:custGeom>
            <a:avLst/>
            <a:gdLst/>
            <a:ahLst/>
            <a:cxnLst/>
            <a:rect l="l" t="t" r="r" b="b"/>
            <a:pathLst>
              <a:path w="795655" h="571500">
                <a:moveTo>
                  <a:pt x="0" y="0"/>
                </a:moveTo>
                <a:lnTo>
                  <a:pt x="795337" y="0"/>
                </a:lnTo>
                <a:lnTo>
                  <a:pt x="795337" y="571500"/>
                </a:lnTo>
                <a:lnTo>
                  <a:pt x="0" y="571500"/>
                </a:lnTo>
                <a:lnTo>
                  <a:pt x="0" y="0"/>
                </a:lnTo>
                <a:close/>
              </a:path>
            </a:pathLst>
          </a:custGeom>
          <a:ln w="12700">
            <a:solidFill>
              <a:srgbClr val="000000"/>
            </a:solidFill>
          </a:ln>
        </p:spPr>
        <p:txBody>
          <a:bodyPr wrap="square" lIns="0" tIns="0" rIns="0" bIns="0" rtlCol="0"/>
          <a:lstStyle/>
          <a:p>
            <a:endParaRPr/>
          </a:p>
        </p:txBody>
      </p:sp>
      <p:sp>
        <p:nvSpPr>
          <p:cNvPr id="16" name="object 16"/>
          <p:cNvSpPr txBox="1"/>
          <p:nvPr/>
        </p:nvSpPr>
        <p:spPr>
          <a:xfrm>
            <a:off x="1574260" y="2821939"/>
            <a:ext cx="694055" cy="528320"/>
          </a:xfrm>
          <a:prstGeom prst="rect">
            <a:avLst/>
          </a:prstGeom>
        </p:spPr>
        <p:txBody>
          <a:bodyPr vert="horz" wrap="square" lIns="0" tIns="0" rIns="0" bIns="0" rtlCol="0">
            <a:spAutoFit/>
          </a:bodyPr>
          <a:lstStyle/>
          <a:p>
            <a:pPr marR="46990" algn="ctr">
              <a:lnSpc>
                <a:spcPct val="100000"/>
              </a:lnSpc>
            </a:pPr>
            <a:r>
              <a:rPr sz="1800" b="1" spc="-15" dirty="0">
                <a:latin typeface="Calibri"/>
                <a:cs typeface="Calibri"/>
              </a:rPr>
              <a:t>L1</a:t>
            </a:r>
            <a:endParaRPr sz="1800">
              <a:latin typeface="Calibri"/>
              <a:cs typeface="Calibri"/>
            </a:endParaRPr>
          </a:p>
          <a:p>
            <a:pPr algn="ctr">
              <a:lnSpc>
                <a:spcPct val="100000"/>
              </a:lnSpc>
            </a:pPr>
            <a:r>
              <a:rPr sz="1800" b="1" spc="-5" dirty="0">
                <a:latin typeface="Calibri"/>
                <a:cs typeface="Calibri"/>
              </a:rPr>
              <a:t>i</a:t>
            </a:r>
            <a:r>
              <a:rPr sz="1800" b="1" dirty="0">
                <a:latin typeface="Calibri"/>
                <a:cs typeface="Calibri"/>
              </a:rPr>
              <a:t>-</a:t>
            </a:r>
            <a:r>
              <a:rPr sz="1800" b="1" spc="-10" dirty="0">
                <a:latin typeface="Calibri"/>
                <a:cs typeface="Calibri"/>
              </a:rPr>
              <a:t>c</a:t>
            </a:r>
            <a:r>
              <a:rPr sz="1800" b="1" spc="-5" dirty="0">
                <a:latin typeface="Calibri"/>
                <a:cs typeface="Calibri"/>
              </a:rPr>
              <a:t>a</a:t>
            </a:r>
            <a:r>
              <a:rPr sz="1800" b="1" dirty="0">
                <a:latin typeface="Calibri"/>
                <a:cs typeface="Calibri"/>
              </a:rPr>
              <a:t>che</a:t>
            </a:r>
            <a:endParaRPr sz="1800">
              <a:latin typeface="Calibri"/>
              <a:cs typeface="Calibri"/>
            </a:endParaRPr>
          </a:p>
        </p:txBody>
      </p:sp>
      <p:sp>
        <p:nvSpPr>
          <p:cNvPr id="17" name="object 17"/>
          <p:cNvSpPr/>
          <p:nvPr/>
        </p:nvSpPr>
        <p:spPr>
          <a:xfrm>
            <a:off x="609600" y="3695700"/>
            <a:ext cx="1710055" cy="571500"/>
          </a:xfrm>
          <a:custGeom>
            <a:avLst/>
            <a:gdLst/>
            <a:ahLst/>
            <a:cxnLst/>
            <a:rect l="l" t="t" r="r" b="b"/>
            <a:pathLst>
              <a:path w="1710055" h="571500">
                <a:moveTo>
                  <a:pt x="0" y="0"/>
                </a:moveTo>
                <a:lnTo>
                  <a:pt x="1709737" y="0"/>
                </a:lnTo>
                <a:lnTo>
                  <a:pt x="1709737" y="571500"/>
                </a:lnTo>
                <a:lnTo>
                  <a:pt x="0" y="571500"/>
                </a:lnTo>
                <a:lnTo>
                  <a:pt x="0" y="0"/>
                </a:lnTo>
                <a:close/>
              </a:path>
            </a:pathLst>
          </a:custGeom>
          <a:solidFill>
            <a:srgbClr val="F1C7C7"/>
          </a:solidFill>
        </p:spPr>
        <p:txBody>
          <a:bodyPr wrap="square" lIns="0" tIns="0" rIns="0" bIns="0" rtlCol="0"/>
          <a:lstStyle/>
          <a:p>
            <a:endParaRPr/>
          </a:p>
        </p:txBody>
      </p:sp>
      <p:sp>
        <p:nvSpPr>
          <p:cNvPr id="18" name="object 18"/>
          <p:cNvSpPr/>
          <p:nvPr/>
        </p:nvSpPr>
        <p:spPr>
          <a:xfrm>
            <a:off x="609600" y="3695700"/>
            <a:ext cx="1710055" cy="571500"/>
          </a:xfrm>
          <a:custGeom>
            <a:avLst/>
            <a:gdLst/>
            <a:ahLst/>
            <a:cxnLst/>
            <a:rect l="l" t="t" r="r" b="b"/>
            <a:pathLst>
              <a:path w="1710055" h="571500">
                <a:moveTo>
                  <a:pt x="0" y="0"/>
                </a:moveTo>
                <a:lnTo>
                  <a:pt x="1709737" y="0"/>
                </a:lnTo>
                <a:lnTo>
                  <a:pt x="1709737" y="571500"/>
                </a:lnTo>
                <a:lnTo>
                  <a:pt x="0" y="571500"/>
                </a:lnTo>
                <a:lnTo>
                  <a:pt x="0" y="0"/>
                </a:lnTo>
                <a:close/>
              </a:path>
            </a:pathLst>
          </a:custGeom>
          <a:ln w="12700">
            <a:solidFill>
              <a:srgbClr val="000000"/>
            </a:solidFill>
          </a:ln>
        </p:spPr>
        <p:txBody>
          <a:bodyPr wrap="square" lIns="0" tIns="0" rIns="0" bIns="0" rtlCol="0"/>
          <a:lstStyle/>
          <a:p>
            <a:endParaRPr/>
          </a:p>
        </p:txBody>
      </p:sp>
      <p:sp>
        <p:nvSpPr>
          <p:cNvPr id="19" name="object 19"/>
          <p:cNvSpPr txBox="1"/>
          <p:nvPr/>
        </p:nvSpPr>
        <p:spPr>
          <a:xfrm>
            <a:off x="688815" y="3723501"/>
            <a:ext cx="1630839" cy="553998"/>
          </a:xfrm>
          <a:prstGeom prst="rect">
            <a:avLst/>
          </a:prstGeom>
        </p:spPr>
        <p:txBody>
          <a:bodyPr vert="horz" wrap="square" lIns="0" tIns="0" rIns="0" bIns="0" rtlCol="0">
            <a:spAutoFit/>
          </a:bodyPr>
          <a:lstStyle/>
          <a:p>
            <a:pPr marL="12700">
              <a:lnSpc>
                <a:spcPct val="100000"/>
              </a:lnSpc>
            </a:pPr>
            <a:r>
              <a:rPr sz="1800" b="1" spc="-15" dirty="0">
                <a:latin typeface="Calibri"/>
                <a:cs typeface="Calibri"/>
              </a:rPr>
              <a:t>L</a:t>
            </a:r>
            <a:r>
              <a:rPr sz="1800" b="1" spc="-5" dirty="0">
                <a:latin typeface="Calibri"/>
                <a:cs typeface="Calibri"/>
              </a:rPr>
              <a:t>2</a:t>
            </a:r>
            <a:r>
              <a:rPr sz="1800" b="1" spc="10" dirty="0">
                <a:latin typeface="Calibri"/>
                <a:cs typeface="Calibri"/>
              </a:rPr>
              <a:t> </a:t>
            </a:r>
            <a:r>
              <a:rPr lang="zh-CN" altLang="en-US" b="1" spc="10" dirty="0" smtClean="0">
                <a:latin typeface="Calibri"/>
                <a:cs typeface="Calibri"/>
              </a:rPr>
              <a:t>统一的高速缓存</a:t>
            </a:r>
            <a:endParaRPr sz="1800" dirty="0">
              <a:latin typeface="Calibri"/>
              <a:cs typeface="Calibri"/>
            </a:endParaRPr>
          </a:p>
        </p:txBody>
      </p:sp>
      <p:sp>
        <p:nvSpPr>
          <p:cNvPr id="20" name="object 20"/>
          <p:cNvSpPr/>
          <p:nvPr/>
        </p:nvSpPr>
        <p:spPr>
          <a:xfrm>
            <a:off x="1066800" y="2438400"/>
            <a:ext cx="0" cy="342900"/>
          </a:xfrm>
          <a:custGeom>
            <a:avLst/>
            <a:gdLst/>
            <a:ahLst/>
            <a:cxnLst/>
            <a:rect l="l" t="t" r="r" b="b"/>
            <a:pathLst>
              <a:path h="342900">
                <a:moveTo>
                  <a:pt x="0" y="0"/>
                </a:moveTo>
                <a:lnTo>
                  <a:pt x="0" y="342900"/>
                </a:lnTo>
              </a:path>
            </a:pathLst>
          </a:custGeom>
          <a:ln w="12700">
            <a:solidFill>
              <a:srgbClr val="000000"/>
            </a:solidFill>
          </a:ln>
        </p:spPr>
        <p:txBody>
          <a:bodyPr wrap="square" lIns="0" tIns="0" rIns="0" bIns="0" rtlCol="0"/>
          <a:lstStyle/>
          <a:p>
            <a:endParaRPr/>
          </a:p>
        </p:txBody>
      </p:sp>
      <p:sp>
        <p:nvSpPr>
          <p:cNvPr id="21" name="object 21"/>
          <p:cNvSpPr/>
          <p:nvPr/>
        </p:nvSpPr>
        <p:spPr>
          <a:xfrm>
            <a:off x="1066800" y="3352800"/>
            <a:ext cx="0" cy="342900"/>
          </a:xfrm>
          <a:custGeom>
            <a:avLst/>
            <a:gdLst/>
            <a:ahLst/>
            <a:cxnLst/>
            <a:rect l="l" t="t" r="r" b="b"/>
            <a:pathLst>
              <a:path h="342900">
                <a:moveTo>
                  <a:pt x="0" y="0"/>
                </a:moveTo>
                <a:lnTo>
                  <a:pt x="0" y="342900"/>
                </a:lnTo>
              </a:path>
            </a:pathLst>
          </a:custGeom>
          <a:ln w="12700">
            <a:solidFill>
              <a:srgbClr val="000000"/>
            </a:solidFill>
          </a:ln>
        </p:spPr>
        <p:txBody>
          <a:bodyPr wrap="square" lIns="0" tIns="0" rIns="0" bIns="0" rtlCol="0"/>
          <a:lstStyle/>
          <a:p>
            <a:endParaRPr/>
          </a:p>
        </p:txBody>
      </p:sp>
      <p:sp>
        <p:nvSpPr>
          <p:cNvPr id="22" name="object 22"/>
          <p:cNvSpPr/>
          <p:nvPr/>
        </p:nvSpPr>
        <p:spPr>
          <a:xfrm>
            <a:off x="1905000" y="3352800"/>
            <a:ext cx="0" cy="342900"/>
          </a:xfrm>
          <a:custGeom>
            <a:avLst/>
            <a:gdLst/>
            <a:ahLst/>
            <a:cxnLst/>
            <a:rect l="l" t="t" r="r" b="b"/>
            <a:pathLst>
              <a:path h="342900">
                <a:moveTo>
                  <a:pt x="0" y="0"/>
                </a:moveTo>
                <a:lnTo>
                  <a:pt x="0" y="342900"/>
                </a:lnTo>
              </a:path>
            </a:pathLst>
          </a:custGeom>
          <a:ln w="12700">
            <a:solidFill>
              <a:srgbClr val="000000"/>
            </a:solidFill>
          </a:ln>
        </p:spPr>
        <p:txBody>
          <a:bodyPr wrap="square" lIns="0" tIns="0" rIns="0" bIns="0" rtlCol="0"/>
          <a:lstStyle/>
          <a:p>
            <a:endParaRPr/>
          </a:p>
        </p:txBody>
      </p:sp>
      <p:sp>
        <p:nvSpPr>
          <p:cNvPr id="23" name="object 23"/>
          <p:cNvSpPr/>
          <p:nvPr/>
        </p:nvSpPr>
        <p:spPr>
          <a:xfrm>
            <a:off x="4279900" y="2133600"/>
            <a:ext cx="977900" cy="304800"/>
          </a:xfrm>
          <a:custGeom>
            <a:avLst/>
            <a:gdLst/>
            <a:ahLst/>
            <a:cxnLst/>
            <a:rect l="l" t="t" r="r" b="b"/>
            <a:pathLst>
              <a:path w="977900" h="304800">
                <a:moveTo>
                  <a:pt x="0" y="0"/>
                </a:moveTo>
                <a:lnTo>
                  <a:pt x="977900" y="0"/>
                </a:lnTo>
                <a:lnTo>
                  <a:pt x="977900" y="304800"/>
                </a:lnTo>
                <a:lnTo>
                  <a:pt x="0" y="304800"/>
                </a:lnTo>
                <a:lnTo>
                  <a:pt x="0" y="0"/>
                </a:lnTo>
                <a:close/>
              </a:path>
            </a:pathLst>
          </a:custGeom>
          <a:solidFill>
            <a:srgbClr val="FFFFFF"/>
          </a:solidFill>
        </p:spPr>
        <p:txBody>
          <a:bodyPr wrap="square" lIns="0" tIns="0" rIns="0" bIns="0" rtlCol="0"/>
          <a:lstStyle/>
          <a:p>
            <a:endParaRPr/>
          </a:p>
        </p:txBody>
      </p:sp>
      <p:sp>
        <p:nvSpPr>
          <p:cNvPr id="24" name="object 24"/>
          <p:cNvSpPr/>
          <p:nvPr/>
        </p:nvSpPr>
        <p:spPr>
          <a:xfrm>
            <a:off x="4279900" y="2133600"/>
            <a:ext cx="977900" cy="304800"/>
          </a:xfrm>
          <a:custGeom>
            <a:avLst/>
            <a:gdLst/>
            <a:ahLst/>
            <a:cxnLst/>
            <a:rect l="l" t="t" r="r" b="b"/>
            <a:pathLst>
              <a:path w="977900" h="304800">
                <a:moveTo>
                  <a:pt x="0" y="0"/>
                </a:moveTo>
                <a:lnTo>
                  <a:pt x="977900" y="0"/>
                </a:lnTo>
                <a:lnTo>
                  <a:pt x="977900" y="304800"/>
                </a:lnTo>
                <a:lnTo>
                  <a:pt x="0" y="304800"/>
                </a:lnTo>
                <a:lnTo>
                  <a:pt x="0" y="0"/>
                </a:lnTo>
                <a:close/>
              </a:path>
            </a:pathLst>
          </a:custGeom>
          <a:ln w="12700">
            <a:solidFill>
              <a:srgbClr val="000000"/>
            </a:solidFill>
          </a:ln>
        </p:spPr>
        <p:txBody>
          <a:bodyPr wrap="square" lIns="0" tIns="0" rIns="0" bIns="0" rtlCol="0"/>
          <a:lstStyle/>
          <a:p>
            <a:endParaRPr/>
          </a:p>
        </p:txBody>
      </p:sp>
      <p:sp>
        <p:nvSpPr>
          <p:cNvPr id="25" name="object 25"/>
          <p:cNvSpPr/>
          <p:nvPr/>
        </p:nvSpPr>
        <p:spPr>
          <a:xfrm>
            <a:off x="4322762" y="2781300"/>
            <a:ext cx="782955" cy="571500"/>
          </a:xfrm>
          <a:custGeom>
            <a:avLst/>
            <a:gdLst/>
            <a:ahLst/>
            <a:cxnLst/>
            <a:rect l="l" t="t" r="r" b="b"/>
            <a:pathLst>
              <a:path w="782954" h="571500">
                <a:moveTo>
                  <a:pt x="0" y="0"/>
                </a:moveTo>
                <a:lnTo>
                  <a:pt x="782637" y="0"/>
                </a:lnTo>
                <a:lnTo>
                  <a:pt x="782637" y="571500"/>
                </a:lnTo>
                <a:lnTo>
                  <a:pt x="0" y="571500"/>
                </a:lnTo>
                <a:lnTo>
                  <a:pt x="0" y="0"/>
                </a:lnTo>
                <a:close/>
              </a:path>
            </a:pathLst>
          </a:custGeom>
          <a:solidFill>
            <a:srgbClr val="F1C7C7"/>
          </a:solidFill>
        </p:spPr>
        <p:txBody>
          <a:bodyPr wrap="square" lIns="0" tIns="0" rIns="0" bIns="0" rtlCol="0"/>
          <a:lstStyle/>
          <a:p>
            <a:endParaRPr/>
          </a:p>
        </p:txBody>
      </p:sp>
      <p:sp>
        <p:nvSpPr>
          <p:cNvPr id="26" name="object 26"/>
          <p:cNvSpPr/>
          <p:nvPr/>
        </p:nvSpPr>
        <p:spPr>
          <a:xfrm>
            <a:off x="4322762" y="2781300"/>
            <a:ext cx="782955" cy="571500"/>
          </a:xfrm>
          <a:custGeom>
            <a:avLst/>
            <a:gdLst/>
            <a:ahLst/>
            <a:cxnLst/>
            <a:rect l="l" t="t" r="r" b="b"/>
            <a:pathLst>
              <a:path w="782954" h="571500">
                <a:moveTo>
                  <a:pt x="0" y="0"/>
                </a:moveTo>
                <a:lnTo>
                  <a:pt x="782637" y="0"/>
                </a:lnTo>
                <a:lnTo>
                  <a:pt x="782637" y="571500"/>
                </a:lnTo>
                <a:lnTo>
                  <a:pt x="0" y="571500"/>
                </a:lnTo>
                <a:lnTo>
                  <a:pt x="0" y="0"/>
                </a:lnTo>
                <a:close/>
              </a:path>
            </a:pathLst>
          </a:custGeom>
          <a:ln w="12700">
            <a:solidFill>
              <a:srgbClr val="000000"/>
            </a:solidFill>
          </a:ln>
        </p:spPr>
        <p:txBody>
          <a:bodyPr wrap="square" lIns="0" tIns="0" rIns="0" bIns="0" rtlCol="0"/>
          <a:lstStyle/>
          <a:p>
            <a:endParaRPr/>
          </a:p>
        </p:txBody>
      </p:sp>
      <p:sp>
        <p:nvSpPr>
          <p:cNvPr id="27" name="object 27"/>
          <p:cNvSpPr txBox="1"/>
          <p:nvPr/>
        </p:nvSpPr>
        <p:spPr>
          <a:xfrm>
            <a:off x="4334922" y="2821939"/>
            <a:ext cx="761365" cy="528320"/>
          </a:xfrm>
          <a:prstGeom prst="rect">
            <a:avLst/>
          </a:prstGeom>
        </p:spPr>
        <p:txBody>
          <a:bodyPr vert="horz" wrap="square" lIns="0" tIns="0" rIns="0" bIns="0" rtlCol="0">
            <a:spAutoFit/>
          </a:bodyPr>
          <a:lstStyle/>
          <a:p>
            <a:pPr marR="50165" algn="ctr">
              <a:lnSpc>
                <a:spcPct val="100000"/>
              </a:lnSpc>
            </a:pPr>
            <a:r>
              <a:rPr sz="1800" b="1" spc="-15" dirty="0">
                <a:latin typeface="Calibri"/>
                <a:cs typeface="Calibri"/>
              </a:rPr>
              <a:t>L1</a:t>
            </a:r>
            <a:endParaRPr sz="1800">
              <a:latin typeface="Calibri"/>
              <a:cs typeface="Calibri"/>
            </a:endParaRPr>
          </a:p>
          <a:p>
            <a:pPr algn="ctr">
              <a:lnSpc>
                <a:spcPct val="100000"/>
              </a:lnSpc>
            </a:pPr>
            <a:r>
              <a:rPr sz="1800" b="1" dirty="0">
                <a:latin typeface="Calibri"/>
                <a:cs typeface="Calibri"/>
              </a:rPr>
              <a:t>d-</a:t>
            </a:r>
            <a:r>
              <a:rPr sz="1800" b="1" spc="-10" dirty="0">
                <a:latin typeface="Calibri"/>
                <a:cs typeface="Calibri"/>
              </a:rPr>
              <a:t>c</a:t>
            </a:r>
            <a:r>
              <a:rPr sz="1800" b="1" spc="-5" dirty="0">
                <a:latin typeface="Calibri"/>
                <a:cs typeface="Calibri"/>
              </a:rPr>
              <a:t>a</a:t>
            </a:r>
            <a:r>
              <a:rPr sz="1800" b="1" dirty="0">
                <a:latin typeface="Calibri"/>
                <a:cs typeface="Calibri"/>
              </a:rPr>
              <a:t>che</a:t>
            </a:r>
            <a:endParaRPr sz="1800">
              <a:latin typeface="Calibri"/>
              <a:cs typeface="Calibri"/>
            </a:endParaRPr>
          </a:p>
        </p:txBody>
      </p:sp>
      <p:sp>
        <p:nvSpPr>
          <p:cNvPr id="28" name="object 28"/>
          <p:cNvSpPr/>
          <p:nvPr/>
        </p:nvSpPr>
        <p:spPr>
          <a:xfrm>
            <a:off x="5257800" y="2781300"/>
            <a:ext cx="795655" cy="571500"/>
          </a:xfrm>
          <a:custGeom>
            <a:avLst/>
            <a:gdLst/>
            <a:ahLst/>
            <a:cxnLst/>
            <a:rect l="l" t="t" r="r" b="b"/>
            <a:pathLst>
              <a:path w="795654" h="571500">
                <a:moveTo>
                  <a:pt x="0" y="0"/>
                </a:moveTo>
                <a:lnTo>
                  <a:pt x="795337" y="0"/>
                </a:lnTo>
                <a:lnTo>
                  <a:pt x="795337" y="571500"/>
                </a:lnTo>
                <a:lnTo>
                  <a:pt x="0" y="571500"/>
                </a:lnTo>
                <a:lnTo>
                  <a:pt x="0" y="0"/>
                </a:lnTo>
                <a:close/>
              </a:path>
            </a:pathLst>
          </a:custGeom>
          <a:solidFill>
            <a:srgbClr val="DEDFF5"/>
          </a:solidFill>
        </p:spPr>
        <p:txBody>
          <a:bodyPr wrap="square" lIns="0" tIns="0" rIns="0" bIns="0" rtlCol="0"/>
          <a:lstStyle/>
          <a:p>
            <a:endParaRPr/>
          </a:p>
        </p:txBody>
      </p:sp>
      <p:sp>
        <p:nvSpPr>
          <p:cNvPr id="29" name="object 29"/>
          <p:cNvSpPr/>
          <p:nvPr/>
        </p:nvSpPr>
        <p:spPr>
          <a:xfrm>
            <a:off x="5257800" y="2781300"/>
            <a:ext cx="795655" cy="571500"/>
          </a:xfrm>
          <a:custGeom>
            <a:avLst/>
            <a:gdLst/>
            <a:ahLst/>
            <a:cxnLst/>
            <a:rect l="l" t="t" r="r" b="b"/>
            <a:pathLst>
              <a:path w="795654" h="571500">
                <a:moveTo>
                  <a:pt x="0" y="0"/>
                </a:moveTo>
                <a:lnTo>
                  <a:pt x="795337" y="0"/>
                </a:lnTo>
                <a:lnTo>
                  <a:pt x="795337" y="571500"/>
                </a:lnTo>
                <a:lnTo>
                  <a:pt x="0" y="571500"/>
                </a:lnTo>
                <a:lnTo>
                  <a:pt x="0" y="0"/>
                </a:lnTo>
                <a:close/>
              </a:path>
            </a:pathLst>
          </a:custGeom>
          <a:ln w="12700">
            <a:solidFill>
              <a:srgbClr val="000000"/>
            </a:solidFill>
          </a:ln>
        </p:spPr>
        <p:txBody>
          <a:bodyPr wrap="square" lIns="0" tIns="0" rIns="0" bIns="0" rtlCol="0"/>
          <a:lstStyle/>
          <a:p>
            <a:endParaRPr/>
          </a:p>
        </p:txBody>
      </p:sp>
      <p:sp>
        <p:nvSpPr>
          <p:cNvPr id="30" name="object 30"/>
          <p:cNvSpPr txBox="1"/>
          <p:nvPr/>
        </p:nvSpPr>
        <p:spPr>
          <a:xfrm>
            <a:off x="5308060" y="2821939"/>
            <a:ext cx="694055" cy="528320"/>
          </a:xfrm>
          <a:prstGeom prst="rect">
            <a:avLst/>
          </a:prstGeom>
        </p:spPr>
        <p:txBody>
          <a:bodyPr vert="horz" wrap="square" lIns="0" tIns="0" rIns="0" bIns="0" rtlCol="0">
            <a:spAutoFit/>
          </a:bodyPr>
          <a:lstStyle/>
          <a:p>
            <a:pPr marR="46990" algn="ctr">
              <a:lnSpc>
                <a:spcPct val="100000"/>
              </a:lnSpc>
            </a:pPr>
            <a:r>
              <a:rPr sz="1800" b="1" spc="-15" dirty="0">
                <a:latin typeface="Calibri"/>
                <a:cs typeface="Calibri"/>
              </a:rPr>
              <a:t>L1</a:t>
            </a:r>
            <a:endParaRPr sz="1800">
              <a:latin typeface="Calibri"/>
              <a:cs typeface="Calibri"/>
            </a:endParaRPr>
          </a:p>
          <a:p>
            <a:pPr algn="ctr">
              <a:lnSpc>
                <a:spcPct val="100000"/>
              </a:lnSpc>
            </a:pPr>
            <a:r>
              <a:rPr sz="1800" b="1" spc="-5" dirty="0">
                <a:latin typeface="Calibri"/>
                <a:cs typeface="Calibri"/>
              </a:rPr>
              <a:t>i</a:t>
            </a:r>
            <a:r>
              <a:rPr sz="1800" b="1" dirty="0">
                <a:latin typeface="Calibri"/>
                <a:cs typeface="Calibri"/>
              </a:rPr>
              <a:t>-</a:t>
            </a:r>
            <a:r>
              <a:rPr sz="1800" b="1" spc="-10" dirty="0">
                <a:latin typeface="Calibri"/>
                <a:cs typeface="Calibri"/>
              </a:rPr>
              <a:t>c</a:t>
            </a:r>
            <a:r>
              <a:rPr sz="1800" b="1" spc="-5" dirty="0">
                <a:latin typeface="Calibri"/>
                <a:cs typeface="Calibri"/>
              </a:rPr>
              <a:t>a</a:t>
            </a:r>
            <a:r>
              <a:rPr sz="1800" b="1" dirty="0">
                <a:latin typeface="Calibri"/>
                <a:cs typeface="Calibri"/>
              </a:rPr>
              <a:t>che</a:t>
            </a:r>
            <a:endParaRPr sz="1800">
              <a:latin typeface="Calibri"/>
              <a:cs typeface="Calibri"/>
            </a:endParaRPr>
          </a:p>
        </p:txBody>
      </p:sp>
      <p:sp>
        <p:nvSpPr>
          <p:cNvPr id="31" name="object 31"/>
          <p:cNvSpPr/>
          <p:nvPr/>
        </p:nvSpPr>
        <p:spPr>
          <a:xfrm>
            <a:off x="4343400" y="3695700"/>
            <a:ext cx="1710055" cy="571500"/>
          </a:xfrm>
          <a:custGeom>
            <a:avLst/>
            <a:gdLst/>
            <a:ahLst/>
            <a:cxnLst/>
            <a:rect l="l" t="t" r="r" b="b"/>
            <a:pathLst>
              <a:path w="1710054" h="571500">
                <a:moveTo>
                  <a:pt x="0" y="0"/>
                </a:moveTo>
                <a:lnTo>
                  <a:pt x="1709737" y="0"/>
                </a:lnTo>
                <a:lnTo>
                  <a:pt x="1709737" y="571500"/>
                </a:lnTo>
                <a:lnTo>
                  <a:pt x="0" y="571500"/>
                </a:lnTo>
                <a:lnTo>
                  <a:pt x="0" y="0"/>
                </a:lnTo>
                <a:close/>
              </a:path>
            </a:pathLst>
          </a:custGeom>
          <a:solidFill>
            <a:srgbClr val="F1C7C7"/>
          </a:solidFill>
        </p:spPr>
        <p:txBody>
          <a:bodyPr wrap="square" lIns="0" tIns="0" rIns="0" bIns="0" rtlCol="0"/>
          <a:lstStyle/>
          <a:p>
            <a:endParaRPr/>
          </a:p>
        </p:txBody>
      </p:sp>
      <p:sp>
        <p:nvSpPr>
          <p:cNvPr id="32" name="object 32"/>
          <p:cNvSpPr/>
          <p:nvPr/>
        </p:nvSpPr>
        <p:spPr>
          <a:xfrm>
            <a:off x="4343400" y="3695700"/>
            <a:ext cx="1710055" cy="571500"/>
          </a:xfrm>
          <a:custGeom>
            <a:avLst/>
            <a:gdLst/>
            <a:ahLst/>
            <a:cxnLst/>
            <a:rect l="l" t="t" r="r" b="b"/>
            <a:pathLst>
              <a:path w="1710054" h="571500">
                <a:moveTo>
                  <a:pt x="0" y="0"/>
                </a:moveTo>
                <a:lnTo>
                  <a:pt x="1709737" y="0"/>
                </a:lnTo>
                <a:lnTo>
                  <a:pt x="1709737" y="571500"/>
                </a:lnTo>
                <a:lnTo>
                  <a:pt x="0" y="571500"/>
                </a:lnTo>
                <a:lnTo>
                  <a:pt x="0" y="0"/>
                </a:lnTo>
                <a:close/>
              </a:path>
            </a:pathLst>
          </a:custGeom>
          <a:ln w="12700">
            <a:solidFill>
              <a:srgbClr val="000000"/>
            </a:solidFill>
          </a:ln>
        </p:spPr>
        <p:txBody>
          <a:bodyPr wrap="square" lIns="0" tIns="0" rIns="0" bIns="0" rtlCol="0"/>
          <a:lstStyle/>
          <a:p>
            <a:endParaRPr/>
          </a:p>
        </p:txBody>
      </p:sp>
      <p:sp>
        <p:nvSpPr>
          <p:cNvPr id="34" name="object 34"/>
          <p:cNvSpPr/>
          <p:nvPr/>
        </p:nvSpPr>
        <p:spPr>
          <a:xfrm>
            <a:off x="4800600" y="2438400"/>
            <a:ext cx="0" cy="342900"/>
          </a:xfrm>
          <a:custGeom>
            <a:avLst/>
            <a:gdLst/>
            <a:ahLst/>
            <a:cxnLst/>
            <a:rect l="l" t="t" r="r" b="b"/>
            <a:pathLst>
              <a:path h="342900">
                <a:moveTo>
                  <a:pt x="0" y="0"/>
                </a:moveTo>
                <a:lnTo>
                  <a:pt x="0" y="342900"/>
                </a:lnTo>
              </a:path>
            </a:pathLst>
          </a:custGeom>
          <a:ln w="12700">
            <a:solidFill>
              <a:srgbClr val="000000"/>
            </a:solidFill>
          </a:ln>
        </p:spPr>
        <p:txBody>
          <a:bodyPr wrap="square" lIns="0" tIns="0" rIns="0" bIns="0" rtlCol="0"/>
          <a:lstStyle/>
          <a:p>
            <a:endParaRPr/>
          </a:p>
        </p:txBody>
      </p:sp>
      <p:sp>
        <p:nvSpPr>
          <p:cNvPr id="35" name="object 35"/>
          <p:cNvSpPr/>
          <p:nvPr/>
        </p:nvSpPr>
        <p:spPr>
          <a:xfrm>
            <a:off x="4800600" y="3352800"/>
            <a:ext cx="0" cy="342900"/>
          </a:xfrm>
          <a:custGeom>
            <a:avLst/>
            <a:gdLst/>
            <a:ahLst/>
            <a:cxnLst/>
            <a:rect l="l" t="t" r="r" b="b"/>
            <a:pathLst>
              <a:path h="342900">
                <a:moveTo>
                  <a:pt x="0" y="0"/>
                </a:moveTo>
                <a:lnTo>
                  <a:pt x="0" y="342900"/>
                </a:lnTo>
              </a:path>
            </a:pathLst>
          </a:custGeom>
          <a:ln w="12700">
            <a:solidFill>
              <a:srgbClr val="000000"/>
            </a:solidFill>
          </a:ln>
        </p:spPr>
        <p:txBody>
          <a:bodyPr wrap="square" lIns="0" tIns="0" rIns="0" bIns="0" rtlCol="0"/>
          <a:lstStyle/>
          <a:p>
            <a:endParaRPr/>
          </a:p>
        </p:txBody>
      </p:sp>
      <p:sp>
        <p:nvSpPr>
          <p:cNvPr id="36" name="object 36"/>
          <p:cNvSpPr/>
          <p:nvPr/>
        </p:nvSpPr>
        <p:spPr>
          <a:xfrm>
            <a:off x="5638800" y="3352800"/>
            <a:ext cx="0" cy="342900"/>
          </a:xfrm>
          <a:custGeom>
            <a:avLst/>
            <a:gdLst/>
            <a:ahLst/>
            <a:cxnLst/>
            <a:rect l="l" t="t" r="r" b="b"/>
            <a:pathLst>
              <a:path h="342900">
                <a:moveTo>
                  <a:pt x="0" y="0"/>
                </a:moveTo>
                <a:lnTo>
                  <a:pt x="0" y="342900"/>
                </a:lnTo>
              </a:path>
            </a:pathLst>
          </a:custGeom>
          <a:ln w="12700">
            <a:solidFill>
              <a:srgbClr val="000000"/>
            </a:solidFill>
          </a:ln>
        </p:spPr>
        <p:txBody>
          <a:bodyPr wrap="square" lIns="0" tIns="0" rIns="0" bIns="0" rtlCol="0"/>
          <a:lstStyle/>
          <a:p>
            <a:endParaRPr/>
          </a:p>
        </p:txBody>
      </p:sp>
      <p:sp>
        <p:nvSpPr>
          <p:cNvPr id="37" name="object 37"/>
          <p:cNvSpPr txBox="1"/>
          <p:nvPr/>
        </p:nvSpPr>
        <p:spPr>
          <a:xfrm>
            <a:off x="3157886" y="3101831"/>
            <a:ext cx="351155" cy="482600"/>
          </a:xfrm>
          <a:prstGeom prst="rect">
            <a:avLst/>
          </a:prstGeom>
        </p:spPr>
        <p:txBody>
          <a:bodyPr vert="horz" wrap="square" lIns="0" tIns="0" rIns="0" bIns="0" rtlCol="0">
            <a:spAutoFit/>
          </a:bodyPr>
          <a:lstStyle/>
          <a:p>
            <a:pPr marL="12700">
              <a:lnSpc>
                <a:spcPct val="100000"/>
              </a:lnSpc>
            </a:pPr>
            <a:r>
              <a:rPr sz="3600" b="1" dirty="0">
                <a:latin typeface="Calibri"/>
                <a:cs typeface="Calibri"/>
              </a:rPr>
              <a:t>…</a:t>
            </a:r>
            <a:endParaRPr sz="3600">
              <a:latin typeface="Calibri"/>
              <a:cs typeface="Calibri"/>
            </a:endParaRPr>
          </a:p>
        </p:txBody>
      </p:sp>
      <p:sp>
        <p:nvSpPr>
          <p:cNvPr id="38" name="object 38"/>
          <p:cNvSpPr/>
          <p:nvPr/>
        </p:nvSpPr>
        <p:spPr>
          <a:xfrm>
            <a:off x="1447800" y="4267200"/>
            <a:ext cx="0" cy="533400"/>
          </a:xfrm>
          <a:custGeom>
            <a:avLst/>
            <a:gdLst/>
            <a:ahLst/>
            <a:cxnLst/>
            <a:rect l="l" t="t" r="r" b="b"/>
            <a:pathLst>
              <a:path h="533400">
                <a:moveTo>
                  <a:pt x="0" y="0"/>
                </a:moveTo>
                <a:lnTo>
                  <a:pt x="0" y="533400"/>
                </a:lnTo>
              </a:path>
            </a:pathLst>
          </a:custGeom>
          <a:ln w="12700">
            <a:solidFill>
              <a:srgbClr val="000000"/>
            </a:solidFill>
          </a:ln>
        </p:spPr>
        <p:txBody>
          <a:bodyPr wrap="square" lIns="0" tIns="0" rIns="0" bIns="0" rtlCol="0"/>
          <a:lstStyle/>
          <a:p>
            <a:endParaRPr/>
          </a:p>
        </p:txBody>
      </p:sp>
      <p:sp>
        <p:nvSpPr>
          <p:cNvPr id="39" name="object 39"/>
          <p:cNvSpPr/>
          <p:nvPr/>
        </p:nvSpPr>
        <p:spPr>
          <a:xfrm>
            <a:off x="5181600" y="4267200"/>
            <a:ext cx="0" cy="533400"/>
          </a:xfrm>
          <a:custGeom>
            <a:avLst/>
            <a:gdLst/>
            <a:ahLst/>
            <a:cxnLst/>
            <a:rect l="l" t="t" r="r" b="b"/>
            <a:pathLst>
              <a:path h="533400">
                <a:moveTo>
                  <a:pt x="0" y="0"/>
                </a:moveTo>
                <a:lnTo>
                  <a:pt x="0" y="533400"/>
                </a:lnTo>
              </a:path>
            </a:pathLst>
          </a:custGeom>
          <a:ln w="12700">
            <a:solidFill>
              <a:srgbClr val="000000"/>
            </a:solidFill>
          </a:ln>
        </p:spPr>
        <p:txBody>
          <a:bodyPr wrap="square" lIns="0" tIns="0" rIns="0" bIns="0" rtlCol="0"/>
          <a:lstStyle/>
          <a:p>
            <a:endParaRPr/>
          </a:p>
        </p:txBody>
      </p:sp>
      <p:sp>
        <p:nvSpPr>
          <p:cNvPr id="40" name="object 40"/>
          <p:cNvSpPr/>
          <p:nvPr/>
        </p:nvSpPr>
        <p:spPr>
          <a:xfrm>
            <a:off x="1098550" y="4800600"/>
            <a:ext cx="4387850" cy="571500"/>
          </a:xfrm>
          <a:custGeom>
            <a:avLst/>
            <a:gdLst/>
            <a:ahLst/>
            <a:cxnLst/>
            <a:rect l="l" t="t" r="r" b="b"/>
            <a:pathLst>
              <a:path w="4387850" h="571500">
                <a:moveTo>
                  <a:pt x="0" y="0"/>
                </a:moveTo>
                <a:lnTo>
                  <a:pt x="4387850" y="0"/>
                </a:lnTo>
                <a:lnTo>
                  <a:pt x="4387850" y="571500"/>
                </a:lnTo>
                <a:lnTo>
                  <a:pt x="0" y="571500"/>
                </a:lnTo>
                <a:lnTo>
                  <a:pt x="0" y="0"/>
                </a:lnTo>
                <a:close/>
              </a:path>
            </a:pathLst>
          </a:custGeom>
          <a:solidFill>
            <a:srgbClr val="F1C7C7"/>
          </a:solidFill>
        </p:spPr>
        <p:txBody>
          <a:bodyPr wrap="square" lIns="0" tIns="0" rIns="0" bIns="0" rtlCol="0"/>
          <a:lstStyle/>
          <a:p>
            <a:endParaRPr/>
          </a:p>
        </p:txBody>
      </p:sp>
      <p:sp>
        <p:nvSpPr>
          <p:cNvPr id="41" name="object 41"/>
          <p:cNvSpPr/>
          <p:nvPr/>
        </p:nvSpPr>
        <p:spPr>
          <a:xfrm>
            <a:off x="1098550" y="4800600"/>
            <a:ext cx="4387850" cy="571500"/>
          </a:xfrm>
          <a:custGeom>
            <a:avLst/>
            <a:gdLst/>
            <a:ahLst/>
            <a:cxnLst/>
            <a:rect l="l" t="t" r="r" b="b"/>
            <a:pathLst>
              <a:path w="4387850" h="571500">
                <a:moveTo>
                  <a:pt x="0" y="0"/>
                </a:moveTo>
                <a:lnTo>
                  <a:pt x="4387850" y="0"/>
                </a:lnTo>
                <a:lnTo>
                  <a:pt x="4387850" y="571500"/>
                </a:lnTo>
                <a:lnTo>
                  <a:pt x="0" y="571500"/>
                </a:lnTo>
                <a:lnTo>
                  <a:pt x="0" y="0"/>
                </a:lnTo>
                <a:close/>
              </a:path>
            </a:pathLst>
          </a:custGeom>
          <a:ln w="12700">
            <a:solidFill>
              <a:srgbClr val="000000"/>
            </a:solidFill>
          </a:ln>
        </p:spPr>
        <p:txBody>
          <a:bodyPr wrap="square" lIns="0" tIns="0" rIns="0" bIns="0" rtlCol="0"/>
          <a:lstStyle/>
          <a:p>
            <a:endParaRPr/>
          </a:p>
        </p:txBody>
      </p:sp>
      <p:sp>
        <p:nvSpPr>
          <p:cNvPr id="42" name="object 42"/>
          <p:cNvSpPr txBox="1"/>
          <p:nvPr/>
        </p:nvSpPr>
        <p:spPr>
          <a:xfrm>
            <a:off x="2036660" y="4830802"/>
            <a:ext cx="2670379" cy="553998"/>
          </a:xfrm>
          <a:prstGeom prst="rect">
            <a:avLst/>
          </a:prstGeom>
        </p:spPr>
        <p:txBody>
          <a:bodyPr vert="horz" wrap="square" lIns="0" tIns="0" rIns="0" bIns="0" rtlCol="0">
            <a:spAutoFit/>
          </a:bodyPr>
          <a:lstStyle/>
          <a:p>
            <a:pPr marL="12700" marR="5080" indent="184150" algn="ctr"/>
            <a:r>
              <a:rPr sz="1800" b="1" spc="-15" dirty="0" smtClean="0">
                <a:latin typeface="Calibri"/>
                <a:cs typeface="Calibri"/>
              </a:rPr>
              <a:t>L</a:t>
            </a:r>
            <a:r>
              <a:rPr sz="1800" b="1" spc="-5" dirty="0" smtClean="0">
                <a:latin typeface="Calibri"/>
                <a:cs typeface="Calibri"/>
              </a:rPr>
              <a:t>3</a:t>
            </a:r>
            <a:r>
              <a:rPr lang="zh-CN" altLang="en-US" b="1" spc="10" dirty="0">
                <a:latin typeface="Calibri"/>
                <a:cs typeface="Calibri"/>
              </a:rPr>
              <a:t>统一的高速缓存</a:t>
            </a:r>
            <a:endParaRPr lang="zh-CN" altLang="en-US" dirty="0">
              <a:latin typeface="Calibri"/>
              <a:cs typeface="Calibri"/>
            </a:endParaRPr>
          </a:p>
          <a:p>
            <a:pPr marL="12700" marR="5080" indent="184150" algn="ctr">
              <a:lnSpc>
                <a:spcPct val="100000"/>
              </a:lnSpc>
            </a:pPr>
            <a:r>
              <a:rPr sz="1800" b="1" spc="-5" dirty="0" smtClean="0">
                <a:latin typeface="Calibri"/>
                <a:cs typeface="Calibri"/>
              </a:rPr>
              <a:t>(</a:t>
            </a:r>
            <a:r>
              <a:rPr lang="zh-CN" altLang="en-US" sz="1800" b="1" spc="-5" dirty="0" smtClean="0">
                <a:latin typeface="Calibri"/>
                <a:cs typeface="Calibri"/>
              </a:rPr>
              <a:t>所有的核共享</a:t>
            </a:r>
            <a:r>
              <a:rPr sz="1800" b="1" spc="-5" dirty="0" smtClean="0">
                <a:latin typeface="Calibri"/>
                <a:cs typeface="Calibri"/>
              </a:rPr>
              <a:t>)</a:t>
            </a:r>
            <a:endParaRPr sz="1800" dirty="0">
              <a:latin typeface="Calibri"/>
              <a:cs typeface="Calibri"/>
            </a:endParaRPr>
          </a:p>
        </p:txBody>
      </p:sp>
      <p:sp>
        <p:nvSpPr>
          <p:cNvPr id="43" name="object 43"/>
          <p:cNvSpPr/>
          <p:nvPr/>
        </p:nvSpPr>
        <p:spPr>
          <a:xfrm>
            <a:off x="228600" y="6057900"/>
            <a:ext cx="6172200" cy="571500"/>
          </a:xfrm>
          <a:custGeom>
            <a:avLst/>
            <a:gdLst/>
            <a:ahLst/>
            <a:cxnLst/>
            <a:rect l="l" t="t" r="r" b="b"/>
            <a:pathLst>
              <a:path w="6172200" h="571500">
                <a:moveTo>
                  <a:pt x="0" y="0"/>
                </a:moveTo>
                <a:lnTo>
                  <a:pt x="6172200" y="0"/>
                </a:lnTo>
                <a:lnTo>
                  <a:pt x="6172200" y="571500"/>
                </a:lnTo>
                <a:lnTo>
                  <a:pt x="0" y="571500"/>
                </a:lnTo>
                <a:lnTo>
                  <a:pt x="0" y="0"/>
                </a:lnTo>
                <a:close/>
              </a:path>
            </a:pathLst>
          </a:custGeom>
          <a:solidFill>
            <a:srgbClr val="D5F1CF"/>
          </a:solidFill>
        </p:spPr>
        <p:txBody>
          <a:bodyPr wrap="square" lIns="0" tIns="0" rIns="0" bIns="0" rtlCol="0"/>
          <a:lstStyle/>
          <a:p>
            <a:endParaRPr/>
          </a:p>
        </p:txBody>
      </p:sp>
      <p:sp>
        <p:nvSpPr>
          <p:cNvPr id="44" name="object 44"/>
          <p:cNvSpPr/>
          <p:nvPr/>
        </p:nvSpPr>
        <p:spPr>
          <a:xfrm>
            <a:off x="228600" y="6057900"/>
            <a:ext cx="6172200" cy="571500"/>
          </a:xfrm>
          <a:custGeom>
            <a:avLst/>
            <a:gdLst/>
            <a:ahLst/>
            <a:cxnLst/>
            <a:rect l="l" t="t" r="r" b="b"/>
            <a:pathLst>
              <a:path w="6172200" h="571500">
                <a:moveTo>
                  <a:pt x="0" y="0"/>
                </a:moveTo>
                <a:lnTo>
                  <a:pt x="6172200" y="0"/>
                </a:lnTo>
                <a:lnTo>
                  <a:pt x="6172200" y="571500"/>
                </a:lnTo>
                <a:lnTo>
                  <a:pt x="0" y="571500"/>
                </a:lnTo>
                <a:lnTo>
                  <a:pt x="0" y="0"/>
                </a:lnTo>
                <a:close/>
              </a:path>
            </a:pathLst>
          </a:custGeom>
          <a:ln w="12700">
            <a:solidFill>
              <a:srgbClr val="000000"/>
            </a:solidFill>
          </a:ln>
        </p:spPr>
        <p:txBody>
          <a:bodyPr wrap="square" lIns="0" tIns="0" rIns="0" bIns="0" rtlCol="0"/>
          <a:lstStyle/>
          <a:p>
            <a:endParaRPr/>
          </a:p>
        </p:txBody>
      </p:sp>
      <p:sp>
        <p:nvSpPr>
          <p:cNvPr id="45" name="object 45"/>
          <p:cNvSpPr txBox="1"/>
          <p:nvPr/>
        </p:nvSpPr>
        <p:spPr>
          <a:xfrm>
            <a:off x="2700655" y="6235700"/>
            <a:ext cx="1369695" cy="276999"/>
          </a:xfrm>
          <a:prstGeom prst="rect">
            <a:avLst/>
          </a:prstGeom>
        </p:spPr>
        <p:txBody>
          <a:bodyPr vert="horz" wrap="square" lIns="0" tIns="0" rIns="0" bIns="0" rtlCol="0">
            <a:spAutoFit/>
          </a:bodyPr>
          <a:lstStyle/>
          <a:p>
            <a:pPr marL="12700" algn="ctr">
              <a:lnSpc>
                <a:spcPct val="100000"/>
              </a:lnSpc>
            </a:pPr>
            <a:r>
              <a:rPr lang="zh-CN" altLang="en-US" sz="1800" dirty="0" smtClean="0">
                <a:latin typeface="Calibri"/>
                <a:cs typeface="Calibri"/>
              </a:rPr>
              <a:t>主存</a:t>
            </a:r>
            <a:endParaRPr sz="1800" dirty="0">
              <a:latin typeface="Calibri"/>
              <a:cs typeface="Calibri"/>
            </a:endParaRPr>
          </a:p>
        </p:txBody>
      </p:sp>
      <p:sp>
        <p:nvSpPr>
          <p:cNvPr id="46" name="object 46"/>
          <p:cNvSpPr/>
          <p:nvPr/>
        </p:nvSpPr>
        <p:spPr>
          <a:xfrm>
            <a:off x="3371850" y="5372100"/>
            <a:ext cx="0" cy="685800"/>
          </a:xfrm>
          <a:custGeom>
            <a:avLst/>
            <a:gdLst/>
            <a:ahLst/>
            <a:cxnLst/>
            <a:rect l="l" t="t" r="r" b="b"/>
            <a:pathLst>
              <a:path h="685800">
                <a:moveTo>
                  <a:pt x="0" y="0"/>
                </a:moveTo>
                <a:lnTo>
                  <a:pt x="0" y="685800"/>
                </a:lnTo>
              </a:path>
            </a:pathLst>
          </a:custGeom>
          <a:ln w="12700">
            <a:solidFill>
              <a:srgbClr val="000000"/>
            </a:solidFill>
          </a:ln>
        </p:spPr>
        <p:txBody>
          <a:bodyPr wrap="square" lIns="0" tIns="0" rIns="0" bIns="0" rtlCol="0"/>
          <a:lstStyle/>
          <a:p>
            <a:endParaRPr/>
          </a:p>
        </p:txBody>
      </p:sp>
      <p:sp>
        <p:nvSpPr>
          <p:cNvPr id="47" name="object 47"/>
          <p:cNvSpPr txBox="1"/>
          <p:nvPr/>
        </p:nvSpPr>
        <p:spPr>
          <a:xfrm>
            <a:off x="231140" y="1383030"/>
            <a:ext cx="4770755" cy="1087477"/>
          </a:xfrm>
          <a:prstGeom prst="rect">
            <a:avLst/>
          </a:prstGeom>
        </p:spPr>
        <p:txBody>
          <a:bodyPr vert="horz" wrap="square" lIns="0" tIns="0" rIns="0" bIns="0" rtlCol="0">
            <a:spAutoFit/>
          </a:bodyPr>
          <a:lstStyle/>
          <a:p>
            <a:pPr marL="12700">
              <a:lnSpc>
                <a:spcPct val="100000"/>
              </a:lnSpc>
            </a:pPr>
            <a:r>
              <a:rPr lang="zh-CN" altLang="en-US" sz="1800" b="1" dirty="0" smtClean="0">
                <a:latin typeface="Calibri"/>
                <a:cs typeface="Calibri"/>
              </a:rPr>
              <a:t>处理器封装</a:t>
            </a:r>
            <a:endParaRPr sz="1800" dirty="0">
              <a:latin typeface="Calibri"/>
              <a:cs typeface="Calibri"/>
            </a:endParaRPr>
          </a:p>
          <a:p>
            <a:pPr marL="165100">
              <a:lnSpc>
                <a:spcPct val="100000"/>
              </a:lnSpc>
              <a:spcBef>
                <a:spcPts val="840"/>
              </a:spcBef>
              <a:tabLst>
                <a:tab pos="3898265" algn="l"/>
              </a:tabLst>
            </a:pPr>
            <a:r>
              <a:rPr lang="zh-CN" altLang="en-US" sz="1800" b="1" spc="-5" dirty="0" smtClean="0">
                <a:latin typeface="Calibri"/>
                <a:cs typeface="Calibri"/>
              </a:rPr>
              <a:t>核</a:t>
            </a:r>
            <a:r>
              <a:rPr sz="1800" b="1" spc="-5" dirty="0" smtClean="0">
                <a:latin typeface="Calibri"/>
                <a:cs typeface="Calibri"/>
              </a:rPr>
              <a:t>0</a:t>
            </a:r>
            <a:r>
              <a:rPr sz="1800" b="1" dirty="0">
                <a:latin typeface="Calibri"/>
                <a:cs typeface="Calibri"/>
              </a:rPr>
              <a:t>	</a:t>
            </a:r>
            <a:r>
              <a:rPr lang="zh-CN" altLang="en-US" sz="1800" b="1" dirty="0" smtClean="0">
                <a:latin typeface="Calibri"/>
                <a:cs typeface="Calibri"/>
              </a:rPr>
              <a:t>核</a:t>
            </a:r>
            <a:r>
              <a:rPr sz="1800" b="1" spc="-5" dirty="0" smtClean="0">
                <a:latin typeface="Calibri"/>
                <a:cs typeface="Calibri"/>
              </a:rPr>
              <a:t>3</a:t>
            </a:r>
            <a:endParaRPr sz="1800" dirty="0">
              <a:latin typeface="Calibri"/>
              <a:cs typeface="Calibri"/>
            </a:endParaRPr>
          </a:p>
          <a:p>
            <a:pPr marL="583565">
              <a:lnSpc>
                <a:spcPct val="100000"/>
              </a:lnSpc>
              <a:spcBef>
                <a:spcPts val="1200"/>
              </a:spcBef>
              <a:tabLst>
                <a:tab pos="4317365" algn="l"/>
              </a:tabLst>
            </a:pPr>
            <a:r>
              <a:rPr sz="1800" b="1" spc="-30" dirty="0">
                <a:latin typeface="Calibri"/>
                <a:cs typeface="Calibri"/>
              </a:rPr>
              <a:t>R</a:t>
            </a:r>
            <a:r>
              <a:rPr sz="1800" b="1" spc="5" dirty="0">
                <a:latin typeface="Calibri"/>
                <a:cs typeface="Calibri"/>
              </a:rPr>
              <a:t>e</a:t>
            </a:r>
            <a:r>
              <a:rPr sz="1800" b="1" spc="-5" dirty="0">
                <a:latin typeface="Calibri"/>
                <a:cs typeface="Calibri"/>
              </a:rPr>
              <a:t>gs</a:t>
            </a:r>
            <a:r>
              <a:rPr sz="1800" b="1" dirty="0">
                <a:latin typeface="Calibri"/>
                <a:cs typeface="Calibri"/>
              </a:rPr>
              <a:t>	</a:t>
            </a:r>
            <a:r>
              <a:rPr sz="1800" b="1" spc="-30" dirty="0">
                <a:latin typeface="Calibri"/>
                <a:cs typeface="Calibri"/>
              </a:rPr>
              <a:t>R</a:t>
            </a:r>
            <a:r>
              <a:rPr sz="1800" b="1" spc="5" dirty="0">
                <a:latin typeface="Calibri"/>
                <a:cs typeface="Calibri"/>
              </a:rPr>
              <a:t>e</a:t>
            </a:r>
            <a:r>
              <a:rPr sz="1800" b="1" spc="-5" dirty="0">
                <a:latin typeface="Calibri"/>
                <a:cs typeface="Calibri"/>
              </a:rPr>
              <a:t>gs</a:t>
            </a:r>
            <a:endParaRPr sz="1800" dirty="0">
              <a:latin typeface="Calibri"/>
              <a:cs typeface="Calibri"/>
            </a:endParaRPr>
          </a:p>
        </p:txBody>
      </p:sp>
      <p:sp>
        <p:nvSpPr>
          <p:cNvPr id="48" name="object 48"/>
          <p:cNvSpPr txBox="1"/>
          <p:nvPr/>
        </p:nvSpPr>
        <p:spPr>
          <a:xfrm>
            <a:off x="601122" y="2821939"/>
            <a:ext cx="761365" cy="528320"/>
          </a:xfrm>
          <a:prstGeom prst="rect">
            <a:avLst/>
          </a:prstGeom>
        </p:spPr>
        <p:txBody>
          <a:bodyPr vert="horz" wrap="square" lIns="0" tIns="0" rIns="0" bIns="0" rtlCol="0">
            <a:spAutoFit/>
          </a:bodyPr>
          <a:lstStyle/>
          <a:p>
            <a:pPr marR="50165" algn="ctr">
              <a:lnSpc>
                <a:spcPct val="100000"/>
              </a:lnSpc>
            </a:pPr>
            <a:r>
              <a:rPr sz="1800" b="1" spc="-15" dirty="0">
                <a:latin typeface="Calibri"/>
                <a:cs typeface="Calibri"/>
              </a:rPr>
              <a:t>L1</a:t>
            </a:r>
            <a:endParaRPr sz="1800">
              <a:latin typeface="Calibri"/>
              <a:cs typeface="Calibri"/>
            </a:endParaRPr>
          </a:p>
          <a:p>
            <a:pPr algn="ctr">
              <a:lnSpc>
                <a:spcPct val="100000"/>
              </a:lnSpc>
            </a:pPr>
            <a:r>
              <a:rPr sz="1800" b="1" dirty="0">
                <a:latin typeface="Calibri"/>
                <a:cs typeface="Calibri"/>
              </a:rPr>
              <a:t>d-</a:t>
            </a:r>
            <a:r>
              <a:rPr sz="1800" b="1" spc="-10" dirty="0">
                <a:latin typeface="Calibri"/>
                <a:cs typeface="Calibri"/>
              </a:rPr>
              <a:t>c</a:t>
            </a:r>
            <a:r>
              <a:rPr sz="1800" b="1" spc="-5" dirty="0">
                <a:latin typeface="Calibri"/>
                <a:cs typeface="Calibri"/>
              </a:rPr>
              <a:t>a</a:t>
            </a:r>
            <a:r>
              <a:rPr sz="1800" b="1" dirty="0">
                <a:latin typeface="Calibri"/>
                <a:cs typeface="Calibri"/>
              </a:rPr>
              <a:t>che</a:t>
            </a:r>
            <a:endParaRPr sz="1800">
              <a:latin typeface="Calibri"/>
              <a:cs typeface="Calibri"/>
            </a:endParaRPr>
          </a:p>
        </p:txBody>
      </p:sp>
      <p:sp>
        <p:nvSpPr>
          <p:cNvPr id="49" name="object 49"/>
          <p:cNvSpPr txBox="1"/>
          <p:nvPr/>
        </p:nvSpPr>
        <p:spPr>
          <a:xfrm>
            <a:off x="6631940" y="1751406"/>
            <a:ext cx="2214880" cy="802640"/>
          </a:xfrm>
          <a:prstGeom prst="rect">
            <a:avLst/>
          </a:prstGeom>
        </p:spPr>
        <p:txBody>
          <a:bodyPr vert="horz" wrap="square" lIns="0" tIns="0" rIns="0" bIns="0" rtlCol="0">
            <a:spAutoFit/>
          </a:bodyPr>
          <a:lstStyle/>
          <a:p>
            <a:pPr algn="ctr">
              <a:lnSpc>
                <a:spcPct val="100000"/>
              </a:lnSpc>
            </a:pPr>
            <a:r>
              <a:rPr sz="1800" b="1" spc="-15" dirty="0">
                <a:latin typeface="Calibri"/>
                <a:cs typeface="Calibri"/>
              </a:rPr>
              <a:t>L</a:t>
            </a:r>
            <a:r>
              <a:rPr sz="1800" b="1" spc="-5" dirty="0">
                <a:latin typeface="Calibri"/>
                <a:cs typeface="Calibri"/>
              </a:rPr>
              <a:t>1</a:t>
            </a:r>
            <a:r>
              <a:rPr sz="1800" b="1" spc="10" dirty="0">
                <a:latin typeface="Calibri"/>
                <a:cs typeface="Calibri"/>
              </a:rPr>
              <a:t> </a:t>
            </a:r>
            <a:r>
              <a:rPr sz="1800" b="1" spc="-5" dirty="0">
                <a:latin typeface="Calibri"/>
                <a:cs typeface="Calibri"/>
              </a:rPr>
              <a:t>i</a:t>
            </a:r>
            <a:r>
              <a:rPr sz="1800" b="1" dirty="0">
                <a:latin typeface="Calibri"/>
                <a:cs typeface="Calibri"/>
              </a:rPr>
              <a:t>-</a:t>
            </a:r>
            <a:r>
              <a:rPr sz="1800" b="1" spc="-10" dirty="0">
                <a:latin typeface="Calibri"/>
                <a:cs typeface="Calibri"/>
              </a:rPr>
              <a:t>ca</a:t>
            </a:r>
            <a:r>
              <a:rPr sz="1800" b="1" dirty="0">
                <a:latin typeface="Calibri"/>
                <a:cs typeface="Calibri"/>
              </a:rPr>
              <a:t>c</a:t>
            </a:r>
            <a:r>
              <a:rPr sz="1800" b="1" spc="5" dirty="0">
                <a:latin typeface="Calibri"/>
                <a:cs typeface="Calibri"/>
              </a:rPr>
              <a:t>h</a:t>
            </a:r>
            <a:r>
              <a:rPr sz="1800" b="1" dirty="0">
                <a:latin typeface="Calibri"/>
                <a:cs typeface="Calibri"/>
              </a:rPr>
              <a:t>e</a:t>
            </a:r>
            <a:r>
              <a:rPr sz="1800" b="1" spc="-30" dirty="0">
                <a:latin typeface="Calibri"/>
                <a:cs typeface="Calibri"/>
              </a:rPr>
              <a:t> </a:t>
            </a:r>
            <a:r>
              <a:rPr sz="1800" b="1" spc="-10" dirty="0">
                <a:latin typeface="Calibri"/>
                <a:cs typeface="Calibri"/>
              </a:rPr>
              <a:t>a</a:t>
            </a:r>
            <a:r>
              <a:rPr sz="1800" b="1" dirty="0">
                <a:latin typeface="Calibri"/>
                <a:cs typeface="Calibri"/>
              </a:rPr>
              <a:t>n</a:t>
            </a:r>
            <a:r>
              <a:rPr sz="1800" b="1" spc="-5" dirty="0">
                <a:latin typeface="Calibri"/>
                <a:cs typeface="Calibri"/>
              </a:rPr>
              <a:t>d</a:t>
            </a:r>
            <a:r>
              <a:rPr sz="1800" b="1" spc="-10" dirty="0">
                <a:latin typeface="Calibri"/>
                <a:cs typeface="Calibri"/>
              </a:rPr>
              <a:t> </a:t>
            </a:r>
            <a:r>
              <a:rPr sz="1800" b="1" dirty="0">
                <a:latin typeface="Calibri"/>
                <a:cs typeface="Calibri"/>
              </a:rPr>
              <a:t>d-</a:t>
            </a:r>
            <a:r>
              <a:rPr sz="1800" b="1" spc="-10" dirty="0">
                <a:latin typeface="Calibri"/>
                <a:cs typeface="Calibri"/>
              </a:rPr>
              <a:t>c</a:t>
            </a:r>
            <a:r>
              <a:rPr sz="1800" b="1" spc="-5" dirty="0">
                <a:latin typeface="Calibri"/>
                <a:cs typeface="Calibri"/>
              </a:rPr>
              <a:t>a</a:t>
            </a:r>
            <a:r>
              <a:rPr sz="1800" b="1" dirty="0">
                <a:latin typeface="Calibri"/>
                <a:cs typeface="Calibri"/>
              </a:rPr>
              <a:t>ch</a:t>
            </a:r>
            <a:r>
              <a:rPr sz="1800" b="1" spc="-10" dirty="0">
                <a:latin typeface="Calibri"/>
                <a:cs typeface="Calibri"/>
              </a:rPr>
              <a:t>e</a:t>
            </a:r>
            <a:r>
              <a:rPr sz="1800" b="1" spc="-5" dirty="0">
                <a:latin typeface="Calibri"/>
                <a:cs typeface="Calibri"/>
              </a:rPr>
              <a:t>:</a:t>
            </a:r>
            <a:endParaRPr sz="1800">
              <a:latin typeface="Calibri"/>
              <a:cs typeface="Calibri"/>
            </a:endParaRPr>
          </a:p>
          <a:p>
            <a:pPr marL="469900">
              <a:lnSpc>
                <a:spcPct val="100000"/>
              </a:lnSpc>
            </a:pPr>
            <a:r>
              <a:rPr sz="1800" spc="-5" dirty="0">
                <a:latin typeface="Calibri"/>
                <a:cs typeface="Calibri"/>
              </a:rPr>
              <a:t>32 K</a:t>
            </a:r>
            <a:r>
              <a:rPr sz="1800" spc="-25" dirty="0">
                <a:latin typeface="Calibri"/>
                <a:cs typeface="Calibri"/>
              </a:rPr>
              <a:t>B</a:t>
            </a:r>
            <a:r>
              <a:rPr sz="1800" spc="-5" dirty="0">
                <a:latin typeface="Calibri"/>
                <a:cs typeface="Calibri"/>
              </a:rPr>
              <a:t>,</a:t>
            </a:r>
            <a:r>
              <a:rPr sz="1800" dirty="0">
                <a:latin typeface="Calibri"/>
                <a:cs typeface="Calibri"/>
              </a:rPr>
              <a:t> </a:t>
            </a:r>
            <a:r>
              <a:rPr sz="1800" spc="5" dirty="0">
                <a:latin typeface="Calibri"/>
                <a:cs typeface="Calibri"/>
              </a:rPr>
              <a:t> </a:t>
            </a:r>
            <a:r>
              <a:rPr sz="1800" spc="-5" dirty="0">
                <a:latin typeface="Calibri"/>
                <a:cs typeface="Calibri"/>
              </a:rPr>
              <a:t>8-</a:t>
            </a:r>
            <a:r>
              <a:rPr sz="1800" spc="-35" dirty="0">
                <a:latin typeface="Calibri"/>
                <a:cs typeface="Calibri"/>
              </a:rPr>
              <a:t>wa</a:t>
            </a:r>
            <a:r>
              <a:rPr sz="1800" spc="-140" dirty="0">
                <a:latin typeface="Calibri"/>
                <a:cs typeface="Calibri"/>
              </a:rPr>
              <a:t>y,</a:t>
            </a:r>
            <a:endParaRPr sz="1800">
              <a:latin typeface="Calibri"/>
              <a:cs typeface="Calibri"/>
            </a:endParaRPr>
          </a:p>
          <a:p>
            <a:pPr marL="469900">
              <a:lnSpc>
                <a:spcPct val="100000"/>
              </a:lnSpc>
            </a:pPr>
            <a:r>
              <a:rPr sz="1800" spc="-5" dirty="0">
                <a:latin typeface="Calibri"/>
                <a:cs typeface="Calibri"/>
              </a:rPr>
              <a:t>A</a:t>
            </a:r>
            <a:r>
              <a:rPr sz="1800" spc="-15" dirty="0">
                <a:latin typeface="Calibri"/>
                <a:cs typeface="Calibri"/>
              </a:rPr>
              <a:t>cc</a:t>
            </a:r>
            <a:r>
              <a:rPr sz="1800" spc="-5" dirty="0">
                <a:latin typeface="Calibri"/>
                <a:cs typeface="Calibri"/>
              </a:rPr>
              <a:t>e</a:t>
            </a:r>
            <a:r>
              <a:rPr sz="1800" dirty="0">
                <a:latin typeface="Calibri"/>
                <a:cs typeface="Calibri"/>
              </a:rPr>
              <a:t>ss</a:t>
            </a:r>
            <a:r>
              <a:rPr sz="1800" spc="-5" dirty="0">
                <a:latin typeface="Calibri"/>
                <a:cs typeface="Calibri"/>
              </a:rPr>
              <a:t>:</a:t>
            </a:r>
            <a:r>
              <a:rPr sz="1800" dirty="0">
                <a:latin typeface="Calibri"/>
                <a:cs typeface="Calibri"/>
              </a:rPr>
              <a:t> </a:t>
            </a:r>
            <a:r>
              <a:rPr sz="1800" spc="-5" dirty="0">
                <a:latin typeface="Calibri"/>
                <a:cs typeface="Calibri"/>
              </a:rPr>
              <a:t>4</a:t>
            </a:r>
            <a:r>
              <a:rPr sz="1800" spc="10" dirty="0">
                <a:latin typeface="Calibri"/>
                <a:cs typeface="Calibri"/>
              </a:rPr>
              <a:t> </a:t>
            </a:r>
            <a:r>
              <a:rPr sz="1800" spc="-15" dirty="0">
                <a:latin typeface="Calibri"/>
                <a:cs typeface="Calibri"/>
              </a:rPr>
              <a:t>c</a:t>
            </a:r>
            <a:r>
              <a:rPr sz="1800" spc="-30" dirty="0">
                <a:latin typeface="Calibri"/>
                <a:cs typeface="Calibri"/>
              </a:rPr>
              <a:t>y</a:t>
            </a:r>
            <a:r>
              <a:rPr sz="1800" spc="-10" dirty="0">
                <a:latin typeface="Calibri"/>
                <a:cs typeface="Calibri"/>
              </a:rPr>
              <a:t>c</a:t>
            </a:r>
            <a:r>
              <a:rPr sz="1800" spc="-5" dirty="0">
                <a:latin typeface="Calibri"/>
                <a:cs typeface="Calibri"/>
              </a:rPr>
              <a:t>le</a:t>
            </a:r>
            <a:r>
              <a:rPr sz="1800" dirty="0">
                <a:latin typeface="Calibri"/>
                <a:cs typeface="Calibri"/>
              </a:rPr>
              <a:t>s</a:t>
            </a:r>
            <a:endParaRPr sz="1800">
              <a:latin typeface="Calibri"/>
              <a:cs typeface="Calibri"/>
            </a:endParaRPr>
          </a:p>
        </p:txBody>
      </p:sp>
      <p:sp>
        <p:nvSpPr>
          <p:cNvPr id="50" name="object 50"/>
          <p:cNvSpPr txBox="1"/>
          <p:nvPr/>
        </p:nvSpPr>
        <p:spPr>
          <a:xfrm>
            <a:off x="6632168" y="2848686"/>
            <a:ext cx="2349500" cy="830997"/>
          </a:xfrm>
          <a:prstGeom prst="rect">
            <a:avLst/>
          </a:prstGeom>
        </p:spPr>
        <p:txBody>
          <a:bodyPr vert="horz" wrap="square" lIns="0" tIns="0" rIns="0" bIns="0" rtlCol="0">
            <a:spAutoFit/>
          </a:bodyPr>
          <a:lstStyle/>
          <a:p>
            <a:pPr marL="12700"/>
            <a:r>
              <a:rPr sz="1800" b="1" spc="-15" dirty="0" smtClean="0">
                <a:latin typeface="Calibri"/>
                <a:cs typeface="Calibri"/>
              </a:rPr>
              <a:t>L</a:t>
            </a:r>
            <a:r>
              <a:rPr sz="1800" b="1" spc="-5" dirty="0" smtClean="0">
                <a:latin typeface="Calibri"/>
                <a:cs typeface="Calibri"/>
              </a:rPr>
              <a:t>2</a:t>
            </a:r>
            <a:r>
              <a:rPr lang="zh-CN" altLang="en-US" b="1" spc="10" dirty="0">
                <a:latin typeface="Calibri"/>
                <a:cs typeface="Calibri"/>
              </a:rPr>
              <a:t>统一的</a:t>
            </a:r>
            <a:r>
              <a:rPr lang="zh-CN" altLang="en-US" b="1" spc="10" dirty="0" smtClean="0">
                <a:latin typeface="Calibri"/>
                <a:cs typeface="Calibri"/>
              </a:rPr>
              <a:t>高速缓存</a:t>
            </a:r>
            <a:r>
              <a:rPr sz="1800" b="1" spc="-10" dirty="0" smtClean="0">
                <a:latin typeface="Calibri"/>
                <a:cs typeface="Calibri"/>
              </a:rPr>
              <a:t>:</a:t>
            </a:r>
            <a:endParaRPr sz="1800" dirty="0">
              <a:latin typeface="Calibri"/>
              <a:cs typeface="Calibri"/>
            </a:endParaRPr>
          </a:p>
          <a:p>
            <a:pPr marL="521334">
              <a:lnSpc>
                <a:spcPct val="100000"/>
              </a:lnSpc>
            </a:pPr>
            <a:r>
              <a:rPr sz="1800" spc="-5" dirty="0">
                <a:latin typeface="Calibri"/>
                <a:cs typeface="Calibri"/>
              </a:rPr>
              <a:t>256</a:t>
            </a:r>
            <a:r>
              <a:rPr sz="1800" spc="10" dirty="0">
                <a:latin typeface="Calibri"/>
                <a:cs typeface="Calibri"/>
              </a:rPr>
              <a:t> </a:t>
            </a:r>
            <a:r>
              <a:rPr sz="1800" spc="-5" dirty="0">
                <a:latin typeface="Calibri"/>
                <a:cs typeface="Calibri"/>
              </a:rPr>
              <a:t>K</a:t>
            </a:r>
            <a:r>
              <a:rPr sz="1800" spc="-25" dirty="0">
                <a:latin typeface="Calibri"/>
                <a:cs typeface="Calibri"/>
              </a:rPr>
              <a:t>B</a:t>
            </a:r>
            <a:r>
              <a:rPr sz="1800" spc="-5" dirty="0">
                <a:latin typeface="Calibri"/>
                <a:cs typeface="Calibri"/>
              </a:rPr>
              <a:t>, 8-</a:t>
            </a:r>
            <a:r>
              <a:rPr sz="1800" spc="-35" dirty="0">
                <a:latin typeface="Calibri"/>
                <a:cs typeface="Calibri"/>
              </a:rPr>
              <a:t>wa</a:t>
            </a:r>
            <a:r>
              <a:rPr sz="1800" spc="-140" dirty="0">
                <a:latin typeface="Calibri"/>
                <a:cs typeface="Calibri"/>
              </a:rPr>
              <a:t>y,</a:t>
            </a:r>
            <a:endParaRPr sz="1800" dirty="0">
              <a:latin typeface="Calibri"/>
              <a:cs typeface="Calibri"/>
            </a:endParaRPr>
          </a:p>
          <a:p>
            <a:pPr marL="469900">
              <a:lnSpc>
                <a:spcPct val="100000"/>
              </a:lnSpc>
            </a:pPr>
            <a:r>
              <a:rPr sz="1800" spc="-5" dirty="0">
                <a:latin typeface="Calibri"/>
                <a:cs typeface="Calibri"/>
              </a:rPr>
              <a:t>A</a:t>
            </a:r>
            <a:r>
              <a:rPr sz="1800" spc="-15" dirty="0">
                <a:latin typeface="Calibri"/>
                <a:cs typeface="Calibri"/>
              </a:rPr>
              <a:t>cc</a:t>
            </a:r>
            <a:r>
              <a:rPr sz="1800" spc="-5" dirty="0">
                <a:latin typeface="Calibri"/>
                <a:cs typeface="Calibri"/>
              </a:rPr>
              <a:t>e</a:t>
            </a:r>
            <a:r>
              <a:rPr sz="1800" dirty="0">
                <a:latin typeface="Calibri"/>
                <a:cs typeface="Calibri"/>
              </a:rPr>
              <a:t>ss</a:t>
            </a:r>
            <a:r>
              <a:rPr sz="1800" spc="-5" dirty="0">
                <a:latin typeface="Calibri"/>
                <a:cs typeface="Calibri"/>
              </a:rPr>
              <a:t>:</a:t>
            </a:r>
            <a:r>
              <a:rPr sz="1800" dirty="0">
                <a:latin typeface="Calibri"/>
                <a:cs typeface="Calibri"/>
              </a:rPr>
              <a:t> </a:t>
            </a:r>
            <a:r>
              <a:rPr sz="1800" spc="-10" dirty="0">
                <a:latin typeface="Calibri"/>
                <a:cs typeface="Calibri"/>
              </a:rPr>
              <a:t>1</a:t>
            </a:r>
            <a:r>
              <a:rPr sz="1800" spc="-5" dirty="0">
                <a:latin typeface="Calibri"/>
                <a:cs typeface="Calibri"/>
              </a:rPr>
              <a:t>0</a:t>
            </a:r>
            <a:r>
              <a:rPr sz="1800" spc="10" dirty="0">
                <a:latin typeface="Calibri"/>
                <a:cs typeface="Calibri"/>
              </a:rPr>
              <a:t> </a:t>
            </a:r>
            <a:r>
              <a:rPr sz="1800" spc="-15" dirty="0">
                <a:latin typeface="Calibri"/>
                <a:cs typeface="Calibri"/>
              </a:rPr>
              <a:t>c</a:t>
            </a:r>
            <a:r>
              <a:rPr sz="1800" spc="-30" dirty="0">
                <a:latin typeface="Calibri"/>
                <a:cs typeface="Calibri"/>
              </a:rPr>
              <a:t>y</a:t>
            </a:r>
            <a:r>
              <a:rPr sz="1800" spc="-10" dirty="0">
                <a:latin typeface="Calibri"/>
                <a:cs typeface="Calibri"/>
              </a:rPr>
              <a:t>cl</a:t>
            </a:r>
            <a:r>
              <a:rPr sz="1800" spc="-5" dirty="0">
                <a:latin typeface="Calibri"/>
                <a:cs typeface="Calibri"/>
              </a:rPr>
              <a:t>e</a:t>
            </a:r>
            <a:r>
              <a:rPr sz="1800" dirty="0">
                <a:latin typeface="Calibri"/>
                <a:cs typeface="Calibri"/>
              </a:rPr>
              <a:t>s</a:t>
            </a:r>
          </a:p>
        </p:txBody>
      </p:sp>
      <p:sp>
        <p:nvSpPr>
          <p:cNvPr id="51" name="object 51"/>
          <p:cNvSpPr txBox="1"/>
          <p:nvPr/>
        </p:nvSpPr>
        <p:spPr>
          <a:xfrm>
            <a:off x="6632168" y="3945966"/>
            <a:ext cx="2349500" cy="830997"/>
          </a:xfrm>
          <a:prstGeom prst="rect">
            <a:avLst/>
          </a:prstGeom>
        </p:spPr>
        <p:txBody>
          <a:bodyPr vert="horz" wrap="square" lIns="0" tIns="0" rIns="0" bIns="0" rtlCol="0">
            <a:spAutoFit/>
          </a:bodyPr>
          <a:lstStyle/>
          <a:p>
            <a:pPr marL="12700">
              <a:lnSpc>
                <a:spcPct val="100000"/>
              </a:lnSpc>
            </a:pPr>
            <a:r>
              <a:rPr sz="1800" b="1" spc="-15" dirty="0" smtClean="0">
                <a:latin typeface="Calibri"/>
                <a:cs typeface="Calibri"/>
              </a:rPr>
              <a:t>L</a:t>
            </a:r>
            <a:r>
              <a:rPr sz="1800" b="1" spc="-5" dirty="0" smtClean="0">
                <a:latin typeface="Calibri"/>
                <a:cs typeface="Calibri"/>
              </a:rPr>
              <a:t>3</a:t>
            </a:r>
            <a:r>
              <a:rPr lang="zh-CN" altLang="en-US" b="1" spc="10" dirty="0">
                <a:latin typeface="Calibri"/>
                <a:cs typeface="Calibri"/>
              </a:rPr>
              <a:t>统一的高速缓存</a:t>
            </a:r>
            <a:r>
              <a:rPr sz="1800" b="1" spc="-10" dirty="0" smtClean="0">
                <a:latin typeface="Calibri"/>
                <a:cs typeface="Calibri"/>
              </a:rPr>
              <a:t>:</a:t>
            </a:r>
            <a:endParaRPr sz="1800" dirty="0">
              <a:latin typeface="Calibri"/>
              <a:cs typeface="Calibri"/>
            </a:endParaRPr>
          </a:p>
          <a:p>
            <a:pPr marL="469900">
              <a:lnSpc>
                <a:spcPct val="100000"/>
              </a:lnSpc>
            </a:pPr>
            <a:r>
              <a:rPr sz="1800" spc="-5" dirty="0">
                <a:latin typeface="Calibri"/>
                <a:cs typeface="Calibri"/>
              </a:rPr>
              <a:t>8 M</a:t>
            </a:r>
            <a:r>
              <a:rPr sz="1800" spc="-25" dirty="0">
                <a:latin typeface="Calibri"/>
                <a:cs typeface="Calibri"/>
              </a:rPr>
              <a:t>B</a:t>
            </a:r>
            <a:r>
              <a:rPr sz="1800" spc="-5" dirty="0">
                <a:latin typeface="Calibri"/>
                <a:cs typeface="Calibri"/>
              </a:rPr>
              <a:t>,</a:t>
            </a:r>
            <a:r>
              <a:rPr sz="1800" spc="5" dirty="0">
                <a:latin typeface="Calibri"/>
                <a:cs typeface="Calibri"/>
              </a:rPr>
              <a:t> </a:t>
            </a:r>
            <a:r>
              <a:rPr sz="1800" spc="-5" dirty="0">
                <a:latin typeface="Calibri"/>
                <a:cs typeface="Calibri"/>
              </a:rPr>
              <a:t>16-</a:t>
            </a:r>
            <a:r>
              <a:rPr sz="1800" spc="-35" dirty="0">
                <a:latin typeface="Calibri"/>
                <a:cs typeface="Calibri"/>
              </a:rPr>
              <a:t>wa</a:t>
            </a:r>
            <a:r>
              <a:rPr sz="1800" spc="-140" dirty="0">
                <a:latin typeface="Calibri"/>
                <a:cs typeface="Calibri"/>
              </a:rPr>
              <a:t>y,</a:t>
            </a:r>
            <a:endParaRPr sz="1800" dirty="0">
              <a:latin typeface="Calibri"/>
              <a:cs typeface="Calibri"/>
            </a:endParaRPr>
          </a:p>
          <a:p>
            <a:pPr marL="469265">
              <a:lnSpc>
                <a:spcPct val="100000"/>
              </a:lnSpc>
            </a:pPr>
            <a:r>
              <a:rPr sz="1800" spc="-5" dirty="0">
                <a:latin typeface="Calibri"/>
                <a:cs typeface="Calibri"/>
              </a:rPr>
              <a:t>A</a:t>
            </a:r>
            <a:r>
              <a:rPr sz="1800" spc="-15" dirty="0">
                <a:latin typeface="Calibri"/>
                <a:cs typeface="Calibri"/>
              </a:rPr>
              <a:t>cc</a:t>
            </a:r>
            <a:r>
              <a:rPr sz="1800" spc="-5" dirty="0">
                <a:latin typeface="Calibri"/>
                <a:cs typeface="Calibri"/>
              </a:rPr>
              <a:t>ess: </a:t>
            </a:r>
            <a:r>
              <a:rPr sz="1800" spc="-10" dirty="0">
                <a:latin typeface="Calibri"/>
                <a:cs typeface="Calibri"/>
              </a:rPr>
              <a:t>40</a:t>
            </a:r>
            <a:r>
              <a:rPr sz="1800" dirty="0">
                <a:latin typeface="Calibri"/>
                <a:cs typeface="Calibri"/>
              </a:rPr>
              <a:t>-</a:t>
            </a:r>
            <a:r>
              <a:rPr sz="1800" spc="-10" dirty="0">
                <a:latin typeface="Calibri"/>
                <a:cs typeface="Calibri"/>
              </a:rPr>
              <a:t>7</a:t>
            </a:r>
            <a:r>
              <a:rPr sz="1800" spc="-5" dirty="0">
                <a:latin typeface="Calibri"/>
                <a:cs typeface="Calibri"/>
              </a:rPr>
              <a:t>5</a:t>
            </a:r>
            <a:r>
              <a:rPr sz="1800" spc="10" dirty="0">
                <a:latin typeface="Calibri"/>
                <a:cs typeface="Calibri"/>
              </a:rPr>
              <a:t> </a:t>
            </a:r>
            <a:r>
              <a:rPr sz="1800" spc="-15" dirty="0">
                <a:latin typeface="Calibri"/>
                <a:cs typeface="Calibri"/>
              </a:rPr>
              <a:t>c</a:t>
            </a:r>
            <a:r>
              <a:rPr sz="1800" spc="-30" dirty="0">
                <a:latin typeface="Calibri"/>
                <a:cs typeface="Calibri"/>
              </a:rPr>
              <a:t>y</a:t>
            </a:r>
            <a:r>
              <a:rPr sz="1800" spc="-10" dirty="0">
                <a:latin typeface="Calibri"/>
                <a:cs typeface="Calibri"/>
              </a:rPr>
              <a:t>c</a:t>
            </a:r>
            <a:r>
              <a:rPr sz="1800" spc="-5" dirty="0">
                <a:latin typeface="Calibri"/>
                <a:cs typeface="Calibri"/>
              </a:rPr>
              <a:t>le</a:t>
            </a:r>
            <a:r>
              <a:rPr sz="1800" dirty="0">
                <a:latin typeface="Calibri"/>
                <a:cs typeface="Calibri"/>
              </a:rPr>
              <a:t>s</a:t>
            </a:r>
          </a:p>
        </p:txBody>
      </p:sp>
      <p:sp>
        <p:nvSpPr>
          <p:cNvPr id="52" name="object 52"/>
          <p:cNvSpPr txBox="1"/>
          <p:nvPr/>
        </p:nvSpPr>
        <p:spPr>
          <a:xfrm>
            <a:off x="6632168" y="5043246"/>
            <a:ext cx="2153920" cy="553998"/>
          </a:xfrm>
          <a:prstGeom prst="rect">
            <a:avLst/>
          </a:prstGeom>
        </p:spPr>
        <p:txBody>
          <a:bodyPr vert="horz" wrap="square" lIns="0" tIns="0" rIns="0" bIns="0" rtlCol="0">
            <a:spAutoFit/>
          </a:bodyPr>
          <a:lstStyle/>
          <a:p>
            <a:pPr marL="12700" marR="5080">
              <a:lnSpc>
                <a:spcPct val="100000"/>
              </a:lnSpc>
            </a:pPr>
            <a:r>
              <a:rPr lang="zh-CN" altLang="en-US" sz="1800" spc="-5" dirty="0" smtClean="0">
                <a:latin typeface="Calibri"/>
                <a:cs typeface="Calibri"/>
              </a:rPr>
              <a:t>块大小</a:t>
            </a:r>
            <a:r>
              <a:rPr sz="1800" spc="-5" dirty="0" smtClean="0">
                <a:latin typeface="Calibri"/>
                <a:cs typeface="Calibri"/>
              </a:rPr>
              <a:t>:</a:t>
            </a:r>
            <a:r>
              <a:rPr sz="1800" spc="-25" dirty="0" smtClean="0">
                <a:latin typeface="Calibri"/>
                <a:cs typeface="Calibri"/>
              </a:rPr>
              <a:t> </a:t>
            </a:r>
            <a:r>
              <a:rPr sz="1800" spc="-10" dirty="0">
                <a:latin typeface="Calibri"/>
                <a:cs typeface="Calibri"/>
              </a:rPr>
              <a:t>6</a:t>
            </a:r>
            <a:r>
              <a:rPr sz="1800" spc="-5" dirty="0">
                <a:latin typeface="Calibri"/>
                <a:cs typeface="Calibri"/>
              </a:rPr>
              <a:t>4</a:t>
            </a:r>
            <a:r>
              <a:rPr sz="1800" spc="10" dirty="0">
                <a:latin typeface="Calibri"/>
                <a:cs typeface="Calibri"/>
              </a:rPr>
              <a:t> </a:t>
            </a:r>
            <a:r>
              <a:rPr sz="1800" spc="-10" dirty="0">
                <a:latin typeface="Calibri"/>
                <a:cs typeface="Calibri"/>
              </a:rPr>
              <a:t>b</a:t>
            </a:r>
            <a:r>
              <a:rPr sz="1800" spc="0" dirty="0">
                <a:latin typeface="Calibri"/>
                <a:cs typeface="Calibri"/>
              </a:rPr>
              <a:t>y</a:t>
            </a:r>
            <a:r>
              <a:rPr sz="1800" spc="-30" dirty="0">
                <a:latin typeface="Calibri"/>
                <a:cs typeface="Calibri"/>
              </a:rPr>
              <a:t>t</a:t>
            </a:r>
            <a:r>
              <a:rPr sz="1800" spc="-5" dirty="0">
                <a:latin typeface="Calibri"/>
                <a:cs typeface="Calibri"/>
              </a:rPr>
              <a:t>e</a:t>
            </a:r>
            <a:r>
              <a:rPr sz="1800" dirty="0">
                <a:latin typeface="Calibri"/>
                <a:cs typeface="Calibri"/>
              </a:rPr>
              <a:t>s</a:t>
            </a:r>
            <a:r>
              <a:rPr sz="1800" spc="5" dirty="0">
                <a:latin typeface="Calibri"/>
                <a:cs typeface="Calibri"/>
              </a:rPr>
              <a:t> </a:t>
            </a:r>
            <a:r>
              <a:rPr sz="1800" spc="-35" dirty="0">
                <a:latin typeface="Calibri"/>
                <a:cs typeface="Calibri"/>
              </a:rPr>
              <a:t>f</a:t>
            </a:r>
            <a:r>
              <a:rPr sz="1800" spc="-5" dirty="0">
                <a:latin typeface="Calibri"/>
                <a:cs typeface="Calibri"/>
              </a:rPr>
              <a:t>or </a:t>
            </a:r>
            <a:r>
              <a:rPr sz="1800" dirty="0">
                <a:latin typeface="Calibri"/>
                <a:cs typeface="Calibri"/>
              </a:rPr>
              <a:t>a</a:t>
            </a:r>
            <a:r>
              <a:rPr sz="1800" spc="-5" dirty="0">
                <a:latin typeface="Calibri"/>
                <a:cs typeface="Calibri"/>
              </a:rPr>
              <a:t>l</a:t>
            </a:r>
            <a:r>
              <a:rPr sz="1800" dirty="0">
                <a:latin typeface="Calibri"/>
                <a:cs typeface="Calibri"/>
              </a:rPr>
              <a:t>l</a:t>
            </a:r>
            <a:r>
              <a:rPr sz="1800" spc="5" dirty="0">
                <a:latin typeface="Calibri"/>
                <a:cs typeface="Calibri"/>
              </a:rPr>
              <a:t> </a:t>
            </a:r>
            <a:r>
              <a:rPr sz="1800" spc="-25" dirty="0">
                <a:latin typeface="Calibri"/>
                <a:cs typeface="Calibri"/>
              </a:rPr>
              <a:t>c</a:t>
            </a:r>
            <a:r>
              <a:rPr sz="1800" spc="-5" dirty="0">
                <a:latin typeface="Calibri"/>
                <a:cs typeface="Calibri"/>
              </a:rPr>
              <a:t>a</a:t>
            </a:r>
            <a:r>
              <a:rPr sz="1800" spc="-15" dirty="0">
                <a:latin typeface="Calibri"/>
                <a:cs typeface="Calibri"/>
              </a:rPr>
              <a:t>c</a:t>
            </a:r>
            <a:r>
              <a:rPr sz="1800" dirty="0">
                <a:latin typeface="Calibri"/>
                <a:cs typeface="Calibri"/>
              </a:rPr>
              <a:t>h</a:t>
            </a:r>
            <a:r>
              <a:rPr sz="1800" spc="-5" dirty="0">
                <a:latin typeface="Calibri"/>
                <a:cs typeface="Calibri"/>
              </a:rPr>
              <a:t>e</a:t>
            </a:r>
            <a:r>
              <a:rPr sz="1800" dirty="0">
                <a:latin typeface="Calibri"/>
                <a:cs typeface="Calibri"/>
              </a:rPr>
              <a:t>s.</a:t>
            </a:r>
          </a:p>
        </p:txBody>
      </p:sp>
      <p:sp>
        <p:nvSpPr>
          <p:cNvPr id="53" name="object 19"/>
          <p:cNvSpPr txBox="1"/>
          <p:nvPr/>
        </p:nvSpPr>
        <p:spPr>
          <a:xfrm>
            <a:off x="4383007" y="3710801"/>
            <a:ext cx="1630839" cy="553998"/>
          </a:xfrm>
          <a:prstGeom prst="rect">
            <a:avLst/>
          </a:prstGeom>
        </p:spPr>
        <p:txBody>
          <a:bodyPr vert="horz" wrap="square" lIns="0" tIns="0" rIns="0" bIns="0" rtlCol="0">
            <a:spAutoFit/>
          </a:bodyPr>
          <a:lstStyle/>
          <a:p>
            <a:pPr marL="12700">
              <a:lnSpc>
                <a:spcPct val="100000"/>
              </a:lnSpc>
            </a:pPr>
            <a:r>
              <a:rPr sz="1800" b="1" spc="-15" dirty="0" smtClean="0">
                <a:latin typeface="Calibri"/>
                <a:cs typeface="Calibri"/>
              </a:rPr>
              <a:t>L</a:t>
            </a:r>
            <a:r>
              <a:rPr lang="en-US" b="1" spc="-5" dirty="0">
                <a:latin typeface="Calibri"/>
                <a:cs typeface="Calibri"/>
              </a:rPr>
              <a:t>2</a:t>
            </a:r>
            <a:r>
              <a:rPr sz="1800" b="1" spc="10" dirty="0" smtClean="0">
                <a:latin typeface="Calibri"/>
                <a:cs typeface="Calibri"/>
              </a:rPr>
              <a:t> </a:t>
            </a:r>
            <a:r>
              <a:rPr lang="zh-CN" altLang="en-US" b="1" spc="10" dirty="0" smtClean="0">
                <a:latin typeface="Calibri"/>
                <a:cs typeface="Calibri"/>
              </a:rPr>
              <a:t>统一的高速缓存</a:t>
            </a:r>
            <a:endParaRPr sz="1800" dirty="0">
              <a:latin typeface="Calibri"/>
              <a:cs typeface="Calibri"/>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57759" y="4112069"/>
            <a:ext cx="2690495" cy="2441575"/>
          </a:xfrm>
          <a:custGeom>
            <a:avLst/>
            <a:gdLst/>
            <a:ahLst/>
            <a:cxnLst/>
            <a:rect l="l" t="t" r="r" b="b"/>
            <a:pathLst>
              <a:path w="2690495" h="2441575">
                <a:moveTo>
                  <a:pt x="0" y="0"/>
                </a:moveTo>
                <a:lnTo>
                  <a:pt x="2690241" y="0"/>
                </a:lnTo>
                <a:lnTo>
                  <a:pt x="2690241" y="2441143"/>
                </a:lnTo>
                <a:lnTo>
                  <a:pt x="0" y="2441143"/>
                </a:lnTo>
                <a:lnTo>
                  <a:pt x="0" y="0"/>
                </a:lnTo>
                <a:close/>
              </a:path>
            </a:pathLst>
          </a:custGeom>
          <a:solidFill>
            <a:srgbClr val="E7E7E7"/>
          </a:solidFill>
        </p:spPr>
        <p:txBody>
          <a:bodyPr wrap="square" lIns="0" tIns="0" rIns="0" bIns="0" rtlCol="0"/>
          <a:lstStyle/>
          <a:p>
            <a:endParaRPr/>
          </a:p>
        </p:txBody>
      </p:sp>
      <p:sp>
        <p:nvSpPr>
          <p:cNvPr id="4" name="object 4"/>
          <p:cNvSpPr/>
          <p:nvPr/>
        </p:nvSpPr>
        <p:spPr>
          <a:xfrm>
            <a:off x="3200107" y="4800600"/>
            <a:ext cx="5791835" cy="1752600"/>
          </a:xfrm>
          <a:custGeom>
            <a:avLst/>
            <a:gdLst/>
            <a:ahLst/>
            <a:cxnLst/>
            <a:rect l="l" t="t" r="r" b="b"/>
            <a:pathLst>
              <a:path w="5791834" h="1752600">
                <a:moveTo>
                  <a:pt x="0" y="0"/>
                </a:moveTo>
                <a:lnTo>
                  <a:pt x="5791492" y="0"/>
                </a:lnTo>
                <a:lnTo>
                  <a:pt x="5791492" y="1752600"/>
                </a:lnTo>
                <a:lnTo>
                  <a:pt x="0" y="1752600"/>
                </a:lnTo>
                <a:lnTo>
                  <a:pt x="0" y="0"/>
                </a:lnTo>
                <a:close/>
              </a:path>
            </a:pathLst>
          </a:custGeom>
          <a:solidFill>
            <a:srgbClr val="E7E7E7"/>
          </a:solidFill>
        </p:spPr>
        <p:txBody>
          <a:bodyPr wrap="square" lIns="0" tIns="0" rIns="0" bIns="0" rtlCol="0"/>
          <a:lstStyle/>
          <a:p>
            <a:endParaRPr/>
          </a:p>
        </p:txBody>
      </p:sp>
      <p:sp>
        <p:nvSpPr>
          <p:cNvPr id="5" name="object 5"/>
          <p:cNvSpPr txBox="1">
            <a:spLocks noGrp="1"/>
          </p:cNvSpPr>
          <p:nvPr>
            <p:ph type="title"/>
          </p:nvPr>
        </p:nvSpPr>
        <p:spPr>
          <a:xfrm>
            <a:off x="357018" y="396438"/>
            <a:ext cx="7592093" cy="840480"/>
          </a:xfrm>
          <a:prstGeom prst="rect">
            <a:avLst/>
          </a:prstGeom>
        </p:spPr>
        <p:txBody>
          <a:bodyPr vert="horz" wrap="square" lIns="0" tIns="283712" rIns="0" bIns="0" rtlCol="0">
            <a:spAutoFit/>
          </a:bodyPr>
          <a:lstStyle/>
          <a:p>
            <a:pPr marL="13335">
              <a:lnSpc>
                <a:spcPct val="100000"/>
              </a:lnSpc>
            </a:pPr>
            <a:r>
              <a:rPr lang="zh-CN" altLang="en-US" dirty="0" smtClean="0"/>
              <a:t>例子</a:t>
            </a:r>
            <a:r>
              <a:rPr dirty="0" smtClean="0"/>
              <a:t>:</a:t>
            </a:r>
            <a:r>
              <a:rPr spc="-20" dirty="0" smtClean="0"/>
              <a:t> </a:t>
            </a:r>
            <a:r>
              <a:rPr dirty="0"/>
              <a:t>C</a:t>
            </a:r>
            <a:r>
              <a:rPr spc="-10" dirty="0"/>
              <a:t>o</a:t>
            </a:r>
            <a:r>
              <a:rPr dirty="0"/>
              <a:t>re</a:t>
            </a:r>
            <a:r>
              <a:rPr spc="-15" dirty="0"/>
              <a:t> </a:t>
            </a:r>
            <a:r>
              <a:rPr spc="-5" dirty="0"/>
              <a:t>i7</a:t>
            </a:r>
            <a:r>
              <a:rPr dirty="0"/>
              <a:t> </a:t>
            </a:r>
            <a:r>
              <a:rPr spc="-5" dirty="0"/>
              <a:t>L1</a:t>
            </a:r>
            <a:r>
              <a:rPr dirty="0"/>
              <a:t> </a:t>
            </a:r>
            <a:r>
              <a:rPr spc="-5" dirty="0"/>
              <a:t>Data</a:t>
            </a:r>
            <a:r>
              <a:rPr dirty="0"/>
              <a:t> C</a:t>
            </a:r>
            <a:r>
              <a:rPr spc="-10" dirty="0"/>
              <a:t>a</a:t>
            </a:r>
            <a:r>
              <a:rPr spc="5" dirty="0"/>
              <a:t>c</a:t>
            </a:r>
            <a:r>
              <a:rPr dirty="0"/>
              <a:t>he</a:t>
            </a:r>
          </a:p>
        </p:txBody>
      </p:sp>
      <p:sp>
        <p:nvSpPr>
          <p:cNvPr id="6" name="object 6"/>
          <p:cNvSpPr/>
          <p:nvPr/>
        </p:nvSpPr>
        <p:spPr>
          <a:xfrm>
            <a:off x="357759" y="1188161"/>
            <a:ext cx="7338059" cy="2871470"/>
          </a:xfrm>
          <a:custGeom>
            <a:avLst/>
            <a:gdLst/>
            <a:ahLst/>
            <a:cxnLst/>
            <a:rect l="l" t="t" r="r" b="b"/>
            <a:pathLst>
              <a:path w="7338059" h="2871470">
                <a:moveTo>
                  <a:pt x="0" y="0"/>
                </a:moveTo>
                <a:lnTo>
                  <a:pt x="7337526" y="0"/>
                </a:lnTo>
                <a:lnTo>
                  <a:pt x="7337526" y="2871431"/>
                </a:lnTo>
                <a:lnTo>
                  <a:pt x="0" y="2871431"/>
                </a:lnTo>
                <a:lnTo>
                  <a:pt x="0" y="0"/>
                </a:lnTo>
                <a:close/>
              </a:path>
            </a:pathLst>
          </a:custGeom>
          <a:solidFill>
            <a:srgbClr val="E7E7E7"/>
          </a:solidFill>
        </p:spPr>
        <p:txBody>
          <a:bodyPr wrap="square" lIns="0" tIns="0" rIns="0" bIns="0" rtlCol="0"/>
          <a:lstStyle/>
          <a:p>
            <a:endParaRPr/>
          </a:p>
        </p:txBody>
      </p:sp>
      <p:sp>
        <p:nvSpPr>
          <p:cNvPr id="7" name="object 7"/>
          <p:cNvSpPr/>
          <p:nvPr/>
        </p:nvSpPr>
        <p:spPr>
          <a:xfrm>
            <a:off x="3048000" y="1188162"/>
            <a:ext cx="4648199" cy="2871431"/>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357504" y="5535294"/>
            <a:ext cx="2690495" cy="830997"/>
          </a:xfrm>
          <a:prstGeom prst="rect">
            <a:avLst/>
          </a:prstGeom>
        </p:spPr>
        <p:txBody>
          <a:bodyPr vert="horz" wrap="square" lIns="0" tIns="0" rIns="0" bIns="0" rtlCol="0">
            <a:spAutoFit/>
          </a:bodyPr>
          <a:lstStyle/>
          <a:p>
            <a:pPr marL="227965" marR="710565">
              <a:lnSpc>
                <a:spcPct val="100000"/>
              </a:lnSpc>
            </a:pPr>
            <a:r>
              <a:rPr sz="1800" b="1" spc="-10" dirty="0" smtClean="0">
                <a:latin typeface="Calibri"/>
                <a:cs typeface="Calibri"/>
              </a:rPr>
              <a:t>B</a:t>
            </a:r>
            <a:r>
              <a:rPr sz="1800" b="1" spc="-5" dirty="0" smtClean="0">
                <a:latin typeface="Calibri"/>
                <a:cs typeface="Calibri"/>
              </a:rPr>
              <a:t>lo</a:t>
            </a:r>
            <a:r>
              <a:rPr sz="1800" b="1" dirty="0" smtClean="0">
                <a:latin typeface="Calibri"/>
                <a:cs typeface="Calibri"/>
              </a:rPr>
              <a:t>ck</a:t>
            </a:r>
            <a:r>
              <a:rPr sz="1800" b="1" spc="-15" dirty="0" smtClean="0">
                <a:latin typeface="Calibri"/>
                <a:cs typeface="Calibri"/>
              </a:rPr>
              <a:t> </a:t>
            </a:r>
            <a:r>
              <a:rPr sz="1800" b="1" spc="-5" dirty="0">
                <a:latin typeface="Calibri"/>
                <a:cs typeface="Calibri"/>
              </a:rPr>
              <a:t>o</a:t>
            </a:r>
            <a:r>
              <a:rPr sz="1800" b="1" spc="-10" dirty="0">
                <a:latin typeface="Calibri"/>
                <a:cs typeface="Calibri"/>
              </a:rPr>
              <a:t>f</a:t>
            </a:r>
            <a:r>
              <a:rPr sz="1800" b="1" spc="-20" dirty="0">
                <a:latin typeface="Calibri"/>
                <a:cs typeface="Calibri"/>
              </a:rPr>
              <a:t>f</a:t>
            </a:r>
            <a:r>
              <a:rPr sz="1800" b="1" spc="-5" dirty="0">
                <a:latin typeface="Calibri"/>
                <a:cs typeface="Calibri"/>
              </a:rPr>
              <a:t>s</a:t>
            </a:r>
            <a:r>
              <a:rPr sz="1800" b="1" spc="-10" dirty="0">
                <a:latin typeface="Calibri"/>
                <a:cs typeface="Calibri"/>
              </a:rPr>
              <a:t>e</a:t>
            </a:r>
            <a:r>
              <a:rPr sz="1800" b="1" spc="-5" dirty="0">
                <a:latin typeface="Calibri"/>
                <a:cs typeface="Calibri"/>
              </a:rPr>
              <a:t>t:</a:t>
            </a:r>
            <a:r>
              <a:rPr sz="1800" b="1" dirty="0">
                <a:latin typeface="Calibri"/>
                <a:cs typeface="Calibri"/>
              </a:rPr>
              <a:t> </a:t>
            </a:r>
            <a:r>
              <a:rPr sz="1800" b="1" spc="-5" dirty="0">
                <a:latin typeface="Calibri"/>
                <a:cs typeface="Calibri"/>
              </a:rPr>
              <a:t> </a:t>
            </a:r>
            <a:r>
              <a:rPr sz="1800" b="1" dirty="0">
                <a:latin typeface="Calibri"/>
                <a:cs typeface="Calibri"/>
              </a:rPr>
              <a:t>. b</a:t>
            </a:r>
            <a:r>
              <a:rPr sz="1800" b="1" spc="-5" dirty="0">
                <a:latin typeface="Calibri"/>
                <a:cs typeface="Calibri"/>
              </a:rPr>
              <a:t>its S</a:t>
            </a:r>
            <a:r>
              <a:rPr sz="1800" b="1" spc="-10" dirty="0">
                <a:latin typeface="Calibri"/>
                <a:cs typeface="Calibri"/>
              </a:rPr>
              <a:t>e</a:t>
            </a:r>
            <a:r>
              <a:rPr sz="1800" b="1" spc="-5" dirty="0">
                <a:latin typeface="Calibri"/>
                <a:cs typeface="Calibri"/>
              </a:rPr>
              <a:t>t</a:t>
            </a:r>
            <a:r>
              <a:rPr sz="1800" b="1" spc="-15" dirty="0">
                <a:latin typeface="Calibri"/>
                <a:cs typeface="Calibri"/>
              </a:rPr>
              <a:t> </a:t>
            </a:r>
            <a:r>
              <a:rPr sz="1800" b="1" spc="-5" dirty="0">
                <a:latin typeface="Calibri"/>
                <a:cs typeface="Calibri"/>
              </a:rPr>
              <a:t>i</a:t>
            </a:r>
            <a:r>
              <a:rPr sz="1800" b="1" dirty="0">
                <a:latin typeface="Calibri"/>
                <a:cs typeface="Calibri"/>
              </a:rPr>
              <a:t>nd</a:t>
            </a:r>
            <a:r>
              <a:rPr sz="1800" b="1" spc="-20" dirty="0">
                <a:latin typeface="Calibri"/>
                <a:cs typeface="Calibri"/>
              </a:rPr>
              <a:t>e</a:t>
            </a:r>
            <a:r>
              <a:rPr sz="1800" b="1" dirty="0">
                <a:latin typeface="Calibri"/>
                <a:cs typeface="Calibri"/>
              </a:rPr>
              <a:t>x:</a:t>
            </a:r>
            <a:r>
              <a:rPr sz="1800" b="1" spc="-30" dirty="0">
                <a:latin typeface="Calibri"/>
                <a:cs typeface="Calibri"/>
              </a:rPr>
              <a:t> </a:t>
            </a:r>
            <a:r>
              <a:rPr sz="1800" b="1" dirty="0">
                <a:latin typeface="Calibri"/>
                <a:cs typeface="Calibri"/>
              </a:rPr>
              <a:t>. b</a:t>
            </a:r>
            <a:r>
              <a:rPr sz="1800" b="1" spc="-5" dirty="0">
                <a:latin typeface="Calibri"/>
                <a:cs typeface="Calibri"/>
              </a:rPr>
              <a:t>i</a:t>
            </a:r>
            <a:r>
              <a:rPr sz="1800" b="1" spc="-10" dirty="0">
                <a:latin typeface="Calibri"/>
                <a:cs typeface="Calibri"/>
              </a:rPr>
              <a:t>t</a:t>
            </a:r>
            <a:r>
              <a:rPr sz="1800" b="1" spc="-5" dirty="0">
                <a:latin typeface="Calibri"/>
                <a:cs typeface="Calibri"/>
              </a:rPr>
              <a:t>s</a:t>
            </a:r>
            <a:r>
              <a:rPr sz="1800" b="1" dirty="0">
                <a:latin typeface="Calibri"/>
                <a:cs typeface="Calibri"/>
              </a:rPr>
              <a:t> </a:t>
            </a:r>
            <a:r>
              <a:rPr sz="1800" b="1" spc="-140" dirty="0">
                <a:latin typeface="Calibri"/>
                <a:cs typeface="Calibri"/>
              </a:rPr>
              <a:t>T</a:t>
            </a:r>
            <a:r>
              <a:rPr sz="1800" b="1" spc="-10" dirty="0">
                <a:latin typeface="Calibri"/>
                <a:cs typeface="Calibri"/>
              </a:rPr>
              <a:t>a</a:t>
            </a:r>
            <a:r>
              <a:rPr sz="1800" b="1" spc="-5" dirty="0">
                <a:latin typeface="Calibri"/>
                <a:cs typeface="Calibri"/>
              </a:rPr>
              <a:t>g: </a:t>
            </a:r>
            <a:r>
              <a:rPr sz="1800" b="1" dirty="0">
                <a:latin typeface="Calibri"/>
                <a:cs typeface="Calibri"/>
              </a:rPr>
              <a:t>. b</a:t>
            </a:r>
            <a:r>
              <a:rPr sz="1800" b="1" spc="-5" dirty="0">
                <a:latin typeface="Calibri"/>
                <a:cs typeface="Calibri"/>
              </a:rPr>
              <a:t>its</a:t>
            </a:r>
            <a:endParaRPr sz="1800" dirty="0">
              <a:latin typeface="Calibri"/>
              <a:cs typeface="Calibri"/>
            </a:endParaRPr>
          </a:p>
        </p:txBody>
      </p:sp>
      <p:sp>
        <p:nvSpPr>
          <p:cNvPr id="9" name="object 9"/>
          <p:cNvSpPr/>
          <p:nvPr/>
        </p:nvSpPr>
        <p:spPr>
          <a:xfrm>
            <a:off x="533398" y="4190998"/>
            <a:ext cx="2044519" cy="1265591"/>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3291542" y="5040629"/>
            <a:ext cx="2458720" cy="540533"/>
          </a:xfrm>
          <a:prstGeom prst="rect">
            <a:avLst/>
          </a:prstGeom>
        </p:spPr>
        <p:txBody>
          <a:bodyPr vert="horz" wrap="square" lIns="0" tIns="0" rIns="0" bIns="0" rtlCol="0">
            <a:spAutoFit/>
          </a:bodyPr>
          <a:lstStyle/>
          <a:p>
            <a:pPr>
              <a:lnSpc>
                <a:spcPts val="2110"/>
              </a:lnSpc>
            </a:pPr>
            <a:r>
              <a:rPr lang="zh-CN" altLang="en-US" sz="1800" b="1" spc="-5" dirty="0" smtClean="0">
                <a:latin typeface="Calibri"/>
                <a:cs typeface="Calibri"/>
              </a:rPr>
              <a:t>栈地址</a:t>
            </a:r>
            <a:r>
              <a:rPr sz="1800" b="1" spc="-5" dirty="0" smtClean="0">
                <a:latin typeface="Calibri"/>
                <a:cs typeface="Calibri"/>
              </a:rPr>
              <a:t>:</a:t>
            </a:r>
            <a:endParaRPr sz="1800" dirty="0">
              <a:latin typeface="Calibri"/>
              <a:cs typeface="Calibri"/>
            </a:endParaRPr>
          </a:p>
          <a:p>
            <a:pPr>
              <a:lnSpc>
                <a:spcPts val="2110"/>
              </a:lnSpc>
            </a:pPr>
            <a:r>
              <a:rPr sz="1800" b="1" dirty="0">
                <a:solidFill>
                  <a:srgbClr val="C00000"/>
                </a:solidFill>
                <a:latin typeface="Courier New"/>
                <a:cs typeface="Courier New"/>
              </a:rPr>
              <a:t>0x</a:t>
            </a:r>
            <a:r>
              <a:rPr sz="1800" b="1" spc="-15" dirty="0">
                <a:solidFill>
                  <a:srgbClr val="C00000"/>
                </a:solidFill>
                <a:latin typeface="Courier New"/>
                <a:cs typeface="Courier New"/>
              </a:rPr>
              <a:t>0</a:t>
            </a:r>
            <a:r>
              <a:rPr sz="1800" b="1" dirty="0">
                <a:solidFill>
                  <a:srgbClr val="C00000"/>
                </a:solidFill>
                <a:latin typeface="Courier New"/>
                <a:cs typeface="Courier New"/>
              </a:rPr>
              <a:t>0</a:t>
            </a:r>
            <a:r>
              <a:rPr sz="1800" b="1" spc="-15" dirty="0">
                <a:solidFill>
                  <a:srgbClr val="C00000"/>
                </a:solidFill>
                <a:latin typeface="Courier New"/>
                <a:cs typeface="Courier New"/>
              </a:rPr>
              <a:t>0</a:t>
            </a:r>
            <a:r>
              <a:rPr sz="1800" b="1" dirty="0">
                <a:solidFill>
                  <a:srgbClr val="C00000"/>
                </a:solidFill>
                <a:latin typeface="Courier New"/>
                <a:cs typeface="Courier New"/>
              </a:rPr>
              <a:t>07</a:t>
            </a:r>
            <a:r>
              <a:rPr sz="1800" b="1" spc="-15" dirty="0">
                <a:solidFill>
                  <a:srgbClr val="C00000"/>
                </a:solidFill>
                <a:latin typeface="Courier New"/>
                <a:cs typeface="Courier New"/>
              </a:rPr>
              <a:t>f</a:t>
            </a:r>
            <a:r>
              <a:rPr sz="1800" b="1" dirty="0">
                <a:solidFill>
                  <a:srgbClr val="C00000"/>
                </a:solidFill>
                <a:latin typeface="Courier New"/>
                <a:cs typeface="Courier New"/>
              </a:rPr>
              <a:t>7</a:t>
            </a:r>
            <a:r>
              <a:rPr sz="1800" b="1" spc="-15" dirty="0">
                <a:solidFill>
                  <a:srgbClr val="C00000"/>
                </a:solidFill>
                <a:latin typeface="Courier New"/>
                <a:cs typeface="Courier New"/>
              </a:rPr>
              <a:t>26</a:t>
            </a:r>
            <a:r>
              <a:rPr sz="1800" b="1" dirty="0">
                <a:solidFill>
                  <a:srgbClr val="C00000"/>
                </a:solidFill>
                <a:latin typeface="Courier New"/>
                <a:cs typeface="Courier New"/>
              </a:rPr>
              <a:t>2a</a:t>
            </a:r>
            <a:r>
              <a:rPr sz="1800" b="1" spc="-15" dirty="0">
                <a:solidFill>
                  <a:srgbClr val="C00000"/>
                </a:solidFill>
                <a:latin typeface="Courier New"/>
                <a:cs typeface="Courier New"/>
              </a:rPr>
              <a:t>1</a:t>
            </a:r>
            <a:r>
              <a:rPr sz="1800" b="1" dirty="0">
                <a:solidFill>
                  <a:srgbClr val="C00000"/>
                </a:solidFill>
                <a:latin typeface="Courier New"/>
                <a:cs typeface="Courier New"/>
              </a:rPr>
              <a:t>e</a:t>
            </a:r>
            <a:r>
              <a:rPr sz="1800" b="1" spc="-15" dirty="0">
                <a:solidFill>
                  <a:srgbClr val="C00000"/>
                </a:solidFill>
                <a:latin typeface="Courier New"/>
                <a:cs typeface="Courier New"/>
              </a:rPr>
              <a:t>0</a:t>
            </a:r>
            <a:r>
              <a:rPr sz="1800" b="1" dirty="0">
                <a:solidFill>
                  <a:srgbClr val="C00000"/>
                </a:solidFill>
                <a:latin typeface="Courier New"/>
                <a:cs typeface="Courier New"/>
              </a:rPr>
              <a:t>10</a:t>
            </a:r>
            <a:endParaRPr sz="1800" dirty="0">
              <a:latin typeface="Courier New"/>
              <a:cs typeface="Courier New"/>
            </a:endParaRPr>
          </a:p>
        </p:txBody>
      </p:sp>
      <p:sp>
        <p:nvSpPr>
          <p:cNvPr id="11" name="object 11"/>
          <p:cNvSpPr txBox="1"/>
          <p:nvPr/>
        </p:nvSpPr>
        <p:spPr>
          <a:xfrm>
            <a:off x="6378557" y="5031485"/>
            <a:ext cx="1177925" cy="830997"/>
          </a:xfrm>
          <a:prstGeom prst="rect">
            <a:avLst/>
          </a:prstGeom>
        </p:spPr>
        <p:txBody>
          <a:bodyPr vert="horz" wrap="square" lIns="0" tIns="0" rIns="0" bIns="0" rtlCol="0">
            <a:spAutoFit/>
          </a:bodyPr>
          <a:lstStyle/>
          <a:p>
            <a:pPr>
              <a:lnSpc>
                <a:spcPct val="100000"/>
              </a:lnSpc>
            </a:pPr>
            <a:r>
              <a:rPr lang="zh-CN" altLang="en-US" sz="1800" b="1" spc="-5" dirty="0" smtClean="0">
                <a:solidFill>
                  <a:srgbClr val="C00000"/>
                </a:solidFill>
                <a:latin typeface="Calibri"/>
                <a:cs typeface="Calibri"/>
              </a:rPr>
              <a:t>块偏移</a:t>
            </a:r>
            <a:r>
              <a:rPr sz="1800" b="1" spc="-5" dirty="0" smtClean="0">
                <a:solidFill>
                  <a:srgbClr val="C00000"/>
                </a:solidFill>
                <a:latin typeface="Calibri"/>
                <a:cs typeface="Calibri"/>
              </a:rPr>
              <a:t>: </a:t>
            </a:r>
            <a:endParaRPr lang="en-US" sz="1800" b="1" spc="-5" dirty="0" smtClean="0">
              <a:solidFill>
                <a:srgbClr val="C00000"/>
              </a:solidFill>
              <a:latin typeface="Calibri"/>
              <a:cs typeface="Calibri"/>
            </a:endParaRPr>
          </a:p>
          <a:p>
            <a:pPr>
              <a:lnSpc>
                <a:spcPct val="100000"/>
              </a:lnSpc>
            </a:pPr>
            <a:r>
              <a:rPr lang="zh-CN" altLang="en-US" sz="1800" b="1" spc="-5" dirty="0" smtClean="0">
                <a:solidFill>
                  <a:srgbClr val="C00000"/>
                </a:solidFill>
                <a:latin typeface="Calibri"/>
                <a:cs typeface="Calibri"/>
              </a:rPr>
              <a:t>组索引</a:t>
            </a:r>
            <a:r>
              <a:rPr sz="1800" b="1" spc="-5" dirty="0" smtClean="0">
                <a:solidFill>
                  <a:srgbClr val="C00000"/>
                </a:solidFill>
                <a:latin typeface="Calibri"/>
                <a:cs typeface="Calibri"/>
              </a:rPr>
              <a:t>: </a:t>
            </a:r>
            <a:endParaRPr lang="en-US" sz="1800" b="1" spc="-5" dirty="0" smtClean="0">
              <a:solidFill>
                <a:srgbClr val="C00000"/>
              </a:solidFill>
              <a:latin typeface="Calibri"/>
              <a:cs typeface="Calibri"/>
            </a:endParaRPr>
          </a:p>
          <a:p>
            <a:pPr>
              <a:lnSpc>
                <a:spcPct val="100000"/>
              </a:lnSpc>
            </a:pPr>
            <a:r>
              <a:rPr lang="zh-CN" altLang="en-US" sz="1800" b="1" spc="-5" dirty="0" smtClean="0">
                <a:solidFill>
                  <a:srgbClr val="C00000"/>
                </a:solidFill>
                <a:latin typeface="Calibri"/>
                <a:cs typeface="Calibri"/>
              </a:rPr>
              <a:t>标记</a:t>
            </a:r>
            <a:r>
              <a:rPr sz="1800" b="1" spc="-5" dirty="0" smtClean="0">
                <a:solidFill>
                  <a:srgbClr val="C00000"/>
                </a:solidFill>
                <a:latin typeface="Calibri"/>
                <a:cs typeface="Calibri"/>
              </a:rPr>
              <a:t>:</a:t>
            </a:r>
            <a:endParaRPr sz="1800" dirty="0">
              <a:latin typeface="Calibri"/>
              <a:cs typeface="Calibri"/>
            </a:endParaRPr>
          </a:p>
        </p:txBody>
      </p:sp>
      <p:sp>
        <p:nvSpPr>
          <p:cNvPr id="12" name="object 12"/>
          <p:cNvSpPr txBox="1"/>
          <p:nvPr/>
        </p:nvSpPr>
        <p:spPr>
          <a:xfrm>
            <a:off x="8178324" y="5034934"/>
            <a:ext cx="547370" cy="777240"/>
          </a:xfrm>
          <a:prstGeom prst="rect">
            <a:avLst/>
          </a:prstGeom>
        </p:spPr>
        <p:txBody>
          <a:bodyPr vert="horz" wrap="square" lIns="0" tIns="0" rIns="0" bIns="0" rtlCol="0">
            <a:spAutoFit/>
          </a:bodyPr>
          <a:lstStyle/>
          <a:p>
            <a:pPr>
              <a:lnSpc>
                <a:spcPct val="100000"/>
              </a:lnSpc>
            </a:pPr>
            <a:r>
              <a:rPr sz="1800" b="1" dirty="0">
                <a:solidFill>
                  <a:srgbClr val="C00000"/>
                </a:solidFill>
                <a:latin typeface="Courier New"/>
                <a:cs typeface="Courier New"/>
              </a:rPr>
              <a:t>0x</a:t>
            </a:r>
            <a:r>
              <a:rPr sz="1800" b="1" spc="-15" dirty="0">
                <a:solidFill>
                  <a:srgbClr val="C00000"/>
                </a:solidFill>
                <a:latin typeface="Courier New"/>
                <a:cs typeface="Courier New"/>
              </a:rPr>
              <a:t>?</a:t>
            </a:r>
            <a:r>
              <a:rPr sz="1800" b="1" dirty="0">
                <a:solidFill>
                  <a:srgbClr val="C00000"/>
                </a:solidFill>
                <a:latin typeface="Courier New"/>
                <a:cs typeface="Courier New"/>
              </a:rPr>
              <a:t>?</a:t>
            </a:r>
            <a:endParaRPr sz="1800">
              <a:latin typeface="Courier New"/>
              <a:cs typeface="Courier New"/>
            </a:endParaRPr>
          </a:p>
          <a:p>
            <a:pPr>
              <a:lnSpc>
                <a:spcPct val="100000"/>
              </a:lnSpc>
            </a:pPr>
            <a:r>
              <a:rPr sz="1800" b="1" dirty="0">
                <a:solidFill>
                  <a:srgbClr val="C00000"/>
                </a:solidFill>
                <a:latin typeface="Courier New"/>
                <a:cs typeface="Courier New"/>
              </a:rPr>
              <a:t>0</a:t>
            </a:r>
            <a:r>
              <a:rPr sz="1800" b="1" spc="-15" dirty="0">
                <a:solidFill>
                  <a:srgbClr val="C00000"/>
                </a:solidFill>
                <a:latin typeface="Courier New"/>
                <a:cs typeface="Courier New"/>
              </a:rPr>
              <a:t>x</a:t>
            </a:r>
            <a:r>
              <a:rPr sz="1800" b="1" dirty="0">
                <a:solidFill>
                  <a:srgbClr val="C00000"/>
                </a:solidFill>
                <a:latin typeface="Courier New"/>
                <a:cs typeface="Courier New"/>
              </a:rPr>
              <a:t>??</a:t>
            </a:r>
            <a:endParaRPr sz="1800">
              <a:latin typeface="Courier New"/>
              <a:cs typeface="Courier New"/>
            </a:endParaRPr>
          </a:p>
          <a:p>
            <a:pPr>
              <a:lnSpc>
                <a:spcPct val="100000"/>
              </a:lnSpc>
            </a:pPr>
            <a:r>
              <a:rPr sz="1800" b="1" dirty="0">
                <a:solidFill>
                  <a:srgbClr val="C00000"/>
                </a:solidFill>
                <a:latin typeface="Courier New"/>
                <a:cs typeface="Courier New"/>
              </a:rPr>
              <a:t>0x</a:t>
            </a:r>
            <a:r>
              <a:rPr sz="1800" b="1" spc="-15" dirty="0">
                <a:solidFill>
                  <a:srgbClr val="C00000"/>
                </a:solidFill>
                <a:latin typeface="Courier New"/>
                <a:cs typeface="Courier New"/>
              </a:rPr>
              <a:t>?</a:t>
            </a:r>
            <a:r>
              <a:rPr sz="1800" b="1" dirty="0">
                <a:solidFill>
                  <a:srgbClr val="C00000"/>
                </a:solidFill>
                <a:latin typeface="Courier New"/>
                <a:cs typeface="Courier New"/>
              </a:rPr>
              <a:t>?</a:t>
            </a:r>
            <a:endParaRPr sz="1800">
              <a:latin typeface="Courier New"/>
              <a:cs typeface="Courier New"/>
            </a:endParaRPr>
          </a:p>
        </p:txBody>
      </p:sp>
      <p:sp>
        <p:nvSpPr>
          <p:cNvPr id="13" name="object 13"/>
          <p:cNvSpPr/>
          <p:nvPr/>
        </p:nvSpPr>
        <p:spPr>
          <a:xfrm>
            <a:off x="7771489" y="750887"/>
            <a:ext cx="1372510" cy="3440111"/>
          </a:xfrm>
          <a:prstGeom prst="rect">
            <a:avLst/>
          </a:prstGeom>
          <a:blipFill>
            <a:blip r:embed="rId4" cstate="print"/>
            <a:stretch>
              <a:fillRect/>
            </a:stretch>
          </a:blipFill>
        </p:spPr>
        <p:txBody>
          <a:bodyPr wrap="square" lIns="0" tIns="0" rIns="0" bIns="0" rtlCol="0"/>
          <a:lstStyle/>
          <a:p>
            <a:endParaRPr/>
          </a:p>
        </p:txBody>
      </p:sp>
      <p:sp>
        <p:nvSpPr>
          <p:cNvPr id="14" name="object 14"/>
          <p:cNvSpPr txBox="1"/>
          <p:nvPr/>
        </p:nvSpPr>
        <p:spPr>
          <a:xfrm>
            <a:off x="357759" y="1188161"/>
            <a:ext cx="7338059" cy="2162130"/>
          </a:xfrm>
          <a:prstGeom prst="rect">
            <a:avLst/>
          </a:prstGeom>
        </p:spPr>
        <p:txBody>
          <a:bodyPr vert="horz" wrap="square" lIns="0" tIns="0" rIns="0" bIns="0" rtlCol="0">
            <a:spAutoFit/>
          </a:bodyPr>
          <a:lstStyle/>
          <a:p>
            <a:pPr marL="227965" marR="4530725">
              <a:lnSpc>
                <a:spcPct val="100000"/>
              </a:lnSpc>
            </a:pPr>
            <a:r>
              <a:rPr sz="1800" b="1" spc="-5" dirty="0">
                <a:solidFill>
                  <a:srgbClr val="C00000"/>
                </a:solidFill>
                <a:latin typeface="Calibri"/>
                <a:cs typeface="Calibri"/>
              </a:rPr>
              <a:t>32 </a:t>
            </a:r>
            <a:r>
              <a:rPr sz="1800" b="1" spc="-5" dirty="0" err="1">
                <a:solidFill>
                  <a:srgbClr val="C00000"/>
                </a:solidFill>
                <a:latin typeface="Calibri"/>
                <a:cs typeface="Calibri"/>
              </a:rPr>
              <a:t>kB</a:t>
            </a:r>
            <a:r>
              <a:rPr sz="1800" b="1" spc="10" dirty="0">
                <a:solidFill>
                  <a:srgbClr val="C00000"/>
                </a:solidFill>
                <a:latin typeface="Calibri"/>
                <a:cs typeface="Calibri"/>
              </a:rPr>
              <a:t> </a:t>
            </a:r>
            <a:r>
              <a:rPr sz="1800" b="1" spc="-5" dirty="0" smtClean="0">
                <a:solidFill>
                  <a:srgbClr val="C00000"/>
                </a:solidFill>
                <a:latin typeface="Calibri"/>
                <a:cs typeface="Calibri"/>
              </a:rPr>
              <a:t>8</a:t>
            </a:r>
            <a:r>
              <a:rPr lang="zh-CN" altLang="en-US" sz="1800" b="1" spc="-5" dirty="0" smtClean="0">
                <a:solidFill>
                  <a:srgbClr val="C00000"/>
                </a:solidFill>
                <a:latin typeface="Calibri"/>
                <a:cs typeface="Calibri"/>
              </a:rPr>
              <a:t>路组相联</a:t>
            </a:r>
            <a:endParaRPr lang="en-US" altLang="zh-CN" sz="1800" b="1" spc="-5" dirty="0" smtClean="0">
              <a:solidFill>
                <a:srgbClr val="C00000"/>
              </a:solidFill>
              <a:latin typeface="Calibri"/>
              <a:cs typeface="Calibri"/>
            </a:endParaRPr>
          </a:p>
          <a:p>
            <a:pPr marL="227965" marR="4530725">
              <a:lnSpc>
                <a:spcPct val="100000"/>
              </a:lnSpc>
            </a:pPr>
            <a:r>
              <a:rPr sz="1800" b="1" spc="-10" dirty="0" smtClean="0">
                <a:solidFill>
                  <a:srgbClr val="C00000"/>
                </a:solidFill>
                <a:latin typeface="Calibri"/>
                <a:cs typeface="Calibri"/>
              </a:rPr>
              <a:t>6</a:t>
            </a:r>
            <a:r>
              <a:rPr sz="1800" b="1" spc="-5" dirty="0" smtClean="0">
                <a:solidFill>
                  <a:srgbClr val="C00000"/>
                </a:solidFill>
                <a:latin typeface="Calibri"/>
                <a:cs typeface="Calibri"/>
              </a:rPr>
              <a:t>4</a:t>
            </a:r>
            <a:r>
              <a:rPr sz="1800" b="1" dirty="0" smtClean="0">
                <a:solidFill>
                  <a:srgbClr val="C00000"/>
                </a:solidFill>
                <a:latin typeface="Calibri"/>
                <a:cs typeface="Calibri"/>
              </a:rPr>
              <a:t> </a:t>
            </a:r>
            <a:r>
              <a:rPr lang="zh-CN" altLang="en-US" sz="1800" b="1" dirty="0" smtClean="0">
                <a:solidFill>
                  <a:srgbClr val="C00000"/>
                </a:solidFill>
                <a:latin typeface="Calibri"/>
                <a:cs typeface="Calibri"/>
              </a:rPr>
              <a:t>字节</a:t>
            </a:r>
            <a:r>
              <a:rPr lang="en-US" altLang="zh-CN" sz="1800" b="1" dirty="0" smtClean="0">
                <a:solidFill>
                  <a:srgbClr val="C00000"/>
                </a:solidFill>
                <a:latin typeface="Calibri"/>
                <a:cs typeface="Calibri"/>
              </a:rPr>
              <a:t>/</a:t>
            </a:r>
            <a:r>
              <a:rPr lang="zh-CN" altLang="en-US" sz="1800" b="1" dirty="0" smtClean="0">
                <a:solidFill>
                  <a:srgbClr val="C00000"/>
                </a:solidFill>
                <a:latin typeface="Calibri"/>
                <a:cs typeface="Calibri"/>
              </a:rPr>
              <a:t>块</a:t>
            </a:r>
            <a:endParaRPr sz="1800" dirty="0">
              <a:latin typeface="Calibri"/>
              <a:cs typeface="Calibri"/>
            </a:endParaRPr>
          </a:p>
          <a:p>
            <a:pPr marL="227965">
              <a:lnSpc>
                <a:spcPct val="100000"/>
              </a:lnSpc>
            </a:pPr>
            <a:r>
              <a:rPr sz="1800" b="1" spc="-5" dirty="0" smtClean="0">
                <a:solidFill>
                  <a:srgbClr val="C00000"/>
                </a:solidFill>
                <a:latin typeface="Calibri"/>
                <a:cs typeface="Calibri"/>
              </a:rPr>
              <a:t>47</a:t>
            </a:r>
            <a:r>
              <a:rPr lang="zh-CN" altLang="en-US" b="1" spc="-5" dirty="0">
                <a:solidFill>
                  <a:srgbClr val="C00000"/>
                </a:solidFill>
                <a:latin typeface="Calibri"/>
                <a:cs typeface="Calibri"/>
              </a:rPr>
              <a:t>位地址</a:t>
            </a:r>
            <a:r>
              <a:rPr lang="zh-CN" altLang="en-US" b="1" spc="-5" dirty="0" smtClean="0">
                <a:solidFill>
                  <a:srgbClr val="C00000"/>
                </a:solidFill>
                <a:latin typeface="Calibri"/>
                <a:cs typeface="Calibri"/>
              </a:rPr>
              <a:t>范围</a:t>
            </a:r>
            <a:endParaRPr sz="1800" dirty="0" smtClean="0">
              <a:latin typeface="Calibri"/>
              <a:cs typeface="Calibri"/>
            </a:endParaRPr>
          </a:p>
          <a:p>
            <a:pPr>
              <a:lnSpc>
                <a:spcPct val="100000"/>
              </a:lnSpc>
              <a:spcBef>
                <a:spcPts val="27"/>
              </a:spcBef>
            </a:pPr>
            <a:endParaRPr sz="1450" dirty="0">
              <a:latin typeface="Times New Roman"/>
              <a:cs typeface="Times New Roman"/>
            </a:endParaRPr>
          </a:p>
          <a:p>
            <a:pPr marL="227965">
              <a:lnSpc>
                <a:spcPct val="100000"/>
              </a:lnSpc>
            </a:pPr>
            <a:r>
              <a:rPr sz="1800" b="1" spc="-5" dirty="0">
                <a:latin typeface="Calibri"/>
                <a:cs typeface="Calibri"/>
              </a:rPr>
              <a:t>B</a:t>
            </a:r>
            <a:r>
              <a:rPr sz="1800" b="1" spc="10" dirty="0">
                <a:latin typeface="Calibri"/>
                <a:cs typeface="Calibri"/>
              </a:rPr>
              <a:t> </a:t>
            </a:r>
            <a:r>
              <a:rPr sz="1800" b="1" dirty="0">
                <a:latin typeface="Calibri"/>
                <a:cs typeface="Calibri"/>
              </a:rPr>
              <a:t>=</a:t>
            </a:r>
            <a:endParaRPr sz="1800" dirty="0">
              <a:latin typeface="Calibri"/>
              <a:cs typeface="Calibri"/>
            </a:endParaRPr>
          </a:p>
          <a:p>
            <a:pPr marL="227965">
              <a:lnSpc>
                <a:spcPct val="100000"/>
              </a:lnSpc>
              <a:tabLst>
                <a:tab pos="712470" algn="l"/>
              </a:tabLst>
            </a:pPr>
            <a:r>
              <a:rPr sz="1800" b="1" spc="-5" dirty="0">
                <a:latin typeface="Calibri"/>
                <a:cs typeface="Calibri"/>
              </a:rPr>
              <a:t>S =	,</a:t>
            </a:r>
            <a:r>
              <a:rPr sz="1800" b="1" spc="5" dirty="0">
                <a:latin typeface="Calibri"/>
                <a:cs typeface="Calibri"/>
              </a:rPr>
              <a:t> </a:t>
            </a:r>
            <a:r>
              <a:rPr sz="1800" b="1" spc="-5" dirty="0">
                <a:latin typeface="Calibri"/>
                <a:cs typeface="Calibri"/>
              </a:rPr>
              <a:t>s</a:t>
            </a:r>
            <a:r>
              <a:rPr sz="1800" b="1" spc="-10" dirty="0">
                <a:latin typeface="Calibri"/>
                <a:cs typeface="Calibri"/>
              </a:rPr>
              <a:t> </a:t>
            </a:r>
            <a:r>
              <a:rPr sz="1800" b="1" dirty="0">
                <a:latin typeface="Calibri"/>
                <a:cs typeface="Calibri"/>
              </a:rPr>
              <a:t>=</a:t>
            </a:r>
            <a:endParaRPr sz="1800" dirty="0">
              <a:latin typeface="Calibri"/>
              <a:cs typeface="Calibri"/>
            </a:endParaRPr>
          </a:p>
          <a:p>
            <a:pPr marL="227965" marR="6222365">
              <a:lnSpc>
                <a:spcPct val="100000"/>
              </a:lnSpc>
              <a:tabLst>
                <a:tab pos="715645" algn="l"/>
              </a:tabLst>
            </a:pPr>
            <a:r>
              <a:rPr sz="1800" b="1" spc="-5" dirty="0">
                <a:latin typeface="Calibri"/>
                <a:cs typeface="Calibri"/>
              </a:rPr>
              <a:t>E </a:t>
            </a:r>
            <a:r>
              <a:rPr sz="1800" b="1" dirty="0">
                <a:latin typeface="Calibri"/>
                <a:cs typeface="Calibri"/>
              </a:rPr>
              <a:t>=	</a:t>
            </a:r>
            <a:r>
              <a:rPr sz="1800" b="1" spc="-5" dirty="0">
                <a:latin typeface="Calibri"/>
                <a:cs typeface="Calibri"/>
              </a:rPr>
              <a:t>,</a:t>
            </a:r>
            <a:r>
              <a:rPr sz="1800" b="1" spc="5" dirty="0">
                <a:latin typeface="Calibri"/>
                <a:cs typeface="Calibri"/>
              </a:rPr>
              <a:t> </a:t>
            </a:r>
            <a:r>
              <a:rPr sz="1800" b="1" dirty="0">
                <a:latin typeface="Calibri"/>
                <a:cs typeface="Calibri"/>
              </a:rPr>
              <a:t>e</a:t>
            </a:r>
            <a:r>
              <a:rPr sz="1800" b="1" spc="-5" dirty="0">
                <a:latin typeface="Calibri"/>
                <a:cs typeface="Calibri"/>
              </a:rPr>
              <a:t> </a:t>
            </a:r>
            <a:r>
              <a:rPr sz="1800" b="1" dirty="0">
                <a:latin typeface="Calibri"/>
                <a:cs typeface="Calibri"/>
              </a:rPr>
              <a:t>= C</a:t>
            </a:r>
            <a:r>
              <a:rPr sz="1800" b="1" spc="5" dirty="0">
                <a:latin typeface="Calibri"/>
                <a:cs typeface="Calibri"/>
              </a:rPr>
              <a:t> </a:t>
            </a:r>
            <a:r>
              <a:rPr sz="1800" b="1" dirty="0">
                <a:latin typeface="Calibri"/>
                <a:cs typeface="Calibri"/>
              </a:rPr>
              <a:t>=</a:t>
            </a:r>
            <a:endParaRPr sz="1800" dirty="0">
              <a:latin typeface="Calibri"/>
              <a:cs typeface="Calibri"/>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57759" y="4112069"/>
            <a:ext cx="2690495" cy="2441575"/>
          </a:xfrm>
          <a:custGeom>
            <a:avLst/>
            <a:gdLst/>
            <a:ahLst/>
            <a:cxnLst/>
            <a:rect l="l" t="t" r="r" b="b"/>
            <a:pathLst>
              <a:path w="2690495" h="2441575">
                <a:moveTo>
                  <a:pt x="0" y="0"/>
                </a:moveTo>
                <a:lnTo>
                  <a:pt x="2690241" y="0"/>
                </a:lnTo>
                <a:lnTo>
                  <a:pt x="2690241" y="2441143"/>
                </a:lnTo>
                <a:lnTo>
                  <a:pt x="0" y="2441143"/>
                </a:lnTo>
                <a:lnTo>
                  <a:pt x="0" y="0"/>
                </a:lnTo>
                <a:close/>
              </a:path>
            </a:pathLst>
          </a:custGeom>
          <a:solidFill>
            <a:srgbClr val="E7E7E7"/>
          </a:solidFill>
        </p:spPr>
        <p:txBody>
          <a:bodyPr wrap="square" lIns="0" tIns="0" rIns="0" bIns="0" rtlCol="0"/>
          <a:lstStyle/>
          <a:p>
            <a:endParaRPr/>
          </a:p>
        </p:txBody>
      </p:sp>
      <p:sp>
        <p:nvSpPr>
          <p:cNvPr id="4" name="object 4"/>
          <p:cNvSpPr/>
          <p:nvPr/>
        </p:nvSpPr>
        <p:spPr>
          <a:xfrm>
            <a:off x="3200107" y="4800600"/>
            <a:ext cx="5791835" cy="1752600"/>
          </a:xfrm>
          <a:custGeom>
            <a:avLst/>
            <a:gdLst/>
            <a:ahLst/>
            <a:cxnLst/>
            <a:rect l="l" t="t" r="r" b="b"/>
            <a:pathLst>
              <a:path w="5791834" h="1752600">
                <a:moveTo>
                  <a:pt x="0" y="0"/>
                </a:moveTo>
                <a:lnTo>
                  <a:pt x="5791492" y="0"/>
                </a:lnTo>
                <a:lnTo>
                  <a:pt x="5791492" y="1752600"/>
                </a:lnTo>
                <a:lnTo>
                  <a:pt x="0" y="1752600"/>
                </a:lnTo>
                <a:lnTo>
                  <a:pt x="0" y="0"/>
                </a:lnTo>
                <a:close/>
              </a:path>
            </a:pathLst>
          </a:custGeom>
          <a:solidFill>
            <a:srgbClr val="E7E7E7"/>
          </a:solidFill>
        </p:spPr>
        <p:txBody>
          <a:bodyPr wrap="square" lIns="0" tIns="0" rIns="0" bIns="0" rtlCol="0"/>
          <a:lstStyle/>
          <a:p>
            <a:endParaRPr/>
          </a:p>
        </p:txBody>
      </p:sp>
      <p:sp>
        <p:nvSpPr>
          <p:cNvPr id="5" name="object 5"/>
          <p:cNvSpPr txBox="1">
            <a:spLocks noGrp="1"/>
          </p:cNvSpPr>
          <p:nvPr>
            <p:ph type="title"/>
          </p:nvPr>
        </p:nvSpPr>
        <p:spPr>
          <a:xfrm>
            <a:off x="357018" y="396438"/>
            <a:ext cx="7592093" cy="840480"/>
          </a:xfrm>
          <a:prstGeom prst="rect">
            <a:avLst/>
          </a:prstGeom>
        </p:spPr>
        <p:txBody>
          <a:bodyPr vert="horz" wrap="square" lIns="0" tIns="283712" rIns="0" bIns="0" rtlCol="0">
            <a:spAutoFit/>
          </a:bodyPr>
          <a:lstStyle/>
          <a:p>
            <a:pPr marL="13335">
              <a:lnSpc>
                <a:spcPct val="100000"/>
              </a:lnSpc>
            </a:pPr>
            <a:r>
              <a:rPr lang="zh-CN" altLang="en-US" dirty="0" smtClean="0"/>
              <a:t>例子</a:t>
            </a:r>
            <a:r>
              <a:rPr dirty="0" smtClean="0"/>
              <a:t>:</a:t>
            </a:r>
            <a:r>
              <a:rPr spc="-20" dirty="0" smtClean="0"/>
              <a:t> </a:t>
            </a:r>
            <a:r>
              <a:rPr dirty="0"/>
              <a:t>C</a:t>
            </a:r>
            <a:r>
              <a:rPr spc="-10" dirty="0"/>
              <a:t>o</a:t>
            </a:r>
            <a:r>
              <a:rPr dirty="0"/>
              <a:t>re</a:t>
            </a:r>
            <a:r>
              <a:rPr spc="-15" dirty="0"/>
              <a:t> </a:t>
            </a:r>
            <a:r>
              <a:rPr spc="-5" dirty="0"/>
              <a:t>i7</a:t>
            </a:r>
            <a:r>
              <a:rPr dirty="0"/>
              <a:t> </a:t>
            </a:r>
            <a:r>
              <a:rPr spc="-5" dirty="0"/>
              <a:t>L1</a:t>
            </a:r>
            <a:r>
              <a:rPr dirty="0"/>
              <a:t> </a:t>
            </a:r>
            <a:r>
              <a:rPr spc="-5" dirty="0"/>
              <a:t>Data</a:t>
            </a:r>
            <a:r>
              <a:rPr dirty="0"/>
              <a:t> C</a:t>
            </a:r>
            <a:r>
              <a:rPr spc="-10" dirty="0"/>
              <a:t>a</a:t>
            </a:r>
            <a:r>
              <a:rPr spc="5" dirty="0"/>
              <a:t>c</a:t>
            </a:r>
            <a:r>
              <a:rPr dirty="0"/>
              <a:t>he</a:t>
            </a:r>
          </a:p>
        </p:txBody>
      </p:sp>
      <p:sp>
        <p:nvSpPr>
          <p:cNvPr id="6" name="object 6"/>
          <p:cNvSpPr/>
          <p:nvPr/>
        </p:nvSpPr>
        <p:spPr>
          <a:xfrm>
            <a:off x="357759" y="1188161"/>
            <a:ext cx="7338059" cy="2871470"/>
          </a:xfrm>
          <a:custGeom>
            <a:avLst/>
            <a:gdLst/>
            <a:ahLst/>
            <a:cxnLst/>
            <a:rect l="l" t="t" r="r" b="b"/>
            <a:pathLst>
              <a:path w="7338059" h="2871470">
                <a:moveTo>
                  <a:pt x="0" y="0"/>
                </a:moveTo>
                <a:lnTo>
                  <a:pt x="7337526" y="0"/>
                </a:lnTo>
                <a:lnTo>
                  <a:pt x="7337526" y="2871431"/>
                </a:lnTo>
                <a:lnTo>
                  <a:pt x="0" y="2871431"/>
                </a:lnTo>
                <a:lnTo>
                  <a:pt x="0" y="0"/>
                </a:lnTo>
                <a:close/>
              </a:path>
            </a:pathLst>
          </a:custGeom>
          <a:solidFill>
            <a:srgbClr val="E7E7E7"/>
          </a:solidFill>
        </p:spPr>
        <p:txBody>
          <a:bodyPr wrap="square" lIns="0" tIns="0" rIns="0" bIns="0" rtlCol="0"/>
          <a:lstStyle/>
          <a:p>
            <a:endParaRPr/>
          </a:p>
        </p:txBody>
      </p:sp>
      <p:sp>
        <p:nvSpPr>
          <p:cNvPr id="7" name="object 7"/>
          <p:cNvSpPr/>
          <p:nvPr/>
        </p:nvSpPr>
        <p:spPr>
          <a:xfrm>
            <a:off x="3048000" y="1188162"/>
            <a:ext cx="4648199" cy="287143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09612" y="4164202"/>
            <a:ext cx="2044519" cy="1265591"/>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7771489" y="750887"/>
            <a:ext cx="1372510" cy="3440111"/>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357759" y="1188161"/>
            <a:ext cx="7338059" cy="2357056"/>
          </a:xfrm>
          <a:prstGeom prst="rect">
            <a:avLst/>
          </a:prstGeom>
        </p:spPr>
        <p:txBody>
          <a:bodyPr vert="horz" wrap="square" lIns="0" tIns="0" rIns="0" bIns="0" rtlCol="0">
            <a:spAutoFit/>
          </a:bodyPr>
          <a:lstStyle/>
          <a:p>
            <a:pPr marL="227965" marR="4530725">
              <a:lnSpc>
                <a:spcPct val="100000"/>
              </a:lnSpc>
            </a:pPr>
            <a:r>
              <a:rPr lang="en-US" altLang="zh-CN" b="1" spc="-5" dirty="0">
                <a:solidFill>
                  <a:srgbClr val="C00000"/>
                </a:solidFill>
                <a:latin typeface="Calibri"/>
                <a:cs typeface="Calibri"/>
              </a:rPr>
              <a:t>32 </a:t>
            </a:r>
            <a:r>
              <a:rPr lang="en-US" altLang="zh-CN" b="1" spc="-5" dirty="0" smtClean="0">
                <a:solidFill>
                  <a:srgbClr val="C00000"/>
                </a:solidFill>
                <a:latin typeface="Calibri"/>
                <a:cs typeface="Calibri"/>
              </a:rPr>
              <a:t>Kb</a:t>
            </a:r>
          </a:p>
          <a:p>
            <a:pPr marL="227965" marR="4530725">
              <a:lnSpc>
                <a:spcPct val="100000"/>
              </a:lnSpc>
            </a:pPr>
            <a:r>
              <a:rPr lang="en-US" altLang="zh-CN" b="1" spc="-5" dirty="0" smtClean="0">
                <a:solidFill>
                  <a:srgbClr val="C00000"/>
                </a:solidFill>
                <a:latin typeface="Calibri"/>
                <a:cs typeface="Calibri"/>
              </a:rPr>
              <a:t>8</a:t>
            </a:r>
            <a:r>
              <a:rPr lang="zh-CN" altLang="en-US" b="1" spc="-5" dirty="0">
                <a:solidFill>
                  <a:srgbClr val="C00000"/>
                </a:solidFill>
                <a:latin typeface="Calibri"/>
                <a:cs typeface="Calibri"/>
              </a:rPr>
              <a:t>路组相联</a:t>
            </a:r>
          </a:p>
          <a:p>
            <a:pPr marL="227965" marR="4530725">
              <a:lnSpc>
                <a:spcPct val="100000"/>
              </a:lnSpc>
            </a:pPr>
            <a:r>
              <a:rPr lang="en-US" altLang="zh-CN" b="1" spc="-10" dirty="0">
                <a:solidFill>
                  <a:srgbClr val="C00000"/>
                </a:solidFill>
                <a:latin typeface="Calibri"/>
                <a:cs typeface="Calibri"/>
              </a:rPr>
              <a:t>6</a:t>
            </a:r>
            <a:r>
              <a:rPr lang="en-US" altLang="zh-CN" b="1" spc="-5" dirty="0">
                <a:solidFill>
                  <a:srgbClr val="C00000"/>
                </a:solidFill>
                <a:latin typeface="Calibri"/>
                <a:cs typeface="Calibri"/>
              </a:rPr>
              <a:t>4</a:t>
            </a:r>
            <a:r>
              <a:rPr lang="zh-CN" altLang="en-US" b="1" dirty="0">
                <a:solidFill>
                  <a:srgbClr val="C00000"/>
                </a:solidFill>
                <a:latin typeface="Calibri"/>
                <a:cs typeface="Calibri"/>
              </a:rPr>
              <a:t> </a:t>
            </a:r>
            <a:r>
              <a:rPr lang="zh-CN" altLang="en-US" b="1" dirty="0" smtClean="0">
                <a:solidFill>
                  <a:srgbClr val="C00000"/>
                </a:solidFill>
                <a:latin typeface="Calibri"/>
                <a:cs typeface="Calibri"/>
              </a:rPr>
              <a:t>字节</a:t>
            </a:r>
            <a:r>
              <a:rPr lang="en-US" altLang="zh-CN" b="1" dirty="0" smtClean="0">
                <a:solidFill>
                  <a:srgbClr val="C00000"/>
                </a:solidFill>
                <a:latin typeface="Calibri"/>
                <a:cs typeface="Calibri"/>
              </a:rPr>
              <a:t>/</a:t>
            </a:r>
            <a:r>
              <a:rPr lang="zh-CN" altLang="en-US" b="1" dirty="0">
                <a:solidFill>
                  <a:srgbClr val="C00000"/>
                </a:solidFill>
                <a:latin typeface="Calibri"/>
                <a:cs typeface="Calibri"/>
              </a:rPr>
              <a:t>块</a:t>
            </a:r>
            <a:endParaRPr lang="zh-CN" altLang="en-US" dirty="0">
              <a:latin typeface="Calibri"/>
              <a:cs typeface="Calibri"/>
            </a:endParaRPr>
          </a:p>
          <a:p>
            <a:pPr marL="227965">
              <a:lnSpc>
                <a:spcPct val="100000"/>
              </a:lnSpc>
            </a:pPr>
            <a:r>
              <a:rPr lang="en-US" altLang="zh-CN" b="1" spc="-5" dirty="0">
                <a:solidFill>
                  <a:srgbClr val="C00000"/>
                </a:solidFill>
                <a:latin typeface="Calibri"/>
                <a:cs typeface="Calibri"/>
              </a:rPr>
              <a:t>47</a:t>
            </a:r>
            <a:r>
              <a:rPr lang="zh-CN" altLang="en-US" b="1" spc="-5" dirty="0">
                <a:solidFill>
                  <a:srgbClr val="C00000"/>
                </a:solidFill>
                <a:latin typeface="Calibri"/>
                <a:cs typeface="Calibri"/>
              </a:rPr>
              <a:t>位地址范围</a:t>
            </a:r>
            <a:endParaRPr lang="zh-CN" altLang="en-US" dirty="0">
              <a:latin typeface="Calibri"/>
              <a:cs typeface="Calibri"/>
            </a:endParaRPr>
          </a:p>
          <a:p>
            <a:pPr marL="227965">
              <a:lnSpc>
                <a:spcPct val="100000"/>
              </a:lnSpc>
              <a:spcBef>
                <a:spcPts val="1095"/>
              </a:spcBef>
            </a:pPr>
            <a:r>
              <a:rPr sz="1800" b="1" spc="-5" dirty="0" smtClean="0">
                <a:latin typeface="Calibri"/>
                <a:cs typeface="Calibri"/>
              </a:rPr>
              <a:t>B</a:t>
            </a:r>
            <a:r>
              <a:rPr sz="1800" b="1" spc="10" dirty="0" smtClean="0">
                <a:latin typeface="Calibri"/>
                <a:cs typeface="Calibri"/>
              </a:rPr>
              <a:t> </a:t>
            </a:r>
            <a:r>
              <a:rPr sz="1800" b="1" dirty="0">
                <a:latin typeface="Calibri"/>
                <a:cs typeface="Calibri"/>
              </a:rPr>
              <a:t>=</a:t>
            </a:r>
            <a:r>
              <a:rPr sz="1800" b="1" spc="5" dirty="0">
                <a:latin typeface="Calibri"/>
                <a:cs typeface="Calibri"/>
              </a:rPr>
              <a:t> </a:t>
            </a:r>
            <a:r>
              <a:rPr sz="1800" b="1" spc="-5" dirty="0">
                <a:latin typeface="Calibri"/>
                <a:cs typeface="Calibri"/>
              </a:rPr>
              <a:t>64</a:t>
            </a:r>
            <a:endParaRPr sz="1800" dirty="0">
              <a:latin typeface="Calibri"/>
              <a:cs typeface="Calibri"/>
            </a:endParaRPr>
          </a:p>
          <a:p>
            <a:pPr marL="227965">
              <a:lnSpc>
                <a:spcPct val="100000"/>
              </a:lnSpc>
            </a:pPr>
            <a:r>
              <a:rPr sz="1800" b="1" spc="-5" dirty="0">
                <a:latin typeface="Calibri"/>
                <a:cs typeface="Calibri"/>
              </a:rPr>
              <a:t>S =</a:t>
            </a:r>
            <a:r>
              <a:rPr sz="1800" b="1" spc="15" dirty="0">
                <a:latin typeface="Calibri"/>
                <a:cs typeface="Calibri"/>
              </a:rPr>
              <a:t> </a:t>
            </a:r>
            <a:r>
              <a:rPr sz="1800" b="1" spc="-5" dirty="0">
                <a:latin typeface="Calibri"/>
                <a:cs typeface="Calibri"/>
              </a:rPr>
              <a:t>64,</a:t>
            </a:r>
            <a:r>
              <a:rPr sz="1800" b="1" spc="5" dirty="0">
                <a:latin typeface="Calibri"/>
                <a:cs typeface="Calibri"/>
              </a:rPr>
              <a:t> </a:t>
            </a:r>
            <a:r>
              <a:rPr sz="1800" b="1" spc="-5" dirty="0">
                <a:latin typeface="Calibri"/>
                <a:cs typeface="Calibri"/>
              </a:rPr>
              <a:t>s</a:t>
            </a:r>
            <a:r>
              <a:rPr sz="1800" b="1" spc="-10" dirty="0">
                <a:latin typeface="Calibri"/>
                <a:cs typeface="Calibri"/>
              </a:rPr>
              <a:t> </a:t>
            </a:r>
            <a:r>
              <a:rPr sz="1800" b="1" dirty="0">
                <a:latin typeface="Calibri"/>
                <a:cs typeface="Calibri"/>
              </a:rPr>
              <a:t>=</a:t>
            </a:r>
            <a:r>
              <a:rPr sz="1800" b="1" spc="15" dirty="0">
                <a:latin typeface="Calibri"/>
                <a:cs typeface="Calibri"/>
              </a:rPr>
              <a:t> </a:t>
            </a:r>
            <a:r>
              <a:rPr sz="1800" b="1" spc="-5" dirty="0">
                <a:latin typeface="Calibri"/>
                <a:cs typeface="Calibri"/>
              </a:rPr>
              <a:t>6</a:t>
            </a:r>
            <a:endParaRPr sz="1800" dirty="0">
              <a:latin typeface="Calibri"/>
              <a:cs typeface="Calibri"/>
            </a:endParaRPr>
          </a:p>
          <a:p>
            <a:pPr marL="227965">
              <a:lnSpc>
                <a:spcPct val="100000"/>
              </a:lnSpc>
            </a:pPr>
            <a:r>
              <a:rPr sz="1800" b="1" spc="-5" dirty="0">
                <a:latin typeface="Calibri"/>
                <a:cs typeface="Calibri"/>
              </a:rPr>
              <a:t>E </a:t>
            </a:r>
            <a:r>
              <a:rPr sz="1800" b="1" dirty="0">
                <a:latin typeface="Calibri"/>
                <a:cs typeface="Calibri"/>
              </a:rPr>
              <a:t>=</a:t>
            </a:r>
            <a:r>
              <a:rPr sz="1800" b="1" spc="15" dirty="0">
                <a:latin typeface="Calibri"/>
                <a:cs typeface="Calibri"/>
              </a:rPr>
              <a:t> </a:t>
            </a:r>
            <a:r>
              <a:rPr sz="1800" b="1" spc="-10" dirty="0">
                <a:latin typeface="Calibri"/>
                <a:cs typeface="Calibri"/>
              </a:rPr>
              <a:t>8</a:t>
            </a:r>
            <a:r>
              <a:rPr sz="1800" b="1" spc="-5" dirty="0">
                <a:latin typeface="Calibri"/>
                <a:cs typeface="Calibri"/>
              </a:rPr>
              <a:t>,</a:t>
            </a:r>
            <a:r>
              <a:rPr sz="1800" b="1" spc="5" dirty="0">
                <a:latin typeface="Calibri"/>
                <a:cs typeface="Calibri"/>
              </a:rPr>
              <a:t> </a:t>
            </a:r>
            <a:r>
              <a:rPr sz="1800" b="1" dirty="0">
                <a:latin typeface="Calibri"/>
                <a:cs typeface="Calibri"/>
              </a:rPr>
              <a:t>e</a:t>
            </a:r>
            <a:r>
              <a:rPr sz="1800" b="1" spc="-5" dirty="0">
                <a:latin typeface="Calibri"/>
                <a:cs typeface="Calibri"/>
              </a:rPr>
              <a:t> </a:t>
            </a:r>
            <a:r>
              <a:rPr sz="1800" b="1" dirty="0">
                <a:latin typeface="Calibri"/>
                <a:cs typeface="Calibri"/>
              </a:rPr>
              <a:t>=</a:t>
            </a:r>
            <a:r>
              <a:rPr sz="1800" b="1" spc="5" dirty="0">
                <a:latin typeface="Calibri"/>
                <a:cs typeface="Calibri"/>
              </a:rPr>
              <a:t> </a:t>
            </a:r>
            <a:r>
              <a:rPr sz="1800" b="1" spc="-5" dirty="0">
                <a:latin typeface="Calibri"/>
                <a:cs typeface="Calibri"/>
              </a:rPr>
              <a:t>3</a:t>
            </a:r>
            <a:endParaRPr sz="1800" dirty="0">
              <a:latin typeface="Calibri"/>
              <a:cs typeface="Calibri"/>
            </a:endParaRPr>
          </a:p>
          <a:p>
            <a:pPr marL="227965">
              <a:lnSpc>
                <a:spcPct val="100000"/>
              </a:lnSpc>
            </a:pPr>
            <a:r>
              <a:rPr sz="1800" b="1" dirty="0">
                <a:latin typeface="Calibri"/>
                <a:cs typeface="Calibri"/>
              </a:rPr>
              <a:t>C</a:t>
            </a:r>
            <a:r>
              <a:rPr sz="1800" b="1" spc="5" dirty="0">
                <a:latin typeface="Calibri"/>
                <a:cs typeface="Calibri"/>
              </a:rPr>
              <a:t> </a:t>
            </a:r>
            <a:r>
              <a:rPr sz="1800" b="1" dirty="0">
                <a:latin typeface="Calibri"/>
                <a:cs typeface="Calibri"/>
              </a:rPr>
              <a:t>=</a:t>
            </a:r>
            <a:r>
              <a:rPr sz="1800" b="1" spc="5" dirty="0">
                <a:latin typeface="Calibri"/>
                <a:cs typeface="Calibri"/>
              </a:rPr>
              <a:t> </a:t>
            </a:r>
            <a:r>
              <a:rPr sz="1800" b="1" spc="-5" dirty="0">
                <a:latin typeface="Calibri"/>
                <a:cs typeface="Calibri"/>
              </a:rPr>
              <a:t>64</a:t>
            </a:r>
            <a:r>
              <a:rPr sz="1800" b="1" dirty="0">
                <a:latin typeface="Calibri"/>
                <a:cs typeface="Calibri"/>
              </a:rPr>
              <a:t> x </a:t>
            </a:r>
            <a:r>
              <a:rPr sz="1800" b="1" spc="-5" dirty="0">
                <a:latin typeface="Calibri"/>
                <a:cs typeface="Calibri"/>
              </a:rPr>
              <a:t>64</a:t>
            </a:r>
            <a:r>
              <a:rPr sz="1800" b="1" spc="10" dirty="0">
                <a:latin typeface="Calibri"/>
                <a:cs typeface="Calibri"/>
              </a:rPr>
              <a:t> </a:t>
            </a:r>
            <a:r>
              <a:rPr sz="1800" b="1" dirty="0">
                <a:latin typeface="Calibri"/>
                <a:cs typeface="Calibri"/>
              </a:rPr>
              <a:t>x </a:t>
            </a:r>
            <a:r>
              <a:rPr sz="1800" b="1" spc="-5" dirty="0">
                <a:latin typeface="Calibri"/>
                <a:cs typeface="Calibri"/>
              </a:rPr>
              <a:t>8</a:t>
            </a:r>
            <a:r>
              <a:rPr sz="1800" b="1" dirty="0">
                <a:latin typeface="Calibri"/>
                <a:cs typeface="Calibri"/>
              </a:rPr>
              <a:t> =</a:t>
            </a:r>
            <a:r>
              <a:rPr sz="1800" b="1" spc="15" dirty="0">
                <a:latin typeface="Calibri"/>
                <a:cs typeface="Calibri"/>
              </a:rPr>
              <a:t> </a:t>
            </a:r>
            <a:r>
              <a:rPr sz="1800" b="1" spc="-5" dirty="0">
                <a:latin typeface="Calibri"/>
                <a:cs typeface="Calibri"/>
              </a:rPr>
              <a:t>32,768</a:t>
            </a:r>
            <a:endParaRPr sz="1800" dirty="0">
              <a:latin typeface="Calibri"/>
              <a:cs typeface="Calibri"/>
            </a:endParaRPr>
          </a:p>
        </p:txBody>
      </p:sp>
      <p:sp>
        <p:nvSpPr>
          <p:cNvPr id="11" name="object 11"/>
          <p:cNvSpPr txBox="1"/>
          <p:nvPr/>
        </p:nvSpPr>
        <p:spPr>
          <a:xfrm>
            <a:off x="357759" y="5502137"/>
            <a:ext cx="2690495" cy="830997"/>
          </a:xfrm>
          <a:prstGeom prst="rect">
            <a:avLst/>
          </a:prstGeom>
        </p:spPr>
        <p:txBody>
          <a:bodyPr vert="horz" wrap="square" lIns="0" tIns="0" rIns="0" bIns="0" rtlCol="0">
            <a:spAutoFit/>
          </a:bodyPr>
          <a:lstStyle/>
          <a:p>
            <a:pPr marL="227965" marR="654050">
              <a:lnSpc>
                <a:spcPct val="100000"/>
              </a:lnSpc>
            </a:pPr>
            <a:r>
              <a:rPr sz="1800" b="1" spc="-10" dirty="0" smtClean="0">
                <a:latin typeface="Calibri"/>
                <a:cs typeface="Calibri"/>
              </a:rPr>
              <a:t>B</a:t>
            </a:r>
            <a:r>
              <a:rPr sz="1800" b="1" spc="-5" dirty="0" smtClean="0">
                <a:latin typeface="Calibri"/>
                <a:cs typeface="Calibri"/>
              </a:rPr>
              <a:t>lo</a:t>
            </a:r>
            <a:r>
              <a:rPr sz="1800" b="1" dirty="0" smtClean="0">
                <a:latin typeface="Calibri"/>
                <a:cs typeface="Calibri"/>
              </a:rPr>
              <a:t>ck</a:t>
            </a:r>
            <a:r>
              <a:rPr sz="1800" b="1" spc="-15" dirty="0" smtClean="0">
                <a:latin typeface="Calibri"/>
                <a:cs typeface="Calibri"/>
              </a:rPr>
              <a:t> </a:t>
            </a:r>
            <a:r>
              <a:rPr sz="1800" b="1" spc="-5" dirty="0">
                <a:latin typeface="Calibri"/>
                <a:cs typeface="Calibri"/>
              </a:rPr>
              <a:t>o</a:t>
            </a:r>
            <a:r>
              <a:rPr sz="1800" b="1" spc="-10" dirty="0">
                <a:latin typeface="Calibri"/>
                <a:cs typeface="Calibri"/>
              </a:rPr>
              <a:t>f</a:t>
            </a:r>
            <a:r>
              <a:rPr sz="1800" b="1" spc="-20" dirty="0">
                <a:latin typeface="Calibri"/>
                <a:cs typeface="Calibri"/>
              </a:rPr>
              <a:t>f</a:t>
            </a:r>
            <a:r>
              <a:rPr sz="1800" b="1" spc="-5" dirty="0">
                <a:latin typeface="Calibri"/>
                <a:cs typeface="Calibri"/>
              </a:rPr>
              <a:t>s</a:t>
            </a:r>
            <a:r>
              <a:rPr sz="1800" b="1" spc="-10" dirty="0">
                <a:latin typeface="Calibri"/>
                <a:cs typeface="Calibri"/>
              </a:rPr>
              <a:t>e</a:t>
            </a:r>
            <a:r>
              <a:rPr sz="1800" b="1" spc="-5" dirty="0">
                <a:latin typeface="Calibri"/>
                <a:cs typeface="Calibri"/>
              </a:rPr>
              <a:t>t:</a:t>
            </a:r>
            <a:r>
              <a:rPr sz="1800" b="1" dirty="0">
                <a:latin typeface="Calibri"/>
                <a:cs typeface="Calibri"/>
              </a:rPr>
              <a:t> </a:t>
            </a:r>
            <a:r>
              <a:rPr sz="1800" b="1" spc="-5" dirty="0">
                <a:latin typeface="Calibri"/>
                <a:cs typeface="Calibri"/>
              </a:rPr>
              <a:t> 6</a:t>
            </a:r>
            <a:r>
              <a:rPr sz="1800" b="1" spc="10" dirty="0">
                <a:latin typeface="Calibri"/>
                <a:cs typeface="Calibri"/>
              </a:rPr>
              <a:t> </a:t>
            </a:r>
            <a:r>
              <a:rPr sz="1800" b="1" dirty="0">
                <a:latin typeface="Calibri"/>
                <a:cs typeface="Calibri"/>
              </a:rPr>
              <a:t>b</a:t>
            </a:r>
            <a:r>
              <a:rPr sz="1800" b="1" spc="-5" dirty="0">
                <a:latin typeface="Calibri"/>
                <a:cs typeface="Calibri"/>
              </a:rPr>
              <a:t>its S</a:t>
            </a:r>
            <a:r>
              <a:rPr sz="1800" b="1" spc="-10" dirty="0">
                <a:latin typeface="Calibri"/>
                <a:cs typeface="Calibri"/>
              </a:rPr>
              <a:t>e</a:t>
            </a:r>
            <a:r>
              <a:rPr sz="1800" b="1" spc="-5" dirty="0">
                <a:latin typeface="Calibri"/>
                <a:cs typeface="Calibri"/>
              </a:rPr>
              <a:t>t</a:t>
            </a:r>
            <a:r>
              <a:rPr sz="1800" b="1" spc="-15" dirty="0">
                <a:latin typeface="Calibri"/>
                <a:cs typeface="Calibri"/>
              </a:rPr>
              <a:t> </a:t>
            </a:r>
            <a:r>
              <a:rPr sz="1800" b="1" spc="-5" dirty="0">
                <a:latin typeface="Calibri"/>
                <a:cs typeface="Calibri"/>
              </a:rPr>
              <a:t>i</a:t>
            </a:r>
            <a:r>
              <a:rPr sz="1800" b="1" dirty="0">
                <a:latin typeface="Calibri"/>
                <a:cs typeface="Calibri"/>
              </a:rPr>
              <a:t>nd</a:t>
            </a:r>
            <a:r>
              <a:rPr sz="1800" b="1" spc="-20" dirty="0">
                <a:latin typeface="Calibri"/>
                <a:cs typeface="Calibri"/>
              </a:rPr>
              <a:t>e</a:t>
            </a:r>
            <a:r>
              <a:rPr sz="1800" b="1" dirty="0">
                <a:latin typeface="Calibri"/>
                <a:cs typeface="Calibri"/>
              </a:rPr>
              <a:t>x:</a:t>
            </a:r>
            <a:r>
              <a:rPr sz="1800" b="1" spc="-30" dirty="0">
                <a:latin typeface="Calibri"/>
                <a:cs typeface="Calibri"/>
              </a:rPr>
              <a:t> </a:t>
            </a:r>
            <a:r>
              <a:rPr sz="1800" b="1" spc="-5" dirty="0">
                <a:latin typeface="Calibri"/>
                <a:cs typeface="Calibri"/>
              </a:rPr>
              <a:t>6</a:t>
            </a:r>
            <a:r>
              <a:rPr sz="1800" b="1" dirty="0">
                <a:latin typeface="Calibri"/>
                <a:cs typeface="Calibri"/>
              </a:rPr>
              <a:t> b</a:t>
            </a:r>
            <a:r>
              <a:rPr sz="1800" b="1" spc="-5" dirty="0">
                <a:latin typeface="Calibri"/>
                <a:cs typeface="Calibri"/>
              </a:rPr>
              <a:t>i</a:t>
            </a:r>
            <a:r>
              <a:rPr sz="1800" b="1" spc="-10" dirty="0">
                <a:latin typeface="Calibri"/>
                <a:cs typeface="Calibri"/>
              </a:rPr>
              <a:t>t</a:t>
            </a:r>
            <a:r>
              <a:rPr sz="1800" b="1" spc="-5" dirty="0">
                <a:latin typeface="Calibri"/>
                <a:cs typeface="Calibri"/>
              </a:rPr>
              <a:t>s</a:t>
            </a:r>
            <a:r>
              <a:rPr sz="1800" b="1" dirty="0">
                <a:latin typeface="Calibri"/>
                <a:cs typeface="Calibri"/>
              </a:rPr>
              <a:t> </a:t>
            </a:r>
            <a:r>
              <a:rPr sz="1800" b="1" spc="-140" dirty="0">
                <a:latin typeface="Calibri"/>
                <a:cs typeface="Calibri"/>
              </a:rPr>
              <a:t>T</a:t>
            </a:r>
            <a:r>
              <a:rPr sz="1800" b="1" spc="-10" dirty="0">
                <a:latin typeface="Calibri"/>
                <a:cs typeface="Calibri"/>
              </a:rPr>
              <a:t>a</a:t>
            </a:r>
            <a:r>
              <a:rPr sz="1800" b="1" spc="-5" dirty="0">
                <a:latin typeface="Calibri"/>
                <a:cs typeface="Calibri"/>
              </a:rPr>
              <a:t>g: 35</a:t>
            </a:r>
            <a:r>
              <a:rPr sz="1800" b="1" spc="10" dirty="0">
                <a:latin typeface="Calibri"/>
                <a:cs typeface="Calibri"/>
              </a:rPr>
              <a:t> </a:t>
            </a:r>
            <a:r>
              <a:rPr sz="1800" b="1" dirty="0">
                <a:latin typeface="Calibri"/>
                <a:cs typeface="Calibri"/>
              </a:rPr>
              <a:t>b</a:t>
            </a:r>
            <a:r>
              <a:rPr sz="1800" b="1" spc="-5" dirty="0">
                <a:latin typeface="Calibri"/>
                <a:cs typeface="Calibri"/>
              </a:rPr>
              <a:t>its</a:t>
            </a:r>
            <a:endParaRPr sz="1800" dirty="0">
              <a:latin typeface="Calibri"/>
              <a:cs typeface="Calibri"/>
            </a:endParaRPr>
          </a:p>
        </p:txBody>
      </p:sp>
      <p:sp>
        <p:nvSpPr>
          <p:cNvPr id="12" name="object 12"/>
          <p:cNvSpPr txBox="1"/>
          <p:nvPr/>
        </p:nvSpPr>
        <p:spPr>
          <a:xfrm>
            <a:off x="3291542" y="5040629"/>
            <a:ext cx="2458720" cy="538609"/>
          </a:xfrm>
          <a:prstGeom prst="rect">
            <a:avLst/>
          </a:prstGeom>
        </p:spPr>
        <p:txBody>
          <a:bodyPr vert="horz" wrap="square" lIns="0" tIns="0" rIns="0" bIns="0" rtlCol="0">
            <a:spAutoFit/>
          </a:bodyPr>
          <a:lstStyle/>
          <a:p>
            <a:pPr>
              <a:lnSpc>
                <a:spcPts val="2110"/>
              </a:lnSpc>
            </a:pPr>
            <a:r>
              <a:rPr lang="zh-CN" altLang="en-US" b="1" spc="-5" dirty="0">
                <a:latin typeface="Calibri"/>
                <a:cs typeface="Calibri"/>
              </a:rPr>
              <a:t>栈地址</a:t>
            </a:r>
            <a:r>
              <a:rPr sz="1800" b="1" spc="-5" dirty="0" smtClean="0">
                <a:latin typeface="Calibri"/>
                <a:cs typeface="Calibri"/>
              </a:rPr>
              <a:t>:</a:t>
            </a:r>
            <a:endParaRPr sz="1800" dirty="0">
              <a:latin typeface="Calibri"/>
              <a:cs typeface="Calibri"/>
            </a:endParaRPr>
          </a:p>
          <a:p>
            <a:pPr>
              <a:lnSpc>
                <a:spcPts val="2110"/>
              </a:lnSpc>
            </a:pPr>
            <a:r>
              <a:rPr sz="1800" b="1" dirty="0">
                <a:solidFill>
                  <a:srgbClr val="C00000"/>
                </a:solidFill>
                <a:latin typeface="Courier New"/>
                <a:cs typeface="Courier New"/>
              </a:rPr>
              <a:t>0x</a:t>
            </a:r>
            <a:r>
              <a:rPr sz="1800" b="1" spc="-15" dirty="0">
                <a:solidFill>
                  <a:srgbClr val="C00000"/>
                </a:solidFill>
                <a:latin typeface="Courier New"/>
                <a:cs typeface="Courier New"/>
              </a:rPr>
              <a:t>0</a:t>
            </a:r>
            <a:r>
              <a:rPr sz="1800" b="1" dirty="0">
                <a:solidFill>
                  <a:srgbClr val="C00000"/>
                </a:solidFill>
                <a:latin typeface="Courier New"/>
                <a:cs typeface="Courier New"/>
              </a:rPr>
              <a:t>0</a:t>
            </a:r>
            <a:r>
              <a:rPr sz="1800" b="1" spc="-15" dirty="0">
                <a:solidFill>
                  <a:srgbClr val="C00000"/>
                </a:solidFill>
                <a:latin typeface="Courier New"/>
                <a:cs typeface="Courier New"/>
              </a:rPr>
              <a:t>0</a:t>
            </a:r>
            <a:r>
              <a:rPr sz="1800" b="1" dirty="0">
                <a:solidFill>
                  <a:srgbClr val="C00000"/>
                </a:solidFill>
                <a:latin typeface="Courier New"/>
                <a:cs typeface="Courier New"/>
              </a:rPr>
              <a:t>07</a:t>
            </a:r>
            <a:r>
              <a:rPr sz="1800" b="1" spc="-15" dirty="0">
                <a:solidFill>
                  <a:srgbClr val="C00000"/>
                </a:solidFill>
                <a:latin typeface="Courier New"/>
                <a:cs typeface="Courier New"/>
              </a:rPr>
              <a:t>f</a:t>
            </a:r>
            <a:r>
              <a:rPr sz="1800" b="1" dirty="0">
                <a:solidFill>
                  <a:srgbClr val="C00000"/>
                </a:solidFill>
                <a:latin typeface="Courier New"/>
                <a:cs typeface="Courier New"/>
              </a:rPr>
              <a:t>7</a:t>
            </a:r>
            <a:r>
              <a:rPr sz="1800" b="1" spc="-15" dirty="0">
                <a:solidFill>
                  <a:srgbClr val="C00000"/>
                </a:solidFill>
                <a:latin typeface="Courier New"/>
                <a:cs typeface="Courier New"/>
              </a:rPr>
              <a:t>26</a:t>
            </a:r>
            <a:r>
              <a:rPr sz="1800" b="1" dirty="0">
                <a:solidFill>
                  <a:srgbClr val="C00000"/>
                </a:solidFill>
                <a:latin typeface="Courier New"/>
                <a:cs typeface="Courier New"/>
              </a:rPr>
              <a:t>2a</a:t>
            </a:r>
            <a:r>
              <a:rPr sz="1800" b="1" spc="-15" dirty="0">
                <a:solidFill>
                  <a:srgbClr val="C00000"/>
                </a:solidFill>
                <a:latin typeface="Courier New"/>
                <a:cs typeface="Courier New"/>
              </a:rPr>
              <a:t>1</a:t>
            </a:r>
            <a:r>
              <a:rPr sz="1800" b="1" dirty="0">
                <a:solidFill>
                  <a:srgbClr val="C00000"/>
                </a:solidFill>
                <a:latin typeface="Courier New"/>
                <a:cs typeface="Courier New"/>
              </a:rPr>
              <a:t>e</a:t>
            </a:r>
            <a:r>
              <a:rPr sz="1800" b="1" u="heavy" spc="-15" dirty="0">
                <a:solidFill>
                  <a:srgbClr val="C00000"/>
                </a:solidFill>
                <a:latin typeface="Courier New"/>
                <a:cs typeface="Courier New"/>
              </a:rPr>
              <a:t>0</a:t>
            </a:r>
            <a:r>
              <a:rPr sz="1800" b="1" u="heavy" dirty="0">
                <a:solidFill>
                  <a:srgbClr val="C00000"/>
                </a:solidFill>
                <a:latin typeface="Courier New"/>
                <a:cs typeface="Courier New"/>
              </a:rPr>
              <a:t>10</a:t>
            </a:r>
            <a:endParaRPr sz="1800" dirty="0">
              <a:latin typeface="Courier New"/>
              <a:cs typeface="Courier New"/>
            </a:endParaRPr>
          </a:p>
        </p:txBody>
      </p:sp>
      <p:sp>
        <p:nvSpPr>
          <p:cNvPr id="13" name="object 13"/>
          <p:cNvSpPr txBox="1"/>
          <p:nvPr/>
        </p:nvSpPr>
        <p:spPr>
          <a:xfrm>
            <a:off x="6378394" y="5031485"/>
            <a:ext cx="1177925" cy="830997"/>
          </a:xfrm>
          <a:prstGeom prst="rect">
            <a:avLst/>
          </a:prstGeom>
        </p:spPr>
        <p:txBody>
          <a:bodyPr vert="horz" wrap="square" lIns="0" tIns="0" rIns="0" bIns="0" rtlCol="0">
            <a:spAutoFit/>
          </a:bodyPr>
          <a:lstStyle/>
          <a:p>
            <a:pPr>
              <a:lnSpc>
                <a:spcPct val="100000"/>
              </a:lnSpc>
            </a:pPr>
            <a:r>
              <a:rPr lang="zh-CN" altLang="en-US" b="1" spc="-5" dirty="0">
                <a:solidFill>
                  <a:srgbClr val="C00000"/>
                </a:solidFill>
                <a:latin typeface="Calibri"/>
                <a:cs typeface="Calibri"/>
              </a:rPr>
              <a:t>块偏移</a:t>
            </a:r>
            <a:r>
              <a:rPr lang="en-US" altLang="zh-CN" b="1" spc="-5" dirty="0">
                <a:solidFill>
                  <a:srgbClr val="C00000"/>
                </a:solidFill>
                <a:latin typeface="Calibri"/>
                <a:cs typeface="Calibri"/>
              </a:rPr>
              <a:t>: </a:t>
            </a:r>
            <a:endParaRPr lang="zh-CN" altLang="en-US" b="1" spc="-5" dirty="0">
              <a:solidFill>
                <a:srgbClr val="C00000"/>
              </a:solidFill>
              <a:latin typeface="Calibri"/>
              <a:cs typeface="Calibri"/>
            </a:endParaRPr>
          </a:p>
          <a:p>
            <a:pPr>
              <a:lnSpc>
                <a:spcPct val="100000"/>
              </a:lnSpc>
            </a:pPr>
            <a:r>
              <a:rPr lang="zh-CN" altLang="en-US" b="1" spc="-5" dirty="0">
                <a:solidFill>
                  <a:srgbClr val="C00000"/>
                </a:solidFill>
                <a:latin typeface="Calibri"/>
                <a:cs typeface="Calibri"/>
              </a:rPr>
              <a:t>组索引</a:t>
            </a:r>
            <a:r>
              <a:rPr lang="en-US" altLang="zh-CN" b="1" spc="-5" dirty="0">
                <a:solidFill>
                  <a:srgbClr val="C00000"/>
                </a:solidFill>
                <a:latin typeface="Calibri"/>
                <a:cs typeface="Calibri"/>
              </a:rPr>
              <a:t>: </a:t>
            </a:r>
            <a:endParaRPr lang="zh-CN" altLang="en-US" b="1" spc="-5" dirty="0">
              <a:solidFill>
                <a:srgbClr val="C00000"/>
              </a:solidFill>
              <a:latin typeface="Calibri"/>
              <a:cs typeface="Calibri"/>
            </a:endParaRPr>
          </a:p>
          <a:p>
            <a:pPr>
              <a:lnSpc>
                <a:spcPct val="100000"/>
              </a:lnSpc>
            </a:pPr>
            <a:r>
              <a:rPr lang="zh-CN" altLang="en-US" b="1" spc="-5" dirty="0">
                <a:solidFill>
                  <a:srgbClr val="C00000"/>
                </a:solidFill>
                <a:latin typeface="Calibri"/>
                <a:cs typeface="Calibri"/>
              </a:rPr>
              <a:t>标记</a:t>
            </a:r>
            <a:r>
              <a:rPr lang="en-US" altLang="zh-CN" b="1" spc="-5" dirty="0">
                <a:solidFill>
                  <a:srgbClr val="C00000"/>
                </a:solidFill>
                <a:latin typeface="Calibri"/>
                <a:cs typeface="Calibri"/>
              </a:rPr>
              <a:t>:</a:t>
            </a:r>
            <a:endParaRPr lang="zh-CN" altLang="en-US" dirty="0">
              <a:latin typeface="Calibri"/>
              <a:cs typeface="Calibri"/>
            </a:endParaRPr>
          </a:p>
        </p:txBody>
      </p:sp>
      <p:sp>
        <p:nvSpPr>
          <p:cNvPr id="14" name="object 14"/>
          <p:cNvSpPr txBox="1"/>
          <p:nvPr/>
        </p:nvSpPr>
        <p:spPr>
          <a:xfrm>
            <a:off x="8178162" y="5034934"/>
            <a:ext cx="547370" cy="502920"/>
          </a:xfrm>
          <a:prstGeom prst="rect">
            <a:avLst/>
          </a:prstGeom>
        </p:spPr>
        <p:txBody>
          <a:bodyPr vert="horz" wrap="square" lIns="0" tIns="0" rIns="0" bIns="0" rtlCol="0">
            <a:spAutoFit/>
          </a:bodyPr>
          <a:lstStyle/>
          <a:p>
            <a:pPr>
              <a:lnSpc>
                <a:spcPct val="100000"/>
              </a:lnSpc>
            </a:pPr>
            <a:r>
              <a:rPr sz="1800" b="1" dirty="0">
                <a:solidFill>
                  <a:srgbClr val="0070C0"/>
                </a:solidFill>
                <a:latin typeface="Courier New"/>
                <a:cs typeface="Courier New"/>
              </a:rPr>
              <a:t>0x</a:t>
            </a:r>
            <a:r>
              <a:rPr sz="1800" b="1" spc="-15" dirty="0">
                <a:solidFill>
                  <a:srgbClr val="0070C0"/>
                </a:solidFill>
                <a:latin typeface="Courier New"/>
                <a:cs typeface="Courier New"/>
              </a:rPr>
              <a:t>1</a:t>
            </a:r>
            <a:r>
              <a:rPr sz="1800" b="1" dirty="0">
                <a:solidFill>
                  <a:srgbClr val="0070C0"/>
                </a:solidFill>
                <a:latin typeface="Courier New"/>
                <a:cs typeface="Courier New"/>
              </a:rPr>
              <a:t>0</a:t>
            </a:r>
            <a:endParaRPr sz="1800">
              <a:latin typeface="Courier New"/>
              <a:cs typeface="Courier New"/>
            </a:endParaRPr>
          </a:p>
          <a:p>
            <a:pPr marL="137160">
              <a:lnSpc>
                <a:spcPct val="100000"/>
              </a:lnSpc>
            </a:pPr>
            <a:r>
              <a:rPr sz="1800" b="1" dirty="0">
                <a:solidFill>
                  <a:srgbClr val="00B050"/>
                </a:solidFill>
                <a:latin typeface="Courier New"/>
                <a:cs typeface="Courier New"/>
              </a:rPr>
              <a:t>0</a:t>
            </a:r>
            <a:r>
              <a:rPr sz="1800" b="1" spc="-15" dirty="0">
                <a:solidFill>
                  <a:srgbClr val="00B050"/>
                </a:solidFill>
                <a:latin typeface="Courier New"/>
                <a:cs typeface="Courier New"/>
              </a:rPr>
              <a:t>x0</a:t>
            </a:r>
            <a:endParaRPr sz="1800">
              <a:latin typeface="Courier New"/>
              <a:cs typeface="Courier New"/>
            </a:endParaRPr>
          </a:p>
        </p:txBody>
      </p:sp>
      <p:sp>
        <p:nvSpPr>
          <p:cNvPr id="15" name="object 15"/>
          <p:cNvSpPr txBox="1"/>
          <p:nvPr/>
        </p:nvSpPr>
        <p:spPr>
          <a:xfrm>
            <a:off x="6378394" y="5580126"/>
            <a:ext cx="2347595" cy="276999"/>
          </a:xfrm>
          <a:prstGeom prst="rect">
            <a:avLst/>
          </a:prstGeom>
        </p:spPr>
        <p:txBody>
          <a:bodyPr vert="horz" wrap="square" lIns="0" tIns="0" rIns="0" bIns="0" rtlCol="0">
            <a:spAutoFit/>
          </a:bodyPr>
          <a:lstStyle/>
          <a:p>
            <a:pPr>
              <a:lnSpc>
                <a:spcPct val="100000"/>
              </a:lnSpc>
              <a:tabLst>
                <a:tab pos="843915" algn="l"/>
              </a:tabLst>
            </a:pPr>
            <a:r>
              <a:rPr sz="1800" b="1" dirty="0">
                <a:solidFill>
                  <a:srgbClr val="C00000"/>
                </a:solidFill>
                <a:latin typeface="Calibri"/>
                <a:cs typeface="Calibri"/>
              </a:rPr>
              <a:t>	</a:t>
            </a:r>
            <a:r>
              <a:rPr sz="1800" b="1" dirty="0">
                <a:solidFill>
                  <a:srgbClr val="C00000"/>
                </a:solidFill>
                <a:latin typeface="Courier New"/>
                <a:cs typeface="Courier New"/>
              </a:rPr>
              <a:t>0x</a:t>
            </a:r>
            <a:r>
              <a:rPr sz="1800" b="1" spc="-15" dirty="0">
                <a:solidFill>
                  <a:srgbClr val="C00000"/>
                </a:solidFill>
                <a:latin typeface="Courier New"/>
                <a:cs typeface="Courier New"/>
              </a:rPr>
              <a:t>7</a:t>
            </a:r>
            <a:r>
              <a:rPr sz="1800" b="1" dirty="0">
                <a:solidFill>
                  <a:srgbClr val="C00000"/>
                </a:solidFill>
                <a:latin typeface="Courier New"/>
                <a:cs typeface="Courier New"/>
              </a:rPr>
              <a:t>f</a:t>
            </a:r>
            <a:r>
              <a:rPr sz="1800" b="1" spc="-15" dirty="0">
                <a:solidFill>
                  <a:srgbClr val="C00000"/>
                </a:solidFill>
                <a:latin typeface="Courier New"/>
                <a:cs typeface="Courier New"/>
              </a:rPr>
              <a:t>7</a:t>
            </a:r>
            <a:r>
              <a:rPr sz="1800" b="1" dirty="0">
                <a:solidFill>
                  <a:srgbClr val="C00000"/>
                </a:solidFill>
                <a:latin typeface="Courier New"/>
                <a:cs typeface="Courier New"/>
              </a:rPr>
              <a:t>26</a:t>
            </a:r>
            <a:r>
              <a:rPr sz="1800" b="1" spc="-15" dirty="0">
                <a:solidFill>
                  <a:srgbClr val="C00000"/>
                </a:solidFill>
                <a:latin typeface="Courier New"/>
                <a:cs typeface="Courier New"/>
              </a:rPr>
              <a:t>2</a:t>
            </a:r>
            <a:r>
              <a:rPr sz="1800" b="1" dirty="0">
                <a:solidFill>
                  <a:srgbClr val="C00000"/>
                </a:solidFill>
                <a:latin typeface="Courier New"/>
                <a:cs typeface="Courier New"/>
              </a:rPr>
              <a:t>a</a:t>
            </a:r>
            <a:r>
              <a:rPr sz="1800" b="1" spc="-15" dirty="0">
                <a:solidFill>
                  <a:srgbClr val="C00000"/>
                </a:solidFill>
                <a:latin typeface="Courier New"/>
                <a:cs typeface="Courier New"/>
              </a:rPr>
              <a:t>1</a:t>
            </a:r>
            <a:r>
              <a:rPr sz="1800" b="1" dirty="0">
                <a:solidFill>
                  <a:srgbClr val="C00000"/>
                </a:solidFill>
                <a:latin typeface="Courier New"/>
                <a:cs typeface="Courier New"/>
              </a:rPr>
              <a:t>e</a:t>
            </a:r>
            <a:endParaRPr sz="1800" dirty="0">
              <a:latin typeface="Courier New"/>
              <a:cs typeface="Courier New"/>
            </a:endParaRPr>
          </a:p>
        </p:txBody>
      </p:sp>
      <p:sp>
        <p:nvSpPr>
          <p:cNvPr id="16" name="object 16"/>
          <p:cNvSpPr txBox="1"/>
          <p:nvPr/>
        </p:nvSpPr>
        <p:spPr>
          <a:xfrm>
            <a:off x="4084482" y="6110342"/>
            <a:ext cx="1912620" cy="228600"/>
          </a:xfrm>
          <a:prstGeom prst="rect">
            <a:avLst/>
          </a:prstGeom>
        </p:spPr>
        <p:txBody>
          <a:bodyPr vert="horz" wrap="square" lIns="0" tIns="0" rIns="0" bIns="0" rtlCol="0">
            <a:spAutoFit/>
          </a:bodyPr>
          <a:lstStyle/>
          <a:p>
            <a:pPr>
              <a:lnSpc>
                <a:spcPct val="100000"/>
              </a:lnSpc>
            </a:pPr>
            <a:r>
              <a:rPr sz="1800" b="1" dirty="0">
                <a:solidFill>
                  <a:srgbClr val="00B050"/>
                </a:solidFill>
                <a:latin typeface="Courier New"/>
                <a:cs typeface="Courier New"/>
              </a:rPr>
              <a:t>00</a:t>
            </a:r>
            <a:r>
              <a:rPr sz="1800" b="1" spc="-15" dirty="0">
                <a:solidFill>
                  <a:srgbClr val="00B050"/>
                </a:solidFill>
                <a:latin typeface="Courier New"/>
                <a:cs typeface="Courier New"/>
              </a:rPr>
              <a:t>0</a:t>
            </a:r>
            <a:r>
              <a:rPr sz="1800" b="1" dirty="0">
                <a:solidFill>
                  <a:srgbClr val="00B050"/>
                </a:solidFill>
                <a:latin typeface="Courier New"/>
                <a:cs typeface="Courier New"/>
              </a:rPr>
              <a:t>0</a:t>
            </a:r>
            <a:r>
              <a:rPr sz="1800" b="1" spc="-15" dirty="0">
                <a:solidFill>
                  <a:srgbClr val="00B050"/>
                </a:solidFill>
                <a:latin typeface="Courier New"/>
                <a:cs typeface="Courier New"/>
              </a:rPr>
              <a:t> </a:t>
            </a:r>
            <a:r>
              <a:rPr sz="1800" b="1" dirty="0">
                <a:solidFill>
                  <a:srgbClr val="00B050"/>
                </a:solidFill>
                <a:latin typeface="Courier New"/>
                <a:cs typeface="Courier New"/>
              </a:rPr>
              <a:t>00</a:t>
            </a:r>
            <a:r>
              <a:rPr sz="1800" b="1" spc="-15" dirty="0">
                <a:solidFill>
                  <a:srgbClr val="0070C0"/>
                </a:solidFill>
                <a:latin typeface="Courier New"/>
                <a:cs typeface="Courier New"/>
              </a:rPr>
              <a:t>0</a:t>
            </a:r>
            <a:r>
              <a:rPr sz="1800" b="1" dirty="0">
                <a:solidFill>
                  <a:srgbClr val="0070C0"/>
                </a:solidFill>
                <a:latin typeface="Courier New"/>
                <a:cs typeface="Courier New"/>
              </a:rPr>
              <a:t>1</a:t>
            </a:r>
            <a:r>
              <a:rPr sz="1800" b="1" spc="-15" dirty="0">
                <a:solidFill>
                  <a:srgbClr val="0070C0"/>
                </a:solidFill>
                <a:latin typeface="Courier New"/>
                <a:cs typeface="Courier New"/>
              </a:rPr>
              <a:t> 0</a:t>
            </a:r>
            <a:r>
              <a:rPr sz="1800" b="1" dirty="0">
                <a:solidFill>
                  <a:srgbClr val="0070C0"/>
                </a:solidFill>
                <a:latin typeface="Courier New"/>
                <a:cs typeface="Courier New"/>
              </a:rPr>
              <a:t>000</a:t>
            </a:r>
            <a:endParaRPr sz="1800">
              <a:latin typeface="Courier New"/>
              <a:cs typeface="Courier New"/>
            </a:endParaRPr>
          </a:p>
        </p:txBody>
      </p:sp>
      <p:sp>
        <p:nvSpPr>
          <p:cNvPr id="17" name="object 17"/>
          <p:cNvSpPr/>
          <p:nvPr/>
        </p:nvSpPr>
        <p:spPr>
          <a:xfrm>
            <a:off x="4114800" y="5557314"/>
            <a:ext cx="1219200" cy="533400"/>
          </a:xfrm>
          <a:custGeom>
            <a:avLst/>
            <a:gdLst/>
            <a:ahLst/>
            <a:cxnLst/>
            <a:rect l="l" t="t" r="r" b="b"/>
            <a:pathLst>
              <a:path w="1219200" h="533400">
                <a:moveTo>
                  <a:pt x="0" y="533400"/>
                </a:moveTo>
                <a:lnTo>
                  <a:pt x="1219200" y="0"/>
                </a:lnTo>
              </a:path>
            </a:pathLst>
          </a:custGeom>
          <a:ln w="25400">
            <a:solidFill>
              <a:srgbClr val="C00000"/>
            </a:solidFill>
          </a:ln>
        </p:spPr>
        <p:txBody>
          <a:bodyPr wrap="square" lIns="0" tIns="0" rIns="0" bIns="0" rtlCol="0"/>
          <a:lstStyle/>
          <a:p>
            <a:endParaRPr/>
          </a:p>
        </p:txBody>
      </p:sp>
      <p:sp>
        <p:nvSpPr>
          <p:cNvPr id="18" name="object 18"/>
          <p:cNvSpPr/>
          <p:nvPr/>
        </p:nvSpPr>
        <p:spPr>
          <a:xfrm>
            <a:off x="5770055" y="5562600"/>
            <a:ext cx="152400" cy="533400"/>
          </a:xfrm>
          <a:custGeom>
            <a:avLst/>
            <a:gdLst/>
            <a:ahLst/>
            <a:cxnLst/>
            <a:rect l="l" t="t" r="r" b="b"/>
            <a:pathLst>
              <a:path w="152400" h="533400">
                <a:moveTo>
                  <a:pt x="152400" y="533400"/>
                </a:moveTo>
                <a:lnTo>
                  <a:pt x="0" y="0"/>
                </a:lnTo>
              </a:path>
            </a:pathLst>
          </a:custGeom>
          <a:ln w="25400">
            <a:solidFill>
              <a:srgbClr val="C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nSpc>
                <a:spcPct val="100000"/>
              </a:lnSpc>
            </a:pPr>
            <a:r>
              <a:rPr lang="zh-CN" altLang="en-US" spc="-5" dirty="0" smtClean="0"/>
              <a:t>高速缓存参数的性能影响</a:t>
            </a:r>
            <a:endParaRPr spc="-5" dirty="0"/>
          </a:p>
        </p:txBody>
      </p:sp>
      <p:sp>
        <p:nvSpPr>
          <p:cNvPr id="4" name="object 4"/>
          <p:cNvSpPr txBox="1"/>
          <p:nvPr/>
        </p:nvSpPr>
        <p:spPr>
          <a:xfrm>
            <a:off x="475615" y="1427225"/>
            <a:ext cx="7582534" cy="4862870"/>
          </a:xfrm>
          <a:prstGeom prst="rect">
            <a:avLst/>
          </a:prstGeom>
        </p:spPr>
        <p:txBody>
          <a:bodyPr vert="horz" wrap="square" lIns="0" tIns="0" rIns="0" bIns="0" rtlCol="0">
            <a:spAutoFit/>
          </a:bodyPr>
          <a:lstStyle/>
          <a:p>
            <a:pPr marL="355600" indent="-342900">
              <a:lnSpc>
                <a:spcPct val="100000"/>
              </a:lnSpc>
              <a:buClr>
                <a:srgbClr val="990000"/>
              </a:buClr>
              <a:buSzPct val="59090"/>
              <a:buFont typeface="Wingdings 2"/>
              <a:buChar char=""/>
              <a:tabLst>
                <a:tab pos="355600" algn="l"/>
              </a:tabLst>
            </a:pPr>
            <a:r>
              <a:rPr lang="zh-CN" altLang="en-US" sz="2200" b="1" spc="5" dirty="0" smtClean="0">
                <a:latin typeface="Calibri"/>
                <a:cs typeface="Calibri"/>
              </a:rPr>
              <a:t>不命中率</a:t>
            </a:r>
            <a:endParaRPr sz="2200" dirty="0">
              <a:latin typeface="Calibri"/>
              <a:cs typeface="Calibri"/>
            </a:endParaRPr>
          </a:p>
          <a:p>
            <a:pPr marL="756285" lvl="1" indent="-286385">
              <a:lnSpc>
                <a:spcPts val="2165"/>
              </a:lnSpc>
              <a:spcBef>
                <a:spcPts val="240"/>
              </a:spcBef>
              <a:buClr>
                <a:srgbClr val="990000"/>
              </a:buClr>
              <a:buSzPct val="107894"/>
              <a:buFont typeface="Wingdings"/>
              <a:buChar char=""/>
              <a:tabLst>
                <a:tab pos="756920" algn="l"/>
              </a:tabLst>
            </a:pPr>
            <a:r>
              <a:rPr lang="zh-CN" altLang="en-US" sz="1900" spc="-5" dirty="0" smtClean="0">
                <a:latin typeface="Calibri"/>
                <a:cs typeface="Calibri"/>
              </a:rPr>
              <a:t>内存引用不命中的比率</a:t>
            </a:r>
            <a:r>
              <a:rPr sz="1900" spc="-5" dirty="0" smtClean="0">
                <a:latin typeface="Calibri"/>
                <a:cs typeface="Calibri"/>
              </a:rPr>
              <a:t>(</a:t>
            </a:r>
            <a:r>
              <a:rPr lang="zh-CN" altLang="en-US" sz="1900" spc="-5" dirty="0" smtClean="0">
                <a:latin typeface="Calibri"/>
                <a:cs typeface="Calibri"/>
              </a:rPr>
              <a:t>不命中数量</a:t>
            </a:r>
            <a:r>
              <a:rPr sz="1900" spc="-20" dirty="0" smtClean="0">
                <a:latin typeface="Calibri"/>
                <a:cs typeface="Calibri"/>
              </a:rPr>
              <a:t> </a:t>
            </a:r>
            <a:r>
              <a:rPr sz="1900" spc="-5" dirty="0">
                <a:latin typeface="Calibri"/>
                <a:cs typeface="Calibri"/>
              </a:rPr>
              <a:t>/</a:t>
            </a:r>
            <a:r>
              <a:rPr sz="1900" dirty="0">
                <a:latin typeface="Calibri"/>
                <a:cs typeface="Calibri"/>
              </a:rPr>
              <a:t> </a:t>
            </a:r>
            <a:r>
              <a:rPr lang="zh-CN" altLang="en-US" sz="1900" dirty="0" smtClean="0">
                <a:latin typeface="Calibri"/>
                <a:cs typeface="Calibri"/>
              </a:rPr>
              <a:t>引用数量</a:t>
            </a:r>
            <a:r>
              <a:rPr sz="1900" spc="-5" dirty="0" smtClean="0">
                <a:latin typeface="Calibri"/>
                <a:cs typeface="Calibri"/>
              </a:rPr>
              <a:t>)</a:t>
            </a:r>
            <a:endParaRPr sz="1900" dirty="0">
              <a:latin typeface="Calibri"/>
              <a:cs typeface="Calibri"/>
            </a:endParaRPr>
          </a:p>
          <a:p>
            <a:pPr marL="756285">
              <a:lnSpc>
                <a:spcPts val="2165"/>
              </a:lnSpc>
            </a:pPr>
            <a:r>
              <a:rPr sz="1900" spc="-5" dirty="0">
                <a:latin typeface="Calibri"/>
                <a:cs typeface="Calibri"/>
              </a:rPr>
              <a:t>=</a:t>
            </a:r>
            <a:r>
              <a:rPr sz="1900" spc="5" dirty="0">
                <a:latin typeface="Calibri"/>
                <a:cs typeface="Calibri"/>
              </a:rPr>
              <a:t> </a:t>
            </a:r>
            <a:r>
              <a:rPr sz="1900" spc="-5" dirty="0">
                <a:latin typeface="Calibri"/>
                <a:cs typeface="Calibri"/>
              </a:rPr>
              <a:t>1</a:t>
            </a:r>
            <a:r>
              <a:rPr sz="1900" spc="-10" dirty="0">
                <a:latin typeface="Calibri"/>
                <a:cs typeface="Calibri"/>
              </a:rPr>
              <a:t> </a:t>
            </a:r>
            <a:r>
              <a:rPr sz="1900" spc="-5" dirty="0">
                <a:latin typeface="Calibri"/>
                <a:cs typeface="Calibri"/>
              </a:rPr>
              <a:t>–</a:t>
            </a:r>
            <a:r>
              <a:rPr sz="1900" spc="5" dirty="0">
                <a:latin typeface="Calibri"/>
                <a:cs typeface="Calibri"/>
              </a:rPr>
              <a:t> </a:t>
            </a:r>
            <a:r>
              <a:rPr lang="zh-CN" altLang="en-US" sz="1900" spc="5" dirty="0" smtClean="0">
                <a:latin typeface="Calibri"/>
                <a:cs typeface="Calibri"/>
              </a:rPr>
              <a:t>命中率</a:t>
            </a:r>
            <a:endParaRPr sz="1900" dirty="0">
              <a:latin typeface="Calibri"/>
              <a:cs typeface="Calibri"/>
            </a:endParaRPr>
          </a:p>
          <a:p>
            <a:pPr marL="756285" lvl="1" indent="-286385">
              <a:lnSpc>
                <a:spcPct val="100000"/>
              </a:lnSpc>
              <a:spcBef>
                <a:spcPts val="225"/>
              </a:spcBef>
              <a:buClr>
                <a:srgbClr val="990000"/>
              </a:buClr>
              <a:buSzPct val="107894"/>
              <a:buFont typeface="Wingdings"/>
              <a:buChar char=""/>
              <a:tabLst>
                <a:tab pos="756920" algn="l"/>
              </a:tabLst>
            </a:pPr>
            <a:r>
              <a:rPr lang="zh-CN" altLang="en-US" sz="1900" spc="-5" dirty="0" smtClean="0">
                <a:latin typeface="Calibri"/>
                <a:cs typeface="Calibri"/>
              </a:rPr>
              <a:t>通常大小</a:t>
            </a:r>
            <a:r>
              <a:rPr sz="1900" spc="-5" dirty="0" smtClean="0">
                <a:latin typeface="Calibri"/>
                <a:cs typeface="Calibri"/>
              </a:rPr>
              <a:t>(</a:t>
            </a:r>
            <a:r>
              <a:rPr lang="zh-CN" altLang="en-US" sz="1900" spc="-5" dirty="0" smtClean="0">
                <a:latin typeface="Calibri"/>
                <a:cs typeface="Calibri"/>
              </a:rPr>
              <a:t>百分比</a:t>
            </a:r>
            <a:r>
              <a:rPr sz="1900" spc="-5" dirty="0" smtClean="0">
                <a:latin typeface="Calibri"/>
                <a:cs typeface="Calibri"/>
              </a:rPr>
              <a:t>):</a:t>
            </a:r>
            <a:endParaRPr sz="1900" dirty="0">
              <a:latin typeface="Calibri"/>
              <a:cs typeface="Calibri"/>
            </a:endParaRPr>
          </a:p>
          <a:p>
            <a:pPr marL="927100">
              <a:lnSpc>
                <a:spcPct val="100000"/>
              </a:lnSpc>
              <a:spcBef>
                <a:spcPts val="225"/>
              </a:spcBef>
              <a:tabLst>
                <a:tab pos="1155065" algn="l"/>
              </a:tabLst>
            </a:pPr>
            <a:r>
              <a:rPr sz="1500" spc="10" dirty="0">
                <a:latin typeface="Wingdings"/>
                <a:cs typeface="Wingdings"/>
              </a:rPr>
              <a:t></a:t>
            </a:r>
            <a:r>
              <a:rPr sz="1500" spc="10" dirty="0">
                <a:latin typeface="Times New Roman"/>
                <a:cs typeface="Times New Roman"/>
              </a:rPr>
              <a:t>	</a:t>
            </a:r>
            <a:r>
              <a:rPr lang="en-US" altLang="zh-CN" sz="1900" spc="-5" dirty="0">
                <a:latin typeface="Calibri"/>
                <a:cs typeface="Calibri"/>
              </a:rPr>
              <a:t> L1</a:t>
            </a:r>
            <a:r>
              <a:rPr lang="zh-CN" altLang="en-US" sz="1900" spc="-5" dirty="0">
                <a:latin typeface="Calibri"/>
                <a:cs typeface="Calibri"/>
              </a:rPr>
              <a:t>的</a:t>
            </a:r>
            <a:r>
              <a:rPr lang="en-US" altLang="zh-CN" sz="1900" spc="-5" dirty="0">
                <a:latin typeface="Calibri"/>
                <a:cs typeface="Calibri"/>
              </a:rPr>
              <a:t>3-10% </a:t>
            </a:r>
            <a:endParaRPr sz="1900" dirty="0" smtClean="0">
              <a:latin typeface="Calibri"/>
              <a:cs typeface="Calibri"/>
            </a:endParaRPr>
          </a:p>
          <a:p>
            <a:pPr marL="1155700" lvl="2" indent="-228600">
              <a:lnSpc>
                <a:spcPct val="100000"/>
              </a:lnSpc>
              <a:spcBef>
                <a:spcPts val="225"/>
              </a:spcBef>
              <a:buSzPct val="78947"/>
              <a:buFont typeface="Wingdings"/>
              <a:buChar char=""/>
              <a:tabLst>
                <a:tab pos="1155700" algn="l"/>
              </a:tabLst>
            </a:pPr>
            <a:r>
              <a:rPr lang="zh-CN" altLang="en-US" sz="1900" spc="-5" dirty="0" smtClean="0">
                <a:latin typeface="Calibri"/>
                <a:cs typeface="Calibri"/>
              </a:rPr>
              <a:t>取决于大小等因素，</a:t>
            </a:r>
            <a:r>
              <a:rPr lang="zh-CN" altLang="en-US" sz="1900" spc="-5" dirty="0">
                <a:latin typeface="Calibri"/>
                <a:cs typeface="Calibri"/>
              </a:rPr>
              <a:t>对于</a:t>
            </a:r>
            <a:r>
              <a:rPr lang="en-US" altLang="zh-CN" sz="1900" spc="-5" dirty="0">
                <a:latin typeface="Calibri"/>
                <a:cs typeface="Calibri"/>
              </a:rPr>
              <a:t>L2</a:t>
            </a:r>
            <a:r>
              <a:rPr lang="zh-CN" altLang="en-US" sz="1900" spc="-5" dirty="0">
                <a:latin typeface="Calibri"/>
                <a:cs typeface="Calibri"/>
              </a:rPr>
              <a:t>可以很小（例如＜</a:t>
            </a:r>
            <a:r>
              <a:rPr lang="en-US" altLang="zh-CN" sz="1900" spc="-5" dirty="0">
                <a:latin typeface="Calibri"/>
                <a:cs typeface="Calibri"/>
              </a:rPr>
              <a:t>1%</a:t>
            </a:r>
            <a:r>
              <a:rPr lang="zh-CN" altLang="en-US" sz="1900" spc="-5" dirty="0" smtClean="0">
                <a:latin typeface="Calibri"/>
                <a:cs typeface="Calibri"/>
              </a:rPr>
              <a:t>）</a:t>
            </a:r>
            <a:endParaRPr sz="1900" dirty="0" smtClean="0">
              <a:latin typeface="Calibri"/>
              <a:cs typeface="Calibri"/>
            </a:endParaRPr>
          </a:p>
          <a:p>
            <a:pPr marL="355600" indent="-342900">
              <a:lnSpc>
                <a:spcPct val="100000"/>
              </a:lnSpc>
              <a:spcBef>
                <a:spcPts val="250"/>
              </a:spcBef>
              <a:buClr>
                <a:srgbClr val="990000"/>
              </a:buClr>
              <a:buSzPct val="59090"/>
              <a:buFont typeface="Wingdings 2"/>
              <a:buChar char=""/>
              <a:tabLst>
                <a:tab pos="355600" algn="l"/>
              </a:tabLst>
            </a:pPr>
            <a:r>
              <a:rPr lang="zh-CN" altLang="en-US" sz="2200" b="1" spc="-5" dirty="0" smtClean="0">
                <a:latin typeface="Calibri"/>
                <a:cs typeface="Calibri"/>
              </a:rPr>
              <a:t>命中时间</a:t>
            </a:r>
            <a:endParaRPr sz="2200" dirty="0" smtClean="0">
              <a:latin typeface="Calibri"/>
              <a:cs typeface="Calibri"/>
            </a:endParaRPr>
          </a:p>
          <a:p>
            <a:pPr marL="756285" lvl="1" indent="-286385">
              <a:lnSpc>
                <a:spcPct val="100000"/>
              </a:lnSpc>
              <a:spcBef>
                <a:spcPts val="240"/>
              </a:spcBef>
              <a:buClr>
                <a:srgbClr val="990000"/>
              </a:buClr>
              <a:buSzPct val="107894"/>
              <a:buFont typeface="Wingdings"/>
              <a:buChar char=""/>
              <a:tabLst>
                <a:tab pos="756920" algn="l"/>
              </a:tabLst>
            </a:pPr>
            <a:r>
              <a:rPr lang="zh-CN" altLang="en-US" sz="1900" spc="-10" dirty="0" smtClean="0">
                <a:latin typeface="Calibri"/>
                <a:cs typeface="Calibri"/>
              </a:rPr>
              <a:t>从高速缓存传送一个字到</a:t>
            </a:r>
            <a:r>
              <a:rPr lang="en-US" altLang="zh-CN" sz="1900" spc="-10" dirty="0" smtClean="0">
                <a:latin typeface="Calibri"/>
                <a:cs typeface="Calibri"/>
              </a:rPr>
              <a:t>CPU</a:t>
            </a:r>
            <a:r>
              <a:rPr lang="zh-CN" altLang="en-US" sz="1900" spc="-10" dirty="0" smtClean="0">
                <a:latin typeface="Calibri"/>
                <a:cs typeface="Calibri"/>
              </a:rPr>
              <a:t>的时间</a:t>
            </a:r>
            <a:endParaRPr sz="1900" dirty="0" smtClean="0">
              <a:latin typeface="Calibri"/>
              <a:cs typeface="Calibri"/>
            </a:endParaRPr>
          </a:p>
          <a:p>
            <a:pPr marL="1155700" lvl="2" indent="-228600">
              <a:lnSpc>
                <a:spcPct val="100000"/>
              </a:lnSpc>
              <a:spcBef>
                <a:spcPts val="225"/>
              </a:spcBef>
              <a:buSzPct val="78947"/>
              <a:buFont typeface="Wingdings"/>
              <a:buChar char=""/>
              <a:tabLst>
                <a:tab pos="1155700" algn="l"/>
              </a:tabLst>
            </a:pPr>
            <a:r>
              <a:rPr lang="zh-CN" altLang="en-US" sz="1900" spc="-5" dirty="0" smtClean="0">
                <a:latin typeface="Calibri"/>
                <a:cs typeface="Calibri"/>
              </a:rPr>
              <a:t>包括组选择、行确认和字选择的时间</a:t>
            </a:r>
            <a:endParaRPr sz="1900" dirty="0">
              <a:latin typeface="Calibri"/>
              <a:cs typeface="Calibri"/>
            </a:endParaRPr>
          </a:p>
          <a:p>
            <a:pPr marL="756285" lvl="1" indent="-286385">
              <a:lnSpc>
                <a:spcPct val="100000"/>
              </a:lnSpc>
              <a:spcBef>
                <a:spcPts val="225"/>
              </a:spcBef>
              <a:buClr>
                <a:srgbClr val="990000"/>
              </a:buClr>
              <a:buSzPct val="107894"/>
              <a:buFont typeface="Wingdings"/>
              <a:buChar char=""/>
              <a:tabLst>
                <a:tab pos="756920" algn="l"/>
              </a:tabLst>
            </a:pPr>
            <a:r>
              <a:rPr lang="zh-CN" altLang="en-US" sz="1900" spc="-5" dirty="0" smtClean="0">
                <a:latin typeface="Calibri"/>
                <a:cs typeface="Calibri"/>
              </a:rPr>
              <a:t>通常大小</a:t>
            </a:r>
            <a:r>
              <a:rPr sz="1900" spc="-5" dirty="0" smtClean="0">
                <a:latin typeface="Calibri"/>
                <a:cs typeface="Calibri"/>
              </a:rPr>
              <a:t>:</a:t>
            </a:r>
            <a:endParaRPr sz="1900" dirty="0">
              <a:latin typeface="Calibri"/>
              <a:cs typeface="Calibri"/>
            </a:endParaRPr>
          </a:p>
          <a:p>
            <a:pPr marL="1155700" lvl="2" indent="-228600">
              <a:lnSpc>
                <a:spcPct val="100000"/>
              </a:lnSpc>
              <a:spcBef>
                <a:spcPts val="225"/>
              </a:spcBef>
              <a:buSzPct val="78947"/>
              <a:buFont typeface="Wingdings"/>
              <a:buChar char=""/>
              <a:tabLst>
                <a:tab pos="1155700" algn="l"/>
              </a:tabLst>
            </a:pPr>
            <a:r>
              <a:rPr sz="1900" spc="-15" dirty="0" smtClean="0">
                <a:latin typeface="Calibri"/>
                <a:cs typeface="Calibri"/>
              </a:rPr>
              <a:t>L</a:t>
            </a:r>
            <a:r>
              <a:rPr sz="1900" spc="-5" dirty="0" smtClean="0">
                <a:latin typeface="Calibri"/>
                <a:cs typeface="Calibri"/>
              </a:rPr>
              <a:t>1</a:t>
            </a:r>
            <a:r>
              <a:rPr lang="zh-CN" altLang="en-US" sz="1900" spc="-5" dirty="0" smtClean="0">
                <a:latin typeface="Calibri"/>
                <a:cs typeface="Calibri"/>
              </a:rPr>
              <a:t>的</a:t>
            </a:r>
            <a:r>
              <a:rPr lang="en-US" altLang="zh-CN" sz="1900" spc="-5" dirty="0" smtClean="0">
                <a:latin typeface="Calibri"/>
                <a:cs typeface="Calibri"/>
              </a:rPr>
              <a:t>4</a:t>
            </a:r>
            <a:r>
              <a:rPr lang="zh-CN" altLang="en-US" sz="1900" spc="-5" dirty="0" smtClean="0">
                <a:latin typeface="Calibri"/>
                <a:cs typeface="Calibri"/>
              </a:rPr>
              <a:t>个时钟周期</a:t>
            </a:r>
            <a:endParaRPr sz="1900" dirty="0">
              <a:latin typeface="Calibri"/>
              <a:cs typeface="Calibri"/>
            </a:endParaRPr>
          </a:p>
          <a:p>
            <a:pPr marL="1155700" lvl="2" indent="-228600">
              <a:spcBef>
                <a:spcPts val="225"/>
              </a:spcBef>
              <a:buSzPct val="78947"/>
              <a:buFont typeface="Wingdings"/>
              <a:buChar char=""/>
              <a:tabLst>
                <a:tab pos="1155700" algn="l"/>
              </a:tabLst>
            </a:pPr>
            <a:r>
              <a:rPr sz="1900" spc="-15" dirty="0" smtClean="0">
                <a:latin typeface="Calibri"/>
                <a:cs typeface="Calibri"/>
              </a:rPr>
              <a:t>L</a:t>
            </a:r>
            <a:r>
              <a:rPr sz="1900" spc="-5" dirty="0" smtClean="0">
                <a:latin typeface="Calibri"/>
                <a:cs typeface="Calibri"/>
              </a:rPr>
              <a:t>2</a:t>
            </a:r>
            <a:r>
              <a:rPr lang="zh-CN" altLang="en-US" sz="1900" spc="-5" dirty="0" smtClean="0">
                <a:latin typeface="Calibri"/>
                <a:cs typeface="Calibri"/>
              </a:rPr>
              <a:t>的</a:t>
            </a:r>
            <a:r>
              <a:rPr lang="en-US" altLang="zh-CN" sz="1900" spc="-5" dirty="0" smtClean="0">
                <a:latin typeface="Calibri"/>
                <a:cs typeface="Calibri"/>
              </a:rPr>
              <a:t>10</a:t>
            </a:r>
            <a:r>
              <a:rPr lang="zh-CN" altLang="en-US" sz="1900" spc="-5" dirty="0" smtClean="0">
                <a:latin typeface="Calibri"/>
                <a:cs typeface="Calibri"/>
              </a:rPr>
              <a:t>个</a:t>
            </a:r>
            <a:r>
              <a:rPr lang="zh-CN" altLang="en-US" sz="1900" spc="-5" dirty="0">
                <a:latin typeface="Calibri"/>
                <a:cs typeface="Calibri"/>
              </a:rPr>
              <a:t>时钟</a:t>
            </a:r>
            <a:r>
              <a:rPr lang="zh-CN" altLang="en-US" sz="1900" spc="-5" dirty="0" smtClean="0">
                <a:latin typeface="Calibri"/>
                <a:cs typeface="Calibri"/>
              </a:rPr>
              <a:t>周期</a:t>
            </a:r>
            <a:endParaRPr sz="1900" dirty="0">
              <a:latin typeface="Calibri"/>
              <a:cs typeface="Calibri"/>
            </a:endParaRPr>
          </a:p>
          <a:p>
            <a:pPr marL="355600" indent="-342900">
              <a:lnSpc>
                <a:spcPct val="100000"/>
              </a:lnSpc>
              <a:spcBef>
                <a:spcPts val="250"/>
              </a:spcBef>
              <a:buClr>
                <a:srgbClr val="990000"/>
              </a:buClr>
              <a:buSzPct val="59090"/>
              <a:buFont typeface="Wingdings 2"/>
              <a:buChar char=""/>
              <a:tabLst>
                <a:tab pos="355600" algn="l"/>
              </a:tabLst>
            </a:pPr>
            <a:r>
              <a:rPr lang="zh-CN" altLang="en-US" sz="2200" b="1" spc="-10" dirty="0" smtClean="0">
                <a:latin typeface="Calibri"/>
                <a:cs typeface="Calibri"/>
              </a:rPr>
              <a:t>不命中处罚</a:t>
            </a:r>
            <a:endParaRPr sz="2200" dirty="0">
              <a:latin typeface="Calibri"/>
              <a:cs typeface="Calibri"/>
            </a:endParaRPr>
          </a:p>
          <a:p>
            <a:pPr marL="756285" lvl="1" indent="-286385">
              <a:lnSpc>
                <a:spcPct val="100000"/>
              </a:lnSpc>
              <a:spcBef>
                <a:spcPts val="240"/>
              </a:spcBef>
              <a:buClr>
                <a:srgbClr val="990000"/>
              </a:buClr>
              <a:buSzPct val="107894"/>
              <a:buFont typeface="Wingdings"/>
              <a:buChar char=""/>
              <a:tabLst>
                <a:tab pos="756920" algn="l"/>
              </a:tabLst>
            </a:pPr>
            <a:r>
              <a:rPr lang="zh-CN" altLang="en-US" sz="1900" spc="-10" dirty="0" smtClean="0">
                <a:latin typeface="Calibri"/>
                <a:cs typeface="Calibri"/>
              </a:rPr>
              <a:t>由于不命中所需要的额外时间</a:t>
            </a:r>
            <a:endParaRPr sz="1900" dirty="0">
              <a:latin typeface="Calibri"/>
              <a:cs typeface="Calibri"/>
            </a:endParaRPr>
          </a:p>
          <a:p>
            <a:pPr marL="1155700" lvl="2" indent="-228600">
              <a:lnSpc>
                <a:spcPct val="100000"/>
              </a:lnSpc>
              <a:spcBef>
                <a:spcPts val="225"/>
              </a:spcBef>
              <a:buSzPct val="78947"/>
              <a:buFont typeface="Wingdings"/>
              <a:buChar char=""/>
              <a:tabLst>
                <a:tab pos="1155700" algn="l"/>
              </a:tabLst>
            </a:pPr>
            <a:r>
              <a:rPr lang="zh-CN" altLang="en-US" sz="1900" spc="-10" dirty="0" smtClean="0">
                <a:latin typeface="Calibri"/>
                <a:cs typeface="Calibri"/>
              </a:rPr>
              <a:t>通常是主存的</a:t>
            </a:r>
            <a:r>
              <a:rPr sz="1900" spc="-10" dirty="0" smtClean="0">
                <a:latin typeface="Calibri"/>
                <a:cs typeface="Calibri"/>
              </a:rPr>
              <a:t>5</a:t>
            </a:r>
            <a:r>
              <a:rPr sz="1900" spc="-5" dirty="0" smtClean="0">
                <a:latin typeface="Calibri"/>
                <a:cs typeface="Calibri"/>
              </a:rPr>
              <a:t>0</a:t>
            </a:r>
            <a:r>
              <a:rPr sz="1900" spc="-10" dirty="0" smtClean="0">
                <a:latin typeface="Calibri"/>
                <a:cs typeface="Calibri"/>
              </a:rPr>
              <a:t>-20</a:t>
            </a:r>
            <a:r>
              <a:rPr sz="1900" spc="-5" dirty="0" smtClean="0">
                <a:latin typeface="Calibri"/>
                <a:cs typeface="Calibri"/>
              </a:rPr>
              <a:t>0</a:t>
            </a:r>
            <a:r>
              <a:rPr sz="1900" spc="10" dirty="0" smtClean="0">
                <a:latin typeface="Calibri"/>
                <a:cs typeface="Calibri"/>
              </a:rPr>
              <a:t> </a:t>
            </a:r>
            <a:r>
              <a:rPr lang="zh-CN" altLang="en-US" sz="1900" spc="10" dirty="0" smtClean="0">
                <a:latin typeface="Calibri"/>
                <a:cs typeface="Calibri"/>
              </a:rPr>
              <a:t>个周期</a:t>
            </a:r>
            <a:r>
              <a:rPr sz="1900" spc="5" dirty="0" smtClean="0">
                <a:latin typeface="Calibri"/>
                <a:cs typeface="Calibri"/>
              </a:rPr>
              <a:t> </a:t>
            </a:r>
            <a:r>
              <a:rPr sz="1900" spc="-5" dirty="0" smtClean="0">
                <a:latin typeface="Calibri"/>
                <a:cs typeface="Calibri"/>
              </a:rPr>
              <a:t>(</a:t>
            </a:r>
            <a:r>
              <a:rPr lang="zh-CN" altLang="en-US" sz="1900" spc="-5" dirty="0" smtClean="0">
                <a:latin typeface="Calibri"/>
                <a:cs typeface="Calibri"/>
              </a:rPr>
              <a:t>增加的趋势</a:t>
            </a:r>
            <a:r>
              <a:rPr sz="1900" spc="-15" dirty="0" smtClean="0">
                <a:latin typeface="Calibri"/>
                <a:cs typeface="Calibri"/>
              </a:rPr>
              <a:t>!</a:t>
            </a:r>
            <a:r>
              <a:rPr sz="1900" spc="-5" dirty="0" smtClean="0">
                <a:latin typeface="Calibri"/>
                <a:cs typeface="Calibri"/>
              </a:rPr>
              <a:t>)</a:t>
            </a:r>
            <a:endParaRPr sz="1900" dirty="0">
              <a:latin typeface="Calibri"/>
              <a:cs typeface="Calibri"/>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63350"/>
            <a:ext cx="7592093" cy="906657"/>
          </a:xfrm>
          <a:prstGeom prst="rect">
            <a:avLst/>
          </a:prstGeom>
        </p:spPr>
        <p:txBody>
          <a:bodyPr vert="horz" wrap="square" lIns="0" tIns="349249" rIns="0" bIns="0" rtlCol="0">
            <a:spAutoFit/>
          </a:bodyPr>
          <a:lstStyle/>
          <a:p>
            <a:pPr marL="11430">
              <a:lnSpc>
                <a:spcPct val="100000"/>
              </a:lnSpc>
            </a:pPr>
            <a:r>
              <a:rPr lang="zh-CN" altLang="en-US" spc="-5" dirty="0" smtClean="0"/>
              <a:t>考虑这些数字</a:t>
            </a:r>
            <a:endParaRPr spc="-5" dirty="0"/>
          </a:p>
        </p:txBody>
      </p:sp>
      <p:sp>
        <p:nvSpPr>
          <p:cNvPr id="4" name="object 4"/>
          <p:cNvSpPr txBox="1"/>
          <p:nvPr/>
        </p:nvSpPr>
        <p:spPr>
          <a:xfrm>
            <a:off x="474662" y="1462913"/>
            <a:ext cx="7018655" cy="4580741"/>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dirty="0" smtClean="0">
                <a:latin typeface="Calibri"/>
                <a:cs typeface="Calibri"/>
              </a:rPr>
              <a:t>命中和不命中间的巨大差异</a:t>
            </a:r>
            <a:endParaRPr sz="2400" dirty="0" smtClean="0">
              <a:latin typeface="Calibri"/>
              <a:cs typeface="Calibri"/>
            </a:endParaRPr>
          </a:p>
          <a:p>
            <a:pPr marL="756285" lvl="1" indent="-286385">
              <a:lnSpc>
                <a:spcPct val="100000"/>
              </a:lnSpc>
              <a:spcBef>
                <a:spcPts val="465"/>
              </a:spcBef>
              <a:buClr>
                <a:srgbClr val="990000"/>
              </a:buClr>
              <a:buSzPct val="108333"/>
              <a:buFont typeface="Wingdings"/>
              <a:buChar char=""/>
              <a:tabLst>
                <a:tab pos="756920" algn="l"/>
              </a:tabLst>
            </a:pPr>
            <a:r>
              <a:rPr lang="zh-CN" altLang="en-US" sz="1800" spc="-5" dirty="0" smtClean="0">
                <a:latin typeface="Calibri"/>
                <a:cs typeface="Calibri"/>
              </a:rPr>
              <a:t>如果仅仅是</a:t>
            </a:r>
            <a:r>
              <a:rPr lang="en-US" altLang="zh-CN" sz="1800" spc="-5" dirty="0" smtClean="0">
                <a:latin typeface="Calibri"/>
                <a:cs typeface="Calibri"/>
              </a:rPr>
              <a:t>L1</a:t>
            </a:r>
            <a:r>
              <a:rPr lang="zh-CN" altLang="en-US" sz="1800" spc="-5" dirty="0" smtClean="0">
                <a:latin typeface="Calibri"/>
                <a:cs typeface="Calibri"/>
              </a:rPr>
              <a:t>和主存，差异可能是</a:t>
            </a:r>
            <a:r>
              <a:rPr lang="en-US" altLang="zh-CN" sz="1800" spc="-5" dirty="0" smtClean="0">
                <a:latin typeface="Calibri"/>
                <a:cs typeface="Calibri"/>
              </a:rPr>
              <a:t>100</a:t>
            </a:r>
            <a:r>
              <a:rPr lang="zh-CN" altLang="en-US" sz="1800" spc="-5" dirty="0" smtClean="0">
                <a:latin typeface="Calibri"/>
                <a:cs typeface="Calibri"/>
              </a:rPr>
              <a:t>倍。</a:t>
            </a:r>
            <a:endParaRPr sz="1800" dirty="0">
              <a:latin typeface="Calibri"/>
              <a:cs typeface="Calibri"/>
            </a:endParaRPr>
          </a:p>
          <a:p>
            <a:pPr lvl="1">
              <a:lnSpc>
                <a:spcPct val="100000"/>
              </a:lnSpc>
              <a:buClr>
                <a:srgbClr val="990000"/>
              </a:buClr>
              <a:buFont typeface="Wingdings"/>
              <a:buChar char=""/>
            </a:pPr>
            <a:endParaRPr sz="2000" dirty="0">
              <a:latin typeface="Times New Roman"/>
              <a:cs typeface="Times New Roman"/>
            </a:endParaRPr>
          </a:p>
          <a:p>
            <a:pPr marL="355600" indent="-342900">
              <a:lnSpc>
                <a:spcPct val="100000"/>
              </a:lnSpc>
              <a:spcBef>
                <a:spcPts val="1695"/>
              </a:spcBef>
              <a:buClr>
                <a:srgbClr val="990000"/>
              </a:buClr>
              <a:buSzPct val="60416"/>
              <a:buFont typeface="Wingdings 2"/>
              <a:buChar char=""/>
              <a:tabLst>
                <a:tab pos="355600" algn="l"/>
              </a:tabLst>
            </a:pPr>
            <a:r>
              <a:rPr lang="zh-CN" altLang="en-US" sz="2400" b="1" spc="-5" dirty="0">
                <a:latin typeface="Calibri"/>
                <a:cs typeface="Calibri"/>
              </a:rPr>
              <a:t>你会相信</a:t>
            </a:r>
            <a:r>
              <a:rPr lang="en-US" altLang="zh-CN" sz="2400" b="1" spc="-5" dirty="0">
                <a:latin typeface="Calibri"/>
                <a:cs typeface="Calibri"/>
              </a:rPr>
              <a:t>99</a:t>
            </a:r>
            <a:r>
              <a:rPr lang="en-US" altLang="zh-CN" sz="2400" b="1" spc="-5" dirty="0" smtClean="0">
                <a:latin typeface="Calibri"/>
                <a:cs typeface="Calibri"/>
              </a:rPr>
              <a:t>%</a:t>
            </a:r>
            <a:r>
              <a:rPr lang="zh-CN" altLang="en-US" sz="2400" b="1" spc="-5" dirty="0" smtClean="0">
                <a:latin typeface="Calibri"/>
                <a:cs typeface="Calibri"/>
              </a:rPr>
              <a:t>的命中是</a:t>
            </a:r>
            <a:r>
              <a:rPr lang="en-US" altLang="zh-CN" sz="2400" b="1" spc="-5" dirty="0">
                <a:latin typeface="Calibri"/>
                <a:cs typeface="Calibri"/>
              </a:rPr>
              <a:t>97</a:t>
            </a:r>
            <a:r>
              <a:rPr lang="en-US" altLang="zh-CN" sz="2400" b="1" spc="-5" dirty="0" smtClean="0">
                <a:latin typeface="Calibri"/>
                <a:cs typeface="Calibri"/>
              </a:rPr>
              <a:t>%</a:t>
            </a:r>
            <a:r>
              <a:rPr lang="zh-CN" altLang="en-US" sz="2400" b="1" spc="-5" dirty="0" smtClean="0">
                <a:latin typeface="Calibri"/>
                <a:cs typeface="Calibri"/>
              </a:rPr>
              <a:t>的</a:t>
            </a:r>
            <a:r>
              <a:rPr lang="zh-CN" altLang="en-US" sz="2400" b="1" spc="-5" dirty="0">
                <a:latin typeface="Calibri"/>
                <a:cs typeface="Calibri"/>
              </a:rPr>
              <a:t>两倍吗</a:t>
            </a:r>
            <a:r>
              <a:rPr lang="zh-CN" altLang="en-US" sz="2400" b="1" spc="-5" dirty="0" smtClean="0">
                <a:latin typeface="Calibri"/>
                <a:cs typeface="Calibri"/>
              </a:rPr>
              <a:t>？</a:t>
            </a:r>
            <a:endParaRPr sz="2400" dirty="0">
              <a:latin typeface="Calibri"/>
              <a:cs typeface="Calibri"/>
            </a:endParaRPr>
          </a:p>
          <a:p>
            <a:pPr marL="756285" lvl="1" indent="-286385">
              <a:lnSpc>
                <a:spcPct val="100000"/>
              </a:lnSpc>
              <a:spcBef>
                <a:spcPts val="465"/>
              </a:spcBef>
              <a:buClr>
                <a:srgbClr val="990000"/>
              </a:buClr>
              <a:buSzPct val="108333"/>
              <a:buFont typeface="Wingdings"/>
              <a:buChar char=""/>
              <a:tabLst>
                <a:tab pos="756920" algn="l"/>
              </a:tabLst>
            </a:pPr>
            <a:r>
              <a:rPr lang="zh-CN" altLang="en-US" dirty="0">
                <a:latin typeface="Calibri"/>
                <a:cs typeface="Calibri"/>
              </a:rPr>
              <a:t>考虑</a:t>
            </a:r>
            <a:r>
              <a:rPr lang="zh-CN" altLang="en-US" dirty="0" smtClean="0">
                <a:latin typeface="Calibri"/>
                <a:cs typeface="Calibri"/>
              </a:rPr>
              <a:t>：</a:t>
            </a:r>
            <a:endParaRPr sz="1800" dirty="0">
              <a:latin typeface="Calibri"/>
              <a:cs typeface="Calibri"/>
            </a:endParaRPr>
          </a:p>
          <a:p>
            <a:pPr marL="756285" marR="3845560">
              <a:lnSpc>
                <a:spcPct val="100000"/>
              </a:lnSpc>
            </a:pPr>
            <a:r>
              <a:rPr lang="en-US" altLang="zh-CN" dirty="0">
                <a:latin typeface="Calibri"/>
                <a:cs typeface="Calibri"/>
              </a:rPr>
              <a:t>1</a:t>
            </a:r>
            <a:r>
              <a:rPr lang="zh-CN" altLang="en-US" dirty="0">
                <a:latin typeface="Calibri"/>
                <a:cs typeface="Calibri"/>
              </a:rPr>
              <a:t>周期缓存命中</a:t>
            </a:r>
            <a:r>
              <a:rPr lang="zh-CN" altLang="en-US" dirty="0" smtClean="0">
                <a:latin typeface="Calibri"/>
                <a:cs typeface="Calibri"/>
              </a:rPr>
              <a:t>时间</a:t>
            </a:r>
            <a:endParaRPr lang="en-US" altLang="zh-CN" spc="-5" dirty="0">
              <a:latin typeface="Calibri"/>
              <a:cs typeface="Calibri"/>
            </a:endParaRPr>
          </a:p>
          <a:p>
            <a:pPr marL="756285" marR="3845560">
              <a:lnSpc>
                <a:spcPct val="100000"/>
              </a:lnSpc>
            </a:pPr>
            <a:r>
              <a:rPr lang="en-US" altLang="zh-CN" dirty="0" smtClean="0">
                <a:latin typeface="Calibri"/>
                <a:cs typeface="Calibri"/>
              </a:rPr>
              <a:t>100</a:t>
            </a:r>
            <a:r>
              <a:rPr lang="zh-CN" altLang="en-US" dirty="0">
                <a:latin typeface="Calibri"/>
                <a:cs typeface="Calibri"/>
              </a:rPr>
              <a:t>个周期</a:t>
            </a:r>
            <a:r>
              <a:rPr lang="zh-CN" altLang="en-US" dirty="0" smtClean="0">
                <a:latin typeface="Calibri"/>
                <a:cs typeface="Calibri"/>
              </a:rPr>
              <a:t>的不命中处惩</a:t>
            </a:r>
            <a:endParaRPr lang="en-US" altLang="zh-CN" dirty="0" smtClean="0">
              <a:latin typeface="Calibri"/>
              <a:cs typeface="Calibri"/>
            </a:endParaRPr>
          </a:p>
          <a:p>
            <a:pPr marL="756285" marR="3845560">
              <a:lnSpc>
                <a:spcPct val="100000"/>
              </a:lnSpc>
            </a:pPr>
            <a:endParaRPr sz="2600" dirty="0">
              <a:latin typeface="Times New Roman"/>
              <a:cs typeface="Times New Roman"/>
            </a:endParaRPr>
          </a:p>
          <a:p>
            <a:pPr marL="756285" lvl="1" indent="-286385">
              <a:lnSpc>
                <a:spcPct val="100000"/>
              </a:lnSpc>
              <a:buClr>
                <a:srgbClr val="990000"/>
              </a:buClr>
              <a:buSzPct val="108333"/>
              <a:buFont typeface="Wingdings"/>
              <a:buChar char=""/>
              <a:tabLst>
                <a:tab pos="756920" algn="l"/>
              </a:tabLst>
            </a:pPr>
            <a:r>
              <a:rPr lang="zh-CN" altLang="en-US" spc="-5" dirty="0" smtClean="0">
                <a:latin typeface="Calibri"/>
                <a:cs typeface="Calibri"/>
              </a:rPr>
              <a:t>平均访问时间</a:t>
            </a:r>
            <a:r>
              <a:rPr sz="1800" spc="-5" dirty="0" smtClean="0">
                <a:latin typeface="Calibri"/>
                <a:cs typeface="Calibri"/>
              </a:rPr>
              <a:t>:</a:t>
            </a:r>
            <a:endParaRPr sz="1800" dirty="0">
              <a:latin typeface="Calibri"/>
              <a:cs typeface="Calibri"/>
            </a:endParaRPr>
          </a:p>
          <a:p>
            <a:pPr marL="807720">
              <a:lnSpc>
                <a:spcPct val="100000"/>
              </a:lnSpc>
              <a:spcBef>
                <a:spcPts val="430"/>
              </a:spcBef>
            </a:pPr>
            <a:r>
              <a:rPr sz="1800" spc="-5" dirty="0">
                <a:latin typeface="Calibri"/>
                <a:cs typeface="Calibri"/>
              </a:rPr>
              <a:t>97%</a:t>
            </a:r>
            <a:r>
              <a:rPr sz="1800" spc="10" dirty="0">
                <a:latin typeface="Calibri"/>
                <a:cs typeface="Calibri"/>
              </a:rPr>
              <a:t> </a:t>
            </a:r>
            <a:r>
              <a:rPr lang="zh-CN" altLang="en-US" sz="1800" spc="10" dirty="0" smtClean="0">
                <a:latin typeface="Calibri"/>
                <a:cs typeface="Calibri"/>
              </a:rPr>
              <a:t>命中</a:t>
            </a:r>
            <a:r>
              <a:rPr sz="1800" spc="-5" dirty="0" smtClean="0">
                <a:latin typeface="Calibri"/>
                <a:cs typeface="Calibri"/>
              </a:rPr>
              <a:t>:</a:t>
            </a:r>
            <a:r>
              <a:rPr sz="1800" dirty="0" smtClean="0">
                <a:latin typeface="Calibri"/>
                <a:cs typeface="Calibri"/>
              </a:rPr>
              <a:t> </a:t>
            </a:r>
            <a:r>
              <a:rPr sz="1800" spc="10" dirty="0" smtClean="0">
                <a:latin typeface="Calibri"/>
                <a:cs typeface="Calibri"/>
              </a:rPr>
              <a:t> </a:t>
            </a:r>
            <a:r>
              <a:rPr sz="1800" spc="-5" dirty="0">
                <a:latin typeface="Calibri"/>
                <a:cs typeface="Calibri"/>
              </a:rPr>
              <a:t>1</a:t>
            </a:r>
            <a:r>
              <a:rPr sz="1800" spc="10" dirty="0">
                <a:latin typeface="Calibri"/>
                <a:cs typeface="Calibri"/>
              </a:rPr>
              <a:t> </a:t>
            </a:r>
            <a:r>
              <a:rPr sz="1800" spc="-15" dirty="0">
                <a:latin typeface="Calibri"/>
                <a:cs typeface="Calibri"/>
              </a:rPr>
              <a:t>c</a:t>
            </a:r>
            <a:r>
              <a:rPr sz="1800" spc="-5" dirty="0">
                <a:latin typeface="Calibri"/>
                <a:cs typeface="Calibri"/>
              </a:rPr>
              <a:t>y</a:t>
            </a:r>
            <a:r>
              <a:rPr sz="1800" spc="-15" dirty="0">
                <a:latin typeface="Calibri"/>
                <a:cs typeface="Calibri"/>
              </a:rPr>
              <a:t>c</a:t>
            </a:r>
            <a:r>
              <a:rPr sz="1800" spc="-10" dirty="0">
                <a:latin typeface="Calibri"/>
                <a:cs typeface="Calibri"/>
              </a:rPr>
              <a:t>l</a:t>
            </a:r>
            <a:r>
              <a:rPr sz="1800" spc="-5" dirty="0">
                <a:latin typeface="Calibri"/>
                <a:cs typeface="Calibri"/>
              </a:rPr>
              <a:t>e</a:t>
            </a:r>
            <a:r>
              <a:rPr sz="1800" spc="15"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0.</a:t>
            </a:r>
            <a:r>
              <a:rPr sz="1800" spc="-5" dirty="0">
                <a:latin typeface="Calibri"/>
                <a:cs typeface="Calibri"/>
              </a:rPr>
              <a:t>03</a:t>
            </a:r>
            <a:r>
              <a:rPr sz="1800" dirty="0">
                <a:latin typeface="Calibri"/>
                <a:cs typeface="Calibri"/>
              </a:rPr>
              <a:t> x </a:t>
            </a:r>
            <a:r>
              <a:rPr sz="1800" spc="-5" dirty="0">
                <a:latin typeface="Calibri"/>
                <a:cs typeface="Calibri"/>
              </a:rPr>
              <a:t>100</a:t>
            </a:r>
            <a:r>
              <a:rPr sz="1800" dirty="0">
                <a:latin typeface="Calibri"/>
                <a:cs typeface="Calibri"/>
              </a:rPr>
              <a:t> </a:t>
            </a:r>
            <a:r>
              <a:rPr sz="1800" spc="-15" dirty="0">
                <a:latin typeface="Calibri"/>
                <a:cs typeface="Calibri"/>
              </a:rPr>
              <a:t>c</a:t>
            </a:r>
            <a:r>
              <a:rPr sz="1800" spc="-5" dirty="0">
                <a:latin typeface="Calibri"/>
                <a:cs typeface="Calibri"/>
              </a:rPr>
              <a:t>y</a:t>
            </a:r>
            <a:r>
              <a:rPr sz="1800" spc="-15" dirty="0">
                <a:latin typeface="Calibri"/>
                <a:cs typeface="Calibri"/>
              </a:rPr>
              <a:t>c</a:t>
            </a:r>
            <a:r>
              <a:rPr sz="1800" spc="-5" dirty="0">
                <a:latin typeface="Calibri"/>
                <a:cs typeface="Calibri"/>
              </a:rPr>
              <a:t>le</a:t>
            </a:r>
            <a:r>
              <a:rPr sz="1800" dirty="0">
                <a:latin typeface="Calibri"/>
                <a:cs typeface="Calibri"/>
              </a:rPr>
              <a:t>s</a:t>
            </a:r>
            <a:r>
              <a:rPr sz="1800" spc="15" dirty="0">
                <a:latin typeface="Calibri"/>
                <a:cs typeface="Calibri"/>
              </a:rPr>
              <a:t> </a:t>
            </a:r>
            <a:r>
              <a:rPr sz="1800" dirty="0">
                <a:latin typeface="Calibri"/>
                <a:cs typeface="Calibri"/>
              </a:rPr>
              <a:t>=</a:t>
            </a:r>
            <a:r>
              <a:rPr sz="1800" spc="5" dirty="0">
                <a:latin typeface="Calibri"/>
                <a:cs typeface="Calibri"/>
              </a:rPr>
              <a:t> </a:t>
            </a:r>
            <a:r>
              <a:rPr sz="1800" b="1" spc="-5" dirty="0">
                <a:solidFill>
                  <a:srgbClr val="C00000"/>
                </a:solidFill>
                <a:latin typeface="Calibri"/>
                <a:cs typeface="Calibri"/>
              </a:rPr>
              <a:t>4</a:t>
            </a:r>
            <a:r>
              <a:rPr sz="1800" b="1" spc="10" dirty="0">
                <a:solidFill>
                  <a:srgbClr val="C00000"/>
                </a:solidFill>
                <a:latin typeface="Calibri"/>
                <a:cs typeface="Calibri"/>
              </a:rPr>
              <a:t> </a:t>
            </a:r>
            <a:r>
              <a:rPr sz="1800" b="1" dirty="0">
                <a:solidFill>
                  <a:srgbClr val="C00000"/>
                </a:solidFill>
                <a:latin typeface="Calibri"/>
                <a:cs typeface="Calibri"/>
              </a:rPr>
              <a:t>c</a:t>
            </a:r>
            <a:r>
              <a:rPr sz="1800" b="1" spc="-10" dirty="0">
                <a:solidFill>
                  <a:srgbClr val="C00000"/>
                </a:solidFill>
                <a:latin typeface="Calibri"/>
                <a:cs typeface="Calibri"/>
              </a:rPr>
              <a:t>y</a:t>
            </a:r>
            <a:r>
              <a:rPr sz="1800" b="1" dirty="0">
                <a:solidFill>
                  <a:srgbClr val="C00000"/>
                </a:solidFill>
                <a:latin typeface="Calibri"/>
                <a:cs typeface="Calibri"/>
              </a:rPr>
              <a:t>c</a:t>
            </a:r>
            <a:r>
              <a:rPr sz="1800" b="1" spc="-5" dirty="0">
                <a:solidFill>
                  <a:srgbClr val="C00000"/>
                </a:solidFill>
                <a:latin typeface="Calibri"/>
                <a:cs typeface="Calibri"/>
              </a:rPr>
              <a:t>l</a:t>
            </a:r>
            <a:r>
              <a:rPr sz="1800" b="1" spc="5" dirty="0">
                <a:solidFill>
                  <a:srgbClr val="C00000"/>
                </a:solidFill>
                <a:latin typeface="Calibri"/>
                <a:cs typeface="Calibri"/>
              </a:rPr>
              <a:t>e</a:t>
            </a:r>
            <a:r>
              <a:rPr sz="1800" b="1" spc="-5" dirty="0">
                <a:solidFill>
                  <a:srgbClr val="C00000"/>
                </a:solidFill>
                <a:latin typeface="Calibri"/>
                <a:cs typeface="Calibri"/>
              </a:rPr>
              <a:t>s</a:t>
            </a:r>
            <a:endParaRPr sz="1800" dirty="0">
              <a:latin typeface="Calibri"/>
              <a:cs typeface="Calibri"/>
            </a:endParaRPr>
          </a:p>
          <a:p>
            <a:pPr marL="807720">
              <a:lnSpc>
                <a:spcPct val="100000"/>
              </a:lnSpc>
              <a:spcBef>
                <a:spcPts val="430"/>
              </a:spcBef>
            </a:pPr>
            <a:r>
              <a:rPr sz="1800" spc="-5" dirty="0">
                <a:latin typeface="Calibri"/>
                <a:cs typeface="Calibri"/>
              </a:rPr>
              <a:t>99</a:t>
            </a:r>
            <a:r>
              <a:rPr sz="1800" spc="-5" dirty="0" smtClean="0">
                <a:latin typeface="Calibri"/>
                <a:cs typeface="Calibri"/>
              </a:rPr>
              <a:t>%</a:t>
            </a:r>
            <a:r>
              <a:rPr lang="en-US" sz="1800" spc="-5" dirty="0" smtClean="0">
                <a:latin typeface="Calibri"/>
                <a:cs typeface="Calibri"/>
              </a:rPr>
              <a:t> </a:t>
            </a:r>
            <a:r>
              <a:rPr lang="zh-CN" altLang="en-US" spc="10" dirty="0" smtClean="0">
                <a:latin typeface="Calibri"/>
                <a:cs typeface="Calibri"/>
              </a:rPr>
              <a:t>命中</a:t>
            </a:r>
            <a:r>
              <a:rPr sz="1800" spc="-5" dirty="0" smtClean="0">
                <a:latin typeface="Calibri"/>
                <a:cs typeface="Calibri"/>
              </a:rPr>
              <a:t>:</a:t>
            </a:r>
            <a:r>
              <a:rPr sz="1800" dirty="0" smtClean="0">
                <a:latin typeface="Calibri"/>
                <a:cs typeface="Calibri"/>
              </a:rPr>
              <a:t> </a:t>
            </a:r>
            <a:r>
              <a:rPr sz="1800" spc="10" dirty="0" smtClean="0">
                <a:latin typeface="Calibri"/>
                <a:cs typeface="Calibri"/>
              </a:rPr>
              <a:t> </a:t>
            </a:r>
            <a:r>
              <a:rPr sz="1800" spc="-5" dirty="0">
                <a:latin typeface="Calibri"/>
                <a:cs typeface="Calibri"/>
              </a:rPr>
              <a:t>1</a:t>
            </a:r>
            <a:r>
              <a:rPr sz="1800" spc="10" dirty="0">
                <a:latin typeface="Calibri"/>
                <a:cs typeface="Calibri"/>
              </a:rPr>
              <a:t> </a:t>
            </a:r>
            <a:r>
              <a:rPr sz="1800" spc="-15" dirty="0">
                <a:latin typeface="Calibri"/>
                <a:cs typeface="Calibri"/>
              </a:rPr>
              <a:t>c</a:t>
            </a:r>
            <a:r>
              <a:rPr sz="1800" spc="-5" dirty="0">
                <a:latin typeface="Calibri"/>
                <a:cs typeface="Calibri"/>
              </a:rPr>
              <a:t>y</a:t>
            </a:r>
            <a:r>
              <a:rPr sz="1800" spc="-15" dirty="0">
                <a:latin typeface="Calibri"/>
                <a:cs typeface="Calibri"/>
              </a:rPr>
              <a:t>c</a:t>
            </a:r>
            <a:r>
              <a:rPr sz="1800" spc="-10" dirty="0">
                <a:latin typeface="Calibri"/>
                <a:cs typeface="Calibri"/>
              </a:rPr>
              <a:t>l</a:t>
            </a:r>
            <a:r>
              <a:rPr sz="1800" spc="-5" dirty="0">
                <a:latin typeface="Calibri"/>
                <a:cs typeface="Calibri"/>
              </a:rPr>
              <a:t>e</a:t>
            </a:r>
            <a:r>
              <a:rPr sz="1800" spc="15"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0.</a:t>
            </a:r>
            <a:r>
              <a:rPr sz="1800" spc="-5" dirty="0">
                <a:latin typeface="Calibri"/>
                <a:cs typeface="Calibri"/>
              </a:rPr>
              <a:t>01</a:t>
            </a:r>
            <a:r>
              <a:rPr sz="1800" dirty="0">
                <a:latin typeface="Calibri"/>
                <a:cs typeface="Calibri"/>
              </a:rPr>
              <a:t> x </a:t>
            </a:r>
            <a:r>
              <a:rPr sz="1800" spc="-5" dirty="0">
                <a:latin typeface="Calibri"/>
                <a:cs typeface="Calibri"/>
              </a:rPr>
              <a:t>100</a:t>
            </a:r>
            <a:r>
              <a:rPr sz="1800" dirty="0">
                <a:latin typeface="Calibri"/>
                <a:cs typeface="Calibri"/>
              </a:rPr>
              <a:t> </a:t>
            </a:r>
            <a:r>
              <a:rPr sz="1800" spc="-15" dirty="0">
                <a:latin typeface="Calibri"/>
                <a:cs typeface="Calibri"/>
              </a:rPr>
              <a:t>c</a:t>
            </a:r>
            <a:r>
              <a:rPr sz="1800" spc="-5" dirty="0">
                <a:latin typeface="Calibri"/>
                <a:cs typeface="Calibri"/>
              </a:rPr>
              <a:t>y</a:t>
            </a:r>
            <a:r>
              <a:rPr sz="1800" spc="-15" dirty="0">
                <a:latin typeface="Calibri"/>
                <a:cs typeface="Calibri"/>
              </a:rPr>
              <a:t>c</a:t>
            </a:r>
            <a:r>
              <a:rPr sz="1800" spc="-5" dirty="0">
                <a:latin typeface="Calibri"/>
                <a:cs typeface="Calibri"/>
              </a:rPr>
              <a:t>le</a:t>
            </a:r>
            <a:r>
              <a:rPr sz="1800" dirty="0">
                <a:latin typeface="Calibri"/>
                <a:cs typeface="Calibri"/>
              </a:rPr>
              <a:t>s</a:t>
            </a:r>
            <a:r>
              <a:rPr sz="1800" spc="15" dirty="0">
                <a:latin typeface="Calibri"/>
                <a:cs typeface="Calibri"/>
              </a:rPr>
              <a:t> </a:t>
            </a:r>
            <a:r>
              <a:rPr sz="1800" dirty="0">
                <a:latin typeface="Calibri"/>
                <a:cs typeface="Calibri"/>
              </a:rPr>
              <a:t>= </a:t>
            </a:r>
            <a:r>
              <a:rPr sz="1800" b="1" spc="-5" dirty="0">
                <a:solidFill>
                  <a:srgbClr val="C00000"/>
                </a:solidFill>
                <a:latin typeface="Calibri"/>
                <a:cs typeface="Calibri"/>
              </a:rPr>
              <a:t>2</a:t>
            </a:r>
            <a:r>
              <a:rPr sz="1800" b="1" spc="10" dirty="0">
                <a:solidFill>
                  <a:srgbClr val="C00000"/>
                </a:solidFill>
                <a:latin typeface="Calibri"/>
                <a:cs typeface="Calibri"/>
              </a:rPr>
              <a:t> </a:t>
            </a:r>
            <a:r>
              <a:rPr sz="1800" b="1" dirty="0">
                <a:solidFill>
                  <a:srgbClr val="C00000"/>
                </a:solidFill>
                <a:latin typeface="Calibri"/>
                <a:cs typeface="Calibri"/>
              </a:rPr>
              <a:t>c</a:t>
            </a:r>
            <a:r>
              <a:rPr sz="1800" b="1" spc="-10" dirty="0">
                <a:solidFill>
                  <a:srgbClr val="C00000"/>
                </a:solidFill>
                <a:latin typeface="Calibri"/>
                <a:cs typeface="Calibri"/>
              </a:rPr>
              <a:t>y</a:t>
            </a:r>
            <a:r>
              <a:rPr sz="1800" b="1" dirty="0">
                <a:solidFill>
                  <a:srgbClr val="C00000"/>
                </a:solidFill>
                <a:latin typeface="Calibri"/>
                <a:cs typeface="Calibri"/>
              </a:rPr>
              <a:t>c</a:t>
            </a:r>
            <a:r>
              <a:rPr sz="1800" b="1" spc="-5" dirty="0">
                <a:solidFill>
                  <a:srgbClr val="C00000"/>
                </a:solidFill>
                <a:latin typeface="Calibri"/>
                <a:cs typeface="Calibri"/>
              </a:rPr>
              <a:t>l</a:t>
            </a:r>
            <a:r>
              <a:rPr sz="1800" b="1" spc="5" dirty="0">
                <a:solidFill>
                  <a:srgbClr val="C00000"/>
                </a:solidFill>
                <a:latin typeface="Calibri"/>
                <a:cs typeface="Calibri"/>
              </a:rPr>
              <a:t>e</a:t>
            </a:r>
            <a:r>
              <a:rPr sz="1800" b="1" spc="-5" dirty="0">
                <a:solidFill>
                  <a:srgbClr val="C00000"/>
                </a:solidFill>
                <a:latin typeface="Calibri"/>
                <a:cs typeface="Calibri"/>
              </a:rPr>
              <a:t>s</a:t>
            </a:r>
            <a:endParaRPr sz="1800" dirty="0">
              <a:latin typeface="Calibri"/>
              <a:cs typeface="Calibri"/>
            </a:endParaRPr>
          </a:p>
          <a:p>
            <a:pPr>
              <a:lnSpc>
                <a:spcPct val="100000"/>
              </a:lnSpc>
              <a:spcBef>
                <a:spcPts val="26"/>
              </a:spcBef>
            </a:pPr>
            <a:endParaRPr sz="2450" dirty="0">
              <a:latin typeface="Times New Roman"/>
              <a:cs typeface="Times New Roman"/>
            </a:endParaRPr>
          </a:p>
          <a:p>
            <a:pPr marL="355600" indent="-342900">
              <a:lnSpc>
                <a:spcPct val="100000"/>
              </a:lnSpc>
              <a:buClr>
                <a:srgbClr val="990000"/>
              </a:buClr>
              <a:buSzPct val="58333"/>
              <a:buFont typeface="Wingdings 2"/>
              <a:buChar char=""/>
              <a:tabLst>
                <a:tab pos="355600" algn="l"/>
              </a:tabLst>
            </a:pPr>
            <a:r>
              <a:rPr lang="zh-CN" altLang="en-US" sz="2400" b="1" spc="-5" dirty="0">
                <a:solidFill>
                  <a:srgbClr val="C00000"/>
                </a:solidFill>
                <a:latin typeface="Calibri"/>
                <a:cs typeface="Calibri"/>
              </a:rPr>
              <a:t>这就是为什么使用</a:t>
            </a:r>
            <a:r>
              <a:rPr lang="zh-CN" altLang="en-US" sz="2400" b="1" spc="-5" dirty="0" smtClean="0">
                <a:solidFill>
                  <a:srgbClr val="C00000"/>
                </a:solidFill>
                <a:latin typeface="Calibri"/>
                <a:cs typeface="Calibri"/>
              </a:rPr>
              <a:t>“不命中率”</a:t>
            </a:r>
            <a:r>
              <a:rPr lang="zh-CN" altLang="en-US" sz="2400" b="1" spc="-5" dirty="0">
                <a:solidFill>
                  <a:srgbClr val="C00000"/>
                </a:solidFill>
                <a:latin typeface="Calibri"/>
                <a:cs typeface="Calibri"/>
              </a:rPr>
              <a:t>代替“命中率”的</a:t>
            </a:r>
            <a:r>
              <a:rPr lang="zh-CN" altLang="en-US" sz="2400" b="1" spc="-5" dirty="0" smtClean="0">
                <a:solidFill>
                  <a:srgbClr val="C00000"/>
                </a:solidFill>
                <a:latin typeface="Calibri"/>
                <a:cs typeface="Calibri"/>
              </a:rPr>
              <a:t>原因</a:t>
            </a:r>
            <a:endParaRPr sz="2400" dirty="0">
              <a:latin typeface="Calibri"/>
              <a:cs typeface="Calibri"/>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nSpc>
                <a:spcPct val="100000"/>
              </a:lnSpc>
            </a:pPr>
            <a:r>
              <a:rPr lang="zh-CN" altLang="en-US" dirty="0" smtClean="0"/>
              <a:t>编写高速缓存友好的代码</a:t>
            </a:r>
            <a:endParaRPr dirty="0"/>
          </a:p>
        </p:txBody>
      </p:sp>
      <p:sp>
        <p:nvSpPr>
          <p:cNvPr id="4" name="object 4"/>
          <p:cNvSpPr txBox="1"/>
          <p:nvPr/>
        </p:nvSpPr>
        <p:spPr>
          <a:xfrm>
            <a:off x="475615" y="1464183"/>
            <a:ext cx="7116445" cy="2308324"/>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spc="-10" dirty="0" smtClean="0">
                <a:latin typeface="Calibri"/>
                <a:cs typeface="Calibri"/>
              </a:rPr>
              <a:t>让最常见的情况运行得快</a:t>
            </a:r>
            <a:endParaRPr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dirty="0" smtClean="0">
                <a:latin typeface="Calibri"/>
                <a:cs typeface="Calibri"/>
              </a:rPr>
              <a:t>集中在核心函数里的循环上</a:t>
            </a:r>
            <a:endParaRPr sz="2000" dirty="0">
              <a:latin typeface="Calibri"/>
              <a:cs typeface="Calibri"/>
            </a:endParaRPr>
          </a:p>
          <a:p>
            <a:pPr lvl="1">
              <a:lnSpc>
                <a:spcPct val="100000"/>
              </a:lnSpc>
              <a:spcBef>
                <a:spcPts val="35"/>
              </a:spcBef>
              <a:buClr>
                <a:srgbClr val="990000"/>
              </a:buClr>
              <a:buFont typeface="Wingdings"/>
              <a:buChar char=""/>
            </a:pPr>
            <a:endParaRPr sz="2950" dirty="0">
              <a:latin typeface="Times New Roman"/>
              <a:cs typeface="Times New Roman"/>
            </a:endParaRPr>
          </a:p>
          <a:p>
            <a:pPr marL="355600" indent="-342900">
              <a:lnSpc>
                <a:spcPct val="100000"/>
              </a:lnSpc>
              <a:buClr>
                <a:srgbClr val="990000"/>
              </a:buClr>
              <a:buSzPct val="60416"/>
              <a:buFont typeface="Wingdings 2"/>
              <a:buChar char=""/>
              <a:tabLst>
                <a:tab pos="355600" algn="l"/>
              </a:tabLst>
            </a:pPr>
            <a:r>
              <a:rPr lang="zh-CN" altLang="en-US" sz="2400" b="1" spc="-10" dirty="0" smtClean="0">
                <a:latin typeface="Calibri"/>
                <a:cs typeface="Calibri"/>
              </a:rPr>
              <a:t>尽量减少每个循环内部的缓存不命中数量</a:t>
            </a:r>
            <a:endParaRPr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spc="-30" dirty="0" smtClean="0">
                <a:latin typeface="Calibri"/>
                <a:cs typeface="Calibri"/>
              </a:rPr>
              <a:t>对局部变量的反复引用是好的</a:t>
            </a:r>
            <a:r>
              <a:rPr sz="2000" spc="-30" dirty="0" smtClean="0">
                <a:latin typeface="Calibri"/>
                <a:cs typeface="Calibri"/>
              </a:rPr>
              <a:t> </a:t>
            </a:r>
            <a:r>
              <a:rPr sz="2000" dirty="0" smtClean="0">
                <a:latin typeface="Calibri"/>
                <a:cs typeface="Calibri"/>
              </a:rPr>
              <a:t>(</a:t>
            </a:r>
            <a:r>
              <a:rPr lang="zh-CN" altLang="en-US" sz="2000" dirty="0" smtClean="0">
                <a:solidFill>
                  <a:srgbClr val="FF0000"/>
                </a:solidFill>
                <a:latin typeface="Calibri"/>
                <a:cs typeface="Calibri"/>
              </a:rPr>
              <a:t>时间局部性</a:t>
            </a:r>
            <a:r>
              <a:rPr sz="2000" dirty="0" smtClean="0">
                <a:latin typeface="Calibri"/>
                <a:cs typeface="Calibri"/>
              </a:rPr>
              <a:t>)</a:t>
            </a:r>
            <a:endParaRPr sz="2000" dirty="0">
              <a:latin typeface="Calibri"/>
              <a:cs typeface="Calibri"/>
            </a:endParaRP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smtClean="0">
                <a:latin typeface="Calibri"/>
                <a:cs typeface="Calibri"/>
              </a:rPr>
              <a:t>步长为</a:t>
            </a:r>
            <a:r>
              <a:rPr lang="en-US" altLang="zh-CN" sz="2000" dirty="0" smtClean="0">
                <a:latin typeface="Calibri"/>
                <a:cs typeface="Calibri"/>
              </a:rPr>
              <a:t>1</a:t>
            </a:r>
            <a:r>
              <a:rPr lang="zh-CN" altLang="en-US" sz="2000" dirty="0" smtClean="0">
                <a:latin typeface="Calibri"/>
                <a:cs typeface="Calibri"/>
              </a:rPr>
              <a:t>的引用模式是好的</a:t>
            </a:r>
            <a:r>
              <a:rPr sz="2000" dirty="0" smtClean="0">
                <a:latin typeface="Calibri"/>
                <a:cs typeface="Calibri"/>
              </a:rPr>
              <a:t>(</a:t>
            </a:r>
            <a:r>
              <a:rPr lang="zh-CN" altLang="en-US" sz="2000" dirty="0">
                <a:solidFill>
                  <a:srgbClr val="FF0000"/>
                </a:solidFill>
                <a:latin typeface="Calibri"/>
                <a:cs typeface="Calibri"/>
              </a:rPr>
              <a:t>空间</a:t>
            </a:r>
            <a:r>
              <a:rPr lang="zh-CN" altLang="en-US" sz="2000" dirty="0" smtClean="0">
                <a:solidFill>
                  <a:srgbClr val="FF0000"/>
                </a:solidFill>
                <a:latin typeface="Calibri"/>
                <a:cs typeface="Calibri"/>
              </a:rPr>
              <a:t>局部性</a:t>
            </a:r>
            <a:r>
              <a:rPr sz="2000" dirty="0" smtClean="0">
                <a:latin typeface="Calibri"/>
                <a:cs typeface="Calibri"/>
              </a:rPr>
              <a:t>)</a:t>
            </a:r>
            <a:endParaRPr sz="2000" dirty="0">
              <a:latin typeface="Calibri"/>
              <a:cs typeface="Calibri"/>
            </a:endParaRPr>
          </a:p>
        </p:txBody>
      </p:sp>
      <p:sp>
        <p:nvSpPr>
          <p:cNvPr id="5" name="object 5"/>
          <p:cNvSpPr txBox="1"/>
          <p:nvPr/>
        </p:nvSpPr>
        <p:spPr>
          <a:xfrm>
            <a:off x="475616" y="4899533"/>
            <a:ext cx="8171180" cy="861774"/>
          </a:xfrm>
          <a:prstGeom prst="rect">
            <a:avLst/>
          </a:prstGeom>
        </p:spPr>
        <p:txBody>
          <a:bodyPr vert="horz" wrap="square" lIns="0" tIns="0" rIns="0" bIns="0" rtlCol="0">
            <a:spAutoFit/>
          </a:bodyPr>
          <a:lstStyle/>
          <a:p>
            <a:pPr marL="12700" marR="5080">
              <a:lnSpc>
                <a:spcPct val="100000"/>
              </a:lnSpc>
            </a:pPr>
            <a:r>
              <a:rPr lang="zh-CN" altLang="en-US" sz="2800" b="1" spc="-60" dirty="0">
                <a:latin typeface="Calibri"/>
                <a:cs typeface="Calibri"/>
              </a:rPr>
              <a:t>关键思想：通过对高速缓冲存储器的理解来量化局部性的定性</a:t>
            </a:r>
            <a:r>
              <a:rPr lang="zh-CN" altLang="en-US" sz="2800" b="1" spc="-60" dirty="0" smtClean="0">
                <a:latin typeface="Calibri"/>
                <a:cs typeface="Calibri"/>
              </a:rPr>
              <a:t>概念</a:t>
            </a:r>
            <a:endParaRPr sz="2800" dirty="0">
              <a:latin typeface="Calibri"/>
              <a:cs typeface="Calibri"/>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75615" y="1464183"/>
            <a:ext cx="5361940" cy="1931298"/>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dirty="0" smtClean="0">
                <a:solidFill>
                  <a:srgbClr val="C0C0C0"/>
                </a:solidFill>
                <a:latin typeface="Calibri"/>
                <a:cs typeface="Calibri"/>
              </a:rPr>
              <a:t>高速缓存的结构和操作</a:t>
            </a:r>
            <a:endParaRPr sz="2400" dirty="0">
              <a:latin typeface="Calibri"/>
              <a:cs typeface="Calibri"/>
            </a:endParaRPr>
          </a:p>
          <a:p>
            <a:pPr marL="355600" indent="-342900">
              <a:lnSpc>
                <a:spcPct val="100000"/>
              </a:lnSpc>
              <a:spcBef>
                <a:spcPts val="575"/>
              </a:spcBef>
              <a:buClr>
                <a:srgbClr val="990000"/>
              </a:buClr>
              <a:buSzPct val="60416"/>
              <a:buFont typeface="Wingdings 2"/>
              <a:buChar char=""/>
              <a:tabLst>
                <a:tab pos="355600" algn="l"/>
              </a:tabLst>
            </a:pPr>
            <a:r>
              <a:rPr lang="zh-CN" altLang="en-US" sz="2400" b="1" spc="-10" dirty="0">
                <a:latin typeface="Calibri"/>
                <a:cs typeface="Calibri"/>
              </a:rPr>
              <a:t>高速缓存对性能的影响</a:t>
            </a:r>
          </a:p>
          <a:p>
            <a:pPr marL="756285" lvl="1" indent="-286385">
              <a:lnSpc>
                <a:spcPct val="100000"/>
              </a:lnSpc>
              <a:spcBef>
                <a:spcPts val="505"/>
              </a:spcBef>
              <a:buClr>
                <a:srgbClr val="990000"/>
              </a:buClr>
              <a:buSzPct val="110000"/>
              <a:buFont typeface="Wingdings"/>
              <a:buChar char=""/>
              <a:tabLst>
                <a:tab pos="756920" algn="l"/>
              </a:tabLst>
            </a:pPr>
            <a:r>
              <a:rPr lang="zh-CN" altLang="en-US" sz="2000" spc="-5" dirty="0">
                <a:latin typeface="Calibri"/>
                <a:cs typeface="Calibri"/>
              </a:rPr>
              <a:t>存储器山</a:t>
            </a: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a:solidFill>
                  <a:srgbClr val="C0C0C0"/>
                </a:solidFill>
                <a:latin typeface="Calibri"/>
                <a:cs typeface="Calibri"/>
              </a:rPr>
              <a:t>重新排列循环以提高空间局部性</a:t>
            </a: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a:solidFill>
                  <a:srgbClr val="C0C0C0"/>
                </a:solidFill>
                <a:latin typeface="Calibri"/>
                <a:cs typeface="Calibri"/>
              </a:rPr>
              <a:t>使用分块以提高时间局部性</a:t>
            </a:r>
          </a:p>
        </p:txBody>
      </p:sp>
      <p:sp>
        <p:nvSpPr>
          <p:cNvPr id="5"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gn="ctr">
              <a:lnSpc>
                <a:spcPct val="100000"/>
              </a:lnSpc>
            </a:pPr>
            <a:r>
              <a:rPr lang="zh-CN" altLang="en-US" dirty="0">
                <a:ea typeface="宋体" pitchFamily="2" charset="-122"/>
              </a:rPr>
              <a:t>高速缓存存储器</a:t>
            </a:r>
            <a:endParaRPr spc="-5"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nSpc>
                <a:spcPct val="100000"/>
              </a:lnSpc>
            </a:pPr>
            <a:r>
              <a:rPr lang="zh-CN" altLang="en-US" spc="5" dirty="0"/>
              <a:t>存储器山</a:t>
            </a:r>
          </a:p>
        </p:txBody>
      </p:sp>
      <p:sp>
        <p:nvSpPr>
          <p:cNvPr id="4" name="object 4"/>
          <p:cNvSpPr txBox="1"/>
          <p:nvPr/>
        </p:nvSpPr>
        <p:spPr>
          <a:xfrm>
            <a:off x="475615" y="1464183"/>
            <a:ext cx="6945630" cy="2385268"/>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spc="-5" dirty="0" smtClean="0">
                <a:latin typeface="Calibri"/>
                <a:cs typeface="Calibri"/>
              </a:rPr>
              <a:t>吞吐量</a:t>
            </a:r>
            <a:r>
              <a:rPr sz="2400" b="1" spc="-5" dirty="0" smtClean="0">
                <a:latin typeface="Calibri"/>
                <a:cs typeface="Calibri"/>
              </a:rPr>
              <a:t>(</a:t>
            </a:r>
            <a:r>
              <a:rPr lang="zh-CN" altLang="en-US" sz="2400" b="1" spc="-5" dirty="0" smtClean="0">
                <a:latin typeface="Calibri"/>
                <a:cs typeface="Calibri"/>
              </a:rPr>
              <a:t>读带宽</a:t>
            </a:r>
            <a:r>
              <a:rPr sz="2400" b="1" spc="-10" dirty="0" smtClean="0">
                <a:latin typeface="Calibri"/>
                <a:cs typeface="Calibri"/>
              </a:rPr>
              <a:t>)</a:t>
            </a:r>
            <a:endParaRPr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dirty="0" smtClean="0">
                <a:latin typeface="Calibri"/>
                <a:cs typeface="Calibri"/>
              </a:rPr>
              <a:t>以兆字节每秒为单位</a:t>
            </a:r>
            <a:r>
              <a:rPr sz="2000" dirty="0" smtClean="0">
                <a:latin typeface="Calibri"/>
                <a:cs typeface="Calibri"/>
              </a:rPr>
              <a:t>(</a:t>
            </a:r>
            <a:r>
              <a:rPr sz="2000" dirty="0">
                <a:latin typeface="Calibri"/>
                <a:cs typeface="Calibri"/>
              </a:rPr>
              <a:t>MB/</a:t>
            </a:r>
            <a:r>
              <a:rPr sz="2000" spc="-5" dirty="0">
                <a:latin typeface="Calibri"/>
                <a:cs typeface="Calibri"/>
              </a:rPr>
              <a:t>s</a:t>
            </a:r>
            <a:r>
              <a:rPr sz="2000" dirty="0">
                <a:latin typeface="Calibri"/>
                <a:cs typeface="Calibri"/>
              </a:rPr>
              <a:t>)</a:t>
            </a:r>
          </a:p>
          <a:p>
            <a:pPr lvl="1">
              <a:lnSpc>
                <a:spcPct val="100000"/>
              </a:lnSpc>
              <a:buClr>
                <a:srgbClr val="990000"/>
              </a:buClr>
              <a:buFont typeface="Wingdings"/>
              <a:buChar char=""/>
            </a:pPr>
            <a:endParaRPr sz="2300" dirty="0">
              <a:latin typeface="Times New Roman"/>
              <a:cs typeface="Times New Roman"/>
            </a:endParaRPr>
          </a:p>
          <a:p>
            <a:pPr marL="355600" marR="41275" indent="-342900">
              <a:lnSpc>
                <a:spcPct val="100000"/>
              </a:lnSpc>
              <a:spcBef>
                <a:spcPts val="1360"/>
              </a:spcBef>
              <a:buClr>
                <a:srgbClr val="990000"/>
              </a:buClr>
              <a:buSzPct val="58333"/>
              <a:buFont typeface="Wingdings 2"/>
              <a:buChar char=""/>
              <a:tabLst>
                <a:tab pos="355600" algn="l"/>
              </a:tabLst>
            </a:pPr>
            <a:r>
              <a:rPr lang="zh-CN" altLang="en-US" sz="2400" b="1" dirty="0" smtClean="0">
                <a:solidFill>
                  <a:srgbClr val="C00000"/>
                </a:solidFill>
                <a:latin typeface="Calibri"/>
                <a:cs typeface="Calibri"/>
              </a:rPr>
              <a:t>存储器山</a:t>
            </a:r>
            <a:r>
              <a:rPr sz="2400" b="1" spc="-5" dirty="0" smtClean="0">
                <a:solidFill>
                  <a:srgbClr val="C00000"/>
                </a:solidFill>
                <a:latin typeface="Calibri"/>
                <a:cs typeface="Calibri"/>
              </a:rPr>
              <a:t>:</a:t>
            </a:r>
            <a:r>
              <a:rPr sz="2400" b="1" spc="5" dirty="0" smtClean="0">
                <a:solidFill>
                  <a:srgbClr val="C00000"/>
                </a:solidFill>
                <a:latin typeface="Calibri"/>
                <a:cs typeface="Calibri"/>
              </a:rPr>
              <a:t> </a:t>
            </a:r>
            <a:r>
              <a:rPr lang="zh-CN" altLang="en-US" sz="2400" b="1" spc="-5" dirty="0" smtClean="0">
                <a:latin typeface="Calibri"/>
                <a:cs typeface="Calibri"/>
              </a:rPr>
              <a:t>使用一个空间</a:t>
            </a:r>
            <a:r>
              <a:rPr lang="zh-CN" altLang="en-US" sz="2400" b="1" spc="-5" dirty="0">
                <a:latin typeface="Calibri"/>
                <a:cs typeface="Calibri"/>
              </a:rPr>
              <a:t>和时间局部性的</a:t>
            </a:r>
            <a:r>
              <a:rPr lang="zh-CN" altLang="en-US" sz="2400" b="1" spc="-5" dirty="0" smtClean="0">
                <a:latin typeface="Calibri"/>
                <a:cs typeface="Calibri"/>
              </a:rPr>
              <a:t>函数</a:t>
            </a:r>
            <a:r>
              <a:rPr lang="zh-CN" altLang="en-US" sz="2400" b="1" spc="-5" dirty="0">
                <a:latin typeface="Calibri"/>
                <a:cs typeface="Calibri"/>
              </a:rPr>
              <a:t>测量读取</a:t>
            </a:r>
            <a:r>
              <a:rPr lang="zh-CN" altLang="en-US" sz="2400" b="1" spc="-5" dirty="0" smtClean="0">
                <a:latin typeface="Calibri"/>
                <a:cs typeface="Calibri"/>
              </a:rPr>
              <a:t>吞吐量</a:t>
            </a:r>
            <a:endParaRPr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dirty="0" smtClean="0">
                <a:latin typeface="Calibri"/>
                <a:cs typeface="Calibri"/>
              </a:rPr>
              <a:t>以紧凑的方式表征存储系统的性能</a:t>
            </a:r>
            <a:endParaRPr sz="2000" dirty="0">
              <a:latin typeface="Calibri"/>
              <a:cs typeface="Calibri"/>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5432" y="762012"/>
            <a:ext cx="6319520" cy="6094095"/>
          </a:xfrm>
          <a:prstGeom prst="rect">
            <a:avLst/>
          </a:prstGeom>
        </p:spPr>
        <p:txBody>
          <a:bodyPr vert="horz" wrap="square" lIns="0" tIns="0" rIns="0" bIns="0" rtlCol="0">
            <a:spAutoFit/>
          </a:bodyPr>
          <a:lstStyle/>
          <a:p>
            <a:pPr>
              <a:lnSpc>
                <a:spcPct val="100000"/>
              </a:lnSpc>
            </a:pPr>
            <a:r>
              <a:rPr sz="1000" spc="-10" dirty="0">
                <a:latin typeface="Calibri"/>
                <a:cs typeface="Calibri"/>
              </a:rPr>
              <a:t>B</a:t>
            </a:r>
            <a:r>
              <a:rPr sz="1000" spc="-5" dirty="0">
                <a:latin typeface="Calibri"/>
                <a:cs typeface="Calibri"/>
              </a:rPr>
              <a:t>r</a:t>
            </a:r>
            <a:r>
              <a:rPr sz="1000" dirty="0">
                <a:latin typeface="Calibri"/>
                <a:cs typeface="Calibri"/>
              </a:rPr>
              <a:t>y</a:t>
            </a:r>
            <a:r>
              <a:rPr sz="1000" spc="-5" dirty="0">
                <a:latin typeface="Calibri"/>
                <a:cs typeface="Calibri"/>
              </a:rPr>
              <a:t>ant</a:t>
            </a:r>
            <a:r>
              <a:rPr sz="1000" dirty="0">
                <a:latin typeface="Calibri"/>
                <a:cs typeface="Calibri"/>
              </a:rPr>
              <a:t> </a:t>
            </a:r>
            <a:r>
              <a:rPr sz="1000" spc="-5" dirty="0">
                <a:latin typeface="Calibri"/>
                <a:cs typeface="Calibri"/>
              </a:rPr>
              <a:t>and O’Ha</a:t>
            </a:r>
            <a:r>
              <a:rPr sz="1000" spc="-10" dirty="0">
                <a:latin typeface="Calibri"/>
                <a:cs typeface="Calibri"/>
              </a:rPr>
              <a:t>ll</a:t>
            </a:r>
            <a:r>
              <a:rPr sz="1000" spc="-5" dirty="0">
                <a:latin typeface="Calibri"/>
                <a:cs typeface="Calibri"/>
              </a:rPr>
              <a:t>aron,</a:t>
            </a:r>
            <a:r>
              <a:rPr sz="1000" spc="-20" dirty="0">
                <a:latin typeface="Calibri"/>
                <a:cs typeface="Calibri"/>
              </a:rPr>
              <a:t> </a:t>
            </a:r>
            <a:r>
              <a:rPr sz="1000" spc="-10" dirty="0">
                <a:latin typeface="Calibri"/>
                <a:cs typeface="Calibri"/>
              </a:rPr>
              <a:t>C</a:t>
            </a:r>
            <a:r>
              <a:rPr sz="1000" spc="-5" dirty="0">
                <a:latin typeface="Calibri"/>
                <a:cs typeface="Calibri"/>
              </a:rPr>
              <a:t>o</a:t>
            </a:r>
            <a:r>
              <a:rPr sz="1000" spc="-10" dirty="0">
                <a:latin typeface="Calibri"/>
                <a:cs typeface="Calibri"/>
              </a:rPr>
              <a:t>m</a:t>
            </a:r>
            <a:r>
              <a:rPr sz="1000" spc="-5" dirty="0">
                <a:latin typeface="Calibri"/>
                <a:cs typeface="Calibri"/>
              </a:rPr>
              <a:t>put</a:t>
            </a:r>
            <a:r>
              <a:rPr sz="1000" spc="-10" dirty="0">
                <a:latin typeface="Calibri"/>
                <a:cs typeface="Calibri"/>
              </a:rPr>
              <a:t>e</a:t>
            </a:r>
            <a:r>
              <a:rPr sz="1000" spc="-5" dirty="0">
                <a:latin typeface="Calibri"/>
                <a:cs typeface="Calibri"/>
              </a:rPr>
              <a:t>r</a:t>
            </a:r>
            <a:r>
              <a:rPr sz="1000" spc="10" dirty="0">
                <a:latin typeface="Calibri"/>
                <a:cs typeface="Calibri"/>
              </a:rPr>
              <a:t> </a:t>
            </a:r>
            <a:r>
              <a:rPr sz="1000" spc="-10" dirty="0">
                <a:latin typeface="Calibri"/>
                <a:cs typeface="Calibri"/>
              </a:rPr>
              <a:t>S</a:t>
            </a:r>
            <a:r>
              <a:rPr sz="1000" dirty="0">
                <a:latin typeface="Calibri"/>
                <a:cs typeface="Calibri"/>
              </a:rPr>
              <a:t>y</a:t>
            </a:r>
            <a:r>
              <a:rPr sz="1000" spc="-15" dirty="0">
                <a:latin typeface="Calibri"/>
                <a:cs typeface="Calibri"/>
              </a:rPr>
              <a:t>s</a:t>
            </a:r>
            <a:r>
              <a:rPr sz="1000" spc="-5" dirty="0">
                <a:latin typeface="Calibri"/>
                <a:cs typeface="Calibri"/>
              </a:rPr>
              <a:t>t</a:t>
            </a:r>
            <a:r>
              <a:rPr sz="1000" spc="-10" dirty="0">
                <a:latin typeface="Calibri"/>
                <a:cs typeface="Calibri"/>
              </a:rPr>
              <a:t>em</a:t>
            </a:r>
            <a:r>
              <a:rPr sz="1000" spc="-15" dirty="0">
                <a:latin typeface="Calibri"/>
                <a:cs typeface="Calibri"/>
              </a:rPr>
              <a:t>s</a:t>
            </a:r>
            <a:r>
              <a:rPr sz="1000" spc="-5" dirty="0">
                <a:latin typeface="Calibri"/>
                <a:cs typeface="Calibri"/>
              </a:rPr>
              <a:t>:</a:t>
            </a:r>
            <a:r>
              <a:rPr sz="1000" spc="20" dirty="0">
                <a:latin typeface="Calibri"/>
                <a:cs typeface="Calibri"/>
              </a:rPr>
              <a:t> </a:t>
            </a:r>
            <a:r>
              <a:rPr sz="1000" spc="-5" dirty="0">
                <a:latin typeface="Calibri"/>
                <a:cs typeface="Calibri"/>
              </a:rPr>
              <a:t>A</a:t>
            </a:r>
            <a:r>
              <a:rPr sz="1000" spc="-15" dirty="0">
                <a:latin typeface="Calibri"/>
                <a:cs typeface="Calibri"/>
              </a:rPr>
              <a:t> </a:t>
            </a:r>
            <a:r>
              <a:rPr sz="1000" spc="-5" dirty="0">
                <a:latin typeface="Calibri"/>
                <a:cs typeface="Calibri"/>
              </a:rPr>
              <a:t>Pro</a:t>
            </a:r>
            <a:r>
              <a:rPr sz="1000" spc="-10" dirty="0">
                <a:latin typeface="Calibri"/>
                <a:cs typeface="Calibri"/>
              </a:rPr>
              <a:t>g</a:t>
            </a:r>
            <a:r>
              <a:rPr sz="1000" spc="-5" dirty="0">
                <a:latin typeface="Calibri"/>
                <a:cs typeface="Calibri"/>
              </a:rPr>
              <a:t>ra</a:t>
            </a:r>
            <a:r>
              <a:rPr sz="1000" spc="-10" dirty="0">
                <a:latin typeface="Calibri"/>
                <a:cs typeface="Calibri"/>
              </a:rPr>
              <a:t>mme</a:t>
            </a:r>
            <a:r>
              <a:rPr sz="1000" spc="-5" dirty="0">
                <a:latin typeface="Calibri"/>
                <a:cs typeface="Calibri"/>
              </a:rPr>
              <a:t>r’s</a:t>
            </a:r>
            <a:r>
              <a:rPr sz="1000" spc="20" dirty="0">
                <a:latin typeface="Calibri"/>
                <a:cs typeface="Calibri"/>
              </a:rPr>
              <a:t> </a:t>
            </a:r>
            <a:r>
              <a:rPr sz="1000" spc="-5" dirty="0">
                <a:latin typeface="Calibri"/>
                <a:cs typeface="Calibri"/>
              </a:rPr>
              <a:t>P</a:t>
            </a:r>
            <a:r>
              <a:rPr sz="1000" spc="-10" dirty="0">
                <a:latin typeface="Calibri"/>
                <a:cs typeface="Calibri"/>
              </a:rPr>
              <a:t>e</a:t>
            </a:r>
            <a:r>
              <a:rPr sz="1000" spc="-5" dirty="0">
                <a:latin typeface="Calibri"/>
                <a:cs typeface="Calibri"/>
              </a:rPr>
              <a:t>r</a:t>
            </a:r>
            <a:r>
              <a:rPr sz="1000" spc="-15" dirty="0">
                <a:latin typeface="Calibri"/>
                <a:cs typeface="Calibri"/>
              </a:rPr>
              <a:t>s</a:t>
            </a:r>
            <a:r>
              <a:rPr sz="1000" spc="-5" dirty="0">
                <a:latin typeface="Calibri"/>
                <a:cs typeface="Calibri"/>
              </a:rPr>
              <a:t>p</a:t>
            </a:r>
            <a:r>
              <a:rPr sz="1000" spc="-10" dirty="0">
                <a:latin typeface="Calibri"/>
                <a:cs typeface="Calibri"/>
              </a:rPr>
              <a:t>ec</a:t>
            </a:r>
            <a:r>
              <a:rPr sz="1000" spc="-5" dirty="0">
                <a:latin typeface="Calibri"/>
                <a:cs typeface="Calibri"/>
              </a:rPr>
              <a:t>t</a:t>
            </a:r>
            <a:r>
              <a:rPr sz="1000" spc="-10" dirty="0">
                <a:latin typeface="Calibri"/>
                <a:cs typeface="Calibri"/>
              </a:rPr>
              <a:t>i</a:t>
            </a:r>
            <a:r>
              <a:rPr sz="1000" spc="-15" dirty="0">
                <a:latin typeface="Calibri"/>
                <a:cs typeface="Calibri"/>
              </a:rPr>
              <a:t>v</a:t>
            </a:r>
            <a:r>
              <a:rPr sz="1000" spc="-10" dirty="0">
                <a:latin typeface="Calibri"/>
                <a:cs typeface="Calibri"/>
              </a:rPr>
              <a:t>e</a:t>
            </a:r>
            <a:r>
              <a:rPr sz="1000" spc="-5" dirty="0">
                <a:latin typeface="Calibri"/>
                <a:cs typeface="Calibri"/>
              </a:rPr>
              <a:t>,</a:t>
            </a:r>
            <a:r>
              <a:rPr sz="1000" spc="40" dirty="0">
                <a:latin typeface="Calibri"/>
                <a:cs typeface="Calibri"/>
              </a:rPr>
              <a:t> </a:t>
            </a:r>
            <a:r>
              <a:rPr sz="1000" spc="-15" dirty="0">
                <a:latin typeface="Calibri"/>
                <a:cs typeface="Calibri"/>
              </a:rPr>
              <a:t>T</a:t>
            </a:r>
            <a:r>
              <a:rPr sz="1000" spc="-5" dirty="0">
                <a:latin typeface="Calibri"/>
                <a:cs typeface="Calibri"/>
              </a:rPr>
              <a:t>h</a:t>
            </a:r>
            <a:r>
              <a:rPr sz="1000" spc="-10" dirty="0">
                <a:latin typeface="Calibri"/>
                <a:cs typeface="Calibri"/>
              </a:rPr>
              <a:t>i</a:t>
            </a:r>
            <a:r>
              <a:rPr sz="1000" spc="-5" dirty="0">
                <a:latin typeface="Calibri"/>
                <a:cs typeface="Calibri"/>
              </a:rPr>
              <a:t>rd</a:t>
            </a:r>
            <a:r>
              <a:rPr sz="1000" spc="-10" dirty="0">
                <a:latin typeface="Calibri"/>
                <a:cs typeface="Calibri"/>
              </a:rPr>
              <a:t> </a:t>
            </a:r>
            <a:r>
              <a:rPr sz="1000" dirty="0">
                <a:latin typeface="Calibri"/>
                <a:cs typeface="Calibri"/>
              </a:rPr>
              <a:t>E</a:t>
            </a:r>
            <a:r>
              <a:rPr sz="1000" spc="-5" dirty="0">
                <a:latin typeface="Calibri"/>
                <a:cs typeface="Calibri"/>
              </a:rPr>
              <a:t>d</a:t>
            </a:r>
            <a:r>
              <a:rPr sz="1000" spc="-10" dirty="0">
                <a:latin typeface="Calibri"/>
                <a:cs typeface="Calibri"/>
              </a:rPr>
              <a:t>i</a:t>
            </a:r>
            <a:r>
              <a:rPr sz="1000" spc="-5" dirty="0">
                <a:latin typeface="Calibri"/>
                <a:cs typeface="Calibri"/>
              </a:rPr>
              <a:t>t</a:t>
            </a:r>
            <a:r>
              <a:rPr sz="1000" spc="-10" dirty="0">
                <a:latin typeface="Calibri"/>
                <a:cs typeface="Calibri"/>
              </a:rPr>
              <a:t>i</a:t>
            </a:r>
            <a:r>
              <a:rPr sz="1000" spc="-5" dirty="0">
                <a:latin typeface="Calibri"/>
                <a:cs typeface="Calibri"/>
              </a:rPr>
              <a:t>on</a:t>
            </a:r>
            <a:endParaRPr sz="1000">
              <a:latin typeface="Calibri"/>
              <a:cs typeface="Calibri"/>
            </a:endParaRPr>
          </a:p>
        </p:txBody>
      </p:sp>
      <p:sp>
        <p:nvSpPr>
          <p:cNvPr id="4" name="object 4"/>
          <p:cNvSpPr/>
          <p:nvPr/>
        </p:nvSpPr>
        <p:spPr>
          <a:xfrm>
            <a:off x="76200" y="762012"/>
            <a:ext cx="6318885" cy="6094095"/>
          </a:xfrm>
          <a:custGeom>
            <a:avLst/>
            <a:gdLst/>
            <a:ahLst/>
            <a:cxnLst/>
            <a:rect l="l" t="t" r="r" b="b"/>
            <a:pathLst>
              <a:path w="6318885" h="6094095">
                <a:moveTo>
                  <a:pt x="0" y="6093968"/>
                </a:moveTo>
                <a:lnTo>
                  <a:pt x="6318389" y="6093968"/>
                </a:lnTo>
                <a:lnTo>
                  <a:pt x="6318389" y="0"/>
                </a:lnTo>
                <a:lnTo>
                  <a:pt x="0" y="0"/>
                </a:lnTo>
                <a:lnTo>
                  <a:pt x="0" y="6093968"/>
                </a:lnTo>
                <a:close/>
              </a:path>
            </a:pathLst>
          </a:custGeom>
          <a:solidFill>
            <a:srgbClr val="F6F5BD"/>
          </a:solidFill>
        </p:spPr>
        <p:txBody>
          <a:bodyPr wrap="square" lIns="0" tIns="0" rIns="0" bIns="0" rtlCol="0"/>
          <a:lstStyle/>
          <a:p>
            <a:endParaRPr/>
          </a:p>
        </p:txBody>
      </p:sp>
      <p:sp>
        <p:nvSpPr>
          <p:cNvPr id="5" name="object 5"/>
          <p:cNvSpPr/>
          <p:nvPr/>
        </p:nvSpPr>
        <p:spPr>
          <a:xfrm>
            <a:off x="76200" y="762000"/>
            <a:ext cx="6318885" cy="6094095"/>
          </a:xfrm>
          <a:custGeom>
            <a:avLst/>
            <a:gdLst/>
            <a:ahLst/>
            <a:cxnLst/>
            <a:rect l="l" t="t" r="r" b="b"/>
            <a:pathLst>
              <a:path w="6318885" h="6094095">
                <a:moveTo>
                  <a:pt x="0" y="0"/>
                </a:moveTo>
                <a:lnTo>
                  <a:pt x="6318389" y="0"/>
                </a:lnTo>
                <a:lnTo>
                  <a:pt x="6318389" y="6093980"/>
                </a:lnTo>
                <a:lnTo>
                  <a:pt x="0" y="6093980"/>
                </a:lnTo>
                <a:lnTo>
                  <a:pt x="0" y="0"/>
                </a:lnTo>
                <a:close/>
              </a:path>
            </a:pathLst>
          </a:custGeom>
          <a:ln w="25400">
            <a:solidFill>
              <a:srgbClr val="000000"/>
            </a:solidFill>
          </a:ln>
        </p:spPr>
        <p:txBody>
          <a:bodyPr wrap="square" lIns="0" tIns="0" rIns="0" bIns="0" rtlCol="0"/>
          <a:lstStyle/>
          <a:p>
            <a:endParaRPr/>
          </a:p>
        </p:txBody>
      </p:sp>
      <p:sp>
        <p:nvSpPr>
          <p:cNvPr id="6" name="object 6"/>
          <p:cNvSpPr txBox="1">
            <a:spLocks noGrp="1"/>
          </p:cNvSpPr>
          <p:nvPr>
            <p:ph type="title"/>
          </p:nvPr>
        </p:nvSpPr>
        <p:spPr>
          <a:xfrm>
            <a:off x="154939" y="216432"/>
            <a:ext cx="6296025" cy="861774"/>
          </a:xfrm>
          <a:prstGeom prst="rect">
            <a:avLst/>
          </a:prstGeom>
        </p:spPr>
        <p:txBody>
          <a:bodyPr vert="horz" wrap="square" lIns="0" tIns="0" rIns="0" bIns="0" rtlCol="0">
            <a:spAutoFit/>
          </a:bodyPr>
          <a:lstStyle/>
          <a:p>
            <a:pPr marL="12700">
              <a:lnSpc>
                <a:spcPct val="100000"/>
              </a:lnSpc>
            </a:pPr>
            <a:r>
              <a:rPr lang="zh-CN" altLang="en-US" spc="-5" dirty="0"/>
              <a:t>存储器</a:t>
            </a:r>
            <a:r>
              <a:rPr lang="zh-CN" altLang="en-US" spc="-5" dirty="0" smtClean="0"/>
              <a:t>山</a:t>
            </a:r>
            <a:r>
              <a:rPr lang="en-US" altLang="zh-CN" spc="-5" dirty="0" smtClean="0"/>
              <a:t>test</a:t>
            </a:r>
            <a:r>
              <a:rPr lang="zh-CN" altLang="en-US" spc="-5" dirty="0" smtClean="0"/>
              <a:t>程序</a:t>
            </a:r>
            <a:endParaRPr spc="-5" dirty="0" smtClean="0"/>
          </a:p>
          <a:p>
            <a:pPr marL="12700">
              <a:lnSpc>
                <a:spcPct val="100000"/>
              </a:lnSpc>
              <a:spcBef>
                <a:spcPts val="645"/>
              </a:spcBef>
              <a:tabLst>
                <a:tab pos="2526665" algn="l"/>
              </a:tabLst>
            </a:pPr>
            <a:r>
              <a:rPr sz="1500" dirty="0" smtClean="0">
                <a:solidFill>
                  <a:srgbClr val="2D961E"/>
                </a:solidFill>
                <a:latin typeface="Courier New"/>
                <a:cs typeface="Courier New"/>
              </a:rPr>
              <a:t>long </a:t>
            </a:r>
            <a:r>
              <a:rPr sz="1500" dirty="0">
                <a:solidFill>
                  <a:srgbClr val="C1651C"/>
                </a:solidFill>
                <a:latin typeface="Courier New"/>
                <a:cs typeface="Courier New"/>
              </a:rPr>
              <a:t>data</a:t>
            </a:r>
            <a:r>
              <a:rPr sz="1500" dirty="0">
                <a:latin typeface="Courier New"/>
                <a:cs typeface="Courier New"/>
              </a:rPr>
              <a:t>[MAXELEMS];	</a:t>
            </a:r>
            <a:r>
              <a:rPr sz="1500" dirty="0">
                <a:solidFill>
                  <a:srgbClr val="CB2418"/>
                </a:solidFill>
                <a:latin typeface="Courier New"/>
                <a:cs typeface="Courier New"/>
              </a:rPr>
              <a:t>/* Global array to traverse */</a:t>
            </a:r>
            <a:endParaRPr sz="1500" dirty="0">
              <a:latin typeface="Courier New"/>
              <a:cs typeface="Courier New"/>
            </a:endParaRPr>
          </a:p>
        </p:txBody>
      </p:sp>
      <p:sp>
        <p:nvSpPr>
          <p:cNvPr id="7" name="object 7"/>
          <p:cNvSpPr txBox="1"/>
          <p:nvPr/>
        </p:nvSpPr>
        <p:spPr>
          <a:xfrm>
            <a:off x="154939" y="1279858"/>
            <a:ext cx="5511800" cy="1130300"/>
          </a:xfrm>
          <a:prstGeom prst="rect">
            <a:avLst/>
          </a:prstGeom>
        </p:spPr>
        <p:txBody>
          <a:bodyPr vert="horz" wrap="square" lIns="0" tIns="0" rIns="0" bIns="0" rtlCol="0">
            <a:spAutoFit/>
          </a:bodyPr>
          <a:lstStyle/>
          <a:p>
            <a:pPr marL="12700">
              <a:lnSpc>
                <a:spcPct val="100000"/>
              </a:lnSpc>
            </a:pPr>
            <a:r>
              <a:rPr sz="1500" b="1" dirty="0">
                <a:solidFill>
                  <a:srgbClr val="9D0003"/>
                </a:solidFill>
                <a:latin typeface="Courier New"/>
                <a:cs typeface="Courier New"/>
              </a:rPr>
              <a:t>/* test - Iterate over first "elems" elements of</a:t>
            </a:r>
            <a:endParaRPr sz="1500">
              <a:latin typeface="Courier New"/>
              <a:cs typeface="Courier New"/>
            </a:endParaRPr>
          </a:p>
          <a:p>
            <a:pPr marL="127000">
              <a:lnSpc>
                <a:spcPct val="100000"/>
              </a:lnSpc>
            </a:pPr>
            <a:r>
              <a:rPr sz="1500" b="1" dirty="0">
                <a:solidFill>
                  <a:srgbClr val="9D0003"/>
                </a:solidFill>
                <a:latin typeface="Courier New"/>
                <a:cs typeface="Courier New"/>
              </a:rPr>
              <a:t>*</a:t>
            </a:r>
            <a:endParaRPr sz="1500">
              <a:latin typeface="Courier New"/>
              <a:cs typeface="Courier New"/>
            </a:endParaRPr>
          </a:p>
          <a:p>
            <a:pPr marL="127000">
              <a:lnSpc>
                <a:spcPct val="100000"/>
              </a:lnSpc>
            </a:pPr>
            <a:r>
              <a:rPr sz="1500" b="1" dirty="0">
                <a:solidFill>
                  <a:srgbClr val="9D0003"/>
                </a:solidFill>
                <a:latin typeface="Courier New"/>
                <a:cs typeface="Courier New"/>
              </a:rPr>
              <a:t>*</a:t>
            </a:r>
            <a:endParaRPr sz="1500">
              <a:latin typeface="Courier New"/>
              <a:cs typeface="Courier New"/>
            </a:endParaRPr>
          </a:p>
          <a:p>
            <a:pPr marL="12700" marR="5148580" indent="114300">
              <a:lnSpc>
                <a:spcPct val="100000"/>
              </a:lnSpc>
            </a:pPr>
            <a:r>
              <a:rPr sz="1500" b="1" dirty="0">
                <a:solidFill>
                  <a:srgbClr val="9D0003"/>
                </a:solidFill>
                <a:latin typeface="Courier New"/>
                <a:cs typeface="Courier New"/>
              </a:rPr>
              <a:t>*/ </a:t>
            </a:r>
            <a:r>
              <a:rPr sz="1500" b="1" dirty="0">
                <a:solidFill>
                  <a:srgbClr val="2D961E"/>
                </a:solidFill>
                <a:latin typeface="Courier New"/>
                <a:cs typeface="Courier New"/>
              </a:rPr>
              <a:t>int</a:t>
            </a:r>
            <a:endParaRPr sz="1500">
              <a:latin typeface="Courier New"/>
              <a:cs typeface="Courier New"/>
            </a:endParaRPr>
          </a:p>
        </p:txBody>
      </p:sp>
      <p:sp>
        <p:nvSpPr>
          <p:cNvPr id="8" name="object 8"/>
          <p:cNvSpPr txBox="1"/>
          <p:nvPr/>
        </p:nvSpPr>
        <p:spPr>
          <a:xfrm>
            <a:off x="612140" y="1508458"/>
            <a:ext cx="5626100" cy="901700"/>
          </a:xfrm>
          <a:prstGeom prst="rect">
            <a:avLst/>
          </a:prstGeom>
        </p:spPr>
        <p:txBody>
          <a:bodyPr vert="horz" wrap="square" lIns="0" tIns="0" rIns="0" bIns="0" rtlCol="0">
            <a:spAutoFit/>
          </a:bodyPr>
          <a:lstStyle/>
          <a:p>
            <a:pPr marL="698500" marR="5080">
              <a:lnSpc>
                <a:spcPct val="100000"/>
              </a:lnSpc>
            </a:pPr>
            <a:r>
              <a:rPr sz="1500" b="1" dirty="0">
                <a:solidFill>
                  <a:srgbClr val="9D0003"/>
                </a:solidFill>
                <a:latin typeface="Courier New"/>
                <a:cs typeface="Courier New"/>
              </a:rPr>
              <a:t>array "data" with stride of "stride", using using 4x4 loop unrolling.</a:t>
            </a:r>
            <a:endParaRPr sz="1500">
              <a:latin typeface="Courier New"/>
              <a:cs typeface="Courier New"/>
            </a:endParaRPr>
          </a:p>
          <a:p>
            <a:pPr>
              <a:lnSpc>
                <a:spcPct val="100000"/>
              </a:lnSpc>
              <a:spcBef>
                <a:spcPts val="17"/>
              </a:spcBef>
            </a:pPr>
            <a:endParaRPr sz="1550">
              <a:latin typeface="Times New Roman"/>
              <a:cs typeface="Times New Roman"/>
            </a:endParaRPr>
          </a:p>
          <a:p>
            <a:pPr marL="12700">
              <a:lnSpc>
                <a:spcPct val="100000"/>
              </a:lnSpc>
            </a:pPr>
            <a:r>
              <a:rPr sz="1500" b="1" dirty="0">
                <a:solidFill>
                  <a:srgbClr val="4A00FF"/>
                </a:solidFill>
                <a:latin typeface="Courier New"/>
                <a:cs typeface="Courier New"/>
              </a:rPr>
              <a:t>test</a:t>
            </a:r>
            <a:r>
              <a:rPr sz="1500" b="1" dirty="0">
                <a:latin typeface="Courier New"/>
                <a:cs typeface="Courier New"/>
              </a:rPr>
              <a:t>(</a:t>
            </a:r>
            <a:r>
              <a:rPr sz="1500" b="1" dirty="0">
                <a:solidFill>
                  <a:srgbClr val="2D961E"/>
                </a:solidFill>
                <a:latin typeface="Courier New"/>
                <a:cs typeface="Courier New"/>
              </a:rPr>
              <a:t>int </a:t>
            </a:r>
            <a:r>
              <a:rPr sz="1500" b="1" dirty="0">
                <a:solidFill>
                  <a:srgbClr val="C1651C"/>
                </a:solidFill>
                <a:latin typeface="Courier New"/>
                <a:cs typeface="Courier New"/>
              </a:rPr>
              <a:t>elems</a:t>
            </a:r>
            <a:r>
              <a:rPr sz="1500" b="1" dirty="0">
                <a:latin typeface="Courier New"/>
                <a:cs typeface="Courier New"/>
              </a:rPr>
              <a:t>, </a:t>
            </a:r>
            <a:r>
              <a:rPr sz="1500" b="1" dirty="0">
                <a:solidFill>
                  <a:srgbClr val="2D961E"/>
                </a:solidFill>
                <a:latin typeface="Courier New"/>
                <a:cs typeface="Courier New"/>
              </a:rPr>
              <a:t>int </a:t>
            </a:r>
            <a:r>
              <a:rPr sz="1500" b="1" dirty="0">
                <a:solidFill>
                  <a:srgbClr val="C1651C"/>
                </a:solidFill>
                <a:latin typeface="Courier New"/>
                <a:cs typeface="Courier New"/>
              </a:rPr>
              <a:t>stride</a:t>
            </a:r>
            <a:r>
              <a:rPr sz="1500" b="1" dirty="0">
                <a:latin typeface="Courier New"/>
                <a:cs typeface="Courier New"/>
              </a:rPr>
              <a:t>) {</a:t>
            </a:r>
            <a:endParaRPr sz="1500">
              <a:latin typeface="Courier New"/>
              <a:cs typeface="Courier New"/>
            </a:endParaRPr>
          </a:p>
        </p:txBody>
      </p:sp>
      <p:sp>
        <p:nvSpPr>
          <p:cNvPr id="9" name="object 9"/>
          <p:cNvSpPr txBox="1"/>
          <p:nvPr/>
        </p:nvSpPr>
        <p:spPr>
          <a:xfrm>
            <a:off x="612140" y="2422858"/>
            <a:ext cx="482600" cy="673100"/>
          </a:xfrm>
          <a:prstGeom prst="rect">
            <a:avLst/>
          </a:prstGeom>
        </p:spPr>
        <p:txBody>
          <a:bodyPr vert="horz" wrap="square" lIns="0" tIns="0" rIns="0" bIns="0" rtlCol="0">
            <a:spAutoFit/>
          </a:bodyPr>
          <a:lstStyle/>
          <a:p>
            <a:pPr marL="12700" marR="5080" algn="just">
              <a:lnSpc>
                <a:spcPct val="100000"/>
              </a:lnSpc>
            </a:pPr>
            <a:r>
              <a:rPr sz="1500" b="1" dirty="0">
                <a:solidFill>
                  <a:srgbClr val="2D961E"/>
                </a:solidFill>
                <a:latin typeface="Courier New"/>
                <a:cs typeface="Courier New"/>
              </a:rPr>
              <a:t>long long long</a:t>
            </a:r>
            <a:endParaRPr sz="1500">
              <a:latin typeface="Courier New"/>
              <a:cs typeface="Courier New"/>
            </a:endParaRPr>
          </a:p>
        </p:txBody>
      </p:sp>
      <p:sp>
        <p:nvSpPr>
          <p:cNvPr id="10" name="object 10"/>
          <p:cNvSpPr txBox="1"/>
          <p:nvPr/>
        </p:nvSpPr>
        <p:spPr>
          <a:xfrm>
            <a:off x="1183640" y="2422858"/>
            <a:ext cx="5054600" cy="673100"/>
          </a:xfrm>
          <a:prstGeom prst="rect">
            <a:avLst/>
          </a:prstGeom>
        </p:spPr>
        <p:txBody>
          <a:bodyPr vert="horz" wrap="square" lIns="0" tIns="0" rIns="0" bIns="0" rtlCol="0">
            <a:spAutoFit/>
          </a:bodyPr>
          <a:lstStyle/>
          <a:p>
            <a:pPr marL="12700" marR="5080">
              <a:lnSpc>
                <a:spcPct val="100000"/>
              </a:lnSpc>
            </a:pPr>
            <a:r>
              <a:rPr sz="1500" b="1" dirty="0">
                <a:solidFill>
                  <a:srgbClr val="C1651C"/>
                </a:solidFill>
                <a:latin typeface="Courier New"/>
                <a:cs typeface="Courier New"/>
              </a:rPr>
              <a:t>i</a:t>
            </a:r>
            <a:r>
              <a:rPr sz="1500" b="1" dirty="0">
                <a:latin typeface="Courier New"/>
                <a:cs typeface="Courier New"/>
              </a:rPr>
              <a:t>, </a:t>
            </a:r>
            <a:r>
              <a:rPr sz="1500" b="1" dirty="0">
                <a:solidFill>
                  <a:srgbClr val="C1651C"/>
                </a:solidFill>
                <a:latin typeface="Courier New"/>
                <a:cs typeface="Courier New"/>
              </a:rPr>
              <a:t>sx2</a:t>
            </a:r>
            <a:r>
              <a:rPr sz="1500" b="1" dirty="0">
                <a:latin typeface="Courier New"/>
                <a:cs typeface="Courier New"/>
              </a:rPr>
              <a:t>=stride*2, </a:t>
            </a:r>
            <a:r>
              <a:rPr sz="1500" b="1" dirty="0">
                <a:solidFill>
                  <a:srgbClr val="C1651C"/>
                </a:solidFill>
                <a:latin typeface="Courier New"/>
                <a:cs typeface="Courier New"/>
              </a:rPr>
              <a:t>sx3</a:t>
            </a:r>
            <a:r>
              <a:rPr sz="1500" b="1" dirty="0">
                <a:latin typeface="Courier New"/>
                <a:cs typeface="Courier New"/>
              </a:rPr>
              <a:t>=stride*3, </a:t>
            </a:r>
            <a:r>
              <a:rPr sz="1500" b="1" dirty="0">
                <a:solidFill>
                  <a:srgbClr val="C1651C"/>
                </a:solidFill>
                <a:latin typeface="Courier New"/>
                <a:cs typeface="Courier New"/>
              </a:rPr>
              <a:t>sx4</a:t>
            </a:r>
            <a:r>
              <a:rPr sz="1500" b="1" dirty="0">
                <a:latin typeface="Courier New"/>
                <a:cs typeface="Courier New"/>
              </a:rPr>
              <a:t>=stride*4; </a:t>
            </a:r>
            <a:r>
              <a:rPr sz="1500" b="1" dirty="0">
                <a:solidFill>
                  <a:srgbClr val="C1651C"/>
                </a:solidFill>
                <a:latin typeface="Courier New"/>
                <a:cs typeface="Courier New"/>
              </a:rPr>
              <a:t>acc0 </a:t>
            </a:r>
            <a:r>
              <a:rPr sz="1500" b="1" dirty="0">
                <a:latin typeface="Courier New"/>
                <a:cs typeface="Courier New"/>
              </a:rPr>
              <a:t>= 0, </a:t>
            </a:r>
            <a:r>
              <a:rPr sz="1500" b="1" dirty="0">
                <a:solidFill>
                  <a:srgbClr val="C1651C"/>
                </a:solidFill>
                <a:latin typeface="Courier New"/>
                <a:cs typeface="Courier New"/>
              </a:rPr>
              <a:t>acc1 </a:t>
            </a:r>
            <a:r>
              <a:rPr sz="1500" b="1" dirty="0">
                <a:latin typeface="Courier New"/>
                <a:cs typeface="Courier New"/>
              </a:rPr>
              <a:t>= 0, </a:t>
            </a:r>
            <a:r>
              <a:rPr sz="1500" b="1" dirty="0">
                <a:solidFill>
                  <a:srgbClr val="C1651C"/>
                </a:solidFill>
                <a:latin typeface="Courier New"/>
                <a:cs typeface="Courier New"/>
              </a:rPr>
              <a:t>acc2 </a:t>
            </a:r>
            <a:r>
              <a:rPr sz="1500" b="1" dirty="0">
                <a:latin typeface="Courier New"/>
                <a:cs typeface="Courier New"/>
              </a:rPr>
              <a:t>= 0, </a:t>
            </a:r>
            <a:r>
              <a:rPr sz="1500" b="1" dirty="0">
                <a:solidFill>
                  <a:srgbClr val="C1651C"/>
                </a:solidFill>
                <a:latin typeface="Courier New"/>
                <a:cs typeface="Courier New"/>
              </a:rPr>
              <a:t>acc3 </a:t>
            </a:r>
            <a:r>
              <a:rPr sz="1500" b="1" dirty="0">
                <a:latin typeface="Courier New"/>
                <a:cs typeface="Courier New"/>
              </a:rPr>
              <a:t>= 0; </a:t>
            </a:r>
            <a:r>
              <a:rPr sz="1500" b="1" dirty="0">
                <a:solidFill>
                  <a:srgbClr val="C1651C"/>
                </a:solidFill>
                <a:latin typeface="Courier New"/>
                <a:cs typeface="Courier New"/>
              </a:rPr>
              <a:t>length </a:t>
            </a:r>
            <a:r>
              <a:rPr sz="1500" b="1" dirty="0">
                <a:latin typeface="Courier New"/>
                <a:cs typeface="Courier New"/>
              </a:rPr>
              <a:t>= elems, </a:t>
            </a:r>
            <a:r>
              <a:rPr sz="1500" b="1" dirty="0">
                <a:solidFill>
                  <a:srgbClr val="C1651C"/>
                </a:solidFill>
                <a:latin typeface="Courier New"/>
                <a:cs typeface="Courier New"/>
              </a:rPr>
              <a:t>limit </a:t>
            </a:r>
            <a:r>
              <a:rPr sz="1500" b="1" dirty="0">
                <a:latin typeface="Courier New"/>
                <a:cs typeface="Courier New"/>
              </a:rPr>
              <a:t>= length - sx4;</a:t>
            </a:r>
            <a:endParaRPr sz="1500">
              <a:latin typeface="Courier New"/>
              <a:cs typeface="Courier New"/>
            </a:endParaRPr>
          </a:p>
        </p:txBody>
      </p:sp>
      <p:sp>
        <p:nvSpPr>
          <p:cNvPr id="11" name="object 11"/>
          <p:cNvSpPr txBox="1"/>
          <p:nvPr/>
        </p:nvSpPr>
        <p:spPr>
          <a:xfrm>
            <a:off x="612140" y="3337259"/>
            <a:ext cx="3911600" cy="215900"/>
          </a:xfrm>
          <a:prstGeom prst="rect">
            <a:avLst/>
          </a:prstGeom>
        </p:spPr>
        <p:txBody>
          <a:bodyPr vert="horz" wrap="square" lIns="0" tIns="0" rIns="0" bIns="0" rtlCol="0">
            <a:spAutoFit/>
          </a:bodyPr>
          <a:lstStyle/>
          <a:p>
            <a:pPr marL="12700">
              <a:lnSpc>
                <a:spcPct val="100000"/>
              </a:lnSpc>
            </a:pPr>
            <a:r>
              <a:rPr sz="1500" b="1" dirty="0">
                <a:solidFill>
                  <a:srgbClr val="CB2418"/>
                </a:solidFill>
                <a:latin typeface="Courier New"/>
                <a:cs typeface="Courier New"/>
              </a:rPr>
              <a:t>/* Combine 4 elements at a time */</a:t>
            </a:r>
            <a:endParaRPr sz="1500">
              <a:latin typeface="Courier New"/>
              <a:cs typeface="Courier New"/>
            </a:endParaRPr>
          </a:p>
        </p:txBody>
      </p:sp>
      <p:sp>
        <p:nvSpPr>
          <p:cNvPr id="12" name="object 12"/>
          <p:cNvSpPr txBox="1"/>
          <p:nvPr/>
        </p:nvSpPr>
        <p:spPr>
          <a:xfrm>
            <a:off x="612140" y="3565859"/>
            <a:ext cx="3911600" cy="1358900"/>
          </a:xfrm>
          <a:prstGeom prst="rect">
            <a:avLst/>
          </a:prstGeom>
        </p:spPr>
        <p:txBody>
          <a:bodyPr vert="horz" wrap="square" lIns="0" tIns="0" rIns="0" bIns="0" rtlCol="0">
            <a:spAutoFit/>
          </a:bodyPr>
          <a:lstStyle/>
          <a:p>
            <a:pPr marL="469900" marR="5080" indent="-457200">
              <a:lnSpc>
                <a:spcPct val="100000"/>
              </a:lnSpc>
            </a:pPr>
            <a:r>
              <a:rPr sz="1500" b="1" dirty="0">
                <a:solidFill>
                  <a:srgbClr val="C200FF"/>
                </a:solidFill>
                <a:latin typeface="Courier New"/>
                <a:cs typeface="Courier New"/>
              </a:rPr>
              <a:t>for </a:t>
            </a:r>
            <a:r>
              <a:rPr sz="1500" b="1" dirty="0">
                <a:latin typeface="Courier New"/>
                <a:cs typeface="Courier New"/>
              </a:rPr>
              <a:t>(i = 0; i &lt; limit; i += sx4) { acc0</a:t>
            </a:r>
            <a:endParaRPr sz="1500">
              <a:latin typeface="Courier New"/>
              <a:cs typeface="Courier New"/>
            </a:endParaRPr>
          </a:p>
          <a:p>
            <a:pPr marL="469900" marR="2976880" algn="just">
              <a:lnSpc>
                <a:spcPct val="100000"/>
              </a:lnSpc>
            </a:pPr>
            <a:r>
              <a:rPr sz="1500" b="1" dirty="0">
                <a:latin typeface="Courier New"/>
                <a:cs typeface="Courier New"/>
              </a:rPr>
              <a:t>acc1 acc2 acc3</a:t>
            </a:r>
            <a:endParaRPr sz="1500">
              <a:latin typeface="Courier New"/>
              <a:cs typeface="Courier New"/>
            </a:endParaRPr>
          </a:p>
          <a:p>
            <a:pPr marL="12700">
              <a:lnSpc>
                <a:spcPct val="100000"/>
              </a:lnSpc>
            </a:pPr>
            <a:r>
              <a:rPr sz="1500" b="1" dirty="0">
                <a:latin typeface="Courier New"/>
                <a:cs typeface="Courier New"/>
              </a:rPr>
              <a:t>}</a:t>
            </a:r>
            <a:endParaRPr sz="1500">
              <a:latin typeface="Courier New"/>
              <a:cs typeface="Courier New"/>
            </a:endParaRPr>
          </a:p>
        </p:txBody>
      </p:sp>
      <p:sp>
        <p:nvSpPr>
          <p:cNvPr id="13" name="object 13"/>
          <p:cNvSpPr txBox="1"/>
          <p:nvPr/>
        </p:nvSpPr>
        <p:spPr>
          <a:xfrm>
            <a:off x="1640840" y="3794459"/>
            <a:ext cx="711200" cy="901700"/>
          </a:xfrm>
          <a:prstGeom prst="rect">
            <a:avLst/>
          </a:prstGeom>
        </p:spPr>
        <p:txBody>
          <a:bodyPr vert="horz" wrap="square" lIns="0" tIns="0" rIns="0" bIns="0" rtlCol="0">
            <a:spAutoFit/>
          </a:bodyPr>
          <a:lstStyle/>
          <a:p>
            <a:pPr marL="12700">
              <a:lnSpc>
                <a:spcPct val="100000"/>
              </a:lnSpc>
            </a:pPr>
            <a:r>
              <a:rPr sz="1500" b="1" dirty="0">
                <a:latin typeface="Courier New"/>
                <a:cs typeface="Courier New"/>
              </a:rPr>
              <a:t>= acc0</a:t>
            </a:r>
            <a:endParaRPr sz="1500">
              <a:latin typeface="Courier New"/>
              <a:cs typeface="Courier New"/>
            </a:endParaRPr>
          </a:p>
          <a:p>
            <a:pPr marL="12700">
              <a:lnSpc>
                <a:spcPct val="100000"/>
              </a:lnSpc>
            </a:pPr>
            <a:r>
              <a:rPr sz="1500" b="1" dirty="0">
                <a:latin typeface="Courier New"/>
                <a:cs typeface="Courier New"/>
              </a:rPr>
              <a:t>= acc1</a:t>
            </a:r>
            <a:endParaRPr sz="1500">
              <a:latin typeface="Courier New"/>
              <a:cs typeface="Courier New"/>
            </a:endParaRPr>
          </a:p>
          <a:p>
            <a:pPr marL="12700">
              <a:lnSpc>
                <a:spcPct val="100000"/>
              </a:lnSpc>
            </a:pPr>
            <a:r>
              <a:rPr sz="1500" b="1" dirty="0">
                <a:latin typeface="Courier New"/>
                <a:cs typeface="Courier New"/>
              </a:rPr>
              <a:t>= acc2</a:t>
            </a:r>
            <a:endParaRPr sz="1500">
              <a:latin typeface="Courier New"/>
              <a:cs typeface="Courier New"/>
            </a:endParaRPr>
          </a:p>
          <a:p>
            <a:pPr marL="12700">
              <a:lnSpc>
                <a:spcPct val="100000"/>
              </a:lnSpc>
            </a:pPr>
            <a:r>
              <a:rPr sz="1500" b="1" dirty="0">
                <a:latin typeface="Courier New"/>
                <a:cs typeface="Courier New"/>
              </a:rPr>
              <a:t>= acc3</a:t>
            </a:r>
            <a:endParaRPr sz="1500">
              <a:latin typeface="Courier New"/>
              <a:cs typeface="Courier New"/>
            </a:endParaRPr>
          </a:p>
        </p:txBody>
      </p:sp>
      <p:sp>
        <p:nvSpPr>
          <p:cNvPr id="14" name="object 14"/>
          <p:cNvSpPr txBox="1"/>
          <p:nvPr/>
        </p:nvSpPr>
        <p:spPr>
          <a:xfrm>
            <a:off x="2440940" y="3794459"/>
            <a:ext cx="1968500" cy="901700"/>
          </a:xfrm>
          <a:prstGeom prst="rect">
            <a:avLst/>
          </a:prstGeom>
        </p:spPr>
        <p:txBody>
          <a:bodyPr vert="horz" wrap="square" lIns="0" tIns="0" rIns="0" bIns="0" rtlCol="0">
            <a:spAutoFit/>
          </a:bodyPr>
          <a:lstStyle/>
          <a:p>
            <a:pPr marL="12700">
              <a:lnSpc>
                <a:spcPct val="100000"/>
              </a:lnSpc>
            </a:pPr>
            <a:r>
              <a:rPr sz="1500" b="1" dirty="0">
                <a:latin typeface="Courier New"/>
                <a:cs typeface="Courier New"/>
              </a:rPr>
              <a:t>+ data[i];</a:t>
            </a:r>
            <a:endParaRPr sz="1500">
              <a:latin typeface="Courier New"/>
              <a:cs typeface="Courier New"/>
            </a:endParaRPr>
          </a:p>
          <a:p>
            <a:pPr marL="12700">
              <a:lnSpc>
                <a:spcPct val="100000"/>
              </a:lnSpc>
            </a:pPr>
            <a:r>
              <a:rPr sz="1500" b="1" dirty="0">
                <a:latin typeface="Courier New"/>
                <a:cs typeface="Courier New"/>
              </a:rPr>
              <a:t>+ data[i+stride];</a:t>
            </a:r>
            <a:endParaRPr sz="1500">
              <a:latin typeface="Courier New"/>
              <a:cs typeface="Courier New"/>
            </a:endParaRPr>
          </a:p>
          <a:p>
            <a:pPr marL="12700">
              <a:lnSpc>
                <a:spcPct val="100000"/>
              </a:lnSpc>
            </a:pPr>
            <a:r>
              <a:rPr sz="1500" b="1" dirty="0">
                <a:latin typeface="Courier New"/>
                <a:cs typeface="Courier New"/>
              </a:rPr>
              <a:t>+ data[i+sx2];</a:t>
            </a:r>
            <a:endParaRPr sz="1500">
              <a:latin typeface="Courier New"/>
              <a:cs typeface="Courier New"/>
            </a:endParaRPr>
          </a:p>
          <a:p>
            <a:pPr marL="12700">
              <a:lnSpc>
                <a:spcPct val="100000"/>
              </a:lnSpc>
            </a:pPr>
            <a:r>
              <a:rPr sz="1500" b="1" dirty="0">
                <a:latin typeface="Courier New"/>
                <a:cs typeface="Courier New"/>
              </a:rPr>
              <a:t>+ data[i+sx3];</a:t>
            </a:r>
            <a:endParaRPr sz="1500">
              <a:latin typeface="Courier New"/>
              <a:cs typeface="Courier New"/>
            </a:endParaRPr>
          </a:p>
        </p:txBody>
      </p:sp>
      <p:sp>
        <p:nvSpPr>
          <p:cNvPr id="15" name="object 15"/>
          <p:cNvSpPr txBox="1"/>
          <p:nvPr/>
        </p:nvSpPr>
        <p:spPr>
          <a:xfrm>
            <a:off x="612140" y="5166059"/>
            <a:ext cx="4025900" cy="673100"/>
          </a:xfrm>
          <a:prstGeom prst="rect">
            <a:avLst/>
          </a:prstGeom>
        </p:spPr>
        <p:txBody>
          <a:bodyPr vert="horz" wrap="square" lIns="0" tIns="0" rIns="0" bIns="0" rtlCol="0">
            <a:spAutoFit/>
          </a:bodyPr>
          <a:lstStyle/>
          <a:p>
            <a:pPr marL="12700" marR="5080">
              <a:lnSpc>
                <a:spcPct val="100000"/>
              </a:lnSpc>
            </a:pPr>
            <a:r>
              <a:rPr sz="1500" b="1" dirty="0">
                <a:solidFill>
                  <a:srgbClr val="CB2418"/>
                </a:solidFill>
                <a:latin typeface="Courier New"/>
                <a:cs typeface="Courier New"/>
              </a:rPr>
              <a:t>/* Finish any remaining elements */ </a:t>
            </a:r>
            <a:r>
              <a:rPr sz="1500" b="1" dirty="0">
                <a:solidFill>
                  <a:srgbClr val="C200FF"/>
                </a:solidFill>
                <a:latin typeface="Courier New"/>
                <a:cs typeface="Courier New"/>
              </a:rPr>
              <a:t>for </a:t>
            </a:r>
            <a:r>
              <a:rPr sz="1500" b="1" dirty="0">
                <a:latin typeface="Courier New"/>
                <a:cs typeface="Courier New"/>
              </a:rPr>
              <a:t>(; i &lt; length; i++) {</a:t>
            </a:r>
            <a:endParaRPr sz="1500">
              <a:latin typeface="Courier New"/>
              <a:cs typeface="Courier New"/>
            </a:endParaRPr>
          </a:p>
          <a:p>
            <a:pPr marL="469900">
              <a:lnSpc>
                <a:spcPct val="100000"/>
              </a:lnSpc>
            </a:pPr>
            <a:r>
              <a:rPr sz="1500" b="1" dirty="0">
                <a:latin typeface="Courier New"/>
                <a:cs typeface="Courier New"/>
              </a:rPr>
              <a:t>acc0 = acc0 + data[i];</a:t>
            </a:r>
            <a:endParaRPr sz="1500">
              <a:latin typeface="Courier New"/>
              <a:cs typeface="Courier New"/>
            </a:endParaRPr>
          </a:p>
        </p:txBody>
      </p:sp>
      <p:sp>
        <p:nvSpPr>
          <p:cNvPr id="16" name="object 16"/>
          <p:cNvSpPr txBox="1"/>
          <p:nvPr/>
        </p:nvSpPr>
        <p:spPr>
          <a:xfrm>
            <a:off x="612140" y="5851859"/>
            <a:ext cx="1739900" cy="444500"/>
          </a:xfrm>
          <a:prstGeom prst="rect">
            <a:avLst/>
          </a:prstGeom>
        </p:spPr>
        <p:txBody>
          <a:bodyPr vert="horz" wrap="square" lIns="0" tIns="0" rIns="0" bIns="0" rtlCol="0">
            <a:spAutoFit/>
          </a:bodyPr>
          <a:lstStyle/>
          <a:p>
            <a:pPr marL="12700">
              <a:lnSpc>
                <a:spcPct val="100000"/>
              </a:lnSpc>
            </a:pPr>
            <a:r>
              <a:rPr sz="1500" b="1" dirty="0">
                <a:latin typeface="Courier New"/>
                <a:cs typeface="Courier New"/>
              </a:rPr>
              <a:t>}</a:t>
            </a:r>
            <a:endParaRPr sz="1500">
              <a:latin typeface="Courier New"/>
              <a:cs typeface="Courier New"/>
            </a:endParaRPr>
          </a:p>
          <a:p>
            <a:pPr marL="12700">
              <a:lnSpc>
                <a:spcPct val="100000"/>
              </a:lnSpc>
            </a:pPr>
            <a:r>
              <a:rPr sz="1500" b="1" dirty="0">
                <a:solidFill>
                  <a:srgbClr val="C200FF"/>
                </a:solidFill>
                <a:latin typeface="Courier New"/>
                <a:cs typeface="Courier New"/>
              </a:rPr>
              <a:t>return </a:t>
            </a:r>
            <a:r>
              <a:rPr sz="1500" b="1" dirty="0">
                <a:latin typeface="Courier New"/>
                <a:cs typeface="Courier New"/>
              </a:rPr>
              <a:t>((acc0 +</a:t>
            </a:r>
            <a:endParaRPr sz="1500">
              <a:latin typeface="Courier New"/>
              <a:cs typeface="Courier New"/>
            </a:endParaRPr>
          </a:p>
        </p:txBody>
      </p:sp>
      <p:sp>
        <p:nvSpPr>
          <p:cNvPr id="17" name="object 17"/>
          <p:cNvSpPr txBox="1"/>
          <p:nvPr/>
        </p:nvSpPr>
        <p:spPr>
          <a:xfrm>
            <a:off x="2440940" y="6080459"/>
            <a:ext cx="3838575" cy="553720"/>
          </a:xfrm>
          <a:prstGeom prst="rect">
            <a:avLst/>
          </a:prstGeom>
        </p:spPr>
        <p:txBody>
          <a:bodyPr vert="horz" wrap="square" lIns="0" tIns="0" rIns="0" bIns="0" rtlCol="0">
            <a:spAutoFit/>
          </a:bodyPr>
          <a:lstStyle/>
          <a:p>
            <a:pPr marL="12700">
              <a:lnSpc>
                <a:spcPct val="100000"/>
              </a:lnSpc>
            </a:pPr>
            <a:r>
              <a:rPr sz="1500" b="1" dirty="0">
                <a:latin typeface="Courier New"/>
                <a:cs typeface="Courier New"/>
              </a:rPr>
              <a:t>acc1) + (acc2 + acc3));</a:t>
            </a:r>
            <a:endParaRPr sz="1500">
              <a:latin typeface="Courier New"/>
              <a:cs typeface="Courier New"/>
            </a:endParaRPr>
          </a:p>
          <a:p>
            <a:pPr marL="1229995">
              <a:lnSpc>
                <a:spcPct val="100000"/>
              </a:lnSpc>
              <a:spcBef>
                <a:spcPts val="475"/>
              </a:spcBef>
            </a:pPr>
            <a:r>
              <a:rPr sz="1800" b="1" i="1" dirty="0">
                <a:solidFill>
                  <a:srgbClr val="808080"/>
                </a:solidFill>
                <a:latin typeface="Courier New"/>
                <a:cs typeface="Courier New"/>
              </a:rPr>
              <a:t>mo</a:t>
            </a:r>
            <a:r>
              <a:rPr sz="1800" b="1" i="1" spc="-15" dirty="0">
                <a:solidFill>
                  <a:srgbClr val="808080"/>
                </a:solidFill>
                <a:latin typeface="Courier New"/>
                <a:cs typeface="Courier New"/>
              </a:rPr>
              <a:t>u</a:t>
            </a:r>
            <a:r>
              <a:rPr sz="1800" b="1" i="1" dirty="0">
                <a:solidFill>
                  <a:srgbClr val="808080"/>
                </a:solidFill>
                <a:latin typeface="Courier New"/>
                <a:cs typeface="Courier New"/>
              </a:rPr>
              <a:t>n</a:t>
            </a:r>
            <a:r>
              <a:rPr sz="1800" b="1" i="1" spc="-15" dirty="0">
                <a:solidFill>
                  <a:srgbClr val="808080"/>
                </a:solidFill>
                <a:latin typeface="Courier New"/>
                <a:cs typeface="Courier New"/>
              </a:rPr>
              <a:t>t</a:t>
            </a:r>
            <a:r>
              <a:rPr sz="1800" b="1" i="1" dirty="0">
                <a:solidFill>
                  <a:srgbClr val="808080"/>
                </a:solidFill>
                <a:latin typeface="Courier New"/>
                <a:cs typeface="Courier New"/>
              </a:rPr>
              <a:t>ai</a:t>
            </a:r>
            <a:r>
              <a:rPr sz="1800" b="1" i="1" spc="-15" dirty="0">
                <a:solidFill>
                  <a:srgbClr val="808080"/>
                </a:solidFill>
                <a:latin typeface="Courier New"/>
                <a:cs typeface="Courier New"/>
              </a:rPr>
              <a:t>n</a:t>
            </a:r>
            <a:r>
              <a:rPr sz="1800" b="1" i="1" dirty="0">
                <a:solidFill>
                  <a:srgbClr val="808080"/>
                </a:solidFill>
                <a:latin typeface="Courier New"/>
                <a:cs typeface="Courier New"/>
              </a:rPr>
              <a:t>/</a:t>
            </a:r>
            <a:r>
              <a:rPr sz="1800" b="1" i="1" spc="-15" dirty="0">
                <a:solidFill>
                  <a:srgbClr val="808080"/>
                </a:solidFill>
                <a:latin typeface="Courier New"/>
                <a:cs typeface="Courier New"/>
              </a:rPr>
              <a:t>mo</a:t>
            </a:r>
            <a:r>
              <a:rPr sz="1800" b="1" i="1" dirty="0">
                <a:solidFill>
                  <a:srgbClr val="808080"/>
                </a:solidFill>
                <a:latin typeface="Courier New"/>
                <a:cs typeface="Courier New"/>
              </a:rPr>
              <a:t>un</a:t>
            </a:r>
            <a:r>
              <a:rPr sz="1800" b="1" i="1" spc="-15" dirty="0">
                <a:solidFill>
                  <a:srgbClr val="808080"/>
                </a:solidFill>
                <a:latin typeface="Courier New"/>
                <a:cs typeface="Courier New"/>
              </a:rPr>
              <a:t>t</a:t>
            </a:r>
            <a:r>
              <a:rPr sz="1800" b="1" i="1" dirty="0">
                <a:solidFill>
                  <a:srgbClr val="808080"/>
                </a:solidFill>
                <a:latin typeface="Courier New"/>
                <a:cs typeface="Courier New"/>
              </a:rPr>
              <a:t>a</a:t>
            </a:r>
            <a:r>
              <a:rPr sz="1800" b="1" i="1" spc="-15" dirty="0">
                <a:solidFill>
                  <a:srgbClr val="808080"/>
                </a:solidFill>
                <a:latin typeface="Courier New"/>
                <a:cs typeface="Courier New"/>
              </a:rPr>
              <a:t>i</a:t>
            </a:r>
            <a:r>
              <a:rPr sz="1800" b="1" i="1" dirty="0">
                <a:solidFill>
                  <a:srgbClr val="808080"/>
                </a:solidFill>
                <a:latin typeface="Courier New"/>
                <a:cs typeface="Courier New"/>
              </a:rPr>
              <a:t>n.c</a:t>
            </a:r>
            <a:endParaRPr sz="1800">
              <a:latin typeface="Courier New"/>
              <a:cs typeface="Courier New"/>
            </a:endParaRPr>
          </a:p>
        </p:txBody>
      </p:sp>
      <p:sp>
        <p:nvSpPr>
          <p:cNvPr id="18" name="object 18"/>
          <p:cNvSpPr txBox="1"/>
          <p:nvPr/>
        </p:nvSpPr>
        <p:spPr>
          <a:xfrm>
            <a:off x="154939" y="6309059"/>
            <a:ext cx="139700" cy="215900"/>
          </a:xfrm>
          <a:prstGeom prst="rect">
            <a:avLst/>
          </a:prstGeom>
        </p:spPr>
        <p:txBody>
          <a:bodyPr vert="horz" wrap="square" lIns="0" tIns="0" rIns="0" bIns="0" rtlCol="0">
            <a:spAutoFit/>
          </a:bodyPr>
          <a:lstStyle/>
          <a:p>
            <a:pPr marL="12700">
              <a:lnSpc>
                <a:spcPct val="100000"/>
              </a:lnSpc>
            </a:pPr>
            <a:r>
              <a:rPr sz="1500" b="1" dirty="0">
                <a:latin typeface="Courier New"/>
                <a:cs typeface="Courier New"/>
              </a:rPr>
              <a:t>}</a:t>
            </a:r>
            <a:endParaRPr sz="1500">
              <a:latin typeface="Courier New"/>
              <a:cs typeface="Courier New"/>
            </a:endParaRPr>
          </a:p>
        </p:txBody>
      </p:sp>
      <p:sp>
        <p:nvSpPr>
          <p:cNvPr id="19" name="object 19"/>
          <p:cNvSpPr txBox="1"/>
          <p:nvPr/>
        </p:nvSpPr>
        <p:spPr>
          <a:xfrm>
            <a:off x="6555513" y="1513586"/>
            <a:ext cx="2299970" cy="553998"/>
          </a:xfrm>
          <a:prstGeom prst="rect">
            <a:avLst/>
          </a:prstGeom>
        </p:spPr>
        <p:txBody>
          <a:bodyPr vert="horz" wrap="square" lIns="0" tIns="0" rIns="0" bIns="0" rtlCol="0">
            <a:spAutoFit/>
          </a:bodyPr>
          <a:lstStyle/>
          <a:p>
            <a:pPr marL="12700" marR="5080" algn="just">
              <a:lnSpc>
                <a:spcPct val="100000"/>
              </a:lnSpc>
            </a:pPr>
            <a:r>
              <a:rPr lang="zh-CN" altLang="en-US" b="1" spc="-5" dirty="0" smtClean="0">
                <a:latin typeface="Calibri"/>
                <a:cs typeface="Courier New"/>
              </a:rPr>
              <a:t>以多种</a:t>
            </a:r>
            <a:r>
              <a:rPr lang="en-US" altLang="zh-CN" b="1" spc="-5" dirty="0" err="1" smtClean="0">
                <a:latin typeface="Calibri"/>
                <a:cs typeface="Courier New"/>
              </a:rPr>
              <a:t>elems</a:t>
            </a:r>
            <a:r>
              <a:rPr lang="zh-CN" altLang="en-US" b="1" spc="-5" dirty="0" smtClean="0">
                <a:latin typeface="Calibri"/>
                <a:cs typeface="Courier New"/>
              </a:rPr>
              <a:t>和</a:t>
            </a:r>
            <a:r>
              <a:rPr lang="en-US" altLang="zh-CN" b="1" spc="-5" dirty="0" smtClean="0">
                <a:latin typeface="Calibri"/>
                <a:cs typeface="Courier New"/>
              </a:rPr>
              <a:t>stride</a:t>
            </a:r>
            <a:r>
              <a:rPr lang="zh-CN" altLang="en-US" b="1" spc="-5" dirty="0" smtClean="0">
                <a:latin typeface="Calibri"/>
                <a:cs typeface="Courier New"/>
              </a:rPr>
              <a:t>值的组合调用</a:t>
            </a:r>
            <a:r>
              <a:rPr lang="en-US" altLang="zh-CN" b="1" spc="-5" dirty="0" smtClean="0">
                <a:latin typeface="Calibri"/>
                <a:cs typeface="Courier New"/>
              </a:rPr>
              <a:t>test</a:t>
            </a:r>
            <a:r>
              <a:rPr lang="zh-CN" altLang="en-US" b="1" spc="-5" dirty="0" smtClean="0">
                <a:latin typeface="Calibri"/>
                <a:cs typeface="Courier New"/>
              </a:rPr>
              <a:t>函数</a:t>
            </a:r>
            <a:r>
              <a:rPr sz="1800" b="1" dirty="0" smtClean="0">
                <a:latin typeface="Courier New"/>
                <a:cs typeface="Courier New"/>
              </a:rPr>
              <a:t>.</a:t>
            </a:r>
            <a:endParaRPr sz="1800" dirty="0">
              <a:latin typeface="Courier New"/>
              <a:cs typeface="Courier New"/>
            </a:endParaRPr>
          </a:p>
        </p:txBody>
      </p:sp>
      <p:sp>
        <p:nvSpPr>
          <p:cNvPr id="20" name="object 20"/>
          <p:cNvSpPr txBox="1"/>
          <p:nvPr/>
        </p:nvSpPr>
        <p:spPr>
          <a:xfrm>
            <a:off x="6555513" y="2610866"/>
            <a:ext cx="1974850" cy="553998"/>
          </a:xfrm>
          <a:prstGeom prst="rect">
            <a:avLst/>
          </a:prstGeom>
        </p:spPr>
        <p:txBody>
          <a:bodyPr vert="horz" wrap="square" lIns="0" tIns="0" rIns="0" bIns="0" rtlCol="0">
            <a:spAutoFit/>
          </a:bodyPr>
          <a:lstStyle/>
          <a:p>
            <a:pPr marL="12700">
              <a:lnSpc>
                <a:spcPct val="100000"/>
              </a:lnSpc>
            </a:pPr>
            <a:r>
              <a:rPr lang="zh-CN" altLang="en-US" sz="1800" b="1" dirty="0" smtClean="0">
                <a:latin typeface="Courier New"/>
                <a:cs typeface="Courier New"/>
              </a:rPr>
              <a:t>对每一个</a:t>
            </a:r>
            <a:r>
              <a:rPr sz="1800" b="1" dirty="0" err="1" smtClean="0">
                <a:latin typeface="Courier New"/>
                <a:cs typeface="Courier New"/>
              </a:rPr>
              <a:t>elems</a:t>
            </a:r>
            <a:r>
              <a:rPr sz="1800" b="1" spc="-700" dirty="0" smtClean="0">
                <a:latin typeface="Courier New"/>
                <a:cs typeface="Courier New"/>
              </a:rPr>
              <a:t> </a:t>
            </a:r>
            <a:r>
              <a:rPr lang="zh-CN" altLang="en-US" b="1" spc="-10" dirty="0">
                <a:latin typeface="Calibri"/>
                <a:cs typeface="Courier New"/>
              </a:rPr>
              <a:t>和</a:t>
            </a:r>
            <a:endParaRPr sz="1800" dirty="0">
              <a:latin typeface="Calibri"/>
              <a:cs typeface="Calibri"/>
            </a:endParaRPr>
          </a:p>
          <a:p>
            <a:pPr marL="12700">
              <a:lnSpc>
                <a:spcPct val="100000"/>
              </a:lnSpc>
            </a:pPr>
            <a:r>
              <a:rPr sz="1800" b="1" dirty="0">
                <a:latin typeface="Courier New"/>
                <a:cs typeface="Courier New"/>
              </a:rPr>
              <a:t>stride</a:t>
            </a:r>
            <a:r>
              <a:rPr sz="1800" b="1" spc="-5" dirty="0">
                <a:latin typeface="Calibri"/>
                <a:cs typeface="Calibri"/>
              </a:rPr>
              <a:t>:</a:t>
            </a:r>
            <a:endParaRPr sz="1800" dirty="0">
              <a:latin typeface="Calibri"/>
              <a:cs typeface="Calibri"/>
            </a:endParaRPr>
          </a:p>
        </p:txBody>
      </p:sp>
      <p:sp>
        <p:nvSpPr>
          <p:cNvPr id="21" name="object 21"/>
          <p:cNvSpPr txBox="1"/>
          <p:nvPr/>
        </p:nvSpPr>
        <p:spPr>
          <a:xfrm>
            <a:off x="6555512" y="3433826"/>
            <a:ext cx="2310765" cy="570669"/>
          </a:xfrm>
          <a:prstGeom prst="rect">
            <a:avLst/>
          </a:prstGeom>
        </p:spPr>
        <p:txBody>
          <a:bodyPr vert="horz" wrap="square" lIns="0" tIns="0" rIns="0" bIns="0" rtlCol="0">
            <a:spAutoFit/>
          </a:bodyPr>
          <a:lstStyle/>
          <a:p>
            <a:pPr marL="12700" marR="5080">
              <a:lnSpc>
                <a:spcPct val="103299"/>
              </a:lnSpc>
            </a:pPr>
            <a:r>
              <a:rPr sz="1800" b="1" dirty="0">
                <a:latin typeface="Calibri"/>
                <a:cs typeface="Calibri"/>
              </a:rPr>
              <a:t>1. </a:t>
            </a:r>
            <a:r>
              <a:rPr lang="zh-CN" altLang="en-US" sz="1800" b="1" dirty="0" smtClean="0">
                <a:latin typeface="Calibri"/>
                <a:cs typeface="Calibri"/>
              </a:rPr>
              <a:t>调用一次</a:t>
            </a:r>
            <a:r>
              <a:rPr sz="1800" b="1" spc="-15" dirty="0" smtClean="0">
                <a:latin typeface="Calibri"/>
                <a:cs typeface="Calibri"/>
              </a:rPr>
              <a:t> </a:t>
            </a:r>
            <a:r>
              <a:rPr sz="1800" b="1" dirty="0" smtClean="0">
                <a:latin typeface="Courier New"/>
                <a:cs typeface="Courier New"/>
              </a:rPr>
              <a:t>test</a:t>
            </a:r>
            <a:r>
              <a:rPr lang="zh-CN" altLang="en-US" sz="1800" b="1" dirty="0" smtClean="0">
                <a:latin typeface="Courier New"/>
                <a:cs typeface="Courier New"/>
              </a:rPr>
              <a:t>函数去</a:t>
            </a:r>
            <a:r>
              <a:rPr sz="1800" b="1" spc="-30" dirty="0" smtClean="0">
                <a:latin typeface="Calibri"/>
                <a:cs typeface="Calibri"/>
              </a:rPr>
              <a:t> </a:t>
            </a:r>
            <a:r>
              <a:rPr lang="zh-CN" altLang="en-US" sz="1800" b="1" spc="-30" dirty="0" smtClean="0">
                <a:latin typeface="Calibri"/>
                <a:cs typeface="Calibri"/>
              </a:rPr>
              <a:t>预热高速缓存</a:t>
            </a:r>
            <a:r>
              <a:rPr lang="zh-CN" altLang="en-US" b="1" dirty="0">
                <a:latin typeface="Calibri"/>
                <a:cs typeface="Calibri"/>
              </a:rPr>
              <a:t>；</a:t>
            </a:r>
            <a:endParaRPr sz="1800" dirty="0">
              <a:latin typeface="Calibri"/>
              <a:cs typeface="Calibri"/>
            </a:endParaRPr>
          </a:p>
        </p:txBody>
      </p:sp>
      <p:sp>
        <p:nvSpPr>
          <p:cNvPr id="22" name="object 22"/>
          <p:cNvSpPr txBox="1"/>
          <p:nvPr/>
        </p:nvSpPr>
        <p:spPr>
          <a:xfrm>
            <a:off x="6555513" y="4256785"/>
            <a:ext cx="2512287" cy="565026"/>
          </a:xfrm>
          <a:prstGeom prst="rect">
            <a:avLst/>
          </a:prstGeom>
        </p:spPr>
        <p:txBody>
          <a:bodyPr vert="horz" wrap="square" lIns="0" tIns="0" rIns="0" bIns="0" rtlCol="0">
            <a:spAutoFit/>
          </a:bodyPr>
          <a:lstStyle/>
          <a:p>
            <a:pPr marL="12700" marR="5080">
              <a:lnSpc>
                <a:spcPct val="101699"/>
              </a:lnSpc>
            </a:pPr>
            <a:r>
              <a:rPr sz="1800" b="1" dirty="0">
                <a:latin typeface="Calibri"/>
                <a:cs typeface="Calibri"/>
              </a:rPr>
              <a:t>2. </a:t>
            </a:r>
            <a:r>
              <a:rPr lang="zh-CN" altLang="en-US" sz="1800" b="1" dirty="0" smtClean="0">
                <a:latin typeface="Calibri"/>
                <a:cs typeface="Calibri"/>
              </a:rPr>
              <a:t>再次调用</a:t>
            </a:r>
            <a:r>
              <a:rPr sz="1800" b="1" spc="-15" dirty="0" smtClean="0">
                <a:latin typeface="Calibri"/>
                <a:cs typeface="Calibri"/>
              </a:rPr>
              <a:t> </a:t>
            </a:r>
            <a:r>
              <a:rPr sz="1800" b="1" dirty="0" smtClean="0">
                <a:latin typeface="Courier New"/>
                <a:cs typeface="Courier New"/>
              </a:rPr>
              <a:t>test</a:t>
            </a:r>
            <a:r>
              <a:rPr lang="zh-CN" altLang="en-US" sz="1800" b="1" dirty="0" smtClean="0">
                <a:latin typeface="Courier New"/>
                <a:cs typeface="Courier New"/>
              </a:rPr>
              <a:t>函数，测量读吞吐量</a:t>
            </a:r>
            <a:r>
              <a:rPr sz="1800" b="1" spc="-5" dirty="0" smtClean="0">
                <a:latin typeface="Calibri"/>
                <a:cs typeface="Calibri"/>
              </a:rPr>
              <a:t>(</a:t>
            </a:r>
            <a:r>
              <a:rPr sz="1800" b="1" spc="-5" dirty="0">
                <a:latin typeface="Calibri"/>
                <a:cs typeface="Calibri"/>
              </a:rPr>
              <a:t>M</a:t>
            </a:r>
            <a:r>
              <a:rPr sz="1800" b="1" spc="-10" dirty="0">
                <a:latin typeface="Calibri"/>
                <a:cs typeface="Calibri"/>
              </a:rPr>
              <a:t>B</a:t>
            </a:r>
            <a:r>
              <a:rPr sz="1800" b="1" spc="-60" dirty="0">
                <a:latin typeface="Calibri"/>
                <a:cs typeface="Calibri"/>
              </a:rPr>
              <a:t>/</a:t>
            </a:r>
            <a:r>
              <a:rPr sz="1800" b="1" spc="-5" dirty="0">
                <a:latin typeface="Calibri"/>
                <a:cs typeface="Calibri"/>
              </a:rPr>
              <a:t>s)</a:t>
            </a:r>
            <a:endParaRPr sz="1800" dirty="0">
              <a:latin typeface="Calibri"/>
              <a:cs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type="title" idx="4294967295"/>
          </p:nvPr>
        </p:nvSpPr>
        <p:spPr>
          <a:xfrm>
            <a:off x="238125" y="107950"/>
            <a:ext cx="8805863" cy="569913"/>
          </a:xfrm>
        </p:spPr>
        <p:txBody>
          <a:bodyPr lIns="91440" tIns="45720" rIns="91440" bIns="45720" anchor="ctr"/>
          <a:lstStyle/>
          <a:p>
            <a:pPr defTabSz="717550" eaLnBrk="1" hangingPunct="1"/>
            <a:r>
              <a:rPr lang="zh-CN" altLang="en-US" dirty="0"/>
              <a:t>存储器的层次结构</a:t>
            </a:r>
          </a:p>
        </p:txBody>
      </p:sp>
      <p:sp>
        <p:nvSpPr>
          <p:cNvPr id="883715" name="Text Box 4"/>
          <p:cNvSpPr txBox="1">
            <a:spLocks noChangeArrowheads="1"/>
          </p:cNvSpPr>
          <p:nvPr/>
        </p:nvSpPr>
        <p:spPr bwMode="auto">
          <a:xfrm>
            <a:off x="3941763" y="2259013"/>
            <a:ext cx="1527175" cy="695325"/>
          </a:xfrm>
          <a:prstGeom prst="rect">
            <a:avLst/>
          </a:prstGeom>
          <a:solidFill>
            <a:srgbClr val="FFFFFF"/>
          </a:solidFill>
          <a:ln w="9525">
            <a:solidFill>
              <a:srgbClr val="000000"/>
            </a:solidFill>
            <a:miter lim="800000"/>
            <a:headEnd/>
            <a:tailEnd/>
          </a:ln>
        </p:spPr>
        <p:txBody>
          <a:bodyPr lIns="116623" tIns="58311" rIns="116623" bIns="58311"/>
          <a:lstStyle/>
          <a:p>
            <a:pPr algn="ctr" eaLnBrk="1" hangingPunct="1">
              <a:lnSpc>
                <a:spcPct val="110000"/>
              </a:lnSpc>
            </a:pPr>
            <a:r>
              <a:rPr kumimoji="1" lang="en-US" altLang="zh-CN" sz="2200" b="1">
                <a:ea typeface="黑体" pitchFamily="49" charset="-122"/>
              </a:rPr>
              <a:t>cache</a:t>
            </a:r>
            <a:endParaRPr kumimoji="1" lang="zh-CN" altLang="en-US" sz="2200" b="1">
              <a:ea typeface="黑体" pitchFamily="49" charset="-122"/>
            </a:endParaRPr>
          </a:p>
        </p:txBody>
      </p:sp>
      <p:sp>
        <p:nvSpPr>
          <p:cNvPr id="883716" name="Text Box 5"/>
          <p:cNvSpPr txBox="1">
            <a:spLocks noChangeArrowheads="1"/>
          </p:cNvSpPr>
          <p:nvPr/>
        </p:nvSpPr>
        <p:spPr bwMode="auto">
          <a:xfrm>
            <a:off x="3492500" y="2933700"/>
            <a:ext cx="2519363" cy="720725"/>
          </a:xfrm>
          <a:prstGeom prst="rect">
            <a:avLst/>
          </a:prstGeom>
          <a:solidFill>
            <a:srgbClr val="FFFFFF"/>
          </a:solidFill>
          <a:ln w="9525">
            <a:solidFill>
              <a:srgbClr val="000000"/>
            </a:solidFill>
            <a:miter lim="800000"/>
            <a:headEnd/>
            <a:tailEnd/>
          </a:ln>
        </p:spPr>
        <p:txBody>
          <a:bodyPr lIns="116623" tIns="58311" rIns="116623" bIns="58311"/>
          <a:lstStyle/>
          <a:p>
            <a:pPr algn="ctr" eaLnBrk="1" hangingPunct="1">
              <a:lnSpc>
                <a:spcPct val="110000"/>
              </a:lnSpc>
            </a:pPr>
            <a:r>
              <a:rPr kumimoji="1" lang="zh-CN" altLang="en-US" sz="2200" b="1">
                <a:ea typeface="黑体" pitchFamily="49" charset="-122"/>
              </a:rPr>
              <a:t>主存</a:t>
            </a:r>
            <a:r>
              <a:rPr kumimoji="1" lang="en-US" altLang="zh-CN" sz="2200" b="1">
                <a:ea typeface="黑体" pitchFamily="49" charset="-122"/>
              </a:rPr>
              <a:t>(RAM</a:t>
            </a:r>
            <a:r>
              <a:rPr kumimoji="1" lang="zh-CN" altLang="en-US" sz="2200" b="1">
                <a:ea typeface="黑体" pitchFamily="49" charset="-122"/>
              </a:rPr>
              <a:t>和</a:t>
            </a:r>
            <a:r>
              <a:rPr kumimoji="1" lang="en-US" altLang="zh-CN" sz="2200" b="1">
                <a:ea typeface="黑体" pitchFamily="49" charset="-122"/>
              </a:rPr>
              <a:t>ROM)</a:t>
            </a:r>
          </a:p>
        </p:txBody>
      </p:sp>
      <p:sp>
        <p:nvSpPr>
          <p:cNvPr id="883717" name="Text Box 6"/>
          <p:cNvSpPr txBox="1">
            <a:spLocks noChangeArrowheads="1"/>
          </p:cNvSpPr>
          <p:nvPr/>
        </p:nvSpPr>
        <p:spPr bwMode="auto">
          <a:xfrm>
            <a:off x="2816225" y="3654425"/>
            <a:ext cx="3735388" cy="695325"/>
          </a:xfrm>
          <a:prstGeom prst="rect">
            <a:avLst/>
          </a:prstGeom>
          <a:solidFill>
            <a:srgbClr val="FFFFFF"/>
          </a:solidFill>
          <a:ln w="9525">
            <a:solidFill>
              <a:srgbClr val="000000"/>
            </a:solidFill>
            <a:miter lim="800000"/>
            <a:headEnd/>
            <a:tailEnd/>
          </a:ln>
        </p:spPr>
        <p:txBody>
          <a:bodyPr lIns="116623" tIns="58311" rIns="116623" bIns="58311"/>
          <a:lstStyle/>
          <a:p>
            <a:pPr algn="ctr" eaLnBrk="1" hangingPunct="1">
              <a:lnSpc>
                <a:spcPct val="110000"/>
              </a:lnSpc>
            </a:pPr>
            <a:r>
              <a:rPr kumimoji="1" lang="zh-CN" altLang="en-US" sz="2200" b="1">
                <a:ea typeface="黑体" pitchFamily="49" charset="-122"/>
              </a:rPr>
              <a:t> 外存储器（硬盘、光盘）</a:t>
            </a:r>
          </a:p>
        </p:txBody>
      </p:sp>
      <p:sp>
        <p:nvSpPr>
          <p:cNvPr id="883718" name="Text Box 7"/>
          <p:cNvSpPr txBox="1">
            <a:spLocks noChangeArrowheads="1"/>
          </p:cNvSpPr>
          <p:nvPr/>
        </p:nvSpPr>
        <p:spPr bwMode="auto">
          <a:xfrm>
            <a:off x="2276475" y="4329113"/>
            <a:ext cx="4995863" cy="693737"/>
          </a:xfrm>
          <a:prstGeom prst="rect">
            <a:avLst/>
          </a:prstGeom>
          <a:solidFill>
            <a:srgbClr val="FFFFFF"/>
          </a:solidFill>
          <a:ln w="9525">
            <a:solidFill>
              <a:srgbClr val="000000"/>
            </a:solidFill>
            <a:miter lim="800000"/>
            <a:headEnd/>
            <a:tailEnd/>
          </a:ln>
        </p:spPr>
        <p:txBody>
          <a:bodyPr lIns="116623" tIns="58311" rIns="116623" bIns="58311"/>
          <a:lstStyle/>
          <a:p>
            <a:pPr algn="ctr" eaLnBrk="1" hangingPunct="1">
              <a:lnSpc>
                <a:spcPct val="110000"/>
              </a:lnSpc>
            </a:pPr>
            <a:r>
              <a:rPr kumimoji="1" lang="zh-CN" altLang="en-US" sz="2200" b="1">
                <a:ea typeface="黑体" pitchFamily="49" charset="-122"/>
              </a:rPr>
              <a:t>后备存储器（磁带库、光盘库）</a:t>
            </a:r>
          </a:p>
        </p:txBody>
      </p:sp>
      <p:sp>
        <p:nvSpPr>
          <p:cNvPr id="883719" name="Line 8"/>
          <p:cNvSpPr>
            <a:spLocks noChangeShapeType="1"/>
          </p:cNvSpPr>
          <p:nvPr/>
        </p:nvSpPr>
        <p:spPr bwMode="auto">
          <a:xfrm flipV="1">
            <a:off x="0" y="3649663"/>
            <a:ext cx="9086850" cy="1587"/>
          </a:xfrm>
          <a:prstGeom prst="line">
            <a:avLst/>
          </a:prstGeom>
          <a:noFill/>
          <a:ln w="28575">
            <a:solidFill>
              <a:schemeClr val="accent1"/>
            </a:solidFill>
            <a:prstDash val="dash"/>
            <a:round/>
            <a:headEnd/>
            <a:tailEnd/>
          </a:ln>
        </p:spPr>
        <p:txBody>
          <a:bodyPr/>
          <a:lstStyle/>
          <a:p>
            <a:endParaRPr lang="zh-CN" altLang="en-US"/>
          </a:p>
        </p:txBody>
      </p:sp>
      <p:sp>
        <p:nvSpPr>
          <p:cNvPr id="883720" name="Text Box 9"/>
          <p:cNvSpPr txBox="1">
            <a:spLocks noChangeArrowheads="1"/>
          </p:cNvSpPr>
          <p:nvPr/>
        </p:nvSpPr>
        <p:spPr bwMode="auto">
          <a:xfrm>
            <a:off x="6192838" y="1314450"/>
            <a:ext cx="657225" cy="2159000"/>
          </a:xfrm>
          <a:prstGeom prst="rect">
            <a:avLst/>
          </a:prstGeom>
          <a:noFill/>
          <a:ln w="9525">
            <a:noFill/>
            <a:miter lim="800000"/>
            <a:headEnd/>
            <a:tailEnd/>
          </a:ln>
        </p:spPr>
        <p:txBody>
          <a:bodyPr lIns="116623" tIns="58311" rIns="116623" bIns="58311"/>
          <a:lstStyle/>
          <a:p>
            <a:pPr algn="ctr" eaLnBrk="1" hangingPunct="1">
              <a:lnSpc>
                <a:spcPct val="110000"/>
              </a:lnSpc>
            </a:pPr>
            <a:r>
              <a:rPr kumimoji="1" lang="zh-CN" altLang="en-US" sz="2400" b="1">
                <a:solidFill>
                  <a:srgbClr val="0000CC"/>
                </a:solidFill>
                <a:latin typeface="Times New Roman" pitchFamily="18" charset="0"/>
                <a:ea typeface="黑体" pitchFamily="49" charset="-122"/>
              </a:rPr>
              <a:t>内部存储器</a:t>
            </a:r>
            <a:endParaRPr kumimoji="1" lang="zh-CN" altLang="en-US" sz="2400" b="1">
              <a:solidFill>
                <a:srgbClr val="0000CC"/>
              </a:solidFill>
              <a:ea typeface="黑体" pitchFamily="49" charset="-122"/>
            </a:endParaRPr>
          </a:p>
        </p:txBody>
      </p:sp>
      <p:sp>
        <p:nvSpPr>
          <p:cNvPr id="883721" name="Text Box 10"/>
          <p:cNvSpPr txBox="1">
            <a:spLocks noChangeArrowheads="1"/>
          </p:cNvSpPr>
          <p:nvPr/>
        </p:nvSpPr>
        <p:spPr bwMode="auto">
          <a:xfrm>
            <a:off x="3716338" y="5094288"/>
            <a:ext cx="2116137" cy="976312"/>
          </a:xfrm>
          <a:prstGeom prst="rect">
            <a:avLst/>
          </a:prstGeom>
          <a:noFill/>
          <a:ln w="9525">
            <a:noFill/>
            <a:miter lim="800000"/>
            <a:headEnd/>
            <a:tailEnd/>
          </a:ln>
        </p:spPr>
        <p:txBody>
          <a:bodyPr lIns="116623" tIns="58311" rIns="116623" bIns="58311"/>
          <a:lstStyle/>
          <a:p>
            <a:pPr algn="ctr" eaLnBrk="1" hangingPunct="1">
              <a:lnSpc>
                <a:spcPct val="110000"/>
              </a:lnSpc>
            </a:pPr>
            <a:r>
              <a:rPr kumimoji="1" lang="zh-CN" altLang="en-US" sz="2400" b="1">
                <a:solidFill>
                  <a:srgbClr val="0000CC"/>
                </a:solidFill>
                <a:latin typeface="Times New Roman" pitchFamily="18" charset="0"/>
                <a:ea typeface="黑体" pitchFamily="49" charset="-122"/>
              </a:rPr>
              <a:t>外部存储器</a:t>
            </a:r>
            <a:endParaRPr kumimoji="1" lang="zh-CN" altLang="en-US" sz="2400" b="1">
              <a:solidFill>
                <a:srgbClr val="0000CC"/>
              </a:solidFill>
              <a:ea typeface="黑体" pitchFamily="49" charset="-122"/>
            </a:endParaRPr>
          </a:p>
        </p:txBody>
      </p:sp>
      <p:sp>
        <p:nvSpPr>
          <p:cNvPr id="883722" name="Text Box 11"/>
          <p:cNvSpPr txBox="1">
            <a:spLocks noChangeArrowheads="1"/>
          </p:cNvSpPr>
          <p:nvPr/>
        </p:nvSpPr>
        <p:spPr bwMode="auto">
          <a:xfrm>
            <a:off x="4284663" y="1620838"/>
            <a:ext cx="901700" cy="636587"/>
          </a:xfrm>
          <a:prstGeom prst="rect">
            <a:avLst/>
          </a:prstGeom>
          <a:solidFill>
            <a:schemeClr val="bg1"/>
          </a:solidFill>
          <a:ln w="9525">
            <a:solidFill>
              <a:srgbClr val="000000"/>
            </a:solidFill>
            <a:miter lim="800000"/>
            <a:headEnd/>
            <a:tailEnd/>
          </a:ln>
        </p:spPr>
        <p:txBody>
          <a:bodyPr lIns="0" tIns="0" rIns="0" bIns="0"/>
          <a:lstStyle/>
          <a:p>
            <a:pPr algn="ctr" eaLnBrk="1" hangingPunct="1">
              <a:lnSpc>
                <a:spcPct val="110000"/>
              </a:lnSpc>
            </a:pPr>
            <a:r>
              <a:rPr kumimoji="1" lang="zh-CN" altLang="en-US" sz="2200" b="1">
                <a:ea typeface="黑体" pitchFamily="49" charset="-122"/>
              </a:rPr>
              <a:t>寄存器</a:t>
            </a:r>
          </a:p>
        </p:txBody>
      </p:sp>
      <p:sp>
        <p:nvSpPr>
          <p:cNvPr id="883723" name="Text Box 13"/>
          <p:cNvSpPr txBox="1">
            <a:spLocks noChangeArrowheads="1"/>
          </p:cNvSpPr>
          <p:nvPr/>
        </p:nvSpPr>
        <p:spPr bwMode="auto">
          <a:xfrm>
            <a:off x="7219950" y="1268413"/>
            <a:ext cx="1614488" cy="652462"/>
          </a:xfrm>
          <a:prstGeom prst="rect">
            <a:avLst/>
          </a:prstGeom>
          <a:noFill/>
          <a:ln w="9525">
            <a:noFill/>
            <a:miter lim="800000"/>
            <a:headEnd/>
            <a:tailEnd/>
          </a:ln>
        </p:spPr>
        <p:txBody>
          <a:bodyPr lIns="116623" tIns="0" rIns="116623" bIns="0"/>
          <a:lstStyle/>
          <a:p>
            <a:pPr algn="ctr" eaLnBrk="1" hangingPunct="1">
              <a:lnSpc>
                <a:spcPct val="110000"/>
              </a:lnSpc>
            </a:pPr>
            <a:r>
              <a:rPr kumimoji="1" lang="zh-CN" altLang="en-US" sz="2200" b="1">
                <a:ea typeface="黑体" pitchFamily="49" charset="-122"/>
              </a:rPr>
              <a:t>典型容量</a:t>
            </a:r>
          </a:p>
        </p:txBody>
      </p:sp>
      <p:sp>
        <p:nvSpPr>
          <p:cNvPr id="883724" name="Text Box 14"/>
          <p:cNvSpPr txBox="1">
            <a:spLocks noChangeArrowheads="1"/>
          </p:cNvSpPr>
          <p:nvPr/>
        </p:nvSpPr>
        <p:spPr bwMode="auto">
          <a:xfrm>
            <a:off x="7227888" y="1808163"/>
            <a:ext cx="1530350" cy="652462"/>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&lt;1KB</a:t>
            </a:r>
          </a:p>
        </p:txBody>
      </p:sp>
      <p:sp>
        <p:nvSpPr>
          <p:cNvPr id="883725" name="Text Box 15"/>
          <p:cNvSpPr txBox="1">
            <a:spLocks noChangeArrowheads="1"/>
          </p:cNvSpPr>
          <p:nvPr/>
        </p:nvSpPr>
        <p:spPr bwMode="auto">
          <a:xfrm>
            <a:off x="7362825" y="2362200"/>
            <a:ext cx="1530350" cy="652463"/>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1MB</a:t>
            </a:r>
          </a:p>
        </p:txBody>
      </p:sp>
      <p:sp>
        <p:nvSpPr>
          <p:cNvPr id="883726" name="Text Box 16"/>
          <p:cNvSpPr txBox="1">
            <a:spLocks noChangeArrowheads="1"/>
          </p:cNvSpPr>
          <p:nvPr/>
        </p:nvSpPr>
        <p:spPr bwMode="auto">
          <a:xfrm>
            <a:off x="7046913" y="3014663"/>
            <a:ext cx="1871662" cy="654050"/>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256MB</a:t>
            </a:r>
            <a:r>
              <a:rPr kumimoji="1" lang="en-US" altLang="zh-CN" sz="1800" b="1">
                <a:ea typeface="华文新魏" pitchFamily="2" charset="-122"/>
              </a:rPr>
              <a:t>~</a:t>
            </a:r>
            <a:r>
              <a:rPr kumimoji="1" lang="en-US" altLang="zh-CN" sz="2200" b="1">
                <a:ea typeface="黑体" pitchFamily="49" charset="-122"/>
              </a:rPr>
              <a:t>1GB</a:t>
            </a:r>
          </a:p>
        </p:txBody>
      </p:sp>
      <p:sp>
        <p:nvSpPr>
          <p:cNvPr id="883727" name="Text Box 17"/>
          <p:cNvSpPr txBox="1">
            <a:spLocks noChangeArrowheads="1"/>
          </p:cNvSpPr>
          <p:nvPr/>
        </p:nvSpPr>
        <p:spPr bwMode="auto">
          <a:xfrm>
            <a:off x="7002463" y="3743325"/>
            <a:ext cx="2141537" cy="654050"/>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40GB</a:t>
            </a:r>
            <a:r>
              <a:rPr kumimoji="1" lang="en-US" altLang="zh-CN" sz="1800" b="1">
                <a:ea typeface="华文新魏" pitchFamily="2" charset="-122"/>
              </a:rPr>
              <a:t>~</a:t>
            </a:r>
            <a:r>
              <a:rPr kumimoji="1" lang="en-US" altLang="zh-CN" sz="2200" b="1">
                <a:ea typeface="黑体" pitchFamily="49" charset="-122"/>
              </a:rPr>
              <a:t>200GB</a:t>
            </a:r>
          </a:p>
        </p:txBody>
      </p:sp>
      <p:sp>
        <p:nvSpPr>
          <p:cNvPr id="883728" name="Text Box 18"/>
          <p:cNvSpPr txBox="1">
            <a:spLocks noChangeArrowheads="1"/>
          </p:cNvSpPr>
          <p:nvPr/>
        </p:nvSpPr>
        <p:spPr bwMode="auto">
          <a:xfrm>
            <a:off x="7361238" y="4464050"/>
            <a:ext cx="1755775" cy="652463"/>
          </a:xfrm>
          <a:prstGeom prst="rect">
            <a:avLst/>
          </a:prstGeom>
          <a:noFill/>
          <a:ln w="9525">
            <a:noFill/>
            <a:miter lim="800000"/>
            <a:headEnd/>
            <a:tailEnd/>
          </a:ln>
        </p:spPr>
        <p:txBody>
          <a:bodyPr lIns="0" tIns="0" rIns="0" bIns="0"/>
          <a:lstStyle/>
          <a:p>
            <a:pPr algn="just" eaLnBrk="1" hangingPunct="1">
              <a:lnSpc>
                <a:spcPct val="110000"/>
              </a:lnSpc>
            </a:pPr>
            <a:r>
              <a:rPr kumimoji="1" lang="en-US" altLang="zh-CN" sz="2200" b="1">
                <a:ea typeface="黑体" pitchFamily="49" charset="-122"/>
              </a:rPr>
              <a:t>10TB</a:t>
            </a:r>
            <a:r>
              <a:rPr kumimoji="1" lang="en-US" altLang="zh-CN" sz="1800" b="1">
                <a:ea typeface="华文新魏" pitchFamily="2" charset="-122"/>
              </a:rPr>
              <a:t>~</a:t>
            </a:r>
            <a:r>
              <a:rPr kumimoji="1" lang="en-US" altLang="zh-CN" sz="2200" b="1">
                <a:ea typeface="黑体" pitchFamily="49" charset="-122"/>
              </a:rPr>
              <a:t>100TB</a:t>
            </a:r>
          </a:p>
        </p:txBody>
      </p:sp>
      <p:sp>
        <p:nvSpPr>
          <p:cNvPr id="883729" name="Text Box 19"/>
          <p:cNvSpPr txBox="1">
            <a:spLocks noChangeArrowheads="1"/>
          </p:cNvSpPr>
          <p:nvPr/>
        </p:nvSpPr>
        <p:spPr bwMode="auto">
          <a:xfrm>
            <a:off x="282575" y="1290638"/>
            <a:ext cx="2263775" cy="652462"/>
          </a:xfrm>
          <a:prstGeom prst="rect">
            <a:avLst/>
          </a:prstGeom>
          <a:noFill/>
          <a:ln w="9525">
            <a:noFill/>
            <a:miter lim="800000"/>
            <a:headEnd/>
            <a:tailEnd/>
          </a:ln>
        </p:spPr>
        <p:txBody>
          <a:bodyPr lIns="116623" tIns="0" rIns="116623" bIns="0"/>
          <a:lstStyle/>
          <a:p>
            <a:pPr algn="ctr" eaLnBrk="1" hangingPunct="1">
              <a:lnSpc>
                <a:spcPct val="110000"/>
              </a:lnSpc>
            </a:pPr>
            <a:r>
              <a:rPr kumimoji="1" lang="zh-CN" altLang="en-US" sz="2200" b="1">
                <a:ea typeface="黑体" pitchFamily="49" charset="-122"/>
              </a:rPr>
              <a:t>典型存取时间</a:t>
            </a:r>
          </a:p>
        </p:txBody>
      </p:sp>
      <p:sp>
        <p:nvSpPr>
          <p:cNvPr id="883730" name="Text Box 20"/>
          <p:cNvSpPr txBox="1">
            <a:spLocks noChangeArrowheads="1"/>
          </p:cNvSpPr>
          <p:nvPr/>
        </p:nvSpPr>
        <p:spPr bwMode="auto">
          <a:xfrm>
            <a:off x="206375" y="1800225"/>
            <a:ext cx="2609850" cy="654050"/>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1ns(0.5</a:t>
            </a:r>
            <a:r>
              <a:rPr kumimoji="1" lang="en-US" altLang="zh-CN" sz="2200" b="1">
                <a:ea typeface="黑体" pitchFamily="49" charset="-122"/>
                <a:cs typeface="Times New Roman" pitchFamily="18" charset="0"/>
              </a:rPr>
              <a:t>~</a:t>
            </a:r>
            <a:r>
              <a:rPr kumimoji="1" lang="en-US" altLang="zh-CN" sz="2200" b="1">
                <a:ea typeface="黑体" pitchFamily="49" charset="-122"/>
              </a:rPr>
              <a:t>1cycles</a:t>
            </a:r>
            <a:r>
              <a:rPr kumimoji="1" lang="en-US" altLang="zh-CN" sz="1500" b="1">
                <a:solidFill>
                  <a:schemeClr val="hlink"/>
                </a:solidFill>
                <a:latin typeface="Times New Roman" pitchFamily="18" charset="0"/>
                <a:ea typeface="宋体" pitchFamily="2" charset="-122"/>
              </a:rPr>
              <a:t>)</a:t>
            </a:r>
            <a:endParaRPr kumimoji="1" lang="zh-CN" altLang="en-US" sz="2300" b="1">
              <a:solidFill>
                <a:schemeClr val="hlink"/>
              </a:solidFill>
              <a:ea typeface="宋体" pitchFamily="2" charset="-122"/>
            </a:endParaRPr>
          </a:p>
        </p:txBody>
      </p:sp>
      <p:sp>
        <p:nvSpPr>
          <p:cNvPr id="883731" name="Text Box 21"/>
          <p:cNvSpPr txBox="1">
            <a:spLocks noChangeArrowheads="1"/>
          </p:cNvSpPr>
          <p:nvPr/>
        </p:nvSpPr>
        <p:spPr bwMode="auto">
          <a:xfrm>
            <a:off x="206375" y="2347913"/>
            <a:ext cx="3105150" cy="654050"/>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2ns(1~3cycles)</a:t>
            </a:r>
          </a:p>
        </p:txBody>
      </p:sp>
      <p:sp>
        <p:nvSpPr>
          <p:cNvPr id="883732" name="Text Box 22"/>
          <p:cNvSpPr txBox="1">
            <a:spLocks noChangeArrowheads="1"/>
          </p:cNvSpPr>
          <p:nvPr/>
        </p:nvSpPr>
        <p:spPr bwMode="auto">
          <a:xfrm>
            <a:off x="115888" y="3024188"/>
            <a:ext cx="2925762" cy="652462"/>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10ns(10~100cycles)</a:t>
            </a:r>
            <a:endParaRPr kumimoji="1" lang="en-US" altLang="zh-CN" sz="1500" b="1">
              <a:solidFill>
                <a:schemeClr val="hlink"/>
              </a:solidFill>
              <a:latin typeface="Times New Roman" pitchFamily="18" charset="0"/>
              <a:ea typeface="宋体" pitchFamily="2" charset="-122"/>
            </a:endParaRPr>
          </a:p>
        </p:txBody>
      </p:sp>
      <p:sp>
        <p:nvSpPr>
          <p:cNvPr id="883733" name="Text Box 23"/>
          <p:cNvSpPr txBox="1">
            <a:spLocks noChangeArrowheads="1"/>
          </p:cNvSpPr>
          <p:nvPr/>
        </p:nvSpPr>
        <p:spPr bwMode="auto">
          <a:xfrm>
            <a:off x="115888" y="3789363"/>
            <a:ext cx="3060700" cy="650875"/>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000" b="1">
                <a:ea typeface="黑体" pitchFamily="49" charset="-122"/>
              </a:rPr>
              <a:t>10ms(10</a:t>
            </a:r>
            <a:r>
              <a:rPr kumimoji="1" lang="en-US" altLang="zh-CN" sz="2000" b="1" baseline="30000">
                <a:ea typeface="黑体" pitchFamily="49" charset="-122"/>
              </a:rPr>
              <a:t>7</a:t>
            </a:r>
            <a:r>
              <a:rPr kumimoji="1" lang="en-US" altLang="zh-CN" sz="2000" b="1">
                <a:ea typeface="华文新魏" pitchFamily="2" charset="-122"/>
              </a:rPr>
              <a:t>~10</a:t>
            </a:r>
            <a:r>
              <a:rPr kumimoji="1" lang="en-US" altLang="zh-CN" sz="2000" b="1" baseline="30000">
                <a:ea typeface="华文新魏" pitchFamily="2" charset="-122"/>
              </a:rPr>
              <a:t>8</a:t>
            </a:r>
            <a:r>
              <a:rPr kumimoji="1" lang="en-US" altLang="zh-CN" sz="2000" b="1">
                <a:ea typeface="华文新魏" pitchFamily="2" charset="-122"/>
              </a:rPr>
              <a:t>cycles)</a:t>
            </a:r>
            <a:endParaRPr kumimoji="1" lang="zh-CN" altLang="en-US" sz="2000" b="1">
              <a:ea typeface="华文新魏" pitchFamily="2" charset="-122"/>
            </a:endParaRPr>
          </a:p>
        </p:txBody>
      </p:sp>
      <p:sp>
        <p:nvSpPr>
          <p:cNvPr id="883734" name="Text Box 24"/>
          <p:cNvSpPr txBox="1">
            <a:spLocks noChangeArrowheads="1"/>
          </p:cNvSpPr>
          <p:nvPr/>
        </p:nvSpPr>
        <p:spPr bwMode="auto">
          <a:xfrm>
            <a:off x="115888" y="4418013"/>
            <a:ext cx="1889125" cy="652462"/>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10s(</a:t>
            </a:r>
            <a:r>
              <a:rPr kumimoji="1" lang="zh-CN" altLang="en-US" sz="2200" b="1">
                <a:ea typeface="黑体" pitchFamily="49" charset="-122"/>
              </a:rPr>
              <a:t>脱机</a:t>
            </a:r>
            <a:r>
              <a:rPr kumimoji="1" lang="en-US" altLang="zh-CN" sz="2200" b="1">
                <a:ea typeface="黑体" pitchFamily="49" charset="-122"/>
              </a:rPr>
              <a:t>)</a:t>
            </a:r>
          </a:p>
        </p:txBody>
      </p:sp>
      <p:sp>
        <p:nvSpPr>
          <p:cNvPr id="883735" name="Text Box 27"/>
          <p:cNvSpPr txBox="1">
            <a:spLocks noChangeArrowheads="1"/>
          </p:cNvSpPr>
          <p:nvPr/>
        </p:nvSpPr>
        <p:spPr bwMode="auto">
          <a:xfrm>
            <a:off x="655638" y="5854700"/>
            <a:ext cx="8191500" cy="369888"/>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b="1">
                <a:solidFill>
                  <a:srgbClr val="FF0066"/>
                </a:solidFill>
                <a:ea typeface="黑体" pitchFamily="49" charset="-122"/>
              </a:rPr>
              <a:t>列出的时间和容量会随时间变化，但数量级相对关系不变。</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386840" y="1040892"/>
            <a:ext cx="5999987" cy="53720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173473" y="6033515"/>
            <a:ext cx="0" cy="46355"/>
          </a:xfrm>
          <a:custGeom>
            <a:avLst/>
            <a:gdLst/>
            <a:ahLst/>
            <a:cxnLst/>
            <a:rect l="l" t="t" r="r" b="b"/>
            <a:pathLst>
              <a:path h="46354">
                <a:moveTo>
                  <a:pt x="0" y="0"/>
                </a:moveTo>
                <a:lnTo>
                  <a:pt x="0" y="46101"/>
                </a:lnTo>
              </a:path>
            </a:pathLst>
          </a:custGeom>
          <a:ln w="9525">
            <a:solidFill>
              <a:srgbClr val="878787"/>
            </a:solidFill>
          </a:ln>
        </p:spPr>
        <p:txBody>
          <a:bodyPr wrap="square" lIns="0" tIns="0" rIns="0" bIns="0" rtlCol="0"/>
          <a:lstStyle/>
          <a:p>
            <a:endParaRPr/>
          </a:p>
        </p:txBody>
      </p:sp>
      <p:sp>
        <p:nvSpPr>
          <p:cNvPr id="5" name="object 5"/>
          <p:cNvSpPr/>
          <p:nvPr/>
        </p:nvSpPr>
        <p:spPr>
          <a:xfrm>
            <a:off x="4440173" y="5935979"/>
            <a:ext cx="0" cy="47625"/>
          </a:xfrm>
          <a:custGeom>
            <a:avLst/>
            <a:gdLst/>
            <a:ahLst/>
            <a:cxnLst/>
            <a:rect l="l" t="t" r="r" b="b"/>
            <a:pathLst>
              <a:path h="47625">
                <a:moveTo>
                  <a:pt x="0" y="0"/>
                </a:moveTo>
                <a:lnTo>
                  <a:pt x="0" y="47244"/>
                </a:lnTo>
              </a:path>
            </a:pathLst>
          </a:custGeom>
          <a:ln w="9525">
            <a:solidFill>
              <a:srgbClr val="878787"/>
            </a:solidFill>
          </a:ln>
        </p:spPr>
        <p:txBody>
          <a:bodyPr wrap="square" lIns="0" tIns="0" rIns="0" bIns="0" rtlCol="0"/>
          <a:lstStyle/>
          <a:p>
            <a:endParaRPr/>
          </a:p>
        </p:txBody>
      </p:sp>
      <p:sp>
        <p:nvSpPr>
          <p:cNvPr id="6" name="object 6"/>
          <p:cNvSpPr/>
          <p:nvPr/>
        </p:nvSpPr>
        <p:spPr>
          <a:xfrm>
            <a:off x="4699253" y="5841491"/>
            <a:ext cx="0" cy="47625"/>
          </a:xfrm>
          <a:custGeom>
            <a:avLst/>
            <a:gdLst/>
            <a:ahLst/>
            <a:cxnLst/>
            <a:rect l="l" t="t" r="r" b="b"/>
            <a:pathLst>
              <a:path h="47625">
                <a:moveTo>
                  <a:pt x="0" y="0"/>
                </a:moveTo>
                <a:lnTo>
                  <a:pt x="0" y="47244"/>
                </a:lnTo>
              </a:path>
            </a:pathLst>
          </a:custGeom>
          <a:ln w="9525">
            <a:solidFill>
              <a:srgbClr val="878787"/>
            </a:solidFill>
          </a:ln>
        </p:spPr>
        <p:txBody>
          <a:bodyPr wrap="square" lIns="0" tIns="0" rIns="0" bIns="0" rtlCol="0"/>
          <a:lstStyle/>
          <a:p>
            <a:endParaRPr/>
          </a:p>
        </p:txBody>
      </p:sp>
      <p:sp>
        <p:nvSpPr>
          <p:cNvPr id="7" name="object 7"/>
          <p:cNvSpPr/>
          <p:nvPr/>
        </p:nvSpPr>
        <p:spPr>
          <a:xfrm>
            <a:off x="4953761" y="5750052"/>
            <a:ext cx="0" cy="45720"/>
          </a:xfrm>
          <a:custGeom>
            <a:avLst/>
            <a:gdLst/>
            <a:ahLst/>
            <a:cxnLst/>
            <a:rect l="l" t="t" r="r" b="b"/>
            <a:pathLst>
              <a:path h="45720">
                <a:moveTo>
                  <a:pt x="0" y="0"/>
                </a:moveTo>
                <a:lnTo>
                  <a:pt x="0" y="45720"/>
                </a:lnTo>
              </a:path>
            </a:pathLst>
          </a:custGeom>
          <a:ln w="9525">
            <a:solidFill>
              <a:srgbClr val="878787"/>
            </a:solidFill>
          </a:ln>
        </p:spPr>
        <p:txBody>
          <a:bodyPr wrap="square" lIns="0" tIns="0" rIns="0" bIns="0" rtlCol="0"/>
          <a:lstStyle/>
          <a:p>
            <a:endParaRPr/>
          </a:p>
        </p:txBody>
      </p:sp>
      <p:sp>
        <p:nvSpPr>
          <p:cNvPr id="8" name="object 8"/>
          <p:cNvSpPr/>
          <p:nvPr/>
        </p:nvSpPr>
        <p:spPr>
          <a:xfrm>
            <a:off x="5200650" y="5660135"/>
            <a:ext cx="0" cy="45720"/>
          </a:xfrm>
          <a:custGeom>
            <a:avLst/>
            <a:gdLst/>
            <a:ahLst/>
            <a:cxnLst/>
            <a:rect l="l" t="t" r="r" b="b"/>
            <a:pathLst>
              <a:path h="45720">
                <a:moveTo>
                  <a:pt x="0" y="0"/>
                </a:moveTo>
                <a:lnTo>
                  <a:pt x="0" y="45719"/>
                </a:lnTo>
              </a:path>
            </a:pathLst>
          </a:custGeom>
          <a:ln w="9525">
            <a:solidFill>
              <a:srgbClr val="878787"/>
            </a:solidFill>
          </a:ln>
        </p:spPr>
        <p:txBody>
          <a:bodyPr wrap="square" lIns="0" tIns="0" rIns="0" bIns="0" rtlCol="0"/>
          <a:lstStyle/>
          <a:p>
            <a:endParaRPr/>
          </a:p>
        </p:txBody>
      </p:sp>
      <p:sp>
        <p:nvSpPr>
          <p:cNvPr id="9" name="object 9"/>
          <p:cNvSpPr/>
          <p:nvPr/>
        </p:nvSpPr>
        <p:spPr>
          <a:xfrm>
            <a:off x="5441441" y="5571744"/>
            <a:ext cx="0" cy="45720"/>
          </a:xfrm>
          <a:custGeom>
            <a:avLst/>
            <a:gdLst/>
            <a:ahLst/>
            <a:cxnLst/>
            <a:rect l="l" t="t" r="r" b="b"/>
            <a:pathLst>
              <a:path h="45720">
                <a:moveTo>
                  <a:pt x="0" y="0"/>
                </a:moveTo>
                <a:lnTo>
                  <a:pt x="0" y="45719"/>
                </a:lnTo>
              </a:path>
            </a:pathLst>
          </a:custGeom>
          <a:ln w="9525">
            <a:solidFill>
              <a:srgbClr val="878787"/>
            </a:solidFill>
          </a:ln>
        </p:spPr>
        <p:txBody>
          <a:bodyPr wrap="square" lIns="0" tIns="0" rIns="0" bIns="0" rtlCol="0"/>
          <a:lstStyle/>
          <a:p>
            <a:endParaRPr/>
          </a:p>
        </p:txBody>
      </p:sp>
      <p:sp>
        <p:nvSpPr>
          <p:cNvPr id="10" name="object 10"/>
          <p:cNvSpPr/>
          <p:nvPr/>
        </p:nvSpPr>
        <p:spPr>
          <a:xfrm>
            <a:off x="5677661" y="5486400"/>
            <a:ext cx="0" cy="45720"/>
          </a:xfrm>
          <a:custGeom>
            <a:avLst/>
            <a:gdLst/>
            <a:ahLst/>
            <a:cxnLst/>
            <a:rect l="l" t="t" r="r" b="b"/>
            <a:pathLst>
              <a:path h="45720">
                <a:moveTo>
                  <a:pt x="0" y="0"/>
                </a:moveTo>
                <a:lnTo>
                  <a:pt x="0" y="45720"/>
                </a:lnTo>
              </a:path>
            </a:pathLst>
          </a:custGeom>
          <a:ln w="9525">
            <a:solidFill>
              <a:srgbClr val="878787"/>
            </a:solidFill>
          </a:ln>
        </p:spPr>
        <p:txBody>
          <a:bodyPr wrap="square" lIns="0" tIns="0" rIns="0" bIns="0" rtlCol="0"/>
          <a:lstStyle/>
          <a:p>
            <a:endParaRPr/>
          </a:p>
        </p:txBody>
      </p:sp>
      <p:sp>
        <p:nvSpPr>
          <p:cNvPr id="11" name="object 11"/>
          <p:cNvSpPr/>
          <p:nvPr/>
        </p:nvSpPr>
        <p:spPr>
          <a:xfrm>
            <a:off x="5907785" y="5402579"/>
            <a:ext cx="0" cy="45720"/>
          </a:xfrm>
          <a:custGeom>
            <a:avLst/>
            <a:gdLst/>
            <a:ahLst/>
            <a:cxnLst/>
            <a:rect l="l" t="t" r="r" b="b"/>
            <a:pathLst>
              <a:path h="45720">
                <a:moveTo>
                  <a:pt x="0" y="0"/>
                </a:moveTo>
                <a:lnTo>
                  <a:pt x="0" y="45720"/>
                </a:lnTo>
              </a:path>
            </a:pathLst>
          </a:custGeom>
          <a:ln w="9525">
            <a:solidFill>
              <a:srgbClr val="878787"/>
            </a:solidFill>
          </a:ln>
        </p:spPr>
        <p:txBody>
          <a:bodyPr wrap="square" lIns="0" tIns="0" rIns="0" bIns="0" rtlCol="0"/>
          <a:lstStyle/>
          <a:p>
            <a:endParaRPr/>
          </a:p>
        </p:txBody>
      </p:sp>
      <p:sp>
        <p:nvSpPr>
          <p:cNvPr id="12" name="object 12"/>
          <p:cNvSpPr/>
          <p:nvPr/>
        </p:nvSpPr>
        <p:spPr>
          <a:xfrm>
            <a:off x="6131814" y="5320284"/>
            <a:ext cx="0" cy="45720"/>
          </a:xfrm>
          <a:custGeom>
            <a:avLst/>
            <a:gdLst/>
            <a:ahLst/>
            <a:cxnLst/>
            <a:rect l="l" t="t" r="r" b="b"/>
            <a:pathLst>
              <a:path h="45720">
                <a:moveTo>
                  <a:pt x="0" y="0"/>
                </a:moveTo>
                <a:lnTo>
                  <a:pt x="0" y="45719"/>
                </a:lnTo>
              </a:path>
            </a:pathLst>
          </a:custGeom>
          <a:ln w="9525">
            <a:solidFill>
              <a:srgbClr val="878787"/>
            </a:solidFill>
          </a:ln>
        </p:spPr>
        <p:txBody>
          <a:bodyPr wrap="square" lIns="0" tIns="0" rIns="0" bIns="0" rtlCol="0"/>
          <a:lstStyle/>
          <a:p>
            <a:endParaRPr/>
          </a:p>
        </p:txBody>
      </p:sp>
      <p:sp>
        <p:nvSpPr>
          <p:cNvPr id="13" name="object 13"/>
          <p:cNvSpPr/>
          <p:nvPr/>
        </p:nvSpPr>
        <p:spPr>
          <a:xfrm>
            <a:off x="6352794" y="5239511"/>
            <a:ext cx="0" cy="47625"/>
          </a:xfrm>
          <a:custGeom>
            <a:avLst/>
            <a:gdLst/>
            <a:ahLst/>
            <a:cxnLst/>
            <a:rect l="l" t="t" r="r" b="b"/>
            <a:pathLst>
              <a:path h="47625">
                <a:moveTo>
                  <a:pt x="0" y="0"/>
                </a:moveTo>
                <a:lnTo>
                  <a:pt x="0" y="47243"/>
                </a:lnTo>
              </a:path>
            </a:pathLst>
          </a:custGeom>
          <a:ln w="9525">
            <a:solidFill>
              <a:srgbClr val="878787"/>
            </a:solidFill>
          </a:ln>
        </p:spPr>
        <p:txBody>
          <a:bodyPr wrap="square" lIns="0" tIns="0" rIns="0" bIns="0" rtlCol="0"/>
          <a:lstStyle/>
          <a:p>
            <a:endParaRPr/>
          </a:p>
        </p:txBody>
      </p:sp>
      <p:sp>
        <p:nvSpPr>
          <p:cNvPr id="14" name="object 14"/>
          <p:cNvSpPr/>
          <p:nvPr/>
        </p:nvSpPr>
        <p:spPr>
          <a:xfrm>
            <a:off x="6566154" y="5161788"/>
            <a:ext cx="0" cy="45720"/>
          </a:xfrm>
          <a:custGeom>
            <a:avLst/>
            <a:gdLst/>
            <a:ahLst/>
            <a:cxnLst/>
            <a:rect l="l" t="t" r="r" b="b"/>
            <a:pathLst>
              <a:path h="45720">
                <a:moveTo>
                  <a:pt x="0" y="0"/>
                </a:moveTo>
                <a:lnTo>
                  <a:pt x="0" y="45719"/>
                </a:lnTo>
              </a:path>
            </a:pathLst>
          </a:custGeom>
          <a:ln w="9525">
            <a:solidFill>
              <a:srgbClr val="878787"/>
            </a:solidFill>
          </a:ln>
        </p:spPr>
        <p:txBody>
          <a:bodyPr wrap="square" lIns="0" tIns="0" rIns="0" bIns="0" rtlCol="0"/>
          <a:lstStyle/>
          <a:p>
            <a:endParaRPr/>
          </a:p>
        </p:txBody>
      </p:sp>
      <p:sp>
        <p:nvSpPr>
          <p:cNvPr id="15" name="object 15"/>
          <p:cNvSpPr/>
          <p:nvPr/>
        </p:nvSpPr>
        <p:spPr>
          <a:xfrm>
            <a:off x="6776466" y="5085588"/>
            <a:ext cx="0" cy="45720"/>
          </a:xfrm>
          <a:custGeom>
            <a:avLst/>
            <a:gdLst/>
            <a:ahLst/>
            <a:cxnLst/>
            <a:rect l="l" t="t" r="r" b="b"/>
            <a:pathLst>
              <a:path h="45720">
                <a:moveTo>
                  <a:pt x="0" y="0"/>
                </a:moveTo>
                <a:lnTo>
                  <a:pt x="0" y="45719"/>
                </a:lnTo>
              </a:path>
            </a:pathLst>
          </a:custGeom>
          <a:ln w="9525">
            <a:solidFill>
              <a:srgbClr val="878787"/>
            </a:solidFill>
          </a:ln>
        </p:spPr>
        <p:txBody>
          <a:bodyPr wrap="square" lIns="0" tIns="0" rIns="0" bIns="0" rtlCol="0"/>
          <a:lstStyle/>
          <a:p>
            <a:endParaRPr/>
          </a:p>
        </p:txBody>
      </p:sp>
      <p:sp>
        <p:nvSpPr>
          <p:cNvPr id="16" name="object 16"/>
          <p:cNvSpPr/>
          <p:nvPr/>
        </p:nvSpPr>
        <p:spPr>
          <a:xfrm>
            <a:off x="6982206" y="5010911"/>
            <a:ext cx="0" cy="45720"/>
          </a:xfrm>
          <a:custGeom>
            <a:avLst/>
            <a:gdLst/>
            <a:ahLst/>
            <a:cxnLst/>
            <a:rect l="l" t="t" r="r" b="b"/>
            <a:pathLst>
              <a:path h="45720">
                <a:moveTo>
                  <a:pt x="0" y="0"/>
                </a:moveTo>
                <a:lnTo>
                  <a:pt x="0" y="45719"/>
                </a:lnTo>
              </a:path>
            </a:pathLst>
          </a:custGeom>
          <a:ln w="9525">
            <a:solidFill>
              <a:srgbClr val="878787"/>
            </a:solidFill>
          </a:ln>
        </p:spPr>
        <p:txBody>
          <a:bodyPr wrap="square" lIns="0" tIns="0" rIns="0" bIns="0" rtlCol="0"/>
          <a:lstStyle/>
          <a:p>
            <a:endParaRPr/>
          </a:p>
        </p:txBody>
      </p:sp>
      <p:sp>
        <p:nvSpPr>
          <p:cNvPr id="17" name="object 17"/>
          <p:cNvSpPr/>
          <p:nvPr/>
        </p:nvSpPr>
        <p:spPr>
          <a:xfrm>
            <a:off x="7183449" y="4937759"/>
            <a:ext cx="0" cy="45720"/>
          </a:xfrm>
          <a:custGeom>
            <a:avLst/>
            <a:gdLst/>
            <a:ahLst/>
            <a:cxnLst/>
            <a:rect l="l" t="t" r="r" b="b"/>
            <a:pathLst>
              <a:path h="45720">
                <a:moveTo>
                  <a:pt x="0" y="0"/>
                </a:moveTo>
                <a:lnTo>
                  <a:pt x="0" y="45719"/>
                </a:lnTo>
              </a:path>
            </a:pathLst>
          </a:custGeom>
          <a:ln w="9525">
            <a:solidFill>
              <a:srgbClr val="878787"/>
            </a:solidFill>
          </a:ln>
        </p:spPr>
        <p:txBody>
          <a:bodyPr wrap="square" lIns="0" tIns="0" rIns="0" bIns="0" rtlCol="0"/>
          <a:lstStyle/>
          <a:p>
            <a:endParaRPr/>
          </a:p>
        </p:txBody>
      </p:sp>
      <p:sp>
        <p:nvSpPr>
          <p:cNvPr id="18" name="object 18"/>
          <p:cNvSpPr/>
          <p:nvPr/>
        </p:nvSpPr>
        <p:spPr>
          <a:xfrm>
            <a:off x="1547619" y="5073879"/>
            <a:ext cx="46990" cy="0"/>
          </a:xfrm>
          <a:custGeom>
            <a:avLst/>
            <a:gdLst/>
            <a:ahLst/>
            <a:cxnLst/>
            <a:rect l="l" t="t" r="r" b="b"/>
            <a:pathLst>
              <a:path w="46990">
                <a:moveTo>
                  <a:pt x="46418" y="0"/>
                </a:moveTo>
                <a:lnTo>
                  <a:pt x="0" y="0"/>
                </a:lnTo>
              </a:path>
            </a:pathLst>
          </a:custGeom>
          <a:ln w="9525">
            <a:solidFill>
              <a:srgbClr val="878787"/>
            </a:solidFill>
          </a:ln>
        </p:spPr>
        <p:txBody>
          <a:bodyPr wrap="square" lIns="0" tIns="0" rIns="0" bIns="0" rtlCol="0"/>
          <a:lstStyle/>
          <a:p>
            <a:endParaRPr/>
          </a:p>
        </p:txBody>
      </p:sp>
      <p:sp>
        <p:nvSpPr>
          <p:cNvPr id="19" name="object 19"/>
          <p:cNvSpPr/>
          <p:nvPr/>
        </p:nvSpPr>
        <p:spPr>
          <a:xfrm>
            <a:off x="1533903" y="4703065"/>
            <a:ext cx="45720" cy="0"/>
          </a:xfrm>
          <a:custGeom>
            <a:avLst/>
            <a:gdLst/>
            <a:ahLst/>
            <a:cxnLst/>
            <a:rect l="l" t="t" r="r" b="b"/>
            <a:pathLst>
              <a:path w="45719">
                <a:moveTo>
                  <a:pt x="45719" y="0"/>
                </a:moveTo>
                <a:lnTo>
                  <a:pt x="0" y="0"/>
                </a:lnTo>
              </a:path>
            </a:pathLst>
          </a:custGeom>
          <a:ln w="9525">
            <a:solidFill>
              <a:srgbClr val="878787"/>
            </a:solidFill>
          </a:ln>
        </p:spPr>
        <p:txBody>
          <a:bodyPr wrap="square" lIns="0" tIns="0" rIns="0" bIns="0" rtlCol="0"/>
          <a:lstStyle/>
          <a:p>
            <a:endParaRPr/>
          </a:p>
        </p:txBody>
      </p:sp>
      <p:sp>
        <p:nvSpPr>
          <p:cNvPr id="20" name="object 20"/>
          <p:cNvSpPr/>
          <p:nvPr/>
        </p:nvSpPr>
        <p:spPr>
          <a:xfrm>
            <a:off x="1520187" y="4329685"/>
            <a:ext cx="45720" cy="0"/>
          </a:xfrm>
          <a:custGeom>
            <a:avLst/>
            <a:gdLst/>
            <a:ahLst/>
            <a:cxnLst/>
            <a:rect l="l" t="t" r="r" b="b"/>
            <a:pathLst>
              <a:path w="45719">
                <a:moveTo>
                  <a:pt x="45719" y="0"/>
                </a:moveTo>
                <a:lnTo>
                  <a:pt x="0" y="0"/>
                </a:lnTo>
              </a:path>
            </a:pathLst>
          </a:custGeom>
          <a:ln w="9525">
            <a:solidFill>
              <a:srgbClr val="878787"/>
            </a:solidFill>
          </a:ln>
        </p:spPr>
        <p:txBody>
          <a:bodyPr wrap="square" lIns="0" tIns="0" rIns="0" bIns="0" rtlCol="0"/>
          <a:lstStyle/>
          <a:p>
            <a:endParaRPr/>
          </a:p>
        </p:txBody>
      </p:sp>
      <p:sp>
        <p:nvSpPr>
          <p:cNvPr id="21" name="object 21"/>
          <p:cNvSpPr/>
          <p:nvPr/>
        </p:nvSpPr>
        <p:spPr>
          <a:xfrm>
            <a:off x="1506471" y="3951733"/>
            <a:ext cx="45720" cy="0"/>
          </a:xfrm>
          <a:custGeom>
            <a:avLst/>
            <a:gdLst/>
            <a:ahLst/>
            <a:cxnLst/>
            <a:rect l="l" t="t" r="r" b="b"/>
            <a:pathLst>
              <a:path w="45719">
                <a:moveTo>
                  <a:pt x="45719" y="0"/>
                </a:moveTo>
                <a:lnTo>
                  <a:pt x="0" y="0"/>
                </a:lnTo>
              </a:path>
            </a:pathLst>
          </a:custGeom>
          <a:ln w="9525">
            <a:solidFill>
              <a:srgbClr val="878787"/>
            </a:solidFill>
          </a:ln>
        </p:spPr>
        <p:txBody>
          <a:bodyPr wrap="square" lIns="0" tIns="0" rIns="0" bIns="0" rtlCol="0"/>
          <a:lstStyle/>
          <a:p>
            <a:endParaRPr/>
          </a:p>
        </p:txBody>
      </p:sp>
      <p:sp>
        <p:nvSpPr>
          <p:cNvPr id="22" name="object 22"/>
          <p:cNvSpPr/>
          <p:nvPr/>
        </p:nvSpPr>
        <p:spPr>
          <a:xfrm>
            <a:off x="1491231" y="3570733"/>
            <a:ext cx="47625" cy="0"/>
          </a:xfrm>
          <a:custGeom>
            <a:avLst/>
            <a:gdLst/>
            <a:ahLst/>
            <a:cxnLst/>
            <a:rect l="l" t="t" r="r" b="b"/>
            <a:pathLst>
              <a:path w="47625">
                <a:moveTo>
                  <a:pt x="47243" y="0"/>
                </a:moveTo>
                <a:lnTo>
                  <a:pt x="0" y="0"/>
                </a:lnTo>
              </a:path>
            </a:pathLst>
          </a:custGeom>
          <a:ln w="9525">
            <a:solidFill>
              <a:srgbClr val="878787"/>
            </a:solidFill>
          </a:ln>
        </p:spPr>
        <p:txBody>
          <a:bodyPr wrap="square" lIns="0" tIns="0" rIns="0" bIns="0" rtlCol="0"/>
          <a:lstStyle/>
          <a:p>
            <a:endParaRPr/>
          </a:p>
        </p:txBody>
      </p:sp>
      <p:sp>
        <p:nvSpPr>
          <p:cNvPr id="23" name="object 23"/>
          <p:cNvSpPr/>
          <p:nvPr/>
        </p:nvSpPr>
        <p:spPr>
          <a:xfrm>
            <a:off x="1477515" y="3185161"/>
            <a:ext cx="45720" cy="0"/>
          </a:xfrm>
          <a:custGeom>
            <a:avLst/>
            <a:gdLst/>
            <a:ahLst/>
            <a:cxnLst/>
            <a:rect l="l" t="t" r="r" b="b"/>
            <a:pathLst>
              <a:path w="45719">
                <a:moveTo>
                  <a:pt x="45719" y="0"/>
                </a:moveTo>
                <a:lnTo>
                  <a:pt x="0" y="0"/>
                </a:lnTo>
              </a:path>
            </a:pathLst>
          </a:custGeom>
          <a:ln w="9525">
            <a:solidFill>
              <a:srgbClr val="878787"/>
            </a:solidFill>
          </a:ln>
        </p:spPr>
        <p:txBody>
          <a:bodyPr wrap="square" lIns="0" tIns="0" rIns="0" bIns="0" rtlCol="0"/>
          <a:lstStyle/>
          <a:p>
            <a:endParaRPr/>
          </a:p>
        </p:txBody>
      </p:sp>
      <p:sp>
        <p:nvSpPr>
          <p:cNvPr id="24" name="object 24"/>
          <p:cNvSpPr/>
          <p:nvPr/>
        </p:nvSpPr>
        <p:spPr>
          <a:xfrm>
            <a:off x="1462275" y="2796541"/>
            <a:ext cx="47625" cy="0"/>
          </a:xfrm>
          <a:custGeom>
            <a:avLst/>
            <a:gdLst/>
            <a:ahLst/>
            <a:cxnLst/>
            <a:rect l="l" t="t" r="r" b="b"/>
            <a:pathLst>
              <a:path w="47625">
                <a:moveTo>
                  <a:pt x="47244" y="0"/>
                </a:moveTo>
                <a:lnTo>
                  <a:pt x="0" y="0"/>
                </a:lnTo>
              </a:path>
            </a:pathLst>
          </a:custGeom>
          <a:ln w="9525">
            <a:solidFill>
              <a:srgbClr val="878787"/>
            </a:solidFill>
          </a:ln>
        </p:spPr>
        <p:txBody>
          <a:bodyPr wrap="square" lIns="0" tIns="0" rIns="0" bIns="0" rtlCol="0"/>
          <a:lstStyle/>
          <a:p>
            <a:endParaRPr/>
          </a:p>
        </p:txBody>
      </p:sp>
      <p:sp>
        <p:nvSpPr>
          <p:cNvPr id="25" name="object 25"/>
          <p:cNvSpPr/>
          <p:nvPr/>
        </p:nvSpPr>
        <p:spPr>
          <a:xfrm>
            <a:off x="1448559" y="2403349"/>
            <a:ext cx="45720" cy="0"/>
          </a:xfrm>
          <a:custGeom>
            <a:avLst/>
            <a:gdLst/>
            <a:ahLst/>
            <a:cxnLst/>
            <a:rect l="l" t="t" r="r" b="b"/>
            <a:pathLst>
              <a:path w="45719">
                <a:moveTo>
                  <a:pt x="45719" y="0"/>
                </a:moveTo>
                <a:lnTo>
                  <a:pt x="0" y="0"/>
                </a:lnTo>
              </a:path>
            </a:pathLst>
          </a:custGeom>
          <a:ln w="9525">
            <a:solidFill>
              <a:srgbClr val="878787"/>
            </a:solidFill>
          </a:ln>
        </p:spPr>
        <p:txBody>
          <a:bodyPr wrap="square" lIns="0" tIns="0" rIns="0" bIns="0" rtlCol="0"/>
          <a:lstStyle/>
          <a:p>
            <a:endParaRPr/>
          </a:p>
        </p:txBody>
      </p:sp>
      <p:sp>
        <p:nvSpPr>
          <p:cNvPr id="26" name="object 26"/>
          <p:cNvSpPr/>
          <p:nvPr/>
        </p:nvSpPr>
        <p:spPr>
          <a:xfrm>
            <a:off x="1433319" y="2005585"/>
            <a:ext cx="45720" cy="0"/>
          </a:xfrm>
          <a:custGeom>
            <a:avLst/>
            <a:gdLst/>
            <a:ahLst/>
            <a:cxnLst/>
            <a:rect l="l" t="t" r="r" b="b"/>
            <a:pathLst>
              <a:path w="45719">
                <a:moveTo>
                  <a:pt x="45720" y="0"/>
                </a:moveTo>
                <a:lnTo>
                  <a:pt x="0" y="0"/>
                </a:lnTo>
              </a:path>
            </a:pathLst>
          </a:custGeom>
          <a:ln w="9525">
            <a:solidFill>
              <a:srgbClr val="878787"/>
            </a:solidFill>
          </a:ln>
        </p:spPr>
        <p:txBody>
          <a:bodyPr wrap="square" lIns="0" tIns="0" rIns="0" bIns="0" rtlCol="0"/>
          <a:lstStyle/>
          <a:p>
            <a:endParaRPr/>
          </a:p>
        </p:txBody>
      </p:sp>
      <p:sp>
        <p:nvSpPr>
          <p:cNvPr id="27" name="object 27"/>
          <p:cNvSpPr/>
          <p:nvPr/>
        </p:nvSpPr>
        <p:spPr>
          <a:xfrm>
            <a:off x="1593341" y="5074920"/>
            <a:ext cx="0" cy="45720"/>
          </a:xfrm>
          <a:custGeom>
            <a:avLst/>
            <a:gdLst/>
            <a:ahLst/>
            <a:cxnLst/>
            <a:rect l="l" t="t" r="r" b="b"/>
            <a:pathLst>
              <a:path h="45720">
                <a:moveTo>
                  <a:pt x="0" y="0"/>
                </a:moveTo>
                <a:lnTo>
                  <a:pt x="0" y="45719"/>
                </a:lnTo>
              </a:path>
            </a:pathLst>
          </a:custGeom>
          <a:ln w="9525">
            <a:solidFill>
              <a:srgbClr val="878787"/>
            </a:solidFill>
          </a:ln>
        </p:spPr>
        <p:txBody>
          <a:bodyPr wrap="square" lIns="0" tIns="0" rIns="0" bIns="0" rtlCol="0"/>
          <a:lstStyle/>
          <a:p>
            <a:endParaRPr/>
          </a:p>
        </p:txBody>
      </p:sp>
      <p:sp>
        <p:nvSpPr>
          <p:cNvPr id="28" name="object 28"/>
          <p:cNvSpPr/>
          <p:nvPr/>
        </p:nvSpPr>
        <p:spPr>
          <a:xfrm>
            <a:off x="1802129" y="5151120"/>
            <a:ext cx="0" cy="47625"/>
          </a:xfrm>
          <a:custGeom>
            <a:avLst/>
            <a:gdLst/>
            <a:ahLst/>
            <a:cxnLst/>
            <a:rect l="l" t="t" r="r" b="b"/>
            <a:pathLst>
              <a:path h="47625">
                <a:moveTo>
                  <a:pt x="0" y="0"/>
                </a:moveTo>
                <a:lnTo>
                  <a:pt x="0" y="47243"/>
                </a:lnTo>
              </a:path>
            </a:pathLst>
          </a:custGeom>
          <a:ln w="9525">
            <a:solidFill>
              <a:srgbClr val="878787"/>
            </a:solidFill>
          </a:ln>
        </p:spPr>
        <p:txBody>
          <a:bodyPr wrap="square" lIns="0" tIns="0" rIns="0" bIns="0" rtlCol="0"/>
          <a:lstStyle/>
          <a:p>
            <a:endParaRPr/>
          </a:p>
        </p:txBody>
      </p:sp>
      <p:sp>
        <p:nvSpPr>
          <p:cNvPr id="29" name="object 29"/>
          <p:cNvSpPr/>
          <p:nvPr/>
        </p:nvSpPr>
        <p:spPr>
          <a:xfrm>
            <a:off x="2013966" y="5230367"/>
            <a:ext cx="0" cy="45720"/>
          </a:xfrm>
          <a:custGeom>
            <a:avLst/>
            <a:gdLst/>
            <a:ahLst/>
            <a:cxnLst/>
            <a:rect l="l" t="t" r="r" b="b"/>
            <a:pathLst>
              <a:path h="45720">
                <a:moveTo>
                  <a:pt x="0" y="0"/>
                </a:moveTo>
                <a:lnTo>
                  <a:pt x="0" y="45719"/>
                </a:lnTo>
              </a:path>
            </a:pathLst>
          </a:custGeom>
          <a:ln w="9525">
            <a:solidFill>
              <a:srgbClr val="878787"/>
            </a:solidFill>
          </a:ln>
        </p:spPr>
        <p:txBody>
          <a:bodyPr wrap="square" lIns="0" tIns="0" rIns="0" bIns="0" rtlCol="0"/>
          <a:lstStyle/>
          <a:p>
            <a:endParaRPr/>
          </a:p>
        </p:txBody>
      </p:sp>
      <p:sp>
        <p:nvSpPr>
          <p:cNvPr id="30" name="object 30"/>
          <p:cNvSpPr/>
          <p:nvPr/>
        </p:nvSpPr>
        <p:spPr>
          <a:xfrm>
            <a:off x="2231898" y="5311140"/>
            <a:ext cx="0" cy="47625"/>
          </a:xfrm>
          <a:custGeom>
            <a:avLst/>
            <a:gdLst/>
            <a:ahLst/>
            <a:cxnLst/>
            <a:rect l="l" t="t" r="r" b="b"/>
            <a:pathLst>
              <a:path h="47625">
                <a:moveTo>
                  <a:pt x="0" y="0"/>
                </a:moveTo>
                <a:lnTo>
                  <a:pt x="0" y="47244"/>
                </a:lnTo>
              </a:path>
            </a:pathLst>
          </a:custGeom>
          <a:ln w="9525">
            <a:solidFill>
              <a:srgbClr val="878787"/>
            </a:solidFill>
          </a:ln>
        </p:spPr>
        <p:txBody>
          <a:bodyPr wrap="square" lIns="0" tIns="0" rIns="0" bIns="0" rtlCol="0"/>
          <a:lstStyle/>
          <a:p>
            <a:endParaRPr/>
          </a:p>
        </p:txBody>
      </p:sp>
      <p:sp>
        <p:nvSpPr>
          <p:cNvPr id="31" name="object 31"/>
          <p:cNvSpPr/>
          <p:nvPr/>
        </p:nvSpPr>
        <p:spPr>
          <a:xfrm>
            <a:off x="2454401" y="5394959"/>
            <a:ext cx="0" cy="45720"/>
          </a:xfrm>
          <a:custGeom>
            <a:avLst/>
            <a:gdLst/>
            <a:ahLst/>
            <a:cxnLst/>
            <a:rect l="l" t="t" r="r" b="b"/>
            <a:pathLst>
              <a:path h="45720">
                <a:moveTo>
                  <a:pt x="0" y="0"/>
                </a:moveTo>
                <a:lnTo>
                  <a:pt x="0" y="45719"/>
                </a:lnTo>
              </a:path>
            </a:pathLst>
          </a:custGeom>
          <a:ln w="9525">
            <a:solidFill>
              <a:srgbClr val="878787"/>
            </a:solidFill>
          </a:ln>
        </p:spPr>
        <p:txBody>
          <a:bodyPr wrap="square" lIns="0" tIns="0" rIns="0" bIns="0" rtlCol="0"/>
          <a:lstStyle/>
          <a:p>
            <a:endParaRPr/>
          </a:p>
        </p:txBody>
      </p:sp>
      <p:sp>
        <p:nvSpPr>
          <p:cNvPr id="32" name="object 32"/>
          <p:cNvSpPr/>
          <p:nvPr/>
        </p:nvSpPr>
        <p:spPr>
          <a:xfrm>
            <a:off x="2683001" y="5478779"/>
            <a:ext cx="0" cy="47625"/>
          </a:xfrm>
          <a:custGeom>
            <a:avLst/>
            <a:gdLst/>
            <a:ahLst/>
            <a:cxnLst/>
            <a:rect l="l" t="t" r="r" b="b"/>
            <a:pathLst>
              <a:path h="47625">
                <a:moveTo>
                  <a:pt x="0" y="0"/>
                </a:moveTo>
                <a:lnTo>
                  <a:pt x="0" y="47244"/>
                </a:lnTo>
              </a:path>
            </a:pathLst>
          </a:custGeom>
          <a:ln w="9525">
            <a:solidFill>
              <a:srgbClr val="878787"/>
            </a:solidFill>
          </a:ln>
        </p:spPr>
        <p:txBody>
          <a:bodyPr wrap="square" lIns="0" tIns="0" rIns="0" bIns="0" rtlCol="0"/>
          <a:lstStyle/>
          <a:p>
            <a:endParaRPr/>
          </a:p>
        </p:txBody>
      </p:sp>
      <p:sp>
        <p:nvSpPr>
          <p:cNvPr id="33" name="object 33"/>
          <p:cNvSpPr/>
          <p:nvPr/>
        </p:nvSpPr>
        <p:spPr>
          <a:xfrm>
            <a:off x="2916173" y="5565647"/>
            <a:ext cx="0" cy="45720"/>
          </a:xfrm>
          <a:custGeom>
            <a:avLst/>
            <a:gdLst/>
            <a:ahLst/>
            <a:cxnLst/>
            <a:rect l="l" t="t" r="r" b="b"/>
            <a:pathLst>
              <a:path h="45720">
                <a:moveTo>
                  <a:pt x="0" y="0"/>
                </a:moveTo>
                <a:lnTo>
                  <a:pt x="0" y="45719"/>
                </a:lnTo>
              </a:path>
            </a:pathLst>
          </a:custGeom>
          <a:ln w="9525">
            <a:solidFill>
              <a:srgbClr val="878787"/>
            </a:solidFill>
          </a:ln>
        </p:spPr>
        <p:txBody>
          <a:bodyPr wrap="square" lIns="0" tIns="0" rIns="0" bIns="0" rtlCol="0"/>
          <a:lstStyle/>
          <a:p>
            <a:endParaRPr/>
          </a:p>
        </p:txBody>
      </p:sp>
      <p:sp>
        <p:nvSpPr>
          <p:cNvPr id="34" name="object 34"/>
          <p:cNvSpPr/>
          <p:nvPr/>
        </p:nvSpPr>
        <p:spPr>
          <a:xfrm>
            <a:off x="3155442" y="5655564"/>
            <a:ext cx="0" cy="45720"/>
          </a:xfrm>
          <a:custGeom>
            <a:avLst/>
            <a:gdLst/>
            <a:ahLst/>
            <a:cxnLst/>
            <a:rect l="l" t="t" r="r" b="b"/>
            <a:pathLst>
              <a:path h="45720">
                <a:moveTo>
                  <a:pt x="0" y="0"/>
                </a:moveTo>
                <a:lnTo>
                  <a:pt x="0" y="45720"/>
                </a:lnTo>
              </a:path>
            </a:pathLst>
          </a:custGeom>
          <a:ln w="9525">
            <a:solidFill>
              <a:srgbClr val="878787"/>
            </a:solidFill>
          </a:ln>
        </p:spPr>
        <p:txBody>
          <a:bodyPr wrap="square" lIns="0" tIns="0" rIns="0" bIns="0" rtlCol="0"/>
          <a:lstStyle/>
          <a:p>
            <a:endParaRPr/>
          </a:p>
        </p:txBody>
      </p:sp>
      <p:sp>
        <p:nvSpPr>
          <p:cNvPr id="35" name="object 35"/>
          <p:cNvSpPr/>
          <p:nvPr/>
        </p:nvSpPr>
        <p:spPr>
          <a:xfrm>
            <a:off x="3400805" y="5745479"/>
            <a:ext cx="0" cy="47625"/>
          </a:xfrm>
          <a:custGeom>
            <a:avLst/>
            <a:gdLst/>
            <a:ahLst/>
            <a:cxnLst/>
            <a:rect l="l" t="t" r="r" b="b"/>
            <a:pathLst>
              <a:path h="47625">
                <a:moveTo>
                  <a:pt x="0" y="0"/>
                </a:moveTo>
                <a:lnTo>
                  <a:pt x="0" y="47244"/>
                </a:lnTo>
              </a:path>
            </a:pathLst>
          </a:custGeom>
          <a:ln w="9525">
            <a:solidFill>
              <a:srgbClr val="878787"/>
            </a:solidFill>
          </a:ln>
        </p:spPr>
        <p:txBody>
          <a:bodyPr wrap="square" lIns="0" tIns="0" rIns="0" bIns="0" rtlCol="0"/>
          <a:lstStyle/>
          <a:p>
            <a:endParaRPr/>
          </a:p>
        </p:txBody>
      </p:sp>
      <p:sp>
        <p:nvSpPr>
          <p:cNvPr id="36" name="object 36"/>
          <p:cNvSpPr/>
          <p:nvPr/>
        </p:nvSpPr>
        <p:spPr>
          <a:xfrm>
            <a:off x="3652265" y="5839967"/>
            <a:ext cx="0" cy="45720"/>
          </a:xfrm>
          <a:custGeom>
            <a:avLst/>
            <a:gdLst/>
            <a:ahLst/>
            <a:cxnLst/>
            <a:rect l="l" t="t" r="r" b="b"/>
            <a:pathLst>
              <a:path h="45720">
                <a:moveTo>
                  <a:pt x="0" y="0"/>
                </a:moveTo>
                <a:lnTo>
                  <a:pt x="0" y="45719"/>
                </a:lnTo>
              </a:path>
            </a:pathLst>
          </a:custGeom>
          <a:ln w="9525">
            <a:solidFill>
              <a:srgbClr val="878787"/>
            </a:solidFill>
          </a:ln>
        </p:spPr>
        <p:txBody>
          <a:bodyPr wrap="square" lIns="0" tIns="0" rIns="0" bIns="0" rtlCol="0"/>
          <a:lstStyle/>
          <a:p>
            <a:endParaRPr/>
          </a:p>
        </p:txBody>
      </p:sp>
      <p:sp>
        <p:nvSpPr>
          <p:cNvPr id="37" name="object 37"/>
          <p:cNvSpPr/>
          <p:nvPr/>
        </p:nvSpPr>
        <p:spPr>
          <a:xfrm>
            <a:off x="3909821" y="5935979"/>
            <a:ext cx="0" cy="45720"/>
          </a:xfrm>
          <a:custGeom>
            <a:avLst/>
            <a:gdLst/>
            <a:ahLst/>
            <a:cxnLst/>
            <a:rect l="l" t="t" r="r" b="b"/>
            <a:pathLst>
              <a:path h="45720">
                <a:moveTo>
                  <a:pt x="0" y="0"/>
                </a:moveTo>
                <a:lnTo>
                  <a:pt x="0" y="45720"/>
                </a:lnTo>
              </a:path>
            </a:pathLst>
          </a:custGeom>
          <a:ln w="9525">
            <a:solidFill>
              <a:srgbClr val="878787"/>
            </a:solidFill>
          </a:ln>
        </p:spPr>
        <p:txBody>
          <a:bodyPr wrap="square" lIns="0" tIns="0" rIns="0" bIns="0" rtlCol="0"/>
          <a:lstStyle/>
          <a:p>
            <a:endParaRPr/>
          </a:p>
        </p:txBody>
      </p:sp>
      <p:sp>
        <p:nvSpPr>
          <p:cNvPr id="38" name="object 38"/>
          <p:cNvSpPr/>
          <p:nvPr/>
        </p:nvSpPr>
        <p:spPr>
          <a:xfrm>
            <a:off x="4174096" y="6033515"/>
            <a:ext cx="0" cy="46355"/>
          </a:xfrm>
          <a:custGeom>
            <a:avLst/>
            <a:gdLst/>
            <a:ahLst/>
            <a:cxnLst/>
            <a:rect l="l" t="t" r="r" b="b"/>
            <a:pathLst>
              <a:path h="46354">
                <a:moveTo>
                  <a:pt x="0" y="0"/>
                </a:moveTo>
                <a:lnTo>
                  <a:pt x="0" y="46101"/>
                </a:lnTo>
              </a:path>
            </a:pathLst>
          </a:custGeom>
          <a:ln w="9525">
            <a:solidFill>
              <a:srgbClr val="878787"/>
            </a:solidFill>
          </a:ln>
        </p:spPr>
        <p:txBody>
          <a:bodyPr wrap="square" lIns="0" tIns="0" rIns="0" bIns="0" rtlCol="0"/>
          <a:lstStyle/>
          <a:p>
            <a:endParaRPr/>
          </a:p>
        </p:txBody>
      </p:sp>
      <p:sp>
        <p:nvSpPr>
          <p:cNvPr id="39" name="object 39"/>
          <p:cNvSpPr txBox="1"/>
          <p:nvPr/>
        </p:nvSpPr>
        <p:spPr>
          <a:xfrm>
            <a:off x="3774372" y="6075531"/>
            <a:ext cx="603885" cy="293370"/>
          </a:xfrm>
          <a:prstGeom prst="rect">
            <a:avLst/>
          </a:prstGeom>
        </p:spPr>
        <p:txBody>
          <a:bodyPr vert="horz" wrap="square" lIns="0" tIns="0" rIns="0" bIns="0" rtlCol="0">
            <a:spAutoFit/>
          </a:bodyPr>
          <a:lstStyle/>
          <a:p>
            <a:pPr marL="12700">
              <a:lnSpc>
                <a:spcPts val="1175"/>
              </a:lnSpc>
            </a:pPr>
            <a:r>
              <a:rPr sz="1200" dirty="0">
                <a:latin typeface="Arial"/>
                <a:cs typeface="Arial"/>
              </a:rPr>
              <a:t>s11</a:t>
            </a:r>
            <a:endParaRPr sz="1200">
              <a:latin typeface="Arial"/>
              <a:cs typeface="Arial"/>
            </a:endParaRPr>
          </a:p>
          <a:p>
            <a:pPr marL="208915">
              <a:lnSpc>
                <a:spcPts val="1175"/>
              </a:lnSpc>
            </a:pPr>
            <a:r>
              <a:rPr sz="1200" dirty="0">
                <a:latin typeface="Arial"/>
                <a:cs typeface="Arial"/>
              </a:rPr>
              <a:t>1</a:t>
            </a:r>
            <a:r>
              <a:rPr sz="1200" spc="-10" dirty="0">
                <a:latin typeface="Arial"/>
                <a:cs typeface="Arial"/>
              </a:rPr>
              <a:t>2</a:t>
            </a:r>
            <a:r>
              <a:rPr sz="1200" dirty="0">
                <a:latin typeface="Arial"/>
                <a:cs typeface="Arial"/>
              </a:rPr>
              <a:t>8m</a:t>
            </a:r>
            <a:endParaRPr sz="1200">
              <a:latin typeface="Arial"/>
              <a:cs typeface="Arial"/>
            </a:endParaRPr>
          </a:p>
        </p:txBody>
      </p:sp>
      <p:sp>
        <p:nvSpPr>
          <p:cNvPr id="40" name="object 40"/>
          <p:cNvSpPr txBox="1"/>
          <p:nvPr/>
        </p:nvSpPr>
        <p:spPr>
          <a:xfrm>
            <a:off x="4538912" y="5983771"/>
            <a:ext cx="320675" cy="177800"/>
          </a:xfrm>
          <a:prstGeom prst="rect">
            <a:avLst/>
          </a:prstGeom>
        </p:spPr>
        <p:txBody>
          <a:bodyPr vert="horz" wrap="square" lIns="0" tIns="0" rIns="0" bIns="0" rtlCol="0">
            <a:spAutoFit/>
          </a:bodyPr>
          <a:lstStyle/>
          <a:p>
            <a:pPr marL="12700">
              <a:lnSpc>
                <a:spcPct val="100000"/>
              </a:lnSpc>
            </a:pPr>
            <a:r>
              <a:rPr sz="1200" dirty="0">
                <a:latin typeface="Arial"/>
                <a:cs typeface="Arial"/>
              </a:rPr>
              <a:t>3</a:t>
            </a:r>
            <a:r>
              <a:rPr sz="1200" spc="-10" dirty="0">
                <a:latin typeface="Arial"/>
                <a:cs typeface="Arial"/>
              </a:rPr>
              <a:t>2m</a:t>
            </a:r>
            <a:endParaRPr sz="1200">
              <a:latin typeface="Arial"/>
              <a:cs typeface="Arial"/>
            </a:endParaRPr>
          </a:p>
        </p:txBody>
      </p:sp>
      <p:sp>
        <p:nvSpPr>
          <p:cNvPr id="41" name="object 41"/>
          <p:cNvSpPr txBox="1"/>
          <p:nvPr/>
        </p:nvSpPr>
        <p:spPr>
          <a:xfrm>
            <a:off x="5081761" y="5785956"/>
            <a:ext cx="238760" cy="177800"/>
          </a:xfrm>
          <a:prstGeom prst="rect">
            <a:avLst/>
          </a:prstGeom>
        </p:spPr>
        <p:txBody>
          <a:bodyPr vert="horz" wrap="square" lIns="0" tIns="0" rIns="0" bIns="0" rtlCol="0">
            <a:spAutoFit/>
          </a:bodyPr>
          <a:lstStyle/>
          <a:p>
            <a:pPr marL="12700">
              <a:lnSpc>
                <a:spcPct val="100000"/>
              </a:lnSpc>
            </a:pPr>
            <a:r>
              <a:rPr sz="1200" dirty="0">
                <a:latin typeface="Arial"/>
                <a:cs typeface="Arial"/>
              </a:rPr>
              <a:t>8m</a:t>
            </a:r>
            <a:endParaRPr sz="1200">
              <a:latin typeface="Arial"/>
              <a:cs typeface="Arial"/>
            </a:endParaRPr>
          </a:p>
        </p:txBody>
      </p:sp>
      <p:sp>
        <p:nvSpPr>
          <p:cNvPr id="42" name="object 42"/>
          <p:cNvSpPr txBox="1"/>
          <p:nvPr/>
        </p:nvSpPr>
        <p:spPr>
          <a:xfrm>
            <a:off x="5558773" y="5612220"/>
            <a:ext cx="238760" cy="177800"/>
          </a:xfrm>
          <a:prstGeom prst="rect">
            <a:avLst/>
          </a:prstGeom>
        </p:spPr>
        <p:txBody>
          <a:bodyPr vert="horz" wrap="square" lIns="0" tIns="0" rIns="0" bIns="0" rtlCol="0">
            <a:spAutoFit/>
          </a:bodyPr>
          <a:lstStyle/>
          <a:p>
            <a:pPr marL="12700">
              <a:lnSpc>
                <a:spcPct val="100000"/>
              </a:lnSpc>
            </a:pPr>
            <a:r>
              <a:rPr sz="1200" dirty="0">
                <a:latin typeface="Arial"/>
                <a:cs typeface="Arial"/>
              </a:rPr>
              <a:t>2m</a:t>
            </a:r>
            <a:endParaRPr sz="1200">
              <a:latin typeface="Arial"/>
              <a:cs typeface="Arial"/>
            </a:endParaRPr>
          </a:p>
        </p:txBody>
      </p:sp>
      <p:sp>
        <p:nvSpPr>
          <p:cNvPr id="43" name="object 43"/>
          <p:cNvSpPr txBox="1"/>
          <p:nvPr/>
        </p:nvSpPr>
        <p:spPr>
          <a:xfrm>
            <a:off x="5954403" y="5468049"/>
            <a:ext cx="356870" cy="177800"/>
          </a:xfrm>
          <a:prstGeom prst="rect">
            <a:avLst/>
          </a:prstGeom>
        </p:spPr>
        <p:txBody>
          <a:bodyPr vert="horz" wrap="square" lIns="0" tIns="0" rIns="0" bIns="0" rtlCol="0">
            <a:spAutoFit/>
          </a:bodyPr>
          <a:lstStyle/>
          <a:p>
            <a:pPr marL="12700">
              <a:lnSpc>
                <a:spcPct val="100000"/>
              </a:lnSpc>
            </a:pPr>
            <a:r>
              <a:rPr sz="1200" dirty="0">
                <a:latin typeface="Arial"/>
                <a:cs typeface="Arial"/>
              </a:rPr>
              <a:t>5</a:t>
            </a:r>
            <a:r>
              <a:rPr sz="1200" spc="-10" dirty="0">
                <a:latin typeface="Arial"/>
                <a:cs typeface="Arial"/>
              </a:rPr>
              <a:t>1</a:t>
            </a:r>
            <a:r>
              <a:rPr sz="1200" dirty="0">
                <a:latin typeface="Arial"/>
                <a:cs typeface="Arial"/>
              </a:rPr>
              <a:t>2k</a:t>
            </a:r>
            <a:endParaRPr sz="1200">
              <a:latin typeface="Arial"/>
              <a:cs typeface="Arial"/>
            </a:endParaRPr>
          </a:p>
        </p:txBody>
      </p:sp>
      <p:sp>
        <p:nvSpPr>
          <p:cNvPr id="44" name="object 44"/>
          <p:cNvSpPr txBox="1"/>
          <p:nvPr/>
        </p:nvSpPr>
        <p:spPr>
          <a:xfrm>
            <a:off x="6389048" y="5309706"/>
            <a:ext cx="356870" cy="177800"/>
          </a:xfrm>
          <a:prstGeom prst="rect">
            <a:avLst/>
          </a:prstGeom>
        </p:spPr>
        <p:txBody>
          <a:bodyPr vert="horz" wrap="square" lIns="0" tIns="0" rIns="0" bIns="0" rtlCol="0">
            <a:spAutoFit/>
          </a:bodyPr>
          <a:lstStyle/>
          <a:p>
            <a:pPr marL="12700">
              <a:lnSpc>
                <a:spcPct val="100000"/>
              </a:lnSpc>
            </a:pPr>
            <a:r>
              <a:rPr sz="1200" dirty="0">
                <a:latin typeface="Arial"/>
                <a:cs typeface="Arial"/>
              </a:rPr>
              <a:t>1</a:t>
            </a:r>
            <a:r>
              <a:rPr sz="1200" spc="-10" dirty="0">
                <a:latin typeface="Arial"/>
                <a:cs typeface="Arial"/>
              </a:rPr>
              <a:t>2</a:t>
            </a:r>
            <a:r>
              <a:rPr sz="1200" dirty="0">
                <a:latin typeface="Arial"/>
                <a:cs typeface="Arial"/>
              </a:rPr>
              <a:t>8k</a:t>
            </a:r>
            <a:endParaRPr sz="1200">
              <a:latin typeface="Arial"/>
              <a:cs typeface="Arial"/>
            </a:endParaRPr>
          </a:p>
        </p:txBody>
      </p:sp>
      <p:sp>
        <p:nvSpPr>
          <p:cNvPr id="45" name="object 45"/>
          <p:cNvSpPr txBox="1"/>
          <p:nvPr/>
        </p:nvSpPr>
        <p:spPr>
          <a:xfrm>
            <a:off x="6847010" y="5142828"/>
            <a:ext cx="269875" cy="177800"/>
          </a:xfrm>
          <a:prstGeom prst="rect">
            <a:avLst/>
          </a:prstGeom>
        </p:spPr>
        <p:txBody>
          <a:bodyPr vert="horz" wrap="square" lIns="0" tIns="0" rIns="0" bIns="0" rtlCol="0">
            <a:spAutoFit/>
          </a:bodyPr>
          <a:lstStyle/>
          <a:p>
            <a:pPr marL="12700">
              <a:lnSpc>
                <a:spcPct val="100000"/>
              </a:lnSpc>
            </a:pPr>
            <a:r>
              <a:rPr sz="1200" dirty="0">
                <a:latin typeface="Arial"/>
                <a:cs typeface="Arial"/>
              </a:rPr>
              <a:t>3</a:t>
            </a:r>
            <a:r>
              <a:rPr sz="1200" spc="-10" dirty="0">
                <a:latin typeface="Arial"/>
                <a:cs typeface="Arial"/>
              </a:rPr>
              <a:t>2k</a:t>
            </a:r>
            <a:endParaRPr sz="1200">
              <a:latin typeface="Arial"/>
              <a:cs typeface="Arial"/>
            </a:endParaRPr>
          </a:p>
        </p:txBody>
      </p:sp>
      <p:sp>
        <p:nvSpPr>
          <p:cNvPr id="46" name="object 46"/>
          <p:cNvSpPr txBox="1"/>
          <p:nvPr/>
        </p:nvSpPr>
        <p:spPr>
          <a:xfrm>
            <a:off x="1365100" y="4991099"/>
            <a:ext cx="110489" cy="177800"/>
          </a:xfrm>
          <a:prstGeom prst="rect">
            <a:avLst/>
          </a:prstGeom>
        </p:spPr>
        <p:txBody>
          <a:bodyPr vert="horz" wrap="square" lIns="0" tIns="0" rIns="0" bIns="0" rtlCol="0">
            <a:spAutoFit/>
          </a:bodyPr>
          <a:lstStyle/>
          <a:p>
            <a:pPr marL="12700">
              <a:lnSpc>
                <a:spcPct val="100000"/>
              </a:lnSpc>
            </a:pPr>
            <a:r>
              <a:rPr sz="1200" dirty="0">
                <a:latin typeface="Arial"/>
                <a:cs typeface="Arial"/>
              </a:rPr>
              <a:t>0</a:t>
            </a:r>
            <a:endParaRPr sz="1200">
              <a:latin typeface="Arial"/>
              <a:cs typeface="Arial"/>
            </a:endParaRPr>
          </a:p>
        </p:txBody>
      </p:sp>
      <p:sp>
        <p:nvSpPr>
          <p:cNvPr id="47" name="object 47"/>
          <p:cNvSpPr txBox="1"/>
          <p:nvPr/>
        </p:nvSpPr>
        <p:spPr>
          <a:xfrm>
            <a:off x="1097028" y="4620919"/>
            <a:ext cx="365760" cy="177800"/>
          </a:xfrm>
          <a:prstGeom prst="rect">
            <a:avLst/>
          </a:prstGeom>
        </p:spPr>
        <p:txBody>
          <a:bodyPr vert="horz" wrap="square" lIns="0" tIns="0" rIns="0" bIns="0" rtlCol="0">
            <a:spAutoFit/>
          </a:bodyPr>
          <a:lstStyle/>
          <a:p>
            <a:pPr marL="12700">
              <a:lnSpc>
                <a:spcPct val="100000"/>
              </a:lnSpc>
            </a:pPr>
            <a:r>
              <a:rPr sz="1200" dirty="0">
                <a:latin typeface="Arial"/>
                <a:cs typeface="Arial"/>
              </a:rPr>
              <a:t>2</a:t>
            </a:r>
            <a:r>
              <a:rPr sz="1200" spc="-10" dirty="0">
                <a:latin typeface="Arial"/>
                <a:cs typeface="Arial"/>
              </a:rPr>
              <a:t>0</a:t>
            </a:r>
            <a:r>
              <a:rPr sz="1200" dirty="0">
                <a:latin typeface="Arial"/>
                <a:cs typeface="Arial"/>
              </a:rPr>
              <a:t>00</a:t>
            </a:r>
            <a:endParaRPr sz="1200">
              <a:latin typeface="Arial"/>
              <a:cs typeface="Arial"/>
            </a:endParaRPr>
          </a:p>
        </p:txBody>
      </p:sp>
      <p:sp>
        <p:nvSpPr>
          <p:cNvPr id="48" name="object 48"/>
          <p:cNvSpPr txBox="1"/>
          <p:nvPr/>
        </p:nvSpPr>
        <p:spPr>
          <a:xfrm>
            <a:off x="1083007" y="4247082"/>
            <a:ext cx="365760" cy="177800"/>
          </a:xfrm>
          <a:prstGeom prst="rect">
            <a:avLst/>
          </a:prstGeom>
        </p:spPr>
        <p:txBody>
          <a:bodyPr vert="horz" wrap="square" lIns="0" tIns="0" rIns="0" bIns="0" rtlCol="0">
            <a:spAutoFit/>
          </a:bodyPr>
          <a:lstStyle/>
          <a:p>
            <a:pPr marL="12700">
              <a:lnSpc>
                <a:spcPct val="100000"/>
              </a:lnSpc>
            </a:pPr>
            <a:r>
              <a:rPr sz="1200" dirty="0">
                <a:latin typeface="Arial"/>
                <a:cs typeface="Arial"/>
              </a:rPr>
              <a:t>4</a:t>
            </a:r>
            <a:r>
              <a:rPr sz="1200" spc="-10" dirty="0">
                <a:latin typeface="Arial"/>
                <a:cs typeface="Arial"/>
              </a:rPr>
              <a:t>0</a:t>
            </a:r>
            <a:r>
              <a:rPr sz="1200" dirty="0">
                <a:latin typeface="Arial"/>
                <a:cs typeface="Arial"/>
              </a:rPr>
              <a:t>00</a:t>
            </a:r>
            <a:endParaRPr sz="1200">
              <a:latin typeface="Arial"/>
              <a:cs typeface="Arial"/>
            </a:endParaRPr>
          </a:p>
        </p:txBody>
      </p:sp>
      <p:sp>
        <p:nvSpPr>
          <p:cNvPr id="49" name="object 49"/>
          <p:cNvSpPr txBox="1"/>
          <p:nvPr/>
        </p:nvSpPr>
        <p:spPr>
          <a:xfrm>
            <a:off x="1068834" y="3869435"/>
            <a:ext cx="365760" cy="177800"/>
          </a:xfrm>
          <a:prstGeom prst="rect">
            <a:avLst/>
          </a:prstGeom>
        </p:spPr>
        <p:txBody>
          <a:bodyPr vert="horz" wrap="square" lIns="0" tIns="0" rIns="0" bIns="0" rtlCol="0">
            <a:spAutoFit/>
          </a:bodyPr>
          <a:lstStyle/>
          <a:p>
            <a:pPr marL="12700">
              <a:lnSpc>
                <a:spcPct val="100000"/>
              </a:lnSpc>
            </a:pPr>
            <a:r>
              <a:rPr sz="1200" dirty="0">
                <a:latin typeface="Arial"/>
                <a:cs typeface="Arial"/>
              </a:rPr>
              <a:t>6</a:t>
            </a:r>
            <a:r>
              <a:rPr sz="1200" spc="-10" dirty="0">
                <a:latin typeface="Arial"/>
                <a:cs typeface="Arial"/>
              </a:rPr>
              <a:t>0</a:t>
            </a:r>
            <a:r>
              <a:rPr sz="1200" dirty="0">
                <a:latin typeface="Arial"/>
                <a:cs typeface="Arial"/>
              </a:rPr>
              <a:t>00</a:t>
            </a:r>
            <a:endParaRPr sz="1200">
              <a:latin typeface="Arial"/>
              <a:cs typeface="Arial"/>
            </a:endParaRPr>
          </a:p>
        </p:txBody>
      </p:sp>
      <p:sp>
        <p:nvSpPr>
          <p:cNvPr id="50" name="object 50"/>
          <p:cNvSpPr txBox="1"/>
          <p:nvPr/>
        </p:nvSpPr>
        <p:spPr>
          <a:xfrm>
            <a:off x="1054661" y="3487977"/>
            <a:ext cx="365760" cy="177800"/>
          </a:xfrm>
          <a:prstGeom prst="rect">
            <a:avLst/>
          </a:prstGeom>
        </p:spPr>
        <p:txBody>
          <a:bodyPr vert="horz" wrap="square" lIns="0" tIns="0" rIns="0" bIns="0" rtlCol="0">
            <a:spAutoFit/>
          </a:bodyPr>
          <a:lstStyle/>
          <a:p>
            <a:pPr marL="12700">
              <a:lnSpc>
                <a:spcPct val="100000"/>
              </a:lnSpc>
            </a:pPr>
            <a:r>
              <a:rPr sz="1200" dirty="0">
                <a:latin typeface="Arial"/>
                <a:cs typeface="Arial"/>
              </a:rPr>
              <a:t>8</a:t>
            </a:r>
            <a:r>
              <a:rPr sz="1200" spc="-10" dirty="0">
                <a:latin typeface="Arial"/>
                <a:cs typeface="Arial"/>
              </a:rPr>
              <a:t>0</a:t>
            </a:r>
            <a:r>
              <a:rPr sz="1200" dirty="0">
                <a:latin typeface="Arial"/>
                <a:cs typeface="Arial"/>
              </a:rPr>
              <a:t>00</a:t>
            </a:r>
            <a:endParaRPr sz="1200">
              <a:latin typeface="Arial"/>
              <a:cs typeface="Arial"/>
            </a:endParaRPr>
          </a:p>
        </p:txBody>
      </p:sp>
      <p:sp>
        <p:nvSpPr>
          <p:cNvPr id="51" name="object 51"/>
          <p:cNvSpPr txBox="1"/>
          <p:nvPr/>
        </p:nvSpPr>
        <p:spPr>
          <a:xfrm>
            <a:off x="940970" y="2713633"/>
            <a:ext cx="465455" cy="567055"/>
          </a:xfrm>
          <a:prstGeom prst="rect">
            <a:avLst/>
          </a:prstGeom>
        </p:spPr>
        <p:txBody>
          <a:bodyPr vert="horz" wrap="square" lIns="0" tIns="0" rIns="0" bIns="0" rtlCol="0">
            <a:spAutoFit/>
          </a:bodyPr>
          <a:lstStyle/>
          <a:p>
            <a:pPr marL="12700">
              <a:lnSpc>
                <a:spcPct val="100000"/>
              </a:lnSpc>
            </a:pPr>
            <a:r>
              <a:rPr sz="1200" dirty="0">
                <a:latin typeface="Arial"/>
                <a:cs typeface="Arial"/>
              </a:rPr>
              <a:t>1</a:t>
            </a:r>
            <a:r>
              <a:rPr sz="1200" spc="-10" dirty="0">
                <a:latin typeface="Arial"/>
                <a:cs typeface="Arial"/>
              </a:rPr>
              <a:t>2</a:t>
            </a:r>
            <a:r>
              <a:rPr sz="1200" dirty="0">
                <a:latin typeface="Arial"/>
                <a:cs typeface="Arial"/>
              </a:rPr>
              <a:t>000</a:t>
            </a:r>
            <a:endParaRPr sz="1200">
              <a:latin typeface="Arial"/>
              <a:cs typeface="Arial"/>
            </a:endParaRPr>
          </a:p>
          <a:p>
            <a:pPr>
              <a:lnSpc>
                <a:spcPct val="100000"/>
              </a:lnSpc>
              <a:spcBef>
                <a:spcPts val="13"/>
              </a:spcBef>
            </a:pPr>
            <a:endParaRPr sz="1400">
              <a:latin typeface="Times New Roman"/>
              <a:cs typeface="Times New Roman"/>
            </a:endParaRPr>
          </a:p>
          <a:p>
            <a:pPr marL="26670">
              <a:lnSpc>
                <a:spcPct val="100000"/>
              </a:lnSpc>
            </a:pPr>
            <a:r>
              <a:rPr sz="1200" dirty="0">
                <a:latin typeface="Arial"/>
                <a:cs typeface="Arial"/>
              </a:rPr>
              <a:t>1</a:t>
            </a:r>
            <a:r>
              <a:rPr sz="1200" spc="-10" dirty="0">
                <a:latin typeface="Arial"/>
                <a:cs typeface="Arial"/>
              </a:rPr>
              <a:t>0</a:t>
            </a:r>
            <a:r>
              <a:rPr sz="1200" dirty="0">
                <a:latin typeface="Arial"/>
                <a:cs typeface="Arial"/>
              </a:rPr>
              <a:t>000</a:t>
            </a:r>
            <a:endParaRPr sz="1200">
              <a:latin typeface="Arial"/>
              <a:cs typeface="Arial"/>
            </a:endParaRPr>
          </a:p>
        </p:txBody>
      </p:sp>
      <p:sp>
        <p:nvSpPr>
          <p:cNvPr id="52" name="object 52"/>
          <p:cNvSpPr txBox="1"/>
          <p:nvPr/>
        </p:nvSpPr>
        <p:spPr>
          <a:xfrm>
            <a:off x="926340" y="2320441"/>
            <a:ext cx="450850" cy="177800"/>
          </a:xfrm>
          <a:prstGeom prst="rect">
            <a:avLst/>
          </a:prstGeom>
        </p:spPr>
        <p:txBody>
          <a:bodyPr vert="horz" wrap="square" lIns="0" tIns="0" rIns="0" bIns="0" rtlCol="0">
            <a:spAutoFit/>
          </a:bodyPr>
          <a:lstStyle/>
          <a:p>
            <a:pPr marL="12700">
              <a:lnSpc>
                <a:spcPct val="100000"/>
              </a:lnSpc>
            </a:pPr>
            <a:r>
              <a:rPr sz="1200" dirty="0">
                <a:latin typeface="Arial"/>
                <a:cs typeface="Arial"/>
              </a:rPr>
              <a:t>1</a:t>
            </a:r>
            <a:r>
              <a:rPr sz="1200" spc="-10" dirty="0">
                <a:latin typeface="Arial"/>
                <a:cs typeface="Arial"/>
              </a:rPr>
              <a:t>4</a:t>
            </a:r>
            <a:r>
              <a:rPr sz="1200" dirty="0">
                <a:latin typeface="Arial"/>
                <a:cs typeface="Arial"/>
              </a:rPr>
              <a:t>000</a:t>
            </a:r>
            <a:endParaRPr sz="1200">
              <a:latin typeface="Arial"/>
              <a:cs typeface="Arial"/>
            </a:endParaRPr>
          </a:p>
        </p:txBody>
      </p:sp>
      <p:sp>
        <p:nvSpPr>
          <p:cNvPr id="53" name="object 53"/>
          <p:cNvSpPr txBox="1"/>
          <p:nvPr/>
        </p:nvSpPr>
        <p:spPr>
          <a:xfrm>
            <a:off x="1500869" y="5198774"/>
            <a:ext cx="186690" cy="177800"/>
          </a:xfrm>
          <a:prstGeom prst="rect">
            <a:avLst/>
          </a:prstGeom>
        </p:spPr>
        <p:txBody>
          <a:bodyPr vert="horz" wrap="square" lIns="0" tIns="0" rIns="0" bIns="0" rtlCol="0">
            <a:spAutoFit/>
          </a:bodyPr>
          <a:lstStyle/>
          <a:p>
            <a:pPr marL="12700">
              <a:lnSpc>
                <a:spcPct val="100000"/>
              </a:lnSpc>
            </a:pPr>
            <a:r>
              <a:rPr sz="1200" dirty="0">
                <a:latin typeface="Arial"/>
                <a:cs typeface="Arial"/>
              </a:rPr>
              <a:t>s1</a:t>
            </a:r>
            <a:endParaRPr sz="1200">
              <a:latin typeface="Arial"/>
              <a:cs typeface="Arial"/>
            </a:endParaRPr>
          </a:p>
        </p:txBody>
      </p:sp>
      <p:sp>
        <p:nvSpPr>
          <p:cNvPr id="54" name="object 54"/>
          <p:cNvSpPr txBox="1"/>
          <p:nvPr/>
        </p:nvSpPr>
        <p:spPr>
          <a:xfrm>
            <a:off x="1921493" y="5355137"/>
            <a:ext cx="186690" cy="177800"/>
          </a:xfrm>
          <a:prstGeom prst="rect">
            <a:avLst/>
          </a:prstGeom>
        </p:spPr>
        <p:txBody>
          <a:bodyPr vert="horz" wrap="square" lIns="0" tIns="0" rIns="0" bIns="0" rtlCol="0">
            <a:spAutoFit/>
          </a:bodyPr>
          <a:lstStyle/>
          <a:p>
            <a:pPr marL="12700">
              <a:lnSpc>
                <a:spcPct val="100000"/>
              </a:lnSpc>
            </a:pPr>
            <a:r>
              <a:rPr sz="1200" dirty="0">
                <a:latin typeface="Arial"/>
                <a:cs typeface="Arial"/>
              </a:rPr>
              <a:t>s3</a:t>
            </a:r>
            <a:endParaRPr sz="1200">
              <a:latin typeface="Arial"/>
              <a:cs typeface="Arial"/>
            </a:endParaRPr>
          </a:p>
        </p:txBody>
      </p:sp>
      <p:sp>
        <p:nvSpPr>
          <p:cNvPr id="55" name="object 55"/>
          <p:cNvSpPr txBox="1"/>
          <p:nvPr/>
        </p:nvSpPr>
        <p:spPr>
          <a:xfrm>
            <a:off x="2361929" y="5518814"/>
            <a:ext cx="186690" cy="177800"/>
          </a:xfrm>
          <a:prstGeom prst="rect">
            <a:avLst/>
          </a:prstGeom>
        </p:spPr>
        <p:txBody>
          <a:bodyPr vert="horz" wrap="square" lIns="0" tIns="0" rIns="0" bIns="0" rtlCol="0">
            <a:spAutoFit/>
          </a:bodyPr>
          <a:lstStyle/>
          <a:p>
            <a:pPr marL="12700">
              <a:lnSpc>
                <a:spcPct val="100000"/>
              </a:lnSpc>
            </a:pPr>
            <a:r>
              <a:rPr sz="1200" dirty="0">
                <a:latin typeface="Arial"/>
                <a:cs typeface="Arial"/>
              </a:rPr>
              <a:t>s5</a:t>
            </a:r>
            <a:endParaRPr sz="1200">
              <a:latin typeface="Arial"/>
              <a:cs typeface="Arial"/>
            </a:endParaRPr>
          </a:p>
        </p:txBody>
      </p:sp>
      <p:sp>
        <p:nvSpPr>
          <p:cNvPr id="56" name="object 56"/>
          <p:cNvSpPr txBox="1"/>
          <p:nvPr/>
        </p:nvSpPr>
        <p:spPr>
          <a:xfrm>
            <a:off x="2823549" y="5690417"/>
            <a:ext cx="186690" cy="177800"/>
          </a:xfrm>
          <a:prstGeom prst="rect">
            <a:avLst/>
          </a:prstGeom>
        </p:spPr>
        <p:txBody>
          <a:bodyPr vert="horz" wrap="square" lIns="0" tIns="0" rIns="0" bIns="0" rtlCol="0">
            <a:spAutoFit/>
          </a:bodyPr>
          <a:lstStyle/>
          <a:p>
            <a:pPr marL="12700">
              <a:lnSpc>
                <a:spcPct val="100000"/>
              </a:lnSpc>
            </a:pPr>
            <a:r>
              <a:rPr sz="1200" dirty="0">
                <a:latin typeface="Arial"/>
                <a:cs typeface="Arial"/>
              </a:rPr>
              <a:t>s7</a:t>
            </a:r>
            <a:endParaRPr sz="1200">
              <a:latin typeface="Arial"/>
              <a:cs typeface="Arial"/>
            </a:endParaRPr>
          </a:p>
        </p:txBody>
      </p:sp>
      <p:sp>
        <p:nvSpPr>
          <p:cNvPr id="57" name="object 57"/>
          <p:cNvSpPr txBox="1"/>
          <p:nvPr/>
        </p:nvSpPr>
        <p:spPr>
          <a:xfrm>
            <a:off x="3307876" y="5870553"/>
            <a:ext cx="186690" cy="177800"/>
          </a:xfrm>
          <a:prstGeom prst="rect">
            <a:avLst/>
          </a:prstGeom>
        </p:spPr>
        <p:txBody>
          <a:bodyPr vert="horz" wrap="square" lIns="0" tIns="0" rIns="0" bIns="0" rtlCol="0">
            <a:spAutoFit/>
          </a:bodyPr>
          <a:lstStyle/>
          <a:p>
            <a:pPr marL="12700">
              <a:lnSpc>
                <a:spcPct val="100000"/>
              </a:lnSpc>
            </a:pPr>
            <a:r>
              <a:rPr sz="1200" dirty="0">
                <a:latin typeface="Arial"/>
                <a:cs typeface="Arial"/>
              </a:rPr>
              <a:t>s9</a:t>
            </a:r>
            <a:endParaRPr sz="1200">
              <a:latin typeface="Arial"/>
              <a:cs typeface="Arial"/>
            </a:endParaRPr>
          </a:p>
        </p:txBody>
      </p:sp>
      <p:sp>
        <p:nvSpPr>
          <p:cNvPr id="58" name="object 58"/>
          <p:cNvSpPr txBox="1"/>
          <p:nvPr/>
        </p:nvSpPr>
        <p:spPr>
          <a:xfrm>
            <a:off x="5841526" y="5890213"/>
            <a:ext cx="869315" cy="184666"/>
          </a:xfrm>
          <a:prstGeom prst="rect">
            <a:avLst/>
          </a:prstGeom>
        </p:spPr>
        <p:txBody>
          <a:bodyPr vert="horz" wrap="square" lIns="0" tIns="0" rIns="0" bIns="0" rtlCol="0">
            <a:spAutoFit/>
          </a:bodyPr>
          <a:lstStyle/>
          <a:p>
            <a:pPr marL="12700">
              <a:lnSpc>
                <a:spcPct val="100000"/>
              </a:lnSpc>
            </a:pPr>
            <a:r>
              <a:rPr lang="zh-CN" altLang="en-US" sz="1200" b="1" spc="-5" dirty="0" smtClean="0">
                <a:latin typeface="Arial"/>
                <a:cs typeface="Arial"/>
              </a:rPr>
              <a:t>大小</a:t>
            </a:r>
            <a:r>
              <a:rPr sz="1200" b="1" spc="-5" dirty="0" smtClean="0">
                <a:latin typeface="Arial"/>
                <a:cs typeface="Arial"/>
              </a:rPr>
              <a:t>(</a:t>
            </a:r>
            <a:r>
              <a:rPr lang="zh-CN" altLang="en-US" sz="1200" b="1" spc="-5" dirty="0" smtClean="0">
                <a:latin typeface="Arial"/>
                <a:cs typeface="Arial"/>
              </a:rPr>
              <a:t>字节</a:t>
            </a:r>
            <a:r>
              <a:rPr sz="1200" b="1" dirty="0" smtClean="0">
                <a:latin typeface="Arial"/>
                <a:cs typeface="Arial"/>
              </a:rPr>
              <a:t>)</a:t>
            </a:r>
            <a:endParaRPr sz="1200" dirty="0">
              <a:latin typeface="Arial"/>
              <a:cs typeface="Arial"/>
            </a:endParaRPr>
          </a:p>
        </p:txBody>
      </p:sp>
      <p:sp>
        <p:nvSpPr>
          <p:cNvPr id="59" name="object 59"/>
          <p:cNvSpPr txBox="1"/>
          <p:nvPr/>
        </p:nvSpPr>
        <p:spPr>
          <a:xfrm>
            <a:off x="564127" y="2427272"/>
            <a:ext cx="184666" cy="1760220"/>
          </a:xfrm>
          <a:prstGeom prst="rect">
            <a:avLst/>
          </a:prstGeom>
        </p:spPr>
        <p:txBody>
          <a:bodyPr vert="vert270" wrap="square" lIns="0" tIns="0" rIns="0" bIns="0" rtlCol="0">
            <a:spAutoFit/>
          </a:bodyPr>
          <a:lstStyle/>
          <a:p>
            <a:pPr marL="12700" algn="ctr">
              <a:lnSpc>
                <a:spcPct val="100000"/>
              </a:lnSpc>
            </a:pPr>
            <a:r>
              <a:rPr lang="zh-CN" altLang="en-US" sz="1200" b="1" spc="-5" dirty="0" smtClean="0">
                <a:latin typeface="Arial"/>
                <a:cs typeface="Arial"/>
              </a:rPr>
              <a:t>读吞吐量</a:t>
            </a:r>
            <a:r>
              <a:rPr sz="1200" b="1" spc="-5" dirty="0" smtClean="0">
                <a:latin typeface="Arial"/>
                <a:cs typeface="Arial"/>
              </a:rPr>
              <a:t>(</a:t>
            </a:r>
            <a:r>
              <a:rPr sz="1200" b="1" spc="-5" dirty="0">
                <a:latin typeface="Arial"/>
                <a:cs typeface="Arial"/>
              </a:rPr>
              <a:t>MB</a:t>
            </a:r>
            <a:r>
              <a:rPr sz="1200" b="1" dirty="0">
                <a:latin typeface="Arial"/>
                <a:cs typeface="Arial"/>
              </a:rPr>
              <a:t>/</a:t>
            </a:r>
            <a:r>
              <a:rPr sz="1200" b="1" spc="5" dirty="0">
                <a:latin typeface="Arial"/>
                <a:cs typeface="Arial"/>
              </a:rPr>
              <a:t>s</a:t>
            </a:r>
            <a:r>
              <a:rPr sz="1200" b="1" dirty="0">
                <a:latin typeface="Arial"/>
                <a:cs typeface="Arial"/>
              </a:rPr>
              <a:t>)</a:t>
            </a:r>
            <a:endParaRPr sz="1200" dirty="0">
              <a:latin typeface="Arial"/>
              <a:cs typeface="Arial"/>
            </a:endParaRPr>
          </a:p>
        </p:txBody>
      </p:sp>
      <p:sp>
        <p:nvSpPr>
          <p:cNvPr id="60" name="object 60"/>
          <p:cNvSpPr txBox="1"/>
          <p:nvPr/>
        </p:nvSpPr>
        <p:spPr>
          <a:xfrm>
            <a:off x="1483549" y="5852036"/>
            <a:ext cx="1209675" cy="184666"/>
          </a:xfrm>
          <a:prstGeom prst="rect">
            <a:avLst/>
          </a:prstGeom>
        </p:spPr>
        <p:txBody>
          <a:bodyPr vert="horz" wrap="square" lIns="0" tIns="0" rIns="0" bIns="0" rtlCol="0">
            <a:spAutoFit/>
          </a:bodyPr>
          <a:lstStyle/>
          <a:p>
            <a:pPr marL="12700">
              <a:lnSpc>
                <a:spcPct val="100000"/>
              </a:lnSpc>
            </a:pPr>
            <a:r>
              <a:rPr lang="zh-CN" altLang="en-US" sz="1200" b="1" spc="-5" dirty="0" smtClean="0">
                <a:latin typeface="Arial"/>
                <a:cs typeface="Arial"/>
              </a:rPr>
              <a:t>步长</a:t>
            </a:r>
            <a:r>
              <a:rPr sz="1200" b="1" spc="-5" dirty="0" smtClean="0">
                <a:latin typeface="Arial"/>
                <a:cs typeface="Arial"/>
              </a:rPr>
              <a:t>(</a:t>
            </a:r>
            <a:r>
              <a:rPr sz="1200" b="1" dirty="0">
                <a:latin typeface="Arial"/>
                <a:cs typeface="Arial"/>
              </a:rPr>
              <a:t>x8</a:t>
            </a:r>
            <a:r>
              <a:rPr sz="1200" b="1" spc="5" dirty="0">
                <a:latin typeface="Arial"/>
                <a:cs typeface="Arial"/>
              </a:rPr>
              <a:t> </a:t>
            </a:r>
            <a:r>
              <a:rPr lang="zh-CN" altLang="en-US" sz="1200" b="1" spc="5" dirty="0" smtClean="0">
                <a:latin typeface="Arial"/>
                <a:cs typeface="Arial"/>
              </a:rPr>
              <a:t>字节</a:t>
            </a:r>
            <a:r>
              <a:rPr sz="1200" b="1" dirty="0" smtClean="0">
                <a:latin typeface="Arial"/>
                <a:cs typeface="Arial"/>
              </a:rPr>
              <a:t>)</a:t>
            </a:r>
            <a:endParaRPr sz="1200" dirty="0">
              <a:latin typeface="Arial"/>
              <a:cs typeface="Arial"/>
            </a:endParaRPr>
          </a:p>
        </p:txBody>
      </p:sp>
      <p:sp>
        <p:nvSpPr>
          <p:cNvPr id="61" name="object 61"/>
          <p:cNvSpPr txBox="1"/>
          <p:nvPr/>
        </p:nvSpPr>
        <p:spPr>
          <a:xfrm>
            <a:off x="231140" y="4931115"/>
            <a:ext cx="911860" cy="492443"/>
          </a:xfrm>
          <a:prstGeom prst="rect">
            <a:avLst/>
          </a:prstGeom>
        </p:spPr>
        <p:txBody>
          <a:bodyPr vert="horz" wrap="square" lIns="0" tIns="0" rIns="0" bIns="0" rtlCol="0">
            <a:spAutoFit/>
          </a:bodyPr>
          <a:lstStyle/>
          <a:p>
            <a:pPr marL="12700" marR="5080">
              <a:lnSpc>
                <a:spcPct val="100000"/>
              </a:lnSpc>
            </a:pPr>
            <a:r>
              <a:rPr lang="zh-CN" altLang="en-US" sz="1600" b="1" i="1" dirty="0" smtClean="0">
                <a:solidFill>
                  <a:srgbClr val="C00000"/>
                </a:solidFill>
                <a:latin typeface="Arial Narrow"/>
                <a:cs typeface="Arial Narrow"/>
              </a:rPr>
              <a:t>空间局部性的斜坡</a:t>
            </a:r>
            <a:endParaRPr sz="1600" b="1" i="1" dirty="0">
              <a:solidFill>
                <a:srgbClr val="C00000"/>
              </a:solidFill>
              <a:latin typeface="Arial Narrow"/>
              <a:cs typeface="Arial Narrow"/>
            </a:endParaRPr>
          </a:p>
        </p:txBody>
      </p:sp>
      <p:sp>
        <p:nvSpPr>
          <p:cNvPr id="62" name="object 62"/>
          <p:cNvSpPr/>
          <p:nvPr/>
        </p:nvSpPr>
        <p:spPr>
          <a:xfrm>
            <a:off x="1143000" y="2883402"/>
            <a:ext cx="3495040" cy="2269490"/>
          </a:xfrm>
          <a:custGeom>
            <a:avLst/>
            <a:gdLst/>
            <a:ahLst/>
            <a:cxnLst/>
            <a:rect l="l" t="t" r="r" b="b"/>
            <a:pathLst>
              <a:path w="3495040" h="2269490">
                <a:moveTo>
                  <a:pt x="0" y="2269210"/>
                </a:moveTo>
                <a:lnTo>
                  <a:pt x="3494659" y="0"/>
                </a:lnTo>
              </a:path>
            </a:pathLst>
          </a:custGeom>
          <a:ln w="12700">
            <a:solidFill>
              <a:srgbClr val="000000"/>
            </a:solidFill>
          </a:ln>
        </p:spPr>
        <p:txBody>
          <a:bodyPr wrap="square" lIns="0" tIns="0" rIns="0" bIns="0" rtlCol="0"/>
          <a:lstStyle/>
          <a:p>
            <a:endParaRPr/>
          </a:p>
        </p:txBody>
      </p:sp>
      <p:sp>
        <p:nvSpPr>
          <p:cNvPr id="63" name="object 63"/>
          <p:cNvSpPr/>
          <p:nvPr/>
        </p:nvSpPr>
        <p:spPr>
          <a:xfrm>
            <a:off x="4549545" y="2883400"/>
            <a:ext cx="88265" cy="79375"/>
          </a:xfrm>
          <a:custGeom>
            <a:avLst/>
            <a:gdLst/>
            <a:ahLst/>
            <a:cxnLst/>
            <a:rect l="l" t="t" r="r" b="b"/>
            <a:pathLst>
              <a:path w="88264" h="79375">
                <a:moveTo>
                  <a:pt x="48412" y="78778"/>
                </a:moveTo>
                <a:lnTo>
                  <a:pt x="88112" y="0"/>
                </a:lnTo>
                <a:lnTo>
                  <a:pt x="0" y="4216"/>
                </a:lnTo>
              </a:path>
            </a:pathLst>
          </a:custGeom>
          <a:ln w="12699">
            <a:solidFill>
              <a:srgbClr val="000000"/>
            </a:solidFill>
          </a:ln>
        </p:spPr>
        <p:txBody>
          <a:bodyPr wrap="square" lIns="0" tIns="0" rIns="0" bIns="0" rtlCol="0"/>
          <a:lstStyle/>
          <a:p>
            <a:endParaRPr/>
          </a:p>
        </p:txBody>
      </p:sp>
      <p:sp>
        <p:nvSpPr>
          <p:cNvPr id="64" name="object 64"/>
          <p:cNvSpPr/>
          <p:nvPr/>
        </p:nvSpPr>
        <p:spPr>
          <a:xfrm>
            <a:off x="1143000" y="4528967"/>
            <a:ext cx="1379220" cy="624205"/>
          </a:xfrm>
          <a:custGeom>
            <a:avLst/>
            <a:gdLst/>
            <a:ahLst/>
            <a:cxnLst/>
            <a:rect l="l" t="t" r="r" b="b"/>
            <a:pathLst>
              <a:path w="1379220" h="624204">
                <a:moveTo>
                  <a:pt x="0" y="623646"/>
                </a:moveTo>
                <a:lnTo>
                  <a:pt x="1379194" y="0"/>
                </a:lnTo>
              </a:path>
            </a:pathLst>
          </a:custGeom>
          <a:ln w="12700">
            <a:solidFill>
              <a:srgbClr val="000000"/>
            </a:solidFill>
          </a:ln>
        </p:spPr>
        <p:txBody>
          <a:bodyPr wrap="square" lIns="0" tIns="0" rIns="0" bIns="0" rtlCol="0"/>
          <a:lstStyle/>
          <a:p>
            <a:endParaRPr/>
          </a:p>
        </p:txBody>
      </p:sp>
      <p:sp>
        <p:nvSpPr>
          <p:cNvPr id="65" name="object 65"/>
          <p:cNvSpPr/>
          <p:nvPr/>
        </p:nvSpPr>
        <p:spPr>
          <a:xfrm>
            <a:off x="2434452" y="4519862"/>
            <a:ext cx="88265" cy="81280"/>
          </a:xfrm>
          <a:custGeom>
            <a:avLst/>
            <a:gdLst/>
            <a:ahLst/>
            <a:cxnLst/>
            <a:rect l="l" t="t" r="r" b="b"/>
            <a:pathLst>
              <a:path w="88264" h="81279">
                <a:moveTo>
                  <a:pt x="36626" y="81000"/>
                </a:moveTo>
                <a:lnTo>
                  <a:pt x="87744" y="9105"/>
                </a:lnTo>
                <a:lnTo>
                  <a:pt x="0" y="0"/>
                </a:lnTo>
              </a:path>
            </a:pathLst>
          </a:custGeom>
          <a:ln w="12700">
            <a:solidFill>
              <a:srgbClr val="000000"/>
            </a:solidFill>
          </a:ln>
        </p:spPr>
        <p:txBody>
          <a:bodyPr wrap="square" lIns="0" tIns="0" rIns="0" bIns="0" rtlCol="0"/>
          <a:lstStyle/>
          <a:p>
            <a:endParaRPr/>
          </a:p>
        </p:txBody>
      </p:sp>
      <p:sp>
        <p:nvSpPr>
          <p:cNvPr id="66" name="object 66"/>
          <p:cNvSpPr/>
          <p:nvPr/>
        </p:nvSpPr>
        <p:spPr>
          <a:xfrm>
            <a:off x="1143000" y="3597511"/>
            <a:ext cx="2580640" cy="1555115"/>
          </a:xfrm>
          <a:custGeom>
            <a:avLst/>
            <a:gdLst/>
            <a:ahLst/>
            <a:cxnLst/>
            <a:rect l="l" t="t" r="r" b="b"/>
            <a:pathLst>
              <a:path w="2580640" h="1555114">
                <a:moveTo>
                  <a:pt x="0" y="1555102"/>
                </a:moveTo>
                <a:lnTo>
                  <a:pt x="2580030" y="0"/>
                </a:lnTo>
              </a:path>
            </a:pathLst>
          </a:custGeom>
          <a:ln w="12700">
            <a:solidFill>
              <a:srgbClr val="000000"/>
            </a:solidFill>
          </a:ln>
        </p:spPr>
        <p:txBody>
          <a:bodyPr wrap="square" lIns="0" tIns="0" rIns="0" bIns="0" rtlCol="0"/>
          <a:lstStyle/>
          <a:p>
            <a:endParaRPr/>
          </a:p>
        </p:txBody>
      </p:sp>
      <p:sp>
        <p:nvSpPr>
          <p:cNvPr id="67" name="object 67"/>
          <p:cNvSpPr/>
          <p:nvPr/>
        </p:nvSpPr>
        <p:spPr>
          <a:xfrm>
            <a:off x="3634822" y="3597508"/>
            <a:ext cx="88265" cy="77470"/>
          </a:xfrm>
          <a:custGeom>
            <a:avLst/>
            <a:gdLst/>
            <a:ahLst/>
            <a:cxnLst/>
            <a:rect l="l" t="t" r="r" b="b"/>
            <a:pathLst>
              <a:path w="88264" h="77470">
                <a:moveTo>
                  <a:pt x="45897" y="77406"/>
                </a:moveTo>
                <a:lnTo>
                  <a:pt x="88214" y="0"/>
                </a:lnTo>
                <a:lnTo>
                  <a:pt x="0" y="1270"/>
                </a:lnTo>
              </a:path>
            </a:pathLst>
          </a:custGeom>
          <a:ln w="12700">
            <a:solidFill>
              <a:srgbClr val="000000"/>
            </a:solidFill>
          </a:ln>
        </p:spPr>
        <p:txBody>
          <a:bodyPr wrap="square" lIns="0" tIns="0" rIns="0" bIns="0" rtlCol="0"/>
          <a:lstStyle/>
          <a:p>
            <a:endParaRPr/>
          </a:p>
        </p:txBody>
      </p:sp>
      <p:sp>
        <p:nvSpPr>
          <p:cNvPr id="68" name="object 68"/>
          <p:cNvSpPr txBox="1"/>
          <p:nvPr/>
        </p:nvSpPr>
        <p:spPr>
          <a:xfrm>
            <a:off x="7242306" y="3472854"/>
            <a:ext cx="1139694" cy="492443"/>
          </a:xfrm>
          <a:prstGeom prst="rect">
            <a:avLst/>
          </a:prstGeom>
        </p:spPr>
        <p:txBody>
          <a:bodyPr vert="horz" wrap="square" lIns="0" tIns="0" rIns="0" bIns="0" rtlCol="0">
            <a:spAutoFit/>
          </a:bodyPr>
          <a:lstStyle/>
          <a:p>
            <a:pPr marL="12700" algn="ctr">
              <a:lnSpc>
                <a:spcPct val="100000"/>
              </a:lnSpc>
            </a:pPr>
            <a:r>
              <a:rPr lang="zh-CN" altLang="en-US" sz="1600" b="1" i="1" spc="-10" dirty="0" smtClean="0">
                <a:solidFill>
                  <a:srgbClr val="C00000"/>
                </a:solidFill>
                <a:latin typeface="Arial Narrow"/>
                <a:cs typeface="Arial Narrow"/>
              </a:rPr>
              <a:t>时间局部性山脊</a:t>
            </a:r>
            <a:endParaRPr sz="1600" dirty="0">
              <a:latin typeface="Arial Narrow"/>
              <a:cs typeface="Arial Narrow"/>
            </a:endParaRPr>
          </a:p>
        </p:txBody>
      </p:sp>
      <p:sp>
        <p:nvSpPr>
          <p:cNvPr id="69" name="object 69"/>
          <p:cNvSpPr/>
          <p:nvPr/>
        </p:nvSpPr>
        <p:spPr>
          <a:xfrm>
            <a:off x="5928728" y="2180056"/>
            <a:ext cx="470534" cy="462280"/>
          </a:xfrm>
          <a:custGeom>
            <a:avLst/>
            <a:gdLst/>
            <a:ahLst/>
            <a:cxnLst/>
            <a:rect l="l" t="t" r="r" b="b"/>
            <a:pathLst>
              <a:path w="470535" h="462280">
                <a:moveTo>
                  <a:pt x="0" y="0"/>
                </a:moveTo>
                <a:lnTo>
                  <a:pt x="470001" y="0"/>
                </a:lnTo>
                <a:lnTo>
                  <a:pt x="470001" y="461670"/>
                </a:lnTo>
                <a:lnTo>
                  <a:pt x="0" y="461670"/>
                </a:lnTo>
                <a:lnTo>
                  <a:pt x="0" y="0"/>
                </a:lnTo>
                <a:close/>
              </a:path>
            </a:pathLst>
          </a:custGeom>
          <a:solidFill>
            <a:srgbClr val="FFFFFF"/>
          </a:solidFill>
        </p:spPr>
        <p:txBody>
          <a:bodyPr wrap="square" lIns="0" tIns="0" rIns="0" bIns="0" rtlCol="0"/>
          <a:lstStyle/>
          <a:p>
            <a:endParaRPr/>
          </a:p>
        </p:txBody>
      </p:sp>
      <p:sp>
        <p:nvSpPr>
          <p:cNvPr id="70" name="object 70"/>
          <p:cNvSpPr/>
          <p:nvPr/>
        </p:nvSpPr>
        <p:spPr>
          <a:xfrm>
            <a:off x="3770147" y="5312955"/>
            <a:ext cx="847090" cy="365469"/>
          </a:xfrm>
          <a:custGeom>
            <a:avLst/>
            <a:gdLst/>
            <a:ahLst/>
            <a:cxnLst/>
            <a:rect l="l" t="t" r="r" b="b"/>
            <a:pathLst>
              <a:path w="847089" h="462279">
                <a:moveTo>
                  <a:pt x="0" y="0"/>
                </a:moveTo>
                <a:lnTo>
                  <a:pt x="846709" y="0"/>
                </a:lnTo>
                <a:lnTo>
                  <a:pt x="846709" y="461670"/>
                </a:lnTo>
                <a:lnTo>
                  <a:pt x="0" y="461670"/>
                </a:lnTo>
                <a:lnTo>
                  <a:pt x="0" y="0"/>
                </a:lnTo>
                <a:close/>
              </a:path>
            </a:pathLst>
          </a:custGeom>
          <a:solidFill>
            <a:srgbClr val="FFFFFF"/>
          </a:solidFill>
        </p:spPr>
        <p:txBody>
          <a:bodyPr wrap="square" lIns="0" tIns="0" rIns="0" bIns="0" rtlCol="0"/>
          <a:lstStyle/>
          <a:p>
            <a:endParaRPr/>
          </a:p>
        </p:txBody>
      </p:sp>
      <p:sp>
        <p:nvSpPr>
          <p:cNvPr id="71" name="object 71"/>
          <p:cNvSpPr/>
          <p:nvPr/>
        </p:nvSpPr>
        <p:spPr>
          <a:xfrm>
            <a:off x="5424652" y="3653193"/>
            <a:ext cx="470534" cy="462280"/>
          </a:xfrm>
          <a:custGeom>
            <a:avLst/>
            <a:gdLst/>
            <a:ahLst/>
            <a:cxnLst/>
            <a:rect l="l" t="t" r="r" b="b"/>
            <a:pathLst>
              <a:path w="470535" h="462279">
                <a:moveTo>
                  <a:pt x="0" y="0"/>
                </a:moveTo>
                <a:lnTo>
                  <a:pt x="470001" y="0"/>
                </a:lnTo>
                <a:lnTo>
                  <a:pt x="470001" y="461670"/>
                </a:lnTo>
                <a:lnTo>
                  <a:pt x="0" y="461670"/>
                </a:lnTo>
                <a:lnTo>
                  <a:pt x="0" y="0"/>
                </a:lnTo>
                <a:close/>
              </a:path>
            </a:pathLst>
          </a:custGeom>
          <a:solidFill>
            <a:srgbClr val="FFFFFF"/>
          </a:solidFill>
        </p:spPr>
        <p:txBody>
          <a:bodyPr wrap="square" lIns="0" tIns="0" rIns="0" bIns="0" rtlCol="0"/>
          <a:lstStyle/>
          <a:p>
            <a:endParaRPr/>
          </a:p>
        </p:txBody>
      </p:sp>
      <p:sp>
        <p:nvSpPr>
          <p:cNvPr id="72" name="object 72"/>
          <p:cNvSpPr/>
          <p:nvPr/>
        </p:nvSpPr>
        <p:spPr>
          <a:xfrm>
            <a:off x="5424652" y="3653193"/>
            <a:ext cx="470534" cy="462280"/>
          </a:xfrm>
          <a:custGeom>
            <a:avLst/>
            <a:gdLst/>
            <a:ahLst/>
            <a:cxnLst/>
            <a:rect l="l" t="t" r="r" b="b"/>
            <a:pathLst>
              <a:path w="470535" h="462279">
                <a:moveTo>
                  <a:pt x="0" y="0"/>
                </a:moveTo>
                <a:lnTo>
                  <a:pt x="470001" y="0"/>
                </a:lnTo>
                <a:lnTo>
                  <a:pt x="470001" y="461670"/>
                </a:lnTo>
                <a:lnTo>
                  <a:pt x="0" y="461670"/>
                </a:lnTo>
                <a:lnTo>
                  <a:pt x="0" y="0"/>
                </a:lnTo>
                <a:close/>
              </a:path>
            </a:pathLst>
          </a:custGeom>
          <a:ln w="12700">
            <a:solidFill>
              <a:srgbClr val="000000"/>
            </a:solidFill>
          </a:ln>
        </p:spPr>
        <p:txBody>
          <a:bodyPr wrap="square" lIns="0" tIns="0" rIns="0" bIns="0" rtlCol="0"/>
          <a:lstStyle/>
          <a:p>
            <a:endParaRPr/>
          </a:p>
        </p:txBody>
      </p:sp>
      <p:sp>
        <p:nvSpPr>
          <p:cNvPr id="73" name="object 73"/>
          <p:cNvSpPr txBox="1"/>
          <p:nvPr/>
        </p:nvSpPr>
        <p:spPr>
          <a:xfrm>
            <a:off x="5505598" y="3744834"/>
            <a:ext cx="307975" cy="330200"/>
          </a:xfrm>
          <a:prstGeom prst="rect">
            <a:avLst/>
          </a:prstGeom>
        </p:spPr>
        <p:txBody>
          <a:bodyPr vert="horz" wrap="square" lIns="0" tIns="0" rIns="0" bIns="0" rtlCol="0">
            <a:spAutoFit/>
          </a:bodyPr>
          <a:lstStyle/>
          <a:p>
            <a:pPr marL="12700">
              <a:lnSpc>
                <a:spcPct val="100000"/>
              </a:lnSpc>
            </a:pPr>
            <a:r>
              <a:rPr sz="2400" spc="-5" dirty="0">
                <a:latin typeface="Calibri"/>
                <a:cs typeface="Calibri"/>
              </a:rPr>
              <a:t>L2</a:t>
            </a:r>
            <a:endParaRPr sz="2400">
              <a:latin typeface="Calibri"/>
              <a:cs typeface="Calibri"/>
            </a:endParaRPr>
          </a:p>
        </p:txBody>
      </p:sp>
      <p:sp>
        <p:nvSpPr>
          <p:cNvPr id="74" name="object 74"/>
          <p:cNvSpPr/>
          <p:nvPr/>
        </p:nvSpPr>
        <p:spPr>
          <a:xfrm>
            <a:off x="4619650" y="4460735"/>
            <a:ext cx="470534" cy="462280"/>
          </a:xfrm>
          <a:custGeom>
            <a:avLst/>
            <a:gdLst/>
            <a:ahLst/>
            <a:cxnLst/>
            <a:rect l="l" t="t" r="r" b="b"/>
            <a:pathLst>
              <a:path w="470535" h="462279">
                <a:moveTo>
                  <a:pt x="0" y="0"/>
                </a:moveTo>
                <a:lnTo>
                  <a:pt x="470001" y="0"/>
                </a:lnTo>
                <a:lnTo>
                  <a:pt x="470001" y="461670"/>
                </a:lnTo>
                <a:lnTo>
                  <a:pt x="0" y="461670"/>
                </a:lnTo>
                <a:lnTo>
                  <a:pt x="0" y="0"/>
                </a:lnTo>
                <a:close/>
              </a:path>
            </a:pathLst>
          </a:custGeom>
          <a:solidFill>
            <a:srgbClr val="FFFFFF"/>
          </a:solidFill>
        </p:spPr>
        <p:txBody>
          <a:bodyPr wrap="square" lIns="0" tIns="0" rIns="0" bIns="0" rtlCol="0"/>
          <a:lstStyle/>
          <a:p>
            <a:endParaRPr/>
          </a:p>
        </p:txBody>
      </p:sp>
      <p:sp>
        <p:nvSpPr>
          <p:cNvPr id="75" name="object 75"/>
          <p:cNvSpPr/>
          <p:nvPr/>
        </p:nvSpPr>
        <p:spPr>
          <a:xfrm>
            <a:off x="6404717" y="2421942"/>
            <a:ext cx="759460" cy="1400810"/>
          </a:xfrm>
          <a:custGeom>
            <a:avLst/>
            <a:gdLst/>
            <a:ahLst/>
            <a:cxnLst/>
            <a:rect l="l" t="t" r="r" b="b"/>
            <a:pathLst>
              <a:path w="759459" h="1400810">
                <a:moveTo>
                  <a:pt x="758850" y="1400530"/>
                </a:moveTo>
                <a:lnTo>
                  <a:pt x="0" y="0"/>
                </a:lnTo>
              </a:path>
            </a:pathLst>
          </a:custGeom>
          <a:ln w="12700">
            <a:solidFill>
              <a:srgbClr val="000000"/>
            </a:solidFill>
          </a:ln>
        </p:spPr>
        <p:txBody>
          <a:bodyPr wrap="square" lIns="0" tIns="0" rIns="0" bIns="0" rtlCol="0"/>
          <a:lstStyle/>
          <a:p>
            <a:endParaRPr/>
          </a:p>
        </p:txBody>
      </p:sp>
      <p:sp>
        <p:nvSpPr>
          <p:cNvPr id="76" name="object 76"/>
          <p:cNvSpPr/>
          <p:nvPr/>
        </p:nvSpPr>
        <p:spPr>
          <a:xfrm>
            <a:off x="6401937" y="2421935"/>
            <a:ext cx="78740" cy="88265"/>
          </a:xfrm>
          <a:custGeom>
            <a:avLst/>
            <a:gdLst/>
            <a:ahLst/>
            <a:cxnLst/>
            <a:rect l="l" t="t" r="r" b="b"/>
            <a:pathLst>
              <a:path w="78739" h="88264">
                <a:moveTo>
                  <a:pt x="0" y="88176"/>
                </a:moveTo>
                <a:lnTo>
                  <a:pt x="2781" y="0"/>
                </a:lnTo>
                <a:lnTo>
                  <a:pt x="78168" y="45834"/>
                </a:lnTo>
              </a:path>
            </a:pathLst>
          </a:custGeom>
          <a:ln w="12700">
            <a:solidFill>
              <a:srgbClr val="000000"/>
            </a:solidFill>
          </a:ln>
        </p:spPr>
        <p:txBody>
          <a:bodyPr wrap="square" lIns="0" tIns="0" rIns="0" bIns="0" rtlCol="0"/>
          <a:lstStyle/>
          <a:p>
            <a:endParaRPr/>
          </a:p>
        </p:txBody>
      </p:sp>
      <p:sp>
        <p:nvSpPr>
          <p:cNvPr id="77" name="object 77"/>
          <p:cNvSpPr/>
          <p:nvPr/>
        </p:nvSpPr>
        <p:spPr>
          <a:xfrm>
            <a:off x="5907208" y="3822471"/>
            <a:ext cx="1256665" cy="60960"/>
          </a:xfrm>
          <a:custGeom>
            <a:avLst/>
            <a:gdLst/>
            <a:ahLst/>
            <a:cxnLst/>
            <a:rect l="l" t="t" r="r" b="b"/>
            <a:pathLst>
              <a:path w="1256665" h="60960">
                <a:moveTo>
                  <a:pt x="1256360" y="0"/>
                </a:moveTo>
                <a:lnTo>
                  <a:pt x="0" y="60947"/>
                </a:lnTo>
              </a:path>
            </a:pathLst>
          </a:custGeom>
          <a:ln w="12700">
            <a:solidFill>
              <a:srgbClr val="000000"/>
            </a:solidFill>
          </a:ln>
        </p:spPr>
        <p:txBody>
          <a:bodyPr wrap="square" lIns="0" tIns="0" rIns="0" bIns="0" rtlCol="0"/>
          <a:lstStyle/>
          <a:p>
            <a:endParaRPr/>
          </a:p>
        </p:txBody>
      </p:sp>
      <p:sp>
        <p:nvSpPr>
          <p:cNvPr id="78" name="object 78"/>
          <p:cNvSpPr/>
          <p:nvPr/>
        </p:nvSpPr>
        <p:spPr>
          <a:xfrm>
            <a:off x="5907211" y="3835323"/>
            <a:ext cx="78740" cy="88900"/>
          </a:xfrm>
          <a:custGeom>
            <a:avLst/>
            <a:gdLst/>
            <a:ahLst/>
            <a:cxnLst/>
            <a:rect l="l" t="t" r="r" b="b"/>
            <a:pathLst>
              <a:path w="78739" h="88900">
                <a:moveTo>
                  <a:pt x="73952" y="0"/>
                </a:moveTo>
                <a:lnTo>
                  <a:pt x="0" y="48094"/>
                </a:lnTo>
                <a:lnTo>
                  <a:pt x="78270" y="88798"/>
                </a:lnTo>
              </a:path>
            </a:pathLst>
          </a:custGeom>
          <a:ln w="12700">
            <a:solidFill>
              <a:srgbClr val="000000"/>
            </a:solidFill>
          </a:ln>
        </p:spPr>
        <p:txBody>
          <a:bodyPr wrap="square" lIns="0" tIns="0" rIns="0" bIns="0" rtlCol="0"/>
          <a:lstStyle/>
          <a:p>
            <a:endParaRPr/>
          </a:p>
        </p:txBody>
      </p:sp>
      <p:sp>
        <p:nvSpPr>
          <p:cNvPr id="79" name="object 79"/>
          <p:cNvSpPr/>
          <p:nvPr/>
        </p:nvSpPr>
        <p:spPr>
          <a:xfrm>
            <a:off x="5101240" y="3822471"/>
            <a:ext cx="2062480" cy="864869"/>
          </a:xfrm>
          <a:custGeom>
            <a:avLst/>
            <a:gdLst/>
            <a:ahLst/>
            <a:cxnLst/>
            <a:rect l="l" t="t" r="r" b="b"/>
            <a:pathLst>
              <a:path w="2062479" h="864870">
                <a:moveTo>
                  <a:pt x="2062327" y="0"/>
                </a:moveTo>
                <a:lnTo>
                  <a:pt x="0" y="864247"/>
                </a:lnTo>
              </a:path>
            </a:pathLst>
          </a:custGeom>
          <a:ln w="12699">
            <a:solidFill>
              <a:srgbClr val="000000"/>
            </a:solidFill>
          </a:ln>
        </p:spPr>
        <p:txBody>
          <a:bodyPr wrap="square" lIns="0" tIns="0" rIns="0" bIns="0" rtlCol="0"/>
          <a:lstStyle/>
          <a:p>
            <a:endParaRPr/>
          </a:p>
        </p:txBody>
      </p:sp>
      <p:sp>
        <p:nvSpPr>
          <p:cNvPr id="80" name="object 80"/>
          <p:cNvSpPr/>
          <p:nvPr/>
        </p:nvSpPr>
        <p:spPr>
          <a:xfrm>
            <a:off x="5101239" y="4616263"/>
            <a:ext cx="87630" cy="82550"/>
          </a:xfrm>
          <a:custGeom>
            <a:avLst/>
            <a:gdLst/>
            <a:ahLst/>
            <a:cxnLst/>
            <a:rect l="l" t="t" r="r" b="b"/>
            <a:pathLst>
              <a:path w="87629" h="82550">
                <a:moveTo>
                  <a:pt x="53098" y="0"/>
                </a:moveTo>
                <a:lnTo>
                  <a:pt x="0" y="70446"/>
                </a:lnTo>
                <a:lnTo>
                  <a:pt x="87464" y="81991"/>
                </a:lnTo>
              </a:path>
            </a:pathLst>
          </a:custGeom>
          <a:ln w="12700">
            <a:solidFill>
              <a:srgbClr val="000000"/>
            </a:solidFill>
          </a:ln>
        </p:spPr>
        <p:txBody>
          <a:bodyPr wrap="square" lIns="0" tIns="0" rIns="0" bIns="0" rtlCol="0"/>
          <a:lstStyle/>
          <a:p>
            <a:endParaRPr/>
          </a:p>
        </p:txBody>
      </p:sp>
      <p:sp>
        <p:nvSpPr>
          <p:cNvPr id="81" name="object 81"/>
          <p:cNvSpPr/>
          <p:nvPr/>
        </p:nvSpPr>
        <p:spPr>
          <a:xfrm>
            <a:off x="4627276" y="3822471"/>
            <a:ext cx="2536825" cy="1714500"/>
          </a:xfrm>
          <a:custGeom>
            <a:avLst/>
            <a:gdLst/>
            <a:ahLst/>
            <a:cxnLst/>
            <a:rect l="l" t="t" r="r" b="b"/>
            <a:pathLst>
              <a:path w="2536825" h="1714500">
                <a:moveTo>
                  <a:pt x="2536291" y="0"/>
                </a:moveTo>
                <a:lnTo>
                  <a:pt x="0" y="1714271"/>
                </a:lnTo>
              </a:path>
            </a:pathLst>
          </a:custGeom>
          <a:ln w="12700">
            <a:solidFill>
              <a:srgbClr val="000000"/>
            </a:solidFill>
          </a:ln>
        </p:spPr>
        <p:txBody>
          <a:bodyPr wrap="square" lIns="0" tIns="0" rIns="0" bIns="0" rtlCol="0"/>
          <a:lstStyle/>
          <a:p>
            <a:endParaRPr/>
          </a:p>
        </p:txBody>
      </p:sp>
      <p:sp>
        <p:nvSpPr>
          <p:cNvPr id="82" name="object 82"/>
          <p:cNvSpPr/>
          <p:nvPr/>
        </p:nvSpPr>
        <p:spPr>
          <a:xfrm>
            <a:off x="4627271" y="5457245"/>
            <a:ext cx="88265" cy="80010"/>
          </a:xfrm>
          <a:custGeom>
            <a:avLst/>
            <a:gdLst/>
            <a:ahLst/>
            <a:cxnLst/>
            <a:rect l="l" t="t" r="r" b="b"/>
            <a:pathLst>
              <a:path w="88264" h="80010">
                <a:moveTo>
                  <a:pt x="38239" y="0"/>
                </a:moveTo>
                <a:lnTo>
                  <a:pt x="0" y="79501"/>
                </a:lnTo>
                <a:lnTo>
                  <a:pt x="88023" y="73647"/>
                </a:lnTo>
              </a:path>
            </a:pathLst>
          </a:custGeom>
          <a:ln w="12700">
            <a:solidFill>
              <a:srgbClr val="000000"/>
            </a:solidFill>
          </a:ln>
        </p:spPr>
        <p:txBody>
          <a:bodyPr wrap="square" lIns="0" tIns="0" rIns="0" bIns="0" rtlCol="0"/>
          <a:lstStyle/>
          <a:p>
            <a:endParaRPr/>
          </a:p>
        </p:txBody>
      </p:sp>
      <p:sp>
        <p:nvSpPr>
          <p:cNvPr id="83" name="object 83"/>
          <p:cNvSpPr txBox="1"/>
          <p:nvPr/>
        </p:nvSpPr>
        <p:spPr>
          <a:xfrm>
            <a:off x="136237" y="615002"/>
            <a:ext cx="4739005" cy="1603003"/>
          </a:xfrm>
          <a:prstGeom prst="rect">
            <a:avLst/>
          </a:prstGeom>
        </p:spPr>
        <p:txBody>
          <a:bodyPr vert="horz" wrap="square" lIns="0" tIns="0" rIns="0" bIns="0" rtlCol="0">
            <a:spAutoFit/>
          </a:bodyPr>
          <a:lstStyle/>
          <a:p>
            <a:pPr marL="311785">
              <a:lnSpc>
                <a:spcPct val="100000"/>
              </a:lnSpc>
            </a:pPr>
            <a:r>
              <a:rPr lang="zh-CN" altLang="en-US" sz="3600" b="1" spc="-5" dirty="0" smtClean="0">
                <a:latin typeface="Calibri"/>
                <a:cs typeface="Calibri"/>
              </a:rPr>
              <a:t>存储器山</a:t>
            </a:r>
            <a:endParaRPr sz="3600" dirty="0">
              <a:latin typeface="Calibri"/>
              <a:cs typeface="Calibri"/>
            </a:endParaRPr>
          </a:p>
          <a:p>
            <a:pPr marL="12700" marR="3811270">
              <a:lnSpc>
                <a:spcPct val="100000"/>
              </a:lnSpc>
              <a:spcBef>
                <a:spcPts val="2755"/>
              </a:spcBef>
            </a:pPr>
            <a:r>
              <a:rPr lang="zh-CN" altLang="en-US" sz="1600" b="1" i="1" spc="-5" dirty="0" smtClean="0">
                <a:solidFill>
                  <a:srgbClr val="C00000"/>
                </a:solidFill>
                <a:latin typeface="Arial Narrow"/>
                <a:cs typeface="Arial Narrow"/>
              </a:rPr>
              <a:t> 硬件预取</a:t>
            </a:r>
            <a:r>
              <a:rPr lang="en-US" altLang="zh-CN" sz="1600" b="1" i="1" spc="-5" dirty="0">
                <a:solidFill>
                  <a:srgbClr val="C00000"/>
                </a:solidFill>
                <a:latin typeface="Arial Narrow"/>
                <a:cs typeface="Arial Narrow"/>
              </a:rPr>
              <a:t> </a:t>
            </a:r>
            <a:r>
              <a:rPr lang="en-US" altLang="zh-CN" sz="1600" b="1" i="1" spc="-5" dirty="0" smtClean="0">
                <a:solidFill>
                  <a:srgbClr val="C00000"/>
                </a:solidFill>
                <a:latin typeface="Arial Narrow"/>
                <a:cs typeface="Arial Narrow"/>
              </a:rPr>
              <a:t>	</a:t>
            </a:r>
            <a:endParaRPr sz="1600" dirty="0" smtClean="0">
              <a:latin typeface="Arial Narrow"/>
              <a:cs typeface="Arial Narrow"/>
            </a:endParaRPr>
          </a:p>
          <a:p>
            <a:pPr marL="787400">
              <a:lnSpc>
                <a:spcPct val="100000"/>
              </a:lnSpc>
              <a:spcBef>
                <a:spcPts val="55"/>
              </a:spcBef>
            </a:pPr>
            <a:r>
              <a:rPr sz="1200" dirty="0" smtClean="0">
                <a:latin typeface="Arial"/>
                <a:cs typeface="Arial"/>
              </a:rPr>
              <a:t>1</a:t>
            </a:r>
            <a:r>
              <a:rPr sz="1200" spc="-10" dirty="0" smtClean="0">
                <a:latin typeface="Arial"/>
                <a:cs typeface="Arial"/>
              </a:rPr>
              <a:t>6</a:t>
            </a:r>
            <a:r>
              <a:rPr sz="1200" dirty="0" smtClean="0">
                <a:latin typeface="Arial"/>
                <a:cs typeface="Arial"/>
              </a:rPr>
              <a:t>000</a:t>
            </a:r>
            <a:endParaRPr sz="1200" dirty="0">
              <a:latin typeface="Arial"/>
              <a:cs typeface="Arial"/>
            </a:endParaRPr>
          </a:p>
        </p:txBody>
      </p:sp>
      <p:sp>
        <p:nvSpPr>
          <p:cNvPr id="84" name="object 84"/>
          <p:cNvSpPr txBox="1"/>
          <p:nvPr/>
        </p:nvSpPr>
        <p:spPr>
          <a:xfrm>
            <a:off x="6982206" y="343592"/>
            <a:ext cx="2009394" cy="1661993"/>
          </a:xfrm>
          <a:prstGeom prst="rect">
            <a:avLst/>
          </a:prstGeom>
        </p:spPr>
        <p:txBody>
          <a:bodyPr vert="horz" wrap="square" lIns="0" tIns="0" rIns="0" bIns="0" rtlCol="0">
            <a:spAutoFit/>
          </a:bodyPr>
          <a:lstStyle/>
          <a:p>
            <a:pPr marL="12700">
              <a:lnSpc>
                <a:spcPct val="100000"/>
              </a:lnSpc>
            </a:pPr>
            <a:r>
              <a:rPr sz="1800" b="1" spc="-5" dirty="0">
                <a:latin typeface="Calibri"/>
                <a:cs typeface="Calibri"/>
              </a:rPr>
              <a:t>Co</a:t>
            </a:r>
            <a:r>
              <a:rPr sz="1800" b="1" spc="-30" dirty="0">
                <a:latin typeface="Calibri"/>
                <a:cs typeface="Calibri"/>
              </a:rPr>
              <a:t>r</a:t>
            </a:r>
            <a:r>
              <a:rPr sz="1800" b="1" dirty="0">
                <a:latin typeface="Calibri"/>
                <a:cs typeface="Calibri"/>
              </a:rPr>
              <a:t>e</a:t>
            </a:r>
            <a:r>
              <a:rPr sz="1800" b="1" spc="-5" dirty="0">
                <a:latin typeface="Calibri"/>
                <a:cs typeface="Calibri"/>
              </a:rPr>
              <a:t> i7</a:t>
            </a:r>
            <a:r>
              <a:rPr sz="1800" b="1" dirty="0">
                <a:latin typeface="Calibri"/>
                <a:cs typeface="Calibri"/>
              </a:rPr>
              <a:t> </a:t>
            </a:r>
            <a:r>
              <a:rPr sz="1800" b="1" spc="-5" dirty="0">
                <a:latin typeface="Calibri"/>
                <a:cs typeface="Calibri"/>
              </a:rPr>
              <a:t>H</a:t>
            </a:r>
            <a:r>
              <a:rPr sz="1800" b="1" spc="-10" dirty="0">
                <a:latin typeface="Calibri"/>
                <a:cs typeface="Calibri"/>
              </a:rPr>
              <a:t>a</a:t>
            </a:r>
            <a:r>
              <a:rPr sz="1800" b="1" spc="-20" dirty="0">
                <a:latin typeface="Calibri"/>
                <a:cs typeface="Calibri"/>
              </a:rPr>
              <a:t>s</a:t>
            </a:r>
            <a:r>
              <a:rPr sz="1800" b="1" spc="-10" dirty="0">
                <a:latin typeface="Calibri"/>
                <a:cs typeface="Calibri"/>
              </a:rPr>
              <a:t>w</a:t>
            </a:r>
            <a:r>
              <a:rPr sz="1800" b="1" spc="5" dirty="0">
                <a:latin typeface="Calibri"/>
                <a:cs typeface="Calibri"/>
              </a:rPr>
              <a:t>e</a:t>
            </a:r>
            <a:r>
              <a:rPr sz="1800" b="1" spc="-5" dirty="0">
                <a:latin typeface="Calibri"/>
                <a:cs typeface="Calibri"/>
              </a:rPr>
              <a:t>ll</a:t>
            </a:r>
            <a:endParaRPr sz="1800" dirty="0">
              <a:latin typeface="Calibri"/>
              <a:cs typeface="Calibri"/>
            </a:endParaRPr>
          </a:p>
          <a:p>
            <a:pPr marL="12700">
              <a:lnSpc>
                <a:spcPct val="100000"/>
              </a:lnSpc>
            </a:pPr>
            <a:r>
              <a:rPr sz="1800" b="1" spc="-5" dirty="0">
                <a:latin typeface="Calibri"/>
                <a:cs typeface="Calibri"/>
              </a:rPr>
              <a:t>2.1 </a:t>
            </a:r>
            <a:r>
              <a:rPr sz="1800" b="1" spc="5" dirty="0">
                <a:latin typeface="Calibri"/>
                <a:cs typeface="Calibri"/>
              </a:rPr>
              <a:t>G</a:t>
            </a:r>
            <a:r>
              <a:rPr sz="1800" b="1" spc="-5" dirty="0">
                <a:latin typeface="Calibri"/>
                <a:cs typeface="Calibri"/>
              </a:rPr>
              <a:t>H</a:t>
            </a:r>
            <a:r>
              <a:rPr sz="1800" b="1" dirty="0">
                <a:latin typeface="Calibri"/>
                <a:cs typeface="Calibri"/>
              </a:rPr>
              <a:t>z</a:t>
            </a:r>
            <a:endParaRPr sz="1800" dirty="0">
              <a:latin typeface="Calibri"/>
              <a:cs typeface="Calibri"/>
            </a:endParaRPr>
          </a:p>
          <a:p>
            <a:pPr marL="12700" marR="5080">
              <a:lnSpc>
                <a:spcPct val="100000"/>
              </a:lnSpc>
            </a:pPr>
            <a:r>
              <a:rPr sz="1800" b="1" spc="-5" dirty="0">
                <a:latin typeface="Calibri"/>
                <a:cs typeface="Calibri"/>
              </a:rPr>
              <a:t>32 KB</a:t>
            </a:r>
            <a:r>
              <a:rPr sz="1800" b="1" spc="10" dirty="0">
                <a:latin typeface="Calibri"/>
                <a:cs typeface="Calibri"/>
              </a:rPr>
              <a:t> </a:t>
            </a:r>
            <a:r>
              <a:rPr sz="1800" b="1" spc="-15" dirty="0">
                <a:latin typeface="Calibri"/>
                <a:cs typeface="Calibri"/>
              </a:rPr>
              <a:t>L</a:t>
            </a:r>
            <a:r>
              <a:rPr sz="1800" b="1" spc="-5" dirty="0">
                <a:latin typeface="Calibri"/>
                <a:cs typeface="Calibri"/>
              </a:rPr>
              <a:t>1</a:t>
            </a:r>
            <a:r>
              <a:rPr sz="1800" b="1" spc="10" dirty="0">
                <a:latin typeface="Calibri"/>
                <a:cs typeface="Calibri"/>
              </a:rPr>
              <a:t> </a:t>
            </a:r>
            <a:r>
              <a:rPr lang="zh-CN" altLang="en-US" sz="1800" b="1" spc="10" dirty="0" smtClean="0">
                <a:latin typeface="Calibri"/>
                <a:cs typeface="Calibri"/>
              </a:rPr>
              <a:t>高速缓存</a:t>
            </a:r>
            <a:r>
              <a:rPr sz="1800" b="1" dirty="0" smtClean="0">
                <a:latin typeface="Calibri"/>
                <a:cs typeface="Calibri"/>
              </a:rPr>
              <a:t> </a:t>
            </a:r>
            <a:r>
              <a:rPr sz="1800" b="1" spc="-5" dirty="0">
                <a:latin typeface="Calibri"/>
                <a:cs typeface="Calibri"/>
              </a:rPr>
              <a:t>256</a:t>
            </a:r>
            <a:r>
              <a:rPr sz="1800" b="1" dirty="0">
                <a:latin typeface="Calibri"/>
                <a:cs typeface="Calibri"/>
              </a:rPr>
              <a:t> </a:t>
            </a:r>
            <a:r>
              <a:rPr sz="1800" b="1" spc="-5" dirty="0">
                <a:latin typeface="Calibri"/>
                <a:cs typeface="Calibri"/>
              </a:rPr>
              <a:t>KB</a:t>
            </a:r>
            <a:r>
              <a:rPr sz="1800" b="1" spc="20" dirty="0">
                <a:latin typeface="Calibri"/>
                <a:cs typeface="Calibri"/>
              </a:rPr>
              <a:t> </a:t>
            </a:r>
            <a:r>
              <a:rPr sz="1800" b="1" spc="-15" dirty="0" smtClean="0">
                <a:latin typeface="Calibri"/>
                <a:cs typeface="Calibri"/>
              </a:rPr>
              <a:t>L</a:t>
            </a:r>
            <a:r>
              <a:rPr sz="1800" b="1" spc="-5" dirty="0" smtClean="0">
                <a:latin typeface="Calibri"/>
                <a:cs typeface="Calibri"/>
              </a:rPr>
              <a:t>2</a:t>
            </a:r>
            <a:r>
              <a:rPr lang="zh-CN" altLang="en-US" b="1" spc="10" dirty="0" smtClean="0">
                <a:latin typeface="Calibri"/>
                <a:cs typeface="Calibri"/>
              </a:rPr>
              <a:t>高速缓存</a:t>
            </a:r>
            <a:endParaRPr lang="en-US" altLang="zh-CN" b="1" spc="10" dirty="0" smtClean="0">
              <a:latin typeface="Calibri"/>
              <a:cs typeface="Calibri"/>
            </a:endParaRPr>
          </a:p>
          <a:p>
            <a:pPr marL="12700" marR="5080">
              <a:lnSpc>
                <a:spcPct val="100000"/>
              </a:lnSpc>
            </a:pPr>
            <a:r>
              <a:rPr sz="1800" b="1" spc="-5" dirty="0" smtClean="0">
                <a:latin typeface="Calibri"/>
                <a:cs typeface="Calibri"/>
              </a:rPr>
              <a:t>8</a:t>
            </a:r>
            <a:r>
              <a:rPr sz="1800" b="1" dirty="0" smtClean="0">
                <a:latin typeface="Calibri"/>
                <a:cs typeface="Calibri"/>
              </a:rPr>
              <a:t> </a:t>
            </a:r>
            <a:r>
              <a:rPr sz="1800" b="1" spc="-5" dirty="0">
                <a:latin typeface="Calibri"/>
                <a:cs typeface="Calibri"/>
              </a:rPr>
              <a:t>MB</a:t>
            </a:r>
            <a:r>
              <a:rPr sz="1800" b="1" spc="10" dirty="0">
                <a:latin typeface="Calibri"/>
                <a:cs typeface="Calibri"/>
              </a:rPr>
              <a:t> </a:t>
            </a:r>
            <a:r>
              <a:rPr sz="1800" b="1" spc="-15" dirty="0" smtClean="0">
                <a:latin typeface="Calibri"/>
                <a:cs typeface="Calibri"/>
              </a:rPr>
              <a:t>L</a:t>
            </a:r>
            <a:r>
              <a:rPr sz="1800" b="1" spc="-5" dirty="0" smtClean="0">
                <a:latin typeface="Calibri"/>
                <a:cs typeface="Calibri"/>
              </a:rPr>
              <a:t>3</a:t>
            </a:r>
            <a:r>
              <a:rPr lang="zh-CN" altLang="en-US" b="1" spc="10" dirty="0" smtClean="0">
                <a:latin typeface="Calibri"/>
                <a:cs typeface="Calibri"/>
              </a:rPr>
              <a:t>高速缓存</a:t>
            </a:r>
            <a:endParaRPr lang="en-US" altLang="zh-CN" b="1" spc="10" dirty="0" smtClean="0">
              <a:latin typeface="Calibri"/>
              <a:cs typeface="Calibri"/>
            </a:endParaRPr>
          </a:p>
          <a:p>
            <a:pPr marL="12700" marR="5080">
              <a:lnSpc>
                <a:spcPct val="100000"/>
              </a:lnSpc>
            </a:pPr>
            <a:r>
              <a:rPr sz="1800" b="1" spc="-5" dirty="0" smtClean="0">
                <a:latin typeface="Calibri"/>
                <a:cs typeface="Calibri"/>
              </a:rPr>
              <a:t>64</a:t>
            </a:r>
            <a:r>
              <a:rPr sz="1800" b="1" dirty="0" smtClean="0">
                <a:latin typeface="Calibri"/>
                <a:cs typeface="Calibri"/>
              </a:rPr>
              <a:t> </a:t>
            </a:r>
            <a:r>
              <a:rPr sz="1800" b="1" spc="-5" dirty="0">
                <a:latin typeface="Calibri"/>
                <a:cs typeface="Calibri"/>
              </a:rPr>
              <a:t>B</a:t>
            </a:r>
            <a:r>
              <a:rPr sz="1800" b="1" spc="10" dirty="0">
                <a:latin typeface="Calibri"/>
                <a:cs typeface="Calibri"/>
              </a:rPr>
              <a:t> </a:t>
            </a:r>
            <a:r>
              <a:rPr lang="zh-CN" altLang="en-US" sz="1800" b="1" spc="10" dirty="0" smtClean="0">
                <a:latin typeface="Calibri"/>
                <a:cs typeface="Calibri"/>
              </a:rPr>
              <a:t>块大小</a:t>
            </a:r>
            <a:endParaRPr sz="1800" dirty="0">
              <a:latin typeface="Calibri"/>
              <a:cs typeface="Calibri"/>
            </a:endParaRPr>
          </a:p>
        </p:txBody>
      </p:sp>
      <p:sp>
        <p:nvSpPr>
          <p:cNvPr id="85" name="object 85"/>
          <p:cNvSpPr txBox="1"/>
          <p:nvPr/>
        </p:nvSpPr>
        <p:spPr>
          <a:xfrm>
            <a:off x="5928728" y="2180056"/>
            <a:ext cx="470534" cy="462280"/>
          </a:xfrm>
          <a:prstGeom prst="rect">
            <a:avLst/>
          </a:prstGeom>
          <a:ln w="12700">
            <a:solidFill>
              <a:srgbClr val="000000"/>
            </a:solidFill>
          </a:ln>
        </p:spPr>
        <p:txBody>
          <a:bodyPr vert="horz" wrap="square" lIns="0" tIns="0" rIns="0" bIns="0" rtlCol="0">
            <a:spAutoFit/>
          </a:bodyPr>
          <a:lstStyle/>
          <a:p>
            <a:pPr marL="86995">
              <a:lnSpc>
                <a:spcPct val="100000"/>
              </a:lnSpc>
            </a:pPr>
            <a:r>
              <a:rPr sz="2400" spc="-5" dirty="0">
                <a:latin typeface="Calibri"/>
                <a:cs typeface="Calibri"/>
              </a:rPr>
              <a:t>L1</a:t>
            </a:r>
            <a:endParaRPr sz="2400">
              <a:latin typeface="Calibri"/>
              <a:cs typeface="Calibri"/>
            </a:endParaRPr>
          </a:p>
        </p:txBody>
      </p:sp>
      <p:sp>
        <p:nvSpPr>
          <p:cNvPr id="86" name="object 86"/>
          <p:cNvSpPr txBox="1"/>
          <p:nvPr/>
        </p:nvSpPr>
        <p:spPr>
          <a:xfrm>
            <a:off x="3770147" y="5312955"/>
            <a:ext cx="847090" cy="369332"/>
          </a:xfrm>
          <a:prstGeom prst="rect">
            <a:avLst/>
          </a:prstGeom>
          <a:ln w="12700">
            <a:solidFill>
              <a:srgbClr val="000000"/>
            </a:solidFill>
          </a:ln>
        </p:spPr>
        <p:txBody>
          <a:bodyPr vert="horz" wrap="square" lIns="0" tIns="0" rIns="0" bIns="0" rtlCol="0">
            <a:spAutoFit/>
          </a:bodyPr>
          <a:lstStyle/>
          <a:p>
            <a:pPr marL="88265" algn="ctr">
              <a:lnSpc>
                <a:spcPct val="100000"/>
              </a:lnSpc>
            </a:pPr>
            <a:r>
              <a:rPr lang="zh-CN" altLang="en-US" sz="2400" dirty="0" smtClean="0">
                <a:latin typeface="Calibri"/>
                <a:cs typeface="Calibri"/>
              </a:rPr>
              <a:t>主存</a:t>
            </a:r>
            <a:endParaRPr lang="en-US" altLang="zh-CN" sz="2400" dirty="0" smtClean="0">
              <a:latin typeface="Calibri"/>
              <a:cs typeface="Calibri"/>
            </a:endParaRPr>
          </a:p>
        </p:txBody>
      </p:sp>
      <p:sp>
        <p:nvSpPr>
          <p:cNvPr id="87" name="object 87"/>
          <p:cNvSpPr txBox="1"/>
          <p:nvPr/>
        </p:nvSpPr>
        <p:spPr>
          <a:xfrm>
            <a:off x="4619650" y="4460735"/>
            <a:ext cx="470534" cy="462280"/>
          </a:xfrm>
          <a:prstGeom prst="rect">
            <a:avLst/>
          </a:prstGeom>
          <a:ln w="12700">
            <a:solidFill>
              <a:srgbClr val="000000"/>
            </a:solidFill>
          </a:ln>
        </p:spPr>
        <p:txBody>
          <a:bodyPr vert="horz" wrap="square" lIns="0" tIns="0" rIns="0" bIns="0" rtlCol="0">
            <a:spAutoFit/>
          </a:bodyPr>
          <a:lstStyle/>
          <a:p>
            <a:pPr marL="86995">
              <a:lnSpc>
                <a:spcPct val="100000"/>
              </a:lnSpc>
            </a:pPr>
            <a:r>
              <a:rPr sz="2400" spc="-5" dirty="0">
                <a:latin typeface="Calibri"/>
                <a:cs typeface="Calibri"/>
              </a:rPr>
              <a:t>L3</a:t>
            </a:r>
            <a:endParaRPr sz="2400">
              <a:latin typeface="Calibri"/>
              <a:cs typeface="Calibri"/>
            </a:endParaRPr>
          </a:p>
        </p:txBody>
      </p:sp>
      <p:sp>
        <p:nvSpPr>
          <p:cNvPr id="88" name="object 88"/>
          <p:cNvSpPr/>
          <p:nvPr/>
        </p:nvSpPr>
        <p:spPr>
          <a:xfrm>
            <a:off x="1295400" y="1663988"/>
            <a:ext cx="2197735" cy="636905"/>
          </a:xfrm>
          <a:custGeom>
            <a:avLst/>
            <a:gdLst/>
            <a:ahLst/>
            <a:cxnLst/>
            <a:rect l="l" t="t" r="r" b="b"/>
            <a:pathLst>
              <a:path w="2197735" h="636905">
                <a:moveTo>
                  <a:pt x="0" y="0"/>
                </a:moveTo>
                <a:lnTo>
                  <a:pt x="2197722" y="636651"/>
                </a:lnTo>
              </a:path>
            </a:pathLst>
          </a:custGeom>
          <a:ln w="12700">
            <a:solidFill>
              <a:srgbClr val="000000"/>
            </a:solidFill>
          </a:ln>
        </p:spPr>
        <p:txBody>
          <a:bodyPr wrap="square" lIns="0" tIns="0" rIns="0" bIns="0" rtlCol="0"/>
          <a:lstStyle/>
          <a:p>
            <a:endParaRPr/>
          </a:p>
        </p:txBody>
      </p:sp>
      <p:sp>
        <p:nvSpPr>
          <p:cNvPr id="89" name="object 89"/>
          <p:cNvSpPr/>
          <p:nvPr/>
        </p:nvSpPr>
        <p:spPr>
          <a:xfrm>
            <a:off x="3407564" y="2236741"/>
            <a:ext cx="85725" cy="85725"/>
          </a:xfrm>
          <a:custGeom>
            <a:avLst/>
            <a:gdLst/>
            <a:ahLst/>
            <a:cxnLst/>
            <a:rect l="l" t="t" r="r" b="b"/>
            <a:pathLst>
              <a:path w="85725" h="85725">
                <a:moveTo>
                  <a:pt x="24739" y="0"/>
                </a:moveTo>
                <a:lnTo>
                  <a:pt x="85559" y="63906"/>
                </a:lnTo>
                <a:lnTo>
                  <a:pt x="0" y="85382"/>
                </a:lnTo>
              </a:path>
            </a:pathLst>
          </a:custGeom>
          <a:ln w="12700">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gn="ctr">
              <a:lnSpc>
                <a:spcPct val="100000"/>
              </a:lnSpc>
            </a:pPr>
            <a:r>
              <a:rPr lang="zh-CN" altLang="en-US" dirty="0">
                <a:ea typeface="宋体" pitchFamily="2" charset="-122"/>
              </a:rPr>
              <a:t>高速缓存存储器</a:t>
            </a:r>
            <a:endParaRPr spc="-5" dirty="0"/>
          </a:p>
        </p:txBody>
      </p:sp>
      <p:sp>
        <p:nvSpPr>
          <p:cNvPr id="4" name="object 4"/>
          <p:cNvSpPr txBox="1"/>
          <p:nvPr/>
        </p:nvSpPr>
        <p:spPr>
          <a:xfrm>
            <a:off x="475615" y="1464183"/>
            <a:ext cx="5361940" cy="1931298"/>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dirty="0">
                <a:solidFill>
                  <a:srgbClr val="A7A8A7"/>
                </a:solidFill>
                <a:latin typeface="Calibri"/>
                <a:cs typeface="Calibri"/>
              </a:rPr>
              <a:t>高速缓存的结构和操作</a:t>
            </a:r>
          </a:p>
          <a:p>
            <a:pPr marL="355600" indent="-342900">
              <a:lnSpc>
                <a:spcPct val="100000"/>
              </a:lnSpc>
              <a:spcBef>
                <a:spcPts val="575"/>
              </a:spcBef>
              <a:buClr>
                <a:srgbClr val="990000"/>
              </a:buClr>
              <a:buSzPct val="60416"/>
              <a:buFont typeface="Wingdings 2"/>
              <a:buChar char=""/>
              <a:tabLst>
                <a:tab pos="355600" algn="l"/>
              </a:tabLst>
            </a:pPr>
            <a:r>
              <a:rPr lang="zh-CN" altLang="en-US" sz="2400" b="1" spc="-10" dirty="0">
                <a:latin typeface="Calibri"/>
                <a:cs typeface="Calibri"/>
              </a:rPr>
              <a:t>高速缓存对性能的影响</a:t>
            </a:r>
          </a:p>
          <a:p>
            <a:pPr marL="756285" lvl="1" indent="-286385">
              <a:lnSpc>
                <a:spcPct val="100000"/>
              </a:lnSpc>
              <a:spcBef>
                <a:spcPts val="505"/>
              </a:spcBef>
              <a:buClr>
                <a:srgbClr val="990000"/>
              </a:buClr>
              <a:buSzPct val="110000"/>
              <a:buFont typeface="Wingdings"/>
              <a:buChar char=""/>
              <a:tabLst>
                <a:tab pos="756920" algn="l"/>
              </a:tabLst>
            </a:pPr>
            <a:r>
              <a:rPr lang="zh-CN" altLang="en-US" sz="2000" spc="-5" dirty="0">
                <a:solidFill>
                  <a:srgbClr val="A7A8A7"/>
                </a:solidFill>
                <a:latin typeface="Calibri"/>
                <a:cs typeface="Calibri"/>
              </a:rPr>
              <a:t>存储器山</a:t>
            </a:r>
          </a:p>
          <a:p>
            <a:pPr marL="756285" lvl="1" indent="-286385">
              <a:lnSpc>
                <a:spcPct val="100000"/>
              </a:lnSpc>
              <a:spcBef>
                <a:spcPts val="505"/>
              </a:spcBef>
              <a:buClr>
                <a:srgbClr val="990000"/>
              </a:buClr>
              <a:buSzPct val="110000"/>
              <a:buFont typeface="Wingdings"/>
              <a:buChar char=""/>
              <a:tabLst>
                <a:tab pos="756920" algn="l"/>
              </a:tabLst>
            </a:pPr>
            <a:r>
              <a:rPr lang="zh-CN" altLang="en-US" sz="2000" spc="-5" dirty="0">
                <a:latin typeface="Calibri"/>
                <a:cs typeface="Calibri"/>
              </a:rPr>
              <a:t>重新排列循环以提高空间局部性</a:t>
            </a:r>
          </a:p>
          <a:p>
            <a:pPr marL="756285" lvl="1" indent="-286385">
              <a:lnSpc>
                <a:spcPct val="100000"/>
              </a:lnSpc>
              <a:spcBef>
                <a:spcPts val="505"/>
              </a:spcBef>
              <a:buClr>
                <a:srgbClr val="990000"/>
              </a:buClr>
              <a:buSzPct val="110000"/>
              <a:buFont typeface="Wingdings"/>
              <a:buChar char=""/>
              <a:tabLst>
                <a:tab pos="756920" algn="l"/>
              </a:tabLst>
            </a:pPr>
            <a:r>
              <a:rPr lang="zh-CN" altLang="en-US" sz="2000" spc="-5" dirty="0">
                <a:solidFill>
                  <a:srgbClr val="A7A8A7"/>
                </a:solidFill>
                <a:latin typeface="Calibri"/>
                <a:cs typeface="Calibri"/>
              </a:rPr>
              <a:t>使用分块以提高时间局部性</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4650" y="336976"/>
            <a:ext cx="7591425" cy="830998"/>
          </a:xfrm>
          <a:prstGeom prst="rect">
            <a:avLst/>
          </a:prstGeom>
        </p:spPr>
        <p:txBody>
          <a:bodyPr vert="horz" wrap="square" lIns="0" tIns="274321" rIns="0" bIns="0" rtlCol="0">
            <a:spAutoFit/>
          </a:bodyPr>
          <a:lstStyle/>
          <a:p>
            <a:pPr marL="12700">
              <a:lnSpc>
                <a:spcPct val="100000"/>
              </a:lnSpc>
            </a:pPr>
            <a:r>
              <a:rPr lang="zh-CN" altLang="en-US" dirty="0" smtClean="0"/>
              <a:t>矩阵相乘问题</a:t>
            </a:r>
            <a:endParaRPr dirty="0"/>
          </a:p>
        </p:txBody>
      </p:sp>
      <p:sp>
        <p:nvSpPr>
          <p:cNvPr id="4" name="object 4"/>
          <p:cNvSpPr txBox="1">
            <a:spLocks noGrp="1"/>
          </p:cNvSpPr>
          <p:nvPr>
            <p:ph sz="half" idx="1"/>
          </p:nvPr>
        </p:nvSpPr>
        <p:spPr>
          <a:xfrm>
            <a:off x="638175" y="1362075"/>
            <a:ext cx="3871913" cy="3277820"/>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pc="-10" dirty="0" smtClean="0"/>
              <a:t>描述</a:t>
            </a:r>
            <a:r>
              <a:rPr spc="-10" dirty="0" smtClean="0"/>
              <a:t>:</a:t>
            </a:r>
            <a:endParaRPr spc="-10" dirty="0"/>
          </a:p>
          <a:p>
            <a:pPr marL="756285" lvl="1" indent="-286385">
              <a:lnSpc>
                <a:spcPct val="100000"/>
              </a:lnSpc>
              <a:spcBef>
                <a:spcPts val="505"/>
              </a:spcBef>
              <a:buClr>
                <a:srgbClr val="990000"/>
              </a:buClr>
              <a:buSzPct val="110000"/>
              <a:buFont typeface="Wingdings"/>
              <a:buChar char=""/>
              <a:tabLst>
                <a:tab pos="756920" algn="l"/>
              </a:tabLst>
            </a:pPr>
            <a:r>
              <a:rPr lang="zh-CN" altLang="en-US" sz="2000" spc="-5" dirty="0" smtClean="0">
                <a:latin typeface="Calibri"/>
                <a:cs typeface="Calibri"/>
              </a:rPr>
              <a:t>乘以</a:t>
            </a:r>
            <a:r>
              <a:rPr sz="2000" spc="-5" dirty="0" smtClean="0">
                <a:latin typeface="Calibri"/>
                <a:cs typeface="Calibri"/>
              </a:rPr>
              <a:t> </a:t>
            </a:r>
            <a:r>
              <a:rPr sz="2000" i="1" dirty="0">
                <a:latin typeface="Calibri"/>
                <a:cs typeface="Calibri"/>
              </a:rPr>
              <a:t>N</a:t>
            </a:r>
            <a:r>
              <a:rPr sz="2000" i="1" spc="-5" dirty="0">
                <a:latin typeface="Calibri"/>
                <a:cs typeface="Calibri"/>
              </a:rPr>
              <a:t> </a:t>
            </a:r>
            <a:r>
              <a:rPr sz="2000" dirty="0">
                <a:latin typeface="Calibri"/>
                <a:cs typeface="Calibri"/>
              </a:rPr>
              <a:t>x</a:t>
            </a:r>
            <a:r>
              <a:rPr sz="2000" spc="-15" dirty="0">
                <a:latin typeface="Calibri"/>
                <a:cs typeface="Calibri"/>
              </a:rPr>
              <a:t> </a:t>
            </a:r>
            <a:r>
              <a:rPr sz="2000" i="1" dirty="0">
                <a:latin typeface="Calibri"/>
                <a:cs typeface="Calibri"/>
              </a:rPr>
              <a:t>N</a:t>
            </a:r>
            <a:r>
              <a:rPr sz="2000" i="1" spc="-5" dirty="0">
                <a:latin typeface="Calibri"/>
                <a:cs typeface="Calibri"/>
              </a:rPr>
              <a:t> </a:t>
            </a:r>
            <a:r>
              <a:rPr lang="zh-CN" altLang="en-US" sz="2000" i="1" spc="-5" dirty="0" smtClean="0">
                <a:latin typeface="Calibri"/>
                <a:cs typeface="Calibri"/>
              </a:rPr>
              <a:t>矩阵</a:t>
            </a:r>
            <a:endParaRPr sz="2000" dirty="0">
              <a:latin typeface="Calibri"/>
              <a:cs typeface="Calibri"/>
            </a:endParaRPr>
          </a:p>
          <a:p>
            <a:pPr marL="756285" marR="325120" lvl="1" indent="-286385">
              <a:lnSpc>
                <a:spcPct val="100499"/>
              </a:lnSpc>
              <a:spcBef>
                <a:spcPts val="465"/>
              </a:spcBef>
              <a:buClr>
                <a:srgbClr val="990000"/>
              </a:buClr>
              <a:buSzPct val="110000"/>
              <a:buFont typeface="Wingdings"/>
              <a:buChar char=""/>
              <a:tabLst>
                <a:tab pos="756920" algn="l"/>
              </a:tabLst>
            </a:pPr>
            <a:r>
              <a:rPr lang="zh-CN" altLang="en-US" sz="2000" dirty="0" smtClean="0">
                <a:latin typeface="Calibri"/>
                <a:cs typeface="Calibri"/>
              </a:rPr>
              <a:t>矩阵元素是</a:t>
            </a:r>
            <a:r>
              <a:rPr sz="2000" dirty="0" smtClean="0">
                <a:latin typeface="Calibri"/>
                <a:cs typeface="Calibri"/>
              </a:rPr>
              <a:t>d</a:t>
            </a:r>
            <a:r>
              <a:rPr sz="2000" spc="-5" dirty="0" smtClean="0">
                <a:latin typeface="Calibri"/>
                <a:cs typeface="Calibri"/>
              </a:rPr>
              <a:t>o</a:t>
            </a:r>
            <a:r>
              <a:rPr sz="2000" dirty="0" smtClean="0">
                <a:latin typeface="Calibri"/>
                <a:cs typeface="Calibri"/>
              </a:rPr>
              <a:t>ub</a:t>
            </a:r>
            <a:r>
              <a:rPr sz="2000" spc="-5" dirty="0" smtClean="0">
                <a:latin typeface="Calibri"/>
                <a:cs typeface="Calibri"/>
              </a:rPr>
              <a:t>le</a:t>
            </a:r>
            <a:r>
              <a:rPr sz="2000" dirty="0" smtClean="0">
                <a:latin typeface="Arial Narrow"/>
                <a:cs typeface="Arial Narrow"/>
              </a:rPr>
              <a:t>s</a:t>
            </a:r>
            <a:r>
              <a:rPr sz="2000" spc="-20" dirty="0" smtClean="0">
                <a:latin typeface="Arial Narrow"/>
                <a:cs typeface="Arial Narrow"/>
              </a:rPr>
              <a:t> </a:t>
            </a:r>
            <a:r>
              <a:rPr lang="zh-CN" altLang="en-US" sz="2000" spc="-20" dirty="0" smtClean="0">
                <a:latin typeface="Arial Narrow"/>
                <a:cs typeface="Arial Narrow"/>
              </a:rPr>
              <a:t>类型</a:t>
            </a:r>
            <a:r>
              <a:rPr sz="2000" dirty="0" smtClean="0">
                <a:latin typeface="Calibri"/>
                <a:cs typeface="Calibri"/>
              </a:rPr>
              <a:t>(</a:t>
            </a:r>
            <a:r>
              <a:rPr sz="2000" dirty="0">
                <a:latin typeface="Calibri"/>
                <a:cs typeface="Calibri"/>
              </a:rPr>
              <a:t>8</a:t>
            </a:r>
            <a:r>
              <a:rPr sz="2000" spc="-5" dirty="0">
                <a:latin typeface="Calibri"/>
                <a:cs typeface="Calibri"/>
              </a:rPr>
              <a:t> </a:t>
            </a:r>
            <a:r>
              <a:rPr sz="2000" dirty="0" smtClean="0">
                <a:latin typeface="Calibri"/>
                <a:cs typeface="Calibri"/>
              </a:rPr>
              <a:t>byt</a:t>
            </a:r>
            <a:r>
              <a:rPr sz="2000" spc="-5" dirty="0" smtClean="0">
                <a:latin typeface="Calibri"/>
                <a:cs typeface="Calibri"/>
              </a:rPr>
              <a:t>es</a:t>
            </a:r>
            <a:r>
              <a:rPr sz="2000" dirty="0" smtClean="0">
                <a:latin typeface="Calibri"/>
                <a:cs typeface="Calibri"/>
              </a:rPr>
              <a:t>)</a:t>
            </a:r>
            <a:endParaRPr sz="2000" dirty="0">
              <a:latin typeface="Calibri"/>
              <a:cs typeface="Calibri"/>
            </a:endParaRPr>
          </a:p>
          <a:p>
            <a:pPr marL="756285" lvl="1" indent="-286385">
              <a:lnSpc>
                <a:spcPct val="100000"/>
              </a:lnSpc>
              <a:spcBef>
                <a:spcPts val="465"/>
              </a:spcBef>
              <a:buClr>
                <a:srgbClr val="990000"/>
              </a:buClr>
              <a:buSzPct val="110000"/>
              <a:buFont typeface="Wingdings"/>
              <a:buChar char=""/>
              <a:tabLst>
                <a:tab pos="756920" algn="l"/>
              </a:tabLst>
            </a:pPr>
            <a:r>
              <a:rPr lang="zh-CN" altLang="en-US" sz="2000" spc="5" dirty="0" smtClean="0">
                <a:latin typeface="Calibri"/>
                <a:cs typeface="Calibri"/>
              </a:rPr>
              <a:t>共执行</a:t>
            </a:r>
            <a:r>
              <a:rPr sz="2000" spc="5" dirty="0" smtClean="0">
                <a:latin typeface="Calibri"/>
                <a:cs typeface="Calibri"/>
              </a:rPr>
              <a:t>O</a:t>
            </a:r>
            <a:r>
              <a:rPr sz="2000" dirty="0" smtClean="0">
                <a:latin typeface="Calibri"/>
                <a:cs typeface="Calibri"/>
              </a:rPr>
              <a:t>(</a:t>
            </a:r>
            <a:r>
              <a:rPr sz="2000" i="1" dirty="0" smtClean="0">
                <a:latin typeface="Calibri"/>
                <a:cs typeface="Calibri"/>
              </a:rPr>
              <a:t>N</a:t>
            </a:r>
            <a:r>
              <a:rPr sz="1950" spc="15" baseline="25641" dirty="0" smtClean="0">
                <a:latin typeface="Calibri"/>
                <a:cs typeface="Calibri"/>
              </a:rPr>
              <a:t>3</a:t>
            </a:r>
            <a:r>
              <a:rPr sz="2000" dirty="0" smtClean="0">
                <a:latin typeface="Calibri"/>
                <a:cs typeface="Calibri"/>
              </a:rPr>
              <a:t>)</a:t>
            </a:r>
            <a:r>
              <a:rPr lang="zh-CN" altLang="en-US" sz="2000" dirty="0" smtClean="0">
                <a:latin typeface="Calibri"/>
                <a:cs typeface="Calibri"/>
              </a:rPr>
              <a:t>个操作</a:t>
            </a:r>
            <a:endParaRPr sz="2000" dirty="0">
              <a:latin typeface="Calibri"/>
              <a:cs typeface="Calibri"/>
            </a:endParaRPr>
          </a:p>
          <a:p>
            <a:pPr marL="756285" marR="474345" lvl="1" indent="-286385">
              <a:lnSpc>
                <a:spcPct val="100000"/>
              </a:lnSpc>
              <a:spcBef>
                <a:spcPts val="480"/>
              </a:spcBef>
              <a:buClr>
                <a:srgbClr val="990000"/>
              </a:buClr>
              <a:buSzPct val="110000"/>
              <a:buFont typeface="Wingdings"/>
              <a:buChar char=""/>
              <a:tabLst>
                <a:tab pos="756920" algn="l"/>
              </a:tabLst>
            </a:pPr>
            <a:r>
              <a:rPr lang="zh-CN" altLang="en-US" sz="2000" dirty="0" smtClean="0">
                <a:latin typeface="Calibri"/>
                <a:cs typeface="Calibri"/>
              </a:rPr>
              <a:t>每一个元素都要读</a:t>
            </a:r>
            <a:r>
              <a:rPr lang="en-US" altLang="zh-CN" sz="2000" dirty="0" smtClean="0">
                <a:latin typeface="Calibri"/>
                <a:cs typeface="Calibri"/>
              </a:rPr>
              <a:t>n</a:t>
            </a:r>
            <a:r>
              <a:rPr lang="zh-CN" altLang="en-US" sz="2000" dirty="0" smtClean="0">
                <a:latin typeface="Calibri"/>
                <a:cs typeface="Calibri"/>
              </a:rPr>
              <a:t>次</a:t>
            </a:r>
            <a:endParaRPr sz="2000" dirty="0">
              <a:latin typeface="Calibri"/>
              <a:cs typeface="Calibri"/>
            </a:endParaRPr>
          </a:p>
          <a:p>
            <a:pPr marL="756285" marR="180340" lvl="1" indent="-286385">
              <a:lnSpc>
                <a:spcPct val="100000"/>
              </a:lnSpc>
              <a:spcBef>
                <a:spcPts val="480"/>
              </a:spcBef>
              <a:buClr>
                <a:srgbClr val="990000"/>
              </a:buClr>
              <a:buSzPct val="110000"/>
              <a:buFont typeface="Wingdings"/>
              <a:buChar char=""/>
              <a:tabLst>
                <a:tab pos="756920" algn="l"/>
              </a:tabLst>
            </a:pPr>
            <a:r>
              <a:rPr lang="zh-CN" altLang="en-US" sz="2000" spc="-5" dirty="0" smtClean="0">
                <a:latin typeface="Calibri"/>
                <a:cs typeface="Calibri"/>
              </a:rPr>
              <a:t>计算每一个元素都要求和</a:t>
            </a:r>
            <a:endParaRPr sz="2000" dirty="0">
              <a:latin typeface="Calibri"/>
              <a:cs typeface="Calibri"/>
            </a:endParaRPr>
          </a:p>
          <a:p>
            <a:pPr marL="1155700" marR="80010" lvl="2" indent="-228600">
              <a:lnSpc>
                <a:spcPct val="100000"/>
              </a:lnSpc>
              <a:spcBef>
                <a:spcPts val="480"/>
              </a:spcBef>
              <a:buSzPct val="80000"/>
              <a:buFont typeface="Wingdings"/>
              <a:buChar char=""/>
              <a:tabLst>
                <a:tab pos="1155700" algn="l"/>
              </a:tabLst>
            </a:pPr>
            <a:r>
              <a:rPr lang="zh-CN" altLang="en-US" sz="2000" dirty="0" smtClean="0">
                <a:latin typeface="Calibri"/>
                <a:cs typeface="Calibri"/>
              </a:rPr>
              <a:t>但是可能保存到寄存器中</a:t>
            </a:r>
            <a:endParaRPr sz="2000" dirty="0">
              <a:latin typeface="Calibri"/>
              <a:cs typeface="Calibri"/>
            </a:endParaRPr>
          </a:p>
        </p:txBody>
      </p:sp>
      <p:sp>
        <p:nvSpPr>
          <p:cNvPr id="5" name="object 5"/>
          <p:cNvSpPr/>
          <p:nvPr/>
        </p:nvSpPr>
        <p:spPr>
          <a:xfrm>
            <a:off x="4274820" y="1549908"/>
            <a:ext cx="4636007" cy="297941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233671" y="1461528"/>
            <a:ext cx="4773167" cy="313485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270375" y="1546225"/>
            <a:ext cx="4492625" cy="2834640"/>
          </a:xfrm>
          <a:custGeom>
            <a:avLst/>
            <a:gdLst/>
            <a:ahLst/>
            <a:cxnLst/>
            <a:rect l="l" t="t" r="r" b="b"/>
            <a:pathLst>
              <a:path w="4492625" h="2834640">
                <a:moveTo>
                  <a:pt x="0" y="0"/>
                </a:moveTo>
                <a:lnTo>
                  <a:pt x="4492625" y="0"/>
                </a:lnTo>
                <a:lnTo>
                  <a:pt x="4492625" y="2834360"/>
                </a:lnTo>
                <a:lnTo>
                  <a:pt x="0" y="2834360"/>
                </a:lnTo>
                <a:lnTo>
                  <a:pt x="0" y="0"/>
                </a:lnTo>
                <a:close/>
              </a:path>
            </a:pathLst>
          </a:custGeom>
          <a:solidFill>
            <a:srgbClr val="F6F5BD"/>
          </a:solidFill>
        </p:spPr>
        <p:txBody>
          <a:bodyPr wrap="square" lIns="0" tIns="0" rIns="0" bIns="0" rtlCol="0"/>
          <a:lstStyle/>
          <a:p>
            <a:endParaRPr/>
          </a:p>
        </p:txBody>
      </p:sp>
      <p:sp>
        <p:nvSpPr>
          <p:cNvPr id="8" name="object 8"/>
          <p:cNvSpPr/>
          <p:nvPr/>
        </p:nvSpPr>
        <p:spPr>
          <a:xfrm>
            <a:off x="4270375" y="1546225"/>
            <a:ext cx="4492625" cy="2834640"/>
          </a:xfrm>
          <a:custGeom>
            <a:avLst/>
            <a:gdLst/>
            <a:ahLst/>
            <a:cxnLst/>
            <a:rect l="l" t="t" r="r" b="b"/>
            <a:pathLst>
              <a:path w="4492625" h="2834640">
                <a:moveTo>
                  <a:pt x="0" y="0"/>
                </a:moveTo>
                <a:lnTo>
                  <a:pt x="4492625" y="0"/>
                </a:lnTo>
                <a:lnTo>
                  <a:pt x="4492625" y="2834360"/>
                </a:lnTo>
                <a:lnTo>
                  <a:pt x="0" y="2834360"/>
                </a:lnTo>
                <a:lnTo>
                  <a:pt x="0" y="0"/>
                </a:lnTo>
                <a:close/>
              </a:path>
            </a:pathLst>
          </a:custGeom>
          <a:ln w="12700">
            <a:solidFill>
              <a:srgbClr val="000000"/>
            </a:solidFill>
          </a:ln>
        </p:spPr>
        <p:txBody>
          <a:bodyPr wrap="square" lIns="0" tIns="0" rIns="0" bIns="0" rtlCol="0"/>
          <a:lstStyle/>
          <a:p>
            <a:endParaRPr/>
          </a:p>
        </p:txBody>
      </p:sp>
      <p:sp>
        <p:nvSpPr>
          <p:cNvPr id="9" name="object 9"/>
          <p:cNvSpPr txBox="1"/>
          <p:nvPr/>
        </p:nvSpPr>
        <p:spPr>
          <a:xfrm>
            <a:off x="4348161" y="1539513"/>
            <a:ext cx="1255395" cy="254000"/>
          </a:xfrm>
          <a:prstGeom prst="rect">
            <a:avLst/>
          </a:prstGeom>
        </p:spPr>
        <p:txBody>
          <a:bodyPr vert="horz" wrap="square" lIns="0" tIns="0" rIns="0" bIns="0" rtlCol="0">
            <a:spAutoFit/>
          </a:bodyPr>
          <a:lstStyle/>
          <a:p>
            <a:pPr marL="12700">
              <a:lnSpc>
                <a:spcPct val="100000"/>
              </a:lnSpc>
              <a:tabLst>
                <a:tab pos="969644" algn="l"/>
              </a:tabLst>
            </a:pPr>
            <a:r>
              <a:rPr sz="1800" b="1" dirty="0">
                <a:latin typeface="Courier New"/>
                <a:cs typeface="Courier New"/>
              </a:rPr>
              <a:t>/*</a:t>
            </a:r>
            <a:r>
              <a:rPr sz="1800" b="1" spc="-15" dirty="0">
                <a:latin typeface="Courier New"/>
                <a:cs typeface="Courier New"/>
              </a:rPr>
              <a:t> </a:t>
            </a:r>
            <a:r>
              <a:rPr sz="1800" b="1" dirty="0">
                <a:latin typeface="Courier New"/>
                <a:cs typeface="Courier New"/>
              </a:rPr>
              <a:t>i</a:t>
            </a:r>
            <a:r>
              <a:rPr sz="1800" b="1" spc="-15" dirty="0">
                <a:latin typeface="Courier New"/>
                <a:cs typeface="Courier New"/>
              </a:rPr>
              <a:t>j</a:t>
            </a:r>
            <a:r>
              <a:rPr sz="1800" b="1" dirty="0">
                <a:latin typeface="Courier New"/>
                <a:cs typeface="Courier New"/>
              </a:rPr>
              <a:t>k	</a:t>
            </a:r>
            <a:r>
              <a:rPr sz="1800" b="1" spc="-15" dirty="0">
                <a:latin typeface="Courier New"/>
                <a:cs typeface="Courier New"/>
              </a:rPr>
              <a:t>*</a:t>
            </a:r>
            <a:r>
              <a:rPr sz="1800" b="1" dirty="0">
                <a:latin typeface="Courier New"/>
                <a:cs typeface="Courier New"/>
              </a:rPr>
              <a:t>/</a:t>
            </a:r>
            <a:endParaRPr sz="1800">
              <a:latin typeface="Courier New"/>
              <a:cs typeface="Courier New"/>
            </a:endParaRPr>
          </a:p>
        </p:txBody>
      </p:sp>
      <p:sp>
        <p:nvSpPr>
          <p:cNvPr id="10" name="object 10"/>
          <p:cNvSpPr txBox="1"/>
          <p:nvPr/>
        </p:nvSpPr>
        <p:spPr>
          <a:xfrm>
            <a:off x="4622481" y="3747789"/>
            <a:ext cx="162560" cy="254000"/>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a:t>
            </a:r>
            <a:endParaRPr sz="1800">
              <a:latin typeface="Courier New"/>
              <a:cs typeface="Courier New"/>
            </a:endParaRPr>
          </a:p>
        </p:txBody>
      </p:sp>
      <p:sp>
        <p:nvSpPr>
          <p:cNvPr id="11" name="object 11"/>
          <p:cNvSpPr txBox="1"/>
          <p:nvPr/>
        </p:nvSpPr>
        <p:spPr>
          <a:xfrm>
            <a:off x="4348161" y="4063257"/>
            <a:ext cx="162560" cy="254000"/>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a:t>
            </a:r>
            <a:endParaRPr sz="1800">
              <a:latin typeface="Courier New"/>
              <a:cs typeface="Courier New"/>
            </a:endParaRPr>
          </a:p>
        </p:txBody>
      </p:sp>
      <p:sp>
        <p:nvSpPr>
          <p:cNvPr id="12" name="object 12"/>
          <p:cNvSpPr/>
          <p:nvPr/>
        </p:nvSpPr>
        <p:spPr>
          <a:xfrm>
            <a:off x="7162800" y="1295400"/>
            <a:ext cx="1572895" cy="643890"/>
          </a:xfrm>
          <a:custGeom>
            <a:avLst/>
            <a:gdLst/>
            <a:ahLst/>
            <a:cxnLst/>
            <a:rect l="l" t="t" r="r" b="b"/>
            <a:pathLst>
              <a:path w="1572895" h="643889">
                <a:moveTo>
                  <a:pt x="0" y="0"/>
                </a:moveTo>
                <a:lnTo>
                  <a:pt x="1572285" y="0"/>
                </a:lnTo>
                <a:lnTo>
                  <a:pt x="1572285" y="643763"/>
                </a:lnTo>
                <a:lnTo>
                  <a:pt x="0" y="643763"/>
                </a:lnTo>
                <a:lnTo>
                  <a:pt x="0" y="0"/>
                </a:lnTo>
                <a:close/>
              </a:path>
            </a:pathLst>
          </a:custGeom>
          <a:solidFill>
            <a:srgbClr val="E7E7E7"/>
          </a:solidFill>
        </p:spPr>
        <p:txBody>
          <a:bodyPr wrap="square" lIns="0" tIns="0" rIns="0" bIns="0" rtlCol="0"/>
          <a:lstStyle/>
          <a:p>
            <a:endParaRPr/>
          </a:p>
        </p:txBody>
      </p:sp>
      <p:sp>
        <p:nvSpPr>
          <p:cNvPr id="13" name="object 13"/>
          <p:cNvSpPr/>
          <p:nvPr/>
        </p:nvSpPr>
        <p:spPr>
          <a:xfrm>
            <a:off x="6411913" y="2628900"/>
            <a:ext cx="1384300" cy="0"/>
          </a:xfrm>
          <a:custGeom>
            <a:avLst/>
            <a:gdLst/>
            <a:ahLst/>
            <a:cxnLst/>
            <a:rect l="l" t="t" r="r" b="b"/>
            <a:pathLst>
              <a:path w="1384300">
                <a:moveTo>
                  <a:pt x="1384300" y="0"/>
                </a:moveTo>
                <a:lnTo>
                  <a:pt x="0" y="0"/>
                </a:lnTo>
              </a:path>
            </a:pathLst>
          </a:custGeom>
          <a:ln w="25400">
            <a:solidFill>
              <a:srgbClr val="000000"/>
            </a:solidFill>
          </a:ln>
        </p:spPr>
        <p:txBody>
          <a:bodyPr wrap="square" lIns="0" tIns="0" rIns="0" bIns="0" rtlCol="0"/>
          <a:lstStyle/>
          <a:p>
            <a:endParaRPr/>
          </a:p>
        </p:txBody>
      </p:sp>
      <p:sp>
        <p:nvSpPr>
          <p:cNvPr id="14" name="object 14"/>
          <p:cNvSpPr/>
          <p:nvPr/>
        </p:nvSpPr>
        <p:spPr>
          <a:xfrm>
            <a:off x="6348411" y="259079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sp>
        <p:nvSpPr>
          <p:cNvPr id="15" name="object 15"/>
          <p:cNvSpPr/>
          <p:nvPr/>
        </p:nvSpPr>
        <p:spPr>
          <a:xfrm>
            <a:off x="7796214" y="1933575"/>
            <a:ext cx="228600" cy="676275"/>
          </a:xfrm>
          <a:custGeom>
            <a:avLst/>
            <a:gdLst/>
            <a:ahLst/>
            <a:cxnLst/>
            <a:rect l="l" t="t" r="r" b="b"/>
            <a:pathLst>
              <a:path w="228600" h="676275">
                <a:moveTo>
                  <a:pt x="228600" y="0"/>
                </a:moveTo>
                <a:lnTo>
                  <a:pt x="0" y="676008"/>
                </a:lnTo>
              </a:path>
            </a:pathLst>
          </a:custGeom>
          <a:ln w="25400">
            <a:solidFill>
              <a:srgbClr val="000000"/>
            </a:solidFill>
          </a:ln>
        </p:spPr>
        <p:txBody>
          <a:bodyPr wrap="square" lIns="0" tIns="0" rIns="0" bIns="0" rtlCol="0"/>
          <a:lstStyle/>
          <a:p>
            <a:endParaRPr/>
          </a:p>
        </p:txBody>
      </p:sp>
      <p:sp>
        <p:nvSpPr>
          <p:cNvPr id="16" name="object 16"/>
          <p:cNvSpPr txBox="1"/>
          <p:nvPr/>
        </p:nvSpPr>
        <p:spPr>
          <a:xfrm>
            <a:off x="4348161" y="1369060"/>
            <a:ext cx="4293235" cy="3015697"/>
          </a:xfrm>
          <a:prstGeom prst="rect">
            <a:avLst/>
          </a:prstGeom>
        </p:spPr>
        <p:txBody>
          <a:bodyPr vert="horz" wrap="square" lIns="0" tIns="0" rIns="0" bIns="0" rtlCol="0">
            <a:spAutoFit/>
          </a:bodyPr>
          <a:lstStyle/>
          <a:p>
            <a:pPr marR="170815" algn="r">
              <a:lnSpc>
                <a:spcPct val="100000"/>
              </a:lnSpc>
            </a:pPr>
            <a:r>
              <a:rPr lang="zh-CN" altLang="en-US" sz="1800" b="1" i="1" spc="-5" dirty="0" smtClean="0">
                <a:solidFill>
                  <a:srgbClr val="C00000"/>
                </a:solidFill>
                <a:latin typeface="Calibri"/>
                <a:cs typeface="Calibri"/>
              </a:rPr>
              <a:t>变量</a:t>
            </a:r>
            <a:r>
              <a:rPr sz="1800" b="1" i="1" spc="-5" dirty="0" smtClean="0">
                <a:solidFill>
                  <a:srgbClr val="C00000"/>
                </a:solidFill>
                <a:latin typeface="Calibri"/>
                <a:cs typeface="Calibri"/>
              </a:rPr>
              <a:t>sum</a:t>
            </a:r>
            <a:endParaRPr sz="1800" dirty="0">
              <a:latin typeface="Calibri"/>
              <a:cs typeface="Calibri"/>
            </a:endParaRPr>
          </a:p>
          <a:p>
            <a:pPr marR="5080" algn="r">
              <a:lnSpc>
                <a:spcPts val="1900"/>
              </a:lnSpc>
            </a:pPr>
            <a:r>
              <a:rPr lang="zh-CN" altLang="en-US" sz="1800" i="1" spc="-10" dirty="0" smtClean="0">
                <a:solidFill>
                  <a:srgbClr val="C00000"/>
                </a:solidFill>
                <a:latin typeface="Calibri"/>
                <a:cs typeface="Calibri"/>
              </a:rPr>
              <a:t>保存在寄存器中</a:t>
            </a:r>
            <a:endParaRPr sz="1800" dirty="0" smtClean="0">
              <a:latin typeface="Calibri"/>
              <a:cs typeface="Calibri"/>
            </a:endParaRPr>
          </a:p>
          <a:p>
            <a:pPr marL="287020" indent="-274320">
              <a:lnSpc>
                <a:spcPts val="1900"/>
              </a:lnSpc>
              <a:tabLst>
                <a:tab pos="2879090" algn="l"/>
              </a:tabLst>
            </a:pPr>
            <a:r>
              <a:rPr sz="1800" b="1" dirty="0" smtClean="0">
                <a:latin typeface="Courier New"/>
                <a:cs typeface="Courier New"/>
              </a:rPr>
              <a:t>for</a:t>
            </a:r>
            <a:r>
              <a:rPr sz="1800" b="1" spc="-15" dirty="0" smtClean="0">
                <a:latin typeface="Courier New"/>
                <a:cs typeface="Courier New"/>
              </a:rPr>
              <a:t> </a:t>
            </a:r>
            <a:r>
              <a:rPr sz="1800" b="1" spc="-15" dirty="0">
                <a:latin typeface="Courier New"/>
                <a:cs typeface="Courier New"/>
              </a:rPr>
              <a:t>(</a:t>
            </a:r>
            <a:r>
              <a:rPr sz="1800" b="1" dirty="0">
                <a:latin typeface="Courier New"/>
                <a:cs typeface="Courier New"/>
              </a:rPr>
              <a:t>i=</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i</a:t>
            </a:r>
            <a:r>
              <a:rPr sz="1800" b="1" dirty="0">
                <a:latin typeface="Courier New"/>
                <a:cs typeface="Courier New"/>
              </a:rPr>
              <a:t>&lt;n;</a:t>
            </a:r>
            <a:r>
              <a:rPr sz="1800" b="1" spc="-15" dirty="0">
                <a:latin typeface="Courier New"/>
                <a:cs typeface="Courier New"/>
              </a:rPr>
              <a:t> i</a:t>
            </a:r>
            <a:r>
              <a:rPr sz="1800" b="1" dirty="0">
                <a:latin typeface="Courier New"/>
                <a:cs typeface="Courier New"/>
              </a:rPr>
              <a:t>++)	{</a:t>
            </a:r>
            <a:endParaRPr sz="1800" dirty="0">
              <a:latin typeface="Courier New"/>
              <a:cs typeface="Courier New"/>
            </a:endParaRPr>
          </a:p>
          <a:p>
            <a:pPr marL="559435" marR="1134110" indent="-273050">
              <a:lnSpc>
                <a:spcPct val="114999"/>
              </a:lnSpc>
            </a:pP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j</a:t>
            </a:r>
            <a:r>
              <a:rPr sz="1800" b="1" dirty="0">
                <a:latin typeface="Courier New"/>
                <a:cs typeface="Courier New"/>
              </a:rPr>
              <a:t>=</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a:t>
            </a:r>
            <a:r>
              <a:rPr sz="1800" b="1" dirty="0">
                <a:latin typeface="Courier New"/>
                <a:cs typeface="Courier New"/>
              </a:rPr>
              <a:t>j</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j</a:t>
            </a:r>
            <a:r>
              <a:rPr sz="1800" b="1" spc="-15" dirty="0">
                <a:latin typeface="Courier New"/>
                <a:cs typeface="Courier New"/>
              </a:rPr>
              <a:t>+</a:t>
            </a:r>
            <a:r>
              <a:rPr sz="1800" b="1" dirty="0">
                <a:latin typeface="Courier New"/>
                <a:cs typeface="Courier New"/>
              </a:rPr>
              <a:t>+)</a:t>
            </a:r>
            <a:r>
              <a:rPr sz="1800" b="1" spc="-25" dirty="0">
                <a:latin typeface="Courier New"/>
                <a:cs typeface="Courier New"/>
              </a:rPr>
              <a:t> </a:t>
            </a:r>
            <a:r>
              <a:rPr sz="1800" b="1" dirty="0">
                <a:latin typeface="Courier New"/>
                <a:cs typeface="Courier New"/>
              </a:rPr>
              <a:t>{ </a:t>
            </a:r>
            <a:r>
              <a:rPr sz="1800" b="1" spc="-15" dirty="0">
                <a:latin typeface="Courier New"/>
                <a:cs typeface="Courier New"/>
              </a:rPr>
              <a:t>s</a:t>
            </a:r>
            <a:r>
              <a:rPr sz="1800" b="1" dirty="0">
                <a:latin typeface="Courier New"/>
                <a:cs typeface="Courier New"/>
              </a:rPr>
              <a:t>um</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 0</a:t>
            </a:r>
            <a:r>
              <a:rPr sz="1800" b="1" dirty="0">
                <a:latin typeface="Courier New"/>
                <a:cs typeface="Courier New"/>
              </a:rPr>
              <a:t>.0;</a:t>
            </a:r>
            <a:endParaRPr sz="1800" dirty="0">
              <a:latin typeface="Courier New"/>
              <a:cs typeface="Courier New"/>
            </a:endParaRPr>
          </a:p>
          <a:p>
            <a:pPr marL="559435">
              <a:lnSpc>
                <a:spcPct val="100000"/>
              </a:lnSpc>
              <a:spcBef>
                <a:spcPts val="320"/>
              </a:spcBef>
            </a:pP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k=</a:t>
            </a:r>
            <a:r>
              <a:rPr sz="1800" b="1" dirty="0">
                <a:latin typeface="Courier New"/>
                <a:cs typeface="Courier New"/>
              </a:rPr>
              <a:t>0;</a:t>
            </a:r>
            <a:r>
              <a:rPr sz="1800" b="1" spc="-15" dirty="0">
                <a:latin typeface="Courier New"/>
                <a:cs typeface="Courier New"/>
              </a:rPr>
              <a:t> </a:t>
            </a:r>
            <a:r>
              <a:rPr sz="1800" b="1" dirty="0">
                <a:latin typeface="Courier New"/>
                <a:cs typeface="Courier New"/>
              </a:rPr>
              <a:t>k</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k</a:t>
            </a:r>
            <a:r>
              <a:rPr sz="1800" b="1" spc="-15" dirty="0">
                <a:latin typeface="Courier New"/>
                <a:cs typeface="Courier New"/>
              </a:rPr>
              <a:t>++</a:t>
            </a:r>
            <a:r>
              <a:rPr sz="1800" b="1" dirty="0">
                <a:latin typeface="Courier New"/>
                <a:cs typeface="Courier New"/>
              </a:rPr>
              <a:t>)</a:t>
            </a:r>
            <a:endParaRPr sz="1800" dirty="0">
              <a:latin typeface="Courier New"/>
              <a:cs typeface="Courier New"/>
            </a:endParaRPr>
          </a:p>
          <a:p>
            <a:pPr marL="559435" marR="40640" indent="272415">
              <a:lnSpc>
                <a:spcPct val="114999"/>
              </a:lnSpc>
              <a:tabLst>
                <a:tab pos="1787525" algn="l"/>
              </a:tabLst>
            </a:pPr>
            <a:r>
              <a:rPr sz="1800" b="1" dirty="0">
                <a:latin typeface="Courier New"/>
                <a:cs typeface="Courier New"/>
              </a:rPr>
              <a:t>s</a:t>
            </a:r>
            <a:r>
              <a:rPr sz="1800" b="1" spc="-15" dirty="0">
                <a:latin typeface="Courier New"/>
                <a:cs typeface="Courier New"/>
              </a:rPr>
              <a:t>u</a:t>
            </a:r>
            <a:r>
              <a:rPr sz="1800" b="1" dirty="0">
                <a:latin typeface="Courier New"/>
                <a:cs typeface="Courier New"/>
              </a:rPr>
              <a:t>m</a:t>
            </a:r>
            <a:r>
              <a:rPr sz="1800" b="1" spc="-15" dirty="0">
                <a:latin typeface="Courier New"/>
                <a:cs typeface="Courier New"/>
              </a:rPr>
              <a:t> +</a:t>
            </a:r>
            <a:r>
              <a:rPr sz="1800" b="1" dirty="0">
                <a:latin typeface="Courier New"/>
                <a:cs typeface="Courier New"/>
              </a:rPr>
              <a:t>=	</a:t>
            </a:r>
            <a:r>
              <a:rPr sz="1800" b="1" spc="-15" dirty="0">
                <a:latin typeface="Courier New"/>
                <a:cs typeface="Courier New"/>
              </a:rPr>
              <a:t>a</a:t>
            </a:r>
            <a:r>
              <a:rPr sz="1800" b="1" dirty="0">
                <a:latin typeface="Courier New"/>
                <a:cs typeface="Courier New"/>
              </a:rPr>
              <a:t>[</a:t>
            </a:r>
            <a:r>
              <a:rPr sz="1800" b="1" spc="-15" dirty="0">
                <a:latin typeface="Courier New"/>
                <a:cs typeface="Courier New"/>
              </a:rPr>
              <a:t>i</a:t>
            </a:r>
            <a:r>
              <a:rPr sz="1800" b="1" dirty="0">
                <a:latin typeface="Courier New"/>
                <a:cs typeface="Courier New"/>
              </a:rPr>
              <a:t>][</a:t>
            </a:r>
            <a:r>
              <a:rPr sz="1800" b="1" spc="-15" dirty="0">
                <a:latin typeface="Courier New"/>
                <a:cs typeface="Courier New"/>
              </a:rPr>
              <a:t>k</a:t>
            </a:r>
            <a:r>
              <a:rPr sz="1800" b="1" dirty="0">
                <a:latin typeface="Courier New"/>
                <a:cs typeface="Courier New"/>
              </a:rPr>
              <a:t>]</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 </a:t>
            </a:r>
            <a:r>
              <a:rPr sz="1800" b="1" dirty="0">
                <a:latin typeface="Courier New"/>
                <a:cs typeface="Courier New"/>
              </a:rPr>
              <a:t>b</a:t>
            </a:r>
            <a:r>
              <a:rPr sz="1800" b="1" spc="-15" dirty="0">
                <a:latin typeface="Courier New"/>
                <a:cs typeface="Courier New"/>
              </a:rPr>
              <a:t>[</a:t>
            </a:r>
            <a:r>
              <a:rPr sz="1800" b="1" dirty="0">
                <a:latin typeface="Courier New"/>
                <a:cs typeface="Courier New"/>
              </a:rPr>
              <a:t>k</a:t>
            </a:r>
            <a:r>
              <a:rPr sz="1800" b="1" spc="-15" dirty="0">
                <a:latin typeface="Courier New"/>
                <a:cs typeface="Courier New"/>
              </a:rPr>
              <a:t>]</a:t>
            </a:r>
            <a:r>
              <a:rPr sz="1800" b="1" dirty="0">
                <a:latin typeface="Courier New"/>
                <a:cs typeface="Courier New"/>
              </a:rPr>
              <a:t>[j</a:t>
            </a:r>
            <a:r>
              <a:rPr sz="1800" b="1" spc="-15" dirty="0">
                <a:latin typeface="Courier New"/>
                <a:cs typeface="Courier New"/>
              </a:rPr>
              <a:t>]</a:t>
            </a:r>
            <a:r>
              <a:rPr sz="1800" b="1" dirty="0">
                <a:latin typeface="Courier New"/>
                <a:cs typeface="Courier New"/>
              </a:rPr>
              <a:t>; </a:t>
            </a:r>
            <a:r>
              <a:rPr sz="1800" b="1" spc="-15" dirty="0">
                <a:latin typeface="Courier New"/>
                <a:cs typeface="Courier New"/>
              </a:rPr>
              <a:t>c</a:t>
            </a:r>
            <a:r>
              <a:rPr sz="1800" b="1" dirty="0">
                <a:latin typeface="Courier New"/>
                <a:cs typeface="Courier New"/>
              </a:rPr>
              <a:t>[i</a:t>
            </a:r>
            <a:r>
              <a:rPr sz="1800" b="1" spc="-15" dirty="0">
                <a:latin typeface="Courier New"/>
                <a:cs typeface="Courier New"/>
              </a:rPr>
              <a:t>]</a:t>
            </a:r>
            <a:r>
              <a:rPr sz="1800" b="1" dirty="0">
                <a:latin typeface="Courier New"/>
                <a:cs typeface="Courier New"/>
              </a:rPr>
              <a:t>[</a:t>
            </a:r>
            <a:r>
              <a:rPr sz="1800" b="1" spc="-15" dirty="0">
                <a:latin typeface="Courier New"/>
                <a:cs typeface="Courier New"/>
              </a:rPr>
              <a:t>j</a:t>
            </a:r>
            <a:r>
              <a:rPr sz="1800" b="1" dirty="0">
                <a:latin typeface="Courier New"/>
                <a:cs typeface="Courier New"/>
              </a:rPr>
              <a:t>]</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 </a:t>
            </a:r>
            <a:r>
              <a:rPr sz="1800" b="1" dirty="0">
                <a:latin typeface="Courier New"/>
                <a:cs typeface="Courier New"/>
              </a:rPr>
              <a:t>s</a:t>
            </a:r>
            <a:r>
              <a:rPr sz="1800" b="1" spc="-15" dirty="0">
                <a:latin typeface="Courier New"/>
                <a:cs typeface="Courier New"/>
              </a:rPr>
              <a:t>u</a:t>
            </a:r>
            <a:r>
              <a:rPr sz="1800" b="1" dirty="0">
                <a:latin typeface="Courier New"/>
                <a:cs typeface="Courier New"/>
              </a:rPr>
              <a:t>m;</a:t>
            </a:r>
            <a:endParaRPr sz="1800" dirty="0">
              <a:latin typeface="Courier New"/>
              <a:cs typeface="Courier New"/>
            </a:endParaRPr>
          </a:p>
          <a:p>
            <a:pPr>
              <a:lnSpc>
                <a:spcPct val="100000"/>
              </a:lnSpc>
              <a:spcBef>
                <a:spcPts val="49"/>
              </a:spcBef>
            </a:pPr>
            <a:endParaRPr sz="2500" dirty="0">
              <a:latin typeface="Times New Roman"/>
              <a:cs typeface="Times New Roman"/>
            </a:endParaRPr>
          </a:p>
          <a:p>
            <a:pPr marR="48895" algn="r">
              <a:lnSpc>
                <a:spcPct val="100000"/>
              </a:lnSpc>
            </a:pPr>
            <a:r>
              <a:rPr sz="1800" b="1" i="1" dirty="0">
                <a:solidFill>
                  <a:srgbClr val="808080"/>
                </a:solidFill>
                <a:latin typeface="Courier New"/>
                <a:cs typeface="Courier New"/>
              </a:rPr>
              <a:t>ma</a:t>
            </a:r>
            <a:r>
              <a:rPr sz="1800" b="1" i="1" spc="-15" dirty="0">
                <a:solidFill>
                  <a:srgbClr val="808080"/>
                </a:solidFill>
                <a:latin typeface="Courier New"/>
                <a:cs typeface="Courier New"/>
              </a:rPr>
              <a:t>t</a:t>
            </a:r>
            <a:r>
              <a:rPr sz="1800" b="1" i="1" dirty="0">
                <a:solidFill>
                  <a:srgbClr val="808080"/>
                </a:solidFill>
                <a:latin typeface="Courier New"/>
                <a:cs typeface="Courier New"/>
              </a:rPr>
              <a:t>m</a:t>
            </a:r>
            <a:r>
              <a:rPr sz="1800" b="1" i="1" spc="-15" dirty="0">
                <a:solidFill>
                  <a:srgbClr val="808080"/>
                </a:solidFill>
                <a:latin typeface="Courier New"/>
                <a:cs typeface="Courier New"/>
              </a:rPr>
              <a:t>u</a:t>
            </a:r>
            <a:r>
              <a:rPr sz="1800" b="1" i="1" dirty="0">
                <a:solidFill>
                  <a:srgbClr val="808080"/>
                </a:solidFill>
                <a:latin typeface="Courier New"/>
                <a:cs typeface="Courier New"/>
              </a:rPr>
              <a:t>lt</a:t>
            </a:r>
            <a:r>
              <a:rPr sz="1800" b="1" i="1" spc="-15" dirty="0">
                <a:solidFill>
                  <a:srgbClr val="808080"/>
                </a:solidFill>
                <a:latin typeface="Courier New"/>
                <a:cs typeface="Courier New"/>
              </a:rPr>
              <a:t>/</a:t>
            </a:r>
            <a:r>
              <a:rPr sz="1800" b="1" i="1" dirty="0">
                <a:solidFill>
                  <a:srgbClr val="808080"/>
                </a:solidFill>
                <a:latin typeface="Courier New"/>
                <a:cs typeface="Courier New"/>
              </a:rPr>
              <a:t>m</a:t>
            </a:r>
            <a:r>
              <a:rPr sz="1800" b="1" i="1" spc="-15" dirty="0">
                <a:solidFill>
                  <a:srgbClr val="808080"/>
                </a:solidFill>
                <a:latin typeface="Courier New"/>
                <a:cs typeface="Courier New"/>
              </a:rPr>
              <a:t>m.c</a:t>
            </a:r>
            <a:endParaRPr sz="1800" dirty="0">
              <a:latin typeface="Courier New"/>
              <a:cs typeface="Courier New"/>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nSpc>
                <a:spcPct val="100000"/>
              </a:lnSpc>
            </a:pPr>
            <a:r>
              <a:rPr lang="zh-CN" altLang="en-US" dirty="0" smtClean="0"/>
              <a:t>矩阵乘法的不命中率分析</a:t>
            </a:r>
            <a:endParaRPr dirty="0"/>
          </a:p>
        </p:txBody>
      </p:sp>
      <p:sp>
        <p:nvSpPr>
          <p:cNvPr id="4" name="object 4"/>
          <p:cNvSpPr txBox="1"/>
          <p:nvPr/>
        </p:nvSpPr>
        <p:spPr>
          <a:xfrm>
            <a:off x="475615" y="1464183"/>
            <a:ext cx="6736651" cy="2662267"/>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spc="-5" dirty="0" smtClean="0">
                <a:latin typeface="Calibri"/>
                <a:cs typeface="Calibri"/>
              </a:rPr>
              <a:t>假设</a:t>
            </a:r>
            <a:r>
              <a:rPr sz="2400" b="1" spc="-5" dirty="0" smtClean="0">
                <a:latin typeface="Calibri"/>
                <a:cs typeface="Calibri"/>
              </a:rPr>
              <a:t>:</a:t>
            </a:r>
            <a:endParaRPr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spc="10" dirty="0" smtClean="0">
                <a:latin typeface="Calibri"/>
                <a:cs typeface="Calibri"/>
              </a:rPr>
              <a:t>块大小</a:t>
            </a:r>
            <a:r>
              <a:rPr sz="2000" spc="10" dirty="0" smtClean="0">
                <a:latin typeface="Calibri"/>
                <a:cs typeface="Calibri"/>
              </a:rPr>
              <a:t> </a:t>
            </a:r>
            <a:r>
              <a:rPr sz="2000" dirty="0">
                <a:latin typeface="Calibri"/>
                <a:cs typeface="Calibri"/>
              </a:rPr>
              <a:t>=</a:t>
            </a:r>
            <a:r>
              <a:rPr sz="2000" spc="-10" dirty="0">
                <a:latin typeface="Calibri"/>
                <a:cs typeface="Calibri"/>
              </a:rPr>
              <a:t> </a:t>
            </a:r>
            <a:r>
              <a:rPr sz="2000" dirty="0">
                <a:latin typeface="Calibri"/>
                <a:cs typeface="Calibri"/>
              </a:rPr>
              <a:t>32B</a:t>
            </a:r>
            <a:r>
              <a:rPr sz="2000" spc="-20" dirty="0">
                <a:latin typeface="Calibri"/>
                <a:cs typeface="Calibri"/>
              </a:rPr>
              <a:t> </a:t>
            </a:r>
            <a:r>
              <a:rPr sz="2000" dirty="0" smtClean="0">
                <a:latin typeface="Calibri"/>
                <a:cs typeface="Calibri"/>
              </a:rPr>
              <a:t>(</a:t>
            </a:r>
            <a:r>
              <a:rPr lang="zh-CN" altLang="en-US" sz="2000" dirty="0" smtClean="0">
                <a:latin typeface="Calibri"/>
                <a:cs typeface="Calibri"/>
              </a:rPr>
              <a:t>对四个</a:t>
            </a:r>
            <a:r>
              <a:rPr sz="2000" dirty="0" smtClean="0">
                <a:latin typeface="Calibri"/>
                <a:cs typeface="Calibri"/>
              </a:rPr>
              <a:t>d</a:t>
            </a:r>
            <a:r>
              <a:rPr sz="2000" spc="-5" dirty="0" smtClean="0">
                <a:latin typeface="Calibri"/>
                <a:cs typeface="Calibri"/>
              </a:rPr>
              <a:t>o</a:t>
            </a:r>
            <a:r>
              <a:rPr sz="2000" dirty="0" smtClean="0">
                <a:latin typeface="Calibri"/>
                <a:cs typeface="Calibri"/>
              </a:rPr>
              <a:t>ub</a:t>
            </a:r>
            <a:r>
              <a:rPr sz="2000" spc="-5" dirty="0" smtClean="0">
                <a:latin typeface="Calibri"/>
                <a:cs typeface="Calibri"/>
              </a:rPr>
              <a:t>le</a:t>
            </a:r>
            <a:r>
              <a:rPr lang="zh-CN" altLang="en-US" sz="2000" spc="-5" dirty="0" smtClean="0">
                <a:latin typeface="Calibri"/>
                <a:cs typeface="Calibri"/>
              </a:rPr>
              <a:t>类型的数据来说足够大</a:t>
            </a:r>
            <a:r>
              <a:rPr sz="2000" dirty="0" smtClean="0">
                <a:latin typeface="Calibri"/>
                <a:cs typeface="Calibri"/>
              </a:rPr>
              <a:t>)</a:t>
            </a:r>
            <a:endParaRPr sz="2000" dirty="0">
              <a:latin typeface="Calibri"/>
              <a:cs typeface="Calibri"/>
            </a:endParaRP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smtClean="0">
                <a:latin typeface="Calibri"/>
                <a:cs typeface="Calibri"/>
              </a:rPr>
              <a:t>矩阵维度</a:t>
            </a:r>
            <a:r>
              <a:rPr sz="2000" dirty="0" smtClean="0">
                <a:latin typeface="Calibri"/>
                <a:cs typeface="Calibri"/>
              </a:rPr>
              <a:t>(</a:t>
            </a:r>
            <a:r>
              <a:rPr sz="2000" dirty="0">
                <a:latin typeface="Calibri"/>
                <a:cs typeface="Calibri"/>
              </a:rPr>
              <a:t>N</a:t>
            </a:r>
            <a:r>
              <a:rPr sz="2000" dirty="0" smtClean="0">
                <a:latin typeface="Calibri"/>
                <a:cs typeface="Calibri"/>
              </a:rPr>
              <a:t>)</a:t>
            </a:r>
            <a:r>
              <a:rPr lang="zh-CN" altLang="en-US" sz="2000" dirty="0" smtClean="0">
                <a:latin typeface="Calibri"/>
                <a:cs typeface="Calibri"/>
              </a:rPr>
              <a:t>非常大</a:t>
            </a:r>
            <a:endParaRPr sz="2000" dirty="0">
              <a:latin typeface="Calibri"/>
              <a:cs typeface="Calibri"/>
            </a:endParaRPr>
          </a:p>
          <a:p>
            <a:pPr marL="1155700" lvl="2" indent="-228600">
              <a:lnSpc>
                <a:spcPct val="100000"/>
              </a:lnSpc>
              <a:spcBef>
                <a:spcPts val="480"/>
              </a:spcBef>
              <a:buSzPct val="80000"/>
              <a:buFont typeface="Wingdings"/>
              <a:buChar char=""/>
              <a:tabLst>
                <a:tab pos="1155700" algn="l"/>
              </a:tabLst>
            </a:pPr>
            <a:r>
              <a:rPr sz="2000" dirty="0" smtClean="0">
                <a:latin typeface="Calibri"/>
                <a:cs typeface="Calibri"/>
              </a:rPr>
              <a:t>1</a:t>
            </a:r>
            <a:r>
              <a:rPr sz="2000" spc="5" dirty="0" smtClean="0">
                <a:latin typeface="Calibri"/>
                <a:cs typeface="Calibri"/>
              </a:rPr>
              <a:t>/</a:t>
            </a:r>
            <a:r>
              <a:rPr sz="2000" dirty="0" smtClean="0">
                <a:latin typeface="Calibri"/>
                <a:cs typeface="Calibri"/>
              </a:rPr>
              <a:t>N</a:t>
            </a:r>
            <a:r>
              <a:rPr sz="2000" spc="-20" dirty="0" smtClean="0">
                <a:latin typeface="Calibri"/>
                <a:cs typeface="Calibri"/>
              </a:rPr>
              <a:t> </a:t>
            </a:r>
            <a:r>
              <a:rPr lang="zh-CN" altLang="en-US" sz="2000" spc="-20" dirty="0" smtClean="0">
                <a:latin typeface="Calibri"/>
                <a:cs typeface="Calibri"/>
              </a:rPr>
              <a:t>近似当作</a:t>
            </a:r>
            <a:r>
              <a:rPr sz="2000" dirty="0" smtClean="0">
                <a:latin typeface="Calibri"/>
                <a:cs typeface="Calibri"/>
              </a:rPr>
              <a:t> </a:t>
            </a:r>
            <a:r>
              <a:rPr sz="2000" dirty="0">
                <a:latin typeface="Calibri"/>
                <a:cs typeface="Calibri"/>
              </a:rPr>
              <a:t>0</a:t>
            </a:r>
            <a:r>
              <a:rPr sz="2000" spc="-5" dirty="0">
                <a:latin typeface="Calibri"/>
                <a:cs typeface="Calibri"/>
              </a:rPr>
              <a:t>.</a:t>
            </a:r>
            <a:r>
              <a:rPr sz="2000" dirty="0">
                <a:latin typeface="Calibri"/>
                <a:cs typeface="Calibri"/>
              </a:rPr>
              <a:t>0</a:t>
            </a:r>
          </a:p>
          <a:p>
            <a:pPr marL="756285" lvl="1" indent="-286385">
              <a:lnSpc>
                <a:spcPct val="100000"/>
              </a:lnSpc>
              <a:spcBef>
                <a:spcPts val="480"/>
              </a:spcBef>
              <a:buClr>
                <a:srgbClr val="990000"/>
              </a:buClr>
              <a:buSzPct val="110000"/>
              <a:buFont typeface="Wingdings"/>
              <a:buChar char=""/>
              <a:tabLst>
                <a:tab pos="756920" algn="l"/>
              </a:tabLst>
            </a:pPr>
            <a:r>
              <a:rPr lang="zh-CN" altLang="en-US" sz="2000" spc="-5" dirty="0" smtClean="0">
                <a:latin typeface="Calibri"/>
                <a:cs typeface="Calibri"/>
              </a:rPr>
              <a:t>多行不能够装进高速缓存中</a:t>
            </a:r>
            <a:endParaRPr sz="2000" dirty="0">
              <a:latin typeface="Calibri"/>
              <a:cs typeface="Calibri"/>
            </a:endParaRPr>
          </a:p>
          <a:p>
            <a:pPr marL="355600" indent="-342900">
              <a:lnSpc>
                <a:spcPct val="100000"/>
              </a:lnSpc>
              <a:spcBef>
                <a:spcPts val="545"/>
              </a:spcBef>
              <a:buClr>
                <a:srgbClr val="990000"/>
              </a:buClr>
              <a:buSzPct val="58333"/>
              <a:buFont typeface="Wingdings 2"/>
              <a:buChar char=""/>
              <a:tabLst>
                <a:tab pos="355600" algn="l"/>
              </a:tabLst>
            </a:pPr>
            <a:r>
              <a:rPr lang="zh-CN" altLang="en-US" sz="2400" b="1" spc="-5" dirty="0" smtClean="0">
                <a:latin typeface="Calibri"/>
                <a:cs typeface="Calibri"/>
              </a:rPr>
              <a:t>分析方法</a:t>
            </a:r>
            <a:r>
              <a:rPr sz="2400" b="1" spc="-5" dirty="0" smtClean="0">
                <a:latin typeface="Calibri"/>
                <a:cs typeface="Calibri"/>
              </a:rPr>
              <a:t>:</a:t>
            </a:r>
            <a:endParaRPr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dirty="0" smtClean="0">
                <a:latin typeface="Calibri"/>
                <a:cs typeface="Calibri"/>
              </a:rPr>
              <a:t>研究内部循环的访问模式</a:t>
            </a:r>
            <a:endParaRPr sz="2000" dirty="0">
              <a:latin typeface="Calibri"/>
              <a:cs typeface="Calibri"/>
            </a:endParaRPr>
          </a:p>
        </p:txBody>
      </p:sp>
      <p:sp>
        <p:nvSpPr>
          <p:cNvPr id="5" name="object 5"/>
          <p:cNvSpPr/>
          <p:nvPr/>
        </p:nvSpPr>
        <p:spPr>
          <a:xfrm>
            <a:off x="3880319" y="5111750"/>
            <a:ext cx="908050" cy="742950"/>
          </a:xfrm>
          <a:custGeom>
            <a:avLst/>
            <a:gdLst/>
            <a:ahLst/>
            <a:cxnLst/>
            <a:rect l="l" t="t" r="r" b="b"/>
            <a:pathLst>
              <a:path w="908050" h="742950">
                <a:moveTo>
                  <a:pt x="0" y="0"/>
                </a:moveTo>
                <a:lnTo>
                  <a:pt x="908050" y="0"/>
                </a:lnTo>
                <a:lnTo>
                  <a:pt x="908050" y="742950"/>
                </a:lnTo>
                <a:lnTo>
                  <a:pt x="0" y="742950"/>
                </a:lnTo>
                <a:lnTo>
                  <a:pt x="0" y="0"/>
                </a:lnTo>
                <a:close/>
              </a:path>
            </a:pathLst>
          </a:custGeom>
          <a:solidFill>
            <a:srgbClr val="C0C0C0"/>
          </a:solidFill>
        </p:spPr>
        <p:txBody>
          <a:bodyPr wrap="square" lIns="0" tIns="0" rIns="0" bIns="0" rtlCol="0"/>
          <a:lstStyle/>
          <a:p>
            <a:endParaRPr/>
          </a:p>
        </p:txBody>
      </p:sp>
      <p:sp>
        <p:nvSpPr>
          <p:cNvPr id="6" name="object 6"/>
          <p:cNvSpPr/>
          <p:nvPr/>
        </p:nvSpPr>
        <p:spPr>
          <a:xfrm>
            <a:off x="3880319" y="5111750"/>
            <a:ext cx="908050" cy="742950"/>
          </a:xfrm>
          <a:custGeom>
            <a:avLst/>
            <a:gdLst/>
            <a:ahLst/>
            <a:cxnLst/>
            <a:rect l="l" t="t" r="r" b="b"/>
            <a:pathLst>
              <a:path w="908050" h="742950">
                <a:moveTo>
                  <a:pt x="0" y="0"/>
                </a:moveTo>
                <a:lnTo>
                  <a:pt x="908050" y="0"/>
                </a:lnTo>
                <a:lnTo>
                  <a:pt x="908050" y="742950"/>
                </a:lnTo>
                <a:lnTo>
                  <a:pt x="0" y="742950"/>
                </a:lnTo>
                <a:lnTo>
                  <a:pt x="0" y="0"/>
                </a:lnTo>
                <a:close/>
              </a:path>
            </a:pathLst>
          </a:custGeom>
          <a:ln w="12700">
            <a:solidFill>
              <a:srgbClr val="000000"/>
            </a:solidFill>
          </a:ln>
        </p:spPr>
        <p:txBody>
          <a:bodyPr wrap="square" lIns="0" tIns="0" rIns="0" bIns="0" rtlCol="0"/>
          <a:lstStyle/>
          <a:p>
            <a:endParaRPr/>
          </a:p>
        </p:txBody>
      </p:sp>
      <p:sp>
        <p:nvSpPr>
          <p:cNvPr id="7" name="object 7"/>
          <p:cNvSpPr txBox="1"/>
          <p:nvPr/>
        </p:nvSpPr>
        <p:spPr>
          <a:xfrm>
            <a:off x="4236807" y="6023646"/>
            <a:ext cx="229235" cy="330200"/>
          </a:xfrm>
          <a:prstGeom prst="rect">
            <a:avLst/>
          </a:prstGeom>
        </p:spPr>
        <p:txBody>
          <a:bodyPr vert="horz" wrap="square" lIns="0" tIns="0" rIns="0" bIns="0" rtlCol="0">
            <a:spAutoFit/>
          </a:bodyPr>
          <a:lstStyle/>
          <a:p>
            <a:pPr marL="12700">
              <a:lnSpc>
                <a:spcPct val="100000"/>
              </a:lnSpc>
            </a:pPr>
            <a:r>
              <a:rPr sz="2400" dirty="0">
                <a:latin typeface="Arial"/>
                <a:cs typeface="Arial"/>
              </a:rPr>
              <a:t>A</a:t>
            </a:r>
            <a:endParaRPr sz="2400">
              <a:latin typeface="Arial"/>
              <a:cs typeface="Arial"/>
            </a:endParaRPr>
          </a:p>
        </p:txBody>
      </p:sp>
      <p:sp>
        <p:nvSpPr>
          <p:cNvPr id="8" name="object 8"/>
          <p:cNvSpPr/>
          <p:nvPr/>
        </p:nvSpPr>
        <p:spPr>
          <a:xfrm>
            <a:off x="3886671" y="4648200"/>
            <a:ext cx="673100" cy="0"/>
          </a:xfrm>
          <a:custGeom>
            <a:avLst/>
            <a:gdLst/>
            <a:ahLst/>
            <a:cxnLst/>
            <a:rect l="l" t="t" r="r" b="b"/>
            <a:pathLst>
              <a:path w="673100">
                <a:moveTo>
                  <a:pt x="0" y="0"/>
                </a:moveTo>
                <a:lnTo>
                  <a:pt x="673100" y="0"/>
                </a:lnTo>
              </a:path>
            </a:pathLst>
          </a:custGeom>
          <a:ln w="25400">
            <a:solidFill>
              <a:srgbClr val="000000"/>
            </a:solidFill>
          </a:ln>
        </p:spPr>
        <p:txBody>
          <a:bodyPr wrap="square" lIns="0" tIns="0" rIns="0" bIns="0" rtlCol="0"/>
          <a:lstStyle/>
          <a:p>
            <a:endParaRPr/>
          </a:p>
        </p:txBody>
      </p:sp>
      <p:sp>
        <p:nvSpPr>
          <p:cNvPr id="9" name="object 9"/>
          <p:cNvSpPr/>
          <p:nvPr/>
        </p:nvSpPr>
        <p:spPr>
          <a:xfrm>
            <a:off x="4547072" y="4610097"/>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 name="object 10"/>
          <p:cNvSpPr txBox="1"/>
          <p:nvPr/>
        </p:nvSpPr>
        <p:spPr>
          <a:xfrm>
            <a:off x="4089871" y="4727402"/>
            <a:ext cx="162560" cy="254000"/>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k</a:t>
            </a:r>
            <a:endParaRPr sz="1800">
              <a:latin typeface="Courier New"/>
              <a:cs typeface="Courier New"/>
            </a:endParaRPr>
          </a:p>
        </p:txBody>
      </p:sp>
      <p:sp>
        <p:nvSpPr>
          <p:cNvPr id="11" name="object 11"/>
          <p:cNvSpPr/>
          <p:nvPr/>
        </p:nvSpPr>
        <p:spPr>
          <a:xfrm>
            <a:off x="3492971" y="5130800"/>
            <a:ext cx="0" cy="673100"/>
          </a:xfrm>
          <a:custGeom>
            <a:avLst/>
            <a:gdLst/>
            <a:ahLst/>
            <a:cxnLst/>
            <a:rect l="l" t="t" r="r" b="b"/>
            <a:pathLst>
              <a:path h="673100">
                <a:moveTo>
                  <a:pt x="0" y="0"/>
                </a:moveTo>
                <a:lnTo>
                  <a:pt x="0" y="673100"/>
                </a:lnTo>
              </a:path>
            </a:pathLst>
          </a:custGeom>
          <a:ln w="25400">
            <a:solidFill>
              <a:srgbClr val="000000"/>
            </a:solidFill>
          </a:ln>
        </p:spPr>
        <p:txBody>
          <a:bodyPr wrap="square" lIns="0" tIns="0" rIns="0" bIns="0" rtlCol="0"/>
          <a:lstStyle/>
          <a:p>
            <a:endParaRPr/>
          </a:p>
        </p:txBody>
      </p:sp>
      <p:sp>
        <p:nvSpPr>
          <p:cNvPr id="12" name="object 12"/>
          <p:cNvSpPr/>
          <p:nvPr/>
        </p:nvSpPr>
        <p:spPr>
          <a:xfrm>
            <a:off x="3454875" y="57912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sp>
        <p:nvSpPr>
          <p:cNvPr id="13" name="object 13"/>
          <p:cNvSpPr txBox="1"/>
          <p:nvPr/>
        </p:nvSpPr>
        <p:spPr>
          <a:xfrm>
            <a:off x="3630494" y="5270330"/>
            <a:ext cx="162560" cy="254000"/>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i</a:t>
            </a:r>
            <a:endParaRPr sz="1800">
              <a:latin typeface="Courier New"/>
              <a:cs typeface="Courier New"/>
            </a:endParaRPr>
          </a:p>
        </p:txBody>
      </p:sp>
      <p:sp>
        <p:nvSpPr>
          <p:cNvPr id="14" name="object 14"/>
          <p:cNvSpPr txBox="1"/>
          <p:nvPr/>
        </p:nvSpPr>
        <p:spPr>
          <a:xfrm>
            <a:off x="6644361" y="6023646"/>
            <a:ext cx="229235" cy="330200"/>
          </a:xfrm>
          <a:prstGeom prst="rect">
            <a:avLst/>
          </a:prstGeom>
        </p:spPr>
        <p:txBody>
          <a:bodyPr vert="horz" wrap="square" lIns="0" tIns="0" rIns="0" bIns="0" rtlCol="0">
            <a:spAutoFit/>
          </a:bodyPr>
          <a:lstStyle/>
          <a:p>
            <a:pPr marL="12700">
              <a:lnSpc>
                <a:spcPct val="100000"/>
              </a:lnSpc>
            </a:pPr>
            <a:r>
              <a:rPr sz="2400" dirty="0">
                <a:latin typeface="Arial"/>
                <a:cs typeface="Arial"/>
              </a:rPr>
              <a:t>B</a:t>
            </a:r>
            <a:endParaRPr sz="2400">
              <a:latin typeface="Arial"/>
              <a:cs typeface="Arial"/>
            </a:endParaRPr>
          </a:p>
        </p:txBody>
      </p:sp>
      <p:sp>
        <p:nvSpPr>
          <p:cNvPr id="15" name="object 15"/>
          <p:cNvSpPr/>
          <p:nvPr/>
        </p:nvSpPr>
        <p:spPr>
          <a:xfrm>
            <a:off x="5956975" y="5118101"/>
            <a:ext cx="0" cy="673100"/>
          </a:xfrm>
          <a:custGeom>
            <a:avLst/>
            <a:gdLst/>
            <a:ahLst/>
            <a:cxnLst/>
            <a:rect l="l" t="t" r="r" b="b"/>
            <a:pathLst>
              <a:path h="673100">
                <a:moveTo>
                  <a:pt x="0" y="0"/>
                </a:moveTo>
                <a:lnTo>
                  <a:pt x="0" y="673100"/>
                </a:lnTo>
              </a:path>
            </a:pathLst>
          </a:custGeom>
          <a:ln w="25400">
            <a:solidFill>
              <a:srgbClr val="000000"/>
            </a:solidFill>
          </a:ln>
        </p:spPr>
        <p:txBody>
          <a:bodyPr wrap="square" lIns="0" tIns="0" rIns="0" bIns="0" rtlCol="0"/>
          <a:lstStyle/>
          <a:p>
            <a:endParaRPr/>
          </a:p>
        </p:txBody>
      </p:sp>
      <p:sp>
        <p:nvSpPr>
          <p:cNvPr id="16" name="object 16"/>
          <p:cNvSpPr/>
          <p:nvPr/>
        </p:nvSpPr>
        <p:spPr>
          <a:xfrm>
            <a:off x="5918879" y="5778502"/>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sp>
        <p:nvSpPr>
          <p:cNvPr id="17" name="object 17"/>
          <p:cNvSpPr txBox="1"/>
          <p:nvPr/>
        </p:nvSpPr>
        <p:spPr>
          <a:xfrm>
            <a:off x="6096675" y="5270330"/>
            <a:ext cx="162560" cy="254000"/>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k</a:t>
            </a:r>
            <a:endParaRPr sz="1800">
              <a:latin typeface="Courier New"/>
              <a:cs typeface="Courier New"/>
            </a:endParaRPr>
          </a:p>
        </p:txBody>
      </p:sp>
      <p:sp>
        <p:nvSpPr>
          <p:cNvPr id="18" name="object 18"/>
          <p:cNvSpPr txBox="1"/>
          <p:nvPr/>
        </p:nvSpPr>
        <p:spPr>
          <a:xfrm>
            <a:off x="6477675" y="4713116"/>
            <a:ext cx="162560" cy="254000"/>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j</a:t>
            </a:r>
            <a:endParaRPr sz="1800">
              <a:latin typeface="Courier New"/>
              <a:cs typeface="Courier New"/>
            </a:endParaRPr>
          </a:p>
        </p:txBody>
      </p:sp>
      <p:sp>
        <p:nvSpPr>
          <p:cNvPr id="19" name="object 19"/>
          <p:cNvSpPr/>
          <p:nvPr/>
        </p:nvSpPr>
        <p:spPr>
          <a:xfrm>
            <a:off x="6304216" y="5111750"/>
            <a:ext cx="908050" cy="742950"/>
          </a:xfrm>
          <a:custGeom>
            <a:avLst/>
            <a:gdLst/>
            <a:ahLst/>
            <a:cxnLst/>
            <a:rect l="l" t="t" r="r" b="b"/>
            <a:pathLst>
              <a:path w="908050" h="742950">
                <a:moveTo>
                  <a:pt x="0" y="0"/>
                </a:moveTo>
                <a:lnTo>
                  <a:pt x="908050" y="0"/>
                </a:lnTo>
                <a:lnTo>
                  <a:pt x="908050" y="742950"/>
                </a:lnTo>
                <a:lnTo>
                  <a:pt x="0" y="742950"/>
                </a:lnTo>
                <a:lnTo>
                  <a:pt x="0" y="0"/>
                </a:lnTo>
                <a:close/>
              </a:path>
            </a:pathLst>
          </a:custGeom>
          <a:solidFill>
            <a:srgbClr val="C0C0C0"/>
          </a:solidFill>
        </p:spPr>
        <p:txBody>
          <a:bodyPr wrap="square" lIns="0" tIns="0" rIns="0" bIns="0" rtlCol="0"/>
          <a:lstStyle/>
          <a:p>
            <a:endParaRPr/>
          </a:p>
        </p:txBody>
      </p:sp>
      <p:sp>
        <p:nvSpPr>
          <p:cNvPr id="20" name="object 20"/>
          <p:cNvSpPr/>
          <p:nvPr/>
        </p:nvSpPr>
        <p:spPr>
          <a:xfrm>
            <a:off x="6304216" y="5111750"/>
            <a:ext cx="908050" cy="742950"/>
          </a:xfrm>
          <a:custGeom>
            <a:avLst/>
            <a:gdLst/>
            <a:ahLst/>
            <a:cxnLst/>
            <a:rect l="l" t="t" r="r" b="b"/>
            <a:pathLst>
              <a:path w="908050" h="742950">
                <a:moveTo>
                  <a:pt x="0" y="0"/>
                </a:moveTo>
                <a:lnTo>
                  <a:pt x="908050" y="0"/>
                </a:lnTo>
                <a:lnTo>
                  <a:pt x="908050" y="742950"/>
                </a:lnTo>
                <a:lnTo>
                  <a:pt x="0" y="742950"/>
                </a:lnTo>
                <a:lnTo>
                  <a:pt x="0" y="0"/>
                </a:lnTo>
                <a:close/>
              </a:path>
            </a:pathLst>
          </a:custGeom>
          <a:ln w="12700">
            <a:solidFill>
              <a:srgbClr val="000000"/>
            </a:solidFill>
          </a:ln>
        </p:spPr>
        <p:txBody>
          <a:bodyPr wrap="square" lIns="0" tIns="0" rIns="0" bIns="0" rtlCol="0"/>
          <a:lstStyle/>
          <a:p>
            <a:endParaRPr/>
          </a:p>
        </p:txBody>
      </p:sp>
      <p:sp>
        <p:nvSpPr>
          <p:cNvPr id="21" name="object 21"/>
          <p:cNvSpPr/>
          <p:nvPr/>
        </p:nvSpPr>
        <p:spPr>
          <a:xfrm>
            <a:off x="6304220" y="4648200"/>
            <a:ext cx="673100" cy="0"/>
          </a:xfrm>
          <a:custGeom>
            <a:avLst/>
            <a:gdLst/>
            <a:ahLst/>
            <a:cxnLst/>
            <a:rect l="l" t="t" r="r" b="b"/>
            <a:pathLst>
              <a:path w="673100">
                <a:moveTo>
                  <a:pt x="0" y="0"/>
                </a:moveTo>
                <a:lnTo>
                  <a:pt x="673100" y="0"/>
                </a:lnTo>
              </a:path>
            </a:pathLst>
          </a:custGeom>
          <a:ln w="25400">
            <a:solidFill>
              <a:srgbClr val="000000"/>
            </a:solidFill>
          </a:ln>
        </p:spPr>
        <p:txBody>
          <a:bodyPr wrap="square" lIns="0" tIns="0" rIns="0" bIns="0" rtlCol="0"/>
          <a:lstStyle/>
          <a:p>
            <a:endParaRPr/>
          </a:p>
        </p:txBody>
      </p:sp>
      <p:sp>
        <p:nvSpPr>
          <p:cNvPr id="22" name="object 22"/>
          <p:cNvSpPr/>
          <p:nvPr/>
        </p:nvSpPr>
        <p:spPr>
          <a:xfrm>
            <a:off x="6964621" y="4610097"/>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23" name="object 23"/>
          <p:cNvSpPr txBox="1"/>
          <p:nvPr/>
        </p:nvSpPr>
        <p:spPr>
          <a:xfrm>
            <a:off x="1702686" y="5969669"/>
            <a:ext cx="245745" cy="330200"/>
          </a:xfrm>
          <a:prstGeom prst="rect">
            <a:avLst/>
          </a:prstGeom>
        </p:spPr>
        <p:txBody>
          <a:bodyPr vert="horz" wrap="square" lIns="0" tIns="0" rIns="0" bIns="0" rtlCol="0">
            <a:spAutoFit/>
          </a:bodyPr>
          <a:lstStyle/>
          <a:p>
            <a:pPr marL="12700">
              <a:lnSpc>
                <a:spcPct val="100000"/>
              </a:lnSpc>
            </a:pPr>
            <a:r>
              <a:rPr sz="2400" dirty="0">
                <a:latin typeface="Arial"/>
                <a:cs typeface="Arial"/>
              </a:rPr>
              <a:t>C</a:t>
            </a:r>
            <a:endParaRPr sz="2400">
              <a:latin typeface="Arial"/>
              <a:cs typeface="Arial"/>
            </a:endParaRPr>
          </a:p>
        </p:txBody>
      </p:sp>
      <p:sp>
        <p:nvSpPr>
          <p:cNvPr id="24" name="object 24"/>
          <p:cNvSpPr/>
          <p:nvPr/>
        </p:nvSpPr>
        <p:spPr>
          <a:xfrm>
            <a:off x="939100" y="5118100"/>
            <a:ext cx="0" cy="673100"/>
          </a:xfrm>
          <a:custGeom>
            <a:avLst/>
            <a:gdLst/>
            <a:ahLst/>
            <a:cxnLst/>
            <a:rect l="l" t="t" r="r" b="b"/>
            <a:pathLst>
              <a:path h="673100">
                <a:moveTo>
                  <a:pt x="0" y="0"/>
                </a:moveTo>
                <a:lnTo>
                  <a:pt x="0" y="673100"/>
                </a:lnTo>
              </a:path>
            </a:pathLst>
          </a:custGeom>
          <a:ln w="25400">
            <a:solidFill>
              <a:srgbClr val="000000"/>
            </a:solidFill>
          </a:ln>
        </p:spPr>
        <p:txBody>
          <a:bodyPr wrap="square" lIns="0" tIns="0" rIns="0" bIns="0" rtlCol="0"/>
          <a:lstStyle/>
          <a:p>
            <a:endParaRPr/>
          </a:p>
        </p:txBody>
      </p:sp>
      <p:sp>
        <p:nvSpPr>
          <p:cNvPr id="25" name="object 25"/>
          <p:cNvSpPr/>
          <p:nvPr/>
        </p:nvSpPr>
        <p:spPr>
          <a:xfrm>
            <a:off x="901004" y="57785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sp>
        <p:nvSpPr>
          <p:cNvPr id="26" name="object 26"/>
          <p:cNvSpPr txBox="1"/>
          <p:nvPr/>
        </p:nvSpPr>
        <p:spPr>
          <a:xfrm>
            <a:off x="1078800" y="5270329"/>
            <a:ext cx="162560" cy="254000"/>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i</a:t>
            </a:r>
            <a:endParaRPr sz="1800">
              <a:latin typeface="Courier New"/>
              <a:cs typeface="Courier New"/>
            </a:endParaRPr>
          </a:p>
        </p:txBody>
      </p:sp>
      <p:sp>
        <p:nvSpPr>
          <p:cNvPr id="27" name="object 27"/>
          <p:cNvSpPr txBox="1"/>
          <p:nvPr/>
        </p:nvSpPr>
        <p:spPr>
          <a:xfrm>
            <a:off x="1536000" y="4713116"/>
            <a:ext cx="162560" cy="254000"/>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j</a:t>
            </a:r>
            <a:endParaRPr sz="1800">
              <a:latin typeface="Courier New"/>
              <a:cs typeface="Courier New"/>
            </a:endParaRPr>
          </a:p>
        </p:txBody>
      </p:sp>
      <p:sp>
        <p:nvSpPr>
          <p:cNvPr id="28" name="object 28"/>
          <p:cNvSpPr/>
          <p:nvPr/>
        </p:nvSpPr>
        <p:spPr>
          <a:xfrm>
            <a:off x="1332801" y="5053419"/>
            <a:ext cx="908050" cy="742950"/>
          </a:xfrm>
          <a:custGeom>
            <a:avLst/>
            <a:gdLst/>
            <a:ahLst/>
            <a:cxnLst/>
            <a:rect l="l" t="t" r="r" b="b"/>
            <a:pathLst>
              <a:path w="908050" h="742950">
                <a:moveTo>
                  <a:pt x="0" y="0"/>
                </a:moveTo>
                <a:lnTo>
                  <a:pt x="908050" y="0"/>
                </a:lnTo>
                <a:lnTo>
                  <a:pt x="908050" y="742949"/>
                </a:lnTo>
                <a:lnTo>
                  <a:pt x="0" y="742949"/>
                </a:lnTo>
                <a:lnTo>
                  <a:pt x="0" y="0"/>
                </a:lnTo>
                <a:close/>
              </a:path>
            </a:pathLst>
          </a:custGeom>
          <a:solidFill>
            <a:srgbClr val="C0C0C0"/>
          </a:solidFill>
        </p:spPr>
        <p:txBody>
          <a:bodyPr wrap="square" lIns="0" tIns="0" rIns="0" bIns="0" rtlCol="0"/>
          <a:lstStyle/>
          <a:p>
            <a:endParaRPr/>
          </a:p>
        </p:txBody>
      </p:sp>
      <p:sp>
        <p:nvSpPr>
          <p:cNvPr id="29" name="object 29"/>
          <p:cNvSpPr/>
          <p:nvPr/>
        </p:nvSpPr>
        <p:spPr>
          <a:xfrm>
            <a:off x="1332801" y="5053419"/>
            <a:ext cx="908050" cy="742950"/>
          </a:xfrm>
          <a:custGeom>
            <a:avLst/>
            <a:gdLst/>
            <a:ahLst/>
            <a:cxnLst/>
            <a:rect l="l" t="t" r="r" b="b"/>
            <a:pathLst>
              <a:path w="908050" h="742950">
                <a:moveTo>
                  <a:pt x="0" y="0"/>
                </a:moveTo>
                <a:lnTo>
                  <a:pt x="908050" y="0"/>
                </a:lnTo>
                <a:lnTo>
                  <a:pt x="908050" y="742949"/>
                </a:lnTo>
                <a:lnTo>
                  <a:pt x="0" y="742949"/>
                </a:lnTo>
                <a:lnTo>
                  <a:pt x="0" y="0"/>
                </a:lnTo>
                <a:close/>
              </a:path>
            </a:pathLst>
          </a:custGeom>
          <a:ln w="12700">
            <a:solidFill>
              <a:srgbClr val="000000"/>
            </a:solidFill>
          </a:ln>
        </p:spPr>
        <p:txBody>
          <a:bodyPr wrap="square" lIns="0" tIns="0" rIns="0" bIns="0" rtlCol="0"/>
          <a:lstStyle/>
          <a:p>
            <a:endParaRPr/>
          </a:p>
        </p:txBody>
      </p:sp>
      <p:sp>
        <p:nvSpPr>
          <p:cNvPr id="30" name="object 30"/>
          <p:cNvSpPr/>
          <p:nvPr/>
        </p:nvSpPr>
        <p:spPr>
          <a:xfrm>
            <a:off x="1332800" y="4662487"/>
            <a:ext cx="673100" cy="0"/>
          </a:xfrm>
          <a:custGeom>
            <a:avLst/>
            <a:gdLst/>
            <a:ahLst/>
            <a:cxnLst/>
            <a:rect l="l" t="t" r="r" b="b"/>
            <a:pathLst>
              <a:path w="673100">
                <a:moveTo>
                  <a:pt x="0" y="0"/>
                </a:moveTo>
                <a:lnTo>
                  <a:pt x="673100" y="0"/>
                </a:lnTo>
              </a:path>
            </a:pathLst>
          </a:custGeom>
          <a:ln w="25400">
            <a:solidFill>
              <a:srgbClr val="000000"/>
            </a:solidFill>
          </a:ln>
        </p:spPr>
        <p:txBody>
          <a:bodyPr wrap="square" lIns="0" tIns="0" rIns="0" bIns="0" rtlCol="0"/>
          <a:lstStyle/>
          <a:p>
            <a:endParaRPr/>
          </a:p>
        </p:txBody>
      </p:sp>
      <p:sp>
        <p:nvSpPr>
          <p:cNvPr id="31" name="object 31"/>
          <p:cNvSpPr/>
          <p:nvPr/>
        </p:nvSpPr>
        <p:spPr>
          <a:xfrm>
            <a:off x="1993201" y="4624383"/>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32" name="object 32"/>
          <p:cNvSpPr txBox="1"/>
          <p:nvPr/>
        </p:nvSpPr>
        <p:spPr>
          <a:xfrm>
            <a:off x="2669539" y="5076836"/>
            <a:ext cx="329565" cy="635000"/>
          </a:xfrm>
          <a:prstGeom prst="rect">
            <a:avLst/>
          </a:prstGeom>
        </p:spPr>
        <p:txBody>
          <a:bodyPr vert="horz" wrap="square" lIns="0" tIns="0" rIns="0" bIns="0" rtlCol="0">
            <a:spAutoFit/>
          </a:bodyPr>
          <a:lstStyle/>
          <a:p>
            <a:pPr marL="12700">
              <a:lnSpc>
                <a:spcPct val="100000"/>
              </a:lnSpc>
            </a:pPr>
            <a:r>
              <a:rPr sz="4800" dirty="0">
                <a:latin typeface="Calibri"/>
                <a:cs typeface="Calibri"/>
              </a:rPr>
              <a:t>=</a:t>
            </a:r>
            <a:endParaRPr sz="4800">
              <a:latin typeface="Calibri"/>
              <a:cs typeface="Calibri"/>
            </a:endParaRPr>
          </a:p>
        </p:txBody>
      </p:sp>
      <p:sp>
        <p:nvSpPr>
          <p:cNvPr id="33" name="object 33"/>
          <p:cNvSpPr txBox="1"/>
          <p:nvPr/>
        </p:nvSpPr>
        <p:spPr>
          <a:xfrm>
            <a:off x="5183530" y="5076836"/>
            <a:ext cx="289560" cy="635000"/>
          </a:xfrm>
          <a:prstGeom prst="rect">
            <a:avLst/>
          </a:prstGeom>
        </p:spPr>
        <p:txBody>
          <a:bodyPr vert="horz" wrap="square" lIns="0" tIns="0" rIns="0" bIns="0" rtlCol="0">
            <a:spAutoFit/>
          </a:bodyPr>
          <a:lstStyle/>
          <a:p>
            <a:pPr marL="12700">
              <a:lnSpc>
                <a:spcPct val="100000"/>
              </a:lnSpc>
            </a:pPr>
            <a:r>
              <a:rPr sz="4800" dirty="0">
                <a:latin typeface="Calibri"/>
                <a:cs typeface="Calibri"/>
              </a:rPr>
              <a:t>x</a:t>
            </a:r>
            <a:endParaRPr sz="4800">
              <a:latin typeface="Calibri"/>
              <a:cs typeface="Calibri"/>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nSpc>
                <a:spcPct val="100000"/>
              </a:lnSpc>
            </a:pPr>
            <a:r>
              <a:rPr lang="zh-CN" altLang="en-US" spc="-5" dirty="0"/>
              <a:t>内存中</a:t>
            </a:r>
            <a:r>
              <a:rPr lang="en-US" altLang="zh-CN" spc="-5" dirty="0"/>
              <a:t>C</a:t>
            </a:r>
            <a:r>
              <a:rPr lang="zh-CN" altLang="en-US" spc="-5" dirty="0"/>
              <a:t>数组的布局（综述）</a:t>
            </a:r>
            <a:endParaRPr spc="-5" dirty="0"/>
          </a:p>
        </p:txBody>
      </p:sp>
      <p:sp>
        <p:nvSpPr>
          <p:cNvPr id="4" name="object 4"/>
          <p:cNvSpPr txBox="1"/>
          <p:nvPr/>
        </p:nvSpPr>
        <p:spPr>
          <a:xfrm>
            <a:off x="475615" y="1412366"/>
            <a:ext cx="6480175" cy="4991110"/>
          </a:xfrm>
          <a:prstGeom prst="rect">
            <a:avLst/>
          </a:prstGeom>
        </p:spPr>
        <p:txBody>
          <a:bodyPr vert="horz" wrap="square" lIns="0" tIns="0" rIns="0" bIns="0" rtlCol="0">
            <a:spAutoFit/>
          </a:bodyPr>
          <a:lstStyle/>
          <a:p>
            <a:pPr marL="355600" indent="-342900">
              <a:lnSpc>
                <a:spcPct val="100000"/>
              </a:lnSpc>
              <a:buClr>
                <a:srgbClr val="990000"/>
              </a:buClr>
              <a:buSzPct val="58333"/>
              <a:buFont typeface="Wingdings 2"/>
              <a:buChar char=""/>
              <a:tabLst>
                <a:tab pos="355600" algn="l"/>
              </a:tabLst>
            </a:pPr>
            <a:r>
              <a:rPr lang="zh-CN" altLang="en-US" sz="2400" b="1" spc="5" dirty="0" smtClean="0">
                <a:latin typeface="Calibri"/>
                <a:cs typeface="Calibri"/>
              </a:rPr>
              <a:t>按行主要顺序分配的</a:t>
            </a:r>
            <a:r>
              <a:rPr lang="en-US" altLang="zh-CN" sz="2400" b="1" spc="5" dirty="0" smtClean="0">
                <a:latin typeface="Calibri"/>
                <a:cs typeface="Calibri"/>
              </a:rPr>
              <a:t>C</a:t>
            </a:r>
            <a:r>
              <a:rPr lang="zh-CN" altLang="en-US" sz="2400" b="1" spc="5" dirty="0" smtClean="0">
                <a:latin typeface="Calibri"/>
                <a:cs typeface="Calibri"/>
              </a:rPr>
              <a:t>数组</a:t>
            </a:r>
            <a:endParaRPr sz="2400" dirty="0">
              <a:latin typeface="Calibri"/>
              <a:cs typeface="Calibri"/>
            </a:endParaRPr>
          </a:p>
          <a:p>
            <a:pPr marL="756285" lvl="1" indent="-286385">
              <a:lnSpc>
                <a:spcPct val="100000"/>
              </a:lnSpc>
              <a:spcBef>
                <a:spcPts val="244"/>
              </a:spcBef>
              <a:buClr>
                <a:srgbClr val="990000"/>
              </a:buClr>
              <a:buSzPct val="110000"/>
              <a:buFont typeface="Wingdings"/>
              <a:buChar char=""/>
              <a:tabLst>
                <a:tab pos="756920" algn="l"/>
              </a:tabLst>
            </a:pPr>
            <a:r>
              <a:rPr lang="zh-CN" altLang="en-US" sz="2000" dirty="0" smtClean="0">
                <a:latin typeface="Calibri"/>
                <a:cs typeface="Calibri"/>
              </a:rPr>
              <a:t>连续存储位置中的没一行</a:t>
            </a:r>
            <a:endParaRPr sz="2000" dirty="0">
              <a:latin typeface="Calibri"/>
              <a:cs typeface="Calibri"/>
            </a:endParaRPr>
          </a:p>
          <a:p>
            <a:pPr marL="355600" indent="-342900">
              <a:lnSpc>
                <a:spcPct val="100000"/>
              </a:lnSpc>
              <a:spcBef>
                <a:spcPts val="140"/>
              </a:spcBef>
              <a:buClr>
                <a:srgbClr val="990000"/>
              </a:buClr>
              <a:buSzPct val="60416"/>
              <a:buFont typeface="Wingdings 2"/>
              <a:buChar char=""/>
              <a:tabLst>
                <a:tab pos="355600" algn="l"/>
              </a:tabLst>
            </a:pPr>
            <a:r>
              <a:rPr lang="zh-CN" altLang="en-US" sz="2400" b="1" spc="-5" dirty="0" smtClean="0">
                <a:latin typeface="Calibri"/>
                <a:cs typeface="Calibri"/>
              </a:rPr>
              <a:t>在一行中逐步通过列</a:t>
            </a:r>
            <a:r>
              <a:rPr sz="2400" b="1" spc="-5" dirty="0" smtClean="0">
                <a:latin typeface="Calibri"/>
                <a:cs typeface="Calibri"/>
              </a:rPr>
              <a:t>:</a:t>
            </a:r>
            <a:endParaRPr sz="2400" dirty="0">
              <a:latin typeface="Calibri"/>
              <a:cs typeface="Calibri"/>
            </a:endParaRPr>
          </a:p>
          <a:p>
            <a:pPr marL="927100" indent="-457834">
              <a:lnSpc>
                <a:spcPct val="100000"/>
              </a:lnSpc>
              <a:spcBef>
                <a:spcPts val="195"/>
              </a:spcBef>
              <a:tabLst>
                <a:tab pos="756285" algn="l"/>
              </a:tabLst>
            </a:pPr>
            <a:r>
              <a:rPr sz="2200" spc="-5" dirty="0">
                <a:solidFill>
                  <a:srgbClr val="990000"/>
                </a:solidFill>
                <a:latin typeface="Wingdings"/>
                <a:cs typeface="Wingdings"/>
              </a:rPr>
              <a:t></a:t>
            </a:r>
            <a:r>
              <a:rPr sz="2200" spc="-5" dirty="0">
                <a:solidFill>
                  <a:srgbClr val="990000"/>
                </a:solidFill>
                <a:latin typeface="Times New Roman"/>
                <a:cs typeface="Times New Roman"/>
              </a:rPr>
              <a:t>	</a:t>
            </a:r>
            <a:r>
              <a:rPr sz="2000" b="1" spc="-5" dirty="0">
                <a:latin typeface="Courier New"/>
                <a:cs typeface="Courier New"/>
              </a:rPr>
              <a:t>fo</a:t>
            </a:r>
            <a:r>
              <a:rPr sz="2000" b="1" dirty="0">
                <a:latin typeface="Courier New"/>
                <a:cs typeface="Courier New"/>
              </a:rPr>
              <a:t>r</a:t>
            </a:r>
            <a:r>
              <a:rPr sz="2000" b="1" spc="-5" dirty="0">
                <a:latin typeface="Courier New"/>
                <a:cs typeface="Courier New"/>
              </a:rPr>
              <a:t> (</a:t>
            </a:r>
            <a:r>
              <a:rPr sz="2000" b="1" dirty="0">
                <a:latin typeface="Courier New"/>
                <a:cs typeface="Courier New"/>
              </a:rPr>
              <a:t>i</a:t>
            </a:r>
            <a:r>
              <a:rPr sz="2000" b="1" spc="-5" dirty="0">
                <a:latin typeface="Courier New"/>
                <a:cs typeface="Courier New"/>
              </a:rPr>
              <a:t> </a:t>
            </a:r>
            <a:r>
              <a:rPr sz="2000" b="1" dirty="0">
                <a:latin typeface="Courier New"/>
                <a:cs typeface="Courier New"/>
              </a:rPr>
              <a:t>=</a:t>
            </a:r>
            <a:r>
              <a:rPr sz="2000" b="1" spc="-5" dirty="0">
                <a:latin typeface="Courier New"/>
                <a:cs typeface="Courier New"/>
              </a:rPr>
              <a:t> 0</a:t>
            </a:r>
            <a:r>
              <a:rPr sz="2000" b="1" dirty="0">
                <a:latin typeface="Courier New"/>
                <a:cs typeface="Courier New"/>
              </a:rPr>
              <a:t>;</a:t>
            </a:r>
            <a:r>
              <a:rPr sz="2000" b="1" spc="-5" dirty="0">
                <a:latin typeface="Courier New"/>
                <a:cs typeface="Courier New"/>
              </a:rPr>
              <a:t> </a:t>
            </a:r>
            <a:r>
              <a:rPr sz="2000" b="1" dirty="0">
                <a:latin typeface="Courier New"/>
                <a:cs typeface="Courier New"/>
              </a:rPr>
              <a:t>i</a:t>
            </a:r>
            <a:r>
              <a:rPr sz="2000" b="1" spc="-5" dirty="0">
                <a:latin typeface="Courier New"/>
                <a:cs typeface="Courier New"/>
              </a:rPr>
              <a:t> </a:t>
            </a:r>
            <a:r>
              <a:rPr sz="2000" b="1" dirty="0">
                <a:latin typeface="Courier New"/>
                <a:cs typeface="Courier New"/>
              </a:rPr>
              <a:t>&lt;</a:t>
            </a:r>
            <a:r>
              <a:rPr sz="2000" b="1" spc="-5" dirty="0">
                <a:latin typeface="Courier New"/>
                <a:cs typeface="Courier New"/>
              </a:rPr>
              <a:t> N</a:t>
            </a:r>
            <a:r>
              <a:rPr sz="2000" b="1" dirty="0">
                <a:latin typeface="Courier New"/>
                <a:cs typeface="Courier New"/>
              </a:rPr>
              <a:t>;</a:t>
            </a:r>
            <a:r>
              <a:rPr sz="2000" b="1" spc="-5" dirty="0">
                <a:latin typeface="Courier New"/>
                <a:cs typeface="Courier New"/>
              </a:rPr>
              <a:t> i++)</a:t>
            </a:r>
            <a:endParaRPr sz="2000" dirty="0">
              <a:latin typeface="Courier New"/>
              <a:cs typeface="Courier New"/>
            </a:endParaRPr>
          </a:p>
          <a:p>
            <a:pPr marL="927100">
              <a:lnSpc>
                <a:spcPct val="100000"/>
              </a:lnSpc>
              <a:spcBef>
                <a:spcPts val="370"/>
              </a:spcBef>
            </a:pPr>
            <a:r>
              <a:rPr sz="2000" b="1" spc="-5" dirty="0">
                <a:latin typeface="Courier New"/>
                <a:cs typeface="Courier New"/>
              </a:rPr>
              <a:t>su</a:t>
            </a:r>
            <a:r>
              <a:rPr sz="2000" b="1" dirty="0">
                <a:latin typeface="Courier New"/>
                <a:cs typeface="Courier New"/>
              </a:rPr>
              <a:t>m</a:t>
            </a:r>
            <a:r>
              <a:rPr sz="2000" b="1" spc="-5" dirty="0">
                <a:latin typeface="Courier New"/>
                <a:cs typeface="Courier New"/>
              </a:rPr>
              <a:t> +</a:t>
            </a:r>
            <a:r>
              <a:rPr sz="2000" b="1" dirty="0">
                <a:latin typeface="Courier New"/>
                <a:cs typeface="Courier New"/>
              </a:rPr>
              <a:t>=</a:t>
            </a:r>
            <a:r>
              <a:rPr sz="2000" b="1" spc="-5" dirty="0">
                <a:latin typeface="Courier New"/>
                <a:cs typeface="Courier New"/>
              </a:rPr>
              <a:t> a[0][i];</a:t>
            </a:r>
            <a:endParaRPr sz="2000" dirty="0">
              <a:latin typeface="Courier New"/>
              <a:cs typeface="Courier New"/>
            </a:endParaRPr>
          </a:p>
          <a:p>
            <a:pPr marL="756285" lvl="1" indent="-286385">
              <a:lnSpc>
                <a:spcPct val="100000"/>
              </a:lnSpc>
              <a:spcBef>
                <a:spcPts val="325"/>
              </a:spcBef>
              <a:buClr>
                <a:srgbClr val="990000"/>
              </a:buClr>
              <a:buSzPct val="110000"/>
              <a:buFont typeface="Wingdings"/>
              <a:buChar char=""/>
              <a:tabLst>
                <a:tab pos="756920" algn="l"/>
              </a:tabLst>
            </a:pPr>
            <a:r>
              <a:rPr lang="zh-CN" altLang="en-US" sz="2000" spc="-5" dirty="0" smtClean="0">
                <a:latin typeface="Calibri"/>
                <a:cs typeface="Calibri"/>
              </a:rPr>
              <a:t>连续元素访问</a:t>
            </a:r>
            <a:endParaRPr sz="2000" dirty="0">
              <a:latin typeface="Calibri"/>
              <a:cs typeface="Calibri"/>
            </a:endParaRPr>
          </a:p>
          <a:p>
            <a:pPr marL="756285" lvl="1" indent="-286385">
              <a:lnSpc>
                <a:spcPct val="100000"/>
              </a:lnSpc>
              <a:spcBef>
                <a:spcPts val="240"/>
              </a:spcBef>
              <a:buClr>
                <a:srgbClr val="990000"/>
              </a:buClr>
              <a:buSzPct val="110000"/>
              <a:buFont typeface="Wingdings"/>
              <a:buChar char=""/>
              <a:tabLst>
                <a:tab pos="756920" algn="l"/>
              </a:tabLst>
            </a:pPr>
            <a:r>
              <a:rPr lang="zh-CN" altLang="en-US" sz="2000" dirty="0" smtClean="0">
                <a:latin typeface="Calibri"/>
                <a:cs typeface="Calibri"/>
              </a:rPr>
              <a:t>如果块大小</a:t>
            </a:r>
            <a:r>
              <a:rPr sz="2000" dirty="0" smtClean="0">
                <a:latin typeface="Calibri"/>
                <a:cs typeface="Calibri"/>
              </a:rPr>
              <a:t>(</a:t>
            </a:r>
            <a:r>
              <a:rPr sz="2000" dirty="0">
                <a:latin typeface="Calibri"/>
                <a:cs typeface="Calibri"/>
              </a:rPr>
              <a:t>B)</a:t>
            </a:r>
            <a:r>
              <a:rPr sz="2000" spc="-5" dirty="0">
                <a:latin typeface="Calibri"/>
                <a:cs typeface="Calibri"/>
              </a:rPr>
              <a:t> </a:t>
            </a:r>
            <a:r>
              <a:rPr sz="2000" dirty="0">
                <a:latin typeface="Calibri"/>
                <a:cs typeface="Calibri"/>
              </a:rPr>
              <a:t>&gt; </a:t>
            </a:r>
            <a:r>
              <a:rPr sz="2000" spc="-5" dirty="0">
                <a:latin typeface="Calibri"/>
                <a:cs typeface="Calibri"/>
              </a:rPr>
              <a:t>si</a:t>
            </a:r>
            <a:r>
              <a:rPr sz="2000" dirty="0">
                <a:latin typeface="Calibri"/>
                <a:cs typeface="Calibri"/>
              </a:rPr>
              <a:t>z</a:t>
            </a:r>
            <a:r>
              <a:rPr sz="2000" spc="-5" dirty="0">
                <a:latin typeface="Calibri"/>
                <a:cs typeface="Calibri"/>
              </a:rPr>
              <a:t>eo</a:t>
            </a:r>
            <a:r>
              <a:rPr sz="2000" dirty="0">
                <a:latin typeface="Calibri"/>
                <a:cs typeface="Calibri"/>
              </a:rPr>
              <a:t>f(a</a:t>
            </a:r>
            <a:r>
              <a:rPr sz="1950" spc="-7" baseline="-21367" dirty="0">
                <a:latin typeface="Calibri"/>
                <a:cs typeface="Calibri"/>
              </a:rPr>
              <a:t>i</a:t>
            </a:r>
            <a:r>
              <a:rPr sz="1950" spc="15" baseline="-21367" dirty="0">
                <a:latin typeface="Calibri"/>
                <a:cs typeface="Calibri"/>
              </a:rPr>
              <a:t>j</a:t>
            </a:r>
            <a:r>
              <a:rPr sz="2000" dirty="0">
                <a:latin typeface="Calibri"/>
                <a:cs typeface="Calibri"/>
              </a:rPr>
              <a:t>)</a:t>
            </a:r>
            <a:r>
              <a:rPr sz="2000" spc="5" dirty="0">
                <a:latin typeface="Calibri"/>
                <a:cs typeface="Calibri"/>
              </a:rPr>
              <a:t> </a:t>
            </a:r>
            <a:r>
              <a:rPr lang="zh-CN" altLang="en-US" sz="2000" spc="5" dirty="0" smtClean="0">
                <a:latin typeface="Calibri"/>
                <a:cs typeface="Calibri"/>
              </a:rPr>
              <a:t>字节</a:t>
            </a:r>
            <a:r>
              <a:rPr sz="2000" dirty="0" smtClean="0">
                <a:latin typeface="Calibri"/>
                <a:cs typeface="Calibri"/>
              </a:rPr>
              <a:t>,</a:t>
            </a:r>
            <a:r>
              <a:rPr sz="2000" spc="-5" dirty="0" smtClean="0">
                <a:latin typeface="Calibri"/>
                <a:cs typeface="Calibri"/>
              </a:rPr>
              <a:t> </a:t>
            </a:r>
            <a:r>
              <a:rPr lang="zh-CN" altLang="en-US" sz="2000" spc="-5" dirty="0" smtClean="0">
                <a:latin typeface="Calibri"/>
                <a:cs typeface="Calibri"/>
              </a:rPr>
              <a:t>则利用空间局部性</a:t>
            </a:r>
            <a:endParaRPr sz="2000" dirty="0">
              <a:latin typeface="Calibri"/>
              <a:cs typeface="Calibri"/>
            </a:endParaRPr>
          </a:p>
          <a:p>
            <a:pPr marL="1155700" lvl="2" indent="-228600">
              <a:lnSpc>
                <a:spcPct val="100000"/>
              </a:lnSpc>
              <a:spcBef>
                <a:spcPts val="405"/>
              </a:spcBef>
              <a:buSzPct val="80000"/>
              <a:buFont typeface="Wingdings"/>
              <a:buChar char=""/>
              <a:tabLst>
                <a:tab pos="1155700" algn="l"/>
              </a:tabLst>
            </a:pPr>
            <a:r>
              <a:rPr lang="zh-CN" altLang="en-US" sz="2000" dirty="0" smtClean="0">
                <a:latin typeface="Calibri"/>
                <a:cs typeface="Calibri"/>
              </a:rPr>
              <a:t>不命中率 </a:t>
            </a:r>
            <a:r>
              <a:rPr sz="2000" dirty="0" smtClean="0">
                <a:latin typeface="Calibri"/>
                <a:cs typeface="Calibri"/>
              </a:rPr>
              <a:t>= </a:t>
            </a:r>
            <a:r>
              <a:rPr sz="2000" spc="-5" dirty="0">
                <a:latin typeface="Calibri"/>
                <a:cs typeface="Calibri"/>
              </a:rPr>
              <a:t>si</a:t>
            </a:r>
            <a:r>
              <a:rPr sz="2000" dirty="0">
                <a:latin typeface="Calibri"/>
                <a:cs typeface="Calibri"/>
              </a:rPr>
              <a:t>z</a:t>
            </a:r>
            <a:r>
              <a:rPr sz="2000" spc="-5" dirty="0">
                <a:latin typeface="Calibri"/>
                <a:cs typeface="Calibri"/>
              </a:rPr>
              <a:t>eo</a:t>
            </a:r>
            <a:r>
              <a:rPr sz="2000" dirty="0">
                <a:latin typeface="Calibri"/>
                <a:cs typeface="Calibri"/>
              </a:rPr>
              <a:t>f(a</a:t>
            </a:r>
            <a:r>
              <a:rPr sz="1950" spc="-7" baseline="-21367" dirty="0">
                <a:latin typeface="Calibri"/>
                <a:cs typeface="Calibri"/>
              </a:rPr>
              <a:t>i</a:t>
            </a:r>
            <a:r>
              <a:rPr sz="1950" spc="15" baseline="-21367" dirty="0">
                <a:latin typeface="Calibri"/>
                <a:cs typeface="Calibri"/>
              </a:rPr>
              <a:t>j</a:t>
            </a:r>
            <a:r>
              <a:rPr sz="2000" dirty="0">
                <a:latin typeface="Calibri"/>
                <a:cs typeface="Calibri"/>
              </a:rPr>
              <a:t>)</a:t>
            </a:r>
            <a:r>
              <a:rPr sz="2000" spc="20" dirty="0">
                <a:latin typeface="Calibri"/>
                <a:cs typeface="Calibri"/>
              </a:rPr>
              <a:t> </a:t>
            </a:r>
            <a:r>
              <a:rPr sz="2000" dirty="0">
                <a:latin typeface="Calibri"/>
                <a:cs typeface="Calibri"/>
              </a:rPr>
              <a:t>/</a:t>
            </a:r>
            <a:r>
              <a:rPr sz="2000" spc="-5" dirty="0">
                <a:latin typeface="Calibri"/>
                <a:cs typeface="Calibri"/>
              </a:rPr>
              <a:t> </a:t>
            </a:r>
            <a:r>
              <a:rPr sz="2000" dirty="0">
                <a:latin typeface="Calibri"/>
                <a:cs typeface="Calibri"/>
              </a:rPr>
              <a:t>B</a:t>
            </a:r>
          </a:p>
          <a:p>
            <a:pPr marL="355600" indent="-342900">
              <a:lnSpc>
                <a:spcPct val="100000"/>
              </a:lnSpc>
              <a:spcBef>
                <a:spcPts val="140"/>
              </a:spcBef>
              <a:buClr>
                <a:srgbClr val="990000"/>
              </a:buClr>
              <a:buSzPct val="58333"/>
              <a:buFont typeface="Wingdings 2"/>
              <a:buChar char=""/>
              <a:tabLst>
                <a:tab pos="355600" algn="l"/>
              </a:tabLst>
            </a:pPr>
            <a:r>
              <a:rPr lang="zh-CN" altLang="en-US" sz="2400" b="1" spc="-10" dirty="0" smtClean="0">
                <a:latin typeface="Calibri"/>
                <a:cs typeface="Calibri"/>
              </a:rPr>
              <a:t>在一列中逐步通过行</a:t>
            </a:r>
            <a:r>
              <a:rPr sz="2400" b="1" spc="-10" dirty="0" smtClean="0">
                <a:latin typeface="Calibri"/>
                <a:cs typeface="Calibri"/>
              </a:rPr>
              <a:t>:</a:t>
            </a:r>
            <a:endParaRPr sz="2400" dirty="0">
              <a:latin typeface="Calibri"/>
              <a:cs typeface="Calibri"/>
            </a:endParaRPr>
          </a:p>
          <a:p>
            <a:pPr marL="927100" indent="-457834">
              <a:lnSpc>
                <a:spcPct val="100000"/>
              </a:lnSpc>
              <a:spcBef>
                <a:spcPts val="195"/>
              </a:spcBef>
              <a:tabLst>
                <a:tab pos="756285" algn="l"/>
              </a:tabLst>
            </a:pPr>
            <a:r>
              <a:rPr sz="2200" spc="-5" dirty="0">
                <a:solidFill>
                  <a:srgbClr val="990000"/>
                </a:solidFill>
                <a:latin typeface="Wingdings"/>
                <a:cs typeface="Wingdings"/>
              </a:rPr>
              <a:t></a:t>
            </a:r>
            <a:r>
              <a:rPr sz="2200" spc="-5" dirty="0">
                <a:solidFill>
                  <a:srgbClr val="990000"/>
                </a:solidFill>
                <a:latin typeface="Times New Roman"/>
                <a:cs typeface="Times New Roman"/>
              </a:rPr>
              <a:t>	</a:t>
            </a:r>
            <a:r>
              <a:rPr sz="2000" b="1" spc="-5" dirty="0">
                <a:latin typeface="Courier New"/>
                <a:cs typeface="Courier New"/>
              </a:rPr>
              <a:t>fo</a:t>
            </a:r>
            <a:r>
              <a:rPr sz="2000" b="1" dirty="0">
                <a:latin typeface="Courier New"/>
                <a:cs typeface="Courier New"/>
              </a:rPr>
              <a:t>r</a:t>
            </a:r>
            <a:r>
              <a:rPr sz="2000" b="1" spc="-5" dirty="0">
                <a:latin typeface="Courier New"/>
                <a:cs typeface="Courier New"/>
              </a:rPr>
              <a:t> (</a:t>
            </a:r>
            <a:r>
              <a:rPr sz="2000" b="1" dirty="0">
                <a:latin typeface="Courier New"/>
                <a:cs typeface="Courier New"/>
              </a:rPr>
              <a:t>i</a:t>
            </a:r>
            <a:r>
              <a:rPr sz="2000" b="1" spc="-5" dirty="0">
                <a:latin typeface="Courier New"/>
                <a:cs typeface="Courier New"/>
              </a:rPr>
              <a:t> </a:t>
            </a:r>
            <a:r>
              <a:rPr sz="2000" b="1" dirty="0">
                <a:latin typeface="Courier New"/>
                <a:cs typeface="Courier New"/>
              </a:rPr>
              <a:t>=</a:t>
            </a:r>
            <a:r>
              <a:rPr sz="2000" b="1" spc="-5" dirty="0">
                <a:latin typeface="Courier New"/>
                <a:cs typeface="Courier New"/>
              </a:rPr>
              <a:t> 0</a:t>
            </a:r>
            <a:r>
              <a:rPr sz="2000" b="1" dirty="0">
                <a:latin typeface="Courier New"/>
                <a:cs typeface="Courier New"/>
              </a:rPr>
              <a:t>;</a:t>
            </a:r>
            <a:r>
              <a:rPr sz="2000" b="1" spc="-5" dirty="0">
                <a:latin typeface="Courier New"/>
                <a:cs typeface="Courier New"/>
              </a:rPr>
              <a:t> </a:t>
            </a:r>
            <a:r>
              <a:rPr sz="2000" b="1" dirty="0">
                <a:latin typeface="Courier New"/>
                <a:cs typeface="Courier New"/>
              </a:rPr>
              <a:t>i</a:t>
            </a:r>
            <a:r>
              <a:rPr sz="2000" b="1" spc="-5" dirty="0">
                <a:latin typeface="Courier New"/>
                <a:cs typeface="Courier New"/>
              </a:rPr>
              <a:t> </a:t>
            </a:r>
            <a:r>
              <a:rPr sz="2000" b="1" dirty="0">
                <a:latin typeface="Courier New"/>
                <a:cs typeface="Courier New"/>
              </a:rPr>
              <a:t>&lt;</a:t>
            </a:r>
            <a:r>
              <a:rPr sz="2000" b="1" spc="-5" dirty="0">
                <a:latin typeface="Courier New"/>
                <a:cs typeface="Courier New"/>
              </a:rPr>
              <a:t> n</a:t>
            </a:r>
            <a:r>
              <a:rPr sz="2000" b="1" dirty="0">
                <a:latin typeface="Courier New"/>
                <a:cs typeface="Courier New"/>
              </a:rPr>
              <a:t>;</a:t>
            </a:r>
            <a:r>
              <a:rPr sz="2000" b="1" spc="-5" dirty="0">
                <a:latin typeface="Courier New"/>
                <a:cs typeface="Courier New"/>
              </a:rPr>
              <a:t> i++)</a:t>
            </a:r>
            <a:endParaRPr sz="2000" dirty="0">
              <a:latin typeface="Courier New"/>
              <a:cs typeface="Courier New"/>
            </a:endParaRPr>
          </a:p>
          <a:p>
            <a:pPr marL="927100">
              <a:lnSpc>
                <a:spcPct val="100000"/>
              </a:lnSpc>
              <a:spcBef>
                <a:spcPts val="370"/>
              </a:spcBef>
            </a:pPr>
            <a:r>
              <a:rPr sz="2000" b="1" spc="-5" dirty="0">
                <a:latin typeface="Courier New"/>
                <a:cs typeface="Courier New"/>
              </a:rPr>
              <a:t>su</a:t>
            </a:r>
            <a:r>
              <a:rPr sz="2000" b="1" dirty="0">
                <a:latin typeface="Courier New"/>
                <a:cs typeface="Courier New"/>
              </a:rPr>
              <a:t>m</a:t>
            </a:r>
            <a:r>
              <a:rPr sz="2000" b="1" spc="-5" dirty="0">
                <a:latin typeface="Courier New"/>
                <a:cs typeface="Courier New"/>
              </a:rPr>
              <a:t> +</a:t>
            </a:r>
            <a:r>
              <a:rPr sz="2000" b="1" dirty="0">
                <a:latin typeface="Courier New"/>
                <a:cs typeface="Courier New"/>
              </a:rPr>
              <a:t>=</a:t>
            </a:r>
            <a:r>
              <a:rPr sz="2000" b="1" spc="-5" dirty="0">
                <a:latin typeface="Courier New"/>
                <a:cs typeface="Courier New"/>
              </a:rPr>
              <a:t> a[i][0];</a:t>
            </a:r>
            <a:endParaRPr sz="2000" dirty="0">
              <a:latin typeface="Courier New"/>
              <a:cs typeface="Courier New"/>
            </a:endParaRPr>
          </a:p>
          <a:p>
            <a:pPr marL="756285" lvl="1" indent="-286385">
              <a:lnSpc>
                <a:spcPct val="100000"/>
              </a:lnSpc>
              <a:spcBef>
                <a:spcPts val="325"/>
              </a:spcBef>
              <a:buClr>
                <a:srgbClr val="990000"/>
              </a:buClr>
              <a:buSzPct val="110000"/>
              <a:buFont typeface="Wingdings"/>
              <a:buChar char=""/>
              <a:tabLst>
                <a:tab pos="756920" algn="l"/>
              </a:tabLst>
            </a:pPr>
            <a:r>
              <a:rPr lang="zh-CN" altLang="en-US" sz="2000" spc="-5" dirty="0" smtClean="0">
                <a:latin typeface="Calibri"/>
                <a:cs typeface="Calibri"/>
              </a:rPr>
              <a:t>访问距离远的元素</a:t>
            </a:r>
            <a:endParaRPr sz="2000" dirty="0">
              <a:latin typeface="Calibri"/>
              <a:cs typeface="Calibri"/>
            </a:endParaRPr>
          </a:p>
          <a:p>
            <a:pPr marL="756285" lvl="1" indent="-286385">
              <a:lnSpc>
                <a:spcPct val="100000"/>
              </a:lnSpc>
              <a:spcBef>
                <a:spcPts val="240"/>
              </a:spcBef>
              <a:buClr>
                <a:srgbClr val="990000"/>
              </a:buClr>
              <a:buSzPct val="110000"/>
              <a:buFont typeface="Wingdings"/>
              <a:buChar char=""/>
              <a:tabLst>
                <a:tab pos="756920" algn="l"/>
              </a:tabLst>
            </a:pPr>
            <a:r>
              <a:rPr lang="zh-CN" altLang="en-US" sz="2000" dirty="0" smtClean="0">
                <a:latin typeface="Calibri"/>
                <a:cs typeface="Calibri"/>
              </a:rPr>
              <a:t>没有空间局部性</a:t>
            </a:r>
            <a:r>
              <a:rPr sz="2000" dirty="0" smtClean="0">
                <a:latin typeface="Calibri"/>
                <a:cs typeface="Calibri"/>
              </a:rPr>
              <a:t>!</a:t>
            </a:r>
            <a:endParaRPr sz="2000" dirty="0">
              <a:latin typeface="Calibri"/>
              <a:cs typeface="Calibri"/>
            </a:endParaRPr>
          </a:p>
          <a:p>
            <a:pPr marL="1155700" lvl="2" indent="-228600">
              <a:lnSpc>
                <a:spcPct val="100000"/>
              </a:lnSpc>
              <a:spcBef>
                <a:spcPts val="405"/>
              </a:spcBef>
              <a:buSzPct val="80000"/>
              <a:buFont typeface="Wingdings"/>
              <a:buChar char=""/>
              <a:tabLst>
                <a:tab pos="1155700" algn="l"/>
              </a:tabLst>
            </a:pPr>
            <a:r>
              <a:rPr lang="zh-CN" altLang="en-US" sz="2000" dirty="0" smtClean="0">
                <a:latin typeface="Calibri"/>
                <a:cs typeface="Calibri"/>
              </a:rPr>
              <a:t>不命中率 </a:t>
            </a:r>
            <a:r>
              <a:rPr sz="2000" dirty="0" smtClean="0">
                <a:latin typeface="Calibri"/>
                <a:cs typeface="Calibri"/>
              </a:rPr>
              <a:t>= </a:t>
            </a:r>
            <a:r>
              <a:rPr sz="2000" dirty="0">
                <a:latin typeface="Calibri"/>
                <a:cs typeface="Calibri"/>
              </a:rPr>
              <a:t>1</a:t>
            </a:r>
            <a:r>
              <a:rPr sz="2000" spc="-5" dirty="0">
                <a:latin typeface="Calibri"/>
                <a:cs typeface="Calibri"/>
              </a:rPr>
              <a:t> </a:t>
            </a:r>
            <a:r>
              <a:rPr sz="2000" dirty="0">
                <a:latin typeface="Calibri"/>
                <a:cs typeface="Calibri"/>
              </a:rPr>
              <a:t>(</a:t>
            </a:r>
            <a:r>
              <a:rPr sz="2000" spc="-5" dirty="0">
                <a:latin typeface="Calibri"/>
                <a:cs typeface="Calibri"/>
              </a:rPr>
              <a:t>i.e</a:t>
            </a:r>
            <a:r>
              <a:rPr sz="2000" dirty="0">
                <a:latin typeface="Calibri"/>
                <a:cs typeface="Calibri"/>
              </a:rPr>
              <a:t>.</a:t>
            </a:r>
            <a:r>
              <a:rPr sz="2000" spc="5" dirty="0">
                <a:latin typeface="Calibri"/>
                <a:cs typeface="Calibri"/>
              </a:rPr>
              <a:t> </a:t>
            </a:r>
            <a:r>
              <a:rPr sz="2000" dirty="0">
                <a:latin typeface="Calibri"/>
                <a:cs typeface="Calibri"/>
              </a:rPr>
              <a:t>100</a:t>
            </a:r>
            <a:r>
              <a:rPr sz="2000" spc="-5" dirty="0">
                <a:latin typeface="Calibri"/>
                <a:cs typeface="Calibri"/>
              </a:rPr>
              <a:t>%</a:t>
            </a:r>
            <a:r>
              <a:rPr sz="2000" dirty="0">
                <a:latin typeface="Calibri"/>
                <a:cs typeface="Calibri"/>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4650" y="346210"/>
            <a:ext cx="7591425" cy="812531"/>
          </a:xfrm>
          <a:prstGeom prst="rect">
            <a:avLst/>
          </a:prstGeom>
        </p:spPr>
        <p:txBody>
          <a:bodyPr vert="horz" wrap="square" lIns="0" tIns="256033" rIns="0" bIns="0" rtlCol="0">
            <a:spAutoFit/>
          </a:bodyPr>
          <a:lstStyle/>
          <a:p>
            <a:pPr marL="12700">
              <a:lnSpc>
                <a:spcPct val="100000"/>
              </a:lnSpc>
            </a:pPr>
            <a:r>
              <a:rPr lang="zh-CN" altLang="en-US" spc="-20" dirty="0" smtClean="0"/>
              <a:t>矩阵乘法</a:t>
            </a:r>
            <a:r>
              <a:rPr spc="-20" dirty="0" smtClean="0"/>
              <a:t>(</a:t>
            </a:r>
            <a:r>
              <a:rPr dirty="0">
                <a:latin typeface="Courier New"/>
                <a:cs typeface="Courier New"/>
              </a:rPr>
              <a:t>ijk</a:t>
            </a:r>
            <a:r>
              <a:rPr spc="-5" dirty="0"/>
              <a:t>)</a:t>
            </a:r>
          </a:p>
        </p:txBody>
      </p:sp>
      <p:sp>
        <p:nvSpPr>
          <p:cNvPr id="4" name="object 4"/>
          <p:cNvSpPr/>
          <p:nvPr/>
        </p:nvSpPr>
        <p:spPr>
          <a:xfrm>
            <a:off x="531876" y="1769364"/>
            <a:ext cx="4636007" cy="297789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90727" y="1679448"/>
            <a:ext cx="4773167" cy="313486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27050" y="1765300"/>
            <a:ext cx="4492625" cy="2834640"/>
          </a:xfrm>
          <a:custGeom>
            <a:avLst/>
            <a:gdLst/>
            <a:ahLst/>
            <a:cxnLst/>
            <a:rect l="l" t="t" r="r" b="b"/>
            <a:pathLst>
              <a:path w="4492625" h="2834640">
                <a:moveTo>
                  <a:pt x="0" y="0"/>
                </a:moveTo>
                <a:lnTo>
                  <a:pt x="4492625" y="0"/>
                </a:lnTo>
                <a:lnTo>
                  <a:pt x="4492625" y="2834360"/>
                </a:lnTo>
                <a:lnTo>
                  <a:pt x="0" y="2834360"/>
                </a:lnTo>
                <a:lnTo>
                  <a:pt x="0" y="0"/>
                </a:lnTo>
                <a:close/>
              </a:path>
            </a:pathLst>
          </a:custGeom>
          <a:solidFill>
            <a:srgbClr val="F6F5BD"/>
          </a:solidFill>
        </p:spPr>
        <p:txBody>
          <a:bodyPr wrap="square" lIns="0" tIns="0" rIns="0" bIns="0" rtlCol="0"/>
          <a:lstStyle/>
          <a:p>
            <a:endParaRPr/>
          </a:p>
        </p:txBody>
      </p:sp>
      <p:sp>
        <p:nvSpPr>
          <p:cNvPr id="7" name="object 7"/>
          <p:cNvSpPr/>
          <p:nvPr/>
        </p:nvSpPr>
        <p:spPr>
          <a:xfrm>
            <a:off x="527050" y="1765300"/>
            <a:ext cx="4492625" cy="2834640"/>
          </a:xfrm>
          <a:custGeom>
            <a:avLst/>
            <a:gdLst/>
            <a:ahLst/>
            <a:cxnLst/>
            <a:rect l="l" t="t" r="r" b="b"/>
            <a:pathLst>
              <a:path w="4492625" h="2834640">
                <a:moveTo>
                  <a:pt x="0" y="0"/>
                </a:moveTo>
                <a:lnTo>
                  <a:pt x="4492625" y="0"/>
                </a:lnTo>
                <a:lnTo>
                  <a:pt x="4492625" y="2834360"/>
                </a:lnTo>
                <a:lnTo>
                  <a:pt x="0" y="2834360"/>
                </a:lnTo>
                <a:lnTo>
                  <a:pt x="0" y="0"/>
                </a:lnTo>
                <a:close/>
              </a:path>
            </a:pathLst>
          </a:custGeom>
          <a:ln w="12700">
            <a:solidFill>
              <a:srgbClr val="000000"/>
            </a:solidFill>
          </a:ln>
        </p:spPr>
        <p:txBody>
          <a:bodyPr wrap="square" lIns="0" tIns="0" rIns="0" bIns="0" rtlCol="0"/>
          <a:lstStyle/>
          <a:p>
            <a:endParaRPr/>
          </a:p>
        </p:txBody>
      </p:sp>
      <p:sp>
        <p:nvSpPr>
          <p:cNvPr id="8" name="object 8"/>
          <p:cNvSpPr/>
          <p:nvPr/>
        </p:nvSpPr>
        <p:spPr>
          <a:xfrm>
            <a:off x="5492750" y="2587625"/>
            <a:ext cx="596900" cy="520700"/>
          </a:xfrm>
          <a:custGeom>
            <a:avLst/>
            <a:gdLst/>
            <a:ahLst/>
            <a:cxnLst/>
            <a:rect l="l" t="t" r="r" b="b"/>
            <a:pathLst>
              <a:path w="596900" h="520700">
                <a:moveTo>
                  <a:pt x="0" y="0"/>
                </a:moveTo>
                <a:lnTo>
                  <a:pt x="596900" y="0"/>
                </a:lnTo>
                <a:lnTo>
                  <a:pt x="596900" y="520700"/>
                </a:lnTo>
                <a:lnTo>
                  <a:pt x="0" y="520700"/>
                </a:lnTo>
                <a:lnTo>
                  <a:pt x="0" y="0"/>
                </a:lnTo>
                <a:close/>
              </a:path>
            </a:pathLst>
          </a:custGeom>
          <a:ln w="12700">
            <a:solidFill>
              <a:srgbClr val="000000"/>
            </a:solidFill>
          </a:ln>
        </p:spPr>
        <p:txBody>
          <a:bodyPr wrap="square" lIns="0" tIns="0" rIns="0" bIns="0" rtlCol="0"/>
          <a:lstStyle/>
          <a:p>
            <a:endParaRPr/>
          </a:p>
        </p:txBody>
      </p:sp>
      <p:sp>
        <p:nvSpPr>
          <p:cNvPr id="9" name="object 9"/>
          <p:cNvSpPr/>
          <p:nvPr/>
        </p:nvSpPr>
        <p:spPr>
          <a:xfrm>
            <a:off x="6711950" y="2587625"/>
            <a:ext cx="596900" cy="520700"/>
          </a:xfrm>
          <a:custGeom>
            <a:avLst/>
            <a:gdLst/>
            <a:ahLst/>
            <a:cxnLst/>
            <a:rect l="l" t="t" r="r" b="b"/>
            <a:pathLst>
              <a:path w="596900" h="520700">
                <a:moveTo>
                  <a:pt x="0" y="0"/>
                </a:moveTo>
                <a:lnTo>
                  <a:pt x="596900" y="0"/>
                </a:lnTo>
                <a:lnTo>
                  <a:pt x="596900" y="520700"/>
                </a:lnTo>
                <a:lnTo>
                  <a:pt x="0" y="520700"/>
                </a:lnTo>
                <a:lnTo>
                  <a:pt x="0" y="0"/>
                </a:lnTo>
                <a:close/>
              </a:path>
            </a:pathLst>
          </a:custGeom>
          <a:ln w="12700">
            <a:solidFill>
              <a:srgbClr val="000000"/>
            </a:solidFill>
          </a:ln>
        </p:spPr>
        <p:txBody>
          <a:bodyPr wrap="square" lIns="0" tIns="0" rIns="0" bIns="0" rtlCol="0"/>
          <a:lstStyle/>
          <a:p>
            <a:endParaRPr/>
          </a:p>
        </p:txBody>
      </p:sp>
      <p:sp>
        <p:nvSpPr>
          <p:cNvPr id="10" name="object 10"/>
          <p:cNvSpPr txBox="1"/>
          <p:nvPr/>
        </p:nvSpPr>
        <p:spPr>
          <a:xfrm>
            <a:off x="5702300" y="3247263"/>
            <a:ext cx="17272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A</a:t>
            </a:r>
            <a:endParaRPr sz="2000">
              <a:latin typeface="Calibri"/>
              <a:cs typeface="Calibri"/>
            </a:endParaRPr>
          </a:p>
        </p:txBody>
      </p:sp>
      <p:sp>
        <p:nvSpPr>
          <p:cNvPr id="11" name="object 11"/>
          <p:cNvSpPr txBox="1"/>
          <p:nvPr/>
        </p:nvSpPr>
        <p:spPr>
          <a:xfrm>
            <a:off x="6921648" y="3247263"/>
            <a:ext cx="16383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B</a:t>
            </a:r>
            <a:endParaRPr sz="2000">
              <a:latin typeface="Calibri"/>
              <a:cs typeface="Calibri"/>
            </a:endParaRPr>
          </a:p>
        </p:txBody>
      </p:sp>
      <p:sp>
        <p:nvSpPr>
          <p:cNvPr id="12" name="object 12"/>
          <p:cNvSpPr txBox="1"/>
          <p:nvPr/>
        </p:nvSpPr>
        <p:spPr>
          <a:xfrm>
            <a:off x="8064643" y="3247263"/>
            <a:ext cx="16129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C</a:t>
            </a:r>
            <a:endParaRPr sz="2000">
              <a:latin typeface="Calibri"/>
              <a:cs typeface="Calibri"/>
            </a:endParaRPr>
          </a:p>
        </p:txBody>
      </p:sp>
      <p:sp>
        <p:nvSpPr>
          <p:cNvPr id="13" name="object 13"/>
          <p:cNvSpPr/>
          <p:nvPr/>
        </p:nvSpPr>
        <p:spPr>
          <a:xfrm>
            <a:off x="6934200" y="2593975"/>
            <a:ext cx="0" cy="508000"/>
          </a:xfrm>
          <a:custGeom>
            <a:avLst/>
            <a:gdLst/>
            <a:ahLst/>
            <a:cxnLst/>
            <a:rect l="l" t="t" r="r" b="b"/>
            <a:pathLst>
              <a:path h="508000">
                <a:moveTo>
                  <a:pt x="0" y="0"/>
                </a:moveTo>
                <a:lnTo>
                  <a:pt x="0" y="508000"/>
                </a:lnTo>
              </a:path>
            </a:pathLst>
          </a:custGeom>
          <a:ln w="57150">
            <a:solidFill>
              <a:srgbClr val="C00000"/>
            </a:solidFill>
          </a:ln>
        </p:spPr>
        <p:txBody>
          <a:bodyPr wrap="square" lIns="0" tIns="0" rIns="0" bIns="0" rtlCol="0"/>
          <a:lstStyle/>
          <a:p>
            <a:endParaRPr/>
          </a:p>
        </p:txBody>
      </p:sp>
      <p:sp>
        <p:nvSpPr>
          <p:cNvPr id="14" name="object 14"/>
          <p:cNvSpPr/>
          <p:nvPr/>
        </p:nvSpPr>
        <p:spPr>
          <a:xfrm>
            <a:off x="5499100" y="2962275"/>
            <a:ext cx="584200" cy="0"/>
          </a:xfrm>
          <a:custGeom>
            <a:avLst/>
            <a:gdLst/>
            <a:ahLst/>
            <a:cxnLst/>
            <a:rect l="l" t="t" r="r" b="b"/>
            <a:pathLst>
              <a:path w="584200">
                <a:moveTo>
                  <a:pt x="0" y="0"/>
                </a:moveTo>
                <a:lnTo>
                  <a:pt x="584200" y="0"/>
                </a:lnTo>
              </a:path>
            </a:pathLst>
          </a:custGeom>
          <a:ln w="57150">
            <a:solidFill>
              <a:srgbClr val="C00000"/>
            </a:solidFill>
          </a:ln>
        </p:spPr>
        <p:txBody>
          <a:bodyPr wrap="square" lIns="0" tIns="0" rIns="0" bIns="0" rtlCol="0"/>
          <a:lstStyle/>
          <a:p>
            <a:endParaRPr/>
          </a:p>
        </p:txBody>
      </p:sp>
      <p:sp>
        <p:nvSpPr>
          <p:cNvPr id="15" name="object 15"/>
          <p:cNvSpPr txBox="1"/>
          <p:nvPr/>
        </p:nvSpPr>
        <p:spPr>
          <a:xfrm>
            <a:off x="6159500" y="2866263"/>
            <a:ext cx="428625"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a:t>
            </a:r>
            <a:r>
              <a:rPr sz="2000" spc="-5" dirty="0">
                <a:latin typeface="Calibri"/>
                <a:cs typeface="Calibri"/>
              </a:rPr>
              <a:t>i</a:t>
            </a:r>
            <a:r>
              <a:rPr sz="2000" dirty="0">
                <a:latin typeface="Calibri"/>
                <a:cs typeface="Calibri"/>
              </a:rPr>
              <a:t>,</a:t>
            </a:r>
            <a:r>
              <a:rPr sz="2000" spc="-5" dirty="0">
                <a:latin typeface="Calibri"/>
                <a:cs typeface="Calibri"/>
              </a:rPr>
              <a:t>*</a:t>
            </a:r>
            <a:r>
              <a:rPr sz="2000" dirty="0">
                <a:latin typeface="Calibri"/>
                <a:cs typeface="Calibri"/>
              </a:rPr>
              <a:t>)</a:t>
            </a:r>
            <a:endParaRPr sz="2000">
              <a:latin typeface="Calibri"/>
              <a:cs typeface="Calibri"/>
            </a:endParaRPr>
          </a:p>
        </p:txBody>
      </p:sp>
      <p:sp>
        <p:nvSpPr>
          <p:cNvPr id="16" name="object 16"/>
          <p:cNvSpPr/>
          <p:nvPr/>
        </p:nvSpPr>
        <p:spPr>
          <a:xfrm>
            <a:off x="8013700" y="2924175"/>
            <a:ext cx="50800" cy="0"/>
          </a:xfrm>
          <a:custGeom>
            <a:avLst/>
            <a:gdLst/>
            <a:ahLst/>
            <a:cxnLst/>
            <a:rect l="l" t="t" r="r" b="b"/>
            <a:pathLst>
              <a:path w="50800">
                <a:moveTo>
                  <a:pt x="0" y="0"/>
                </a:moveTo>
                <a:lnTo>
                  <a:pt x="50800" y="0"/>
                </a:lnTo>
              </a:path>
            </a:pathLst>
          </a:custGeom>
          <a:ln w="50800">
            <a:solidFill>
              <a:srgbClr val="FF0000"/>
            </a:solidFill>
          </a:ln>
        </p:spPr>
        <p:txBody>
          <a:bodyPr wrap="square" lIns="0" tIns="0" rIns="0" bIns="0" rtlCol="0"/>
          <a:lstStyle/>
          <a:p>
            <a:endParaRPr/>
          </a:p>
        </p:txBody>
      </p:sp>
      <p:sp>
        <p:nvSpPr>
          <p:cNvPr id="17" name="object 17"/>
          <p:cNvSpPr/>
          <p:nvPr/>
        </p:nvSpPr>
        <p:spPr>
          <a:xfrm>
            <a:off x="8013700" y="2898775"/>
            <a:ext cx="50800" cy="50800"/>
          </a:xfrm>
          <a:custGeom>
            <a:avLst/>
            <a:gdLst/>
            <a:ahLst/>
            <a:cxnLst/>
            <a:rect l="l" t="t" r="r" b="b"/>
            <a:pathLst>
              <a:path w="50800" h="50800">
                <a:moveTo>
                  <a:pt x="0" y="0"/>
                </a:moveTo>
                <a:lnTo>
                  <a:pt x="50800" y="0"/>
                </a:lnTo>
                <a:lnTo>
                  <a:pt x="50800" y="50800"/>
                </a:lnTo>
                <a:lnTo>
                  <a:pt x="0" y="50800"/>
                </a:lnTo>
                <a:lnTo>
                  <a:pt x="0" y="0"/>
                </a:lnTo>
                <a:close/>
              </a:path>
            </a:pathLst>
          </a:custGeom>
          <a:ln w="57150">
            <a:solidFill>
              <a:srgbClr val="C00000"/>
            </a:solidFill>
          </a:ln>
        </p:spPr>
        <p:txBody>
          <a:bodyPr wrap="square" lIns="0" tIns="0" rIns="0" bIns="0" rtlCol="0"/>
          <a:lstStyle/>
          <a:p>
            <a:endParaRPr/>
          </a:p>
        </p:txBody>
      </p:sp>
      <p:sp>
        <p:nvSpPr>
          <p:cNvPr id="18" name="object 18"/>
          <p:cNvSpPr txBox="1"/>
          <p:nvPr/>
        </p:nvSpPr>
        <p:spPr>
          <a:xfrm>
            <a:off x="5473658" y="1875666"/>
            <a:ext cx="1727200" cy="737235"/>
          </a:xfrm>
          <a:prstGeom prst="rect">
            <a:avLst/>
          </a:prstGeom>
        </p:spPr>
        <p:txBody>
          <a:bodyPr vert="horz" wrap="square" lIns="0" tIns="0" rIns="0" bIns="0" rtlCol="0">
            <a:spAutoFit/>
          </a:bodyPr>
          <a:lstStyle/>
          <a:p>
            <a:pPr marL="12700">
              <a:lnSpc>
                <a:spcPct val="100000"/>
              </a:lnSpc>
            </a:pPr>
            <a:r>
              <a:rPr sz="2000" spc="-5" dirty="0">
                <a:latin typeface="Calibri"/>
                <a:cs typeface="Calibri"/>
              </a:rPr>
              <a:t>I</a:t>
            </a:r>
            <a:r>
              <a:rPr sz="2000" dirty="0">
                <a:latin typeface="Calibri"/>
                <a:cs typeface="Calibri"/>
              </a:rPr>
              <a:t>nn</a:t>
            </a:r>
            <a:r>
              <a:rPr sz="2000" spc="-5" dirty="0">
                <a:latin typeface="Calibri"/>
                <a:cs typeface="Calibri"/>
              </a:rPr>
              <a:t>e</a:t>
            </a:r>
            <a:r>
              <a:rPr sz="2000" dirty="0">
                <a:latin typeface="Calibri"/>
                <a:cs typeface="Calibri"/>
              </a:rPr>
              <a:t>r</a:t>
            </a:r>
            <a:r>
              <a:rPr sz="2000" spc="-10" dirty="0">
                <a:latin typeface="Calibri"/>
                <a:cs typeface="Calibri"/>
              </a:rPr>
              <a:t> </a:t>
            </a:r>
            <a:r>
              <a:rPr sz="2000" spc="-5" dirty="0">
                <a:latin typeface="Calibri"/>
                <a:cs typeface="Calibri"/>
              </a:rPr>
              <a:t>loo</a:t>
            </a:r>
            <a:r>
              <a:rPr sz="2000" dirty="0">
                <a:latin typeface="Calibri"/>
                <a:cs typeface="Calibri"/>
              </a:rPr>
              <a:t>p:</a:t>
            </a:r>
          </a:p>
          <a:p>
            <a:pPr marR="5080" algn="r">
              <a:lnSpc>
                <a:spcPct val="100000"/>
              </a:lnSpc>
              <a:spcBef>
                <a:spcPts val="1200"/>
              </a:spcBef>
            </a:pPr>
            <a:r>
              <a:rPr sz="2000" dirty="0">
                <a:latin typeface="Calibri"/>
                <a:cs typeface="Calibri"/>
              </a:rPr>
              <a:t>(</a:t>
            </a:r>
            <a:r>
              <a:rPr sz="2000" spc="-5" dirty="0">
                <a:latin typeface="Calibri"/>
                <a:cs typeface="Calibri"/>
              </a:rPr>
              <a:t>*</a:t>
            </a:r>
            <a:r>
              <a:rPr sz="2000" dirty="0">
                <a:latin typeface="Calibri"/>
                <a:cs typeface="Calibri"/>
              </a:rPr>
              <a:t>,j)</a:t>
            </a:r>
          </a:p>
        </p:txBody>
      </p:sp>
      <p:sp>
        <p:nvSpPr>
          <p:cNvPr id="19" name="object 19"/>
          <p:cNvSpPr txBox="1"/>
          <p:nvPr/>
        </p:nvSpPr>
        <p:spPr>
          <a:xfrm>
            <a:off x="7854950" y="2587625"/>
            <a:ext cx="596900" cy="520700"/>
          </a:xfrm>
          <a:prstGeom prst="rect">
            <a:avLst/>
          </a:prstGeom>
          <a:ln w="12700">
            <a:solidFill>
              <a:srgbClr val="000000"/>
            </a:solidFill>
          </a:ln>
        </p:spPr>
        <p:txBody>
          <a:bodyPr vert="horz" wrap="square" lIns="0" tIns="0" rIns="0" bIns="0" rtlCol="0">
            <a:spAutoFit/>
          </a:bodyPr>
          <a:lstStyle/>
          <a:p>
            <a:pPr marL="63500">
              <a:lnSpc>
                <a:spcPct val="100000"/>
              </a:lnSpc>
            </a:pPr>
            <a:r>
              <a:rPr sz="2000" dirty="0">
                <a:latin typeface="Calibri"/>
                <a:cs typeface="Calibri"/>
              </a:rPr>
              <a:t>(</a:t>
            </a:r>
            <a:r>
              <a:rPr sz="2000" spc="-5" dirty="0">
                <a:latin typeface="Calibri"/>
                <a:cs typeface="Calibri"/>
              </a:rPr>
              <a:t>i</a:t>
            </a:r>
            <a:r>
              <a:rPr sz="2000" dirty="0">
                <a:latin typeface="Calibri"/>
                <a:cs typeface="Calibri"/>
              </a:rPr>
              <a:t>,j)</a:t>
            </a:r>
            <a:endParaRPr sz="2000">
              <a:latin typeface="Calibri"/>
              <a:cs typeface="Calibri"/>
            </a:endParaRPr>
          </a:p>
        </p:txBody>
      </p:sp>
      <p:sp>
        <p:nvSpPr>
          <p:cNvPr id="20" name="object 20"/>
          <p:cNvSpPr txBox="1"/>
          <p:nvPr/>
        </p:nvSpPr>
        <p:spPr>
          <a:xfrm>
            <a:off x="6511797" y="4334722"/>
            <a:ext cx="902335" cy="584835"/>
          </a:xfrm>
          <a:prstGeom prst="rect">
            <a:avLst/>
          </a:prstGeom>
        </p:spPr>
        <p:txBody>
          <a:bodyPr vert="horz" wrap="square" lIns="0" tIns="0" rIns="0" bIns="0" rtlCol="0">
            <a:spAutoFit/>
          </a:bodyPr>
          <a:lstStyle/>
          <a:p>
            <a:pPr marL="12700" marR="5080">
              <a:lnSpc>
                <a:spcPct val="100000"/>
              </a:lnSpc>
            </a:pPr>
            <a:r>
              <a:rPr sz="2000" spc="-5" dirty="0">
                <a:latin typeface="Calibri"/>
                <a:cs typeface="Calibri"/>
              </a:rPr>
              <a:t>Col</a:t>
            </a:r>
            <a:r>
              <a:rPr sz="2000" dirty="0">
                <a:latin typeface="Calibri"/>
                <a:cs typeface="Calibri"/>
              </a:rPr>
              <a:t>u</a:t>
            </a:r>
            <a:r>
              <a:rPr sz="2000" spc="-5" dirty="0">
                <a:latin typeface="Calibri"/>
                <a:cs typeface="Calibri"/>
              </a:rPr>
              <a:t>m</a:t>
            </a:r>
            <a:r>
              <a:rPr sz="2000" dirty="0">
                <a:latin typeface="Calibri"/>
                <a:cs typeface="Calibri"/>
              </a:rPr>
              <a:t>n- </a:t>
            </a:r>
            <a:r>
              <a:rPr sz="2000" spc="-5" dirty="0">
                <a:latin typeface="Calibri"/>
                <a:cs typeface="Calibri"/>
              </a:rPr>
              <a:t>wise</a:t>
            </a:r>
            <a:endParaRPr sz="2000">
              <a:latin typeface="Calibri"/>
              <a:cs typeface="Calibri"/>
            </a:endParaRPr>
          </a:p>
        </p:txBody>
      </p:sp>
      <p:sp>
        <p:nvSpPr>
          <p:cNvPr id="21" name="object 21"/>
          <p:cNvSpPr/>
          <p:nvPr/>
        </p:nvSpPr>
        <p:spPr>
          <a:xfrm>
            <a:off x="6991351" y="3656013"/>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2" name="object 22"/>
          <p:cNvSpPr/>
          <p:nvPr/>
        </p:nvSpPr>
        <p:spPr>
          <a:xfrm>
            <a:off x="6953255" y="3592511"/>
            <a:ext cx="76200" cy="76200"/>
          </a:xfrm>
          <a:custGeom>
            <a:avLst/>
            <a:gdLst/>
            <a:ahLst/>
            <a:cxnLst/>
            <a:rect l="l" t="t" r="r" b="b"/>
            <a:pathLst>
              <a:path w="76200" h="76200">
                <a:moveTo>
                  <a:pt x="38100" y="0"/>
                </a:moveTo>
                <a:lnTo>
                  <a:pt x="0" y="76199"/>
                </a:lnTo>
                <a:lnTo>
                  <a:pt x="76200" y="76199"/>
                </a:lnTo>
                <a:lnTo>
                  <a:pt x="38100" y="0"/>
                </a:lnTo>
                <a:close/>
              </a:path>
            </a:pathLst>
          </a:custGeom>
          <a:solidFill>
            <a:srgbClr val="000000"/>
          </a:solidFill>
        </p:spPr>
        <p:txBody>
          <a:bodyPr wrap="square" lIns="0" tIns="0" rIns="0" bIns="0" rtlCol="0"/>
          <a:lstStyle/>
          <a:p>
            <a:endParaRPr/>
          </a:p>
        </p:txBody>
      </p:sp>
      <p:sp>
        <p:nvSpPr>
          <p:cNvPr id="23" name="object 23"/>
          <p:cNvSpPr txBox="1"/>
          <p:nvPr/>
        </p:nvSpPr>
        <p:spPr>
          <a:xfrm>
            <a:off x="5292725" y="4334700"/>
            <a:ext cx="1016000" cy="280035"/>
          </a:xfrm>
          <a:prstGeom prst="rect">
            <a:avLst/>
          </a:prstGeom>
        </p:spPr>
        <p:txBody>
          <a:bodyPr vert="horz" wrap="square" lIns="0" tIns="0" rIns="0" bIns="0" rtlCol="0">
            <a:spAutoFit/>
          </a:bodyPr>
          <a:lstStyle/>
          <a:p>
            <a:pPr marL="12700">
              <a:lnSpc>
                <a:spcPct val="100000"/>
              </a:lnSpc>
            </a:pPr>
            <a:r>
              <a:rPr sz="2000" spc="-35" dirty="0">
                <a:latin typeface="Calibri"/>
                <a:cs typeface="Calibri"/>
              </a:rPr>
              <a:t>R</a:t>
            </a:r>
            <a:r>
              <a:rPr sz="2000" spc="-15" dirty="0">
                <a:latin typeface="Calibri"/>
                <a:cs typeface="Calibri"/>
              </a:rPr>
              <a:t>o</a:t>
            </a:r>
            <a:r>
              <a:rPr sz="2000" spc="-10" dirty="0">
                <a:latin typeface="Calibri"/>
                <a:cs typeface="Calibri"/>
              </a:rPr>
              <a:t>w</a:t>
            </a:r>
            <a:r>
              <a:rPr sz="2000" spc="-5" dirty="0">
                <a:latin typeface="Calibri"/>
                <a:cs typeface="Calibri"/>
              </a:rPr>
              <a:t>-wise</a:t>
            </a:r>
            <a:endParaRPr sz="2000">
              <a:latin typeface="Calibri"/>
              <a:cs typeface="Calibri"/>
            </a:endParaRPr>
          </a:p>
        </p:txBody>
      </p:sp>
      <p:sp>
        <p:nvSpPr>
          <p:cNvPr id="24" name="object 24"/>
          <p:cNvSpPr/>
          <p:nvPr/>
        </p:nvSpPr>
        <p:spPr>
          <a:xfrm>
            <a:off x="5772150" y="3656012"/>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5" name="object 25"/>
          <p:cNvSpPr/>
          <p:nvPr/>
        </p:nvSpPr>
        <p:spPr>
          <a:xfrm>
            <a:off x="5734053" y="3592511"/>
            <a:ext cx="76200" cy="76200"/>
          </a:xfrm>
          <a:custGeom>
            <a:avLst/>
            <a:gdLst/>
            <a:ahLst/>
            <a:cxnLst/>
            <a:rect l="l" t="t" r="r" b="b"/>
            <a:pathLst>
              <a:path w="76200" h="76200">
                <a:moveTo>
                  <a:pt x="38100" y="0"/>
                </a:moveTo>
                <a:lnTo>
                  <a:pt x="0" y="76199"/>
                </a:lnTo>
                <a:lnTo>
                  <a:pt x="76200" y="76199"/>
                </a:lnTo>
                <a:lnTo>
                  <a:pt x="38100" y="0"/>
                </a:lnTo>
                <a:close/>
              </a:path>
            </a:pathLst>
          </a:custGeom>
          <a:solidFill>
            <a:srgbClr val="000000"/>
          </a:solidFill>
        </p:spPr>
        <p:txBody>
          <a:bodyPr wrap="square" lIns="0" tIns="0" rIns="0" bIns="0" rtlCol="0"/>
          <a:lstStyle/>
          <a:p>
            <a:endParaRPr/>
          </a:p>
        </p:txBody>
      </p:sp>
      <p:sp>
        <p:nvSpPr>
          <p:cNvPr id="26" name="object 26"/>
          <p:cNvSpPr txBox="1"/>
          <p:nvPr/>
        </p:nvSpPr>
        <p:spPr>
          <a:xfrm>
            <a:off x="7886051" y="4334700"/>
            <a:ext cx="564515"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F</a:t>
            </a:r>
            <a:r>
              <a:rPr sz="2000" spc="-5" dirty="0">
                <a:latin typeface="Calibri"/>
                <a:cs typeface="Calibri"/>
              </a:rPr>
              <a:t>i</a:t>
            </a:r>
            <a:r>
              <a:rPr sz="2000" spc="-55" dirty="0">
                <a:latin typeface="Calibri"/>
                <a:cs typeface="Calibri"/>
              </a:rPr>
              <a:t>x</a:t>
            </a:r>
            <a:r>
              <a:rPr sz="2000" spc="-5" dirty="0">
                <a:latin typeface="Calibri"/>
                <a:cs typeface="Calibri"/>
              </a:rPr>
              <a:t>e</a:t>
            </a:r>
            <a:r>
              <a:rPr sz="2000" dirty="0">
                <a:latin typeface="Calibri"/>
                <a:cs typeface="Calibri"/>
              </a:rPr>
              <a:t>d</a:t>
            </a:r>
            <a:endParaRPr sz="2000">
              <a:latin typeface="Calibri"/>
              <a:cs typeface="Calibri"/>
            </a:endParaRPr>
          </a:p>
        </p:txBody>
      </p:sp>
      <p:sp>
        <p:nvSpPr>
          <p:cNvPr id="27" name="object 27"/>
          <p:cNvSpPr/>
          <p:nvPr/>
        </p:nvSpPr>
        <p:spPr>
          <a:xfrm>
            <a:off x="8147051" y="3656012"/>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8" name="object 28"/>
          <p:cNvSpPr/>
          <p:nvPr/>
        </p:nvSpPr>
        <p:spPr>
          <a:xfrm>
            <a:off x="8108955" y="3592511"/>
            <a:ext cx="76200" cy="76200"/>
          </a:xfrm>
          <a:custGeom>
            <a:avLst/>
            <a:gdLst/>
            <a:ahLst/>
            <a:cxnLst/>
            <a:rect l="l" t="t" r="r" b="b"/>
            <a:pathLst>
              <a:path w="76200" h="76200">
                <a:moveTo>
                  <a:pt x="38100" y="0"/>
                </a:moveTo>
                <a:lnTo>
                  <a:pt x="0" y="76199"/>
                </a:lnTo>
                <a:lnTo>
                  <a:pt x="76200" y="76199"/>
                </a:lnTo>
                <a:lnTo>
                  <a:pt x="38100" y="0"/>
                </a:lnTo>
                <a:close/>
              </a:path>
            </a:pathLst>
          </a:custGeom>
          <a:solidFill>
            <a:srgbClr val="000000"/>
          </a:solidFill>
        </p:spPr>
        <p:txBody>
          <a:bodyPr wrap="square" lIns="0" tIns="0" rIns="0" bIns="0" rtlCol="0"/>
          <a:lstStyle/>
          <a:p>
            <a:endParaRPr/>
          </a:p>
        </p:txBody>
      </p:sp>
      <p:sp>
        <p:nvSpPr>
          <p:cNvPr id="29" name="object 29"/>
          <p:cNvSpPr txBox="1"/>
          <p:nvPr/>
        </p:nvSpPr>
        <p:spPr>
          <a:xfrm>
            <a:off x="368300" y="1771288"/>
            <a:ext cx="4479925" cy="3611245"/>
          </a:xfrm>
          <a:prstGeom prst="rect">
            <a:avLst/>
          </a:prstGeom>
        </p:spPr>
        <p:txBody>
          <a:bodyPr vert="horz" wrap="square" lIns="0" tIns="0" rIns="0" bIns="0" rtlCol="0">
            <a:spAutoFit/>
          </a:bodyPr>
          <a:lstStyle/>
          <a:p>
            <a:pPr marL="248920">
              <a:lnSpc>
                <a:spcPct val="100000"/>
              </a:lnSpc>
              <a:tabLst>
                <a:tab pos="1205865" algn="l"/>
              </a:tabLst>
            </a:pPr>
            <a:r>
              <a:rPr sz="1800" b="1" dirty="0">
                <a:latin typeface="Courier New"/>
                <a:cs typeface="Courier New"/>
              </a:rPr>
              <a:t>/*</a:t>
            </a:r>
            <a:r>
              <a:rPr sz="1800" b="1" spc="-15" dirty="0">
                <a:latin typeface="Courier New"/>
                <a:cs typeface="Courier New"/>
              </a:rPr>
              <a:t> </a:t>
            </a:r>
            <a:r>
              <a:rPr sz="1800" b="1" dirty="0">
                <a:latin typeface="Courier New"/>
                <a:cs typeface="Courier New"/>
              </a:rPr>
              <a:t>i</a:t>
            </a:r>
            <a:r>
              <a:rPr sz="1800" b="1" spc="-15" dirty="0">
                <a:latin typeface="Courier New"/>
                <a:cs typeface="Courier New"/>
              </a:rPr>
              <a:t>j</a:t>
            </a:r>
            <a:r>
              <a:rPr sz="1800" b="1" dirty="0">
                <a:latin typeface="Courier New"/>
                <a:cs typeface="Courier New"/>
              </a:rPr>
              <a:t>k	</a:t>
            </a:r>
            <a:r>
              <a:rPr sz="1800" b="1" spc="-15" dirty="0">
                <a:latin typeface="Courier New"/>
                <a:cs typeface="Courier New"/>
              </a:rPr>
              <a:t>*/</a:t>
            </a:r>
            <a:endParaRPr sz="1800">
              <a:latin typeface="Courier New"/>
              <a:cs typeface="Courier New"/>
            </a:endParaRPr>
          </a:p>
          <a:p>
            <a:pPr marL="523240" marR="1083310" indent="-274955">
              <a:lnSpc>
                <a:spcPct val="114999"/>
              </a:lnSpc>
              <a:tabLst>
                <a:tab pos="3115310" algn="l"/>
              </a:tabLst>
            </a:pPr>
            <a:r>
              <a:rPr sz="1800" b="1" dirty="0">
                <a:latin typeface="Courier New"/>
                <a:cs typeface="Courier New"/>
              </a:rPr>
              <a:t>for</a:t>
            </a:r>
            <a:r>
              <a:rPr sz="1800" b="1" spc="-15" dirty="0">
                <a:latin typeface="Courier New"/>
                <a:cs typeface="Courier New"/>
              </a:rPr>
              <a:t> (</a:t>
            </a:r>
            <a:r>
              <a:rPr sz="1800" b="1" dirty="0">
                <a:latin typeface="Courier New"/>
                <a:cs typeface="Courier New"/>
              </a:rPr>
              <a:t>i=</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i</a:t>
            </a:r>
            <a:r>
              <a:rPr sz="1800" b="1" dirty="0">
                <a:latin typeface="Courier New"/>
                <a:cs typeface="Courier New"/>
              </a:rPr>
              <a:t>&lt;n;</a:t>
            </a:r>
            <a:r>
              <a:rPr sz="1800" b="1" spc="-15" dirty="0">
                <a:latin typeface="Courier New"/>
                <a:cs typeface="Courier New"/>
              </a:rPr>
              <a:t> i</a:t>
            </a:r>
            <a:r>
              <a:rPr sz="1800" b="1" dirty="0">
                <a:latin typeface="Courier New"/>
                <a:cs typeface="Courier New"/>
              </a:rPr>
              <a:t>++)	{ </a:t>
            </a: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j</a:t>
            </a:r>
            <a:r>
              <a:rPr sz="1800" b="1" dirty="0">
                <a:latin typeface="Courier New"/>
                <a:cs typeface="Courier New"/>
              </a:rPr>
              <a:t>=</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a:t>
            </a:r>
            <a:r>
              <a:rPr sz="1800" b="1" dirty="0">
                <a:latin typeface="Courier New"/>
                <a:cs typeface="Courier New"/>
              </a:rPr>
              <a:t>j</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j</a:t>
            </a:r>
            <a:r>
              <a:rPr sz="1800" b="1" spc="-15" dirty="0">
                <a:latin typeface="Courier New"/>
                <a:cs typeface="Courier New"/>
              </a:rPr>
              <a:t>+</a:t>
            </a:r>
            <a:r>
              <a:rPr sz="1800" b="1" dirty="0">
                <a:latin typeface="Courier New"/>
                <a:cs typeface="Courier New"/>
              </a:rPr>
              <a:t>+)</a:t>
            </a:r>
            <a:r>
              <a:rPr sz="1800" b="1" spc="-30" dirty="0">
                <a:latin typeface="Courier New"/>
                <a:cs typeface="Courier New"/>
              </a:rPr>
              <a:t> </a:t>
            </a:r>
            <a:r>
              <a:rPr sz="1800" b="1" dirty="0">
                <a:latin typeface="Courier New"/>
                <a:cs typeface="Courier New"/>
              </a:rPr>
              <a:t>{</a:t>
            </a:r>
            <a:endParaRPr sz="1800">
              <a:latin typeface="Courier New"/>
              <a:cs typeface="Courier New"/>
            </a:endParaRPr>
          </a:p>
          <a:p>
            <a:pPr marL="796290">
              <a:lnSpc>
                <a:spcPct val="100000"/>
              </a:lnSpc>
              <a:spcBef>
                <a:spcPts val="320"/>
              </a:spcBef>
            </a:pPr>
            <a:r>
              <a:rPr sz="1800" b="1" spc="-15" dirty="0">
                <a:latin typeface="Courier New"/>
                <a:cs typeface="Courier New"/>
              </a:rPr>
              <a:t>s</a:t>
            </a:r>
            <a:r>
              <a:rPr sz="1800" b="1" dirty="0">
                <a:latin typeface="Courier New"/>
                <a:cs typeface="Courier New"/>
              </a:rPr>
              <a:t>um</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 0</a:t>
            </a:r>
            <a:r>
              <a:rPr sz="1800" b="1" dirty="0">
                <a:latin typeface="Courier New"/>
                <a:cs typeface="Courier New"/>
              </a:rPr>
              <a:t>.0;</a:t>
            </a:r>
            <a:endParaRPr sz="1800">
              <a:latin typeface="Courier New"/>
              <a:cs typeface="Courier New"/>
            </a:endParaRPr>
          </a:p>
          <a:p>
            <a:pPr marL="796290">
              <a:lnSpc>
                <a:spcPct val="100000"/>
              </a:lnSpc>
              <a:spcBef>
                <a:spcPts val="320"/>
              </a:spcBef>
            </a:pP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k=</a:t>
            </a:r>
            <a:r>
              <a:rPr sz="1800" b="1" dirty="0">
                <a:latin typeface="Courier New"/>
                <a:cs typeface="Courier New"/>
              </a:rPr>
              <a:t>0;</a:t>
            </a:r>
            <a:r>
              <a:rPr sz="1800" b="1" spc="-15" dirty="0">
                <a:latin typeface="Courier New"/>
                <a:cs typeface="Courier New"/>
              </a:rPr>
              <a:t> </a:t>
            </a:r>
            <a:r>
              <a:rPr sz="1800" b="1" dirty="0">
                <a:latin typeface="Courier New"/>
                <a:cs typeface="Courier New"/>
              </a:rPr>
              <a:t>k</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k</a:t>
            </a:r>
            <a:r>
              <a:rPr sz="1800" b="1" spc="-15" dirty="0">
                <a:latin typeface="Courier New"/>
                <a:cs typeface="Courier New"/>
              </a:rPr>
              <a:t>++)</a:t>
            </a:r>
            <a:endParaRPr sz="1800">
              <a:latin typeface="Courier New"/>
              <a:cs typeface="Courier New"/>
            </a:endParaRPr>
          </a:p>
          <a:p>
            <a:pPr marL="796290" indent="272415">
              <a:lnSpc>
                <a:spcPct val="114999"/>
              </a:lnSpc>
            </a:pPr>
            <a:r>
              <a:rPr sz="1800" b="1" dirty="0">
                <a:solidFill>
                  <a:srgbClr val="C00000"/>
                </a:solidFill>
                <a:latin typeface="Courier New"/>
                <a:cs typeface="Courier New"/>
              </a:rPr>
              <a:t>s</a:t>
            </a:r>
            <a:r>
              <a:rPr sz="1800" b="1" spc="-15" dirty="0">
                <a:solidFill>
                  <a:srgbClr val="C00000"/>
                </a:solidFill>
                <a:latin typeface="Courier New"/>
                <a:cs typeface="Courier New"/>
              </a:rPr>
              <a:t>u</a:t>
            </a:r>
            <a:r>
              <a:rPr sz="1800" b="1" dirty="0">
                <a:solidFill>
                  <a:srgbClr val="C00000"/>
                </a:solidFill>
                <a:latin typeface="Courier New"/>
                <a:cs typeface="Courier New"/>
              </a:rPr>
              <a:t>m</a:t>
            </a:r>
            <a:r>
              <a:rPr sz="1800" b="1" spc="-15" dirty="0">
                <a:solidFill>
                  <a:srgbClr val="C00000"/>
                </a:solidFill>
                <a:latin typeface="Courier New"/>
                <a:cs typeface="Courier New"/>
              </a:rPr>
              <a:t> +</a:t>
            </a:r>
            <a:r>
              <a:rPr sz="1800" b="1" dirty="0">
                <a:solidFill>
                  <a:srgbClr val="C00000"/>
                </a:solidFill>
                <a:latin typeface="Courier New"/>
                <a:cs typeface="Courier New"/>
              </a:rPr>
              <a:t>= </a:t>
            </a:r>
            <a:r>
              <a:rPr sz="1800" b="1" spc="-15" dirty="0">
                <a:solidFill>
                  <a:srgbClr val="C00000"/>
                </a:solidFill>
                <a:latin typeface="Courier New"/>
                <a:cs typeface="Courier New"/>
              </a:rPr>
              <a:t>a</a:t>
            </a:r>
            <a:r>
              <a:rPr sz="1800" b="1" dirty="0">
                <a:solidFill>
                  <a:srgbClr val="C00000"/>
                </a:solidFill>
                <a:latin typeface="Courier New"/>
                <a:cs typeface="Courier New"/>
              </a:rPr>
              <a:t>[</a:t>
            </a:r>
            <a:r>
              <a:rPr sz="1800" b="1" spc="-15" dirty="0">
                <a:solidFill>
                  <a:srgbClr val="C00000"/>
                </a:solidFill>
                <a:latin typeface="Courier New"/>
                <a:cs typeface="Courier New"/>
              </a:rPr>
              <a:t>i</a:t>
            </a:r>
            <a:r>
              <a:rPr sz="1800" b="1" dirty="0">
                <a:solidFill>
                  <a:srgbClr val="C00000"/>
                </a:solidFill>
                <a:latin typeface="Courier New"/>
                <a:cs typeface="Courier New"/>
              </a:rPr>
              <a:t>][</a:t>
            </a:r>
            <a:r>
              <a:rPr sz="1800" b="1" spc="-15" dirty="0">
                <a:solidFill>
                  <a:srgbClr val="C00000"/>
                </a:solidFill>
                <a:latin typeface="Courier New"/>
                <a:cs typeface="Courier New"/>
              </a:rPr>
              <a:t>k</a:t>
            </a:r>
            <a:r>
              <a:rPr sz="1800" b="1" dirty="0">
                <a:solidFill>
                  <a:srgbClr val="C00000"/>
                </a:solidFill>
                <a:latin typeface="Courier New"/>
                <a:cs typeface="Courier New"/>
              </a:rPr>
              <a:t>]</a:t>
            </a:r>
            <a:r>
              <a:rPr sz="1800" b="1" spc="-15" dirty="0">
                <a:solidFill>
                  <a:srgbClr val="C00000"/>
                </a:solidFill>
                <a:latin typeface="Courier New"/>
                <a:cs typeface="Courier New"/>
              </a:rPr>
              <a:t> </a:t>
            </a:r>
            <a:r>
              <a:rPr sz="1800" b="1" dirty="0">
                <a:solidFill>
                  <a:srgbClr val="C00000"/>
                </a:solidFill>
                <a:latin typeface="Courier New"/>
                <a:cs typeface="Courier New"/>
              </a:rPr>
              <a:t>*</a:t>
            </a:r>
            <a:r>
              <a:rPr sz="1800" b="1" spc="-15" dirty="0">
                <a:solidFill>
                  <a:srgbClr val="C00000"/>
                </a:solidFill>
                <a:latin typeface="Courier New"/>
                <a:cs typeface="Courier New"/>
              </a:rPr>
              <a:t> </a:t>
            </a:r>
            <a:r>
              <a:rPr sz="1800" b="1" dirty="0">
                <a:solidFill>
                  <a:srgbClr val="C00000"/>
                </a:solidFill>
                <a:latin typeface="Courier New"/>
                <a:cs typeface="Courier New"/>
              </a:rPr>
              <a:t>b</a:t>
            </a:r>
            <a:r>
              <a:rPr sz="1800" b="1" spc="-15" dirty="0">
                <a:solidFill>
                  <a:srgbClr val="C00000"/>
                </a:solidFill>
                <a:latin typeface="Courier New"/>
                <a:cs typeface="Courier New"/>
              </a:rPr>
              <a:t>[</a:t>
            </a:r>
            <a:r>
              <a:rPr sz="1800" b="1" dirty="0">
                <a:solidFill>
                  <a:srgbClr val="C00000"/>
                </a:solidFill>
                <a:latin typeface="Courier New"/>
                <a:cs typeface="Courier New"/>
              </a:rPr>
              <a:t>k</a:t>
            </a:r>
            <a:r>
              <a:rPr sz="1800" b="1" spc="-15" dirty="0">
                <a:solidFill>
                  <a:srgbClr val="C00000"/>
                </a:solidFill>
                <a:latin typeface="Courier New"/>
                <a:cs typeface="Courier New"/>
              </a:rPr>
              <a:t>]</a:t>
            </a:r>
            <a:r>
              <a:rPr sz="1800" b="1" dirty="0">
                <a:solidFill>
                  <a:srgbClr val="C00000"/>
                </a:solidFill>
                <a:latin typeface="Courier New"/>
                <a:cs typeface="Courier New"/>
              </a:rPr>
              <a:t>[j</a:t>
            </a:r>
            <a:r>
              <a:rPr sz="1800" b="1" spc="-15" dirty="0">
                <a:solidFill>
                  <a:srgbClr val="C00000"/>
                </a:solidFill>
                <a:latin typeface="Courier New"/>
                <a:cs typeface="Courier New"/>
              </a:rPr>
              <a:t>]; </a:t>
            </a:r>
            <a:r>
              <a:rPr sz="1800" b="1" spc="-15" dirty="0">
                <a:latin typeface="Courier New"/>
                <a:cs typeface="Courier New"/>
              </a:rPr>
              <a:t>c</a:t>
            </a:r>
            <a:r>
              <a:rPr sz="1800" b="1" dirty="0">
                <a:latin typeface="Courier New"/>
                <a:cs typeface="Courier New"/>
              </a:rPr>
              <a:t>[i</a:t>
            </a:r>
            <a:r>
              <a:rPr sz="1800" b="1" spc="-15" dirty="0">
                <a:latin typeface="Courier New"/>
                <a:cs typeface="Courier New"/>
              </a:rPr>
              <a:t>]</a:t>
            </a:r>
            <a:r>
              <a:rPr sz="1800" b="1" dirty="0">
                <a:latin typeface="Courier New"/>
                <a:cs typeface="Courier New"/>
              </a:rPr>
              <a:t>[</a:t>
            </a:r>
            <a:r>
              <a:rPr sz="1800" b="1" spc="-15" dirty="0">
                <a:latin typeface="Courier New"/>
                <a:cs typeface="Courier New"/>
              </a:rPr>
              <a:t>j</a:t>
            </a:r>
            <a:r>
              <a:rPr sz="1800" b="1" dirty="0">
                <a:latin typeface="Courier New"/>
                <a:cs typeface="Courier New"/>
              </a:rPr>
              <a:t>]</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 </a:t>
            </a:r>
            <a:r>
              <a:rPr sz="1800" b="1" dirty="0">
                <a:latin typeface="Courier New"/>
                <a:cs typeface="Courier New"/>
              </a:rPr>
              <a:t>s</a:t>
            </a:r>
            <a:r>
              <a:rPr sz="1800" b="1" spc="-15" dirty="0">
                <a:latin typeface="Courier New"/>
                <a:cs typeface="Courier New"/>
              </a:rPr>
              <a:t>u</a:t>
            </a:r>
            <a:r>
              <a:rPr sz="1800" b="1" dirty="0">
                <a:latin typeface="Courier New"/>
                <a:cs typeface="Courier New"/>
              </a:rPr>
              <a:t>m;</a:t>
            </a:r>
            <a:endParaRPr sz="1800">
              <a:latin typeface="Courier New"/>
              <a:cs typeface="Courier New"/>
            </a:endParaRPr>
          </a:p>
          <a:p>
            <a:pPr marL="523240">
              <a:lnSpc>
                <a:spcPct val="100000"/>
              </a:lnSpc>
              <a:spcBef>
                <a:spcPts val="320"/>
              </a:spcBef>
            </a:pPr>
            <a:r>
              <a:rPr sz="1800" b="1" dirty="0">
                <a:latin typeface="Courier New"/>
                <a:cs typeface="Courier New"/>
              </a:rPr>
              <a:t>}</a:t>
            </a:r>
            <a:endParaRPr sz="1800">
              <a:latin typeface="Courier New"/>
              <a:cs typeface="Courier New"/>
            </a:endParaRPr>
          </a:p>
          <a:p>
            <a:pPr marL="248920">
              <a:lnSpc>
                <a:spcPct val="100000"/>
              </a:lnSpc>
              <a:spcBef>
                <a:spcPts val="320"/>
              </a:spcBef>
              <a:tabLst>
                <a:tab pos="2842895" algn="l"/>
              </a:tabLst>
            </a:pPr>
            <a:r>
              <a:rPr sz="1800" b="1" dirty="0">
                <a:latin typeface="Courier New"/>
                <a:cs typeface="Courier New"/>
              </a:rPr>
              <a:t>}	</a:t>
            </a:r>
            <a:r>
              <a:rPr sz="2700" b="1" i="1" baseline="1543" dirty="0">
                <a:solidFill>
                  <a:srgbClr val="808080"/>
                </a:solidFill>
                <a:latin typeface="Courier New"/>
                <a:cs typeface="Courier New"/>
              </a:rPr>
              <a:t>ma</a:t>
            </a:r>
            <a:r>
              <a:rPr sz="2700" b="1" i="1" spc="-22" baseline="1543" dirty="0">
                <a:solidFill>
                  <a:srgbClr val="808080"/>
                </a:solidFill>
                <a:latin typeface="Courier New"/>
                <a:cs typeface="Courier New"/>
              </a:rPr>
              <a:t>t</a:t>
            </a:r>
            <a:r>
              <a:rPr sz="2700" b="1" i="1" baseline="1543" dirty="0">
                <a:solidFill>
                  <a:srgbClr val="808080"/>
                </a:solidFill>
                <a:latin typeface="Courier New"/>
                <a:cs typeface="Courier New"/>
              </a:rPr>
              <a:t>m</a:t>
            </a:r>
            <a:r>
              <a:rPr sz="2700" b="1" i="1" spc="-22" baseline="1543" dirty="0">
                <a:solidFill>
                  <a:srgbClr val="808080"/>
                </a:solidFill>
                <a:latin typeface="Courier New"/>
                <a:cs typeface="Courier New"/>
              </a:rPr>
              <a:t>u</a:t>
            </a:r>
            <a:r>
              <a:rPr sz="2700" b="1" i="1" baseline="1543" dirty="0">
                <a:solidFill>
                  <a:srgbClr val="808080"/>
                </a:solidFill>
                <a:latin typeface="Courier New"/>
                <a:cs typeface="Courier New"/>
              </a:rPr>
              <a:t>lt</a:t>
            </a:r>
            <a:r>
              <a:rPr sz="2700" b="1" i="1" spc="-22" baseline="1543" dirty="0">
                <a:solidFill>
                  <a:srgbClr val="808080"/>
                </a:solidFill>
                <a:latin typeface="Courier New"/>
                <a:cs typeface="Courier New"/>
              </a:rPr>
              <a:t>/</a:t>
            </a:r>
            <a:r>
              <a:rPr sz="2700" b="1" i="1" baseline="1543" dirty="0">
                <a:solidFill>
                  <a:srgbClr val="808080"/>
                </a:solidFill>
                <a:latin typeface="Courier New"/>
                <a:cs typeface="Courier New"/>
              </a:rPr>
              <a:t>m</a:t>
            </a:r>
            <a:r>
              <a:rPr sz="2700" b="1" i="1" spc="-22" baseline="1543" dirty="0">
                <a:solidFill>
                  <a:srgbClr val="808080"/>
                </a:solidFill>
                <a:latin typeface="Courier New"/>
                <a:cs typeface="Courier New"/>
              </a:rPr>
              <a:t>m.c</a:t>
            </a:r>
            <a:endParaRPr sz="2700" baseline="1543">
              <a:latin typeface="Courier New"/>
              <a:cs typeface="Courier New"/>
            </a:endParaRPr>
          </a:p>
          <a:p>
            <a:pPr>
              <a:lnSpc>
                <a:spcPct val="100000"/>
              </a:lnSpc>
            </a:pPr>
            <a:endParaRPr sz="1800">
              <a:latin typeface="Times New Roman"/>
              <a:cs typeface="Times New Roman"/>
            </a:endParaRPr>
          </a:p>
          <a:p>
            <a:pPr>
              <a:lnSpc>
                <a:spcPct val="100000"/>
              </a:lnSpc>
              <a:spcBef>
                <a:spcPts val="42"/>
              </a:spcBef>
            </a:pPr>
            <a:endParaRPr sz="1450">
              <a:latin typeface="Times New Roman"/>
              <a:cs typeface="Times New Roman"/>
            </a:endParaRPr>
          </a:p>
          <a:p>
            <a:pPr marL="12700">
              <a:lnSpc>
                <a:spcPct val="100000"/>
              </a:lnSpc>
            </a:pPr>
            <a:r>
              <a:rPr sz="2400" u="heavy" dirty="0">
                <a:latin typeface="Calibri"/>
                <a:cs typeface="Calibri"/>
              </a:rPr>
              <a:t>Mi</a:t>
            </a:r>
            <a:r>
              <a:rPr sz="2400" u="heavy" spc="-10" dirty="0">
                <a:latin typeface="Calibri"/>
                <a:cs typeface="Calibri"/>
              </a:rPr>
              <a:t>ss</a:t>
            </a:r>
            <a:r>
              <a:rPr sz="2400" u="heavy" dirty="0">
                <a:latin typeface="Calibri"/>
                <a:cs typeface="Calibri"/>
              </a:rPr>
              <a:t>es</a:t>
            </a:r>
            <a:r>
              <a:rPr sz="2400" u="heavy" spc="-10" dirty="0">
                <a:latin typeface="Calibri"/>
                <a:cs typeface="Calibri"/>
              </a:rPr>
              <a:t> </a:t>
            </a:r>
            <a:r>
              <a:rPr sz="2400" u="heavy" spc="-5" dirty="0">
                <a:latin typeface="Calibri"/>
                <a:cs typeface="Calibri"/>
              </a:rPr>
              <a:t>p</a:t>
            </a:r>
            <a:r>
              <a:rPr sz="2400" u="heavy" spc="5" dirty="0">
                <a:latin typeface="Calibri"/>
                <a:cs typeface="Calibri"/>
              </a:rPr>
              <a:t>e</a:t>
            </a:r>
            <a:r>
              <a:rPr sz="2400" u="heavy" spc="-5" dirty="0">
                <a:latin typeface="Calibri"/>
                <a:cs typeface="Calibri"/>
              </a:rPr>
              <a:t>r</a:t>
            </a:r>
            <a:r>
              <a:rPr sz="2400" u="heavy" dirty="0">
                <a:latin typeface="Calibri"/>
                <a:cs typeface="Calibri"/>
              </a:rPr>
              <a:t> i</a:t>
            </a:r>
            <a:r>
              <a:rPr sz="2400" u="heavy" spc="-5" dirty="0">
                <a:latin typeface="Calibri"/>
                <a:cs typeface="Calibri"/>
              </a:rPr>
              <a:t>nn</a:t>
            </a:r>
            <a:r>
              <a:rPr sz="2400" u="heavy" spc="5" dirty="0">
                <a:latin typeface="Calibri"/>
                <a:cs typeface="Calibri"/>
              </a:rPr>
              <a:t>e</a:t>
            </a:r>
            <a:r>
              <a:rPr sz="2400" u="heavy" spc="-5" dirty="0">
                <a:latin typeface="Calibri"/>
                <a:cs typeface="Calibri"/>
              </a:rPr>
              <a:t>r</a:t>
            </a:r>
            <a:r>
              <a:rPr sz="2400" u="heavy" spc="-15" dirty="0">
                <a:latin typeface="Calibri"/>
                <a:cs typeface="Calibri"/>
              </a:rPr>
              <a:t> </a:t>
            </a:r>
            <a:r>
              <a:rPr sz="2400" u="heavy" dirty="0">
                <a:latin typeface="Calibri"/>
                <a:cs typeface="Calibri"/>
              </a:rPr>
              <a:t>l</a:t>
            </a:r>
            <a:r>
              <a:rPr sz="2400" u="heavy" spc="-10" dirty="0">
                <a:latin typeface="Calibri"/>
                <a:cs typeface="Calibri"/>
              </a:rPr>
              <a:t>oo</a:t>
            </a:r>
            <a:r>
              <a:rPr sz="2400" u="heavy" dirty="0">
                <a:latin typeface="Calibri"/>
                <a:cs typeface="Calibri"/>
              </a:rPr>
              <a:t>p</a:t>
            </a:r>
            <a:r>
              <a:rPr sz="2400" u="heavy" spc="5" dirty="0">
                <a:latin typeface="Calibri"/>
                <a:cs typeface="Calibri"/>
              </a:rPr>
              <a:t> </a:t>
            </a:r>
            <a:r>
              <a:rPr sz="2400" u="heavy" dirty="0">
                <a:latin typeface="Calibri"/>
                <a:cs typeface="Calibri"/>
              </a:rPr>
              <a:t>i</a:t>
            </a:r>
            <a:r>
              <a:rPr sz="2400" u="heavy" spc="-25" dirty="0">
                <a:latin typeface="Calibri"/>
                <a:cs typeface="Calibri"/>
              </a:rPr>
              <a:t>t</a:t>
            </a:r>
            <a:r>
              <a:rPr sz="2400" u="heavy" dirty="0">
                <a:latin typeface="Calibri"/>
                <a:cs typeface="Calibri"/>
              </a:rPr>
              <a:t>e</a:t>
            </a:r>
            <a:r>
              <a:rPr sz="2400" u="heavy" spc="-50" dirty="0">
                <a:latin typeface="Calibri"/>
                <a:cs typeface="Calibri"/>
              </a:rPr>
              <a:t>r</a:t>
            </a:r>
            <a:r>
              <a:rPr sz="2400" u="heavy" spc="-25" dirty="0">
                <a:latin typeface="Calibri"/>
                <a:cs typeface="Calibri"/>
              </a:rPr>
              <a:t>a</a:t>
            </a:r>
            <a:r>
              <a:rPr sz="2400" u="heavy" dirty="0">
                <a:latin typeface="Calibri"/>
                <a:cs typeface="Calibri"/>
              </a:rPr>
              <a:t>ti</a:t>
            </a:r>
            <a:r>
              <a:rPr sz="2400" u="heavy" spc="-10" dirty="0">
                <a:latin typeface="Calibri"/>
                <a:cs typeface="Calibri"/>
              </a:rPr>
              <a:t>o</a:t>
            </a:r>
            <a:r>
              <a:rPr sz="2400" u="heavy" spc="-5" dirty="0">
                <a:latin typeface="Calibri"/>
                <a:cs typeface="Calibri"/>
              </a:rPr>
              <a:t>n:</a:t>
            </a:r>
            <a:endParaRPr sz="2400">
              <a:latin typeface="Calibri"/>
              <a:cs typeface="Calibri"/>
            </a:endParaRPr>
          </a:p>
        </p:txBody>
      </p:sp>
      <p:sp>
        <p:nvSpPr>
          <p:cNvPr id="30" name="object 30"/>
          <p:cNvSpPr txBox="1"/>
          <p:nvPr/>
        </p:nvSpPr>
        <p:spPr>
          <a:xfrm>
            <a:off x="1072388" y="5418010"/>
            <a:ext cx="563880" cy="695960"/>
          </a:xfrm>
          <a:prstGeom prst="rect">
            <a:avLst/>
          </a:prstGeom>
        </p:spPr>
        <p:txBody>
          <a:bodyPr vert="horz" wrap="square" lIns="0" tIns="0" rIns="0" bIns="0" rtlCol="0">
            <a:spAutoFit/>
          </a:bodyPr>
          <a:lstStyle/>
          <a:p>
            <a:pPr marL="12700" marR="5080" indent="179705">
              <a:lnSpc>
                <a:spcPct val="100000"/>
              </a:lnSpc>
            </a:pPr>
            <a:r>
              <a:rPr sz="2400" u="heavy" spc="-5" dirty="0">
                <a:latin typeface="Calibri"/>
                <a:cs typeface="Calibri"/>
              </a:rPr>
              <a:t>A</a:t>
            </a:r>
            <a:r>
              <a:rPr sz="2400" spc="-5" dirty="0">
                <a:latin typeface="Calibri"/>
                <a:cs typeface="Calibri"/>
              </a:rPr>
              <a:t> 0.25</a:t>
            </a:r>
            <a:endParaRPr sz="2400">
              <a:latin typeface="Calibri"/>
              <a:cs typeface="Calibri"/>
            </a:endParaRPr>
          </a:p>
        </p:txBody>
      </p:sp>
      <p:sp>
        <p:nvSpPr>
          <p:cNvPr id="31" name="object 31"/>
          <p:cNvSpPr txBox="1"/>
          <p:nvPr/>
        </p:nvSpPr>
        <p:spPr>
          <a:xfrm>
            <a:off x="2520188" y="5418010"/>
            <a:ext cx="410209" cy="695960"/>
          </a:xfrm>
          <a:prstGeom prst="rect">
            <a:avLst/>
          </a:prstGeom>
        </p:spPr>
        <p:txBody>
          <a:bodyPr vert="horz" wrap="square" lIns="0" tIns="0" rIns="0" bIns="0" rtlCol="0">
            <a:spAutoFit/>
          </a:bodyPr>
          <a:lstStyle/>
          <a:p>
            <a:pPr marL="12700" marR="5080" indent="109220">
              <a:lnSpc>
                <a:spcPct val="100000"/>
              </a:lnSpc>
            </a:pPr>
            <a:r>
              <a:rPr sz="2400" u="heavy" spc="-5" dirty="0">
                <a:latin typeface="Calibri"/>
                <a:cs typeface="Calibri"/>
              </a:rPr>
              <a:t>B</a:t>
            </a:r>
            <a:r>
              <a:rPr sz="2400" dirty="0">
                <a:latin typeface="Calibri"/>
                <a:cs typeface="Calibri"/>
              </a:rPr>
              <a:t> </a:t>
            </a:r>
            <a:r>
              <a:rPr sz="2400" spc="-5" dirty="0">
                <a:latin typeface="Calibri"/>
                <a:cs typeface="Calibri"/>
              </a:rPr>
              <a:t>1.0</a:t>
            </a:r>
            <a:endParaRPr sz="2400">
              <a:latin typeface="Calibri"/>
              <a:cs typeface="Calibri"/>
            </a:endParaRPr>
          </a:p>
        </p:txBody>
      </p:sp>
      <p:sp>
        <p:nvSpPr>
          <p:cNvPr id="32" name="object 32"/>
          <p:cNvSpPr txBox="1"/>
          <p:nvPr/>
        </p:nvSpPr>
        <p:spPr>
          <a:xfrm>
            <a:off x="3833876" y="5418010"/>
            <a:ext cx="410209" cy="695960"/>
          </a:xfrm>
          <a:prstGeom prst="rect">
            <a:avLst/>
          </a:prstGeom>
        </p:spPr>
        <p:txBody>
          <a:bodyPr vert="horz" wrap="square" lIns="0" tIns="0" rIns="0" bIns="0" rtlCol="0">
            <a:spAutoFit/>
          </a:bodyPr>
          <a:lstStyle/>
          <a:p>
            <a:pPr marL="12700" marR="5080" indent="111125">
              <a:lnSpc>
                <a:spcPct val="100000"/>
              </a:lnSpc>
            </a:pPr>
            <a:r>
              <a:rPr sz="2400" u="heavy" dirty="0">
                <a:latin typeface="Calibri"/>
                <a:cs typeface="Calibri"/>
              </a:rPr>
              <a:t>C</a:t>
            </a:r>
            <a:r>
              <a:rPr sz="2400" dirty="0">
                <a:latin typeface="Calibri"/>
                <a:cs typeface="Calibri"/>
              </a:rPr>
              <a:t> </a:t>
            </a:r>
            <a:r>
              <a:rPr sz="2400" spc="-5" dirty="0">
                <a:latin typeface="Calibri"/>
                <a:cs typeface="Calibri"/>
              </a:rPr>
              <a:t>0.0</a:t>
            </a:r>
            <a:endParaRPr sz="2400">
              <a:latin typeface="Calibri"/>
              <a:cs typeface="Calibri"/>
            </a:endParaRPr>
          </a:p>
        </p:txBody>
      </p:sp>
      <p:sp>
        <p:nvSpPr>
          <p:cNvPr id="33" name="object 33"/>
          <p:cNvSpPr txBox="1"/>
          <p:nvPr/>
        </p:nvSpPr>
        <p:spPr>
          <a:xfrm>
            <a:off x="5122227" y="6098375"/>
            <a:ext cx="3744595" cy="330200"/>
          </a:xfrm>
          <a:prstGeom prst="rect">
            <a:avLst/>
          </a:prstGeom>
        </p:spPr>
        <p:txBody>
          <a:bodyPr vert="horz" wrap="square" lIns="0" tIns="0" rIns="0" bIns="0" rtlCol="0">
            <a:spAutoFit/>
          </a:bodyPr>
          <a:lstStyle/>
          <a:p>
            <a:pPr marL="12700">
              <a:lnSpc>
                <a:spcPct val="100000"/>
              </a:lnSpc>
            </a:pPr>
            <a:r>
              <a:rPr sz="2400" b="1" spc="-5" dirty="0">
                <a:latin typeface="Arial Narrow"/>
                <a:cs typeface="Arial Narrow"/>
              </a:rPr>
              <a:t>B</a:t>
            </a:r>
            <a:r>
              <a:rPr sz="2400" b="1" dirty="0">
                <a:latin typeface="Arial Narrow"/>
                <a:cs typeface="Arial Narrow"/>
              </a:rPr>
              <a:t>l</a:t>
            </a:r>
            <a:r>
              <a:rPr sz="2400" b="1" spc="-5" dirty="0">
                <a:latin typeface="Arial Narrow"/>
                <a:cs typeface="Arial Narrow"/>
              </a:rPr>
              <a:t>oc</a:t>
            </a:r>
            <a:r>
              <a:rPr sz="2400" b="1" dirty="0">
                <a:latin typeface="Arial Narrow"/>
                <a:cs typeface="Arial Narrow"/>
              </a:rPr>
              <a:t>k</a:t>
            </a:r>
            <a:r>
              <a:rPr sz="2400" b="1" spc="25" dirty="0">
                <a:latin typeface="Arial Narrow"/>
                <a:cs typeface="Arial Narrow"/>
              </a:rPr>
              <a:t> </a:t>
            </a:r>
            <a:r>
              <a:rPr sz="2400" b="1" spc="-5" dirty="0">
                <a:latin typeface="Arial Narrow"/>
                <a:cs typeface="Arial Narrow"/>
              </a:rPr>
              <a:t>s</a:t>
            </a:r>
            <a:r>
              <a:rPr sz="2400" b="1" dirty="0">
                <a:latin typeface="Arial Narrow"/>
                <a:cs typeface="Arial Narrow"/>
              </a:rPr>
              <a:t>ize</a:t>
            </a:r>
            <a:r>
              <a:rPr sz="2400" b="1" spc="10" dirty="0">
                <a:latin typeface="Arial Narrow"/>
                <a:cs typeface="Arial Narrow"/>
              </a:rPr>
              <a:t> </a:t>
            </a:r>
            <a:r>
              <a:rPr sz="2400" b="1" dirty="0">
                <a:latin typeface="Arial Narrow"/>
                <a:cs typeface="Arial Narrow"/>
              </a:rPr>
              <a:t>=</a:t>
            </a:r>
            <a:r>
              <a:rPr sz="2400" b="1" spc="5" dirty="0">
                <a:latin typeface="Arial Narrow"/>
                <a:cs typeface="Arial Narrow"/>
              </a:rPr>
              <a:t> </a:t>
            </a:r>
            <a:r>
              <a:rPr sz="2400" b="1" spc="-5" dirty="0">
                <a:latin typeface="Arial Narrow"/>
                <a:cs typeface="Arial Narrow"/>
              </a:rPr>
              <a:t>32</a:t>
            </a:r>
            <a:r>
              <a:rPr sz="2400" b="1" dirty="0">
                <a:latin typeface="Arial Narrow"/>
                <a:cs typeface="Arial Narrow"/>
              </a:rPr>
              <a:t>B</a:t>
            </a:r>
            <a:r>
              <a:rPr sz="2400" b="1" spc="20" dirty="0">
                <a:latin typeface="Arial Narrow"/>
                <a:cs typeface="Arial Narrow"/>
              </a:rPr>
              <a:t> </a:t>
            </a:r>
            <a:r>
              <a:rPr sz="2400" b="1" dirty="0">
                <a:latin typeface="Arial Narrow"/>
                <a:cs typeface="Arial Narrow"/>
              </a:rPr>
              <a:t>(f</a:t>
            </a:r>
            <a:r>
              <a:rPr sz="2400" b="1" spc="-5" dirty="0">
                <a:latin typeface="Arial Narrow"/>
                <a:cs typeface="Arial Narrow"/>
              </a:rPr>
              <a:t>ou</a:t>
            </a:r>
            <a:r>
              <a:rPr sz="2400" b="1" dirty="0">
                <a:latin typeface="Arial Narrow"/>
                <a:cs typeface="Arial Narrow"/>
              </a:rPr>
              <a:t>r</a:t>
            </a:r>
            <a:r>
              <a:rPr sz="2400" b="1" spc="-30" dirty="0">
                <a:latin typeface="Arial Narrow"/>
                <a:cs typeface="Arial Narrow"/>
              </a:rPr>
              <a:t> </a:t>
            </a:r>
            <a:r>
              <a:rPr sz="2400" b="1" spc="-5" dirty="0">
                <a:latin typeface="Arial Narrow"/>
                <a:cs typeface="Arial Narrow"/>
              </a:rPr>
              <a:t>doub</a:t>
            </a:r>
            <a:r>
              <a:rPr sz="2400" b="1" dirty="0">
                <a:latin typeface="Arial Narrow"/>
                <a:cs typeface="Arial Narrow"/>
              </a:rPr>
              <a:t>l</a:t>
            </a:r>
            <a:r>
              <a:rPr sz="2400" b="1" spc="-5" dirty="0">
                <a:latin typeface="Arial Narrow"/>
                <a:cs typeface="Arial Narrow"/>
              </a:rPr>
              <a:t>es)</a:t>
            </a:r>
            <a:endParaRPr sz="2400">
              <a:latin typeface="Arial Narrow"/>
              <a:cs typeface="Arial Narrow"/>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4650" y="346210"/>
            <a:ext cx="7591425" cy="812531"/>
          </a:xfrm>
          <a:prstGeom prst="rect">
            <a:avLst/>
          </a:prstGeom>
        </p:spPr>
        <p:txBody>
          <a:bodyPr vert="horz" wrap="square" lIns="0" tIns="256033" rIns="0" bIns="0" rtlCol="0">
            <a:spAutoFit/>
          </a:bodyPr>
          <a:lstStyle/>
          <a:p>
            <a:pPr marL="12700">
              <a:lnSpc>
                <a:spcPct val="100000"/>
              </a:lnSpc>
            </a:pPr>
            <a:r>
              <a:rPr lang="zh-CN" altLang="en-US" spc="-20" dirty="0"/>
              <a:t>矩阵乘法</a:t>
            </a:r>
            <a:r>
              <a:rPr spc="-20" dirty="0" smtClean="0"/>
              <a:t>(</a:t>
            </a:r>
            <a:r>
              <a:rPr dirty="0">
                <a:latin typeface="Courier New"/>
                <a:cs typeface="Courier New"/>
              </a:rPr>
              <a:t>jik</a:t>
            </a:r>
            <a:r>
              <a:rPr spc="-5" dirty="0"/>
              <a:t>)</a:t>
            </a:r>
          </a:p>
        </p:txBody>
      </p:sp>
      <p:sp>
        <p:nvSpPr>
          <p:cNvPr id="4" name="object 4"/>
          <p:cNvSpPr/>
          <p:nvPr/>
        </p:nvSpPr>
        <p:spPr>
          <a:xfrm>
            <a:off x="304800" y="1784604"/>
            <a:ext cx="4864607" cy="297789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63652" y="1694700"/>
            <a:ext cx="4773167" cy="313485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568950" y="2654300"/>
            <a:ext cx="596900" cy="520700"/>
          </a:xfrm>
          <a:custGeom>
            <a:avLst/>
            <a:gdLst/>
            <a:ahLst/>
            <a:cxnLst/>
            <a:rect l="l" t="t" r="r" b="b"/>
            <a:pathLst>
              <a:path w="596900" h="520700">
                <a:moveTo>
                  <a:pt x="0" y="0"/>
                </a:moveTo>
                <a:lnTo>
                  <a:pt x="596900" y="0"/>
                </a:lnTo>
                <a:lnTo>
                  <a:pt x="596900" y="520700"/>
                </a:lnTo>
                <a:lnTo>
                  <a:pt x="0" y="520700"/>
                </a:lnTo>
                <a:lnTo>
                  <a:pt x="0" y="0"/>
                </a:lnTo>
                <a:close/>
              </a:path>
            </a:pathLst>
          </a:custGeom>
          <a:ln w="12700">
            <a:solidFill>
              <a:srgbClr val="000000"/>
            </a:solidFill>
          </a:ln>
        </p:spPr>
        <p:txBody>
          <a:bodyPr wrap="square" lIns="0" tIns="0" rIns="0" bIns="0" rtlCol="0"/>
          <a:lstStyle/>
          <a:p>
            <a:endParaRPr/>
          </a:p>
        </p:txBody>
      </p:sp>
      <p:sp>
        <p:nvSpPr>
          <p:cNvPr id="7" name="object 7"/>
          <p:cNvSpPr/>
          <p:nvPr/>
        </p:nvSpPr>
        <p:spPr>
          <a:xfrm>
            <a:off x="6788150" y="2654300"/>
            <a:ext cx="596900" cy="520700"/>
          </a:xfrm>
          <a:custGeom>
            <a:avLst/>
            <a:gdLst/>
            <a:ahLst/>
            <a:cxnLst/>
            <a:rect l="l" t="t" r="r" b="b"/>
            <a:pathLst>
              <a:path w="596900" h="520700">
                <a:moveTo>
                  <a:pt x="0" y="0"/>
                </a:moveTo>
                <a:lnTo>
                  <a:pt x="596900" y="0"/>
                </a:lnTo>
                <a:lnTo>
                  <a:pt x="596900" y="520700"/>
                </a:lnTo>
                <a:lnTo>
                  <a:pt x="0" y="520700"/>
                </a:lnTo>
                <a:lnTo>
                  <a:pt x="0" y="0"/>
                </a:lnTo>
                <a:close/>
              </a:path>
            </a:pathLst>
          </a:custGeom>
          <a:ln w="12700">
            <a:solidFill>
              <a:srgbClr val="000000"/>
            </a:solidFill>
          </a:ln>
        </p:spPr>
        <p:txBody>
          <a:bodyPr wrap="square" lIns="0" tIns="0" rIns="0" bIns="0" rtlCol="0"/>
          <a:lstStyle/>
          <a:p>
            <a:endParaRPr/>
          </a:p>
        </p:txBody>
      </p:sp>
      <p:sp>
        <p:nvSpPr>
          <p:cNvPr id="8" name="object 8"/>
          <p:cNvSpPr txBox="1"/>
          <p:nvPr/>
        </p:nvSpPr>
        <p:spPr>
          <a:xfrm>
            <a:off x="5778500" y="3313938"/>
            <a:ext cx="17272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A</a:t>
            </a:r>
            <a:endParaRPr sz="2000">
              <a:latin typeface="Calibri"/>
              <a:cs typeface="Calibri"/>
            </a:endParaRPr>
          </a:p>
        </p:txBody>
      </p:sp>
      <p:sp>
        <p:nvSpPr>
          <p:cNvPr id="9" name="object 9"/>
          <p:cNvSpPr txBox="1"/>
          <p:nvPr/>
        </p:nvSpPr>
        <p:spPr>
          <a:xfrm>
            <a:off x="6997848" y="3313938"/>
            <a:ext cx="16383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B</a:t>
            </a:r>
            <a:endParaRPr sz="2000">
              <a:latin typeface="Calibri"/>
              <a:cs typeface="Calibri"/>
            </a:endParaRPr>
          </a:p>
        </p:txBody>
      </p:sp>
      <p:sp>
        <p:nvSpPr>
          <p:cNvPr id="10" name="object 10"/>
          <p:cNvSpPr txBox="1"/>
          <p:nvPr/>
        </p:nvSpPr>
        <p:spPr>
          <a:xfrm>
            <a:off x="8155096" y="3313938"/>
            <a:ext cx="16129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C</a:t>
            </a:r>
            <a:endParaRPr sz="2000">
              <a:latin typeface="Calibri"/>
              <a:cs typeface="Calibri"/>
            </a:endParaRPr>
          </a:p>
        </p:txBody>
      </p:sp>
      <p:sp>
        <p:nvSpPr>
          <p:cNvPr id="11" name="object 11"/>
          <p:cNvSpPr/>
          <p:nvPr/>
        </p:nvSpPr>
        <p:spPr>
          <a:xfrm>
            <a:off x="7010400" y="2660650"/>
            <a:ext cx="0" cy="508000"/>
          </a:xfrm>
          <a:custGeom>
            <a:avLst/>
            <a:gdLst/>
            <a:ahLst/>
            <a:cxnLst/>
            <a:rect l="l" t="t" r="r" b="b"/>
            <a:pathLst>
              <a:path h="508000">
                <a:moveTo>
                  <a:pt x="0" y="0"/>
                </a:moveTo>
                <a:lnTo>
                  <a:pt x="0" y="508000"/>
                </a:lnTo>
              </a:path>
            </a:pathLst>
          </a:custGeom>
          <a:ln w="57150">
            <a:solidFill>
              <a:srgbClr val="C00000"/>
            </a:solidFill>
          </a:ln>
        </p:spPr>
        <p:txBody>
          <a:bodyPr wrap="square" lIns="0" tIns="0" rIns="0" bIns="0" rtlCol="0"/>
          <a:lstStyle/>
          <a:p>
            <a:endParaRPr/>
          </a:p>
        </p:txBody>
      </p:sp>
      <p:sp>
        <p:nvSpPr>
          <p:cNvPr id="12" name="object 12"/>
          <p:cNvSpPr/>
          <p:nvPr/>
        </p:nvSpPr>
        <p:spPr>
          <a:xfrm>
            <a:off x="5575300" y="3028950"/>
            <a:ext cx="584200" cy="0"/>
          </a:xfrm>
          <a:custGeom>
            <a:avLst/>
            <a:gdLst/>
            <a:ahLst/>
            <a:cxnLst/>
            <a:rect l="l" t="t" r="r" b="b"/>
            <a:pathLst>
              <a:path w="584200">
                <a:moveTo>
                  <a:pt x="0" y="0"/>
                </a:moveTo>
                <a:lnTo>
                  <a:pt x="584200" y="0"/>
                </a:lnTo>
              </a:path>
            </a:pathLst>
          </a:custGeom>
          <a:ln w="57150">
            <a:solidFill>
              <a:srgbClr val="C00000"/>
            </a:solidFill>
          </a:ln>
        </p:spPr>
        <p:txBody>
          <a:bodyPr wrap="square" lIns="0" tIns="0" rIns="0" bIns="0" rtlCol="0"/>
          <a:lstStyle/>
          <a:p>
            <a:endParaRPr/>
          </a:p>
        </p:txBody>
      </p:sp>
      <p:sp>
        <p:nvSpPr>
          <p:cNvPr id="13" name="object 13"/>
          <p:cNvSpPr txBox="1"/>
          <p:nvPr/>
        </p:nvSpPr>
        <p:spPr>
          <a:xfrm>
            <a:off x="6235700" y="2932938"/>
            <a:ext cx="428625"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a:t>
            </a:r>
            <a:r>
              <a:rPr sz="2000" spc="-5" dirty="0">
                <a:latin typeface="Calibri"/>
                <a:cs typeface="Calibri"/>
              </a:rPr>
              <a:t>i</a:t>
            </a:r>
            <a:r>
              <a:rPr sz="2000" dirty="0">
                <a:latin typeface="Calibri"/>
                <a:cs typeface="Calibri"/>
              </a:rPr>
              <a:t>,</a:t>
            </a:r>
            <a:r>
              <a:rPr sz="2000" spc="-5" dirty="0">
                <a:latin typeface="Calibri"/>
                <a:cs typeface="Calibri"/>
              </a:rPr>
              <a:t>*</a:t>
            </a:r>
            <a:r>
              <a:rPr sz="2000" dirty="0">
                <a:latin typeface="Calibri"/>
                <a:cs typeface="Calibri"/>
              </a:rPr>
              <a:t>)</a:t>
            </a:r>
            <a:endParaRPr sz="2000">
              <a:latin typeface="Calibri"/>
              <a:cs typeface="Calibri"/>
            </a:endParaRPr>
          </a:p>
        </p:txBody>
      </p:sp>
      <p:sp>
        <p:nvSpPr>
          <p:cNvPr id="14" name="object 14"/>
          <p:cNvSpPr/>
          <p:nvPr/>
        </p:nvSpPr>
        <p:spPr>
          <a:xfrm>
            <a:off x="8089900" y="2990850"/>
            <a:ext cx="50800" cy="0"/>
          </a:xfrm>
          <a:custGeom>
            <a:avLst/>
            <a:gdLst/>
            <a:ahLst/>
            <a:cxnLst/>
            <a:rect l="l" t="t" r="r" b="b"/>
            <a:pathLst>
              <a:path w="50800">
                <a:moveTo>
                  <a:pt x="0" y="0"/>
                </a:moveTo>
                <a:lnTo>
                  <a:pt x="50800" y="0"/>
                </a:lnTo>
              </a:path>
            </a:pathLst>
          </a:custGeom>
          <a:ln w="50800">
            <a:solidFill>
              <a:srgbClr val="FF0000"/>
            </a:solidFill>
          </a:ln>
        </p:spPr>
        <p:txBody>
          <a:bodyPr wrap="square" lIns="0" tIns="0" rIns="0" bIns="0" rtlCol="0"/>
          <a:lstStyle/>
          <a:p>
            <a:endParaRPr/>
          </a:p>
        </p:txBody>
      </p:sp>
      <p:sp>
        <p:nvSpPr>
          <p:cNvPr id="15" name="object 15"/>
          <p:cNvSpPr/>
          <p:nvPr/>
        </p:nvSpPr>
        <p:spPr>
          <a:xfrm>
            <a:off x="8089900" y="2965450"/>
            <a:ext cx="50800" cy="50800"/>
          </a:xfrm>
          <a:custGeom>
            <a:avLst/>
            <a:gdLst/>
            <a:ahLst/>
            <a:cxnLst/>
            <a:rect l="l" t="t" r="r" b="b"/>
            <a:pathLst>
              <a:path w="50800" h="50800">
                <a:moveTo>
                  <a:pt x="0" y="0"/>
                </a:moveTo>
                <a:lnTo>
                  <a:pt x="50800" y="0"/>
                </a:lnTo>
                <a:lnTo>
                  <a:pt x="50800" y="50800"/>
                </a:lnTo>
                <a:lnTo>
                  <a:pt x="0" y="50800"/>
                </a:lnTo>
                <a:lnTo>
                  <a:pt x="0" y="0"/>
                </a:lnTo>
                <a:close/>
              </a:path>
            </a:pathLst>
          </a:custGeom>
          <a:ln w="57150">
            <a:solidFill>
              <a:srgbClr val="C00000"/>
            </a:solidFill>
          </a:ln>
        </p:spPr>
        <p:txBody>
          <a:bodyPr wrap="square" lIns="0" tIns="0" rIns="0" bIns="0" rtlCol="0"/>
          <a:lstStyle/>
          <a:p>
            <a:endParaRPr/>
          </a:p>
        </p:txBody>
      </p:sp>
      <p:sp>
        <p:nvSpPr>
          <p:cNvPr id="16" name="object 16"/>
          <p:cNvSpPr txBox="1"/>
          <p:nvPr/>
        </p:nvSpPr>
        <p:spPr>
          <a:xfrm>
            <a:off x="5626211" y="1866243"/>
            <a:ext cx="1651000" cy="813435"/>
          </a:xfrm>
          <a:prstGeom prst="rect">
            <a:avLst/>
          </a:prstGeom>
        </p:spPr>
        <p:txBody>
          <a:bodyPr vert="horz" wrap="square" lIns="0" tIns="0" rIns="0" bIns="0" rtlCol="0">
            <a:spAutoFit/>
          </a:bodyPr>
          <a:lstStyle/>
          <a:p>
            <a:pPr marL="12700">
              <a:lnSpc>
                <a:spcPct val="100000"/>
              </a:lnSpc>
            </a:pPr>
            <a:r>
              <a:rPr sz="2000" spc="-5" dirty="0">
                <a:latin typeface="Calibri"/>
                <a:cs typeface="Calibri"/>
              </a:rPr>
              <a:t>I</a:t>
            </a:r>
            <a:r>
              <a:rPr sz="2000" dirty="0">
                <a:latin typeface="Calibri"/>
                <a:cs typeface="Calibri"/>
              </a:rPr>
              <a:t>nn</a:t>
            </a:r>
            <a:r>
              <a:rPr sz="2000" spc="-5" dirty="0">
                <a:latin typeface="Calibri"/>
                <a:cs typeface="Calibri"/>
              </a:rPr>
              <a:t>e</a:t>
            </a:r>
            <a:r>
              <a:rPr sz="2000" dirty="0">
                <a:latin typeface="Calibri"/>
                <a:cs typeface="Calibri"/>
              </a:rPr>
              <a:t>r</a:t>
            </a:r>
            <a:r>
              <a:rPr sz="2000" spc="-10" dirty="0">
                <a:latin typeface="Calibri"/>
                <a:cs typeface="Calibri"/>
              </a:rPr>
              <a:t> </a:t>
            </a:r>
            <a:r>
              <a:rPr sz="2000" spc="-5" dirty="0">
                <a:latin typeface="Calibri"/>
                <a:cs typeface="Calibri"/>
              </a:rPr>
              <a:t>loo</a:t>
            </a:r>
            <a:r>
              <a:rPr sz="2000" dirty="0">
                <a:latin typeface="Calibri"/>
                <a:cs typeface="Calibri"/>
              </a:rPr>
              <a:t>p:</a:t>
            </a:r>
            <a:endParaRPr sz="2000">
              <a:latin typeface="Calibri"/>
              <a:cs typeface="Calibri"/>
            </a:endParaRPr>
          </a:p>
          <a:p>
            <a:pPr marR="5080" algn="r">
              <a:lnSpc>
                <a:spcPct val="100000"/>
              </a:lnSpc>
              <a:spcBef>
                <a:spcPts val="1795"/>
              </a:spcBef>
            </a:pPr>
            <a:r>
              <a:rPr sz="2000" dirty="0">
                <a:latin typeface="Calibri"/>
                <a:cs typeface="Calibri"/>
              </a:rPr>
              <a:t>(</a:t>
            </a:r>
            <a:r>
              <a:rPr sz="2000" spc="-5" dirty="0">
                <a:latin typeface="Calibri"/>
                <a:cs typeface="Calibri"/>
              </a:rPr>
              <a:t>*</a:t>
            </a:r>
            <a:r>
              <a:rPr sz="2000" dirty="0">
                <a:latin typeface="Calibri"/>
                <a:cs typeface="Calibri"/>
              </a:rPr>
              <a:t>,j)</a:t>
            </a:r>
            <a:endParaRPr sz="2000">
              <a:latin typeface="Calibri"/>
              <a:cs typeface="Calibri"/>
            </a:endParaRPr>
          </a:p>
        </p:txBody>
      </p:sp>
      <p:sp>
        <p:nvSpPr>
          <p:cNvPr id="17" name="object 17"/>
          <p:cNvSpPr txBox="1"/>
          <p:nvPr/>
        </p:nvSpPr>
        <p:spPr>
          <a:xfrm>
            <a:off x="7931150" y="2654300"/>
            <a:ext cx="596900" cy="520700"/>
          </a:xfrm>
          <a:prstGeom prst="rect">
            <a:avLst/>
          </a:prstGeom>
          <a:ln w="12700">
            <a:solidFill>
              <a:srgbClr val="000000"/>
            </a:solidFill>
          </a:ln>
        </p:spPr>
        <p:txBody>
          <a:bodyPr vert="horz" wrap="square" lIns="0" tIns="0" rIns="0" bIns="0" rtlCol="0">
            <a:spAutoFit/>
          </a:bodyPr>
          <a:lstStyle/>
          <a:p>
            <a:pPr marL="63500">
              <a:lnSpc>
                <a:spcPct val="100000"/>
              </a:lnSpc>
            </a:pPr>
            <a:r>
              <a:rPr sz="2000" dirty="0">
                <a:latin typeface="Calibri"/>
                <a:cs typeface="Calibri"/>
              </a:rPr>
              <a:t>(</a:t>
            </a:r>
            <a:r>
              <a:rPr sz="2000" spc="-5" dirty="0">
                <a:latin typeface="Calibri"/>
                <a:cs typeface="Calibri"/>
              </a:rPr>
              <a:t>i</a:t>
            </a:r>
            <a:r>
              <a:rPr sz="2000" dirty="0">
                <a:latin typeface="Calibri"/>
                <a:cs typeface="Calibri"/>
              </a:rPr>
              <a:t>,j)</a:t>
            </a:r>
            <a:endParaRPr sz="2000">
              <a:latin typeface="Calibri"/>
              <a:cs typeface="Calibri"/>
            </a:endParaRPr>
          </a:p>
        </p:txBody>
      </p:sp>
      <p:sp>
        <p:nvSpPr>
          <p:cNvPr id="18" name="object 18"/>
          <p:cNvSpPr txBox="1"/>
          <p:nvPr/>
        </p:nvSpPr>
        <p:spPr>
          <a:xfrm>
            <a:off x="5413951" y="4323772"/>
            <a:ext cx="1016000" cy="280035"/>
          </a:xfrm>
          <a:prstGeom prst="rect">
            <a:avLst/>
          </a:prstGeom>
        </p:spPr>
        <p:txBody>
          <a:bodyPr vert="horz" wrap="square" lIns="0" tIns="0" rIns="0" bIns="0" rtlCol="0">
            <a:spAutoFit/>
          </a:bodyPr>
          <a:lstStyle/>
          <a:p>
            <a:pPr marL="12700">
              <a:lnSpc>
                <a:spcPct val="100000"/>
              </a:lnSpc>
            </a:pPr>
            <a:r>
              <a:rPr sz="2000" spc="-35" dirty="0">
                <a:latin typeface="Calibri"/>
                <a:cs typeface="Calibri"/>
              </a:rPr>
              <a:t>R</a:t>
            </a:r>
            <a:r>
              <a:rPr sz="2000" spc="-15" dirty="0">
                <a:latin typeface="Calibri"/>
                <a:cs typeface="Calibri"/>
              </a:rPr>
              <a:t>o</a:t>
            </a:r>
            <a:r>
              <a:rPr sz="2000" spc="-10" dirty="0">
                <a:latin typeface="Calibri"/>
                <a:cs typeface="Calibri"/>
              </a:rPr>
              <a:t>w</a:t>
            </a:r>
            <a:r>
              <a:rPr sz="2000" spc="-5" dirty="0">
                <a:latin typeface="Calibri"/>
                <a:cs typeface="Calibri"/>
              </a:rPr>
              <a:t>-wise</a:t>
            </a:r>
            <a:endParaRPr sz="2000">
              <a:latin typeface="Calibri"/>
              <a:cs typeface="Calibri"/>
            </a:endParaRPr>
          </a:p>
        </p:txBody>
      </p:sp>
      <p:sp>
        <p:nvSpPr>
          <p:cNvPr id="19" name="object 19"/>
          <p:cNvSpPr/>
          <p:nvPr/>
        </p:nvSpPr>
        <p:spPr>
          <a:xfrm>
            <a:off x="5891212" y="3644900"/>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0" name="object 20"/>
          <p:cNvSpPr/>
          <p:nvPr/>
        </p:nvSpPr>
        <p:spPr>
          <a:xfrm>
            <a:off x="5853116" y="3581398"/>
            <a:ext cx="76200" cy="76200"/>
          </a:xfrm>
          <a:custGeom>
            <a:avLst/>
            <a:gdLst/>
            <a:ahLst/>
            <a:cxnLst/>
            <a:rect l="l" t="t" r="r" b="b"/>
            <a:pathLst>
              <a:path w="76200" h="76200">
                <a:moveTo>
                  <a:pt x="38100" y="0"/>
                </a:moveTo>
                <a:lnTo>
                  <a:pt x="0" y="76199"/>
                </a:lnTo>
                <a:lnTo>
                  <a:pt x="76200" y="76199"/>
                </a:lnTo>
                <a:lnTo>
                  <a:pt x="38100" y="0"/>
                </a:lnTo>
                <a:close/>
              </a:path>
            </a:pathLst>
          </a:custGeom>
          <a:solidFill>
            <a:srgbClr val="000000"/>
          </a:solidFill>
        </p:spPr>
        <p:txBody>
          <a:bodyPr wrap="square" lIns="0" tIns="0" rIns="0" bIns="0" rtlCol="0"/>
          <a:lstStyle/>
          <a:p>
            <a:endParaRPr/>
          </a:p>
        </p:txBody>
      </p:sp>
      <p:sp>
        <p:nvSpPr>
          <p:cNvPr id="21" name="object 21"/>
          <p:cNvSpPr txBox="1"/>
          <p:nvPr/>
        </p:nvSpPr>
        <p:spPr>
          <a:xfrm>
            <a:off x="6618527" y="4323588"/>
            <a:ext cx="902335" cy="584835"/>
          </a:xfrm>
          <a:prstGeom prst="rect">
            <a:avLst/>
          </a:prstGeom>
        </p:spPr>
        <p:txBody>
          <a:bodyPr vert="horz" wrap="square" lIns="0" tIns="0" rIns="0" bIns="0" rtlCol="0">
            <a:spAutoFit/>
          </a:bodyPr>
          <a:lstStyle/>
          <a:p>
            <a:pPr marL="217804" marR="5080" indent="-205740">
              <a:lnSpc>
                <a:spcPct val="100000"/>
              </a:lnSpc>
            </a:pPr>
            <a:r>
              <a:rPr sz="2000" spc="-5" dirty="0">
                <a:latin typeface="Calibri"/>
                <a:cs typeface="Calibri"/>
              </a:rPr>
              <a:t>Col</a:t>
            </a:r>
            <a:r>
              <a:rPr sz="2000" dirty="0">
                <a:latin typeface="Calibri"/>
                <a:cs typeface="Calibri"/>
              </a:rPr>
              <a:t>u</a:t>
            </a:r>
            <a:r>
              <a:rPr sz="2000" spc="-5" dirty="0">
                <a:latin typeface="Calibri"/>
                <a:cs typeface="Calibri"/>
              </a:rPr>
              <a:t>m</a:t>
            </a:r>
            <a:r>
              <a:rPr sz="2000" dirty="0">
                <a:latin typeface="Calibri"/>
                <a:cs typeface="Calibri"/>
              </a:rPr>
              <a:t>n- </a:t>
            </a:r>
            <a:r>
              <a:rPr sz="2000" spc="-5" dirty="0">
                <a:latin typeface="Calibri"/>
                <a:cs typeface="Calibri"/>
              </a:rPr>
              <a:t>wise</a:t>
            </a:r>
            <a:endParaRPr sz="2000">
              <a:latin typeface="Calibri"/>
              <a:cs typeface="Calibri"/>
            </a:endParaRPr>
          </a:p>
        </p:txBody>
      </p:sp>
      <p:sp>
        <p:nvSpPr>
          <p:cNvPr id="22" name="object 22"/>
          <p:cNvSpPr/>
          <p:nvPr/>
        </p:nvSpPr>
        <p:spPr>
          <a:xfrm>
            <a:off x="7092951" y="3644900"/>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3" name="object 23"/>
          <p:cNvSpPr/>
          <p:nvPr/>
        </p:nvSpPr>
        <p:spPr>
          <a:xfrm>
            <a:off x="7054855" y="3581398"/>
            <a:ext cx="76200" cy="76200"/>
          </a:xfrm>
          <a:custGeom>
            <a:avLst/>
            <a:gdLst/>
            <a:ahLst/>
            <a:cxnLst/>
            <a:rect l="l" t="t" r="r" b="b"/>
            <a:pathLst>
              <a:path w="76200" h="76200">
                <a:moveTo>
                  <a:pt x="38100" y="0"/>
                </a:moveTo>
                <a:lnTo>
                  <a:pt x="0" y="76199"/>
                </a:lnTo>
                <a:lnTo>
                  <a:pt x="76200" y="76199"/>
                </a:lnTo>
                <a:lnTo>
                  <a:pt x="38100" y="0"/>
                </a:lnTo>
                <a:close/>
              </a:path>
            </a:pathLst>
          </a:custGeom>
          <a:solidFill>
            <a:srgbClr val="000000"/>
          </a:solidFill>
        </p:spPr>
        <p:txBody>
          <a:bodyPr wrap="square" lIns="0" tIns="0" rIns="0" bIns="0" rtlCol="0"/>
          <a:lstStyle/>
          <a:p>
            <a:endParaRPr/>
          </a:p>
        </p:txBody>
      </p:sp>
      <p:sp>
        <p:nvSpPr>
          <p:cNvPr id="24" name="object 24"/>
          <p:cNvSpPr txBox="1"/>
          <p:nvPr/>
        </p:nvSpPr>
        <p:spPr>
          <a:xfrm>
            <a:off x="7965497" y="4323588"/>
            <a:ext cx="564515"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F</a:t>
            </a:r>
            <a:r>
              <a:rPr sz="2000" spc="-5" dirty="0">
                <a:latin typeface="Calibri"/>
                <a:cs typeface="Calibri"/>
              </a:rPr>
              <a:t>i</a:t>
            </a:r>
            <a:r>
              <a:rPr sz="2000" spc="-55" dirty="0">
                <a:latin typeface="Calibri"/>
                <a:cs typeface="Calibri"/>
              </a:rPr>
              <a:t>x</a:t>
            </a:r>
            <a:r>
              <a:rPr sz="2000" spc="-5" dirty="0">
                <a:latin typeface="Calibri"/>
                <a:cs typeface="Calibri"/>
              </a:rPr>
              <a:t>e</a:t>
            </a:r>
            <a:r>
              <a:rPr sz="2000" dirty="0">
                <a:latin typeface="Calibri"/>
                <a:cs typeface="Calibri"/>
              </a:rPr>
              <a:t>d</a:t>
            </a:r>
            <a:endParaRPr sz="2000">
              <a:latin typeface="Calibri"/>
              <a:cs typeface="Calibri"/>
            </a:endParaRPr>
          </a:p>
        </p:txBody>
      </p:sp>
      <p:sp>
        <p:nvSpPr>
          <p:cNvPr id="25" name="object 25"/>
          <p:cNvSpPr/>
          <p:nvPr/>
        </p:nvSpPr>
        <p:spPr>
          <a:xfrm>
            <a:off x="8223251" y="3651250"/>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6" name="object 26"/>
          <p:cNvSpPr/>
          <p:nvPr/>
        </p:nvSpPr>
        <p:spPr>
          <a:xfrm>
            <a:off x="8185155" y="3587748"/>
            <a:ext cx="76200" cy="76200"/>
          </a:xfrm>
          <a:custGeom>
            <a:avLst/>
            <a:gdLst/>
            <a:ahLst/>
            <a:cxnLst/>
            <a:rect l="l" t="t" r="r" b="b"/>
            <a:pathLst>
              <a:path w="76200" h="76200">
                <a:moveTo>
                  <a:pt x="38100" y="0"/>
                </a:moveTo>
                <a:lnTo>
                  <a:pt x="0" y="76199"/>
                </a:lnTo>
                <a:lnTo>
                  <a:pt x="76200" y="76199"/>
                </a:lnTo>
                <a:lnTo>
                  <a:pt x="38100" y="0"/>
                </a:lnTo>
                <a:close/>
              </a:path>
            </a:pathLst>
          </a:custGeom>
          <a:solidFill>
            <a:srgbClr val="000000"/>
          </a:solidFill>
        </p:spPr>
        <p:txBody>
          <a:bodyPr wrap="square" lIns="0" tIns="0" rIns="0" bIns="0" rtlCol="0"/>
          <a:lstStyle/>
          <a:p>
            <a:endParaRPr/>
          </a:p>
        </p:txBody>
      </p:sp>
      <p:sp>
        <p:nvSpPr>
          <p:cNvPr id="27" name="object 27"/>
          <p:cNvSpPr txBox="1"/>
          <p:nvPr/>
        </p:nvSpPr>
        <p:spPr>
          <a:xfrm>
            <a:off x="300037" y="1779587"/>
            <a:ext cx="4721225" cy="2834640"/>
          </a:xfrm>
          <a:prstGeom prst="rect">
            <a:avLst/>
          </a:prstGeom>
          <a:solidFill>
            <a:srgbClr val="F6F5BD"/>
          </a:solidFill>
          <a:ln w="12700">
            <a:solidFill>
              <a:srgbClr val="000000"/>
            </a:solidFill>
          </a:ln>
        </p:spPr>
        <p:txBody>
          <a:bodyPr vert="horz" wrap="square" lIns="0" tIns="0" rIns="0" bIns="0" rtlCol="0">
            <a:spAutoFit/>
          </a:bodyPr>
          <a:lstStyle/>
          <a:p>
            <a:pPr marL="83820">
              <a:lnSpc>
                <a:spcPct val="100000"/>
              </a:lnSpc>
              <a:tabLst>
                <a:tab pos="1040765" algn="l"/>
              </a:tabLst>
            </a:pPr>
            <a:r>
              <a:rPr sz="1800" b="1" dirty="0">
                <a:latin typeface="Courier New"/>
                <a:cs typeface="Courier New"/>
              </a:rPr>
              <a:t>/*</a:t>
            </a:r>
            <a:r>
              <a:rPr sz="1800" b="1" spc="-15" dirty="0">
                <a:latin typeface="Courier New"/>
                <a:cs typeface="Courier New"/>
              </a:rPr>
              <a:t> </a:t>
            </a:r>
            <a:r>
              <a:rPr sz="1800" b="1" dirty="0">
                <a:latin typeface="Courier New"/>
                <a:cs typeface="Courier New"/>
              </a:rPr>
              <a:t>j</a:t>
            </a:r>
            <a:r>
              <a:rPr sz="1800" b="1" spc="-15" dirty="0">
                <a:latin typeface="Courier New"/>
                <a:cs typeface="Courier New"/>
              </a:rPr>
              <a:t>i</a:t>
            </a:r>
            <a:r>
              <a:rPr sz="1800" b="1" dirty="0">
                <a:latin typeface="Courier New"/>
                <a:cs typeface="Courier New"/>
              </a:rPr>
              <a:t>k	</a:t>
            </a:r>
            <a:r>
              <a:rPr sz="1800" b="1" spc="-15" dirty="0">
                <a:latin typeface="Courier New"/>
                <a:cs typeface="Courier New"/>
              </a:rPr>
              <a:t>*/</a:t>
            </a:r>
            <a:endParaRPr sz="1800">
              <a:latin typeface="Courier New"/>
              <a:cs typeface="Courier New"/>
            </a:endParaRPr>
          </a:p>
          <a:p>
            <a:pPr marL="358140" marR="1477645" indent="-274320">
              <a:lnSpc>
                <a:spcPct val="114999"/>
              </a:lnSpc>
            </a:pPr>
            <a:r>
              <a:rPr sz="1800" b="1" dirty="0">
                <a:latin typeface="Courier New"/>
                <a:cs typeface="Courier New"/>
              </a:rPr>
              <a:t>for</a:t>
            </a:r>
            <a:r>
              <a:rPr sz="1800" b="1" spc="-15" dirty="0">
                <a:latin typeface="Courier New"/>
                <a:cs typeface="Courier New"/>
              </a:rPr>
              <a:t> (</a:t>
            </a:r>
            <a:r>
              <a:rPr sz="1800" b="1" dirty="0">
                <a:latin typeface="Courier New"/>
                <a:cs typeface="Courier New"/>
              </a:rPr>
              <a:t>j=</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j</a:t>
            </a:r>
            <a:r>
              <a:rPr sz="1800" b="1" dirty="0">
                <a:latin typeface="Courier New"/>
                <a:cs typeface="Courier New"/>
              </a:rPr>
              <a:t>&lt;n;</a:t>
            </a:r>
            <a:r>
              <a:rPr sz="1800" b="1" spc="-15" dirty="0">
                <a:latin typeface="Courier New"/>
                <a:cs typeface="Courier New"/>
              </a:rPr>
              <a:t> j</a:t>
            </a:r>
            <a:r>
              <a:rPr sz="1800" b="1" dirty="0">
                <a:latin typeface="Courier New"/>
                <a:cs typeface="Courier New"/>
              </a:rPr>
              <a:t>++)</a:t>
            </a:r>
            <a:r>
              <a:rPr sz="1800" b="1" spc="-15" dirty="0">
                <a:latin typeface="Courier New"/>
                <a:cs typeface="Courier New"/>
              </a:rPr>
              <a:t> </a:t>
            </a:r>
            <a:r>
              <a:rPr sz="1800" b="1" dirty="0">
                <a:latin typeface="Courier New"/>
                <a:cs typeface="Courier New"/>
              </a:rPr>
              <a:t>{ </a:t>
            </a: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i</a:t>
            </a:r>
            <a:r>
              <a:rPr sz="1800" b="1" dirty="0">
                <a:latin typeface="Courier New"/>
                <a:cs typeface="Courier New"/>
              </a:rPr>
              <a:t>=</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a:t>
            </a:r>
            <a:r>
              <a:rPr sz="1800" b="1" dirty="0">
                <a:latin typeface="Courier New"/>
                <a:cs typeface="Courier New"/>
              </a:rPr>
              <a:t>i</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i</a:t>
            </a:r>
            <a:r>
              <a:rPr sz="1800" b="1" spc="-15" dirty="0">
                <a:latin typeface="Courier New"/>
                <a:cs typeface="Courier New"/>
              </a:rPr>
              <a:t>+</a:t>
            </a:r>
            <a:r>
              <a:rPr sz="1800" b="1" dirty="0">
                <a:latin typeface="Courier New"/>
                <a:cs typeface="Courier New"/>
              </a:rPr>
              <a:t>+)</a:t>
            </a:r>
            <a:r>
              <a:rPr sz="1800" b="1" spc="-25" dirty="0">
                <a:latin typeface="Courier New"/>
                <a:cs typeface="Courier New"/>
              </a:rPr>
              <a:t> </a:t>
            </a:r>
            <a:r>
              <a:rPr sz="1800" b="1" dirty="0">
                <a:latin typeface="Courier New"/>
                <a:cs typeface="Courier New"/>
              </a:rPr>
              <a:t>{</a:t>
            </a:r>
            <a:endParaRPr sz="1800">
              <a:latin typeface="Courier New"/>
              <a:cs typeface="Courier New"/>
            </a:endParaRPr>
          </a:p>
          <a:p>
            <a:pPr marL="630555">
              <a:lnSpc>
                <a:spcPct val="100000"/>
              </a:lnSpc>
              <a:spcBef>
                <a:spcPts val="320"/>
              </a:spcBef>
            </a:pPr>
            <a:r>
              <a:rPr sz="1800" b="1" spc="-15" dirty="0">
                <a:latin typeface="Courier New"/>
                <a:cs typeface="Courier New"/>
              </a:rPr>
              <a:t>s</a:t>
            </a:r>
            <a:r>
              <a:rPr sz="1800" b="1" dirty="0">
                <a:latin typeface="Courier New"/>
                <a:cs typeface="Courier New"/>
              </a:rPr>
              <a:t>um</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 0</a:t>
            </a:r>
            <a:r>
              <a:rPr sz="1800" b="1" dirty="0">
                <a:latin typeface="Courier New"/>
                <a:cs typeface="Courier New"/>
              </a:rPr>
              <a:t>.0;</a:t>
            </a:r>
            <a:endParaRPr sz="1800">
              <a:latin typeface="Courier New"/>
              <a:cs typeface="Courier New"/>
            </a:endParaRPr>
          </a:p>
          <a:p>
            <a:pPr marL="630555">
              <a:lnSpc>
                <a:spcPct val="100000"/>
              </a:lnSpc>
              <a:spcBef>
                <a:spcPts val="320"/>
              </a:spcBef>
            </a:pP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k=</a:t>
            </a:r>
            <a:r>
              <a:rPr sz="1800" b="1" dirty="0">
                <a:latin typeface="Courier New"/>
                <a:cs typeface="Courier New"/>
              </a:rPr>
              <a:t>0;</a:t>
            </a:r>
            <a:r>
              <a:rPr sz="1800" b="1" spc="-15" dirty="0">
                <a:latin typeface="Courier New"/>
                <a:cs typeface="Courier New"/>
              </a:rPr>
              <a:t> </a:t>
            </a:r>
            <a:r>
              <a:rPr sz="1800" b="1" dirty="0">
                <a:latin typeface="Courier New"/>
                <a:cs typeface="Courier New"/>
              </a:rPr>
              <a:t>k</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k</a:t>
            </a:r>
            <a:r>
              <a:rPr sz="1800" b="1" spc="-15" dirty="0">
                <a:latin typeface="Courier New"/>
                <a:cs typeface="Courier New"/>
              </a:rPr>
              <a:t>++</a:t>
            </a:r>
            <a:r>
              <a:rPr sz="1800" b="1" dirty="0">
                <a:latin typeface="Courier New"/>
                <a:cs typeface="Courier New"/>
              </a:rPr>
              <a:t>)</a:t>
            </a:r>
            <a:endParaRPr sz="1800">
              <a:latin typeface="Courier New"/>
              <a:cs typeface="Courier New"/>
            </a:endParaRPr>
          </a:p>
          <a:p>
            <a:pPr marL="630555" marR="384810" indent="272415">
              <a:lnSpc>
                <a:spcPct val="114999"/>
              </a:lnSpc>
              <a:tabLst>
                <a:tab pos="1858645" algn="l"/>
              </a:tabLst>
            </a:pPr>
            <a:r>
              <a:rPr sz="1800" b="1" dirty="0">
                <a:solidFill>
                  <a:srgbClr val="C00000"/>
                </a:solidFill>
                <a:latin typeface="Courier New"/>
                <a:cs typeface="Courier New"/>
              </a:rPr>
              <a:t>s</a:t>
            </a:r>
            <a:r>
              <a:rPr sz="1800" b="1" spc="-15" dirty="0">
                <a:solidFill>
                  <a:srgbClr val="C00000"/>
                </a:solidFill>
                <a:latin typeface="Courier New"/>
                <a:cs typeface="Courier New"/>
              </a:rPr>
              <a:t>u</a:t>
            </a:r>
            <a:r>
              <a:rPr sz="1800" b="1" dirty="0">
                <a:solidFill>
                  <a:srgbClr val="C00000"/>
                </a:solidFill>
                <a:latin typeface="Courier New"/>
                <a:cs typeface="Courier New"/>
              </a:rPr>
              <a:t>m</a:t>
            </a:r>
            <a:r>
              <a:rPr sz="1800" b="1" spc="-15" dirty="0">
                <a:solidFill>
                  <a:srgbClr val="C00000"/>
                </a:solidFill>
                <a:latin typeface="Courier New"/>
                <a:cs typeface="Courier New"/>
              </a:rPr>
              <a:t> +</a:t>
            </a:r>
            <a:r>
              <a:rPr sz="1800" b="1" dirty="0">
                <a:solidFill>
                  <a:srgbClr val="C00000"/>
                </a:solidFill>
                <a:latin typeface="Courier New"/>
                <a:cs typeface="Courier New"/>
              </a:rPr>
              <a:t>=	</a:t>
            </a:r>
            <a:r>
              <a:rPr sz="1800" b="1" spc="-15" dirty="0">
                <a:solidFill>
                  <a:srgbClr val="C00000"/>
                </a:solidFill>
                <a:latin typeface="Courier New"/>
                <a:cs typeface="Courier New"/>
              </a:rPr>
              <a:t>a</a:t>
            </a:r>
            <a:r>
              <a:rPr sz="1800" b="1" dirty="0">
                <a:solidFill>
                  <a:srgbClr val="C00000"/>
                </a:solidFill>
                <a:latin typeface="Courier New"/>
                <a:cs typeface="Courier New"/>
              </a:rPr>
              <a:t>[</a:t>
            </a:r>
            <a:r>
              <a:rPr sz="1800" b="1" spc="-15" dirty="0">
                <a:solidFill>
                  <a:srgbClr val="C00000"/>
                </a:solidFill>
                <a:latin typeface="Courier New"/>
                <a:cs typeface="Courier New"/>
              </a:rPr>
              <a:t>i</a:t>
            </a:r>
            <a:r>
              <a:rPr sz="1800" b="1" dirty="0">
                <a:solidFill>
                  <a:srgbClr val="C00000"/>
                </a:solidFill>
                <a:latin typeface="Courier New"/>
                <a:cs typeface="Courier New"/>
              </a:rPr>
              <a:t>][</a:t>
            </a:r>
            <a:r>
              <a:rPr sz="1800" b="1" spc="-15" dirty="0">
                <a:solidFill>
                  <a:srgbClr val="C00000"/>
                </a:solidFill>
                <a:latin typeface="Courier New"/>
                <a:cs typeface="Courier New"/>
              </a:rPr>
              <a:t>k</a:t>
            </a:r>
            <a:r>
              <a:rPr sz="1800" b="1" dirty="0">
                <a:solidFill>
                  <a:srgbClr val="C00000"/>
                </a:solidFill>
                <a:latin typeface="Courier New"/>
                <a:cs typeface="Courier New"/>
              </a:rPr>
              <a:t>]</a:t>
            </a:r>
            <a:r>
              <a:rPr sz="1800" b="1" spc="-15" dirty="0">
                <a:solidFill>
                  <a:srgbClr val="C00000"/>
                </a:solidFill>
                <a:latin typeface="Courier New"/>
                <a:cs typeface="Courier New"/>
              </a:rPr>
              <a:t> </a:t>
            </a:r>
            <a:r>
              <a:rPr sz="1800" b="1" dirty="0">
                <a:solidFill>
                  <a:srgbClr val="C00000"/>
                </a:solidFill>
                <a:latin typeface="Courier New"/>
                <a:cs typeface="Courier New"/>
              </a:rPr>
              <a:t>*</a:t>
            </a:r>
            <a:r>
              <a:rPr sz="1800" b="1" spc="-15" dirty="0">
                <a:solidFill>
                  <a:srgbClr val="C00000"/>
                </a:solidFill>
                <a:latin typeface="Courier New"/>
                <a:cs typeface="Courier New"/>
              </a:rPr>
              <a:t> </a:t>
            </a:r>
            <a:r>
              <a:rPr sz="1800" b="1" dirty="0">
                <a:solidFill>
                  <a:srgbClr val="C00000"/>
                </a:solidFill>
                <a:latin typeface="Courier New"/>
                <a:cs typeface="Courier New"/>
              </a:rPr>
              <a:t>b</a:t>
            </a:r>
            <a:r>
              <a:rPr sz="1800" b="1" spc="-15" dirty="0">
                <a:solidFill>
                  <a:srgbClr val="C00000"/>
                </a:solidFill>
                <a:latin typeface="Courier New"/>
                <a:cs typeface="Courier New"/>
              </a:rPr>
              <a:t>[</a:t>
            </a:r>
            <a:r>
              <a:rPr sz="1800" b="1" dirty="0">
                <a:solidFill>
                  <a:srgbClr val="C00000"/>
                </a:solidFill>
                <a:latin typeface="Courier New"/>
                <a:cs typeface="Courier New"/>
              </a:rPr>
              <a:t>k</a:t>
            </a:r>
            <a:r>
              <a:rPr sz="1800" b="1" spc="-15" dirty="0">
                <a:solidFill>
                  <a:srgbClr val="C00000"/>
                </a:solidFill>
                <a:latin typeface="Courier New"/>
                <a:cs typeface="Courier New"/>
              </a:rPr>
              <a:t>]</a:t>
            </a:r>
            <a:r>
              <a:rPr sz="1800" b="1" dirty="0">
                <a:solidFill>
                  <a:srgbClr val="C00000"/>
                </a:solidFill>
                <a:latin typeface="Courier New"/>
                <a:cs typeface="Courier New"/>
              </a:rPr>
              <a:t>[j</a:t>
            </a:r>
            <a:r>
              <a:rPr sz="1800" b="1" spc="-15" dirty="0">
                <a:solidFill>
                  <a:srgbClr val="C00000"/>
                </a:solidFill>
                <a:latin typeface="Courier New"/>
                <a:cs typeface="Courier New"/>
              </a:rPr>
              <a:t>]</a:t>
            </a:r>
            <a:r>
              <a:rPr sz="1800" b="1" dirty="0">
                <a:solidFill>
                  <a:srgbClr val="C00000"/>
                </a:solidFill>
                <a:latin typeface="Courier New"/>
                <a:cs typeface="Courier New"/>
              </a:rPr>
              <a:t>; </a:t>
            </a:r>
            <a:r>
              <a:rPr sz="1800" b="1" spc="-15" dirty="0">
                <a:latin typeface="Courier New"/>
                <a:cs typeface="Courier New"/>
              </a:rPr>
              <a:t>c</a:t>
            </a:r>
            <a:r>
              <a:rPr sz="1800" b="1" dirty="0">
                <a:latin typeface="Courier New"/>
                <a:cs typeface="Courier New"/>
              </a:rPr>
              <a:t>[i</a:t>
            </a:r>
            <a:r>
              <a:rPr sz="1800" b="1" spc="-15" dirty="0">
                <a:latin typeface="Courier New"/>
                <a:cs typeface="Courier New"/>
              </a:rPr>
              <a:t>]</a:t>
            </a:r>
            <a:r>
              <a:rPr sz="1800" b="1" dirty="0">
                <a:latin typeface="Courier New"/>
                <a:cs typeface="Courier New"/>
              </a:rPr>
              <a:t>[</a:t>
            </a:r>
            <a:r>
              <a:rPr sz="1800" b="1" spc="-15" dirty="0">
                <a:latin typeface="Courier New"/>
                <a:cs typeface="Courier New"/>
              </a:rPr>
              <a:t>j</a:t>
            </a:r>
            <a:r>
              <a:rPr sz="1800" b="1" dirty="0">
                <a:latin typeface="Courier New"/>
                <a:cs typeface="Courier New"/>
              </a:rPr>
              <a:t>]</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 </a:t>
            </a:r>
            <a:r>
              <a:rPr sz="1800" b="1" dirty="0">
                <a:latin typeface="Courier New"/>
                <a:cs typeface="Courier New"/>
              </a:rPr>
              <a:t>s</a:t>
            </a:r>
            <a:r>
              <a:rPr sz="1800" b="1" spc="-15" dirty="0">
                <a:latin typeface="Courier New"/>
                <a:cs typeface="Courier New"/>
              </a:rPr>
              <a:t>um</a:t>
            </a:r>
            <a:endParaRPr sz="1800">
              <a:latin typeface="Courier New"/>
              <a:cs typeface="Courier New"/>
            </a:endParaRPr>
          </a:p>
          <a:p>
            <a:pPr marL="358140">
              <a:lnSpc>
                <a:spcPct val="100000"/>
              </a:lnSpc>
              <a:spcBef>
                <a:spcPts val="320"/>
              </a:spcBef>
            </a:pPr>
            <a:r>
              <a:rPr sz="1800" b="1" dirty="0">
                <a:latin typeface="Courier New"/>
                <a:cs typeface="Courier New"/>
              </a:rPr>
              <a:t>}</a:t>
            </a:r>
            <a:endParaRPr sz="1800">
              <a:latin typeface="Courier New"/>
              <a:cs typeface="Courier New"/>
            </a:endParaRPr>
          </a:p>
          <a:p>
            <a:pPr marL="83820">
              <a:lnSpc>
                <a:spcPct val="100000"/>
              </a:lnSpc>
              <a:spcBef>
                <a:spcPts val="440"/>
              </a:spcBef>
              <a:tabLst>
                <a:tab pos="2906395" algn="l"/>
              </a:tabLst>
            </a:pPr>
            <a:r>
              <a:rPr sz="2700" b="1" baseline="3086" dirty="0">
                <a:latin typeface="Courier New"/>
                <a:cs typeface="Courier New"/>
              </a:rPr>
              <a:t>}	</a:t>
            </a:r>
            <a:r>
              <a:rPr sz="1800" b="1" i="1" dirty="0">
                <a:solidFill>
                  <a:srgbClr val="808080"/>
                </a:solidFill>
                <a:latin typeface="Courier New"/>
                <a:cs typeface="Courier New"/>
              </a:rPr>
              <a:t>ma</a:t>
            </a:r>
            <a:r>
              <a:rPr sz="1800" b="1" i="1" spc="-15" dirty="0">
                <a:solidFill>
                  <a:srgbClr val="808080"/>
                </a:solidFill>
                <a:latin typeface="Courier New"/>
                <a:cs typeface="Courier New"/>
              </a:rPr>
              <a:t>t</a:t>
            </a:r>
            <a:r>
              <a:rPr sz="1800" b="1" i="1" dirty="0">
                <a:solidFill>
                  <a:srgbClr val="808080"/>
                </a:solidFill>
                <a:latin typeface="Courier New"/>
                <a:cs typeface="Courier New"/>
              </a:rPr>
              <a:t>m</a:t>
            </a:r>
            <a:r>
              <a:rPr sz="1800" b="1" i="1" spc="-15" dirty="0">
                <a:solidFill>
                  <a:srgbClr val="808080"/>
                </a:solidFill>
                <a:latin typeface="Courier New"/>
                <a:cs typeface="Courier New"/>
              </a:rPr>
              <a:t>u</a:t>
            </a:r>
            <a:r>
              <a:rPr sz="1800" b="1" i="1" dirty="0">
                <a:solidFill>
                  <a:srgbClr val="808080"/>
                </a:solidFill>
                <a:latin typeface="Courier New"/>
                <a:cs typeface="Courier New"/>
              </a:rPr>
              <a:t>lt</a:t>
            </a:r>
            <a:r>
              <a:rPr sz="1800" b="1" i="1" spc="-15" dirty="0">
                <a:solidFill>
                  <a:srgbClr val="808080"/>
                </a:solidFill>
                <a:latin typeface="Courier New"/>
                <a:cs typeface="Courier New"/>
              </a:rPr>
              <a:t>/</a:t>
            </a:r>
            <a:r>
              <a:rPr sz="1800" b="1" i="1" dirty="0">
                <a:solidFill>
                  <a:srgbClr val="808080"/>
                </a:solidFill>
                <a:latin typeface="Courier New"/>
                <a:cs typeface="Courier New"/>
              </a:rPr>
              <a:t>m</a:t>
            </a:r>
            <a:r>
              <a:rPr sz="1800" b="1" i="1" spc="-15" dirty="0">
                <a:solidFill>
                  <a:srgbClr val="808080"/>
                </a:solidFill>
                <a:latin typeface="Courier New"/>
                <a:cs typeface="Courier New"/>
              </a:rPr>
              <a:t>m.c</a:t>
            </a:r>
            <a:endParaRPr sz="1800">
              <a:latin typeface="Courier New"/>
              <a:cs typeface="Courier New"/>
            </a:endParaRPr>
          </a:p>
        </p:txBody>
      </p:sp>
      <p:sp>
        <p:nvSpPr>
          <p:cNvPr id="28" name="object 28"/>
          <p:cNvSpPr txBox="1"/>
          <p:nvPr/>
        </p:nvSpPr>
        <p:spPr>
          <a:xfrm>
            <a:off x="522287" y="4957000"/>
            <a:ext cx="3897629" cy="330200"/>
          </a:xfrm>
          <a:prstGeom prst="rect">
            <a:avLst/>
          </a:prstGeom>
        </p:spPr>
        <p:txBody>
          <a:bodyPr vert="horz" wrap="square" lIns="0" tIns="0" rIns="0" bIns="0" rtlCol="0">
            <a:spAutoFit/>
          </a:bodyPr>
          <a:lstStyle/>
          <a:p>
            <a:pPr marL="12700">
              <a:lnSpc>
                <a:spcPct val="100000"/>
              </a:lnSpc>
            </a:pPr>
            <a:r>
              <a:rPr sz="2400" u="heavy" dirty="0">
                <a:latin typeface="Calibri"/>
                <a:cs typeface="Calibri"/>
              </a:rPr>
              <a:t>Mi</a:t>
            </a:r>
            <a:r>
              <a:rPr sz="2400" u="heavy" spc="-10" dirty="0">
                <a:latin typeface="Calibri"/>
                <a:cs typeface="Calibri"/>
              </a:rPr>
              <a:t>ss</a:t>
            </a:r>
            <a:r>
              <a:rPr sz="2400" u="heavy" dirty="0">
                <a:latin typeface="Calibri"/>
                <a:cs typeface="Calibri"/>
              </a:rPr>
              <a:t>es</a:t>
            </a:r>
            <a:r>
              <a:rPr sz="2400" u="heavy" spc="-10" dirty="0">
                <a:latin typeface="Calibri"/>
                <a:cs typeface="Calibri"/>
              </a:rPr>
              <a:t> </a:t>
            </a:r>
            <a:r>
              <a:rPr sz="2400" u="heavy" spc="-5" dirty="0">
                <a:latin typeface="Calibri"/>
                <a:cs typeface="Calibri"/>
              </a:rPr>
              <a:t>p</a:t>
            </a:r>
            <a:r>
              <a:rPr sz="2400" u="heavy" spc="5" dirty="0">
                <a:latin typeface="Calibri"/>
                <a:cs typeface="Calibri"/>
              </a:rPr>
              <a:t>e</a:t>
            </a:r>
            <a:r>
              <a:rPr sz="2400" u="heavy" spc="-5" dirty="0">
                <a:latin typeface="Calibri"/>
                <a:cs typeface="Calibri"/>
              </a:rPr>
              <a:t>r</a:t>
            </a:r>
            <a:r>
              <a:rPr sz="2400" u="heavy" dirty="0">
                <a:latin typeface="Calibri"/>
                <a:cs typeface="Calibri"/>
              </a:rPr>
              <a:t> i</a:t>
            </a:r>
            <a:r>
              <a:rPr sz="2400" u="heavy" spc="-5" dirty="0">
                <a:latin typeface="Calibri"/>
                <a:cs typeface="Calibri"/>
              </a:rPr>
              <a:t>nn</a:t>
            </a:r>
            <a:r>
              <a:rPr sz="2400" u="heavy" spc="5" dirty="0">
                <a:latin typeface="Calibri"/>
                <a:cs typeface="Calibri"/>
              </a:rPr>
              <a:t>e</a:t>
            </a:r>
            <a:r>
              <a:rPr sz="2400" u="heavy" spc="-5" dirty="0">
                <a:latin typeface="Calibri"/>
                <a:cs typeface="Calibri"/>
              </a:rPr>
              <a:t>r</a:t>
            </a:r>
            <a:r>
              <a:rPr sz="2400" u="heavy" spc="-15" dirty="0">
                <a:latin typeface="Calibri"/>
                <a:cs typeface="Calibri"/>
              </a:rPr>
              <a:t> </a:t>
            </a:r>
            <a:r>
              <a:rPr sz="2400" u="heavy" dirty="0">
                <a:latin typeface="Calibri"/>
                <a:cs typeface="Calibri"/>
              </a:rPr>
              <a:t>l</a:t>
            </a:r>
            <a:r>
              <a:rPr sz="2400" u="heavy" spc="-10" dirty="0">
                <a:latin typeface="Calibri"/>
                <a:cs typeface="Calibri"/>
              </a:rPr>
              <a:t>oo</a:t>
            </a:r>
            <a:r>
              <a:rPr sz="2400" u="heavy" dirty="0">
                <a:latin typeface="Calibri"/>
                <a:cs typeface="Calibri"/>
              </a:rPr>
              <a:t>p</a:t>
            </a:r>
            <a:r>
              <a:rPr sz="2400" u="heavy" spc="5" dirty="0">
                <a:latin typeface="Calibri"/>
                <a:cs typeface="Calibri"/>
              </a:rPr>
              <a:t> </a:t>
            </a:r>
            <a:r>
              <a:rPr sz="2400" u="heavy" dirty="0">
                <a:latin typeface="Calibri"/>
                <a:cs typeface="Calibri"/>
              </a:rPr>
              <a:t>i</a:t>
            </a:r>
            <a:r>
              <a:rPr sz="2400" u="heavy" spc="-25" dirty="0">
                <a:latin typeface="Calibri"/>
                <a:cs typeface="Calibri"/>
              </a:rPr>
              <a:t>t</a:t>
            </a:r>
            <a:r>
              <a:rPr sz="2400" u="heavy" dirty="0">
                <a:latin typeface="Calibri"/>
                <a:cs typeface="Calibri"/>
              </a:rPr>
              <a:t>e</a:t>
            </a:r>
            <a:r>
              <a:rPr sz="2400" u="heavy" spc="-50" dirty="0">
                <a:latin typeface="Calibri"/>
                <a:cs typeface="Calibri"/>
              </a:rPr>
              <a:t>r</a:t>
            </a:r>
            <a:r>
              <a:rPr sz="2400" u="heavy" spc="-25" dirty="0">
                <a:latin typeface="Calibri"/>
                <a:cs typeface="Calibri"/>
              </a:rPr>
              <a:t>a</a:t>
            </a:r>
            <a:r>
              <a:rPr sz="2400" u="heavy" dirty="0">
                <a:latin typeface="Calibri"/>
                <a:cs typeface="Calibri"/>
              </a:rPr>
              <a:t>ti</a:t>
            </a:r>
            <a:r>
              <a:rPr sz="2400" u="heavy" spc="-10" dirty="0">
                <a:latin typeface="Calibri"/>
                <a:cs typeface="Calibri"/>
              </a:rPr>
              <a:t>o</a:t>
            </a:r>
            <a:r>
              <a:rPr sz="2400" u="heavy" spc="-5" dirty="0">
                <a:latin typeface="Calibri"/>
                <a:cs typeface="Calibri"/>
              </a:rPr>
              <a:t>n:</a:t>
            </a:r>
            <a:endParaRPr sz="2400">
              <a:latin typeface="Calibri"/>
              <a:cs typeface="Calibri"/>
            </a:endParaRPr>
          </a:p>
        </p:txBody>
      </p:sp>
      <p:sp>
        <p:nvSpPr>
          <p:cNvPr id="29" name="object 29"/>
          <p:cNvSpPr txBox="1"/>
          <p:nvPr/>
        </p:nvSpPr>
        <p:spPr>
          <a:xfrm>
            <a:off x="1226375" y="5322760"/>
            <a:ext cx="563880" cy="695960"/>
          </a:xfrm>
          <a:prstGeom prst="rect">
            <a:avLst/>
          </a:prstGeom>
        </p:spPr>
        <p:txBody>
          <a:bodyPr vert="horz" wrap="square" lIns="0" tIns="0" rIns="0" bIns="0" rtlCol="0">
            <a:spAutoFit/>
          </a:bodyPr>
          <a:lstStyle/>
          <a:p>
            <a:pPr marL="12700" marR="5080" indent="179705">
              <a:lnSpc>
                <a:spcPct val="100000"/>
              </a:lnSpc>
            </a:pPr>
            <a:r>
              <a:rPr sz="2400" u="heavy" spc="-5" dirty="0">
                <a:latin typeface="Calibri"/>
                <a:cs typeface="Calibri"/>
              </a:rPr>
              <a:t>A</a:t>
            </a:r>
            <a:r>
              <a:rPr sz="2400" spc="-5" dirty="0">
                <a:latin typeface="Calibri"/>
                <a:cs typeface="Calibri"/>
              </a:rPr>
              <a:t> 0.25</a:t>
            </a:r>
            <a:endParaRPr sz="2400">
              <a:latin typeface="Calibri"/>
              <a:cs typeface="Calibri"/>
            </a:endParaRPr>
          </a:p>
        </p:txBody>
      </p:sp>
      <p:sp>
        <p:nvSpPr>
          <p:cNvPr id="30" name="object 30"/>
          <p:cNvSpPr txBox="1"/>
          <p:nvPr/>
        </p:nvSpPr>
        <p:spPr>
          <a:xfrm>
            <a:off x="2674175" y="5322760"/>
            <a:ext cx="410209" cy="695960"/>
          </a:xfrm>
          <a:prstGeom prst="rect">
            <a:avLst/>
          </a:prstGeom>
        </p:spPr>
        <p:txBody>
          <a:bodyPr vert="horz" wrap="square" lIns="0" tIns="0" rIns="0" bIns="0" rtlCol="0">
            <a:spAutoFit/>
          </a:bodyPr>
          <a:lstStyle/>
          <a:p>
            <a:pPr marL="12700" marR="5080" indent="109220">
              <a:lnSpc>
                <a:spcPct val="100000"/>
              </a:lnSpc>
            </a:pPr>
            <a:r>
              <a:rPr sz="2400" u="heavy" spc="-5" dirty="0">
                <a:latin typeface="Calibri"/>
                <a:cs typeface="Calibri"/>
              </a:rPr>
              <a:t>B</a:t>
            </a:r>
            <a:r>
              <a:rPr sz="2400" dirty="0">
                <a:latin typeface="Calibri"/>
                <a:cs typeface="Calibri"/>
              </a:rPr>
              <a:t> </a:t>
            </a:r>
            <a:r>
              <a:rPr sz="2400" spc="-5" dirty="0">
                <a:latin typeface="Calibri"/>
                <a:cs typeface="Calibri"/>
              </a:rPr>
              <a:t>1.0</a:t>
            </a:r>
            <a:endParaRPr sz="2400">
              <a:latin typeface="Calibri"/>
              <a:cs typeface="Calibri"/>
            </a:endParaRPr>
          </a:p>
        </p:txBody>
      </p:sp>
      <p:sp>
        <p:nvSpPr>
          <p:cNvPr id="31" name="object 31"/>
          <p:cNvSpPr txBox="1"/>
          <p:nvPr/>
        </p:nvSpPr>
        <p:spPr>
          <a:xfrm>
            <a:off x="3987863" y="5322760"/>
            <a:ext cx="410209" cy="695960"/>
          </a:xfrm>
          <a:prstGeom prst="rect">
            <a:avLst/>
          </a:prstGeom>
        </p:spPr>
        <p:txBody>
          <a:bodyPr vert="horz" wrap="square" lIns="0" tIns="0" rIns="0" bIns="0" rtlCol="0">
            <a:spAutoFit/>
          </a:bodyPr>
          <a:lstStyle/>
          <a:p>
            <a:pPr marL="12700" marR="5080" indent="111125">
              <a:lnSpc>
                <a:spcPct val="100000"/>
              </a:lnSpc>
            </a:pPr>
            <a:r>
              <a:rPr sz="2400" u="heavy" dirty="0">
                <a:latin typeface="Calibri"/>
                <a:cs typeface="Calibri"/>
              </a:rPr>
              <a:t>C</a:t>
            </a:r>
            <a:r>
              <a:rPr sz="2400" dirty="0">
                <a:latin typeface="Calibri"/>
                <a:cs typeface="Calibri"/>
              </a:rPr>
              <a:t> </a:t>
            </a:r>
            <a:r>
              <a:rPr sz="2400" spc="-5" dirty="0">
                <a:latin typeface="Calibri"/>
                <a:cs typeface="Calibri"/>
              </a:rPr>
              <a:t>0.0</a:t>
            </a:r>
            <a:endParaRPr sz="2400">
              <a:latin typeface="Calibri"/>
              <a:cs typeface="Calibri"/>
            </a:endParaRPr>
          </a:p>
        </p:txBody>
      </p:sp>
      <p:sp>
        <p:nvSpPr>
          <p:cNvPr id="32" name="object 32"/>
          <p:cNvSpPr txBox="1"/>
          <p:nvPr/>
        </p:nvSpPr>
        <p:spPr>
          <a:xfrm>
            <a:off x="5122227" y="6098375"/>
            <a:ext cx="3744595" cy="330200"/>
          </a:xfrm>
          <a:prstGeom prst="rect">
            <a:avLst/>
          </a:prstGeom>
        </p:spPr>
        <p:txBody>
          <a:bodyPr vert="horz" wrap="square" lIns="0" tIns="0" rIns="0" bIns="0" rtlCol="0">
            <a:spAutoFit/>
          </a:bodyPr>
          <a:lstStyle/>
          <a:p>
            <a:pPr marL="12700">
              <a:lnSpc>
                <a:spcPct val="100000"/>
              </a:lnSpc>
            </a:pPr>
            <a:r>
              <a:rPr sz="2400" b="1" spc="-5" dirty="0">
                <a:latin typeface="Arial Narrow"/>
                <a:cs typeface="Arial Narrow"/>
              </a:rPr>
              <a:t>B</a:t>
            </a:r>
            <a:r>
              <a:rPr sz="2400" b="1" dirty="0">
                <a:latin typeface="Arial Narrow"/>
                <a:cs typeface="Arial Narrow"/>
              </a:rPr>
              <a:t>l</a:t>
            </a:r>
            <a:r>
              <a:rPr sz="2400" b="1" spc="-5" dirty="0">
                <a:latin typeface="Arial Narrow"/>
                <a:cs typeface="Arial Narrow"/>
              </a:rPr>
              <a:t>oc</a:t>
            </a:r>
            <a:r>
              <a:rPr sz="2400" b="1" dirty="0">
                <a:latin typeface="Arial Narrow"/>
                <a:cs typeface="Arial Narrow"/>
              </a:rPr>
              <a:t>k</a:t>
            </a:r>
            <a:r>
              <a:rPr sz="2400" b="1" spc="25" dirty="0">
                <a:latin typeface="Arial Narrow"/>
                <a:cs typeface="Arial Narrow"/>
              </a:rPr>
              <a:t> </a:t>
            </a:r>
            <a:r>
              <a:rPr sz="2400" b="1" spc="-5" dirty="0">
                <a:latin typeface="Arial Narrow"/>
                <a:cs typeface="Arial Narrow"/>
              </a:rPr>
              <a:t>s</a:t>
            </a:r>
            <a:r>
              <a:rPr sz="2400" b="1" dirty="0">
                <a:latin typeface="Arial Narrow"/>
                <a:cs typeface="Arial Narrow"/>
              </a:rPr>
              <a:t>ize</a:t>
            </a:r>
            <a:r>
              <a:rPr sz="2400" b="1" spc="10" dirty="0">
                <a:latin typeface="Arial Narrow"/>
                <a:cs typeface="Arial Narrow"/>
              </a:rPr>
              <a:t> </a:t>
            </a:r>
            <a:r>
              <a:rPr sz="2400" b="1" dirty="0">
                <a:latin typeface="Arial Narrow"/>
                <a:cs typeface="Arial Narrow"/>
              </a:rPr>
              <a:t>=</a:t>
            </a:r>
            <a:r>
              <a:rPr sz="2400" b="1" spc="5" dirty="0">
                <a:latin typeface="Arial Narrow"/>
                <a:cs typeface="Arial Narrow"/>
              </a:rPr>
              <a:t> </a:t>
            </a:r>
            <a:r>
              <a:rPr sz="2400" b="1" spc="-5" dirty="0">
                <a:latin typeface="Arial Narrow"/>
                <a:cs typeface="Arial Narrow"/>
              </a:rPr>
              <a:t>32</a:t>
            </a:r>
            <a:r>
              <a:rPr sz="2400" b="1" dirty="0">
                <a:latin typeface="Arial Narrow"/>
                <a:cs typeface="Arial Narrow"/>
              </a:rPr>
              <a:t>B</a:t>
            </a:r>
            <a:r>
              <a:rPr sz="2400" b="1" spc="20" dirty="0">
                <a:latin typeface="Arial Narrow"/>
                <a:cs typeface="Arial Narrow"/>
              </a:rPr>
              <a:t> </a:t>
            </a:r>
            <a:r>
              <a:rPr sz="2400" b="1" dirty="0">
                <a:latin typeface="Arial Narrow"/>
                <a:cs typeface="Arial Narrow"/>
              </a:rPr>
              <a:t>(f</a:t>
            </a:r>
            <a:r>
              <a:rPr sz="2400" b="1" spc="-5" dirty="0">
                <a:latin typeface="Arial Narrow"/>
                <a:cs typeface="Arial Narrow"/>
              </a:rPr>
              <a:t>ou</a:t>
            </a:r>
            <a:r>
              <a:rPr sz="2400" b="1" dirty="0">
                <a:latin typeface="Arial Narrow"/>
                <a:cs typeface="Arial Narrow"/>
              </a:rPr>
              <a:t>r</a:t>
            </a:r>
            <a:r>
              <a:rPr sz="2400" b="1" spc="-30" dirty="0">
                <a:latin typeface="Arial Narrow"/>
                <a:cs typeface="Arial Narrow"/>
              </a:rPr>
              <a:t> </a:t>
            </a:r>
            <a:r>
              <a:rPr sz="2400" b="1" spc="-5" dirty="0">
                <a:latin typeface="Arial Narrow"/>
                <a:cs typeface="Arial Narrow"/>
              </a:rPr>
              <a:t>doub</a:t>
            </a:r>
            <a:r>
              <a:rPr sz="2400" b="1" dirty="0">
                <a:latin typeface="Arial Narrow"/>
                <a:cs typeface="Arial Narrow"/>
              </a:rPr>
              <a:t>l</a:t>
            </a:r>
            <a:r>
              <a:rPr sz="2400" b="1" spc="-5" dirty="0">
                <a:latin typeface="Arial Narrow"/>
                <a:cs typeface="Arial Narrow"/>
              </a:rPr>
              <a:t>es)</a:t>
            </a:r>
            <a:endParaRPr sz="2400">
              <a:latin typeface="Arial Narrow"/>
              <a:cs typeface="Arial Narrow"/>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4650" y="346210"/>
            <a:ext cx="7591425" cy="812531"/>
          </a:xfrm>
          <a:prstGeom prst="rect">
            <a:avLst/>
          </a:prstGeom>
        </p:spPr>
        <p:txBody>
          <a:bodyPr vert="horz" wrap="square" lIns="0" tIns="256033" rIns="0" bIns="0" rtlCol="0">
            <a:spAutoFit/>
          </a:bodyPr>
          <a:lstStyle/>
          <a:p>
            <a:pPr marL="12700">
              <a:lnSpc>
                <a:spcPct val="100000"/>
              </a:lnSpc>
            </a:pPr>
            <a:r>
              <a:rPr lang="zh-CN" altLang="en-US" spc="-20" dirty="0"/>
              <a:t>矩阵乘法</a:t>
            </a:r>
            <a:r>
              <a:rPr spc="-20" dirty="0" smtClean="0"/>
              <a:t>(</a:t>
            </a:r>
            <a:r>
              <a:rPr dirty="0">
                <a:latin typeface="Courier New"/>
                <a:cs typeface="Courier New"/>
              </a:rPr>
              <a:t>kij</a:t>
            </a:r>
            <a:r>
              <a:rPr spc="-5" dirty="0"/>
              <a:t>)</a:t>
            </a:r>
          </a:p>
        </p:txBody>
      </p:sp>
      <p:sp>
        <p:nvSpPr>
          <p:cNvPr id="4" name="object 4"/>
          <p:cNvSpPr/>
          <p:nvPr/>
        </p:nvSpPr>
        <p:spPr>
          <a:xfrm>
            <a:off x="457200" y="1773936"/>
            <a:ext cx="4407407" cy="265937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16051" y="1685556"/>
            <a:ext cx="4910327" cy="281938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52437" y="1770062"/>
            <a:ext cx="4264025" cy="2515870"/>
          </a:xfrm>
          <a:custGeom>
            <a:avLst/>
            <a:gdLst/>
            <a:ahLst/>
            <a:cxnLst/>
            <a:rect l="l" t="t" r="r" b="b"/>
            <a:pathLst>
              <a:path w="4264025" h="2515870">
                <a:moveTo>
                  <a:pt x="0" y="0"/>
                </a:moveTo>
                <a:lnTo>
                  <a:pt x="4264025" y="0"/>
                </a:lnTo>
                <a:lnTo>
                  <a:pt x="4264025" y="2515819"/>
                </a:lnTo>
                <a:lnTo>
                  <a:pt x="0" y="2515819"/>
                </a:lnTo>
                <a:lnTo>
                  <a:pt x="0" y="0"/>
                </a:lnTo>
                <a:close/>
              </a:path>
            </a:pathLst>
          </a:custGeom>
          <a:solidFill>
            <a:srgbClr val="F6F5BD"/>
          </a:solidFill>
        </p:spPr>
        <p:txBody>
          <a:bodyPr wrap="square" lIns="0" tIns="0" rIns="0" bIns="0" rtlCol="0"/>
          <a:lstStyle/>
          <a:p>
            <a:endParaRPr/>
          </a:p>
        </p:txBody>
      </p:sp>
      <p:sp>
        <p:nvSpPr>
          <p:cNvPr id="7" name="object 7"/>
          <p:cNvSpPr/>
          <p:nvPr/>
        </p:nvSpPr>
        <p:spPr>
          <a:xfrm>
            <a:off x="452437" y="1770062"/>
            <a:ext cx="4264025" cy="2515870"/>
          </a:xfrm>
          <a:custGeom>
            <a:avLst/>
            <a:gdLst/>
            <a:ahLst/>
            <a:cxnLst/>
            <a:rect l="l" t="t" r="r" b="b"/>
            <a:pathLst>
              <a:path w="4264025" h="2515870">
                <a:moveTo>
                  <a:pt x="0" y="0"/>
                </a:moveTo>
                <a:lnTo>
                  <a:pt x="4264025" y="0"/>
                </a:lnTo>
                <a:lnTo>
                  <a:pt x="4264025" y="2515819"/>
                </a:lnTo>
                <a:lnTo>
                  <a:pt x="0" y="2515819"/>
                </a:lnTo>
                <a:lnTo>
                  <a:pt x="0" y="0"/>
                </a:lnTo>
                <a:close/>
              </a:path>
            </a:pathLst>
          </a:custGeom>
          <a:ln w="12700">
            <a:solidFill>
              <a:srgbClr val="000000"/>
            </a:solidFill>
          </a:ln>
        </p:spPr>
        <p:txBody>
          <a:bodyPr wrap="square" lIns="0" tIns="0" rIns="0" bIns="0" rtlCol="0"/>
          <a:lstStyle/>
          <a:p>
            <a:endParaRPr/>
          </a:p>
        </p:txBody>
      </p:sp>
      <p:sp>
        <p:nvSpPr>
          <p:cNvPr id="8" name="object 8"/>
          <p:cNvSpPr txBox="1"/>
          <p:nvPr/>
        </p:nvSpPr>
        <p:spPr>
          <a:xfrm>
            <a:off x="542696" y="1776051"/>
            <a:ext cx="3959225" cy="2121535"/>
          </a:xfrm>
          <a:prstGeom prst="rect">
            <a:avLst/>
          </a:prstGeom>
        </p:spPr>
        <p:txBody>
          <a:bodyPr vert="horz" wrap="square" lIns="0" tIns="0" rIns="0" bIns="0" rtlCol="0">
            <a:spAutoFit/>
          </a:bodyPr>
          <a:lstStyle/>
          <a:p>
            <a:pPr>
              <a:lnSpc>
                <a:spcPct val="100000"/>
              </a:lnSpc>
              <a:tabLst>
                <a:tab pos="956944" algn="l"/>
              </a:tabLst>
            </a:pPr>
            <a:r>
              <a:rPr sz="1800" b="1" dirty="0">
                <a:latin typeface="Courier New"/>
                <a:cs typeface="Courier New"/>
              </a:rPr>
              <a:t>/*</a:t>
            </a:r>
            <a:r>
              <a:rPr sz="1800" b="1" spc="-15" dirty="0">
                <a:latin typeface="Courier New"/>
                <a:cs typeface="Courier New"/>
              </a:rPr>
              <a:t> </a:t>
            </a:r>
            <a:r>
              <a:rPr sz="1800" b="1" dirty="0">
                <a:latin typeface="Courier New"/>
                <a:cs typeface="Courier New"/>
              </a:rPr>
              <a:t>k</a:t>
            </a:r>
            <a:r>
              <a:rPr sz="1800" b="1" spc="-15" dirty="0">
                <a:latin typeface="Courier New"/>
                <a:cs typeface="Courier New"/>
              </a:rPr>
              <a:t>i</a:t>
            </a:r>
            <a:r>
              <a:rPr sz="1800" b="1" dirty="0">
                <a:latin typeface="Courier New"/>
                <a:cs typeface="Courier New"/>
              </a:rPr>
              <a:t>j	</a:t>
            </a:r>
            <a:r>
              <a:rPr sz="1800" b="1" spc="-15" dirty="0">
                <a:latin typeface="Courier New"/>
                <a:cs typeface="Courier New"/>
              </a:rPr>
              <a:t>*/</a:t>
            </a:r>
            <a:endParaRPr sz="1800">
              <a:latin typeface="Courier New"/>
              <a:cs typeface="Courier New"/>
            </a:endParaRPr>
          </a:p>
          <a:p>
            <a:pPr marL="274320" marR="812165" indent="-274320">
              <a:lnSpc>
                <a:spcPct val="114999"/>
              </a:lnSpc>
            </a:pPr>
            <a:r>
              <a:rPr sz="1800" b="1" dirty="0">
                <a:latin typeface="Courier New"/>
                <a:cs typeface="Courier New"/>
              </a:rPr>
              <a:t>for</a:t>
            </a:r>
            <a:r>
              <a:rPr sz="1800" b="1" spc="-15" dirty="0">
                <a:latin typeface="Courier New"/>
                <a:cs typeface="Courier New"/>
              </a:rPr>
              <a:t> (</a:t>
            </a:r>
            <a:r>
              <a:rPr sz="1800" b="1" dirty="0">
                <a:latin typeface="Courier New"/>
                <a:cs typeface="Courier New"/>
              </a:rPr>
              <a:t>k=</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k</a:t>
            </a:r>
            <a:r>
              <a:rPr sz="1800" b="1" dirty="0">
                <a:latin typeface="Courier New"/>
                <a:cs typeface="Courier New"/>
              </a:rPr>
              <a:t>&lt;n;</a:t>
            </a:r>
            <a:r>
              <a:rPr sz="1800" b="1" spc="-15" dirty="0">
                <a:latin typeface="Courier New"/>
                <a:cs typeface="Courier New"/>
              </a:rPr>
              <a:t> k</a:t>
            </a:r>
            <a:r>
              <a:rPr sz="1800" b="1" dirty="0">
                <a:latin typeface="Courier New"/>
                <a:cs typeface="Courier New"/>
              </a:rPr>
              <a:t>++)</a:t>
            </a:r>
            <a:r>
              <a:rPr sz="1800" b="1" spc="-15" dirty="0">
                <a:latin typeface="Courier New"/>
                <a:cs typeface="Courier New"/>
              </a:rPr>
              <a:t> </a:t>
            </a:r>
            <a:r>
              <a:rPr sz="1800" b="1" dirty="0">
                <a:latin typeface="Courier New"/>
                <a:cs typeface="Courier New"/>
              </a:rPr>
              <a:t>{ </a:t>
            </a: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i</a:t>
            </a:r>
            <a:r>
              <a:rPr sz="1800" b="1" dirty="0">
                <a:latin typeface="Courier New"/>
                <a:cs typeface="Courier New"/>
              </a:rPr>
              <a:t>=</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a:t>
            </a:r>
            <a:r>
              <a:rPr sz="1800" b="1" dirty="0">
                <a:latin typeface="Courier New"/>
                <a:cs typeface="Courier New"/>
              </a:rPr>
              <a:t>i</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i</a:t>
            </a:r>
            <a:r>
              <a:rPr sz="1800" b="1" spc="-15" dirty="0">
                <a:latin typeface="Courier New"/>
                <a:cs typeface="Courier New"/>
              </a:rPr>
              <a:t>+</a:t>
            </a:r>
            <a:r>
              <a:rPr sz="1800" b="1" dirty="0">
                <a:latin typeface="Courier New"/>
                <a:cs typeface="Courier New"/>
              </a:rPr>
              <a:t>+)</a:t>
            </a:r>
            <a:r>
              <a:rPr sz="1800" b="1" spc="-30" dirty="0">
                <a:latin typeface="Courier New"/>
                <a:cs typeface="Courier New"/>
              </a:rPr>
              <a:t> </a:t>
            </a:r>
            <a:r>
              <a:rPr sz="1800" b="1" dirty="0">
                <a:latin typeface="Courier New"/>
                <a:cs typeface="Courier New"/>
              </a:rPr>
              <a:t>{</a:t>
            </a:r>
            <a:endParaRPr sz="1800">
              <a:latin typeface="Courier New"/>
              <a:cs typeface="Courier New"/>
            </a:endParaRPr>
          </a:p>
          <a:p>
            <a:pPr marL="546735">
              <a:lnSpc>
                <a:spcPct val="100000"/>
              </a:lnSpc>
              <a:spcBef>
                <a:spcPts val="320"/>
              </a:spcBef>
            </a:pPr>
            <a:r>
              <a:rPr sz="1800" b="1" dirty="0">
                <a:latin typeface="Courier New"/>
                <a:cs typeface="Courier New"/>
              </a:rPr>
              <a:t>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 </a:t>
            </a:r>
            <a:r>
              <a:rPr sz="1800" b="1" dirty="0">
                <a:latin typeface="Courier New"/>
                <a:cs typeface="Courier New"/>
              </a:rPr>
              <a:t>a</a:t>
            </a:r>
            <a:r>
              <a:rPr sz="1800" b="1" spc="-15" dirty="0">
                <a:latin typeface="Courier New"/>
                <a:cs typeface="Courier New"/>
              </a:rPr>
              <a:t>[i</a:t>
            </a:r>
            <a:r>
              <a:rPr sz="1800" b="1" dirty="0">
                <a:latin typeface="Courier New"/>
                <a:cs typeface="Courier New"/>
              </a:rPr>
              <a:t>][</a:t>
            </a:r>
            <a:r>
              <a:rPr sz="1800" b="1" spc="-15" dirty="0">
                <a:latin typeface="Courier New"/>
                <a:cs typeface="Courier New"/>
              </a:rPr>
              <a:t>k</a:t>
            </a:r>
            <a:r>
              <a:rPr sz="1800" b="1" dirty="0">
                <a:latin typeface="Courier New"/>
                <a:cs typeface="Courier New"/>
              </a:rPr>
              <a:t>];</a:t>
            </a:r>
            <a:endParaRPr sz="1800">
              <a:latin typeface="Courier New"/>
              <a:cs typeface="Courier New"/>
            </a:endParaRPr>
          </a:p>
          <a:p>
            <a:pPr marL="819785" indent="-273050">
              <a:lnSpc>
                <a:spcPct val="114999"/>
              </a:lnSpc>
            </a:pP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j=</a:t>
            </a:r>
            <a:r>
              <a:rPr sz="1800" b="1" dirty="0">
                <a:latin typeface="Courier New"/>
                <a:cs typeface="Courier New"/>
              </a:rPr>
              <a:t>0;</a:t>
            </a:r>
            <a:r>
              <a:rPr sz="1800" b="1" spc="-15" dirty="0">
                <a:latin typeface="Courier New"/>
                <a:cs typeface="Courier New"/>
              </a:rPr>
              <a:t> </a:t>
            </a:r>
            <a:r>
              <a:rPr sz="1800" b="1" dirty="0">
                <a:latin typeface="Courier New"/>
                <a:cs typeface="Courier New"/>
              </a:rPr>
              <a:t>j</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j</a:t>
            </a:r>
            <a:r>
              <a:rPr sz="1800" b="1" spc="-15" dirty="0">
                <a:latin typeface="Courier New"/>
                <a:cs typeface="Courier New"/>
              </a:rPr>
              <a:t>++</a:t>
            </a:r>
            <a:r>
              <a:rPr sz="1800" b="1" dirty="0">
                <a:latin typeface="Courier New"/>
                <a:cs typeface="Courier New"/>
              </a:rPr>
              <a:t>) </a:t>
            </a:r>
            <a:r>
              <a:rPr sz="1800" b="1" dirty="0">
                <a:solidFill>
                  <a:srgbClr val="C00000"/>
                </a:solidFill>
                <a:latin typeface="Courier New"/>
                <a:cs typeface="Courier New"/>
              </a:rPr>
              <a:t>c</a:t>
            </a:r>
            <a:r>
              <a:rPr sz="1800" b="1" spc="-15" dirty="0">
                <a:solidFill>
                  <a:srgbClr val="C00000"/>
                </a:solidFill>
                <a:latin typeface="Courier New"/>
                <a:cs typeface="Courier New"/>
              </a:rPr>
              <a:t>[</a:t>
            </a:r>
            <a:r>
              <a:rPr sz="1800" b="1" dirty="0">
                <a:solidFill>
                  <a:srgbClr val="C00000"/>
                </a:solidFill>
                <a:latin typeface="Courier New"/>
                <a:cs typeface="Courier New"/>
              </a:rPr>
              <a:t>i</a:t>
            </a:r>
            <a:r>
              <a:rPr sz="1800" b="1" spc="-15" dirty="0">
                <a:solidFill>
                  <a:srgbClr val="C00000"/>
                </a:solidFill>
                <a:latin typeface="Courier New"/>
                <a:cs typeface="Courier New"/>
              </a:rPr>
              <a:t>][</a:t>
            </a:r>
            <a:r>
              <a:rPr sz="1800" b="1" dirty="0">
                <a:solidFill>
                  <a:srgbClr val="C00000"/>
                </a:solidFill>
                <a:latin typeface="Courier New"/>
                <a:cs typeface="Courier New"/>
              </a:rPr>
              <a:t>j]</a:t>
            </a:r>
            <a:r>
              <a:rPr sz="1800" b="1" spc="-15" dirty="0">
                <a:solidFill>
                  <a:srgbClr val="C00000"/>
                </a:solidFill>
                <a:latin typeface="Courier New"/>
                <a:cs typeface="Courier New"/>
              </a:rPr>
              <a:t> </a:t>
            </a:r>
            <a:r>
              <a:rPr sz="1800" b="1" dirty="0">
                <a:solidFill>
                  <a:srgbClr val="C00000"/>
                </a:solidFill>
                <a:latin typeface="Courier New"/>
                <a:cs typeface="Courier New"/>
              </a:rPr>
              <a:t>+=</a:t>
            </a:r>
            <a:r>
              <a:rPr sz="1800" b="1" spc="-15" dirty="0">
                <a:solidFill>
                  <a:srgbClr val="C00000"/>
                </a:solidFill>
                <a:latin typeface="Courier New"/>
                <a:cs typeface="Courier New"/>
              </a:rPr>
              <a:t> </a:t>
            </a:r>
            <a:r>
              <a:rPr sz="1800" b="1" dirty="0">
                <a:solidFill>
                  <a:srgbClr val="C00000"/>
                </a:solidFill>
                <a:latin typeface="Courier New"/>
                <a:cs typeface="Courier New"/>
              </a:rPr>
              <a:t>r</a:t>
            </a:r>
            <a:r>
              <a:rPr sz="1800" b="1" spc="-15" dirty="0">
                <a:solidFill>
                  <a:srgbClr val="C00000"/>
                </a:solidFill>
                <a:latin typeface="Courier New"/>
                <a:cs typeface="Courier New"/>
              </a:rPr>
              <a:t> </a:t>
            </a:r>
            <a:r>
              <a:rPr sz="1800" b="1" dirty="0">
                <a:solidFill>
                  <a:srgbClr val="C00000"/>
                </a:solidFill>
                <a:latin typeface="Courier New"/>
                <a:cs typeface="Courier New"/>
              </a:rPr>
              <a:t>*</a:t>
            </a:r>
            <a:r>
              <a:rPr sz="1800" b="1" spc="-15" dirty="0">
                <a:solidFill>
                  <a:srgbClr val="C00000"/>
                </a:solidFill>
                <a:latin typeface="Courier New"/>
                <a:cs typeface="Courier New"/>
              </a:rPr>
              <a:t> b</a:t>
            </a:r>
            <a:r>
              <a:rPr sz="1800" b="1" dirty="0">
                <a:solidFill>
                  <a:srgbClr val="C00000"/>
                </a:solidFill>
                <a:latin typeface="Courier New"/>
                <a:cs typeface="Courier New"/>
              </a:rPr>
              <a:t>[k</a:t>
            </a:r>
            <a:r>
              <a:rPr sz="1800" b="1" spc="-15" dirty="0">
                <a:solidFill>
                  <a:srgbClr val="C00000"/>
                </a:solidFill>
                <a:latin typeface="Courier New"/>
                <a:cs typeface="Courier New"/>
              </a:rPr>
              <a:t>]</a:t>
            </a:r>
            <a:r>
              <a:rPr sz="1800" b="1" dirty="0">
                <a:solidFill>
                  <a:srgbClr val="C00000"/>
                </a:solidFill>
                <a:latin typeface="Courier New"/>
                <a:cs typeface="Courier New"/>
              </a:rPr>
              <a:t>[</a:t>
            </a:r>
            <a:r>
              <a:rPr sz="1800" b="1" spc="-15" dirty="0">
                <a:solidFill>
                  <a:srgbClr val="C00000"/>
                </a:solidFill>
                <a:latin typeface="Courier New"/>
                <a:cs typeface="Courier New"/>
              </a:rPr>
              <a:t>j</a:t>
            </a:r>
            <a:r>
              <a:rPr sz="1800" b="1" dirty="0">
                <a:solidFill>
                  <a:srgbClr val="C00000"/>
                </a:solidFill>
                <a:latin typeface="Courier New"/>
                <a:cs typeface="Courier New"/>
              </a:rPr>
              <a:t>];</a:t>
            </a:r>
            <a:endParaRPr sz="1800">
              <a:latin typeface="Courier New"/>
              <a:cs typeface="Courier New"/>
            </a:endParaRPr>
          </a:p>
          <a:p>
            <a:pPr marL="274320">
              <a:lnSpc>
                <a:spcPct val="100000"/>
              </a:lnSpc>
              <a:spcBef>
                <a:spcPts val="325"/>
              </a:spcBef>
            </a:pPr>
            <a:r>
              <a:rPr sz="1800" b="1" dirty="0">
                <a:latin typeface="Courier New"/>
                <a:cs typeface="Courier New"/>
              </a:rPr>
              <a:t>}</a:t>
            </a:r>
            <a:endParaRPr sz="1800">
              <a:latin typeface="Courier New"/>
              <a:cs typeface="Courier New"/>
            </a:endParaRPr>
          </a:p>
        </p:txBody>
      </p:sp>
      <p:sp>
        <p:nvSpPr>
          <p:cNvPr id="9" name="object 9"/>
          <p:cNvSpPr txBox="1"/>
          <p:nvPr/>
        </p:nvSpPr>
        <p:spPr>
          <a:xfrm>
            <a:off x="542696" y="3984327"/>
            <a:ext cx="137160" cy="228600"/>
          </a:xfrm>
          <a:prstGeom prst="rect">
            <a:avLst/>
          </a:prstGeom>
        </p:spPr>
        <p:txBody>
          <a:bodyPr vert="horz" wrap="square" lIns="0" tIns="0" rIns="0" bIns="0" rtlCol="0">
            <a:spAutoFit/>
          </a:bodyPr>
          <a:lstStyle/>
          <a:p>
            <a:pPr>
              <a:lnSpc>
                <a:spcPct val="100000"/>
              </a:lnSpc>
            </a:pPr>
            <a:r>
              <a:rPr sz="1800" b="1" dirty="0">
                <a:latin typeface="Courier New"/>
                <a:cs typeface="Courier New"/>
              </a:rPr>
              <a:t>}</a:t>
            </a:r>
            <a:endParaRPr sz="1800">
              <a:latin typeface="Courier New"/>
              <a:cs typeface="Courier New"/>
            </a:endParaRPr>
          </a:p>
        </p:txBody>
      </p:sp>
      <p:sp>
        <p:nvSpPr>
          <p:cNvPr id="10" name="object 10"/>
          <p:cNvSpPr/>
          <p:nvPr/>
        </p:nvSpPr>
        <p:spPr>
          <a:xfrm>
            <a:off x="6559550" y="2378075"/>
            <a:ext cx="596900" cy="520700"/>
          </a:xfrm>
          <a:custGeom>
            <a:avLst/>
            <a:gdLst/>
            <a:ahLst/>
            <a:cxnLst/>
            <a:rect l="l" t="t" r="r" b="b"/>
            <a:pathLst>
              <a:path w="596900" h="520700">
                <a:moveTo>
                  <a:pt x="0" y="0"/>
                </a:moveTo>
                <a:lnTo>
                  <a:pt x="596900" y="0"/>
                </a:lnTo>
                <a:lnTo>
                  <a:pt x="596900" y="520700"/>
                </a:lnTo>
                <a:lnTo>
                  <a:pt x="0" y="520700"/>
                </a:lnTo>
                <a:lnTo>
                  <a:pt x="0" y="0"/>
                </a:lnTo>
                <a:close/>
              </a:path>
            </a:pathLst>
          </a:custGeom>
          <a:ln w="12700">
            <a:solidFill>
              <a:srgbClr val="000000"/>
            </a:solidFill>
          </a:ln>
        </p:spPr>
        <p:txBody>
          <a:bodyPr wrap="square" lIns="0" tIns="0" rIns="0" bIns="0" rtlCol="0"/>
          <a:lstStyle/>
          <a:p>
            <a:endParaRPr/>
          </a:p>
        </p:txBody>
      </p:sp>
      <p:sp>
        <p:nvSpPr>
          <p:cNvPr id="11" name="object 11"/>
          <p:cNvSpPr/>
          <p:nvPr/>
        </p:nvSpPr>
        <p:spPr>
          <a:xfrm>
            <a:off x="7727950" y="2378075"/>
            <a:ext cx="596900" cy="520700"/>
          </a:xfrm>
          <a:custGeom>
            <a:avLst/>
            <a:gdLst/>
            <a:ahLst/>
            <a:cxnLst/>
            <a:rect l="l" t="t" r="r" b="b"/>
            <a:pathLst>
              <a:path w="596900" h="520700">
                <a:moveTo>
                  <a:pt x="0" y="0"/>
                </a:moveTo>
                <a:lnTo>
                  <a:pt x="596900" y="0"/>
                </a:lnTo>
                <a:lnTo>
                  <a:pt x="596900" y="520700"/>
                </a:lnTo>
                <a:lnTo>
                  <a:pt x="0" y="520700"/>
                </a:lnTo>
                <a:lnTo>
                  <a:pt x="0" y="0"/>
                </a:lnTo>
                <a:close/>
              </a:path>
            </a:pathLst>
          </a:custGeom>
          <a:ln w="12700">
            <a:solidFill>
              <a:srgbClr val="000000"/>
            </a:solidFill>
          </a:ln>
        </p:spPr>
        <p:txBody>
          <a:bodyPr wrap="square" lIns="0" tIns="0" rIns="0" bIns="0" rtlCol="0"/>
          <a:lstStyle/>
          <a:p>
            <a:endParaRPr/>
          </a:p>
        </p:txBody>
      </p:sp>
      <p:sp>
        <p:nvSpPr>
          <p:cNvPr id="12" name="object 12"/>
          <p:cNvSpPr txBox="1"/>
          <p:nvPr/>
        </p:nvSpPr>
        <p:spPr>
          <a:xfrm>
            <a:off x="5549900" y="3037713"/>
            <a:ext cx="17272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A</a:t>
            </a:r>
            <a:endParaRPr sz="2000">
              <a:latin typeface="Calibri"/>
              <a:cs typeface="Calibri"/>
            </a:endParaRPr>
          </a:p>
        </p:txBody>
      </p:sp>
      <p:sp>
        <p:nvSpPr>
          <p:cNvPr id="13" name="object 13"/>
          <p:cNvSpPr txBox="1"/>
          <p:nvPr/>
        </p:nvSpPr>
        <p:spPr>
          <a:xfrm>
            <a:off x="6769248" y="3037713"/>
            <a:ext cx="16383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B</a:t>
            </a:r>
            <a:endParaRPr sz="2000">
              <a:latin typeface="Calibri"/>
              <a:cs typeface="Calibri"/>
            </a:endParaRPr>
          </a:p>
        </p:txBody>
      </p:sp>
      <p:sp>
        <p:nvSpPr>
          <p:cNvPr id="14" name="object 14"/>
          <p:cNvSpPr txBox="1"/>
          <p:nvPr/>
        </p:nvSpPr>
        <p:spPr>
          <a:xfrm>
            <a:off x="7926496" y="3037713"/>
            <a:ext cx="16129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C</a:t>
            </a:r>
            <a:endParaRPr sz="2000">
              <a:latin typeface="Calibri"/>
              <a:cs typeface="Calibri"/>
            </a:endParaRPr>
          </a:p>
        </p:txBody>
      </p:sp>
      <p:sp>
        <p:nvSpPr>
          <p:cNvPr id="15" name="object 15"/>
          <p:cNvSpPr/>
          <p:nvPr/>
        </p:nvSpPr>
        <p:spPr>
          <a:xfrm>
            <a:off x="7734300" y="2752725"/>
            <a:ext cx="584200" cy="0"/>
          </a:xfrm>
          <a:custGeom>
            <a:avLst/>
            <a:gdLst/>
            <a:ahLst/>
            <a:cxnLst/>
            <a:rect l="l" t="t" r="r" b="b"/>
            <a:pathLst>
              <a:path w="584200">
                <a:moveTo>
                  <a:pt x="0" y="0"/>
                </a:moveTo>
                <a:lnTo>
                  <a:pt x="584200" y="0"/>
                </a:lnTo>
              </a:path>
            </a:pathLst>
          </a:custGeom>
          <a:ln w="57150">
            <a:solidFill>
              <a:srgbClr val="C00000"/>
            </a:solidFill>
          </a:ln>
        </p:spPr>
        <p:txBody>
          <a:bodyPr wrap="square" lIns="0" tIns="0" rIns="0" bIns="0" rtlCol="0"/>
          <a:lstStyle/>
          <a:p>
            <a:endParaRPr/>
          </a:p>
        </p:txBody>
      </p:sp>
      <p:sp>
        <p:nvSpPr>
          <p:cNvPr id="16" name="object 16"/>
          <p:cNvSpPr/>
          <p:nvPr/>
        </p:nvSpPr>
        <p:spPr>
          <a:xfrm>
            <a:off x="5422900" y="2790825"/>
            <a:ext cx="50800" cy="0"/>
          </a:xfrm>
          <a:custGeom>
            <a:avLst/>
            <a:gdLst/>
            <a:ahLst/>
            <a:cxnLst/>
            <a:rect l="l" t="t" r="r" b="b"/>
            <a:pathLst>
              <a:path w="50800">
                <a:moveTo>
                  <a:pt x="0" y="0"/>
                </a:moveTo>
                <a:lnTo>
                  <a:pt x="50800" y="0"/>
                </a:lnTo>
              </a:path>
            </a:pathLst>
          </a:custGeom>
          <a:ln w="50800">
            <a:solidFill>
              <a:srgbClr val="FF0000"/>
            </a:solidFill>
          </a:ln>
        </p:spPr>
        <p:txBody>
          <a:bodyPr wrap="square" lIns="0" tIns="0" rIns="0" bIns="0" rtlCol="0"/>
          <a:lstStyle/>
          <a:p>
            <a:endParaRPr/>
          </a:p>
        </p:txBody>
      </p:sp>
      <p:sp>
        <p:nvSpPr>
          <p:cNvPr id="17" name="object 17"/>
          <p:cNvSpPr/>
          <p:nvPr/>
        </p:nvSpPr>
        <p:spPr>
          <a:xfrm>
            <a:off x="5422900" y="2765425"/>
            <a:ext cx="50800" cy="50800"/>
          </a:xfrm>
          <a:custGeom>
            <a:avLst/>
            <a:gdLst/>
            <a:ahLst/>
            <a:cxnLst/>
            <a:rect l="l" t="t" r="r" b="b"/>
            <a:pathLst>
              <a:path w="50800" h="50800">
                <a:moveTo>
                  <a:pt x="0" y="0"/>
                </a:moveTo>
                <a:lnTo>
                  <a:pt x="50800" y="0"/>
                </a:lnTo>
                <a:lnTo>
                  <a:pt x="50800" y="50800"/>
                </a:lnTo>
                <a:lnTo>
                  <a:pt x="0" y="50800"/>
                </a:lnTo>
                <a:lnTo>
                  <a:pt x="0" y="0"/>
                </a:lnTo>
                <a:close/>
              </a:path>
            </a:pathLst>
          </a:custGeom>
          <a:ln w="57150">
            <a:solidFill>
              <a:srgbClr val="C00000"/>
            </a:solidFill>
          </a:ln>
        </p:spPr>
        <p:txBody>
          <a:bodyPr wrap="square" lIns="0" tIns="0" rIns="0" bIns="0" rtlCol="0"/>
          <a:lstStyle/>
          <a:p>
            <a:endParaRPr/>
          </a:p>
        </p:txBody>
      </p:sp>
      <p:sp>
        <p:nvSpPr>
          <p:cNvPr id="18" name="object 18"/>
          <p:cNvSpPr/>
          <p:nvPr/>
        </p:nvSpPr>
        <p:spPr>
          <a:xfrm>
            <a:off x="6565900" y="2524125"/>
            <a:ext cx="584200" cy="0"/>
          </a:xfrm>
          <a:custGeom>
            <a:avLst/>
            <a:gdLst/>
            <a:ahLst/>
            <a:cxnLst/>
            <a:rect l="l" t="t" r="r" b="b"/>
            <a:pathLst>
              <a:path w="584200">
                <a:moveTo>
                  <a:pt x="0" y="0"/>
                </a:moveTo>
                <a:lnTo>
                  <a:pt x="584200" y="0"/>
                </a:lnTo>
              </a:path>
            </a:pathLst>
          </a:custGeom>
          <a:ln w="57150">
            <a:solidFill>
              <a:srgbClr val="C00000"/>
            </a:solidFill>
          </a:ln>
        </p:spPr>
        <p:txBody>
          <a:bodyPr wrap="square" lIns="0" tIns="0" rIns="0" bIns="0" rtlCol="0"/>
          <a:lstStyle/>
          <a:p>
            <a:endParaRPr/>
          </a:p>
        </p:txBody>
      </p:sp>
      <p:sp>
        <p:nvSpPr>
          <p:cNvPr id="19" name="object 19"/>
          <p:cNvSpPr txBox="1"/>
          <p:nvPr/>
        </p:nvSpPr>
        <p:spPr>
          <a:xfrm>
            <a:off x="5461000" y="1894713"/>
            <a:ext cx="3362960" cy="1042035"/>
          </a:xfrm>
          <a:prstGeom prst="rect">
            <a:avLst/>
          </a:prstGeom>
        </p:spPr>
        <p:txBody>
          <a:bodyPr vert="horz" wrap="square" lIns="0" tIns="0" rIns="0" bIns="0" rtlCol="0">
            <a:spAutoFit/>
          </a:bodyPr>
          <a:lstStyle/>
          <a:p>
            <a:pPr marL="12700">
              <a:lnSpc>
                <a:spcPct val="100000"/>
              </a:lnSpc>
            </a:pPr>
            <a:r>
              <a:rPr sz="2000" spc="-5" dirty="0">
                <a:latin typeface="Calibri"/>
                <a:cs typeface="Calibri"/>
              </a:rPr>
              <a:t>I</a:t>
            </a:r>
            <a:r>
              <a:rPr sz="2000" dirty="0">
                <a:latin typeface="Calibri"/>
                <a:cs typeface="Calibri"/>
              </a:rPr>
              <a:t>nn</a:t>
            </a:r>
            <a:r>
              <a:rPr sz="2000" spc="-5" dirty="0">
                <a:latin typeface="Calibri"/>
                <a:cs typeface="Calibri"/>
              </a:rPr>
              <a:t>e</a:t>
            </a:r>
            <a:r>
              <a:rPr sz="2000" dirty="0">
                <a:latin typeface="Calibri"/>
                <a:cs typeface="Calibri"/>
              </a:rPr>
              <a:t>r</a:t>
            </a:r>
            <a:r>
              <a:rPr sz="2000" spc="-10" dirty="0">
                <a:latin typeface="Calibri"/>
                <a:cs typeface="Calibri"/>
              </a:rPr>
              <a:t> </a:t>
            </a:r>
            <a:r>
              <a:rPr sz="2000" spc="-5" dirty="0">
                <a:latin typeface="Calibri"/>
                <a:cs typeface="Calibri"/>
              </a:rPr>
              <a:t>loo</a:t>
            </a:r>
            <a:r>
              <a:rPr sz="2000" dirty="0">
                <a:latin typeface="Calibri"/>
                <a:cs typeface="Calibri"/>
              </a:rPr>
              <a:t>p:</a:t>
            </a:r>
            <a:endParaRPr sz="2000">
              <a:latin typeface="Calibri"/>
              <a:cs typeface="Calibri"/>
            </a:endParaRPr>
          </a:p>
          <a:p>
            <a:pPr marL="654050" algn="ctr">
              <a:lnSpc>
                <a:spcPts val="2100"/>
              </a:lnSpc>
              <a:spcBef>
                <a:spcPts val="1800"/>
              </a:spcBef>
            </a:pPr>
            <a:r>
              <a:rPr sz="2000" dirty="0">
                <a:latin typeface="Calibri"/>
                <a:cs typeface="Calibri"/>
              </a:rPr>
              <a:t>(k,</a:t>
            </a:r>
            <a:r>
              <a:rPr sz="2000" spc="-5" dirty="0">
                <a:latin typeface="Calibri"/>
                <a:cs typeface="Calibri"/>
              </a:rPr>
              <a:t>*</a:t>
            </a:r>
            <a:r>
              <a:rPr sz="2000" dirty="0">
                <a:latin typeface="Calibri"/>
                <a:cs typeface="Calibri"/>
              </a:rPr>
              <a:t>)</a:t>
            </a:r>
            <a:endParaRPr sz="2000">
              <a:latin typeface="Calibri"/>
              <a:cs typeface="Calibri"/>
            </a:endParaRPr>
          </a:p>
          <a:p>
            <a:pPr marR="5080" algn="r">
              <a:lnSpc>
                <a:spcPts val="2100"/>
              </a:lnSpc>
            </a:pPr>
            <a:r>
              <a:rPr sz="2000" dirty="0">
                <a:latin typeface="Calibri"/>
                <a:cs typeface="Calibri"/>
              </a:rPr>
              <a:t>(</a:t>
            </a:r>
            <a:r>
              <a:rPr sz="2000" spc="-5" dirty="0">
                <a:latin typeface="Calibri"/>
                <a:cs typeface="Calibri"/>
              </a:rPr>
              <a:t>i</a:t>
            </a:r>
            <a:r>
              <a:rPr sz="2000" dirty="0">
                <a:latin typeface="Calibri"/>
                <a:cs typeface="Calibri"/>
              </a:rPr>
              <a:t>,</a:t>
            </a:r>
            <a:r>
              <a:rPr sz="2000" spc="-5" dirty="0">
                <a:latin typeface="Calibri"/>
                <a:cs typeface="Calibri"/>
              </a:rPr>
              <a:t>*</a:t>
            </a:r>
            <a:r>
              <a:rPr sz="2000" dirty="0">
                <a:latin typeface="Calibri"/>
                <a:cs typeface="Calibri"/>
              </a:rPr>
              <a:t>)</a:t>
            </a:r>
            <a:endParaRPr sz="2000">
              <a:latin typeface="Calibri"/>
              <a:cs typeface="Calibri"/>
            </a:endParaRPr>
          </a:p>
        </p:txBody>
      </p:sp>
      <p:sp>
        <p:nvSpPr>
          <p:cNvPr id="20" name="object 20"/>
          <p:cNvSpPr txBox="1"/>
          <p:nvPr/>
        </p:nvSpPr>
        <p:spPr>
          <a:xfrm>
            <a:off x="5340350" y="2378075"/>
            <a:ext cx="596900" cy="520700"/>
          </a:xfrm>
          <a:prstGeom prst="rect">
            <a:avLst/>
          </a:prstGeom>
          <a:ln w="12700">
            <a:solidFill>
              <a:srgbClr val="000000"/>
            </a:solidFill>
          </a:ln>
        </p:spPr>
        <p:txBody>
          <a:bodyPr vert="horz" wrap="square" lIns="0" tIns="0" rIns="0" bIns="0" rtlCol="0">
            <a:spAutoFit/>
          </a:bodyPr>
          <a:lstStyle/>
          <a:p>
            <a:pPr marL="33020">
              <a:lnSpc>
                <a:spcPct val="100000"/>
              </a:lnSpc>
            </a:pPr>
            <a:r>
              <a:rPr sz="2000" dirty="0">
                <a:latin typeface="Calibri"/>
                <a:cs typeface="Calibri"/>
              </a:rPr>
              <a:t>(</a:t>
            </a:r>
            <a:r>
              <a:rPr sz="2000" spc="-5" dirty="0">
                <a:latin typeface="Calibri"/>
                <a:cs typeface="Calibri"/>
              </a:rPr>
              <a:t>i</a:t>
            </a:r>
            <a:r>
              <a:rPr sz="2000" dirty="0">
                <a:latin typeface="Calibri"/>
                <a:cs typeface="Calibri"/>
              </a:rPr>
              <a:t>,k)</a:t>
            </a:r>
            <a:endParaRPr sz="2000">
              <a:latin typeface="Calibri"/>
              <a:cs typeface="Calibri"/>
            </a:endParaRPr>
          </a:p>
        </p:txBody>
      </p:sp>
      <p:sp>
        <p:nvSpPr>
          <p:cNvPr id="21" name="object 21"/>
          <p:cNvSpPr txBox="1"/>
          <p:nvPr/>
        </p:nvSpPr>
        <p:spPr>
          <a:xfrm>
            <a:off x="6404461" y="3942484"/>
            <a:ext cx="1016000" cy="280035"/>
          </a:xfrm>
          <a:prstGeom prst="rect">
            <a:avLst/>
          </a:prstGeom>
        </p:spPr>
        <p:txBody>
          <a:bodyPr vert="horz" wrap="square" lIns="0" tIns="0" rIns="0" bIns="0" rtlCol="0">
            <a:spAutoFit/>
          </a:bodyPr>
          <a:lstStyle/>
          <a:p>
            <a:pPr marL="12700">
              <a:lnSpc>
                <a:spcPct val="100000"/>
              </a:lnSpc>
            </a:pPr>
            <a:r>
              <a:rPr sz="2000" spc="-35" dirty="0">
                <a:latin typeface="Calibri"/>
                <a:cs typeface="Calibri"/>
              </a:rPr>
              <a:t>R</a:t>
            </a:r>
            <a:r>
              <a:rPr sz="2000" spc="-15" dirty="0">
                <a:latin typeface="Calibri"/>
                <a:cs typeface="Calibri"/>
              </a:rPr>
              <a:t>o</a:t>
            </a:r>
            <a:r>
              <a:rPr sz="2000" spc="-10" dirty="0">
                <a:latin typeface="Calibri"/>
                <a:cs typeface="Calibri"/>
              </a:rPr>
              <a:t>w</a:t>
            </a:r>
            <a:r>
              <a:rPr sz="2000" spc="-5" dirty="0">
                <a:latin typeface="Calibri"/>
                <a:cs typeface="Calibri"/>
              </a:rPr>
              <a:t>-wise</a:t>
            </a:r>
            <a:endParaRPr sz="2000">
              <a:latin typeface="Calibri"/>
              <a:cs typeface="Calibri"/>
            </a:endParaRPr>
          </a:p>
        </p:txBody>
      </p:sp>
      <p:sp>
        <p:nvSpPr>
          <p:cNvPr id="22" name="object 22"/>
          <p:cNvSpPr/>
          <p:nvPr/>
        </p:nvSpPr>
        <p:spPr>
          <a:xfrm>
            <a:off x="6881814" y="3416300"/>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3" name="object 23"/>
          <p:cNvSpPr/>
          <p:nvPr/>
        </p:nvSpPr>
        <p:spPr>
          <a:xfrm>
            <a:off x="6843717" y="3352798"/>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24" name="object 24"/>
          <p:cNvSpPr txBox="1"/>
          <p:nvPr/>
        </p:nvSpPr>
        <p:spPr>
          <a:xfrm>
            <a:off x="7547385" y="3942588"/>
            <a:ext cx="1016000" cy="280035"/>
          </a:xfrm>
          <a:prstGeom prst="rect">
            <a:avLst/>
          </a:prstGeom>
        </p:spPr>
        <p:txBody>
          <a:bodyPr vert="horz" wrap="square" lIns="0" tIns="0" rIns="0" bIns="0" rtlCol="0">
            <a:spAutoFit/>
          </a:bodyPr>
          <a:lstStyle/>
          <a:p>
            <a:pPr marL="12700">
              <a:lnSpc>
                <a:spcPct val="100000"/>
              </a:lnSpc>
            </a:pPr>
            <a:r>
              <a:rPr sz="2000" spc="-35" dirty="0">
                <a:latin typeface="Calibri"/>
                <a:cs typeface="Calibri"/>
              </a:rPr>
              <a:t>R</a:t>
            </a:r>
            <a:r>
              <a:rPr sz="2000" spc="-15" dirty="0">
                <a:latin typeface="Calibri"/>
                <a:cs typeface="Calibri"/>
              </a:rPr>
              <a:t>o</a:t>
            </a:r>
            <a:r>
              <a:rPr sz="2000" spc="-10" dirty="0">
                <a:latin typeface="Calibri"/>
                <a:cs typeface="Calibri"/>
              </a:rPr>
              <a:t>w</a:t>
            </a:r>
            <a:r>
              <a:rPr sz="2000" spc="-5" dirty="0">
                <a:latin typeface="Calibri"/>
                <a:cs typeface="Calibri"/>
              </a:rPr>
              <a:t>-wise</a:t>
            </a:r>
            <a:endParaRPr sz="2000">
              <a:latin typeface="Calibri"/>
              <a:cs typeface="Calibri"/>
            </a:endParaRPr>
          </a:p>
        </p:txBody>
      </p:sp>
      <p:sp>
        <p:nvSpPr>
          <p:cNvPr id="25" name="object 25"/>
          <p:cNvSpPr/>
          <p:nvPr/>
        </p:nvSpPr>
        <p:spPr>
          <a:xfrm>
            <a:off x="8024814" y="3416300"/>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6" name="object 26"/>
          <p:cNvSpPr/>
          <p:nvPr/>
        </p:nvSpPr>
        <p:spPr>
          <a:xfrm>
            <a:off x="7986717" y="3352798"/>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27" name="object 27"/>
          <p:cNvSpPr txBox="1"/>
          <p:nvPr/>
        </p:nvSpPr>
        <p:spPr>
          <a:xfrm>
            <a:off x="5374697" y="3950525"/>
            <a:ext cx="564515"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F</a:t>
            </a:r>
            <a:r>
              <a:rPr sz="2000" spc="-5" dirty="0">
                <a:latin typeface="Calibri"/>
                <a:cs typeface="Calibri"/>
              </a:rPr>
              <a:t>i</a:t>
            </a:r>
            <a:r>
              <a:rPr sz="2000" spc="-55" dirty="0">
                <a:latin typeface="Calibri"/>
                <a:cs typeface="Calibri"/>
              </a:rPr>
              <a:t>x</a:t>
            </a:r>
            <a:r>
              <a:rPr sz="2000" spc="-5" dirty="0">
                <a:latin typeface="Calibri"/>
                <a:cs typeface="Calibri"/>
              </a:rPr>
              <a:t>e</a:t>
            </a:r>
            <a:r>
              <a:rPr sz="2000" dirty="0">
                <a:latin typeface="Calibri"/>
                <a:cs typeface="Calibri"/>
              </a:rPr>
              <a:t>d</a:t>
            </a:r>
            <a:endParaRPr sz="2000">
              <a:latin typeface="Calibri"/>
              <a:cs typeface="Calibri"/>
            </a:endParaRPr>
          </a:p>
        </p:txBody>
      </p:sp>
      <p:sp>
        <p:nvSpPr>
          <p:cNvPr id="28" name="object 28"/>
          <p:cNvSpPr/>
          <p:nvPr/>
        </p:nvSpPr>
        <p:spPr>
          <a:xfrm>
            <a:off x="5632451" y="3424237"/>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9" name="object 29"/>
          <p:cNvSpPr/>
          <p:nvPr/>
        </p:nvSpPr>
        <p:spPr>
          <a:xfrm>
            <a:off x="5594355" y="3360736"/>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30" name="object 30"/>
          <p:cNvSpPr txBox="1"/>
          <p:nvPr/>
        </p:nvSpPr>
        <p:spPr>
          <a:xfrm>
            <a:off x="522287" y="4957000"/>
            <a:ext cx="3897629" cy="330200"/>
          </a:xfrm>
          <a:prstGeom prst="rect">
            <a:avLst/>
          </a:prstGeom>
        </p:spPr>
        <p:txBody>
          <a:bodyPr vert="horz" wrap="square" lIns="0" tIns="0" rIns="0" bIns="0" rtlCol="0">
            <a:spAutoFit/>
          </a:bodyPr>
          <a:lstStyle/>
          <a:p>
            <a:pPr marL="12700">
              <a:lnSpc>
                <a:spcPct val="100000"/>
              </a:lnSpc>
            </a:pPr>
            <a:r>
              <a:rPr sz="2400" u="heavy" dirty="0">
                <a:latin typeface="Calibri"/>
                <a:cs typeface="Calibri"/>
              </a:rPr>
              <a:t>Mi</a:t>
            </a:r>
            <a:r>
              <a:rPr sz="2400" u="heavy" spc="-10" dirty="0">
                <a:latin typeface="Calibri"/>
                <a:cs typeface="Calibri"/>
              </a:rPr>
              <a:t>ss</a:t>
            </a:r>
            <a:r>
              <a:rPr sz="2400" u="heavy" dirty="0">
                <a:latin typeface="Calibri"/>
                <a:cs typeface="Calibri"/>
              </a:rPr>
              <a:t>es</a:t>
            </a:r>
            <a:r>
              <a:rPr sz="2400" u="heavy" spc="-10" dirty="0">
                <a:latin typeface="Calibri"/>
                <a:cs typeface="Calibri"/>
              </a:rPr>
              <a:t> </a:t>
            </a:r>
            <a:r>
              <a:rPr sz="2400" u="heavy" spc="-5" dirty="0">
                <a:latin typeface="Calibri"/>
                <a:cs typeface="Calibri"/>
              </a:rPr>
              <a:t>p</a:t>
            </a:r>
            <a:r>
              <a:rPr sz="2400" u="heavy" dirty="0">
                <a:latin typeface="Calibri"/>
                <a:cs typeface="Calibri"/>
              </a:rPr>
              <a:t>e</a:t>
            </a:r>
            <a:r>
              <a:rPr sz="2400" u="heavy" spc="-5" dirty="0">
                <a:latin typeface="Calibri"/>
                <a:cs typeface="Calibri"/>
              </a:rPr>
              <a:t>r</a:t>
            </a:r>
            <a:r>
              <a:rPr sz="2400" u="heavy" dirty="0">
                <a:latin typeface="Calibri"/>
                <a:cs typeface="Calibri"/>
              </a:rPr>
              <a:t> i</a:t>
            </a:r>
            <a:r>
              <a:rPr sz="2400" u="heavy" spc="-5" dirty="0">
                <a:latin typeface="Calibri"/>
                <a:cs typeface="Calibri"/>
              </a:rPr>
              <a:t>nn</a:t>
            </a:r>
            <a:r>
              <a:rPr sz="2400" u="heavy" spc="5" dirty="0">
                <a:latin typeface="Calibri"/>
                <a:cs typeface="Calibri"/>
              </a:rPr>
              <a:t>e</a:t>
            </a:r>
            <a:r>
              <a:rPr sz="2400" u="heavy" spc="-5" dirty="0">
                <a:latin typeface="Calibri"/>
                <a:cs typeface="Calibri"/>
              </a:rPr>
              <a:t>r</a:t>
            </a:r>
            <a:r>
              <a:rPr sz="2400" u="heavy" spc="-15" dirty="0">
                <a:latin typeface="Calibri"/>
                <a:cs typeface="Calibri"/>
              </a:rPr>
              <a:t> </a:t>
            </a:r>
            <a:r>
              <a:rPr sz="2400" u="heavy" dirty="0">
                <a:latin typeface="Calibri"/>
                <a:cs typeface="Calibri"/>
              </a:rPr>
              <a:t>l</a:t>
            </a:r>
            <a:r>
              <a:rPr sz="2400" u="heavy" spc="-10" dirty="0">
                <a:latin typeface="Calibri"/>
                <a:cs typeface="Calibri"/>
              </a:rPr>
              <a:t>oo</a:t>
            </a:r>
            <a:r>
              <a:rPr sz="2400" u="heavy" dirty="0">
                <a:latin typeface="Calibri"/>
                <a:cs typeface="Calibri"/>
              </a:rPr>
              <a:t>p</a:t>
            </a:r>
            <a:r>
              <a:rPr sz="2400" u="heavy" spc="5" dirty="0">
                <a:latin typeface="Calibri"/>
                <a:cs typeface="Calibri"/>
              </a:rPr>
              <a:t> </a:t>
            </a:r>
            <a:r>
              <a:rPr sz="2400" u="heavy" dirty="0">
                <a:latin typeface="Calibri"/>
                <a:cs typeface="Calibri"/>
              </a:rPr>
              <a:t>i</a:t>
            </a:r>
            <a:r>
              <a:rPr sz="2400" u="heavy" spc="-25" dirty="0">
                <a:latin typeface="Calibri"/>
                <a:cs typeface="Calibri"/>
              </a:rPr>
              <a:t>t</a:t>
            </a:r>
            <a:r>
              <a:rPr sz="2400" u="heavy" dirty="0">
                <a:latin typeface="Calibri"/>
                <a:cs typeface="Calibri"/>
              </a:rPr>
              <a:t>e</a:t>
            </a:r>
            <a:r>
              <a:rPr sz="2400" u="heavy" spc="-50" dirty="0">
                <a:latin typeface="Calibri"/>
                <a:cs typeface="Calibri"/>
              </a:rPr>
              <a:t>r</a:t>
            </a:r>
            <a:r>
              <a:rPr sz="2400" u="heavy" spc="-25" dirty="0">
                <a:latin typeface="Calibri"/>
                <a:cs typeface="Calibri"/>
              </a:rPr>
              <a:t>a</a:t>
            </a:r>
            <a:r>
              <a:rPr sz="2400" u="heavy" dirty="0">
                <a:latin typeface="Calibri"/>
                <a:cs typeface="Calibri"/>
              </a:rPr>
              <a:t>ti</a:t>
            </a:r>
            <a:r>
              <a:rPr sz="2400" u="heavy" spc="-10" dirty="0">
                <a:latin typeface="Calibri"/>
                <a:cs typeface="Calibri"/>
              </a:rPr>
              <a:t>o</a:t>
            </a:r>
            <a:r>
              <a:rPr sz="2400" u="heavy" spc="-5" dirty="0">
                <a:latin typeface="Calibri"/>
                <a:cs typeface="Calibri"/>
              </a:rPr>
              <a:t>n:</a:t>
            </a:r>
            <a:endParaRPr sz="2400">
              <a:latin typeface="Calibri"/>
              <a:cs typeface="Calibri"/>
            </a:endParaRPr>
          </a:p>
        </p:txBody>
      </p:sp>
      <p:sp>
        <p:nvSpPr>
          <p:cNvPr id="31" name="object 31"/>
          <p:cNvSpPr txBox="1"/>
          <p:nvPr/>
        </p:nvSpPr>
        <p:spPr>
          <a:xfrm>
            <a:off x="1302575" y="5322760"/>
            <a:ext cx="410209" cy="695960"/>
          </a:xfrm>
          <a:prstGeom prst="rect">
            <a:avLst/>
          </a:prstGeom>
        </p:spPr>
        <p:txBody>
          <a:bodyPr vert="horz" wrap="square" lIns="0" tIns="0" rIns="0" bIns="0" rtlCol="0">
            <a:spAutoFit/>
          </a:bodyPr>
          <a:lstStyle/>
          <a:p>
            <a:pPr marL="12700" marR="5080" indent="103505">
              <a:lnSpc>
                <a:spcPct val="100000"/>
              </a:lnSpc>
            </a:pPr>
            <a:r>
              <a:rPr sz="2400" u="heavy" spc="-5" dirty="0">
                <a:latin typeface="Calibri"/>
                <a:cs typeface="Calibri"/>
              </a:rPr>
              <a:t>A</a:t>
            </a:r>
            <a:r>
              <a:rPr sz="2400" spc="-5" dirty="0">
                <a:latin typeface="Calibri"/>
                <a:cs typeface="Calibri"/>
              </a:rPr>
              <a:t> 0.0</a:t>
            </a:r>
            <a:endParaRPr sz="2400">
              <a:latin typeface="Calibri"/>
              <a:cs typeface="Calibri"/>
            </a:endParaRPr>
          </a:p>
        </p:txBody>
      </p:sp>
      <p:sp>
        <p:nvSpPr>
          <p:cNvPr id="32" name="object 32"/>
          <p:cNvSpPr txBox="1"/>
          <p:nvPr/>
        </p:nvSpPr>
        <p:spPr>
          <a:xfrm>
            <a:off x="2597975" y="5322760"/>
            <a:ext cx="563880" cy="695960"/>
          </a:xfrm>
          <a:prstGeom prst="rect">
            <a:avLst/>
          </a:prstGeom>
        </p:spPr>
        <p:txBody>
          <a:bodyPr vert="horz" wrap="square" lIns="0" tIns="0" rIns="0" bIns="0" rtlCol="0">
            <a:spAutoFit/>
          </a:bodyPr>
          <a:lstStyle/>
          <a:p>
            <a:pPr marL="12700" marR="5080" indent="185420">
              <a:lnSpc>
                <a:spcPct val="100000"/>
              </a:lnSpc>
            </a:pPr>
            <a:r>
              <a:rPr sz="2400" u="heavy" spc="-5" dirty="0">
                <a:latin typeface="Calibri"/>
                <a:cs typeface="Calibri"/>
              </a:rPr>
              <a:t>B</a:t>
            </a:r>
            <a:r>
              <a:rPr sz="2400" dirty="0">
                <a:latin typeface="Calibri"/>
                <a:cs typeface="Calibri"/>
              </a:rPr>
              <a:t> </a:t>
            </a:r>
            <a:r>
              <a:rPr sz="2400" spc="-10" dirty="0">
                <a:latin typeface="Calibri"/>
                <a:cs typeface="Calibri"/>
              </a:rPr>
              <a:t>0.25</a:t>
            </a:r>
            <a:endParaRPr sz="2400">
              <a:latin typeface="Calibri"/>
              <a:cs typeface="Calibri"/>
            </a:endParaRPr>
          </a:p>
        </p:txBody>
      </p:sp>
      <p:sp>
        <p:nvSpPr>
          <p:cNvPr id="33" name="object 33"/>
          <p:cNvSpPr txBox="1"/>
          <p:nvPr/>
        </p:nvSpPr>
        <p:spPr>
          <a:xfrm>
            <a:off x="3911663" y="5322760"/>
            <a:ext cx="563880" cy="695960"/>
          </a:xfrm>
          <a:prstGeom prst="rect">
            <a:avLst/>
          </a:prstGeom>
        </p:spPr>
        <p:txBody>
          <a:bodyPr vert="horz" wrap="square" lIns="0" tIns="0" rIns="0" bIns="0" rtlCol="0">
            <a:spAutoFit/>
          </a:bodyPr>
          <a:lstStyle/>
          <a:p>
            <a:pPr marL="12700" marR="5080" indent="187325">
              <a:lnSpc>
                <a:spcPct val="100000"/>
              </a:lnSpc>
            </a:pPr>
            <a:r>
              <a:rPr sz="2400" u="heavy" dirty="0">
                <a:latin typeface="Calibri"/>
                <a:cs typeface="Calibri"/>
              </a:rPr>
              <a:t>C</a:t>
            </a:r>
            <a:r>
              <a:rPr sz="2400" dirty="0">
                <a:latin typeface="Calibri"/>
                <a:cs typeface="Calibri"/>
              </a:rPr>
              <a:t> </a:t>
            </a:r>
            <a:r>
              <a:rPr sz="2400" spc="-5" dirty="0">
                <a:latin typeface="Calibri"/>
                <a:cs typeface="Calibri"/>
              </a:rPr>
              <a:t>0.25</a:t>
            </a:r>
            <a:endParaRPr sz="2400">
              <a:latin typeface="Calibri"/>
              <a:cs typeface="Calibri"/>
            </a:endParaRPr>
          </a:p>
        </p:txBody>
      </p:sp>
      <p:sp>
        <p:nvSpPr>
          <p:cNvPr id="34" name="object 34"/>
          <p:cNvSpPr txBox="1"/>
          <p:nvPr/>
        </p:nvSpPr>
        <p:spPr>
          <a:xfrm>
            <a:off x="2985599" y="4030174"/>
            <a:ext cx="1637030" cy="228600"/>
          </a:xfrm>
          <a:prstGeom prst="rect">
            <a:avLst/>
          </a:prstGeom>
        </p:spPr>
        <p:txBody>
          <a:bodyPr vert="horz" wrap="square" lIns="0" tIns="0" rIns="0" bIns="0" rtlCol="0">
            <a:spAutoFit/>
          </a:bodyPr>
          <a:lstStyle/>
          <a:p>
            <a:pPr>
              <a:lnSpc>
                <a:spcPct val="100000"/>
              </a:lnSpc>
            </a:pPr>
            <a:r>
              <a:rPr sz="1800" b="1" i="1" dirty="0">
                <a:solidFill>
                  <a:srgbClr val="808080"/>
                </a:solidFill>
                <a:latin typeface="Courier New"/>
                <a:cs typeface="Courier New"/>
              </a:rPr>
              <a:t>ma</a:t>
            </a:r>
            <a:r>
              <a:rPr sz="1800" b="1" i="1" spc="-15" dirty="0">
                <a:solidFill>
                  <a:srgbClr val="808080"/>
                </a:solidFill>
                <a:latin typeface="Courier New"/>
                <a:cs typeface="Courier New"/>
              </a:rPr>
              <a:t>t</a:t>
            </a:r>
            <a:r>
              <a:rPr sz="1800" b="1" i="1" dirty="0">
                <a:solidFill>
                  <a:srgbClr val="808080"/>
                </a:solidFill>
                <a:latin typeface="Courier New"/>
                <a:cs typeface="Courier New"/>
              </a:rPr>
              <a:t>m</a:t>
            </a:r>
            <a:r>
              <a:rPr sz="1800" b="1" i="1" spc="-15" dirty="0">
                <a:solidFill>
                  <a:srgbClr val="808080"/>
                </a:solidFill>
                <a:latin typeface="Courier New"/>
                <a:cs typeface="Courier New"/>
              </a:rPr>
              <a:t>u</a:t>
            </a:r>
            <a:r>
              <a:rPr sz="1800" b="1" i="1" dirty="0">
                <a:solidFill>
                  <a:srgbClr val="808080"/>
                </a:solidFill>
                <a:latin typeface="Courier New"/>
                <a:cs typeface="Courier New"/>
              </a:rPr>
              <a:t>lt</a:t>
            </a:r>
            <a:r>
              <a:rPr sz="1800" b="1" i="1" spc="-15" dirty="0">
                <a:solidFill>
                  <a:srgbClr val="808080"/>
                </a:solidFill>
                <a:latin typeface="Courier New"/>
                <a:cs typeface="Courier New"/>
              </a:rPr>
              <a:t>/</a:t>
            </a:r>
            <a:r>
              <a:rPr sz="1800" b="1" i="1" dirty="0">
                <a:solidFill>
                  <a:srgbClr val="808080"/>
                </a:solidFill>
                <a:latin typeface="Courier New"/>
                <a:cs typeface="Courier New"/>
              </a:rPr>
              <a:t>m</a:t>
            </a:r>
            <a:r>
              <a:rPr sz="1800" b="1" i="1" spc="-15" dirty="0">
                <a:solidFill>
                  <a:srgbClr val="808080"/>
                </a:solidFill>
                <a:latin typeface="Courier New"/>
                <a:cs typeface="Courier New"/>
              </a:rPr>
              <a:t>m.c</a:t>
            </a:r>
            <a:endParaRPr sz="1800">
              <a:latin typeface="Courier New"/>
              <a:cs typeface="Courier New"/>
            </a:endParaRPr>
          </a:p>
        </p:txBody>
      </p:sp>
      <p:sp>
        <p:nvSpPr>
          <p:cNvPr id="35" name="object 35"/>
          <p:cNvSpPr txBox="1"/>
          <p:nvPr/>
        </p:nvSpPr>
        <p:spPr>
          <a:xfrm>
            <a:off x="5122227" y="6098375"/>
            <a:ext cx="3744595" cy="330200"/>
          </a:xfrm>
          <a:prstGeom prst="rect">
            <a:avLst/>
          </a:prstGeom>
        </p:spPr>
        <p:txBody>
          <a:bodyPr vert="horz" wrap="square" lIns="0" tIns="0" rIns="0" bIns="0" rtlCol="0">
            <a:spAutoFit/>
          </a:bodyPr>
          <a:lstStyle/>
          <a:p>
            <a:pPr marL="12700">
              <a:lnSpc>
                <a:spcPct val="100000"/>
              </a:lnSpc>
            </a:pPr>
            <a:r>
              <a:rPr sz="2400" b="1" spc="-5" dirty="0">
                <a:latin typeface="Arial Narrow"/>
                <a:cs typeface="Arial Narrow"/>
              </a:rPr>
              <a:t>B</a:t>
            </a:r>
            <a:r>
              <a:rPr sz="2400" b="1" dirty="0">
                <a:latin typeface="Arial Narrow"/>
                <a:cs typeface="Arial Narrow"/>
              </a:rPr>
              <a:t>l</a:t>
            </a:r>
            <a:r>
              <a:rPr sz="2400" b="1" spc="-5" dirty="0">
                <a:latin typeface="Arial Narrow"/>
                <a:cs typeface="Arial Narrow"/>
              </a:rPr>
              <a:t>oc</a:t>
            </a:r>
            <a:r>
              <a:rPr sz="2400" b="1" dirty="0">
                <a:latin typeface="Arial Narrow"/>
                <a:cs typeface="Arial Narrow"/>
              </a:rPr>
              <a:t>k</a:t>
            </a:r>
            <a:r>
              <a:rPr sz="2400" b="1" spc="25" dirty="0">
                <a:latin typeface="Arial Narrow"/>
                <a:cs typeface="Arial Narrow"/>
              </a:rPr>
              <a:t> </a:t>
            </a:r>
            <a:r>
              <a:rPr sz="2400" b="1" spc="-5" dirty="0">
                <a:latin typeface="Arial Narrow"/>
                <a:cs typeface="Arial Narrow"/>
              </a:rPr>
              <a:t>s</a:t>
            </a:r>
            <a:r>
              <a:rPr sz="2400" b="1" dirty="0">
                <a:latin typeface="Arial Narrow"/>
                <a:cs typeface="Arial Narrow"/>
              </a:rPr>
              <a:t>ize</a:t>
            </a:r>
            <a:r>
              <a:rPr sz="2400" b="1" spc="10" dirty="0">
                <a:latin typeface="Arial Narrow"/>
                <a:cs typeface="Arial Narrow"/>
              </a:rPr>
              <a:t> </a:t>
            </a:r>
            <a:r>
              <a:rPr sz="2400" b="1" dirty="0">
                <a:latin typeface="Arial Narrow"/>
                <a:cs typeface="Arial Narrow"/>
              </a:rPr>
              <a:t>=</a:t>
            </a:r>
            <a:r>
              <a:rPr sz="2400" b="1" spc="5" dirty="0">
                <a:latin typeface="Arial Narrow"/>
                <a:cs typeface="Arial Narrow"/>
              </a:rPr>
              <a:t> </a:t>
            </a:r>
            <a:r>
              <a:rPr sz="2400" b="1" spc="-5" dirty="0">
                <a:latin typeface="Arial Narrow"/>
                <a:cs typeface="Arial Narrow"/>
              </a:rPr>
              <a:t>32</a:t>
            </a:r>
            <a:r>
              <a:rPr sz="2400" b="1" dirty="0">
                <a:latin typeface="Arial Narrow"/>
                <a:cs typeface="Arial Narrow"/>
              </a:rPr>
              <a:t>B</a:t>
            </a:r>
            <a:r>
              <a:rPr sz="2400" b="1" spc="20" dirty="0">
                <a:latin typeface="Arial Narrow"/>
                <a:cs typeface="Arial Narrow"/>
              </a:rPr>
              <a:t> </a:t>
            </a:r>
            <a:r>
              <a:rPr sz="2400" b="1" dirty="0">
                <a:latin typeface="Arial Narrow"/>
                <a:cs typeface="Arial Narrow"/>
              </a:rPr>
              <a:t>(f</a:t>
            </a:r>
            <a:r>
              <a:rPr sz="2400" b="1" spc="-5" dirty="0">
                <a:latin typeface="Arial Narrow"/>
                <a:cs typeface="Arial Narrow"/>
              </a:rPr>
              <a:t>ou</a:t>
            </a:r>
            <a:r>
              <a:rPr sz="2400" b="1" dirty="0">
                <a:latin typeface="Arial Narrow"/>
                <a:cs typeface="Arial Narrow"/>
              </a:rPr>
              <a:t>r</a:t>
            </a:r>
            <a:r>
              <a:rPr sz="2400" b="1" spc="-30" dirty="0">
                <a:latin typeface="Arial Narrow"/>
                <a:cs typeface="Arial Narrow"/>
              </a:rPr>
              <a:t> </a:t>
            </a:r>
            <a:r>
              <a:rPr sz="2400" b="1" spc="-5" dirty="0">
                <a:latin typeface="Arial Narrow"/>
                <a:cs typeface="Arial Narrow"/>
              </a:rPr>
              <a:t>doub</a:t>
            </a:r>
            <a:r>
              <a:rPr sz="2400" b="1" dirty="0">
                <a:latin typeface="Arial Narrow"/>
                <a:cs typeface="Arial Narrow"/>
              </a:rPr>
              <a:t>l</a:t>
            </a:r>
            <a:r>
              <a:rPr sz="2400" b="1" spc="-5" dirty="0">
                <a:latin typeface="Arial Narrow"/>
                <a:cs typeface="Arial Narrow"/>
              </a:rPr>
              <a:t>es)</a:t>
            </a:r>
            <a:endParaRPr sz="2400">
              <a:latin typeface="Arial Narrow"/>
              <a:cs typeface="Arial Narrow"/>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4650" y="346210"/>
            <a:ext cx="7591425" cy="812531"/>
          </a:xfrm>
          <a:prstGeom prst="rect">
            <a:avLst/>
          </a:prstGeom>
        </p:spPr>
        <p:txBody>
          <a:bodyPr vert="horz" wrap="square" lIns="0" tIns="256033" rIns="0" bIns="0" rtlCol="0">
            <a:spAutoFit/>
          </a:bodyPr>
          <a:lstStyle/>
          <a:p>
            <a:pPr marL="12700">
              <a:lnSpc>
                <a:spcPct val="100000"/>
              </a:lnSpc>
            </a:pPr>
            <a:r>
              <a:rPr lang="zh-CN" altLang="en-US" spc="-20" dirty="0"/>
              <a:t>矩阵乘法</a:t>
            </a:r>
            <a:r>
              <a:rPr spc="-20" dirty="0" smtClean="0"/>
              <a:t>(</a:t>
            </a:r>
            <a:r>
              <a:rPr dirty="0">
                <a:latin typeface="Courier New"/>
                <a:cs typeface="Courier New"/>
              </a:rPr>
              <a:t>ikj</a:t>
            </a:r>
            <a:r>
              <a:rPr spc="-5" dirty="0"/>
              <a:t>)</a:t>
            </a:r>
          </a:p>
        </p:txBody>
      </p:sp>
      <p:sp>
        <p:nvSpPr>
          <p:cNvPr id="4" name="object 4"/>
          <p:cNvSpPr/>
          <p:nvPr/>
        </p:nvSpPr>
        <p:spPr>
          <a:xfrm>
            <a:off x="495300" y="1761744"/>
            <a:ext cx="4457698" cy="265937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4152" y="1671840"/>
            <a:ext cx="4500371" cy="281938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90537" y="1757362"/>
            <a:ext cx="4314825" cy="2515870"/>
          </a:xfrm>
          <a:custGeom>
            <a:avLst/>
            <a:gdLst/>
            <a:ahLst/>
            <a:cxnLst/>
            <a:rect l="l" t="t" r="r" b="b"/>
            <a:pathLst>
              <a:path w="4314825" h="2515870">
                <a:moveTo>
                  <a:pt x="0" y="0"/>
                </a:moveTo>
                <a:lnTo>
                  <a:pt x="4314825" y="0"/>
                </a:lnTo>
                <a:lnTo>
                  <a:pt x="4314825" y="2515819"/>
                </a:lnTo>
                <a:lnTo>
                  <a:pt x="0" y="2515819"/>
                </a:lnTo>
                <a:lnTo>
                  <a:pt x="0" y="0"/>
                </a:lnTo>
                <a:close/>
              </a:path>
            </a:pathLst>
          </a:custGeom>
          <a:solidFill>
            <a:srgbClr val="F6F5BD"/>
          </a:solidFill>
        </p:spPr>
        <p:txBody>
          <a:bodyPr wrap="square" lIns="0" tIns="0" rIns="0" bIns="0" rtlCol="0"/>
          <a:lstStyle/>
          <a:p>
            <a:endParaRPr/>
          </a:p>
        </p:txBody>
      </p:sp>
      <p:sp>
        <p:nvSpPr>
          <p:cNvPr id="7" name="object 7"/>
          <p:cNvSpPr/>
          <p:nvPr/>
        </p:nvSpPr>
        <p:spPr>
          <a:xfrm>
            <a:off x="490537" y="1757362"/>
            <a:ext cx="4314825" cy="2515870"/>
          </a:xfrm>
          <a:custGeom>
            <a:avLst/>
            <a:gdLst/>
            <a:ahLst/>
            <a:cxnLst/>
            <a:rect l="l" t="t" r="r" b="b"/>
            <a:pathLst>
              <a:path w="4314825" h="2515870">
                <a:moveTo>
                  <a:pt x="0" y="0"/>
                </a:moveTo>
                <a:lnTo>
                  <a:pt x="4314825" y="0"/>
                </a:lnTo>
                <a:lnTo>
                  <a:pt x="4314825" y="2515819"/>
                </a:lnTo>
                <a:lnTo>
                  <a:pt x="0" y="2515819"/>
                </a:lnTo>
                <a:lnTo>
                  <a:pt x="0" y="0"/>
                </a:lnTo>
                <a:close/>
              </a:path>
            </a:pathLst>
          </a:custGeom>
          <a:ln w="12700">
            <a:solidFill>
              <a:srgbClr val="000000"/>
            </a:solidFill>
          </a:ln>
        </p:spPr>
        <p:txBody>
          <a:bodyPr wrap="square" lIns="0" tIns="0" rIns="0" bIns="0" rtlCol="0"/>
          <a:lstStyle/>
          <a:p>
            <a:endParaRPr/>
          </a:p>
        </p:txBody>
      </p:sp>
      <p:sp>
        <p:nvSpPr>
          <p:cNvPr id="8" name="object 8"/>
          <p:cNvSpPr txBox="1"/>
          <p:nvPr/>
        </p:nvSpPr>
        <p:spPr>
          <a:xfrm>
            <a:off x="580796" y="1763351"/>
            <a:ext cx="3959225" cy="2121535"/>
          </a:xfrm>
          <a:prstGeom prst="rect">
            <a:avLst/>
          </a:prstGeom>
        </p:spPr>
        <p:txBody>
          <a:bodyPr vert="horz" wrap="square" lIns="0" tIns="0" rIns="0" bIns="0" rtlCol="0">
            <a:spAutoFit/>
          </a:bodyPr>
          <a:lstStyle/>
          <a:p>
            <a:pPr>
              <a:lnSpc>
                <a:spcPct val="100000"/>
              </a:lnSpc>
              <a:tabLst>
                <a:tab pos="956944" algn="l"/>
              </a:tabLst>
            </a:pPr>
            <a:r>
              <a:rPr sz="1800" b="1" dirty="0">
                <a:latin typeface="Courier New"/>
                <a:cs typeface="Courier New"/>
              </a:rPr>
              <a:t>/*</a:t>
            </a:r>
            <a:r>
              <a:rPr sz="1800" b="1" spc="-15" dirty="0">
                <a:latin typeface="Courier New"/>
                <a:cs typeface="Courier New"/>
              </a:rPr>
              <a:t> </a:t>
            </a:r>
            <a:r>
              <a:rPr sz="1800" b="1" dirty="0">
                <a:latin typeface="Courier New"/>
                <a:cs typeface="Courier New"/>
              </a:rPr>
              <a:t>i</a:t>
            </a:r>
            <a:r>
              <a:rPr sz="1800" b="1" spc="-15" dirty="0">
                <a:latin typeface="Courier New"/>
                <a:cs typeface="Courier New"/>
              </a:rPr>
              <a:t>k</a:t>
            </a:r>
            <a:r>
              <a:rPr sz="1800" b="1" dirty="0">
                <a:latin typeface="Courier New"/>
                <a:cs typeface="Courier New"/>
              </a:rPr>
              <a:t>j	</a:t>
            </a:r>
            <a:r>
              <a:rPr sz="1800" b="1" spc="-15" dirty="0">
                <a:latin typeface="Courier New"/>
                <a:cs typeface="Courier New"/>
              </a:rPr>
              <a:t>*/</a:t>
            </a:r>
            <a:endParaRPr sz="1800">
              <a:latin typeface="Courier New"/>
              <a:cs typeface="Courier New"/>
            </a:endParaRPr>
          </a:p>
          <a:p>
            <a:pPr marL="274320" marR="812165" indent="-274320">
              <a:lnSpc>
                <a:spcPct val="114999"/>
              </a:lnSpc>
            </a:pPr>
            <a:r>
              <a:rPr sz="1800" b="1" dirty="0">
                <a:latin typeface="Courier New"/>
                <a:cs typeface="Courier New"/>
              </a:rPr>
              <a:t>for</a:t>
            </a:r>
            <a:r>
              <a:rPr sz="1800" b="1" spc="-15" dirty="0">
                <a:latin typeface="Courier New"/>
                <a:cs typeface="Courier New"/>
              </a:rPr>
              <a:t> (</a:t>
            </a:r>
            <a:r>
              <a:rPr sz="1800" b="1" dirty="0">
                <a:latin typeface="Courier New"/>
                <a:cs typeface="Courier New"/>
              </a:rPr>
              <a:t>i=</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i</a:t>
            </a:r>
            <a:r>
              <a:rPr sz="1800" b="1" dirty="0">
                <a:latin typeface="Courier New"/>
                <a:cs typeface="Courier New"/>
              </a:rPr>
              <a:t>&lt;n;</a:t>
            </a:r>
            <a:r>
              <a:rPr sz="1800" b="1" spc="-15" dirty="0">
                <a:latin typeface="Courier New"/>
                <a:cs typeface="Courier New"/>
              </a:rPr>
              <a:t> i</a:t>
            </a:r>
            <a:r>
              <a:rPr sz="1800" b="1" dirty="0">
                <a:latin typeface="Courier New"/>
                <a:cs typeface="Courier New"/>
              </a:rPr>
              <a:t>++)</a:t>
            </a:r>
            <a:r>
              <a:rPr sz="1800" b="1" spc="-15" dirty="0">
                <a:latin typeface="Courier New"/>
                <a:cs typeface="Courier New"/>
              </a:rPr>
              <a:t> </a:t>
            </a:r>
            <a:r>
              <a:rPr sz="1800" b="1" dirty="0">
                <a:latin typeface="Courier New"/>
                <a:cs typeface="Courier New"/>
              </a:rPr>
              <a:t>{ </a:t>
            </a: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k</a:t>
            </a:r>
            <a:r>
              <a:rPr sz="1800" b="1" dirty="0">
                <a:latin typeface="Courier New"/>
                <a:cs typeface="Courier New"/>
              </a:rPr>
              <a:t>=</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a:t>
            </a:r>
            <a:r>
              <a:rPr sz="1800" b="1" dirty="0">
                <a:latin typeface="Courier New"/>
                <a:cs typeface="Courier New"/>
              </a:rPr>
              <a:t>k</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k</a:t>
            </a:r>
            <a:r>
              <a:rPr sz="1800" b="1" spc="-15" dirty="0">
                <a:latin typeface="Courier New"/>
                <a:cs typeface="Courier New"/>
              </a:rPr>
              <a:t>+</a:t>
            </a:r>
            <a:r>
              <a:rPr sz="1800" b="1" dirty="0">
                <a:latin typeface="Courier New"/>
                <a:cs typeface="Courier New"/>
              </a:rPr>
              <a:t>+)</a:t>
            </a:r>
            <a:r>
              <a:rPr sz="1800" b="1" spc="-25" dirty="0">
                <a:latin typeface="Courier New"/>
                <a:cs typeface="Courier New"/>
              </a:rPr>
              <a:t> </a:t>
            </a:r>
            <a:r>
              <a:rPr sz="1800" b="1" dirty="0">
                <a:latin typeface="Courier New"/>
                <a:cs typeface="Courier New"/>
              </a:rPr>
              <a:t>{</a:t>
            </a:r>
            <a:endParaRPr sz="1800">
              <a:latin typeface="Courier New"/>
              <a:cs typeface="Courier New"/>
            </a:endParaRPr>
          </a:p>
          <a:p>
            <a:pPr marL="546735">
              <a:lnSpc>
                <a:spcPct val="100000"/>
              </a:lnSpc>
              <a:spcBef>
                <a:spcPts val="320"/>
              </a:spcBef>
            </a:pPr>
            <a:r>
              <a:rPr sz="1800" b="1" dirty="0">
                <a:latin typeface="Courier New"/>
                <a:cs typeface="Courier New"/>
              </a:rPr>
              <a:t>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 </a:t>
            </a:r>
            <a:r>
              <a:rPr sz="1800" b="1" dirty="0">
                <a:latin typeface="Courier New"/>
                <a:cs typeface="Courier New"/>
              </a:rPr>
              <a:t>a</a:t>
            </a:r>
            <a:r>
              <a:rPr sz="1800" b="1" spc="-15" dirty="0">
                <a:latin typeface="Courier New"/>
                <a:cs typeface="Courier New"/>
              </a:rPr>
              <a:t>[i</a:t>
            </a:r>
            <a:r>
              <a:rPr sz="1800" b="1" dirty="0">
                <a:latin typeface="Courier New"/>
                <a:cs typeface="Courier New"/>
              </a:rPr>
              <a:t>][</a:t>
            </a:r>
            <a:r>
              <a:rPr sz="1800" b="1" spc="-15" dirty="0">
                <a:latin typeface="Courier New"/>
                <a:cs typeface="Courier New"/>
              </a:rPr>
              <a:t>k</a:t>
            </a:r>
            <a:r>
              <a:rPr sz="1800" b="1" dirty="0">
                <a:latin typeface="Courier New"/>
                <a:cs typeface="Courier New"/>
              </a:rPr>
              <a:t>];</a:t>
            </a:r>
            <a:endParaRPr sz="1800">
              <a:latin typeface="Courier New"/>
              <a:cs typeface="Courier New"/>
            </a:endParaRPr>
          </a:p>
          <a:p>
            <a:pPr marL="819785" indent="-273050">
              <a:lnSpc>
                <a:spcPct val="114999"/>
              </a:lnSpc>
            </a:pP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j=</a:t>
            </a:r>
            <a:r>
              <a:rPr sz="1800" b="1" dirty="0">
                <a:latin typeface="Courier New"/>
                <a:cs typeface="Courier New"/>
              </a:rPr>
              <a:t>0;</a:t>
            </a:r>
            <a:r>
              <a:rPr sz="1800" b="1" spc="-15" dirty="0">
                <a:latin typeface="Courier New"/>
                <a:cs typeface="Courier New"/>
              </a:rPr>
              <a:t> </a:t>
            </a:r>
            <a:r>
              <a:rPr sz="1800" b="1" dirty="0">
                <a:latin typeface="Courier New"/>
                <a:cs typeface="Courier New"/>
              </a:rPr>
              <a:t>j</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j</a:t>
            </a:r>
            <a:r>
              <a:rPr sz="1800" b="1" spc="-15" dirty="0">
                <a:latin typeface="Courier New"/>
                <a:cs typeface="Courier New"/>
              </a:rPr>
              <a:t>++</a:t>
            </a:r>
            <a:r>
              <a:rPr sz="1800" b="1" dirty="0">
                <a:latin typeface="Courier New"/>
                <a:cs typeface="Courier New"/>
              </a:rPr>
              <a:t>) </a:t>
            </a:r>
            <a:r>
              <a:rPr sz="1800" b="1" dirty="0">
                <a:solidFill>
                  <a:srgbClr val="C00000"/>
                </a:solidFill>
                <a:latin typeface="Courier New"/>
                <a:cs typeface="Courier New"/>
              </a:rPr>
              <a:t>c</a:t>
            </a:r>
            <a:r>
              <a:rPr sz="1800" b="1" spc="-15" dirty="0">
                <a:solidFill>
                  <a:srgbClr val="C00000"/>
                </a:solidFill>
                <a:latin typeface="Courier New"/>
                <a:cs typeface="Courier New"/>
              </a:rPr>
              <a:t>[</a:t>
            </a:r>
            <a:r>
              <a:rPr sz="1800" b="1" dirty="0">
                <a:solidFill>
                  <a:srgbClr val="C00000"/>
                </a:solidFill>
                <a:latin typeface="Courier New"/>
                <a:cs typeface="Courier New"/>
              </a:rPr>
              <a:t>i</a:t>
            </a:r>
            <a:r>
              <a:rPr sz="1800" b="1" spc="-15" dirty="0">
                <a:solidFill>
                  <a:srgbClr val="C00000"/>
                </a:solidFill>
                <a:latin typeface="Courier New"/>
                <a:cs typeface="Courier New"/>
              </a:rPr>
              <a:t>][</a:t>
            </a:r>
            <a:r>
              <a:rPr sz="1800" b="1" dirty="0">
                <a:solidFill>
                  <a:srgbClr val="C00000"/>
                </a:solidFill>
                <a:latin typeface="Courier New"/>
                <a:cs typeface="Courier New"/>
              </a:rPr>
              <a:t>j]</a:t>
            </a:r>
            <a:r>
              <a:rPr sz="1800" b="1" spc="-15" dirty="0">
                <a:solidFill>
                  <a:srgbClr val="C00000"/>
                </a:solidFill>
                <a:latin typeface="Courier New"/>
                <a:cs typeface="Courier New"/>
              </a:rPr>
              <a:t> </a:t>
            </a:r>
            <a:r>
              <a:rPr sz="1800" b="1" dirty="0">
                <a:solidFill>
                  <a:srgbClr val="C00000"/>
                </a:solidFill>
                <a:latin typeface="Courier New"/>
                <a:cs typeface="Courier New"/>
              </a:rPr>
              <a:t>+=</a:t>
            </a:r>
            <a:r>
              <a:rPr sz="1800" b="1" spc="-15" dirty="0">
                <a:solidFill>
                  <a:srgbClr val="C00000"/>
                </a:solidFill>
                <a:latin typeface="Courier New"/>
                <a:cs typeface="Courier New"/>
              </a:rPr>
              <a:t> </a:t>
            </a:r>
            <a:r>
              <a:rPr sz="1800" b="1" dirty="0">
                <a:solidFill>
                  <a:srgbClr val="C00000"/>
                </a:solidFill>
                <a:latin typeface="Courier New"/>
                <a:cs typeface="Courier New"/>
              </a:rPr>
              <a:t>r</a:t>
            </a:r>
            <a:r>
              <a:rPr sz="1800" b="1" spc="-15" dirty="0">
                <a:solidFill>
                  <a:srgbClr val="C00000"/>
                </a:solidFill>
                <a:latin typeface="Courier New"/>
                <a:cs typeface="Courier New"/>
              </a:rPr>
              <a:t> </a:t>
            </a:r>
            <a:r>
              <a:rPr sz="1800" b="1" dirty="0">
                <a:solidFill>
                  <a:srgbClr val="C00000"/>
                </a:solidFill>
                <a:latin typeface="Courier New"/>
                <a:cs typeface="Courier New"/>
              </a:rPr>
              <a:t>*</a:t>
            </a:r>
            <a:r>
              <a:rPr sz="1800" b="1" spc="-15" dirty="0">
                <a:solidFill>
                  <a:srgbClr val="C00000"/>
                </a:solidFill>
                <a:latin typeface="Courier New"/>
                <a:cs typeface="Courier New"/>
              </a:rPr>
              <a:t> b</a:t>
            </a:r>
            <a:r>
              <a:rPr sz="1800" b="1" dirty="0">
                <a:solidFill>
                  <a:srgbClr val="C00000"/>
                </a:solidFill>
                <a:latin typeface="Courier New"/>
                <a:cs typeface="Courier New"/>
              </a:rPr>
              <a:t>[k</a:t>
            </a:r>
            <a:r>
              <a:rPr sz="1800" b="1" spc="-15" dirty="0">
                <a:solidFill>
                  <a:srgbClr val="C00000"/>
                </a:solidFill>
                <a:latin typeface="Courier New"/>
                <a:cs typeface="Courier New"/>
              </a:rPr>
              <a:t>]</a:t>
            </a:r>
            <a:r>
              <a:rPr sz="1800" b="1" dirty="0">
                <a:solidFill>
                  <a:srgbClr val="C00000"/>
                </a:solidFill>
                <a:latin typeface="Courier New"/>
                <a:cs typeface="Courier New"/>
              </a:rPr>
              <a:t>[</a:t>
            </a:r>
            <a:r>
              <a:rPr sz="1800" b="1" spc="-15" dirty="0">
                <a:solidFill>
                  <a:srgbClr val="C00000"/>
                </a:solidFill>
                <a:latin typeface="Courier New"/>
                <a:cs typeface="Courier New"/>
              </a:rPr>
              <a:t>j</a:t>
            </a:r>
            <a:r>
              <a:rPr sz="1800" b="1" dirty="0">
                <a:solidFill>
                  <a:srgbClr val="C00000"/>
                </a:solidFill>
                <a:latin typeface="Courier New"/>
                <a:cs typeface="Courier New"/>
              </a:rPr>
              <a:t>];</a:t>
            </a:r>
            <a:endParaRPr sz="1800">
              <a:latin typeface="Courier New"/>
              <a:cs typeface="Courier New"/>
            </a:endParaRPr>
          </a:p>
          <a:p>
            <a:pPr marL="274320">
              <a:lnSpc>
                <a:spcPct val="100000"/>
              </a:lnSpc>
              <a:spcBef>
                <a:spcPts val="325"/>
              </a:spcBef>
            </a:pPr>
            <a:r>
              <a:rPr sz="1800" b="1" dirty="0">
                <a:latin typeface="Courier New"/>
                <a:cs typeface="Courier New"/>
              </a:rPr>
              <a:t>}</a:t>
            </a:r>
            <a:endParaRPr sz="1800">
              <a:latin typeface="Courier New"/>
              <a:cs typeface="Courier New"/>
            </a:endParaRPr>
          </a:p>
        </p:txBody>
      </p:sp>
      <p:sp>
        <p:nvSpPr>
          <p:cNvPr id="9" name="object 9"/>
          <p:cNvSpPr txBox="1"/>
          <p:nvPr/>
        </p:nvSpPr>
        <p:spPr>
          <a:xfrm>
            <a:off x="580796" y="3971627"/>
            <a:ext cx="137160" cy="228600"/>
          </a:xfrm>
          <a:prstGeom prst="rect">
            <a:avLst/>
          </a:prstGeom>
        </p:spPr>
        <p:txBody>
          <a:bodyPr vert="horz" wrap="square" lIns="0" tIns="0" rIns="0" bIns="0" rtlCol="0">
            <a:spAutoFit/>
          </a:bodyPr>
          <a:lstStyle/>
          <a:p>
            <a:pPr>
              <a:lnSpc>
                <a:spcPct val="100000"/>
              </a:lnSpc>
            </a:pPr>
            <a:r>
              <a:rPr sz="1800" b="1" dirty="0">
                <a:latin typeface="Courier New"/>
                <a:cs typeface="Courier New"/>
              </a:rPr>
              <a:t>}</a:t>
            </a:r>
            <a:endParaRPr sz="1800">
              <a:latin typeface="Courier New"/>
              <a:cs typeface="Courier New"/>
            </a:endParaRPr>
          </a:p>
        </p:txBody>
      </p:sp>
      <p:sp>
        <p:nvSpPr>
          <p:cNvPr id="10" name="object 10"/>
          <p:cNvSpPr/>
          <p:nvPr/>
        </p:nvSpPr>
        <p:spPr>
          <a:xfrm>
            <a:off x="6559550" y="2378075"/>
            <a:ext cx="596900" cy="520700"/>
          </a:xfrm>
          <a:custGeom>
            <a:avLst/>
            <a:gdLst/>
            <a:ahLst/>
            <a:cxnLst/>
            <a:rect l="l" t="t" r="r" b="b"/>
            <a:pathLst>
              <a:path w="596900" h="520700">
                <a:moveTo>
                  <a:pt x="0" y="0"/>
                </a:moveTo>
                <a:lnTo>
                  <a:pt x="596900" y="0"/>
                </a:lnTo>
                <a:lnTo>
                  <a:pt x="596900" y="520700"/>
                </a:lnTo>
                <a:lnTo>
                  <a:pt x="0" y="520700"/>
                </a:lnTo>
                <a:lnTo>
                  <a:pt x="0" y="0"/>
                </a:lnTo>
                <a:close/>
              </a:path>
            </a:pathLst>
          </a:custGeom>
          <a:ln w="12700">
            <a:solidFill>
              <a:srgbClr val="000000"/>
            </a:solidFill>
          </a:ln>
        </p:spPr>
        <p:txBody>
          <a:bodyPr wrap="square" lIns="0" tIns="0" rIns="0" bIns="0" rtlCol="0"/>
          <a:lstStyle/>
          <a:p>
            <a:endParaRPr/>
          </a:p>
        </p:txBody>
      </p:sp>
      <p:sp>
        <p:nvSpPr>
          <p:cNvPr id="11" name="object 11"/>
          <p:cNvSpPr/>
          <p:nvPr/>
        </p:nvSpPr>
        <p:spPr>
          <a:xfrm>
            <a:off x="7727950" y="2378075"/>
            <a:ext cx="596900" cy="520700"/>
          </a:xfrm>
          <a:custGeom>
            <a:avLst/>
            <a:gdLst/>
            <a:ahLst/>
            <a:cxnLst/>
            <a:rect l="l" t="t" r="r" b="b"/>
            <a:pathLst>
              <a:path w="596900" h="520700">
                <a:moveTo>
                  <a:pt x="0" y="0"/>
                </a:moveTo>
                <a:lnTo>
                  <a:pt x="596900" y="0"/>
                </a:lnTo>
                <a:lnTo>
                  <a:pt x="596900" y="520700"/>
                </a:lnTo>
                <a:lnTo>
                  <a:pt x="0" y="520700"/>
                </a:lnTo>
                <a:lnTo>
                  <a:pt x="0" y="0"/>
                </a:lnTo>
                <a:close/>
              </a:path>
            </a:pathLst>
          </a:custGeom>
          <a:ln w="12700">
            <a:solidFill>
              <a:srgbClr val="000000"/>
            </a:solidFill>
          </a:ln>
        </p:spPr>
        <p:txBody>
          <a:bodyPr wrap="square" lIns="0" tIns="0" rIns="0" bIns="0" rtlCol="0"/>
          <a:lstStyle/>
          <a:p>
            <a:endParaRPr/>
          </a:p>
        </p:txBody>
      </p:sp>
      <p:sp>
        <p:nvSpPr>
          <p:cNvPr id="12" name="object 12"/>
          <p:cNvSpPr txBox="1"/>
          <p:nvPr/>
        </p:nvSpPr>
        <p:spPr>
          <a:xfrm>
            <a:off x="5549900" y="3037713"/>
            <a:ext cx="17272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A</a:t>
            </a:r>
            <a:endParaRPr sz="2000">
              <a:latin typeface="Calibri"/>
              <a:cs typeface="Calibri"/>
            </a:endParaRPr>
          </a:p>
        </p:txBody>
      </p:sp>
      <p:sp>
        <p:nvSpPr>
          <p:cNvPr id="13" name="object 13"/>
          <p:cNvSpPr txBox="1"/>
          <p:nvPr/>
        </p:nvSpPr>
        <p:spPr>
          <a:xfrm>
            <a:off x="6769248" y="3037713"/>
            <a:ext cx="16383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B</a:t>
            </a:r>
            <a:endParaRPr sz="2000">
              <a:latin typeface="Calibri"/>
              <a:cs typeface="Calibri"/>
            </a:endParaRPr>
          </a:p>
        </p:txBody>
      </p:sp>
      <p:sp>
        <p:nvSpPr>
          <p:cNvPr id="14" name="object 14"/>
          <p:cNvSpPr txBox="1"/>
          <p:nvPr/>
        </p:nvSpPr>
        <p:spPr>
          <a:xfrm>
            <a:off x="7926496" y="3037713"/>
            <a:ext cx="16129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C</a:t>
            </a:r>
            <a:endParaRPr sz="2000">
              <a:latin typeface="Calibri"/>
              <a:cs typeface="Calibri"/>
            </a:endParaRPr>
          </a:p>
        </p:txBody>
      </p:sp>
      <p:sp>
        <p:nvSpPr>
          <p:cNvPr id="15" name="object 15"/>
          <p:cNvSpPr txBox="1"/>
          <p:nvPr/>
        </p:nvSpPr>
        <p:spPr>
          <a:xfrm>
            <a:off x="8394790" y="2656714"/>
            <a:ext cx="428625"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a:t>
            </a:r>
            <a:r>
              <a:rPr sz="2000" spc="-5" dirty="0">
                <a:latin typeface="Calibri"/>
                <a:cs typeface="Calibri"/>
              </a:rPr>
              <a:t>i</a:t>
            </a:r>
            <a:r>
              <a:rPr sz="2000" dirty="0">
                <a:latin typeface="Calibri"/>
                <a:cs typeface="Calibri"/>
              </a:rPr>
              <a:t>,</a:t>
            </a:r>
            <a:r>
              <a:rPr sz="2000" spc="-5" dirty="0">
                <a:latin typeface="Calibri"/>
                <a:cs typeface="Calibri"/>
              </a:rPr>
              <a:t>*</a:t>
            </a:r>
            <a:r>
              <a:rPr sz="2000" dirty="0">
                <a:latin typeface="Calibri"/>
                <a:cs typeface="Calibri"/>
              </a:rPr>
              <a:t>)</a:t>
            </a:r>
            <a:endParaRPr sz="2000">
              <a:latin typeface="Calibri"/>
              <a:cs typeface="Calibri"/>
            </a:endParaRPr>
          </a:p>
        </p:txBody>
      </p:sp>
      <p:sp>
        <p:nvSpPr>
          <p:cNvPr id="16" name="object 16"/>
          <p:cNvSpPr/>
          <p:nvPr/>
        </p:nvSpPr>
        <p:spPr>
          <a:xfrm>
            <a:off x="7734300" y="2752725"/>
            <a:ext cx="584200" cy="0"/>
          </a:xfrm>
          <a:custGeom>
            <a:avLst/>
            <a:gdLst/>
            <a:ahLst/>
            <a:cxnLst/>
            <a:rect l="l" t="t" r="r" b="b"/>
            <a:pathLst>
              <a:path w="584200">
                <a:moveTo>
                  <a:pt x="0" y="0"/>
                </a:moveTo>
                <a:lnTo>
                  <a:pt x="584200" y="0"/>
                </a:lnTo>
              </a:path>
            </a:pathLst>
          </a:custGeom>
          <a:ln w="57150">
            <a:solidFill>
              <a:srgbClr val="C00000"/>
            </a:solidFill>
          </a:ln>
        </p:spPr>
        <p:txBody>
          <a:bodyPr wrap="square" lIns="0" tIns="0" rIns="0" bIns="0" rtlCol="0"/>
          <a:lstStyle/>
          <a:p>
            <a:endParaRPr/>
          </a:p>
        </p:txBody>
      </p:sp>
      <p:sp>
        <p:nvSpPr>
          <p:cNvPr id="17" name="object 17"/>
          <p:cNvSpPr/>
          <p:nvPr/>
        </p:nvSpPr>
        <p:spPr>
          <a:xfrm>
            <a:off x="5422900" y="2790825"/>
            <a:ext cx="50800" cy="0"/>
          </a:xfrm>
          <a:custGeom>
            <a:avLst/>
            <a:gdLst/>
            <a:ahLst/>
            <a:cxnLst/>
            <a:rect l="l" t="t" r="r" b="b"/>
            <a:pathLst>
              <a:path w="50800">
                <a:moveTo>
                  <a:pt x="0" y="0"/>
                </a:moveTo>
                <a:lnTo>
                  <a:pt x="50800" y="0"/>
                </a:lnTo>
              </a:path>
            </a:pathLst>
          </a:custGeom>
          <a:ln w="50800">
            <a:solidFill>
              <a:srgbClr val="000000"/>
            </a:solidFill>
          </a:ln>
        </p:spPr>
        <p:txBody>
          <a:bodyPr wrap="square" lIns="0" tIns="0" rIns="0" bIns="0" rtlCol="0"/>
          <a:lstStyle/>
          <a:p>
            <a:endParaRPr/>
          </a:p>
        </p:txBody>
      </p:sp>
      <p:sp>
        <p:nvSpPr>
          <p:cNvPr id="18" name="object 18"/>
          <p:cNvSpPr/>
          <p:nvPr/>
        </p:nvSpPr>
        <p:spPr>
          <a:xfrm>
            <a:off x="5422900" y="2765425"/>
            <a:ext cx="50800" cy="50800"/>
          </a:xfrm>
          <a:custGeom>
            <a:avLst/>
            <a:gdLst/>
            <a:ahLst/>
            <a:cxnLst/>
            <a:rect l="l" t="t" r="r" b="b"/>
            <a:pathLst>
              <a:path w="50800" h="50800">
                <a:moveTo>
                  <a:pt x="0" y="0"/>
                </a:moveTo>
                <a:lnTo>
                  <a:pt x="50800" y="0"/>
                </a:lnTo>
                <a:lnTo>
                  <a:pt x="50800" y="50800"/>
                </a:lnTo>
                <a:lnTo>
                  <a:pt x="0" y="50800"/>
                </a:lnTo>
                <a:lnTo>
                  <a:pt x="0" y="0"/>
                </a:lnTo>
                <a:close/>
              </a:path>
            </a:pathLst>
          </a:custGeom>
          <a:ln w="57150">
            <a:solidFill>
              <a:srgbClr val="C00000"/>
            </a:solidFill>
          </a:ln>
        </p:spPr>
        <p:txBody>
          <a:bodyPr wrap="square" lIns="0" tIns="0" rIns="0" bIns="0" rtlCol="0"/>
          <a:lstStyle/>
          <a:p>
            <a:endParaRPr/>
          </a:p>
        </p:txBody>
      </p:sp>
      <p:sp>
        <p:nvSpPr>
          <p:cNvPr id="19" name="object 19"/>
          <p:cNvSpPr txBox="1"/>
          <p:nvPr/>
        </p:nvSpPr>
        <p:spPr>
          <a:xfrm>
            <a:off x="5340350" y="2378075"/>
            <a:ext cx="596900" cy="520700"/>
          </a:xfrm>
          <a:prstGeom prst="rect">
            <a:avLst/>
          </a:prstGeom>
          <a:ln w="12700">
            <a:solidFill>
              <a:srgbClr val="000000"/>
            </a:solidFill>
          </a:ln>
        </p:spPr>
        <p:txBody>
          <a:bodyPr vert="horz" wrap="square" lIns="0" tIns="0" rIns="0" bIns="0" rtlCol="0">
            <a:spAutoFit/>
          </a:bodyPr>
          <a:lstStyle/>
          <a:p>
            <a:pPr marL="15875">
              <a:lnSpc>
                <a:spcPct val="100000"/>
              </a:lnSpc>
            </a:pPr>
            <a:r>
              <a:rPr sz="2000" dirty="0">
                <a:latin typeface="Calibri"/>
                <a:cs typeface="Calibri"/>
              </a:rPr>
              <a:t>(</a:t>
            </a:r>
            <a:r>
              <a:rPr sz="2000" spc="-5" dirty="0">
                <a:latin typeface="Calibri"/>
                <a:cs typeface="Calibri"/>
              </a:rPr>
              <a:t>i</a:t>
            </a:r>
            <a:r>
              <a:rPr sz="2000" dirty="0">
                <a:latin typeface="Calibri"/>
                <a:cs typeface="Calibri"/>
              </a:rPr>
              <a:t>,k)</a:t>
            </a:r>
            <a:endParaRPr sz="2000">
              <a:latin typeface="Calibri"/>
              <a:cs typeface="Calibri"/>
            </a:endParaRPr>
          </a:p>
        </p:txBody>
      </p:sp>
      <p:sp>
        <p:nvSpPr>
          <p:cNvPr id="20" name="object 20"/>
          <p:cNvSpPr txBox="1"/>
          <p:nvPr/>
        </p:nvSpPr>
        <p:spPr>
          <a:xfrm>
            <a:off x="7226362" y="2428113"/>
            <a:ext cx="487045"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(k,</a:t>
            </a:r>
            <a:r>
              <a:rPr sz="2000" spc="-5" dirty="0">
                <a:latin typeface="Calibri"/>
                <a:cs typeface="Calibri"/>
              </a:rPr>
              <a:t>*</a:t>
            </a:r>
            <a:r>
              <a:rPr sz="2000" dirty="0">
                <a:latin typeface="Calibri"/>
                <a:cs typeface="Calibri"/>
              </a:rPr>
              <a:t>)</a:t>
            </a:r>
            <a:endParaRPr sz="2000">
              <a:latin typeface="Calibri"/>
              <a:cs typeface="Calibri"/>
            </a:endParaRPr>
          </a:p>
        </p:txBody>
      </p:sp>
      <p:sp>
        <p:nvSpPr>
          <p:cNvPr id="21" name="object 21"/>
          <p:cNvSpPr/>
          <p:nvPr/>
        </p:nvSpPr>
        <p:spPr>
          <a:xfrm>
            <a:off x="6565900" y="2524125"/>
            <a:ext cx="584200" cy="0"/>
          </a:xfrm>
          <a:custGeom>
            <a:avLst/>
            <a:gdLst/>
            <a:ahLst/>
            <a:cxnLst/>
            <a:rect l="l" t="t" r="r" b="b"/>
            <a:pathLst>
              <a:path w="584200">
                <a:moveTo>
                  <a:pt x="0" y="0"/>
                </a:moveTo>
                <a:lnTo>
                  <a:pt x="584200" y="0"/>
                </a:lnTo>
              </a:path>
            </a:pathLst>
          </a:custGeom>
          <a:ln w="57150">
            <a:solidFill>
              <a:srgbClr val="C00000"/>
            </a:solidFill>
          </a:ln>
        </p:spPr>
        <p:txBody>
          <a:bodyPr wrap="square" lIns="0" tIns="0" rIns="0" bIns="0" rtlCol="0"/>
          <a:lstStyle/>
          <a:p>
            <a:endParaRPr/>
          </a:p>
        </p:txBody>
      </p:sp>
      <p:sp>
        <p:nvSpPr>
          <p:cNvPr id="22" name="object 22"/>
          <p:cNvSpPr txBox="1"/>
          <p:nvPr/>
        </p:nvSpPr>
        <p:spPr>
          <a:xfrm>
            <a:off x="5461000" y="1894713"/>
            <a:ext cx="1157605" cy="280035"/>
          </a:xfrm>
          <a:prstGeom prst="rect">
            <a:avLst/>
          </a:prstGeom>
        </p:spPr>
        <p:txBody>
          <a:bodyPr vert="horz" wrap="square" lIns="0" tIns="0" rIns="0" bIns="0" rtlCol="0">
            <a:spAutoFit/>
          </a:bodyPr>
          <a:lstStyle/>
          <a:p>
            <a:pPr marL="12700">
              <a:lnSpc>
                <a:spcPct val="100000"/>
              </a:lnSpc>
            </a:pPr>
            <a:r>
              <a:rPr sz="2000" spc="-5" dirty="0">
                <a:latin typeface="Calibri"/>
                <a:cs typeface="Calibri"/>
              </a:rPr>
              <a:t>I</a:t>
            </a:r>
            <a:r>
              <a:rPr sz="2000" dirty="0">
                <a:latin typeface="Calibri"/>
                <a:cs typeface="Calibri"/>
              </a:rPr>
              <a:t>nn</a:t>
            </a:r>
            <a:r>
              <a:rPr sz="2000" spc="-5" dirty="0">
                <a:latin typeface="Calibri"/>
                <a:cs typeface="Calibri"/>
              </a:rPr>
              <a:t>e</a:t>
            </a:r>
            <a:r>
              <a:rPr sz="2000" dirty="0">
                <a:latin typeface="Calibri"/>
                <a:cs typeface="Calibri"/>
              </a:rPr>
              <a:t>r</a:t>
            </a:r>
            <a:r>
              <a:rPr sz="2000" spc="-10" dirty="0">
                <a:latin typeface="Calibri"/>
                <a:cs typeface="Calibri"/>
              </a:rPr>
              <a:t> </a:t>
            </a:r>
            <a:r>
              <a:rPr sz="2000" spc="-5" dirty="0">
                <a:latin typeface="Calibri"/>
                <a:cs typeface="Calibri"/>
              </a:rPr>
              <a:t>loo</a:t>
            </a:r>
            <a:r>
              <a:rPr sz="2000" dirty="0">
                <a:latin typeface="Calibri"/>
                <a:cs typeface="Calibri"/>
              </a:rPr>
              <a:t>p:</a:t>
            </a:r>
            <a:endParaRPr sz="2000">
              <a:latin typeface="Calibri"/>
              <a:cs typeface="Calibri"/>
            </a:endParaRPr>
          </a:p>
        </p:txBody>
      </p:sp>
      <p:sp>
        <p:nvSpPr>
          <p:cNvPr id="23" name="object 23"/>
          <p:cNvSpPr txBox="1"/>
          <p:nvPr/>
        </p:nvSpPr>
        <p:spPr>
          <a:xfrm>
            <a:off x="6402425" y="4094934"/>
            <a:ext cx="1016000" cy="280035"/>
          </a:xfrm>
          <a:prstGeom prst="rect">
            <a:avLst/>
          </a:prstGeom>
        </p:spPr>
        <p:txBody>
          <a:bodyPr vert="horz" wrap="square" lIns="0" tIns="0" rIns="0" bIns="0" rtlCol="0">
            <a:spAutoFit/>
          </a:bodyPr>
          <a:lstStyle/>
          <a:p>
            <a:pPr marL="12700">
              <a:lnSpc>
                <a:spcPct val="100000"/>
              </a:lnSpc>
            </a:pPr>
            <a:r>
              <a:rPr sz="2000" spc="-35" dirty="0">
                <a:latin typeface="Calibri"/>
                <a:cs typeface="Calibri"/>
              </a:rPr>
              <a:t>R</a:t>
            </a:r>
            <a:r>
              <a:rPr sz="2000" spc="-15" dirty="0">
                <a:latin typeface="Calibri"/>
                <a:cs typeface="Calibri"/>
              </a:rPr>
              <a:t>o</a:t>
            </a:r>
            <a:r>
              <a:rPr sz="2000" spc="-10" dirty="0">
                <a:latin typeface="Calibri"/>
                <a:cs typeface="Calibri"/>
              </a:rPr>
              <a:t>w</a:t>
            </a:r>
            <a:r>
              <a:rPr sz="2000" spc="-5" dirty="0">
                <a:latin typeface="Calibri"/>
                <a:cs typeface="Calibri"/>
              </a:rPr>
              <a:t>-wise</a:t>
            </a:r>
            <a:endParaRPr sz="2000">
              <a:latin typeface="Calibri"/>
              <a:cs typeface="Calibri"/>
            </a:endParaRPr>
          </a:p>
        </p:txBody>
      </p:sp>
      <p:sp>
        <p:nvSpPr>
          <p:cNvPr id="24" name="object 24"/>
          <p:cNvSpPr/>
          <p:nvPr/>
        </p:nvSpPr>
        <p:spPr>
          <a:xfrm>
            <a:off x="6881814" y="3416300"/>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5" name="object 25"/>
          <p:cNvSpPr/>
          <p:nvPr/>
        </p:nvSpPr>
        <p:spPr>
          <a:xfrm>
            <a:off x="6843717" y="3352798"/>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26" name="object 26"/>
          <p:cNvSpPr txBox="1"/>
          <p:nvPr/>
        </p:nvSpPr>
        <p:spPr>
          <a:xfrm>
            <a:off x="7545385" y="4094988"/>
            <a:ext cx="1016000" cy="280035"/>
          </a:xfrm>
          <a:prstGeom prst="rect">
            <a:avLst/>
          </a:prstGeom>
        </p:spPr>
        <p:txBody>
          <a:bodyPr vert="horz" wrap="square" lIns="0" tIns="0" rIns="0" bIns="0" rtlCol="0">
            <a:spAutoFit/>
          </a:bodyPr>
          <a:lstStyle/>
          <a:p>
            <a:pPr marL="12700">
              <a:lnSpc>
                <a:spcPct val="100000"/>
              </a:lnSpc>
            </a:pPr>
            <a:r>
              <a:rPr sz="2000" spc="-35" dirty="0">
                <a:latin typeface="Calibri"/>
                <a:cs typeface="Calibri"/>
              </a:rPr>
              <a:t>R</a:t>
            </a:r>
            <a:r>
              <a:rPr sz="2000" spc="-15" dirty="0">
                <a:latin typeface="Calibri"/>
                <a:cs typeface="Calibri"/>
              </a:rPr>
              <a:t>o</a:t>
            </a:r>
            <a:r>
              <a:rPr sz="2000" spc="-10" dirty="0">
                <a:latin typeface="Calibri"/>
                <a:cs typeface="Calibri"/>
              </a:rPr>
              <a:t>w</a:t>
            </a:r>
            <a:r>
              <a:rPr sz="2000" spc="-5" dirty="0">
                <a:latin typeface="Calibri"/>
                <a:cs typeface="Calibri"/>
              </a:rPr>
              <a:t>-wise</a:t>
            </a:r>
            <a:endParaRPr sz="2000">
              <a:latin typeface="Calibri"/>
              <a:cs typeface="Calibri"/>
            </a:endParaRPr>
          </a:p>
        </p:txBody>
      </p:sp>
      <p:sp>
        <p:nvSpPr>
          <p:cNvPr id="27" name="object 27"/>
          <p:cNvSpPr/>
          <p:nvPr/>
        </p:nvSpPr>
        <p:spPr>
          <a:xfrm>
            <a:off x="8024814" y="3416300"/>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8" name="object 28"/>
          <p:cNvSpPr/>
          <p:nvPr/>
        </p:nvSpPr>
        <p:spPr>
          <a:xfrm>
            <a:off x="7986717" y="3352798"/>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29" name="object 29"/>
          <p:cNvSpPr txBox="1"/>
          <p:nvPr/>
        </p:nvSpPr>
        <p:spPr>
          <a:xfrm>
            <a:off x="5305425" y="4102925"/>
            <a:ext cx="564515"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F</a:t>
            </a:r>
            <a:r>
              <a:rPr sz="2000" spc="-5" dirty="0">
                <a:latin typeface="Calibri"/>
                <a:cs typeface="Calibri"/>
              </a:rPr>
              <a:t>i</a:t>
            </a:r>
            <a:r>
              <a:rPr sz="2000" spc="-55" dirty="0">
                <a:latin typeface="Calibri"/>
                <a:cs typeface="Calibri"/>
              </a:rPr>
              <a:t>x</a:t>
            </a:r>
            <a:r>
              <a:rPr sz="2000" spc="-5" dirty="0">
                <a:latin typeface="Calibri"/>
                <a:cs typeface="Calibri"/>
              </a:rPr>
              <a:t>e</a:t>
            </a:r>
            <a:r>
              <a:rPr sz="2000" dirty="0">
                <a:latin typeface="Calibri"/>
                <a:cs typeface="Calibri"/>
              </a:rPr>
              <a:t>d</a:t>
            </a:r>
            <a:endParaRPr sz="2000">
              <a:latin typeface="Calibri"/>
              <a:cs typeface="Calibri"/>
            </a:endParaRPr>
          </a:p>
        </p:txBody>
      </p:sp>
      <p:sp>
        <p:nvSpPr>
          <p:cNvPr id="30" name="object 30"/>
          <p:cNvSpPr/>
          <p:nvPr/>
        </p:nvSpPr>
        <p:spPr>
          <a:xfrm>
            <a:off x="5632450" y="3424237"/>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31" name="object 31"/>
          <p:cNvSpPr/>
          <p:nvPr/>
        </p:nvSpPr>
        <p:spPr>
          <a:xfrm>
            <a:off x="5594353" y="3360736"/>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32" name="object 32"/>
          <p:cNvSpPr txBox="1"/>
          <p:nvPr/>
        </p:nvSpPr>
        <p:spPr>
          <a:xfrm>
            <a:off x="522287" y="4957000"/>
            <a:ext cx="3897629" cy="330200"/>
          </a:xfrm>
          <a:prstGeom prst="rect">
            <a:avLst/>
          </a:prstGeom>
        </p:spPr>
        <p:txBody>
          <a:bodyPr vert="horz" wrap="square" lIns="0" tIns="0" rIns="0" bIns="0" rtlCol="0">
            <a:spAutoFit/>
          </a:bodyPr>
          <a:lstStyle/>
          <a:p>
            <a:pPr marL="12700">
              <a:lnSpc>
                <a:spcPct val="100000"/>
              </a:lnSpc>
            </a:pPr>
            <a:r>
              <a:rPr sz="2400" u="heavy" dirty="0">
                <a:latin typeface="Calibri"/>
                <a:cs typeface="Calibri"/>
              </a:rPr>
              <a:t>Mi</a:t>
            </a:r>
            <a:r>
              <a:rPr sz="2400" u="heavy" spc="-10" dirty="0">
                <a:latin typeface="Calibri"/>
                <a:cs typeface="Calibri"/>
              </a:rPr>
              <a:t>ss</a:t>
            </a:r>
            <a:r>
              <a:rPr sz="2400" u="heavy" dirty="0">
                <a:latin typeface="Calibri"/>
                <a:cs typeface="Calibri"/>
              </a:rPr>
              <a:t>es</a:t>
            </a:r>
            <a:r>
              <a:rPr sz="2400" u="heavy" spc="-10" dirty="0">
                <a:latin typeface="Calibri"/>
                <a:cs typeface="Calibri"/>
              </a:rPr>
              <a:t> </a:t>
            </a:r>
            <a:r>
              <a:rPr sz="2400" u="heavy" spc="-5" dirty="0">
                <a:latin typeface="Calibri"/>
                <a:cs typeface="Calibri"/>
              </a:rPr>
              <a:t>p</a:t>
            </a:r>
            <a:r>
              <a:rPr sz="2400" u="heavy" dirty="0">
                <a:latin typeface="Calibri"/>
                <a:cs typeface="Calibri"/>
              </a:rPr>
              <a:t>e</a:t>
            </a:r>
            <a:r>
              <a:rPr sz="2400" u="heavy" spc="-5" dirty="0">
                <a:latin typeface="Calibri"/>
                <a:cs typeface="Calibri"/>
              </a:rPr>
              <a:t>r</a:t>
            </a:r>
            <a:r>
              <a:rPr sz="2400" u="heavy" dirty="0">
                <a:latin typeface="Calibri"/>
                <a:cs typeface="Calibri"/>
              </a:rPr>
              <a:t> i</a:t>
            </a:r>
            <a:r>
              <a:rPr sz="2400" u="heavy" spc="-5" dirty="0">
                <a:latin typeface="Calibri"/>
                <a:cs typeface="Calibri"/>
              </a:rPr>
              <a:t>nn</a:t>
            </a:r>
            <a:r>
              <a:rPr sz="2400" u="heavy" spc="5" dirty="0">
                <a:latin typeface="Calibri"/>
                <a:cs typeface="Calibri"/>
              </a:rPr>
              <a:t>e</a:t>
            </a:r>
            <a:r>
              <a:rPr sz="2400" u="heavy" spc="-5" dirty="0">
                <a:latin typeface="Calibri"/>
                <a:cs typeface="Calibri"/>
              </a:rPr>
              <a:t>r</a:t>
            </a:r>
            <a:r>
              <a:rPr sz="2400" u="heavy" spc="-15" dirty="0">
                <a:latin typeface="Calibri"/>
                <a:cs typeface="Calibri"/>
              </a:rPr>
              <a:t> </a:t>
            </a:r>
            <a:r>
              <a:rPr sz="2400" u="heavy" dirty="0">
                <a:latin typeface="Calibri"/>
                <a:cs typeface="Calibri"/>
              </a:rPr>
              <a:t>l</a:t>
            </a:r>
            <a:r>
              <a:rPr sz="2400" u="heavy" spc="-10" dirty="0">
                <a:latin typeface="Calibri"/>
                <a:cs typeface="Calibri"/>
              </a:rPr>
              <a:t>oo</a:t>
            </a:r>
            <a:r>
              <a:rPr sz="2400" u="heavy" dirty="0">
                <a:latin typeface="Calibri"/>
                <a:cs typeface="Calibri"/>
              </a:rPr>
              <a:t>p</a:t>
            </a:r>
            <a:r>
              <a:rPr sz="2400" u="heavy" spc="5" dirty="0">
                <a:latin typeface="Calibri"/>
                <a:cs typeface="Calibri"/>
              </a:rPr>
              <a:t> </a:t>
            </a:r>
            <a:r>
              <a:rPr sz="2400" u="heavy" dirty="0">
                <a:latin typeface="Calibri"/>
                <a:cs typeface="Calibri"/>
              </a:rPr>
              <a:t>i</a:t>
            </a:r>
            <a:r>
              <a:rPr sz="2400" u="heavy" spc="-25" dirty="0">
                <a:latin typeface="Calibri"/>
                <a:cs typeface="Calibri"/>
              </a:rPr>
              <a:t>t</a:t>
            </a:r>
            <a:r>
              <a:rPr sz="2400" u="heavy" dirty="0">
                <a:latin typeface="Calibri"/>
                <a:cs typeface="Calibri"/>
              </a:rPr>
              <a:t>e</a:t>
            </a:r>
            <a:r>
              <a:rPr sz="2400" u="heavy" spc="-50" dirty="0">
                <a:latin typeface="Calibri"/>
                <a:cs typeface="Calibri"/>
              </a:rPr>
              <a:t>r</a:t>
            </a:r>
            <a:r>
              <a:rPr sz="2400" u="heavy" spc="-25" dirty="0">
                <a:latin typeface="Calibri"/>
                <a:cs typeface="Calibri"/>
              </a:rPr>
              <a:t>a</a:t>
            </a:r>
            <a:r>
              <a:rPr sz="2400" u="heavy" dirty="0">
                <a:latin typeface="Calibri"/>
                <a:cs typeface="Calibri"/>
              </a:rPr>
              <a:t>ti</a:t>
            </a:r>
            <a:r>
              <a:rPr sz="2400" u="heavy" spc="-10" dirty="0">
                <a:latin typeface="Calibri"/>
                <a:cs typeface="Calibri"/>
              </a:rPr>
              <a:t>o</a:t>
            </a:r>
            <a:r>
              <a:rPr sz="2400" u="heavy" spc="-5" dirty="0">
                <a:latin typeface="Calibri"/>
                <a:cs typeface="Calibri"/>
              </a:rPr>
              <a:t>n:</a:t>
            </a:r>
            <a:endParaRPr sz="2400">
              <a:latin typeface="Calibri"/>
              <a:cs typeface="Calibri"/>
            </a:endParaRPr>
          </a:p>
        </p:txBody>
      </p:sp>
      <p:sp>
        <p:nvSpPr>
          <p:cNvPr id="33" name="object 33"/>
          <p:cNvSpPr txBox="1"/>
          <p:nvPr/>
        </p:nvSpPr>
        <p:spPr>
          <a:xfrm>
            <a:off x="1302575" y="5322760"/>
            <a:ext cx="410209" cy="695960"/>
          </a:xfrm>
          <a:prstGeom prst="rect">
            <a:avLst/>
          </a:prstGeom>
        </p:spPr>
        <p:txBody>
          <a:bodyPr vert="horz" wrap="square" lIns="0" tIns="0" rIns="0" bIns="0" rtlCol="0">
            <a:spAutoFit/>
          </a:bodyPr>
          <a:lstStyle/>
          <a:p>
            <a:pPr marL="12700" marR="5080" indent="103505">
              <a:lnSpc>
                <a:spcPct val="100000"/>
              </a:lnSpc>
            </a:pPr>
            <a:r>
              <a:rPr sz="2400" u="heavy" spc="-5" dirty="0">
                <a:latin typeface="Calibri"/>
                <a:cs typeface="Calibri"/>
              </a:rPr>
              <a:t>A</a:t>
            </a:r>
            <a:r>
              <a:rPr sz="2400" spc="-5" dirty="0">
                <a:latin typeface="Calibri"/>
                <a:cs typeface="Calibri"/>
              </a:rPr>
              <a:t> 0.0</a:t>
            </a:r>
            <a:endParaRPr sz="2400">
              <a:latin typeface="Calibri"/>
              <a:cs typeface="Calibri"/>
            </a:endParaRPr>
          </a:p>
        </p:txBody>
      </p:sp>
      <p:sp>
        <p:nvSpPr>
          <p:cNvPr id="34" name="object 34"/>
          <p:cNvSpPr txBox="1"/>
          <p:nvPr/>
        </p:nvSpPr>
        <p:spPr>
          <a:xfrm>
            <a:off x="2597975" y="5322760"/>
            <a:ext cx="563880" cy="695960"/>
          </a:xfrm>
          <a:prstGeom prst="rect">
            <a:avLst/>
          </a:prstGeom>
        </p:spPr>
        <p:txBody>
          <a:bodyPr vert="horz" wrap="square" lIns="0" tIns="0" rIns="0" bIns="0" rtlCol="0">
            <a:spAutoFit/>
          </a:bodyPr>
          <a:lstStyle/>
          <a:p>
            <a:pPr marL="12700" marR="5080" indent="185420">
              <a:lnSpc>
                <a:spcPct val="100000"/>
              </a:lnSpc>
            </a:pPr>
            <a:r>
              <a:rPr sz="2400" u="heavy" spc="-5" dirty="0">
                <a:latin typeface="Calibri"/>
                <a:cs typeface="Calibri"/>
              </a:rPr>
              <a:t>B</a:t>
            </a:r>
            <a:r>
              <a:rPr sz="2400" dirty="0">
                <a:latin typeface="Calibri"/>
                <a:cs typeface="Calibri"/>
              </a:rPr>
              <a:t> </a:t>
            </a:r>
            <a:r>
              <a:rPr sz="2400" spc="-10" dirty="0">
                <a:latin typeface="Calibri"/>
                <a:cs typeface="Calibri"/>
              </a:rPr>
              <a:t>0.25</a:t>
            </a:r>
            <a:endParaRPr sz="2400">
              <a:latin typeface="Calibri"/>
              <a:cs typeface="Calibri"/>
            </a:endParaRPr>
          </a:p>
        </p:txBody>
      </p:sp>
      <p:sp>
        <p:nvSpPr>
          <p:cNvPr id="35" name="object 35"/>
          <p:cNvSpPr txBox="1"/>
          <p:nvPr/>
        </p:nvSpPr>
        <p:spPr>
          <a:xfrm>
            <a:off x="3911663" y="5322760"/>
            <a:ext cx="563880" cy="695960"/>
          </a:xfrm>
          <a:prstGeom prst="rect">
            <a:avLst/>
          </a:prstGeom>
        </p:spPr>
        <p:txBody>
          <a:bodyPr vert="horz" wrap="square" lIns="0" tIns="0" rIns="0" bIns="0" rtlCol="0">
            <a:spAutoFit/>
          </a:bodyPr>
          <a:lstStyle/>
          <a:p>
            <a:pPr marL="12700" marR="5080" indent="187325">
              <a:lnSpc>
                <a:spcPct val="100000"/>
              </a:lnSpc>
            </a:pPr>
            <a:r>
              <a:rPr sz="2400" u="heavy" dirty="0">
                <a:latin typeface="Calibri"/>
                <a:cs typeface="Calibri"/>
              </a:rPr>
              <a:t>C</a:t>
            </a:r>
            <a:r>
              <a:rPr sz="2400" dirty="0">
                <a:latin typeface="Calibri"/>
                <a:cs typeface="Calibri"/>
              </a:rPr>
              <a:t> </a:t>
            </a:r>
            <a:r>
              <a:rPr sz="2400" spc="-5" dirty="0">
                <a:latin typeface="Calibri"/>
                <a:cs typeface="Calibri"/>
              </a:rPr>
              <a:t>0.25</a:t>
            </a:r>
            <a:endParaRPr sz="2400">
              <a:latin typeface="Calibri"/>
              <a:cs typeface="Calibri"/>
            </a:endParaRPr>
          </a:p>
        </p:txBody>
      </p:sp>
      <p:sp>
        <p:nvSpPr>
          <p:cNvPr id="36" name="object 36"/>
          <p:cNvSpPr txBox="1"/>
          <p:nvPr/>
        </p:nvSpPr>
        <p:spPr>
          <a:xfrm>
            <a:off x="3061799" y="4030174"/>
            <a:ext cx="1637030" cy="228600"/>
          </a:xfrm>
          <a:prstGeom prst="rect">
            <a:avLst/>
          </a:prstGeom>
        </p:spPr>
        <p:txBody>
          <a:bodyPr vert="horz" wrap="square" lIns="0" tIns="0" rIns="0" bIns="0" rtlCol="0">
            <a:spAutoFit/>
          </a:bodyPr>
          <a:lstStyle/>
          <a:p>
            <a:pPr>
              <a:lnSpc>
                <a:spcPct val="100000"/>
              </a:lnSpc>
            </a:pPr>
            <a:r>
              <a:rPr sz="1800" b="1" i="1" dirty="0">
                <a:solidFill>
                  <a:srgbClr val="808080"/>
                </a:solidFill>
                <a:latin typeface="Courier New"/>
                <a:cs typeface="Courier New"/>
              </a:rPr>
              <a:t>ma</a:t>
            </a:r>
            <a:r>
              <a:rPr sz="1800" b="1" i="1" spc="-15" dirty="0">
                <a:solidFill>
                  <a:srgbClr val="808080"/>
                </a:solidFill>
                <a:latin typeface="Courier New"/>
                <a:cs typeface="Courier New"/>
              </a:rPr>
              <a:t>t</a:t>
            </a:r>
            <a:r>
              <a:rPr sz="1800" b="1" i="1" dirty="0">
                <a:solidFill>
                  <a:srgbClr val="808080"/>
                </a:solidFill>
                <a:latin typeface="Courier New"/>
                <a:cs typeface="Courier New"/>
              </a:rPr>
              <a:t>m</a:t>
            </a:r>
            <a:r>
              <a:rPr sz="1800" b="1" i="1" spc="-15" dirty="0">
                <a:solidFill>
                  <a:srgbClr val="808080"/>
                </a:solidFill>
                <a:latin typeface="Courier New"/>
                <a:cs typeface="Courier New"/>
              </a:rPr>
              <a:t>u</a:t>
            </a:r>
            <a:r>
              <a:rPr sz="1800" b="1" i="1" dirty="0">
                <a:solidFill>
                  <a:srgbClr val="808080"/>
                </a:solidFill>
                <a:latin typeface="Courier New"/>
                <a:cs typeface="Courier New"/>
              </a:rPr>
              <a:t>lt</a:t>
            </a:r>
            <a:r>
              <a:rPr sz="1800" b="1" i="1" spc="-15" dirty="0">
                <a:solidFill>
                  <a:srgbClr val="808080"/>
                </a:solidFill>
                <a:latin typeface="Courier New"/>
                <a:cs typeface="Courier New"/>
              </a:rPr>
              <a:t>/</a:t>
            </a:r>
            <a:r>
              <a:rPr sz="1800" b="1" i="1" dirty="0">
                <a:solidFill>
                  <a:srgbClr val="808080"/>
                </a:solidFill>
                <a:latin typeface="Courier New"/>
                <a:cs typeface="Courier New"/>
              </a:rPr>
              <a:t>m</a:t>
            </a:r>
            <a:r>
              <a:rPr sz="1800" b="1" i="1" spc="-15" dirty="0">
                <a:solidFill>
                  <a:srgbClr val="808080"/>
                </a:solidFill>
                <a:latin typeface="Courier New"/>
                <a:cs typeface="Courier New"/>
              </a:rPr>
              <a:t>m.c</a:t>
            </a:r>
            <a:endParaRPr sz="1800">
              <a:latin typeface="Courier New"/>
              <a:cs typeface="Courier New"/>
            </a:endParaRPr>
          </a:p>
        </p:txBody>
      </p:sp>
      <p:sp>
        <p:nvSpPr>
          <p:cNvPr id="37" name="object 37"/>
          <p:cNvSpPr txBox="1"/>
          <p:nvPr/>
        </p:nvSpPr>
        <p:spPr>
          <a:xfrm>
            <a:off x="5122227" y="6098375"/>
            <a:ext cx="3744595" cy="330200"/>
          </a:xfrm>
          <a:prstGeom prst="rect">
            <a:avLst/>
          </a:prstGeom>
        </p:spPr>
        <p:txBody>
          <a:bodyPr vert="horz" wrap="square" lIns="0" tIns="0" rIns="0" bIns="0" rtlCol="0">
            <a:spAutoFit/>
          </a:bodyPr>
          <a:lstStyle/>
          <a:p>
            <a:pPr marL="12700">
              <a:lnSpc>
                <a:spcPct val="100000"/>
              </a:lnSpc>
            </a:pPr>
            <a:r>
              <a:rPr sz="2400" b="1" spc="-5" dirty="0">
                <a:latin typeface="Arial Narrow"/>
                <a:cs typeface="Arial Narrow"/>
              </a:rPr>
              <a:t>B</a:t>
            </a:r>
            <a:r>
              <a:rPr sz="2400" b="1" dirty="0">
                <a:latin typeface="Arial Narrow"/>
                <a:cs typeface="Arial Narrow"/>
              </a:rPr>
              <a:t>l</a:t>
            </a:r>
            <a:r>
              <a:rPr sz="2400" b="1" spc="-5" dirty="0">
                <a:latin typeface="Arial Narrow"/>
                <a:cs typeface="Arial Narrow"/>
              </a:rPr>
              <a:t>oc</a:t>
            </a:r>
            <a:r>
              <a:rPr sz="2400" b="1" dirty="0">
                <a:latin typeface="Arial Narrow"/>
                <a:cs typeface="Arial Narrow"/>
              </a:rPr>
              <a:t>k</a:t>
            </a:r>
            <a:r>
              <a:rPr sz="2400" b="1" spc="25" dirty="0">
                <a:latin typeface="Arial Narrow"/>
                <a:cs typeface="Arial Narrow"/>
              </a:rPr>
              <a:t> </a:t>
            </a:r>
            <a:r>
              <a:rPr sz="2400" b="1" spc="-5" dirty="0">
                <a:latin typeface="Arial Narrow"/>
                <a:cs typeface="Arial Narrow"/>
              </a:rPr>
              <a:t>s</a:t>
            </a:r>
            <a:r>
              <a:rPr sz="2400" b="1" dirty="0">
                <a:latin typeface="Arial Narrow"/>
                <a:cs typeface="Arial Narrow"/>
              </a:rPr>
              <a:t>ize</a:t>
            </a:r>
            <a:r>
              <a:rPr sz="2400" b="1" spc="10" dirty="0">
                <a:latin typeface="Arial Narrow"/>
                <a:cs typeface="Arial Narrow"/>
              </a:rPr>
              <a:t> </a:t>
            </a:r>
            <a:r>
              <a:rPr sz="2400" b="1" dirty="0">
                <a:latin typeface="Arial Narrow"/>
                <a:cs typeface="Arial Narrow"/>
              </a:rPr>
              <a:t>=</a:t>
            </a:r>
            <a:r>
              <a:rPr sz="2400" b="1" spc="5" dirty="0">
                <a:latin typeface="Arial Narrow"/>
                <a:cs typeface="Arial Narrow"/>
              </a:rPr>
              <a:t> </a:t>
            </a:r>
            <a:r>
              <a:rPr sz="2400" b="1" spc="-5" dirty="0">
                <a:latin typeface="Arial Narrow"/>
                <a:cs typeface="Arial Narrow"/>
              </a:rPr>
              <a:t>32</a:t>
            </a:r>
            <a:r>
              <a:rPr sz="2400" b="1" dirty="0">
                <a:latin typeface="Arial Narrow"/>
                <a:cs typeface="Arial Narrow"/>
              </a:rPr>
              <a:t>B</a:t>
            </a:r>
            <a:r>
              <a:rPr sz="2400" b="1" spc="20" dirty="0">
                <a:latin typeface="Arial Narrow"/>
                <a:cs typeface="Arial Narrow"/>
              </a:rPr>
              <a:t> </a:t>
            </a:r>
            <a:r>
              <a:rPr sz="2400" b="1" dirty="0">
                <a:latin typeface="Arial Narrow"/>
                <a:cs typeface="Arial Narrow"/>
              </a:rPr>
              <a:t>(f</a:t>
            </a:r>
            <a:r>
              <a:rPr sz="2400" b="1" spc="-5" dirty="0">
                <a:latin typeface="Arial Narrow"/>
                <a:cs typeface="Arial Narrow"/>
              </a:rPr>
              <a:t>ou</a:t>
            </a:r>
            <a:r>
              <a:rPr sz="2400" b="1" dirty="0">
                <a:latin typeface="Arial Narrow"/>
                <a:cs typeface="Arial Narrow"/>
              </a:rPr>
              <a:t>r</a:t>
            </a:r>
            <a:r>
              <a:rPr sz="2400" b="1" spc="-30" dirty="0">
                <a:latin typeface="Arial Narrow"/>
                <a:cs typeface="Arial Narrow"/>
              </a:rPr>
              <a:t> </a:t>
            </a:r>
            <a:r>
              <a:rPr sz="2400" b="1" spc="-5" dirty="0">
                <a:latin typeface="Arial Narrow"/>
                <a:cs typeface="Arial Narrow"/>
              </a:rPr>
              <a:t>doub</a:t>
            </a:r>
            <a:r>
              <a:rPr sz="2400" b="1" dirty="0">
                <a:latin typeface="Arial Narrow"/>
                <a:cs typeface="Arial Narrow"/>
              </a:rPr>
              <a:t>l</a:t>
            </a:r>
            <a:r>
              <a:rPr sz="2400" b="1" spc="-5" dirty="0">
                <a:latin typeface="Arial Narrow"/>
                <a:cs typeface="Arial Narrow"/>
              </a:rPr>
              <a:t>es)</a:t>
            </a:r>
            <a:endParaRPr sz="2400">
              <a:latin typeface="Arial Narrow"/>
              <a:cs typeface="Arial Narrow"/>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4650" y="346210"/>
            <a:ext cx="7591425" cy="812531"/>
          </a:xfrm>
          <a:prstGeom prst="rect">
            <a:avLst/>
          </a:prstGeom>
        </p:spPr>
        <p:txBody>
          <a:bodyPr vert="horz" wrap="square" lIns="0" tIns="256033" rIns="0" bIns="0" rtlCol="0">
            <a:spAutoFit/>
          </a:bodyPr>
          <a:lstStyle/>
          <a:p>
            <a:pPr marL="12700">
              <a:lnSpc>
                <a:spcPct val="100000"/>
              </a:lnSpc>
            </a:pPr>
            <a:r>
              <a:rPr lang="zh-CN" altLang="en-US" spc="-20" dirty="0"/>
              <a:t>矩阵乘法</a:t>
            </a:r>
            <a:r>
              <a:rPr spc="-20" dirty="0" smtClean="0"/>
              <a:t>(</a:t>
            </a:r>
            <a:r>
              <a:rPr dirty="0">
                <a:latin typeface="Courier New"/>
                <a:cs typeface="Courier New"/>
              </a:rPr>
              <a:t>jki</a:t>
            </a:r>
            <a:r>
              <a:rPr spc="-5" dirty="0"/>
              <a:t>)</a:t>
            </a:r>
          </a:p>
        </p:txBody>
      </p:sp>
      <p:sp>
        <p:nvSpPr>
          <p:cNvPr id="4" name="object 4"/>
          <p:cNvSpPr/>
          <p:nvPr/>
        </p:nvSpPr>
        <p:spPr>
          <a:xfrm>
            <a:off x="571500" y="1770888"/>
            <a:ext cx="4495799" cy="265937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30352" y="1682496"/>
            <a:ext cx="4500371" cy="281939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66737" y="1766887"/>
            <a:ext cx="4352925" cy="2515870"/>
          </a:xfrm>
          <a:custGeom>
            <a:avLst/>
            <a:gdLst/>
            <a:ahLst/>
            <a:cxnLst/>
            <a:rect l="l" t="t" r="r" b="b"/>
            <a:pathLst>
              <a:path w="4352925" h="2515870">
                <a:moveTo>
                  <a:pt x="0" y="0"/>
                </a:moveTo>
                <a:lnTo>
                  <a:pt x="4352925" y="0"/>
                </a:lnTo>
                <a:lnTo>
                  <a:pt x="4352925" y="2515819"/>
                </a:lnTo>
                <a:lnTo>
                  <a:pt x="0" y="2515819"/>
                </a:lnTo>
                <a:lnTo>
                  <a:pt x="0" y="0"/>
                </a:lnTo>
                <a:close/>
              </a:path>
            </a:pathLst>
          </a:custGeom>
          <a:solidFill>
            <a:srgbClr val="F6F5BD"/>
          </a:solidFill>
        </p:spPr>
        <p:txBody>
          <a:bodyPr wrap="square" lIns="0" tIns="0" rIns="0" bIns="0" rtlCol="0"/>
          <a:lstStyle/>
          <a:p>
            <a:endParaRPr/>
          </a:p>
        </p:txBody>
      </p:sp>
      <p:sp>
        <p:nvSpPr>
          <p:cNvPr id="7" name="object 7"/>
          <p:cNvSpPr/>
          <p:nvPr/>
        </p:nvSpPr>
        <p:spPr>
          <a:xfrm>
            <a:off x="566737" y="1766887"/>
            <a:ext cx="4352925" cy="2515870"/>
          </a:xfrm>
          <a:custGeom>
            <a:avLst/>
            <a:gdLst/>
            <a:ahLst/>
            <a:cxnLst/>
            <a:rect l="l" t="t" r="r" b="b"/>
            <a:pathLst>
              <a:path w="4352925" h="2515870">
                <a:moveTo>
                  <a:pt x="0" y="0"/>
                </a:moveTo>
                <a:lnTo>
                  <a:pt x="4352925" y="0"/>
                </a:lnTo>
                <a:lnTo>
                  <a:pt x="4352925" y="2515819"/>
                </a:lnTo>
                <a:lnTo>
                  <a:pt x="0" y="2515819"/>
                </a:lnTo>
                <a:lnTo>
                  <a:pt x="0" y="0"/>
                </a:lnTo>
                <a:close/>
              </a:path>
            </a:pathLst>
          </a:custGeom>
          <a:ln w="12699">
            <a:solidFill>
              <a:srgbClr val="000000"/>
            </a:solidFill>
          </a:ln>
        </p:spPr>
        <p:txBody>
          <a:bodyPr wrap="square" lIns="0" tIns="0" rIns="0" bIns="0" rtlCol="0"/>
          <a:lstStyle/>
          <a:p>
            <a:endParaRPr/>
          </a:p>
        </p:txBody>
      </p:sp>
      <p:sp>
        <p:nvSpPr>
          <p:cNvPr id="8" name="object 8"/>
          <p:cNvSpPr txBox="1"/>
          <p:nvPr/>
        </p:nvSpPr>
        <p:spPr>
          <a:xfrm>
            <a:off x="656996" y="1772876"/>
            <a:ext cx="3959860" cy="2121535"/>
          </a:xfrm>
          <a:prstGeom prst="rect">
            <a:avLst/>
          </a:prstGeom>
        </p:spPr>
        <p:txBody>
          <a:bodyPr vert="horz" wrap="square" lIns="0" tIns="0" rIns="0" bIns="0" rtlCol="0">
            <a:spAutoFit/>
          </a:bodyPr>
          <a:lstStyle/>
          <a:p>
            <a:pPr>
              <a:lnSpc>
                <a:spcPct val="100000"/>
              </a:lnSpc>
              <a:tabLst>
                <a:tab pos="956944" algn="l"/>
              </a:tabLst>
            </a:pPr>
            <a:r>
              <a:rPr sz="1800" b="1" dirty="0">
                <a:latin typeface="Courier New"/>
                <a:cs typeface="Courier New"/>
              </a:rPr>
              <a:t>/*</a:t>
            </a:r>
            <a:r>
              <a:rPr sz="1800" b="1" spc="-15" dirty="0">
                <a:latin typeface="Courier New"/>
                <a:cs typeface="Courier New"/>
              </a:rPr>
              <a:t> </a:t>
            </a:r>
            <a:r>
              <a:rPr sz="1800" b="1" dirty="0">
                <a:latin typeface="Courier New"/>
                <a:cs typeface="Courier New"/>
              </a:rPr>
              <a:t>j</a:t>
            </a:r>
            <a:r>
              <a:rPr sz="1800" b="1" spc="-15" dirty="0">
                <a:latin typeface="Courier New"/>
                <a:cs typeface="Courier New"/>
              </a:rPr>
              <a:t>k</a:t>
            </a:r>
            <a:r>
              <a:rPr sz="1800" b="1" dirty="0">
                <a:latin typeface="Courier New"/>
                <a:cs typeface="Courier New"/>
              </a:rPr>
              <a:t>i	</a:t>
            </a:r>
            <a:r>
              <a:rPr sz="1800" b="1" spc="-15" dirty="0">
                <a:latin typeface="Courier New"/>
                <a:cs typeface="Courier New"/>
              </a:rPr>
              <a:t>*/</a:t>
            </a:r>
            <a:endParaRPr sz="1800">
              <a:latin typeface="Courier New"/>
              <a:cs typeface="Courier New"/>
            </a:endParaRPr>
          </a:p>
          <a:p>
            <a:pPr marL="274320" marR="812165" indent="-274955">
              <a:lnSpc>
                <a:spcPct val="114999"/>
              </a:lnSpc>
            </a:pPr>
            <a:r>
              <a:rPr sz="1800" b="1" dirty="0">
                <a:latin typeface="Courier New"/>
                <a:cs typeface="Courier New"/>
              </a:rPr>
              <a:t>for</a:t>
            </a:r>
            <a:r>
              <a:rPr sz="1800" b="1" spc="-15" dirty="0">
                <a:latin typeface="Courier New"/>
                <a:cs typeface="Courier New"/>
              </a:rPr>
              <a:t> (</a:t>
            </a:r>
            <a:r>
              <a:rPr sz="1800" b="1" dirty="0">
                <a:latin typeface="Courier New"/>
                <a:cs typeface="Courier New"/>
              </a:rPr>
              <a:t>j=</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j</a:t>
            </a:r>
            <a:r>
              <a:rPr sz="1800" b="1" dirty="0">
                <a:latin typeface="Courier New"/>
                <a:cs typeface="Courier New"/>
              </a:rPr>
              <a:t>&lt;n;</a:t>
            </a:r>
            <a:r>
              <a:rPr sz="1800" b="1" spc="-15" dirty="0">
                <a:latin typeface="Courier New"/>
                <a:cs typeface="Courier New"/>
              </a:rPr>
              <a:t> j</a:t>
            </a:r>
            <a:r>
              <a:rPr sz="1800" b="1" dirty="0">
                <a:latin typeface="Courier New"/>
                <a:cs typeface="Courier New"/>
              </a:rPr>
              <a:t>++)</a:t>
            </a:r>
            <a:r>
              <a:rPr sz="1800" b="1" spc="-15" dirty="0">
                <a:latin typeface="Courier New"/>
                <a:cs typeface="Courier New"/>
              </a:rPr>
              <a:t> </a:t>
            </a:r>
            <a:r>
              <a:rPr sz="1800" b="1" dirty="0">
                <a:latin typeface="Courier New"/>
                <a:cs typeface="Courier New"/>
              </a:rPr>
              <a:t>{ </a:t>
            </a: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k</a:t>
            </a:r>
            <a:r>
              <a:rPr sz="1800" b="1" dirty="0">
                <a:latin typeface="Courier New"/>
                <a:cs typeface="Courier New"/>
              </a:rPr>
              <a:t>=</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a:t>
            </a:r>
            <a:r>
              <a:rPr sz="1800" b="1" dirty="0">
                <a:latin typeface="Courier New"/>
                <a:cs typeface="Courier New"/>
              </a:rPr>
              <a:t>k</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k</a:t>
            </a:r>
            <a:r>
              <a:rPr sz="1800" b="1" spc="-15" dirty="0">
                <a:latin typeface="Courier New"/>
                <a:cs typeface="Courier New"/>
              </a:rPr>
              <a:t>+</a:t>
            </a:r>
            <a:r>
              <a:rPr sz="1800" b="1" dirty="0">
                <a:latin typeface="Courier New"/>
                <a:cs typeface="Courier New"/>
              </a:rPr>
              <a:t>+)</a:t>
            </a:r>
            <a:r>
              <a:rPr sz="1800" b="1" spc="-30" dirty="0">
                <a:latin typeface="Courier New"/>
                <a:cs typeface="Courier New"/>
              </a:rPr>
              <a:t> </a:t>
            </a:r>
            <a:r>
              <a:rPr sz="1800" b="1" dirty="0">
                <a:latin typeface="Courier New"/>
                <a:cs typeface="Courier New"/>
              </a:rPr>
              <a:t>{</a:t>
            </a:r>
            <a:endParaRPr sz="1800">
              <a:latin typeface="Courier New"/>
              <a:cs typeface="Courier New"/>
            </a:endParaRPr>
          </a:p>
          <a:p>
            <a:pPr marL="546735">
              <a:lnSpc>
                <a:spcPct val="100000"/>
              </a:lnSpc>
              <a:spcBef>
                <a:spcPts val="320"/>
              </a:spcBef>
            </a:pPr>
            <a:r>
              <a:rPr sz="1800" b="1" dirty="0">
                <a:latin typeface="Courier New"/>
                <a:cs typeface="Courier New"/>
              </a:rPr>
              <a:t>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 </a:t>
            </a:r>
            <a:r>
              <a:rPr sz="1800" b="1" dirty="0">
                <a:latin typeface="Courier New"/>
                <a:cs typeface="Courier New"/>
              </a:rPr>
              <a:t>b</a:t>
            </a:r>
            <a:r>
              <a:rPr sz="1800" b="1" spc="-15" dirty="0">
                <a:latin typeface="Courier New"/>
                <a:cs typeface="Courier New"/>
              </a:rPr>
              <a:t>[k</a:t>
            </a:r>
            <a:r>
              <a:rPr sz="1800" b="1" dirty="0">
                <a:latin typeface="Courier New"/>
                <a:cs typeface="Courier New"/>
              </a:rPr>
              <a:t>][</a:t>
            </a:r>
            <a:r>
              <a:rPr sz="1800" b="1" spc="-15" dirty="0">
                <a:latin typeface="Courier New"/>
                <a:cs typeface="Courier New"/>
              </a:rPr>
              <a:t>j</a:t>
            </a:r>
            <a:r>
              <a:rPr sz="1800" b="1" dirty="0">
                <a:latin typeface="Courier New"/>
                <a:cs typeface="Courier New"/>
              </a:rPr>
              <a:t>];</a:t>
            </a:r>
            <a:endParaRPr sz="1800">
              <a:latin typeface="Courier New"/>
              <a:cs typeface="Courier New"/>
            </a:endParaRPr>
          </a:p>
          <a:p>
            <a:pPr marL="819785" indent="-273050">
              <a:lnSpc>
                <a:spcPct val="114999"/>
              </a:lnSpc>
            </a:pP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i=</a:t>
            </a:r>
            <a:r>
              <a:rPr sz="1800" b="1" dirty="0">
                <a:latin typeface="Courier New"/>
                <a:cs typeface="Courier New"/>
              </a:rPr>
              <a:t>0;</a:t>
            </a:r>
            <a:r>
              <a:rPr sz="1800" b="1" spc="-15" dirty="0">
                <a:latin typeface="Courier New"/>
                <a:cs typeface="Courier New"/>
              </a:rPr>
              <a:t> </a:t>
            </a:r>
            <a:r>
              <a:rPr sz="1800" b="1" dirty="0">
                <a:latin typeface="Courier New"/>
                <a:cs typeface="Courier New"/>
              </a:rPr>
              <a:t>i</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i</a:t>
            </a:r>
            <a:r>
              <a:rPr sz="1800" b="1" spc="-15" dirty="0">
                <a:latin typeface="Courier New"/>
                <a:cs typeface="Courier New"/>
              </a:rPr>
              <a:t>++) </a:t>
            </a:r>
            <a:r>
              <a:rPr sz="1800" b="1" dirty="0">
                <a:solidFill>
                  <a:srgbClr val="C00000"/>
                </a:solidFill>
                <a:latin typeface="Courier New"/>
                <a:cs typeface="Courier New"/>
              </a:rPr>
              <a:t>c</a:t>
            </a:r>
            <a:r>
              <a:rPr sz="1800" b="1" spc="-15" dirty="0">
                <a:solidFill>
                  <a:srgbClr val="C00000"/>
                </a:solidFill>
                <a:latin typeface="Courier New"/>
                <a:cs typeface="Courier New"/>
              </a:rPr>
              <a:t>[</a:t>
            </a:r>
            <a:r>
              <a:rPr sz="1800" b="1" dirty="0">
                <a:solidFill>
                  <a:srgbClr val="C00000"/>
                </a:solidFill>
                <a:latin typeface="Courier New"/>
                <a:cs typeface="Courier New"/>
              </a:rPr>
              <a:t>i</a:t>
            </a:r>
            <a:r>
              <a:rPr sz="1800" b="1" spc="-15" dirty="0">
                <a:solidFill>
                  <a:srgbClr val="C00000"/>
                </a:solidFill>
                <a:latin typeface="Courier New"/>
                <a:cs typeface="Courier New"/>
              </a:rPr>
              <a:t>][</a:t>
            </a:r>
            <a:r>
              <a:rPr sz="1800" b="1" dirty="0">
                <a:solidFill>
                  <a:srgbClr val="C00000"/>
                </a:solidFill>
                <a:latin typeface="Courier New"/>
                <a:cs typeface="Courier New"/>
              </a:rPr>
              <a:t>j]</a:t>
            </a:r>
            <a:r>
              <a:rPr sz="1800" b="1" spc="-15" dirty="0">
                <a:solidFill>
                  <a:srgbClr val="C00000"/>
                </a:solidFill>
                <a:latin typeface="Courier New"/>
                <a:cs typeface="Courier New"/>
              </a:rPr>
              <a:t> </a:t>
            </a:r>
            <a:r>
              <a:rPr sz="1800" b="1" dirty="0">
                <a:solidFill>
                  <a:srgbClr val="C00000"/>
                </a:solidFill>
                <a:latin typeface="Courier New"/>
                <a:cs typeface="Courier New"/>
              </a:rPr>
              <a:t>+=</a:t>
            </a:r>
            <a:r>
              <a:rPr sz="1800" b="1" spc="-15" dirty="0">
                <a:solidFill>
                  <a:srgbClr val="C00000"/>
                </a:solidFill>
                <a:latin typeface="Courier New"/>
                <a:cs typeface="Courier New"/>
              </a:rPr>
              <a:t> </a:t>
            </a:r>
            <a:r>
              <a:rPr sz="1800" b="1" dirty="0">
                <a:solidFill>
                  <a:srgbClr val="C00000"/>
                </a:solidFill>
                <a:latin typeface="Courier New"/>
                <a:cs typeface="Courier New"/>
              </a:rPr>
              <a:t>a</a:t>
            </a:r>
            <a:r>
              <a:rPr sz="1800" b="1" spc="-15" dirty="0">
                <a:solidFill>
                  <a:srgbClr val="C00000"/>
                </a:solidFill>
                <a:latin typeface="Courier New"/>
                <a:cs typeface="Courier New"/>
              </a:rPr>
              <a:t>[</a:t>
            </a:r>
            <a:r>
              <a:rPr sz="1800" b="1" dirty="0">
                <a:solidFill>
                  <a:srgbClr val="C00000"/>
                </a:solidFill>
                <a:latin typeface="Courier New"/>
                <a:cs typeface="Courier New"/>
              </a:rPr>
              <a:t>i</a:t>
            </a:r>
            <a:r>
              <a:rPr sz="1800" b="1" spc="-15" dirty="0">
                <a:solidFill>
                  <a:srgbClr val="C00000"/>
                </a:solidFill>
                <a:latin typeface="Courier New"/>
                <a:cs typeface="Courier New"/>
              </a:rPr>
              <a:t>][</a:t>
            </a:r>
            <a:r>
              <a:rPr sz="1800" b="1" dirty="0">
                <a:solidFill>
                  <a:srgbClr val="C00000"/>
                </a:solidFill>
                <a:latin typeface="Courier New"/>
                <a:cs typeface="Courier New"/>
              </a:rPr>
              <a:t>k]</a:t>
            </a:r>
            <a:r>
              <a:rPr sz="1800" b="1" spc="-15" dirty="0">
                <a:solidFill>
                  <a:srgbClr val="C00000"/>
                </a:solidFill>
                <a:latin typeface="Courier New"/>
                <a:cs typeface="Courier New"/>
              </a:rPr>
              <a:t> </a:t>
            </a:r>
            <a:r>
              <a:rPr sz="1800" b="1" dirty="0">
                <a:solidFill>
                  <a:srgbClr val="C00000"/>
                </a:solidFill>
                <a:latin typeface="Courier New"/>
                <a:cs typeface="Courier New"/>
              </a:rPr>
              <a:t>*</a:t>
            </a:r>
            <a:r>
              <a:rPr sz="1800" b="1" spc="-15" dirty="0">
                <a:solidFill>
                  <a:srgbClr val="C00000"/>
                </a:solidFill>
                <a:latin typeface="Courier New"/>
                <a:cs typeface="Courier New"/>
              </a:rPr>
              <a:t> </a:t>
            </a:r>
            <a:r>
              <a:rPr sz="1800" b="1" dirty="0">
                <a:solidFill>
                  <a:srgbClr val="C00000"/>
                </a:solidFill>
                <a:latin typeface="Courier New"/>
                <a:cs typeface="Courier New"/>
              </a:rPr>
              <a:t>r;</a:t>
            </a:r>
            <a:endParaRPr sz="1800">
              <a:latin typeface="Courier New"/>
              <a:cs typeface="Courier New"/>
            </a:endParaRPr>
          </a:p>
          <a:p>
            <a:pPr marL="274320">
              <a:lnSpc>
                <a:spcPct val="100000"/>
              </a:lnSpc>
              <a:spcBef>
                <a:spcPts val="325"/>
              </a:spcBef>
            </a:pPr>
            <a:r>
              <a:rPr sz="1800" b="1" dirty="0">
                <a:latin typeface="Courier New"/>
                <a:cs typeface="Courier New"/>
              </a:rPr>
              <a:t>}</a:t>
            </a:r>
            <a:endParaRPr sz="1800">
              <a:latin typeface="Courier New"/>
              <a:cs typeface="Courier New"/>
            </a:endParaRPr>
          </a:p>
        </p:txBody>
      </p:sp>
      <p:sp>
        <p:nvSpPr>
          <p:cNvPr id="9" name="object 9"/>
          <p:cNvSpPr txBox="1"/>
          <p:nvPr/>
        </p:nvSpPr>
        <p:spPr>
          <a:xfrm>
            <a:off x="657453" y="3981152"/>
            <a:ext cx="137160" cy="228600"/>
          </a:xfrm>
          <a:prstGeom prst="rect">
            <a:avLst/>
          </a:prstGeom>
        </p:spPr>
        <p:txBody>
          <a:bodyPr vert="horz" wrap="square" lIns="0" tIns="0" rIns="0" bIns="0" rtlCol="0">
            <a:spAutoFit/>
          </a:bodyPr>
          <a:lstStyle/>
          <a:p>
            <a:pPr>
              <a:lnSpc>
                <a:spcPct val="100000"/>
              </a:lnSpc>
            </a:pPr>
            <a:r>
              <a:rPr sz="1800" b="1" dirty="0">
                <a:latin typeface="Courier New"/>
                <a:cs typeface="Courier New"/>
              </a:rPr>
              <a:t>}</a:t>
            </a:r>
            <a:endParaRPr sz="1800">
              <a:latin typeface="Courier New"/>
              <a:cs typeface="Courier New"/>
            </a:endParaRPr>
          </a:p>
        </p:txBody>
      </p:sp>
      <p:sp>
        <p:nvSpPr>
          <p:cNvPr id="10" name="object 10"/>
          <p:cNvSpPr/>
          <p:nvPr/>
        </p:nvSpPr>
        <p:spPr>
          <a:xfrm>
            <a:off x="5340350" y="2432050"/>
            <a:ext cx="596900" cy="520700"/>
          </a:xfrm>
          <a:custGeom>
            <a:avLst/>
            <a:gdLst/>
            <a:ahLst/>
            <a:cxnLst/>
            <a:rect l="l" t="t" r="r" b="b"/>
            <a:pathLst>
              <a:path w="596900" h="520700">
                <a:moveTo>
                  <a:pt x="0" y="0"/>
                </a:moveTo>
                <a:lnTo>
                  <a:pt x="596900" y="0"/>
                </a:lnTo>
                <a:lnTo>
                  <a:pt x="596900" y="520700"/>
                </a:lnTo>
                <a:lnTo>
                  <a:pt x="0" y="520700"/>
                </a:lnTo>
                <a:lnTo>
                  <a:pt x="0" y="0"/>
                </a:lnTo>
                <a:close/>
              </a:path>
            </a:pathLst>
          </a:custGeom>
          <a:ln w="12700">
            <a:solidFill>
              <a:srgbClr val="000000"/>
            </a:solidFill>
          </a:ln>
        </p:spPr>
        <p:txBody>
          <a:bodyPr wrap="square" lIns="0" tIns="0" rIns="0" bIns="0" rtlCol="0"/>
          <a:lstStyle/>
          <a:p>
            <a:endParaRPr/>
          </a:p>
        </p:txBody>
      </p:sp>
      <p:sp>
        <p:nvSpPr>
          <p:cNvPr id="11" name="object 11"/>
          <p:cNvSpPr/>
          <p:nvPr/>
        </p:nvSpPr>
        <p:spPr>
          <a:xfrm>
            <a:off x="7727950" y="2432050"/>
            <a:ext cx="596900" cy="520700"/>
          </a:xfrm>
          <a:custGeom>
            <a:avLst/>
            <a:gdLst/>
            <a:ahLst/>
            <a:cxnLst/>
            <a:rect l="l" t="t" r="r" b="b"/>
            <a:pathLst>
              <a:path w="596900" h="520700">
                <a:moveTo>
                  <a:pt x="0" y="0"/>
                </a:moveTo>
                <a:lnTo>
                  <a:pt x="596900" y="0"/>
                </a:lnTo>
                <a:lnTo>
                  <a:pt x="596900" y="520700"/>
                </a:lnTo>
                <a:lnTo>
                  <a:pt x="0" y="520700"/>
                </a:lnTo>
                <a:lnTo>
                  <a:pt x="0" y="0"/>
                </a:lnTo>
                <a:close/>
              </a:path>
            </a:pathLst>
          </a:custGeom>
          <a:ln w="12700">
            <a:solidFill>
              <a:srgbClr val="000000"/>
            </a:solidFill>
          </a:ln>
        </p:spPr>
        <p:txBody>
          <a:bodyPr wrap="square" lIns="0" tIns="0" rIns="0" bIns="0" rtlCol="0"/>
          <a:lstStyle/>
          <a:p>
            <a:endParaRPr/>
          </a:p>
        </p:txBody>
      </p:sp>
      <p:sp>
        <p:nvSpPr>
          <p:cNvPr id="12" name="object 12"/>
          <p:cNvSpPr txBox="1"/>
          <p:nvPr/>
        </p:nvSpPr>
        <p:spPr>
          <a:xfrm>
            <a:off x="5549900" y="3037713"/>
            <a:ext cx="17272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A</a:t>
            </a:r>
            <a:endParaRPr sz="2000">
              <a:latin typeface="Calibri"/>
              <a:cs typeface="Calibri"/>
            </a:endParaRPr>
          </a:p>
        </p:txBody>
      </p:sp>
      <p:sp>
        <p:nvSpPr>
          <p:cNvPr id="13" name="object 13"/>
          <p:cNvSpPr txBox="1"/>
          <p:nvPr/>
        </p:nvSpPr>
        <p:spPr>
          <a:xfrm>
            <a:off x="6769248" y="3037713"/>
            <a:ext cx="16383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B</a:t>
            </a:r>
            <a:endParaRPr sz="2000">
              <a:latin typeface="Calibri"/>
              <a:cs typeface="Calibri"/>
            </a:endParaRPr>
          </a:p>
        </p:txBody>
      </p:sp>
      <p:sp>
        <p:nvSpPr>
          <p:cNvPr id="14" name="object 14"/>
          <p:cNvSpPr txBox="1"/>
          <p:nvPr/>
        </p:nvSpPr>
        <p:spPr>
          <a:xfrm>
            <a:off x="7926496" y="3037713"/>
            <a:ext cx="16129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C</a:t>
            </a:r>
            <a:endParaRPr sz="2000">
              <a:latin typeface="Calibri"/>
              <a:cs typeface="Calibri"/>
            </a:endParaRPr>
          </a:p>
        </p:txBody>
      </p:sp>
      <p:sp>
        <p:nvSpPr>
          <p:cNvPr id="15" name="object 15"/>
          <p:cNvSpPr txBox="1"/>
          <p:nvPr/>
        </p:nvSpPr>
        <p:spPr>
          <a:xfrm>
            <a:off x="7734341" y="2135991"/>
            <a:ext cx="43180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a:t>
            </a:r>
            <a:r>
              <a:rPr sz="2000" spc="-5" dirty="0">
                <a:latin typeface="Calibri"/>
                <a:cs typeface="Calibri"/>
              </a:rPr>
              <a:t>*</a:t>
            </a:r>
            <a:r>
              <a:rPr sz="2000" dirty="0">
                <a:latin typeface="Calibri"/>
                <a:cs typeface="Calibri"/>
              </a:rPr>
              <a:t>,</a:t>
            </a:r>
            <a:r>
              <a:rPr sz="2000" spc="-5" dirty="0">
                <a:latin typeface="Calibri"/>
                <a:cs typeface="Calibri"/>
              </a:rPr>
              <a:t>j</a:t>
            </a:r>
            <a:r>
              <a:rPr sz="2000" dirty="0">
                <a:latin typeface="Calibri"/>
                <a:cs typeface="Calibri"/>
              </a:rPr>
              <a:t>)</a:t>
            </a:r>
            <a:endParaRPr sz="2000">
              <a:latin typeface="Calibri"/>
              <a:cs typeface="Calibri"/>
            </a:endParaRPr>
          </a:p>
        </p:txBody>
      </p:sp>
      <p:sp>
        <p:nvSpPr>
          <p:cNvPr id="16" name="object 16"/>
          <p:cNvSpPr/>
          <p:nvPr/>
        </p:nvSpPr>
        <p:spPr>
          <a:xfrm>
            <a:off x="6692900" y="2857500"/>
            <a:ext cx="50800" cy="0"/>
          </a:xfrm>
          <a:custGeom>
            <a:avLst/>
            <a:gdLst/>
            <a:ahLst/>
            <a:cxnLst/>
            <a:rect l="l" t="t" r="r" b="b"/>
            <a:pathLst>
              <a:path w="50800">
                <a:moveTo>
                  <a:pt x="0" y="0"/>
                </a:moveTo>
                <a:lnTo>
                  <a:pt x="50800" y="0"/>
                </a:lnTo>
              </a:path>
            </a:pathLst>
          </a:custGeom>
          <a:ln w="50800">
            <a:solidFill>
              <a:srgbClr val="FF0000"/>
            </a:solidFill>
          </a:ln>
        </p:spPr>
        <p:txBody>
          <a:bodyPr wrap="square" lIns="0" tIns="0" rIns="0" bIns="0" rtlCol="0"/>
          <a:lstStyle/>
          <a:p>
            <a:endParaRPr/>
          </a:p>
        </p:txBody>
      </p:sp>
      <p:sp>
        <p:nvSpPr>
          <p:cNvPr id="17" name="object 17"/>
          <p:cNvSpPr/>
          <p:nvPr/>
        </p:nvSpPr>
        <p:spPr>
          <a:xfrm>
            <a:off x="6692900" y="2832100"/>
            <a:ext cx="50800" cy="50800"/>
          </a:xfrm>
          <a:custGeom>
            <a:avLst/>
            <a:gdLst/>
            <a:ahLst/>
            <a:cxnLst/>
            <a:rect l="l" t="t" r="r" b="b"/>
            <a:pathLst>
              <a:path w="50800" h="50800">
                <a:moveTo>
                  <a:pt x="0" y="0"/>
                </a:moveTo>
                <a:lnTo>
                  <a:pt x="50800" y="0"/>
                </a:lnTo>
                <a:lnTo>
                  <a:pt x="50800" y="50800"/>
                </a:lnTo>
                <a:lnTo>
                  <a:pt x="0" y="50800"/>
                </a:lnTo>
                <a:lnTo>
                  <a:pt x="0" y="0"/>
                </a:lnTo>
                <a:close/>
              </a:path>
            </a:pathLst>
          </a:custGeom>
          <a:ln w="57150">
            <a:solidFill>
              <a:srgbClr val="C00000"/>
            </a:solidFill>
          </a:ln>
        </p:spPr>
        <p:txBody>
          <a:bodyPr wrap="square" lIns="0" tIns="0" rIns="0" bIns="0" rtlCol="0"/>
          <a:lstStyle/>
          <a:p>
            <a:endParaRPr/>
          </a:p>
        </p:txBody>
      </p:sp>
      <p:sp>
        <p:nvSpPr>
          <p:cNvPr id="18" name="object 18"/>
          <p:cNvSpPr txBox="1"/>
          <p:nvPr/>
        </p:nvSpPr>
        <p:spPr>
          <a:xfrm>
            <a:off x="6559550" y="2432050"/>
            <a:ext cx="596900" cy="520700"/>
          </a:xfrm>
          <a:prstGeom prst="rect">
            <a:avLst/>
          </a:prstGeom>
          <a:ln w="12700">
            <a:solidFill>
              <a:srgbClr val="000000"/>
            </a:solidFill>
          </a:ln>
        </p:spPr>
        <p:txBody>
          <a:bodyPr vert="horz" wrap="square" lIns="0" tIns="0" rIns="0" bIns="0" rtlCol="0">
            <a:spAutoFit/>
          </a:bodyPr>
          <a:lstStyle/>
          <a:p>
            <a:pPr>
              <a:lnSpc>
                <a:spcPct val="100000"/>
              </a:lnSpc>
            </a:pPr>
            <a:r>
              <a:rPr sz="2000" dirty="0">
                <a:latin typeface="Calibri"/>
                <a:cs typeface="Calibri"/>
              </a:rPr>
              <a:t>(k,j)</a:t>
            </a:r>
            <a:endParaRPr sz="2000">
              <a:latin typeface="Calibri"/>
              <a:cs typeface="Calibri"/>
            </a:endParaRPr>
          </a:p>
        </p:txBody>
      </p:sp>
      <p:sp>
        <p:nvSpPr>
          <p:cNvPr id="19" name="object 19"/>
          <p:cNvSpPr/>
          <p:nvPr/>
        </p:nvSpPr>
        <p:spPr>
          <a:xfrm>
            <a:off x="5803900" y="2425700"/>
            <a:ext cx="0" cy="533400"/>
          </a:xfrm>
          <a:custGeom>
            <a:avLst/>
            <a:gdLst/>
            <a:ahLst/>
            <a:cxnLst/>
            <a:rect l="l" t="t" r="r" b="b"/>
            <a:pathLst>
              <a:path h="533400">
                <a:moveTo>
                  <a:pt x="0" y="533400"/>
                </a:moveTo>
                <a:lnTo>
                  <a:pt x="0" y="0"/>
                </a:lnTo>
              </a:path>
            </a:pathLst>
          </a:custGeom>
          <a:ln w="57150">
            <a:solidFill>
              <a:srgbClr val="C00000"/>
            </a:solidFill>
          </a:ln>
        </p:spPr>
        <p:txBody>
          <a:bodyPr wrap="square" lIns="0" tIns="0" rIns="0" bIns="0" rtlCol="0"/>
          <a:lstStyle/>
          <a:p>
            <a:endParaRPr/>
          </a:p>
        </p:txBody>
      </p:sp>
      <p:sp>
        <p:nvSpPr>
          <p:cNvPr id="20" name="object 20"/>
          <p:cNvSpPr/>
          <p:nvPr/>
        </p:nvSpPr>
        <p:spPr>
          <a:xfrm>
            <a:off x="7886700" y="2438400"/>
            <a:ext cx="0" cy="533400"/>
          </a:xfrm>
          <a:custGeom>
            <a:avLst/>
            <a:gdLst/>
            <a:ahLst/>
            <a:cxnLst/>
            <a:rect l="l" t="t" r="r" b="b"/>
            <a:pathLst>
              <a:path h="533400">
                <a:moveTo>
                  <a:pt x="0" y="533400"/>
                </a:moveTo>
                <a:lnTo>
                  <a:pt x="0" y="0"/>
                </a:lnTo>
              </a:path>
            </a:pathLst>
          </a:custGeom>
          <a:ln w="57150">
            <a:solidFill>
              <a:srgbClr val="C00000"/>
            </a:solidFill>
          </a:ln>
        </p:spPr>
        <p:txBody>
          <a:bodyPr wrap="square" lIns="0" tIns="0" rIns="0" bIns="0" rtlCol="0"/>
          <a:lstStyle/>
          <a:p>
            <a:endParaRPr/>
          </a:p>
        </p:txBody>
      </p:sp>
      <p:sp>
        <p:nvSpPr>
          <p:cNvPr id="21" name="object 21"/>
          <p:cNvSpPr txBox="1"/>
          <p:nvPr/>
        </p:nvSpPr>
        <p:spPr>
          <a:xfrm>
            <a:off x="5346577" y="1678835"/>
            <a:ext cx="1157605" cy="737235"/>
          </a:xfrm>
          <a:prstGeom prst="rect">
            <a:avLst/>
          </a:prstGeom>
        </p:spPr>
        <p:txBody>
          <a:bodyPr vert="horz" wrap="square" lIns="0" tIns="0" rIns="0" bIns="0" rtlCol="0">
            <a:spAutoFit/>
          </a:bodyPr>
          <a:lstStyle/>
          <a:p>
            <a:pPr marL="266700" marR="5080" indent="-254635">
              <a:lnSpc>
                <a:spcPct val="150000"/>
              </a:lnSpc>
            </a:pPr>
            <a:r>
              <a:rPr sz="2000" spc="-5" dirty="0">
                <a:latin typeface="Calibri"/>
                <a:cs typeface="Calibri"/>
              </a:rPr>
              <a:t>I</a:t>
            </a:r>
            <a:r>
              <a:rPr sz="2000" dirty="0">
                <a:latin typeface="Calibri"/>
                <a:cs typeface="Calibri"/>
              </a:rPr>
              <a:t>nn</a:t>
            </a:r>
            <a:r>
              <a:rPr sz="2000" spc="-5" dirty="0">
                <a:latin typeface="Calibri"/>
                <a:cs typeface="Calibri"/>
              </a:rPr>
              <a:t>e</a:t>
            </a:r>
            <a:r>
              <a:rPr sz="2000" dirty="0">
                <a:latin typeface="Calibri"/>
                <a:cs typeface="Calibri"/>
              </a:rPr>
              <a:t>r</a:t>
            </a:r>
            <a:r>
              <a:rPr sz="2000" spc="-10" dirty="0">
                <a:latin typeface="Calibri"/>
                <a:cs typeface="Calibri"/>
              </a:rPr>
              <a:t> </a:t>
            </a:r>
            <a:r>
              <a:rPr sz="2000" spc="-5" dirty="0">
                <a:latin typeface="Calibri"/>
                <a:cs typeface="Calibri"/>
              </a:rPr>
              <a:t>loo</a:t>
            </a:r>
            <a:r>
              <a:rPr sz="2000" dirty="0">
                <a:latin typeface="Calibri"/>
                <a:cs typeface="Calibri"/>
              </a:rPr>
              <a:t>p: (</a:t>
            </a:r>
            <a:r>
              <a:rPr sz="2000" spc="-5" dirty="0">
                <a:latin typeface="Calibri"/>
                <a:cs typeface="Calibri"/>
              </a:rPr>
              <a:t>*</a:t>
            </a:r>
            <a:r>
              <a:rPr sz="2000" dirty="0">
                <a:latin typeface="Calibri"/>
                <a:cs typeface="Calibri"/>
              </a:rPr>
              <a:t>,k)</a:t>
            </a:r>
            <a:endParaRPr sz="2000">
              <a:latin typeface="Calibri"/>
              <a:cs typeface="Calibri"/>
            </a:endParaRPr>
          </a:p>
        </p:txBody>
      </p:sp>
      <p:sp>
        <p:nvSpPr>
          <p:cNvPr id="22" name="object 22"/>
          <p:cNvSpPr txBox="1"/>
          <p:nvPr/>
        </p:nvSpPr>
        <p:spPr>
          <a:xfrm>
            <a:off x="5216647" y="3945310"/>
            <a:ext cx="902335" cy="280035"/>
          </a:xfrm>
          <a:prstGeom prst="rect">
            <a:avLst/>
          </a:prstGeom>
        </p:spPr>
        <p:txBody>
          <a:bodyPr vert="horz" wrap="square" lIns="0" tIns="0" rIns="0" bIns="0" rtlCol="0">
            <a:spAutoFit/>
          </a:bodyPr>
          <a:lstStyle/>
          <a:p>
            <a:pPr marL="12700">
              <a:lnSpc>
                <a:spcPct val="100000"/>
              </a:lnSpc>
            </a:pPr>
            <a:r>
              <a:rPr sz="2000" spc="-5" dirty="0">
                <a:latin typeface="Calibri"/>
                <a:cs typeface="Calibri"/>
              </a:rPr>
              <a:t>Col</a:t>
            </a:r>
            <a:r>
              <a:rPr sz="2000" dirty="0">
                <a:latin typeface="Calibri"/>
                <a:cs typeface="Calibri"/>
              </a:rPr>
              <a:t>u</a:t>
            </a:r>
            <a:r>
              <a:rPr sz="2000" spc="-5" dirty="0">
                <a:latin typeface="Calibri"/>
                <a:cs typeface="Calibri"/>
              </a:rPr>
              <a:t>m</a:t>
            </a:r>
            <a:r>
              <a:rPr sz="2000" dirty="0">
                <a:latin typeface="Calibri"/>
                <a:cs typeface="Calibri"/>
              </a:rPr>
              <a:t>n-</a:t>
            </a:r>
            <a:endParaRPr sz="2000">
              <a:latin typeface="Calibri"/>
              <a:cs typeface="Calibri"/>
            </a:endParaRPr>
          </a:p>
        </p:txBody>
      </p:sp>
      <p:sp>
        <p:nvSpPr>
          <p:cNvPr id="23" name="object 23"/>
          <p:cNvSpPr txBox="1"/>
          <p:nvPr/>
        </p:nvSpPr>
        <p:spPr>
          <a:xfrm>
            <a:off x="5422289" y="4250211"/>
            <a:ext cx="490220" cy="280035"/>
          </a:xfrm>
          <a:prstGeom prst="rect">
            <a:avLst/>
          </a:prstGeom>
        </p:spPr>
        <p:txBody>
          <a:bodyPr vert="horz" wrap="square" lIns="0" tIns="0" rIns="0" bIns="0" rtlCol="0">
            <a:spAutoFit/>
          </a:bodyPr>
          <a:lstStyle/>
          <a:p>
            <a:pPr marL="12700">
              <a:lnSpc>
                <a:spcPct val="100000"/>
              </a:lnSpc>
            </a:pPr>
            <a:r>
              <a:rPr sz="2000" spc="-5" dirty="0">
                <a:latin typeface="Calibri"/>
                <a:cs typeface="Calibri"/>
              </a:rPr>
              <a:t>wise</a:t>
            </a:r>
            <a:endParaRPr sz="2000">
              <a:latin typeface="Calibri"/>
              <a:cs typeface="Calibri"/>
            </a:endParaRPr>
          </a:p>
        </p:txBody>
      </p:sp>
      <p:sp>
        <p:nvSpPr>
          <p:cNvPr id="24" name="object 24"/>
          <p:cNvSpPr/>
          <p:nvPr/>
        </p:nvSpPr>
        <p:spPr>
          <a:xfrm>
            <a:off x="5638800" y="3399483"/>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5" name="object 25"/>
          <p:cNvSpPr/>
          <p:nvPr/>
        </p:nvSpPr>
        <p:spPr>
          <a:xfrm>
            <a:off x="5600703" y="333598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26" name="object 26"/>
          <p:cNvSpPr txBox="1"/>
          <p:nvPr/>
        </p:nvSpPr>
        <p:spPr>
          <a:xfrm>
            <a:off x="7550390" y="3945291"/>
            <a:ext cx="902335" cy="280035"/>
          </a:xfrm>
          <a:prstGeom prst="rect">
            <a:avLst/>
          </a:prstGeom>
        </p:spPr>
        <p:txBody>
          <a:bodyPr vert="horz" wrap="square" lIns="0" tIns="0" rIns="0" bIns="0" rtlCol="0">
            <a:spAutoFit/>
          </a:bodyPr>
          <a:lstStyle/>
          <a:p>
            <a:pPr marL="12700">
              <a:lnSpc>
                <a:spcPct val="100000"/>
              </a:lnSpc>
            </a:pPr>
            <a:r>
              <a:rPr sz="2000" spc="-5" dirty="0">
                <a:latin typeface="Calibri"/>
                <a:cs typeface="Calibri"/>
              </a:rPr>
              <a:t>Col</a:t>
            </a:r>
            <a:r>
              <a:rPr sz="2000" dirty="0">
                <a:latin typeface="Calibri"/>
                <a:cs typeface="Calibri"/>
              </a:rPr>
              <a:t>u</a:t>
            </a:r>
            <a:r>
              <a:rPr sz="2000" spc="-5" dirty="0">
                <a:latin typeface="Calibri"/>
                <a:cs typeface="Calibri"/>
              </a:rPr>
              <a:t>m</a:t>
            </a:r>
            <a:r>
              <a:rPr sz="2000" dirty="0">
                <a:latin typeface="Calibri"/>
                <a:cs typeface="Calibri"/>
              </a:rPr>
              <a:t>n-</a:t>
            </a:r>
            <a:endParaRPr sz="2000">
              <a:latin typeface="Calibri"/>
              <a:cs typeface="Calibri"/>
            </a:endParaRPr>
          </a:p>
        </p:txBody>
      </p:sp>
      <p:sp>
        <p:nvSpPr>
          <p:cNvPr id="27" name="object 27"/>
          <p:cNvSpPr txBox="1"/>
          <p:nvPr/>
        </p:nvSpPr>
        <p:spPr>
          <a:xfrm>
            <a:off x="7756032" y="4250192"/>
            <a:ext cx="490220" cy="280035"/>
          </a:xfrm>
          <a:prstGeom prst="rect">
            <a:avLst/>
          </a:prstGeom>
        </p:spPr>
        <p:txBody>
          <a:bodyPr vert="horz" wrap="square" lIns="0" tIns="0" rIns="0" bIns="0" rtlCol="0">
            <a:spAutoFit/>
          </a:bodyPr>
          <a:lstStyle/>
          <a:p>
            <a:pPr marL="12700">
              <a:lnSpc>
                <a:spcPct val="100000"/>
              </a:lnSpc>
            </a:pPr>
            <a:r>
              <a:rPr sz="2000" spc="-5" dirty="0">
                <a:latin typeface="Calibri"/>
                <a:cs typeface="Calibri"/>
              </a:rPr>
              <a:t>wise</a:t>
            </a:r>
            <a:endParaRPr sz="2000">
              <a:latin typeface="Calibri"/>
              <a:cs typeface="Calibri"/>
            </a:endParaRPr>
          </a:p>
        </p:txBody>
      </p:sp>
      <p:sp>
        <p:nvSpPr>
          <p:cNvPr id="28" name="object 28"/>
          <p:cNvSpPr/>
          <p:nvPr/>
        </p:nvSpPr>
        <p:spPr>
          <a:xfrm>
            <a:off x="8024814" y="3399483"/>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9" name="object 29"/>
          <p:cNvSpPr/>
          <p:nvPr/>
        </p:nvSpPr>
        <p:spPr>
          <a:xfrm>
            <a:off x="7986717" y="333598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30" name="object 30"/>
          <p:cNvSpPr txBox="1"/>
          <p:nvPr/>
        </p:nvSpPr>
        <p:spPr>
          <a:xfrm>
            <a:off x="6558030" y="3945291"/>
            <a:ext cx="564515"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F</a:t>
            </a:r>
            <a:r>
              <a:rPr sz="2000" spc="-5" dirty="0">
                <a:latin typeface="Calibri"/>
                <a:cs typeface="Calibri"/>
              </a:rPr>
              <a:t>i</a:t>
            </a:r>
            <a:r>
              <a:rPr sz="2000" spc="-55" dirty="0">
                <a:latin typeface="Calibri"/>
                <a:cs typeface="Calibri"/>
              </a:rPr>
              <a:t>x</a:t>
            </a:r>
            <a:r>
              <a:rPr sz="2000" spc="-5" dirty="0">
                <a:latin typeface="Calibri"/>
                <a:cs typeface="Calibri"/>
              </a:rPr>
              <a:t>e</a:t>
            </a:r>
            <a:r>
              <a:rPr sz="2000" dirty="0">
                <a:latin typeface="Calibri"/>
                <a:cs typeface="Calibri"/>
              </a:rPr>
              <a:t>d</a:t>
            </a:r>
            <a:endParaRPr sz="2000">
              <a:latin typeface="Calibri"/>
              <a:cs typeface="Calibri"/>
            </a:endParaRPr>
          </a:p>
        </p:txBody>
      </p:sp>
      <p:sp>
        <p:nvSpPr>
          <p:cNvPr id="31" name="object 31"/>
          <p:cNvSpPr/>
          <p:nvPr/>
        </p:nvSpPr>
        <p:spPr>
          <a:xfrm>
            <a:off x="6815785" y="3407420"/>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32" name="object 32"/>
          <p:cNvSpPr/>
          <p:nvPr/>
        </p:nvSpPr>
        <p:spPr>
          <a:xfrm>
            <a:off x="6777688" y="3343918"/>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33" name="object 33"/>
          <p:cNvSpPr txBox="1"/>
          <p:nvPr/>
        </p:nvSpPr>
        <p:spPr>
          <a:xfrm>
            <a:off x="522287" y="4957000"/>
            <a:ext cx="3897629" cy="330200"/>
          </a:xfrm>
          <a:prstGeom prst="rect">
            <a:avLst/>
          </a:prstGeom>
        </p:spPr>
        <p:txBody>
          <a:bodyPr vert="horz" wrap="square" lIns="0" tIns="0" rIns="0" bIns="0" rtlCol="0">
            <a:spAutoFit/>
          </a:bodyPr>
          <a:lstStyle/>
          <a:p>
            <a:pPr marL="12700">
              <a:lnSpc>
                <a:spcPct val="100000"/>
              </a:lnSpc>
            </a:pPr>
            <a:r>
              <a:rPr sz="2400" u="heavy" dirty="0">
                <a:latin typeface="Calibri"/>
                <a:cs typeface="Calibri"/>
              </a:rPr>
              <a:t>Mi</a:t>
            </a:r>
            <a:r>
              <a:rPr sz="2400" u="heavy" spc="-10" dirty="0">
                <a:latin typeface="Calibri"/>
                <a:cs typeface="Calibri"/>
              </a:rPr>
              <a:t>ss</a:t>
            </a:r>
            <a:r>
              <a:rPr sz="2400" u="heavy" dirty="0">
                <a:latin typeface="Calibri"/>
                <a:cs typeface="Calibri"/>
              </a:rPr>
              <a:t>es</a:t>
            </a:r>
            <a:r>
              <a:rPr sz="2400" u="heavy" spc="-10" dirty="0">
                <a:latin typeface="Calibri"/>
                <a:cs typeface="Calibri"/>
              </a:rPr>
              <a:t> </a:t>
            </a:r>
            <a:r>
              <a:rPr sz="2400" u="heavy" spc="-5" dirty="0">
                <a:latin typeface="Calibri"/>
                <a:cs typeface="Calibri"/>
              </a:rPr>
              <a:t>p</a:t>
            </a:r>
            <a:r>
              <a:rPr sz="2400" u="heavy" dirty="0">
                <a:latin typeface="Calibri"/>
                <a:cs typeface="Calibri"/>
              </a:rPr>
              <a:t>e</a:t>
            </a:r>
            <a:r>
              <a:rPr sz="2400" u="heavy" spc="-5" dirty="0">
                <a:latin typeface="Calibri"/>
                <a:cs typeface="Calibri"/>
              </a:rPr>
              <a:t>r</a:t>
            </a:r>
            <a:r>
              <a:rPr sz="2400" u="heavy" dirty="0">
                <a:latin typeface="Calibri"/>
                <a:cs typeface="Calibri"/>
              </a:rPr>
              <a:t> i</a:t>
            </a:r>
            <a:r>
              <a:rPr sz="2400" u="heavy" spc="-5" dirty="0">
                <a:latin typeface="Calibri"/>
                <a:cs typeface="Calibri"/>
              </a:rPr>
              <a:t>nn</a:t>
            </a:r>
            <a:r>
              <a:rPr sz="2400" u="heavy" spc="5" dirty="0">
                <a:latin typeface="Calibri"/>
                <a:cs typeface="Calibri"/>
              </a:rPr>
              <a:t>e</a:t>
            </a:r>
            <a:r>
              <a:rPr sz="2400" u="heavy" spc="-5" dirty="0">
                <a:latin typeface="Calibri"/>
                <a:cs typeface="Calibri"/>
              </a:rPr>
              <a:t>r</a:t>
            </a:r>
            <a:r>
              <a:rPr sz="2400" u="heavy" spc="-15" dirty="0">
                <a:latin typeface="Calibri"/>
                <a:cs typeface="Calibri"/>
              </a:rPr>
              <a:t> </a:t>
            </a:r>
            <a:r>
              <a:rPr sz="2400" u="heavy" dirty="0">
                <a:latin typeface="Calibri"/>
                <a:cs typeface="Calibri"/>
              </a:rPr>
              <a:t>l</a:t>
            </a:r>
            <a:r>
              <a:rPr sz="2400" u="heavy" spc="-10" dirty="0">
                <a:latin typeface="Calibri"/>
                <a:cs typeface="Calibri"/>
              </a:rPr>
              <a:t>oo</a:t>
            </a:r>
            <a:r>
              <a:rPr sz="2400" u="heavy" dirty="0">
                <a:latin typeface="Calibri"/>
                <a:cs typeface="Calibri"/>
              </a:rPr>
              <a:t>p</a:t>
            </a:r>
            <a:r>
              <a:rPr sz="2400" u="heavy" spc="5" dirty="0">
                <a:latin typeface="Calibri"/>
                <a:cs typeface="Calibri"/>
              </a:rPr>
              <a:t> </a:t>
            </a:r>
            <a:r>
              <a:rPr sz="2400" u="heavy" dirty="0">
                <a:latin typeface="Calibri"/>
                <a:cs typeface="Calibri"/>
              </a:rPr>
              <a:t>i</a:t>
            </a:r>
            <a:r>
              <a:rPr sz="2400" u="heavy" spc="-25" dirty="0">
                <a:latin typeface="Calibri"/>
                <a:cs typeface="Calibri"/>
              </a:rPr>
              <a:t>t</a:t>
            </a:r>
            <a:r>
              <a:rPr sz="2400" u="heavy" dirty="0">
                <a:latin typeface="Calibri"/>
                <a:cs typeface="Calibri"/>
              </a:rPr>
              <a:t>e</a:t>
            </a:r>
            <a:r>
              <a:rPr sz="2400" u="heavy" spc="-50" dirty="0">
                <a:latin typeface="Calibri"/>
                <a:cs typeface="Calibri"/>
              </a:rPr>
              <a:t>r</a:t>
            </a:r>
            <a:r>
              <a:rPr sz="2400" u="heavy" spc="-25" dirty="0">
                <a:latin typeface="Calibri"/>
                <a:cs typeface="Calibri"/>
              </a:rPr>
              <a:t>a</a:t>
            </a:r>
            <a:r>
              <a:rPr sz="2400" u="heavy" dirty="0">
                <a:latin typeface="Calibri"/>
                <a:cs typeface="Calibri"/>
              </a:rPr>
              <a:t>ti</a:t>
            </a:r>
            <a:r>
              <a:rPr sz="2400" u="heavy" spc="-10" dirty="0">
                <a:latin typeface="Calibri"/>
                <a:cs typeface="Calibri"/>
              </a:rPr>
              <a:t>o</a:t>
            </a:r>
            <a:r>
              <a:rPr sz="2400" u="heavy" spc="-5" dirty="0">
                <a:latin typeface="Calibri"/>
                <a:cs typeface="Calibri"/>
              </a:rPr>
              <a:t>n:</a:t>
            </a:r>
            <a:endParaRPr sz="2400">
              <a:latin typeface="Calibri"/>
              <a:cs typeface="Calibri"/>
            </a:endParaRPr>
          </a:p>
        </p:txBody>
      </p:sp>
      <p:sp>
        <p:nvSpPr>
          <p:cNvPr id="34" name="object 34"/>
          <p:cNvSpPr txBox="1"/>
          <p:nvPr/>
        </p:nvSpPr>
        <p:spPr>
          <a:xfrm>
            <a:off x="1302575" y="5322760"/>
            <a:ext cx="410209" cy="695960"/>
          </a:xfrm>
          <a:prstGeom prst="rect">
            <a:avLst/>
          </a:prstGeom>
        </p:spPr>
        <p:txBody>
          <a:bodyPr vert="horz" wrap="square" lIns="0" tIns="0" rIns="0" bIns="0" rtlCol="0">
            <a:spAutoFit/>
          </a:bodyPr>
          <a:lstStyle/>
          <a:p>
            <a:pPr marL="12700" marR="5080" indent="103505">
              <a:lnSpc>
                <a:spcPct val="100000"/>
              </a:lnSpc>
            </a:pPr>
            <a:r>
              <a:rPr sz="2400" u="heavy" spc="-5" dirty="0">
                <a:latin typeface="Calibri"/>
                <a:cs typeface="Calibri"/>
              </a:rPr>
              <a:t>A</a:t>
            </a:r>
            <a:r>
              <a:rPr sz="2400" spc="-5" dirty="0">
                <a:latin typeface="Calibri"/>
                <a:cs typeface="Calibri"/>
              </a:rPr>
              <a:t> 1.0</a:t>
            </a:r>
            <a:endParaRPr sz="2400">
              <a:latin typeface="Calibri"/>
              <a:cs typeface="Calibri"/>
            </a:endParaRPr>
          </a:p>
        </p:txBody>
      </p:sp>
      <p:sp>
        <p:nvSpPr>
          <p:cNvPr id="35" name="object 35"/>
          <p:cNvSpPr txBox="1"/>
          <p:nvPr/>
        </p:nvSpPr>
        <p:spPr>
          <a:xfrm>
            <a:off x="2674175" y="5322760"/>
            <a:ext cx="410209" cy="695960"/>
          </a:xfrm>
          <a:prstGeom prst="rect">
            <a:avLst/>
          </a:prstGeom>
        </p:spPr>
        <p:txBody>
          <a:bodyPr vert="horz" wrap="square" lIns="0" tIns="0" rIns="0" bIns="0" rtlCol="0">
            <a:spAutoFit/>
          </a:bodyPr>
          <a:lstStyle/>
          <a:p>
            <a:pPr marL="12700" marR="5080" indent="109220">
              <a:lnSpc>
                <a:spcPct val="100000"/>
              </a:lnSpc>
            </a:pPr>
            <a:r>
              <a:rPr sz="2400" u="heavy" spc="-5" dirty="0">
                <a:latin typeface="Calibri"/>
                <a:cs typeface="Calibri"/>
              </a:rPr>
              <a:t>B</a:t>
            </a:r>
            <a:r>
              <a:rPr sz="2400" dirty="0">
                <a:latin typeface="Calibri"/>
                <a:cs typeface="Calibri"/>
              </a:rPr>
              <a:t> </a:t>
            </a:r>
            <a:r>
              <a:rPr sz="2400" spc="-5" dirty="0">
                <a:latin typeface="Calibri"/>
                <a:cs typeface="Calibri"/>
              </a:rPr>
              <a:t>0.0</a:t>
            </a:r>
            <a:endParaRPr sz="2400">
              <a:latin typeface="Calibri"/>
              <a:cs typeface="Calibri"/>
            </a:endParaRPr>
          </a:p>
        </p:txBody>
      </p:sp>
      <p:sp>
        <p:nvSpPr>
          <p:cNvPr id="36" name="object 36"/>
          <p:cNvSpPr txBox="1"/>
          <p:nvPr/>
        </p:nvSpPr>
        <p:spPr>
          <a:xfrm>
            <a:off x="3987863" y="5322760"/>
            <a:ext cx="410209" cy="695960"/>
          </a:xfrm>
          <a:prstGeom prst="rect">
            <a:avLst/>
          </a:prstGeom>
        </p:spPr>
        <p:txBody>
          <a:bodyPr vert="horz" wrap="square" lIns="0" tIns="0" rIns="0" bIns="0" rtlCol="0">
            <a:spAutoFit/>
          </a:bodyPr>
          <a:lstStyle/>
          <a:p>
            <a:pPr marL="12700" marR="5080" indent="111125">
              <a:lnSpc>
                <a:spcPct val="100000"/>
              </a:lnSpc>
            </a:pPr>
            <a:r>
              <a:rPr sz="2400" u="heavy" dirty="0">
                <a:latin typeface="Calibri"/>
                <a:cs typeface="Calibri"/>
              </a:rPr>
              <a:t>C</a:t>
            </a:r>
            <a:r>
              <a:rPr sz="2400" dirty="0">
                <a:latin typeface="Calibri"/>
                <a:cs typeface="Calibri"/>
              </a:rPr>
              <a:t> </a:t>
            </a:r>
            <a:r>
              <a:rPr sz="2400" spc="-5" dirty="0">
                <a:latin typeface="Calibri"/>
                <a:cs typeface="Calibri"/>
              </a:rPr>
              <a:t>1.0</a:t>
            </a:r>
            <a:endParaRPr sz="2400">
              <a:latin typeface="Calibri"/>
              <a:cs typeface="Calibri"/>
            </a:endParaRPr>
          </a:p>
        </p:txBody>
      </p:sp>
      <p:sp>
        <p:nvSpPr>
          <p:cNvPr id="37" name="object 37"/>
          <p:cNvSpPr txBox="1"/>
          <p:nvPr/>
        </p:nvSpPr>
        <p:spPr>
          <a:xfrm>
            <a:off x="3212837" y="4053511"/>
            <a:ext cx="1637030" cy="228600"/>
          </a:xfrm>
          <a:prstGeom prst="rect">
            <a:avLst/>
          </a:prstGeom>
        </p:spPr>
        <p:txBody>
          <a:bodyPr vert="horz" wrap="square" lIns="0" tIns="0" rIns="0" bIns="0" rtlCol="0">
            <a:spAutoFit/>
          </a:bodyPr>
          <a:lstStyle/>
          <a:p>
            <a:pPr>
              <a:lnSpc>
                <a:spcPct val="100000"/>
              </a:lnSpc>
            </a:pPr>
            <a:r>
              <a:rPr sz="1800" b="1" i="1" dirty="0">
                <a:solidFill>
                  <a:srgbClr val="808080"/>
                </a:solidFill>
                <a:latin typeface="Courier New"/>
                <a:cs typeface="Courier New"/>
              </a:rPr>
              <a:t>ma</a:t>
            </a:r>
            <a:r>
              <a:rPr sz="1800" b="1" i="1" spc="-15" dirty="0">
                <a:solidFill>
                  <a:srgbClr val="808080"/>
                </a:solidFill>
                <a:latin typeface="Courier New"/>
                <a:cs typeface="Courier New"/>
              </a:rPr>
              <a:t>t</a:t>
            </a:r>
            <a:r>
              <a:rPr sz="1800" b="1" i="1" dirty="0">
                <a:solidFill>
                  <a:srgbClr val="808080"/>
                </a:solidFill>
                <a:latin typeface="Courier New"/>
                <a:cs typeface="Courier New"/>
              </a:rPr>
              <a:t>m</a:t>
            </a:r>
            <a:r>
              <a:rPr sz="1800" b="1" i="1" spc="-15" dirty="0">
                <a:solidFill>
                  <a:srgbClr val="808080"/>
                </a:solidFill>
                <a:latin typeface="Courier New"/>
                <a:cs typeface="Courier New"/>
              </a:rPr>
              <a:t>u</a:t>
            </a:r>
            <a:r>
              <a:rPr sz="1800" b="1" i="1" dirty="0">
                <a:solidFill>
                  <a:srgbClr val="808080"/>
                </a:solidFill>
                <a:latin typeface="Courier New"/>
                <a:cs typeface="Courier New"/>
              </a:rPr>
              <a:t>lt</a:t>
            </a:r>
            <a:r>
              <a:rPr sz="1800" b="1" i="1" spc="-15" dirty="0">
                <a:solidFill>
                  <a:srgbClr val="808080"/>
                </a:solidFill>
                <a:latin typeface="Courier New"/>
                <a:cs typeface="Courier New"/>
              </a:rPr>
              <a:t>/</a:t>
            </a:r>
            <a:r>
              <a:rPr sz="1800" b="1" i="1" dirty="0">
                <a:solidFill>
                  <a:srgbClr val="808080"/>
                </a:solidFill>
                <a:latin typeface="Courier New"/>
                <a:cs typeface="Courier New"/>
              </a:rPr>
              <a:t>m</a:t>
            </a:r>
            <a:r>
              <a:rPr sz="1800" b="1" i="1" spc="-15" dirty="0">
                <a:solidFill>
                  <a:srgbClr val="808080"/>
                </a:solidFill>
                <a:latin typeface="Courier New"/>
                <a:cs typeface="Courier New"/>
              </a:rPr>
              <a:t>m.c</a:t>
            </a:r>
            <a:endParaRPr sz="1800">
              <a:latin typeface="Courier New"/>
              <a:cs typeface="Courier New"/>
            </a:endParaRPr>
          </a:p>
        </p:txBody>
      </p:sp>
      <p:sp>
        <p:nvSpPr>
          <p:cNvPr id="38" name="object 38"/>
          <p:cNvSpPr txBox="1"/>
          <p:nvPr/>
        </p:nvSpPr>
        <p:spPr>
          <a:xfrm>
            <a:off x="5122227" y="6098375"/>
            <a:ext cx="3744595" cy="330200"/>
          </a:xfrm>
          <a:prstGeom prst="rect">
            <a:avLst/>
          </a:prstGeom>
        </p:spPr>
        <p:txBody>
          <a:bodyPr vert="horz" wrap="square" lIns="0" tIns="0" rIns="0" bIns="0" rtlCol="0">
            <a:spAutoFit/>
          </a:bodyPr>
          <a:lstStyle/>
          <a:p>
            <a:pPr marL="12700">
              <a:lnSpc>
                <a:spcPct val="100000"/>
              </a:lnSpc>
            </a:pPr>
            <a:r>
              <a:rPr sz="2400" b="1" spc="-5" dirty="0">
                <a:latin typeface="Arial Narrow"/>
                <a:cs typeface="Arial Narrow"/>
              </a:rPr>
              <a:t>B</a:t>
            </a:r>
            <a:r>
              <a:rPr sz="2400" b="1" dirty="0">
                <a:latin typeface="Arial Narrow"/>
                <a:cs typeface="Arial Narrow"/>
              </a:rPr>
              <a:t>l</a:t>
            </a:r>
            <a:r>
              <a:rPr sz="2400" b="1" spc="-5" dirty="0">
                <a:latin typeface="Arial Narrow"/>
                <a:cs typeface="Arial Narrow"/>
              </a:rPr>
              <a:t>oc</a:t>
            </a:r>
            <a:r>
              <a:rPr sz="2400" b="1" dirty="0">
                <a:latin typeface="Arial Narrow"/>
                <a:cs typeface="Arial Narrow"/>
              </a:rPr>
              <a:t>k</a:t>
            </a:r>
            <a:r>
              <a:rPr sz="2400" b="1" spc="25" dirty="0">
                <a:latin typeface="Arial Narrow"/>
                <a:cs typeface="Arial Narrow"/>
              </a:rPr>
              <a:t> </a:t>
            </a:r>
            <a:r>
              <a:rPr sz="2400" b="1" spc="-5" dirty="0">
                <a:latin typeface="Arial Narrow"/>
                <a:cs typeface="Arial Narrow"/>
              </a:rPr>
              <a:t>s</a:t>
            </a:r>
            <a:r>
              <a:rPr sz="2400" b="1" dirty="0">
                <a:latin typeface="Arial Narrow"/>
                <a:cs typeface="Arial Narrow"/>
              </a:rPr>
              <a:t>ize</a:t>
            </a:r>
            <a:r>
              <a:rPr sz="2400" b="1" spc="10" dirty="0">
                <a:latin typeface="Arial Narrow"/>
                <a:cs typeface="Arial Narrow"/>
              </a:rPr>
              <a:t> </a:t>
            </a:r>
            <a:r>
              <a:rPr sz="2400" b="1" dirty="0">
                <a:latin typeface="Arial Narrow"/>
                <a:cs typeface="Arial Narrow"/>
              </a:rPr>
              <a:t>=</a:t>
            </a:r>
            <a:r>
              <a:rPr sz="2400" b="1" spc="5" dirty="0">
                <a:latin typeface="Arial Narrow"/>
                <a:cs typeface="Arial Narrow"/>
              </a:rPr>
              <a:t> </a:t>
            </a:r>
            <a:r>
              <a:rPr sz="2400" b="1" spc="-5" dirty="0">
                <a:latin typeface="Arial Narrow"/>
                <a:cs typeface="Arial Narrow"/>
              </a:rPr>
              <a:t>32</a:t>
            </a:r>
            <a:r>
              <a:rPr sz="2400" b="1" dirty="0">
                <a:latin typeface="Arial Narrow"/>
                <a:cs typeface="Arial Narrow"/>
              </a:rPr>
              <a:t>B</a:t>
            </a:r>
            <a:r>
              <a:rPr sz="2400" b="1" spc="20" dirty="0">
                <a:latin typeface="Arial Narrow"/>
                <a:cs typeface="Arial Narrow"/>
              </a:rPr>
              <a:t> </a:t>
            </a:r>
            <a:r>
              <a:rPr sz="2400" b="1" dirty="0">
                <a:latin typeface="Arial Narrow"/>
                <a:cs typeface="Arial Narrow"/>
              </a:rPr>
              <a:t>(f</a:t>
            </a:r>
            <a:r>
              <a:rPr sz="2400" b="1" spc="-5" dirty="0">
                <a:latin typeface="Arial Narrow"/>
                <a:cs typeface="Arial Narrow"/>
              </a:rPr>
              <a:t>ou</a:t>
            </a:r>
            <a:r>
              <a:rPr sz="2400" b="1" dirty="0">
                <a:latin typeface="Arial Narrow"/>
                <a:cs typeface="Arial Narrow"/>
              </a:rPr>
              <a:t>r</a:t>
            </a:r>
            <a:r>
              <a:rPr sz="2400" b="1" spc="-30" dirty="0">
                <a:latin typeface="Arial Narrow"/>
                <a:cs typeface="Arial Narrow"/>
              </a:rPr>
              <a:t> </a:t>
            </a:r>
            <a:r>
              <a:rPr sz="2400" b="1" spc="-5" dirty="0">
                <a:latin typeface="Arial Narrow"/>
                <a:cs typeface="Arial Narrow"/>
              </a:rPr>
              <a:t>doub</a:t>
            </a:r>
            <a:r>
              <a:rPr sz="2400" b="1" dirty="0">
                <a:latin typeface="Arial Narrow"/>
                <a:cs typeface="Arial Narrow"/>
              </a:rPr>
              <a:t>l</a:t>
            </a:r>
            <a:r>
              <a:rPr sz="2400" b="1" spc="-5" dirty="0">
                <a:latin typeface="Arial Narrow"/>
                <a:cs typeface="Arial Narrow"/>
              </a:rPr>
              <a:t>es)</a:t>
            </a:r>
            <a:endParaRPr sz="2400">
              <a:latin typeface="Arial Narrow"/>
              <a:cs typeface="Arial Narrow"/>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idx="4294967295"/>
          </p:nvPr>
        </p:nvSpPr>
        <p:spPr>
          <a:xfrm>
            <a:off x="473075" y="363538"/>
            <a:ext cx="8142288" cy="474662"/>
          </a:xfrm>
          <a:noFill/>
        </p:spPr>
        <p:txBody>
          <a:bodyPr/>
          <a:lstStyle/>
          <a:p>
            <a:pPr eaLnBrk="1" hangingPunct="1"/>
            <a:r>
              <a:rPr lang="zh-CN" altLang="en-US" sz="3200" dirty="0"/>
              <a:t>层次化存储器结构（</a:t>
            </a:r>
            <a:r>
              <a:rPr lang="en-US" altLang="zh-CN" sz="3200" dirty="0"/>
              <a:t>Memory Hierarchy</a:t>
            </a:r>
            <a:r>
              <a:rPr lang="zh-CN" altLang="en-US" sz="3200" dirty="0"/>
              <a:t>）</a:t>
            </a:r>
          </a:p>
        </p:txBody>
      </p:sp>
      <p:sp>
        <p:nvSpPr>
          <p:cNvPr id="409603" name="Rectangle 3"/>
          <p:cNvSpPr>
            <a:spLocks noGrp="1" noChangeArrowheads="1"/>
          </p:cNvSpPr>
          <p:nvPr>
            <p:ph type="body" idx="4294967295"/>
          </p:nvPr>
        </p:nvSpPr>
        <p:spPr>
          <a:xfrm>
            <a:off x="341313" y="4594225"/>
            <a:ext cx="7921625" cy="2030413"/>
          </a:xfrm>
          <a:noFill/>
        </p:spPr>
        <p:txBody>
          <a:bodyPr/>
          <a:lstStyle/>
          <a:p>
            <a:pPr eaLnBrk="1" hangingPunct="1">
              <a:spcBef>
                <a:spcPct val="10000"/>
              </a:spcBef>
            </a:pPr>
            <a:r>
              <a:rPr lang="zh-CN" altLang="en-US" sz="2000">
                <a:latin typeface="微软雅黑" pitchFamily="34" charset="-122"/>
                <a:ea typeface="微软雅黑" pitchFamily="34" charset="-122"/>
              </a:rPr>
              <a:t>时间局部性（</a:t>
            </a:r>
            <a:r>
              <a:rPr lang="en-US" altLang="zh-CN" sz="2000">
                <a:latin typeface="微软雅黑" pitchFamily="34" charset="-122"/>
                <a:ea typeface="微软雅黑" pitchFamily="34" charset="-122"/>
              </a:rPr>
              <a:t>Temporal Locality</a:t>
            </a:r>
            <a:r>
              <a:rPr lang="zh-CN" altLang="en-US" sz="2000">
                <a:latin typeface="微软雅黑" pitchFamily="34" charset="-122"/>
                <a:ea typeface="微软雅黑" pitchFamily="34" charset="-122"/>
              </a:rPr>
              <a:t>）</a:t>
            </a:r>
          </a:p>
          <a:p>
            <a:pPr eaLnBrk="1" hangingPunct="1">
              <a:spcBef>
                <a:spcPct val="10000"/>
              </a:spcBef>
              <a:buFontTx/>
              <a:buNone/>
            </a:pPr>
            <a:r>
              <a:rPr lang="zh-CN" altLang="en-US" sz="2000">
                <a:solidFill>
                  <a:srgbClr val="CC0000"/>
                </a:solidFill>
                <a:latin typeface="微软雅黑" pitchFamily="34" charset="-122"/>
                <a:ea typeface="微软雅黑" pitchFamily="34" charset="-122"/>
              </a:rPr>
              <a:t>     含义：刚被访问过的单元很可能不久又被访问</a:t>
            </a:r>
            <a:endParaRPr lang="en-US" altLang="zh-CN" sz="2000">
              <a:latin typeface="微软雅黑" pitchFamily="34" charset="-122"/>
              <a:ea typeface="微软雅黑" pitchFamily="34" charset="-122"/>
            </a:endParaRPr>
          </a:p>
          <a:p>
            <a:pPr lvl="1" eaLnBrk="1" hangingPunct="1">
              <a:spcBef>
                <a:spcPct val="10000"/>
              </a:spcBef>
              <a:buFontTx/>
              <a:buNone/>
            </a:pPr>
            <a:r>
              <a:rPr lang="zh-CN" altLang="en-US" sz="2000">
                <a:latin typeface="微软雅黑" pitchFamily="34" charset="-122"/>
                <a:ea typeface="微软雅黑" pitchFamily="34" charset="-122"/>
              </a:rPr>
              <a:t>做法：让最近被访问过的信息保留在靠近</a:t>
            </a: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的存储器中</a:t>
            </a:r>
          </a:p>
          <a:p>
            <a:pPr eaLnBrk="1" hangingPunct="1">
              <a:spcBef>
                <a:spcPct val="10000"/>
              </a:spcBef>
            </a:pPr>
            <a:r>
              <a:rPr lang="zh-CN" altLang="en-US" sz="2000">
                <a:latin typeface="微软雅黑" pitchFamily="34" charset="-122"/>
                <a:ea typeface="微软雅黑" pitchFamily="34" charset="-122"/>
              </a:rPr>
              <a:t>空间局部性 （</a:t>
            </a:r>
            <a:r>
              <a:rPr lang="en-US" altLang="zh-CN" sz="2000">
                <a:latin typeface="微软雅黑" pitchFamily="34" charset="-122"/>
                <a:ea typeface="微软雅黑" pitchFamily="34" charset="-122"/>
              </a:rPr>
              <a:t>Spatial Locality</a:t>
            </a:r>
            <a:r>
              <a:rPr lang="zh-CN" altLang="en-US" sz="2000">
                <a:latin typeface="微软雅黑" pitchFamily="34" charset="-122"/>
                <a:ea typeface="微软雅黑" pitchFamily="34" charset="-122"/>
              </a:rPr>
              <a:t>）</a:t>
            </a:r>
          </a:p>
          <a:p>
            <a:pPr eaLnBrk="1" hangingPunct="1">
              <a:spcBef>
                <a:spcPct val="10000"/>
              </a:spcBef>
              <a:buFontTx/>
              <a:buNone/>
            </a:pPr>
            <a:r>
              <a:rPr lang="zh-CN" altLang="en-US" sz="2000">
                <a:solidFill>
                  <a:srgbClr val="CC0000"/>
                </a:solidFill>
                <a:latin typeface="微软雅黑" pitchFamily="34" charset="-122"/>
                <a:ea typeface="微软雅黑" pitchFamily="34" charset="-122"/>
              </a:rPr>
              <a:t>     含义：刚被访问过的单元的邻近单元很可能不久被访问</a:t>
            </a:r>
            <a:endParaRPr lang="en-US" altLang="zh-CN" sz="2000">
              <a:solidFill>
                <a:srgbClr val="CC0000"/>
              </a:solidFill>
              <a:latin typeface="微软雅黑" pitchFamily="34" charset="-122"/>
              <a:ea typeface="微软雅黑" pitchFamily="34" charset="-122"/>
            </a:endParaRPr>
          </a:p>
          <a:p>
            <a:pPr lvl="1" eaLnBrk="1" hangingPunct="1">
              <a:spcBef>
                <a:spcPct val="10000"/>
              </a:spcBef>
              <a:buFontTx/>
              <a:buNone/>
            </a:pPr>
            <a:r>
              <a:rPr lang="zh-CN" altLang="en-US" sz="2000">
                <a:latin typeface="微软雅黑" pitchFamily="34" charset="-122"/>
                <a:ea typeface="微软雅黑" pitchFamily="34" charset="-122"/>
              </a:rPr>
              <a:t>做法：将刚被访问过的单元的邻近单元调到靠近</a:t>
            </a: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的存储器中 </a:t>
            </a:r>
          </a:p>
        </p:txBody>
      </p:sp>
      <p:grpSp>
        <p:nvGrpSpPr>
          <p:cNvPr id="2" name="Group 24"/>
          <p:cNvGrpSpPr>
            <a:grpSpLocks/>
          </p:cNvGrpSpPr>
          <p:nvPr/>
        </p:nvGrpSpPr>
        <p:grpSpPr bwMode="auto">
          <a:xfrm>
            <a:off x="1150938" y="863600"/>
            <a:ext cx="6913562" cy="1760538"/>
            <a:chOff x="553" y="1152"/>
            <a:chExt cx="3378" cy="1184"/>
          </a:xfrm>
        </p:grpSpPr>
        <p:sp>
          <p:nvSpPr>
            <p:cNvPr id="564229" name="Rectangle 4"/>
            <p:cNvSpPr>
              <a:spLocks noChangeArrowheads="1"/>
            </p:cNvSpPr>
            <p:nvPr/>
          </p:nvSpPr>
          <p:spPr bwMode="auto">
            <a:xfrm>
              <a:off x="1722" y="1296"/>
              <a:ext cx="800" cy="896"/>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64230" name="Rectangle 5"/>
            <p:cNvSpPr>
              <a:spLocks noChangeArrowheads="1"/>
            </p:cNvSpPr>
            <p:nvPr/>
          </p:nvSpPr>
          <p:spPr bwMode="auto">
            <a:xfrm>
              <a:off x="3114" y="1152"/>
              <a:ext cx="752" cy="1184"/>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64231" name="Rectangle 6"/>
            <p:cNvSpPr>
              <a:spLocks noChangeArrowheads="1"/>
            </p:cNvSpPr>
            <p:nvPr/>
          </p:nvSpPr>
          <p:spPr bwMode="auto">
            <a:xfrm>
              <a:off x="3148" y="1161"/>
              <a:ext cx="727" cy="429"/>
            </a:xfrm>
            <a:prstGeom prst="rect">
              <a:avLst/>
            </a:prstGeom>
            <a:noFill/>
            <a:ln w="12700">
              <a:noFill/>
              <a:miter lim="800000"/>
              <a:headEnd/>
              <a:tailEnd/>
            </a:ln>
          </p:spPr>
          <p:txBody>
            <a:bodyPr wrap="none" lIns="90488" tIns="44450" rIns="90488" bIns="44450">
              <a:spAutoFit/>
            </a:bodyPr>
            <a:lstStyle/>
            <a:p>
              <a:pPr algn="ctr"/>
              <a:r>
                <a:rPr lang="en-US" altLang="zh-CN" sz="1800" b="1">
                  <a:ea typeface="宋体" pitchFamily="2" charset="-122"/>
                </a:rPr>
                <a:t>Lower</a:t>
              </a:r>
              <a:r>
                <a:rPr lang="en-US" altLang="zh-CN" b="1">
                  <a:latin typeface="Times New Roman" pitchFamily="18" charset="0"/>
                  <a:ea typeface="宋体" pitchFamily="2" charset="-122"/>
                </a:rPr>
                <a:t> </a:t>
              </a:r>
              <a:r>
                <a:rPr lang="en-US" altLang="zh-CN" sz="1800" b="1">
                  <a:ea typeface="宋体" pitchFamily="2" charset="-122"/>
                </a:rPr>
                <a:t>Level</a:t>
              </a:r>
            </a:p>
            <a:p>
              <a:pPr algn="ctr"/>
              <a:r>
                <a:rPr lang="en-US" altLang="zh-CN" sz="1800" b="1">
                  <a:ea typeface="宋体" pitchFamily="2" charset="-122"/>
                </a:rPr>
                <a:t>Memory</a:t>
              </a:r>
            </a:p>
          </p:txBody>
        </p:sp>
        <p:sp>
          <p:nvSpPr>
            <p:cNvPr id="564232" name="Rectangle 7"/>
            <p:cNvSpPr>
              <a:spLocks noChangeArrowheads="1"/>
            </p:cNvSpPr>
            <p:nvPr/>
          </p:nvSpPr>
          <p:spPr bwMode="auto">
            <a:xfrm>
              <a:off x="1752" y="1305"/>
              <a:ext cx="728" cy="429"/>
            </a:xfrm>
            <a:prstGeom prst="rect">
              <a:avLst/>
            </a:prstGeom>
            <a:noFill/>
            <a:ln w="12700">
              <a:noFill/>
              <a:miter lim="800000"/>
              <a:headEnd/>
              <a:tailEnd/>
            </a:ln>
          </p:spPr>
          <p:txBody>
            <a:bodyPr wrap="none" lIns="90488" tIns="44450" rIns="90488" bIns="44450">
              <a:spAutoFit/>
            </a:bodyPr>
            <a:lstStyle/>
            <a:p>
              <a:pPr algn="ctr"/>
              <a:r>
                <a:rPr lang="en-US" altLang="zh-CN" sz="1800" b="1">
                  <a:ea typeface="宋体" pitchFamily="2" charset="-122"/>
                </a:rPr>
                <a:t>Upper Level</a:t>
              </a:r>
            </a:p>
            <a:p>
              <a:pPr algn="ctr"/>
              <a:r>
                <a:rPr lang="en-US" altLang="zh-CN" sz="1800" b="1">
                  <a:ea typeface="宋体" pitchFamily="2" charset="-122"/>
                </a:rPr>
                <a:t>Memory</a:t>
              </a:r>
            </a:p>
          </p:txBody>
        </p:sp>
        <p:sp>
          <p:nvSpPr>
            <p:cNvPr id="564233" name="Line 8"/>
            <p:cNvSpPr>
              <a:spLocks noChangeShapeType="1"/>
            </p:cNvSpPr>
            <p:nvPr/>
          </p:nvSpPr>
          <p:spPr bwMode="auto">
            <a:xfrm flipH="1">
              <a:off x="554" y="1528"/>
              <a:ext cx="1168"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64234" name="Rectangle 9"/>
            <p:cNvSpPr>
              <a:spLocks noChangeArrowheads="1"/>
            </p:cNvSpPr>
            <p:nvPr/>
          </p:nvSpPr>
          <p:spPr bwMode="auto">
            <a:xfrm>
              <a:off x="793" y="1336"/>
              <a:ext cx="491" cy="244"/>
            </a:xfrm>
            <a:prstGeom prst="rect">
              <a:avLst/>
            </a:prstGeom>
            <a:noFill/>
            <a:ln w="12700">
              <a:noFill/>
              <a:miter lim="800000"/>
              <a:headEnd/>
              <a:tailEnd/>
            </a:ln>
          </p:spPr>
          <p:txBody>
            <a:bodyPr wrap="none" lIns="90488" tIns="44450" rIns="90488" bIns="44450">
              <a:spAutoFit/>
            </a:bodyPr>
            <a:lstStyle/>
            <a:p>
              <a:r>
                <a:rPr lang="en-US" altLang="zh-CN" sz="1800" b="1">
                  <a:ea typeface="宋体" pitchFamily="2" charset="-122"/>
                </a:rPr>
                <a:t>To CPU</a:t>
              </a:r>
            </a:p>
          </p:txBody>
        </p:sp>
        <p:sp>
          <p:nvSpPr>
            <p:cNvPr id="564235" name="Line 10"/>
            <p:cNvSpPr>
              <a:spLocks noChangeShapeType="1"/>
            </p:cNvSpPr>
            <p:nvPr/>
          </p:nvSpPr>
          <p:spPr bwMode="auto">
            <a:xfrm>
              <a:off x="570" y="2008"/>
              <a:ext cx="1136"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64236" name="Rectangle 11"/>
            <p:cNvSpPr>
              <a:spLocks noChangeArrowheads="1"/>
            </p:cNvSpPr>
            <p:nvPr/>
          </p:nvSpPr>
          <p:spPr bwMode="auto">
            <a:xfrm>
              <a:off x="553" y="1816"/>
              <a:ext cx="634" cy="245"/>
            </a:xfrm>
            <a:prstGeom prst="rect">
              <a:avLst/>
            </a:prstGeom>
            <a:noFill/>
            <a:ln w="12700">
              <a:noFill/>
              <a:miter lim="800000"/>
              <a:headEnd/>
              <a:tailEnd/>
            </a:ln>
          </p:spPr>
          <p:txBody>
            <a:bodyPr wrap="none" lIns="90488" tIns="44450" rIns="90488" bIns="44450">
              <a:spAutoFit/>
            </a:bodyPr>
            <a:lstStyle/>
            <a:p>
              <a:r>
                <a:rPr lang="en-US" altLang="zh-CN" sz="1800" b="1">
                  <a:ea typeface="宋体" pitchFamily="2" charset="-122"/>
                </a:rPr>
                <a:t>From CPU</a:t>
              </a:r>
            </a:p>
          </p:txBody>
        </p:sp>
        <p:sp>
          <p:nvSpPr>
            <p:cNvPr id="564237" name="Line 12"/>
            <p:cNvSpPr>
              <a:spLocks noChangeShapeType="1"/>
            </p:cNvSpPr>
            <p:nvPr/>
          </p:nvSpPr>
          <p:spPr bwMode="auto">
            <a:xfrm>
              <a:off x="2538" y="1720"/>
              <a:ext cx="560" cy="0"/>
            </a:xfrm>
            <a:prstGeom prst="line">
              <a:avLst/>
            </a:prstGeom>
            <a:noFill/>
            <a:ln w="25400">
              <a:solidFill>
                <a:schemeClr val="tx1"/>
              </a:solidFill>
              <a:round/>
              <a:headEnd type="triangle" w="med" len="med"/>
              <a:tailEnd type="triangle" w="med" len="med"/>
            </a:ln>
          </p:spPr>
          <p:txBody>
            <a:bodyPr wrap="none" anchor="ctr"/>
            <a:lstStyle/>
            <a:p>
              <a:endParaRPr lang="zh-CN" altLang="en-US"/>
            </a:p>
          </p:txBody>
        </p:sp>
        <p:sp>
          <p:nvSpPr>
            <p:cNvPr id="564238" name="Rectangle 13"/>
            <p:cNvSpPr>
              <a:spLocks noChangeArrowheads="1"/>
            </p:cNvSpPr>
            <p:nvPr/>
          </p:nvSpPr>
          <p:spPr bwMode="auto">
            <a:xfrm>
              <a:off x="1814" y="1868"/>
              <a:ext cx="568" cy="232"/>
            </a:xfrm>
            <a:prstGeom prst="rect">
              <a:avLst/>
            </a:prstGeom>
            <a:solidFill>
              <a:schemeClr val="accent1"/>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64239" name="Rectangle 14"/>
            <p:cNvSpPr>
              <a:spLocks noChangeArrowheads="1"/>
            </p:cNvSpPr>
            <p:nvPr/>
          </p:nvSpPr>
          <p:spPr bwMode="auto">
            <a:xfrm>
              <a:off x="1897" y="1687"/>
              <a:ext cx="498" cy="244"/>
            </a:xfrm>
            <a:prstGeom prst="rect">
              <a:avLst/>
            </a:prstGeom>
            <a:noFill/>
            <a:ln w="12700">
              <a:noFill/>
              <a:miter lim="800000"/>
              <a:headEnd/>
              <a:tailEnd/>
            </a:ln>
          </p:spPr>
          <p:txBody>
            <a:bodyPr wrap="none" lIns="90488" tIns="44450" rIns="90488" bIns="44450">
              <a:spAutoFit/>
            </a:bodyPr>
            <a:lstStyle/>
            <a:p>
              <a:r>
                <a:rPr lang="en-US" altLang="zh-CN" sz="1800" b="1">
                  <a:ea typeface="宋体" pitchFamily="2" charset="-122"/>
                </a:rPr>
                <a:t>Block X</a:t>
              </a:r>
            </a:p>
          </p:txBody>
        </p:sp>
        <p:sp>
          <p:nvSpPr>
            <p:cNvPr id="564240" name="Rectangle 15"/>
            <p:cNvSpPr>
              <a:spLocks noChangeArrowheads="1"/>
            </p:cNvSpPr>
            <p:nvPr/>
          </p:nvSpPr>
          <p:spPr bwMode="auto">
            <a:xfrm>
              <a:off x="3206" y="2060"/>
              <a:ext cx="568" cy="232"/>
            </a:xfrm>
            <a:prstGeom prst="rect">
              <a:avLst/>
            </a:prstGeom>
            <a:solidFill>
              <a:schemeClr val="hlink"/>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64241" name="Rectangle 16"/>
            <p:cNvSpPr>
              <a:spLocks noChangeArrowheads="1"/>
            </p:cNvSpPr>
            <p:nvPr/>
          </p:nvSpPr>
          <p:spPr bwMode="auto">
            <a:xfrm>
              <a:off x="3289" y="1879"/>
              <a:ext cx="642" cy="245"/>
            </a:xfrm>
            <a:prstGeom prst="rect">
              <a:avLst/>
            </a:prstGeom>
            <a:noFill/>
            <a:ln w="12700">
              <a:noFill/>
              <a:miter lim="800000"/>
              <a:headEnd/>
              <a:tailEnd/>
            </a:ln>
          </p:spPr>
          <p:txBody>
            <a:bodyPr lIns="90488" tIns="44450" rIns="90488" bIns="44450">
              <a:spAutoFit/>
            </a:bodyPr>
            <a:lstStyle/>
            <a:p>
              <a:r>
                <a:rPr lang="en-US" altLang="zh-CN" sz="1800" b="1">
                  <a:ea typeface="宋体" pitchFamily="2" charset="-122"/>
                </a:rPr>
                <a:t>Block Y</a:t>
              </a:r>
            </a:p>
          </p:txBody>
        </p:sp>
        <p:sp>
          <p:nvSpPr>
            <p:cNvPr id="564242" name="Line 17"/>
            <p:cNvSpPr>
              <a:spLocks noChangeShapeType="1"/>
            </p:cNvSpPr>
            <p:nvPr/>
          </p:nvSpPr>
          <p:spPr bwMode="auto">
            <a:xfrm>
              <a:off x="2098" y="1872"/>
              <a:ext cx="0" cy="224"/>
            </a:xfrm>
            <a:prstGeom prst="line">
              <a:avLst/>
            </a:prstGeom>
            <a:noFill/>
            <a:ln w="25400">
              <a:solidFill>
                <a:schemeClr val="tx1"/>
              </a:solidFill>
              <a:round/>
              <a:headEnd/>
              <a:tailEnd/>
            </a:ln>
          </p:spPr>
          <p:txBody>
            <a:bodyPr wrap="none" anchor="ctr"/>
            <a:lstStyle/>
            <a:p>
              <a:endParaRPr lang="zh-CN" altLang="en-US"/>
            </a:p>
          </p:txBody>
        </p:sp>
        <p:sp>
          <p:nvSpPr>
            <p:cNvPr id="564243" name="Line 18"/>
            <p:cNvSpPr>
              <a:spLocks noChangeShapeType="1"/>
            </p:cNvSpPr>
            <p:nvPr/>
          </p:nvSpPr>
          <p:spPr bwMode="auto">
            <a:xfrm>
              <a:off x="2242" y="1872"/>
              <a:ext cx="0" cy="224"/>
            </a:xfrm>
            <a:prstGeom prst="line">
              <a:avLst/>
            </a:prstGeom>
            <a:noFill/>
            <a:ln w="25400">
              <a:solidFill>
                <a:schemeClr val="tx1"/>
              </a:solidFill>
              <a:round/>
              <a:headEnd/>
              <a:tailEnd/>
            </a:ln>
          </p:spPr>
          <p:txBody>
            <a:bodyPr wrap="none" anchor="ctr"/>
            <a:lstStyle/>
            <a:p>
              <a:endParaRPr lang="zh-CN" altLang="en-US"/>
            </a:p>
          </p:txBody>
        </p:sp>
        <p:sp>
          <p:nvSpPr>
            <p:cNvPr id="564244" name="Line 19"/>
            <p:cNvSpPr>
              <a:spLocks noChangeShapeType="1"/>
            </p:cNvSpPr>
            <p:nvPr/>
          </p:nvSpPr>
          <p:spPr bwMode="auto">
            <a:xfrm>
              <a:off x="1954" y="1872"/>
              <a:ext cx="0" cy="224"/>
            </a:xfrm>
            <a:prstGeom prst="line">
              <a:avLst/>
            </a:prstGeom>
            <a:noFill/>
            <a:ln w="25400">
              <a:solidFill>
                <a:schemeClr val="tx1"/>
              </a:solidFill>
              <a:round/>
              <a:headEnd/>
              <a:tailEnd/>
            </a:ln>
          </p:spPr>
          <p:txBody>
            <a:bodyPr wrap="none" anchor="ctr"/>
            <a:lstStyle/>
            <a:p>
              <a:endParaRPr lang="zh-CN" altLang="en-US"/>
            </a:p>
          </p:txBody>
        </p:sp>
        <p:sp>
          <p:nvSpPr>
            <p:cNvPr id="564245" name="Line 20"/>
            <p:cNvSpPr>
              <a:spLocks noChangeShapeType="1"/>
            </p:cNvSpPr>
            <p:nvPr/>
          </p:nvSpPr>
          <p:spPr bwMode="auto">
            <a:xfrm>
              <a:off x="3490" y="2064"/>
              <a:ext cx="0" cy="224"/>
            </a:xfrm>
            <a:prstGeom prst="line">
              <a:avLst/>
            </a:prstGeom>
            <a:noFill/>
            <a:ln w="25400">
              <a:solidFill>
                <a:schemeClr val="tx1"/>
              </a:solidFill>
              <a:round/>
              <a:headEnd/>
              <a:tailEnd/>
            </a:ln>
          </p:spPr>
          <p:txBody>
            <a:bodyPr wrap="none" anchor="ctr"/>
            <a:lstStyle/>
            <a:p>
              <a:endParaRPr lang="zh-CN" altLang="en-US"/>
            </a:p>
          </p:txBody>
        </p:sp>
        <p:sp>
          <p:nvSpPr>
            <p:cNvPr id="564246" name="Line 21"/>
            <p:cNvSpPr>
              <a:spLocks noChangeShapeType="1"/>
            </p:cNvSpPr>
            <p:nvPr/>
          </p:nvSpPr>
          <p:spPr bwMode="auto">
            <a:xfrm>
              <a:off x="3634" y="2064"/>
              <a:ext cx="0" cy="224"/>
            </a:xfrm>
            <a:prstGeom prst="line">
              <a:avLst/>
            </a:prstGeom>
            <a:noFill/>
            <a:ln w="25400">
              <a:solidFill>
                <a:schemeClr val="tx1"/>
              </a:solidFill>
              <a:round/>
              <a:headEnd/>
              <a:tailEnd/>
            </a:ln>
          </p:spPr>
          <p:txBody>
            <a:bodyPr wrap="none" anchor="ctr"/>
            <a:lstStyle/>
            <a:p>
              <a:endParaRPr lang="zh-CN" altLang="en-US"/>
            </a:p>
          </p:txBody>
        </p:sp>
        <p:sp>
          <p:nvSpPr>
            <p:cNvPr id="564247" name="Line 22"/>
            <p:cNvSpPr>
              <a:spLocks noChangeShapeType="1"/>
            </p:cNvSpPr>
            <p:nvPr/>
          </p:nvSpPr>
          <p:spPr bwMode="auto">
            <a:xfrm>
              <a:off x="3346" y="2064"/>
              <a:ext cx="0" cy="224"/>
            </a:xfrm>
            <a:prstGeom prst="line">
              <a:avLst/>
            </a:prstGeom>
            <a:noFill/>
            <a:ln w="25400">
              <a:solidFill>
                <a:schemeClr val="tx1"/>
              </a:solidFill>
              <a:round/>
              <a:headEnd/>
              <a:tailEnd/>
            </a:ln>
          </p:spPr>
          <p:txBody>
            <a:bodyPr wrap="none" anchor="ctr"/>
            <a:lstStyle/>
            <a:p>
              <a:endParaRPr lang="zh-CN" altLang="en-US"/>
            </a:p>
          </p:txBody>
        </p:sp>
      </p:grpSp>
      <p:sp>
        <p:nvSpPr>
          <p:cNvPr id="409623" name="Rectangle 23"/>
          <p:cNvSpPr>
            <a:spLocks noChangeArrowheads="1"/>
          </p:cNvSpPr>
          <p:nvPr/>
        </p:nvSpPr>
        <p:spPr bwMode="auto">
          <a:xfrm>
            <a:off x="350838" y="2663825"/>
            <a:ext cx="7362825" cy="1309688"/>
          </a:xfrm>
          <a:prstGeom prst="rect">
            <a:avLst/>
          </a:prstGeom>
          <a:noFill/>
          <a:ln w="9525">
            <a:noFill/>
            <a:miter lim="800000"/>
            <a:headEnd/>
            <a:tailEnd/>
          </a:ln>
        </p:spPr>
        <p:txBody>
          <a:bodyPr lIns="0" tIns="0" rIns="0" bIns="0">
            <a:spAutoFit/>
          </a:bodyPr>
          <a:lstStyle/>
          <a:p>
            <a:pPr eaLnBrk="1" hangingPunct="1">
              <a:spcBef>
                <a:spcPct val="10000"/>
              </a:spcBef>
              <a:buFont typeface="Wingdings" pitchFamily="2" charset="2"/>
              <a:buNone/>
            </a:pPr>
            <a:r>
              <a:rPr kumimoji="1" lang="zh-CN" altLang="en-US" sz="2000" b="1">
                <a:latin typeface="微软雅黑" pitchFamily="34" charset="-122"/>
                <a:ea typeface="微软雅黑" pitchFamily="34" charset="-122"/>
              </a:rPr>
              <a:t>数据总是在相邻两层之间</a:t>
            </a:r>
            <a:r>
              <a:rPr kumimoji="1" lang="zh-CN" altLang="en-US" sz="2000" b="1">
                <a:solidFill>
                  <a:srgbClr val="CC0000"/>
                </a:solidFill>
                <a:latin typeface="微软雅黑" pitchFamily="34" charset="-122"/>
                <a:ea typeface="微软雅黑" pitchFamily="34" charset="-122"/>
              </a:rPr>
              <a:t>复制传送</a:t>
            </a:r>
          </a:p>
          <a:p>
            <a:pPr eaLnBrk="1" hangingPunct="1">
              <a:spcBef>
                <a:spcPct val="10000"/>
              </a:spcBef>
              <a:buFont typeface="Wingdings" pitchFamily="2" charset="2"/>
              <a:buNone/>
            </a:pPr>
            <a:r>
              <a:rPr kumimoji="1" lang="en-US" altLang="zh-CN" sz="2000" b="1">
                <a:solidFill>
                  <a:srgbClr val="000099"/>
                </a:solidFill>
                <a:latin typeface="微软雅黑" pitchFamily="34" charset="-122"/>
                <a:ea typeface="微软雅黑" pitchFamily="34" charset="-122"/>
              </a:rPr>
              <a:t>   Upper Level: </a:t>
            </a:r>
            <a:r>
              <a:rPr kumimoji="1" lang="zh-CN" altLang="en-US" sz="2000" b="1">
                <a:solidFill>
                  <a:srgbClr val="000099"/>
                </a:solidFill>
                <a:latin typeface="微软雅黑" pitchFamily="34" charset="-122"/>
                <a:ea typeface="微软雅黑" pitchFamily="34" charset="-122"/>
              </a:rPr>
              <a:t>上层更靠</a:t>
            </a:r>
            <a:r>
              <a:rPr kumimoji="1" lang="en-US" altLang="zh-CN" sz="2000" b="1">
                <a:solidFill>
                  <a:srgbClr val="000099"/>
                </a:solidFill>
                <a:latin typeface="微软雅黑" pitchFamily="34" charset="-122"/>
                <a:ea typeface="微软雅黑" pitchFamily="34" charset="-122"/>
              </a:rPr>
              <a:t>CPU</a:t>
            </a:r>
          </a:p>
          <a:p>
            <a:pPr eaLnBrk="1" hangingPunct="1">
              <a:spcBef>
                <a:spcPct val="10000"/>
              </a:spcBef>
              <a:buFont typeface="Wingdings" pitchFamily="2" charset="2"/>
              <a:buNone/>
            </a:pPr>
            <a:r>
              <a:rPr kumimoji="1" lang="en-US" altLang="zh-CN" sz="2000" b="1">
                <a:solidFill>
                  <a:srgbClr val="000099"/>
                </a:solidFill>
                <a:latin typeface="微软雅黑" pitchFamily="34" charset="-122"/>
                <a:ea typeface="微软雅黑" pitchFamily="34" charset="-122"/>
              </a:rPr>
              <a:t>   Lower Level: </a:t>
            </a:r>
            <a:r>
              <a:rPr kumimoji="1" lang="zh-CN" altLang="en-US" sz="2000" b="1">
                <a:solidFill>
                  <a:srgbClr val="000099"/>
                </a:solidFill>
                <a:latin typeface="微软雅黑" pitchFamily="34" charset="-122"/>
                <a:ea typeface="微软雅黑" pitchFamily="34" charset="-122"/>
              </a:rPr>
              <a:t>下层更远离</a:t>
            </a:r>
            <a:r>
              <a:rPr kumimoji="1" lang="en-US" altLang="zh-CN" sz="2000" b="1">
                <a:solidFill>
                  <a:srgbClr val="000099"/>
                </a:solidFill>
                <a:latin typeface="微软雅黑" pitchFamily="34" charset="-122"/>
                <a:ea typeface="微软雅黑" pitchFamily="34" charset="-122"/>
              </a:rPr>
              <a:t>CPU</a:t>
            </a:r>
          </a:p>
          <a:p>
            <a:pPr eaLnBrk="1" hangingPunct="1">
              <a:spcBef>
                <a:spcPct val="10000"/>
              </a:spcBef>
              <a:buFont typeface="Wingdings" pitchFamily="2" charset="2"/>
              <a:buNone/>
            </a:pPr>
            <a:r>
              <a:rPr kumimoji="1" lang="en-US" altLang="zh-CN" sz="2000" b="1">
                <a:latin typeface="微软雅黑" pitchFamily="34" charset="-122"/>
                <a:ea typeface="微软雅黑" pitchFamily="34" charset="-122"/>
              </a:rPr>
              <a:t>Block: </a:t>
            </a:r>
            <a:r>
              <a:rPr kumimoji="1" lang="zh-CN" altLang="en-US" sz="2000" b="1">
                <a:latin typeface="微软雅黑" pitchFamily="34" charset="-122"/>
                <a:ea typeface="微软雅黑" pitchFamily="34" charset="-122"/>
              </a:rPr>
              <a:t>最小传送单位是定长块，互为副本</a:t>
            </a:r>
          </a:p>
        </p:txBody>
      </p:sp>
      <p:sp>
        <p:nvSpPr>
          <p:cNvPr id="409625" name="Text Box 25"/>
          <p:cNvSpPr txBox="1">
            <a:spLocks noChangeArrowheads="1"/>
          </p:cNvSpPr>
          <p:nvPr/>
        </p:nvSpPr>
        <p:spPr bwMode="auto">
          <a:xfrm>
            <a:off x="250825" y="4186238"/>
            <a:ext cx="5772150"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微软雅黑" pitchFamily="34" charset="-122"/>
              </a:rPr>
              <a:t>问题：为什么这种层次化结构是有效的？</a:t>
            </a:r>
          </a:p>
        </p:txBody>
      </p:sp>
      <p:sp>
        <p:nvSpPr>
          <p:cNvPr id="564250" name="Text Box 26"/>
          <p:cNvSpPr txBox="1">
            <a:spLocks noChangeArrowheads="1"/>
          </p:cNvSpPr>
          <p:nvPr/>
        </p:nvSpPr>
        <p:spPr bwMode="auto">
          <a:xfrm>
            <a:off x="5111750" y="2889250"/>
            <a:ext cx="3646488" cy="304800"/>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zh-CN" altLang="en-US" sz="2000" b="1">
                <a:solidFill>
                  <a:srgbClr val="008000"/>
                </a:solidFill>
                <a:ea typeface="黑体" pitchFamily="49" charset="-122"/>
              </a:rPr>
              <a:t>相当于工厂中设置了多级仓库！</a:t>
            </a:r>
          </a:p>
        </p:txBody>
      </p:sp>
      <p:grpSp>
        <p:nvGrpSpPr>
          <p:cNvPr id="3" name="Group 27"/>
          <p:cNvGrpSpPr>
            <a:grpSpLocks/>
          </p:cNvGrpSpPr>
          <p:nvPr/>
        </p:nvGrpSpPr>
        <p:grpSpPr bwMode="auto">
          <a:xfrm>
            <a:off x="4821238" y="3563938"/>
            <a:ext cx="4141787" cy="1301750"/>
            <a:chOff x="3334" y="2245"/>
            <a:chExt cx="2426" cy="820"/>
          </a:xfrm>
        </p:grpSpPr>
        <p:sp>
          <p:nvSpPr>
            <p:cNvPr id="409626" name="Text Box 26"/>
            <p:cNvSpPr txBox="1">
              <a:spLocks noChangeArrowheads="1"/>
            </p:cNvSpPr>
            <p:nvPr/>
          </p:nvSpPr>
          <p:spPr bwMode="auto">
            <a:xfrm>
              <a:off x="4014" y="2245"/>
              <a:ext cx="1746" cy="820"/>
            </a:xfrm>
            <a:prstGeom prst="rect">
              <a:avLst/>
            </a:prstGeom>
            <a:noFill/>
            <a:ln w="9525">
              <a:solidFill>
                <a:schemeClr val="tx1"/>
              </a:solidFill>
              <a:miter lim="800000"/>
              <a:headEnd/>
              <a:tailEnd/>
            </a:ln>
          </p:spPr>
          <p:txBody>
            <a:bodyPr lIns="36000" tIns="36000" rIns="36000" bIns="36000">
              <a:spAutoFit/>
            </a:bodyPr>
            <a:lstStyle/>
            <a:p>
              <a:pPr eaLnBrk="1" hangingPunct="1">
                <a:spcBef>
                  <a:spcPct val="50000"/>
                </a:spcBef>
              </a:pPr>
              <a:r>
                <a:rPr kumimoji="1" lang="zh-CN" altLang="en-US" sz="2000" b="1">
                  <a:solidFill>
                    <a:srgbClr val="0000FF"/>
                  </a:solidFill>
                  <a:ea typeface="微软雅黑" pitchFamily="34" charset="-122"/>
                </a:rPr>
                <a:t>程序访问局部化特点！</a:t>
              </a:r>
            </a:p>
            <a:p>
              <a:pPr eaLnBrk="1" hangingPunct="1"/>
              <a:r>
                <a:rPr kumimoji="1" lang="zh-CN" altLang="en-US" sz="2000" b="1">
                  <a:solidFill>
                    <a:srgbClr val="0000FF"/>
                  </a:solidFill>
                  <a:ea typeface="微软雅黑" pitchFamily="34" charset="-122"/>
                </a:rPr>
                <a:t>例如，写论文时图书馆借参考书：欲借书附近的书也是欲借书！</a:t>
              </a:r>
            </a:p>
          </p:txBody>
        </p:sp>
        <p:sp>
          <p:nvSpPr>
            <p:cNvPr id="564253" name="Line 29"/>
            <p:cNvSpPr>
              <a:spLocks noChangeShapeType="1"/>
            </p:cNvSpPr>
            <p:nvPr/>
          </p:nvSpPr>
          <p:spPr bwMode="auto">
            <a:xfrm flipV="1">
              <a:off x="3334" y="2557"/>
              <a:ext cx="680" cy="198"/>
            </a:xfrm>
            <a:prstGeom prst="line">
              <a:avLst/>
            </a:prstGeom>
            <a:noFill/>
            <a:ln w="9525">
              <a:solidFill>
                <a:schemeClr val="tx1"/>
              </a:solidFill>
              <a:round/>
              <a:headEnd/>
              <a:tailEnd type="triangle" w="med" len="med"/>
            </a:ln>
            <a:effectLst/>
          </p:spPr>
          <p:txBody>
            <a:bodyPr lIns="0" tIns="0" rIns="0" bIns="0">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23">
                                            <p:txEl>
                                              <p:pRg st="0" end="0"/>
                                            </p:txEl>
                                          </p:spTgt>
                                        </p:tgtEl>
                                        <p:attrNameLst>
                                          <p:attrName>style.visibility</p:attrName>
                                        </p:attrNameLst>
                                      </p:cBhvr>
                                      <p:to>
                                        <p:strVal val="visible"/>
                                      </p:to>
                                    </p:set>
                                    <p:animEffect transition="in" filter="blinds(horizontal)">
                                      <p:cBhvr>
                                        <p:cTn id="7" dur="500"/>
                                        <p:tgtEl>
                                          <p:spTgt spid="4096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23">
                                            <p:txEl>
                                              <p:pRg st="1" end="1"/>
                                            </p:txEl>
                                          </p:spTgt>
                                        </p:tgtEl>
                                        <p:attrNameLst>
                                          <p:attrName>style.visibility</p:attrName>
                                        </p:attrNameLst>
                                      </p:cBhvr>
                                      <p:to>
                                        <p:strVal val="visible"/>
                                      </p:to>
                                    </p:set>
                                    <p:animEffect transition="in" filter="blinds(horizontal)">
                                      <p:cBhvr>
                                        <p:cTn id="12" dur="500"/>
                                        <p:tgtEl>
                                          <p:spTgt spid="4096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623">
                                            <p:txEl>
                                              <p:pRg st="2" end="2"/>
                                            </p:txEl>
                                          </p:spTgt>
                                        </p:tgtEl>
                                        <p:attrNameLst>
                                          <p:attrName>style.visibility</p:attrName>
                                        </p:attrNameLst>
                                      </p:cBhvr>
                                      <p:to>
                                        <p:strVal val="visible"/>
                                      </p:to>
                                    </p:set>
                                    <p:animEffect transition="in" filter="blinds(horizontal)">
                                      <p:cBhvr>
                                        <p:cTn id="17" dur="500"/>
                                        <p:tgtEl>
                                          <p:spTgt spid="4096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623">
                                            <p:txEl>
                                              <p:pRg st="3" end="3"/>
                                            </p:txEl>
                                          </p:spTgt>
                                        </p:tgtEl>
                                        <p:attrNameLst>
                                          <p:attrName>style.visibility</p:attrName>
                                        </p:attrNameLst>
                                      </p:cBhvr>
                                      <p:to>
                                        <p:strVal val="visible"/>
                                      </p:to>
                                    </p:set>
                                    <p:animEffect transition="in" filter="blinds(horizontal)">
                                      <p:cBhvr>
                                        <p:cTn id="22" dur="500"/>
                                        <p:tgtEl>
                                          <p:spTgt spid="4096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9625"/>
                                        </p:tgtEl>
                                        <p:attrNameLst>
                                          <p:attrName>style.visibility</p:attrName>
                                        </p:attrNameLst>
                                      </p:cBhvr>
                                      <p:to>
                                        <p:strVal val="visible"/>
                                      </p:to>
                                    </p:set>
                                    <p:animEffect transition="in" filter="blinds(horizontal)">
                                      <p:cBhvr>
                                        <p:cTn id="27" dur="500"/>
                                        <p:tgtEl>
                                          <p:spTgt spid="4096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09603">
                                            <p:txEl>
                                              <p:pRg st="0" end="0"/>
                                            </p:txEl>
                                          </p:spTgt>
                                        </p:tgtEl>
                                        <p:attrNameLst>
                                          <p:attrName>style.visibility</p:attrName>
                                        </p:attrNameLst>
                                      </p:cBhvr>
                                      <p:to>
                                        <p:strVal val="visible"/>
                                      </p:to>
                                    </p:set>
                                    <p:animEffect transition="in" filter="blinds(horizontal)">
                                      <p:cBhvr>
                                        <p:cTn id="37" dur="500"/>
                                        <p:tgtEl>
                                          <p:spTgt spid="409603">
                                            <p:txEl>
                                              <p:pRg st="0" end="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09603">
                                            <p:txEl>
                                              <p:pRg st="1" end="1"/>
                                            </p:txEl>
                                          </p:spTgt>
                                        </p:tgtEl>
                                        <p:attrNameLst>
                                          <p:attrName>style.visibility</p:attrName>
                                        </p:attrNameLst>
                                      </p:cBhvr>
                                      <p:to>
                                        <p:strVal val="visible"/>
                                      </p:to>
                                    </p:set>
                                    <p:animEffect transition="in" filter="blinds(horizontal)">
                                      <p:cBhvr>
                                        <p:cTn id="40" dur="500"/>
                                        <p:tgtEl>
                                          <p:spTgt spid="409603">
                                            <p:txEl>
                                              <p:pRg st="1" end="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409603">
                                            <p:txEl>
                                              <p:pRg st="2" end="2"/>
                                            </p:txEl>
                                          </p:spTgt>
                                        </p:tgtEl>
                                        <p:attrNameLst>
                                          <p:attrName>style.visibility</p:attrName>
                                        </p:attrNameLst>
                                      </p:cBhvr>
                                      <p:to>
                                        <p:strVal val="visible"/>
                                      </p:to>
                                    </p:set>
                                    <p:animEffect transition="in" filter="blinds(horizontal)">
                                      <p:cBhvr>
                                        <p:cTn id="43" dur="500"/>
                                        <p:tgtEl>
                                          <p:spTgt spid="409603">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409603">
                                            <p:txEl>
                                              <p:pRg st="3" end="3"/>
                                            </p:txEl>
                                          </p:spTgt>
                                        </p:tgtEl>
                                        <p:attrNameLst>
                                          <p:attrName>style.visibility</p:attrName>
                                        </p:attrNameLst>
                                      </p:cBhvr>
                                      <p:to>
                                        <p:strVal val="visible"/>
                                      </p:to>
                                    </p:set>
                                    <p:animEffect transition="in" filter="blinds(horizontal)">
                                      <p:cBhvr>
                                        <p:cTn id="48" dur="500"/>
                                        <p:tgtEl>
                                          <p:spTgt spid="409603">
                                            <p:txEl>
                                              <p:pRg st="3" end="3"/>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409603">
                                            <p:txEl>
                                              <p:pRg st="4" end="4"/>
                                            </p:txEl>
                                          </p:spTgt>
                                        </p:tgtEl>
                                        <p:attrNameLst>
                                          <p:attrName>style.visibility</p:attrName>
                                        </p:attrNameLst>
                                      </p:cBhvr>
                                      <p:to>
                                        <p:strVal val="visible"/>
                                      </p:to>
                                    </p:set>
                                    <p:animEffect transition="in" filter="blinds(horizontal)">
                                      <p:cBhvr>
                                        <p:cTn id="51" dur="500"/>
                                        <p:tgtEl>
                                          <p:spTgt spid="409603">
                                            <p:txEl>
                                              <p:pRg st="4" end="4"/>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409603">
                                            <p:txEl>
                                              <p:pRg st="5" end="5"/>
                                            </p:txEl>
                                          </p:spTgt>
                                        </p:tgtEl>
                                        <p:attrNameLst>
                                          <p:attrName>style.visibility</p:attrName>
                                        </p:attrNameLst>
                                      </p:cBhvr>
                                      <p:to>
                                        <p:strVal val="visible"/>
                                      </p:to>
                                    </p:set>
                                    <p:animEffect transition="in" filter="blinds(horizontal)">
                                      <p:cBhvr>
                                        <p:cTn id="54" dur="500"/>
                                        <p:tgtEl>
                                          <p:spTgt spid="409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4650" y="346210"/>
            <a:ext cx="7591425" cy="812531"/>
          </a:xfrm>
          <a:prstGeom prst="rect">
            <a:avLst/>
          </a:prstGeom>
        </p:spPr>
        <p:txBody>
          <a:bodyPr vert="horz" wrap="square" lIns="0" tIns="256033" rIns="0" bIns="0" rtlCol="0">
            <a:spAutoFit/>
          </a:bodyPr>
          <a:lstStyle/>
          <a:p>
            <a:pPr marL="12700">
              <a:lnSpc>
                <a:spcPct val="100000"/>
              </a:lnSpc>
            </a:pPr>
            <a:r>
              <a:rPr lang="zh-CN" altLang="en-US" spc="-20" dirty="0"/>
              <a:t>矩阵乘法</a:t>
            </a:r>
            <a:r>
              <a:rPr spc="-20" dirty="0" smtClean="0"/>
              <a:t>(</a:t>
            </a:r>
            <a:r>
              <a:rPr dirty="0">
                <a:latin typeface="Courier New"/>
                <a:cs typeface="Courier New"/>
              </a:rPr>
              <a:t>kji</a:t>
            </a:r>
            <a:r>
              <a:rPr spc="-5" dirty="0"/>
              <a:t>)</a:t>
            </a:r>
          </a:p>
        </p:txBody>
      </p:sp>
      <p:sp>
        <p:nvSpPr>
          <p:cNvPr id="4" name="object 4"/>
          <p:cNvSpPr/>
          <p:nvPr/>
        </p:nvSpPr>
        <p:spPr>
          <a:xfrm>
            <a:off x="621791" y="1787651"/>
            <a:ext cx="4661915" cy="265937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82168" y="1697736"/>
            <a:ext cx="4500371" cy="281939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17537" y="1782762"/>
            <a:ext cx="4518025" cy="2515870"/>
          </a:xfrm>
          <a:custGeom>
            <a:avLst/>
            <a:gdLst/>
            <a:ahLst/>
            <a:cxnLst/>
            <a:rect l="l" t="t" r="r" b="b"/>
            <a:pathLst>
              <a:path w="4518025" h="2515870">
                <a:moveTo>
                  <a:pt x="0" y="0"/>
                </a:moveTo>
                <a:lnTo>
                  <a:pt x="4518025" y="0"/>
                </a:lnTo>
                <a:lnTo>
                  <a:pt x="4518025" y="2515819"/>
                </a:lnTo>
                <a:lnTo>
                  <a:pt x="0" y="2515819"/>
                </a:lnTo>
                <a:lnTo>
                  <a:pt x="0" y="0"/>
                </a:lnTo>
                <a:close/>
              </a:path>
            </a:pathLst>
          </a:custGeom>
          <a:solidFill>
            <a:srgbClr val="F6F5BD"/>
          </a:solidFill>
        </p:spPr>
        <p:txBody>
          <a:bodyPr wrap="square" lIns="0" tIns="0" rIns="0" bIns="0" rtlCol="0"/>
          <a:lstStyle/>
          <a:p>
            <a:endParaRPr/>
          </a:p>
        </p:txBody>
      </p:sp>
      <p:sp>
        <p:nvSpPr>
          <p:cNvPr id="7" name="object 7"/>
          <p:cNvSpPr/>
          <p:nvPr/>
        </p:nvSpPr>
        <p:spPr>
          <a:xfrm>
            <a:off x="617537" y="1782762"/>
            <a:ext cx="4518025" cy="2515870"/>
          </a:xfrm>
          <a:custGeom>
            <a:avLst/>
            <a:gdLst/>
            <a:ahLst/>
            <a:cxnLst/>
            <a:rect l="l" t="t" r="r" b="b"/>
            <a:pathLst>
              <a:path w="4518025" h="2515870">
                <a:moveTo>
                  <a:pt x="0" y="0"/>
                </a:moveTo>
                <a:lnTo>
                  <a:pt x="4518025" y="0"/>
                </a:lnTo>
                <a:lnTo>
                  <a:pt x="4518025" y="2515819"/>
                </a:lnTo>
                <a:lnTo>
                  <a:pt x="0" y="2515819"/>
                </a:lnTo>
                <a:lnTo>
                  <a:pt x="0" y="0"/>
                </a:lnTo>
                <a:close/>
              </a:path>
            </a:pathLst>
          </a:custGeom>
          <a:ln w="12700">
            <a:solidFill>
              <a:srgbClr val="000000"/>
            </a:solidFill>
          </a:ln>
        </p:spPr>
        <p:txBody>
          <a:bodyPr wrap="square" lIns="0" tIns="0" rIns="0" bIns="0" rtlCol="0"/>
          <a:lstStyle/>
          <a:p>
            <a:endParaRPr/>
          </a:p>
        </p:txBody>
      </p:sp>
      <p:sp>
        <p:nvSpPr>
          <p:cNvPr id="8" name="object 8"/>
          <p:cNvSpPr txBox="1"/>
          <p:nvPr/>
        </p:nvSpPr>
        <p:spPr>
          <a:xfrm>
            <a:off x="707796" y="1788751"/>
            <a:ext cx="3959860" cy="2121535"/>
          </a:xfrm>
          <a:prstGeom prst="rect">
            <a:avLst/>
          </a:prstGeom>
        </p:spPr>
        <p:txBody>
          <a:bodyPr vert="horz" wrap="square" lIns="0" tIns="0" rIns="0" bIns="0" rtlCol="0">
            <a:spAutoFit/>
          </a:bodyPr>
          <a:lstStyle/>
          <a:p>
            <a:pPr>
              <a:lnSpc>
                <a:spcPct val="100000"/>
              </a:lnSpc>
              <a:tabLst>
                <a:tab pos="956944" algn="l"/>
              </a:tabLst>
            </a:pPr>
            <a:r>
              <a:rPr sz="1800" b="1" dirty="0">
                <a:latin typeface="Courier New"/>
                <a:cs typeface="Courier New"/>
              </a:rPr>
              <a:t>/*</a:t>
            </a:r>
            <a:r>
              <a:rPr sz="1800" b="1" spc="-15" dirty="0">
                <a:latin typeface="Courier New"/>
                <a:cs typeface="Courier New"/>
              </a:rPr>
              <a:t> </a:t>
            </a:r>
            <a:r>
              <a:rPr sz="1800" b="1" dirty="0">
                <a:latin typeface="Courier New"/>
                <a:cs typeface="Courier New"/>
              </a:rPr>
              <a:t>k</a:t>
            </a:r>
            <a:r>
              <a:rPr sz="1800" b="1" spc="-15" dirty="0">
                <a:latin typeface="Courier New"/>
                <a:cs typeface="Courier New"/>
              </a:rPr>
              <a:t>j</a:t>
            </a:r>
            <a:r>
              <a:rPr sz="1800" b="1" dirty="0">
                <a:latin typeface="Courier New"/>
                <a:cs typeface="Courier New"/>
              </a:rPr>
              <a:t>i	</a:t>
            </a:r>
            <a:r>
              <a:rPr sz="1800" b="1" spc="-15" dirty="0">
                <a:latin typeface="Courier New"/>
                <a:cs typeface="Courier New"/>
              </a:rPr>
              <a:t>*/</a:t>
            </a:r>
            <a:endParaRPr sz="1800">
              <a:latin typeface="Courier New"/>
              <a:cs typeface="Courier New"/>
            </a:endParaRPr>
          </a:p>
          <a:p>
            <a:pPr marL="274320" marR="812165" indent="-274320">
              <a:lnSpc>
                <a:spcPct val="114999"/>
              </a:lnSpc>
            </a:pPr>
            <a:r>
              <a:rPr sz="1800" b="1" dirty="0">
                <a:latin typeface="Courier New"/>
                <a:cs typeface="Courier New"/>
              </a:rPr>
              <a:t>for</a:t>
            </a:r>
            <a:r>
              <a:rPr sz="1800" b="1" spc="-15" dirty="0">
                <a:latin typeface="Courier New"/>
                <a:cs typeface="Courier New"/>
              </a:rPr>
              <a:t> (</a:t>
            </a:r>
            <a:r>
              <a:rPr sz="1800" b="1" dirty="0">
                <a:latin typeface="Courier New"/>
                <a:cs typeface="Courier New"/>
              </a:rPr>
              <a:t>k=</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k</a:t>
            </a:r>
            <a:r>
              <a:rPr sz="1800" b="1" dirty="0">
                <a:latin typeface="Courier New"/>
                <a:cs typeface="Courier New"/>
              </a:rPr>
              <a:t>&lt;n;</a:t>
            </a:r>
            <a:r>
              <a:rPr sz="1800" b="1" spc="-15" dirty="0">
                <a:latin typeface="Courier New"/>
                <a:cs typeface="Courier New"/>
              </a:rPr>
              <a:t> k</a:t>
            </a:r>
            <a:r>
              <a:rPr sz="1800" b="1" dirty="0">
                <a:latin typeface="Courier New"/>
                <a:cs typeface="Courier New"/>
              </a:rPr>
              <a:t>++)</a:t>
            </a:r>
            <a:r>
              <a:rPr sz="1800" b="1" spc="-15" dirty="0">
                <a:latin typeface="Courier New"/>
                <a:cs typeface="Courier New"/>
              </a:rPr>
              <a:t> </a:t>
            </a:r>
            <a:r>
              <a:rPr sz="1800" b="1" dirty="0">
                <a:latin typeface="Courier New"/>
                <a:cs typeface="Courier New"/>
              </a:rPr>
              <a:t>{ </a:t>
            </a: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j</a:t>
            </a:r>
            <a:r>
              <a:rPr sz="1800" b="1" dirty="0">
                <a:latin typeface="Courier New"/>
                <a:cs typeface="Courier New"/>
              </a:rPr>
              <a:t>=</a:t>
            </a:r>
            <a:r>
              <a:rPr sz="1800" b="1" spc="-15" dirty="0">
                <a:latin typeface="Courier New"/>
                <a:cs typeface="Courier New"/>
              </a:rPr>
              <a:t>0</a:t>
            </a:r>
            <a:r>
              <a:rPr sz="1800" b="1" dirty="0">
                <a:latin typeface="Courier New"/>
                <a:cs typeface="Courier New"/>
              </a:rPr>
              <a:t>;</a:t>
            </a:r>
            <a:r>
              <a:rPr sz="1800" b="1" spc="-15" dirty="0">
                <a:latin typeface="Courier New"/>
                <a:cs typeface="Courier New"/>
              </a:rPr>
              <a:t> </a:t>
            </a:r>
            <a:r>
              <a:rPr sz="1800" b="1" dirty="0">
                <a:latin typeface="Courier New"/>
                <a:cs typeface="Courier New"/>
              </a:rPr>
              <a:t>j</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j</a:t>
            </a:r>
            <a:r>
              <a:rPr sz="1800" b="1" spc="-15" dirty="0">
                <a:latin typeface="Courier New"/>
                <a:cs typeface="Courier New"/>
              </a:rPr>
              <a:t>+</a:t>
            </a:r>
            <a:r>
              <a:rPr sz="1800" b="1" spc="5" dirty="0">
                <a:latin typeface="Courier New"/>
                <a:cs typeface="Courier New"/>
              </a:rPr>
              <a:t>+</a:t>
            </a:r>
            <a:r>
              <a:rPr sz="1800" b="1" dirty="0">
                <a:latin typeface="Courier New"/>
                <a:cs typeface="Courier New"/>
              </a:rPr>
              <a:t>)</a:t>
            </a:r>
            <a:r>
              <a:rPr sz="1800" b="1" spc="-30" dirty="0">
                <a:latin typeface="Courier New"/>
                <a:cs typeface="Courier New"/>
              </a:rPr>
              <a:t> </a:t>
            </a:r>
            <a:r>
              <a:rPr sz="1800" b="1" dirty="0">
                <a:latin typeface="Courier New"/>
                <a:cs typeface="Courier New"/>
              </a:rPr>
              <a:t>{</a:t>
            </a:r>
            <a:endParaRPr sz="1800">
              <a:latin typeface="Courier New"/>
              <a:cs typeface="Courier New"/>
            </a:endParaRPr>
          </a:p>
          <a:p>
            <a:pPr marL="546735">
              <a:lnSpc>
                <a:spcPct val="100000"/>
              </a:lnSpc>
              <a:spcBef>
                <a:spcPts val="320"/>
              </a:spcBef>
            </a:pPr>
            <a:r>
              <a:rPr sz="1800" b="1" dirty="0">
                <a:latin typeface="Courier New"/>
                <a:cs typeface="Courier New"/>
              </a:rPr>
              <a:t>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 </a:t>
            </a:r>
            <a:r>
              <a:rPr sz="1800" b="1" dirty="0">
                <a:latin typeface="Courier New"/>
                <a:cs typeface="Courier New"/>
              </a:rPr>
              <a:t>b</a:t>
            </a:r>
            <a:r>
              <a:rPr sz="1800" b="1" spc="-15" dirty="0">
                <a:latin typeface="Courier New"/>
                <a:cs typeface="Courier New"/>
              </a:rPr>
              <a:t>[k</a:t>
            </a:r>
            <a:r>
              <a:rPr sz="1800" b="1" dirty="0">
                <a:latin typeface="Courier New"/>
                <a:cs typeface="Courier New"/>
              </a:rPr>
              <a:t>][</a:t>
            </a:r>
            <a:r>
              <a:rPr sz="1800" b="1" spc="-15" dirty="0">
                <a:latin typeface="Courier New"/>
                <a:cs typeface="Courier New"/>
              </a:rPr>
              <a:t>j</a:t>
            </a:r>
            <a:r>
              <a:rPr sz="1800" b="1" dirty="0">
                <a:latin typeface="Courier New"/>
                <a:cs typeface="Courier New"/>
              </a:rPr>
              <a:t>];</a:t>
            </a:r>
            <a:endParaRPr sz="1800">
              <a:latin typeface="Courier New"/>
              <a:cs typeface="Courier New"/>
            </a:endParaRPr>
          </a:p>
          <a:p>
            <a:pPr marL="819785" indent="-273050">
              <a:lnSpc>
                <a:spcPct val="114999"/>
              </a:lnSpc>
            </a:pPr>
            <a:r>
              <a:rPr sz="1800" b="1" spc="-15" dirty="0">
                <a:latin typeface="Courier New"/>
                <a:cs typeface="Courier New"/>
              </a:rPr>
              <a:t>f</a:t>
            </a:r>
            <a:r>
              <a:rPr sz="1800" b="1" dirty="0">
                <a:latin typeface="Courier New"/>
                <a:cs typeface="Courier New"/>
              </a:rPr>
              <a:t>or</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i=</a:t>
            </a:r>
            <a:r>
              <a:rPr sz="1800" b="1" dirty="0">
                <a:latin typeface="Courier New"/>
                <a:cs typeface="Courier New"/>
              </a:rPr>
              <a:t>0;</a:t>
            </a:r>
            <a:r>
              <a:rPr sz="1800" b="1" spc="-15" dirty="0">
                <a:latin typeface="Courier New"/>
                <a:cs typeface="Courier New"/>
              </a:rPr>
              <a:t> </a:t>
            </a:r>
            <a:r>
              <a:rPr sz="1800" b="1" dirty="0">
                <a:latin typeface="Courier New"/>
                <a:cs typeface="Courier New"/>
              </a:rPr>
              <a:t>i</a:t>
            </a:r>
            <a:r>
              <a:rPr sz="1800" b="1" spc="-15" dirty="0">
                <a:latin typeface="Courier New"/>
                <a:cs typeface="Courier New"/>
              </a:rPr>
              <a:t>&lt;</a:t>
            </a:r>
            <a:r>
              <a:rPr sz="1800" b="1" dirty="0">
                <a:latin typeface="Courier New"/>
                <a:cs typeface="Courier New"/>
              </a:rPr>
              <a:t>n;</a:t>
            </a:r>
            <a:r>
              <a:rPr sz="1800" b="1" spc="-15" dirty="0">
                <a:latin typeface="Courier New"/>
                <a:cs typeface="Courier New"/>
              </a:rPr>
              <a:t> </a:t>
            </a:r>
            <a:r>
              <a:rPr sz="1800" b="1" dirty="0">
                <a:latin typeface="Courier New"/>
                <a:cs typeface="Courier New"/>
              </a:rPr>
              <a:t>i</a:t>
            </a:r>
            <a:r>
              <a:rPr sz="1800" b="1" spc="-15" dirty="0">
                <a:latin typeface="Courier New"/>
                <a:cs typeface="Courier New"/>
              </a:rPr>
              <a:t>++</a:t>
            </a:r>
            <a:r>
              <a:rPr sz="1800" b="1" dirty="0">
                <a:latin typeface="Courier New"/>
                <a:cs typeface="Courier New"/>
              </a:rPr>
              <a:t>) </a:t>
            </a:r>
            <a:r>
              <a:rPr sz="1800" b="1" dirty="0">
                <a:solidFill>
                  <a:srgbClr val="C00000"/>
                </a:solidFill>
                <a:latin typeface="Courier New"/>
                <a:cs typeface="Courier New"/>
              </a:rPr>
              <a:t>c</a:t>
            </a:r>
            <a:r>
              <a:rPr sz="1800" b="1" spc="-15" dirty="0">
                <a:solidFill>
                  <a:srgbClr val="C00000"/>
                </a:solidFill>
                <a:latin typeface="Courier New"/>
                <a:cs typeface="Courier New"/>
              </a:rPr>
              <a:t>[</a:t>
            </a:r>
            <a:r>
              <a:rPr sz="1800" b="1" dirty="0">
                <a:solidFill>
                  <a:srgbClr val="C00000"/>
                </a:solidFill>
                <a:latin typeface="Courier New"/>
                <a:cs typeface="Courier New"/>
              </a:rPr>
              <a:t>i</a:t>
            </a:r>
            <a:r>
              <a:rPr sz="1800" b="1" spc="-15" dirty="0">
                <a:solidFill>
                  <a:srgbClr val="C00000"/>
                </a:solidFill>
                <a:latin typeface="Courier New"/>
                <a:cs typeface="Courier New"/>
              </a:rPr>
              <a:t>][</a:t>
            </a:r>
            <a:r>
              <a:rPr sz="1800" b="1" dirty="0">
                <a:solidFill>
                  <a:srgbClr val="C00000"/>
                </a:solidFill>
                <a:latin typeface="Courier New"/>
                <a:cs typeface="Courier New"/>
              </a:rPr>
              <a:t>j]</a:t>
            </a:r>
            <a:r>
              <a:rPr sz="1800" b="1" spc="-15" dirty="0">
                <a:solidFill>
                  <a:srgbClr val="C00000"/>
                </a:solidFill>
                <a:latin typeface="Courier New"/>
                <a:cs typeface="Courier New"/>
              </a:rPr>
              <a:t> </a:t>
            </a:r>
            <a:r>
              <a:rPr sz="1800" b="1" dirty="0">
                <a:solidFill>
                  <a:srgbClr val="C00000"/>
                </a:solidFill>
                <a:latin typeface="Courier New"/>
                <a:cs typeface="Courier New"/>
              </a:rPr>
              <a:t>+=</a:t>
            </a:r>
            <a:r>
              <a:rPr sz="1800" b="1" spc="-15" dirty="0">
                <a:solidFill>
                  <a:srgbClr val="C00000"/>
                </a:solidFill>
                <a:latin typeface="Courier New"/>
                <a:cs typeface="Courier New"/>
              </a:rPr>
              <a:t> </a:t>
            </a:r>
            <a:r>
              <a:rPr sz="1800" b="1" dirty="0">
                <a:solidFill>
                  <a:srgbClr val="C00000"/>
                </a:solidFill>
                <a:latin typeface="Courier New"/>
                <a:cs typeface="Courier New"/>
              </a:rPr>
              <a:t>a</a:t>
            </a:r>
            <a:r>
              <a:rPr sz="1800" b="1" spc="-15" dirty="0">
                <a:solidFill>
                  <a:srgbClr val="C00000"/>
                </a:solidFill>
                <a:latin typeface="Courier New"/>
                <a:cs typeface="Courier New"/>
              </a:rPr>
              <a:t>[</a:t>
            </a:r>
            <a:r>
              <a:rPr sz="1800" b="1" dirty="0">
                <a:solidFill>
                  <a:srgbClr val="C00000"/>
                </a:solidFill>
                <a:latin typeface="Courier New"/>
                <a:cs typeface="Courier New"/>
              </a:rPr>
              <a:t>i</a:t>
            </a:r>
            <a:r>
              <a:rPr sz="1800" b="1" spc="-15" dirty="0">
                <a:solidFill>
                  <a:srgbClr val="C00000"/>
                </a:solidFill>
                <a:latin typeface="Courier New"/>
                <a:cs typeface="Courier New"/>
              </a:rPr>
              <a:t>][</a:t>
            </a:r>
            <a:r>
              <a:rPr sz="1800" b="1" dirty="0">
                <a:solidFill>
                  <a:srgbClr val="C00000"/>
                </a:solidFill>
                <a:latin typeface="Courier New"/>
                <a:cs typeface="Courier New"/>
              </a:rPr>
              <a:t>k]</a:t>
            </a:r>
            <a:r>
              <a:rPr sz="1800" b="1" spc="-15" dirty="0">
                <a:solidFill>
                  <a:srgbClr val="C00000"/>
                </a:solidFill>
                <a:latin typeface="Courier New"/>
                <a:cs typeface="Courier New"/>
              </a:rPr>
              <a:t> </a:t>
            </a:r>
            <a:r>
              <a:rPr sz="1800" b="1" dirty="0">
                <a:solidFill>
                  <a:srgbClr val="C00000"/>
                </a:solidFill>
                <a:latin typeface="Courier New"/>
                <a:cs typeface="Courier New"/>
              </a:rPr>
              <a:t>*</a:t>
            </a:r>
            <a:r>
              <a:rPr sz="1800" b="1" spc="-15" dirty="0">
                <a:solidFill>
                  <a:srgbClr val="C00000"/>
                </a:solidFill>
                <a:latin typeface="Courier New"/>
                <a:cs typeface="Courier New"/>
              </a:rPr>
              <a:t> </a:t>
            </a:r>
            <a:r>
              <a:rPr sz="1800" b="1" dirty="0">
                <a:solidFill>
                  <a:srgbClr val="C00000"/>
                </a:solidFill>
                <a:latin typeface="Courier New"/>
                <a:cs typeface="Courier New"/>
              </a:rPr>
              <a:t>r;</a:t>
            </a:r>
            <a:endParaRPr sz="1800">
              <a:latin typeface="Courier New"/>
              <a:cs typeface="Courier New"/>
            </a:endParaRPr>
          </a:p>
          <a:p>
            <a:pPr marL="274320">
              <a:lnSpc>
                <a:spcPct val="100000"/>
              </a:lnSpc>
              <a:spcBef>
                <a:spcPts val="325"/>
              </a:spcBef>
            </a:pPr>
            <a:r>
              <a:rPr sz="1800" b="1" dirty="0">
                <a:latin typeface="Courier New"/>
                <a:cs typeface="Courier New"/>
              </a:rPr>
              <a:t>}</a:t>
            </a:r>
            <a:endParaRPr sz="1800">
              <a:latin typeface="Courier New"/>
              <a:cs typeface="Courier New"/>
            </a:endParaRPr>
          </a:p>
        </p:txBody>
      </p:sp>
      <p:sp>
        <p:nvSpPr>
          <p:cNvPr id="9" name="object 9"/>
          <p:cNvSpPr txBox="1"/>
          <p:nvPr/>
        </p:nvSpPr>
        <p:spPr>
          <a:xfrm>
            <a:off x="708025" y="3997027"/>
            <a:ext cx="137160" cy="228600"/>
          </a:xfrm>
          <a:prstGeom prst="rect">
            <a:avLst/>
          </a:prstGeom>
        </p:spPr>
        <p:txBody>
          <a:bodyPr vert="horz" wrap="square" lIns="0" tIns="0" rIns="0" bIns="0" rtlCol="0">
            <a:spAutoFit/>
          </a:bodyPr>
          <a:lstStyle/>
          <a:p>
            <a:pPr>
              <a:lnSpc>
                <a:spcPct val="100000"/>
              </a:lnSpc>
            </a:pPr>
            <a:r>
              <a:rPr sz="1800" b="1" dirty="0">
                <a:latin typeface="Courier New"/>
                <a:cs typeface="Courier New"/>
              </a:rPr>
              <a:t>}</a:t>
            </a:r>
            <a:endParaRPr sz="1800">
              <a:latin typeface="Courier New"/>
              <a:cs typeface="Courier New"/>
            </a:endParaRPr>
          </a:p>
        </p:txBody>
      </p:sp>
      <p:sp>
        <p:nvSpPr>
          <p:cNvPr id="10" name="object 10"/>
          <p:cNvSpPr/>
          <p:nvPr/>
        </p:nvSpPr>
        <p:spPr>
          <a:xfrm>
            <a:off x="5657850" y="2606675"/>
            <a:ext cx="596900" cy="520700"/>
          </a:xfrm>
          <a:custGeom>
            <a:avLst/>
            <a:gdLst/>
            <a:ahLst/>
            <a:cxnLst/>
            <a:rect l="l" t="t" r="r" b="b"/>
            <a:pathLst>
              <a:path w="596900" h="520700">
                <a:moveTo>
                  <a:pt x="0" y="0"/>
                </a:moveTo>
                <a:lnTo>
                  <a:pt x="596900" y="0"/>
                </a:lnTo>
                <a:lnTo>
                  <a:pt x="596900" y="520700"/>
                </a:lnTo>
                <a:lnTo>
                  <a:pt x="0" y="520700"/>
                </a:lnTo>
                <a:lnTo>
                  <a:pt x="0" y="0"/>
                </a:lnTo>
                <a:close/>
              </a:path>
            </a:pathLst>
          </a:custGeom>
          <a:ln w="12700">
            <a:solidFill>
              <a:srgbClr val="000000"/>
            </a:solidFill>
          </a:ln>
        </p:spPr>
        <p:txBody>
          <a:bodyPr wrap="square" lIns="0" tIns="0" rIns="0" bIns="0" rtlCol="0"/>
          <a:lstStyle/>
          <a:p>
            <a:endParaRPr/>
          </a:p>
        </p:txBody>
      </p:sp>
      <p:sp>
        <p:nvSpPr>
          <p:cNvPr id="11" name="object 11"/>
          <p:cNvSpPr/>
          <p:nvPr/>
        </p:nvSpPr>
        <p:spPr>
          <a:xfrm>
            <a:off x="8045450" y="2606675"/>
            <a:ext cx="596900" cy="520700"/>
          </a:xfrm>
          <a:custGeom>
            <a:avLst/>
            <a:gdLst/>
            <a:ahLst/>
            <a:cxnLst/>
            <a:rect l="l" t="t" r="r" b="b"/>
            <a:pathLst>
              <a:path w="596900" h="520700">
                <a:moveTo>
                  <a:pt x="0" y="0"/>
                </a:moveTo>
                <a:lnTo>
                  <a:pt x="596900" y="0"/>
                </a:lnTo>
                <a:lnTo>
                  <a:pt x="596900" y="520700"/>
                </a:lnTo>
                <a:lnTo>
                  <a:pt x="0" y="520700"/>
                </a:lnTo>
                <a:lnTo>
                  <a:pt x="0" y="0"/>
                </a:lnTo>
                <a:close/>
              </a:path>
            </a:pathLst>
          </a:custGeom>
          <a:ln w="12700">
            <a:solidFill>
              <a:srgbClr val="000000"/>
            </a:solidFill>
          </a:ln>
        </p:spPr>
        <p:txBody>
          <a:bodyPr wrap="square" lIns="0" tIns="0" rIns="0" bIns="0" rtlCol="0"/>
          <a:lstStyle/>
          <a:p>
            <a:endParaRPr/>
          </a:p>
        </p:txBody>
      </p:sp>
      <p:sp>
        <p:nvSpPr>
          <p:cNvPr id="12" name="object 12"/>
          <p:cNvSpPr txBox="1"/>
          <p:nvPr/>
        </p:nvSpPr>
        <p:spPr>
          <a:xfrm>
            <a:off x="5867400" y="3202813"/>
            <a:ext cx="17272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A</a:t>
            </a:r>
            <a:endParaRPr sz="2000">
              <a:latin typeface="Calibri"/>
              <a:cs typeface="Calibri"/>
            </a:endParaRPr>
          </a:p>
        </p:txBody>
      </p:sp>
      <p:sp>
        <p:nvSpPr>
          <p:cNvPr id="13" name="object 13"/>
          <p:cNvSpPr txBox="1"/>
          <p:nvPr/>
        </p:nvSpPr>
        <p:spPr>
          <a:xfrm>
            <a:off x="7086748" y="3202813"/>
            <a:ext cx="16383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B</a:t>
            </a:r>
            <a:endParaRPr sz="2000">
              <a:latin typeface="Calibri"/>
              <a:cs typeface="Calibri"/>
            </a:endParaRPr>
          </a:p>
        </p:txBody>
      </p:sp>
      <p:sp>
        <p:nvSpPr>
          <p:cNvPr id="14" name="object 14"/>
          <p:cNvSpPr txBox="1"/>
          <p:nvPr/>
        </p:nvSpPr>
        <p:spPr>
          <a:xfrm>
            <a:off x="8307622" y="3202813"/>
            <a:ext cx="16129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C</a:t>
            </a:r>
            <a:endParaRPr sz="2000">
              <a:latin typeface="Calibri"/>
              <a:cs typeface="Calibri"/>
            </a:endParaRPr>
          </a:p>
        </p:txBody>
      </p:sp>
      <p:sp>
        <p:nvSpPr>
          <p:cNvPr id="15" name="object 15"/>
          <p:cNvSpPr txBox="1"/>
          <p:nvPr/>
        </p:nvSpPr>
        <p:spPr>
          <a:xfrm>
            <a:off x="8052096" y="2351992"/>
            <a:ext cx="43180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a:t>
            </a:r>
            <a:r>
              <a:rPr sz="2000" spc="-5" dirty="0">
                <a:latin typeface="Calibri"/>
                <a:cs typeface="Calibri"/>
              </a:rPr>
              <a:t>*</a:t>
            </a:r>
            <a:r>
              <a:rPr sz="2000" dirty="0">
                <a:latin typeface="Calibri"/>
                <a:cs typeface="Calibri"/>
              </a:rPr>
              <a:t>,j)</a:t>
            </a:r>
            <a:endParaRPr sz="2000">
              <a:latin typeface="Calibri"/>
              <a:cs typeface="Calibri"/>
            </a:endParaRPr>
          </a:p>
        </p:txBody>
      </p:sp>
      <p:sp>
        <p:nvSpPr>
          <p:cNvPr id="16" name="object 16"/>
          <p:cNvSpPr/>
          <p:nvPr/>
        </p:nvSpPr>
        <p:spPr>
          <a:xfrm>
            <a:off x="7010400" y="3032125"/>
            <a:ext cx="50800" cy="0"/>
          </a:xfrm>
          <a:custGeom>
            <a:avLst/>
            <a:gdLst/>
            <a:ahLst/>
            <a:cxnLst/>
            <a:rect l="l" t="t" r="r" b="b"/>
            <a:pathLst>
              <a:path w="50800">
                <a:moveTo>
                  <a:pt x="0" y="0"/>
                </a:moveTo>
                <a:lnTo>
                  <a:pt x="50800" y="0"/>
                </a:lnTo>
              </a:path>
            </a:pathLst>
          </a:custGeom>
          <a:ln w="50800">
            <a:solidFill>
              <a:srgbClr val="000000"/>
            </a:solidFill>
          </a:ln>
        </p:spPr>
        <p:txBody>
          <a:bodyPr wrap="square" lIns="0" tIns="0" rIns="0" bIns="0" rtlCol="0"/>
          <a:lstStyle/>
          <a:p>
            <a:endParaRPr/>
          </a:p>
        </p:txBody>
      </p:sp>
      <p:sp>
        <p:nvSpPr>
          <p:cNvPr id="17" name="object 17"/>
          <p:cNvSpPr/>
          <p:nvPr/>
        </p:nvSpPr>
        <p:spPr>
          <a:xfrm>
            <a:off x="7010400" y="3006725"/>
            <a:ext cx="50800" cy="50800"/>
          </a:xfrm>
          <a:custGeom>
            <a:avLst/>
            <a:gdLst/>
            <a:ahLst/>
            <a:cxnLst/>
            <a:rect l="l" t="t" r="r" b="b"/>
            <a:pathLst>
              <a:path w="50800" h="50800">
                <a:moveTo>
                  <a:pt x="0" y="0"/>
                </a:moveTo>
                <a:lnTo>
                  <a:pt x="50800" y="0"/>
                </a:lnTo>
                <a:lnTo>
                  <a:pt x="50800" y="50800"/>
                </a:lnTo>
                <a:lnTo>
                  <a:pt x="0" y="50800"/>
                </a:lnTo>
                <a:lnTo>
                  <a:pt x="0" y="0"/>
                </a:lnTo>
                <a:close/>
              </a:path>
            </a:pathLst>
          </a:custGeom>
          <a:ln w="57150">
            <a:solidFill>
              <a:srgbClr val="C00000"/>
            </a:solidFill>
          </a:ln>
        </p:spPr>
        <p:txBody>
          <a:bodyPr wrap="square" lIns="0" tIns="0" rIns="0" bIns="0" rtlCol="0"/>
          <a:lstStyle/>
          <a:p>
            <a:endParaRPr/>
          </a:p>
        </p:txBody>
      </p:sp>
      <p:sp>
        <p:nvSpPr>
          <p:cNvPr id="18" name="object 18"/>
          <p:cNvSpPr txBox="1"/>
          <p:nvPr/>
        </p:nvSpPr>
        <p:spPr>
          <a:xfrm>
            <a:off x="6877050" y="2606675"/>
            <a:ext cx="596900" cy="520700"/>
          </a:xfrm>
          <a:prstGeom prst="rect">
            <a:avLst/>
          </a:prstGeom>
          <a:ln w="12700">
            <a:solidFill>
              <a:srgbClr val="000000"/>
            </a:solidFill>
          </a:ln>
        </p:spPr>
        <p:txBody>
          <a:bodyPr vert="horz" wrap="square" lIns="0" tIns="0" rIns="0" bIns="0" rtlCol="0">
            <a:spAutoFit/>
          </a:bodyPr>
          <a:lstStyle/>
          <a:p>
            <a:pPr>
              <a:lnSpc>
                <a:spcPct val="100000"/>
              </a:lnSpc>
            </a:pPr>
            <a:r>
              <a:rPr sz="2000" dirty="0">
                <a:latin typeface="Calibri"/>
                <a:cs typeface="Calibri"/>
              </a:rPr>
              <a:t>(k,j)</a:t>
            </a:r>
            <a:endParaRPr sz="2000">
              <a:latin typeface="Calibri"/>
              <a:cs typeface="Calibri"/>
            </a:endParaRPr>
          </a:p>
        </p:txBody>
      </p:sp>
      <p:sp>
        <p:nvSpPr>
          <p:cNvPr id="19" name="object 19"/>
          <p:cNvSpPr/>
          <p:nvPr/>
        </p:nvSpPr>
        <p:spPr>
          <a:xfrm>
            <a:off x="6121400" y="2600325"/>
            <a:ext cx="0" cy="533400"/>
          </a:xfrm>
          <a:custGeom>
            <a:avLst/>
            <a:gdLst/>
            <a:ahLst/>
            <a:cxnLst/>
            <a:rect l="l" t="t" r="r" b="b"/>
            <a:pathLst>
              <a:path h="533400">
                <a:moveTo>
                  <a:pt x="0" y="533400"/>
                </a:moveTo>
                <a:lnTo>
                  <a:pt x="0" y="0"/>
                </a:lnTo>
              </a:path>
            </a:pathLst>
          </a:custGeom>
          <a:ln w="57150">
            <a:solidFill>
              <a:srgbClr val="C00000"/>
            </a:solidFill>
          </a:ln>
        </p:spPr>
        <p:txBody>
          <a:bodyPr wrap="square" lIns="0" tIns="0" rIns="0" bIns="0" rtlCol="0"/>
          <a:lstStyle/>
          <a:p>
            <a:endParaRPr/>
          </a:p>
        </p:txBody>
      </p:sp>
      <p:sp>
        <p:nvSpPr>
          <p:cNvPr id="20" name="object 20"/>
          <p:cNvSpPr/>
          <p:nvPr/>
        </p:nvSpPr>
        <p:spPr>
          <a:xfrm>
            <a:off x="8204200" y="2613025"/>
            <a:ext cx="0" cy="533400"/>
          </a:xfrm>
          <a:custGeom>
            <a:avLst/>
            <a:gdLst/>
            <a:ahLst/>
            <a:cxnLst/>
            <a:rect l="l" t="t" r="r" b="b"/>
            <a:pathLst>
              <a:path h="533400">
                <a:moveTo>
                  <a:pt x="0" y="533400"/>
                </a:moveTo>
                <a:lnTo>
                  <a:pt x="0" y="0"/>
                </a:lnTo>
              </a:path>
            </a:pathLst>
          </a:custGeom>
          <a:ln w="57150">
            <a:solidFill>
              <a:srgbClr val="C00000"/>
            </a:solidFill>
          </a:ln>
        </p:spPr>
        <p:txBody>
          <a:bodyPr wrap="square" lIns="0" tIns="0" rIns="0" bIns="0" rtlCol="0"/>
          <a:lstStyle/>
          <a:p>
            <a:endParaRPr/>
          </a:p>
        </p:txBody>
      </p:sp>
      <p:sp>
        <p:nvSpPr>
          <p:cNvPr id="21" name="object 21"/>
          <p:cNvSpPr txBox="1"/>
          <p:nvPr/>
        </p:nvSpPr>
        <p:spPr>
          <a:xfrm>
            <a:off x="5664076" y="1907416"/>
            <a:ext cx="1157605" cy="724535"/>
          </a:xfrm>
          <a:prstGeom prst="rect">
            <a:avLst/>
          </a:prstGeom>
        </p:spPr>
        <p:txBody>
          <a:bodyPr vert="horz" wrap="square" lIns="0" tIns="0" rIns="0" bIns="0" rtlCol="0">
            <a:spAutoFit/>
          </a:bodyPr>
          <a:lstStyle/>
          <a:p>
            <a:pPr marL="266700" marR="5080" indent="-254635">
              <a:lnSpc>
                <a:spcPct val="145800"/>
              </a:lnSpc>
            </a:pPr>
            <a:r>
              <a:rPr sz="2000" spc="-5" dirty="0">
                <a:latin typeface="Calibri"/>
                <a:cs typeface="Calibri"/>
              </a:rPr>
              <a:t>I</a:t>
            </a:r>
            <a:r>
              <a:rPr sz="2000" dirty="0">
                <a:latin typeface="Calibri"/>
                <a:cs typeface="Calibri"/>
              </a:rPr>
              <a:t>nn</a:t>
            </a:r>
            <a:r>
              <a:rPr sz="2000" spc="-5" dirty="0">
                <a:latin typeface="Calibri"/>
                <a:cs typeface="Calibri"/>
              </a:rPr>
              <a:t>e</a:t>
            </a:r>
            <a:r>
              <a:rPr sz="2000" dirty="0">
                <a:latin typeface="Calibri"/>
                <a:cs typeface="Calibri"/>
              </a:rPr>
              <a:t>r</a:t>
            </a:r>
            <a:r>
              <a:rPr sz="2000" spc="-10" dirty="0">
                <a:latin typeface="Calibri"/>
                <a:cs typeface="Calibri"/>
              </a:rPr>
              <a:t> </a:t>
            </a:r>
            <a:r>
              <a:rPr sz="2000" spc="-5" dirty="0">
                <a:latin typeface="Calibri"/>
                <a:cs typeface="Calibri"/>
              </a:rPr>
              <a:t>loo</a:t>
            </a:r>
            <a:r>
              <a:rPr sz="2000" dirty="0">
                <a:latin typeface="Calibri"/>
                <a:cs typeface="Calibri"/>
              </a:rPr>
              <a:t>p: (</a:t>
            </a:r>
            <a:r>
              <a:rPr sz="2000" spc="-5" dirty="0">
                <a:latin typeface="Calibri"/>
                <a:cs typeface="Calibri"/>
              </a:rPr>
              <a:t>*</a:t>
            </a:r>
            <a:r>
              <a:rPr sz="2000" dirty="0">
                <a:latin typeface="Calibri"/>
                <a:cs typeface="Calibri"/>
              </a:rPr>
              <a:t>,k)</a:t>
            </a:r>
            <a:endParaRPr sz="2000">
              <a:latin typeface="Calibri"/>
              <a:cs typeface="Calibri"/>
            </a:endParaRPr>
          </a:p>
        </p:txBody>
      </p:sp>
      <p:sp>
        <p:nvSpPr>
          <p:cNvPr id="22" name="object 22"/>
          <p:cNvSpPr txBox="1"/>
          <p:nvPr/>
        </p:nvSpPr>
        <p:spPr>
          <a:xfrm>
            <a:off x="6898819" y="4244180"/>
            <a:ext cx="564515"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F</a:t>
            </a:r>
            <a:r>
              <a:rPr sz="2000" spc="-5" dirty="0">
                <a:latin typeface="Calibri"/>
                <a:cs typeface="Calibri"/>
              </a:rPr>
              <a:t>i</a:t>
            </a:r>
            <a:r>
              <a:rPr sz="2000" spc="-55" dirty="0">
                <a:latin typeface="Calibri"/>
                <a:cs typeface="Calibri"/>
              </a:rPr>
              <a:t>x</a:t>
            </a:r>
            <a:r>
              <a:rPr sz="2000" spc="-5" dirty="0">
                <a:latin typeface="Calibri"/>
                <a:cs typeface="Calibri"/>
              </a:rPr>
              <a:t>e</a:t>
            </a:r>
            <a:r>
              <a:rPr sz="2000" dirty="0">
                <a:latin typeface="Calibri"/>
                <a:cs typeface="Calibri"/>
              </a:rPr>
              <a:t>d</a:t>
            </a:r>
            <a:endParaRPr sz="2000">
              <a:latin typeface="Calibri"/>
              <a:cs typeface="Calibri"/>
            </a:endParaRPr>
          </a:p>
        </p:txBody>
      </p:sp>
      <p:sp>
        <p:nvSpPr>
          <p:cNvPr id="23" name="object 23"/>
          <p:cNvSpPr/>
          <p:nvPr/>
        </p:nvSpPr>
        <p:spPr>
          <a:xfrm>
            <a:off x="7156451" y="3573462"/>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4" name="object 24"/>
          <p:cNvSpPr/>
          <p:nvPr/>
        </p:nvSpPr>
        <p:spPr>
          <a:xfrm>
            <a:off x="7118355" y="350996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25" name="object 25"/>
          <p:cNvSpPr txBox="1"/>
          <p:nvPr/>
        </p:nvSpPr>
        <p:spPr>
          <a:xfrm>
            <a:off x="5492989" y="4244213"/>
            <a:ext cx="902335" cy="584835"/>
          </a:xfrm>
          <a:prstGeom prst="rect">
            <a:avLst/>
          </a:prstGeom>
        </p:spPr>
        <p:txBody>
          <a:bodyPr vert="horz" wrap="square" lIns="0" tIns="0" rIns="0" bIns="0" rtlCol="0">
            <a:spAutoFit/>
          </a:bodyPr>
          <a:lstStyle/>
          <a:p>
            <a:pPr marL="217804" marR="5080" indent="-205740">
              <a:lnSpc>
                <a:spcPct val="100000"/>
              </a:lnSpc>
            </a:pPr>
            <a:r>
              <a:rPr sz="2000" spc="-5" dirty="0">
                <a:latin typeface="Calibri"/>
                <a:cs typeface="Calibri"/>
              </a:rPr>
              <a:t>Col</a:t>
            </a:r>
            <a:r>
              <a:rPr sz="2000" dirty="0">
                <a:latin typeface="Calibri"/>
                <a:cs typeface="Calibri"/>
              </a:rPr>
              <a:t>u</a:t>
            </a:r>
            <a:r>
              <a:rPr sz="2000" spc="-5" dirty="0">
                <a:latin typeface="Calibri"/>
                <a:cs typeface="Calibri"/>
              </a:rPr>
              <a:t>m</a:t>
            </a:r>
            <a:r>
              <a:rPr sz="2000" dirty="0">
                <a:latin typeface="Calibri"/>
                <a:cs typeface="Calibri"/>
              </a:rPr>
              <a:t>n- </a:t>
            </a:r>
            <a:r>
              <a:rPr sz="2000" spc="-5" dirty="0">
                <a:latin typeface="Calibri"/>
                <a:cs typeface="Calibri"/>
              </a:rPr>
              <a:t>wise</a:t>
            </a:r>
            <a:endParaRPr sz="2000">
              <a:latin typeface="Calibri"/>
              <a:cs typeface="Calibri"/>
            </a:endParaRPr>
          </a:p>
        </p:txBody>
      </p:sp>
      <p:sp>
        <p:nvSpPr>
          <p:cNvPr id="26" name="object 26"/>
          <p:cNvSpPr/>
          <p:nvPr/>
        </p:nvSpPr>
        <p:spPr>
          <a:xfrm>
            <a:off x="5967412" y="3565525"/>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27" name="object 27"/>
          <p:cNvSpPr/>
          <p:nvPr/>
        </p:nvSpPr>
        <p:spPr>
          <a:xfrm>
            <a:off x="5929316" y="3502022"/>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28" name="object 28"/>
          <p:cNvSpPr txBox="1"/>
          <p:nvPr/>
        </p:nvSpPr>
        <p:spPr>
          <a:xfrm>
            <a:off x="8006791" y="4244213"/>
            <a:ext cx="902335" cy="584835"/>
          </a:xfrm>
          <a:prstGeom prst="rect">
            <a:avLst/>
          </a:prstGeom>
        </p:spPr>
        <p:txBody>
          <a:bodyPr vert="horz" wrap="square" lIns="0" tIns="0" rIns="0" bIns="0" rtlCol="0">
            <a:spAutoFit/>
          </a:bodyPr>
          <a:lstStyle/>
          <a:p>
            <a:pPr marL="217804" marR="5080" indent="-205740">
              <a:lnSpc>
                <a:spcPct val="100000"/>
              </a:lnSpc>
            </a:pPr>
            <a:r>
              <a:rPr sz="2000" spc="-5" dirty="0">
                <a:latin typeface="Calibri"/>
                <a:cs typeface="Calibri"/>
              </a:rPr>
              <a:t>Col</a:t>
            </a:r>
            <a:r>
              <a:rPr sz="2000" dirty="0">
                <a:latin typeface="Calibri"/>
                <a:cs typeface="Calibri"/>
              </a:rPr>
              <a:t>u</a:t>
            </a:r>
            <a:r>
              <a:rPr sz="2000" spc="-5" dirty="0">
                <a:latin typeface="Calibri"/>
                <a:cs typeface="Calibri"/>
              </a:rPr>
              <a:t>m</a:t>
            </a:r>
            <a:r>
              <a:rPr sz="2000" dirty="0">
                <a:latin typeface="Calibri"/>
                <a:cs typeface="Calibri"/>
              </a:rPr>
              <a:t>n- </a:t>
            </a:r>
            <a:r>
              <a:rPr sz="2000" spc="-5" dirty="0">
                <a:latin typeface="Calibri"/>
                <a:cs typeface="Calibri"/>
              </a:rPr>
              <a:t>wise</a:t>
            </a:r>
            <a:endParaRPr sz="2000">
              <a:latin typeface="Calibri"/>
              <a:cs typeface="Calibri"/>
            </a:endParaRPr>
          </a:p>
        </p:txBody>
      </p:sp>
      <p:sp>
        <p:nvSpPr>
          <p:cNvPr id="29" name="object 29"/>
          <p:cNvSpPr/>
          <p:nvPr/>
        </p:nvSpPr>
        <p:spPr>
          <a:xfrm>
            <a:off x="8405814" y="3565525"/>
            <a:ext cx="0" cy="563880"/>
          </a:xfrm>
          <a:custGeom>
            <a:avLst/>
            <a:gdLst/>
            <a:ahLst/>
            <a:cxnLst/>
            <a:rect l="l" t="t" r="r" b="b"/>
            <a:pathLst>
              <a:path h="563879">
                <a:moveTo>
                  <a:pt x="0" y="563562"/>
                </a:moveTo>
                <a:lnTo>
                  <a:pt x="0" y="0"/>
                </a:lnTo>
              </a:path>
            </a:pathLst>
          </a:custGeom>
          <a:ln w="25400">
            <a:solidFill>
              <a:srgbClr val="000000"/>
            </a:solidFill>
          </a:ln>
        </p:spPr>
        <p:txBody>
          <a:bodyPr wrap="square" lIns="0" tIns="0" rIns="0" bIns="0" rtlCol="0"/>
          <a:lstStyle/>
          <a:p>
            <a:endParaRPr/>
          </a:p>
        </p:txBody>
      </p:sp>
      <p:sp>
        <p:nvSpPr>
          <p:cNvPr id="30" name="object 30"/>
          <p:cNvSpPr/>
          <p:nvPr/>
        </p:nvSpPr>
        <p:spPr>
          <a:xfrm>
            <a:off x="8367717" y="3502022"/>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31" name="object 31"/>
          <p:cNvSpPr txBox="1"/>
          <p:nvPr/>
        </p:nvSpPr>
        <p:spPr>
          <a:xfrm>
            <a:off x="522287" y="4957000"/>
            <a:ext cx="3897629" cy="330200"/>
          </a:xfrm>
          <a:prstGeom prst="rect">
            <a:avLst/>
          </a:prstGeom>
        </p:spPr>
        <p:txBody>
          <a:bodyPr vert="horz" wrap="square" lIns="0" tIns="0" rIns="0" bIns="0" rtlCol="0">
            <a:spAutoFit/>
          </a:bodyPr>
          <a:lstStyle/>
          <a:p>
            <a:pPr marL="12700">
              <a:lnSpc>
                <a:spcPct val="100000"/>
              </a:lnSpc>
            </a:pPr>
            <a:r>
              <a:rPr sz="2400" u="heavy" dirty="0">
                <a:latin typeface="Calibri"/>
                <a:cs typeface="Calibri"/>
              </a:rPr>
              <a:t>Mi</a:t>
            </a:r>
            <a:r>
              <a:rPr sz="2400" u="heavy" spc="-10" dirty="0">
                <a:latin typeface="Calibri"/>
                <a:cs typeface="Calibri"/>
              </a:rPr>
              <a:t>ss</a:t>
            </a:r>
            <a:r>
              <a:rPr sz="2400" u="heavy" dirty="0">
                <a:latin typeface="Calibri"/>
                <a:cs typeface="Calibri"/>
              </a:rPr>
              <a:t>es</a:t>
            </a:r>
            <a:r>
              <a:rPr sz="2400" u="heavy" spc="-10" dirty="0">
                <a:latin typeface="Calibri"/>
                <a:cs typeface="Calibri"/>
              </a:rPr>
              <a:t> </a:t>
            </a:r>
            <a:r>
              <a:rPr sz="2400" u="heavy" spc="-5" dirty="0">
                <a:latin typeface="Calibri"/>
                <a:cs typeface="Calibri"/>
              </a:rPr>
              <a:t>p</a:t>
            </a:r>
            <a:r>
              <a:rPr sz="2400" u="heavy" spc="5" dirty="0">
                <a:latin typeface="Calibri"/>
                <a:cs typeface="Calibri"/>
              </a:rPr>
              <a:t>e</a:t>
            </a:r>
            <a:r>
              <a:rPr sz="2400" u="heavy" spc="-5" dirty="0">
                <a:latin typeface="Calibri"/>
                <a:cs typeface="Calibri"/>
              </a:rPr>
              <a:t>r</a:t>
            </a:r>
            <a:r>
              <a:rPr sz="2400" u="heavy" dirty="0">
                <a:latin typeface="Calibri"/>
                <a:cs typeface="Calibri"/>
              </a:rPr>
              <a:t> i</a:t>
            </a:r>
            <a:r>
              <a:rPr sz="2400" u="heavy" spc="-5" dirty="0">
                <a:latin typeface="Calibri"/>
                <a:cs typeface="Calibri"/>
              </a:rPr>
              <a:t>nn</a:t>
            </a:r>
            <a:r>
              <a:rPr sz="2400" u="heavy" spc="5" dirty="0">
                <a:latin typeface="Calibri"/>
                <a:cs typeface="Calibri"/>
              </a:rPr>
              <a:t>e</a:t>
            </a:r>
            <a:r>
              <a:rPr sz="2400" u="heavy" spc="-5" dirty="0">
                <a:latin typeface="Calibri"/>
                <a:cs typeface="Calibri"/>
              </a:rPr>
              <a:t>r</a:t>
            </a:r>
            <a:r>
              <a:rPr sz="2400" u="heavy" spc="-15" dirty="0">
                <a:latin typeface="Calibri"/>
                <a:cs typeface="Calibri"/>
              </a:rPr>
              <a:t> </a:t>
            </a:r>
            <a:r>
              <a:rPr sz="2400" u="heavy" dirty="0">
                <a:latin typeface="Calibri"/>
                <a:cs typeface="Calibri"/>
              </a:rPr>
              <a:t>l</a:t>
            </a:r>
            <a:r>
              <a:rPr sz="2400" u="heavy" spc="-10" dirty="0">
                <a:latin typeface="Calibri"/>
                <a:cs typeface="Calibri"/>
              </a:rPr>
              <a:t>oo</a:t>
            </a:r>
            <a:r>
              <a:rPr sz="2400" u="heavy" dirty="0">
                <a:latin typeface="Calibri"/>
                <a:cs typeface="Calibri"/>
              </a:rPr>
              <a:t>p</a:t>
            </a:r>
            <a:r>
              <a:rPr sz="2400" u="heavy" spc="5" dirty="0">
                <a:latin typeface="Calibri"/>
                <a:cs typeface="Calibri"/>
              </a:rPr>
              <a:t> </a:t>
            </a:r>
            <a:r>
              <a:rPr sz="2400" u="heavy" dirty="0">
                <a:latin typeface="Calibri"/>
                <a:cs typeface="Calibri"/>
              </a:rPr>
              <a:t>i</a:t>
            </a:r>
            <a:r>
              <a:rPr sz="2400" u="heavy" spc="-25" dirty="0">
                <a:latin typeface="Calibri"/>
                <a:cs typeface="Calibri"/>
              </a:rPr>
              <a:t>t</a:t>
            </a:r>
            <a:r>
              <a:rPr sz="2400" u="heavy" dirty="0">
                <a:latin typeface="Calibri"/>
                <a:cs typeface="Calibri"/>
              </a:rPr>
              <a:t>e</a:t>
            </a:r>
            <a:r>
              <a:rPr sz="2400" u="heavy" spc="-50" dirty="0">
                <a:latin typeface="Calibri"/>
                <a:cs typeface="Calibri"/>
              </a:rPr>
              <a:t>r</a:t>
            </a:r>
            <a:r>
              <a:rPr sz="2400" u="heavy" spc="-25" dirty="0">
                <a:latin typeface="Calibri"/>
                <a:cs typeface="Calibri"/>
              </a:rPr>
              <a:t>a</a:t>
            </a:r>
            <a:r>
              <a:rPr sz="2400" u="heavy" dirty="0">
                <a:latin typeface="Calibri"/>
                <a:cs typeface="Calibri"/>
              </a:rPr>
              <a:t>ti</a:t>
            </a:r>
            <a:r>
              <a:rPr sz="2400" u="heavy" spc="-10" dirty="0">
                <a:latin typeface="Calibri"/>
                <a:cs typeface="Calibri"/>
              </a:rPr>
              <a:t>o</a:t>
            </a:r>
            <a:r>
              <a:rPr sz="2400" u="heavy" spc="-5" dirty="0">
                <a:latin typeface="Calibri"/>
                <a:cs typeface="Calibri"/>
              </a:rPr>
              <a:t>n:</a:t>
            </a:r>
            <a:endParaRPr sz="2400">
              <a:latin typeface="Calibri"/>
              <a:cs typeface="Calibri"/>
            </a:endParaRPr>
          </a:p>
        </p:txBody>
      </p:sp>
      <p:sp>
        <p:nvSpPr>
          <p:cNvPr id="32" name="object 32"/>
          <p:cNvSpPr txBox="1"/>
          <p:nvPr/>
        </p:nvSpPr>
        <p:spPr>
          <a:xfrm>
            <a:off x="1302575" y="5322760"/>
            <a:ext cx="410209" cy="695960"/>
          </a:xfrm>
          <a:prstGeom prst="rect">
            <a:avLst/>
          </a:prstGeom>
        </p:spPr>
        <p:txBody>
          <a:bodyPr vert="horz" wrap="square" lIns="0" tIns="0" rIns="0" bIns="0" rtlCol="0">
            <a:spAutoFit/>
          </a:bodyPr>
          <a:lstStyle/>
          <a:p>
            <a:pPr marL="12700" marR="5080" indent="103505">
              <a:lnSpc>
                <a:spcPct val="100000"/>
              </a:lnSpc>
            </a:pPr>
            <a:r>
              <a:rPr sz="2400" u="heavy" spc="-5" dirty="0">
                <a:latin typeface="Calibri"/>
                <a:cs typeface="Calibri"/>
              </a:rPr>
              <a:t>A</a:t>
            </a:r>
            <a:r>
              <a:rPr sz="2400" spc="-5" dirty="0">
                <a:latin typeface="Calibri"/>
                <a:cs typeface="Calibri"/>
              </a:rPr>
              <a:t> 1.0</a:t>
            </a:r>
            <a:endParaRPr sz="2400">
              <a:latin typeface="Calibri"/>
              <a:cs typeface="Calibri"/>
            </a:endParaRPr>
          </a:p>
        </p:txBody>
      </p:sp>
      <p:sp>
        <p:nvSpPr>
          <p:cNvPr id="33" name="object 33"/>
          <p:cNvSpPr txBox="1"/>
          <p:nvPr/>
        </p:nvSpPr>
        <p:spPr>
          <a:xfrm>
            <a:off x="2674175" y="5322760"/>
            <a:ext cx="410209" cy="695960"/>
          </a:xfrm>
          <a:prstGeom prst="rect">
            <a:avLst/>
          </a:prstGeom>
        </p:spPr>
        <p:txBody>
          <a:bodyPr vert="horz" wrap="square" lIns="0" tIns="0" rIns="0" bIns="0" rtlCol="0">
            <a:spAutoFit/>
          </a:bodyPr>
          <a:lstStyle/>
          <a:p>
            <a:pPr marL="12700" marR="5080" indent="109220">
              <a:lnSpc>
                <a:spcPct val="100000"/>
              </a:lnSpc>
            </a:pPr>
            <a:r>
              <a:rPr sz="2400" u="heavy" spc="-5" dirty="0">
                <a:latin typeface="Calibri"/>
                <a:cs typeface="Calibri"/>
              </a:rPr>
              <a:t>B</a:t>
            </a:r>
            <a:r>
              <a:rPr sz="2400" dirty="0">
                <a:latin typeface="Calibri"/>
                <a:cs typeface="Calibri"/>
              </a:rPr>
              <a:t> </a:t>
            </a:r>
            <a:r>
              <a:rPr sz="2400" spc="-5" dirty="0">
                <a:latin typeface="Calibri"/>
                <a:cs typeface="Calibri"/>
              </a:rPr>
              <a:t>0.0</a:t>
            </a:r>
            <a:endParaRPr sz="2400">
              <a:latin typeface="Calibri"/>
              <a:cs typeface="Calibri"/>
            </a:endParaRPr>
          </a:p>
        </p:txBody>
      </p:sp>
      <p:sp>
        <p:nvSpPr>
          <p:cNvPr id="34" name="object 34"/>
          <p:cNvSpPr txBox="1"/>
          <p:nvPr/>
        </p:nvSpPr>
        <p:spPr>
          <a:xfrm>
            <a:off x="3987863" y="5322760"/>
            <a:ext cx="410209" cy="695960"/>
          </a:xfrm>
          <a:prstGeom prst="rect">
            <a:avLst/>
          </a:prstGeom>
        </p:spPr>
        <p:txBody>
          <a:bodyPr vert="horz" wrap="square" lIns="0" tIns="0" rIns="0" bIns="0" rtlCol="0">
            <a:spAutoFit/>
          </a:bodyPr>
          <a:lstStyle/>
          <a:p>
            <a:pPr marL="12700" marR="5080" indent="111125">
              <a:lnSpc>
                <a:spcPct val="100000"/>
              </a:lnSpc>
            </a:pPr>
            <a:r>
              <a:rPr sz="2400" u="heavy" dirty="0">
                <a:latin typeface="Calibri"/>
                <a:cs typeface="Calibri"/>
              </a:rPr>
              <a:t>C</a:t>
            </a:r>
            <a:r>
              <a:rPr sz="2400" dirty="0">
                <a:latin typeface="Calibri"/>
                <a:cs typeface="Calibri"/>
              </a:rPr>
              <a:t> </a:t>
            </a:r>
            <a:r>
              <a:rPr sz="2400" spc="-5" dirty="0">
                <a:latin typeface="Calibri"/>
                <a:cs typeface="Calibri"/>
              </a:rPr>
              <a:t>1.0</a:t>
            </a:r>
            <a:endParaRPr sz="2400">
              <a:latin typeface="Calibri"/>
              <a:cs typeface="Calibri"/>
            </a:endParaRPr>
          </a:p>
        </p:txBody>
      </p:sp>
      <p:sp>
        <p:nvSpPr>
          <p:cNvPr id="35" name="object 35"/>
          <p:cNvSpPr txBox="1"/>
          <p:nvPr/>
        </p:nvSpPr>
        <p:spPr>
          <a:xfrm>
            <a:off x="3373173" y="4030174"/>
            <a:ext cx="1637030" cy="228600"/>
          </a:xfrm>
          <a:prstGeom prst="rect">
            <a:avLst/>
          </a:prstGeom>
        </p:spPr>
        <p:txBody>
          <a:bodyPr vert="horz" wrap="square" lIns="0" tIns="0" rIns="0" bIns="0" rtlCol="0">
            <a:spAutoFit/>
          </a:bodyPr>
          <a:lstStyle/>
          <a:p>
            <a:pPr>
              <a:lnSpc>
                <a:spcPct val="100000"/>
              </a:lnSpc>
            </a:pPr>
            <a:r>
              <a:rPr sz="1800" b="1" i="1" dirty="0">
                <a:solidFill>
                  <a:srgbClr val="808080"/>
                </a:solidFill>
                <a:latin typeface="Courier New"/>
                <a:cs typeface="Courier New"/>
              </a:rPr>
              <a:t>ma</a:t>
            </a:r>
            <a:r>
              <a:rPr sz="1800" b="1" i="1" spc="-15" dirty="0">
                <a:solidFill>
                  <a:srgbClr val="808080"/>
                </a:solidFill>
                <a:latin typeface="Courier New"/>
                <a:cs typeface="Courier New"/>
              </a:rPr>
              <a:t>t</a:t>
            </a:r>
            <a:r>
              <a:rPr sz="1800" b="1" i="1" dirty="0">
                <a:solidFill>
                  <a:srgbClr val="808080"/>
                </a:solidFill>
                <a:latin typeface="Courier New"/>
                <a:cs typeface="Courier New"/>
              </a:rPr>
              <a:t>m</a:t>
            </a:r>
            <a:r>
              <a:rPr sz="1800" b="1" i="1" spc="-15" dirty="0">
                <a:solidFill>
                  <a:srgbClr val="808080"/>
                </a:solidFill>
                <a:latin typeface="Courier New"/>
                <a:cs typeface="Courier New"/>
              </a:rPr>
              <a:t>u</a:t>
            </a:r>
            <a:r>
              <a:rPr sz="1800" b="1" i="1" dirty="0">
                <a:solidFill>
                  <a:srgbClr val="808080"/>
                </a:solidFill>
                <a:latin typeface="Courier New"/>
                <a:cs typeface="Courier New"/>
              </a:rPr>
              <a:t>lt</a:t>
            </a:r>
            <a:r>
              <a:rPr sz="1800" b="1" i="1" spc="-15" dirty="0">
                <a:solidFill>
                  <a:srgbClr val="808080"/>
                </a:solidFill>
                <a:latin typeface="Courier New"/>
                <a:cs typeface="Courier New"/>
              </a:rPr>
              <a:t>/</a:t>
            </a:r>
            <a:r>
              <a:rPr sz="1800" b="1" i="1" dirty="0">
                <a:solidFill>
                  <a:srgbClr val="808080"/>
                </a:solidFill>
                <a:latin typeface="Courier New"/>
                <a:cs typeface="Courier New"/>
              </a:rPr>
              <a:t>m</a:t>
            </a:r>
            <a:r>
              <a:rPr sz="1800" b="1" i="1" spc="-15" dirty="0">
                <a:solidFill>
                  <a:srgbClr val="808080"/>
                </a:solidFill>
                <a:latin typeface="Courier New"/>
                <a:cs typeface="Courier New"/>
              </a:rPr>
              <a:t>m.c</a:t>
            </a:r>
            <a:endParaRPr sz="1800">
              <a:latin typeface="Courier New"/>
              <a:cs typeface="Courier New"/>
            </a:endParaRPr>
          </a:p>
        </p:txBody>
      </p:sp>
      <p:sp>
        <p:nvSpPr>
          <p:cNvPr id="36" name="object 36"/>
          <p:cNvSpPr txBox="1"/>
          <p:nvPr/>
        </p:nvSpPr>
        <p:spPr>
          <a:xfrm>
            <a:off x="5122227" y="6098375"/>
            <a:ext cx="3744595" cy="330200"/>
          </a:xfrm>
          <a:prstGeom prst="rect">
            <a:avLst/>
          </a:prstGeom>
        </p:spPr>
        <p:txBody>
          <a:bodyPr vert="horz" wrap="square" lIns="0" tIns="0" rIns="0" bIns="0" rtlCol="0">
            <a:spAutoFit/>
          </a:bodyPr>
          <a:lstStyle/>
          <a:p>
            <a:pPr marL="12700">
              <a:lnSpc>
                <a:spcPct val="100000"/>
              </a:lnSpc>
            </a:pPr>
            <a:r>
              <a:rPr sz="2400" b="1" spc="-5" dirty="0">
                <a:latin typeface="Arial Narrow"/>
                <a:cs typeface="Arial Narrow"/>
              </a:rPr>
              <a:t>B</a:t>
            </a:r>
            <a:r>
              <a:rPr sz="2400" b="1" dirty="0">
                <a:latin typeface="Arial Narrow"/>
                <a:cs typeface="Arial Narrow"/>
              </a:rPr>
              <a:t>l</a:t>
            </a:r>
            <a:r>
              <a:rPr sz="2400" b="1" spc="-5" dirty="0">
                <a:latin typeface="Arial Narrow"/>
                <a:cs typeface="Arial Narrow"/>
              </a:rPr>
              <a:t>oc</a:t>
            </a:r>
            <a:r>
              <a:rPr sz="2400" b="1" dirty="0">
                <a:latin typeface="Arial Narrow"/>
                <a:cs typeface="Arial Narrow"/>
              </a:rPr>
              <a:t>k</a:t>
            </a:r>
            <a:r>
              <a:rPr sz="2400" b="1" spc="25" dirty="0">
                <a:latin typeface="Arial Narrow"/>
                <a:cs typeface="Arial Narrow"/>
              </a:rPr>
              <a:t> </a:t>
            </a:r>
            <a:r>
              <a:rPr sz="2400" b="1" spc="-5" dirty="0">
                <a:latin typeface="Arial Narrow"/>
                <a:cs typeface="Arial Narrow"/>
              </a:rPr>
              <a:t>s</a:t>
            </a:r>
            <a:r>
              <a:rPr sz="2400" b="1" dirty="0">
                <a:latin typeface="Arial Narrow"/>
                <a:cs typeface="Arial Narrow"/>
              </a:rPr>
              <a:t>ize</a:t>
            </a:r>
            <a:r>
              <a:rPr sz="2400" b="1" spc="10" dirty="0">
                <a:latin typeface="Arial Narrow"/>
                <a:cs typeface="Arial Narrow"/>
              </a:rPr>
              <a:t> </a:t>
            </a:r>
            <a:r>
              <a:rPr sz="2400" b="1" dirty="0">
                <a:latin typeface="Arial Narrow"/>
                <a:cs typeface="Arial Narrow"/>
              </a:rPr>
              <a:t>=</a:t>
            </a:r>
            <a:r>
              <a:rPr sz="2400" b="1" spc="5" dirty="0">
                <a:latin typeface="Arial Narrow"/>
                <a:cs typeface="Arial Narrow"/>
              </a:rPr>
              <a:t> </a:t>
            </a:r>
            <a:r>
              <a:rPr sz="2400" b="1" spc="-5" dirty="0">
                <a:latin typeface="Arial Narrow"/>
                <a:cs typeface="Arial Narrow"/>
              </a:rPr>
              <a:t>32</a:t>
            </a:r>
            <a:r>
              <a:rPr sz="2400" b="1" dirty="0">
                <a:latin typeface="Arial Narrow"/>
                <a:cs typeface="Arial Narrow"/>
              </a:rPr>
              <a:t>B</a:t>
            </a:r>
            <a:r>
              <a:rPr sz="2400" b="1" spc="20" dirty="0">
                <a:latin typeface="Arial Narrow"/>
                <a:cs typeface="Arial Narrow"/>
              </a:rPr>
              <a:t> </a:t>
            </a:r>
            <a:r>
              <a:rPr sz="2400" b="1" dirty="0">
                <a:latin typeface="Arial Narrow"/>
                <a:cs typeface="Arial Narrow"/>
              </a:rPr>
              <a:t>(f</a:t>
            </a:r>
            <a:r>
              <a:rPr sz="2400" b="1" spc="-5" dirty="0">
                <a:latin typeface="Arial Narrow"/>
                <a:cs typeface="Arial Narrow"/>
              </a:rPr>
              <a:t>ou</a:t>
            </a:r>
            <a:r>
              <a:rPr sz="2400" b="1" dirty="0">
                <a:latin typeface="Arial Narrow"/>
                <a:cs typeface="Arial Narrow"/>
              </a:rPr>
              <a:t>r</a:t>
            </a:r>
            <a:r>
              <a:rPr sz="2400" b="1" spc="-30" dirty="0">
                <a:latin typeface="Arial Narrow"/>
                <a:cs typeface="Arial Narrow"/>
              </a:rPr>
              <a:t> </a:t>
            </a:r>
            <a:r>
              <a:rPr sz="2400" b="1" spc="-5" dirty="0">
                <a:latin typeface="Arial Narrow"/>
                <a:cs typeface="Arial Narrow"/>
              </a:rPr>
              <a:t>doub</a:t>
            </a:r>
            <a:r>
              <a:rPr sz="2400" b="1" dirty="0">
                <a:latin typeface="Arial Narrow"/>
                <a:cs typeface="Arial Narrow"/>
              </a:rPr>
              <a:t>l</a:t>
            </a:r>
            <a:r>
              <a:rPr sz="2400" b="1" spc="-5" dirty="0">
                <a:latin typeface="Arial Narrow"/>
                <a:cs typeface="Arial Narrow"/>
              </a:rPr>
              <a:t>es)</a:t>
            </a:r>
            <a:endParaRPr sz="2400">
              <a:latin typeface="Arial Narrow"/>
              <a:cs typeface="Arial Narrow"/>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2732" y="6686384"/>
            <a:ext cx="1203325" cy="152400"/>
          </a:xfrm>
          <a:prstGeom prst="rect">
            <a:avLst/>
          </a:prstGeom>
        </p:spPr>
        <p:txBody>
          <a:bodyPr vert="horz" wrap="square" lIns="0" tIns="0" rIns="0" bIns="0" rtlCol="0">
            <a:spAutoFit/>
          </a:bodyPr>
          <a:lstStyle/>
          <a:p>
            <a:pPr marL="12700">
              <a:lnSpc>
                <a:spcPct val="100000"/>
              </a:lnSpc>
            </a:pPr>
            <a:r>
              <a:rPr sz="1000" spc="-10" dirty="0">
                <a:latin typeface="Calibri"/>
                <a:cs typeface="Calibri"/>
              </a:rPr>
              <a:t>B</a:t>
            </a:r>
            <a:r>
              <a:rPr sz="1000" spc="-5" dirty="0">
                <a:latin typeface="Calibri"/>
                <a:cs typeface="Calibri"/>
              </a:rPr>
              <a:t>r</a:t>
            </a:r>
            <a:r>
              <a:rPr sz="1000" dirty="0">
                <a:latin typeface="Calibri"/>
                <a:cs typeface="Calibri"/>
              </a:rPr>
              <a:t>y</a:t>
            </a:r>
            <a:r>
              <a:rPr sz="1000" spc="-5" dirty="0">
                <a:latin typeface="Calibri"/>
                <a:cs typeface="Calibri"/>
              </a:rPr>
              <a:t>ant</a:t>
            </a:r>
            <a:r>
              <a:rPr sz="1000" dirty="0">
                <a:latin typeface="Calibri"/>
                <a:cs typeface="Calibri"/>
              </a:rPr>
              <a:t> </a:t>
            </a:r>
            <a:r>
              <a:rPr sz="1000" spc="-5" dirty="0">
                <a:latin typeface="Calibri"/>
                <a:cs typeface="Calibri"/>
              </a:rPr>
              <a:t>and O’Ha</a:t>
            </a:r>
            <a:r>
              <a:rPr sz="1000" spc="-10" dirty="0">
                <a:latin typeface="Calibri"/>
                <a:cs typeface="Calibri"/>
              </a:rPr>
              <a:t>ll</a:t>
            </a:r>
            <a:r>
              <a:rPr sz="1000" spc="-5" dirty="0">
                <a:latin typeface="Calibri"/>
                <a:cs typeface="Calibri"/>
              </a:rPr>
              <a:t>aron,</a:t>
            </a:r>
            <a:endParaRPr sz="1000">
              <a:latin typeface="Calibri"/>
              <a:cs typeface="Calibri"/>
            </a:endParaRPr>
          </a:p>
        </p:txBody>
      </p:sp>
      <p:sp>
        <p:nvSpPr>
          <p:cNvPr id="5" name="object 5"/>
          <p:cNvSpPr txBox="1"/>
          <p:nvPr/>
        </p:nvSpPr>
        <p:spPr>
          <a:xfrm>
            <a:off x="1279358" y="5073650"/>
            <a:ext cx="3497579" cy="1784350"/>
          </a:xfrm>
          <a:prstGeom prst="rect">
            <a:avLst/>
          </a:prstGeom>
        </p:spPr>
        <p:txBody>
          <a:bodyPr vert="horz" wrap="square" lIns="0" tIns="0" rIns="0" bIns="0" rtlCol="0">
            <a:spAutoFit/>
          </a:bodyPr>
          <a:lstStyle/>
          <a:p>
            <a:pPr>
              <a:lnSpc>
                <a:spcPct val="100000"/>
              </a:lnSpc>
            </a:pPr>
            <a:r>
              <a:rPr sz="1000" spc="-10" dirty="0">
                <a:latin typeface="Calibri"/>
                <a:cs typeface="Calibri"/>
              </a:rPr>
              <a:t>C</a:t>
            </a:r>
            <a:r>
              <a:rPr sz="1000" spc="-5" dirty="0">
                <a:latin typeface="Calibri"/>
                <a:cs typeface="Calibri"/>
              </a:rPr>
              <a:t>o</a:t>
            </a:r>
            <a:r>
              <a:rPr sz="1000" spc="-10" dirty="0">
                <a:latin typeface="Calibri"/>
                <a:cs typeface="Calibri"/>
              </a:rPr>
              <a:t>m</a:t>
            </a:r>
            <a:r>
              <a:rPr sz="1000" spc="-5" dirty="0">
                <a:latin typeface="Calibri"/>
                <a:cs typeface="Calibri"/>
              </a:rPr>
              <a:t>put</a:t>
            </a:r>
            <a:r>
              <a:rPr sz="1000" spc="-10" dirty="0">
                <a:latin typeface="Calibri"/>
                <a:cs typeface="Calibri"/>
              </a:rPr>
              <a:t>e</a:t>
            </a:r>
            <a:r>
              <a:rPr sz="1000" spc="-5" dirty="0">
                <a:latin typeface="Calibri"/>
                <a:cs typeface="Calibri"/>
              </a:rPr>
              <a:t>r</a:t>
            </a:r>
            <a:r>
              <a:rPr sz="1000" spc="10" dirty="0">
                <a:latin typeface="Calibri"/>
                <a:cs typeface="Calibri"/>
              </a:rPr>
              <a:t> </a:t>
            </a:r>
            <a:r>
              <a:rPr sz="1000" spc="-10" dirty="0">
                <a:latin typeface="Calibri"/>
                <a:cs typeface="Calibri"/>
              </a:rPr>
              <a:t>S</a:t>
            </a:r>
            <a:r>
              <a:rPr sz="1000" dirty="0">
                <a:latin typeface="Calibri"/>
                <a:cs typeface="Calibri"/>
              </a:rPr>
              <a:t>y</a:t>
            </a:r>
            <a:r>
              <a:rPr sz="1000" spc="-15" dirty="0">
                <a:latin typeface="Calibri"/>
                <a:cs typeface="Calibri"/>
              </a:rPr>
              <a:t>s</a:t>
            </a:r>
            <a:r>
              <a:rPr sz="1000" spc="-5" dirty="0">
                <a:latin typeface="Calibri"/>
                <a:cs typeface="Calibri"/>
              </a:rPr>
              <a:t>t</a:t>
            </a:r>
            <a:r>
              <a:rPr sz="1000" spc="-10" dirty="0">
                <a:latin typeface="Calibri"/>
                <a:cs typeface="Calibri"/>
              </a:rPr>
              <a:t>em</a:t>
            </a:r>
            <a:r>
              <a:rPr sz="1000" spc="-15" dirty="0">
                <a:latin typeface="Calibri"/>
                <a:cs typeface="Calibri"/>
              </a:rPr>
              <a:t>s</a:t>
            </a:r>
            <a:r>
              <a:rPr sz="1000" spc="-5" dirty="0">
                <a:latin typeface="Calibri"/>
                <a:cs typeface="Calibri"/>
              </a:rPr>
              <a:t>:</a:t>
            </a:r>
            <a:r>
              <a:rPr sz="1000" spc="20" dirty="0">
                <a:latin typeface="Calibri"/>
                <a:cs typeface="Calibri"/>
              </a:rPr>
              <a:t> </a:t>
            </a:r>
            <a:r>
              <a:rPr sz="1000" spc="-5" dirty="0">
                <a:latin typeface="Calibri"/>
                <a:cs typeface="Calibri"/>
              </a:rPr>
              <a:t>A</a:t>
            </a:r>
            <a:r>
              <a:rPr sz="1000" spc="-15" dirty="0">
                <a:latin typeface="Calibri"/>
                <a:cs typeface="Calibri"/>
              </a:rPr>
              <a:t> </a:t>
            </a:r>
            <a:r>
              <a:rPr sz="1000" spc="-5" dirty="0">
                <a:latin typeface="Calibri"/>
                <a:cs typeface="Calibri"/>
              </a:rPr>
              <a:t>Pro</a:t>
            </a:r>
            <a:r>
              <a:rPr sz="1000" spc="-10" dirty="0">
                <a:latin typeface="Calibri"/>
                <a:cs typeface="Calibri"/>
              </a:rPr>
              <a:t>g</a:t>
            </a:r>
            <a:r>
              <a:rPr sz="1000" spc="-5" dirty="0">
                <a:latin typeface="Calibri"/>
                <a:cs typeface="Calibri"/>
              </a:rPr>
              <a:t>ra</a:t>
            </a:r>
            <a:r>
              <a:rPr sz="1000" spc="-10" dirty="0">
                <a:latin typeface="Calibri"/>
                <a:cs typeface="Calibri"/>
              </a:rPr>
              <a:t>mme</a:t>
            </a:r>
            <a:r>
              <a:rPr sz="1000" spc="-5" dirty="0">
                <a:latin typeface="Calibri"/>
                <a:cs typeface="Calibri"/>
              </a:rPr>
              <a:t>r’s</a:t>
            </a:r>
            <a:r>
              <a:rPr sz="1000" spc="20" dirty="0">
                <a:latin typeface="Calibri"/>
                <a:cs typeface="Calibri"/>
              </a:rPr>
              <a:t> </a:t>
            </a:r>
            <a:r>
              <a:rPr sz="1000" spc="-5" dirty="0">
                <a:latin typeface="Calibri"/>
                <a:cs typeface="Calibri"/>
              </a:rPr>
              <a:t>P</a:t>
            </a:r>
            <a:r>
              <a:rPr sz="1000" spc="-10" dirty="0">
                <a:latin typeface="Calibri"/>
                <a:cs typeface="Calibri"/>
              </a:rPr>
              <a:t>e</a:t>
            </a:r>
            <a:r>
              <a:rPr sz="1000" spc="-5" dirty="0">
                <a:latin typeface="Calibri"/>
                <a:cs typeface="Calibri"/>
              </a:rPr>
              <a:t>r</a:t>
            </a:r>
            <a:r>
              <a:rPr sz="1000" spc="-15" dirty="0">
                <a:latin typeface="Calibri"/>
                <a:cs typeface="Calibri"/>
              </a:rPr>
              <a:t>s</a:t>
            </a:r>
            <a:r>
              <a:rPr sz="1000" spc="-5" dirty="0">
                <a:latin typeface="Calibri"/>
                <a:cs typeface="Calibri"/>
              </a:rPr>
              <a:t>p</a:t>
            </a:r>
            <a:r>
              <a:rPr sz="1000" spc="-10" dirty="0">
                <a:latin typeface="Calibri"/>
                <a:cs typeface="Calibri"/>
              </a:rPr>
              <a:t>ec</a:t>
            </a:r>
            <a:r>
              <a:rPr sz="1000" spc="-5" dirty="0">
                <a:latin typeface="Calibri"/>
                <a:cs typeface="Calibri"/>
              </a:rPr>
              <a:t>t</a:t>
            </a:r>
            <a:r>
              <a:rPr sz="1000" spc="-10" dirty="0">
                <a:latin typeface="Calibri"/>
                <a:cs typeface="Calibri"/>
              </a:rPr>
              <a:t>i</a:t>
            </a:r>
            <a:r>
              <a:rPr sz="1000" spc="-15" dirty="0">
                <a:latin typeface="Calibri"/>
                <a:cs typeface="Calibri"/>
              </a:rPr>
              <a:t>v</a:t>
            </a:r>
            <a:r>
              <a:rPr sz="1000" spc="-10" dirty="0">
                <a:latin typeface="Calibri"/>
                <a:cs typeface="Calibri"/>
              </a:rPr>
              <a:t>e</a:t>
            </a:r>
            <a:r>
              <a:rPr sz="1000" spc="-5" dirty="0">
                <a:latin typeface="Calibri"/>
                <a:cs typeface="Calibri"/>
              </a:rPr>
              <a:t>,</a:t>
            </a:r>
            <a:r>
              <a:rPr sz="1000" spc="40" dirty="0">
                <a:latin typeface="Calibri"/>
                <a:cs typeface="Calibri"/>
              </a:rPr>
              <a:t> </a:t>
            </a:r>
            <a:r>
              <a:rPr sz="1000" spc="-15" dirty="0">
                <a:latin typeface="Calibri"/>
                <a:cs typeface="Calibri"/>
              </a:rPr>
              <a:t>T</a:t>
            </a:r>
            <a:r>
              <a:rPr sz="1000" spc="-5" dirty="0">
                <a:latin typeface="Calibri"/>
                <a:cs typeface="Calibri"/>
              </a:rPr>
              <a:t>h</a:t>
            </a:r>
            <a:r>
              <a:rPr sz="1000" spc="-10" dirty="0">
                <a:latin typeface="Calibri"/>
                <a:cs typeface="Calibri"/>
              </a:rPr>
              <a:t>i</a:t>
            </a:r>
            <a:r>
              <a:rPr sz="1000" spc="-5" dirty="0">
                <a:latin typeface="Calibri"/>
                <a:cs typeface="Calibri"/>
              </a:rPr>
              <a:t>rd</a:t>
            </a:r>
            <a:r>
              <a:rPr sz="1000" spc="-10" dirty="0">
                <a:latin typeface="Calibri"/>
                <a:cs typeface="Calibri"/>
              </a:rPr>
              <a:t> </a:t>
            </a:r>
            <a:r>
              <a:rPr sz="1000" dirty="0">
                <a:latin typeface="Calibri"/>
                <a:cs typeface="Calibri"/>
              </a:rPr>
              <a:t>E</a:t>
            </a:r>
            <a:r>
              <a:rPr sz="1000" spc="-5" dirty="0">
                <a:latin typeface="Calibri"/>
                <a:cs typeface="Calibri"/>
              </a:rPr>
              <a:t>d</a:t>
            </a:r>
            <a:r>
              <a:rPr sz="1000" spc="-10" dirty="0">
                <a:latin typeface="Calibri"/>
                <a:cs typeface="Calibri"/>
              </a:rPr>
              <a:t>i</a:t>
            </a:r>
            <a:r>
              <a:rPr sz="1000" spc="-5" dirty="0">
                <a:latin typeface="Calibri"/>
                <a:cs typeface="Calibri"/>
              </a:rPr>
              <a:t>t</a:t>
            </a:r>
            <a:r>
              <a:rPr sz="1000" spc="-10" dirty="0">
                <a:latin typeface="Calibri"/>
                <a:cs typeface="Calibri"/>
              </a:rPr>
              <a:t>i</a:t>
            </a:r>
            <a:r>
              <a:rPr sz="1000" spc="-5" dirty="0">
                <a:latin typeface="Calibri"/>
                <a:cs typeface="Calibri"/>
              </a:rPr>
              <a:t>on</a:t>
            </a:r>
            <a:endParaRPr sz="1000">
              <a:latin typeface="Calibri"/>
              <a:cs typeface="Calibri"/>
            </a:endParaRPr>
          </a:p>
        </p:txBody>
      </p:sp>
      <p:sp>
        <p:nvSpPr>
          <p:cNvPr id="6" name="object 6"/>
          <p:cNvSpPr txBox="1">
            <a:spLocks noGrp="1"/>
          </p:cNvSpPr>
          <p:nvPr>
            <p:ph type="title"/>
          </p:nvPr>
        </p:nvSpPr>
        <p:spPr>
          <a:xfrm>
            <a:off x="374650" y="403054"/>
            <a:ext cx="7591425" cy="698841"/>
          </a:xfrm>
          <a:prstGeom prst="rect">
            <a:avLst/>
          </a:prstGeom>
        </p:spPr>
        <p:txBody>
          <a:bodyPr vert="horz" wrap="square" lIns="0" tIns="143442" rIns="0" bIns="0" rtlCol="0">
            <a:spAutoFit/>
          </a:bodyPr>
          <a:lstStyle/>
          <a:p>
            <a:pPr marL="12700">
              <a:lnSpc>
                <a:spcPct val="100000"/>
              </a:lnSpc>
            </a:pPr>
            <a:r>
              <a:rPr lang="zh-CN" altLang="en-US" spc="-20" dirty="0"/>
              <a:t>矩阵</a:t>
            </a:r>
            <a:r>
              <a:rPr lang="zh-CN" altLang="en-US" spc="-20" dirty="0" smtClean="0"/>
              <a:t>乘法总结</a:t>
            </a:r>
            <a:endParaRPr spc="-5" dirty="0"/>
          </a:p>
        </p:txBody>
      </p:sp>
      <p:sp>
        <p:nvSpPr>
          <p:cNvPr id="7" name="object 7"/>
          <p:cNvSpPr txBox="1"/>
          <p:nvPr/>
        </p:nvSpPr>
        <p:spPr>
          <a:xfrm>
            <a:off x="5564187" y="1439544"/>
            <a:ext cx="3579813" cy="936154"/>
          </a:xfrm>
          <a:prstGeom prst="rect">
            <a:avLst/>
          </a:prstGeom>
        </p:spPr>
        <p:txBody>
          <a:bodyPr vert="horz" wrap="square" lIns="0" tIns="0" rIns="0" bIns="0" rtlCol="0">
            <a:spAutoFit/>
          </a:bodyPr>
          <a:lstStyle/>
          <a:p>
            <a:pPr marL="12700">
              <a:lnSpc>
                <a:spcPct val="100000"/>
              </a:lnSpc>
            </a:pPr>
            <a:r>
              <a:rPr sz="2000" b="1" spc="-5" dirty="0">
                <a:latin typeface="Courier New"/>
                <a:cs typeface="Courier New"/>
              </a:rPr>
              <a:t>ij</a:t>
            </a:r>
            <a:r>
              <a:rPr sz="2000" b="1" dirty="0">
                <a:latin typeface="Courier New"/>
                <a:cs typeface="Courier New"/>
              </a:rPr>
              <a:t>k</a:t>
            </a:r>
            <a:r>
              <a:rPr sz="2000" b="1" spc="-760" dirty="0">
                <a:latin typeface="Courier New"/>
                <a:cs typeface="Courier New"/>
              </a:rPr>
              <a:t> </a:t>
            </a:r>
            <a:r>
              <a:rPr sz="2000" b="1" spc="-5" dirty="0">
                <a:latin typeface="Calibri"/>
                <a:cs typeface="Calibri"/>
              </a:rPr>
              <a:t>(</a:t>
            </a:r>
            <a:r>
              <a:rPr sz="2000" b="1" dirty="0">
                <a:latin typeface="Calibri"/>
                <a:cs typeface="Calibri"/>
              </a:rPr>
              <a:t>&amp;</a:t>
            </a:r>
            <a:r>
              <a:rPr sz="2000" b="1" spc="5" dirty="0">
                <a:latin typeface="Calibri"/>
                <a:cs typeface="Calibri"/>
              </a:rPr>
              <a:t> </a:t>
            </a:r>
            <a:r>
              <a:rPr sz="2000" b="1" spc="-5" dirty="0">
                <a:latin typeface="Courier New"/>
                <a:cs typeface="Courier New"/>
              </a:rPr>
              <a:t>jik</a:t>
            </a:r>
            <a:r>
              <a:rPr sz="2000" b="1" spc="-5" dirty="0">
                <a:latin typeface="Calibri"/>
                <a:cs typeface="Calibri"/>
              </a:rPr>
              <a:t>)</a:t>
            </a:r>
            <a:r>
              <a:rPr sz="2000" b="1" dirty="0">
                <a:latin typeface="Calibri"/>
                <a:cs typeface="Calibri"/>
              </a:rPr>
              <a:t>:</a:t>
            </a:r>
            <a:endParaRPr sz="2000" dirty="0">
              <a:latin typeface="Calibri"/>
              <a:cs typeface="Calibri"/>
            </a:endParaRPr>
          </a:p>
          <a:p>
            <a:pPr marL="309880" indent="-182880">
              <a:lnSpc>
                <a:spcPct val="100000"/>
              </a:lnSpc>
              <a:spcBef>
                <a:spcPts val="80"/>
              </a:spcBef>
              <a:buFont typeface="Calibri"/>
              <a:buChar char="•"/>
              <a:tabLst>
                <a:tab pos="310515" algn="l"/>
              </a:tabLst>
            </a:pPr>
            <a:r>
              <a:rPr sz="2000" dirty="0">
                <a:latin typeface="Calibri"/>
                <a:cs typeface="Calibri"/>
              </a:rPr>
              <a:t>2</a:t>
            </a:r>
            <a:r>
              <a:rPr sz="2000" spc="-5" dirty="0">
                <a:latin typeface="Calibri"/>
                <a:cs typeface="Calibri"/>
              </a:rPr>
              <a:t> </a:t>
            </a:r>
            <a:r>
              <a:rPr lang="zh-CN" altLang="en-US" sz="2000" spc="-5" dirty="0" smtClean="0">
                <a:latin typeface="Calibri"/>
                <a:cs typeface="Calibri"/>
              </a:rPr>
              <a:t>次加载</a:t>
            </a:r>
            <a:r>
              <a:rPr sz="2000" dirty="0" smtClean="0">
                <a:latin typeface="Calibri"/>
                <a:cs typeface="Calibri"/>
              </a:rPr>
              <a:t>,</a:t>
            </a:r>
            <a:r>
              <a:rPr sz="2000" spc="5" dirty="0" smtClean="0">
                <a:latin typeface="Calibri"/>
                <a:cs typeface="Calibri"/>
              </a:rPr>
              <a:t> </a:t>
            </a:r>
            <a:r>
              <a:rPr sz="2000" dirty="0">
                <a:latin typeface="Calibri"/>
                <a:cs typeface="Calibri"/>
              </a:rPr>
              <a:t>0</a:t>
            </a:r>
            <a:r>
              <a:rPr sz="2000" spc="-5" dirty="0">
                <a:latin typeface="Calibri"/>
                <a:cs typeface="Calibri"/>
              </a:rPr>
              <a:t> </a:t>
            </a:r>
            <a:r>
              <a:rPr lang="zh-CN" altLang="en-US" sz="2000" spc="-5" dirty="0" smtClean="0">
                <a:latin typeface="Calibri"/>
                <a:cs typeface="Calibri"/>
              </a:rPr>
              <a:t>次存储</a:t>
            </a:r>
            <a:endParaRPr sz="2000" dirty="0">
              <a:latin typeface="Calibri"/>
              <a:cs typeface="Calibri"/>
            </a:endParaRPr>
          </a:p>
          <a:p>
            <a:pPr marL="309880" indent="-182880">
              <a:lnSpc>
                <a:spcPct val="100000"/>
              </a:lnSpc>
              <a:buFont typeface="Calibri"/>
              <a:buChar char="•"/>
              <a:tabLst>
                <a:tab pos="310515" algn="l"/>
              </a:tabLst>
            </a:pPr>
            <a:r>
              <a:rPr lang="zh-CN" altLang="en-US" sz="2000" spc="50" dirty="0" smtClean="0">
                <a:latin typeface="Calibri"/>
                <a:cs typeface="Calibri"/>
              </a:rPr>
              <a:t>每次迭代未命中次数</a:t>
            </a:r>
            <a:r>
              <a:rPr sz="2000" spc="50" dirty="0" smtClean="0">
                <a:latin typeface="Calibri"/>
                <a:cs typeface="Calibri"/>
              </a:rPr>
              <a:t> </a:t>
            </a:r>
            <a:r>
              <a:rPr sz="2000" dirty="0">
                <a:latin typeface="Calibri"/>
                <a:cs typeface="Calibri"/>
              </a:rPr>
              <a:t>= </a:t>
            </a:r>
            <a:r>
              <a:rPr sz="2000" b="1" dirty="0">
                <a:latin typeface="Calibri"/>
                <a:cs typeface="Calibri"/>
              </a:rPr>
              <a:t>1.25</a:t>
            </a:r>
            <a:endParaRPr sz="2000" dirty="0">
              <a:latin typeface="Calibri"/>
              <a:cs typeface="Calibri"/>
            </a:endParaRPr>
          </a:p>
        </p:txBody>
      </p:sp>
      <p:sp>
        <p:nvSpPr>
          <p:cNvPr id="8" name="object 8"/>
          <p:cNvSpPr txBox="1"/>
          <p:nvPr/>
        </p:nvSpPr>
        <p:spPr>
          <a:xfrm>
            <a:off x="5564468" y="3380964"/>
            <a:ext cx="3427131" cy="936154"/>
          </a:xfrm>
          <a:prstGeom prst="rect">
            <a:avLst/>
          </a:prstGeom>
        </p:spPr>
        <p:txBody>
          <a:bodyPr vert="horz" wrap="square" lIns="0" tIns="0" rIns="0" bIns="0" rtlCol="0">
            <a:spAutoFit/>
          </a:bodyPr>
          <a:lstStyle/>
          <a:p>
            <a:pPr marL="12700">
              <a:lnSpc>
                <a:spcPct val="100000"/>
              </a:lnSpc>
            </a:pPr>
            <a:r>
              <a:rPr sz="2000" b="1" spc="-5" dirty="0">
                <a:latin typeface="Courier New"/>
                <a:cs typeface="Courier New"/>
              </a:rPr>
              <a:t>ki</a:t>
            </a:r>
            <a:r>
              <a:rPr sz="2000" b="1" dirty="0">
                <a:latin typeface="Courier New"/>
                <a:cs typeface="Courier New"/>
              </a:rPr>
              <a:t>j</a:t>
            </a:r>
            <a:r>
              <a:rPr sz="2000" b="1" spc="-760" dirty="0">
                <a:latin typeface="Courier New"/>
                <a:cs typeface="Courier New"/>
              </a:rPr>
              <a:t> </a:t>
            </a:r>
            <a:r>
              <a:rPr sz="2000" b="1" spc="-5" dirty="0">
                <a:latin typeface="Calibri"/>
                <a:cs typeface="Calibri"/>
              </a:rPr>
              <a:t>(</a:t>
            </a:r>
            <a:r>
              <a:rPr sz="2000" b="1" dirty="0">
                <a:latin typeface="Calibri"/>
                <a:cs typeface="Calibri"/>
              </a:rPr>
              <a:t>&amp;</a:t>
            </a:r>
            <a:r>
              <a:rPr sz="2000" b="1" spc="5" dirty="0">
                <a:latin typeface="Calibri"/>
                <a:cs typeface="Calibri"/>
              </a:rPr>
              <a:t> </a:t>
            </a:r>
            <a:r>
              <a:rPr sz="2000" b="1" spc="-5" dirty="0">
                <a:latin typeface="Courier New"/>
                <a:cs typeface="Courier New"/>
              </a:rPr>
              <a:t>ikj</a:t>
            </a:r>
            <a:r>
              <a:rPr sz="2000" b="1" spc="-5" dirty="0">
                <a:latin typeface="Calibri"/>
                <a:cs typeface="Calibri"/>
              </a:rPr>
              <a:t>)</a:t>
            </a:r>
            <a:r>
              <a:rPr sz="2000" b="1" dirty="0">
                <a:latin typeface="Calibri"/>
                <a:cs typeface="Calibri"/>
              </a:rPr>
              <a:t>:</a:t>
            </a:r>
            <a:endParaRPr sz="2000" dirty="0">
              <a:latin typeface="Calibri"/>
              <a:cs typeface="Calibri"/>
            </a:endParaRPr>
          </a:p>
          <a:p>
            <a:pPr marL="309245" indent="-182880">
              <a:lnSpc>
                <a:spcPct val="100000"/>
              </a:lnSpc>
              <a:spcBef>
                <a:spcPts val="85"/>
              </a:spcBef>
              <a:buFont typeface="Calibri"/>
              <a:buChar char="•"/>
              <a:tabLst>
                <a:tab pos="309880" algn="l"/>
              </a:tabLst>
            </a:pPr>
            <a:r>
              <a:rPr lang="en-US" altLang="zh-CN" sz="2000" dirty="0">
                <a:latin typeface="Calibri"/>
                <a:cs typeface="Calibri"/>
              </a:rPr>
              <a:t>2</a:t>
            </a:r>
            <a:r>
              <a:rPr lang="zh-CN" altLang="en-US" sz="2000" spc="-5" dirty="0">
                <a:latin typeface="Calibri"/>
                <a:cs typeface="Calibri"/>
              </a:rPr>
              <a:t> 次加载</a:t>
            </a:r>
            <a:r>
              <a:rPr lang="en-US" altLang="zh-CN" sz="2000" dirty="0">
                <a:latin typeface="Calibri"/>
                <a:cs typeface="Calibri"/>
              </a:rPr>
              <a:t>,</a:t>
            </a:r>
            <a:r>
              <a:rPr lang="zh-CN" altLang="en-US" sz="2000" spc="5" dirty="0">
                <a:latin typeface="Calibri"/>
                <a:cs typeface="Calibri"/>
              </a:rPr>
              <a:t> </a:t>
            </a:r>
            <a:r>
              <a:rPr lang="en-US" altLang="zh-CN" sz="2000" spc="-5" dirty="0" smtClean="0">
                <a:latin typeface="Calibri"/>
                <a:cs typeface="Calibri"/>
              </a:rPr>
              <a:t>1</a:t>
            </a:r>
            <a:r>
              <a:rPr lang="zh-CN" altLang="en-US" sz="2000" spc="-5" dirty="0" smtClean="0">
                <a:latin typeface="Calibri"/>
                <a:cs typeface="Calibri"/>
              </a:rPr>
              <a:t>次存储</a:t>
            </a:r>
            <a:endParaRPr sz="2000" dirty="0">
              <a:latin typeface="Calibri"/>
              <a:cs typeface="Calibri"/>
            </a:endParaRPr>
          </a:p>
          <a:p>
            <a:pPr marL="309245" indent="-182880">
              <a:lnSpc>
                <a:spcPct val="100000"/>
              </a:lnSpc>
              <a:buFont typeface="Calibri"/>
              <a:buChar char="•"/>
              <a:tabLst>
                <a:tab pos="309880" algn="l"/>
              </a:tabLst>
            </a:pPr>
            <a:r>
              <a:rPr lang="zh-CN" altLang="en-US" sz="2000" spc="50" dirty="0">
                <a:latin typeface="Calibri"/>
                <a:cs typeface="Calibri"/>
              </a:rPr>
              <a:t>每次迭代未命中次数 </a:t>
            </a:r>
            <a:r>
              <a:rPr sz="2000" dirty="0" smtClean="0">
                <a:latin typeface="Calibri"/>
                <a:cs typeface="Calibri"/>
              </a:rPr>
              <a:t>= </a:t>
            </a:r>
            <a:r>
              <a:rPr sz="2000" b="1" dirty="0">
                <a:latin typeface="Calibri"/>
                <a:cs typeface="Calibri"/>
              </a:rPr>
              <a:t>0.5</a:t>
            </a:r>
            <a:endParaRPr sz="2000" dirty="0">
              <a:latin typeface="Calibri"/>
              <a:cs typeface="Calibri"/>
            </a:endParaRPr>
          </a:p>
        </p:txBody>
      </p:sp>
      <p:sp>
        <p:nvSpPr>
          <p:cNvPr id="9" name="object 9"/>
          <p:cNvSpPr txBox="1"/>
          <p:nvPr/>
        </p:nvSpPr>
        <p:spPr>
          <a:xfrm>
            <a:off x="5564469" y="5252741"/>
            <a:ext cx="3427130" cy="936154"/>
          </a:xfrm>
          <a:prstGeom prst="rect">
            <a:avLst/>
          </a:prstGeom>
        </p:spPr>
        <p:txBody>
          <a:bodyPr vert="horz" wrap="square" lIns="0" tIns="0" rIns="0" bIns="0" rtlCol="0">
            <a:spAutoFit/>
          </a:bodyPr>
          <a:lstStyle/>
          <a:p>
            <a:pPr marL="12700">
              <a:lnSpc>
                <a:spcPct val="100000"/>
              </a:lnSpc>
            </a:pPr>
            <a:r>
              <a:rPr sz="2000" b="1" spc="-5" dirty="0">
                <a:latin typeface="Courier New"/>
                <a:cs typeface="Courier New"/>
              </a:rPr>
              <a:t>jk</a:t>
            </a:r>
            <a:r>
              <a:rPr sz="2000" b="1" dirty="0">
                <a:latin typeface="Courier New"/>
                <a:cs typeface="Courier New"/>
              </a:rPr>
              <a:t>i</a:t>
            </a:r>
            <a:r>
              <a:rPr sz="2000" b="1" spc="-760" dirty="0">
                <a:latin typeface="Courier New"/>
                <a:cs typeface="Courier New"/>
              </a:rPr>
              <a:t> </a:t>
            </a:r>
            <a:r>
              <a:rPr sz="2000" b="1" spc="-5" dirty="0">
                <a:latin typeface="Calibri"/>
                <a:cs typeface="Calibri"/>
              </a:rPr>
              <a:t>(</a:t>
            </a:r>
            <a:r>
              <a:rPr sz="2000" b="1" dirty="0">
                <a:latin typeface="Calibri"/>
                <a:cs typeface="Calibri"/>
              </a:rPr>
              <a:t>&amp;</a:t>
            </a:r>
            <a:r>
              <a:rPr sz="2000" b="1" spc="5" dirty="0">
                <a:latin typeface="Calibri"/>
                <a:cs typeface="Calibri"/>
              </a:rPr>
              <a:t> </a:t>
            </a:r>
            <a:r>
              <a:rPr sz="2000" b="1" spc="-5" dirty="0">
                <a:latin typeface="Courier New"/>
                <a:cs typeface="Courier New"/>
              </a:rPr>
              <a:t>kji</a:t>
            </a:r>
            <a:r>
              <a:rPr sz="2000" b="1" spc="-5" dirty="0">
                <a:latin typeface="Calibri"/>
                <a:cs typeface="Calibri"/>
              </a:rPr>
              <a:t>)</a:t>
            </a:r>
            <a:r>
              <a:rPr sz="2000" b="1" dirty="0">
                <a:latin typeface="Calibri"/>
                <a:cs typeface="Calibri"/>
              </a:rPr>
              <a:t>:</a:t>
            </a:r>
            <a:endParaRPr sz="2000" dirty="0">
              <a:latin typeface="Calibri"/>
              <a:cs typeface="Calibri"/>
            </a:endParaRPr>
          </a:p>
          <a:p>
            <a:pPr marL="309245" indent="-182880">
              <a:lnSpc>
                <a:spcPct val="100000"/>
              </a:lnSpc>
              <a:spcBef>
                <a:spcPts val="80"/>
              </a:spcBef>
              <a:buFont typeface="Calibri"/>
              <a:buChar char="•"/>
              <a:tabLst>
                <a:tab pos="309880" algn="l"/>
              </a:tabLst>
            </a:pPr>
            <a:r>
              <a:rPr lang="en-US" altLang="zh-CN" sz="2000" dirty="0">
                <a:latin typeface="Calibri"/>
                <a:cs typeface="Calibri"/>
              </a:rPr>
              <a:t>2</a:t>
            </a:r>
            <a:r>
              <a:rPr lang="zh-CN" altLang="en-US" sz="2000" spc="-5" dirty="0">
                <a:latin typeface="Calibri"/>
                <a:cs typeface="Calibri"/>
              </a:rPr>
              <a:t> 次加载</a:t>
            </a:r>
            <a:r>
              <a:rPr lang="en-US" altLang="zh-CN" sz="2000" dirty="0">
                <a:latin typeface="Calibri"/>
                <a:cs typeface="Calibri"/>
              </a:rPr>
              <a:t>,</a:t>
            </a:r>
            <a:r>
              <a:rPr lang="zh-CN" altLang="en-US" sz="2000" spc="5" dirty="0">
                <a:latin typeface="Calibri"/>
                <a:cs typeface="Calibri"/>
              </a:rPr>
              <a:t> </a:t>
            </a:r>
            <a:r>
              <a:rPr lang="en-US" altLang="zh-CN" sz="2000" spc="-5" dirty="0" smtClean="0">
                <a:latin typeface="Calibri"/>
                <a:cs typeface="Calibri"/>
              </a:rPr>
              <a:t>1</a:t>
            </a:r>
            <a:r>
              <a:rPr lang="zh-CN" altLang="en-US" sz="2000" spc="-5" dirty="0">
                <a:latin typeface="Calibri"/>
                <a:cs typeface="Calibri"/>
              </a:rPr>
              <a:t>次</a:t>
            </a:r>
            <a:r>
              <a:rPr lang="zh-CN" altLang="en-US" sz="2000" spc="-5" dirty="0" smtClean="0">
                <a:latin typeface="Calibri"/>
                <a:cs typeface="Calibri"/>
              </a:rPr>
              <a:t>存储</a:t>
            </a:r>
            <a:endParaRPr sz="2000" dirty="0">
              <a:latin typeface="Calibri"/>
              <a:cs typeface="Calibri"/>
            </a:endParaRPr>
          </a:p>
          <a:p>
            <a:pPr marL="309245" indent="-182880">
              <a:lnSpc>
                <a:spcPct val="100000"/>
              </a:lnSpc>
              <a:buFont typeface="Calibri"/>
              <a:buChar char="•"/>
              <a:tabLst>
                <a:tab pos="309880" algn="l"/>
              </a:tabLst>
            </a:pPr>
            <a:r>
              <a:rPr lang="zh-CN" altLang="en-US" sz="2000" spc="50" dirty="0">
                <a:latin typeface="Calibri"/>
                <a:cs typeface="Calibri"/>
              </a:rPr>
              <a:t>每次迭代未命中次数 </a:t>
            </a:r>
            <a:r>
              <a:rPr sz="2000" dirty="0" smtClean="0">
                <a:latin typeface="Calibri"/>
                <a:cs typeface="Calibri"/>
              </a:rPr>
              <a:t>= </a:t>
            </a:r>
            <a:r>
              <a:rPr sz="2000" b="1" dirty="0">
                <a:latin typeface="Calibri"/>
                <a:cs typeface="Calibri"/>
              </a:rPr>
              <a:t>2.0</a:t>
            </a:r>
            <a:endParaRPr sz="2000" dirty="0">
              <a:latin typeface="Calibri"/>
              <a:cs typeface="Calibri"/>
            </a:endParaRPr>
          </a:p>
        </p:txBody>
      </p:sp>
      <p:sp>
        <p:nvSpPr>
          <p:cNvPr id="10" name="object 10"/>
          <p:cNvSpPr txBox="1"/>
          <p:nvPr/>
        </p:nvSpPr>
        <p:spPr>
          <a:xfrm>
            <a:off x="1295400" y="1058862"/>
            <a:ext cx="3481704" cy="2082800"/>
          </a:xfrm>
          <a:prstGeom prst="rect">
            <a:avLst/>
          </a:prstGeom>
          <a:solidFill>
            <a:srgbClr val="F6F5BD"/>
          </a:solidFill>
          <a:ln w="12700">
            <a:solidFill>
              <a:srgbClr val="000000"/>
            </a:solidFill>
          </a:ln>
        </p:spPr>
        <p:txBody>
          <a:bodyPr vert="horz" wrap="square" lIns="0" tIns="0" rIns="0" bIns="0" rtlCol="0">
            <a:spAutoFit/>
          </a:bodyPr>
          <a:lstStyle/>
          <a:p>
            <a:pPr marL="297180" marR="929005" indent="-213360">
              <a:lnSpc>
                <a:spcPct val="120000"/>
              </a:lnSpc>
            </a:pPr>
            <a:r>
              <a:rPr sz="1400" b="1" spc="-5" dirty="0">
                <a:latin typeface="Courier New"/>
                <a:cs typeface="Courier New"/>
              </a:rPr>
              <a:t>fo</a:t>
            </a:r>
            <a:r>
              <a:rPr sz="1400" b="1" dirty="0">
                <a:latin typeface="Courier New"/>
                <a:cs typeface="Courier New"/>
              </a:rPr>
              <a:t>r</a:t>
            </a:r>
            <a:r>
              <a:rPr sz="1400" b="1" spc="-5" dirty="0">
                <a:latin typeface="Courier New"/>
                <a:cs typeface="Courier New"/>
              </a:rPr>
              <a:t> (i</a:t>
            </a:r>
            <a:r>
              <a:rPr sz="1400" b="1" spc="-15" dirty="0">
                <a:latin typeface="Courier New"/>
                <a:cs typeface="Courier New"/>
              </a:rPr>
              <a:t>=</a:t>
            </a:r>
            <a:r>
              <a:rPr sz="1400" b="1" spc="-5" dirty="0">
                <a:latin typeface="Courier New"/>
                <a:cs typeface="Courier New"/>
              </a:rPr>
              <a:t>0</a:t>
            </a:r>
            <a:r>
              <a:rPr sz="1400" b="1" dirty="0">
                <a:latin typeface="Courier New"/>
                <a:cs typeface="Courier New"/>
              </a:rPr>
              <a:t>;</a:t>
            </a:r>
            <a:r>
              <a:rPr sz="1400" b="1" spc="-5" dirty="0">
                <a:latin typeface="Courier New"/>
                <a:cs typeface="Courier New"/>
              </a:rPr>
              <a:t> </a:t>
            </a:r>
            <a:r>
              <a:rPr sz="1400" b="1" spc="-15" dirty="0">
                <a:latin typeface="Courier New"/>
                <a:cs typeface="Courier New"/>
              </a:rPr>
              <a:t>i</a:t>
            </a:r>
            <a:r>
              <a:rPr sz="1400" b="1" spc="-5" dirty="0">
                <a:latin typeface="Courier New"/>
                <a:cs typeface="Courier New"/>
              </a:rPr>
              <a:t>&lt;n</a:t>
            </a:r>
            <a:r>
              <a:rPr sz="1400" b="1" dirty="0">
                <a:latin typeface="Courier New"/>
                <a:cs typeface="Courier New"/>
              </a:rPr>
              <a:t>;</a:t>
            </a:r>
            <a:r>
              <a:rPr sz="1400" b="1" spc="-15" dirty="0">
                <a:latin typeface="Courier New"/>
                <a:cs typeface="Courier New"/>
              </a:rPr>
              <a:t> </a:t>
            </a:r>
            <a:r>
              <a:rPr sz="1400" b="1" spc="-5" dirty="0">
                <a:latin typeface="Courier New"/>
                <a:cs typeface="Courier New"/>
              </a:rPr>
              <a:t>i++</a:t>
            </a:r>
            <a:r>
              <a:rPr sz="1400" b="1" dirty="0">
                <a:latin typeface="Courier New"/>
                <a:cs typeface="Courier New"/>
              </a:rPr>
              <a:t>)</a:t>
            </a:r>
            <a:r>
              <a:rPr sz="1400" b="1" spc="-5" dirty="0">
                <a:latin typeface="Courier New"/>
                <a:cs typeface="Courier New"/>
              </a:rPr>
              <a:t> </a:t>
            </a:r>
            <a:r>
              <a:rPr sz="1400" b="1" dirty="0">
                <a:latin typeface="Courier New"/>
                <a:cs typeface="Courier New"/>
              </a:rPr>
              <a:t>{ </a:t>
            </a:r>
            <a:r>
              <a:rPr sz="1400" b="1" spc="-5" dirty="0">
                <a:latin typeface="Courier New"/>
                <a:cs typeface="Courier New"/>
              </a:rPr>
              <a:t>fo</a:t>
            </a:r>
            <a:r>
              <a:rPr sz="1400" b="1" dirty="0">
                <a:latin typeface="Courier New"/>
                <a:cs typeface="Courier New"/>
              </a:rPr>
              <a:t>r</a:t>
            </a:r>
            <a:r>
              <a:rPr sz="1400" b="1" spc="-5" dirty="0">
                <a:latin typeface="Courier New"/>
                <a:cs typeface="Courier New"/>
              </a:rPr>
              <a:t> </a:t>
            </a:r>
            <a:r>
              <a:rPr sz="1400" b="1" spc="-15" dirty="0">
                <a:latin typeface="Courier New"/>
                <a:cs typeface="Courier New"/>
              </a:rPr>
              <a:t>(</a:t>
            </a:r>
            <a:r>
              <a:rPr sz="1400" b="1" spc="-5" dirty="0">
                <a:latin typeface="Courier New"/>
                <a:cs typeface="Courier New"/>
              </a:rPr>
              <a:t>j=0</a:t>
            </a:r>
            <a:r>
              <a:rPr sz="1400" b="1" dirty="0">
                <a:latin typeface="Courier New"/>
                <a:cs typeface="Courier New"/>
              </a:rPr>
              <a:t>;</a:t>
            </a:r>
            <a:r>
              <a:rPr sz="1400" b="1" spc="-15" dirty="0">
                <a:latin typeface="Courier New"/>
                <a:cs typeface="Courier New"/>
              </a:rPr>
              <a:t> </a:t>
            </a:r>
            <a:r>
              <a:rPr sz="1400" b="1" spc="-5" dirty="0">
                <a:latin typeface="Courier New"/>
                <a:cs typeface="Courier New"/>
              </a:rPr>
              <a:t>j</a:t>
            </a:r>
            <a:r>
              <a:rPr sz="1400" b="1" spc="-15" dirty="0">
                <a:latin typeface="Courier New"/>
                <a:cs typeface="Courier New"/>
              </a:rPr>
              <a:t>&lt;</a:t>
            </a:r>
            <a:r>
              <a:rPr sz="1400" b="1" spc="-5" dirty="0">
                <a:latin typeface="Courier New"/>
                <a:cs typeface="Courier New"/>
              </a:rPr>
              <a:t>n</a:t>
            </a:r>
            <a:r>
              <a:rPr sz="1400" b="1" dirty="0">
                <a:latin typeface="Courier New"/>
                <a:cs typeface="Courier New"/>
              </a:rPr>
              <a:t>;</a:t>
            </a:r>
            <a:r>
              <a:rPr sz="1400" b="1" spc="-5" dirty="0">
                <a:latin typeface="Courier New"/>
                <a:cs typeface="Courier New"/>
              </a:rPr>
              <a:t> j++</a:t>
            </a:r>
            <a:r>
              <a:rPr sz="1400" b="1" dirty="0">
                <a:latin typeface="Courier New"/>
                <a:cs typeface="Courier New"/>
              </a:rPr>
              <a:t>)</a:t>
            </a:r>
            <a:r>
              <a:rPr sz="1400" b="1" spc="-15" dirty="0">
                <a:latin typeface="Courier New"/>
                <a:cs typeface="Courier New"/>
              </a:rPr>
              <a:t> </a:t>
            </a:r>
            <a:r>
              <a:rPr sz="1400" b="1" dirty="0">
                <a:latin typeface="Courier New"/>
                <a:cs typeface="Courier New"/>
              </a:rPr>
              <a:t>{ </a:t>
            </a:r>
            <a:r>
              <a:rPr sz="1400" b="1" spc="-5" dirty="0">
                <a:latin typeface="Courier New"/>
                <a:cs typeface="Courier New"/>
              </a:rPr>
              <a:t>su</a:t>
            </a:r>
            <a:r>
              <a:rPr sz="1400" b="1" dirty="0">
                <a:latin typeface="Courier New"/>
                <a:cs typeface="Courier New"/>
              </a:rPr>
              <a:t>m</a:t>
            </a:r>
            <a:r>
              <a:rPr sz="1400" b="1" spc="-15" dirty="0">
                <a:latin typeface="Courier New"/>
                <a:cs typeface="Courier New"/>
              </a:rPr>
              <a:t> </a:t>
            </a:r>
            <a:r>
              <a:rPr sz="1400" b="1" dirty="0">
                <a:latin typeface="Courier New"/>
                <a:cs typeface="Courier New"/>
              </a:rPr>
              <a:t>=</a:t>
            </a:r>
            <a:r>
              <a:rPr sz="1400" b="1" spc="-5" dirty="0">
                <a:latin typeface="Courier New"/>
                <a:cs typeface="Courier New"/>
              </a:rPr>
              <a:t> 0</a:t>
            </a:r>
            <a:r>
              <a:rPr sz="1400" b="1" spc="-15" dirty="0">
                <a:latin typeface="Courier New"/>
                <a:cs typeface="Courier New"/>
              </a:rPr>
              <a:t>.</a:t>
            </a:r>
            <a:r>
              <a:rPr sz="1400" b="1" spc="-5" dirty="0">
                <a:latin typeface="Courier New"/>
                <a:cs typeface="Courier New"/>
              </a:rPr>
              <a:t>0;</a:t>
            </a:r>
            <a:endParaRPr sz="1400">
              <a:latin typeface="Courier New"/>
              <a:cs typeface="Courier New"/>
            </a:endParaRPr>
          </a:p>
          <a:p>
            <a:pPr marL="403225">
              <a:lnSpc>
                <a:spcPct val="100000"/>
              </a:lnSpc>
              <a:spcBef>
                <a:spcPts val="335"/>
              </a:spcBef>
            </a:pPr>
            <a:r>
              <a:rPr sz="1400" b="1" spc="-5" dirty="0">
                <a:latin typeface="Courier New"/>
                <a:cs typeface="Courier New"/>
              </a:rPr>
              <a:t>fo</a:t>
            </a:r>
            <a:r>
              <a:rPr sz="1400" b="1" dirty="0">
                <a:latin typeface="Courier New"/>
                <a:cs typeface="Courier New"/>
              </a:rPr>
              <a:t>r</a:t>
            </a:r>
            <a:r>
              <a:rPr sz="1400" b="1" spc="-15" dirty="0">
                <a:latin typeface="Courier New"/>
                <a:cs typeface="Courier New"/>
              </a:rPr>
              <a:t> </a:t>
            </a:r>
            <a:r>
              <a:rPr sz="1400" b="1" spc="-5" dirty="0">
                <a:latin typeface="Courier New"/>
                <a:cs typeface="Courier New"/>
              </a:rPr>
              <a:t>(</a:t>
            </a:r>
            <a:r>
              <a:rPr sz="1400" b="1" dirty="0">
                <a:latin typeface="Courier New"/>
                <a:cs typeface="Courier New"/>
              </a:rPr>
              <a:t>k</a:t>
            </a:r>
            <a:r>
              <a:rPr sz="1400" b="1" spc="-5" dirty="0">
                <a:latin typeface="Courier New"/>
                <a:cs typeface="Courier New"/>
              </a:rPr>
              <a:t>=</a:t>
            </a:r>
            <a:r>
              <a:rPr sz="1400" b="1" spc="-15" dirty="0">
                <a:latin typeface="Courier New"/>
                <a:cs typeface="Courier New"/>
              </a:rPr>
              <a:t>0</a:t>
            </a:r>
            <a:r>
              <a:rPr sz="1400" b="1" dirty="0">
                <a:latin typeface="Courier New"/>
                <a:cs typeface="Courier New"/>
              </a:rPr>
              <a:t>;</a:t>
            </a:r>
            <a:r>
              <a:rPr sz="1400" b="1" spc="-5" dirty="0">
                <a:latin typeface="Courier New"/>
                <a:cs typeface="Courier New"/>
              </a:rPr>
              <a:t> </a:t>
            </a:r>
            <a:r>
              <a:rPr sz="1400" b="1" spc="-15" dirty="0">
                <a:latin typeface="Courier New"/>
                <a:cs typeface="Courier New"/>
              </a:rPr>
              <a:t>k</a:t>
            </a:r>
            <a:r>
              <a:rPr sz="1400" b="1" spc="-5" dirty="0">
                <a:latin typeface="Courier New"/>
                <a:cs typeface="Courier New"/>
              </a:rPr>
              <a:t>&lt;n</a:t>
            </a:r>
            <a:r>
              <a:rPr sz="1400" b="1" dirty="0">
                <a:latin typeface="Courier New"/>
                <a:cs typeface="Courier New"/>
              </a:rPr>
              <a:t>;</a:t>
            </a:r>
            <a:r>
              <a:rPr sz="1400" b="1" spc="-5" dirty="0">
                <a:latin typeface="Courier New"/>
                <a:cs typeface="Courier New"/>
              </a:rPr>
              <a:t> k+</a:t>
            </a:r>
            <a:r>
              <a:rPr sz="1400" b="1" spc="-15" dirty="0">
                <a:latin typeface="Courier New"/>
                <a:cs typeface="Courier New"/>
              </a:rPr>
              <a:t>+</a:t>
            </a:r>
            <a:r>
              <a:rPr sz="1400" b="1" dirty="0">
                <a:latin typeface="Courier New"/>
                <a:cs typeface="Courier New"/>
              </a:rPr>
              <a:t>)</a:t>
            </a:r>
            <a:endParaRPr sz="1400">
              <a:latin typeface="Courier New"/>
              <a:cs typeface="Courier New"/>
            </a:endParaRPr>
          </a:p>
          <a:p>
            <a:pPr marL="403225" marR="186055" indent="212725">
              <a:lnSpc>
                <a:spcPct val="120000"/>
              </a:lnSpc>
            </a:pPr>
            <a:r>
              <a:rPr sz="1400" b="1" spc="-5" dirty="0">
                <a:latin typeface="Courier New"/>
                <a:cs typeface="Courier New"/>
              </a:rPr>
              <a:t>s</a:t>
            </a:r>
            <a:r>
              <a:rPr sz="1400" b="1" spc="-15" dirty="0">
                <a:latin typeface="Courier New"/>
                <a:cs typeface="Courier New"/>
              </a:rPr>
              <a:t>u</a:t>
            </a:r>
            <a:r>
              <a:rPr sz="1400" b="1" dirty="0">
                <a:latin typeface="Courier New"/>
                <a:cs typeface="Courier New"/>
              </a:rPr>
              <a:t>m</a:t>
            </a:r>
            <a:r>
              <a:rPr sz="1400" b="1" spc="-5" dirty="0">
                <a:latin typeface="Courier New"/>
                <a:cs typeface="Courier New"/>
              </a:rPr>
              <a:t> +</a:t>
            </a:r>
            <a:r>
              <a:rPr sz="1400" b="1" dirty="0">
                <a:latin typeface="Courier New"/>
                <a:cs typeface="Courier New"/>
              </a:rPr>
              <a:t>=</a:t>
            </a:r>
            <a:r>
              <a:rPr sz="1400" b="1" spc="-15" dirty="0">
                <a:latin typeface="Courier New"/>
                <a:cs typeface="Courier New"/>
              </a:rPr>
              <a:t> </a:t>
            </a:r>
            <a:r>
              <a:rPr sz="1400" b="1" spc="-5" dirty="0">
                <a:latin typeface="Courier New"/>
                <a:cs typeface="Courier New"/>
              </a:rPr>
              <a:t>a</a:t>
            </a:r>
            <a:r>
              <a:rPr sz="1400" b="1" spc="-15" dirty="0">
                <a:latin typeface="Courier New"/>
                <a:cs typeface="Courier New"/>
              </a:rPr>
              <a:t>[</a:t>
            </a:r>
            <a:r>
              <a:rPr sz="1400" b="1" spc="-5" dirty="0">
                <a:latin typeface="Courier New"/>
                <a:cs typeface="Courier New"/>
              </a:rPr>
              <a:t>i][k</a:t>
            </a:r>
            <a:r>
              <a:rPr sz="1400" b="1" dirty="0">
                <a:latin typeface="Courier New"/>
                <a:cs typeface="Courier New"/>
              </a:rPr>
              <a:t>]</a:t>
            </a:r>
            <a:r>
              <a:rPr sz="1400" b="1" spc="-5" dirty="0">
                <a:latin typeface="Courier New"/>
                <a:cs typeface="Courier New"/>
              </a:rPr>
              <a:t> </a:t>
            </a:r>
            <a:r>
              <a:rPr sz="1400" b="1" dirty="0">
                <a:latin typeface="Courier New"/>
                <a:cs typeface="Courier New"/>
              </a:rPr>
              <a:t>*</a:t>
            </a:r>
            <a:r>
              <a:rPr sz="1400" b="1" spc="-15" dirty="0">
                <a:latin typeface="Courier New"/>
                <a:cs typeface="Courier New"/>
              </a:rPr>
              <a:t> </a:t>
            </a:r>
            <a:r>
              <a:rPr sz="1400" b="1" spc="-5" dirty="0">
                <a:latin typeface="Courier New"/>
                <a:cs typeface="Courier New"/>
              </a:rPr>
              <a:t>b[</a:t>
            </a:r>
            <a:r>
              <a:rPr sz="1400" b="1" spc="-15" dirty="0">
                <a:latin typeface="Courier New"/>
                <a:cs typeface="Courier New"/>
              </a:rPr>
              <a:t>k</a:t>
            </a:r>
            <a:r>
              <a:rPr sz="1400" b="1" spc="-5" dirty="0">
                <a:latin typeface="Courier New"/>
                <a:cs typeface="Courier New"/>
              </a:rPr>
              <a:t>][</a:t>
            </a:r>
            <a:r>
              <a:rPr sz="1400" b="1" spc="-10" dirty="0">
                <a:latin typeface="Courier New"/>
                <a:cs typeface="Courier New"/>
              </a:rPr>
              <a:t>j</a:t>
            </a:r>
            <a:r>
              <a:rPr sz="1400" b="1" spc="-5" dirty="0">
                <a:latin typeface="Courier New"/>
                <a:cs typeface="Courier New"/>
              </a:rPr>
              <a:t>]; c[i</a:t>
            </a:r>
            <a:r>
              <a:rPr sz="1400" b="1" spc="-15" dirty="0">
                <a:latin typeface="Courier New"/>
                <a:cs typeface="Courier New"/>
              </a:rPr>
              <a:t>]</a:t>
            </a:r>
            <a:r>
              <a:rPr sz="1400" b="1" spc="-5" dirty="0">
                <a:latin typeface="Courier New"/>
                <a:cs typeface="Courier New"/>
              </a:rPr>
              <a:t>[j</a:t>
            </a:r>
            <a:r>
              <a:rPr sz="1400" b="1" dirty="0">
                <a:latin typeface="Courier New"/>
                <a:cs typeface="Courier New"/>
              </a:rPr>
              <a:t>]</a:t>
            </a:r>
            <a:r>
              <a:rPr sz="1400" b="1" spc="-15" dirty="0">
                <a:latin typeface="Courier New"/>
                <a:cs typeface="Courier New"/>
              </a:rPr>
              <a:t> </a:t>
            </a:r>
            <a:r>
              <a:rPr sz="1400" b="1" dirty="0">
                <a:latin typeface="Courier New"/>
                <a:cs typeface="Courier New"/>
              </a:rPr>
              <a:t>=</a:t>
            </a:r>
            <a:r>
              <a:rPr sz="1400" b="1" spc="-5" dirty="0">
                <a:latin typeface="Courier New"/>
                <a:cs typeface="Courier New"/>
              </a:rPr>
              <a:t> </a:t>
            </a:r>
            <a:r>
              <a:rPr sz="1400" b="1" spc="-15" dirty="0">
                <a:latin typeface="Courier New"/>
                <a:cs typeface="Courier New"/>
              </a:rPr>
              <a:t>s</a:t>
            </a:r>
            <a:r>
              <a:rPr sz="1400" b="1" spc="-5" dirty="0">
                <a:latin typeface="Courier New"/>
                <a:cs typeface="Courier New"/>
              </a:rPr>
              <a:t>um;</a:t>
            </a:r>
            <a:endParaRPr sz="1400">
              <a:latin typeface="Courier New"/>
              <a:cs typeface="Courier New"/>
            </a:endParaRPr>
          </a:p>
          <a:p>
            <a:pPr marL="189865">
              <a:lnSpc>
                <a:spcPct val="100000"/>
              </a:lnSpc>
              <a:spcBef>
                <a:spcPts val="335"/>
              </a:spcBef>
            </a:pPr>
            <a:r>
              <a:rPr sz="1400" b="1" dirty="0">
                <a:latin typeface="Courier New"/>
                <a:cs typeface="Courier New"/>
              </a:rPr>
              <a:t>}</a:t>
            </a:r>
            <a:endParaRPr sz="1400">
              <a:latin typeface="Courier New"/>
              <a:cs typeface="Courier New"/>
            </a:endParaRPr>
          </a:p>
          <a:p>
            <a:pPr marL="83185">
              <a:lnSpc>
                <a:spcPct val="100000"/>
              </a:lnSpc>
              <a:spcBef>
                <a:spcPts val="335"/>
              </a:spcBef>
            </a:pPr>
            <a:r>
              <a:rPr sz="1400" b="1" dirty="0">
                <a:latin typeface="Courier New"/>
                <a:cs typeface="Courier New"/>
              </a:rPr>
              <a:t>}</a:t>
            </a:r>
            <a:endParaRPr sz="1400">
              <a:latin typeface="Courier New"/>
              <a:cs typeface="Courier New"/>
            </a:endParaRPr>
          </a:p>
        </p:txBody>
      </p:sp>
      <p:sp>
        <p:nvSpPr>
          <p:cNvPr id="11" name="object 11"/>
          <p:cNvSpPr txBox="1"/>
          <p:nvPr/>
        </p:nvSpPr>
        <p:spPr>
          <a:xfrm>
            <a:off x="1295400" y="3221037"/>
            <a:ext cx="3481704" cy="1784350"/>
          </a:xfrm>
          <a:prstGeom prst="rect">
            <a:avLst/>
          </a:prstGeom>
          <a:solidFill>
            <a:srgbClr val="F6F5BD"/>
          </a:solidFill>
          <a:ln w="12700">
            <a:solidFill>
              <a:srgbClr val="000000"/>
            </a:solidFill>
          </a:ln>
        </p:spPr>
        <p:txBody>
          <a:bodyPr vert="horz" wrap="square" lIns="0" tIns="0" rIns="0" bIns="0" rtlCol="0">
            <a:spAutoFit/>
          </a:bodyPr>
          <a:lstStyle/>
          <a:p>
            <a:pPr marL="190500" marR="1036319" indent="-106680">
              <a:lnSpc>
                <a:spcPct val="120000"/>
              </a:lnSpc>
            </a:pPr>
            <a:r>
              <a:rPr sz="1400" b="1" spc="-5" dirty="0">
                <a:latin typeface="Courier New"/>
                <a:cs typeface="Courier New"/>
              </a:rPr>
              <a:t>fo</a:t>
            </a:r>
            <a:r>
              <a:rPr sz="1400" b="1" dirty="0">
                <a:latin typeface="Courier New"/>
                <a:cs typeface="Courier New"/>
              </a:rPr>
              <a:t>r</a:t>
            </a:r>
            <a:r>
              <a:rPr sz="1400" b="1" spc="-5" dirty="0">
                <a:latin typeface="Courier New"/>
                <a:cs typeface="Courier New"/>
              </a:rPr>
              <a:t> (k</a:t>
            </a:r>
            <a:r>
              <a:rPr sz="1400" b="1" spc="-15" dirty="0">
                <a:latin typeface="Courier New"/>
                <a:cs typeface="Courier New"/>
              </a:rPr>
              <a:t>=</a:t>
            </a:r>
            <a:r>
              <a:rPr sz="1400" b="1" spc="-5" dirty="0">
                <a:latin typeface="Courier New"/>
                <a:cs typeface="Courier New"/>
              </a:rPr>
              <a:t>0</a:t>
            </a:r>
            <a:r>
              <a:rPr sz="1400" b="1" dirty="0">
                <a:latin typeface="Courier New"/>
                <a:cs typeface="Courier New"/>
              </a:rPr>
              <a:t>;</a:t>
            </a:r>
            <a:r>
              <a:rPr sz="1400" b="1" spc="-5" dirty="0">
                <a:latin typeface="Courier New"/>
                <a:cs typeface="Courier New"/>
              </a:rPr>
              <a:t> </a:t>
            </a:r>
            <a:r>
              <a:rPr sz="1400" b="1" spc="-15" dirty="0">
                <a:latin typeface="Courier New"/>
                <a:cs typeface="Courier New"/>
              </a:rPr>
              <a:t>k</a:t>
            </a:r>
            <a:r>
              <a:rPr sz="1400" b="1" spc="-5" dirty="0">
                <a:latin typeface="Courier New"/>
                <a:cs typeface="Courier New"/>
              </a:rPr>
              <a:t>&lt;n</a:t>
            </a:r>
            <a:r>
              <a:rPr sz="1400" b="1" dirty="0">
                <a:latin typeface="Courier New"/>
                <a:cs typeface="Courier New"/>
              </a:rPr>
              <a:t>;</a:t>
            </a:r>
            <a:r>
              <a:rPr sz="1400" b="1" spc="-15" dirty="0">
                <a:latin typeface="Courier New"/>
                <a:cs typeface="Courier New"/>
              </a:rPr>
              <a:t> </a:t>
            </a:r>
            <a:r>
              <a:rPr sz="1400" b="1" spc="-5" dirty="0">
                <a:latin typeface="Courier New"/>
                <a:cs typeface="Courier New"/>
              </a:rPr>
              <a:t>k++</a:t>
            </a:r>
            <a:r>
              <a:rPr sz="1400" b="1" dirty="0">
                <a:latin typeface="Courier New"/>
                <a:cs typeface="Courier New"/>
              </a:rPr>
              <a:t>)</a:t>
            </a:r>
            <a:r>
              <a:rPr sz="1400" b="1" spc="-5" dirty="0">
                <a:latin typeface="Courier New"/>
                <a:cs typeface="Courier New"/>
              </a:rPr>
              <a:t> </a:t>
            </a:r>
            <a:r>
              <a:rPr sz="1400" b="1" dirty="0">
                <a:latin typeface="Courier New"/>
                <a:cs typeface="Courier New"/>
              </a:rPr>
              <a:t>{ </a:t>
            </a:r>
            <a:r>
              <a:rPr sz="1400" b="1" spc="-5" dirty="0">
                <a:latin typeface="Courier New"/>
                <a:cs typeface="Courier New"/>
              </a:rPr>
              <a:t>fo</a:t>
            </a:r>
            <a:r>
              <a:rPr sz="1400" b="1" dirty="0">
                <a:latin typeface="Courier New"/>
                <a:cs typeface="Courier New"/>
              </a:rPr>
              <a:t>r</a:t>
            </a:r>
            <a:r>
              <a:rPr sz="1400" b="1" spc="-5" dirty="0">
                <a:latin typeface="Courier New"/>
                <a:cs typeface="Courier New"/>
              </a:rPr>
              <a:t> (</a:t>
            </a:r>
            <a:r>
              <a:rPr sz="1400" b="1" spc="-15" dirty="0">
                <a:latin typeface="Courier New"/>
                <a:cs typeface="Courier New"/>
              </a:rPr>
              <a:t>i</a:t>
            </a:r>
            <a:r>
              <a:rPr sz="1400" b="1" spc="-5" dirty="0">
                <a:latin typeface="Courier New"/>
                <a:cs typeface="Courier New"/>
              </a:rPr>
              <a:t>=0</a:t>
            </a:r>
            <a:r>
              <a:rPr sz="1400" b="1" dirty="0">
                <a:latin typeface="Courier New"/>
                <a:cs typeface="Courier New"/>
              </a:rPr>
              <a:t>;</a:t>
            </a:r>
            <a:r>
              <a:rPr sz="1400" b="1" spc="-15" dirty="0">
                <a:latin typeface="Courier New"/>
                <a:cs typeface="Courier New"/>
              </a:rPr>
              <a:t> </a:t>
            </a:r>
            <a:r>
              <a:rPr sz="1400" b="1" spc="-5" dirty="0">
                <a:latin typeface="Courier New"/>
                <a:cs typeface="Courier New"/>
              </a:rPr>
              <a:t>i&lt;</a:t>
            </a:r>
            <a:r>
              <a:rPr sz="1400" b="1" spc="-15" dirty="0">
                <a:latin typeface="Courier New"/>
                <a:cs typeface="Courier New"/>
              </a:rPr>
              <a:t>n</a:t>
            </a:r>
            <a:r>
              <a:rPr sz="1400" b="1" dirty="0">
                <a:latin typeface="Courier New"/>
                <a:cs typeface="Courier New"/>
              </a:rPr>
              <a:t>;</a:t>
            </a:r>
            <a:r>
              <a:rPr sz="1400" b="1" spc="-5" dirty="0">
                <a:latin typeface="Courier New"/>
                <a:cs typeface="Courier New"/>
              </a:rPr>
              <a:t> i++</a:t>
            </a:r>
            <a:r>
              <a:rPr sz="1400" b="1" dirty="0">
                <a:latin typeface="Courier New"/>
                <a:cs typeface="Courier New"/>
              </a:rPr>
              <a:t>)</a:t>
            </a:r>
            <a:r>
              <a:rPr sz="1400" b="1" spc="-15" dirty="0">
                <a:latin typeface="Courier New"/>
                <a:cs typeface="Courier New"/>
              </a:rPr>
              <a:t> </a:t>
            </a:r>
            <a:r>
              <a:rPr sz="1400" b="1" dirty="0">
                <a:latin typeface="Courier New"/>
                <a:cs typeface="Courier New"/>
              </a:rPr>
              <a:t>{ r</a:t>
            </a:r>
            <a:r>
              <a:rPr sz="1400" b="1" spc="-5" dirty="0">
                <a:latin typeface="Courier New"/>
                <a:cs typeface="Courier New"/>
              </a:rPr>
              <a:t> </a:t>
            </a:r>
            <a:r>
              <a:rPr sz="1400" b="1" dirty="0">
                <a:latin typeface="Courier New"/>
                <a:cs typeface="Courier New"/>
              </a:rPr>
              <a:t>=</a:t>
            </a:r>
            <a:r>
              <a:rPr sz="1400" b="1" spc="-5" dirty="0">
                <a:latin typeface="Courier New"/>
                <a:cs typeface="Courier New"/>
              </a:rPr>
              <a:t> </a:t>
            </a:r>
            <a:r>
              <a:rPr sz="1400" b="1" spc="-15" dirty="0">
                <a:latin typeface="Courier New"/>
                <a:cs typeface="Courier New"/>
              </a:rPr>
              <a:t>a</a:t>
            </a:r>
            <a:r>
              <a:rPr sz="1400" b="1" spc="-5" dirty="0">
                <a:latin typeface="Courier New"/>
                <a:cs typeface="Courier New"/>
              </a:rPr>
              <a:t>[i]</a:t>
            </a:r>
            <a:r>
              <a:rPr sz="1400" b="1" spc="-15" dirty="0">
                <a:latin typeface="Courier New"/>
                <a:cs typeface="Courier New"/>
              </a:rPr>
              <a:t>[</a:t>
            </a:r>
            <a:r>
              <a:rPr sz="1400" b="1" spc="-5" dirty="0">
                <a:latin typeface="Courier New"/>
                <a:cs typeface="Courier New"/>
              </a:rPr>
              <a:t>k];</a:t>
            </a:r>
            <a:endParaRPr sz="1400">
              <a:latin typeface="Courier New"/>
              <a:cs typeface="Courier New"/>
            </a:endParaRPr>
          </a:p>
          <a:p>
            <a:pPr marL="403225" marR="611505" indent="-106680">
              <a:lnSpc>
                <a:spcPct val="120000"/>
              </a:lnSpc>
            </a:pPr>
            <a:r>
              <a:rPr sz="1400" b="1" spc="-5" dirty="0">
                <a:latin typeface="Courier New"/>
                <a:cs typeface="Courier New"/>
              </a:rPr>
              <a:t>fo</a:t>
            </a:r>
            <a:r>
              <a:rPr sz="1400" b="1" dirty="0">
                <a:latin typeface="Courier New"/>
                <a:cs typeface="Courier New"/>
              </a:rPr>
              <a:t>r</a:t>
            </a:r>
            <a:r>
              <a:rPr sz="1400" b="1" spc="-5" dirty="0">
                <a:latin typeface="Courier New"/>
                <a:cs typeface="Courier New"/>
              </a:rPr>
              <a:t> </a:t>
            </a:r>
            <a:r>
              <a:rPr sz="1400" b="1" spc="-15" dirty="0">
                <a:latin typeface="Courier New"/>
                <a:cs typeface="Courier New"/>
              </a:rPr>
              <a:t>(</a:t>
            </a:r>
            <a:r>
              <a:rPr sz="1400" b="1" spc="-5" dirty="0">
                <a:latin typeface="Courier New"/>
                <a:cs typeface="Courier New"/>
              </a:rPr>
              <a:t>j=0</a:t>
            </a:r>
            <a:r>
              <a:rPr sz="1400" b="1" dirty="0">
                <a:latin typeface="Courier New"/>
                <a:cs typeface="Courier New"/>
              </a:rPr>
              <a:t>;</a:t>
            </a:r>
            <a:r>
              <a:rPr sz="1400" b="1" spc="-15" dirty="0">
                <a:latin typeface="Courier New"/>
                <a:cs typeface="Courier New"/>
              </a:rPr>
              <a:t> </a:t>
            </a:r>
            <a:r>
              <a:rPr sz="1400" b="1" spc="-5" dirty="0">
                <a:latin typeface="Courier New"/>
                <a:cs typeface="Courier New"/>
              </a:rPr>
              <a:t>j</a:t>
            </a:r>
            <a:r>
              <a:rPr sz="1400" b="1" spc="-15" dirty="0">
                <a:latin typeface="Courier New"/>
                <a:cs typeface="Courier New"/>
              </a:rPr>
              <a:t>&lt;</a:t>
            </a:r>
            <a:r>
              <a:rPr sz="1400" b="1" spc="-5" dirty="0">
                <a:latin typeface="Courier New"/>
                <a:cs typeface="Courier New"/>
              </a:rPr>
              <a:t>n</a:t>
            </a:r>
            <a:r>
              <a:rPr sz="1400" b="1" dirty="0">
                <a:latin typeface="Courier New"/>
                <a:cs typeface="Courier New"/>
              </a:rPr>
              <a:t>;</a:t>
            </a:r>
            <a:r>
              <a:rPr sz="1400" b="1" spc="-5" dirty="0">
                <a:latin typeface="Courier New"/>
                <a:cs typeface="Courier New"/>
              </a:rPr>
              <a:t> j++) c[i</a:t>
            </a:r>
            <a:r>
              <a:rPr sz="1400" b="1" spc="-15" dirty="0">
                <a:latin typeface="Courier New"/>
                <a:cs typeface="Courier New"/>
              </a:rPr>
              <a:t>]</a:t>
            </a:r>
            <a:r>
              <a:rPr sz="1400" b="1" spc="-5" dirty="0">
                <a:latin typeface="Courier New"/>
                <a:cs typeface="Courier New"/>
              </a:rPr>
              <a:t>[j</a:t>
            </a:r>
            <a:r>
              <a:rPr sz="1400" b="1" dirty="0">
                <a:latin typeface="Courier New"/>
                <a:cs typeface="Courier New"/>
              </a:rPr>
              <a:t>]</a:t>
            </a:r>
            <a:r>
              <a:rPr sz="1400" b="1" spc="-15" dirty="0">
                <a:latin typeface="Courier New"/>
                <a:cs typeface="Courier New"/>
              </a:rPr>
              <a:t> </a:t>
            </a:r>
            <a:r>
              <a:rPr sz="1400" b="1" spc="-5" dirty="0">
                <a:latin typeface="Courier New"/>
                <a:cs typeface="Courier New"/>
              </a:rPr>
              <a:t>+</a:t>
            </a:r>
            <a:r>
              <a:rPr sz="1400" b="1" dirty="0">
                <a:latin typeface="Courier New"/>
                <a:cs typeface="Courier New"/>
              </a:rPr>
              <a:t>=</a:t>
            </a:r>
            <a:r>
              <a:rPr sz="1400" b="1" spc="-15" dirty="0">
                <a:latin typeface="Courier New"/>
                <a:cs typeface="Courier New"/>
              </a:rPr>
              <a:t> </a:t>
            </a:r>
            <a:r>
              <a:rPr sz="1400" b="1" dirty="0">
                <a:latin typeface="Courier New"/>
                <a:cs typeface="Courier New"/>
              </a:rPr>
              <a:t>r</a:t>
            </a:r>
            <a:r>
              <a:rPr sz="1400" b="1" spc="-5" dirty="0">
                <a:latin typeface="Courier New"/>
                <a:cs typeface="Courier New"/>
              </a:rPr>
              <a:t> </a:t>
            </a:r>
            <a:r>
              <a:rPr sz="1400" b="1" dirty="0">
                <a:latin typeface="Courier New"/>
                <a:cs typeface="Courier New"/>
              </a:rPr>
              <a:t>*</a:t>
            </a:r>
            <a:r>
              <a:rPr sz="1400" b="1" spc="-5" dirty="0">
                <a:latin typeface="Courier New"/>
                <a:cs typeface="Courier New"/>
              </a:rPr>
              <a:t> b[</a:t>
            </a:r>
            <a:r>
              <a:rPr sz="1400" b="1" spc="-15" dirty="0">
                <a:latin typeface="Courier New"/>
                <a:cs typeface="Courier New"/>
              </a:rPr>
              <a:t>k</a:t>
            </a:r>
            <a:r>
              <a:rPr sz="1400" b="1" spc="-5" dirty="0">
                <a:latin typeface="Courier New"/>
                <a:cs typeface="Courier New"/>
              </a:rPr>
              <a:t>][j</a:t>
            </a:r>
            <a:r>
              <a:rPr sz="1400" b="1" spc="-15" dirty="0">
                <a:latin typeface="Courier New"/>
                <a:cs typeface="Courier New"/>
              </a:rPr>
              <a:t>]</a:t>
            </a:r>
            <a:r>
              <a:rPr sz="1400" b="1" dirty="0">
                <a:latin typeface="Courier New"/>
                <a:cs typeface="Courier New"/>
              </a:rPr>
              <a:t>;</a:t>
            </a:r>
            <a:endParaRPr sz="1400">
              <a:latin typeface="Courier New"/>
              <a:cs typeface="Courier New"/>
            </a:endParaRPr>
          </a:p>
          <a:p>
            <a:pPr marL="190500">
              <a:lnSpc>
                <a:spcPct val="100000"/>
              </a:lnSpc>
              <a:spcBef>
                <a:spcPts val="335"/>
              </a:spcBef>
            </a:pPr>
            <a:r>
              <a:rPr sz="1400" b="1" dirty="0">
                <a:latin typeface="Courier New"/>
                <a:cs typeface="Courier New"/>
              </a:rPr>
              <a:t>}</a:t>
            </a:r>
            <a:endParaRPr sz="1400">
              <a:latin typeface="Courier New"/>
              <a:cs typeface="Courier New"/>
            </a:endParaRPr>
          </a:p>
          <a:p>
            <a:pPr marL="83185">
              <a:lnSpc>
                <a:spcPct val="100000"/>
              </a:lnSpc>
              <a:spcBef>
                <a:spcPts val="335"/>
              </a:spcBef>
            </a:pPr>
            <a:r>
              <a:rPr sz="1400" b="1" dirty="0">
                <a:latin typeface="Courier New"/>
                <a:cs typeface="Courier New"/>
              </a:rPr>
              <a:t>}</a:t>
            </a:r>
            <a:endParaRPr sz="1400">
              <a:latin typeface="Courier New"/>
              <a:cs typeface="Courier New"/>
            </a:endParaRPr>
          </a:p>
        </p:txBody>
      </p:sp>
      <p:sp>
        <p:nvSpPr>
          <p:cNvPr id="12" name="object 12"/>
          <p:cNvSpPr txBox="1"/>
          <p:nvPr/>
        </p:nvSpPr>
        <p:spPr>
          <a:xfrm>
            <a:off x="1295400" y="5073650"/>
            <a:ext cx="3481704" cy="1784350"/>
          </a:xfrm>
          <a:prstGeom prst="rect">
            <a:avLst/>
          </a:prstGeom>
          <a:solidFill>
            <a:srgbClr val="F6F5BD"/>
          </a:solidFill>
          <a:ln w="12700">
            <a:solidFill>
              <a:srgbClr val="000000"/>
            </a:solidFill>
          </a:ln>
        </p:spPr>
        <p:txBody>
          <a:bodyPr vert="horz" wrap="square" lIns="0" tIns="0" rIns="0" bIns="0" rtlCol="0">
            <a:spAutoFit/>
          </a:bodyPr>
          <a:lstStyle/>
          <a:p>
            <a:pPr marL="190500" marR="1036319" indent="-106680">
              <a:lnSpc>
                <a:spcPct val="120000"/>
              </a:lnSpc>
            </a:pPr>
            <a:r>
              <a:rPr sz="1400" b="1" spc="-5" dirty="0">
                <a:latin typeface="Courier New"/>
                <a:cs typeface="Courier New"/>
              </a:rPr>
              <a:t>fo</a:t>
            </a:r>
            <a:r>
              <a:rPr sz="1400" b="1" dirty="0">
                <a:latin typeface="Courier New"/>
                <a:cs typeface="Courier New"/>
              </a:rPr>
              <a:t>r</a:t>
            </a:r>
            <a:r>
              <a:rPr sz="1400" b="1" spc="-5" dirty="0">
                <a:latin typeface="Courier New"/>
                <a:cs typeface="Courier New"/>
              </a:rPr>
              <a:t> (j</a:t>
            </a:r>
            <a:r>
              <a:rPr sz="1400" b="1" spc="-15" dirty="0">
                <a:latin typeface="Courier New"/>
                <a:cs typeface="Courier New"/>
              </a:rPr>
              <a:t>=</a:t>
            </a:r>
            <a:r>
              <a:rPr sz="1400" b="1" spc="-5" dirty="0">
                <a:latin typeface="Courier New"/>
                <a:cs typeface="Courier New"/>
              </a:rPr>
              <a:t>0</a:t>
            </a:r>
            <a:r>
              <a:rPr sz="1400" b="1" dirty="0">
                <a:latin typeface="Courier New"/>
                <a:cs typeface="Courier New"/>
              </a:rPr>
              <a:t>;</a:t>
            </a:r>
            <a:r>
              <a:rPr sz="1400" b="1" spc="-5" dirty="0">
                <a:latin typeface="Courier New"/>
                <a:cs typeface="Courier New"/>
              </a:rPr>
              <a:t> </a:t>
            </a:r>
            <a:r>
              <a:rPr sz="1400" b="1" spc="-15" dirty="0">
                <a:latin typeface="Courier New"/>
                <a:cs typeface="Courier New"/>
              </a:rPr>
              <a:t>j</a:t>
            </a:r>
            <a:r>
              <a:rPr sz="1400" b="1" spc="-5" dirty="0">
                <a:latin typeface="Courier New"/>
                <a:cs typeface="Courier New"/>
              </a:rPr>
              <a:t>&lt;n</a:t>
            </a:r>
            <a:r>
              <a:rPr sz="1400" b="1" dirty="0">
                <a:latin typeface="Courier New"/>
                <a:cs typeface="Courier New"/>
              </a:rPr>
              <a:t>;</a:t>
            </a:r>
            <a:r>
              <a:rPr sz="1400" b="1" spc="-15" dirty="0">
                <a:latin typeface="Courier New"/>
                <a:cs typeface="Courier New"/>
              </a:rPr>
              <a:t> </a:t>
            </a:r>
            <a:r>
              <a:rPr sz="1400" b="1" spc="-5" dirty="0">
                <a:latin typeface="Courier New"/>
                <a:cs typeface="Courier New"/>
              </a:rPr>
              <a:t>j++</a:t>
            </a:r>
            <a:r>
              <a:rPr sz="1400" b="1" dirty="0">
                <a:latin typeface="Courier New"/>
                <a:cs typeface="Courier New"/>
              </a:rPr>
              <a:t>)</a:t>
            </a:r>
            <a:r>
              <a:rPr sz="1400" b="1" spc="-5" dirty="0">
                <a:latin typeface="Courier New"/>
                <a:cs typeface="Courier New"/>
              </a:rPr>
              <a:t> </a:t>
            </a:r>
            <a:r>
              <a:rPr sz="1400" b="1" dirty="0">
                <a:latin typeface="Courier New"/>
                <a:cs typeface="Courier New"/>
              </a:rPr>
              <a:t>{ </a:t>
            </a:r>
            <a:r>
              <a:rPr sz="1400" b="1" spc="-5" dirty="0">
                <a:latin typeface="Courier New"/>
                <a:cs typeface="Courier New"/>
              </a:rPr>
              <a:t>fo</a:t>
            </a:r>
            <a:r>
              <a:rPr sz="1400" b="1" dirty="0">
                <a:latin typeface="Courier New"/>
                <a:cs typeface="Courier New"/>
              </a:rPr>
              <a:t>r</a:t>
            </a:r>
            <a:r>
              <a:rPr sz="1400" b="1" spc="-5" dirty="0">
                <a:latin typeface="Courier New"/>
                <a:cs typeface="Courier New"/>
              </a:rPr>
              <a:t> (</a:t>
            </a:r>
            <a:r>
              <a:rPr sz="1400" b="1" spc="-15" dirty="0">
                <a:latin typeface="Courier New"/>
                <a:cs typeface="Courier New"/>
              </a:rPr>
              <a:t>k</a:t>
            </a:r>
            <a:r>
              <a:rPr sz="1400" b="1" spc="-5" dirty="0">
                <a:latin typeface="Courier New"/>
                <a:cs typeface="Courier New"/>
              </a:rPr>
              <a:t>=0</a:t>
            </a:r>
            <a:r>
              <a:rPr sz="1400" b="1" dirty="0">
                <a:latin typeface="Courier New"/>
                <a:cs typeface="Courier New"/>
              </a:rPr>
              <a:t>;</a:t>
            </a:r>
            <a:r>
              <a:rPr sz="1400" b="1" spc="-15" dirty="0">
                <a:latin typeface="Courier New"/>
                <a:cs typeface="Courier New"/>
              </a:rPr>
              <a:t> </a:t>
            </a:r>
            <a:r>
              <a:rPr sz="1400" b="1" spc="-5" dirty="0">
                <a:latin typeface="Courier New"/>
                <a:cs typeface="Courier New"/>
              </a:rPr>
              <a:t>k&lt;</a:t>
            </a:r>
            <a:r>
              <a:rPr sz="1400" b="1" spc="-15" dirty="0">
                <a:latin typeface="Courier New"/>
                <a:cs typeface="Courier New"/>
              </a:rPr>
              <a:t>n</a:t>
            </a:r>
            <a:r>
              <a:rPr sz="1400" b="1" dirty="0">
                <a:latin typeface="Courier New"/>
                <a:cs typeface="Courier New"/>
              </a:rPr>
              <a:t>;</a:t>
            </a:r>
            <a:r>
              <a:rPr sz="1400" b="1" spc="-5" dirty="0">
                <a:latin typeface="Courier New"/>
                <a:cs typeface="Courier New"/>
              </a:rPr>
              <a:t> k++</a:t>
            </a:r>
            <a:r>
              <a:rPr sz="1400" b="1" dirty="0">
                <a:latin typeface="Courier New"/>
                <a:cs typeface="Courier New"/>
              </a:rPr>
              <a:t>)</a:t>
            </a:r>
            <a:r>
              <a:rPr sz="1400" b="1" spc="-15" dirty="0">
                <a:latin typeface="Courier New"/>
                <a:cs typeface="Courier New"/>
              </a:rPr>
              <a:t> </a:t>
            </a:r>
            <a:r>
              <a:rPr sz="1400" b="1" dirty="0">
                <a:latin typeface="Courier New"/>
                <a:cs typeface="Courier New"/>
              </a:rPr>
              <a:t>{</a:t>
            </a:r>
            <a:endParaRPr sz="1400">
              <a:latin typeface="Courier New"/>
              <a:cs typeface="Courier New"/>
            </a:endParaRPr>
          </a:p>
          <a:p>
            <a:pPr marL="403225">
              <a:lnSpc>
                <a:spcPct val="100000"/>
              </a:lnSpc>
              <a:spcBef>
                <a:spcPts val="335"/>
              </a:spcBef>
            </a:pPr>
            <a:r>
              <a:rPr sz="1400" b="1" dirty="0">
                <a:latin typeface="Courier New"/>
                <a:cs typeface="Courier New"/>
              </a:rPr>
              <a:t>r</a:t>
            </a:r>
            <a:r>
              <a:rPr sz="1400" b="1" spc="-5" dirty="0">
                <a:latin typeface="Courier New"/>
                <a:cs typeface="Courier New"/>
              </a:rPr>
              <a:t> </a:t>
            </a:r>
            <a:r>
              <a:rPr sz="1400" b="1" dirty="0">
                <a:latin typeface="Courier New"/>
                <a:cs typeface="Courier New"/>
              </a:rPr>
              <a:t>=</a:t>
            </a:r>
            <a:r>
              <a:rPr sz="1400" b="1" spc="-15" dirty="0">
                <a:latin typeface="Courier New"/>
                <a:cs typeface="Courier New"/>
              </a:rPr>
              <a:t> </a:t>
            </a:r>
            <a:r>
              <a:rPr sz="1400" b="1" spc="-5" dirty="0">
                <a:latin typeface="Courier New"/>
                <a:cs typeface="Courier New"/>
              </a:rPr>
              <a:t>b[k</a:t>
            </a:r>
            <a:r>
              <a:rPr sz="1400" b="1" spc="-15" dirty="0">
                <a:latin typeface="Courier New"/>
                <a:cs typeface="Courier New"/>
              </a:rPr>
              <a:t>]</a:t>
            </a:r>
            <a:r>
              <a:rPr sz="1400" b="1" spc="-5" dirty="0">
                <a:latin typeface="Courier New"/>
                <a:cs typeface="Courier New"/>
              </a:rPr>
              <a:t>[j</a:t>
            </a:r>
            <a:r>
              <a:rPr sz="1400" b="1" spc="-15" dirty="0">
                <a:latin typeface="Courier New"/>
                <a:cs typeface="Courier New"/>
              </a:rPr>
              <a:t>]</a:t>
            </a:r>
            <a:r>
              <a:rPr sz="1400" b="1" dirty="0">
                <a:latin typeface="Courier New"/>
                <a:cs typeface="Courier New"/>
              </a:rPr>
              <a:t>;</a:t>
            </a:r>
            <a:endParaRPr sz="1400">
              <a:latin typeface="Courier New"/>
              <a:cs typeface="Courier New"/>
            </a:endParaRPr>
          </a:p>
          <a:p>
            <a:pPr marL="509905" marR="505459" indent="-106680">
              <a:lnSpc>
                <a:spcPct val="120000"/>
              </a:lnSpc>
            </a:pPr>
            <a:r>
              <a:rPr sz="1400" b="1" spc="-5" dirty="0">
                <a:latin typeface="Courier New"/>
                <a:cs typeface="Courier New"/>
              </a:rPr>
              <a:t>fo</a:t>
            </a:r>
            <a:r>
              <a:rPr sz="1400" b="1" dirty="0">
                <a:latin typeface="Courier New"/>
                <a:cs typeface="Courier New"/>
              </a:rPr>
              <a:t>r</a:t>
            </a:r>
            <a:r>
              <a:rPr sz="1400" b="1" spc="-15" dirty="0">
                <a:latin typeface="Courier New"/>
                <a:cs typeface="Courier New"/>
              </a:rPr>
              <a:t> </a:t>
            </a:r>
            <a:r>
              <a:rPr sz="1400" b="1" spc="-5" dirty="0">
                <a:latin typeface="Courier New"/>
                <a:cs typeface="Courier New"/>
              </a:rPr>
              <a:t>(i=</a:t>
            </a:r>
            <a:r>
              <a:rPr sz="1400" b="1" spc="-15" dirty="0">
                <a:latin typeface="Courier New"/>
                <a:cs typeface="Courier New"/>
              </a:rPr>
              <a:t>0</a:t>
            </a:r>
            <a:r>
              <a:rPr sz="1400" b="1" dirty="0">
                <a:latin typeface="Courier New"/>
                <a:cs typeface="Courier New"/>
              </a:rPr>
              <a:t>;</a:t>
            </a:r>
            <a:r>
              <a:rPr sz="1400" b="1" spc="-5" dirty="0">
                <a:latin typeface="Courier New"/>
                <a:cs typeface="Courier New"/>
              </a:rPr>
              <a:t> </a:t>
            </a:r>
            <a:r>
              <a:rPr sz="1400" b="1" spc="-15" dirty="0">
                <a:latin typeface="Courier New"/>
                <a:cs typeface="Courier New"/>
              </a:rPr>
              <a:t>i</a:t>
            </a:r>
            <a:r>
              <a:rPr sz="1400" b="1" spc="-5" dirty="0">
                <a:latin typeface="Courier New"/>
                <a:cs typeface="Courier New"/>
              </a:rPr>
              <a:t>&lt;n</a:t>
            </a:r>
            <a:r>
              <a:rPr sz="1400" b="1" dirty="0">
                <a:latin typeface="Courier New"/>
                <a:cs typeface="Courier New"/>
              </a:rPr>
              <a:t>;</a:t>
            </a:r>
            <a:r>
              <a:rPr sz="1400" b="1" spc="-5" dirty="0">
                <a:latin typeface="Courier New"/>
                <a:cs typeface="Courier New"/>
              </a:rPr>
              <a:t> i+</a:t>
            </a:r>
            <a:r>
              <a:rPr sz="1400" b="1" spc="-15" dirty="0">
                <a:latin typeface="Courier New"/>
                <a:cs typeface="Courier New"/>
              </a:rPr>
              <a:t>+</a:t>
            </a:r>
            <a:r>
              <a:rPr sz="1400" b="1" dirty="0">
                <a:latin typeface="Courier New"/>
                <a:cs typeface="Courier New"/>
              </a:rPr>
              <a:t>) </a:t>
            </a:r>
            <a:r>
              <a:rPr sz="1400" b="1" spc="-5" dirty="0">
                <a:latin typeface="Courier New"/>
                <a:cs typeface="Courier New"/>
              </a:rPr>
              <a:t>c[</a:t>
            </a:r>
            <a:r>
              <a:rPr sz="1400" b="1" spc="-15" dirty="0">
                <a:latin typeface="Courier New"/>
                <a:cs typeface="Courier New"/>
              </a:rPr>
              <a:t>i</a:t>
            </a:r>
            <a:r>
              <a:rPr sz="1400" b="1" spc="-5" dirty="0">
                <a:latin typeface="Courier New"/>
                <a:cs typeface="Courier New"/>
              </a:rPr>
              <a:t>][j</a:t>
            </a:r>
            <a:r>
              <a:rPr sz="1400" b="1" dirty="0">
                <a:latin typeface="Courier New"/>
                <a:cs typeface="Courier New"/>
              </a:rPr>
              <a:t>]</a:t>
            </a:r>
            <a:r>
              <a:rPr sz="1400" b="1" spc="-15" dirty="0">
                <a:latin typeface="Courier New"/>
                <a:cs typeface="Courier New"/>
              </a:rPr>
              <a:t> </a:t>
            </a:r>
            <a:r>
              <a:rPr sz="1400" b="1" spc="-5" dirty="0">
                <a:latin typeface="Courier New"/>
                <a:cs typeface="Courier New"/>
              </a:rPr>
              <a:t>+</a:t>
            </a:r>
            <a:r>
              <a:rPr sz="1400" b="1" dirty="0">
                <a:latin typeface="Courier New"/>
                <a:cs typeface="Courier New"/>
              </a:rPr>
              <a:t>=</a:t>
            </a:r>
            <a:r>
              <a:rPr sz="1400" b="1" spc="-15" dirty="0">
                <a:latin typeface="Courier New"/>
                <a:cs typeface="Courier New"/>
              </a:rPr>
              <a:t> </a:t>
            </a:r>
            <a:r>
              <a:rPr sz="1400" b="1" spc="-5" dirty="0">
                <a:latin typeface="Courier New"/>
                <a:cs typeface="Courier New"/>
              </a:rPr>
              <a:t>a[i][</a:t>
            </a:r>
            <a:r>
              <a:rPr sz="1400" b="1" spc="-15" dirty="0">
                <a:latin typeface="Courier New"/>
                <a:cs typeface="Courier New"/>
              </a:rPr>
              <a:t>k</a:t>
            </a:r>
            <a:r>
              <a:rPr sz="1400" b="1" dirty="0">
                <a:latin typeface="Courier New"/>
                <a:cs typeface="Courier New"/>
              </a:rPr>
              <a:t>]</a:t>
            </a:r>
            <a:r>
              <a:rPr sz="1400" b="1" spc="-5" dirty="0">
                <a:latin typeface="Courier New"/>
                <a:cs typeface="Courier New"/>
              </a:rPr>
              <a:t> </a:t>
            </a:r>
            <a:r>
              <a:rPr sz="1400" b="1" dirty="0">
                <a:latin typeface="Courier New"/>
                <a:cs typeface="Courier New"/>
              </a:rPr>
              <a:t>*</a:t>
            </a:r>
            <a:r>
              <a:rPr sz="1400" b="1" spc="-15" dirty="0">
                <a:latin typeface="Courier New"/>
                <a:cs typeface="Courier New"/>
              </a:rPr>
              <a:t> </a:t>
            </a:r>
            <a:r>
              <a:rPr sz="1400" b="1" spc="-5" dirty="0">
                <a:latin typeface="Courier New"/>
                <a:cs typeface="Courier New"/>
              </a:rPr>
              <a:t>r;</a:t>
            </a:r>
            <a:endParaRPr sz="1400">
              <a:latin typeface="Courier New"/>
              <a:cs typeface="Courier New"/>
            </a:endParaRPr>
          </a:p>
          <a:p>
            <a:pPr marL="190500">
              <a:lnSpc>
                <a:spcPct val="100000"/>
              </a:lnSpc>
              <a:spcBef>
                <a:spcPts val="335"/>
              </a:spcBef>
            </a:pPr>
            <a:r>
              <a:rPr sz="1400" b="1" dirty="0">
                <a:latin typeface="Courier New"/>
                <a:cs typeface="Courier New"/>
              </a:rPr>
              <a:t>}</a:t>
            </a:r>
            <a:endParaRPr sz="1400">
              <a:latin typeface="Courier New"/>
              <a:cs typeface="Courier New"/>
            </a:endParaRPr>
          </a:p>
          <a:p>
            <a:pPr marL="83820">
              <a:lnSpc>
                <a:spcPct val="100000"/>
              </a:lnSpc>
              <a:spcBef>
                <a:spcPts val="335"/>
              </a:spcBef>
            </a:pPr>
            <a:r>
              <a:rPr sz="1400" b="1" dirty="0">
                <a:latin typeface="Courier New"/>
                <a:cs typeface="Courier New"/>
              </a:rPr>
              <a:t>}</a:t>
            </a:r>
            <a:endParaRPr sz="1400">
              <a:latin typeface="Courier New"/>
              <a:cs typeface="Courier New"/>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401179"/>
            <a:ext cx="7592093" cy="830998"/>
          </a:xfrm>
          <a:prstGeom prst="rect">
            <a:avLst/>
          </a:prstGeom>
        </p:spPr>
        <p:txBody>
          <a:bodyPr vert="horz" wrap="square" lIns="0" tIns="274321" rIns="0" bIns="0" rtlCol="0">
            <a:spAutoFit/>
          </a:bodyPr>
          <a:lstStyle/>
          <a:p>
            <a:pPr marL="12700">
              <a:lnSpc>
                <a:spcPct val="100000"/>
              </a:lnSpc>
            </a:pPr>
            <a:r>
              <a:rPr dirty="0"/>
              <a:t>C</a:t>
            </a:r>
            <a:r>
              <a:rPr spc="-10" dirty="0"/>
              <a:t>o</a:t>
            </a:r>
            <a:r>
              <a:rPr dirty="0"/>
              <a:t>re</a:t>
            </a:r>
            <a:r>
              <a:rPr spc="-15" dirty="0"/>
              <a:t> </a:t>
            </a:r>
            <a:r>
              <a:rPr spc="-5" dirty="0"/>
              <a:t>i7</a:t>
            </a:r>
            <a:r>
              <a:rPr dirty="0"/>
              <a:t> </a:t>
            </a:r>
            <a:r>
              <a:rPr lang="zh-CN" altLang="en-US" dirty="0" smtClean="0"/>
              <a:t>矩阵乘法性能</a:t>
            </a:r>
            <a:endParaRPr dirty="0"/>
          </a:p>
        </p:txBody>
      </p:sp>
      <p:sp>
        <p:nvSpPr>
          <p:cNvPr id="4" name="object 4"/>
          <p:cNvSpPr/>
          <p:nvPr/>
        </p:nvSpPr>
        <p:spPr>
          <a:xfrm>
            <a:off x="745236" y="1604772"/>
            <a:ext cx="7940040" cy="4439920"/>
          </a:xfrm>
          <a:custGeom>
            <a:avLst/>
            <a:gdLst/>
            <a:ahLst/>
            <a:cxnLst/>
            <a:rect l="l" t="t" r="r" b="b"/>
            <a:pathLst>
              <a:path w="7940040" h="4439920">
                <a:moveTo>
                  <a:pt x="0" y="0"/>
                </a:moveTo>
                <a:lnTo>
                  <a:pt x="7940040" y="0"/>
                </a:lnTo>
                <a:lnTo>
                  <a:pt x="7940040" y="4439412"/>
                </a:lnTo>
                <a:lnTo>
                  <a:pt x="0" y="4439412"/>
                </a:lnTo>
                <a:lnTo>
                  <a:pt x="0" y="0"/>
                </a:lnTo>
                <a:close/>
              </a:path>
            </a:pathLst>
          </a:custGeom>
          <a:solidFill>
            <a:srgbClr val="F2F2F2"/>
          </a:solidFill>
        </p:spPr>
        <p:txBody>
          <a:bodyPr wrap="square" lIns="0" tIns="0" rIns="0" bIns="0" rtlCol="0"/>
          <a:lstStyle/>
          <a:p>
            <a:endParaRPr/>
          </a:p>
        </p:txBody>
      </p:sp>
      <p:sp>
        <p:nvSpPr>
          <p:cNvPr id="5" name="object 5"/>
          <p:cNvSpPr/>
          <p:nvPr/>
        </p:nvSpPr>
        <p:spPr>
          <a:xfrm>
            <a:off x="745236" y="5375147"/>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6" name="object 6"/>
          <p:cNvSpPr/>
          <p:nvPr/>
        </p:nvSpPr>
        <p:spPr>
          <a:xfrm>
            <a:off x="745236" y="4985003"/>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7" name="object 7"/>
          <p:cNvSpPr/>
          <p:nvPr/>
        </p:nvSpPr>
        <p:spPr>
          <a:xfrm>
            <a:off x="745236" y="4707635"/>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8" name="object 8"/>
          <p:cNvSpPr/>
          <p:nvPr/>
        </p:nvSpPr>
        <p:spPr>
          <a:xfrm>
            <a:off x="745236" y="4492752"/>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9" name="object 9"/>
          <p:cNvSpPr/>
          <p:nvPr/>
        </p:nvSpPr>
        <p:spPr>
          <a:xfrm>
            <a:off x="745236" y="4315967"/>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10" name="object 10"/>
          <p:cNvSpPr/>
          <p:nvPr/>
        </p:nvSpPr>
        <p:spPr>
          <a:xfrm>
            <a:off x="745236" y="4168140"/>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11" name="object 11"/>
          <p:cNvSpPr/>
          <p:nvPr/>
        </p:nvSpPr>
        <p:spPr>
          <a:xfrm>
            <a:off x="745236" y="4038600"/>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12" name="object 12"/>
          <p:cNvSpPr/>
          <p:nvPr/>
        </p:nvSpPr>
        <p:spPr>
          <a:xfrm>
            <a:off x="745236" y="3925823"/>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13" name="object 13"/>
          <p:cNvSpPr/>
          <p:nvPr/>
        </p:nvSpPr>
        <p:spPr>
          <a:xfrm>
            <a:off x="745236" y="3156204"/>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14" name="object 14"/>
          <p:cNvSpPr/>
          <p:nvPr/>
        </p:nvSpPr>
        <p:spPr>
          <a:xfrm>
            <a:off x="745236" y="2764535"/>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15" name="object 15"/>
          <p:cNvSpPr/>
          <p:nvPr/>
        </p:nvSpPr>
        <p:spPr>
          <a:xfrm>
            <a:off x="745236" y="2487167"/>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16" name="object 16"/>
          <p:cNvSpPr/>
          <p:nvPr/>
        </p:nvSpPr>
        <p:spPr>
          <a:xfrm>
            <a:off x="745236" y="2272283"/>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17" name="object 17"/>
          <p:cNvSpPr/>
          <p:nvPr/>
        </p:nvSpPr>
        <p:spPr>
          <a:xfrm>
            <a:off x="745236" y="2097023"/>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18" name="object 18"/>
          <p:cNvSpPr/>
          <p:nvPr/>
        </p:nvSpPr>
        <p:spPr>
          <a:xfrm>
            <a:off x="745236" y="1947672"/>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19" name="object 19"/>
          <p:cNvSpPr/>
          <p:nvPr/>
        </p:nvSpPr>
        <p:spPr>
          <a:xfrm>
            <a:off x="745236" y="1819655"/>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20" name="object 20"/>
          <p:cNvSpPr/>
          <p:nvPr/>
        </p:nvSpPr>
        <p:spPr>
          <a:xfrm>
            <a:off x="745236" y="1705355"/>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21" name="object 21"/>
          <p:cNvSpPr/>
          <p:nvPr/>
        </p:nvSpPr>
        <p:spPr>
          <a:xfrm>
            <a:off x="745236" y="6044184"/>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22" name="object 22"/>
          <p:cNvSpPr/>
          <p:nvPr/>
        </p:nvSpPr>
        <p:spPr>
          <a:xfrm>
            <a:off x="745236" y="3823715"/>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23" name="object 23"/>
          <p:cNvSpPr/>
          <p:nvPr/>
        </p:nvSpPr>
        <p:spPr>
          <a:xfrm>
            <a:off x="745236" y="1604772"/>
            <a:ext cx="7940040" cy="0"/>
          </a:xfrm>
          <a:custGeom>
            <a:avLst/>
            <a:gdLst/>
            <a:ahLst/>
            <a:cxnLst/>
            <a:rect l="l" t="t" r="r" b="b"/>
            <a:pathLst>
              <a:path w="7940040">
                <a:moveTo>
                  <a:pt x="0" y="0"/>
                </a:moveTo>
                <a:lnTo>
                  <a:pt x="7940040" y="0"/>
                </a:lnTo>
              </a:path>
            </a:pathLst>
          </a:custGeom>
          <a:ln w="24384">
            <a:solidFill>
              <a:srgbClr val="FFFFFF"/>
            </a:solidFill>
          </a:ln>
        </p:spPr>
        <p:txBody>
          <a:bodyPr wrap="square" lIns="0" tIns="0" rIns="0" bIns="0" rtlCol="0"/>
          <a:lstStyle/>
          <a:p>
            <a:endParaRPr/>
          </a:p>
        </p:txBody>
      </p:sp>
      <p:sp>
        <p:nvSpPr>
          <p:cNvPr id="24" name="object 24"/>
          <p:cNvSpPr/>
          <p:nvPr/>
        </p:nvSpPr>
        <p:spPr>
          <a:xfrm>
            <a:off x="745236" y="6044184"/>
            <a:ext cx="7940040" cy="0"/>
          </a:xfrm>
          <a:custGeom>
            <a:avLst/>
            <a:gdLst/>
            <a:ahLst/>
            <a:cxnLst/>
            <a:rect l="l" t="t" r="r" b="b"/>
            <a:pathLst>
              <a:path w="7940040">
                <a:moveTo>
                  <a:pt x="0" y="0"/>
                </a:moveTo>
                <a:lnTo>
                  <a:pt x="7940040" y="0"/>
                </a:lnTo>
              </a:path>
            </a:pathLst>
          </a:custGeom>
          <a:ln w="30480">
            <a:solidFill>
              <a:srgbClr val="878787"/>
            </a:solidFill>
          </a:ln>
        </p:spPr>
        <p:txBody>
          <a:bodyPr wrap="square" lIns="0" tIns="0" rIns="0" bIns="0" rtlCol="0"/>
          <a:lstStyle/>
          <a:p>
            <a:endParaRPr/>
          </a:p>
        </p:txBody>
      </p:sp>
      <p:sp>
        <p:nvSpPr>
          <p:cNvPr id="25" name="object 25"/>
          <p:cNvSpPr/>
          <p:nvPr/>
        </p:nvSpPr>
        <p:spPr>
          <a:xfrm>
            <a:off x="745236"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26" name="object 26"/>
          <p:cNvSpPr/>
          <p:nvPr/>
        </p:nvSpPr>
        <p:spPr>
          <a:xfrm>
            <a:off x="1356360"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27" name="object 27"/>
          <p:cNvSpPr/>
          <p:nvPr/>
        </p:nvSpPr>
        <p:spPr>
          <a:xfrm>
            <a:off x="1965960"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28" name="object 28"/>
          <p:cNvSpPr/>
          <p:nvPr/>
        </p:nvSpPr>
        <p:spPr>
          <a:xfrm>
            <a:off x="2577083"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29" name="object 29"/>
          <p:cNvSpPr/>
          <p:nvPr/>
        </p:nvSpPr>
        <p:spPr>
          <a:xfrm>
            <a:off x="3188207"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30" name="object 30"/>
          <p:cNvSpPr/>
          <p:nvPr/>
        </p:nvSpPr>
        <p:spPr>
          <a:xfrm>
            <a:off x="3799332"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31" name="object 31"/>
          <p:cNvSpPr/>
          <p:nvPr/>
        </p:nvSpPr>
        <p:spPr>
          <a:xfrm>
            <a:off x="4408932"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32" name="object 32"/>
          <p:cNvSpPr/>
          <p:nvPr/>
        </p:nvSpPr>
        <p:spPr>
          <a:xfrm>
            <a:off x="5020055"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33" name="object 33"/>
          <p:cNvSpPr/>
          <p:nvPr/>
        </p:nvSpPr>
        <p:spPr>
          <a:xfrm>
            <a:off x="5631179"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34" name="object 34"/>
          <p:cNvSpPr/>
          <p:nvPr/>
        </p:nvSpPr>
        <p:spPr>
          <a:xfrm>
            <a:off x="6242303"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35" name="object 35"/>
          <p:cNvSpPr/>
          <p:nvPr/>
        </p:nvSpPr>
        <p:spPr>
          <a:xfrm>
            <a:off x="6851904"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36" name="object 36"/>
          <p:cNvSpPr/>
          <p:nvPr/>
        </p:nvSpPr>
        <p:spPr>
          <a:xfrm>
            <a:off x="7463028"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37" name="object 37"/>
          <p:cNvSpPr/>
          <p:nvPr/>
        </p:nvSpPr>
        <p:spPr>
          <a:xfrm>
            <a:off x="8074152"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38" name="object 38"/>
          <p:cNvSpPr/>
          <p:nvPr/>
        </p:nvSpPr>
        <p:spPr>
          <a:xfrm>
            <a:off x="8685276" y="6044184"/>
            <a:ext cx="0" cy="64135"/>
          </a:xfrm>
          <a:custGeom>
            <a:avLst/>
            <a:gdLst/>
            <a:ahLst/>
            <a:cxnLst/>
            <a:rect l="l" t="t" r="r" b="b"/>
            <a:pathLst>
              <a:path h="64135">
                <a:moveTo>
                  <a:pt x="0" y="0"/>
                </a:moveTo>
                <a:lnTo>
                  <a:pt x="0" y="64007"/>
                </a:lnTo>
              </a:path>
            </a:pathLst>
          </a:custGeom>
          <a:ln w="30480">
            <a:solidFill>
              <a:srgbClr val="878787"/>
            </a:solidFill>
          </a:ln>
        </p:spPr>
        <p:txBody>
          <a:bodyPr wrap="square" lIns="0" tIns="0" rIns="0" bIns="0" rtlCol="0"/>
          <a:lstStyle/>
          <a:p>
            <a:endParaRPr/>
          </a:p>
        </p:txBody>
      </p:sp>
      <p:sp>
        <p:nvSpPr>
          <p:cNvPr id="39" name="object 39"/>
          <p:cNvSpPr/>
          <p:nvPr/>
        </p:nvSpPr>
        <p:spPr>
          <a:xfrm>
            <a:off x="2484120" y="4460760"/>
            <a:ext cx="185927" cy="185915"/>
          </a:xfrm>
          <a:prstGeom prst="rect">
            <a:avLst/>
          </a:prstGeom>
          <a:blipFill>
            <a:blip r:embed="rId2" cstate="print"/>
            <a:stretch>
              <a:fillRect/>
            </a:stretch>
          </a:blipFill>
        </p:spPr>
        <p:txBody>
          <a:bodyPr wrap="square" lIns="0" tIns="0" rIns="0" bIns="0" rtlCol="0"/>
          <a:lstStyle/>
          <a:p>
            <a:endParaRPr/>
          </a:p>
        </p:txBody>
      </p:sp>
      <p:sp>
        <p:nvSpPr>
          <p:cNvPr id="40" name="object 40"/>
          <p:cNvSpPr/>
          <p:nvPr/>
        </p:nvSpPr>
        <p:spPr>
          <a:xfrm>
            <a:off x="640079" y="4443984"/>
            <a:ext cx="207263" cy="207263"/>
          </a:xfrm>
          <a:prstGeom prst="rect">
            <a:avLst/>
          </a:prstGeom>
          <a:blipFill>
            <a:blip r:embed="rId3" cstate="print"/>
            <a:stretch>
              <a:fillRect/>
            </a:stretch>
          </a:blipFill>
        </p:spPr>
        <p:txBody>
          <a:bodyPr wrap="square" lIns="0" tIns="0" rIns="0" bIns="0" rtlCol="0"/>
          <a:lstStyle/>
          <a:p>
            <a:endParaRPr/>
          </a:p>
        </p:txBody>
      </p:sp>
      <p:sp>
        <p:nvSpPr>
          <p:cNvPr id="41" name="object 41"/>
          <p:cNvSpPr/>
          <p:nvPr/>
        </p:nvSpPr>
        <p:spPr>
          <a:xfrm>
            <a:off x="1251203" y="4466843"/>
            <a:ext cx="207263" cy="207263"/>
          </a:xfrm>
          <a:prstGeom prst="rect">
            <a:avLst/>
          </a:prstGeom>
          <a:blipFill>
            <a:blip r:embed="rId4" cstate="print"/>
            <a:stretch>
              <a:fillRect/>
            </a:stretch>
          </a:blipFill>
        </p:spPr>
        <p:txBody>
          <a:bodyPr wrap="square" lIns="0" tIns="0" rIns="0" bIns="0" rtlCol="0"/>
          <a:lstStyle/>
          <a:p>
            <a:endParaRPr/>
          </a:p>
        </p:txBody>
      </p:sp>
      <p:sp>
        <p:nvSpPr>
          <p:cNvPr id="42" name="object 42"/>
          <p:cNvSpPr/>
          <p:nvPr/>
        </p:nvSpPr>
        <p:spPr>
          <a:xfrm>
            <a:off x="1862327" y="4482084"/>
            <a:ext cx="207263" cy="207263"/>
          </a:xfrm>
          <a:prstGeom prst="rect">
            <a:avLst/>
          </a:prstGeom>
          <a:blipFill>
            <a:blip r:embed="rId5" cstate="print"/>
            <a:stretch>
              <a:fillRect/>
            </a:stretch>
          </a:blipFill>
        </p:spPr>
        <p:txBody>
          <a:bodyPr wrap="square" lIns="0" tIns="0" rIns="0" bIns="0" rtlCol="0"/>
          <a:lstStyle/>
          <a:p>
            <a:endParaRPr/>
          </a:p>
        </p:txBody>
      </p:sp>
      <p:sp>
        <p:nvSpPr>
          <p:cNvPr id="43" name="object 43"/>
          <p:cNvSpPr/>
          <p:nvPr/>
        </p:nvSpPr>
        <p:spPr>
          <a:xfrm>
            <a:off x="2473451" y="4472940"/>
            <a:ext cx="207263" cy="207263"/>
          </a:xfrm>
          <a:prstGeom prst="rect">
            <a:avLst/>
          </a:prstGeom>
          <a:blipFill>
            <a:blip r:embed="rId6" cstate="print"/>
            <a:stretch>
              <a:fillRect/>
            </a:stretch>
          </a:blipFill>
        </p:spPr>
        <p:txBody>
          <a:bodyPr wrap="square" lIns="0" tIns="0" rIns="0" bIns="0" rtlCol="0"/>
          <a:lstStyle/>
          <a:p>
            <a:endParaRPr/>
          </a:p>
        </p:txBody>
      </p:sp>
      <p:sp>
        <p:nvSpPr>
          <p:cNvPr id="44" name="object 44"/>
          <p:cNvSpPr/>
          <p:nvPr/>
        </p:nvSpPr>
        <p:spPr>
          <a:xfrm>
            <a:off x="3083051" y="4110227"/>
            <a:ext cx="207263" cy="207263"/>
          </a:xfrm>
          <a:prstGeom prst="rect">
            <a:avLst/>
          </a:prstGeom>
          <a:blipFill>
            <a:blip r:embed="rId5" cstate="print"/>
            <a:stretch>
              <a:fillRect/>
            </a:stretch>
          </a:blipFill>
        </p:spPr>
        <p:txBody>
          <a:bodyPr wrap="square" lIns="0" tIns="0" rIns="0" bIns="0" rtlCol="0"/>
          <a:lstStyle/>
          <a:p>
            <a:endParaRPr/>
          </a:p>
        </p:txBody>
      </p:sp>
      <p:sp>
        <p:nvSpPr>
          <p:cNvPr id="45" name="object 45"/>
          <p:cNvSpPr/>
          <p:nvPr/>
        </p:nvSpPr>
        <p:spPr>
          <a:xfrm>
            <a:off x="3694176" y="3345179"/>
            <a:ext cx="207263" cy="207263"/>
          </a:xfrm>
          <a:prstGeom prst="rect">
            <a:avLst/>
          </a:prstGeom>
          <a:blipFill>
            <a:blip r:embed="rId7" cstate="print"/>
            <a:stretch>
              <a:fillRect/>
            </a:stretch>
          </a:blipFill>
        </p:spPr>
        <p:txBody>
          <a:bodyPr wrap="square" lIns="0" tIns="0" rIns="0" bIns="0" rtlCol="0"/>
          <a:lstStyle/>
          <a:p>
            <a:endParaRPr/>
          </a:p>
        </p:txBody>
      </p:sp>
      <p:sp>
        <p:nvSpPr>
          <p:cNvPr id="46" name="object 46"/>
          <p:cNvSpPr/>
          <p:nvPr/>
        </p:nvSpPr>
        <p:spPr>
          <a:xfrm>
            <a:off x="4305300" y="2953512"/>
            <a:ext cx="207263" cy="207263"/>
          </a:xfrm>
          <a:prstGeom prst="rect">
            <a:avLst/>
          </a:prstGeom>
          <a:blipFill>
            <a:blip r:embed="rId5" cstate="print"/>
            <a:stretch>
              <a:fillRect/>
            </a:stretch>
          </a:blipFill>
        </p:spPr>
        <p:txBody>
          <a:bodyPr wrap="square" lIns="0" tIns="0" rIns="0" bIns="0" rtlCol="0"/>
          <a:lstStyle/>
          <a:p>
            <a:endParaRPr/>
          </a:p>
        </p:txBody>
      </p:sp>
      <p:sp>
        <p:nvSpPr>
          <p:cNvPr id="47" name="object 47"/>
          <p:cNvSpPr/>
          <p:nvPr/>
        </p:nvSpPr>
        <p:spPr>
          <a:xfrm>
            <a:off x="4916423" y="2709671"/>
            <a:ext cx="207263" cy="207263"/>
          </a:xfrm>
          <a:prstGeom prst="rect">
            <a:avLst/>
          </a:prstGeom>
          <a:blipFill>
            <a:blip r:embed="rId8" cstate="print"/>
            <a:stretch>
              <a:fillRect/>
            </a:stretch>
          </a:blipFill>
        </p:spPr>
        <p:txBody>
          <a:bodyPr wrap="square" lIns="0" tIns="0" rIns="0" bIns="0" rtlCol="0"/>
          <a:lstStyle/>
          <a:p>
            <a:endParaRPr/>
          </a:p>
        </p:txBody>
      </p:sp>
      <p:sp>
        <p:nvSpPr>
          <p:cNvPr id="48" name="object 48"/>
          <p:cNvSpPr/>
          <p:nvPr/>
        </p:nvSpPr>
        <p:spPr>
          <a:xfrm>
            <a:off x="5526023" y="2400300"/>
            <a:ext cx="207263" cy="207263"/>
          </a:xfrm>
          <a:prstGeom prst="rect">
            <a:avLst/>
          </a:prstGeom>
          <a:blipFill>
            <a:blip r:embed="rId5" cstate="print"/>
            <a:stretch>
              <a:fillRect/>
            </a:stretch>
          </a:blipFill>
        </p:spPr>
        <p:txBody>
          <a:bodyPr wrap="square" lIns="0" tIns="0" rIns="0" bIns="0" rtlCol="0"/>
          <a:lstStyle/>
          <a:p>
            <a:endParaRPr/>
          </a:p>
        </p:txBody>
      </p:sp>
      <p:sp>
        <p:nvSpPr>
          <p:cNvPr id="49" name="object 49"/>
          <p:cNvSpPr/>
          <p:nvPr/>
        </p:nvSpPr>
        <p:spPr>
          <a:xfrm>
            <a:off x="6137147" y="2065019"/>
            <a:ext cx="207263" cy="207263"/>
          </a:xfrm>
          <a:prstGeom prst="rect">
            <a:avLst/>
          </a:prstGeom>
          <a:blipFill>
            <a:blip r:embed="rId5" cstate="print"/>
            <a:stretch>
              <a:fillRect/>
            </a:stretch>
          </a:blipFill>
        </p:spPr>
        <p:txBody>
          <a:bodyPr wrap="square" lIns="0" tIns="0" rIns="0" bIns="0" rtlCol="0"/>
          <a:lstStyle/>
          <a:p>
            <a:endParaRPr/>
          </a:p>
        </p:txBody>
      </p:sp>
      <p:sp>
        <p:nvSpPr>
          <p:cNvPr id="50" name="object 50"/>
          <p:cNvSpPr/>
          <p:nvPr/>
        </p:nvSpPr>
        <p:spPr>
          <a:xfrm>
            <a:off x="6748271" y="2007108"/>
            <a:ext cx="207263" cy="207263"/>
          </a:xfrm>
          <a:prstGeom prst="rect">
            <a:avLst/>
          </a:prstGeom>
          <a:blipFill>
            <a:blip r:embed="rId9" cstate="print"/>
            <a:stretch>
              <a:fillRect/>
            </a:stretch>
          </a:blipFill>
        </p:spPr>
        <p:txBody>
          <a:bodyPr wrap="square" lIns="0" tIns="0" rIns="0" bIns="0" rtlCol="0"/>
          <a:lstStyle/>
          <a:p>
            <a:endParaRPr/>
          </a:p>
        </p:txBody>
      </p:sp>
      <p:sp>
        <p:nvSpPr>
          <p:cNvPr id="51" name="object 51"/>
          <p:cNvSpPr/>
          <p:nvPr/>
        </p:nvSpPr>
        <p:spPr>
          <a:xfrm>
            <a:off x="7359395" y="1962912"/>
            <a:ext cx="207263" cy="207263"/>
          </a:xfrm>
          <a:prstGeom prst="rect">
            <a:avLst/>
          </a:prstGeom>
          <a:blipFill>
            <a:blip r:embed="rId9" cstate="print"/>
            <a:stretch>
              <a:fillRect/>
            </a:stretch>
          </a:blipFill>
        </p:spPr>
        <p:txBody>
          <a:bodyPr wrap="square" lIns="0" tIns="0" rIns="0" bIns="0" rtlCol="0"/>
          <a:lstStyle/>
          <a:p>
            <a:endParaRPr/>
          </a:p>
        </p:txBody>
      </p:sp>
      <p:sp>
        <p:nvSpPr>
          <p:cNvPr id="52" name="object 52"/>
          <p:cNvSpPr/>
          <p:nvPr/>
        </p:nvSpPr>
        <p:spPr>
          <a:xfrm>
            <a:off x="7968995" y="1929383"/>
            <a:ext cx="207263" cy="207263"/>
          </a:xfrm>
          <a:prstGeom prst="rect">
            <a:avLst/>
          </a:prstGeom>
          <a:blipFill>
            <a:blip r:embed="rId9" cstate="print"/>
            <a:stretch>
              <a:fillRect/>
            </a:stretch>
          </a:blipFill>
        </p:spPr>
        <p:txBody>
          <a:bodyPr wrap="square" lIns="0" tIns="0" rIns="0" bIns="0" rtlCol="0"/>
          <a:lstStyle/>
          <a:p>
            <a:endParaRPr/>
          </a:p>
        </p:txBody>
      </p:sp>
      <p:sp>
        <p:nvSpPr>
          <p:cNvPr id="53" name="object 53"/>
          <p:cNvSpPr/>
          <p:nvPr/>
        </p:nvSpPr>
        <p:spPr>
          <a:xfrm>
            <a:off x="8580119" y="1901952"/>
            <a:ext cx="207263" cy="207263"/>
          </a:xfrm>
          <a:prstGeom prst="rect">
            <a:avLst/>
          </a:prstGeom>
          <a:blipFill>
            <a:blip r:embed="rId9" cstate="print"/>
            <a:stretch>
              <a:fillRect/>
            </a:stretch>
          </a:blipFill>
        </p:spPr>
        <p:txBody>
          <a:bodyPr wrap="square" lIns="0" tIns="0" rIns="0" bIns="0" rtlCol="0"/>
          <a:lstStyle/>
          <a:p>
            <a:endParaRPr/>
          </a:p>
        </p:txBody>
      </p:sp>
      <p:sp>
        <p:nvSpPr>
          <p:cNvPr id="54" name="object 54"/>
          <p:cNvSpPr/>
          <p:nvPr/>
        </p:nvSpPr>
        <p:spPr>
          <a:xfrm>
            <a:off x="650748" y="4698504"/>
            <a:ext cx="185927" cy="185915"/>
          </a:xfrm>
          <a:prstGeom prst="rect">
            <a:avLst/>
          </a:prstGeom>
          <a:blipFill>
            <a:blip r:embed="rId10" cstate="print"/>
            <a:stretch>
              <a:fillRect/>
            </a:stretch>
          </a:blipFill>
        </p:spPr>
        <p:txBody>
          <a:bodyPr wrap="square" lIns="0" tIns="0" rIns="0" bIns="0" rtlCol="0"/>
          <a:lstStyle/>
          <a:p>
            <a:endParaRPr/>
          </a:p>
        </p:txBody>
      </p:sp>
      <p:sp>
        <p:nvSpPr>
          <p:cNvPr id="55" name="object 55"/>
          <p:cNvSpPr/>
          <p:nvPr/>
        </p:nvSpPr>
        <p:spPr>
          <a:xfrm>
            <a:off x="1261872" y="4617719"/>
            <a:ext cx="185927" cy="185927"/>
          </a:xfrm>
          <a:prstGeom prst="rect">
            <a:avLst/>
          </a:prstGeom>
          <a:blipFill>
            <a:blip r:embed="rId10" cstate="print"/>
            <a:stretch>
              <a:fillRect/>
            </a:stretch>
          </a:blipFill>
        </p:spPr>
        <p:txBody>
          <a:bodyPr wrap="square" lIns="0" tIns="0" rIns="0" bIns="0" rtlCol="0"/>
          <a:lstStyle/>
          <a:p>
            <a:endParaRPr/>
          </a:p>
        </p:txBody>
      </p:sp>
      <p:sp>
        <p:nvSpPr>
          <p:cNvPr id="56" name="object 56"/>
          <p:cNvSpPr/>
          <p:nvPr/>
        </p:nvSpPr>
        <p:spPr>
          <a:xfrm>
            <a:off x="1872995" y="4559808"/>
            <a:ext cx="185915" cy="185927"/>
          </a:xfrm>
          <a:prstGeom prst="rect">
            <a:avLst/>
          </a:prstGeom>
          <a:blipFill>
            <a:blip r:embed="rId10" cstate="print"/>
            <a:stretch>
              <a:fillRect/>
            </a:stretch>
          </a:blipFill>
        </p:spPr>
        <p:txBody>
          <a:bodyPr wrap="square" lIns="0" tIns="0" rIns="0" bIns="0" rtlCol="0"/>
          <a:lstStyle/>
          <a:p>
            <a:endParaRPr/>
          </a:p>
        </p:txBody>
      </p:sp>
      <p:sp>
        <p:nvSpPr>
          <p:cNvPr id="57" name="object 57"/>
          <p:cNvSpPr/>
          <p:nvPr/>
        </p:nvSpPr>
        <p:spPr>
          <a:xfrm>
            <a:off x="2484120" y="4533912"/>
            <a:ext cx="185927" cy="185915"/>
          </a:xfrm>
          <a:prstGeom prst="rect">
            <a:avLst/>
          </a:prstGeom>
          <a:blipFill>
            <a:blip r:embed="rId10" cstate="print"/>
            <a:stretch>
              <a:fillRect/>
            </a:stretch>
          </a:blipFill>
        </p:spPr>
        <p:txBody>
          <a:bodyPr wrap="square" lIns="0" tIns="0" rIns="0" bIns="0" rtlCol="0"/>
          <a:lstStyle/>
          <a:p>
            <a:endParaRPr/>
          </a:p>
        </p:txBody>
      </p:sp>
      <p:sp>
        <p:nvSpPr>
          <p:cNvPr id="58" name="object 58"/>
          <p:cNvSpPr/>
          <p:nvPr/>
        </p:nvSpPr>
        <p:spPr>
          <a:xfrm>
            <a:off x="3093720" y="4533912"/>
            <a:ext cx="185915" cy="185915"/>
          </a:xfrm>
          <a:prstGeom prst="rect">
            <a:avLst/>
          </a:prstGeom>
          <a:blipFill>
            <a:blip r:embed="rId10" cstate="print"/>
            <a:stretch>
              <a:fillRect/>
            </a:stretch>
          </a:blipFill>
        </p:spPr>
        <p:txBody>
          <a:bodyPr wrap="square" lIns="0" tIns="0" rIns="0" bIns="0" rtlCol="0"/>
          <a:lstStyle/>
          <a:p>
            <a:endParaRPr/>
          </a:p>
        </p:txBody>
      </p:sp>
      <p:sp>
        <p:nvSpPr>
          <p:cNvPr id="59" name="object 59"/>
          <p:cNvSpPr/>
          <p:nvPr/>
        </p:nvSpPr>
        <p:spPr>
          <a:xfrm>
            <a:off x="3704844" y="4533912"/>
            <a:ext cx="185927" cy="185915"/>
          </a:xfrm>
          <a:prstGeom prst="rect">
            <a:avLst/>
          </a:prstGeom>
          <a:blipFill>
            <a:blip r:embed="rId10" cstate="print"/>
            <a:stretch>
              <a:fillRect/>
            </a:stretch>
          </a:blipFill>
        </p:spPr>
        <p:txBody>
          <a:bodyPr wrap="square" lIns="0" tIns="0" rIns="0" bIns="0" rtlCol="0"/>
          <a:lstStyle/>
          <a:p>
            <a:endParaRPr/>
          </a:p>
        </p:txBody>
      </p:sp>
      <p:sp>
        <p:nvSpPr>
          <p:cNvPr id="60" name="object 60"/>
          <p:cNvSpPr/>
          <p:nvPr/>
        </p:nvSpPr>
        <p:spPr>
          <a:xfrm>
            <a:off x="4315967" y="4533912"/>
            <a:ext cx="185927" cy="185915"/>
          </a:xfrm>
          <a:prstGeom prst="rect">
            <a:avLst/>
          </a:prstGeom>
          <a:blipFill>
            <a:blip r:embed="rId10" cstate="print"/>
            <a:stretch>
              <a:fillRect/>
            </a:stretch>
          </a:blipFill>
        </p:spPr>
        <p:txBody>
          <a:bodyPr wrap="square" lIns="0" tIns="0" rIns="0" bIns="0" rtlCol="0"/>
          <a:lstStyle/>
          <a:p>
            <a:endParaRPr/>
          </a:p>
        </p:txBody>
      </p:sp>
      <p:sp>
        <p:nvSpPr>
          <p:cNvPr id="61" name="object 61"/>
          <p:cNvSpPr/>
          <p:nvPr/>
        </p:nvSpPr>
        <p:spPr>
          <a:xfrm>
            <a:off x="4927091" y="4529340"/>
            <a:ext cx="185915" cy="185915"/>
          </a:xfrm>
          <a:prstGeom prst="rect">
            <a:avLst/>
          </a:prstGeom>
          <a:blipFill>
            <a:blip r:embed="rId10" cstate="print"/>
            <a:stretch>
              <a:fillRect/>
            </a:stretch>
          </a:blipFill>
        </p:spPr>
        <p:txBody>
          <a:bodyPr wrap="square" lIns="0" tIns="0" rIns="0" bIns="0" rtlCol="0"/>
          <a:lstStyle/>
          <a:p>
            <a:endParaRPr/>
          </a:p>
        </p:txBody>
      </p:sp>
      <p:sp>
        <p:nvSpPr>
          <p:cNvPr id="62" name="object 62"/>
          <p:cNvSpPr/>
          <p:nvPr/>
        </p:nvSpPr>
        <p:spPr>
          <a:xfrm>
            <a:off x="5536691" y="4002023"/>
            <a:ext cx="185927" cy="185927"/>
          </a:xfrm>
          <a:prstGeom prst="rect">
            <a:avLst/>
          </a:prstGeom>
          <a:blipFill>
            <a:blip r:embed="rId10" cstate="print"/>
            <a:stretch>
              <a:fillRect/>
            </a:stretch>
          </a:blipFill>
        </p:spPr>
        <p:txBody>
          <a:bodyPr wrap="square" lIns="0" tIns="0" rIns="0" bIns="0" rtlCol="0"/>
          <a:lstStyle/>
          <a:p>
            <a:endParaRPr/>
          </a:p>
        </p:txBody>
      </p:sp>
      <p:sp>
        <p:nvSpPr>
          <p:cNvPr id="63" name="object 63"/>
          <p:cNvSpPr/>
          <p:nvPr/>
        </p:nvSpPr>
        <p:spPr>
          <a:xfrm>
            <a:off x="6147815" y="3145535"/>
            <a:ext cx="185915" cy="185927"/>
          </a:xfrm>
          <a:prstGeom prst="rect">
            <a:avLst/>
          </a:prstGeom>
          <a:blipFill>
            <a:blip r:embed="rId10" cstate="print"/>
            <a:stretch>
              <a:fillRect/>
            </a:stretch>
          </a:blipFill>
        </p:spPr>
        <p:txBody>
          <a:bodyPr wrap="square" lIns="0" tIns="0" rIns="0" bIns="0" rtlCol="0"/>
          <a:lstStyle/>
          <a:p>
            <a:endParaRPr/>
          </a:p>
        </p:txBody>
      </p:sp>
      <p:sp>
        <p:nvSpPr>
          <p:cNvPr id="64" name="object 64"/>
          <p:cNvSpPr/>
          <p:nvPr/>
        </p:nvSpPr>
        <p:spPr>
          <a:xfrm>
            <a:off x="6758940" y="3067812"/>
            <a:ext cx="185927" cy="185927"/>
          </a:xfrm>
          <a:prstGeom prst="rect">
            <a:avLst/>
          </a:prstGeom>
          <a:blipFill>
            <a:blip r:embed="rId10" cstate="print"/>
            <a:stretch>
              <a:fillRect/>
            </a:stretch>
          </a:blipFill>
        </p:spPr>
        <p:txBody>
          <a:bodyPr wrap="square" lIns="0" tIns="0" rIns="0" bIns="0" rtlCol="0"/>
          <a:lstStyle/>
          <a:p>
            <a:endParaRPr/>
          </a:p>
        </p:txBody>
      </p:sp>
      <p:sp>
        <p:nvSpPr>
          <p:cNvPr id="65" name="object 65"/>
          <p:cNvSpPr/>
          <p:nvPr/>
        </p:nvSpPr>
        <p:spPr>
          <a:xfrm>
            <a:off x="7370064" y="3008375"/>
            <a:ext cx="185927" cy="185927"/>
          </a:xfrm>
          <a:prstGeom prst="rect">
            <a:avLst/>
          </a:prstGeom>
          <a:blipFill>
            <a:blip r:embed="rId10" cstate="print"/>
            <a:stretch>
              <a:fillRect/>
            </a:stretch>
          </a:blipFill>
        </p:spPr>
        <p:txBody>
          <a:bodyPr wrap="square" lIns="0" tIns="0" rIns="0" bIns="0" rtlCol="0"/>
          <a:lstStyle/>
          <a:p>
            <a:endParaRPr/>
          </a:p>
        </p:txBody>
      </p:sp>
      <p:sp>
        <p:nvSpPr>
          <p:cNvPr id="66" name="object 66"/>
          <p:cNvSpPr/>
          <p:nvPr/>
        </p:nvSpPr>
        <p:spPr>
          <a:xfrm>
            <a:off x="7979664" y="2959607"/>
            <a:ext cx="185927" cy="185927"/>
          </a:xfrm>
          <a:prstGeom prst="rect">
            <a:avLst/>
          </a:prstGeom>
          <a:blipFill>
            <a:blip r:embed="rId10" cstate="print"/>
            <a:stretch>
              <a:fillRect/>
            </a:stretch>
          </a:blipFill>
        </p:spPr>
        <p:txBody>
          <a:bodyPr wrap="square" lIns="0" tIns="0" rIns="0" bIns="0" rtlCol="0"/>
          <a:lstStyle/>
          <a:p>
            <a:endParaRPr/>
          </a:p>
        </p:txBody>
      </p:sp>
      <p:sp>
        <p:nvSpPr>
          <p:cNvPr id="67" name="object 67"/>
          <p:cNvSpPr/>
          <p:nvPr/>
        </p:nvSpPr>
        <p:spPr>
          <a:xfrm>
            <a:off x="8590788" y="2921507"/>
            <a:ext cx="185927" cy="185927"/>
          </a:xfrm>
          <a:prstGeom prst="rect">
            <a:avLst/>
          </a:prstGeom>
          <a:blipFill>
            <a:blip r:embed="rId10" cstate="print"/>
            <a:stretch>
              <a:fillRect/>
            </a:stretch>
          </a:blipFill>
        </p:spPr>
        <p:txBody>
          <a:bodyPr wrap="square" lIns="0" tIns="0" rIns="0" bIns="0" rtlCol="0"/>
          <a:lstStyle/>
          <a:p>
            <a:endParaRPr/>
          </a:p>
        </p:txBody>
      </p:sp>
      <p:sp>
        <p:nvSpPr>
          <p:cNvPr id="68" name="object 68"/>
          <p:cNvSpPr/>
          <p:nvPr/>
        </p:nvSpPr>
        <p:spPr>
          <a:xfrm>
            <a:off x="670559" y="4674107"/>
            <a:ext cx="146303" cy="144779"/>
          </a:xfrm>
          <a:prstGeom prst="rect">
            <a:avLst/>
          </a:prstGeom>
          <a:blipFill>
            <a:blip r:embed="rId11" cstate="print"/>
            <a:stretch>
              <a:fillRect/>
            </a:stretch>
          </a:blipFill>
        </p:spPr>
        <p:txBody>
          <a:bodyPr wrap="square" lIns="0" tIns="0" rIns="0" bIns="0" rtlCol="0"/>
          <a:lstStyle/>
          <a:p>
            <a:endParaRPr/>
          </a:p>
        </p:txBody>
      </p:sp>
      <p:sp>
        <p:nvSpPr>
          <p:cNvPr id="69" name="object 69"/>
          <p:cNvSpPr/>
          <p:nvPr/>
        </p:nvSpPr>
        <p:spPr>
          <a:xfrm>
            <a:off x="1281683" y="4623815"/>
            <a:ext cx="146303" cy="144779"/>
          </a:xfrm>
          <a:prstGeom prst="rect">
            <a:avLst/>
          </a:prstGeom>
          <a:blipFill>
            <a:blip r:embed="rId11" cstate="print"/>
            <a:stretch>
              <a:fillRect/>
            </a:stretch>
          </a:blipFill>
        </p:spPr>
        <p:txBody>
          <a:bodyPr wrap="square" lIns="0" tIns="0" rIns="0" bIns="0" rtlCol="0"/>
          <a:lstStyle/>
          <a:p>
            <a:endParaRPr/>
          </a:p>
        </p:txBody>
      </p:sp>
      <p:sp>
        <p:nvSpPr>
          <p:cNvPr id="70" name="object 70"/>
          <p:cNvSpPr/>
          <p:nvPr/>
        </p:nvSpPr>
        <p:spPr>
          <a:xfrm>
            <a:off x="1892807" y="4575060"/>
            <a:ext cx="146303" cy="144767"/>
          </a:xfrm>
          <a:prstGeom prst="rect">
            <a:avLst/>
          </a:prstGeom>
          <a:blipFill>
            <a:blip r:embed="rId11" cstate="print"/>
            <a:stretch>
              <a:fillRect/>
            </a:stretch>
          </a:blipFill>
        </p:spPr>
        <p:txBody>
          <a:bodyPr wrap="square" lIns="0" tIns="0" rIns="0" bIns="0" rtlCol="0"/>
          <a:lstStyle/>
          <a:p>
            <a:endParaRPr/>
          </a:p>
        </p:txBody>
      </p:sp>
      <p:sp>
        <p:nvSpPr>
          <p:cNvPr id="71" name="object 71"/>
          <p:cNvSpPr/>
          <p:nvPr/>
        </p:nvSpPr>
        <p:spPr>
          <a:xfrm>
            <a:off x="2503931" y="4550663"/>
            <a:ext cx="146303" cy="144779"/>
          </a:xfrm>
          <a:prstGeom prst="rect">
            <a:avLst/>
          </a:prstGeom>
          <a:blipFill>
            <a:blip r:embed="rId11" cstate="print"/>
            <a:stretch>
              <a:fillRect/>
            </a:stretch>
          </a:blipFill>
        </p:spPr>
        <p:txBody>
          <a:bodyPr wrap="square" lIns="0" tIns="0" rIns="0" bIns="0" rtlCol="0"/>
          <a:lstStyle/>
          <a:p>
            <a:endParaRPr/>
          </a:p>
        </p:txBody>
      </p:sp>
      <p:sp>
        <p:nvSpPr>
          <p:cNvPr id="72" name="object 72"/>
          <p:cNvSpPr/>
          <p:nvPr/>
        </p:nvSpPr>
        <p:spPr>
          <a:xfrm>
            <a:off x="3113531" y="4539996"/>
            <a:ext cx="146303" cy="144779"/>
          </a:xfrm>
          <a:prstGeom prst="rect">
            <a:avLst/>
          </a:prstGeom>
          <a:blipFill>
            <a:blip r:embed="rId11" cstate="print"/>
            <a:stretch>
              <a:fillRect/>
            </a:stretch>
          </a:blipFill>
        </p:spPr>
        <p:txBody>
          <a:bodyPr wrap="square" lIns="0" tIns="0" rIns="0" bIns="0" rtlCol="0"/>
          <a:lstStyle/>
          <a:p>
            <a:endParaRPr/>
          </a:p>
        </p:txBody>
      </p:sp>
      <p:sp>
        <p:nvSpPr>
          <p:cNvPr id="73" name="object 73"/>
          <p:cNvSpPr/>
          <p:nvPr/>
        </p:nvSpPr>
        <p:spPr>
          <a:xfrm>
            <a:off x="3724655" y="4530852"/>
            <a:ext cx="146303" cy="144779"/>
          </a:xfrm>
          <a:prstGeom prst="rect">
            <a:avLst/>
          </a:prstGeom>
          <a:blipFill>
            <a:blip r:embed="rId11" cstate="print"/>
            <a:stretch>
              <a:fillRect/>
            </a:stretch>
          </a:blipFill>
        </p:spPr>
        <p:txBody>
          <a:bodyPr wrap="square" lIns="0" tIns="0" rIns="0" bIns="0" rtlCol="0"/>
          <a:lstStyle/>
          <a:p>
            <a:endParaRPr/>
          </a:p>
        </p:txBody>
      </p:sp>
      <p:sp>
        <p:nvSpPr>
          <p:cNvPr id="74" name="object 74"/>
          <p:cNvSpPr/>
          <p:nvPr/>
        </p:nvSpPr>
        <p:spPr>
          <a:xfrm>
            <a:off x="4335779" y="4529340"/>
            <a:ext cx="146303" cy="144767"/>
          </a:xfrm>
          <a:prstGeom prst="rect">
            <a:avLst/>
          </a:prstGeom>
          <a:blipFill>
            <a:blip r:embed="rId11" cstate="print"/>
            <a:stretch>
              <a:fillRect/>
            </a:stretch>
          </a:blipFill>
        </p:spPr>
        <p:txBody>
          <a:bodyPr wrap="square" lIns="0" tIns="0" rIns="0" bIns="0" rtlCol="0"/>
          <a:lstStyle/>
          <a:p>
            <a:endParaRPr/>
          </a:p>
        </p:txBody>
      </p:sp>
      <p:sp>
        <p:nvSpPr>
          <p:cNvPr id="75" name="object 75"/>
          <p:cNvSpPr/>
          <p:nvPr/>
        </p:nvSpPr>
        <p:spPr>
          <a:xfrm>
            <a:off x="4946903" y="4523231"/>
            <a:ext cx="146303" cy="144779"/>
          </a:xfrm>
          <a:prstGeom prst="rect">
            <a:avLst/>
          </a:prstGeom>
          <a:blipFill>
            <a:blip r:embed="rId11" cstate="print"/>
            <a:stretch>
              <a:fillRect/>
            </a:stretch>
          </a:blipFill>
        </p:spPr>
        <p:txBody>
          <a:bodyPr wrap="square" lIns="0" tIns="0" rIns="0" bIns="0" rtlCol="0"/>
          <a:lstStyle/>
          <a:p>
            <a:endParaRPr/>
          </a:p>
        </p:txBody>
      </p:sp>
      <p:sp>
        <p:nvSpPr>
          <p:cNvPr id="76" name="object 76"/>
          <p:cNvSpPr/>
          <p:nvPr/>
        </p:nvSpPr>
        <p:spPr>
          <a:xfrm>
            <a:off x="5556503" y="3994416"/>
            <a:ext cx="146303" cy="144767"/>
          </a:xfrm>
          <a:prstGeom prst="rect">
            <a:avLst/>
          </a:prstGeom>
          <a:blipFill>
            <a:blip r:embed="rId11" cstate="print"/>
            <a:stretch>
              <a:fillRect/>
            </a:stretch>
          </a:blipFill>
        </p:spPr>
        <p:txBody>
          <a:bodyPr wrap="square" lIns="0" tIns="0" rIns="0" bIns="0" rtlCol="0"/>
          <a:lstStyle/>
          <a:p>
            <a:endParaRPr/>
          </a:p>
        </p:txBody>
      </p:sp>
      <p:sp>
        <p:nvSpPr>
          <p:cNvPr id="77" name="object 77"/>
          <p:cNvSpPr/>
          <p:nvPr/>
        </p:nvSpPr>
        <p:spPr>
          <a:xfrm>
            <a:off x="6167628" y="3153168"/>
            <a:ext cx="146303" cy="144767"/>
          </a:xfrm>
          <a:prstGeom prst="rect">
            <a:avLst/>
          </a:prstGeom>
          <a:blipFill>
            <a:blip r:embed="rId11" cstate="print"/>
            <a:stretch>
              <a:fillRect/>
            </a:stretch>
          </a:blipFill>
        </p:spPr>
        <p:txBody>
          <a:bodyPr wrap="square" lIns="0" tIns="0" rIns="0" bIns="0" rtlCol="0"/>
          <a:lstStyle/>
          <a:p>
            <a:endParaRPr/>
          </a:p>
        </p:txBody>
      </p:sp>
      <p:sp>
        <p:nvSpPr>
          <p:cNvPr id="78" name="object 78"/>
          <p:cNvSpPr/>
          <p:nvPr/>
        </p:nvSpPr>
        <p:spPr>
          <a:xfrm>
            <a:off x="6778752" y="3078479"/>
            <a:ext cx="146303" cy="144779"/>
          </a:xfrm>
          <a:prstGeom prst="rect">
            <a:avLst/>
          </a:prstGeom>
          <a:blipFill>
            <a:blip r:embed="rId11" cstate="print"/>
            <a:stretch>
              <a:fillRect/>
            </a:stretch>
          </a:blipFill>
        </p:spPr>
        <p:txBody>
          <a:bodyPr wrap="square" lIns="0" tIns="0" rIns="0" bIns="0" rtlCol="0"/>
          <a:lstStyle/>
          <a:p>
            <a:endParaRPr/>
          </a:p>
        </p:txBody>
      </p:sp>
      <p:sp>
        <p:nvSpPr>
          <p:cNvPr id="79" name="object 79"/>
          <p:cNvSpPr/>
          <p:nvPr/>
        </p:nvSpPr>
        <p:spPr>
          <a:xfrm>
            <a:off x="7389876" y="3020580"/>
            <a:ext cx="146303" cy="144767"/>
          </a:xfrm>
          <a:prstGeom prst="rect">
            <a:avLst/>
          </a:prstGeom>
          <a:blipFill>
            <a:blip r:embed="rId11" cstate="print"/>
            <a:stretch>
              <a:fillRect/>
            </a:stretch>
          </a:blipFill>
        </p:spPr>
        <p:txBody>
          <a:bodyPr wrap="square" lIns="0" tIns="0" rIns="0" bIns="0" rtlCol="0"/>
          <a:lstStyle/>
          <a:p>
            <a:endParaRPr/>
          </a:p>
        </p:txBody>
      </p:sp>
      <p:sp>
        <p:nvSpPr>
          <p:cNvPr id="80" name="object 80"/>
          <p:cNvSpPr/>
          <p:nvPr/>
        </p:nvSpPr>
        <p:spPr>
          <a:xfrm>
            <a:off x="7999476" y="2974860"/>
            <a:ext cx="146303" cy="144767"/>
          </a:xfrm>
          <a:prstGeom prst="rect">
            <a:avLst/>
          </a:prstGeom>
          <a:blipFill>
            <a:blip r:embed="rId11" cstate="print"/>
            <a:stretch>
              <a:fillRect/>
            </a:stretch>
          </a:blipFill>
        </p:spPr>
        <p:txBody>
          <a:bodyPr wrap="square" lIns="0" tIns="0" rIns="0" bIns="0" rtlCol="0"/>
          <a:lstStyle/>
          <a:p>
            <a:endParaRPr/>
          </a:p>
        </p:txBody>
      </p:sp>
      <p:sp>
        <p:nvSpPr>
          <p:cNvPr id="81" name="object 81"/>
          <p:cNvSpPr/>
          <p:nvPr/>
        </p:nvSpPr>
        <p:spPr>
          <a:xfrm>
            <a:off x="8610600" y="2938284"/>
            <a:ext cx="146303" cy="144767"/>
          </a:xfrm>
          <a:prstGeom prst="rect">
            <a:avLst/>
          </a:prstGeom>
          <a:blipFill>
            <a:blip r:embed="rId11" cstate="print"/>
            <a:stretch>
              <a:fillRect/>
            </a:stretch>
          </a:blipFill>
        </p:spPr>
        <p:txBody>
          <a:bodyPr wrap="square" lIns="0" tIns="0" rIns="0" bIns="0" rtlCol="0"/>
          <a:lstStyle/>
          <a:p>
            <a:endParaRPr/>
          </a:p>
        </p:txBody>
      </p:sp>
      <p:sp>
        <p:nvSpPr>
          <p:cNvPr id="82" name="object 82"/>
          <p:cNvSpPr/>
          <p:nvPr/>
        </p:nvSpPr>
        <p:spPr>
          <a:xfrm>
            <a:off x="650748" y="5375160"/>
            <a:ext cx="185927" cy="185915"/>
          </a:xfrm>
          <a:prstGeom prst="rect">
            <a:avLst/>
          </a:prstGeom>
          <a:blipFill>
            <a:blip r:embed="rId10" cstate="print"/>
            <a:stretch>
              <a:fillRect/>
            </a:stretch>
          </a:blipFill>
        </p:spPr>
        <p:txBody>
          <a:bodyPr wrap="square" lIns="0" tIns="0" rIns="0" bIns="0" rtlCol="0"/>
          <a:lstStyle/>
          <a:p>
            <a:endParaRPr/>
          </a:p>
        </p:txBody>
      </p:sp>
      <p:sp>
        <p:nvSpPr>
          <p:cNvPr id="83" name="object 83"/>
          <p:cNvSpPr/>
          <p:nvPr/>
        </p:nvSpPr>
        <p:spPr>
          <a:xfrm>
            <a:off x="2484120" y="5169420"/>
            <a:ext cx="185927" cy="185915"/>
          </a:xfrm>
          <a:prstGeom prst="rect">
            <a:avLst/>
          </a:prstGeom>
          <a:blipFill>
            <a:blip r:embed="rId10" cstate="print"/>
            <a:stretch>
              <a:fillRect/>
            </a:stretch>
          </a:blipFill>
        </p:spPr>
        <p:txBody>
          <a:bodyPr wrap="square" lIns="0" tIns="0" rIns="0" bIns="0" rtlCol="0"/>
          <a:lstStyle/>
          <a:p>
            <a:endParaRPr/>
          </a:p>
        </p:txBody>
      </p:sp>
      <p:sp>
        <p:nvSpPr>
          <p:cNvPr id="84" name="object 84"/>
          <p:cNvSpPr/>
          <p:nvPr/>
        </p:nvSpPr>
        <p:spPr>
          <a:xfrm>
            <a:off x="3093720" y="5199888"/>
            <a:ext cx="185915" cy="185927"/>
          </a:xfrm>
          <a:prstGeom prst="rect">
            <a:avLst/>
          </a:prstGeom>
          <a:blipFill>
            <a:blip r:embed="rId10" cstate="print"/>
            <a:stretch>
              <a:fillRect/>
            </a:stretch>
          </a:blipFill>
        </p:spPr>
        <p:txBody>
          <a:bodyPr wrap="square" lIns="0" tIns="0" rIns="0" bIns="0" rtlCol="0"/>
          <a:lstStyle/>
          <a:p>
            <a:endParaRPr/>
          </a:p>
        </p:txBody>
      </p:sp>
      <p:sp>
        <p:nvSpPr>
          <p:cNvPr id="85" name="object 85"/>
          <p:cNvSpPr/>
          <p:nvPr/>
        </p:nvSpPr>
        <p:spPr>
          <a:xfrm>
            <a:off x="3704844" y="5221223"/>
            <a:ext cx="185927" cy="185927"/>
          </a:xfrm>
          <a:prstGeom prst="rect">
            <a:avLst/>
          </a:prstGeom>
          <a:blipFill>
            <a:blip r:embed="rId10" cstate="print"/>
            <a:stretch>
              <a:fillRect/>
            </a:stretch>
          </a:blipFill>
        </p:spPr>
        <p:txBody>
          <a:bodyPr wrap="square" lIns="0" tIns="0" rIns="0" bIns="0" rtlCol="0"/>
          <a:lstStyle/>
          <a:p>
            <a:endParaRPr/>
          </a:p>
        </p:txBody>
      </p:sp>
      <p:sp>
        <p:nvSpPr>
          <p:cNvPr id="86" name="object 86"/>
          <p:cNvSpPr/>
          <p:nvPr/>
        </p:nvSpPr>
        <p:spPr>
          <a:xfrm>
            <a:off x="4315967" y="5239511"/>
            <a:ext cx="185927" cy="185927"/>
          </a:xfrm>
          <a:prstGeom prst="rect">
            <a:avLst/>
          </a:prstGeom>
          <a:blipFill>
            <a:blip r:embed="rId10" cstate="print"/>
            <a:stretch>
              <a:fillRect/>
            </a:stretch>
          </a:blipFill>
        </p:spPr>
        <p:txBody>
          <a:bodyPr wrap="square" lIns="0" tIns="0" rIns="0" bIns="0" rtlCol="0"/>
          <a:lstStyle/>
          <a:p>
            <a:endParaRPr/>
          </a:p>
        </p:txBody>
      </p:sp>
      <p:sp>
        <p:nvSpPr>
          <p:cNvPr id="87" name="object 87"/>
          <p:cNvSpPr/>
          <p:nvPr/>
        </p:nvSpPr>
        <p:spPr>
          <a:xfrm>
            <a:off x="4927091" y="5248655"/>
            <a:ext cx="185915" cy="185927"/>
          </a:xfrm>
          <a:prstGeom prst="rect">
            <a:avLst/>
          </a:prstGeom>
          <a:blipFill>
            <a:blip r:embed="rId10" cstate="print"/>
            <a:stretch>
              <a:fillRect/>
            </a:stretch>
          </a:blipFill>
        </p:spPr>
        <p:txBody>
          <a:bodyPr wrap="square" lIns="0" tIns="0" rIns="0" bIns="0" rtlCol="0"/>
          <a:lstStyle/>
          <a:p>
            <a:endParaRPr/>
          </a:p>
        </p:txBody>
      </p:sp>
      <p:sp>
        <p:nvSpPr>
          <p:cNvPr id="88" name="object 88"/>
          <p:cNvSpPr/>
          <p:nvPr/>
        </p:nvSpPr>
        <p:spPr>
          <a:xfrm>
            <a:off x="5536691" y="5248655"/>
            <a:ext cx="185927" cy="185927"/>
          </a:xfrm>
          <a:prstGeom prst="rect">
            <a:avLst/>
          </a:prstGeom>
          <a:blipFill>
            <a:blip r:embed="rId10" cstate="print"/>
            <a:stretch>
              <a:fillRect/>
            </a:stretch>
          </a:blipFill>
        </p:spPr>
        <p:txBody>
          <a:bodyPr wrap="square" lIns="0" tIns="0" rIns="0" bIns="0" rtlCol="0"/>
          <a:lstStyle/>
          <a:p>
            <a:endParaRPr/>
          </a:p>
        </p:txBody>
      </p:sp>
      <p:sp>
        <p:nvSpPr>
          <p:cNvPr id="89" name="object 89"/>
          <p:cNvSpPr/>
          <p:nvPr/>
        </p:nvSpPr>
        <p:spPr>
          <a:xfrm>
            <a:off x="6147815" y="5244084"/>
            <a:ext cx="185915" cy="185927"/>
          </a:xfrm>
          <a:prstGeom prst="rect">
            <a:avLst/>
          </a:prstGeom>
          <a:blipFill>
            <a:blip r:embed="rId10" cstate="print"/>
            <a:stretch>
              <a:fillRect/>
            </a:stretch>
          </a:blipFill>
        </p:spPr>
        <p:txBody>
          <a:bodyPr wrap="square" lIns="0" tIns="0" rIns="0" bIns="0" rtlCol="0"/>
          <a:lstStyle/>
          <a:p>
            <a:endParaRPr/>
          </a:p>
        </p:txBody>
      </p:sp>
      <p:sp>
        <p:nvSpPr>
          <p:cNvPr id="90" name="object 90"/>
          <p:cNvSpPr/>
          <p:nvPr/>
        </p:nvSpPr>
        <p:spPr>
          <a:xfrm>
            <a:off x="6758940" y="5244083"/>
            <a:ext cx="185927" cy="185927"/>
          </a:xfrm>
          <a:prstGeom prst="rect">
            <a:avLst/>
          </a:prstGeom>
          <a:blipFill>
            <a:blip r:embed="rId10" cstate="print"/>
            <a:stretch>
              <a:fillRect/>
            </a:stretch>
          </a:blipFill>
        </p:spPr>
        <p:txBody>
          <a:bodyPr wrap="square" lIns="0" tIns="0" rIns="0" bIns="0" rtlCol="0"/>
          <a:lstStyle/>
          <a:p>
            <a:endParaRPr/>
          </a:p>
        </p:txBody>
      </p:sp>
      <p:sp>
        <p:nvSpPr>
          <p:cNvPr id="91" name="object 91"/>
          <p:cNvSpPr/>
          <p:nvPr/>
        </p:nvSpPr>
        <p:spPr>
          <a:xfrm>
            <a:off x="7370064" y="5239511"/>
            <a:ext cx="185927" cy="185927"/>
          </a:xfrm>
          <a:prstGeom prst="rect">
            <a:avLst/>
          </a:prstGeom>
          <a:blipFill>
            <a:blip r:embed="rId10" cstate="print"/>
            <a:stretch>
              <a:fillRect/>
            </a:stretch>
          </a:blipFill>
        </p:spPr>
        <p:txBody>
          <a:bodyPr wrap="square" lIns="0" tIns="0" rIns="0" bIns="0" rtlCol="0"/>
          <a:lstStyle/>
          <a:p>
            <a:endParaRPr/>
          </a:p>
        </p:txBody>
      </p:sp>
      <p:sp>
        <p:nvSpPr>
          <p:cNvPr id="92" name="object 92"/>
          <p:cNvSpPr/>
          <p:nvPr/>
        </p:nvSpPr>
        <p:spPr>
          <a:xfrm>
            <a:off x="7979664" y="5230367"/>
            <a:ext cx="185927" cy="185927"/>
          </a:xfrm>
          <a:prstGeom prst="rect">
            <a:avLst/>
          </a:prstGeom>
          <a:blipFill>
            <a:blip r:embed="rId10" cstate="print"/>
            <a:stretch>
              <a:fillRect/>
            </a:stretch>
          </a:blipFill>
        </p:spPr>
        <p:txBody>
          <a:bodyPr wrap="square" lIns="0" tIns="0" rIns="0" bIns="0" rtlCol="0"/>
          <a:lstStyle/>
          <a:p>
            <a:endParaRPr/>
          </a:p>
        </p:txBody>
      </p:sp>
      <p:sp>
        <p:nvSpPr>
          <p:cNvPr id="93" name="object 93"/>
          <p:cNvSpPr/>
          <p:nvPr/>
        </p:nvSpPr>
        <p:spPr>
          <a:xfrm>
            <a:off x="8590788" y="5204459"/>
            <a:ext cx="185927" cy="185927"/>
          </a:xfrm>
          <a:prstGeom prst="rect">
            <a:avLst/>
          </a:prstGeom>
          <a:blipFill>
            <a:blip r:embed="rId10" cstate="print"/>
            <a:stretch>
              <a:fillRect/>
            </a:stretch>
          </a:blipFill>
        </p:spPr>
        <p:txBody>
          <a:bodyPr wrap="square" lIns="0" tIns="0" rIns="0" bIns="0" rtlCol="0"/>
          <a:lstStyle/>
          <a:p>
            <a:endParaRPr/>
          </a:p>
        </p:txBody>
      </p:sp>
      <p:sp>
        <p:nvSpPr>
          <p:cNvPr id="94" name="object 94"/>
          <p:cNvSpPr/>
          <p:nvPr/>
        </p:nvSpPr>
        <p:spPr>
          <a:xfrm>
            <a:off x="650748" y="5416308"/>
            <a:ext cx="185927" cy="185915"/>
          </a:xfrm>
          <a:prstGeom prst="rect">
            <a:avLst/>
          </a:prstGeom>
          <a:blipFill>
            <a:blip r:embed="rId2" cstate="print"/>
            <a:stretch>
              <a:fillRect/>
            </a:stretch>
          </a:blipFill>
        </p:spPr>
        <p:txBody>
          <a:bodyPr wrap="square" lIns="0" tIns="0" rIns="0" bIns="0" rtlCol="0"/>
          <a:lstStyle/>
          <a:p>
            <a:endParaRPr/>
          </a:p>
        </p:txBody>
      </p:sp>
      <p:sp>
        <p:nvSpPr>
          <p:cNvPr id="95" name="object 95"/>
          <p:cNvSpPr/>
          <p:nvPr/>
        </p:nvSpPr>
        <p:spPr>
          <a:xfrm>
            <a:off x="1261872" y="5405627"/>
            <a:ext cx="185927" cy="196595"/>
          </a:xfrm>
          <a:prstGeom prst="rect">
            <a:avLst/>
          </a:prstGeom>
          <a:blipFill>
            <a:blip r:embed="rId12" cstate="print"/>
            <a:stretch>
              <a:fillRect/>
            </a:stretch>
          </a:blipFill>
        </p:spPr>
        <p:txBody>
          <a:bodyPr wrap="square" lIns="0" tIns="0" rIns="0" bIns="0" rtlCol="0"/>
          <a:lstStyle/>
          <a:p>
            <a:endParaRPr/>
          </a:p>
        </p:txBody>
      </p:sp>
      <p:sp>
        <p:nvSpPr>
          <p:cNvPr id="96" name="object 96"/>
          <p:cNvSpPr/>
          <p:nvPr/>
        </p:nvSpPr>
        <p:spPr>
          <a:xfrm>
            <a:off x="1872995" y="5239511"/>
            <a:ext cx="185915" cy="195071"/>
          </a:xfrm>
          <a:prstGeom prst="rect">
            <a:avLst/>
          </a:prstGeom>
          <a:blipFill>
            <a:blip r:embed="rId13" cstate="print"/>
            <a:stretch>
              <a:fillRect/>
            </a:stretch>
          </a:blipFill>
        </p:spPr>
        <p:txBody>
          <a:bodyPr wrap="square" lIns="0" tIns="0" rIns="0" bIns="0" rtlCol="0"/>
          <a:lstStyle/>
          <a:p>
            <a:endParaRPr/>
          </a:p>
        </p:txBody>
      </p:sp>
      <p:sp>
        <p:nvSpPr>
          <p:cNvPr id="97" name="object 97"/>
          <p:cNvSpPr/>
          <p:nvPr/>
        </p:nvSpPr>
        <p:spPr>
          <a:xfrm>
            <a:off x="2484119" y="5289803"/>
            <a:ext cx="185927" cy="185927"/>
          </a:xfrm>
          <a:prstGeom prst="rect">
            <a:avLst/>
          </a:prstGeom>
          <a:blipFill>
            <a:blip r:embed="rId2" cstate="print"/>
            <a:stretch>
              <a:fillRect/>
            </a:stretch>
          </a:blipFill>
        </p:spPr>
        <p:txBody>
          <a:bodyPr wrap="square" lIns="0" tIns="0" rIns="0" bIns="0" rtlCol="0"/>
          <a:lstStyle/>
          <a:p>
            <a:endParaRPr/>
          </a:p>
        </p:txBody>
      </p:sp>
      <p:sp>
        <p:nvSpPr>
          <p:cNvPr id="98" name="object 98"/>
          <p:cNvSpPr/>
          <p:nvPr/>
        </p:nvSpPr>
        <p:spPr>
          <a:xfrm>
            <a:off x="3093720" y="5323332"/>
            <a:ext cx="185915" cy="185927"/>
          </a:xfrm>
          <a:prstGeom prst="rect">
            <a:avLst/>
          </a:prstGeom>
          <a:blipFill>
            <a:blip r:embed="rId2" cstate="print"/>
            <a:stretch>
              <a:fillRect/>
            </a:stretch>
          </a:blipFill>
        </p:spPr>
        <p:txBody>
          <a:bodyPr wrap="square" lIns="0" tIns="0" rIns="0" bIns="0" rtlCol="0"/>
          <a:lstStyle/>
          <a:p>
            <a:endParaRPr/>
          </a:p>
        </p:txBody>
      </p:sp>
      <p:sp>
        <p:nvSpPr>
          <p:cNvPr id="99" name="object 99"/>
          <p:cNvSpPr/>
          <p:nvPr/>
        </p:nvSpPr>
        <p:spPr>
          <a:xfrm>
            <a:off x="3704844" y="5344667"/>
            <a:ext cx="185927" cy="185927"/>
          </a:xfrm>
          <a:prstGeom prst="rect">
            <a:avLst/>
          </a:prstGeom>
          <a:blipFill>
            <a:blip r:embed="rId2" cstate="print"/>
            <a:stretch>
              <a:fillRect/>
            </a:stretch>
          </a:blipFill>
        </p:spPr>
        <p:txBody>
          <a:bodyPr wrap="square" lIns="0" tIns="0" rIns="0" bIns="0" rtlCol="0"/>
          <a:lstStyle/>
          <a:p>
            <a:endParaRPr/>
          </a:p>
        </p:txBody>
      </p:sp>
      <p:sp>
        <p:nvSpPr>
          <p:cNvPr id="100" name="object 100"/>
          <p:cNvSpPr/>
          <p:nvPr/>
        </p:nvSpPr>
        <p:spPr>
          <a:xfrm>
            <a:off x="4315967" y="5358383"/>
            <a:ext cx="185927" cy="185927"/>
          </a:xfrm>
          <a:prstGeom prst="rect">
            <a:avLst/>
          </a:prstGeom>
          <a:blipFill>
            <a:blip r:embed="rId2" cstate="print"/>
            <a:stretch>
              <a:fillRect/>
            </a:stretch>
          </a:blipFill>
        </p:spPr>
        <p:txBody>
          <a:bodyPr wrap="square" lIns="0" tIns="0" rIns="0" bIns="0" rtlCol="0"/>
          <a:lstStyle/>
          <a:p>
            <a:endParaRPr/>
          </a:p>
        </p:txBody>
      </p:sp>
      <p:sp>
        <p:nvSpPr>
          <p:cNvPr id="101" name="object 101"/>
          <p:cNvSpPr/>
          <p:nvPr/>
        </p:nvSpPr>
        <p:spPr>
          <a:xfrm>
            <a:off x="4927091" y="5375160"/>
            <a:ext cx="185915" cy="185915"/>
          </a:xfrm>
          <a:prstGeom prst="rect">
            <a:avLst/>
          </a:prstGeom>
          <a:blipFill>
            <a:blip r:embed="rId2" cstate="print"/>
            <a:stretch>
              <a:fillRect/>
            </a:stretch>
          </a:blipFill>
        </p:spPr>
        <p:txBody>
          <a:bodyPr wrap="square" lIns="0" tIns="0" rIns="0" bIns="0" rtlCol="0"/>
          <a:lstStyle/>
          <a:p>
            <a:endParaRPr/>
          </a:p>
        </p:txBody>
      </p:sp>
      <p:sp>
        <p:nvSpPr>
          <p:cNvPr id="102" name="object 102"/>
          <p:cNvSpPr/>
          <p:nvPr/>
        </p:nvSpPr>
        <p:spPr>
          <a:xfrm>
            <a:off x="5536691" y="5375160"/>
            <a:ext cx="185927" cy="185915"/>
          </a:xfrm>
          <a:prstGeom prst="rect">
            <a:avLst/>
          </a:prstGeom>
          <a:blipFill>
            <a:blip r:embed="rId2" cstate="print"/>
            <a:stretch>
              <a:fillRect/>
            </a:stretch>
          </a:blipFill>
        </p:spPr>
        <p:txBody>
          <a:bodyPr wrap="square" lIns="0" tIns="0" rIns="0" bIns="0" rtlCol="0"/>
          <a:lstStyle/>
          <a:p>
            <a:endParaRPr/>
          </a:p>
        </p:txBody>
      </p:sp>
      <p:sp>
        <p:nvSpPr>
          <p:cNvPr id="103" name="object 103"/>
          <p:cNvSpPr/>
          <p:nvPr/>
        </p:nvSpPr>
        <p:spPr>
          <a:xfrm>
            <a:off x="6147815" y="5364479"/>
            <a:ext cx="185915" cy="185927"/>
          </a:xfrm>
          <a:prstGeom prst="rect">
            <a:avLst/>
          </a:prstGeom>
          <a:blipFill>
            <a:blip r:embed="rId2" cstate="print"/>
            <a:stretch>
              <a:fillRect/>
            </a:stretch>
          </a:blipFill>
        </p:spPr>
        <p:txBody>
          <a:bodyPr wrap="square" lIns="0" tIns="0" rIns="0" bIns="0" rtlCol="0"/>
          <a:lstStyle/>
          <a:p>
            <a:endParaRPr/>
          </a:p>
        </p:txBody>
      </p:sp>
      <p:sp>
        <p:nvSpPr>
          <p:cNvPr id="104" name="object 104"/>
          <p:cNvSpPr/>
          <p:nvPr/>
        </p:nvSpPr>
        <p:spPr>
          <a:xfrm>
            <a:off x="6758940" y="5358383"/>
            <a:ext cx="185927" cy="185927"/>
          </a:xfrm>
          <a:prstGeom prst="rect">
            <a:avLst/>
          </a:prstGeom>
          <a:blipFill>
            <a:blip r:embed="rId2" cstate="print"/>
            <a:stretch>
              <a:fillRect/>
            </a:stretch>
          </a:blipFill>
        </p:spPr>
        <p:txBody>
          <a:bodyPr wrap="square" lIns="0" tIns="0" rIns="0" bIns="0" rtlCol="0"/>
          <a:lstStyle/>
          <a:p>
            <a:endParaRPr/>
          </a:p>
        </p:txBody>
      </p:sp>
      <p:sp>
        <p:nvSpPr>
          <p:cNvPr id="105" name="object 105"/>
          <p:cNvSpPr/>
          <p:nvPr/>
        </p:nvSpPr>
        <p:spPr>
          <a:xfrm>
            <a:off x="7370064" y="5353811"/>
            <a:ext cx="185927" cy="185927"/>
          </a:xfrm>
          <a:prstGeom prst="rect">
            <a:avLst/>
          </a:prstGeom>
          <a:blipFill>
            <a:blip r:embed="rId2" cstate="print"/>
            <a:stretch>
              <a:fillRect/>
            </a:stretch>
          </a:blipFill>
        </p:spPr>
        <p:txBody>
          <a:bodyPr wrap="square" lIns="0" tIns="0" rIns="0" bIns="0" rtlCol="0"/>
          <a:lstStyle/>
          <a:p>
            <a:endParaRPr/>
          </a:p>
        </p:txBody>
      </p:sp>
      <p:sp>
        <p:nvSpPr>
          <p:cNvPr id="106" name="object 106"/>
          <p:cNvSpPr/>
          <p:nvPr/>
        </p:nvSpPr>
        <p:spPr>
          <a:xfrm>
            <a:off x="7979664" y="5349239"/>
            <a:ext cx="185927" cy="185927"/>
          </a:xfrm>
          <a:prstGeom prst="rect">
            <a:avLst/>
          </a:prstGeom>
          <a:blipFill>
            <a:blip r:embed="rId2" cstate="print"/>
            <a:stretch>
              <a:fillRect/>
            </a:stretch>
          </a:blipFill>
        </p:spPr>
        <p:txBody>
          <a:bodyPr wrap="square" lIns="0" tIns="0" rIns="0" bIns="0" rtlCol="0"/>
          <a:lstStyle/>
          <a:p>
            <a:endParaRPr/>
          </a:p>
        </p:txBody>
      </p:sp>
      <p:sp>
        <p:nvSpPr>
          <p:cNvPr id="107" name="object 107"/>
          <p:cNvSpPr/>
          <p:nvPr/>
        </p:nvSpPr>
        <p:spPr>
          <a:xfrm>
            <a:off x="8590788" y="5329440"/>
            <a:ext cx="185927" cy="185915"/>
          </a:xfrm>
          <a:prstGeom prst="rect">
            <a:avLst/>
          </a:prstGeom>
          <a:blipFill>
            <a:blip r:embed="rId2" cstate="print"/>
            <a:stretch>
              <a:fillRect/>
            </a:stretch>
          </a:blipFill>
        </p:spPr>
        <p:txBody>
          <a:bodyPr wrap="square" lIns="0" tIns="0" rIns="0" bIns="0" rtlCol="0"/>
          <a:lstStyle/>
          <a:p>
            <a:endParaRPr/>
          </a:p>
        </p:txBody>
      </p:sp>
      <p:sp>
        <p:nvSpPr>
          <p:cNvPr id="108" name="object 108"/>
          <p:cNvSpPr/>
          <p:nvPr/>
        </p:nvSpPr>
        <p:spPr>
          <a:xfrm>
            <a:off x="744473" y="1983485"/>
            <a:ext cx="7940040" cy="2578735"/>
          </a:xfrm>
          <a:custGeom>
            <a:avLst/>
            <a:gdLst/>
            <a:ahLst/>
            <a:cxnLst/>
            <a:rect l="l" t="t" r="r" b="b"/>
            <a:pathLst>
              <a:path w="7940040" h="2578735">
                <a:moveTo>
                  <a:pt x="0" y="2548128"/>
                </a:moveTo>
                <a:lnTo>
                  <a:pt x="611124" y="2572511"/>
                </a:lnTo>
                <a:lnTo>
                  <a:pt x="1222248" y="2578608"/>
                </a:lnTo>
                <a:lnTo>
                  <a:pt x="1833372" y="2548128"/>
                </a:lnTo>
                <a:lnTo>
                  <a:pt x="2442972" y="2206752"/>
                </a:lnTo>
                <a:lnTo>
                  <a:pt x="3054096" y="1447799"/>
                </a:lnTo>
                <a:lnTo>
                  <a:pt x="3665220" y="1046987"/>
                </a:lnTo>
                <a:lnTo>
                  <a:pt x="4276344" y="801623"/>
                </a:lnTo>
                <a:lnTo>
                  <a:pt x="4885944" y="495300"/>
                </a:lnTo>
                <a:lnTo>
                  <a:pt x="5497068" y="161544"/>
                </a:lnTo>
                <a:lnTo>
                  <a:pt x="6108192" y="105155"/>
                </a:lnTo>
                <a:lnTo>
                  <a:pt x="6719316" y="60959"/>
                </a:lnTo>
                <a:lnTo>
                  <a:pt x="7328916" y="27431"/>
                </a:lnTo>
                <a:lnTo>
                  <a:pt x="7940040" y="0"/>
                </a:lnTo>
              </a:path>
            </a:pathLst>
          </a:custGeom>
          <a:ln w="38100">
            <a:solidFill>
              <a:srgbClr val="C00000"/>
            </a:solidFill>
          </a:ln>
        </p:spPr>
        <p:txBody>
          <a:bodyPr wrap="square" lIns="0" tIns="0" rIns="0" bIns="0" rtlCol="0"/>
          <a:lstStyle/>
          <a:p>
            <a:endParaRPr/>
          </a:p>
        </p:txBody>
      </p:sp>
      <p:sp>
        <p:nvSpPr>
          <p:cNvPr id="109" name="object 109"/>
          <p:cNvSpPr/>
          <p:nvPr/>
        </p:nvSpPr>
        <p:spPr>
          <a:xfrm>
            <a:off x="691895" y="4479048"/>
            <a:ext cx="103631" cy="103619"/>
          </a:xfrm>
          <a:prstGeom prst="rect">
            <a:avLst/>
          </a:prstGeom>
          <a:blipFill>
            <a:blip r:embed="rId14" cstate="print"/>
            <a:stretch>
              <a:fillRect/>
            </a:stretch>
          </a:blipFill>
        </p:spPr>
        <p:txBody>
          <a:bodyPr wrap="square" lIns="0" tIns="0" rIns="0" bIns="0" rtlCol="0"/>
          <a:lstStyle/>
          <a:p>
            <a:endParaRPr/>
          </a:p>
        </p:txBody>
      </p:sp>
      <p:sp>
        <p:nvSpPr>
          <p:cNvPr id="110" name="object 110"/>
          <p:cNvSpPr/>
          <p:nvPr/>
        </p:nvSpPr>
        <p:spPr>
          <a:xfrm>
            <a:off x="1303019" y="4503419"/>
            <a:ext cx="103631" cy="103631"/>
          </a:xfrm>
          <a:prstGeom prst="rect">
            <a:avLst/>
          </a:prstGeom>
          <a:blipFill>
            <a:blip r:embed="rId14" cstate="print"/>
            <a:stretch>
              <a:fillRect/>
            </a:stretch>
          </a:blipFill>
        </p:spPr>
        <p:txBody>
          <a:bodyPr wrap="square" lIns="0" tIns="0" rIns="0" bIns="0" rtlCol="0"/>
          <a:lstStyle/>
          <a:p>
            <a:endParaRPr/>
          </a:p>
        </p:txBody>
      </p:sp>
      <p:sp>
        <p:nvSpPr>
          <p:cNvPr id="111" name="object 111"/>
          <p:cNvSpPr/>
          <p:nvPr/>
        </p:nvSpPr>
        <p:spPr>
          <a:xfrm>
            <a:off x="1914144" y="4509515"/>
            <a:ext cx="103619" cy="103631"/>
          </a:xfrm>
          <a:prstGeom prst="rect">
            <a:avLst/>
          </a:prstGeom>
          <a:blipFill>
            <a:blip r:embed="rId14" cstate="print"/>
            <a:stretch>
              <a:fillRect/>
            </a:stretch>
          </a:blipFill>
        </p:spPr>
        <p:txBody>
          <a:bodyPr wrap="square" lIns="0" tIns="0" rIns="0" bIns="0" rtlCol="0"/>
          <a:lstStyle/>
          <a:p>
            <a:endParaRPr/>
          </a:p>
        </p:txBody>
      </p:sp>
      <p:sp>
        <p:nvSpPr>
          <p:cNvPr id="112" name="object 112"/>
          <p:cNvSpPr/>
          <p:nvPr/>
        </p:nvSpPr>
        <p:spPr>
          <a:xfrm>
            <a:off x="2525267" y="4479048"/>
            <a:ext cx="103631" cy="103619"/>
          </a:xfrm>
          <a:prstGeom prst="rect">
            <a:avLst/>
          </a:prstGeom>
          <a:blipFill>
            <a:blip r:embed="rId14" cstate="print"/>
            <a:stretch>
              <a:fillRect/>
            </a:stretch>
          </a:blipFill>
        </p:spPr>
        <p:txBody>
          <a:bodyPr wrap="square" lIns="0" tIns="0" rIns="0" bIns="0" rtlCol="0"/>
          <a:lstStyle/>
          <a:p>
            <a:endParaRPr/>
          </a:p>
        </p:txBody>
      </p:sp>
      <p:sp>
        <p:nvSpPr>
          <p:cNvPr id="113" name="object 113"/>
          <p:cNvSpPr/>
          <p:nvPr/>
        </p:nvSpPr>
        <p:spPr>
          <a:xfrm>
            <a:off x="3134867" y="4137659"/>
            <a:ext cx="103619" cy="103631"/>
          </a:xfrm>
          <a:prstGeom prst="rect">
            <a:avLst/>
          </a:prstGeom>
          <a:blipFill>
            <a:blip r:embed="rId14" cstate="print"/>
            <a:stretch>
              <a:fillRect/>
            </a:stretch>
          </a:blipFill>
        </p:spPr>
        <p:txBody>
          <a:bodyPr wrap="square" lIns="0" tIns="0" rIns="0" bIns="0" rtlCol="0"/>
          <a:lstStyle/>
          <a:p>
            <a:endParaRPr/>
          </a:p>
        </p:txBody>
      </p:sp>
      <p:sp>
        <p:nvSpPr>
          <p:cNvPr id="114" name="object 114"/>
          <p:cNvSpPr/>
          <p:nvPr/>
        </p:nvSpPr>
        <p:spPr>
          <a:xfrm>
            <a:off x="3745991" y="3378708"/>
            <a:ext cx="103631" cy="103631"/>
          </a:xfrm>
          <a:prstGeom prst="rect">
            <a:avLst/>
          </a:prstGeom>
          <a:blipFill>
            <a:blip r:embed="rId14" cstate="print"/>
            <a:stretch>
              <a:fillRect/>
            </a:stretch>
          </a:blipFill>
        </p:spPr>
        <p:txBody>
          <a:bodyPr wrap="square" lIns="0" tIns="0" rIns="0" bIns="0" rtlCol="0"/>
          <a:lstStyle/>
          <a:p>
            <a:endParaRPr/>
          </a:p>
        </p:txBody>
      </p:sp>
      <p:sp>
        <p:nvSpPr>
          <p:cNvPr id="115" name="object 115"/>
          <p:cNvSpPr/>
          <p:nvPr/>
        </p:nvSpPr>
        <p:spPr>
          <a:xfrm>
            <a:off x="4357115" y="2977895"/>
            <a:ext cx="103631" cy="103631"/>
          </a:xfrm>
          <a:prstGeom prst="rect">
            <a:avLst/>
          </a:prstGeom>
          <a:blipFill>
            <a:blip r:embed="rId14" cstate="print"/>
            <a:stretch>
              <a:fillRect/>
            </a:stretch>
          </a:blipFill>
        </p:spPr>
        <p:txBody>
          <a:bodyPr wrap="square" lIns="0" tIns="0" rIns="0" bIns="0" rtlCol="0"/>
          <a:lstStyle/>
          <a:p>
            <a:endParaRPr/>
          </a:p>
        </p:txBody>
      </p:sp>
      <p:sp>
        <p:nvSpPr>
          <p:cNvPr id="116" name="object 116"/>
          <p:cNvSpPr/>
          <p:nvPr/>
        </p:nvSpPr>
        <p:spPr>
          <a:xfrm>
            <a:off x="4968240" y="2732544"/>
            <a:ext cx="103619" cy="103619"/>
          </a:xfrm>
          <a:prstGeom prst="rect">
            <a:avLst/>
          </a:prstGeom>
          <a:blipFill>
            <a:blip r:embed="rId14" cstate="print"/>
            <a:stretch>
              <a:fillRect/>
            </a:stretch>
          </a:blipFill>
        </p:spPr>
        <p:txBody>
          <a:bodyPr wrap="square" lIns="0" tIns="0" rIns="0" bIns="0" rtlCol="0"/>
          <a:lstStyle/>
          <a:p>
            <a:endParaRPr/>
          </a:p>
        </p:txBody>
      </p:sp>
      <p:sp>
        <p:nvSpPr>
          <p:cNvPr id="117" name="object 117"/>
          <p:cNvSpPr/>
          <p:nvPr/>
        </p:nvSpPr>
        <p:spPr>
          <a:xfrm>
            <a:off x="5577840" y="2426220"/>
            <a:ext cx="103631" cy="103619"/>
          </a:xfrm>
          <a:prstGeom prst="rect">
            <a:avLst/>
          </a:prstGeom>
          <a:blipFill>
            <a:blip r:embed="rId14" cstate="print"/>
            <a:stretch>
              <a:fillRect/>
            </a:stretch>
          </a:blipFill>
        </p:spPr>
        <p:txBody>
          <a:bodyPr wrap="square" lIns="0" tIns="0" rIns="0" bIns="0" rtlCol="0"/>
          <a:lstStyle/>
          <a:p>
            <a:endParaRPr/>
          </a:p>
        </p:txBody>
      </p:sp>
      <p:sp>
        <p:nvSpPr>
          <p:cNvPr id="118" name="object 118"/>
          <p:cNvSpPr/>
          <p:nvPr/>
        </p:nvSpPr>
        <p:spPr>
          <a:xfrm>
            <a:off x="6188964" y="2092464"/>
            <a:ext cx="103619" cy="103619"/>
          </a:xfrm>
          <a:prstGeom prst="rect">
            <a:avLst/>
          </a:prstGeom>
          <a:blipFill>
            <a:blip r:embed="rId14" cstate="print"/>
            <a:stretch>
              <a:fillRect/>
            </a:stretch>
          </a:blipFill>
        </p:spPr>
        <p:txBody>
          <a:bodyPr wrap="square" lIns="0" tIns="0" rIns="0" bIns="0" rtlCol="0"/>
          <a:lstStyle/>
          <a:p>
            <a:endParaRPr/>
          </a:p>
        </p:txBody>
      </p:sp>
      <p:sp>
        <p:nvSpPr>
          <p:cNvPr id="119" name="object 119"/>
          <p:cNvSpPr/>
          <p:nvPr/>
        </p:nvSpPr>
        <p:spPr>
          <a:xfrm>
            <a:off x="6800088" y="2036064"/>
            <a:ext cx="103631" cy="103631"/>
          </a:xfrm>
          <a:prstGeom prst="rect">
            <a:avLst/>
          </a:prstGeom>
          <a:blipFill>
            <a:blip r:embed="rId14" cstate="print"/>
            <a:stretch>
              <a:fillRect/>
            </a:stretch>
          </a:blipFill>
        </p:spPr>
        <p:txBody>
          <a:bodyPr wrap="square" lIns="0" tIns="0" rIns="0" bIns="0" rtlCol="0"/>
          <a:lstStyle/>
          <a:p>
            <a:endParaRPr/>
          </a:p>
        </p:txBody>
      </p:sp>
      <p:sp>
        <p:nvSpPr>
          <p:cNvPr id="120" name="object 120"/>
          <p:cNvSpPr/>
          <p:nvPr/>
        </p:nvSpPr>
        <p:spPr>
          <a:xfrm>
            <a:off x="7411211" y="1991880"/>
            <a:ext cx="103631" cy="103619"/>
          </a:xfrm>
          <a:prstGeom prst="rect">
            <a:avLst/>
          </a:prstGeom>
          <a:blipFill>
            <a:blip r:embed="rId14" cstate="print"/>
            <a:stretch>
              <a:fillRect/>
            </a:stretch>
          </a:blipFill>
        </p:spPr>
        <p:txBody>
          <a:bodyPr wrap="square" lIns="0" tIns="0" rIns="0" bIns="0" rtlCol="0"/>
          <a:lstStyle/>
          <a:p>
            <a:endParaRPr/>
          </a:p>
        </p:txBody>
      </p:sp>
      <p:sp>
        <p:nvSpPr>
          <p:cNvPr id="121" name="object 121"/>
          <p:cNvSpPr/>
          <p:nvPr/>
        </p:nvSpPr>
        <p:spPr>
          <a:xfrm>
            <a:off x="8020811" y="1958339"/>
            <a:ext cx="103631" cy="103631"/>
          </a:xfrm>
          <a:prstGeom prst="rect">
            <a:avLst/>
          </a:prstGeom>
          <a:blipFill>
            <a:blip r:embed="rId14" cstate="print"/>
            <a:stretch>
              <a:fillRect/>
            </a:stretch>
          </a:blipFill>
        </p:spPr>
        <p:txBody>
          <a:bodyPr wrap="square" lIns="0" tIns="0" rIns="0" bIns="0" rtlCol="0"/>
          <a:lstStyle/>
          <a:p>
            <a:endParaRPr/>
          </a:p>
        </p:txBody>
      </p:sp>
      <p:sp>
        <p:nvSpPr>
          <p:cNvPr id="122" name="object 122"/>
          <p:cNvSpPr/>
          <p:nvPr/>
        </p:nvSpPr>
        <p:spPr>
          <a:xfrm>
            <a:off x="8631935" y="1930908"/>
            <a:ext cx="103631" cy="103631"/>
          </a:xfrm>
          <a:prstGeom prst="rect">
            <a:avLst/>
          </a:prstGeom>
          <a:blipFill>
            <a:blip r:embed="rId14" cstate="print"/>
            <a:stretch>
              <a:fillRect/>
            </a:stretch>
          </a:blipFill>
        </p:spPr>
        <p:txBody>
          <a:bodyPr wrap="square" lIns="0" tIns="0" rIns="0" bIns="0" rtlCol="0"/>
          <a:lstStyle/>
          <a:p>
            <a:endParaRPr/>
          </a:p>
        </p:txBody>
      </p:sp>
      <p:sp>
        <p:nvSpPr>
          <p:cNvPr id="123" name="object 123"/>
          <p:cNvSpPr/>
          <p:nvPr/>
        </p:nvSpPr>
        <p:spPr>
          <a:xfrm>
            <a:off x="744473" y="1983485"/>
            <a:ext cx="7940040" cy="2580640"/>
          </a:xfrm>
          <a:custGeom>
            <a:avLst/>
            <a:gdLst/>
            <a:ahLst/>
            <a:cxnLst/>
            <a:rect l="l" t="t" r="r" b="b"/>
            <a:pathLst>
              <a:path w="7940040" h="2580640">
                <a:moveTo>
                  <a:pt x="0" y="2542032"/>
                </a:moveTo>
                <a:lnTo>
                  <a:pt x="611124" y="2564892"/>
                </a:lnTo>
                <a:lnTo>
                  <a:pt x="1222248" y="2580132"/>
                </a:lnTo>
                <a:lnTo>
                  <a:pt x="1833372" y="2570988"/>
                </a:lnTo>
                <a:lnTo>
                  <a:pt x="2442972" y="2208276"/>
                </a:lnTo>
                <a:lnTo>
                  <a:pt x="3054096" y="1443228"/>
                </a:lnTo>
                <a:lnTo>
                  <a:pt x="3665220" y="1051560"/>
                </a:lnTo>
                <a:lnTo>
                  <a:pt x="4276344" y="807719"/>
                </a:lnTo>
                <a:lnTo>
                  <a:pt x="4885944" y="498348"/>
                </a:lnTo>
                <a:lnTo>
                  <a:pt x="5497068" y="163068"/>
                </a:lnTo>
                <a:lnTo>
                  <a:pt x="6108192" y="105156"/>
                </a:lnTo>
                <a:lnTo>
                  <a:pt x="6719316" y="60959"/>
                </a:lnTo>
                <a:lnTo>
                  <a:pt x="7328916" y="27431"/>
                </a:lnTo>
                <a:lnTo>
                  <a:pt x="7940040" y="0"/>
                </a:lnTo>
              </a:path>
            </a:pathLst>
          </a:custGeom>
          <a:ln w="38100">
            <a:solidFill>
              <a:srgbClr val="C00000"/>
            </a:solidFill>
          </a:ln>
        </p:spPr>
        <p:txBody>
          <a:bodyPr wrap="square" lIns="0" tIns="0" rIns="0" bIns="0" rtlCol="0"/>
          <a:lstStyle/>
          <a:p>
            <a:endParaRPr/>
          </a:p>
        </p:txBody>
      </p:sp>
      <p:sp>
        <p:nvSpPr>
          <p:cNvPr id="124" name="object 124"/>
          <p:cNvSpPr/>
          <p:nvPr/>
        </p:nvSpPr>
        <p:spPr>
          <a:xfrm>
            <a:off x="679704" y="4460747"/>
            <a:ext cx="128015" cy="128015"/>
          </a:xfrm>
          <a:prstGeom prst="rect">
            <a:avLst/>
          </a:prstGeom>
          <a:blipFill>
            <a:blip r:embed="rId15" cstate="print"/>
            <a:stretch>
              <a:fillRect/>
            </a:stretch>
          </a:blipFill>
        </p:spPr>
        <p:txBody>
          <a:bodyPr wrap="square" lIns="0" tIns="0" rIns="0" bIns="0" rtlCol="0"/>
          <a:lstStyle/>
          <a:p>
            <a:endParaRPr/>
          </a:p>
        </p:txBody>
      </p:sp>
      <p:sp>
        <p:nvSpPr>
          <p:cNvPr id="125" name="object 125"/>
          <p:cNvSpPr/>
          <p:nvPr/>
        </p:nvSpPr>
        <p:spPr>
          <a:xfrm>
            <a:off x="1290827" y="4483608"/>
            <a:ext cx="128015" cy="128015"/>
          </a:xfrm>
          <a:prstGeom prst="rect">
            <a:avLst/>
          </a:prstGeom>
          <a:blipFill>
            <a:blip r:embed="rId15" cstate="print"/>
            <a:stretch>
              <a:fillRect/>
            </a:stretch>
          </a:blipFill>
        </p:spPr>
        <p:txBody>
          <a:bodyPr wrap="square" lIns="0" tIns="0" rIns="0" bIns="0" rtlCol="0"/>
          <a:lstStyle/>
          <a:p>
            <a:endParaRPr/>
          </a:p>
        </p:txBody>
      </p:sp>
      <p:sp>
        <p:nvSpPr>
          <p:cNvPr id="126" name="object 126"/>
          <p:cNvSpPr/>
          <p:nvPr/>
        </p:nvSpPr>
        <p:spPr>
          <a:xfrm>
            <a:off x="1901951" y="4498847"/>
            <a:ext cx="128015" cy="128015"/>
          </a:xfrm>
          <a:prstGeom prst="rect">
            <a:avLst/>
          </a:prstGeom>
          <a:blipFill>
            <a:blip r:embed="rId15" cstate="print"/>
            <a:stretch>
              <a:fillRect/>
            </a:stretch>
          </a:blipFill>
        </p:spPr>
        <p:txBody>
          <a:bodyPr wrap="square" lIns="0" tIns="0" rIns="0" bIns="0" rtlCol="0"/>
          <a:lstStyle/>
          <a:p>
            <a:endParaRPr/>
          </a:p>
        </p:txBody>
      </p:sp>
      <p:sp>
        <p:nvSpPr>
          <p:cNvPr id="127" name="object 127"/>
          <p:cNvSpPr/>
          <p:nvPr/>
        </p:nvSpPr>
        <p:spPr>
          <a:xfrm>
            <a:off x="2513075" y="4489703"/>
            <a:ext cx="128015" cy="128015"/>
          </a:xfrm>
          <a:prstGeom prst="rect">
            <a:avLst/>
          </a:prstGeom>
          <a:blipFill>
            <a:blip r:embed="rId15" cstate="print"/>
            <a:stretch>
              <a:fillRect/>
            </a:stretch>
          </a:blipFill>
        </p:spPr>
        <p:txBody>
          <a:bodyPr wrap="square" lIns="0" tIns="0" rIns="0" bIns="0" rtlCol="0"/>
          <a:lstStyle/>
          <a:p>
            <a:endParaRPr/>
          </a:p>
        </p:txBody>
      </p:sp>
      <p:sp>
        <p:nvSpPr>
          <p:cNvPr id="128" name="object 128"/>
          <p:cNvSpPr/>
          <p:nvPr/>
        </p:nvSpPr>
        <p:spPr>
          <a:xfrm>
            <a:off x="3122676" y="4126991"/>
            <a:ext cx="128015" cy="128015"/>
          </a:xfrm>
          <a:prstGeom prst="rect">
            <a:avLst/>
          </a:prstGeom>
          <a:blipFill>
            <a:blip r:embed="rId15" cstate="print"/>
            <a:stretch>
              <a:fillRect/>
            </a:stretch>
          </a:blipFill>
        </p:spPr>
        <p:txBody>
          <a:bodyPr wrap="square" lIns="0" tIns="0" rIns="0" bIns="0" rtlCol="0"/>
          <a:lstStyle/>
          <a:p>
            <a:endParaRPr/>
          </a:p>
        </p:txBody>
      </p:sp>
      <p:sp>
        <p:nvSpPr>
          <p:cNvPr id="129" name="object 129"/>
          <p:cNvSpPr/>
          <p:nvPr/>
        </p:nvSpPr>
        <p:spPr>
          <a:xfrm>
            <a:off x="3733800" y="3361944"/>
            <a:ext cx="128015" cy="128015"/>
          </a:xfrm>
          <a:prstGeom prst="rect">
            <a:avLst/>
          </a:prstGeom>
          <a:blipFill>
            <a:blip r:embed="rId15" cstate="print"/>
            <a:stretch>
              <a:fillRect/>
            </a:stretch>
          </a:blipFill>
        </p:spPr>
        <p:txBody>
          <a:bodyPr wrap="square" lIns="0" tIns="0" rIns="0" bIns="0" rtlCol="0"/>
          <a:lstStyle/>
          <a:p>
            <a:endParaRPr/>
          </a:p>
        </p:txBody>
      </p:sp>
      <p:sp>
        <p:nvSpPr>
          <p:cNvPr id="130" name="object 130"/>
          <p:cNvSpPr/>
          <p:nvPr/>
        </p:nvSpPr>
        <p:spPr>
          <a:xfrm>
            <a:off x="4344923" y="2970275"/>
            <a:ext cx="128015" cy="128015"/>
          </a:xfrm>
          <a:prstGeom prst="rect">
            <a:avLst/>
          </a:prstGeom>
          <a:blipFill>
            <a:blip r:embed="rId15" cstate="print"/>
            <a:stretch>
              <a:fillRect/>
            </a:stretch>
          </a:blipFill>
        </p:spPr>
        <p:txBody>
          <a:bodyPr wrap="square" lIns="0" tIns="0" rIns="0" bIns="0" rtlCol="0"/>
          <a:lstStyle/>
          <a:p>
            <a:endParaRPr/>
          </a:p>
        </p:txBody>
      </p:sp>
      <p:sp>
        <p:nvSpPr>
          <p:cNvPr id="131" name="object 131"/>
          <p:cNvSpPr/>
          <p:nvPr/>
        </p:nvSpPr>
        <p:spPr>
          <a:xfrm>
            <a:off x="4956047" y="2726435"/>
            <a:ext cx="128015" cy="128015"/>
          </a:xfrm>
          <a:prstGeom prst="rect">
            <a:avLst/>
          </a:prstGeom>
          <a:blipFill>
            <a:blip r:embed="rId15" cstate="print"/>
            <a:stretch>
              <a:fillRect/>
            </a:stretch>
          </a:blipFill>
        </p:spPr>
        <p:txBody>
          <a:bodyPr wrap="square" lIns="0" tIns="0" rIns="0" bIns="0" rtlCol="0"/>
          <a:lstStyle/>
          <a:p>
            <a:endParaRPr/>
          </a:p>
        </p:txBody>
      </p:sp>
      <p:sp>
        <p:nvSpPr>
          <p:cNvPr id="132" name="object 132"/>
          <p:cNvSpPr/>
          <p:nvPr/>
        </p:nvSpPr>
        <p:spPr>
          <a:xfrm>
            <a:off x="5565647" y="2417063"/>
            <a:ext cx="128015" cy="128015"/>
          </a:xfrm>
          <a:prstGeom prst="rect">
            <a:avLst/>
          </a:prstGeom>
          <a:blipFill>
            <a:blip r:embed="rId15" cstate="print"/>
            <a:stretch>
              <a:fillRect/>
            </a:stretch>
          </a:blipFill>
        </p:spPr>
        <p:txBody>
          <a:bodyPr wrap="square" lIns="0" tIns="0" rIns="0" bIns="0" rtlCol="0"/>
          <a:lstStyle/>
          <a:p>
            <a:endParaRPr/>
          </a:p>
        </p:txBody>
      </p:sp>
      <p:sp>
        <p:nvSpPr>
          <p:cNvPr id="133" name="object 133"/>
          <p:cNvSpPr/>
          <p:nvPr/>
        </p:nvSpPr>
        <p:spPr>
          <a:xfrm>
            <a:off x="6176771" y="2081783"/>
            <a:ext cx="128015" cy="128015"/>
          </a:xfrm>
          <a:prstGeom prst="rect">
            <a:avLst/>
          </a:prstGeom>
          <a:blipFill>
            <a:blip r:embed="rId15" cstate="print"/>
            <a:stretch>
              <a:fillRect/>
            </a:stretch>
          </a:blipFill>
        </p:spPr>
        <p:txBody>
          <a:bodyPr wrap="square" lIns="0" tIns="0" rIns="0" bIns="0" rtlCol="0"/>
          <a:lstStyle/>
          <a:p>
            <a:endParaRPr/>
          </a:p>
        </p:txBody>
      </p:sp>
      <p:sp>
        <p:nvSpPr>
          <p:cNvPr id="134" name="object 134"/>
          <p:cNvSpPr/>
          <p:nvPr/>
        </p:nvSpPr>
        <p:spPr>
          <a:xfrm>
            <a:off x="6787895" y="2023871"/>
            <a:ext cx="128015" cy="128015"/>
          </a:xfrm>
          <a:prstGeom prst="rect">
            <a:avLst/>
          </a:prstGeom>
          <a:blipFill>
            <a:blip r:embed="rId15" cstate="print"/>
            <a:stretch>
              <a:fillRect/>
            </a:stretch>
          </a:blipFill>
        </p:spPr>
        <p:txBody>
          <a:bodyPr wrap="square" lIns="0" tIns="0" rIns="0" bIns="0" rtlCol="0"/>
          <a:lstStyle/>
          <a:p>
            <a:endParaRPr/>
          </a:p>
        </p:txBody>
      </p:sp>
      <p:sp>
        <p:nvSpPr>
          <p:cNvPr id="135" name="object 135"/>
          <p:cNvSpPr/>
          <p:nvPr/>
        </p:nvSpPr>
        <p:spPr>
          <a:xfrm>
            <a:off x="7399019" y="1979675"/>
            <a:ext cx="128015" cy="128015"/>
          </a:xfrm>
          <a:prstGeom prst="rect">
            <a:avLst/>
          </a:prstGeom>
          <a:blipFill>
            <a:blip r:embed="rId15" cstate="print"/>
            <a:stretch>
              <a:fillRect/>
            </a:stretch>
          </a:blipFill>
        </p:spPr>
        <p:txBody>
          <a:bodyPr wrap="square" lIns="0" tIns="0" rIns="0" bIns="0" rtlCol="0"/>
          <a:lstStyle/>
          <a:p>
            <a:endParaRPr/>
          </a:p>
        </p:txBody>
      </p:sp>
      <p:sp>
        <p:nvSpPr>
          <p:cNvPr id="136" name="object 136"/>
          <p:cNvSpPr/>
          <p:nvPr/>
        </p:nvSpPr>
        <p:spPr>
          <a:xfrm>
            <a:off x="8008619" y="1946147"/>
            <a:ext cx="128015" cy="128015"/>
          </a:xfrm>
          <a:prstGeom prst="rect">
            <a:avLst/>
          </a:prstGeom>
          <a:blipFill>
            <a:blip r:embed="rId15" cstate="print"/>
            <a:stretch>
              <a:fillRect/>
            </a:stretch>
          </a:blipFill>
        </p:spPr>
        <p:txBody>
          <a:bodyPr wrap="square" lIns="0" tIns="0" rIns="0" bIns="0" rtlCol="0"/>
          <a:lstStyle/>
          <a:p>
            <a:endParaRPr/>
          </a:p>
        </p:txBody>
      </p:sp>
      <p:sp>
        <p:nvSpPr>
          <p:cNvPr id="137" name="object 137"/>
          <p:cNvSpPr/>
          <p:nvPr/>
        </p:nvSpPr>
        <p:spPr>
          <a:xfrm>
            <a:off x="8619743" y="1918715"/>
            <a:ext cx="128015" cy="128015"/>
          </a:xfrm>
          <a:prstGeom prst="rect">
            <a:avLst/>
          </a:prstGeom>
          <a:blipFill>
            <a:blip r:embed="rId15" cstate="print"/>
            <a:stretch>
              <a:fillRect/>
            </a:stretch>
          </a:blipFill>
        </p:spPr>
        <p:txBody>
          <a:bodyPr wrap="square" lIns="0" tIns="0" rIns="0" bIns="0" rtlCol="0"/>
          <a:lstStyle/>
          <a:p>
            <a:endParaRPr/>
          </a:p>
        </p:txBody>
      </p:sp>
      <p:sp>
        <p:nvSpPr>
          <p:cNvPr id="138" name="object 138"/>
          <p:cNvSpPr/>
          <p:nvPr/>
        </p:nvSpPr>
        <p:spPr>
          <a:xfrm>
            <a:off x="744473" y="2992373"/>
            <a:ext cx="7940040" cy="1777364"/>
          </a:xfrm>
          <a:custGeom>
            <a:avLst/>
            <a:gdLst/>
            <a:ahLst/>
            <a:cxnLst/>
            <a:rect l="l" t="t" r="r" b="b"/>
            <a:pathLst>
              <a:path w="7940040" h="1777364">
                <a:moveTo>
                  <a:pt x="0" y="1776983"/>
                </a:moveTo>
                <a:lnTo>
                  <a:pt x="611124" y="1696211"/>
                </a:lnTo>
                <a:lnTo>
                  <a:pt x="1222248" y="1638300"/>
                </a:lnTo>
                <a:lnTo>
                  <a:pt x="1833372" y="1612391"/>
                </a:lnTo>
                <a:lnTo>
                  <a:pt x="2442972" y="1612391"/>
                </a:lnTo>
                <a:lnTo>
                  <a:pt x="3054096" y="1612391"/>
                </a:lnTo>
                <a:lnTo>
                  <a:pt x="3665220" y="1612391"/>
                </a:lnTo>
                <a:lnTo>
                  <a:pt x="4276344" y="1607820"/>
                </a:lnTo>
                <a:lnTo>
                  <a:pt x="4885944" y="1080515"/>
                </a:lnTo>
                <a:lnTo>
                  <a:pt x="5497068" y="224027"/>
                </a:lnTo>
                <a:lnTo>
                  <a:pt x="6108192" y="146303"/>
                </a:lnTo>
                <a:lnTo>
                  <a:pt x="6719316" y="86867"/>
                </a:lnTo>
                <a:lnTo>
                  <a:pt x="7328916" y="38100"/>
                </a:lnTo>
                <a:lnTo>
                  <a:pt x="7940040" y="0"/>
                </a:lnTo>
              </a:path>
            </a:pathLst>
          </a:custGeom>
          <a:ln w="38100">
            <a:solidFill>
              <a:srgbClr val="336699"/>
            </a:solidFill>
          </a:ln>
        </p:spPr>
        <p:txBody>
          <a:bodyPr wrap="square" lIns="0" tIns="0" rIns="0" bIns="0" rtlCol="0"/>
          <a:lstStyle/>
          <a:p>
            <a:endParaRPr/>
          </a:p>
        </p:txBody>
      </p:sp>
      <p:sp>
        <p:nvSpPr>
          <p:cNvPr id="139" name="object 139"/>
          <p:cNvSpPr/>
          <p:nvPr/>
        </p:nvSpPr>
        <p:spPr>
          <a:xfrm>
            <a:off x="691895" y="4716792"/>
            <a:ext cx="103631" cy="103619"/>
          </a:xfrm>
          <a:prstGeom prst="rect">
            <a:avLst/>
          </a:prstGeom>
          <a:blipFill>
            <a:blip r:embed="rId16" cstate="print"/>
            <a:stretch>
              <a:fillRect/>
            </a:stretch>
          </a:blipFill>
        </p:spPr>
        <p:txBody>
          <a:bodyPr wrap="square" lIns="0" tIns="0" rIns="0" bIns="0" rtlCol="0"/>
          <a:lstStyle/>
          <a:p>
            <a:endParaRPr/>
          </a:p>
        </p:txBody>
      </p:sp>
      <p:sp>
        <p:nvSpPr>
          <p:cNvPr id="140" name="object 140"/>
          <p:cNvSpPr/>
          <p:nvPr/>
        </p:nvSpPr>
        <p:spPr>
          <a:xfrm>
            <a:off x="1303019" y="4636008"/>
            <a:ext cx="103631" cy="103631"/>
          </a:xfrm>
          <a:prstGeom prst="rect">
            <a:avLst/>
          </a:prstGeom>
          <a:blipFill>
            <a:blip r:embed="rId16" cstate="print"/>
            <a:stretch>
              <a:fillRect/>
            </a:stretch>
          </a:blipFill>
        </p:spPr>
        <p:txBody>
          <a:bodyPr wrap="square" lIns="0" tIns="0" rIns="0" bIns="0" rtlCol="0"/>
          <a:lstStyle/>
          <a:p>
            <a:endParaRPr/>
          </a:p>
        </p:txBody>
      </p:sp>
      <p:sp>
        <p:nvSpPr>
          <p:cNvPr id="141" name="object 141"/>
          <p:cNvSpPr/>
          <p:nvPr/>
        </p:nvSpPr>
        <p:spPr>
          <a:xfrm>
            <a:off x="1914144" y="4578096"/>
            <a:ext cx="103619" cy="103631"/>
          </a:xfrm>
          <a:prstGeom prst="rect">
            <a:avLst/>
          </a:prstGeom>
          <a:blipFill>
            <a:blip r:embed="rId16" cstate="print"/>
            <a:stretch>
              <a:fillRect/>
            </a:stretch>
          </a:blipFill>
        </p:spPr>
        <p:txBody>
          <a:bodyPr wrap="square" lIns="0" tIns="0" rIns="0" bIns="0" rtlCol="0"/>
          <a:lstStyle/>
          <a:p>
            <a:endParaRPr/>
          </a:p>
        </p:txBody>
      </p:sp>
      <p:sp>
        <p:nvSpPr>
          <p:cNvPr id="142" name="object 142"/>
          <p:cNvSpPr/>
          <p:nvPr/>
        </p:nvSpPr>
        <p:spPr>
          <a:xfrm>
            <a:off x="2525267" y="4552200"/>
            <a:ext cx="103631" cy="103619"/>
          </a:xfrm>
          <a:prstGeom prst="rect">
            <a:avLst/>
          </a:prstGeom>
          <a:blipFill>
            <a:blip r:embed="rId16" cstate="print"/>
            <a:stretch>
              <a:fillRect/>
            </a:stretch>
          </a:blipFill>
        </p:spPr>
        <p:txBody>
          <a:bodyPr wrap="square" lIns="0" tIns="0" rIns="0" bIns="0" rtlCol="0"/>
          <a:lstStyle/>
          <a:p>
            <a:endParaRPr/>
          </a:p>
        </p:txBody>
      </p:sp>
      <p:sp>
        <p:nvSpPr>
          <p:cNvPr id="143" name="object 143"/>
          <p:cNvSpPr/>
          <p:nvPr/>
        </p:nvSpPr>
        <p:spPr>
          <a:xfrm>
            <a:off x="3134867" y="4552200"/>
            <a:ext cx="103619" cy="103619"/>
          </a:xfrm>
          <a:prstGeom prst="rect">
            <a:avLst/>
          </a:prstGeom>
          <a:blipFill>
            <a:blip r:embed="rId16" cstate="print"/>
            <a:stretch>
              <a:fillRect/>
            </a:stretch>
          </a:blipFill>
        </p:spPr>
        <p:txBody>
          <a:bodyPr wrap="square" lIns="0" tIns="0" rIns="0" bIns="0" rtlCol="0"/>
          <a:lstStyle/>
          <a:p>
            <a:endParaRPr/>
          </a:p>
        </p:txBody>
      </p:sp>
      <p:sp>
        <p:nvSpPr>
          <p:cNvPr id="144" name="object 144"/>
          <p:cNvSpPr/>
          <p:nvPr/>
        </p:nvSpPr>
        <p:spPr>
          <a:xfrm>
            <a:off x="3745991" y="4552200"/>
            <a:ext cx="103631" cy="103619"/>
          </a:xfrm>
          <a:prstGeom prst="rect">
            <a:avLst/>
          </a:prstGeom>
          <a:blipFill>
            <a:blip r:embed="rId16" cstate="print"/>
            <a:stretch>
              <a:fillRect/>
            </a:stretch>
          </a:blipFill>
        </p:spPr>
        <p:txBody>
          <a:bodyPr wrap="square" lIns="0" tIns="0" rIns="0" bIns="0" rtlCol="0"/>
          <a:lstStyle/>
          <a:p>
            <a:endParaRPr/>
          </a:p>
        </p:txBody>
      </p:sp>
      <p:sp>
        <p:nvSpPr>
          <p:cNvPr id="145" name="object 145"/>
          <p:cNvSpPr/>
          <p:nvPr/>
        </p:nvSpPr>
        <p:spPr>
          <a:xfrm>
            <a:off x="4357115" y="4552200"/>
            <a:ext cx="103631" cy="103619"/>
          </a:xfrm>
          <a:prstGeom prst="rect">
            <a:avLst/>
          </a:prstGeom>
          <a:blipFill>
            <a:blip r:embed="rId16" cstate="print"/>
            <a:stretch>
              <a:fillRect/>
            </a:stretch>
          </a:blipFill>
        </p:spPr>
        <p:txBody>
          <a:bodyPr wrap="square" lIns="0" tIns="0" rIns="0" bIns="0" rtlCol="0"/>
          <a:lstStyle/>
          <a:p>
            <a:endParaRPr/>
          </a:p>
        </p:txBody>
      </p:sp>
      <p:sp>
        <p:nvSpPr>
          <p:cNvPr id="146" name="object 146"/>
          <p:cNvSpPr/>
          <p:nvPr/>
        </p:nvSpPr>
        <p:spPr>
          <a:xfrm>
            <a:off x="4968240" y="4547628"/>
            <a:ext cx="103619" cy="103619"/>
          </a:xfrm>
          <a:prstGeom prst="rect">
            <a:avLst/>
          </a:prstGeom>
          <a:blipFill>
            <a:blip r:embed="rId16" cstate="print"/>
            <a:stretch>
              <a:fillRect/>
            </a:stretch>
          </a:blipFill>
        </p:spPr>
        <p:txBody>
          <a:bodyPr wrap="square" lIns="0" tIns="0" rIns="0" bIns="0" rtlCol="0"/>
          <a:lstStyle/>
          <a:p>
            <a:endParaRPr/>
          </a:p>
        </p:txBody>
      </p:sp>
      <p:sp>
        <p:nvSpPr>
          <p:cNvPr id="147" name="object 147"/>
          <p:cNvSpPr/>
          <p:nvPr/>
        </p:nvSpPr>
        <p:spPr>
          <a:xfrm>
            <a:off x="5577839" y="4020311"/>
            <a:ext cx="103631" cy="103631"/>
          </a:xfrm>
          <a:prstGeom prst="rect">
            <a:avLst/>
          </a:prstGeom>
          <a:blipFill>
            <a:blip r:embed="rId16" cstate="print"/>
            <a:stretch>
              <a:fillRect/>
            </a:stretch>
          </a:blipFill>
        </p:spPr>
        <p:txBody>
          <a:bodyPr wrap="square" lIns="0" tIns="0" rIns="0" bIns="0" rtlCol="0"/>
          <a:lstStyle/>
          <a:p>
            <a:endParaRPr/>
          </a:p>
        </p:txBody>
      </p:sp>
      <p:sp>
        <p:nvSpPr>
          <p:cNvPr id="148" name="object 148"/>
          <p:cNvSpPr/>
          <p:nvPr/>
        </p:nvSpPr>
        <p:spPr>
          <a:xfrm>
            <a:off x="6188964" y="3163823"/>
            <a:ext cx="103619" cy="103631"/>
          </a:xfrm>
          <a:prstGeom prst="rect">
            <a:avLst/>
          </a:prstGeom>
          <a:blipFill>
            <a:blip r:embed="rId16" cstate="print"/>
            <a:stretch>
              <a:fillRect/>
            </a:stretch>
          </a:blipFill>
        </p:spPr>
        <p:txBody>
          <a:bodyPr wrap="square" lIns="0" tIns="0" rIns="0" bIns="0" rtlCol="0"/>
          <a:lstStyle/>
          <a:p>
            <a:endParaRPr/>
          </a:p>
        </p:txBody>
      </p:sp>
      <p:sp>
        <p:nvSpPr>
          <p:cNvPr id="149" name="object 149"/>
          <p:cNvSpPr/>
          <p:nvPr/>
        </p:nvSpPr>
        <p:spPr>
          <a:xfrm>
            <a:off x="6800088" y="3086100"/>
            <a:ext cx="103631" cy="103631"/>
          </a:xfrm>
          <a:prstGeom prst="rect">
            <a:avLst/>
          </a:prstGeom>
          <a:blipFill>
            <a:blip r:embed="rId16" cstate="print"/>
            <a:stretch>
              <a:fillRect/>
            </a:stretch>
          </a:blipFill>
        </p:spPr>
        <p:txBody>
          <a:bodyPr wrap="square" lIns="0" tIns="0" rIns="0" bIns="0" rtlCol="0"/>
          <a:lstStyle/>
          <a:p>
            <a:endParaRPr/>
          </a:p>
        </p:txBody>
      </p:sp>
      <p:sp>
        <p:nvSpPr>
          <p:cNvPr id="150" name="object 150"/>
          <p:cNvSpPr/>
          <p:nvPr/>
        </p:nvSpPr>
        <p:spPr>
          <a:xfrm>
            <a:off x="7411211" y="3026663"/>
            <a:ext cx="103631" cy="103631"/>
          </a:xfrm>
          <a:prstGeom prst="rect">
            <a:avLst/>
          </a:prstGeom>
          <a:blipFill>
            <a:blip r:embed="rId16" cstate="print"/>
            <a:stretch>
              <a:fillRect/>
            </a:stretch>
          </a:blipFill>
        </p:spPr>
        <p:txBody>
          <a:bodyPr wrap="square" lIns="0" tIns="0" rIns="0" bIns="0" rtlCol="0"/>
          <a:lstStyle/>
          <a:p>
            <a:endParaRPr/>
          </a:p>
        </p:txBody>
      </p:sp>
      <p:sp>
        <p:nvSpPr>
          <p:cNvPr id="151" name="object 151"/>
          <p:cNvSpPr/>
          <p:nvPr/>
        </p:nvSpPr>
        <p:spPr>
          <a:xfrm>
            <a:off x="8020811" y="2977895"/>
            <a:ext cx="103631" cy="103631"/>
          </a:xfrm>
          <a:prstGeom prst="rect">
            <a:avLst/>
          </a:prstGeom>
          <a:blipFill>
            <a:blip r:embed="rId16" cstate="print"/>
            <a:stretch>
              <a:fillRect/>
            </a:stretch>
          </a:blipFill>
        </p:spPr>
        <p:txBody>
          <a:bodyPr wrap="square" lIns="0" tIns="0" rIns="0" bIns="0" rtlCol="0"/>
          <a:lstStyle/>
          <a:p>
            <a:endParaRPr/>
          </a:p>
        </p:txBody>
      </p:sp>
      <p:sp>
        <p:nvSpPr>
          <p:cNvPr id="152" name="object 152"/>
          <p:cNvSpPr/>
          <p:nvPr/>
        </p:nvSpPr>
        <p:spPr>
          <a:xfrm>
            <a:off x="8631935" y="2939795"/>
            <a:ext cx="103631" cy="103631"/>
          </a:xfrm>
          <a:prstGeom prst="rect">
            <a:avLst/>
          </a:prstGeom>
          <a:blipFill>
            <a:blip r:embed="rId16" cstate="print"/>
            <a:stretch>
              <a:fillRect/>
            </a:stretch>
          </a:blipFill>
        </p:spPr>
        <p:txBody>
          <a:bodyPr wrap="square" lIns="0" tIns="0" rIns="0" bIns="0" rtlCol="0"/>
          <a:lstStyle/>
          <a:p>
            <a:endParaRPr/>
          </a:p>
        </p:txBody>
      </p:sp>
      <p:sp>
        <p:nvSpPr>
          <p:cNvPr id="153" name="object 153"/>
          <p:cNvSpPr/>
          <p:nvPr/>
        </p:nvSpPr>
        <p:spPr>
          <a:xfrm>
            <a:off x="744473" y="2987801"/>
            <a:ext cx="7940040" cy="1736089"/>
          </a:xfrm>
          <a:custGeom>
            <a:avLst/>
            <a:gdLst/>
            <a:ahLst/>
            <a:cxnLst/>
            <a:rect l="l" t="t" r="r" b="b"/>
            <a:pathLst>
              <a:path w="7940040" h="1736089">
                <a:moveTo>
                  <a:pt x="0" y="1735836"/>
                </a:moveTo>
                <a:lnTo>
                  <a:pt x="611124" y="1685544"/>
                </a:lnTo>
                <a:lnTo>
                  <a:pt x="1222248" y="1636776"/>
                </a:lnTo>
                <a:lnTo>
                  <a:pt x="1833372" y="1612392"/>
                </a:lnTo>
                <a:lnTo>
                  <a:pt x="2442972" y="1601724"/>
                </a:lnTo>
                <a:lnTo>
                  <a:pt x="3054096" y="1592580"/>
                </a:lnTo>
                <a:lnTo>
                  <a:pt x="3665220" y="1591056"/>
                </a:lnTo>
                <a:lnTo>
                  <a:pt x="4276344" y="1584960"/>
                </a:lnTo>
                <a:lnTo>
                  <a:pt x="4885944" y="1056132"/>
                </a:lnTo>
                <a:lnTo>
                  <a:pt x="5497068" y="214884"/>
                </a:lnTo>
                <a:lnTo>
                  <a:pt x="6108192" y="140208"/>
                </a:lnTo>
                <a:lnTo>
                  <a:pt x="6719316" y="82296"/>
                </a:lnTo>
                <a:lnTo>
                  <a:pt x="7328916" y="36575"/>
                </a:lnTo>
                <a:lnTo>
                  <a:pt x="7940040" y="0"/>
                </a:lnTo>
              </a:path>
            </a:pathLst>
          </a:custGeom>
          <a:ln w="38100">
            <a:solidFill>
              <a:srgbClr val="336699"/>
            </a:solidFill>
          </a:ln>
        </p:spPr>
        <p:txBody>
          <a:bodyPr wrap="square" lIns="0" tIns="0" rIns="0" bIns="0" rtlCol="0"/>
          <a:lstStyle/>
          <a:p>
            <a:endParaRPr/>
          </a:p>
        </p:txBody>
      </p:sp>
      <p:sp>
        <p:nvSpPr>
          <p:cNvPr id="154" name="object 154"/>
          <p:cNvSpPr/>
          <p:nvPr/>
        </p:nvSpPr>
        <p:spPr>
          <a:xfrm>
            <a:off x="711707" y="4690871"/>
            <a:ext cx="65531" cy="65531"/>
          </a:xfrm>
          <a:prstGeom prst="rect">
            <a:avLst/>
          </a:prstGeom>
          <a:blipFill>
            <a:blip r:embed="rId17" cstate="print"/>
            <a:stretch>
              <a:fillRect/>
            </a:stretch>
          </a:blipFill>
        </p:spPr>
        <p:txBody>
          <a:bodyPr wrap="square" lIns="0" tIns="0" rIns="0" bIns="0" rtlCol="0"/>
          <a:lstStyle/>
          <a:p>
            <a:endParaRPr/>
          </a:p>
        </p:txBody>
      </p:sp>
      <p:sp>
        <p:nvSpPr>
          <p:cNvPr id="155" name="object 155"/>
          <p:cNvSpPr/>
          <p:nvPr/>
        </p:nvSpPr>
        <p:spPr>
          <a:xfrm>
            <a:off x="1322831" y="4640579"/>
            <a:ext cx="65531" cy="65531"/>
          </a:xfrm>
          <a:prstGeom prst="rect">
            <a:avLst/>
          </a:prstGeom>
          <a:blipFill>
            <a:blip r:embed="rId17" cstate="print"/>
            <a:stretch>
              <a:fillRect/>
            </a:stretch>
          </a:blipFill>
        </p:spPr>
        <p:txBody>
          <a:bodyPr wrap="square" lIns="0" tIns="0" rIns="0" bIns="0" rtlCol="0"/>
          <a:lstStyle/>
          <a:p>
            <a:endParaRPr/>
          </a:p>
        </p:txBody>
      </p:sp>
      <p:sp>
        <p:nvSpPr>
          <p:cNvPr id="156" name="object 156"/>
          <p:cNvSpPr/>
          <p:nvPr/>
        </p:nvSpPr>
        <p:spPr>
          <a:xfrm>
            <a:off x="1933955" y="4591811"/>
            <a:ext cx="65531" cy="65531"/>
          </a:xfrm>
          <a:prstGeom prst="rect">
            <a:avLst/>
          </a:prstGeom>
          <a:blipFill>
            <a:blip r:embed="rId17" cstate="print"/>
            <a:stretch>
              <a:fillRect/>
            </a:stretch>
          </a:blipFill>
        </p:spPr>
        <p:txBody>
          <a:bodyPr wrap="square" lIns="0" tIns="0" rIns="0" bIns="0" rtlCol="0"/>
          <a:lstStyle/>
          <a:p>
            <a:endParaRPr/>
          </a:p>
        </p:txBody>
      </p:sp>
      <p:sp>
        <p:nvSpPr>
          <p:cNvPr id="157" name="object 157"/>
          <p:cNvSpPr/>
          <p:nvPr/>
        </p:nvSpPr>
        <p:spPr>
          <a:xfrm>
            <a:off x="2545079" y="4567428"/>
            <a:ext cx="65531" cy="65531"/>
          </a:xfrm>
          <a:prstGeom prst="rect">
            <a:avLst/>
          </a:prstGeom>
          <a:blipFill>
            <a:blip r:embed="rId17" cstate="print"/>
            <a:stretch>
              <a:fillRect/>
            </a:stretch>
          </a:blipFill>
        </p:spPr>
        <p:txBody>
          <a:bodyPr wrap="square" lIns="0" tIns="0" rIns="0" bIns="0" rtlCol="0"/>
          <a:lstStyle/>
          <a:p>
            <a:endParaRPr/>
          </a:p>
        </p:txBody>
      </p:sp>
      <p:sp>
        <p:nvSpPr>
          <p:cNvPr id="158" name="object 158"/>
          <p:cNvSpPr/>
          <p:nvPr/>
        </p:nvSpPr>
        <p:spPr>
          <a:xfrm>
            <a:off x="3154680" y="4556759"/>
            <a:ext cx="65531" cy="65531"/>
          </a:xfrm>
          <a:prstGeom prst="rect">
            <a:avLst/>
          </a:prstGeom>
          <a:blipFill>
            <a:blip r:embed="rId17" cstate="print"/>
            <a:stretch>
              <a:fillRect/>
            </a:stretch>
          </a:blipFill>
        </p:spPr>
        <p:txBody>
          <a:bodyPr wrap="square" lIns="0" tIns="0" rIns="0" bIns="0" rtlCol="0"/>
          <a:lstStyle/>
          <a:p>
            <a:endParaRPr/>
          </a:p>
        </p:txBody>
      </p:sp>
      <p:sp>
        <p:nvSpPr>
          <p:cNvPr id="159" name="object 159"/>
          <p:cNvSpPr/>
          <p:nvPr/>
        </p:nvSpPr>
        <p:spPr>
          <a:xfrm>
            <a:off x="3765803" y="4547615"/>
            <a:ext cx="65531" cy="65531"/>
          </a:xfrm>
          <a:prstGeom prst="rect">
            <a:avLst/>
          </a:prstGeom>
          <a:blipFill>
            <a:blip r:embed="rId17" cstate="print"/>
            <a:stretch>
              <a:fillRect/>
            </a:stretch>
          </a:blipFill>
        </p:spPr>
        <p:txBody>
          <a:bodyPr wrap="square" lIns="0" tIns="0" rIns="0" bIns="0" rtlCol="0"/>
          <a:lstStyle/>
          <a:p>
            <a:endParaRPr/>
          </a:p>
        </p:txBody>
      </p:sp>
      <p:sp>
        <p:nvSpPr>
          <p:cNvPr id="160" name="object 160"/>
          <p:cNvSpPr/>
          <p:nvPr/>
        </p:nvSpPr>
        <p:spPr>
          <a:xfrm>
            <a:off x="4376927" y="4546091"/>
            <a:ext cx="65531" cy="65531"/>
          </a:xfrm>
          <a:prstGeom prst="rect">
            <a:avLst/>
          </a:prstGeom>
          <a:blipFill>
            <a:blip r:embed="rId17" cstate="print"/>
            <a:stretch>
              <a:fillRect/>
            </a:stretch>
          </a:blipFill>
        </p:spPr>
        <p:txBody>
          <a:bodyPr wrap="square" lIns="0" tIns="0" rIns="0" bIns="0" rtlCol="0"/>
          <a:lstStyle/>
          <a:p>
            <a:endParaRPr/>
          </a:p>
        </p:txBody>
      </p:sp>
      <p:sp>
        <p:nvSpPr>
          <p:cNvPr id="161" name="object 161"/>
          <p:cNvSpPr/>
          <p:nvPr/>
        </p:nvSpPr>
        <p:spPr>
          <a:xfrm>
            <a:off x="4988051" y="4539996"/>
            <a:ext cx="65531" cy="65531"/>
          </a:xfrm>
          <a:prstGeom prst="rect">
            <a:avLst/>
          </a:prstGeom>
          <a:blipFill>
            <a:blip r:embed="rId17" cstate="print"/>
            <a:stretch>
              <a:fillRect/>
            </a:stretch>
          </a:blipFill>
        </p:spPr>
        <p:txBody>
          <a:bodyPr wrap="square" lIns="0" tIns="0" rIns="0" bIns="0" rtlCol="0"/>
          <a:lstStyle/>
          <a:p>
            <a:endParaRPr/>
          </a:p>
        </p:txBody>
      </p:sp>
      <p:sp>
        <p:nvSpPr>
          <p:cNvPr id="162" name="object 162"/>
          <p:cNvSpPr/>
          <p:nvPr/>
        </p:nvSpPr>
        <p:spPr>
          <a:xfrm>
            <a:off x="5597651" y="4011167"/>
            <a:ext cx="65531" cy="65531"/>
          </a:xfrm>
          <a:prstGeom prst="rect">
            <a:avLst/>
          </a:prstGeom>
          <a:blipFill>
            <a:blip r:embed="rId17" cstate="print"/>
            <a:stretch>
              <a:fillRect/>
            </a:stretch>
          </a:blipFill>
        </p:spPr>
        <p:txBody>
          <a:bodyPr wrap="square" lIns="0" tIns="0" rIns="0" bIns="0" rtlCol="0"/>
          <a:lstStyle/>
          <a:p>
            <a:endParaRPr/>
          </a:p>
        </p:txBody>
      </p:sp>
      <p:sp>
        <p:nvSpPr>
          <p:cNvPr id="163" name="object 163"/>
          <p:cNvSpPr/>
          <p:nvPr/>
        </p:nvSpPr>
        <p:spPr>
          <a:xfrm>
            <a:off x="6208775" y="3169919"/>
            <a:ext cx="65531" cy="65531"/>
          </a:xfrm>
          <a:prstGeom prst="rect">
            <a:avLst/>
          </a:prstGeom>
          <a:blipFill>
            <a:blip r:embed="rId17" cstate="print"/>
            <a:stretch>
              <a:fillRect/>
            </a:stretch>
          </a:blipFill>
        </p:spPr>
        <p:txBody>
          <a:bodyPr wrap="square" lIns="0" tIns="0" rIns="0" bIns="0" rtlCol="0"/>
          <a:lstStyle/>
          <a:p>
            <a:endParaRPr/>
          </a:p>
        </p:txBody>
      </p:sp>
      <p:sp>
        <p:nvSpPr>
          <p:cNvPr id="164" name="object 164"/>
          <p:cNvSpPr/>
          <p:nvPr/>
        </p:nvSpPr>
        <p:spPr>
          <a:xfrm>
            <a:off x="6819900" y="3095244"/>
            <a:ext cx="65531" cy="65531"/>
          </a:xfrm>
          <a:prstGeom prst="rect">
            <a:avLst/>
          </a:prstGeom>
          <a:blipFill>
            <a:blip r:embed="rId17" cstate="print"/>
            <a:stretch>
              <a:fillRect/>
            </a:stretch>
          </a:blipFill>
        </p:spPr>
        <p:txBody>
          <a:bodyPr wrap="square" lIns="0" tIns="0" rIns="0" bIns="0" rtlCol="0"/>
          <a:lstStyle/>
          <a:p>
            <a:endParaRPr/>
          </a:p>
        </p:txBody>
      </p:sp>
      <p:sp>
        <p:nvSpPr>
          <p:cNvPr id="165" name="object 165"/>
          <p:cNvSpPr/>
          <p:nvPr/>
        </p:nvSpPr>
        <p:spPr>
          <a:xfrm>
            <a:off x="7431023" y="3037331"/>
            <a:ext cx="65531" cy="65531"/>
          </a:xfrm>
          <a:prstGeom prst="rect">
            <a:avLst/>
          </a:prstGeom>
          <a:blipFill>
            <a:blip r:embed="rId17" cstate="print"/>
            <a:stretch>
              <a:fillRect/>
            </a:stretch>
          </a:blipFill>
        </p:spPr>
        <p:txBody>
          <a:bodyPr wrap="square" lIns="0" tIns="0" rIns="0" bIns="0" rtlCol="0"/>
          <a:lstStyle/>
          <a:p>
            <a:endParaRPr/>
          </a:p>
        </p:txBody>
      </p:sp>
      <p:sp>
        <p:nvSpPr>
          <p:cNvPr id="166" name="object 166"/>
          <p:cNvSpPr/>
          <p:nvPr/>
        </p:nvSpPr>
        <p:spPr>
          <a:xfrm>
            <a:off x="8040623" y="2991612"/>
            <a:ext cx="65531" cy="65531"/>
          </a:xfrm>
          <a:prstGeom prst="rect">
            <a:avLst/>
          </a:prstGeom>
          <a:blipFill>
            <a:blip r:embed="rId17" cstate="print"/>
            <a:stretch>
              <a:fillRect/>
            </a:stretch>
          </a:blipFill>
        </p:spPr>
        <p:txBody>
          <a:bodyPr wrap="square" lIns="0" tIns="0" rIns="0" bIns="0" rtlCol="0"/>
          <a:lstStyle/>
          <a:p>
            <a:endParaRPr/>
          </a:p>
        </p:txBody>
      </p:sp>
      <p:sp>
        <p:nvSpPr>
          <p:cNvPr id="167" name="object 167"/>
          <p:cNvSpPr/>
          <p:nvPr/>
        </p:nvSpPr>
        <p:spPr>
          <a:xfrm>
            <a:off x="8651747" y="2955035"/>
            <a:ext cx="65531" cy="65531"/>
          </a:xfrm>
          <a:prstGeom prst="rect">
            <a:avLst/>
          </a:prstGeom>
          <a:blipFill>
            <a:blip r:embed="rId17" cstate="print"/>
            <a:stretch>
              <a:fillRect/>
            </a:stretch>
          </a:blipFill>
        </p:spPr>
        <p:txBody>
          <a:bodyPr wrap="square" lIns="0" tIns="0" rIns="0" bIns="0" rtlCol="0"/>
          <a:lstStyle/>
          <a:p>
            <a:endParaRPr/>
          </a:p>
        </p:txBody>
      </p:sp>
      <p:sp>
        <p:nvSpPr>
          <p:cNvPr id="168" name="object 168"/>
          <p:cNvSpPr/>
          <p:nvPr/>
        </p:nvSpPr>
        <p:spPr>
          <a:xfrm>
            <a:off x="744473" y="5240273"/>
            <a:ext cx="7940040" cy="247015"/>
          </a:xfrm>
          <a:custGeom>
            <a:avLst/>
            <a:gdLst/>
            <a:ahLst/>
            <a:cxnLst/>
            <a:rect l="l" t="t" r="r" b="b"/>
            <a:pathLst>
              <a:path w="7940040" h="247014">
                <a:moveTo>
                  <a:pt x="0" y="205739"/>
                </a:moveTo>
                <a:lnTo>
                  <a:pt x="611124" y="246887"/>
                </a:lnTo>
                <a:lnTo>
                  <a:pt x="1222248" y="70103"/>
                </a:lnTo>
                <a:lnTo>
                  <a:pt x="1833372" y="0"/>
                </a:lnTo>
                <a:lnTo>
                  <a:pt x="2442972" y="30479"/>
                </a:lnTo>
                <a:lnTo>
                  <a:pt x="3054096" y="51815"/>
                </a:lnTo>
                <a:lnTo>
                  <a:pt x="3665220" y="70103"/>
                </a:lnTo>
                <a:lnTo>
                  <a:pt x="4276344" y="79247"/>
                </a:lnTo>
                <a:lnTo>
                  <a:pt x="4885944" y="79247"/>
                </a:lnTo>
                <a:lnTo>
                  <a:pt x="5497068" y="74675"/>
                </a:lnTo>
                <a:lnTo>
                  <a:pt x="6108192" y="74675"/>
                </a:lnTo>
                <a:lnTo>
                  <a:pt x="6719316" y="70103"/>
                </a:lnTo>
                <a:lnTo>
                  <a:pt x="7328916" y="60959"/>
                </a:lnTo>
                <a:lnTo>
                  <a:pt x="7940040" y="35051"/>
                </a:lnTo>
              </a:path>
            </a:pathLst>
          </a:custGeom>
          <a:ln w="38100">
            <a:solidFill>
              <a:srgbClr val="008000"/>
            </a:solidFill>
          </a:ln>
        </p:spPr>
        <p:txBody>
          <a:bodyPr wrap="square" lIns="0" tIns="0" rIns="0" bIns="0" rtlCol="0"/>
          <a:lstStyle/>
          <a:p>
            <a:endParaRPr/>
          </a:p>
        </p:txBody>
      </p:sp>
      <p:sp>
        <p:nvSpPr>
          <p:cNvPr id="169" name="object 169"/>
          <p:cNvSpPr/>
          <p:nvPr/>
        </p:nvSpPr>
        <p:spPr>
          <a:xfrm>
            <a:off x="691895" y="5393448"/>
            <a:ext cx="103631" cy="103619"/>
          </a:xfrm>
          <a:prstGeom prst="rect">
            <a:avLst/>
          </a:prstGeom>
          <a:blipFill>
            <a:blip r:embed="rId18" cstate="print"/>
            <a:stretch>
              <a:fillRect/>
            </a:stretch>
          </a:blipFill>
        </p:spPr>
        <p:txBody>
          <a:bodyPr wrap="square" lIns="0" tIns="0" rIns="0" bIns="0" rtlCol="0"/>
          <a:lstStyle/>
          <a:p>
            <a:endParaRPr/>
          </a:p>
        </p:txBody>
      </p:sp>
      <p:sp>
        <p:nvSpPr>
          <p:cNvPr id="170" name="object 170"/>
          <p:cNvSpPr/>
          <p:nvPr/>
        </p:nvSpPr>
        <p:spPr>
          <a:xfrm>
            <a:off x="1303019" y="5434596"/>
            <a:ext cx="103631" cy="103619"/>
          </a:xfrm>
          <a:prstGeom prst="rect">
            <a:avLst/>
          </a:prstGeom>
          <a:blipFill>
            <a:blip r:embed="rId18" cstate="print"/>
            <a:stretch>
              <a:fillRect/>
            </a:stretch>
          </a:blipFill>
        </p:spPr>
        <p:txBody>
          <a:bodyPr wrap="square" lIns="0" tIns="0" rIns="0" bIns="0" rtlCol="0"/>
          <a:lstStyle/>
          <a:p>
            <a:endParaRPr/>
          </a:p>
        </p:txBody>
      </p:sp>
      <p:sp>
        <p:nvSpPr>
          <p:cNvPr id="171" name="object 171"/>
          <p:cNvSpPr/>
          <p:nvPr/>
        </p:nvSpPr>
        <p:spPr>
          <a:xfrm>
            <a:off x="1914144" y="5257800"/>
            <a:ext cx="103619" cy="103631"/>
          </a:xfrm>
          <a:prstGeom prst="rect">
            <a:avLst/>
          </a:prstGeom>
          <a:blipFill>
            <a:blip r:embed="rId18" cstate="print"/>
            <a:stretch>
              <a:fillRect/>
            </a:stretch>
          </a:blipFill>
        </p:spPr>
        <p:txBody>
          <a:bodyPr wrap="square" lIns="0" tIns="0" rIns="0" bIns="0" rtlCol="0"/>
          <a:lstStyle/>
          <a:p>
            <a:endParaRPr/>
          </a:p>
        </p:txBody>
      </p:sp>
      <p:sp>
        <p:nvSpPr>
          <p:cNvPr id="172" name="object 172"/>
          <p:cNvSpPr/>
          <p:nvPr/>
        </p:nvSpPr>
        <p:spPr>
          <a:xfrm>
            <a:off x="2525267" y="5187708"/>
            <a:ext cx="103631" cy="103619"/>
          </a:xfrm>
          <a:prstGeom prst="rect">
            <a:avLst/>
          </a:prstGeom>
          <a:blipFill>
            <a:blip r:embed="rId18" cstate="print"/>
            <a:stretch>
              <a:fillRect/>
            </a:stretch>
          </a:blipFill>
        </p:spPr>
        <p:txBody>
          <a:bodyPr wrap="square" lIns="0" tIns="0" rIns="0" bIns="0" rtlCol="0"/>
          <a:lstStyle/>
          <a:p>
            <a:endParaRPr/>
          </a:p>
        </p:txBody>
      </p:sp>
      <p:sp>
        <p:nvSpPr>
          <p:cNvPr id="173" name="object 173"/>
          <p:cNvSpPr/>
          <p:nvPr/>
        </p:nvSpPr>
        <p:spPr>
          <a:xfrm>
            <a:off x="3134867" y="5218176"/>
            <a:ext cx="103619" cy="103631"/>
          </a:xfrm>
          <a:prstGeom prst="rect">
            <a:avLst/>
          </a:prstGeom>
          <a:blipFill>
            <a:blip r:embed="rId18" cstate="print"/>
            <a:stretch>
              <a:fillRect/>
            </a:stretch>
          </a:blipFill>
        </p:spPr>
        <p:txBody>
          <a:bodyPr wrap="square" lIns="0" tIns="0" rIns="0" bIns="0" rtlCol="0"/>
          <a:lstStyle/>
          <a:p>
            <a:endParaRPr/>
          </a:p>
        </p:txBody>
      </p:sp>
      <p:sp>
        <p:nvSpPr>
          <p:cNvPr id="174" name="object 174"/>
          <p:cNvSpPr/>
          <p:nvPr/>
        </p:nvSpPr>
        <p:spPr>
          <a:xfrm>
            <a:off x="3745991" y="5239511"/>
            <a:ext cx="103631" cy="103631"/>
          </a:xfrm>
          <a:prstGeom prst="rect">
            <a:avLst/>
          </a:prstGeom>
          <a:blipFill>
            <a:blip r:embed="rId18" cstate="print"/>
            <a:stretch>
              <a:fillRect/>
            </a:stretch>
          </a:blipFill>
        </p:spPr>
        <p:txBody>
          <a:bodyPr wrap="square" lIns="0" tIns="0" rIns="0" bIns="0" rtlCol="0"/>
          <a:lstStyle/>
          <a:p>
            <a:endParaRPr/>
          </a:p>
        </p:txBody>
      </p:sp>
      <p:sp>
        <p:nvSpPr>
          <p:cNvPr id="175" name="object 175"/>
          <p:cNvSpPr/>
          <p:nvPr/>
        </p:nvSpPr>
        <p:spPr>
          <a:xfrm>
            <a:off x="4357115" y="5257800"/>
            <a:ext cx="103631" cy="103631"/>
          </a:xfrm>
          <a:prstGeom prst="rect">
            <a:avLst/>
          </a:prstGeom>
          <a:blipFill>
            <a:blip r:embed="rId18" cstate="print"/>
            <a:stretch>
              <a:fillRect/>
            </a:stretch>
          </a:blipFill>
        </p:spPr>
        <p:txBody>
          <a:bodyPr wrap="square" lIns="0" tIns="0" rIns="0" bIns="0" rtlCol="0"/>
          <a:lstStyle/>
          <a:p>
            <a:endParaRPr/>
          </a:p>
        </p:txBody>
      </p:sp>
      <p:sp>
        <p:nvSpPr>
          <p:cNvPr id="176" name="object 176"/>
          <p:cNvSpPr/>
          <p:nvPr/>
        </p:nvSpPr>
        <p:spPr>
          <a:xfrm>
            <a:off x="4968240" y="5266944"/>
            <a:ext cx="103619" cy="103631"/>
          </a:xfrm>
          <a:prstGeom prst="rect">
            <a:avLst/>
          </a:prstGeom>
          <a:blipFill>
            <a:blip r:embed="rId18" cstate="print"/>
            <a:stretch>
              <a:fillRect/>
            </a:stretch>
          </a:blipFill>
        </p:spPr>
        <p:txBody>
          <a:bodyPr wrap="square" lIns="0" tIns="0" rIns="0" bIns="0" rtlCol="0"/>
          <a:lstStyle/>
          <a:p>
            <a:endParaRPr/>
          </a:p>
        </p:txBody>
      </p:sp>
      <p:sp>
        <p:nvSpPr>
          <p:cNvPr id="177" name="object 177"/>
          <p:cNvSpPr/>
          <p:nvPr/>
        </p:nvSpPr>
        <p:spPr>
          <a:xfrm>
            <a:off x="5577839" y="5266944"/>
            <a:ext cx="103631" cy="103631"/>
          </a:xfrm>
          <a:prstGeom prst="rect">
            <a:avLst/>
          </a:prstGeom>
          <a:blipFill>
            <a:blip r:embed="rId18" cstate="print"/>
            <a:stretch>
              <a:fillRect/>
            </a:stretch>
          </a:blipFill>
        </p:spPr>
        <p:txBody>
          <a:bodyPr wrap="square" lIns="0" tIns="0" rIns="0" bIns="0" rtlCol="0"/>
          <a:lstStyle/>
          <a:p>
            <a:endParaRPr/>
          </a:p>
        </p:txBody>
      </p:sp>
      <p:sp>
        <p:nvSpPr>
          <p:cNvPr id="178" name="object 178"/>
          <p:cNvSpPr/>
          <p:nvPr/>
        </p:nvSpPr>
        <p:spPr>
          <a:xfrm>
            <a:off x="6188964" y="5262371"/>
            <a:ext cx="103619" cy="103631"/>
          </a:xfrm>
          <a:prstGeom prst="rect">
            <a:avLst/>
          </a:prstGeom>
          <a:blipFill>
            <a:blip r:embed="rId18" cstate="print"/>
            <a:stretch>
              <a:fillRect/>
            </a:stretch>
          </a:blipFill>
        </p:spPr>
        <p:txBody>
          <a:bodyPr wrap="square" lIns="0" tIns="0" rIns="0" bIns="0" rtlCol="0"/>
          <a:lstStyle/>
          <a:p>
            <a:endParaRPr/>
          </a:p>
        </p:txBody>
      </p:sp>
      <p:sp>
        <p:nvSpPr>
          <p:cNvPr id="179" name="object 179"/>
          <p:cNvSpPr/>
          <p:nvPr/>
        </p:nvSpPr>
        <p:spPr>
          <a:xfrm>
            <a:off x="6800088" y="5262371"/>
            <a:ext cx="103631" cy="103631"/>
          </a:xfrm>
          <a:prstGeom prst="rect">
            <a:avLst/>
          </a:prstGeom>
          <a:blipFill>
            <a:blip r:embed="rId18" cstate="print"/>
            <a:stretch>
              <a:fillRect/>
            </a:stretch>
          </a:blipFill>
        </p:spPr>
        <p:txBody>
          <a:bodyPr wrap="square" lIns="0" tIns="0" rIns="0" bIns="0" rtlCol="0"/>
          <a:lstStyle/>
          <a:p>
            <a:endParaRPr/>
          </a:p>
        </p:txBody>
      </p:sp>
      <p:sp>
        <p:nvSpPr>
          <p:cNvPr id="180" name="object 180"/>
          <p:cNvSpPr/>
          <p:nvPr/>
        </p:nvSpPr>
        <p:spPr>
          <a:xfrm>
            <a:off x="7411211" y="5257800"/>
            <a:ext cx="103631" cy="103631"/>
          </a:xfrm>
          <a:prstGeom prst="rect">
            <a:avLst/>
          </a:prstGeom>
          <a:blipFill>
            <a:blip r:embed="rId18" cstate="print"/>
            <a:stretch>
              <a:fillRect/>
            </a:stretch>
          </a:blipFill>
        </p:spPr>
        <p:txBody>
          <a:bodyPr wrap="square" lIns="0" tIns="0" rIns="0" bIns="0" rtlCol="0"/>
          <a:lstStyle/>
          <a:p>
            <a:endParaRPr/>
          </a:p>
        </p:txBody>
      </p:sp>
      <p:sp>
        <p:nvSpPr>
          <p:cNvPr id="181" name="object 181"/>
          <p:cNvSpPr/>
          <p:nvPr/>
        </p:nvSpPr>
        <p:spPr>
          <a:xfrm>
            <a:off x="8020811" y="5248655"/>
            <a:ext cx="103631" cy="103631"/>
          </a:xfrm>
          <a:prstGeom prst="rect">
            <a:avLst/>
          </a:prstGeom>
          <a:blipFill>
            <a:blip r:embed="rId18" cstate="print"/>
            <a:stretch>
              <a:fillRect/>
            </a:stretch>
          </a:blipFill>
        </p:spPr>
        <p:txBody>
          <a:bodyPr wrap="square" lIns="0" tIns="0" rIns="0" bIns="0" rtlCol="0"/>
          <a:lstStyle/>
          <a:p>
            <a:endParaRPr/>
          </a:p>
        </p:txBody>
      </p:sp>
      <p:sp>
        <p:nvSpPr>
          <p:cNvPr id="182" name="object 182"/>
          <p:cNvSpPr/>
          <p:nvPr/>
        </p:nvSpPr>
        <p:spPr>
          <a:xfrm>
            <a:off x="8631935" y="5222747"/>
            <a:ext cx="103631" cy="103631"/>
          </a:xfrm>
          <a:prstGeom prst="rect">
            <a:avLst/>
          </a:prstGeom>
          <a:blipFill>
            <a:blip r:embed="rId18" cstate="print"/>
            <a:stretch>
              <a:fillRect/>
            </a:stretch>
          </a:blipFill>
        </p:spPr>
        <p:txBody>
          <a:bodyPr wrap="square" lIns="0" tIns="0" rIns="0" bIns="0" rtlCol="0"/>
          <a:lstStyle/>
          <a:p>
            <a:endParaRPr/>
          </a:p>
        </p:txBody>
      </p:sp>
      <p:sp>
        <p:nvSpPr>
          <p:cNvPr id="183" name="object 183"/>
          <p:cNvSpPr/>
          <p:nvPr/>
        </p:nvSpPr>
        <p:spPr>
          <a:xfrm>
            <a:off x="744473" y="5319521"/>
            <a:ext cx="7940040" cy="167640"/>
          </a:xfrm>
          <a:custGeom>
            <a:avLst/>
            <a:gdLst/>
            <a:ahLst/>
            <a:cxnLst/>
            <a:rect l="l" t="t" r="r" b="b"/>
            <a:pathLst>
              <a:path w="7940040" h="167639">
                <a:moveTo>
                  <a:pt x="0" y="167639"/>
                </a:moveTo>
                <a:lnTo>
                  <a:pt x="611124" y="156971"/>
                </a:lnTo>
                <a:lnTo>
                  <a:pt x="1222248" y="0"/>
                </a:lnTo>
                <a:lnTo>
                  <a:pt x="1833372" y="41147"/>
                </a:lnTo>
                <a:lnTo>
                  <a:pt x="2442972" y="74675"/>
                </a:lnTo>
                <a:lnTo>
                  <a:pt x="3054096" y="96011"/>
                </a:lnTo>
                <a:lnTo>
                  <a:pt x="3665220" y="109727"/>
                </a:lnTo>
                <a:lnTo>
                  <a:pt x="4276344" y="126491"/>
                </a:lnTo>
                <a:lnTo>
                  <a:pt x="4885944" y="126491"/>
                </a:lnTo>
                <a:lnTo>
                  <a:pt x="5497068" y="115823"/>
                </a:lnTo>
                <a:lnTo>
                  <a:pt x="6108192" y="109727"/>
                </a:lnTo>
                <a:lnTo>
                  <a:pt x="6719316" y="105155"/>
                </a:lnTo>
                <a:lnTo>
                  <a:pt x="7328916" y="100583"/>
                </a:lnTo>
                <a:lnTo>
                  <a:pt x="7940040" y="80771"/>
                </a:lnTo>
              </a:path>
            </a:pathLst>
          </a:custGeom>
          <a:ln w="38100">
            <a:solidFill>
              <a:srgbClr val="008000"/>
            </a:solidFill>
          </a:ln>
        </p:spPr>
        <p:txBody>
          <a:bodyPr wrap="square" lIns="0" tIns="0" rIns="0" bIns="0" rtlCol="0"/>
          <a:lstStyle/>
          <a:p>
            <a:endParaRPr/>
          </a:p>
        </p:txBody>
      </p:sp>
      <p:sp>
        <p:nvSpPr>
          <p:cNvPr id="184" name="object 184"/>
          <p:cNvSpPr/>
          <p:nvPr/>
        </p:nvSpPr>
        <p:spPr>
          <a:xfrm>
            <a:off x="691895" y="5434596"/>
            <a:ext cx="103631" cy="103619"/>
          </a:xfrm>
          <a:prstGeom prst="rect">
            <a:avLst/>
          </a:prstGeom>
          <a:blipFill>
            <a:blip r:embed="rId19" cstate="print"/>
            <a:stretch>
              <a:fillRect/>
            </a:stretch>
          </a:blipFill>
        </p:spPr>
        <p:txBody>
          <a:bodyPr wrap="square" lIns="0" tIns="0" rIns="0" bIns="0" rtlCol="0"/>
          <a:lstStyle/>
          <a:p>
            <a:endParaRPr/>
          </a:p>
        </p:txBody>
      </p:sp>
      <p:sp>
        <p:nvSpPr>
          <p:cNvPr id="185" name="object 185"/>
          <p:cNvSpPr/>
          <p:nvPr/>
        </p:nvSpPr>
        <p:spPr>
          <a:xfrm>
            <a:off x="1303019" y="5423915"/>
            <a:ext cx="103631" cy="103631"/>
          </a:xfrm>
          <a:prstGeom prst="rect">
            <a:avLst/>
          </a:prstGeom>
          <a:blipFill>
            <a:blip r:embed="rId19" cstate="print"/>
            <a:stretch>
              <a:fillRect/>
            </a:stretch>
          </a:blipFill>
        </p:spPr>
        <p:txBody>
          <a:bodyPr wrap="square" lIns="0" tIns="0" rIns="0" bIns="0" rtlCol="0"/>
          <a:lstStyle/>
          <a:p>
            <a:endParaRPr/>
          </a:p>
        </p:txBody>
      </p:sp>
      <p:sp>
        <p:nvSpPr>
          <p:cNvPr id="186" name="object 186"/>
          <p:cNvSpPr/>
          <p:nvPr/>
        </p:nvSpPr>
        <p:spPr>
          <a:xfrm>
            <a:off x="1914144" y="5266944"/>
            <a:ext cx="103619" cy="103631"/>
          </a:xfrm>
          <a:prstGeom prst="rect">
            <a:avLst/>
          </a:prstGeom>
          <a:blipFill>
            <a:blip r:embed="rId19" cstate="print"/>
            <a:stretch>
              <a:fillRect/>
            </a:stretch>
          </a:blipFill>
        </p:spPr>
        <p:txBody>
          <a:bodyPr wrap="square" lIns="0" tIns="0" rIns="0" bIns="0" rtlCol="0"/>
          <a:lstStyle/>
          <a:p>
            <a:endParaRPr/>
          </a:p>
        </p:txBody>
      </p:sp>
      <p:sp>
        <p:nvSpPr>
          <p:cNvPr id="187" name="object 187"/>
          <p:cNvSpPr/>
          <p:nvPr/>
        </p:nvSpPr>
        <p:spPr>
          <a:xfrm>
            <a:off x="2525267" y="5308091"/>
            <a:ext cx="103631" cy="103631"/>
          </a:xfrm>
          <a:prstGeom prst="rect">
            <a:avLst/>
          </a:prstGeom>
          <a:blipFill>
            <a:blip r:embed="rId19" cstate="print"/>
            <a:stretch>
              <a:fillRect/>
            </a:stretch>
          </a:blipFill>
        </p:spPr>
        <p:txBody>
          <a:bodyPr wrap="square" lIns="0" tIns="0" rIns="0" bIns="0" rtlCol="0"/>
          <a:lstStyle/>
          <a:p>
            <a:endParaRPr/>
          </a:p>
        </p:txBody>
      </p:sp>
      <p:sp>
        <p:nvSpPr>
          <p:cNvPr id="188" name="object 188"/>
          <p:cNvSpPr/>
          <p:nvPr/>
        </p:nvSpPr>
        <p:spPr>
          <a:xfrm>
            <a:off x="3134867" y="5341620"/>
            <a:ext cx="103619" cy="103631"/>
          </a:xfrm>
          <a:prstGeom prst="rect">
            <a:avLst/>
          </a:prstGeom>
          <a:blipFill>
            <a:blip r:embed="rId19" cstate="print"/>
            <a:stretch>
              <a:fillRect/>
            </a:stretch>
          </a:blipFill>
        </p:spPr>
        <p:txBody>
          <a:bodyPr wrap="square" lIns="0" tIns="0" rIns="0" bIns="0" rtlCol="0"/>
          <a:lstStyle/>
          <a:p>
            <a:endParaRPr/>
          </a:p>
        </p:txBody>
      </p:sp>
      <p:sp>
        <p:nvSpPr>
          <p:cNvPr id="189" name="object 189"/>
          <p:cNvSpPr/>
          <p:nvPr/>
        </p:nvSpPr>
        <p:spPr>
          <a:xfrm>
            <a:off x="3745991" y="5362955"/>
            <a:ext cx="103631" cy="103631"/>
          </a:xfrm>
          <a:prstGeom prst="rect">
            <a:avLst/>
          </a:prstGeom>
          <a:blipFill>
            <a:blip r:embed="rId19" cstate="print"/>
            <a:stretch>
              <a:fillRect/>
            </a:stretch>
          </a:blipFill>
        </p:spPr>
        <p:txBody>
          <a:bodyPr wrap="square" lIns="0" tIns="0" rIns="0" bIns="0" rtlCol="0"/>
          <a:lstStyle/>
          <a:p>
            <a:endParaRPr/>
          </a:p>
        </p:txBody>
      </p:sp>
      <p:sp>
        <p:nvSpPr>
          <p:cNvPr id="190" name="object 190"/>
          <p:cNvSpPr/>
          <p:nvPr/>
        </p:nvSpPr>
        <p:spPr>
          <a:xfrm>
            <a:off x="4357115" y="5376671"/>
            <a:ext cx="103631" cy="103631"/>
          </a:xfrm>
          <a:prstGeom prst="rect">
            <a:avLst/>
          </a:prstGeom>
          <a:blipFill>
            <a:blip r:embed="rId19" cstate="print"/>
            <a:stretch>
              <a:fillRect/>
            </a:stretch>
          </a:blipFill>
        </p:spPr>
        <p:txBody>
          <a:bodyPr wrap="square" lIns="0" tIns="0" rIns="0" bIns="0" rtlCol="0"/>
          <a:lstStyle/>
          <a:p>
            <a:endParaRPr/>
          </a:p>
        </p:txBody>
      </p:sp>
      <p:sp>
        <p:nvSpPr>
          <p:cNvPr id="191" name="object 191"/>
          <p:cNvSpPr/>
          <p:nvPr/>
        </p:nvSpPr>
        <p:spPr>
          <a:xfrm>
            <a:off x="4968240" y="5393448"/>
            <a:ext cx="103619" cy="103619"/>
          </a:xfrm>
          <a:prstGeom prst="rect">
            <a:avLst/>
          </a:prstGeom>
          <a:blipFill>
            <a:blip r:embed="rId19" cstate="print"/>
            <a:stretch>
              <a:fillRect/>
            </a:stretch>
          </a:blipFill>
        </p:spPr>
        <p:txBody>
          <a:bodyPr wrap="square" lIns="0" tIns="0" rIns="0" bIns="0" rtlCol="0"/>
          <a:lstStyle/>
          <a:p>
            <a:endParaRPr/>
          </a:p>
        </p:txBody>
      </p:sp>
      <p:sp>
        <p:nvSpPr>
          <p:cNvPr id="192" name="object 192"/>
          <p:cNvSpPr/>
          <p:nvPr/>
        </p:nvSpPr>
        <p:spPr>
          <a:xfrm>
            <a:off x="5577840" y="5393448"/>
            <a:ext cx="103631" cy="103619"/>
          </a:xfrm>
          <a:prstGeom prst="rect">
            <a:avLst/>
          </a:prstGeom>
          <a:blipFill>
            <a:blip r:embed="rId19" cstate="print"/>
            <a:stretch>
              <a:fillRect/>
            </a:stretch>
          </a:blipFill>
        </p:spPr>
        <p:txBody>
          <a:bodyPr wrap="square" lIns="0" tIns="0" rIns="0" bIns="0" rtlCol="0"/>
          <a:lstStyle/>
          <a:p>
            <a:endParaRPr/>
          </a:p>
        </p:txBody>
      </p:sp>
      <p:sp>
        <p:nvSpPr>
          <p:cNvPr id="193" name="object 193"/>
          <p:cNvSpPr/>
          <p:nvPr/>
        </p:nvSpPr>
        <p:spPr>
          <a:xfrm>
            <a:off x="6188964" y="5382767"/>
            <a:ext cx="103619" cy="103631"/>
          </a:xfrm>
          <a:prstGeom prst="rect">
            <a:avLst/>
          </a:prstGeom>
          <a:blipFill>
            <a:blip r:embed="rId19" cstate="print"/>
            <a:stretch>
              <a:fillRect/>
            </a:stretch>
          </a:blipFill>
        </p:spPr>
        <p:txBody>
          <a:bodyPr wrap="square" lIns="0" tIns="0" rIns="0" bIns="0" rtlCol="0"/>
          <a:lstStyle/>
          <a:p>
            <a:endParaRPr/>
          </a:p>
        </p:txBody>
      </p:sp>
      <p:sp>
        <p:nvSpPr>
          <p:cNvPr id="194" name="object 194"/>
          <p:cNvSpPr/>
          <p:nvPr/>
        </p:nvSpPr>
        <p:spPr>
          <a:xfrm>
            <a:off x="6800088" y="5376671"/>
            <a:ext cx="103631" cy="103631"/>
          </a:xfrm>
          <a:prstGeom prst="rect">
            <a:avLst/>
          </a:prstGeom>
          <a:blipFill>
            <a:blip r:embed="rId19" cstate="print"/>
            <a:stretch>
              <a:fillRect/>
            </a:stretch>
          </a:blipFill>
        </p:spPr>
        <p:txBody>
          <a:bodyPr wrap="square" lIns="0" tIns="0" rIns="0" bIns="0" rtlCol="0"/>
          <a:lstStyle/>
          <a:p>
            <a:endParaRPr/>
          </a:p>
        </p:txBody>
      </p:sp>
      <p:sp>
        <p:nvSpPr>
          <p:cNvPr id="195" name="object 195"/>
          <p:cNvSpPr/>
          <p:nvPr/>
        </p:nvSpPr>
        <p:spPr>
          <a:xfrm>
            <a:off x="7411211" y="5372100"/>
            <a:ext cx="103631" cy="103631"/>
          </a:xfrm>
          <a:prstGeom prst="rect">
            <a:avLst/>
          </a:prstGeom>
          <a:blipFill>
            <a:blip r:embed="rId19" cstate="print"/>
            <a:stretch>
              <a:fillRect/>
            </a:stretch>
          </a:blipFill>
        </p:spPr>
        <p:txBody>
          <a:bodyPr wrap="square" lIns="0" tIns="0" rIns="0" bIns="0" rtlCol="0"/>
          <a:lstStyle/>
          <a:p>
            <a:endParaRPr/>
          </a:p>
        </p:txBody>
      </p:sp>
      <p:sp>
        <p:nvSpPr>
          <p:cNvPr id="196" name="object 196"/>
          <p:cNvSpPr/>
          <p:nvPr/>
        </p:nvSpPr>
        <p:spPr>
          <a:xfrm>
            <a:off x="8020811" y="5367527"/>
            <a:ext cx="103631" cy="103631"/>
          </a:xfrm>
          <a:prstGeom prst="rect">
            <a:avLst/>
          </a:prstGeom>
          <a:blipFill>
            <a:blip r:embed="rId19" cstate="print"/>
            <a:stretch>
              <a:fillRect/>
            </a:stretch>
          </a:blipFill>
        </p:spPr>
        <p:txBody>
          <a:bodyPr wrap="square" lIns="0" tIns="0" rIns="0" bIns="0" rtlCol="0"/>
          <a:lstStyle/>
          <a:p>
            <a:endParaRPr/>
          </a:p>
        </p:txBody>
      </p:sp>
      <p:sp>
        <p:nvSpPr>
          <p:cNvPr id="197" name="object 197"/>
          <p:cNvSpPr/>
          <p:nvPr/>
        </p:nvSpPr>
        <p:spPr>
          <a:xfrm>
            <a:off x="8631935" y="5347728"/>
            <a:ext cx="103631" cy="103619"/>
          </a:xfrm>
          <a:prstGeom prst="rect">
            <a:avLst/>
          </a:prstGeom>
          <a:blipFill>
            <a:blip r:embed="rId19" cstate="print"/>
            <a:stretch>
              <a:fillRect/>
            </a:stretch>
          </a:blipFill>
        </p:spPr>
        <p:txBody>
          <a:bodyPr wrap="square" lIns="0" tIns="0" rIns="0" bIns="0" rtlCol="0"/>
          <a:lstStyle/>
          <a:p>
            <a:endParaRPr/>
          </a:p>
        </p:txBody>
      </p:sp>
      <p:sp>
        <p:nvSpPr>
          <p:cNvPr id="198" name="object 198"/>
          <p:cNvSpPr/>
          <p:nvPr/>
        </p:nvSpPr>
        <p:spPr>
          <a:xfrm>
            <a:off x="1399794" y="2172461"/>
            <a:ext cx="243840" cy="0"/>
          </a:xfrm>
          <a:custGeom>
            <a:avLst/>
            <a:gdLst/>
            <a:ahLst/>
            <a:cxnLst/>
            <a:rect l="l" t="t" r="r" b="b"/>
            <a:pathLst>
              <a:path w="243839">
                <a:moveTo>
                  <a:pt x="0" y="0"/>
                </a:moveTo>
                <a:lnTo>
                  <a:pt x="243840" y="0"/>
                </a:lnTo>
              </a:path>
            </a:pathLst>
          </a:custGeom>
          <a:ln w="38100">
            <a:solidFill>
              <a:srgbClr val="C00000"/>
            </a:solidFill>
          </a:ln>
        </p:spPr>
        <p:txBody>
          <a:bodyPr wrap="square" lIns="0" tIns="0" rIns="0" bIns="0" rtlCol="0"/>
          <a:lstStyle/>
          <a:p>
            <a:endParaRPr/>
          </a:p>
        </p:txBody>
      </p:sp>
      <p:sp>
        <p:nvSpPr>
          <p:cNvPr id="199" name="object 199"/>
          <p:cNvSpPr/>
          <p:nvPr/>
        </p:nvSpPr>
        <p:spPr>
          <a:xfrm>
            <a:off x="1470660" y="2121865"/>
            <a:ext cx="101600" cy="101600"/>
          </a:xfrm>
          <a:custGeom>
            <a:avLst/>
            <a:gdLst/>
            <a:ahLst/>
            <a:cxnLst/>
            <a:rect l="l" t="t" r="r" b="b"/>
            <a:pathLst>
              <a:path w="101600" h="101600">
                <a:moveTo>
                  <a:pt x="50800" y="0"/>
                </a:moveTo>
                <a:lnTo>
                  <a:pt x="0" y="101600"/>
                </a:lnTo>
                <a:lnTo>
                  <a:pt x="101600" y="101600"/>
                </a:lnTo>
                <a:lnTo>
                  <a:pt x="50800" y="0"/>
                </a:lnTo>
                <a:close/>
              </a:path>
            </a:pathLst>
          </a:custGeom>
          <a:solidFill>
            <a:srgbClr val="C00000"/>
          </a:solidFill>
        </p:spPr>
        <p:txBody>
          <a:bodyPr wrap="square" lIns="0" tIns="0" rIns="0" bIns="0" rtlCol="0"/>
          <a:lstStyle/>
          <a:p>
            <a:endParaRPr/>
          </a:p>
        </p:txBody>
      </p:sp>
      <p:sp>
        <p:nvSpPr>
          <p:cNvPr id="200" name="object 200"/>
          <p:cNvSpPr/>
          <p:nvPr/>
        </p:nvSpPr>
        <p:spPr>
          <a:xfrm>
            <a:off x="1399794" y="2419350"/>
            <a:ext cx="243840" cy="0"/>
          </a:xfrm>
          <a:custGeom>
            <a:avLst/>
            <a:gdLst/>
            <a:ahLst/>
            <a:cxnLst/>
            <a:rect l="l" t="t" r="r" b="b"/>
            <a:pathLst>
              <a:path w="243839">
                <a:moveTo>
                  <a:pt x="0" y="0"/>
                </a:moveTo>
                <a:lnTo>
                  <a:pt x="243840" y="0"/>
                </a:lnTo>
              </a:path>
            </a:pathLst>
          </a:custGeom>
          <a:ln w="38100">
            <a:solidFill>
              <a:srgbClr val="C00000"/>
            </a:solidFill>
          </a:ln>
        </p:spPr>
        <p:txBody>
          <a:bodyPr wrap="square" lIns="0" tIns="0" rIns="0" bIns="0" rtlCol="0"/>
          <a:lstStyle/>
          <a:p>
            <a:endParaRPr/>
          </a:p>
        </p:txBody>
      </p:sp>
      <p:sp>
        <p:nvSpPr>
          <p:cNvPr id="201" name="object 201"/>
          <p:cNvSpPr/>
          <p:nvPr/>
        </p:nvSpPr>
        <p:spPr>
          <a:xfrm>
            <a:off x="1464310" y="2362644"/>
            <a:ext cx="114300" cy="114300"/>
          </a:xfrm>
          <a:custGeom>
            <a:avLst/>
            <a:gdLst/>
            <a:ahLst/>
            <a:cxnLst/>
            <a:rect l="l" t="t" r="r" b="b"/>
            <a:pathLst>
              <a:path w="114300" h="114300">
                <a:moveTo>
                  <a:pt x="57150" y="0"/>
                </a:moveTo>
                <a:lnTo>
                  <a:pt x="0" y="57150"/>
                </a:lnTo>
                <a:lnTo>
                  <a:pt x="57150" y="114300"/>
                </a:lnTo>
                <a:lnTo>
                  <a:pt x="114300" y="57150"/>
                </a:lnTo>
                <a:lnTo>
                  <a:pt x="57150" y="0"/>
                </a:lnTo>
                <a:close/>
              </a:path>
            </a:pathLst>
          </a:custGeom>
          <a:solidFill>
            <a:srgbClr val="C00000"/>
          </a:solidFill>
        </p:spPr>
        <p:txBody>
          <a:bodyPr wrap="square" lIns="0" tIns="0" rIns="0" bIns="0" rtlCol="0"/>
          <a:lstStyle/>
          <a:p>
            <a:endParaRPr/>
          </a:p>
        </p:txBody>
      </p:sp>
      <p:sp>
        <p:nvSpPr>
          <p:cNvPr id="202" name="object 202"/>
          <p:cNvSpPr/>
          <p:nvPr/>
        </p:nvSpPr>
        <p:spPr>
          <a:xfrm>
            <a:off x="1464310" y="2362644"/>
            <a:ext cx="114300" cy="114300"/>
          </a:xfrm>
          <a:custGeom>
            <a:avLst/>
            <a:gdLst/>
            <a:ahLst/>
            <a:cxnLst/>
            <a:rect l="l" t="t" r="r" b="b"/>
            <a:pathLst>
              <a:path w="114300" h="114300">
                <a:moveTo>
                  <a:pt x="57150" y="0"/>
                </a:moveTo>
                <a:lnTo>
                  <a:pt x="114300" y="57150"/>
                </a:lnTo>
                <a:lnTo>
                  <a:pt x="57150" y="114300"/>
                </a:lnTo>
                <a:lnTo>
                  <a:pt x="0" y="57150"/>
                </a:lnTo>
              </a:path>
            </a:pathLst>
          </a:custGeom>
          <a:ln w="9144">
            <a:solidFill>
              <a:srgbClr val="A8423F"/>
            </a:solidFill>
          </a:ln>
        </p:spPr>
        <p:txBody>
          <a:bodyPr wrap="square" lIns="0" tIns="0" rIns="0" bIns="0" rtlCol="0"/>
          <a:lstStyle/>
          <a:p>
            <a:endParaRPr/>
          </a:p>
        </p:txBody>
      </p:sp>
      <p:sp>
        <p:nvSpPr>
          <p:cNvPr id="203" name="object 203"/>
          <p:cNvSpPr/>
          <p:nvPr/>
        </p:nvSpPr>
        <p:spPr>
          <a:xfrm>
            <a:off x="1399794" y="2666238"/>
            <a:ext cx="243840" cy="0"/>
          </a:xfrm>
          <a:custGeom>
            <a:avLst/>
            <a:gdLst/>
            <a:ahLst/>
            <a:cxnLst/>
            <a:rect l="l" t="t" r="r" b="b"/>
            <a:pathLst>
              <a:path w="243839">
                <a:moveTo>
                  <a:pt x="0" y="0"/>
                </a:moveTo>
                <a:lnTo>
                  <a:pt x="243840" y="0"/>
                </a:lnTo>
              </a:path>
            </a:pathLst>
          </a:custGeom>
          <a:ln w="38100">
            <a:solidFill>
              <a:srgbClr val="336699"/>
            </a:solidFill>
          </a:ln>
        </p:spPr>
        <p:txBody>
          <a:bodyPr wrap="square" lIns="0" tIns="0" rIns="0" bIns="0" rtlCol="0"/>
          <a:lstStyle/>
          <a:p>
            <a:endParaRPr/>
          </a:p>
        </p:txBody>
      </p:sp>
      <p:sp>
        <p:nvSpPr>
          <p:cNvPr id="204" name="object 204"/>
          <p:cNvSpPr/>
          <p:nvPr/>
        </p:nvSpPr>
        <p:spPr>
          <a:xfrm>
            <a:off x="1470660" y="2616122"/>
            <a:ext cx="101600" cy="101600"/>
          </a:xfrm>
          <a:custGeom>
            <a:avLst/>
            <a:gdLst/>
            <a:ahLst/>
            <a:cxnLst/>
            <a:rect l="l" t="t" r="r" b="b"/>
            <a:pathLst>
              <a:path w="101600" h="101600">
                <a:moveTo>
                  <a:pt x="50800" y="0"/>
                </a:moveTo>
                <a:lnTo>
                  <a:pt x="0" y="50800"/>
                </a:lnTo>
                <a:lnTo>
                  <a:pt x="50800" y="101600"/>
                </a:lnTo>
                <a:lnTo>
                  <a:pt x="101600" y="50800"/>
                </a:lnTo>
                <a:lnTo>
                  <a:pt x="50800" y="0"/>
                </a:lnTo>
                <a:close/>
              </a:path>
            </a:pathLst>
          </a:custGeom>
          <a:solidFill>
            <a:srgbClr val="336699"/>
          </a:solidFill>
        </p:spPr>
        <p:txBody>
          <a:bodyPr wrap="square" lIns="0" tIns="0" rIns="0" bIns="0" rtlCol="0"/>
          <a:lstStyle/>
          <a:p>
            <a:endParaRPr/>
          </a:p>
        </p:txBody>
      </p:sp>
      <p:sp>
        <p:nvSpPr>
          <p:cNvPr id="205" name="object 205"/>
          <p:cNvSpPr/>
          <p:nvPr/>
        </p:nvSpPr>
        <p:spPr>
          <a:xfrm>
            <a:off x="1399794" y="2914650"/>
            <a:ext cx="243840" cy="0"/>
          </a:xfrm>
          <a:custGeom>
            <a:avLst/>
            <a:gdLst/>
            <a:ahLst/>
            <a:cxnLst/>
            <a:rect l="l" t="t" r="r" b="b"/>
            <a:pathLst>
              <a:path w="243839">
                <a:moveTo>
                  <a:pt x="0" y="0"/>
                </a:moveTo>
                <a:lnTo>
                  <a:pt x="243840" y="0"/>
                </a:lnTo>
              </a:path>
            </a:pathLst>
          </a:custGeom>
          <a:ln w="38100">
            <a:solidFill>
              <a:srgbClr val="336699"/>
            </a:solidFill>
          </a:ln>
        </p:spPr>
        <p:txBody>
          <a:bodyPr wrap="square" lIns="0" tIns="0" rIns="0" bIns="0" rtlCol="0"/>
          <a:lstStyle/>
          <a:p>
            <a:endParaRPr/>
          </a:p>
        </p:txBody>
      </p:sp>
      <p:sp>
        <p:nvSpPr>
          <p:cNvPr id="206" name="object 206"/>
          <p:cNvSpPr/>
          <p:nvPr/>
        </p:nvSpPr>
        <p:spPr>
          <a:xfrm>
            <a:off x="1489710" y="2882301"/>
            <a:ext cx="63500" cy="63500"/>
          </a:xfrm>
          <a:custGeom>
            <a:avLst/>
            <a:gdLst/>
            <a:ahLst/>
            <a:cxnLst/>
            <a:rect l="l" t="t" r="r" b="b"/>
            <a:pathLst>
              <a:path w="63500" h="63500">
                <a:moveTo>
                  <a:pt x="31750" y="0"/>
                </a:moveTo>
                <a:lnTo>
                  <a:pt x="0" y="63500"/>
                </a:lnTo>
                <a:lnTo>
                  <a:pt x="63500" y="63500"/>
                </a:lnTo>
                <a:lnTo>
                  <a:pt x="31750" y="0"/>
                </a:lnTo>
                <a:close/>
              </a:path>
            </a:pathLst>
          </a:custGeom>
          <a:solidFill>
            <a:srgbClr val="336699"/>
          </a:solidFill>
        </p:spPr>
        <p:txBody>
          <a:bodyPr wrap="square" lIns="0" tIns="0" rIns="0" bIns="0" rtlCol="0"/>
          <a:lstStyle/>
          <a:p>
            <a:endParaRPr/>
          </a:p>
        </p:txBody>
      </p:sp>
      <p:sp>
        <p:nvSpPr>
          <p:cNvPr id="207" name="object 207"/>
          <p:cNvSpPr/>
          <p:nvPr/>
        </p:nvSpPr>
        <p:spPr>
          <a:xfrm>
            <a:off x="1399794" y="3161538"/>
            <a:ext cx="243840" cy="0"/>
          </a:xfrm>
          <a:custGeom>
            <a:avLst/>
            <a:gdLst/>
            <a:ahLst/>
            <a:cxnLst/>
            <a:rect l="l" t="t" r="r" b="b"/>
            <a:pathLst>
              <a:path w="243839">
                <a:moveTo>
                  <a:pt x="0" y="0"/>
                </a:moveTo>
                <a:lnTo>
                  <a:pt x="243840" y="0"/>
                </a:lnTo>
              </a:path>
            </a:pathLst>
          </a:custGeom>
          <a:ln w="38100">
            <a:solidFill>
              <a:srgbClr val="008000"/>
            </a:solidFill>
          </a:ln>
        </p:spPr>
        <p:txBody>
          <a:bodyPr wrap="square" lIns="0" tIns="0" rIns="0" bIns="0" rtlCol="0"/>
          <a:lstStyle/>
          <a:p>
            <a:endParaRPr/>
          </a:p>
        </p:txBody>
      </p:sp>
      <p:sp>
        <p:nvSpPr>
          <p:cNvPr id="208" name="object 208"/>
          <p:cNvSpPr/>
          <p:nvPr/>
        </p:nvSpPr>
        <p:spPr>
          <a:xfrm>
            <a:off x="1470660" y="3110381"/>
            <a:ext cx="101600" cy="101600"/>
          </a:xfrm>
          <a:custGeom>
            <a:avLst/>
            <a:gdLst/>
            <a:ahLst/>
            <a:cxnLst/>
            <a:rect l="l" t="t" r="r" b="b"/>
            <a:pathLst>
              <a:path w="101600" h="101600">
                <a:moveTo>
                  <a:pt x="50800" y="0"/>
                </a:moveTo>
                <a:lnTo>
                  <a:pt x="0" y="50800"/>
                </a:lnTo>
                <a:lnTo>
                  <a:pt x="50800" y="101600"/>
                </a:lnTo>
                <a:lnTo>
                  <a:pt x="101600" y="50800"/>
                </a:lnTo>
                <a:lnTo>
                  <a:pt x="50800" y="0"/>
                </a:lnTo>
                <a:close/>
              </a:path>
            </a:pathLst>
          </a:custGeom>
          <a:solidFill>
            <a:srgbClr val="008000"/>
          </a:solidFill>
        </p:spPr>
        <p:txBody>
          <a:bodyPr wrap="square" lIns="0" tIns="0" rIns="0" bIns="0" rtlCol="0"/>
          <a:lstStyle/>
          <a:p>
            <a:endParaRPr/>
          </a:p>
        </p:txBody>
      </p:sp>
      <p:sp>
        <p:nvSpPr>
          <p:cNvPr id="209" name="object 209"/>
          <p:cNvSpPr/>
          <p:nvPr/>
        </p:nvSpPr>
        <p:spPr>
          <a:xfrm>
            <a:off x="1399794" y="3408426"/>
            <a:ext cx="243840" cy="0"/>
          </a:xfrm>
          <a:custGeom>
            <a:avLst/>
            <a:gdLst/>
            <a:ahLst/>
            <a:cxnLst/>
            <a:rect l="l" t="t" r="r" b="b"/>
            <a:pathLst>
              <a:path w="243839">
                <a:moveTo>
                  <a:pt x="0" y="0"/>
                </a:moveTo>
                <a:lnTo>
                  <a:pt x="243840" y="0"/>
                </a:lnTo>
              </a:path>
            </a:pathLst>
          </a:custGeom>
          <a:ln w="38100">
            <a:solidFill>
              <a:srgbClr val="008000"/>
            </a:solidFill>
          </a:ln>
        </p:spPr>
        <p:txBody>
          <a:bodyPr wrap="square" lIns="0" tIns="0" rIns="0" bIns="0" rtlCol="0"/>
          <a:lstStyle/>
          <a:p>
            <a:endParaRPr/>
          </a:p>
        </p:txBody>
      </p:sp>
      <p:sp>
        <p:nvSpPr>
          <p:cNvPr id="210" name="object 210"/>
          <p:cNvSpPr/>
          <p:nvPr/>
        </p:nvSpPr>
        <p:spPr>
          <a:xfrm>
            <a:off x="1470660" y="3357509"/>
            <a:ext cx="101600" cy="101600"/>
          </a:xfrm>
          <a:custGeom>
            <a:avLst/>
            <a:gdLst/>
            <a:ahLst/>
            <a:cxnLst/>
            <a:rect l="l" t="t" r="r" b="b"/>
            <a:pathLst>
              <a:path w="101600" h="101600">
                <a:moveTo>
                  <a:pt x="50800" y="0"/>
                </a:moveTo>
                <a:lnTo>
                  <a:pt x="0" y="101600"/>
                </a:lnTo>
                <a:lnTo>
                  <a:pt x="101600" y="101600"/>
                </a:lnTo>
                <a:lnTo>
                  <a:pt x="50800" y="0"/>
                </a:lnTo>
                <a:close/>
              </a:path>
            </a:pathLst>
          </a:custGeom>
          <a:solidFill>
            <a:srgbClr val="008000"/>
          </a:solidFill>
        </p:spPr>
        <p:txBody>
          <a:bodyPr wrap="square" lIns="0" tIns="0" rIns="0" bIns="0" rtlCol="0"/>
          <a:lstStyle/>
          <a:p>
            <a:endParaRPr/>
          </a:p>
        </p:txBody>
      </p:sp>
      <p:sp>
        <p:nvSpPr>
          <p:cNvPr id="211" name="object 211"/>
          <p:cNvSpPr txBox="1"/>
          <p:nvPr/>
        </p:nvSpPr>
        <p:spPr>
          <a:xfrm>
            <a:off x="440944" y="5479405"/>
            <a:ext cx="7830820" cy="686435"/>
          </a:xfrm>
          <a:prstGeom prst="rect">
            <a:avLst/>
          </a:prstGeom>
        </p:spPr>
        <p:txBody>
          <a:bodyPr vert="horz" wrap="square" lIns="0" tIns="0" rIns="0" bIns="0" rtlCol="0">
            <a:spAutoFit/>
          </a:bodyPr>
          <a:lstStyle/>
          <a:p>
            <a:pPr marR="5080" algn="r">
              <a:lnSpc>
                <a:spcPct val="100000"/>
              </a:lnSpc>
            </a:pPr>
            <a:r>
              <a:rPr sz="2000" b="1" spc="-5" dirty="0">
                <a:solidFill>
                  <a:srgbClr val="008000"/>
                </a:solidFill>
                <a:latin typeface="Courier New"/>
                <a:cs typeface="Courier New"/>
              </a:rPr>
              <a:t>ki</a:t>
            </a:r>
            <a:r>
              <a:rPr sz="2000" b="1" dirty="0">
                <a:solidFill>
                  <a:srgbClr val="008000"/>
                </a:solidFill>
                <a:latin typeface="Courier New"/>
                <a:cs typeface="Courier New"/>
              </a:rPr>
              <a:t>j</a:t>
            </a:r>
            <a:r>
              <a:rPr sz="2000" b="1" spc="-760" dirty="0">
                <a:solidFill>
                  <a:srgbClr val="008000"/>
                </a:solidFill>
                <a:latin typeface="Courier New"/>
                <a:cs typeface="Courier New"/>
              </a:rPr>
              <a:t> </a:t>
            </a:r>
            <a:r>
              <a:rPr sz="2000" b="1" dirty="0">
                <a:solidFill>
                  <a:srgbClr val="008000"/>
                </a:solidFill>
                <a:latin typeface="Calibri"/>
                <a:cs typeface="Calibri"/>
              </a:rPr>
              <a:t>/</a:t>
            </a:r>
            <a:r>
              <a:rPr sz="2000" b="1" spc="5" dirty="0">
                <a:solidFill>
                  <a:srgbClr val="008000"/>
                </a:solidFill>
                <a:latin typeface="Calibri"/>
                <a:cs typeface="Calibri"/>
              </a:rPr>
              <a:t> </a:t>
            </a:r>
            <a:r>
              <a:rPr sz="2000" b="1" spc="-5" dirty="0">
                <a:solidFill>
                  <a:srgbClr val="008000"/>
                </a:solidFill>
                <a:latin typeface="Courier New"/>
                <a:cs typeface="Courier New"/>
              </a:rPr>
              <a:t>ikj</a:t>
            </a:r>
            <a:endParaRPr sz="2000">
              <a:latin typeface="Courier New"/>
              <a:cs typeface="Courier New"/>
            </a:endParaRPr>
          </a:p>
          <a:p>
            <a:pPr marL="12700">
              <a:lnSpc>
                <a:spcPct val="100000"/>
              </a:lnSpc>
              <a:spcBef>
                <a:spcPts val="1295"/>
              </a:spcBef>
            </a:pPr>
            <a:r>
              <a:rPr sz="1600" b="1" spc="-5" dirty="0">
                <a:latin typeface="Calibri"/>
                <a:cs typeface="Calibri"/>
              </a:rPr>
              <a:t>1</a:t>
            </a:r>
            <a:endParaRPr sz="1600">
              <a:latin typeface="Calibri"/>
              <a:cs typeface="Calibri"/>
            </a:endParaRPr>
          </a:p>
        </p:txBody>
      </p:sp>
      <p:sp>
        <p:nvSpPr>
          <p:cNvPr id="212" name="object 212"/>
          <p:cNvSpPr txBox="1"/>
          <p:nvPr/>
        </p:nvSpPr>
        <p:spPr>
          <a:xfrm>
            <a:off x="337976" y="3717547"/>
            <a:ext cx="233045" cy="228600"/>
          </a:xfrm>
          <a:prstGeom prst="rect">
            <a:avLst/>
          </a:prstGeom>
        </p:spPr>
        <p:txBody>
          <a:bodyPr vert="horz" wrap="square" lIns="0" tIns="0" rIns="0" bIns="0" rtlCol="0">
            <a:spAutoFit/>
          </a:bodyPr>
          <a:lstStyle/>
          <a:p>
            <a:pPr marL="12700">
              <a:lnSpc>
                <a:spcPct val="100000"/>
              </a:lnSpc>
            </a:pPr>
            <a:r>
              <a:rPr sz="1600" b="1" dirty="0">
                <a:latin typeface="Calibri"/>
                <a:cs typeface="Calibri"/>
              </a:rPr>
              <a:t>10</a:t>
            </a:r>
            <a:endParaRPr sz="1600">
              <a:latin typeface="Calibri"/>
              <a:cs typeface="Calibri"/>
            </a:endParaRPr>
          </a:p>
        </p:txBody>
      </p:sp>
      <p:sp>
        <p:nvSpPr>
          <p:cNvPr id="213" name="object 213"/>
          <p:cNvSpPr txBox="1"/>
          <p:nvPr/>
        </p:nvSpPr>
        <p:spPr>
          <a:xfrm>
            <a:off x="235008" y="1497867"/>
            <a:ext cx="333375" cy="228600"/>
          </a:xfrm>
          <a:prstGeom prst="rect">
            <a:avLst/>
          </a:prstGeom>
        </p:spPr>
        <p:txBody>
          <a:bodyPr vert="horz" wrap="square" lIns="0" tIns="0" rIns="0" bIns="0" rtlCol="0">
            <a:spAutoFit/>
          </a:bodyPr>
          <a:lstStyle/>
          <a:p>
            <a:pPr marL="12700">
              <a:lnSpc>
                <a:spcPct val="100000"/>
              </a:lnSpc>
            </a:pPr>
            <a:r>
              <a:rPr sz="1600" b="1" dirty="0">
                <a:latin typeface="Calibri"/>
                <a:cs typeface="Calibri"/>
              </a:rPr>
              <a:t>1</a:t>
            </a:r>
            <a:r>
              <a:rPr sz="1600" b="1" spc="-10" dirty="0">
                <a:latin typeface="Calibri"/>
                <a:cs typeface="Calibri"/>
              </a:rPr>
              <a:t>00</a:t>
            </a:r>
            <a:endParaRPr sz="1600">
              <a:latin typeface="Calibri"/>
              <a:cs typeface="Calibri"/>
            </a:endParaRPr>
          </a:p>
        </p:txBody>
      </p:sp>
      <p:sp>
        <p:nvSpPr>
          <p:cNvPr id="214" name="object 214"/>
          <p:cNvSpPr txBox="1"/>
          <p:nvPr/>
        </p:nvSpPr>
        <p:spPr>
          <a:xfrm>
            <a:off x="629447" y="6201334"/>
            <a:ext cx="4580255" cy="469359"/>
          </a:xfrm>
          <a:prstGeom prst="rect">
            <a:avLst/>
          </a:prstGeom>
        </p:spPr>
        <p:txBody>
          <a:bodyPr vert="horz" wrap="square" lIns="0" tIns="0" rIns="0" bIns="0" rtlCol="0">
            <a:spAutoFit/>
          </a:bodyPr>
          <a:lstStyle/>
          <a:p>
            <a:pPr marR="27940" algn="r">
              <a:lnSpc>
                <a:spcPct val="100000"/>
              </a:lnSpc>
              <a:tabLst>
                <a:tab pos="558800" algn="l"/>
                <a:tab pos="1169670" algn="l"/>
                <a:tab pos="1780539" algn="l"/>
                <a:tab pos="2390775" algn="l"/>
                <a:tab pos="3001645" algn="l"/>
                <a:tab pos="3612515" algn="l"/>
                <a:tab pos="4223385" algn="l"/>
              </a:tabLst>
            </a:pPr>
            <a:r>
              <a:rPr sz="1600" b="1" dirty="0">
                <a:latin typeface="Calibri"/>
                <a:cs typeface="Calibri"/>
              </a:rPr>
              <a:t>5</a:t>
            </a:r>
            <a:r>
              <a:rPr sz="1600" b="1" spc="-5" dirty="0">
                <a:latin typeface="Calibri"/>
                <a:cs typeface="Calibri"/>
              </a:rPr>
              <a:t>0</a:t>
            </a:r>
            <a:r>
              <a:rPr sz="1600" b="1" dirty="0">
                <a:latin typeface="Calibri"/>
                <a:cs typeface="Calibri"/>
              </a:rPr>
              <a:t>	1</a:t>
            </a:r>
            <a:r>
              <a:rPr sz="1600" b="1" spc="-10" dirty="0">
                <a:latin typeface="Calibri"/>
                <a:cs typeface="Calibri"/>
              </a:rPr>
              <a:t>0</a:t>
            </a:r>
            <a:r>
              <a:rPr sz="1600" b="1" spc="-5" dirty="0">
                <a:latin typeface="Calibri"/>
                <a:cs typeface="Calibri"/>
              </a:rPr>
              <a:t>0</a:t>
            </a:r>
            <a:r>
              <a:rPr sz="1600" b="1" dirty="0">
                <a:latin typeface="Calibri"/>
                <a:cs typeface="Calibri"/>
              </a:rPr>
              <a:t>	1</a:t>
            </a:r>
            <a:r>
              <a:rPr sz="1600" b="1" spc="-10" dirty="0">
                <a:latin typeface="Calibri"/>
                <a:cs typeface="Calibri"/>
              </a:rPr>
              <a:t>5</a:t>
            </a:r>
            <a:r>
              <a:rPr sz="1600" b="1" spc="-5" dirty="0">
                <a:latin typeface="Calibri"/>
                <a:cs typeface="Calibri"/>
              </a:rPr>
              <a:t>0</a:t>
            </a:r>
            <a:r>
              <a:rPr sz="1600" b="1" dirty="0">
                <a:latin typeface="Calibri"/>
                <a:cs typeface="Calibri"/>
              </a:rPr>
              <a:t>	2</a:t>
            </a:r>
            <a:r>
              <a:rPr sz="1600" b="1" spc="-10" dirty="0">
                <a:latin typeface="Calibri"/>
                <a:cs typeface="Calibri"/>
              </a:rPr>
              <a:t>0</a:t>
            </a:r>
            <a:r>
              <a:rPr sz="1600" b="1" spc="-5" dirty="0">
                <a:latin typeface="Calibri"/>
                <a:cs typeface="Calibri"/>
              </a:rPr>
              <a:t>0</a:t>
            </a:r>
            <a:r>
              <a:rPr sz="1600" b="1" dirty="0">
                <a:latin typeface="Calibri"/>
                <a:cs typeface="Calibri"/>
              </a:rPr>
              <a:t>	2</a:t>
            </a:r>
            <a:r>
              <a:rPr sz="1600" b="1" spc="-10" dirty="0">
                <a:latin typeface="Calibri"/>
                <a:cs typeface="Calibri"/>
              </a:rPr>
              <a:t>5</a:t>
            </a:r>
            <a:r>
              <a:rPr sz="1600" b="1" spc="-5" dirty="0">
                <a:latin typeface="Calibri"/>
                <a:cs typeface="Calibri"/>
              </a:rPr>
              <a:t>0</a:t>
            </a:r>
            <a:r>
              <a:rPr sz="1600" b="1" dirty="0">
                <a:latin typeface="Calibri"/>
                <a:cs typeface="Calibri"/>
              </a:rPr>
              <a:t>	3</a:t>
            </a:r>
            <a:r>
              <a:rPr sz="1600" b="1" spc="-10" dirty="0">
                <a:latin typeface="Calibri"/>
                <a:cs typeface="Calibri"/>
              </a:rPr>
              <a:t>0</a:t>
            </a:r>
            <a:r>
              <a:rPr sz="1600" b="1" spc="-5" dirty="0">
                <a:latin typeface="Calibri"/>
                <a:cs typeface="Calibri"/>
              </a:rPr>
              <a:t>0</a:t>
            </a:r>
            <a:r>
              <a:rPr sz="1600" b="1" dirty="0">
                <a:latin typeface="Calibri"/>
                <a:cs typeface="Calibri"/>
              </a:rPr>
              <a:t>	3</a:t>
            </a:r>
            <a:r>
              <a:rPr sz="1600" b="1" spc="-10" dirty="0">
                <a:latin typeface="Calibri"/>
                <a:cs typeface="Calibri"/>
              </a:rPr>
              <a:t>5</a:t>
            </a:r>
            <a:r>
              <a:rPr sz="1600" b="1" spc="-5" dirty="0">
                <a:latin typeface="Calibri"/>
                <a:cs typeface="Calibri"/>
              </a:rPr>
              <a:t>0</a:t>
            </a:r>
            <a:r>
              <a:rPr sz="1600" b="1" dirty="0">
                <a:latin typeface="Calibri"/>
                <a:cs typeface="Calibri"/>
              </a:rPr>
              <a:t>	4</a:t>
            </a:r>
            <a:r>
              <a:rPr sz="1600" b="1" spc="-10" dirty="0">
                <a:latin typeface="Calibri"/>
                <a:cs typeface="Calibri"/>
              </a:rPr>
              <a:t>00</a:t>
            </a:r>
            <a:endParaRPr sz="1600" dirty="0">
              <a:latin typeface="Calibri"/>
              <a:cs typeface="Calibri"/>
            </a:endParaRPr>
          </a:p>
          <a:p>
            <a:pPr marR="5080" algn="r">
              <a:lnSpc>
                <a:spcPct val="100000"/>
              </a:lnSpc>
              <a:spcBef>
                <a:spcPts val="335"/>
              </a:spcBef>
            </a:pPr>
            <a:r>
              <a:rPr lang="zh-CN" altLang="en-US" sz="1200" b="1" spc="-5" dirty="0" smtClean="0">
                <a:latin typeface="Arial"/>
                <a:cs typeface="Arial"/>
              </a:rPr>
              <a:t>数组大小 </a:t>
            </a:r>
            <a:r>
              <a:rPr sz="1200" b="1" spc="-5" dirty="0" smtClean="0">
                <a:latin typeface="Arial"/>
                <a:cs typeface="Arial"/>
              </a:rPr>
              <a:t>(</a:t>
            </a:r>
            <a:r>
              <a:rPr sz="1200" b="1" spc="-5" dirty="0">
                <a:latin typeface="Arial"/>
                <a:cs typeface="Arial"/>
              </a:rPr>
              <a:t>n</a:t>
            </a:r>
            <a:r>
              <a:rPr sz="1200" b="1" dirty="0">
                <a:latin typeface="Arial"/>
                <a:cs typeface="Arial"/>
              </a:rPr>
              <a:t>)</a:t>
            </a:r>
            <a:endParaRPr sz="1200" dirty="0">
              <a:latin typeface="Arial"/>
              <a:cs typeface="Arial"/>
            </a:endParaRPr>
          </a:p>
        </p:txBody>
      </p:sp>
      <p:sp>
        <p:nvSpPr>
          <p:cNvPr id="215" name="object 215"/>
          <p:cNvSpPr txBox="1"/>
          <p:nvPr/>
        </p:nvSpPr>
        <p:spPr>
          <a:xfrm>
            <a:off x="5463651" y="6201334"/>
            <a:ext cx="3387090" cy="228600"/>
          </a:xfrm>
          <a:prstGeom prst="rect">
            <a:avLst/>
          </a:prstGeom>
        </p:spPr>
        <p:txBody>
          <a:bodyPr vert="horz" wrap="square" lIns="0" tIns="0" rIns="0" bIns="0" rtlCol="0">
            <a:spAutoFit/>
          </a:bodyPr>
          <a:lstStyle/>
          <a:p>
            <a:pPr marL="12700">
              <a:lnSpc>
                <a:spcPct val="100000"/>
              </a:lnSpc>
              <a:tabLst>
                <a:tab pos="622935" algn="l"/>
                <a:tab pos="1233805" algn="l"/>
                <a:tab pos="1844675" algn="l"/>
                <a:tab pos="2454910" algn="l"/>
                <a:tab pos="3065780" algn="l"/>
              </a:tabLst>
            </a:pPr>
            <a:r>
              <a:rPr sz="1600" b="1" dirty="0">
                <a:latin typeface="Calibri"/>
                <a:cs typeface="Calibri"/>
              </a:rPr>
              <a:t>4</a:t>
            </a:r>
            <a:r>
              <a:rPr sz="1600" b="1" spc="-10" dirty="0">
                <a:latin typeface="Calibri"/>
                <a:cs typeface="Calibri"/>
              </a:rPr>
              <a:t>5</a:t>
            </a:r>
            <a:r>
              <a:rPr sz="1600" b="1" spc="-5" dirty="0">
                <a:latin typeface="Calibri"/>
                <a:cs typeface="Calibri"/>
              </a:rPr>
              <a:t>0</a:t>
            </a:r>
            <a:r>
              <a:rPr sz="1600" b="1" dirty="0">
                <a:latin typeface="Calibri"/>
                <a:cs typeface="Calibri"/>
              </a:rPr>
              <a:t>	5</a:t>
            </a:r>
            <a:r>
              <a:rPr sz="1600" b="1" spc="-10" dirty="0">
                <a:latin typeface="Calibri"/>
                <a:cs typeface="Calibri"/>
              </a:rPr>
              <a:t>0</a:t>
            </a:r>
            <a:r>
              <a:rPr sz="1600" b="1" spc="-5" dirty="0">
                <a:latin typeface="Calibri"/>
                <a:cs typeface="Calibri"/>
              </a:rPr>
              <a:t>0</a:t>
            </a:r>
            <a:r>
              <a:rPr sz="1600" b="1" dirty="0">
                <a:latin typeface="Calibri"/>
                <a:cs typeface="Calibri"/>
              </a:rPr>
              <a:t>	5</a:t>
            </a:r>
            <a:r>
              <a:rPr sz="1600" b="1" spc="-10" dirty="0">
                <a:latin typeface="Calibri"/>
                <a:cs typeface="Calibri"/>
              </a:rPr>
              <a:t>5</a:t>
            </a:r>
            <a:r>
              <a:rPr sz="1600" b="1" spc="-5" dirty="0">
                <a:latin typeface="Calibri"/>
                <a:cs typeface="Calibri"/>
              </a:rPr>
              <a:t>0</a:t>
            </a:r>
            <a:r>
              <a:rPr sz="1600" b="1" dirty="0">
                <a:latin typeface="Calibri"/>
                <a:cs typeface="Calibri"/>
              </a:rPr>
              <a:t>	6</a:t>
            </a:r>
            <a:r>
              <a:rPr sz="1600" b="1" spc="-10" dirty="0">
                <a:latin typeface="Calibri"/>
                <a:cs typeface="Calibri"/>
              </a:rPr>
              <a:t>0</a:t>
            </a:r>
            <a:r>
              <a:rPr sz="1600" b="1" spc="-5" dirty="0">
                <a:latin typeface="Calibri"/>
                <a:cs typeface="Calibri"/>
              </a:rPr>
              <a:t>0</a:t>
            </a:r>
            <a:r>
              <a:rPr sz="1600" b="1" dirty="0">
                <a:latin typeface="Calibri"/>
                <a:cs typeface="Calibri"/>
              </a:rPr>
              <a:t>	6</a:t>
            </a:r>
            <a:r>
              <a:rPr sz="1600" b="1" spc="-10" dirty="0">
                <a:latin typeface="Calibri"/>
                <a:cs typeface="Calibri"/>
              </a:rPr>
              <a:t>5</a:t>
            </a:r>
            <a:r>
              <a:rPr sz="1600" b="1" spc="-5" dirty="0">
                <a:latin typeface="Calibri"/>
                <a:cs typeface="Calibri"/>
              </a:rPr>
              <a:t>0</a:t>
            </a:r>
            <a:r>
              <a:rPr sz="1600" b="1" dirty="0">
                <a:latin typeface="Calibri"/>
                <a:cs typeface="Calibri"/>
              </a:rPr>
              <a:t>	7</a:t>
            </a:r>
            <a:r>
              <a:rPr sz="1600" b="1" spc="-10" dirty="0">
                <a:latin typeface="Calibri"/>
                <a:cs typeface="Calibri"/>
              </a:rPr>
              <a:t>00</a:t>
            </a:r>
            <a:endParaRPr sz="1600">
              <a:latin typeface="Calibri"/>
              <a:cs typeface="Calibri"/>
            </a:endParaRPr>
          </a:p>
        </p:txBody>
      </p:sp>
      <p:sp>
        <p:nvSpPr>
          <p:cNvPr id="216" name="object 216"/>
          <p:cNvSpPr txBox="1"/>
          <p:nvPr/>
        </p:nvSpPr>
        <p:spPr>
          <a:xfrm>
            <a:off x="1656397" y="2058326"/>
            <a:ext cx="391160" cy="969644"/>
          </a:xfrm>
          <a:prstGeom prst="rect">
            <a:avLst/>
          </a:prstGeom>
        </p:spPr>
        <p:txBody>
          <a:bodyPr vert="horz" wrap="square" lIns="0" tIns="0" rIns="0" bIns="0" rtlCol="0">
            <a:spAutoFit/>
          </a:bodyPr>
          <a:lstStyle/>
          <a:p>
            <a:pPr marL="12700" marR="5080" algn="just">
              <a:lnSpc>
                <a:spcPct val="101299"/>
              </a:lnSpc>
            </a:pPr>
            <a:r>
              <a:rPr sz="1600" b="1" spc="-5" dirty="0">
                <a:latin typeface="Courier New"/>
                <a:cs typeface="Courier New"/>
              </a:rPr>
              <a:t>jki kji ijk jik</a:t>
            </a:r>
            <a:endParaRPr sz="1600">
              <a:latin typeface="Courier New"/>
              <a:cs typeface="Courier New"/>
            </a:endParaRPr>
          </a:p>
        </p:txBody>
      </p:sp>
      <p:sp>
        <p:nvSpPr>
          <p:cNvPr id="217" name="object 217"/>
          <p:cNvSpPr txBox="1"/>
          <p:nvPr/>
        </p:nvSpPr>
        <p:spPr>
          <a:xfrm>
            <a:off x="1656397" y="3046842"/>
            <a:ext cx="391160" cy="228600"/>
          </a:xfrm>
          <a:prstGeom prst="rect">
            <a:avLst/>
          </a:prstGeom>
        </p:spPr>
        <p:txBody>
          <a:bodyPr vert="horz" wrap="square" lIns="0" tIns="0" rIns="0" bIns="0" rtlCol="0">
            <a:spAutoFit/>
          </a:bodyPr>
          <a:lstStyle/>
          <a:p>
            <a:pPr marL="12700">
              <a:lnSpc>
                <a:spcPct val="100000"/>
              </a:lnSpc>
            </a:pPr>
            <a:r>
              <a:rPr sz="1600" b="1" spc="-5" dirty="0">
                <a:latin typeface="Courier New"/>
                <a:cs typeface="Courier New"/>
              </a:rPr>
              <a:t>kij</a:t>
            </a:r>
            <a:endParaRPr sz="1600">
              <a:latin typeface="Courier New"/>
              <a:cs typeface="Courier New"/>
            </a:endParaRPr>
          </a:p>
        </p:txBody>
      </p:sp>
      <p:sp>
        <p:nvSpPr>
          <p:cNvPr id="218" name="object 218"/>
          <p:cNvSpPr txBox="1"/>
          <p:nvPr/>
        </p:nvSpPr>
        <p:spPr>
          <a:xfrm>
            <a:off x="1656397" y="3293972"/>
            <a:ext cx="391160" cy="228600"/>
          </a:xfrm>
          <a:prstGeom prst="rect">
            <a:avLst/>
          </a:prstGeom>
        </p:spPr>
        <p:txBody>
          <a:bodyPr vert="horz" wrap="square" lIns="0" tIns="0" rIns="0" bIns="0" rtlCol="0">
            <a:spAutoFit/>
          </a:bodyPr>
          <a:lstStyle/>
          <a:p>
            <a:pPr marL="12700">
              <a:lnSpc>
                <a:spcPct val="100000"/>
              </a:lnSpc>
            </a:pPr>
            <a:r>
              <a:rPr sz="1600" b="1" spc="-5" dirty="0">
                <a:latin typeface="Courier New"/>
                <a:cs typeface="Courier New"/>
              </a:rPr>
              <a:t>ikj</a:t>
            </a:r>
            <a:endParaRPr sz="1600">
              <a:latin typeface="Courier New"/>
              <a:cs typeface="Courier New"/>
            </a:endParaRPr>
          </a:p>
        </p:txBody>
      </p:sp>
      <p:sp>
        <p:nvSpPr>
          <p:cNvPr id="219" name="object 219"/>
          <p:cNvSpPr txBox="1"/>
          <p:nvPr/>
        </p:nvSpPr>
        <p:spPr>
          <a:xfrm>
            <a:off x="6492241" y="3193414"/>
            <a:ext cx="1164590" cy="283845"/>
          </a:xfrm>
          <a:prstGeom prst="rect">
            <a:avLst/>
          </a:prstGeom>
        </p:spPr>
        <p:txBody>
          <a:bodyPr vert="horz" wrap="square" lIns="0" tIns="0" rIns="0" bIns="0" rtlCol="0">
            <a:spAutoFit/>
          </a:bodyPr>
          <a:lstStyle/>
          <a:p>
            <a:pPr marL="12700">
              <a:lnSpc>
                <a:spcPct val="100000"/>
              </a:lnSpc>
            </a:pPr>
            <a:r>
              <a:rPr sz="2000" b="1" spc="-5" dirty="0">
                <a:solidFill>
                  <a:srgbClr val="336699"/>
                </a:solidFill>
                <a:latin typeface="Courier New"/>
                <a:cs typeface="Courier New"/>
              </a:rPr>
              <a:t>ij</a:t>
            </a:r>
            <a:r>
              <a:rPr sz="2000" b="1" dirty="0">
                <a:solidFill>
                  <a:srgbClr val="336699"/>
                </a:solidFill>
                <a:latin typeface="Courier New"/>
                <a:cs typeface="Courier New"/>
              </a:rPr>
              <a:t>k</a:t>
            </a:r>
            <a:r>
              <a:rPr sz="2000" b="1" spc="-760" dirty="0">
                <a:solidFill>
                  <a:srgbClr val="336699"/>
                </a:solidFill>
                <a:latin typeface="Courier New"/>
                <a:cs typeface="Courier New"/>
              </a:rPr>
              <a:t> </a:t>
            </a:r>
            <a:r>
              <a:rPr sz="2000" b="1" dirty="0">
                <a:solidFill>
                  <a:srgbClr val="336699"/>
                </a:solidFill>
                <a:latin typeface="Calibri"/>
                <a:cs typeface="Calibri"/>
              </a:rPr>
              <a:t>/</a:t>
            </a:r>
            <a:r>
              <a:rPr sz="2000" b="1" spc="5" dirty="0">
                <a:solidFill>
                  <a:srgbClr val="336699"/>
                </a:solidFill>
                <a:latin typeface="Calibri"/>
                <a:cs typeface="Calibri"/>
              </a:rPr>
              <a:t> </a:t>
            </a:r>
            <a:r>
              <a:rPr sz="2000" b="1" spc="-5" dirty="0">
                <a:solidFill>
                  <a:srgbClr val="336699"/>
                </a:solidFill>
                <a:latin typeface="Courier New"/>
                <a:cs typeface="Courier New"/>
              </a:rPr>
              <a:t>jik</a:t>
            </a:r>
            <a:endParaRPr sz="2000">
              <a:latin typeface="Courier New"/>
              <a:cs typeface="Courier New"/>
            </a:endParaRPr>
          </a:p>
        </p:txBody>
      </p:sp>
      <p:sp>
        <p:nvSpPr>
          <p:cNvPr id="220" name="object 220"/>
          <p:cNvSpPr txBox="1"/>
          <p:nvPr/>
        </p:nvSpPr>
        <p:spPr>
          <a:xfrm>
            <a:off x="5641421" y="1619028"/>
            <a:ext cx="1164590" cy="283845"/>
          </a:xfrm>
          <a:prstGeom prst="rect">
            <a:avLst/>
          </a:prstGeom>
        </p:spPr>
        <p:txBody>
          <a:bodyPr vert="horz" wrap="square" lIns="0" tIns="0" rIns="0" bIns="0" rtlCol="0">
            <a:spAutoFit/>
          </a:bodyPr>
          <a:lstStyle/>
          <a:p>
            <a:pPr marL="12700">
              <a:lnSpc>
                <a:spcPct val="100000"/>
              </a:lnSpc>
            </a:pPr>
            <a:r>
              <a:rPr sz="2000" b="1" spc="-5" dirty="0">
                <a:solidFill>
                  <a:srgbClr val="C00000"/>
                </a:solidFill>
                <a:latin typeface="Courier New"/>
                <a:cs typeface="Courier New"/>
              </a:rPr>
              <a:t>jk</a:t>
            </a:r>
            <a:r>
              <a:rPr sz="2000" b="1" dirty="0">
                <a:solidFill>
                  <a:srgbClr val="C00000"/>
                </a:solidFill>
                <a:latin typeface="Courier New"/>
                <a:cs typeface="Courier New"/>
              </a:rPr>
              <a:t>i</a:t>
            </a:r>
            <a:r>
              <a:rPr sz="2000" b="1" spc="-760" dirty="0">
                <a:solidFill>
                  <a:srgbClr val="C00000"/>
                </a:solidFill>
                <a:latin typeface="Courier New"/>
                <a:cs typeface="Courier New"/>
              </a:rPr>
              <a:t> </a:t>
            </a:r>
            <a:r>
              <a:rPr sz="2000" b="1" dirty="0">
                <a:solidFill>
                  <a:srgbClr val="C00000"/>
                </a:solidFill>
                <a:latin typeface="Calibri"/>
                <a:cs typeface="Calibri"/>
              </a:rPr>
              <a:t>/</a:t>
            </a:r>
            <a:r>
              <a:rPr sz="2000" b="1" spc="5" dirty="0">
                <a:solidFill>
                  <a:srgbClr val="C00000"/>
                </a:solidFill>
                <a:latin typeface="Calibri"/>
                <a:cs typeface="Calibri"/>
              </a:rPr>
              <a:t> </a:t>
            </a:r>
            <a:r>
              <a:rPr sz="2000" b="1" spc="-5" dirty="0">
                <a:solidFill>
                  <a:srgbClr val="C00000"/>
                </a:solidFill>
                <a:latin typeface="Courier New"/>
                <a:cs typeface="Courier New"/>
              </a:rPr>
              <a:t>kji</a:t>
            </a:r>
            <a:endParaRPr sz="2000">
              <a:latin typeface="Courier New"/>
              <a:cs typeface="Courier New"/>
            </a:endParaRPr>
          </a:p>
        </p:txBody>
      </p:sp>
      <p:sp>
        <p:nvSpPr>
          <p:cNvPr id="221" name="object 221"/>
          <p:cNvSpPr txBox="1"/>
          <p:nvPr/>
        </p:nvSpPr>
        <p:spPr>
          <a:xfrm>
            <a:off x="231140" y="1222155"/>
            <a:ext cx="2244725" cy="215444"/>
          </a:xfrm>
          <a:prstGeom prst="rect">
            <a:avLst/>
          </a:prstGeom>
        </p:spPr>
        <p:txBody>
          <a:bodyPr vert="horz" wrap="square" lIns="0" tIns="0" rIns="0" bIns="0" rtlCol="0">
            <a:spAutoFit/>
          </a:bodyPr>
          <a:lstStyle/>
          <a:p>
            <a:pPr marL="12700">
              <a:lnSpc>
                <a:spcPct val="100000"/>
              </a:lnSpc>
            </a:pPr>
            <a:r>
              <a:rPr lang="zh-CN" altLang="en-US" sz="1400" dirty="0" smtClean="0">
                <a:latin typeface="Calibri"/>
                <a:cs typeface="Calibri"/>
              </a:rPr>
              <a:t>周期</a:t>
            </a:r>
            <a:r>
              <a:rPr lang="en-US" altLang="zh-CN" sz="1400" dirty="0" smtClean="0">
                <a:latin typeface="Calibri"/>
                <a:cs typeface="Calibri"/>
              </a:rPr>
              <a:t>/</a:t>
            </a:r>
            <a:r>
              <a:rPr lang="zh-CN" altLang="en-US" sz="1400" dirty="0" smtClean="0">
                <a:latin typeface="Calibri"/>
                <a:cs typeface="Calibri"/>
              </a:rPr>
              <a:t>迭代</a:t>
            </a:r>
            <a:endParaRPr sz="1400" dirty="0">
              <a:latin typeface="Calibri"/>
              <a:cs typeface="Calibri"/>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gn="ctr">
              <a:lnSpc>
                <a:spcPct val="100000"/>
              </a:lnSpc>
            </a:pPr>
            <a:r>
              <a:rPr lang="zh-CN" altLang="en-US" dirty="0">
                <a:ea typeface="宋体" pitchFamily="2" charset="-122"/>
              </a:rPr>
              <a:t>高速缓存存储器</a:t>
            </a:r>
            <a:endParaRPr spc="-5" dirty="0"/>
          </a:p>
        </p:txBody>
      </p:sp>
      <p:sp>
        <p:nvSpPr>
          <p:cNvPr id="4" name="object 4"/>
          <p:cNvSpPr txBox="1"/>
          <p:nvPr/>
        </p:nvSpPr>
        <p:spPr>
          <a:xfrm>
            <a:off x="475615" y="1464183"/>
            <a:ext cx="5361940" cy="1854835"/>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dirty="0">
                <a:solidFill>
                  <a:srgbClr val="C0C0C0"/>
                </a:solidFill>
                <a:latin typeface="Calibri"/>
                <a:cs typeface="Calibri"/>
              </a:rPr>
              <a:t>高速缓存的结构和操作</a:t>
            </a:r>
          </a:p>
          <a:p>
            <a:pPr marL="355600" indent="-342900">
              <a:lnSpc>
                <a:spcPct val="100000"/>
              </a:lnSpc>
              <a:buClr>
                <a:srgbClr val="990000"/>
              </a:buClr>
              <a:buSzPct val="60416"/>
              <a:buFont typeface="Wingdings 2"/>
              <a:buChar char=""/>
              <a:tabLst>
                <a:tab pos="355600" algn="l"/>
              </a:tabLst>
            </a:pPr>
            <a:r>
              <a:rPr lang="zh-CN" altLang="en-US" sz="2400" b="1" dirty="0">
                <a:latin typeface="Calibri"/>
                <a:cs typeface="Calibri"/>
              </a:rPr>
              <a:t>高速缓存对性能的影响</a:t>
            </a:r>
          </a:p>
          <a:p>
            <a:pPr marL="756285" lvl="1" indent="-286385">
              <a:lnSpc>
                <a:spcPct val="100000"/>
              </a:lnSpc>
              <a:spcBef>
                <a:spcPts val="505"/>
              </a:spcBef>
              <a:buClr>
                <a:srgbClr val="990000"/>
              </a:buClr>
              <a:buSzPct val="110000"/>
              <a:buFont typeface="Wingdings"/>
              <a:buChar char=""/>
              <a:tabLst>
                <a:tab pos="756920" algn="l"/>
              </a:tabLst>
            </a:pPr>
            <a:r>
              <a:rPr lang="zh-CN" altLang="en-US" sz="2000" spc="-5" dirty="0">
                <a:solidFill>
                  <a:srgbClr val="C0C0C0"/>
                </a:solidFill>
                <a:latin typeface="Calibri"/>
                <a:cs typeface="Calibri"/>
              </a:rPr>
              <a:t>存储器山</a:t>
            </a:r>
          </a:p>
          <a:p>
            <a:pPr marL="756285" lvl="1" indent="-286385">
              <a:lnSpc>
                <a:spcPct val="100000"/>
              </a:lnSpc>
              <a:spcBef>
                <a:spcPts val="505"/>
              </a:spcBef>
              <a:buClr>
                <a:srgbClr val="990000"/>
              </a:buClr>
              <a:buSzPct val="110000"/>
              <a:buFont typeface="Wingdings"/>
              <a:buChar char=""/>
              <a:tabLst>
                <a:tab pos="756920" algn="l"/>
              </a:tabLst>
            </a:pPr>
            <a:r>
              <a:rPr lang="zh-CN" altLang="en-US" sz="2000" spc="-5" dirty="0">
                <a:solidFill>
                  <a:srgbClr val="C0C0C0"/>
                </a:solidFill>
                <a:latin typeface="Calibri"/>
                <a:cs typeface="Calibri"/>
              </a:rPr>
              <a:t>重新排列循环以提高空间局部性</a:t>
            </a:r>
          </a:p>
          <a:p>
            <a:pPr marL="756285" lvl="1" indent="-286385">
              <a:lnSpc>
                <a:spcPct val="100000"/>
              </a:lnSpc>
              <a:spcBef>
                <a:spcPts val="505"/>
              </a:spcBef>
              <a:buClr>
                <a:srgbClr val="990000"/>
              </a:buClr>
              <a:buSzPct val="110000"/>
              <a:buFont typeface="Wingdings"/>
              <a:buChar char=""/>
              <a:tabLst>
                <a:tab pos="756920" algn="l"/>
              </a:tabLst>
            </a:pPr>
            <a:r>
              <a:rPr lang="zh-CN" altLang="en-US" sz="2000" spc="-5" dirty="0">
                <a:latin typeface="Calibri"/>
                <a:cs typeface="Calibri"/>
              </a:rPr>
              <a:t>使用分块以提高时间局部性</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6438"/>
            <a:ext cx="7592093" cy="840480"/>
          </a:xfrm>
          <a:prstGeom prst="rect">
            <a:avLst/>
          </a:prstGeom>
        </p:spPr>
        <p:txBody>
          <a:bodyPr vert="horz" wrap="square" lIns="0" tIns="283712" rIns="0" bIns="0" rtlCol="0">
            <a:spAutoFit/>
          </a:bodyPr>
          <a:lstStyle/>
          <a:p>
            <a:pPr>
              <a:lnSpc>
                <a:spcPct val="100000"/>
              </a:lnSpc>
            </a:pPr>
            <a:r>
              <a:rPr lang="zh-CN" altLang="en-US" dirty="0" smtClean="0"/>
              <a:t>例子</a:t>
            </a:r>
            <a:r>
              <a:rPr dirty="0" smtClean="0"/>
              <a:t>:</a:t>
            </a:r>
            <a:r>
              <a:rPr lang="zh-CN" altLang="en-US" spc="-20" dirty="0"/>
              <a:t>矩阵乘法</a:t>
            </a:r>
            <a:endParaRPr spc="-5" dirty="0"/>
          </a:p>
        </p:txBody>
      </p:sp>
      <p:sp>
        <p:nvSpPr>
          <p:cNvPr id="4" name="object 4"/>
          <p:cNvSpPr/>
          <p:nvPr/>
        </p:nvSpPr>
        <p:spPr>
          <a:xfrm>
            <a:off x="2284666" y="4572000"/>
            <a:ext cx="1143000" cy="827405"/>
          </a:xfrm>
          <a:custGeom>
            <a:avLst/>
            <a:gdLst/>
            <a:ahLst/>
            <a:cxnLst/>
            <a:rect l="l" t="t" r="r" b="b"/>
            <a:pathLst>
              <a:path w="1143000" h="827404">
                <a:moveTo>
                  <a:pt x="0" y="827087"/>
                </a:moveTo>
                <a:lnTo>
                  <a:pt x="1142999" y="827087"/>
                </a:lnTo>
                <a:lnTo>
                  <a:pt x="1142999" y="0"/>
                </a:lnTo>
                <a:lnTo>
                  <a:pt x="0" y="0"/>
                </a:lnTo>
                <a:lnTo>
                  <a:pt x="0" y="827087"/>
                </a:lnTo>
                <a:close/>
              </a:path>
            </a:pathLst>
          </a:custGeom>
          <a:solidFill>
            <a:srgbClr val="DADADA"/>
          </a:solidFill>
        </p:spPr>
        <p:txBody>
          <a:bodyPr wrap="square" lIns="0" tIns="0" rIns="0" bIns="0" rtlCol="0"/>
          <a:lstStyle/>
          <a:p>
            <a:endParaRPr/>
          </a:p>
        </p:txBody>
      </p:sp>
      <p:sp>
        <p:nvSpPr>
          <p:cNvPr id="5" name="object 5"/>
          <p:cNvSpPr/>
          <p:nvPr/>
        </p:nvSpPr>
        <p:spPr>
          <a:xfrm>
            <a:off x="2284666" y="5457825"/>
            <a:ext cx="1143000" cy="257175"/>
          </a:xfrm>
          <a:custGeom>
            <a:avLst/>
            <a:gdLst/>
            <a:ahLst/>
            <a:cxnLst/>
            <a:rect l="l" t="t" r="r" b="b"/>
            <a:pathLst>
              <a:path w="1143000" h="257175">
                <a:moveTo>
                  <a:pt x="0" y="257175"/>
                </a:moveTo>
                <a:lnTo>
                  <a:pt x="1142999" y="257175"/>
                </a:lnTo>
                <a:lnTo>
                  <a:pt x="1142999" y="0"/>
                </a:lnTo>
                <a:lnTo>
                  <a:pt x="0" y="0"/>
                </a:lnTo>
                <a:lnTo>
                  <a:pt x="0" y="257175"/>
                </a:lnTo>
                <a:close/>
              </a:path>
            </a:pathLst>
          </a:custGeom>
          <a:solidFill>
            <a:srgbClr val="DADADA"/>
          </a:solidFill>
        </p:spPr>
        <p:txBody>
          <a:bodyPr wrap="square" lIns="0" tIns="0" rIns="0" bIns="0" rtlCol="0"/>
          <a:lstStyle/>
          <a:p>
            <a:endParaRPr/>
          </a:p>
        </p:txBody>
      </p:sp>
      <p:sp>
        <p:nvSpPr>
          <p:cNvPr id="6" name="object 6"/>
          <p:cNvSpPr/>
          <p:nvPr/>
        </p:nvSpPr>
        <p:spPr>
          <a:xfrm>
            <a:off x="4599240" y="4572000"/>
            <a:ext cx="428625" cy="1143000"/>
          </a:xfrm>
          <a:custGeom>
            <a:avLst/>
            <a:gdLst/>
            <a:ahLst/>
            <a:cxnLst/>
            <a:rect l="l" t="t" r="r" b="b"/>
            <a:pathLst>
              <a:path w="428625" h="1143000">
                <a:moveTo>
                  <a:pt x="0" y="1143000"/>
                </a:moveTo>
                <a:lnTo>
                  <a:pt x="428626" y="1143000"/>
                </a:lnTo>
                <a:lnTo>
                  <a:pt x="428626" y="0"/>
                </a:lnTo>
                <a:lnTo>
                  <a:pt x="0" y="0"/>
                </a:lnTo>
                <a:lnTo>
                  <a:pt x="0" y="1143000"/>
                </a:lnTo>
                <a:close/>
              </a:path>
            </a:pathLst>
          </a:custGeom>
          <a:solidFill>
            <a:srgbClr val="DADADA"/>
          </a:solidFill>
        </p:spPr>
        <p:txBody>
          <a:bodyPr wrap="square" lIns="0" tIns="0" rIns="0" bIns="0" rtlCol="0"/>
          <a:lstStyle/>
          <a:p>
            <a:endParaRPr/>
          </a:p>
        </p:txBody>
      </p:sp>
      <p:sp>
        <p:nvSpPr>
          <p:cNvPr id="7" name="object 7"/>
          <p:cNvSpPr/>
          <p:nvPr/>
        </p:nvSpPr>
        <p:spPr>
          <a:xfrm>
            <a:off x="3884866" y="4572000"/>
            <a:ext cx="655955" cy="1143000"/>
          </a:xfrm>
          <a:custGeom>
            <a:avLst/>
            <a:gdLst/>
            <a:ahLst/>
            <a:cxnLst/>
            <a:rect l="l" t="t" r="r" b="b"/>
            <a:pathLst>
              <a:path w="655954" h="1143000">
                <a:moveTo>
                  <a:pt x="0" y="1143000"/>
                </a:moveTo>
                <a:lnTo>
                  <a:pt x="655636" y="1143000"/>
                </a:lnTo>
                <a:lnTo>
                  <a:pt x="655636" y="0"/>
                </a:lnTo>
                <a:lnTo>
                  <a:pt x="0" y="0"/>
                </a:lnTo>
                <a:lnTo>
                  <a:pt x="0" y="1143000"/>
                </a:lnTo>
                <a:close/>
              </a:path>
            </a:pathLst>
          </a:custGeom>
          <a:solidFill>
            <a:srgbClr val="DADADA"/>
          </a:solidFill>
        </p:spPr>
        <p:txBody>
          <a:bodyPr wrap="square" lIns="0" tIns="0" rIns="0" bIns="0" rtlCol="0"/>
          <a:lstStyle/>
          <a:p>
            <a:endParaRPr/>
          </a:p>
        </p:txBody>
      </p:sp>
      <p:sp>
        <p:nvSpPr>
          <p:cNvPr id="8" name="object 8"/>
          <p:cNvSpPr/>
          <p:nvPr/>
        </p:nvSpPr>
        <p:spPr>
          <a:xfrm>
            <a:off x="2284665" y="5427662"/>
            <a:ext cx="1143000" cy="1905"/>
          </a:xfrm>
          <a:custGeom>
            <a:avLst/>
            <a:gdLst/>
            <a:ahLst/>
            <a:cxnLst/>
            <a:rect l="l" t="t" r="r" b="b"/>
            <a:pathLst>
              <a:path w="1143000" h="1904">
                <a:moveTo>
                  <a:pt x="0" y="0"/>
                </a:moveTo>
                <a:lnTo>
                  <a:pt x="1143000" y="1587"/>
                </a:lnTo>
              </a:path>
            </a:pathLst>
          </a:custGeom>
          <a:ln w="57150">
            <a:solidFill>
              <a:srgbClr val="808080"/>
            </a:solidFill>
          </a:ln>
        </p:spPr>
        <p:txBody>
          <a:bodyPr wrap="square" lIns="0" tIns="0" rIns="0" bIns="0" rtlCol="0"/>
          <a:lstStyle/>
          <a:p>
            <a:endParaRPr/>
          </a:p>
        </p:txBody>
      </p:sp>
      <p:sp>
        <p:nvSpPr>
          <p:cNvPr id="9" name="object 9"/>
          <p:cNvSpPr/>
          <p:nvPr/>
        </p:nvSpPr>
        <p:spPr>
          <a:xfrm>
            <a:off x="4569077" y="4572000"/>
            <a:ext cx="1905" cy="1143000"/>
          </a:xfrm>
          <a:custGeom>
            <a:avLst/>
            <a:gdLst/>
            <a:ahLst/>
            <a:cxnLst/>
            <a:rect l="l" t="t" r="r" b="b"/>
            <a:pathLst>
              <a:path w="1904" h="1143000">
                <a:moveTo>
                  <a:pt x="1587" y="0"/>
                </a:moveTo>
                <a:lnTo>
                  <a:pt x="0" y="1143000"/>
                </a:lnTo>
              </a:path>
            </a:pathLst>
          </a:custGeom>
          <a:ln w="57150">
            <a:solidFill>
              <a:srgbClr val="808080"/>
            </a:solidFill>
          </a:ln>
        </p:spPr>
        <p:txBody>
          <a:bodyPr wrap="square" lIns="0" tIns="0" rIns="0" bIns="0" rtlCol="0"/>
          <a:lstStyle/>
          <a:p>
            <a:endParaRPr/>
          </a:p>
        </p:txBody>
      </p:sp>
      <p:sp>
        <p:nvSpPr>
          <p:cNvPr id="10" name="object 10"/>
          <p:cNvSpPr txBox="1"/>
          <p:nvPr/>
        </p:nvSpPr>
        <p:spPr>
          <a:xfrm>
            <a:off x="2136139" y="5308759"/>
            <a:ext cx="162560" cy="254000"/>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i</a:t>
            </a:r>
            <a:endParaRPr sz="1800">
              <a:latin typeface="Courier New"/>
              <a:cs typeface="Courier New"/>
            </a:endParaRPr>
          </a:p>
        </p:txBody>
      </p:sp>
      <p:sp>
        <p:nvSpPr>
          <p:cNvPr id="11" name="object 11"/>
          <p:cNvSpPr/>
          <p:nvPr/>
        </p:nvSpPr>
        <p:spPr>
          <a:xfrm>
            <a:off x="499529" y="4572000"/>
            <a:ext cx="1143000" cy="1143000"/>
          </a:xfrm>
          <a:custGeom>
            <a:avLst/>
            <a:gdLst/>
            <a:ahLst/>
            <a:cxnLst/>
            <a:rect l="l" t="t" r="r" b="b"/>
            <a:pathLst>
              <a:path w="1143000" h="1143000">
                <a:moveTo>
                  <a:pt x="0" y="0"/>
                </a:moveTo>
                <a:lnTo>
                  <a:pt x="1143000" y="0"/>
                </a:lnTo>
                <a:lnTo>
                  <a:pt x="1143000" y="1143000"/>
                </a:lnTo>
                <a:lnTo>
                  <a:pt x="0" y="1143000"/>
                </a:lnTo>
                <a:lnTo>
                  <a:pt x="0" y="0"/>
                </a:lnTo>
                <a:close/>
              </a:path>
            </a:pathLst>
          </a:custGeom>
          <a:solidFill>
            <a:srgbClr val="DADADA"/>
          </a:solidFill>
        </p:spPr>
        <p:txBody>
          <a:bodyPr wrap="square" lIns="0" tIns="0" rIns="0" bIns="0" rtlCol="0"/>
          <a:lstStyle/>
          <a:p>
            <a:endParaRPr/>
          </a:p>
        </p:txBody>
      </p:sp>
      <p:sp>
        <p:nvSpPr>
          <p:cNvPr id="12" name="object 12"/>
          <p:cNvSpPr txBox="1"/>
          <p:nvPr/>
        </p:nvSpPr>
        <p:spPr>
          <a:xfrm>
            <a:off x="499529" y="4572000"/>
            <a:ext cx="3642360" cy="1143000"/>
          </a:xfrm>
          <a:prstGeom prst="rect">
            <a:avLst/>
          </a:prstGeom>
        </p:spPr>
        <p:txBody>
          <a:bodyPr vert="horz" wrap="square" lIns="0" tIns="0" rIns="0" bIns="0" rtlCol="0">
            <a:spAutoFit/>
          </a:bodyPr>
          <a:lstStyle/>
          <a:p>
            <a:pPr marL="91440">
              <a:lnSpc>
                <a:spcPct val="100000"/>
              </a:lnSpc>
              <a:tabLst>
                <a:tab pos="1876425" algn="l"/>
                <a:tab pos="3476625" algn="l"/>
              </a:tabLst>
            </a:pPr>
            <a:r>
              <a:rPr sz="2000" b="1" dirty="0">
                <a:latin typeface="Courier New"/>
                <a:cs typeface="Courier New"/>
              </a:rPr>
              <a:t>c	a	b</a:t>
            </a:r>
            <a:endParaRPr sz="2000">
              <a:latin typeface="Courier New"/>
              <a:cs typeface="Courier New"/>
            </a:endParaRPr>
          </a:p>
        </p:txBody>
      </p:sp>
      <p:sp>
        <p:nvSpPr>
          <p:cNvPr id="13" name="object 13"/>
          <p:cNvSpPr txBox="1"/>
          <p:nvPr/>
        </p:nvSpPr>
        <p:spPr>
          <a:xfrm>
            <a:off x="4498263" y="4268858"/>
            <a:ext cx="162560" cy="254000"/>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j</a:t>
            </a:r>
            <a:endParaRPr sz="1800">
              <a:latin typeface="Courier New"/>
              <a:cs typeface="Courier New"/>
            </a:endParaRPr>
          </a:p>
        </p:txBody>
      </p:sp>
      <p:sp>
        <p:nvSpPr>
          <p:cNvPr id="14" name="object 14"/>
          <p:cNvSpPr txBox="1"/>
          <p:nvPr/>
        </p:nvSpPr>
        <p:spPr>
          <a:xfrm>
            <a:off x="3548736" y="4934263"/>
            <a:ext cx="212725"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x</a:t>
            </a:r>
            <a:endParaRPr sz="3200">
              <a:latin typeface="Calibri"/>
              <a:cs typeface="Calibri"/>
            </a:endParaRPr>
          </a:p>
        </p:txBody>
      </p:sp>
      <p:sp>
        <p:nvSpPr>
          <p:cNvPr id="15" name="object 15"/>
          <p:cNvSpPr txBox="1"/>
          <p:nvPr/>
        </p:nvSpPr>
        <p:spPr>
          <a:xfrm>
            <a:off x="1844522" y="4985639"/>
            <a:ext cx="228600"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a:t>
            </a:r>
            <a:endParaRPr sz="3200">
              <a:latin typeface="Calibri"/>
              <a:cs typeface="Calibri"/>
            </a:endParaRPr>
          </a:p>
        </p:txBody>
      </p:sp>
      <p:sp>
        <p:nvSpPr>
          <p:cNvPr id="16" name="object 16"/>
          <p:cNvSpPr/>
          <p:nvPr/>
        </p:nvSpPr>
        <p:spPr>
          <a:xfrm>
            <a:off x="1185329" y="5410200"/>
            <a:ext cx="76200" cy="76200"/>
          </a:xfrm>
          <a:custGeom>
            <a:avLst/>
            <a:gdLst/>
            <a:ahLst/>
            <a:cxnLst/>
            <a:rect l="l" t="t" r="r" b="b"/>
            <a:pathLst>
              <a:path w="76200" h="76200">
                <a:moveTo>
                  <a:pt x="0" y="0"/>
                </a:moveTo>
                <a:lnTo>
                  <a:pt x="76200" y="0"/>
                </a:lnTo>
                <a:lnTo>
                  <a:pt x="76200" y="76200"/>
                </a:lnTo>
                <a:lnTo>
                  <a:pt x="0" y="76200"/>
                </a:lnTo>
                <a:lnTo>
                  <a:pt x="0" y="0"/>
                </a:lnTo>
                <a:close/>
              </a:path>
            </a:pathLst>
          </a:custGeom>
          <a:solidFill>
            <a:srgbClr val="808080"/>
          </a:solidFill>
        </p:spPr>
        <p:txBody>
          <a:bodyPr wrap="square" lIns="0" tIns="0" rIns="0" bIns="0" rtlCol="0"/>
          <a:lstStyle/>
          <a:p>
            <a:endParaRPr/>
          </a:p>
        </p:txBody>
      </p:sp>
      <p:sp>
        <p:nvSpPr>
          <p:cNvPr id="17" name="object 17"/>
          <p:cNvSpPr txBox="1"/>
          <p:nvPr/>
        </p:nvSpPr>
        <p:spPr>
          <a:xfrm>
            <a:off x="499529" y="1413510"/>
            <a:ext cx="6893559" cy="2797810"/>
          </a:xfrm>
          <a:prstGeom prst="rect">
            <a:avLst/>
          </a:prstGeom>
          <a:solidFill>
            <a:srgbClr val="F6F5BD"/>
          </a:solidFill>
          <a:ln w="12700">
            <a:solidFill>
              <a:srgbClr val="000000"/>
            </a:solidFill>
          </a:ln>
        </p:spPr>
        <p:txBody>
          <a:bodyPr vert="horz" wrap="square" lIns="0" tIns="0" rIns="0" bIns="0" rtlCol="0">
            <a:spAutoFit/>
          </a:bodyPr>
          <a:lstStyle/>
          <a:p>
            <a:pPr marL="83820">
              <a:lnSpc>
                <a:spcPct val="100000"/>
              </a:lnSpc>
            </a:pPr>
            <a:r>
              <a:rPr sz="1600" b="1" spc="-5" dirty="0">
                <a:latin typeface="Courier New"/>
                <a:cs typeface="Courier New"/>
              </a:rPr>
              <a:t>c = (d</a:t>
            </a:r>
            <a:r>
              <a:rPr sz="1600" b="1" spc="0" dirty="0">
                <a:latin typeface="Courier New"/>
                <a:cs typeface="Courier New"/>
              </a:rPr>
              <a:t>o</a:t>
            </a:r>
            <a:r>
              <a:rPr sz="1600" b="1" spc="-5" dirty="0">
                <a:latin typeface="Courier New"/>
                <a:cs typeface="Courier New"/>
              </a:rPr>
              <a:t>uble</a:t>
            </a:r>
            <a:r>
              <a:rPr sz="1600" b="1" spc="10" dirty="0">
                <a:latin typeface="Courier New"/>
                <a:cs typeface="Courier New"/>
              </a:rPr>
              <a:t> </a:t>
            </a:r>
            <a:r>
              <a:rPr sz="1600" b="1" spc="-5" dirty="0">
                <a:latin typeface="Courier New"/>
                <a:cs typeface="Courier New"/>
              </a:rPr>
              <a:t>*)</a:t>
            </a:r>
            <a:r>
              <a:rPr sz="1600" b="1" dirty="0">
                <a:latin typeface="Courier New"/>
                <a:cs typeface="Courier New"/>
              </a:rPr>
              <a:t> </a:t>
            </a:r>
            <a:r>
              <a:rPr sz="1600" b="1" spc="-5" dirty="0">
                <a:latin typeface="Courier New"/>
                <a:cs typeface="Courier New"/>
              </a:rPr>
              <a:t>cal</a:t>
            </a:r>
            <a:r>
              <a:rPr sz="1600" b="1" spc="0" dirty="0">
                <a:latin typeface="Courier New"/>
                <a:cs typeface="Courier New"/>
              </a:rPr>
              <a:t>l</a:t>
            </a:r>
            <a:r>
              <a:rPr sz="1600" b="1" spc="-5" dirty="0">
                <a:latin typeface="Courier New"/>
                <a:cs typeface="Courier New"/>
              </a:rPr>
              <a:t>oc</a:t>
            </a:r>
            <a:r>
              <a:rPr sz="1600" b="1" spc="5" dirty="0">
                <a:latin typeface="Courier New"/>
                <a:cs typeface="Courier New"/>
              </a:rPr>
              <a:t>(</a:t>
            </a:r>
            <a:r>
              <a:rPr sz="1600" b="1" spc="-5" dirty="0">
                <a:latin typeface="Courier New"/>
                <a:cs typeface="Courier New"/>
              </a:rPr>
              <a:t>s</a:t>
            </a:r>
            <a:r>
              <a:rPr sz="1600" b="1" spc="0" dirty="0">
                <a:latin typeface="Courier New"/>
                <a:cs typeface="Courier New"/>
              </a:rPr>
              <a:t>i</a:t>
            </a:r>
            <a:r>
              <a:rPr sz="1600" b="1" spc="-5" dirty="0">
                <a:latin typeface="Courier New"/>
                <a:cs typeface="Courier New"/>
              </a:rPr>
              <a:t>zeof(d</a:t>
            </a:r>
            <a:r>
              <a:rPr sz="1600" b="1" spc="0" dirty="0">
                <a:latin typeface="Courier New"/>
                <a:cs typeface="Courier New"/>
              </a:rPr>
              <a:t>o</a:t>
            </a:r>
            <a:r>
              <a:rPr sz="1600" b="1" spc="-5" dirty="0">
                <a:latin typeface="Courier New"/>
                <a:cs typeface="Courier New"/>
              </a:rPr>
              <a:t>uble</a:t>
            </a:r>
            <a:r>
              <a:rPr sz="1600" b="1" spc="0" dirty="0">
                <a:latin typeface="Courier New"/>
                <a:cs typeface="Courier New"/>
              </a:rPr>
              <a:t>)</a:t>
            </a:r>
            <a:r>
              <a:rPr sz="1600" b="1" spc="-5" dirty="0">
                <a:latin typeface="Courier New"/>
                <a:cs typeface="Courier New"/>
              </a:rPr>
              <a:t>,</a:t>
            </a:r>
            <a:r>
              <a:rPr sz="1600" b="1" dirty="0">
                <a:latin typeface="Courier New"/>
                <a:cs typeface="Courier New"/>
              </a:rPr>
              <a:t> </a:t>
            </a:r>
            <a:r>
              <a:rPr sz="1600" b="1" spc="-5" dirty="0">
                <a:latin typeface="Courier New"/>
                <a:cs typeface="Courier New"/>
              </a:rPr>
              <a:t>n*n);</a:t>
            </a:r>
            <a:endParaRPr sz="1600">
              <a:latin typeface="Courier New"/>
              <a:cs typeface="Courier New"/>
            </a:endParaRPr>
          </a:p>
          <a:p>
            <a:pPr>
              <a:lnSpc>
                <a:spcPct val="100000"/>
              </a:lnSpc>
              <a:spcBef>
                <a:spcPts val="22"/>
              </a:spcBef>
            </a:pPr>
            <a:endParaRPr sz="1650">
              <a:latin typeface="Times New Roman"/>
              <a:cs typeface="Times New Roman"/>
            </a:endParaRPr>
          </a:p>
          <a:p>
            <a:pPr marL="83820">
              <a:lnSpc>
                <a:spcPct val="100000"/>
              </a:lnSpc>
              <a:tabLst>
                <a:tab pos="4482465" algn="l"/>
              </a:tabLst>
            </a:pPr>
            <a:r>
              <a:rPr sz="1600" b="1" spc="-5" dirty="0">
                <a:solidFill>
                  <a:srgbClr val="990000"/>
                </a:solidFill>
                <a:latin typeface="Courier New"/>
                <a:cs typeface="Courier New"/>
              </a:rPr>
              <a:t>/* Mul</a:t>
            </a:r>
            <a:r>
              <a:rPr sz="1600" b="1" spc="0" dirty="0">
                <a:solidFill>
                  <a:srgbClr val="990000"/>
                </a:solidFill>
                <a:latin typeface="Courier New"/>
                <a:cs typeface="Courier New"/>
              </a:rPr>
              <a:t>t</a:t>
            </a:r>
            <a:r>
              <a:rPr sz="1600" b="1" spc="-5" dirty="0">
                <a:solidFill>
                  <a:srgbClr val="990000"/>
                </a:solidFill>
                <a:latin typeface="Courier New"/>
                <a:cs typeface="Courier New"/>
              </a:rPr>
              <a:t>iply</a:t>
            </a:r>
            <a:r>
              <a:rPr sz="1600" b="1" spc="10" dirty="0">
                <a:solidFill>
                  <a:srgbClr val="990000"/>
                </a:solidFill>
                <a:latin typeface="Courier New"/>
                <a:cs typeface="Courier New"/>
              </a:rPr>
              <a:t> </a:t>
            </a:r>
            <a:r>
              <a:rPr sz="1600" b="1" spc="-5" dirty="0">
                <a:solidFill>
                  <a:srgbClr val="990000"/>
                </a:solidFill>
                <a:latin typeface="Courier New"/>
                <a:cs typeface="Courier New"/>
              </a:rPr>
              <a:t>n</a:t>
            </a:r>
            <a:r>
              <a:rPr sz="1600" b="1" dirty="0">
                <a:solidFill>
                  <a:srgbClr val="990000"/>
                </a:solidFill>
                <a:latin typeface="Courier New"/>
                <a:cs typeface="Courier New"/>
              </a:rPr>
              <a:t> </a:t>
            </a:r>
            <a:r>
              <a:rPr sz="1600" b="1" spc="-5" dirty="0">
                <a:solidFill>
                  <a:srgbClr val="990000"/>
                </a:solidFill>
                <a:latin typeface="Courier New"/>
                <a:cs typeface="Courier New"/>
              </a:rPr>
              <a:t>x</a:t>
            </a:r>
            <a:r>
              <a:rPr sz="1600" b="1" dirty="0">
                <a:solidFill>
                  <a:srgbClr val="990000"/>
                </a:solidFill>
                <a:latin typeface="Courier New"/>
                <a:cs typeface="Courier New"/>
              </a:rPr>
              <a:t> </a:t>
            </a:r>
            <a:r>
              <a:rPr sz="1600" b="1" spc="-5" dirty="0">
                <a:solidFill>
                  <a:srgbClr val="990000"/>
                </a:solidFill>
                <a:latin typeface="Courier New"/>
                <a:cs typeface="Courier New"/>
              </a:rPr>
              <a:t>n</a:t>
            </a:r>
            <a:r>
              <a:rPr sz="1600" b="1" spc="10" dirty="0">
                <a:solidFill>
                  <a:srgbClr val="990000"/>
                </a:solidFill>
                <a:latin typeface="Courier New"/>
                <a:cs typeface="Courier New"/>
              </a:rPr>
              <a:t> </a:t>
            </a:r>
            <a:r>
              <a:rPr sz="1600" b="1" spc="0" dirty="0">
                <a:solidFill>
                  <a:srgbClr val="990000"/>
                </a:solidFill>
                <a:latin typeface="Courier New"/>
                <a:cs typeface="Courier New"/>
              </a:rPr>
              <a:t>m</a:t>
            </a:r>
            <a:r>
              <a:rPr sz="1600" b="1" spc="-5" dirty="0">
                <a:solidFill>
                  <a:srgbClr val="990000"/>
                </a:solidFill>
                <a:latin typeface="Courier New"/>
                <a:cs typeface="Courier New"/>
              </a:rPr>
              <a:t>atri</a:t>
            </a:r>
            <a:r>
              <a:rPr sz="1600" b="1" spc="0" dirty="0">
                <a:solidFill>
                  <a:srgbClr val="990000"/>
                </a:solidFill>
                <a:latin typeface="Courier New"/>
                <a:cs typeface="Courier New"/>
              </a:rPr>
              <a:t>c</a:t>
            </a:r>
            <a:r>
              <a:rPr sz="1600" b="1" spc="-5" dirty="0">
                <a:solidFill>
                  <a:srgbClr val="990000"/>
                </a:solidFill>
                <a:latin typeface="Courier New"/>
                <a:cs typeface="Courier New"/>
              </a:rPr>
              <a:t>es</a:t>
            </a:r>
            <a:r>
              <a:rPr sz="1600" b="1" dirty="0">
                <a:solidFill>
                  <a:srgbClr val="990000"/>
                </a:solidFill>
                <a:latin typeface="Courier New"/>
                <a:cs typeface="Courier New"/>
              </a:rPr>
              <a:t> </a:t>
            </a:r>
            <a:r>
              <a:rPr sz="1600" b="1" spc="-5" dirty="0">
                <a:solidFill>
                  <a:srgbClr val="990000"/>
                </a:solidFill>
                <a:latin typeface="Courier New"/>
                <a:cs typeface="Courier New"/>
              </a:rPr>
              <a:t>a</a:t>
            </a:r>
            <a:r>
              <a:rPr sz="1600" b="1" dirty="0">
                <a:solidFill>
                  <a:srgbClr val="990000"/>
                </a:solidFill>
                <a:latin typeface="Courier New"/>
                <a:cs typeface="Courier New"/>
              </a:rPr>
              <a:t> </a:t>
            </a:r>
            <a:r>
              <a:rPr sz="1600" b="1" spc="-5" dirty="0">
                <a:solidFill>
                  <a:srgbClr val="990000"/>
                </a:solidFill>
                <a:latin typeface="Courier New"/>
                <a:cs typeface="Courier New"/>
              </a:rPr>
              <a:t>a</a:t>
            </a:r>
            <a:r>
              <a:rPr sz="1600" b="1" spc="0" dirty="0">
                <a:solidFill>
                  <a:srgbClr val="990000"/>
                </a:solidFill>
                <a:latin typeface="Courier New"/>
                <a:cs typeface="Courier New"/>
              </a:rPr>
              <a:t>n</a:t>
            </a:r>
            <a:r>
              <a:rPr sz="1600" b="1" spc="-5" dirty="0">
                <a:solidFill>
                  <a:srgbClr val="990000"/>
                </a:solidFill>
                <a:latin typeface="Courier New"/>
                <a:cs typeface="Courier New"/>
              </a:rPr>
              <a:t>d</a:t>
            </a:r>
            <a:r>
              <a:rPr sz="1600" b="1" dirty="0">
                <a:solidFill>
                  <a:srgbClr val="990000"/>
                </a:solidFill>
                <a:latin typeface="Courier New"/>
                <a:cs typeface="Courier New"/>
              </a:rPr>
              <a:t> </a:t>
            </a:r>
            <a:r>
              <a:rPr sz="1600" b="1" spc="-5" dirty="0">
                <a:solidFill>
                  <a:srgbClr val="990000"/>
                </a:solidFill>
                <a:latin typeface="Courier New"/>
                <a:cs typeface="Courier New"/>
              </a:rPr>
              <a:t>b</a:t>
            </a:r>
            <a:r>
              <a:rPr sz="1600" b="1" dirty="0">
                <a:solidFill>
                  <a:srgbClr val="990000"/>
                </a:solidFill>
                <a:latin typeface="Courier New"/>
                <a:cs typeface="Courier New"/>
              </a:rPr>
              <a:t>	</a:t>
            </a:r>
            <a:r>
              <a:rPr sz="1600" b="1" spc="-5" dirty="0">
                <a:solidFill>
                  <a:srgbClr val="990000"/>
                </a:solidFill>
                <a:latin typeface="Courier New"/>
                <a:cs typeface="Courier New"/>
              </a:rPr>
              <a:t>*/</a:t>
            </a:r>
            <a:endParaRPr sz="1600">
              <a:latin typeface="Courier New"/>
              <a:cs typeface="Courier New"/>
            </a:endParaRPr>
          </a:p>
          <a:p>
            <a:pPr marL="571500" marR="680085" indent="-487680">
              <a:lnSpc>
                <a:spcPct val="100000"/>
              </a:lnSpc>
            </a:pPr>
            <a:r>
              <a:rPr sz="1600" b="1" spc="-5" dirty="0">
                <a:latin typeface="Courier New"/>
                <a:cs typeface="Courier New"/>
              </a:rPr>
              <a:t>void</a:t>
            </a:r>
            <a:r>
              <a:rPr sz="1600" b="1" spc="5" dirty="0">
                <a:latin typeface="Courier New"/>
                <a:cs typeface="Courier New"/>
              </a:rPr>
              <a:t> </a:t>
            </a:r>
            <a:r>
              <a:rPr sz="1600" b="1" spc="-5" dirty="0">
                <a:latin typeface="Courier New"/>
                <a:cs typeface="Courier New"/>
              </a:rPr>
              <a:t>m</a:t>
            </a:r>
            <a:r>
              <a:rPr sz="1600" b="1" spc="0" dirty="0">
                <a:latin typeface="Courier New"/>
                <a:cs typeface="Courier New"/>
              </a:rPr>
              <a:t>m</a:t>
            </a:r>
            <a:r>
              <a:rPr sz="1600" b="1" spc="-5" dirty="0">
                <a:latin typeface="Courier New"/>
                <a:cs typeface="Courier New"/>
              </a:rPr>
              <a:t>m(do</a:t>
            </a:r>
            <a:r>
              <a:rPr sz="1600" b="1" spc="0" dirty="0">
                <a:latin typeface="Courier New"/>
                <a:cs typeface="Courier New"/>
              </a:rPr>
              <a:t>u</a:t>
            </a:r>
            <a:r>
              <a:rPr sz="1600" b="1" spc="-5" dirty="0">
                <a:latin typeface="Courier New"/>
                <a:cs typeface="Courier New"/>
              </a:rPr>
              <a:t>ble</a:t>
            </a:r>
            <a:r>
              <a:rPr sz="1600" b="1" spc="5" dirty="0">
                <a:latin typeface="Courier New"/>
                <a:cs typeface="Courier New"/>
              </a:rPr>
              <a:t> </a:t>
            </a:r>
            <a:r>
              <a:rPr sz="1600" b="1" spc="-5" dirty="0">
                <a:latin typeface="Courier New"/>
                <a:cs typeface="Courier New"/>
              </a:rPr>
              <a:t>*a,</a:t>
            </a:r>
            <a:r>
              <a:rPr sz="1600" b="1" spc="10" dirty="0">
                <a:latin typeface="Courier New"/>
                <a:cs typeface="Courier New"/>
              </a:rPr>
              <a:t> </a:t>
            </a:r>
            <a:r>
              <a:rPr sz="1600" b="1" spc="-5" dirty="0">
                <a:latin typeface="Courier New"/>
                <a:cs typeface="Courier New"/>
              </a:rPr>
              <a:t>dou</a:t>
            </a:r>
            <a:r>
              <a:rPr sz="1600" b="1" spc="0" dirty="0">
                <a:latin typeface="Courier New"/>
                <a:cs typeface="Courier New"/>
              </a:rPr>
              <a:t>b</a:t>
            </a:r>
            <a:r>
              <a:rPr sz="1600" b="1" spc="-5" dirty="0">
                <a:latin typeface="Courier New"/>
                <a:cs typeface="Courier New"/>
              </a:rPr>
              <a:t>le</a:t>
            </a:r>
            <a:r>
              <a:rPr sz="1600" b="1" dirty="0">
                <a:latin typeface="Courier New"/>
                <a:cs typeface="Courier New"/>
              </a:rPr>
              <a:t> </a:t>
            </a:r>
            <a:r>
              <a:rPr sz="1600" b="1" spc="-5" dirty="0">
                <a:latin typeface="Courier New"/>
                <a:cs typeface="Courier New"/>
              </a:rPr>
              <a:t>*b,</a:t>
            </a:r>
            <a:r>
              <a:rPr sz="1600" b="1" spc="20" dirty="0">
                <a:latin typeface="Courier New"/>
                <a:cs typeface="Courier New"/>
              </a:rPr>
              <a:t> </a:t>
            </a:r>
            <a:r>
              <a:rPr sz="1600" b="1" spc="-5" dirty="0">
                <a:latin typeface="Courier New"/>
                <a:cs typeface="Courier New"/>
              </a:rPr>
              <a:t>doub</a:t>
            </a:r>
            <a:r>
              <a:rPr sz="1600" b="1" spc="0" dirty="0">
                <a:latin typeface="Courier New"/>
                <a:cs typeface="Courier New"/>
              </a:rPr>
              <a:t>l</a:t>
            </a:r>
            <a:r>
              <a:rPr sz="1600" b="1" spc="-5" dirty="0">
                <a:latin typeface="Courier New"/>
                <a:cs typeface="Courier New"/>
              </a:rPr>
              <a:t>e</a:t>
            </a:r>
            <a:r>
              <a:rPr sz="1600" b="1" dirty="0">
                <a:latin typeface="Courier New"/>
                <a:cs typeface="Courier New"/>
              </a:rPr>
              <a:t> </a:t>
            </a:r>
            <a:r>
              <a:rPr sz="1600" b="1" spc="-5" dirty="0">
                <a:latin typeface="Courier New"/>
                <a:cs typeface="Courier New"/>
              </a:rPr>
              <a:t>*c,</a:t>
            </a:r>
            <a:r>
              <a:rPr sz="1600" b="1" dirty="0">
                <a:latin typeface="Courier New"/>
                <a:cs typeface="Courier New"/>
              </a:rPr>
              <a:t> </a:t>
            </a:r>
            <a:r>
              <a:rPr sz="1600" b="1" spc="0" dirty="0">
                <a:latin typeface="Courier New"/>
                <a:cs typeface="Courier New"/>
              </a:rPr>
              <a:t>i</a:t>
            </a:r>
            <a:r>
              <a:rPr sz="1600" b="1" spc="-5" dirty="0">
                <a:latin typeface="Courier New"/>
                <a:cs typeface="Courier New"/>
              </a:rPr>
              <a:t>nt</a:t>
            </a:r>
            <a:r>
              <a:rPr sz="1600" b="1" spc="10" dirty="0">
                <a:latin typeface="Courier New"/>
                <a:cs typeface="Courier New"/>
              </a:rPr>
              <a:t> </a:t>
            </a:r>
            <a:r>
              <a:rPr sz="1600" b="1" spc="-5" dirty="0">
                <a:latin typeface="Courier New"/>
                <a:cs typeface="Courier New"/>
              </a:rPr>
              <a:t>n)</a:t>
            </a:r>
            <a:r>
              <a:rPr sz="1600" b="1" spc="10" dirty="0">
                <a:latin typeface="Courier New"/>
                <a:cs typeface="Courier New"/>
              </a:rPr>
              <a:t> </a:t>
            </a:r>
            <a:r>
              <a:rPr sz="1600" b="1" spc="-5" dirty="0">
                <a:latin typeface="Courier New"/>
                <a:cs typeface="Courier New"/>
              </a:rPr>
              <a:t>{ int</a:t>
            </a:r>
            <a:r>
              <a:rPr sz="1600" b="1" spc="20" dirty="0">
                <a:latin typeface="Courier New"/>
                <a:cs typeface="Courier New"/>
              </a:rPr>
              <a:t> </a:t>
            </a:r>
            <a:r>
              <a:rPr sz="1600" b="1" spc="-5" dirty="0">
                <a:latin typeface="Courier New"/>
                <a:cs typeface="Courier New"/>
              </a:rPr>
              <a:t>i,</a:t>
            </a:r>
            <a:r>
              <a:rPr sz="1600" b="1" dirty="0">
                <a:latin typeface="Courier New"/>
                <a:cs typeface="Courier New"/>
              </a:rPr>
              <a:t> </a:t>
            </a:r>
            <a:r>
              <a:rPr sz="1600" b="1" spc="0" dirty="0">
                <a:latin typeface="Courier New"/>
                <a:cs typeface="Courier New"/>
              </a:rPr>
              <a:t>j</a:t>
            </a:r>
            <a:r>
              <a:rPr sz="1600" b="1" spc="-5" dirty="0">
                <a:latin typeface="Courier New"/>
                <a:cs typeface="Courier New"/>
              </a:rPr>
              <a:t>,</a:t>
            </a:r>
            <a:r>
              <a:rPr sz="1600" b="1" dirty="0">
                <a:latin typeface="Courier New"/>
                <a:cs typeface="Courier New"/>
              </a:rPr>
              <a:t> </a:t>
            </a:r>
            <a:r>
              <a:rPr sz="1600" b="1" spc="-5" dirty="0">
                <a:latin typeface="Courier New"/>
                <a:cs typeface="Courier New"/>
              </a:rPr>
              <a:t>k;</a:t>
            </a:r>
            <a:endParaRPr sz="1600">
              <a:latin typeface="Courier New"/>
              <a:cs typeface="Courier New"/>
            </a:endParaRPr>
          </a:p>
          <a:p>
            <a:pPr marL="999490" marR="3066415" indent="-427990">
              <a:lnSpc>
                <a:spcPct val="100000"/>
              </a:lnSpc>
            </a:pPr>
            <a:r>
              <a:rPr sz="1600" b="1" spc="-5" dirty="0">
                <a:latin typeface="Courier New"/>
                <a:cs typeface="Courier New"/>
              </a:rPr>
              <a:t>for</a:t>
            </a:r>
            <a:r>
              <a:rPr sz="1600" b="1" spc="10" dirty="0">
                <a:latin typeface="Courier New"/>
                <a:cs typeface="Courier New"/>
              </a:rPr>
              <a:t> </a:t>
            </a:r>
            <a:r>
              <a:rPr sz="1600" b="1" spc="-5" dirty="0">
                <a:latin typeface="Courier New"/>
                <a:cs typeface="Courier New"/>
              </a:rPr>
              <a:t>(i</a:t>
            </a:r>
            <a:r>
              <a:rPr sz="1600" b="1" spc="10" dirty="0">
                <a:latin typeface="Courier New"/>
                <a:cs typeface="Courier New"/>
              </a:rPr>
              <a:t> </a:t>
            </a:r>
            <a:r>
              <a:rPr sz="1600" b="1" spc="-5" dirty="0">
                <a:latin typeface="Courier New"/>
                <a:cs typeface="Courier New"/>
              </a:rPr>
              <a:t>=</a:t>
            </a:r>
            <a:r>
              <a:rPr sz="1600" b="1" spc="10" dirty="0">
                <a:latin typeface="Courier New"/>
                <a:cs typeface="Courier New"/>
              </a:rPr>
              <a:t> </a:t>
            </a:r>
            <a:r>
              <a:rPr sz="1600" b="1" spc="-5" dirty="0">
                <a:latin typeface="Courier New"/>
                <a:cs typeface="Courier New"/>
              </a:rPr>
              <a:t>0;</a:t>
            </a:r>
            <a:r>
              <a:rPr sz="1600" b="1" dirty="0">
                <a:latin typeface="Courier New"/>
                <a:cs typeface="Courier New"/>
              </a:rPr>
              <a:t> </a:t>
            </a:r>
            <a:r>
              <a:rPr sz="1600" b="1" spc="-5" dirty="0">
                <a:latin typeface="Courier New"/>
                <a:cs typeface="Courier New"/>
              </a:rPr>
              <a:t>i</a:t>
            </a:r>
            <a:r>
              <a:rPr sz="1600" b="1" spc="5" dirty="0">
                <a:latin typeface="Courier New"/>
                <a:cs typeface="Courier New"/>
              </a:rPr>
              <a:t> </a:t>
            </a:r>
            <a:r>
              <a:rPr sz="1600" b="1" spc="-5" dirty="0">
                <a:latin typeface="Courier New"/>
                <a:cs typeface="Courier New"/>
              </a:rPr>
              <a:t>&lt;</a:t>
            </a:r>
            <a:r>
              <a:rPr sz="1600" b="1" spc="10" dirty="0">
                <a:latin typeface="Courier New"/>
                <a:cs typeface="Courier New"/>
              </a:rPr>
              <a:t> </a:t>
            </a:r>
            <a:r>
              <a:rPr sz="1600" b="1" spc="-5" dirty="0">
                <a:latin typeface="Courier New"/>
                <a:cs typeface="Courier New"/>
              </a:rPr>
              <a:t>n;</a:t>
            </a:r>
            <a:r>
              <a:rPr sz="1600" b="1" dirty="0">
                <a:latin typeface="Courier New"/>
                <a:cs typeface="Courier New"/>
              </a:rPr>
              <a:t> </a:t>
            </a:r>
            <a:r>
              <a:rPr sz="1600" b="1" spc="5" dirty="0">
                <a:latin typeface="Courier New"/>
                <a:cs typeface="Courier New"/>
              </a:rPr>
              <a:t>i</a:t>
            </a:r>
            <a:r>
              <a:rPr sz="1600" b="1" spc="-5" dirty="0">
                <a:latin typeface="Courier New"/>
                <a:cs typeface="Courier New"/>
              </a:rPr>
              <a:t>++) for</a:t>
            </a:r>
            <a:r>
              <a:rPr sz="1600" b="1" dirty="0">
                <a:latin typeface="Courier New"/>
                <a:cs typeface="Courier New"/>
              </a:rPr>
              <a:t> </a:t>
            </a:r>
            <a:r>
              <a:rPr sz="1600" b="1" spc="-5" dirty="0">
                <a:latin typeface="Courier New"/>
                <a:cs typeface="Courier New"/>
              </a:rPr>
              <a:t>(j</a:t>
            </a:r>
            <a:r>
              <a:rPr sz="1600" b="1" spc="10" dirty="0">
                <a:latin typeface="Courier New"/>
                <a:cs typeface="Courier New"/>
              </a:rPr>
              <a:t> </a:t>
            </a:r>
            <a:r>
              <a:rPr sz="1600" b="1" spc="-5" dirty="0">
                <a:latin typeface="Courier New"/>
                <a:cs typeface="Courier New"/>
              </a:rPr>
              <a:t>=</a:t>
            </a:r>
            <a:r>
              <a:rPr sz="1600" b="1" dirty="0">
                <a:latin typeface="Courier New"/>
                <a:cs typeface="Courier New"/>
              </a:rPr>
              <a:t> </a:t>
            </a:r>
            <a:r>
              <a:rPr sz="1600" b="1" spc="-5" dirty="0">
                <a:latin typeface="Courier New"/>
                <a:cs typeface="Courier New"/>
              </a:rPr>
              <a:t>0;</a:t>
            </a:r>
            <a:r>
              <a:rPr sz="1600" b="1" spc="10" dirty="0">
                <a:latin typeface="Courier New"/>
                <a:cs typeface="Courier New"/>
              </a:rPr>
              <a:t> </a:t>
            </a:r>
            <a:r>
              <a:rPr sz="1600" b="1" spc="-5" dirty="0">
                <a:latin typeface="Courier New"/>
                <a:cs typeface="Courier New"/>
              </a:rPr>
              <a:t>j</a:t>
            </a:r>
            <a:r>
              <a:rPr sz="1600" b="1" dirty="0">
                <a:latin typeface="Courier New"/>
                <a:cs typeface="Courier New"/>
              </a:rPr>
              <a:t> </a:t>
            </a:r>
            <a:r>
              <a:rPr sz="1600" b="1" spc="-5" dirty="0">
                <a:latin typeface="Courier New"/>
                <a:cs typeface="Courier New"/>
              </a:rPr>
              <a:t>&lt;</a:t>
            </a:r>
            <a:r>
              <a:rPr sz="1600" b="1" dirty="0">
                <a:latin typeface="Courier New"/>
                <a:cs typeface="Courier New"/>
              </a:rPr>
              <a:t> </a:t>
            </a:r>
            <a:r>
              <a:rPr sz="1600" b="1" spc="-5" dirty="0">
                <a:latin typeface="Courier New"/>
                <a:cs typeface="Courier New"/>
              </a:rPr>
              <a:t>n;</a:t>
            </a:r>
            <a:r>
              <a:rPr sz="1600" b="1" spc="10" dirty="0">
                <a:latin typeface="Courier New"/>
                <a:cs typeface="Courier New"/>
              </a:rPr>
              <a:t> </a:t>
            </a:r>
            <a:r>
              <a:rPr sz="1600" b="1" spc="-5" dirty="0">
                <a:latin typeface="Courier New"/>
                <a:cs typeface="Courier New"/>
              </a:rPr>
              <a:t>j++)</a:t>
            </a:r>
            <a:endParaRPr sz="1600">
              <a:latin typeface="Courier New"/>
              <a:cs typeface="Courier New"/>
            </a:endParaRPr>
          </a:p>
          <a:p>
            <a:pPr marL="1671955">
              <a:lnSpc>
                <a:spcPct val="100000"/>
              </a:lnSpc>
            </a:pPr>
            <a:r>
              <a:rPr sz="1600" b="1" spc="-5" dirty="0">
                <a:latin typeface="Courier New"/>
                <a:cs typeface="Courier New"/>
              </a:rPr>
              <a:t>for (k</a:t>
            </a:r>
            <a:r>
              <a:rPr sz="1600" b="1" spc="10" dirty="0">
                <a:latin typeface="Courier New"/>
                <a:cs typeface="Courier New"/>
              </a:rPr>
              <a:t> </a:t>
            </a:r>
            <a:r>
              <a:rPr sz="1600" b="1" spc="-5" dirty="0">
                <a:latin typeface="Courier New"/>
                <a:cs typeface="Courier New"/>
              </a:rPr>
              <a:t>=</a:t>
            </a:r>
            <a:r>
              <a:rPr sz="1600" b="1" dirty="0">
                <a:latin typeface="Courier New"/>
                <a:cs typeface="Courier New"/>
              </a:rPr>
              <a:t> </a:t>
            </a:r>
            <a:r>
              <a:rPr sz="1600" b="1" spc="-5" dirty="0">
                <a:latin typeface="Courier New"/>
                <a:cs typeface="Courier New"/>
              </a:rPr>
              <a:t>0;</a:t>
            </a:r>
            <a:r>
              <a:rPr sz="1600" b="1" spc="10" dirty="0">
                <a:latin typeface="Courier New"/>
                <a:cs typeface="Courier New"/>
              </a:rPr>
              <a:t> </a:t>
            </a:r>
            <a:r>
              <a:rPr sz="1600" b="1" spc="-5" dirty="0">
                <a:latin typeface="Courier New"/>
                <a:cs typeface="Courier New"/>
              </a:rPr>
              <a:t>k</a:t>
            </a:r>
            <a:r>
              <a:rPr sz="1600" b="1" dirty="0">
                <a:latin typeface="Courier New"/>
                <a:cs typeface="Courier New"/>
              </a:rPr>
              <a:t> </a:t>
            </a:r>
            <a:r>
              <a:rPr sz="1600" b="1" spc="-5" dirty="0">
                <a:latin typeface="Courier New"/>
                <a:cs typeface="Courier New"/>
              </a:rPr>
              <a:t>&lt;</a:t>
            </a:r>
            <a:r>
              <a:rPr sz="1600" b="1" dirty="0">
                <a:latin typeface="Courier New"/>
                <a:cs typeface="Courier New"/>
              </a:rPr>
              <a:t> </a:t>
            </a:r>
            <a:r>
              <a:rPr sz="1600" b="1" spc="-5" dirty="0">
                <a:latin typeface="Courier New"/>
                <a:cs typeface="Courier New"/>
              </a:rPr>
              <a:t>n;</a:t>
            </a:r>
            <a:r>
              <a:rPr sz="1600" b="1" spc="10" dirty="0">
                <a:latin typeface="Courier New"/>
                <a:cs typeface="Courier New"/>
              </a:rPr>
              <a:t> </a:t>
            </a:r>
            <a:r>
              <a:rPr sz="1600" b="1" spc="-5" dirty="0">
                <a:latin typeface="Courier New"/>
                <a:cs typeface="Courier New"/>
              </a:rPr>
              <a:t>k++)</a:t>
            </a:r>
            <a:endParaRPr sz="1600">
              <a:latin typeface="Courier New"/>
              <a:cs typeface="Courier New"/>
            </a:endParaRPr>
          </a:p>
          <a:p>
            <a:pPr marL="2097405">
              <a:lnSpc>
                <a:spcPct val="100000"/>
              </a:lnSpc>
            </a:pPr>
            <a:r>
              <a:rPr sz="1600" b="1" spc="-5" dirty="0">
                <a:latin typeface="Courier New"/>
                <a:cs typeface="Courier New"/>
              </a:rPr>
              <a:t>c[</a:t>
            </a:r>
            <a:r>
              <a:rPr sz="1600" b="1" spc="10" dirty="0">
                <a:latin typeface="Courier New"/>
                <a:cs typeface="Courier New"/>
              </a:rPr>
              <a:t>i</a:t>
            </a:r>
            <a:r>
              <a:rPr sz="1600" b="1" spc="-5" dirty="0">
                <a:latin typeface="Courier New"/>
                <a:cs typeface="Courier New"/>
              </a:rPr>
              <a:t>*n</a:t>
            </a:r>
            <a:r>
              <a:rPr sz="1600" b="1" dirty="0">
                <a:latin typeface="Courier New"/>
                <a:cs typeface="Courier New"/>
              </a:rPr>
              <a:t> </a:t>
            </a:r>
            <a:r>
              <a:rPr sz="1600" b="1" spc="-5" dirty="0">
                <a:latin typeface="Courier New"/>
                <a:cs typeface="Courier New"/>
              </a:rPr>
              <a:t>+</a:t>
            </a:r>
            <a:r>
              <a:rPr sz="1600" b="1" dirty="0">
                <a:latin typeface="Courier New"/>
                <a:cs typeface="Courier New"/>
              </a:rPr>
              <a:t> </a:t>
            </a:r>
            <a:r>
              <a:rPr sz="1600" b="1" spc="-5" dirty="0">
                <a:latin typeface="Courier New"/>
                <a:cs typeface="Courier New"/>
              </a:rPr>
              <a:t>j]</a:t>
            </a:r>
            <a:r>
              <a:rPr sz="1600" b="1" spc="10" dirty="0">
                <a:latin typeface="Courier New"/>
                <a:cs typeface="Courier New"/>
              </a:rPr>
              <a:t> </a:t>
            </a:r>
            <a:r>
              <a:rPr sz="1600" b="1" spc="-5" dirty="0">
                <a:latin typeface="Courier New"/>
                <a:cs typeface="Courier New"/>
              </a:rPr>
              <a:t>+=</a:t>
            </a:r>
            <a:r>
              <a:rPr sz="1600" b="1" dirty="0">
                <a:latin typeface="Courier New"/>
                <a:cs typeface="Courier New"/>
              </a:rPr>
              <a:t> </a:t>
            </a:r>
            <a:r>
              <a:rPr sz="1600" b="1" spc="0" dirty="0">
                <a:latin typeface="Courier New"/>
                <a:cs typeface="Courier New"/>
              </a:rPr>
              <a:t>a</a:t>
            </a:r>
            <a:r>
              <a:rPr sz="1600" b="1" spc="-5" dirty="0">
                <a:latin typeface="Courier New"/>
                <a:cs typeface="Courier New"/>
              </a:rPr>
              <a:t>[</a:t>
            </a:r>
            <a:r>
              <a:rPr sz="1600" b="1" spc="0" dirty="0">
                <a:latin typeface="Courier New"/>
                <a:cs typeface="Courier New"/>
              </a:rPr>
              <a:t>i</a:t>
            </a:r>
            <a:r>
              <a:rPr sz="1600" b="1" spc="-5" dirty="0">
                <a:latin typeface="Courier New"/>
                <a:cs typeface="Courier New"/>
              </a:rPr>
              <a:t>*n</a:t>
            </a:r>
            <a:r>
              <a:rPr sz="1600" b="1" dirty="0">
                <a:latin typeface="Courier New"/>
                <a:cs typeface="Courier New"/>
              </a:rPr>
              <a:t> </a:t>
            </a:r>
            <a:r>
              <a:rPr sz="1600" b="1" spc="-5" dirty="0">
                <a:latin typeface="Courier New"/>
                <a:cs typeface="Courier New"/>
              </a:rPr>
              <a:t>+</a:t>
            </a:r>
            <a:r>
              <a:rPr sz="1600" b="1" spc="15" dirty="0">
                <a:latin typeface="Courier New"/>
                <a:cs typeface="Courier New"/>
              </a:rPr>
              <a:t> </a:t>
            </a:r>
            <a:r>
              <a:rPr sz="1600" b="1" spc="-5" dirty="0">
                <a:latin typeface="Courier New"/>
                <a:cs typeface="Courier New"/>
              </a:rPr>
              <a:t>k]</a:t>
            </a:r>
            <a:r>
              <a:rPr sz="1600" b="1" dirty="0">
                <a:latin typeface="Courier New"/>
                <a:cs typeface="Courier New"/>
              </a:rPr>
              <a:t> </a:t>
            </a:r>
            <a:r>
              <a:rPr sz="1600" b="1" spc="-5" dirty="0">
                <a:latin typeface="Courier New"/>
                <a:cs typeface="Courier New"/>
              </a:rPr>
              <a:t>*</a:t>
            </a:r>
            <a:r>
              <a:rPr sz="1600" b="1" spc="10" dirty="0">
                <a:latin typeface="Courier New"/>
                <a:cs typeface="Courier New"/>
              </a:rPr>
              <a:t> </a:t>
            </a:r>
            <a:r>
              <a:rPr sz="1600" b="1" spc="-5" dirty="0">
                <a:latin typeface="Courier New"/>
                <a:cs typeface="Courier New"/>
              </a:rPr>
              <a:t>b[k*n</a:t>
            </a:r>
            <a:r>
              <a:rPr sz="1600" b="1" dirty="0">
                <a:latin typeface="Courier New"/>
                <a:cs typeface="Courier New"/>
              </a:rPr>
              <a:t> </a:t>
            </a:r>
            <a:r>
              <a:rPr sz="1600" b="1" spc="-5" dirty="0">
                <a:latin typeface="Courier New"/>
                <a:cs typeface="Courier New"/>
              </a:rPr>
              <a:t>+</a:t>
            </a:r>
            <a:r>
              <a:rPr sz="1600" b="1" spc="10" dirty="0">
                <a:latin typeface="Courier New"/>
                <a:cs typeface="Courier New"/>
              </a:rPr>
              <a:t> </a:t>
            </a:r>
            <a:r>
              <a:rPr sz="1600" b="1" spc="-5" dirty="0">
                <a:latin typeface="Courier New"/>
                <a:cs typeface="Courier New"/>
              </a:rPr>
              <a:t>j];</a:t>
            </a:r>
            <a:endParaRPr sz="1600">
              <a:latin typeface="Courier New"/>
              <a:cs typeface="Courier New"/>
            </a:endParaRPr>
          </a:p>
          <a:p>
            <a:pPr marL="85090">
              <a:lnSpc>
                <a:spcPct val="100000"/>
              </a:lnSpc>
            </a:pPr>
            <a:r>
              <a:rPr sz="1600" b="1" spc="-5" dirty="0">
                <a:latin typeface="Courier New"/>
                <a:cs typeface="Courier New"/>
              </a:rPr>
              <a:t>}</a:t>
            </a:r>
            <a:endParaRPr sz="1600">
              <a:latin typeface="Courier New"/>
              <a:cs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nSpc>
                <a:spcPct val="100000"/>
              </a:lnSpc>
            </a:pPr>
            <a:r>
              <a:rPr lang="zh-CN" altLang="en-US" spc="-5" dirty="0" smtClean="0"/>
              <a:t>高速缓存不命中</a:t>
            </a:r>
            <a:r>
              <a:rPr lang="zh-CN" altLang="en-US" spc="-5" dirty="0"/>
              <a:t>分析</a:t>
            </a:r>
            <a:endParaRPr spc="-5" dirty="0"/>
          </a:p>
        </p:txBody>
      </p:sp>
      <p:sp>
        <p:nvSpPr>
          <p:cNvPr id="4" name="object 4"/>
          <p:cNvSpPr/>
          <p:nvPr/>
        </p:nvSpPr>
        <p:spPr>
          <a:xfrm>
            <a:off x="5710364" y="3687763"/>
            <a:ext cx="1143000" cy="1113155"/>
          </a:xfrm>
          <a:custGeom>
            <a:avLst/>
            <a:gdLst/>
            <a:ahLst/>
            <a:cxnLst/>
            <a:rect l="l" t="t" r="r" b="b"/>
            <a:pathLst>
              <a:path w="1143000" h="1113154">
                <a:moveTo>
                  <a:pt x="0" y="1112836"/>
                </a:moveTo>
                <a:lnTo>
                  <a:pt x="1143000" y="1112836"/>
                </a:lnTo>
                <a:lnTo>
                  <a:pt x="1143000" y="0"/>
                </a:lnTo>
                <a:lnTo>
                  <a:pt x="0" y="0"/>
                </a:lnTo>
                <a:lnTo>
                  <a:pt x="0" y="1112836"/>
                </a:lnTo>
                <a:close/>
              </a:path>
            </a:pathLst>
          </a:custGeom>
          <a:solidFill>
            <a:srgbClr val="DADADA"/>
          </a:solidFill>
        </p:spPr>
        <p:txBody>
          <a:bodyPr wrap="square" lIns="0" tIns="0" rIns="0" bIns="0" rtlCol="0"/>
          <a:lstStyle/>
          <a:p>
            <a:endParaRPr/>
          </a:p>
        </p:txBody>
      </p:sp>
      <p:sp>
        <p:nvSpPr>
          <p:cNvPr id="5" name="object 5"/>
          <p:cNvSpPr/>
          <p:nvPr/>
        </p:nvSpPr>
        <p:spPr>
          <a:xfrm>
            <a:off x="7342065" y="3657600"/>
            <a:ext cx="1111885" cy="1143000"/>
          </a:xfrm>
          <a:custGeom>
            <a:avLst/>
            <a:gdLst/>
            <a:ahLst/>
            <a:cxnLst/>
            <a:rect l="l" t="t" r="r" b="b"/>
            <a:pathLst>
              <a:path w="1111884" h="1143000">
                <a:moveTo>
                  <a:pt x="0" y="1143000"/>
                </a:moveTo>
                <a:lnTo>
                  <a:pt x="1111498" y="1143000"/>
                </a:lnTo>
                <a:lnTo>
                  <a:pt x="1111498" y="0"/>
                </a:lnTo>
                <a:lnTo>
                  <a:pt x="0" y="0"/>
                </a:lnTo>
                <a:lnTo>
                  <a:pt x="0" y="1143000"/>
                </a:lnTo>
                <a:close/>
              </a:path>
            </a:pathLst>
          </a:custGeom>
          <a:solidFill>
            <a:srgbClr val="DADADA"/>
          </a:solidFill>
        </p:spPr>
        <p:txBody>
          <a:bodyPr wrap="square" lIns="0" tIns="0" rIns="0" bIns="0" rtlCol="0"/>
          <a:lstStyle/>
          <a:p>
            <a:endParaRPr/>
          </a:p>
        </p:txBody>
      </p:sp>
      <p:sp>
        <p:nvSpPr>
          <p:cNvPr id="6" name="object 6"/>
          <p:cNvSpPr/>
          <p:nvPr/>
        </p:nvSpPr>
        <p:spPr>
          <a:xfrm>
            <a:off x="5710366" y="3657601"/>
            <a:ext cx="1143000" cy="1905"/>
          </a:xfrm>
          <a:custGeom>
            <a:avLst/>
            <a:gdLst/>
            <a:ahLst/>
            <a:cxnLst/>
            <a:rect l="l" t="t" r="r" b="b"/>
            <a:pathLst>
              <a:path w="1143000" h="1904">
                <a:moveTo>
                  <a:pt x="0" y="0"/>
                </a:moveTo>
                <a:lnTo>
                  <a:pt x="1143000" y="1587"/>
                </a:lnTo>
              </a:path>
            </a:pathLst>
          </a:custGeom>
          <a:ln w="57150">
            <a:solidFill>
              <a:srgbClr val="808080"/>
            </a:solidFill>
          </a:ln>
        </p:spPr>
        <p:txBody>
          <a:bodyPr wrap="square" lIns="0" tIns="0" rIns="0" bIns="0" rtlCol="0"/>
          <a:lstStyle/>
          <a:p>
            <a:endParaRPr/>
          </a:p>
        </p:txBody>
      </p:sp>
      <p:sp>
        <p:nvSpPr>
          <p:cNvPr id="7" name="object 7"/>
          <p:cNvSpPr/>
          <p:nvPr/>
        </p:nvSpPr>
        <p:spPr>
          <a:xfrm>
            <a:off x="7311903" y="3657600"/>
            <a:ext cx="1905" cy="1143000"/>
          </a:xfrm>
          <a:custGeom>
            <a:avLst/>
            <a:gdLst/>
            <a:ahLst/>
            <a:cxnLst/>
            <a:rect l="l" t="t" r="r" b="b"/>
            <a:pathLst>
              <a:path w="1904" h="1143000">
                <a:moveTo>
                  <a:pt x="1587" y="0"/>
                </a:moveTo>
                <a:lnTo>
                  <a:pt x="0" y="1143000"/>
                </a:lnTo>
              </a:path>
            </a:pathLst>
          </a:custGeom>
          <a:ln w="57150">
            <a:solidFill>
              <a:srgbClr val="808080"/>
            </a:solidFill>
          </a:ln>
        </p:spPr>
        <p:txBody>
          <a:bodyPr wrap="square" lIns="0" tIns="0" rIns="0" bIns="0" rtlCol="0"/>
          <a:lstStyle/>
          <a:p>
            <a:endParaRPr/>
          </a:p>
        </p:txBody>
      </p:sp>
      <p:sp>
        <p:nvSpPr>
          <p:cNvPr id="8" name="object 8"/>
          <p:cNvSpPr/>
          <p:nvPr/>
        </p:nvSpPr>
        <p:spPr>
          <a:xfrm>
            <a:off x="3925239" y="3657600"/>
            <a:ext cx="1143000" cy="1143000"/>
          </a:xfrm>
          <a:custGeom>
            <a:avLst/>
            <a:gdLst/>
            <a:ahLst/>
            <a:cxnLst/>
            <a:rect l="l" t="t" r="r" b="b"/>
            <a:pathLst>
              <a:path w="1143000" h="1143000">
                <a:moveTo>
                  <a:pt x="0" y="0"/>
                </a:moveTo>
                <a:lnTo>
                  <a:pt x="1143000" y="0"/>
                </a:lnTo>
                <a:lnTo>
                  <a:pt x="1143000" y="1143000"/>
                </a:lnTo>
                <a:lnTo>
                  <a:pt x="0" y="1143000"/>
                </a:lnTo>
                <a:lnTo>
                  <a:pt x="0" y="0"/>
                </a:lnTo>
                <a:close/>
              </a:path>
            </a:pathLst>
          </a:custGeom>
          <a:solidFill>
            <a:srgbClr val="DADADA"/>
          </a:solidFill>
        </p:spPr>
        <p:txBody>
          <a:bodyPr wrap="square" lIns="0" tIns="0" rIns="0" bIns="0" rtlCol="0"/>
          <a:lstStyle/>
          <a:p>
            <a:endParaRPr/>
          </a:p>
        </p:txBody>
      </p:sp>
      <p:sp>
        <p:nvSpPr>
          <p:cNvPr id="9" name="object 9"/>
          <p:cNvSpPr/>
          <p:nvPr/>
        </p:nvSpPr>
        <p:spPr>
          <a:xfrm>
            <a:off x="3925239" y="3657600"/>
            <a:ext cx="76200" cy="76200"/>
          </a:xfrm>
          <a:custGeom>
            <a:avLst/>
            <a:gdLst/>
            <a:ahLst/>
            <a:cxnLst/>
            <a:rect l="l" t="t" r="r" b="b"/>
            <a:pathLst>
              <a:path w="76200" h="76200">
                <a:moveTo>
                  <a:pt x="0" y="0"/>
                </a:moveTo>
                <a:lnTo>
                  <a:pt x="76200" y="0"/>
                </a:lnTo>
                <a:lnTo>
                  <a:pt x="76200" y="76200"/>
                </a:lnTo>
                <a:lnTo>
                  <a:pt x="0" y="76200"/>
                </a:lnTo>
                <a:lnTo>
                  <a:pt x="0" y="0"/>
                </a:lnTo>
                <a:close/>
              </a:path>
            </a:pathLst>
          </a:custGeom>
          <a:solidFill>
            <a:srgbClr val="808080"/>
          </a:solidFill>
        </p:spPr>
        <p:txBody>
          <a:bodyPr wrap="square" lIns="0" tIns="0" rIns="0" bIns="0" rtlCol="0"/>
          <a:lstStyle/>
          <a:p>
            <a:endParaRPr/>
          </a:p>
        </p:txBody>
      </p:sp>
      <p:sp>
        <p:nvSpPr>
          <p:cNvPr id="10" name="object 10"/>
          <p:cNvSpPr/>
          <p:nvPr/>
        </p:nvSpPr>
        <p:spPr>
          <a:xfrm>
            <a:off x="7298309" y="3279219"/>
            <a:ext cx="1143000" cy="226060"/>
          </a:xfrm>
          <a:custGeom>
            <a:avLst/>
            <a:gdLst/>
            <a:ahLst/>
            <a:cxnLst/>
            <a:rect l="l" t="t" r="r" b="b"/>
            <a:pathLst>
              <a:path w="1143000" h="226060">
                <a:moveTo>
                  <a:pt x="1142955" y="225980"/>
                </a:moveTo>
                <a:lnTo>
                  <a:pt x="1129841" y="182057"/>
                </a:lnTo>
                <a:lnTo>
                  <a:pt x="1094023" y="146021"/>
                </a:lnTo>
                <a:lnTo>
                  <a:pt x="1055443" y="126290"/>
                </a:lnTo>
                <a:lnTo>
                  <a:pt x="1009298" y="114466"/>
                </a:lnTo>
                <a:lnTo>
                  <a:pt x="742905" y="111680"/>
                </a:lnTo>
                <a:lnTo>
                  <a:pt x="725615" y="111106"/>
                </a:lnTo>
                <a:lnTo>
                  <a:pt x="677023" y="102938"/>
                </a:lnTo>
                <a:lnTo>
                  <a:pt x="635084" y="86256"/>
                </a:lnTo>
                <a:lnTo>
                  <a:pt x="602030" y="62548"/>
                </a:lnTo>
                <a:lnTo>
                  <a:pt x="575634" y="22577"/>
                </a:lnTo>
                <a:lnTo>
                  <a:pt x="571500" y="0"/>
                </a:lnTo>
                <a:lnTo>
                  <a:pt x="570619" y="11147"/>
                </a:lnTo>
                <a:lnTo>
                  <a:pt x="551057" y="52379"/>
                </a:lnTo>
                <a:lnTo>
                  <a:pt x="521904" y="78097"/>
                </a:lnTo>
                <a:lnTo>
                  <a:pt x="482867" y="97555"/>
                </a:lnTo>
                <a:lnTo>
                  <a:pt x="436220" y="109132"/>
                </a:lnTo>
                <a:lnTo>
                  <a:pt x="171405" y="111680"/>
                </a:lnTo>
                <a:lnTo>
                  <a:pt x="154115" y="112254"/>
                </a:lnTo>
                <a:lnTo>
                  <a:pt x="105523" y="120423"/>
                </a:lnTo>
                <a:lnTo>
                  <a:pt x="63584" y="137105"/>
                </a:lnTo>
                <a:lnTo>
                  <a:pt x="30530" y="160813"/>
                </a:lnTo>
                <a:lnTo>
                  <a:pt x="4134" y="200784"/>
                </a:lnTo>
                <a:lnTo>
                  <a:pt x="1243" y="211902"/>
                </a:lnTo>
                <a:lnTo>
                  <a:pt x="0" y="223361"/>
                </a:lnTo>
              </a:path>
            </a:pathLst>
          </a:custGeom>
          <a:ln w="25400">
            <a:solidFill>
              <a:srgbClr val="000000"/>
            </a:solidFill>
          </a:ln>
        </p:spPr>
        <p:txBody>
          <a:bodyPr wrap="square" lIns="0" tIns="0" rIns="0" bIns="0" rtlCol="0"/>
          <a:lstStyle/>
          <a:p>
            <a:endParaRPr/>
          </a:p>
        </p:txBody>
      </p:sp>
      <p:sp>
        <p:nvSpPr>
          <p:cNvPr id="11" name="object 11"/>
          <p:cNvSpPr txBox="1"/>
          <p:nvPr/>
        </p:nvSpPr>
        <p:spPr>
          <a:xfrm>
            <a:off x="475615" y="1311783"/>
            <a:ext cx="7470775" cy="2754600"/>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spc="-5" dirty="0" smtClean="0">
                <a:latin typeface="Calibri"/>
                <a:cs typeface="Calibri"/>
              </a:rPr>
              <a:t>假设</a:t>
            </a:r>
            <a:r>
              <a:rPr sz="2400" b="1" spc="-5" dirty="0" smtClean="0">
                <a:latin typeface="Calibri"/>
                <a:cs typeface="Calibri"/>
              </a:rPr>
              <a:t>:</a:t>
            </a:r>
            <a:endParaRPr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dirty="0" smtClean="0">
                <a:latin typeface="Calibri"/>
                <a:cs typeface="Calibri"/>
              </a:rPr>
              <a:t>矩阵元素都是</a:t>
            </a:r>
            <a:r>
              <a:rPr sz="2000" dirty="0" smtClean="0">
                <a:latin typeface="Calibri"/>
                <a:cs typeface="Calibri"/>
              </a:rPr>
              <a:t>d</a:t>
            </a:r>
            <a:r>
              <a:rPr sz="2000" spc="-5" dirty="0" smtClean="0">
                <a:latin typeface="Calibri"/>
                <a:cs typeface="Calibri"/>
              </a:rPr>
              <a:t>o</a:t>
            </a:r>
            <a:r>
              <a:rPr sz="2000" dirty="0" smtClean="0">
                <a:latin typeface="Calibri"/>
                <a:cs typeface="Calibri"/>
              </a:rPr>
              <a:t>ub</a:t>
            </a:r>
            <a:r>
              <a:rPr sz="2000" spc="-5" dirty="0" smtClean="0">
                <a:latin typeface="Calibri"/>
                <a:cs typeface="Calibri"/>
              </a:rPr>
              <a:t>le</a:t>
            </a:r>
            <a:r>
              <a:rPr lang="zh-CN" altLang="en-US" sz="2000" spc="-5" dirty="0">
                <a:latin typeface="Calibri"/>
                <a:cs typeface="Calibri"/>
              </a:rPr>
              <a:t>类型</a:t>
            </a:r>
            <a:endParaRPr sz="2000" dirty="0">
              <a:latin typeface="Calibri"/>
              <a:cs typeface="Calibri"/>
            </a:endParaRP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smtClean="0">
                <a:latin typeface="Calibri"/>
                <a:cs typeface="Calibri"/>
              </a:rPr>
              <a:t>高速缓存块 </a:t>
            </a:r>
            <a:r>
              <a:rPr sz="2000" dirty="0" smtClean="0">
                <a:latin typeface="Calibri"/>
                <a:cs typeface="Calibri"/>
              </a:rPr>
              <a:t>= </a:t>
            </a:r>
            <a:r>
              <a:rPr sz="2000" dirty="0">
                <a:latin typeface="Calibri"/>
                <a:cs typeface="Calibri"/>
              </a:rPr>
              <a:t>8</a:t>
            </a:r>
            <a:r>
              <a:rPr sz="2000" spc="-5" dirty="0">
                <a:latin typeface="Calibri"/>
                <a:cs typeface="Calibri"/>
              </a:rPr>
              <a:t> </a:t>
            </a:r>
            <a:r>
              <a:rPr sz="2000" dirty="0">
                <a:latin typeface="Calibri"/>
                <a:cs typeface="Calibri"/>
              </a:rPr>
              <a:t>d</a:t>
            </a:r>
            <a:r>
              <a:rPr sz="2000" spc="-5" dirty="0">
                <a:latin typeface="Calibri"/>
                <a:cs typeface="Calibri"/>
              </a:rPr>
              <a:t>o</a:t>
            </a:r>
            <a:r>
              <a:rPr sz="2000" dirty="0">
                <a:latin typeface="Calibri"/>
                <a:cs typeface="Calibri"/>
              </a:rPr>
              <a:t>ub</a:t>
            </a:r>
            <a:r>
              <a:rPr sz="2000" spc="-5" dirty="0">
                <a:latin typeface="Calibri"/>
                <a:cs typeface="Calibri"/>
              </a:rPr>
              <a:t>le</a:t>
            </a:r>
            <a:r>
              <a:rPr sz="2000" dirty="0">
                <a:latin typeface="Calibri"/>
                <a:cs typeface="Calibri"/>
              </a:rPr>
              <a:t>s</a:t>
            </a: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smtClean="0">
                <a:latin typeface="Calibri"/>
                <a:cs typeface="Calibri"/>
              </a:rPr>
              <a:t>高速缓存大小 </a:t>
            </a:r>
            <a:r>
              <a:rPr sz="2000" dirty="0" smtClean="0">
                <a:latin typeface="Calibri"/>
                <a:cs typeface="Calibri"/>
              </a:rPr>
              <a:t>C</a:t>
            </a:r>
            <a:r>
              <a:rPr sz="2000" spc="-10" dirty="0" smtClean="0">
                <a:latin typeface="Calibri"/>
                <a:cs typeface="Calibri"/>
              </a:rPr>
              <a:t> </a:t>
            </a:r>
            <a:r>
              <a:rPr sz="2000" spc="-5" dirty="0">
                <a:latin typeface="Calibri"/>
                <a:cs typeface="Calibri"/>
              </a:rPr>
              <a:t>&lt;</a:t>
            </a:r>
            <a:r>
              <a:rPr sz="2000" dirty="0">
                <a:latin typeface="Calibri"/>
                <a:cs typeface="Calibri"/>
              </a:rPr>
              <a:t>&lt;</a:t>
            </a:r>
            <a:r>
              <a:rPr sz="2000" spc="-5" dirty="0">
                <a:latin typeface="Calibri"/>
                <a:cs typeface="Calibri"/>
              </a:rPr>
              <a:t> </a:t>
            </a:r>
            <a:r>
              <a:rPr sz="2000" i="1" dirty="0">
                <a:latin typeface="Calibri"/>
                <a:cs typeface="Calibri"/>
              </a:rPr>
              <a:t>n</a:t>
            </a:r>
            <a:r>
              <a:rPr sz="2000" i="1" spc="-10" dirty="0">
                <a:latin typeface="Calibri"/>
                <a:cs typeface="Calibri"/>
              </a:rPr>
              <a:t> </a:t>
            </a:r>
            <a:r>
              <a:rPr sz="2000" dirty="0" smtClean="0">
                <a:latin typeface="Calibri"/>
                <a:cs typeface="Calibri"/>
              </a:rPr>
              <a:t>(</a:t>
            </a:r>
            <a:r>
              <a:rPr lang="zh-CN" altLang="en-US" sz="2000" dirty="0" smtClean="0">
                <a:latin typeface="Calibri"/>
                <a:cs typeface="Calibri"/>
              </a:rPr>
              <a:t>远小于 </a:t>
            </a:r>
            <a:r>
              <a:rPr sz="2000" i="1" dirty="0" smtClean="0">
                <a:latin typeface="Calibri"/>
                <a:cs typeface="Calibri"/>
              </a:rPr>
              <a:t>n</a:t>
            </a:r>
            <a:r>
              <a:rPr sz="2000" dirty="0">
                <a:latin typeface="Calibri"/>
                <a:cs typeface="Calibri"/>
              </a:rPr>
              <a:t>)</a:t>
            </a:r>
          </a:p>
          <a:p>
            <a:pPr marR="5080" algn="r">
              <a:lnSpc>
                <a:spcPts val="2155"/>
              </a:lnSpc>
              <a:spcBef>
                <a:spcPts val="1855"/>
              </a:spcBef>
            </a:pPr>
            <a:r>
              <a:rPr sz="1800" b="1" i="1" dirty="0">
                <a:latin typeface="Calibri"/>
                <a:cs typeface="Calibri"/>
              </a:rPr>
              <a:t>n</a:t>
            </a:r>
            <a:endParaRPr sz="1800" dirty="0">
              <a:latin typeface="Calibri"/>
              <a:cs typeface="Calibri"/>
            </a:endParaRPr>
          </a:p>
          <a:p>
            <a:pPr marL="355600" indent="-342900">
              <a:lnSpc>
                <a:spcPts val="2875"/>
              </a:lnSpc>
              <a:buClr>
                <a:srgbClr val="990000"/>
              </a:buClr>
              <a:buSzPct val="58333"/>
              <a:buFont typeface="Wingdings 2"/>
              <a:buChar char=""/>
              <a:tabLst>
                <a:tab pos="355600" algn="l"/>
              </a:tabLst>
            </a:pPr>
            <a:r>
              <a:rPr lang="zh-CN" altLang="en-US" sz="2400" b="1" spc="-10" dirty="0" smtClean="0">
                <a:latin typeface="Calibri"/>
                <a:cs typeface="Calibri"/>
              </a:rPr>
              <a:t>第一次迭代</a:t>
            </a:r>
            <a:r>
              <a:rPr sz="2400" b="1" spc="-10" dirty="0" smtClean="0">
                <a:latin typeface="Calibri"/>
                <a:cs typeface="Calibri"/>
              </a:rPr>
              <a:t>:</a:t>
            </a:r>
            <a:endParaRPr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sz="2000" i="1" dirty="0">
                <a:latin typeface="Calibri"/>
                <a:cs typeface="Calibri"/>
              </a:rPr>
              <a:t>n</a:t>
            </a:r>
            <a:r>
              <a:rPr sz="2000" spc="5" dirty="0">
                <a:latin typeface="Calibri"/>
                <a:cs typeface="Calibri"/>
              </a:rPr>
              <a:t>/</a:t>
            </a:r>
            <a:r>
              <a:rPr sz="2000" dirty="0">
                <a:latin typeface="Calibri"/>
                <a:cs typeface="Calibri"/>
              </a:rPr>
              <a:t>8</a:t>
            </a:r>
            <a:r>
              <a:rPr sz="2000" spc="-20" dirty="0">
                <a:latin typeface="Calibri"/>
                <a:cs typeface="Calibri"/>
              </a:rPr>
              <a:t> </a:t>
            </a:r>
            <a:r>
              <a:rPr sz="2000" dirty="0">
                <a:latin typeface="Calibri"/>
                <a:cs typeface="Calibri"/>
              </a:rPr>
              <a:t>+ n</a:t>
            </a:r>
            <a:r>
              <a:rPr sz="2000" spc="-5" dirty="0">
                <a:latin typeface="Calibri"/>
                <a:cs typeface="Calibri"/>
              </a:rPr>
              <a:t> </a:t>
            </a:r>
            <a:r>
              <a:rPr sz="2000" dirty="0">
                <a:latin typeface="Calibri"/>
                <a:cs typeface="Calibri"/>
              </a:rPr>
              <a:t>= 9</a:t>
            </a:r>
            <a:r>
              <a:rPr sz="2000" i="1" dirty="0">
                <a:latin typeface="Calibri"/>
                <a:cs typeface="Calibri"/>
              </a:rPr>
              <a:t>n</a:t>
            </a:r>
            <a:r>
              <a:rPr sz="2000" spc="5" dirty="0">
                <a:latin typeface="Calibri"/>
                <a:cs typeface="Calibri"/>
              </a:rPr>
              <a:t>/</a:t>
            </a:r>
            <a:r>
              <a:rPr sz="2000" dirty="0">
                <a:latin typeface="Calibri"/>
                <a:cs typeface="Calibri"/>
              </a:rPr>
              <a:t>8</a:t>
            </a:r>
            <a:r>
              <a:rPr sz="2000" spc="-30" dirty="0">
                <a:latin typeface="Calibri"/>
                <a:cs typeface="Calibri"/>
              </a:rPr>
              <a:t> </a:t>
            </a:r>
            <a:r>
              <a:rPr lang="zh-CN" altLang="en-US" sz="2000" spc="-30" dirty="0" smtClean="0">
                <a:latin typeface="Calibri"/>
                <a:cs typeface="Calibri"/>
              </a:rPr>
              <a:t>不命中</a:t>
            </a:r>
            <a:endParaRPr sz="2000" dirty="0">
              <a:latin typeface="Calibri"/>
              <a:cs typeface="Calibri"/>
            </a:endParaRPr>
          </a:p>
        </p:txBody>
      </p:sp>
      <p:sp>
        <p:nvSpPr>
          <p:cNvPr id="12" name="object 12"/>
          <p:cNvSpPr txBox="1"/>
          <p:nvPr/>
        </p:nvSpPr>
        <p:spPr>
          <a:xfrm>
            <a:off x="932814" y="4753656"/>
            <a:ext cx="2437765" cy="615553"/>
          </a:xfrm>
          <a:prstGeom prst="rect">
            <a:avLst/>
          </a:prstGeom>
        </p:spPr>
        <p:txBody>
          <a:bodyPr vert="horz" wrap="square" lIns="0" tIns="0" rIns="0" bIns="0" rtlCol="0">
            <a:spAutoFit/>
          </a:bodyPr>
          <a:lstStyle/>
          <a:p>
            <a:pPr marL="299085" marR="5080" indent="-286385">
              <a:lnSpc>
                <a:spcPct val="100000"/>
              </a:lnSpc>
              <a:buClr>
                <a:srgbClr val="990000"/>
              </a:buClr>
              <a:buSzPct val="110000"/>
              <a:buFont typeface="Wingdings"/>
              <a:buChar char=""/>
              <a:tabLst>
                <a:tab pos="299720" algn="l"/>
              </a:tabLst>
            </a:pPr>
            <a:r>
              <a:rPr lang="zh-CN" altLang="en-US" sz="2000" spc="-5" dirty="0" smtClean="0">
                <a:solidFill>
                  <a:srgbClr val="C00000"/>
                </a:solidFill>
                <a:latin typeface="Calibri"/>
                <a:cs typeface="Calibri"/>
              </a:rPr>
              <a:t>缓存后</a:t>
            </a:r>
            <a:r>
              <a:rPr sz="2000" dirty="0" smtClean="0">
                <a:solidFill>
                  <a:srgbClr val="C00000"/>
                </a:solidFill>
                <a:latin typeface="Calibri"/>
                <a:cs typeface="Calibri"/>
              </a:rPr>
              <a:t>: </a:t>
            </a:r>
            <a:endParaRPr lang="en-US" sz="2000" dirty="0" smtClean="0">
              <a:solidFill>
                <a:srgbClr val="C00000"/>
              </a:solidFill>
              <a:latin typeface="Calibri"/>
              <a:cs typeface="Calibri"/>
            </a:endParaRPr>
          </a:p>
          <a:p>
            <a:pPr marL="12700" marR="5080">
              <a:lnSpc>
                <a:spcPct val="100000"/>
              </a:lnSpc>
              <a:buClr>
                <a:srgbClr val="990000"/>
              </a:buClr>
              <a:buSzPct val="110000"/>
              <a:tabLst>
                <a:tab pos="299720" algn="l"/>
              </a:tabLst>
            </a:pPr>
            <a:r>
              <a:rPr sz="2000" dirty="0" smtClean="0">
                <a:latin typeface="Calibri"/>
                <a:cs typeface="Calibri"/>
              </a:rPr>
              <a:t>(</a:t>
            </a:r>
            <a:r>
              <a:rPr lang="zh-CN" altLang="en-US" sz="2000" dirty="0" smtClean="0">
                <a:latin typeface="Calibri"/>
                <a:cs typeface="Calibri"/>
              </a:rPr>
              <a:t>示意图</a:t>
            </a:r>
            <a:r>
              <a:rPr sz="2000" dirty="0" smtClean="0">
                <a:latin typeface="Calibri"/>
                <a:cs typeface="Calibri"/>
              </a:rPr>
              <a:t>)</a:t>
            </a:r>
            <a:endParaRPr sz="2000" dirty="0">
              <a:latin typeface="Calibri"/>
              <a:cs typeface="Calibri"/>
            </a:endParaRPr>
          </a:p>
        </p:txBody>
      </p:sp>
      <p:sp>
        <p:nvSpPr>
          <p:cNvPr id="13" name="object 13"/>
          <p:cNvSpPr txBox="1"/>
          <p:nvPr/>
        </p:nvSpPr>
        <p:spPr>
          <a:xfrm>
            <a:off x="6974438" y="4071239"/>
            <a:ext cx="212725"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x</a:t>
            </a:r>
            <a:endParaRPr sz="3200">
              <a:latin typeface="Calibri"/>
              <a:cs typeface="Calibri"/>
            </a:endParaRPr>
          </a:p>
        </p:txBody>
      </p:sp>
      <p:sp>
        <p:nvSpPr>
          <p:cNvPr id="14" name="object 14"/>
          <p:cNvSpPr txBox="1"/>
          <p:nvPr/>
        </p:nvSpPr>
        <p:spPr>
          <a:xfrm>
            <a:off x="5270224" y="4071239"/>
            <a:ext cx="228600"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a:t>
            </a:r>
            <a:endParaRPr sz="3200">
              <a:latin typeface="Calibri"/>
              <a:cs typeface="Calibri"/>
            </a:endParaRPr>
          </a:p>
        </p:txBody>
      </p:sp>
      <p:sp>
        <p:nvSpPr>
          <p:cNvPr id="15" name="object 15"/>
          <p:cNvSpPr/>
          <p:nvPr/>
        </p:nvSpPr>
        <p:spPr>
          <a:xfrm>
            <a:off x="5715000" y="5287963"/>
            <a:ext cx="1143000" cy="1113155"/>
          </a:xfrm>
          <a:custGeom>
            <a:avLst/>
            <a:gdLst/>
            <a:ahLst/>
            <a:cxnLst/>
            <a:rect l="l" t="t" r="r" b="b"/>
            <a:pathLst>
              <a:path w="1143000" h="1113154">
                <a:moveTo>
                  <a:pt x="0" y="1112836"/>
                </a:moveTo>
                <a:lnTo>
                  <a:pt x="1143000" y="1112836"/>
                </a:lnTo>
                <a:lnTo>
                  <a:pt x="1143000" y="0"/>
                </a:lnTo>
                <a:lnTo>
                  <a:pt x="0" y="0"/>
                </a:lnTo>
                <a:lnTo>
                  <a:pt x="0" y="1112836"/>
                </a:lnTo>
                <a:close/>
              </a:path>
            </a:pathLst>
          </a:custGeom>
          <a:solidFill>
            <a:srgbClr val="DADADA"/>
          </a:solidFill>
        </p:spPr>
        <p:txBody>
          <a:bodyPr wrap="square" lIns="0" tIns="0" rIns="0" bIns="0" rtlCol="0"/>
          <a:lstStyle/>
          <a:p>
            <a:endParaRPr/>
          </a:p>
        </p:txBody>
      </p:sp>
      <p:sp>
        <p:nvSpPr>
          <p:cNvPr id="16" name="object 16"/>
          <p:cNvSpPr/>
          <p:nvPr/>
        </p:nvSpPr>
        <p:spPr>
          <a:xfrm>
            <a:off x="7346698" y="5257800"/>
            <a:ext cx="1111885" cy="1143000"/>
          </a:xfrm>
          <a:custGeom>
            <a:avLst/>
            <a:gdLst/>
            <a:ahLst/>
            <a:cxnLst/>
            <a:rect l="l" t="t" r="r" b="b"/>
            <a:pathLst>
              <a:path w="1111884" h="1143000">
                <a:moveTo>
                  <a:pt x="0" y="1143000"/>
                </a:moveTo>
                <a:lnTo>
                  <a:pt x="1111501" y="1143000"/>
                </a:lnTo>
                <a:lnTo>
                  <a:pt x="1111501" y="0"/>
                </a:lnTo>
                <a:lnTo>
                  <a:pt x="0" y="0"/>
                </a:lnTo>
                <a:lnTo>
                  <a:pt x="0" y="1143000"/>
                </a:lnTo>
                <a:close/>
              </a:path>
            </a:pathLst>
          </a:custGeom>
          <a:solidFill>
            <a:srgbClr val="DADADA"/>
          </a:solidFill>
        </p:spPr>
        <p:txBody>
          <a:bodyPr wrap="square" lIns="0" tIns="0" rIns="0" bIns="0" rtlCol="0"/>
          <a:lstStyle/>
          <a:p>
            <a:endParaRPr/>
          </a:p>
        </p:txBody>
      </p:sp>
      <p:sp>
        <p:nvSpPr>
          <p:cNvPr id="17" name="object 17"/>
          <p:cNvSpPr/>
          <p:nvPr/>
        </p:nvSpPr>
        <p:spPr>
          <a:xfrm>
            <a:off x="5715000" y="5257801"/>
            <a:ext cx="1143000" cy="1905"/>
          </a:xfrm>
          <a:custGeom>
            <a:avLst/>
            <a:gdLst/>
            <a:ahLst/>
            <a:cxnLst/>
            <a:rect l="l" t="t" r="r" b="b"/>
            <a:pathLst>
              <a:path w="1143000" h="1904">
                <a:moveTo>
                  <a:pt x="0" y="0"/>
                </a:moveTo>
                <a:lnTo>
                  <a:pt x="1143000" y="1587"/>
                </a:lnTo>
              </a:path>
            </a:pathLst>
          </a:custGeom>
          <a:ln w="57150">
            <a:solidFill>
              <a:srgbClr val="808080"/>
            </a:solidFill>
          </a:ln>
        </p:spPr>
        <p:txBody>
          <a:bodyPr wrap="square" lIns="0" tIns="0" rIns="0" bIns="0" rtlCol="0"/>
          <a:lstStyle/>
          <a:p>
            <a:endParaRPr/>
          </a:p>
        </p:txBody>
      </p:sp>
      <p:sp>
        <p:nvSpPr>
          <p:cNvPr id="18" name="object 18"/>
          <p:cNvSpPr/>
          <p:nvPr/>
        </p:nvSpPr>
        <p:spPr>
          <a:xfrm>
            <a:off x="7316536" y="5257800"/>
            <a:ext cx="1905" cy="1143000"/>
          </a:xfrm>
          <a:custGeom>
            <a:avLst/>
            <a:gdLst/>
            <a:ahLst/>
            <a:cxnLst/>
            <a:rect l="l" t="t" r="r" b="b"/>
            <a:pathLst>
              <a:path w="1904" h="1143000">
                <a:moveTo>
                  <a:pt x="1587" y="0"/>
                </a:moveTo>
                <a:lnTo>
                  <a:pt x="0" y="1143000"/>
                </a:lnTo>
              </a:path>
            </a:pathLst>
          </a:custGeom>
          <a:ln w="57150">
            <a:solidFill>
              <a:srgbClr val="808080"/>
            </a:solidFill>
          </a:ln>
        </p:spPr>
        <p:txBody>
          <a:bodyPr wrap="square" lIns="0" tIns="0" rIns="0" bIns="0" rtlCol="0"/>
          <a:lstStyle/>
          <a:p>
            <a:endParaRPr/>
          </a:p>
        </p:txBody>
      </p:sp>
      <p:sp>
        <p:nvSpPr>
          <p:cNvPr id="19" name="object 19"/>
          <p:cNvSpPr txBox="1"/>
          <p:nvPr/>
        </p:nvSpPr>
        <p:spPr>
          <a:xfrm>
            <a:off x="6979071" y="5696263"/>
            <a:ext cx="212725"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x</a:t>
            </a:r>
            <a:endParaRPr sz="3200">
              <a:latin typeface="Calibri"/>
              <a:cs typeface="Calibri"/>
            </a:endParaRPr>
          </a:p>
        </p:txBody>
      </p:sp>
      <p:sp>
        <p:nvSpPr>
          <p:cNvPr id="20" name="object 20"/>
          <p:cNvSpPr/>
          <p:nvPr/>
        </p:nvSpPr>
        <p:spPr>
          <a:xfrm>
            <a:off x="3929862" y="5257800"/>
            <a:ext cx="1143000" cy="1143000"/>
          </a:xfrm>
          <a:custGeom>
            <a:avLst/>
            <a:gdLst/>
            <a:ahLst/>
            <a:cxnLst/>
            <a:rect l="l" t="t" r="r" b="b"/>
            <a:pathLst>
              <a:path w="1143000" h="1143000">
                <a:moveTo>
                  <a:pt x="0" y="0"/>
                </a:moveTo>
                <a:lnTo>
                  <a:pt x="1143000" y="0"/>
                </a:lnTo>
                <a:lnTo>
                  <a:pt x="1143000" y="1143000"/>
                </a:lnTo>
                <a:lnTo>
                  <a:pt x="0" y="1143000"/>
                </a:lnTo>
                <a:lnTo>
                  <a:pt x="0" y="0"/>
                </a:lnTo>
                <a:close/>
              </a:path>
            </a:pathLst>
          </a:custGeom>
          <a:solidFill>
            <a:srgbClr val="DADADA"/>
          </a:solidFill>
        </p:spPr>
        <p:txBody>
          <a:bodyPr wrap="square" lIns="0" tIns="0" rIns="0" bIns="0" rtlCol="0"/>
          <a:lstStyle/>
          <a:p>
            <a:endParaRPr/>
          </a:p>
        </p:txBody>
      </p:sp>
      <p:sp>
        <p:nvSpPr>
          <p:cNvPr id="21" name="object 21"/>
          <p:cNvSpPr txBox="1"/>
          <p:nvPr/>
        </p:nvSpPr>
        <p:spPr>
          <a:xfrm>
            <a:off x="5274857" y="5671439"/>
            <a:ext cx="228600"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a:t>
            </a:r>
            <a:endParaRPr sz="3200">
              <a:latin typeface="Calibri"/>
              <a:cs typeface="Calibri"/>
            </a:endParaRPr>
          </a:p>
        </p:txBody>
      </p:sp>
      <p:sp>
        <p:nvSpPr>
          <p:cNvPr id="22" name="object 22"/>
          <p:cNvSpPr/>
          <p:nvPr/>
        </p:nvSpPr>
        <p:spPr>
          <a:xfrm>
            <a:off x="3929862" y="5257800"/>
            <a:ext cx="76200" cy="76200"/>
          </a:xfrm>
          <a:custGeom>
            <a:avLst/>
            <a:gdLst/>
            <a:ahLst/>
            <a:cxnLst/>
            <a:rect l="l" t="t" r="r" b="b"/>
            <a:pathLst>
              <a:path w="76200" h="76200">
                <a:moveTo>
                  <a:pt x="0" y="0"/>
                </a:moveTo>
                <a:lnTo>
                  <a:pt x="76200" y="0"/>
                </a:lnTo>
                <a:lnTo>
                  <a:pt x="76200" y="76200"/>
                </a:lnTo>
                <a:lnTo>
                  <a:pt x="0" y="76200"/>
                </a:lnTo>
                <a:lnTo>
                  <a:pt x="0" y="0"/>
                </a:lnTo>
                <a:close/>
              </a:path>
            </a:pathLst>
          </a:custGeom>
          <a:solidFill>
            <a:srgbClr val="808080"/>
          </a:solidFill>
        </p:spPr>
        <p:txBody>
          <a:bodyPr wrap="square" lIns="0" tIns="0" rIns="0" bIns="0" rtlCol="0"/>
          <a:lstStyle/>
          <a:p>
            <a:endParaRPr/>
          </a:p>
        </p:txBody>
      </p:sp>
      <p:sp>
        <p:nvSpPr>
          <p:cNvPr id="23" name="object 23"/>
          <p:cNvSpPr/>
          <p:nvPr/>
        </p:nvSpPr>
        <p:spPr>
          <a:xfrm>
            <a:off x="6477000" y="5257800"/>
            <a:ext cx="381000" cy="635"/>
          </a:xfrm>
          <a:custGeom>
            <a:avLst/>
            <a:gdLst/>
            <a:ahLst/>
            <a:cxnLst/>
            <a:rect l="l" t="t" r="r" b="b"/>
            <a:pathLst>
              <a:path w="381000" h="635">
                <a:moveTo>
                  <a:pt x="0" y="0"/>
                </a:moveTo>
                <a:lnTo>
                  <a:pt x="381000" y="533"/>
                </a:lnTo>
              </a:path>
            </a:pathLst>
          </a:custGeom>
          <a:ln w="57150">
            <a:solidFill>
              <a:srgbClr val="C00000"/>
            </a:solidFill>
          </a:ln>
        </p:spPr>
        <p:txBody>
          <a:bodyPr wrap="square" lIns="0" tIns="0" rIns="0" bIns="0" rtlCol="0"/>
          <a:lstStyle/>
          <a:p>
            <a:endParaRPr/>
          </a:p>
        </p:txBody>
      </p:sp>
      <p:sp>
        <p:nvSpPr>
          <p:cNvPr id="24" name="object 24"/>
          <p:cNvSpPr/>
          <p:nvPr/>
        </p:nvSpPr>
        <p:spPr>
          <a:xfrm>
            <a:off x="7292251" y="6155842"/>
            <a:ext cx="245745" cy="254000"/>
          </a:xfrm>
          <a:custGeom>
            <a:avLst/>
            <a:gdLst/>
            <a:ahLst/>
            <a:cxnLst/>
            <a:rect l="l" t="t" r="r" b="b"/>
            <a:pathLst>
              <a:path w="245745" h="254000">
                <a:moveTo>
                  <a:pt x="0" y="0"/>
                </a:moveTo>
                <a:lnTo>
                  <a:pt x="245529" y="0"/>
                </a:lnTo>
                <a:lnTo>
                  <a:pt x="245529" y="253428"/>
                </a:lnTo>
                <a:lnTo>
                  <a:pt x="0" y="253428"/>
                </a:lnTo>
                <a:lnTo>
                  <a:pt x="0" y="0"/>
                </a:lnTo>
                <a:close/>
              </a:path>
            </a:pathLst>
          </a:custGeom>
          <a:solidFill>
            <a:srgbClr val="C00000"/>
          </a:solidFill>
        </p:spPr>
        <p:txBody>
          <a:bodyPr wrap="square" lIns="0" tIns="0" rIns="0" bIns="0" rtlCol="0"/>
          <a:lstStyle/>
          <a:p>
            <a:endParaRPr/>
          </a:p>
        </p:txBody>
      </p:sp>
      <p:sp>
        <p:nvSpPr>
          <p:cNvPr id="25" name="object 25"/>
          <p:cNvSpPr txBox="1"/>
          <p:nvPr/>
        </p:nvSpPr>
        <p:spPr>
          <a:xfrm>
            <a:off x="7173804" y="6466204"/>
            <a:ext cx="517525" cy="203835"/>
          </a:xfrm>
          <a:prstGeom prst="rect">
            <a:avLst/>
          </a:prstGeom>
        </p:spPr>
        <p:txBody>
          <a:bodyPr vert="horz" wrap="square" lIns="0" tIns="0" rIns="0" bIns="0" rtlCol="0">
            <a:spAutoFit/>
          </a:bodyPr>
          <a:lstStyle/>
          <a:p>
            <a:pPr marL="12700">
              <a:lnSpc>
                <a:spcPct val="100000"/>
              </a:lnSpc>
            </a:pPr>
            <a:r>
              <a:rPr sz="1400" b="1" dirty="0">
                <a:solidFill>
                  <a:srgbClr val="C00000"/>
                </a:solidFill>
                <a:latin typeface="Calibri"/>
                <a:cs typeface="Calibri"/>
              </a:rPr>
              <a:t>8</a:t>
            </a:r>
            <a:r>
              <a:rPr sz="1400" b="1" spc="-10" dirty="0">
                <a:solidFill>
                  <a:srgbClr val="C00000"/>
                </a:solidFill>
                <a:latin typeface="Calibri"/>
                <a:cs typeface="Calibri"/>
              </a:rPr>
              <a:t> </a:t>
            </a:r>
            <a:r>
              <a:rPr sz="1400" b="1" spc="-5" dirty="0">
                <a:solidFill>
                  <a:srgbClr val="C00000"/>
                </a:solidFill>
                <a:latin typeface="Calibri"/>
                <a:cs typeface="Calibri"/>
              </a:rPr>
              <a:t>w</a:t>
            </a:r>
            <a:r>
              <a:rPr sz="1400" b="1" dirty="0">
                <a:solidFill>
                  <a:srgbClr val="C00000"/>
                </a:solidFill>
                <a:latin typeface="Calibri"/>
                <a:cs typeface="Calibri"/>
              </a:rPr>
              <a:t>ide</a:t>
            </a:r>
            <a:endParaRPr sz="1400">
              <a:latin typeface="Calibri"/>
              <a:cs typeface="Calibri"/>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nSpc>
                <a:spcPct val="100000"/>
              </a:lnSpc>
            </a:pPr>
            <a:r>
              <a:rPr lang="zh-CN" altLang="en-US" spc="-5" dirty="0"/>
              <a:t>高速缓存不命中分析</a:t>
            </a:r>
            <a:endParaRPr spc="-5" dirty="0"/>
          </a:p>
        </p:txBody>
      </p:sp>
      <p:sp>
        <p:nvSpPr>
          <p:cNvPr id="4" name="object 4"/>
          <p:cNvSpPr/>
          <p:nvPr/>
        </p:nvSpPr>
        <p:spPr>
          <a:xfrm>
            <a:off x="7298309" y="3279219"/>
            <a:ext cx="1143000" cy="226060"/>
          </a:xfrm>
          <a:custGeom>
            <a:avLst/>
            <a:gdLst/>
            <a:ahLst/>
            <a:cxnLst/>
            <a:rect l="l" t="t" r="r" b="b"/>
            <a:pathLst>
              <a:path w="1143000" h="226060">
                <a:moveTo>
                  <a:pt x="1142955" y="225980"/>
                </a:moveTo>
                <a:lnTo>
                  <a:pt x="1129841" y="182057"/>
                </a:lnTo>
                <a:lnTo>
                  <a:pt x="1094023" y="146021"/>
                </a:lnTo>
                <a:lnTo>
                  <a:pt x="1055443" y="126290"/>
                </a:lnTo>
                <a:lnTo>
                  <a:pt x="1009298" y="114466"/>
                </a:lnTo>
                <a:lnTo>
                  <a:pt x="742905" y="111680"/>
                </a:lnTo>
                <a:lnTo>
                  <a:pt x="725615" y="111106"/>
                </a:lnTo>
                <a:lnTo>
                  <a:pt x="677023" y="102938"/>
                </a:lnTo>
                <a:lnTo>
                  <a:pt x="635084" y="86256"/>
                </a:lnTo>
                <a:lnTo>
                  <a:pt x="602030" y="62548"/>
                </a:lnTo>
                <a:lnTo>
                  <a:pt x="575634" y="22577"/>
                </a:lnTo>
                <a:lnTo>
                  <a:pt x="571500" y="0"/>
                </a:lnTo>
                <a:lnTo>
                  <a:pt x="570619" y="11147"/>
                </a:lnTo>
                <a:lnTo>
                  <a:pt x="551057" y="52379"/>
                </a:lnTo>
                <a:lnTo>
                  <a:pt x="521904" y="78097"/>
                </a:lnTo>
                <a:lnTo>
                  <a:pt x="482867" y="97555"/>
                </a:lnTo>
                <a:lnTo>
                  <a:pt x="436220" y="109132"/>
                </a:lnTo>
                <a:lnTo>
                  <a:pt x="171405" y="111680"/>
                </a:lnTo>
                <a:lnTo>
                  <a:pt x="154115" y="112254"/>
                </a:lnTo>
                <a:lnTo>
                  <a:pt x="105523" y="120423"/>
                </a:lnTo>
                <a:lnTo>
                  <a:pt x="63584" y="137105"/>
                </a:lnTo>
                <a:lnTo>
                  <a:pt x="30530" y="160813"/>
                </a:lnTo>
                <a:lnTo>
                  <a:pt x="4134" y="200784"/>
                </a:lnTo>
                <a:lnTo>
                  <a:pt x="1243" y="211902"/>
                </a:lnTo>
                <a:lnTo>
                  <a:pt x="0" y="223361"/>
                </a:lnTo>
              </a:path>
            </a:pathLst>
          </a:custGeom>
          <a:ln w="25400">
            <a:solidFill>
              <a:srgbClr val="000000"/>
            </a:solidFill>
          </a:ln>
        </p:spPr>
        <p:txBody>
          <a:bodyPr wrap="square" lIns="0" tIns="0" rIns="0" bIns="0" rtlCol="0"/>
          <a:lstStyle/>
          <a:p>
            <a:endParaRPr/>
          </a:p>
        </p:txBody>
      </p:sp>
      <p:sp>
        <p:nvSpPr>
          <p:cNvPr id="5" name="object 5"/>
          <p:cNvSpPr txBox="1"/>
          <p:nvPr/>
        </p:nvSpPr>
        <p:spPr>
          <a:xfrm>
            <a:off x="475615" y="1311783"/>
            <a:ext cx="7473315" cy="2382704"/>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spc="-5" dirty="0">
                <a:latin typeface="Calibri"/>
                <a:cs typeface="Calibri"/>
              </a:rPr>
              <a:t>假设</a:t>
            </a:r>
            <a:r>
              <a:rPr lang="en-US" altLang="zh-CN" sz="2400" b="1" spc="-5" dirty="0">
                <a:latin typeface="Calibri"/>
                <a:cs typeface="Calibri"/>
              </a:rPr>
              <a:t>:</a:t>
            </a:r>
            <a:endParaRPr lang="zh-CN" altLang="en-US"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dirty="0">
                <a:latin typeface="Calibri"/>
                <a:cs typeface="Calibri"/>
              </a:rPr>
              <a:t>矩阵元素都是</a:t>
            </a:r>
            <a:r>
              <a:rPr lang="en-US" altLang="zh-CN" sz="2000" dirty="0">
                <a:latin typeface="Calibri"/>
                <a:cs typeface="Calibri"/>
              </a:rPr>
              <a:t>d</a:t>
            </a:r>
            <a:r>
              <a:rPr lang="en-US" altLang="zh-CN" sz="2000" spc="-5" dirty="0">
                <a:latin typeface="Calibri"/>
                <a:cs typeface="Calibri"/>
              </a:rPr>
              <a:t>o</a:t>
            </a:r>
            <a:r>
              <a:rPr lang="en-US" altLang="zh-CN" sz="2000" dirty="0">
                <a:latin typeface="Calibri"/>
                <a:cs typeface="Calibri"/>
              </a:rPr>
              <a:t>ub</a:t>
            </a:r>
            <a:r>
              <a:rPr lang="en-US" altLang="zh-CN" sz="2000" spc="-5" dirty="0">
                <a:latin typeface="Calibri"/>
                <a:cs typeface="Calibri"/>
              </a:rPr>
              <a:t>le</a:t>
            </a:r>
            <a:r>
              <a:rPr lang="zh-CN" altLang="en-US" sz="2000" spc="-5" dirty="0">
                <a:latin typeface="Calibri"/>
                <a:cs typeface="Calibri"/>
              </a:rPr>
              <a:t>类型</a:t>
            </a:r>
            <a:endParaRPr lang="zh-CN" altLang="en-US" sz="2000" dirty="0">
              <a:latin typeface="Calibri"/>
              <a:cs typeface="Calibri"/>
            </a:endParaRP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a:latin typeface="Calibri"/>
                <a:cs typeface="Calibri"/>
              </a:rPr>
              <a:t>高速缓存块 </a:t>
            </a:r>
            <a:r>
              <a:rPr lang="en-US" altLang="zh-CN" sz="2000" dirty="0">
                <a:latin typeface="Calibri"/>
                <a:cs typeface="Calibri"/>
              </a:rPr>
              <a:t>= 8</a:t>
            </a:r>
            <a:r>
              <a:rPr lang="zh-CN" altLang="en-US" sz="2000" spc="-5" dirty="0">
                <a:latin typeface="Calibri"/>
                <a:cs typeface="Calibri"/>
              </a:rPr>
              <a:t> </a:t>
            </a:r>
            <a:r>
              <a:rPr lang="en-US" altLang="zh-CN" sz="2000" dirty="0">
                <a:latin typeface="Calibri"/>
                <a:cs typeface="Calibri"/>
              </a:rPr>
              <a:t>d</a:t>
            </a:r>
            <a:r>
              <a:rPr lang="en-US" altLang="zh-CN" sz="2000" spc="-5" dirty="0">
                <a:latin typeface="Calibri"/>
                <a:cs typeface="Calibri"/>
              </a:rPr>
              <a:t>o</a:t>
            </a:r>
            <a:r>
              <a:rPr lang="en-US" altLang="zh-CN" sz="2000" dirty="0">
                <a:latin typeface="Calibri"/>
                <a:cs typeface="Calibri"/>
              </a:rPr>
              <a:t>ub</a:t>
            </a:r>
            <a:r>
              <a:rPr lang="en-US" altLang="zh-CN" sz="2000" spc="-5" dirty="0">
                <a:latin typeface="Calibri"/>
                <a:cs typeface="Calibri"/>
              </a:rPr>
              <a:t>le</a:t>
            </a:r>
            <a:r>
              <a:rPr lang="en-US" altLang="zh-CN" sz="2000" dirty="0">
                <a:latin typeface="Calibri"/>
                <a:cs typeface="Calibri"/>
              </a:rPr>
              <a:t>s</a:t>
            </a: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a:latin typeface="Calibri"/>
                <a:cs typeface="Calibri"/>
              </a:rPr>
              <a:t>高速缓存大小 </a:t>
            </a:r>
            <a:r>
              <a:rPr lang="en-US" altLang="zh-CN" sz="2000" dirty="0">
                <a:latin typeface="Calibri"/>
                <a:cs typeface="Calibri"/>
              </a:rPr>
              <a:t>C</a:t>
            </a:r>
            <a:r>
              <a:rPr lang="en-US" altLang="zh-CN" sz="2000" spc="-10" dirty="0">
                <a:latin typeface="Calibri"/>
                <a:cs typeface="Calibri"/>
              </a:rPr>
              <a:t> </a:t>
            </a:r>
            <a:r>
              <a:rPr lang="en-US" altLang="zh-CN" sz="2000" spc="-5" dirty="0">
                <a:latin typeface="Calibri"/>
                <a:cs typeface="Calibri"/>
              </a:rPr>
              <a:t>&lt;</a:t>
            </a:r>
            <a:r>
              <a:rPr lang="en-US" altLang="zh-CN" sz="2000" dirty="0">
                <a:latin typeface="Calibri"/>
                <a:cs typeface="Calibri"/>
              </a:rPr>
              <a:t>&lt;</a:t>
            </a:r>
            <a:r>
              <a:rPr lang="en-US" altLang="zh-CN" sz="2000" spc="-5" dirty="0">
                <a:latin typeface="Calibri"/>
                <a:cs typeface="Calibri"/>
              </a:rPr>
              <a:t> </a:t>
            </a:r>
            <a:r>
              <a:rPr lang="en-US" altLang="zh-CN" sz="2000" i="1" dirty="0">
                <a:latin typeface="Calibri"/>
                <a:cs typeface="Calibri"/>
              </a:rPr>
              <a:t>n</a:t>
            </a:r>
            <a:r>
              <a:rPr lang="en-US" altLang="zh-CN" sz="2000" i="1" spc="-10" dirty="0">
                <a:latin typeface="Calibri"/>
                <a:cs typeface="Calibri"/>
              </a:rPr>
              <a:t> </a:t>
            </a:r>
            <a:r>
              <a:rPr lang="en-US" altLang="zh-CN" sz="2000" dirty="0">
                <a:latin typeface="Calibri"/>
                <a:cs typeface="Calibri"/>
              </a:rPr>
              <a:t>(</a:t>
            </a:r>
            <a:r>
              <a:rPr lang="zh-CN" altLang="en-US" sz="2000" dirty="0">
                <a:latin typeface="Calibri"/>
                <a:cs typeface="Calibri"/>
              </a:rPr>
              <a:t>远小于 </a:t>
            </a:r>
            <a:r>
              <a:rPr lang="en-US" altLang="zh-CN" sz="2000" i="1" dirty="0">
                <a:latin typeface="Calibri"/>
                <a:cs typeface="Calibri"/>
              </a:rPr>
              <a:t>n</a:t>
            </a:r>
            <a:r>
              <a:rPr lang="en-US" altLang="zh-CN" sz="2000" dirty="0">
                <a:latin typeface="Calibri"/>
                <a:cs typeface="Calibri"/>
              </a:rPr>
              <a:t>)</a:t>
            </a:r>
          </a:p>
          <a:p>
            <a:pPr marR="5080" algn="r">
              <a:lnSpc>
                <a:spcPts val="2155"/>
              </a:lnSpc>
              <a:spcBef>
                <a:spcPts val="1855"/>
              </a:spcBef>
            </a:pPr>
            <a:r>
              <a:rPr sz="1800" b="1" spc="-5" dirty="0" smtClean="0">
                <a:latin typeface="Calibri"/>
                <a:cs typeface="Calibri"/>
              </a:rPr>
              <a:t>n</a:t>
            </a:r>
            <a:endParaRPr sz="1800" dirty="0">
              <a:latin typeface="Calibri"/>
              <a:cs typeface="Calibri"/>
            </a:endParaRPr>
          </a:p>
          <a:p>
            <a:pPr marL="355600" indent="-342900">
              <a:lnSpc>
                <a:spcPts val="2875"/>
              </a:lnSpc>
              <a:buClr>
                <a:srgbClr val="990000"/>
              </a:buClr>
              <a:buSzPct val="58333"/>
              <a:buFont typeface="Wingdings 2"/>
              <a:buChar char=""/>
              <a:tabLst>
                <a:tab pos="355600" algn="l"/>
              </a:tabLst>
            </a:pPr>
            <a:r>
              <a:rPr lang="zh-CN" altLang="en-US" sz="2400" b="1" spc="-5" dirty="0" smtClean="0">
                <a:latin typeface="Calibri"/>
                <a:cs typeface="Calibri"/>
              </a:rPr>
              <a:t>第二次迭代</a:t>
            </a:r>
            <a:r>
              <a:rPr sz="2400" b="1" spc="-5" dirty="0" smtClean="0">
                <a:latin typeface="Calibri"/>
                <a:cs typeface="Calibri"/>
              </a:rPr>
              <a:t>:</a:t>
            </a:r>
            <a:endParaRPr sz="2400" dirty="0">
              <a:latin typeface="Calibri"/>
              <a:cs typeface="Calibri"/>
            </a:endParaRPr>
          </a:p>
        </p:txBody>
      </p:sp>
      <p:sp>
        <p:nvSpPr>
          <p:cNvPr id="6" name="object 6"/>
          <p:cNvSpPr txBox="1"/>
          <p:nvPr/>
        </p:nvSpPr>
        <p:spPr>
          <a:xfrm>
            <a:off x="932814" y="3656376"/>
            <a:ext cx="2648586" cy="615553"/>
          </a:xfrm>
          <a:prstGeom prst="rect">
            <a:avLst/>
          </a:prstGeom>
        </p:spPr>
        <p:txBody>
          <a:bodyPr vert="horz" wrap="square" lIns="0" tIns="0" rIns="0" bIns="0" rtlCol="0">
            <a:spAutoFit/>
          </a:bodyPr>
          <a:lstStyle/>
          <a:p>
            <a:pPr marL="299085" indent="-286385">
              <a:lnSpc>
                <a:spcPct val="100000"/>
              </a:lnSpc>
              <a:buClr>
                <a:srgbClr val="990000"/>
              </a:buClr>
              <a:buSzPct val="110000"/>
              <a:buFont typeface="Wingdings"/>
              <a:buChar char=""/>
              <a:tabLst>
                <a:tab pos="299720" algn="l"/>
              </a:tabLst>
            </a:pPr>
            <a:r>
              <a:rPr lang="zh-CN" altLang="en-US" sz="2000" dirty="0" smtClean="0">
                <a:latin typeface="Calibri"/>
                <a:cs typeface="Calibri"/>
              </a:rPr>
              <a:t>继续</a:t>
            </a:r>
            <a:r>
              <a:rPr sz="2000" dirty="0" smtClean="0">
                <a:latin typeface="Calibri"/>
                <a:cs typeface="Calibri"/>
              </a:rPr>
              <a:t>:</a:t>
            </a:r>
            <a:endParaRPr sz="2000" dirty="0">
              <a:latin typeface="Calibri"/>
              <a:cs typeface="Calibri"/>
            </a:endParaRPr>
          </a:p>
          <a:p>
            <a:pPr marL="299085">
              <a:lnSpc>
                <a:spcPct val="100000"/>
              </a:lnSpc>
            </a:pPr>
            <a:r>
              <a:rPr sz="2000" i="1" dirty="0">
                <a:latin typeface="Calibri"/>
                <a:cs typeface="Calibri"/>
              </a:rPr>
              <a:t>n</a:t>
            </a:r>
            <a:r>
              <a:rPr sz="2000" spc="5" dirty="0">
                <a:latin typeface="Calibri"/>
                <a:cs typeface="Calibri"/>
              </a:rPr>
              <a:t>/</a:t>
            </a:r>
            <a:r>
              <a:rPr sz="2000" dirty="0">
                <a:latin typeface="Calibri"/>
                <a:cs typeface="Calibri"/>
              </a:rPr>
              <a:t>8</a:t>
            </a:r>
            <a:r>
              <a:rPr sz="2000" spc="-15" dirty="0">
                <a:latin typeface="Calibri"/>
                <a:cs typeface="Calibri"/>
              </a:rPr>
              <a:t> </a:t>
            </a:r>
            <a:r>
              <a:rPr sz="2000" dirty="0">
                <a:latin typeface="Calibri"/>
                <a:cs typeface="Calibri"/>
              </a:rPr>
              <a:t>+ </a:t>
            </a:r>
            <a:r>
              <a:rPr sz="2000" i="1" dirty="0">
                <a:latin typeface="Calibri"/>
                <a:cs typeface="Calibri"/>
              </a:rPr>
              <a:t>n</a:t>
            </a:r>
            <a:r>
              <a:rPr sz="2000" i="1" spc="-10" dirty="0">
                <a:latin typeface="Calibri"/>
                <a:cs typeface="Calibri"/>
              </a:rPr>
              <a:t> </a:t>
            </a:r>
            <a:r>
              <a:rPr sz="2000" dirty="0">
                <a:latin typeface="Calibri"/>
                <a:cs typeface="Calibri"/>
              </a:rPr>
              <a:t>=</a:t>
            </a:r>
            <a:r>
              <a:rPr sz="2000" spc="-10" dirty="0">
                <a:latin typeface="Calibri"/>
                <a:cs typeface="Calibri"/>
              </a:rPr>
              <a:t> </a:t>
            </a:r>
            <a:r>
              <a:rPr sz="2000" dirty="0">
                <a:latin typeface="Calibri"/>
                <a:cs typeface="Calibri"/>
              </a:rPr>
              <a:t>9</a:t>
            </a:r>
            <a:r>
              <a:rPr sz="2000" i="1" dirty="0">
                <a:latin typeface="Calibri"/>
                <a:cs typeface="Calibri"/>
              </a:rPr>
              <a:t>n</a:t>
            </a:r>
            <a:r>
              <a:rPr sz="2000" spc="5" dirty="0">
                <a:latin typeface="Calibri"/>
                <a:cs typeface="Calibri"/>
              </a:rPr>
              <a:t>/</a:t>
            </a:r>
            <a:r>
              <a:rPr sz="2000" dirty="0">
                <a:latin typeface="Calibri"/>
                <a:cs typeface="Calibri"/>
              </a:rPr>
              <a:t>8</a:t>
            </a:r>
            <a:r>
              <a:rPr sz="2000" spc="-15" dirty="0">
                <a:latin typeface="Calibri"/>
                <a:cs typeface="Calibri"/>
              </a:rPr>
              <a:t> </a:t>
            </a:r>
            <a:r>
              <a:rPr lang="zh-CN" altLang="en-US" sz="2000" spc="-15" dirty="0" smtClean="0">
                <a:latin typeface="Calibri"/>
                <a:cs typeface="Calibri"/>
              </a:rPr>
              <a:t>不命中</a:t>
            </a:r>
            <a:endParaRPr sz="2000" dirty="0">
              <a:latin typeface="Calibri"/>
              <a:cs typeface="Calibri"/>
            </a:endParaRPr>
          </a:p>
        </p:txBody>
      </p:sp>
      <p:sp>
        <p:nvSpPr>
          <p:cNvPr id="7" name="object 7"/>
          <p:cNvSpPr/>
          <p:nvPr/>
        </p:nvSpPr>
        <p:spPr>
          <a:xfrm>
            <a:off x="5715000" y="3684786"/>
            <a:ext cx="1143000" cy="1113155"/>
          </a:xfrm>
          <a:custGeom>
            <a:avLst/>
            <a:gdLst/>
            <a:ahLst/>
            <a:cxnLst/>
            <a:rect l="l" t="t" r="r" b="b"/>
            <a:pathLst>
              <a:path w="1143000" h="1113154">
                <a:moveTo>
                  <a:pt x="0" y="1112841"/>
                </a:moveTo>
                <a:lnTo>
                  <a:pt x="1143000" y="1112841"/>
                </a:lnTo>
                <a:lnTo>
                  <a:pt x="1143000" y="0"/>
                </a:lnTo>
                <a:lnTo>
                  <a:pt x="0" y="0"/>
                </a:lnTo>
                <a:lnTo>
                  <a:pt x="0" y="1112841"/>
                </a:lnTo>
                <a:close/>
              </a:path>
            </a:pathLst>
          </a:custGeom>
          <a:solidFill>
            <a:srgbClr val="DADADA"/>
          </a:solidFill>
        </p:spPr>
        <p:txBody>
          <a:bodyPr wrap="square" lIns="0" tIns="0" rIns="0" bIns="0" rtlCol="0"/>
          <a:lstStyle/>
          <a:p>
            <a:endParaRPr/>
          </a:p>
        </p:txBody>
      </p:sp>
      <p:sp>
        <p:nvSpPr>
          <p:cNvPr id="8" name="object 8"/>
          <p:cNvSpPr/>
          <p:nvPr/>
        </p:nvSpPr>
        <p:spPr>
          <a:xfrm>
            <a:off x="7436908" y="3654628"/>
            <a:ext cx="1021715" cy="1143000"/>
          </a:xfrm>
          <a:custGeom>
            <a:avLst/>
            <a:gdLst/>
            <a:ahLst/>
            <a:cxnLst/>
            <a:rect l="l" t="t" r="r" b="b"/>
            <a:pathLst>
              <a:path w="1021715" h="1143000">
                <a:moveTo>
                  <a:pt x="0" y="1143000"/>
                </a:moveTo>
                <a:lnTo>
                  <a:pt x="1021292" y="1143000"/>
                </a:lnTo>
                <a:lnTo>
                  <a:pt x="1021292" y="0"/>
                </a:lnTo>
                <a:lnTo>
                  <a:pt x="0" y="0"/>
                </a:lnTo>
                <a:lnTo>
                  <a:pt x="0" y="1143000"/>
                </a:lnTo>
                <a:close/>
              </a:path>
            </a:pathLst>
          </a:custGeom>
          <a:solidFill>
            <a:srgbClr val="DADADA"/>
          </a:solidFill>
        </p:spPr>
        <p:txBody>
          <a:bodyPr wrap="square" lIns="0" tIns="0" rIns="0" bIns="0" rtlCol="0"/>
          <a:lstStyle/>
          <a:p>
            <a:endParaRPr/>
          </a:p>
        </p:txBody>
      </p:sp>
      <p:sp>
        <p:nvSpPr>
          <p:cNvPr id="9" name="object 9"/>
          <p:cNvSpPr/>
          <p:nvPr/>
        </p:nvSpPr>
        <p:spPr>
          <a:xfrm>
            <a:off x="7315200" y="3654628"/>
            <a:ext cx="63500" cy="898525"/>
          </a:xfrm>
          <a:custGeom>
            <a:avLst/>
            <a:gdLst/>
            <a:ahLst/>
            <a:cxnLst/>
            <a:rect l="l" t="t" r="r" b="b"/>
            <a:pathLst>
              <a:path w="63500" h="898525">
                <a:moveTo>
                  <a:pt x="0" y="898042"/>
                </a:moveTo>
                <a:lnTo>
                  <a:pt x="62970" y="898042"/>
                </a:lnTo>
                <a:lnTo>
                  <a:pt x="62970" y="0"/>
                </a:lnTo>
                <a:lnTo>
                  <a:pt x="0" y="0"/>
                </a:lnTo>
                <a:lnTo>
                  <a:pt x="0" y="898042"/>
                </a:lnTo>
                <a:close/>
              </a:path>
            </a:pathLst>
          </a:custGeom>
          <a:solidFill>
            <a:srgbClr val="DADADA"/>
          </a:solidFill>
        </p:spPr>
        <p:txBody>
          <a:bodyPr wrap="square" lIns="0" tIns="0" rIns="0" bIns="0" rtlCol="0"/>
          <a:lstStyle/>
          <a:p>
            <a:endParaRPr/>
          </a:p>
        </p:txBody>
      </p:sp>
      <p:sp>
        <p:nvSpPr>
          <p:cNvPr id="10" name="object 10"/>
          <p:cNvSpPr/>
          <p:nvPr/>
        </p:nvSpPr>
        <p:spPr>
          <a:xfrm>
            <a:off x="5715000" y="3654624"/>
            <a:ext cx="1143000" cy="1905"/>
          </a:xfrm>
          <a:custGeom>
            <a:avLst/>
            <a:gdLst/>
            <a:ahLst/>
            <a:cxnLst/>
            <a:rect l="l" t="t" r="r" b="b"/>
            <a:pathLst>
              <a:path w="1143000" h="1904">
                <a:moveTo>
                  <a:pt x="0" y="0"/>
                </a:moveTo>
                <a:lnTo>
                  <a:pt x="1143000" y="1587"/>
                </a:lnTo>
              </a:path>
            </a:pathLst>
          </a:custGeom>
          <a:ln w="57150">
            <a:solidFill>
              <a:srgbClr val="808080"/>
            </a:solidFill>
          </a:ln>
        </p:spPr>
        <p:txBody>
          <a:bodyPr wrap="square" lIns="0" tIns="0" rIns="0" bIns="0" rtlCol="0"/>
          <a:lstStyle/>
          <a:p>
            <a:endParaRPr/>
          </a:p>
        </p:txBody>
      </p:sp>
      <p:sp>
        <p:nvSpPr>
          <p:cNvPr id="11" name="object 11"/>
          <p:cNvSpPr/>
          <p:nvPr/>
        </p:nvSpPr>
        <p:spPr>
          <a:xfrm>
            <a:off x="7407539" y="3626048"/>
            <a:ext cx="0" cy="927100"/>
          </a:xfrm>
          <a:custGeom>
            <a:avLst/>
            <a:gdLst/>
            <a:ahLst/>
            <a:cxnLst/>
            <a:rect l="l" t="t" r="r" b="b"/>
            <a:pathLst>
              <a:path h="927100">
                <a:moveTo>
                  <a:pt x="0" y="0"/>
                </a:moveTo>
                <a:lnTo>
                  <a:pt x="0" y="926622"/>
                </a:lnTo>
              </a:path>
            </a:pathLst>
          </a:custGeom>
          <a:ln w="57150">
            <a:solidFill>
              <a:srgbClr val="808080"/>
            </a:solidFill>
          </a:ln>
        </p:spPr>
        <p:txBody>
          <a:bodyPr wrap="square" lIns="0" tIns="0" rIns="0" bIns="0" rtlCol="0"/>
          <a:lstStyle/>
          <a:p>
            <a:endParaRPr/>
          </a:p>
        </p:txBody>
      </p:sp>
      <p:sp>
        <p:nvSpPr>
          <p:cNvPr id="12" name="object 12"/>
          <p:cNvSpPr/>
          <p:nvPr/>
        </p:nvSpPr>
        <p:spPr>
          <a:xfrm>
            <a:off x="7378170" y="4816148"/>
            <a:ext cx="59055" cy="0"/>
          </a:xfrm>
          <a:custGeom>
            <a:avLst/>
            <a:gdLst/>
            <a:ahLst/>
            <a:cxnLst/>
            <a:rect l="l" t="t" r="r" b="b"/>
            <a:pathLst>
              <a:path w="59054">
                <a:moveTo>
                  <a:pt x="0" y="0"/>
                </a:moveTo>
                <a:lnTo>
                  <a:pt x="58737" y="0"/>
                </a:lnTo>
              </a:path>
            </a:pathLst>
          </a:custGeom>
          <a:ln w="57150">
            <a:solidFill>
              <a:srgbClr val="808080"/>
            </a:solidFill>
          </a:ln>
        </p:spPr>
        <p:txBody>
          <a:bodyPr wrap="square" lIns="0" tIns="0" rIns="0" bIns="0" rtlCol="0"/>
          <a:lstStyle/>
          <a:p>
            <a:endParaRPr/>
          </a:p>
        </p:txBody>
      </p:sp>
      <p:sp>
        <p:nvSpPr>
          <p:cNvPr id="13" name="object 13"/>
          <p:cNvSpPr/>
          <p:nvPr/>
        </p:nvSpPr>
        <p:spPr>
          <a:xfrm>
            <a:off x="3929862" y="3654628"/>
            <a:ext cx="1143000" cy="1143000"/>
          </a:xfrm>
          <a:custGeom>
            <a:avLst/>
            <a:gdLst/>
            <a:ahLst/>
            <a:cxnLst/>
            <a:rect l="l" t="t" r="r" b="b"/>
            <a:pathLst>
              <a:path w="1143000" h="1143000">
                <a:moveTo>
                  <a:pt x="0" y="0"/>
                </a:moveTo>
                <a:lnTo>
                  <a:pt x="1143000" y="0"/>
                </a:lnTo>
                <a:lnTo>
                  <a:pt x="1143000" y="1143000"/>
                </a:lnTo>
                <a:lnTo>
                  <a:pt x="0" y="1143000"/>
                </a:lnTo>
                <a:lnTo>
                  <a:pt x="0" y="0"/>
                </a:lnTo>
                <a:close/>
              </a:path>
            </a:pathLst>
          </a:custGeom>
          <a:solidFill>
            <a:srgbClr val="DADADA"/>
          </a:solidFill>
        </p:spPr>
        <p:txBody>
          <a:bodyPr wrap="square" lIns="0" tIns="0" rIns="0" bIns="0" rtlCol="0"/>
          <a:lstStyle/>
          <a:p>
            <a:endParaRPr/>
          </a:p>
        </p:txBody>
      </p:sp>
      <p:sp>
        <p:nvSpPr>
          <p:cNvPr id="14" name="object 14"/>
          <p:cNvSpPr txBox="1"/>
          <p:nvPr/>
        </p:nvSpPr>
        <p:spPr>
          <a:xfrm>
            <a:off x="475615" y="4863027"/>
            <a:ext cx="7216140" cy="1000274"/>
          </a:xfrm>
          <a:prstGeom prst="rect">
            <a:avLst/>
          </a:prstGeom>
        </p:spPr>
        <p:txBody>
          <a:bodyPr vert="horz" wrap="square" lIns="0" tIns="0" rIns="0" bIns="0" rtlCol="0">
            <a:spAutoFit/>
          </a:bodyPr>
          <a:lstStyle/>
          <a:p>
            <a:pPr marR="5080" algn="r">
              <a:lnSpc>
                <a:spcPct val="100000"/>
              </a:lnSpc>
            </a:pPr>
            <a:r>
              <a:rPr sz="1400" b="1" dirty="0">
                <a:solidFill>
                  <a:srgbClr val="C00000"/>
                </a:solidFill>
                <a:latin typeface="Calibri"/>
                <a:cs typeface="Calibri"/>
              </a:rPr>
              <a:t>8</a:t>
            </a:r>
            <a:r>
              <a:rPr sz="1400" b="1" spc="-10" dirty="0">
                <a:solidFill>
                  <a:srgbClr val="C00000"/>
                </a:solidFill>
                <a:latin typeface="Calibri"/>
                <a:cs typeface="Calibri"/>
              </a:rPr>
              <a:t> </a:t>
            </a:r>
            <a:r>
              <a:rPr sz="1400" b="1" spc="-5" dirty="0">
                <a:solidFill>
                  <a:srgbClr val="C00000"/>
                </a:solidFill>
                <a:latin typeface="Calibri"/>
                <a:cs typeface="Calibri"/>
              </a:rPr>
              <a:t>w</a:t>
            </a:r>
            <a:r>
              <a:rPr sz="1400" b="1" dirty="0">
                <a:solidFill>
                  <a:srgbClr val="C00000"/>
                </a:solidFill>
                <a:latin typeface="Calibri"/>
                <a:cs typeface="Calibri"/>
              </a:rPr>
              <a:t>ide</a:t>
            </a:r>
            <a:endParaRPr sz="1400" dirty="0">
              <a:latin typeface="Calibri"/>
              <a:cs typeface="Calibri"/>
            </a:endParaRPr>
          </a:p>
          <a:p>
            <a:pPr marL="355600" indent="-342900">
              <a:lnSpc>
                <a:spcPct val="100000"/>
              </a:lnSpc>
              <a:spcBef>
                <a:spcPts val="50"/>
              </a:spcBef>
              <a:buClr>
                <a:srgbClr val="990000"/>
              </a:buClr>
              <a:buSzPct val="58333"/>
              <a:buFont typeface="Wingdings 2"/>
              <a:buChar char=""/>
              <a:tabLst>
                <a:tab pos="355600" algn="l"/>
              </a:tabLst>
            </a:pPr>
            <a:r>
              <a:rPr lang="zh-CN" altLang="en-US" sz="2400" b="1" spc="-5" dirty="0" smtClean="0">
                <a:latin typeface="Calibri"/>
                <a:cs typeface="Calibri"/>
              </a:rPr>
              <a:t>不命中总数</a:t>
            </a:r>
            <a:r>
              <a:rPr sz="2400" b="1" spc="-5" dirty="0" smtClean="0">
                <a:latin typeface="Calibri"/>
                <a:cs typeface="Calibri"/>
              </a:rPr>
              <a:t>:</a:t>
            </a:r>
            <a:endParaRPr sz="2400" dirty="0">
              <a:latin typeface="Calibri"/>
              <a:cs typeface="Calibri"/>
            </a:endParaRPr>
          </a:p>
          <a:p>
            <a:pPr marL="469900">
              <a:lnSpc>
                <a:spcPct val="100000"/>
              </a:lnSpc>
              <a:spcBef>
                <a:spcPts val="505"/>
              </a:spcBef>
              <a:tabLst>
                <a:tab pos="756285" algn="l"/>
              </a:tabLst>
            </a:pPr>
            <a:r>
              <a:rPr sz="2200" spc="-5" dirty="0">
                <a:solidFill>
                  <a:srgbClr val="990000"/>
                </a:solidFill>
                <a:latin typeface="Wingdings"/>
                <a:cs typeface="Wingdings"/>
              </a:rPr>
              <a:t></a:t>
            </a:r>
            <a:r>
              <a:rPr sz="2200" spc="-5" dirty="0">
                <a:solidFill>
                  <a:srgbClr val="990000"/>
                </a:solidFill>
                <a:latin typeface="Times New Roman"/>
                <a:cs typeface="Times New Roman"/>
              </a:rPr>
              <a:t>	</a:t>
            </a:r>
            <a:r>
              <a:rPr sz="2000" dirty="0">
                <a:latin typeface="Calibri"/>
                <a:cs typeface="Calibri"/>
              </a:rPr>
              <a:t>9</a:t>
            </a:r>
            <a:r>
              <a:rPr sz="2000" i="1" dirty="0">
                <a:latin typeface="Calibri"/>
                <a:cs typeface="Calibri"/>
              </a:rPr>
              <a:t>n</a:t>
            </a:r>
            <a:r>
              <a:rPr sz="2000" spc="5" dirty="0">
                <a:latin typeface="Calibri"/>
                <a:cs typeface="Calibri"/>
              </a:rPr>
              <a:t>/</a:t>
            </a:r>
            <a:r>
              <a:rPr sz="2000" dirty="0">
                <a:latin typeface="Calibri"/>
                <a:cs typeface="Calibri"/>
              </a:rPr>
              <a:t>8</a:t>
            </a:r>
            <a:r>
              <a:rPr sz="2000" spc="-30" dirty="0">
                <a:latin typeface="Calibri"/>
                <a:cs typeface="Calibri"/>
              </a:rPr>
              <a:t> </a:t>
            </a:r>
            <a:r>
              <a:rPr sz="2000" i="1" dirty="0">
                <a:latin typeface="Calibri"/>
                <a:cs typeface="Calibri"/>
              </a:rPr>
              <a:t>n</a:t>
            </a:r>
            <a:r>
              <a:rPr sz="1950" spc="22" baseline="25641" dirty="0">
                <a:latin typeface="Calibri"/>
                <a:cs typeface="Calibri"/>
              </a:rPr>
              <a:t>2</a:t>
            </a:r>
            <a:r>
              <a:rPr sz="1950" baseline="25641" dirty="0">
                <a:latin typeface="Calibri"/>
                <a:cs typeface="Calibri"/>
              </a:rPr>
              <a:t> </a:t>
            </a:r>
            <a:r>
              <a:rPr sz="1950" spc="-225" baseline="25641" dirty="0">
                <a:latin typeface="Calibri"/>
                <a:cs typeface="Calibri"/>
              </a:rPr>
              <a:t> </a:t>
            </a:r>
            <a:r>
              <a:rPr sz="2000" dirty="0">
                <a:latin typeface="Calibri"/>
                <a:cs typeface="Calibri"/>
              </a:rPr>
              <a:t>= (9</a:t>
            </a:r>
            <a:r>
              <a:rPr sz="2000" spc="5" dirty="0">
                <a:latin typeface="Calibri"/>
                <a:cs typeface="Calibri"/>
              </a:rPr>
              <a:t>/</a:t>
            </a:r>
            <a:r>
              <a:rPr sz="2000" dirty="0">
                <a:latin typeface="Calibri"/>
                <a:cs typeface="Calibri"/>
              </a:rPr>
              <a:t>8)</a:t>
            </a:r>
            <a:r>
              <a:rPr sz="2000" spc="-20" dirty="0">
                <a:latin typeface="Calibri"/>
                <a:cs typeface="Calibri"/>
              </a:rPr>
              <a:t> </a:t>
            </a:r>
            <a:r>
              <a:rPr sz="2000" i="1" dirty="0">
                <a:latin typeface="Calibri"/>
                <a:cs typeface="Calibri"/>
              </a:rPr>
              <a:t>n</a:t>
            </a:r>
            <a:r>
              <a:rPr sz="1950" spc="22" baseline="25641" dirty="0">
                <a:latin typeface="Calibri"/>
                <a:cs typeface="Calibri"/>
              </a:rPr>
              <a:t>3</a:t>
            </a:r>
            <a:endParaRPr sz="1950" baseline="25641" dirty="0">
              <a:latin typeface="Calibri"/>
              <a:cs typeface="Calibri"/>
            </a:endParaRPr>
          </a:p>
        </p:txBody>
      </p:sp>
      <p:sp>
        <p:nvSpPr>
          <p:cNvPr id="15" name="object 15"/>
          <p:cNvSpPr txBox="1"/>
          <p:nvPr/>
        </p:nvSpPr>
        <p:spPr>
          <a:xfrm>
            <a:off x="6979071" y="4096063"/>
            <a:ext cx="212725"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x</a:t>
            </a:r>
            <a:endParaRPr sz="3200">
              <a:latin typeface="Calibri"/>
              <a:cs typeface="Calibri"/>
            </a:endParaRPr>
          </a:p>
        </p:txBody>
      </p:sp>
      <p:sp>
        <p:nvSpPr>
          <p:cNvPr id="16" name="object 16"/>
          <p:cNvSpPr txBox="1"/>
          <p:nvPr/>
        </p:nvSpPr>
        <p:spPr>
          <a:xfrm>
            <a:off x="5274857" y="4068262"/>
            <a:ext cx="228600"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a:t>
            </a:r>
            <a:endParaRPr sz="3200">
              <a:latin typeface="Calibri"/>
              <a:cs typeface="Calibri"/>
            </a:endParaRPr>
          </a:p>
        </p:txBody>
      </p:sp>
      <p:sp>
        <p:nvSpPr>
          <p:cNvPr id="17" name="object 17"/>
          <p:cNvSpPr/>
          <p:nvPr/>
        </p:nvSpPr>
        <p:spPr>
          <a:xfrm>
            <a:off x="4004729" y="3654628"/>
            <a:ext cx="76200" cy="76200"/>
          </a:xfrm>
          <a:custGeom>
            <a:avLst/>
            <a:gdLst/>
            <a:ahLst/>
            <a:cxnLst/>
            <a:rect l="l" t="t" r="r" b="b"/>
            <a:pathLst>
              <a:path w="76200" h="76200">
                <a:moveTo>
                  <a:pt x="0" y="0"/>
                </a:moveTo>
                <a:lnTo>
                  <a:pt x="76200" y="0"/>
                </a:lnTo>
                <a:lnTo>
                  <a:pt x="76200" y="76200"/>
                </a:lnTo>
                <a:lnTo>
                  <a:pt x="0" y="76200"/>
                </a:lnTo>
                <a:lnTo>
                  <a:pt x="0" y="0"/>
                </a:lnTo>
                <a:close/>
              </a:path>
            </a:pathLst>
          </a:custGeom>
          <a:solidFill>
            <a:srgbClr val="808080"/>
          </a:solidFill>
        </p:spPr>
        <p:txBody>
          <a:bodyPr wrap="square" lIns="0" tIns="0" rIns="0" bIns="0" rtlCol="0"/>
          <a:lstStyle/>
          <a:p>
            <a:endParaRPr/>
          </a:p>
        </p:txBody>
      </p:sp>
      <p:sp>
        <p:nvSpPr>
          <p:cNvPr id="18" name="object 18"/>
          <p:cNvSpPr/>
          <p:nvPr/>
        </p:nvSpPr>
        <p:spPr>
          <a:xfrm>
            <a:off x="6477000" y="3654623"/>
            <a:ext cx="381000" cy="635"/>
          </a:xfrm>
          <a:custGeom>
            <a:avLst/>
            <a:gdLst/>
            <a:ahLst/>
            <a:cxnLst/>
            <a:rect l="l" t="t" r="r" b="b"/>
            <a:pathLst>
              <a:path w="381000" h="635">
                <a:moveTo>
                  <a:pt x="0" y="0"/>
                </a:moveTo>
                <a:lnTo>
                  <a:pt x="381000" y="533"/>
                </a:lnTo>
              </a:path>
            </a:pathLst>
          </a:custGeom>
          <a:ln w="57150">
            <a:solidFill>
              <a:srgbClr val="C00000"/>
            </a:solidFill>
          </a:ln>
        </p:spPr>
        <p:txBody>
          <a:bodyPr wrap="square" lIns="0" tIns="0" rIns="0" bIns="0" rtlCol="0"/>
          <a:lstStyle/>
          <a:p>
            <a:endParaRPr/>
          </a:p>
        </p:txBody>
      </p:sp>
      <p:sp>
        <p:nvSpPr>
          <p:cNvPr id="19" name="object 19"/>
          <p:cNvSpPr/>
          <p:nvPr/>
        </p:nvSpPr>
        <p:spPr>
          <a:xfrm>
            <a:off x="7298270" y="4552670"/>
            <a:ext cx="245745" cy="254000"/>
          </a:xfrm>
          <a:custGeom>
            <a:avLst/>
            <a:gdLst/>
            <a:ahLst/>
            <a:cxnLst/>
            <a:rect l="l" t="t" r="r" b="b"/>
            <a:pathLst>
              <a:path w="245745" h="254000">
                <a:moveTo>
                  <a:pt x="0" y="0"/>
                </a:moveTo>
                <a:lnTo>
                  <a:pt x="245529" y="0"/>
                </a:lnTo>
                <a:lnTo>
                  <a:pt x="245529" y="253428"/>
                </a:lnTo>
                <a:lnTo>
                  <a:pt x="0" y="253428"/>
                </a:lnTo>
                <a:lnTo>
                  <a:pt x="0" y="0"/>
                </a:lnTo>
                <a:close/>
              </a:path>
            </a:pathLst>
          </a:custGeom>
          <a:solidFill>
            <a:srgbClr val="C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52400" y="1143000"/>
            <a:ext cx="8839200" cy="3536950"/>
          </a:xfrm>
          <a:custGeom>
            <a:avLst/>
            <a:gdLst/>
            <a:ahLst/>
            <a:cxnLst/>
            <a:rect l="l" t="t" r="r" b="b"/>
            <a:pathLst>
              <a:path w="8839200" h="3536950">
                <a:moveTo>
                  <a:pt x="0" y="0"/>
                </a:moveTo>
                <a:lnTo>
                  <a:pt x="8839200" y="0"/>
                </a:lnTo>
                <a:lnTo>
                  <a:pt x="8839200" y="3536861"/>
                </a:lnTo>
                <a:lnTo>
                  <a:pt x="0" y="3536861"/>
                </a:lnTo>
                <a:lnTo>
                  <a:pt x="0" y="0"/>
                </a:lnTo>
                <a:close/>
              </a:path>
            </a:pathLst>
          </a:custGeom>
          <a:solidFill>
            <a:srgbClr val="F6F5BD"/>
          </a:solidFill>
        </p:spPr>
        <p:txBody>
          <a:bodyPr wrap="square" lIns="0" tIns="0" rIns="0" bIns="0" rtlCol="0"/>
          <a:lstStyle/>
          <a:p>
            <a:endParaRPr/>
          </a:p>
        </p:txBody>
      </p:sp>
      <p:sp>
        <p:nvSpPr>
          <p:cNvPr id="5" name="object 5"/>
          <p:cNvSpPr/>
          <p:nvPr/>
        </p:nvSpPr>
        <p:spPr>
          <a:xfrm>
            <a:off x="146050" y="4682490"/>
            <a:ext cx="8851900" cy="0"/>
          </a:xfrm>
          <a:custGeom>
            <a:avLst/>
            <a:gdLst/>
            <a:ahLst/>
            <a:cxnLst/>
            <a:rect l="l" t="t" r="r" b="b"/>
            <a:pathLst>
              <a:path w="8851900">
                <a:moveTo>
                  <a:pt x="0" y="0"/>
                </a:moveTo>
                <a:lnTo>
                  <a:pt x="8851900" y="0"/>
                </a:lnTo>
              </a:path>
            </a:pathLst>
          </a:custGeom>
          <a:ln w="7620">
            <a:solidFill>
              <a:srgbClr val="000000"/>
            </a:solidFill>
          </a:ln>
        </p:spPr>
        <p:txBody>
          <a:bodyPr wrap="square" lIns="0" tIns="0" rIns="0" bIns="0" rtlCol="0"/>
          <a:lstStyle/>
          <a:p>
            <a:endParaRPr/>
          </a:p>
        </p:txBody>
      </p:sp>
      <p:sp>
        <p:nvSpPr>
          <p:cNvPr id="6" name="object 6"/>
          <p:cNvSpPr/>
          <p:nvPr/>
        </p:nvSpPr>
        <p:spPr>
          <a:xfrm>
            <a:off x="149860" y="1144269"/>
            <a:ext cx="0" cy="3534410"/>
          </a:xfrm>
          <a:custGeom>
            <a:avLst/>
            <a:gdLst/>
            <a:ahLst/>
            <a:cxnLst/>
            <a:rect l="l" t="t" r="r" b="b"/>
            <a:pathLst>
              <a:path h="3534410">
                <a:moveTo>
                  <a:pt x="0" y="0"/>
                </a:moveTo>
                <a:lnTo>
                  <a:pt x="0" y="3534410"/>
                </a:lnTo>
              </a:path>
            </a:pathLst>
          </a:custGeom>
          <a:ln w="7619">
            <a:solidFill>
              <a:srgbClr val="000000"/>
            </a:solidFill>
          </a:ln>
        </p:spPr>
        <p:txBody>
          <a:bodyPr wrap="square" lIns="0" tIns="0" rIns="0" bIns="0" rtlCol="0"/>
          <a:lstStyle/>
          <a:p>
            <a:endParaRPr/>
          </a:p>
        </p:txBody>
      </p:sp>
      <p:sp>
        <p:nvSpPr>
          <p:cNvPr id="7" name="object 7"/>
          <p:cNvSpPr/>
          <p:nvPr/>
        </p:nvSpPr>
        <p:spPr>
          <a:xfrm>
            <a:off x="146050" y="1140460"/>
            <a:ext cx="8851900" cy="0"/>
          </a:xfrm>
          <a:custGeom>
            <a:avLst/>
            <a:gdLst/>
            <a:ahLst/>
            <a:cxnLst/>
            <a:rect l="l" t="t" r="r" b="b"/>
            <a:pathLst>
              <a:path w="8851900">
                <a:moveTo>
                  <a:pt x="0" y="0"/>
                </a:moveTo>
                <a:lnTo>
                  <a:pt x="8851900" y="0"/>
                </a:lnTo>
              </a:path>
            </a:pathLst>
          </a:custGeom>
          <a:ln w="7619">
            <a:solidFill>
              <a:srgbClr val="000000"/>
            </a:solidFill>
          </a:ln>
        </p:spPr>
        <p:txBody>
          <a:bodyPr wrap="square" lIns="0" tIns="0" rIns="0" bIns="0" rtlCol="0"/>
          <a:lstStyle/>
          <a:p>
            <a:endParaRPr/>
          </a:p>
        </p:txBody>
      </p:sp>
      <p:sp>
        <p:nvSpPr>
          <p:cNvPr id="8" name="object 8"/>
          <p:cNvSpPr/>
          <p:nvPr/>
        </p:nvSpPr>
        <p:spPr>
          <a:xfrm>
            <a:off x="8994140" y="1144269"/>
            <a:ext cx="0" cy="3534410"/>
          </a:xfrm>
          <a:custGeom>
            <a:avLst/>
            <a:gdLst/>
            <a:ahLst/>
            <a:cxnLst/>
            <a:rect l="l" t="t" r="r" b="b"/>
            <a:pathLst>
              <a:path h="3534410">
                <a:moveTo>
                  <a:pt x="0" y="0"/>
                </a:moveTo>
                <a:lnTo>
                  <a:pt x="0" y="3534321"/>
                </a:lnTo>
              </a:path>
            </a:pathLst>
          </a:custGeom>
          <a:ln w="7620">
            <a:solidFill>
              <a:srgbClr val="000000"/>
            </a:solidFill>
          </a:ln>
        </p:spPr>
        <p:txBody>
          <a:bodyPr wrap="square" lIns="0" tIns="0" rIns="0" bIns="0" rtlCol="0"/>
          <a:lstStyle/>
          <a:p>
            <a:endParaRPr/>
          </a:p>
        </p:txBody>
      </p:sp>
      <p:sp>
        <p:nvSpPr>
          <p:cNvPr id="9" name="object 9"/>
          <p:cNvSpPr/>
          <p:nvPr/>
        </p:nvSpPr>
        <p:spPr>
          <a:xfrm>
            <a:off x="156210" y="4674870"/>
            <a:ext cx="8831580" cy="0"/>
          </a:xfrm>
          <a:custGeom>
            <a:avLst/>
            <a:gdLst/>
            <a:ahLst/>
            <a:cxnLst/>
            <a:rect l="l" t="t" r="r" b="b"/>
            <a:pathLst>
              <a:path w="8831580">
                <a:moveTo>
                  <a:pt x="0" y="0"/>
                </a:moveTo>
                <a:lnTo>
                  <a:pt x="8831580" y="0"/>
                </a:lnTo>
              </a:path>
            </a:pathLst>
          </a:custGeom>
          <a:ln w="3175">
            <a:solidFill>
              <a:srgbClr val="000000"/>
            </a:solidFill>
          </a:ln>
        </p:spPr>
        <p:txBody>
          <a:bodyPr wrap="square" lIns="0" tIns="0" rIns="0" bIns="0" rtlCol="0"/>
          <a:lstStyle/>
          <a:p>
            <a:endParaRPr/>
          </a:p>
        </p:txBody>
      </p:sp>
      <p:sp>
        <p:nvSpPr>
          <p:cNvPr id="10" name="object 10"/>
          <p:cNvSpPr/>
          <p:nvPr/>
        </p:nvSpPr>
        <p:spPr>
          <a:xfrm>
            <a:off x="157479" y="1149350"/>
            <a:ext cx="0" cy="3524250"/>
          </a:xfrm>
          <a:custGeom>
            <a:avLst/>
            <a:gdLst/>
            <a:ahLst/>
            <a:cxnLst/>
            <a:rect l="l" t="t" r="r" b="b"/>
            <a:pathLst>
              <a:path h="3524250">
                <a:moveTo>
                  <a:pt x="0" y="0"/>
                </a:moveTo>
                <a:lnTo>
                  <a:pt x="0" y="3524250"/>
                </a:lnTo>
              </a:path>
            </a:pathLst>
          </a:custGeom>
          <a:ln w="3175">
            <a:solidFill>
              <a:srgbClr val="000000"/>
            </a:solidFill>
          </a:ln>
        </p:spPr>
        <p:txBody>
          <a:bodyPr wrap="square" lIns="0" tIns="0" rIns="0" bIns="0" rtlCol="0"/>
          <a:lstStyle/>
          <a:p>
            <a:endParaRPr/>
          </a:p>
        </p:txBody>
      </p:sp>
      <p:sp>
        <p:nvSpPr>
          <p:cNvPr id="11" name="object 11"/>
          <p:cNvSpPr/>
          <p:nvPr/>
        </p:nvSpPr>
        <p:spPr>
          <a:xfrm>
            <a:off x="156210" y="1148080"/>
            <a:ext cx="8831580" cy="0"/>
          </a:xfrm>
          <a:custGeom>
            <a:avLst/>
            <a:gdLst/>
            <a:ahLst/>
            <a:cxnLst/>
            <a:rect l="l" t="t" r="r" b="b"/>
            <a:pathLst>
              <a:path w="8831580">
                <a:moveTo>
                  <a:pt x="0" y="0"/>
                </a:moveTo>
                <a:lnTo>
                  <a:pt x="8831580" y="0"/>
                </a:lnTo>
              </a:path>
            </a:pathLst>
          </a:custGeom>
          <a:ln w="3175">
            <a:solidFill>
              <a:srgbClr val="000000"/>
            </a:solidFill>
          </a:ln>
        </p:spPr>
        <p:txBody>
          <a:bodyPr wrap="square" lIns="0" tIns="0" rIns="0" bIns="0" rtlCol="0"/>
          <a:lstStyle/>
          <a:p>
            <a:endParaRPr/>
          </a:p>
        </p:txBody>
      </p:sp>
      <p:sp>
        <p:nvSpPr>
          <p:cNvPr id="12" name="object 12"/>
          <p:cNvSpPr/>
          <p:nvPr/>
        </p:nvSpPr>
        <p:spPr>
          <a:xfrm>
            <a:off x="8986519" y="1149350"/>
            <a:ext cx="0" cy="3524250"/>
          </a:xfrm>
          <a:custGeom>
            <a:avLst/>
            <a:gdLst/>
            <a:ahLst/>
            <a:cxnLst/>
            <a:rect l="l" t="t" r="r" b="b"/>
            <a:pathLst>
              <a:path h="3524250">
                <a:moveTo>
                  <a:pt x="0" y="0"/>
                </a:moveTo>
                <a:lnTo>
                  <a:pt x="0" y="3524161"/>
                </a:lnTo>
              </a:path>
            </a:pathLst>
          </a:custGeom>
          <a:ln w="3175">
            <a:solidFill>
              <a:srgbClr val="000000"/>
            </a:solidFill>
          </a:ln>
        </p:spPr>
        <p:txBody>
          <a:bodyPr wrap="square" lIns="0" tIns="0" rIns="0" bIns="0" rtlCol="0"/>
          <a:lstStyle/>
          <a:p>
            <a:endParaRPr/>
          </a:p>
        </p:txBody>
      </p:sp>
      <p:sp>
        <p:nvSpPr>
          <p:cNvPr id="13" name="object 13"/>
          <p:cNvSpPr/>
          <p:nvPr/>
        </p:nvSpPr>
        <p:spPr>
          <a:xfrm>
            <a:off x="499529" y="5181600"/>
            <a:ext cx="1143000" cy="1143000"/>
          </a:xfrm>
          <a:custGeom>
            <a:avLst/>
            <a:gdLst/>
            <a:ahLst/>
            <a:cxnLst/>
            <a:rect l="l" t="t" r="r" b="b"/>
            <a:pathLst>
              <a:path w="1143000" h="1143000">
                <a:moveTo>
                  <a:pt x="0" y="0"/>
                </a:moveTo>
                <a:lnTo>
                  <a:pt x="1143000" y="0"/>
                </a:lnTo>
                <a:lnTo>
                  <a:pt x="1143000" y="1143000"/>
                </a:lnTo>
                <a:lnTo>
                  <a:pt x="0" y="1143000"/>
                </a:lnTo>
                <a:lnTo>
                  <a:pt x="0" y="0"/>
                </a:lnTo>
                <a:close/>
              </a:path>
            </a:pathLst>
          </a:custGeom>
          <a:solidFill>
            <a:srgbClr val="DADADA"/>
          </a:solidFill>
        </p:spPr>
        <p:txBody>
          <a:bodyPr wrap="square" lIns="0" tIns="0" rIns="0" bIns="0" rtlCol="0"/>
          <a:lstStyle/>
          <a:p>
            <a:endParaRPr/>
          </a:p>
        </p:txBody>
      </p:sp>
      <p:sp>
        <p:nvSpPr>
          <p:cNvPr id="14" name="object 14"/>
          <p:cNvSpPr/>
          <p:nvPr/>
        </p:nvSpPr>
        <p:spPr>
          <a:xfrm>
            <a:off x="1143000" y="5969000"/>
            <a:ext cx="186690" cy="186690"/>
          </a:xfrm>
          <a:custGeom>
            <a:avLst/>
            <a:gdLst/>
            <a:ahLst/>
            <a:cxnLst/>
            <a:rect l="l" t="t" r="r" b="b"/>
            <a:pathLst>
              <a:path w="186690" h="186689">
                <a:moveTo>
                  <a:pt x="0" y="0"/>
                </a:moveTo>
                <a:lnTo>
                  <a:pt x="186270" y="0"/>
                </a:lnTo>
                <a:lnTo>
                  <a:pt x="186270" y="186270"/>
                </a:lnTo>
                <a:lnTo>
                  <a:pt x="0" y="186270"/>
                </a:lnTo>
                <a:lnTo>
                  <a:pt x="0" y="0"/>
                </a:lnTo>
                <a:close/>
              </a:path>
            </a:pathLst>
          </a:custGeom>
          <a:solidFill>
            <a:srgbClr val="808080"/>
          </a:solidFill>
        </p:spPr>
        <p:txBody>
          <a:bodyPr wrap="square" lIns="0" tIns="0" rIns="0" bIns="0" rtlCol="0"/>
          <a:lstStyle/>
          <a:p>
            <a:endParaRPr/>
          </a:p>
        </p:txBody>
      </p:sp>
      <p:sp>
        <p:nvSpPr>
          <p:cNvPr id="16" name="object 16"/>
          <p:cNvSpPr txBox="1"/>
          <p:nvPr/>
        </p:nvSpPr>
        <p:spPr>
          <a:xfrm>
            <a:off x="3756914" y="6488658"/>
            <a:ext cx="1628139" cy="369570"/>
          </a:xfrm>
          <a:prstGeom prst="rect">
            <a:avLst/>
          </a:prstGeom>
        </p:spPr>
        <p:txBody>
          <a:bodyPr vert="horz" wrap="square" lIns="0" tIns="0" rIns="0" bIns="0" rtlCol="0">
            <a:spAutoFit/>
          </a:bodyPr>
          <a:lstStyle/>
          <a:p>
            <a:pPr marL="12065">
              <a:lnSpc>
                <a:spcPct val="100000"/>
              </a:lnSpc>
            </a:pPr>
            <a:r>
              <a:rPr sz="1000" spc="-5" dirty="0">
                <a:latin typeface="Calibri"/>
                <a:cs typeface="Calibri"/>
              </a:rPr>
              <a:t>,</a:t>
            </a:r>
            <a:r>
              <a:rPr sz="1000" spc="40" dirty="0">
                <a:latin typeface="Calibri"/>
                <a:cs typeface="Calibri"/>
              </a:rPr>
              <a:t> </a:t>
            </a:r>
            <a:r>
              <a:rPr sz="1000" spc="-15" dirty="0">
                <a:latin typeface="Calibri"/>
                <a:cs typeface="Calibri"/>
              </a:rPr>
              <a:t>T</a:t>
            </a:r>
            <a:r>
              <a:rPr sz="1000" spc="-5" dirty="0">
                <a:latin typeface="Calibri"/>
                <a:cs typeface="Calibri"/>
              </a:rPr>
              <a:t>h</a:t>
            </a:r>
            <a:r>
              <a:rPr sz="1000" spc="-10" dirty="0">
                <a:latin typeface="Calibri"/>
                <a:cs typeface="Calibri"/>
              </a:rPr>
              <a:t>i</a:t>
            </a:r>
            <a:r>
              <a:rPr sz="1000" spc="-5" dirty="0">
                <a:latin typeface="Calibri"/>
                <a:cs typeface="Calibri"/>
              </a:rPr>
              <a:t>rd</a:t>
            </a:r>
            <a:r>
              <a:rPr sz="1000" spc="-10" dirty="0">
                <a:latin typeface="Calibri"/>
                <a:cs typeface="Calibri"/>
              </a:rPr>
              <a:t> </a:t>
            </a:r>
            <a:r>
              <a:rPr sz="1000" dirty="0">
                <a:latin typeface="Calibri"/>
                <a:cs typeface="Calibri"/>
              </a:rPr>
              <a:t>E</a:t>
            </a:r>
            <a:r>
              <a:rPr sz="1000" spc="-5" dirty="0">
                <a:latin typeface="Calibri"/>
                <a:cs typeface="Calibri"/>
              </a:rPr>
              <a:t>d</a:t>
            </a:r>
            <a:r>
              <a:rPr sz="1000" spc="-10" dirty="0">
                <a:latin typeface="Calibri"/>
                <a:cs typeface="Calibri"/>
              </a:rPr>
              <a:t>i</a:t>
            </a:r>
            <a:r>
              <a:rPr sz="1000" spc="-5" dirty="0">
                <a:latin typeface="Calibri"/>
                <a:cs typeface="Calibri"/>
              </a:rPr>
              <a:t>t</a:t>
            </a:r>
            <a:r>
              <a:rPr sz="1000" spc="-10" dirty="0">
                <a:latin typeface="Calibri"/>
                <a:cs typeface="Calibri"/>
              </a:rPr>
              <a:t>i</a:t>
            </a:r>
            <a:r>
              <a:rPr sz="1000" spc="-5" dirty="0">
                <a:latin typeface="Calibri"/>
                <a:cs typeface="Calibri"/>
              </a:rPr>
              <a:t>on</a:t>
            </a:r>
            <a:endParaRPr sz="1000">
              <a:latin typeface="Calibri"/>
              <a:cs typeface="Calibri"/>
            </a:endParaRPr>
          </a:p>
        </p:txBody>
      </p:sp>
      <p:sp>
        <p:nvSpPr>
          <p:cNvPr id="17" name="object 17"/>
          <p:cNvSpPr txBox="1">
            <a:spLocks noGrp="1"/>
          </p:cNvSpPr>
          <p:nvPr>
            <p:ph type="title"/>
          </p:nvPr>
        </p:nvSpPr>
        <p:spPr>
          <a:xfrm>
            <a:off x="357018" y="401179"/>
            <a:ext cx="7592093" cy="830998"/>
          </a:xfrm>
          <a:prstGeom prst="rect">
            <a:avLst/>
          </a:prstGeom>
        </p:spPr>
        <p:txBody>
          <a:bodyPr vert="horz" wrap="square" lIns="0" tIns="274321" rIns="0" bIns="0" rtlCol="0">
            <a:spAutoFit/>
          </a:bodyPr>
          <a:lstStyle/>
          <a:p>
            <a:pPr marL="12700">
              <a:lnSpc>
                <a:spcPct val="100000"/>
              </a:lnSpc>
            </a:pPr>
            <a:r>
              <a:rPr lang="zh-CN" altLang="en-US" spc="-5" dirty="0" smtClean="0"/>
              <a:t>分块矩阵乘法</a:t>
            </a:r>
            <a:endParaRPr spc="-5" dirty="0"/>
          </a:p>
        </p:txBody>
      </p:sp>
      <p:sp>
        <p:nvSpPr>
          <p:cNvPr id="18" name="object 18"/>
          <p:cNvSpPr txBox="1"/>
          <p:nvPr/>
        </p:nvSpPr>
        <p:spPr>
          <a:xfrm>
            <a:off x="242887" y="1218320"/>
            <a:ext cx="5250180" cy="203200"/>
          </a:xfrm>
          <a:prstGeom prst="rect">
            <a:avLst/>
          </a:prstGeom>
        </p:spPr>
        <p:txBody>
          <a:bodyPr vert="horz" wrap="square" lIns="0" tIns="0" rIns="0" bIns="0" rtlCol="0">
            <a:spAutoFit/>
          </a:bodyPr>
          <a:lstStyle/>
          <a:p>
            <a:pPr>
              <a:lnSpc>
                <a:spcPct val="100000"/>
              </a:lnSpc>
            </a:pPr>
            <a:r>
              <a:rPr sz="1600" b="1" spc="-5" dirty="0">
                <a:latin typeface="Courier New"/>
                <a:cs typeface="Courier New"/>
              </a:rPr>
              <a:t>c = (d</a:t>
            </a:r>
            <a:r>
              <a:rPr sz="1600" b="1" spc="0" dirty="0">
                <a:latin typeface="Courier New"/>
                <a:cs typeface="Courier New"/>
              </a:rPr>
              <a:t>o</a:t>
            </a:r>
            <a:r>
              <a:rPr sz="1600" b="1" spc="-5" dirty="0">
                <a:latin typeface="Courier New"/>
                <a:cs typeface="Courier New"/>
              </a:rPr>
              <a:t>uble</a:t>
            </a:r>
            <a:r>
              <a:rPr sz="1600" b="1" spc="10" dirty="0">
                <a:latin typeface="Courier New"/>
                <a:cs typeface="Courier New"/>
              </a:rPr>
              <a:t> </a:t>
            </a:r>
            <a:r>
              <a:rPr sz="1600" b="1" spc="-5" dirty="0">
                <a:latin typeface="Courier New"/>
                <a:cs typeface="Courier New"/>
              </a:rPr>
              <a:t>*)</a:t>
            </a:r>
            <a:r>
              <a:rPr sz="1600" b="1" dirty="0">
                <a:latin typeface="Courier New"/>
                <a:cs typeface="Courier New"/>
              </a:rPr>
              <a:t> </a:t>
            </a:r>
            <a:r>
              <a:rPr sz="1600" b="1" spc="-5" dirty="0">
                <a:latin typeface="Courier New"/>
                <a:cs typeface="Courier New"/>
              </a:rPr>
              <a:t>cal</a:t>
            </a:r>
            <a:r>
              <a:rPr sz="1600" b="1" spc="0" dirty="0">
                <a:latin typeface="Courier New"/>
                <a:cs typeface="Courier New"/>
              </a:rPr>
              <a:t>l</a:t>
            </a:r>
            <a:r>
              <a:rPr sz="1600" b="1" spc="-5" dirty="0">
                <a:latin typeface="Courier New"/>
                <a:cs typeface="Courier New"/>
              </a:rPr>
              <a:t>oc</a:t>
            </a:r>
            <a:r>
              <a:rPr sz="1600" b="1" spc="5" dirty="0">
                <a:latin typeface="Courier New"/>
                <a:cs typeface="Courier New"/>
              </a:rPr>
              <a:t>(</a:t>
            </a:r>
            <a:r>
              <a:rPr sz="1600" b="1" spc="-5" dirty="0">
                <a:latin typeface="Courier New"/>
                <a:cs typeface="Courier New"/>
              </a:rPr>
              <a:t>s</a:t>
            </a:r>
            <a:r>
              <a:rPr sz="1600" b="1" spc="0" dirty="0">
                <a:latin typeface="Courier New"/>
                <a:cs typeface="Courier New"/>
              </a:rPr>
              <a:t>i</a:t>
            </a:r>
            <a:r>
              <a:rPr sz="1600" b="1" spc="-5" dirty="0">
                <a:latin typeface="Courier New"/>
                <a:cs typeface="Courier New"/>
              </a:rPr>
              <a:t>zeof(d</a:t>
            </a:r>
            <a:r>
              <a:rPr sz="1600" b="1" spc="0" dirty="0">
                <a:latin typeface="Courier New"/>
                <a:cs typeface="Courier New"/>
              </a:rPr>
              <a:t>o</a:t>
            </a:r>
            <a:r>
              <a:rPr sz="1600" b="1" spc="-5" dirty="0">
                <a:latin typeface="Courier New"/>
                <a:cs typeface="Courier New"/>
              </a:rPr>
              <a:t>uble</a:t>
            </a:r>
            <a:r>
              <a:rPr sz="1600" b="1" spc="0" dirty="0">
                <a:latin typeface="Courier New"/>
                <a:cs typeface="Courier New"/>
              </a:rPr>
              <a:t>)</a:t>
            </a:r>
            <a:r>
              <a:rPr sz="1600" b="1" spc="-5" dirty="0">
                <a:latin typeface="Courier New"/>
                <a:cs typeface="Courier New"/>
              </a:rPr>
              <a:t>,</a:t>
            </a:r>
            <a:r>
              <a:rPr sz="1600" b="1" dirty="0">
                <a:latin typeface="Courier New"/>
                <a:cs typeface="Courier New"/>
              </a:rPr>
              <a:t> </a:t>
            </a:r>
            <a:r>
              <a:rPr sz="1600" b="1" spc="-5" dirty="0">
                <a:latin typeface="Courier New"/>
                <a:cs typeface="Courier New"/>
              </a:rPr>
              <a:t>n*n);</a:t>
            </a:r>
            <a:endParaRPr sz="1600">
              <a:latin typeface="Courier New"/>
              <a:cs typeface="Courier New"/>
            </a:endParaRPr>
          </a:p>
        </p:txBody>
      </p:sp>
      <p:sp>
        <p:nvSpPr>
          <p:cNvPr id="19" name="object 19"/>
          <p:cNvSpPr txBox="1"/>
          <p:nvPr/>
        </p:nvSpPr>
        <p:spPr>
          <a:xfrm>
            <a:off x="243090" y="1705997"/>
            <a:ext cx="6712584" cy="2641600"/>
          </a:xfrm>
          <a:prstGeom prst="rect">
            <a:avLst/>
          </a:prstGeom>
        </p:spPr>
        <p:txBody>
          <a:bodyPr vert="horz" wrap="square" lIns="0" tIns="0" rIns="0" bIns="0" rtlCol="0">
            <a:spAutoFit/>
          </a:bodyPr>
          <a:lstStyle/>
          <a:p>
            <a:pPr>
              <a:lnSpc>
                <a:spcPct val="100000"/>
              </a:lnSpc>
              <a:tabLst>
                <a:tab pos="4398010" algn="l"/>
              </a:tabLst>
            </a:pPr>
            <a:r>
              <a:rPr sz="1600" b="1" spc="-5" dirty="0">
                <a:solidFill>
                  <a:srgbClr val="990000"/>
                </a:solidFill>
                <a:latin typeface="Courier New"/>
                <a:cs typeface="Courier New"/>
              </a:rPr>
              <a:t>/* Mul</a:t>
            </a:r>
            <a:r>
              <a:rPr sz="1600" b="1" spc="0" dirty="0">
                <a:solidFill>
                  <a:srgbClr val="990000"/>
                </a:solidFill>
                <a:latin typeface="Courier New"/>
                <a:cs typeface="Courier New"/>
              </a:rPr>
              <a:t>t</a:t>
            </a:r>
            <a:r>
              <a:rPr sz="1600" b="1" spc="-5" dirty="0">
                <a:solidFill>
                  <a:srgbClr val="990000"/>
                </a:solidFill>
                <a:latin typeface="Courier New"/>
                <a:cs typeface="Courier New"/>
              </a:rPr>
              <a:t>iply</a:t>
            </a:r>
            <a:r>
              <a:rPr sz="1600" b="1" spc="10" dirty="0">
                <a:solidFill>
                  <a:srgbClr val="990000"/>
                </a:solidFill>
                <a:latin typeface="Courier New"/>
                <a:cs typeface="Courier New"/>
              </a:rPr>
              <a:t> </a:t>
            </a:r>
            <a:r>
              <a:rPr sz="1600" b="1" spc="-5" dirty="0">
                <a:solidFill>
                  <a:srgbClr val="990000"/>
                </a:solidFill>
                <a:latin typeface="Courier New"/>
                <a:cs typeface="Courier New"/>
              </a:rPr>
              <a:t>n</a:t>
            </a:r>
            <a:r>
              <a:rPr sz="1600" b="1" dirty="0">
                <a:solidFill>
                  <a:srgbClr val="990000"/>
                </a:solidFill>
                <a:latin typeface="Courier New"/>
                <a:cs typeface="Courier New"/>
              </a:rPr>
              <a:t> </a:t>
            </a:r>
            <a:r>
              <a:rPr sz="1600" b="1" spc="-5" dirty="0">
                <a:solidFill>
                  <a:srgbClr val="990000"/>
                </a:solidFill>
                <a:latin typeface="Courier New"/>
                <a:cs typeface="Courier New"/>
              </a:rPr>
              <a:t>x</a:t>
            </a:r>
            <a:r>
              <a:rPr sz="1600" b="1" dirty="0">
                <a:solidFill>
                  <a:srgbClr val="990000"/>
                </a:solidFill>
                <a:latin typeface="Courier New"/>
                <a:cs typeface="Courier New"/>
              </a:rPr>
              <a:t> </a:t>
            </a:r>
            <a:r>
              <a:rPr sz="1600" b="1" spc="-5" dirty="0">
                <a:solidFill>
                  <a:srgbClr val="990000"/>
                </a:solidFill>
                <a:latin typeface="Courier New"/>
                <a:cs typeface="Courier New"/>
              </a:rPr>
              <a:t>n</a:t>
            </a:r>
            <a:r>
              <a:rPr sz="1600" b="1" spc="10" dirty="0">
                <a:solidFill>
                  <a:srgbClr val="990000"/>
                </a:solidFill>
                <a:latin typeface="Courier New"/>
                <a:cs typeface="Courier New"/>
              </a:rPr>
              <a:t> </a:t>
            </a:r>
            <a:r>
              <a:rPr sz="1600" b="1" spc="0" dirty="0">
                <a:solidFill>
                  <a:srgbClr val="990000"/>
                </a:solidFill>
                <a:latin typeface="Courier New"/>
                <a:cs typeface="Courier New"/>
              </a:rPr>
              <a:t>m</a:t>
            </a:r>
            <a:r>
              <a:rPr sz="1600" b="1" spc="-5" dirty="0">
                <a:solidFill>
                  <a:srgbClr val="990000"/>
                </a:solidFill>
                <a:latin typeface="Courier New"/>
                <a:cs typeface="Courier New"/>
              </a:rPr>
              <a:t>atri</a:t>
            </a:r>
            <a:r>
              <a:rPr sz="1600" b="1" spc="0" dirty="0">
                <a:solidFill>
                  <a:srgbClr val="990000"/>
                </a:solidFill>
                <a:latin typeface="Courier New"/>
                <a:cs typeface="Courier New"/>
              </a:rPr>
              <a:t>c</a:t>
            </a:r>
            <a:r>
              <a:rPr sz="1600" b="1" spc="-5" dirty="0">
                <a:solidFill>
                  <a:srgbClr val="990000"/>
                </a:solidFill>
                <a:latin typeface="Courier New"/>
                <a:cs typeface="Courier New"/>
              </a:rPr>
              <a:t>es</a:t>
            </a:r>
            <a:r>
              <a:rPr sz="1600" b="1" dirty="0">
                <a:solidFill>
                  <a:srgbClr val="990000"/>
                </a:solidFill>
                <a:latin typeface="Courier New"/>
                <a:cs typeface="Courier New"/>
              </a:rPr>
              <a:t> </a:t>
            </a:r>
            <a:r>
              <a:rPr sz="1600" b="1" spc="-5" dirty="0">
                <a:solidFill>
                  <a:srgbClr val="990000"/>
                </a:solidFill>
                <a:latin typeface="Courier New"/>
                <a:cs typeface="Courier New"/>
              </a:rPr>
              <a:t>a</a:t>
            </a:r>
            <a:r>
              <a:rPr sz="1600" b="1" dirty="0">
                <a:solidFill>
                  <a:srgbClr val="990000"/>
                </a:solidFill>
                <a:latin typeface="Courier New"/>
                <a:cs typeface="Courier New"/>
              </a:rPr>
              <a:t> </a:t>
            </a:r>
            <a:r>
              <a:rPr sz="1600" b="1" spc="-5" dirty="0">
                <a:solidFill>
                  <a:srgbClr val="990000"/>
                </a:solidFill>
                <a:latin typeface="Courier New"/>
                <a:cs typeface="Courier New"/>
              </a:rPr>
              <a:t>a</a:t>
            </a:r>
            <a:r>
              <a:rPr sz="1600" b="1" spc="0" dirty="0">
                <a:solidFill>
                  <a:srgbClr val="990000"/>
                </a:solidFill>
                <a:latin typeface="Courier New"/>
                <a:cs typeface="Courier New"/>
              </a:rPr>
              <a:t>n</a:t>
            </a:r>
            <a:r>
              <a:rPr sz="1600" b="1" spc="-5" dirty="0">
                <a:solidFill>
                  <a:srgbClr val="990000"/>
                </a:solidFill>
                <a:latin typeface="Courier New"/>
                <a:cs typeface="Courier New"/>
              </a:rPr>
              <a:t>d</a:t>
            </a:r>
            <a:r>
              <a:rPr sz="1600" b="1" dirty="0">
                <a:solidFill>
                  <a:srgbClr val="990000"/>
                </a:solidFill>
                <a:latin typeface="Courier New"/>
                <a:cs typeface="Courier New"/>
              </a:rPr>
              <a:t> </a:t>
            </a:r>
            <a:r>
              <a:rPr sz="1600" b="1" spc="-5" dirty="0">
                <a:solidFill>
                  <a:srgbClr val="990000"/>
                </a:solidFill>
                <a:latin typeface="Courier New"/>
                <a:cs typeface="Courier New"/>
              </a:rPr>
              <a:t>b</a:t>
            </a:r>
            <a:r>
              <a:rPr sz="1600" b="1" dirty="0">
                <a:solidFill>
                  <a:srgbClr val="990000"/>
                </a:solidFill>
                <a:latin typeface="Courier New"/>
                <a:cs typeface="Courier New"/>
              </a:rPr>
              <a:t>	</a:t>
            </a:r>
            <a:r>
              <a:rPr sz="1600" b="1" spc="-5" dirty="0">
                <a:solidFill>
                  <a:srgbClr val="990000"/>
                </a:solidFill>
                <a:latin typeface="Courier New"/>
                <a:cs typeface="Courier New"/>
              </a:rPr>
              <a:t>*/</a:t>
            </a:r>
            <a:endParaRPr sz="1600">
              <a:latin typeface="Courier New"/>
              <a:cs typeface="Courier New"/>
            </a:endParaRPr>
          </a:p>
          <a:p>
            <a:pPr marL="487045" marR="596265" indent="-487680">
              <a:lnSpc>
                <a:spcPct val="100000"/>
              </a:lnSpc>
            </a:pPr>
            <a:r>
              <a:rPr sz="1600" b="1" spc="-5" dirty="0">
                <a:latin typeface="Courier New"/>
                <a:cs typeface="Courier New"/>
              </a:rPr>
              <a:t>void</a:t>
            </a:r>
            <a:r>
              <a:rPr sz="1600" b="1" spc="5" dirty="0">
                <a:latin typeface="Courier New"/>
                <a:cs typeface="Courier New"/>
              </a:rPr>
              <a:t> </a:t>
            </a:r>
            <a:r>
              <a:rPr sz="1600" b="1" spc="-5" dirty="0">
                <a:latin typeface="Courier New"/>
                <a:cs typeface="Courier New"/>
              </a:rPr>
              <a:t>m</a:t>
            </a:r>
            <a:r>
              <a:rPr sz="1600" b="1" spc="0" dirty="0">
                <a:latin typeface="Courier New"/>
                <a:cs typeface="Courier New"/>
              </a:rPr>
              <a:t>m</a:t>
            </a:r>
            <a:r>
              <a:rPr sz="1600" b="1" spc="-5" dirty="0">
                <a:latin typeface="Courier New"/>
                <a:cs typeface="Courier New"/>
              </a:rPr>
              <a:t>m(do</a:t>
            </a:r>
            <a:r>
              <a:rPr sz="1600" b="1" spc="0" dirty="0">
                <a:latin typeface="Courier New"/>
                <a:cs typeface="Courier New"/>
              </a:rPr>
              <a:t>u</a:t>
            </a:r>
            <a:r>
              <a:rPr sz="1600" b="1" spc="-5" dirty="0">
                <a:latin typeface="Courier New"/>
                <a:cs typeface="Courier New"/>
              </a:rPr>
              <a:t>ble</a:t>
            </a:r>
            <a:r>
              <a:rPr sz="1600" b="1" spc="5" dirty="0">
                <a:latin typeface="Courier New"/>
                <a:cs typeface="Courier New"/>
              </a:rPr>
              <a:t> </a:t>
            </a:r>
            <a:r>
              <a:rPr sz="1600" b="1" spc="-5" dirty="0">
                <a:latin typeface="Courier New"/>
                <a:cs typeface="Courier New"/>
              </a:rPr>
              <a:t>*a,</a:t>
            </a:r>
            <a:r>
              <a:rPr sz="1600" b="1" spc="10" dirty="0">
                <a:latin typeface="Courier New"/>
                <a:cs typeface="Courier New"/>
              </a:rPr>
              <a:t> </a:t>
            </a:r>
            <a:r>
              <a:rPr sz="1600" b="1" spc="-5" dirty="0">
                <a:latin typeface="Courier New"/>
                <a:cs typeface="Courier New"/>
              </a:rPr>
              <a:t>dou</a:t>
            </a:r>
            <a:r>
              <a:rPr sz="1600" b="1" spc="0" dirty="0">
                <a:latin typeface="Courier New"/>
                <a:cs typeface="Courier New"/>
              </a:rPr>
              <a:t>b</a:t>
            </a:r>
            <a:r>
              <a:rPr sz="1600" b="1" spc="-5" dirty="0">
                <a:latin typeface="Courier New"/>
                <a:cs typeface="Courier New"/>
              </a:rPr>
              <a:t>le</a:t>
            </a:r>
            <a:r>
              <a:rPr sz="1600" b="1" dirty="0">
                <a:latin typeface="Courier New"/>
                <a:cs typeface="Courier New"/>
              </a:rPr>
              <a:t> </a:t>
            </a:r>
            <a:r>
              <a:rPr sz="1600" b="1" spc="-5" dirty="0">
                <a:latin typeface="Courier New"/>
                <a:cs typeface="Courier New"/>
              </a:rPr>
              <a:t>*b,</a:t>
            </a:r>
            <a:r>
              <a:rPr sz="1600" b="1" spc="20" dirty="0">
                <a:latin typeface="Courier New"/>
                <a:cs typeface="Courier New"/>
              </a:rPr>
              <a:t> </a:t>
            </a:r>
            <a:r>
              <a:rPr sz="1600" b="1" spc="-5" dirty="0">
                <a:latin typeface="Courier New"/>
                <a:cs typeface="Courier New"/>
              </a:rPr>
              <a:t>doub</a:t>
            </a:r>
            <a:r>
              <a:rPr sz="1600" b="1" spc="0" dirty="0">
                <a:latin typeface="Courier New"/>
                <a:cs typeface="Courier New"/>
              </a:rPr>
              <a:t>l</a:t>
            </a:r>
            <a:r>
              <a:rPr sz="1600" b="1" spc="-5" dirty="0">
                <a:latin typeface="Courier New"/>
                <a:cs typeface="Courier New"/>
              </a:rPr>
              <a:t>e</a:t>
            </a:r>
            <a:r>
              <a:rPr sz="1600" b="1" dirty="0">
                <a:latin typeface="Courier New"/>
                <a:cs typeface="Courier New"/>
              </a:rPr>
              <a:t> </a:t>
            </a:r>
            <a:r>
              <a:rPr sz="1600" b="1" spc="-5" dirty="0">
                <a:latin typeface="Courier New"/>
                <a:cs typeface="Courier New"/>
              </a:rPr>
              <a:t>*c,</a:t>
            </a:r>
            <a:r>
              <a:rPr sz="1600" b="1" dirty="0">
                <a:latin typeface="Courier New"/>
                <a:cs typeface="Courier New"/>
              </a:rPr>
              <a:t> </a:t>
            </a:r>
            <a:r>
              <a:rPr sz="1600" b="1" spc="0" dirty="0">
                <a:latin typeface="Courier New"/>
                <a:cs typeface="Courier New"/>
              </a:rPr>
              <a:t>i</a:t>
            </a:r>
            <a:r>
              <a:rPr sz="1600" b="1" spc="-5" dirty="0">
                <a:latin typeface="Courier New"/>
                <a:cs typeface="Courier New"/>
              </a:rPr>
              <a:t>nt</a:t>
            </a:r>
            <a:r>
              <a:rPr sz="1600" b="1" spc="10" dirty="0">
                <a:latin typeface="Courier New"/>
                <a:cs typeface="Courier New"/>
              </a:rPr>
              <a:t> </a:t>
            </a:r>
            <a:r>
              <a:rPr sz="1600" b="1" spc="-5" dirty="0">
                <a:latin typeface="Courier New"/>
                <a:cs typeface="Courier New"/>
              </a:rPr>
              <a:t>n)</a:t>
            </a:r>
            <a:r>
              <a:rPr sz="1600" b="1" spc="10" dirty="0">
                <a:latin typeface="Courier New"/>
                <a:cs typeface="Courier New"/>
              </a:rPr>
              <a:t> </a:t>
            </a:r>
            <a:r>
              <a:rPr sz="1600" b="1" spc="-5" dirty="0">
                <a:latin typeface="Courier New"/>
                <a:cs typeface="Courier New"/>
              </a:rPr>
              <a:t>{ int</a:t>
            </a:r>
            <a:r>
              <a:rPr sz="1600" b="1" spc="20" dirty="0">
                <a:latin typeface="Courier New"/>
                <a:cs typeface="Courier New"/>
              </a:rPr>
              <a:t> </a:t>
            </a:r>
            <a:r>
              <a:rPr sz="1600" b="1" spc="-5" dirty="0">
                <a:latin typeface="Courier New"/>
                <a:cs typeface="Courier New"/>
              </a:rPr>
              <a:t>i,</a:t>
            </a:r>
            <a:r>
              <a:rPr sz="1600" b="1" dirty="0">
                <a:latin typeface="Courier New"/>
                <a:cs typeface="Courier New"/>
              </a:rPr>
              <a:t> </a:t>
            </a:r>
            <a:r>
              <a:rPr sz="1600" b="1" spc="0" dirty="0">
                <a:latin typeface="Courier New"/>
                <a:cs typeface="Courier New"/>
              </a:rPr>
              <a:t>j</a:t>
            </a:r>
            <a:r>
              <a:rPr sz="1600" b="1" spc="-5" dirty="0">
                <a:latin typeface="Courier New"/>
                <a:cs typeface="Courier New"/>
              </a:rPr>
              <a:t>,</a:t>
            </a:r>
            <a:r>
              <a:rPr sz="1600" b="1" dirty="0">
                <a:latin typeface="Courier New"/>
                <a:cs typeface="Courier New"/>
              </a:rPr>
              <a:t> </a:t>
            </a:r>
            <a:r>
              <a:rPr sz="1600" b="1" spc="-5" dirty="0">
                <a:latin typeface="Courier New"/>
                <a:cs typeface="Courier New"/>
              </a:rPr>
              <a:t>k;</a:t>
            </a:r>
            <a:endParaRPr sz="1600">
              <a:latin typeface="Courier New"/>
              <a:cs typeface="Courier New"/>
            </a:endParaRPr>
          </a:p>
          <a:p>
            <a:pPr marL="915035" marR="2858770" indent="-427990">
              <a:lnSpc>
                <a:spcPct val="100000"/>
              </a:lnSpc>
            </a:pPr>
            <a:r>
              <a:rPr sz="1600" b="1" spc="-5" dirty="0">
                <a:latin typeface="Courier New"/>
                <a:cs typeface="Courier New"/>
              </a:rPr>
              <a:t>for</a:t>
            </a:r>
            <a:r>
              <a:rPr sz="1600" b="1" spc="10" dirty="0">
                <a:latin typeface="Courier New"/>
                <a:cs typeface="Courier New"/>
              </a:rPr>
              <a:t> </a:t>
            </a:r>
            <a:r>
              <a:rPr sz="1600" b="1" spc="-5" dirty="0">
                <a:latin typeface="Courier New"/>
                <a:cs typeface="Courier New"/>
              </a:rPr>
              <a:t>(i</a:t>
            </a:r>
            <a:r>
              <a:rPr sz="1600" b="1" spc="10" dirty="0">
                <a:latin typeface="Courier New"/>
                <a:cs typeface="Courier New"/>
              </a:rPr>
              <a:t> </a:t>
            </a:r>
            <a:r>
              <a:rPr sz="1600" b="1" spc="-5" dirty="0">
                <a:latin typeface="Courier New"/>
                <a:cs typeface="Courier New"/>
              </a:rPr>
              <a:t>=</a:t>
            </a:r>
            <a:r>
              <a:rPr sz="1600" b="1" spc="10" dirty="0">
                <a:latin typeface="Courier New"/>
                <a:cs typeface="Courier New"/>
              </a:rPr>
              <a:t> </a:t>
            </a:r>
            <a:r>
              <a:rPr sz="1600" b="1" spc="-5" dirty="0">
                <a:latin typeface="Courier New"/>
                <a:cs typeface="Courier New"/>
              </a:rPr>
              <a:t>0;</a:t>
            </a:r>
            <a:r>
              <a:rPr sz="1600" b="1" dirty="0">
                <a:latin typeface="Courier New"/>
                <a:cs typeface="Courier New"/>
              </a:rPr>
              <a:t> </a:t>
            </a:r>
            <a:r>
              <a:rPr sz="1600" b="1" spc="-5" dirty="0">
                <a:latin typeface="Courier New"/>
                <a:cs typeface="Courier New"/>
              </a:rPr>
              <a:t>i</a:t>
            </a:r>
            <a:r>
              <a:rPr sz="1600" b="1" spc="5" dirty="0">
                <a:latin typeface="Courier New"/>
                <a:cs typeface="Courier New"/>
              </a:rPr>
              <a:t> </a:t>
            </a:r>
            <a:r>
              <a:rPr sz="1600" b="1" spc="-5" dirty="0">
                <a:latin typeface="Courier New"/>
                <a:cs typeface="Courier New"/>
              </a:rPr>
              <a:t>&lt;</a:t>
            </a:r>
            <a:r>
              <a:rPr sz="1600" b="1" spc="10" dirty="0">
                <a:latin typeface="Courier New"/>
                <a:cs typeface="Courier New"/>
              </a:rPr>
              <a:t> </a:t>
            </a:r>
            <a:r>
              <a:rPr sz="1600" b="1" spc="-5" dirty="0">
                <a:latin typeface="Courier New"/>
                <a:cs typeface="Courier New"/>
              </a:rPr>
              <a:t>n;</a:t>
            </a:r>
            <a:r>
              <a:rPr sz="1600" b="1" dirty="0">
                <a:latin typeface="Courier New"/>
                <a:cs typeface="Courier New"/>
              </a:rPr>
              <a:t> </a:t>
            </a:r>
            <a:r>
              <a:rPr sz="1600" b="1" spc="5" dirty="0">
                <a:latin typeface="Courier New"/>
                <a:cs typeface="Courier New"/>
              </a:rPr>
              <a:t>i</a:t>
            </a:r>
            <a:r>
              <a:rPr sz="1600" b="1" spc="-5" dirty="0">
                <a:latin typeface="Courier New"/>
                <a:cs typeface="Courier New"/>
              </a:rPr>
              <a:t>+=B) for</a:t>
            </a:r>
            <a:r>
              <a:rPr sz="1600" b="1" dirty="0">
                <a:latin typeface="Courier New"/>
                <a:cs typeface="Courier New"/>
              </a:rPr>
              <a:t> </a:t>
            </a:r>
            <a:r>
              <a:rPr sz="1600" b="1" spc="-5" dirty="0">
                <a:latin typeface="Courier New"/>
                <a:cs typeface="Courier New"/>
              </a:rPr>
              <a:t>(j</a:t>
            </a:r>
            <a:r>
              <a:rPr sz="1600" b="1" spc="15" dirty="0">
                <a:latin typeface="Courier New"/>
                <a:cs typeface="Courier New"/>
              </a:rPr>
              <a:t> </a:t>
            </a:r>
            <a:r>
              <a:rPr sz="1600" b="1" spc="-5" dirty="0">
                <a:latin typeface="Courier New"/>
                <a:cs typeface="Courier New"/>
              </a:rPr>
              <a:t>=</a:t>
            </a:r>
            <a:r>
              <a:rPr sz="1600" b="1" dirty="0">
                <a:latin typeface="Courier New"/>
                <a:cs typeface="Courier New"/>
              </a:rPr>
              <a:t> </a:t>
            </a:r>
            <a:r>
              <a:rPr sz="1600" b="1" spc="-5" dirty="0">
                <a:latin typeface="Courier New"/>
                <a:cs typeface="Courier New"/>
              </a:rPr>
              <a:t>0;</a:t>
            </a:r>
            <a:r>
              <a:rPr sz="1600" b="1" spc="15" dirty="0">
                <a:latin typeface="Courier New"/>
                <a:cs typeface="Courier New"/>
              </a:rPr>
              <a:t> </a:t>
            </a:r>
            <a:r>
              <a:rPr sz="1600" b="1" spc="-5" dirty="0">
                <a:latin typeface="Courier New"/>
                <a:cs typeface="Courier New"/>
              </a:rPr>
              <a:t>j</a:t>
            </a:r>
            <a:r>
              <a:rPr sz="1600" b="1" dirty="0">
                <a:latin typeface="Courier New"/>
                <a:cs typeface="Courier New"/>
              </a:rPr>
              <a:t> </a:t>
            </a:r>
            <a:r>
              <a:rPr sz="1600" b="1" spc="-5" dirty="0">
                <a:latin typeface="Courier New"/>
                <a:cs typeface="Courier New"/>
              </a:rPr>
              <a:t>&lt;</a:t>
            </a:r>
            <a:r>
              <a:rPr sz="1600" b="1" dirty="0">
                <a:latin typeface="Courier New"/>
                <a:cs typeface="Courier New"/>
              </a:rPr>
              <a:t> </a:t>
            </a:r>
            <a:r>
              <a:rPr sz="1600" b="1" spc="-5" dirty="0">
                <a:latin typeface="Courier New"/>
                <a:cs typeface="Courier New"/>
              </a:rPr>
              <a:t>n;</a:t>
            </a:r>
            <a:r>
              <a:rPr sz="1600" b="1" spc="15" dirty="0">
                <a:latin typeface="Courier New"/>
                <a:cs typeface="Courier New"/>
              </a:rPr>
              <a:t> </a:t>
            </a:r>
            <a:r>
              <a:rPr sz="1600" b="1" spc="-5" dirty="0">
                <a:latin typeface="Courier New"/>
                <a:cs typeface="Courier New"/>
              </a:rPr>
              <a:t>j+=B)</a:t>
            </a:r>
            <a:endParaRPr sz="1600">
              <a:latin typeface="Courier New"/>
              <a:cs typeface="Courier New"/>
            </a:endParaRPr>
          </a:p>
          <a:p>
            <a:pPr marL="1587500">
              <a:lnSpc>
                <a:spcPct val="100000"/>
              </a:lnSpc>
            </a:pPr>
            <a:r>
              <a:rPr sz="1600" b="1" spc="-5" dirty="0">
                <a:latin typeface="Courier New"/>
                <a:cs typeface="Courier New"/>
              </a:rPr>
              <a:t>for (k</a:t>
            </a:r>
            <a:r>
              <a:rPr sz="1600" b="1" spc="10" dirty="0">
                <a:latin typeface="Courier New"/>
                <a:cs typeface="Courier New"/>
              </a:rPr>
              <a:t> </a:t>
            </a:r>
            <a:r>
              <a:rPr sz="1600" b="1" spc="-5" dirty="0">
                <a:latin typeface="Courier New"/>
                <a:cs typeface="Courier New"/>
              </a:rPr>
              <a:t>=</a:t>
            </a:r>
            <a:r>
              <a:rPr sz="1600" b="1" dirty="0">
                <a:latin typeface="Courier New"/>
                <a:cs typeface="Courier New"/>
              </a:rPr>
              <a:t> </a:t>
            </a:r>
            <a:r>
              <a:rPr sz="1600" b="1" spc="-5" dirty="0">
                <a:latin typeface="Courier New"/>
                <a:cs typeface="Courier New"/>
              </a:rPr>
              <a:t>0;</a:t>
            </a:r>
            <a:r>
              <a:rPr sz="1600" b="1" spc="10" dirty="0">
                <a:latin typeface="Courier New"/>
                <a:cs typeface="Courier New"/>
              </a:rPr>
              <a:t> </a:t>
            </a:r>
            <a:r>
              <a:rPr sz="1600" b="1" spc="-5" dirty="0">
                <a:latin typeface="Courier New"/>
                <a:cs typeface="Courier New"/>
              </a:rPr>
              <a:t>k</a:t>
            </a:r>
            <a:r>
              <a:rPr sz="1600" b="1" dirty="0">
                <a:latin typeface="Courier New"/>
                <a:cs typeface="Courier New"/>
              </a:rPr>
              <a:t> </a:t>
            </a:r>
            <a:r>
              <a:rPr sz="1600" b="1" spc="-5" dirty="0">
                <a:latin typeface="Courier New"/>
                <a:cs typeface="Courier New"/>
              </a:rPr>
              <a:t>&lt;</a:t>
            </a:r>
            <a:r>
              <a:rPr sz="1600" b="1" dirty="0">
                <a:latin typeface="Courier New"/>
                <a:cs typeface="Courier New"/>
              </a:rPr>
              <a:t> </a:t>
            </a:r>
            <a:r>
              <a:rPr sz="1600" b="1" spc="-5" dirty="0">
                <a:latin typeface="Courier New"/>
                <a:cs typeface="Courier New"/>
              </a:rPr>
              <a:t>n;</a:t>
            </a:r>
            <a:r>
              <a:rPr sz="1600" b="1" spc="10" dirty="0">
                <a:latin typeface="Courier New"/>
                <a:cs typeface="Courier New"/>
              </a:rPr>
              <a:t> </a:t>
            </a:r>
            <a:r>
              <a:rPr sz="1600" b="1" spc="-5" dirty="0">
                <a:latin typeface="Courier New"/>
                <a:cs typeface="Courier New"/>
              </a:rPr>
              <a:t>k+=</a:t>
            </a:r>
            <a:r>
              <a:rPr sz="1600" b="1" spc="0" dirty="0">
                <a:latin typeface="Courier New"/>
                <a:cs typeface="Courier New"/>
              </a:rPr>
              <a:t>B</a:t>
            </a:r>
            <a:r>
              <a:rPr sz="1600" b="1" spc="-5" dirty="0">
                <a:latin typeface="Courier New"/>
                <a:cs typeface="Courier New"/>
              </a:rPr>
              <a:t>)</a:t>
            </a:r>
            <a:endParaRPr sz="1600">
              <a:latin typeface="Courier New"/>
              <a:cs typeface="Courier New"/>
            </a:endParaRPr>
          </a:p>
          <a:p>
            <a:pPr marL="2196465" indent="-245745">
              <a:lnSpc>
                <a:spcPct val="100000"/>
              </a:lnSpc>
            </a:pPr>
            <a:r>
              <a:rPr sz="1600" b="1" spc="-5" dirty="0">
                <a:solidFill>
                  <a:srgbClr val="990000"/>
                </a:solidFill>
                <a:latin typeface="Courier New"/>
                <a:cs typeface="Courier New"/>
              </a:rPr>
              <a:t>/* B x</a:t>
            </a:r>
            <a:r>
              <a:rPr sz="1600" b="1" spc="10" dirty="0">
                <a:solidFill>
                  <a:srgbClr val="990000"/>
                </a:solidFill>
                <a:latin typeface="Courier New"/>
                <a:cs typeface="Courier New"/>
              </a:rPr>
              <a:t> </a:t>
            </a:r>
            <a:r>
              <a:rPr sz="1600" b="1" spc="-5" dirty="0">
                <a:solidFill>
                  <a:srgbClr val="990000"/>
                </a:solidFill>
                <a:latin typeface="Courier New"/>
                <a:cs typeface="Courier New"/>
              </a:rPr>
              <a:t>B</a:t>
            </a:r>
            <a:r>
              <a:rPr sz="1600" b="1" dirty="0">
                <a:solidFill>
                  <a:srgbClr val="990000"/>
                </a:solidFill>
                <a:latin typeface="Courier New"/>
                <a:cs typeface="Courier New"/>
              </a:rPr>
              <a:t> </a:t>
            </a:r>
            <a:r>
              <a:rPr sz="1600" b="1" spc="-5" dirty="0">
                <a:solidFill>
                  <a:srgbClr val="990000"/>
                </a:solidFill>
                <a:latin typeface="Courier New"/>
                <a:cs typeface="Courier New"/>
              </a:rPr>
              <a:t>m</a:t>
            </a:r>
            <a:r>
              <a:rPr sz="1600" b="1" spc="0" dirty="0">
                <a:solidFill>
                  <a:srgbClr val="990000"/>
                </a:solidFill>
                <a:latin typeface="Courier New"/>
                <a:cs typeface="Courier New"/>
              </a:rPr>
              <a:t>i</a:t>
            </a:r>
            <a:r>
              <a:rPr sz="1600" b="1" spc="-5" dirty="0">
                <a:solidFill>
                  <a:srgbClr val="990000"/>
                </a:solidFill>
                <a:latin typeface="Courier New"/>
                <a:cs typeface="Courier New"/>
              </a:rPr>
              <a:t>ni</a:t>
            </a:r>
            <a:r>
              <a:rPr sz="1600" b="1" dirty="0">
                <a:solidFill>
                  <a:srgbClr val="990000"/>
                </a:solidFill>
                <a:latin typeface="Courier New"/>
                <a:cs typeface="Courier New"/>
              </a:rPr>
              <a:t> </a:t>
            </a:r>
            <a:r>
              <a:rPr sz="1600" b="1" spc="-5" dirty="0">
                <a:solidFill>
                  <a:srgbClr val="990000"/>
                </a:solidFill>
                <a:latin typeface="Courier New"/>
                <a:cs typeface="Courier New"/>
              </a:rPr>
              <a:t>mat</a:t>
            </a:r>
            <a:r>
              <a:rPr sz="1600" b="1" spc="0" dirty="0">
                <a:solidFill>
                  <a:srgbClr val="990000"/>
                </a:solidFill>
                <a:latin typeface="Courier New"/>
                <a:cs typeface="Courier New"/>
              </a:rPr>
              <a:t>r</a:t>
            </a:r>
            <a:r>
              <a:rPr sz="1600" b="1" spc="-5" dirty="0">
                <a:solidFill>
                  <a:srgbClr val="990000"/>
                </a:solidFill>
                <a:latin typeface="Courier New"/>
                <a:cs typeface="Courier New"/>
              </a:rPr>
              <a:t>ix</a:t>
            </a:r>
            <a:r>
              <a:rPr sz="1600" b="1" dirty="0">
                <a:solidFill>
                  <a:srgbClr val="990000"/>
                </a:solidFill>
                <a:latin typeface="Courier New"/>
                <a:cs typeface="Courier New"/>
              </a:rPr>
              <a:t> </a:t>
            </a:r>
            <a:r>
              <a:rPr sz="1600" b="1" spc="-5" dirty="0">
                <a:solidFill>
                  <a:srgbClr val="990000"/>
                </a:solidFill>
                <a:latin typeface="Courier New"/>
                <a:cs typeface="Courier New"/>
              </a:rPr>
              <a:t>m</a:t>
            </a:r>
            <a:r>
              <a:rPr sz="1600" b="1" spc="0" dirty="0">
                <a:solidFill>
                  <a:srgbClr val="990000"/>
                </a:solidFill>
                <a:latin typeface="Courier New"/>
                <a:cs typeface="Courier New"/>
              </a:rPr>
              <a:t>u</a:t>
            </a:r>
            <a:r>
              <a:rPr sz="1600" b="1" spc="-5" dirty="0">
                <a:solidFill>
                  <a:srgbClr val="990000"/>
                </a:solidFill>
                <a:latin typeface="Courier New"/>
                <a:cs typeface="Courier New"/>
              </a:rPr>
              <a:t>ltipli</a:t>
            </a:r>
            <a:r>
              <a:rPr sz="1600" b="1" spc="0" dirty="0">
                <a:solidFill>
                  <a:srgbClr val="990000"/>
                </a:solidFill>
                <a:latin typeface="Courier New"/>
                <a:cs typeface="Courier New"/>
              </a:rPr>
              <a:t>c</a:t>
            </a:r>
            <a:r>
              <a:rPr sz="1600" b="1" spc="-5" dirty="0">
                <a:solidFill>
                  <a:srgbClr val="990000"/>
                </a:solidFill>
                <a:latin typeface="Courier New"/>
                <a:cs typeface="Courier New"/>
              </a:rPr>
              <a:t>atio</a:t>
            </a:r>
            <a:r>
              <a:rPr sz="1600" b="1" spc="0" dirty="0">
                <a:solidFill>
                  <a:srgbClr val="990000"/>
                </a:solidFill>
                <a:latin typeface="Courier New"/>
                <a:cs typeface="Courier New"/>
              </a:rPr>
              <a:t>n</a:t>
            </a:r>
            <a:r>
              <a:rPr sz="1600" b="1" spc="-5" dirty="0">
                <a:solidFill>
                  <a:srgbClr val="990000"/>
                </a:solidFill>
                <a:latin typeface="Courier New"/>
                <a:cs typeface="Courier New"/>
              </a:rPr>
              <a:t>s</a:t>
            </a:r>
            <a:r>
              <a:rPr sz="1600" b="1" dirty="0">
                <a:solidFill>
                  <a:srgbClr val="990000"/>
                </a:solidFill>
                <a:latin typeface="Courier New"/>
                <a:cs typeface="Courier New"/>
              </a:rPr>
              <a:t> </a:t>
            </a:r>
            <a:r>
              <a:rPr sz="1600" b="1" spc="-5" dirty="0">
                <a:solidFill>
                  <a:srgbClr val="990000"/>
                </a:solidFill>
                <a:latin typeface="Courier New"/>
                <a:cs typeface="Courier New"/>
              </a:rPr>
              <a:t>*/ </a:t>
            </a:r>
            <a:r>
              <a:rPr sz="1600" b="1" spc="0" dirty="0">
                <a:latin typeface="Courier New"/>
                <a:cs typeface="Courier New"/>
              </a:rPr>
              <a:t>f</a:t>
            </a:r>
            <a:r>
              <a:rPr sz="1600" b="1" spc="-5" dirty="0">
                <a:latin typeface="Courier New"/>
                <a:cs typeface="Courier New"/>
              </a:rPr>
              <a:t>or</a:t>
            </a:r>
            <a:r>
              <a:rPr sz="1600" b="1" dirty="0">
                <a:latin typeface="Courier New"/>
                <a:cs typeface="Courier New"/>
              </a:rPr>
              <a:t> </a:t>
            </a:r>
            <a:r>
              <a:rPr sz="1600" b="1" spc="-5" dirty="0">
                <a:latin typeface="Courier New"/>
                <a:cs typeface="Courier New"/>
              </a:rPr>
              <a:t>(</a:t>
            </a:r>
            <a:r>
              <a:rPr sz="1600" b="1" spc="0" dirty="0">
                <a:latin typeface="Courier New"/>
                <a:cs typeface="Courier New"/>
              </a:rPr>
              <a:t>i</a:t>
            </a:r>
            <a:r>
              <a:rPr sz="1600" b="1" spc="-5" dirty="0">
                <a:latin typeface="Courier New"/>
                <a:cs typeface="Courier New"/>
              </a:rPr>
              <a:t>1</a:t>
            </a:r>
            <a:r>
              <a:rPr sz="1600" b="1" dirty="0">
                <a:latin typeface="Courier New"/>
                <a:cs typeface="Courier New"/>
              </a:rPr>
              <a:t> </a:t>
            </a:r>
            <a:r>
              <a:rPr sz="1600" b="1" spc="-5" dirty="0">
                <a:latin typeface="Courier New"/>
                <a:cs typeface="Courier New"/>
              </a:rPr>
              <a:t>=</a:t>
            </a:r>
            <a:r>
              <a:rPr sz="1600" b="1" dirty="0">
                <a:latin typeface="Courier New"/>
                <a:cs typeface="Courier New"/>
              </a:rPr>
              <a:t> </a:t>
            </a:r>
            <a:r>
              <a:rPr sz="1600" b="1" spc="10" dirty="0">
                <a:latin typeface="Courier New"/>
                <a:cs typeface="Courier New"/>
              </a:rPr>
              <a:t>i</a:t>
            </a:r>
            <a:r>
              <a:rPr sz="1600" b="1" spc="-5" dirty="0">
                <a:latin typeface="Courier New"/>
                <a:cs typeface="Courier New"/>
              </a:rPr>
              <a:t>;</a:t>
            </a:r>
            <a:r>
              <a:rPr sz="1600" b="1" spc="10" dirty="0">
                <a:latin typeface="Courier New"/>
                <a:cs typeface="Courier New"/>
              </a:rPr>
              <a:t> </a:t>
            </a:r>
            <a:r>
              <a:rPr sz="1600" b="1" spc="-5" dirty="0">
                <a:latin typeface="Courier New"/>
                <a:cs typeface="Courier New"/>
              </a:rPr>
              <a:t>i1</a:t>
            </a:r>
            <a:r>
              <a:rPr sz="1600" b="1" dirty="0">
                <a:latin typeface="Courier New"/>
                <a:cs typeface="Courier New"/>
              </a:rPr>
              <a:t> </a:t>
            </a:r>
            <a:r>
              <a:rPr sz="1600" b="1" spc="-5" dirty="0">
                <a:latin typeface="Courier New"/>
                <a:cs typeface="Courier New"/>
              </a:rPr>
              <a:t>&lt;</a:t>
            </a:r>
            <a:r>
              <a:rPr sz="1600" b="1" spc="15" dirty="0">
                <a:latin typeface="Courier New"/>
                <a:cs typeface="Courier New"/>
              </a:rPr>
              <a:t> </a:t>
            </a:r>
            <a:r>
              <a:rPr sz="1600" b="1" spc="-5" dirty="0">
                <a:latin typeface="Courier New"/>
                <a:cs typeface="Courier New"/>
              </a:rPr>
              <a:t>i+B;</a:t>
            </a:r>
            <a:r>
              <a:rPr sz="1600" b="1" spc="5" dirty="0">
                <a:latin typeface="Courier New"/>
                <a:cs typeface="Courier New"/>
              </a:rPr>
              <a:t> </a:t>
            </a:r>
            <a:r>
              <a:rPr sz="1600" b="1" spc="-5" dirty="0">
                <a:latin typeface="Courier New"/>
                <a:cs typeface="Courier New"/>
              </a:rPr>
              <a:t>i</a:t>
            </a:r>
            <a:r>
              <a:rPr sz="1600" b="1" spc="0" dirty="0">
                <a:latin typeface="Courier New"/>
                <a:cs typeface="Courier New"/>
              </a:rPr>
              <a:t>+</a:t>
            </a:r>
            <a:r>
              <a:rPr sz="1600" b="1" spc="-5" dirty="0">
                <a:latin typeface="Courier New"/>
                <a:cs typeface="Courier New"/>
              </a:rPr>
              <a:t>+)</a:t>
            </a:r>
            <a:endParaRPr sz="1600">
              <a:latin typeface="Courier New"/>
              <a:cs typeface="Courier New"/>
            </a:endParaRPr>
          </a:p>
          <a:p>
            <a:pPr marL="3175000" marR="717550" indent="-488950">
              <a:lnSpc>
                <a:spcPct val="100000"/>
              </a:lnSpc>
            </a:pPr>
            <a:r>
              <a:rPr sz="1600" b="1" spc="-5" dirty="0">
                <a:latin typeface="Courier New"/>
                <a:cs typeface="Courier New"/>
              </a:rPr>
              <a:t>f</a:t>
            </a:r>
            <a:r>
              <a:rPr sz="1600" b="1" spc="0" dirty="0">
                <a:latin typeface="Courier New"/>
                <a:cs typeface="Courier New"/>
              </a:rPr>
              <a:t>o</a:t>
            </a:r>
            <a:r>
              <a:rPr sz="1600" b="1" spc="-5" dirty="0">
                <a:latin typeface="Courier New"/>
                <a:cs typeface="Courier New"/>
              </a:rPr>
              <a:t>r</a:t>
            </a:r>
            <a:r>
              <a:rPr sz="1600" b="1" dirty="0">
                <a:latin typeface="Courier New"/>
                <a:cs typeface="Courier New"/>
              </a:rPr>
              <a:t> </a:t>
            </a:r>
            <a:r>
              <a:rPr sz="1600" b="1" spc="-5" dirty="0">
                <a:latin typeface="Courier New"/>
                <a:cs typeface="Courier New"/>
              </a:rPr>
              <a:t>(j1</a:t>
            </a:r>
            <a:r>
              <a:rPr sz="1600" b="1" dirty="0">
                <a:latin typeface="Courier New"/>
                <a:cs typeface="Courier New"/>
              </a:rPr>
              <a:t> </a:t>
            </a:r>
            <a:r>
              <a:rPr sz="1600" b="1" spc="-5" dirty="0">
                <a:latin typeface="Courier New"/>
                <a:cs typeface="Courier New"/>
              </a:rPr>
              <a:t>=</a:t>
            </a:r>
            <a:r>
              <a:rPr sz="1600" b="1" spc="10" dirty="0">
                <a:latin typeface="Courier New"/>
                <a:cs typeface="Courier New"/>
              </a:rPr>
              <a:t> </a:t>
            </a:r>
            <a:r>
              <a:rPr sz="1600" b="1" spc="-5" dirty="0">
                <a:latin typeface="Courier New"/>
                <a:cs typeface="Courier New"/>
              </a:rPr>
              <a:t>j;</a:t>
            </a:r>
            <a:r>
              <a:rPr sz="1600" b="1" dirty="0">
                <a:latin typeface="Courier New"/>
                <a:cs typeface="Courier New"/>
              </a:rPr>
              <a:t> </a:t>
            </a:r>
            <a:r>
              <a:rPr sz="1600" b="1" spc="0" dirty="0">
                <a:latin typeface="Courier New"/>
                <a:cs typeface="Courier New"/>
              </a:rPr>
              <a:t>j</a:t>
            </a:r>
            <a:r>
              <a:rPr sz="1600" b="1" spc="-5" dirty="0">
                <a:latin typeface="Courier New"/>
                <a:cs typeface="Courier New"/>
              </a:rPr>
              <a:t>1</a:t>
            </a:r>
            <a:r>
              <a:rPr sz="1600" b="1" dirty="0">
                <a:latin typeface="Courier New"/>
                <a:cs typeface="Courier New"/>
              </a:rPr>
              <a:t> </a:t>
            </a:r>
            <a:r>
              <a:rPr sz="1600" b="1" spc="-5" dirty="0">
                <a:latin typeface="Courier New"/>
                <a:cs typeface="Courier New"/>
              </a:rPr>
              <a:t>&lt;</a:t>
            </a:r>
            <a:r>
              <a:rPr sz="1600" b="1" dirty="0">
                <a:latin typeface="Courier New"/>
                <a:cs typeface="Courier New"/>
              </a:rPr>
              <a:t> </a:t>
            </a:r>
            <a:r>
              <a:rPr sz="1600" b="1" spc="-5" dirty="0">
                <a:latin typeface="Courier New"/>
                <a:cs typeface="Courier New"/>
              </a:rPr>
              <a:t>j+</a:t>
            </a:r>
            <a:r>
              <a:rPr sz="1600" b="1" spc="30" dirty="0">
                <a:latin typeface="Courier New"/>
                <a:cs typeface="Courier New"/>
              </a:rPr>
              <a:t>B</a:t>
            </a:r>
            <a:r>
              <a:rPr sz="1600" b="1" spc="-5" dirty="0">
                <a:latin typeface="Courier New"/>
                <a:cs typeface="Courier New"/>
              </a:rPr>
              <a:t>;</a:t>
            </a:r>
            <a:r>
              <a:rPr sz="1600" b="1" dirty="0">
                <a:latin typeface="Courier New"/>
                <a:cs typeface="Courier New"/>
              </a:rPr>
              <a:t> </a:t>
            </a:r>
            <a:r>
              <a:rPr sz="1600" b="1" spc="-5" dirty="0">
                <a:latin typeface="Courier New"/>
                <a:cs typeface="Courier New"/>
              </a:rPr>
              <a:t>j+</a:t>
            </a:r>
            <a:r>
              <a:rPr sz="1600" b="1" spc="0" dirty="0">
                <a:latin typeface="Courier New"/>
                <a:cs typeface="Courier New"/>
              </a:rPr>
              <a:t>+</a:t>
            </a:r>
            <a:r>
              <a:rPr sz="1600" b="1" spc="-5" dirty="0">
                <a:latin typeface="Courier New"/>
                <a:cs typeface="Courier New"/>
              </a:rPr>
              <a:t>) for</a:t>
            </a:r>
            <a:r>
              <a:rPr sz="1600" b="1" dirty="0">
                <a:latin typeface="Courier New"/>
                <a:cs typeface="Courier New"/>
              </a:rPr>
              <a:t> </a:t>
            </a:r>
            <a:r>
              <a:rPr sz="1600" b="1" spc="0" dirty="0">
                <a:latin typeface="Courier New"/>
                <a:cs typeface="Courier New"/>
              </a:rPr>
              <a:t>(</a:t>
            </a:r>
            <a:r>
              <a:rPr sz="1600" b="1" spc="-5" dirty="0">
                <a:latin typeface="Courier New"/>
                <a:cs typeface="Courier New"/>
              </a:rPr>
              <a:t>k1</a:t>
            </a:r>
            <a:r>
              <a:rPr sz="1600" b="1" dirty="0">
                <a:latin typeface="Courier New"/>
                <a:cs typeface="Courier New"/>
              </a:rPr>
              <a:t> </a:t>
            </a:r>
            <a:r>
              <a:rPr sz="1600" b="1" spc="-5" dirty="0">
                <a:latin typeface="Courier New"/>
                <a:cs typeface="Courier New"/>
              </a:rPr>
              <a:t>=</a:t>
            </a:r>
            <a:r>
              <a:rPr sz="1600" b="1" spc="10" dirty="0">
                <a:latin typeface="Courier New"/>
                <a:cs typeface="Courier New"/>
              </a:rPr>
              <a:t> </a:t>
            </a:r>
            <a:r>
              <a:rPr sz="1600" b="1" spc="-5" dirty="0">
                <a:latin typeface="Courier New"/>
                <a:cs typeface="Courier New"/>
              </a:rPr>
              <a:t>k;</a:t>
            </a:r>
            <a:r>
              <a:rPr sz="1600" b="1" dirty="0">
                <a:latin typeface="Courier New"/>
                <a:cs typeface="Courier New"/>
              </a:rPr>
              <a:t> </a:t>
            </a:r>
            <a:r>
              <a:rPr sz="1600" b="1" spc="-5" dirty="0">
                <a:latin typeface="Courier New"/>
                <a:cs typeface="Courier New"/>
              </a:rPr>
              <a:t>k1</a:t>
            </a:r>
            <a:r>
              <a:rPr sz="1600" b="1" dirty="0">
                <a:latin typeface="Courier New"/>
                <a:cs typeface="Courier New"/>
              </a:rPr>
              <a:t> </a:t>
            </a:r>
            <a:r>
              <a:rPr sz="1600" b="1" spc="-5" dirty="0">
                <a:latin typeface="Courier New"/>
                <a:cs typeface="Courier New"/>
              </a:rPr>
              <a:t>&lt;</a:t>
            </a:r>
            <a:endParaRPr sz="1600">
              <a:latin typeface="Courier New"/>
              <a:cs typeface="Courier New"/>
            </a:endParaRPr>
          </a:p>
          <a:p>
            <a:pPr marL="3600450">
              <a:lnSpc>
                <a:spcPct val="100000"/>
              </a:lnSpc>
            </a:pPr>
            <a:r>
              <a:rPr sz="1600" b="1" spc="-5" dirty="0">
                <a:latin typeface="Courier New"/>
                <a:cs typeface="Courier New"/>
              </a:rPr>
              <a:t>c</a:t>
            </a:r>
            <a:r>
              <a:rPr sz="1600" b="1" spc="0" dirty="0">
                <a:latin typeface="Courier New"/>
                <a:cs typeface="Courier New"/>
              </a:rPr>
              <a:t>[</a:t>
            </a:r>
            <a:r>
              <a:rPr sz="1600" b="1" spc="-5" dirty="0">
                <a:latin typeface="Courier New"/>
                <a:cs typeface="Courier New"/>
              </a:rPr>
              <a:t>i1*n+j</a:t>
            </a:r>
            <a:r>
              <a:rPr sz="1600" b="1" spc="0" dirty="0">
                <a:latin typeface="Courier New"/>
                <a:cs typeface="Courier New"/>
              </a:rPr>
              <a:t>1</a:t>
            </a:r>
            <a:r>
              <a:rPr sz="1600" b="1" spc="-5" dirty="0">
                <a:latin typeface="Courier New"/>
                <a:cs typeface="Courier New"/>
              </a:rPr>
              <a:t>]</a:t>
            </a:r>
            <a:r>
              <a:rPr sz="1600" b="1" spc="20" dirty="0">
                <a:latin typeface="Courier New"/>
                <a:cs typeface="Courier New"/>
              </a:rPr>
              <a:t> </a:t>
            </a:r>
            <a:r>
              <a:rPr sz="1600" b="1" spc="-5" dirty="0">
                <a:latin typeface="Courier New"/>
                <a:cs typeface="Courier New"/>
              </a:rPr>
              <a:t>+=</a:t>
            </a:r>
            <a:endParaRPr sz="1600">
              <a:latin typeface="Courier New"/>
              <a:cs typeface="Courier New"/>
            </a:endParaRPr>
          </a:p>
        </p:txBody>
      </p:sp>
      <p:sp>
        <p:nvSpPr>
          <p:cNvPr id="20" name="object 20"/>
          <p:cNvSpPr txBox="1"/>
          <p:nvPr/>
        </p:nvSpPr>
        <p:spPr>
          <a:xfrm>
            <a:off x="5557066" y="3900544"/>
            <a:ext cx="3319145" cy="739775"/>
          </a:xfrm>
          <a:prstGeom prst="rect">
            <a:avLst/>
          </a:prstGeom>
        </p:spPr>
        <p:txBody>
          <a:bodyPr vert="horz" wrap="square" lIns="0" tIns="0" rIns="0" bIns="0" rtlCol="0">
            <a:spAutoFit/>
          </a:bodyPr>
          <a:lstStyle/>
          <a:p>
            <a:pPr marL="58419">
              <a:lnSpc>
                <a:spcPct val="100000"/>
              </a:lnSpc>
            </a:pPr>
            <a:r>
              <a:rPr sz="1600" b="1" spc="-5" dirty="0">
                <a:latin typeface="Courier New"/>
                <a:cs typeface="Courier New"/>
              </a:rPr>
              <a:t>k+B;</a:t>
            </a:r>
            <a:r>
              <a:rPr sz="1600" b="1" spc="10" dirty="0">
                <a:latin typeface="Courier New"/>
                <a:cs typeface="Courier New"/>
              </a:rPr>
              <a:t> </a:t>
            </a:r>
            <a:r>
              <a:rPr sz="1600" b="1" spc="-5" dirty="0">
                <a:latin typeface="Courier New"/>
                <a:cs typeface="Courier New"/>
              </a:rPr>
              <a:t>k++)</a:t>
            </a:r>
            <a:endParaRPr sz="1600">
              <a:latin typeface="Courier New"/>
              <a:cs typeface="Courier New"/>
            </a:endParaRPr>
          </a:p>
          <a:p>
            <a:pPr>
              <a:lnSpc>
                <a:spcPct val="100000"/>
              </a:lnSpc>
            </a:pPr>
            <a:r>
              <a:rPr sz="1600" b="1" spc="-5" dirty="0">
                <a:latin typeface="Courier New"/>
                <a:cs typeface="Courier New"/>
              </a:rPr>
              <a:t>a[i1*n</a:t>
            </a:r>
            <a:r>
              <a:rPr sz="1600" b="1" spc="15" dirty="0">
                <a:latin typeface="Courier New"/>
                <a:cs typeface="Courier New"/>
              </a:rPr>
              <a:t> </a:t>
            </a:r>
            <a:r>
              <a:rPr sz="1600" b="1" spc="-5" dirty="0">
                <a:latin typeface="Courier New"/>
                <a:cs typeface="Courier New"/>
              </a:rPr>
              <a:t>+</a:t>
            </a:r>
            <a:r>
              <a:rPr sz="1600" b="1" dirty="0">
                <a:latin typeface="Courier New"/>
                <a:cs typeface="Courier New"/>
              </a:rPr>
              <a:t> </a:t>
            </a:r>
            <a:r>
              <a:rPr sz="1600" b="1" spc="-5" dirty="0">
                <a:latin typeface="Courier New"/>
                <a:cs typeface="Courier New"/>
              </a:rPr>
              <a:t>k1</a:t>
            </a:r>
            <a:r>
              <a:rPr sz="1600" b="1" spc="0" dirty="0">
                <a:latin typeface="Courier New"/>
                <a:cs typeface="Courier New"/>
              </a:rPr>
              <a:t>]</a:t>
            </a:r>
            <a:r>
              <a:rPr sz="1600" b="1" spc="-5" dirty="0">
                <a:latin typeface="Courier New"/>
                <a:cs typeface="Courier New"/>
              </a:rPr>
              <a:t>*b[k1*n</a:t>
            </a:r>
            <a:r>
              <a:rPr sz="1600" b="1" spc="10" dirty="0">
                <a:latin typeface="Courier New"/>
                <a:cs typeface="Courier New"/>
              </a:rPr>
              <a:t> </a:t>
            </a:r>
            <a:r>
              <a:rPr sz="1600" b="1" spc="-5" dirty="0">
                <a:latin typeface="Courier New"/>
                <a:cs typeface="Courier New"/>
              </a:rPr>
              <a:t>+</a:t>
            </a:r>
            <a:r>
              <a:rPr sz="1600" b="1" dirty="0">
                <a:latin typeface="Courier New"/>
                <a:cs typeface="Courier New"/>
              </a:rPr>
              <a:t> </a:t>
            </a:r>
            <a:r>
              <a:rPr sz="1600" b="1" spc="-5" dirty="0">
                <a:latin typeface="Courier New"/>
                <a:cs typeface="Courier New"/>
              </a:rPr>
              <a:t>j</a:t>
            </a:r>
            <a:r>
              <a:rPr sz="1600" b="1" spc="0" dirty="0">
                <a:latin typeface="Courier New"/>
                <a:cs typeface="Courier New"/>
              </a:rPr>
              <a:t>1</a:t>
            </a:r>
            <a:r>
              <a:rPr sz="1600" b="1" spc="-5" dirty="0">
                <a:latin typeface="Courier New"/>
                <a:cs typeface="Courier New"/>
              </a:rPr>
              <a:t>];</a:t>
            </a:r>
            <a:endParaRPr sz="1600">
              <a:latin typeface="Courier New"/>
              <a:cs typeface="Courier New"/>
            </a:endParaRPr>
          </a:p>
          <a:p>
            <a:pPr marL="1543050">
              <a:lnSpc>
                <a:spcPct val="100000"/>
              </a:lnSpc>
              <a:spcBef>
                <a:spcPts val="130"/>
              </a:spcBef>
            </a:pPr>
            <a:r>
              <a:rPr sz="1800" b="1" i="1" dirty="0">
                <a:solidFill>
                  <a:srgbClr val="808080"/>
                </a:solidFill>
                <a:latin typeface="Courier New"/>
                <a:cs typeface="Courier New"/>
              </a:rPr>
              <a:t>ma</a:t>
            </a:r>
            <a:r>
              <a:rPr sz="1800" b="1" i="1" spc="-15" dirty="0">
                <a:solidFill>
                  <a:srgbClr val="808080"/>
                </a:solidFill>
                <a:latin typeface="Courier New"/>
                <a:cs typeface="Courier New"/>
              </a:rPr>
              <a:t>t</a:t>
            </a:r>
            <a:r>
              <a:rPr sz="1800" b="1" i="1" dirty="0">
                <a:solidFill>
                  <a:srgbClr val="808080"/>
                </a:solidFill>
                <a:latin typeface="Courier New"/>
                <a:cs typeface="Courier New"/>
              </a:rPr>
              <a:t>m</a:t>
            </a:r>
            <a:r>
              <a:rPr sz="1800" b="1" i="1" spc="-15" dirty="0">
                <a:solidFill>
                  <a:srgbClr val="808080"/>
                </a:solidFill>
                <a:latin typeface="Courier New"/>
                <a:cs typeface="Courier New"/>
              </a:rPr>
              <a:t>u</a:t>
            </a:r>
            <a:r>
              <a:rPr sz="1800" b="1" i="1" dirty="0">
                <a:solidFill>
                  <a:srgbClr val="808080"/>
                </a:solidFill>
                <a:latin typeface="Courier New"/>
                <a:cs typeface="Courier New"/>
              </a:rPr>
              <a:t>lt</a:t>
            </a:r>
            <a:r>
              <a:rPr sz="1800" b="1" i="1" spc="-15" dirty="0">
                <a:solidFill>
                  <a:srgbClr val="808080"/>
                </a:solidFill>
                <a:latin typeface="Courier New"/>
                <a:cs typeface="Courier New"/>
              </a:rPr>
              <a:t>/</a:t>
            </a:r>
            <a:r>
              <a:rPr sz="1800" b="1" i="1" dirty="0">
                <a:solidFill>
                  <a:srgbClr val="808080"/>
                </a:solidFill>
                <a:latin typeface="Courier New"/>
                <a:cs typeface="Courier New"/>
              </a:rPr>
              <a:t>b</a:t>
            </a:r>
            <a:r>
              <a:rPr sz="1800" b="1" i="1" spc="-15" dirty="0">
                <a:solidFill>
                  <a:srgbClr val="808080"/>
                </a:solidFill>
                <a:latin typeface="Courier New"/>
                <a:cs typeface="Courier New"/>
              </a:rPr>
              <a:t>mm</a:t>
            </a:r>
            <a:r>
              <a:rPr sz="1800" b="1" i="1" dirty="0">
                <a:solidFill>
                  <a:srgbClr val="808080"/>
                </a:solidFill>
                <a:latin typeface="Courier New"/>
                <a:cs typeface="Courier New"/>
              </a:rPr>
              <a:t>.c</a:t>
            </a:r>
            <a:endParaRPr sz="1800">
              <a:latin typeface="Courier New"/>
              <a:cs typeface="Courier New"/>
            </a:endParaRPr>
          </a:p>
        </p:txBody>
      </p:sp>
      <p:sp>
        <p:nvSpPr>
          <p:cNvPr id="21" name="object 21"/>
          <p:cNvSpPr txBox="1"/>
          <p:nvPr/>
        </p:nvSpPr>
        <p:spPr>
          <a:xfrm>
            <a:off x="244306" y="4388220"/>
            <a:ext cx="121920" cy="203200"/>
          </a:xfrm>
          <a:prstGeom prst="rect">
            <a:avLst/>
          </a:prstGeom>
        </p:spPr>
        <p:txBody>
          <a:bodyPr vert="horz" wrap="square" lIns="0" tIns="0" rIns="0" bIns="0" rtlCol="0">
            <a:spAutoFit/>
          </a:bodyPr>
          <a:lstStyle/>
          <a:p>
            <a:pPr>
              <a:lnSpc>
                <a:spcPct val="100000"/>
              </a:lnSpc>
            </a:pPr>
            <a:r>
              <a:rPr sz="1600" b="1" spc="-5" dirty="0">
                <a:latin typeface="Courier New"/>
                <a:cs typeface="Courier New"/>
              </a:rPr>
              <a:t>}</a:t>
            </a:r>
            <a:endParaRPr sz="1600">
              <a:latin typeface="Courier New"/>
              <a:cs typeface="Courier New"/>
            </a:endParaRPr>
          </a:p>
        </p:txBody>
      </p:sp>
      <p:sp>
        <p:nvSpPr>
          <p:cNvPr id="24" name="object 24"/>
          <p:cNvSpPr txBox="1"/>
          <p:nvPr/>
        </p:nvSpPr>
        <p:spPr>
          <a:xfrm>
            <a:off x="1844522" y="5583206"/>
            <a:ext cx="3576320" cy="610235"/>
          </a:xfrm>
          <a:prstGeom prst="rect">
            <a:avLst/>
          </a:prstGeom>
        </p:spPr>
        <p:txBody>
          <a:bodyPr vert="horz" wrap="square" lIns="0" tIns="0" rIns="0" bIns="0" rtlCol="0">
            <a:spAutoFit/>
          </a:bodyPr>
          <a:lstStyle/>
          <a:p>
            <a:pPr marL="12700">
              <a:lnSpc>
                <a:spcPts val="3435"/>
              </a:lnSpc>
              <a:tabLst>
                <a:tab pos="1716405" algn="l"/>
                <a:tab pos="3360420" algn="l"/>
              </a:tabLst>
            </a:pPr>
            <a:r>
              <a:rPr sz="3200" b="1" dirty="0">
                <a:latin typeface="Calibri"/>
                <a:cs typeface="Calibri"/>
              </a:rPr>
              <a:t>=	</a:t>
            </a:r>
            <a:r>
              <a:rPr sz="4800" b="1" baseline="1736" dirty="0">
                <a:latin typeface="Calibri"/>
                <a:cs typeface="Calibri"/>
              </a:rPr>
              <a:t>x	</a:t>
            </a:r>
            <a:r>
              <a:rPr sz="3200" b="1" dirty="0">
                <a:latin typeface="Calibri"/>
                <a:cs typeface="Calibri"/>
              </a:rPr>
              <a:t>+</a:t>
            </a:r>
            <a:endParaRPr sz="3200">
              <a:latin typeface="Calibri"/>
              <a:cs typeface="Calibri"/>
            </a:endParaRPr>
          </a:p>
          <a:p>
            <a:pPr marL="151765">
              <a:lnSpc>
                <a:spcPts val="1755"/>
              </a:lnSpc>
            </a:pPr>
            <a:r>
              <a:rPr sz="1800" b="1" dirty="0">
                <a:latin typeface="Courier New"/>
                <a:cs typeface="Courier New"/>
              </a:rPr>
              <a:t>i1</a:t>
            </a:r>
            <a:endParaRPr sz="1800">
              <a:latin typeface="Courier New"/>
              <a:cs typeface="Courier New"/>
            </a:endParaRPr>
          </a:p>
        </p:txBody>
      </p:sp>
      <p:sp>
        <p:nvSpPr>
          <p:cNvPr id="25" name="object 25"/>
          <p:cNvSpPr txBox="1"/>
          <p:nvPr/>
        </p:nvSpPr>
        <p:spPr>
          <a:xfrm>
            <a:off x="4472965" y="4726012"/>
            <a:ext cx="299720" cy="254000"/>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j1</a:t>
            </a:r>
            <a:endParaRPr sz="1800">
              <a:latin typeface="Courier New"/>
              <a:cs typeface="Courier New"/>
            </a:endParaRPr>
          </a:p>
        </p:txBody>
      </p:sp>
      <p:sp>
        <p:nvSpPr>
          <p:cNvPr id="26" name="object 26"/>
          <p:cNvSpPr txBox="1"/>
          <p:nvPr/>
        </p:nvSpPr>
        <p:spPr>
          <a:xfrm>
            <a:off x="499529" y="5181600"/>
            <a:ext cx="1143000" cy="1143000"/>
          </a:xfrm>
          <a:prstGeom prst="rect">
            <a:avLst/>
          </a:prstGeom>
        </p:spPr>
        <p:txBody>
          <a:bodyPr vert="horz" wrap="square" lIns="0" tIns="0" rIns="0" bIns="0" rtlCol="0">
            <a:spAutoFit/>
          </a:bodyPr>
          <a:lstStyle/>
          <a:p>
            <a:pPr marL="91440">
              <a:lnSpc>
                <a:spcPct val="100000"/>
              </a:lnSpc>
            </a:pPr>
            <a:r>
              <a:rPr sz="2000" b="1" dirty="0">
                <a:latin typeface="Courier New"/>
                <a:cs typeface="Courier New"/>
              </a:rPr>
              <a:t>c</a:t>
            </a:r>
            <a:endParaRPr sz="2000">
              <a:latin typeface="Courier New"/>
              <a:cs typeface="Courier New"/>
            </a:endParaRPr>
          </a:p>
        </p:txBody>
      </p:sp>
      <p:sp>
        <p:nvSpPr>
          <p:cNvPr id="27" name="object 27"/>
          <p:cNvSpPr txBox="1"/>
          <p:nvPr/>
        </p:nvSpPr>
        <p:spPr>
          <a:xfrm>
            <a:off x="5528729" y="5181600"/>
            <a:ext cx="1143000" cy="1143000"/>
          </a:xfrm>
          <a:prstGeom prst="rect">
            <a:avLst/>
          </a:prstGeom>
          <a:solidFill>
            <a:srgbClr val="DADADA"/>
          </a:solidFill>
        </p:spPr>
        <p:txBody>
          <a:bodyPr vert="horz" wrap="square" lIns="0" tIns="0" rIns="0" bIns="0" rtlCol="0">
            <a:spAutoFit/>
          </a:bodyPr>
          <a:lstStyle/>
          <a:p>
            <a:pPr marL="91440">
              <a:lnSpc>
                <a:spcPct val="100000"/>
              </a:lnSpc>
            </a:pPr>
            <a:r>
              <a:rPr sz="2000" b="1" dirty="0">
                <a:latin typeface="Courier New"/>
                <a:cs typeface="Courier New"/>
              </a:rPr>
              <a:t>c</a:t>
            </a:r>
            <a:endParaRPr sz="2000">
              <a:latin typeface="Courier New"/>
              <a:cs typeface="Courier New"/>
            </a:endParaRPr>
          </a:p>
        </p:txBody>
      </p:sp>
      <p:sp>
        <p:nvSpPr>
          <p:cNvPr id="28" name="object 28"/>
          <p:cNvSpPr/>
          <p:nvPr/>
        </p:nvSpPr>
        <p:spPr>
          <a:xfrm>
            <a:off x="3756914" y="6488658"/>
            <a:ext cx="1628139" cy="369570"/>
          </a:xfrm>
          <a:custGeom>
            <a:avLst/>
            <a:gdLst/>
            <a:ahLst/>
            <a:cxnLst/>
            <a:rect l="l" t="t" r="r" b="b"/>
            <a:pathLst>
              <a:path w="1628139" h="369570">
                <a:moveTo>
                  <a:pt x="0" y="369341"/>
                </a:moveTo>
                <a:lnTo>
                  <a:pt x="1627886" y="369341"/>
                </a:lnTo>
                <a:lnTo>
                  <a:pt x="1627886" y="0"/>
                </a:lnTo>
                <a:lnTo>
                  <a:pt x="0" y="0"/>
                </a:lnTo>
                <a:lnTo>
                  <a:pt x="0" y="369341"/>
                </a:lnTo>
                <a:close/>
              </a:path>
            </a:pathLst>
          </a:custGeom>
          <a:solidFill>
            <a:srgbClr val="FFFFFF"/>
          </a:solidFill>
        </p:spPr>
        <p:txBody>
          <a:bodyPr wrap="square" lIns="0" tIns="0" rIns="0" bIns="0" rtlCol="0"/>
          <a:lstStyle/>
          <a:p>
            <a:endParaRPr/>
          </a:p>
        </p:txBody>
      </p:sp>
      <p:sp>
        <p:nvSpPr>
          <p:cNvPr id="29" name="object 29"/>
          <p:cNvSpPr/>
          <p:nvPr/>
        </p:nvSpPr>
        <p:spPr>
          <a:xfrm>
            <a:off x="4568242" y="6349742"/>
            <a:ext cx="3175" cy="139065"/>
          </a:xfrm>
          <a:custGeom>
            <a:avLst/>
            <a:gdLst/>
            <a:ahLst/>
            <a:cxnLst/>
            <a:rect l="l" t="t" r="r" b="b"/>
            <a:pathLst>
              <a:path w="3175" h="139064">
                <a:moveTo>
                  <a:pt x="2616" y="138925"/>
                </a:moveTo>
                <a:lnTo>
                  <a:pt x="0" y="0"/>
                </a:lnTo>
              </a:path>
            </a:pathLst>
          </a:custGeom>
          <a:ln w="25400">
            <a:solidFill>
              <a:srgbClr val="000000"/>
            </a:solidFill>
          </a:ln>
        </p:spPr>
        <p:txBody>
          <a:bodyPr wrap="square" lIns="0" tIns="0" rIns="0" bIns="0" rtlCol="0"/>
          <a:lstStyle/>
          <a:p>
            <a:endParaRPr/>
          </a:p>
        </p:txBody>
      </p:sp>
      <p:sp>
        <p:nvSpPr>
          <p:cNvPr id="30" name="object 30"/>
          <p:cNvSpPr/>
          <p:nvPr/>
        </p:nvSpPr>
        <p:spPr>
          <a:xfrm>
            <a:off x="4525228" y="6349737"/>
            <a:ext cx="88900" cy="77470"/>
          </a:xfrm>
          <a:custGeom>
            <a:avLst/>
            <a:gdLst/>
            <a:ahLst/>
            <a:cxnLst/>
            <a:rect l="l" t="t" r="r" b="b"/>
            <a:pathLst>
              <a:path w="88900" h="77470">
                <a:moveTo>
                  <a:pt x="0" y="77025"/>
                </a:moveTo>
                <a:lnTo>
                  <a:pt x="43014" y="0"/>
                </a:lnTo>
                <a:lnTo>
                  <a:pt x="88887" y="75361"/>
                </a:lnTo>
              </a:path>
            </a:pathLst>
          </a:custGeom>
          <a:ln w="25400">
            <a:solidFill>
              <a:srgbClr val="000000"/>
            </a:solidFill>
          </a:ln>
        </p:spPr>
        <p:txBody>
          <a:bodyPr wrap="square" lIns="0" tIns="0" rIns="0" bIns="0" rtlCol="0"/>
          <a:lstStyle/>
          <a:p>
            <a:endParaRPr/>
          </a:p>
        </p:txBody>
      </p:sp>
      <p:graphicFrame>
        <p:nvGraphicFramePr>
          <p:cNvPr id="22" name="object 22"/>
          <p:cNvGraphicFramePr>
            <a:graphicFrameLocks noGrp="1"/>
          </p:cNvGraphicFramePr>
          <p:nvPr/>
        </p:nvGraphicFramePr>
        <p:xfrm>
          <a:off x="2284666" y="5181600"/>
          <a:ext cx="1142998" cy="1371600"/>
        </p:xfrm>
        <a:graphic>
          <a:graphicData uri="http://schemas.openxmlformats.org/drawingml/2006/table">
            <a:tbl>
              <a:tblPr firstRow="1" bandRow="1">
                <a:tableStyleId>{2D5ABB26-0587-4C30-8999-92F81FD0307C}</a:tableStyleId>
              </a:tblPr>
              <a:tblGrid>
                <a:gridCol w="213796"/>
                <a:gridCol w="228600"/>
                <a:gridCol w="235478"/>
                <a:gridCol w="237067"/>
                <a:gridCol w="228057"/>
              </a:tblGrid>
              <a:tr h="762000">
                <a:tc gridSpan="5">
                  <a:txBody>
                    <a:bodyPr/>
                    <a:lstStyle/>
                    <a:p>
                      <a:pPr marL="90805">
                        <a:lnSpc>
                          <a:spcPct val="100000"/>
                        </a:lnSpc>
                      </a:pPr>
                      <a:r>
                        <a:rPr sz="2000" b="1" dirty="0">
                          <a:latin typeface="Courier New"/>
                          <a:cs typeface="Courier New"/>
                        </a:rPr>
                        <a:t>a</a:t>
                      </a:r>
                      <a:endParaRPr sz="2000">
                        <a:latin typeface="Courier New"/>
                        <a:cs typeface="Courier New"/>
                      </a:endParaRPr>
                    </a:p>
                  </a:txBody>
                  <a:tcPr marL="0" marR="0" marT="0" marB="0">
                    <a:solidFill>
                      <a:srgbClr val="DADADA"/>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28600">
                <a:tc>
                  <a:txBody>
                    <a:bodyPr/>
                    <a:lstStyle/>
                    <a:p>
                      <a:endParaRPr sz="2000">
                        <a:latin typeface="Courier New"/>
                        <a:cs typeface="Courier New"/>
                      </a:endParaRPr>
                    </a:p>
                  </a:txBody>
                  <a:tcPr marL="0" marR="0" marT="0" marB="0">
                    <a:lnR w="26987">
                      <a:solidFill>
                        <a:srgbClr val="FFFFFF"/>
                      </a:solidFill>
                      <a:prstDash val="solid"/>
                    </a:lnR>
                    <a:solidFill>
                      <a:srgbClr val="808080"/>
                    </a:solidFill>
                  </a:tcPr>
                </a:tc>
                <a:tc>
                  <a:txBody>
                    <a:bodyPr/>
                    <a:lstStyle/>
                    <a:p>
                      <a:endParaRPr sz="2000">
                        <a:latin typeface="Courier New"/>
                        <a:cs typeface="Courier New"/>
                      </a:endParaRPr>
                    </a:p>
                  </a:txBody>
                  <a:tcPr marL="0" marR="0" marT="0" marB="0">
                    <a:lnL w="26987">
                      <a:solidFill>
                        <a:srgbClr val="FFFFFF"/>
                      </a:solidFill>
                      <a:prstDash val="solid"/>
                    </a:lnL>
                    <a:lnR w="26987">
                      <a:solidFill>
                        <a:srgbClr val="FFFFFF"/>
                      </a:solidFill>
                      <a:prstDash val="solid"/>
                    </a:lnR>
                    <a:solidFill>
                      <a:srgbClr val="808080"/>
                    </a:solidFill>
                  </a:tcPr>
                </a:tc>
                <a:tc>
                  <a:txBody>
                    <a:bodyPr/>
                    <a:lstStyle/>
                    <a:p>
                      <a:endParaRPr sz="2000">
                        <a:latin typeface="Courier New"/>
                        <a:cs typeface="Courier New"/>
                      </a:endParaRPr>
                    </a:p>
                  </a:txBody>
                  <a:tcPr marL="0" marR="0" marT="0" marB="0">
                    <a:lnL w="26987">
                      <a:solidFill>
                        <a:srgbClr val="FFFFFF"/>
                      </a:solidFill>
                      <a:prstDash val="solid"/>
                    </a:lnL>
                    <a:lnR w="26987">
                      <a:solidFill>
                        <a:srgbClr val="FFFFFF"/>
                      </a:solidFill>
                      <a:prstDash val="solid"/>
                    </a:lnR>
                    <a:solidFill>
                      <a:srgbClr val="808080"/>
                    </a:solidFill>
                  </a:tcPr>
                </a:tc>
                <a:tc>
                  <a:txBody>
                    <a:bodyPr/>
                    <a:lstStyle/>
                    <a:p>
                      <a:endParaRPr sz="2000">
                        <a:latin typeface="Courier New"/>
                        <a:cs typeface="Courier New"/>
                      </a:endParaRPr>
                    </a:p>
                  </a:txBody>
                  <a:tcPr marL="0" marR="0" marT="0" marB="0">
                    <a:lnL w="26987">
                      <a:solidFill>
                        <a:srgbClr val="FFFFFF"/>
                      </a:solidFill>
                      <a:prstDash val="solid"/>
                    </a:lnL>
                    <a:lnR w="26987">
                      <a:solidFill>
                        <a:srgbClr val="FFFFFF"/>
                      </a:solidFill>
                      <a:prstDash val="solid"/>
                    </a:lnR>
                    <a:solidFill>
                      <a:srgbClr val="808080"/>
                    </a:solidFill>
                  </a:tcPr>
                </a:tc>
                <a:tc>
                  <a:txBody>
                    <a:bodyPr/>
                    <a:lstStyle/>
                    <a:p>
                      <a:endParaRPr sz="2000">
                        <a:latin typeface="Courier New"/>
                        <a:cs typeface="Courier New"/>
                      </a:endParaRPr>
                    </a:p>
                  </a:txBody>
                  <a:tcPr marL="0" marR="0" marT="0" marB="0">
                    <a:lnL w="26987">
                      <a:solidFill>
                        <a:srgbClr val="FFFFFF"/>
                      </a:solidFill>
                      <a:prstDash val="solid"/>
                    </a:lnL>
                    <a:solidFill>
                      <a:srgbClr val="808080"/>
                    </a:solidFill>
                  </a:tcPr>
                </a:tc>
              </a:tr>
              <a:tr h="152400">
                <a:tc gridSpan="5">
                  <a:txBody>
                    <a:bodyPr/>
                    <a:lstStyle/>
                    <a:p>
                      <a:endParaRPr sz="2000">
                        <a:latin typeface="Courier New"/>
                        <a:cs typeface="Courier New"/>
                      </a:endParaRPr>
                    </a:p>
                  </a:txBody>
                  <a:tcPr marL="0" marR="0" marT="0" marB="0">
                    <a:solidFill>
                      <a:srgbClr val="DADADA"/>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bl>
          </a:graphicData>
        </a:graphic>
      </p:graphicFrame>
      <p:graphicFrame>
        <p:nvGraphicFramePr>
          <p:cNvPr id="23" name="object 23"/>
          <p:cNvGraphicFramePr>
            <a:graphicFrameLocks noGrp="1"/>
          </p:cNvGraphicFramePr>
          <p:nvPr/>
        </p:nvGraphicFramePr>
        <p:xfrm>
          <a:off x="3884866" y="5181600"/>
          <a:ext cx="1142999" cy="1524000"/>
        </p:xfrm>
        <a:graphic>
          <a:graphicData uri="http://schemas.openxmlformats.org/drawingml/2006/table">
            <a:tbl>
              <a:tblPr firstRow="1" bandRow="1">
                <a:tableStyleId>{2D5ABB26-0587-4C30-8999-92F81FD0307C}</a:tableStyleId>
              </a:tblPr>
              <a:tblGrid>
                <a:gridCol w="568604"/>
                <a:gridCol w="228600"/>
                <a:gridCol w="345795"/>
              </a:tblGrid>
              <a:tr h="229393">
                <a:tc rowSpan="5">
                  <a:txBody>
                    <a:bodyPr/>
                    <a:lstStyle/>
                    <a:p>
                      <a:pPr marL="90805">
                        <a:lnSpc>
                          <a:spcPct val="100000"/>
                        </a:lnSpc>
                      </a:pPr>
                      <a:r>
                        <a:rPr sz="2000" b="1" dirty="0">
                          <a:latin typeface="Courier New"/>
                          <a:cs typeface="Courier New"/>
                        </a:rPr>
                        <a:t>b</a:t>
                      </a:r>
                      <a:endParaRPr sz="2000">
                        <a:latin typeface="Courier New"/>
                        <a:cs typeface="Courier New"/>
                      </a:endParaRPr>
                    </a:p>
                  </a:txBody>
                  <a:tcPr marL="0" marR="0" marT="0" marB="0">
                    <a:solidFill>
                      <a:srgbClr val="DADADA"/>
                    </a:solidFill>
                  </a:tcPr>
                </a:tc>
                <a:tc>
                  <a:txBody>
                    <a:bodyPr/>
                    <a:lstStyle/>
                    <a:p>
                      <a:endParaRPr sz="2000">
                        <a:latin typeface="Courier New"/>
                        <a:cs typeface="Courier New"/>
                      </a:endParaRPr>
                    </a:p>
                  </a:txBody>
                  <a:tcPr marL="0" marR="0" marT="0" marB="0">
                    <a:lnB w="26987">
                      <a:solidFill>
                        <a:srgbClr val="FFFFFF"/>
                      </a:solidFill>
                      <a:prstDash val="solid"/>
                    </a:lnB>
                    <a:solidFill>
                      <a:srgbClr val="808080"/>
                    </a:solidFill>
                  </a:tcPr>
                </a:tc>
                <a:tc rowSpan="5">
                  <a:txBody>
                    <a:bodyPr/>
                    <a:lstStyle/>
                    <a:p>
                      <a:endParaRPr sz="2000">
                        <a:latin typeface="Courier New"/>
                        <a:cs typeface="Courier New"/>
                      </a:endParaRPr>
                    </a:p>
                  </a:txBody>
                  <a:tcPr marL="0" marR="0" marT="0" marB="0">
                    <a:solidFill>
                      <a:srgbClr val="DADADA"/>
                    </a:solidFill>
                  </a:tcPr>
                </a:tc>
              </a:tr>
              <a:tr h="228600">
                <a:tc vMerge="1">
                  <a:txBody>
                    <a:bodyPr/>
                    <a:lstStyle/>
                    <a:p>
                      <a:endParaRPr/>
                    </a:p>
                  </a:txBody>
                  <a:tcPr marL="0" marR="0" marT="0" marB="0">
                    <a:solidFill>
                      <a:srgbClr val="DADADA"/>
                    </a:solidFill>
                  </a:tcPr>
                </a:tc>
                <a:tc>
                  <a:txBody>
                    <a:bodyPr/>
                    <a:lstStyle/>
                    <a:p>
                      <a:endParaRPr sz="2000">
                        <a:latin typeface="Courier New"/>
                        <a:cs typeface="Courier New"/>
                      </a:endParaRPr>
                    </a:p>
                  </a:txBody>
                  <a:tcPr marL="0" marR="0" marT="0" marB="0">
                    <a:lnT w="26987">
                      <a:solidFill>
                        <a:srgbClr val="FFFFFF"/>
                      </a:solidFill>
                      <a:prstDash val="solid"/>
                    </a:lnT>
                    <a:lnB w="26987">
                      <a:solidFill>
                        <a:srgbClr val="FFFFFF"/>
                      </a:solidFill>
                      <a:prstDash val="solid"/>
                    </a:lnB>
                    <a:solidFill>
                      <a:srgbClr val="808080"/>
                    </a:solidFill>
                  </a:tcPr>
                </a:tc>
                <a:tc vMerge="1">
                  <a:txBody>
                    <a:bodyPr/>
                    <a:lstStyle/>
                    <a:p>
                      <a:endParaRPr/>
                    </a:p>
                  </a:txBody>
                  <a:tcPr marL="0" marR="0" marT="0" marB="0">
                    <a:solidFill>
                      <a:srgbClr val="DADADA"/>
                    </a:solidFill>
                  </a:tcPr>
                </a:tc>
              </a:tr>
              <a:tr h="235479">
                <a:tc vMerge="1">
                  <a:txBody>
                    <a:bodyPr/>
                    <a:lstStyle/>
                    <a:p>
                      <a:endParaRPr/>
                    </a:p>
                  </a:txBody>
                  <a:tcPr marL="0" marR="0" marT="0" marB="0">
                    <a:solidFill>
                      <a:srgbClr val="DADADA"/>
                    </a:solidFill>
                  </a:tcPr>
                </a:tc>
                <a:tc>
                  <a:txBody>
                    <a:bodyPr/>
                    <a:lstStyle/>
                    <a:p>
                      <a:endParaRPr sz="2000">
                        <a:latin typeface="Courier New"/>
                        <a:cs typeface="Courier New"/>
                      </a:endParaRPr>
                    </a:p>
                  </a:txBody>
                  <a:tcPr marL="0" marR="0" marT="0" marB="0">
                    <a:lnT w="26987">
                      <a:solidFill>
                        <a:srgbClr val="FFFFFF"/>
                      </a:solidFill>
                      <a:prstDash val="solid"/>
                    </a:lnT>
                    <a:lnB w="26987">
                      <a:solidFill>
                        <a:srgbClr val="FFFFFF"/>
                      </a:solidFill>
                      <a:prstDash val="solid"/>
                    </a:lnB>
                    <a:solidFill>
                      <a:srgbClr val="808080"/>
                    </a:solidFill>
                  </a:tcPr>
                </a:tc>
                <a:tc vMerge="1">
                  <a:txBody>
                    <a:bodyPr/>
                    <a:lstStyle/>
                    <a:p>
                      <a:endParaRPr/>
                    </a:p>
                  </a:txBody>
                  <a:tcPr marL="0" marR="0" marT="0" marB="0">
                    <a:solidFill>
                      <a:srgbClr val="DADADA"/>
                    </a:solidFill>
                  </a:tcPr>
                </a:tc>
              </a:tr>
              <a:tr h="237067">
                <a:tc vMerge="1">
                  <a:txBody>
                    <a:bodyPr/>
                    <a:lstStyle/>
                    <a:p>
                      <a:endParaRPr/>
                    </a:p>
                  </a:txBody>
                  <a:tcPr marL="0" marR="0" marT="0" marB="0">
                    <a:solidFill>
                      <a:srgbClr val="DADADA"/>
                    </a:solidFill>
                  </a:tcPr>
                </a:tc>
                <a:tc>
                  <a:txBody>
                    <a:bodyPr/>
                    <a:lstStyle/>
                    <a:p>
                      <a:endParaRPr sz="2000">
                        <a:latin typeface="Courier New"/>
                        <a:cs typeface="Courier New"/>
                      </a:endParaRPr>
                    </a:p>
                  </a:txBody>
                  <a:tcPr marL="0" marR="0" marT="0" marB="0">
                    <a:lnT w="26987">
                      <a:solidFill>
                        <a:srgbClr val="FFFFFF"/>
                      </a:solidFill>
                      <a:prstDash val="solid"/>
                    </a:lnT>
                    <a:lnB w="26987">
                      <a:solidFill>
                        <a:srgbClr val="FFFFFF"/>
                      </a:solidFill>
                      <a:prstDash val="solid"/>
                    </a:lnB>
                    <a:solidFill>
                      <a:srgbClr val="808080"/>
                    </a:solidFill>
                  </a:tcPr>
                </a:tc>
                <a:tc vMerge="1">
                  <a:txBody>
                    <a:bodyPr/>
                    <a:lstStyle/>
                    <a:p>
                      <a:endParaRPr/>
                    </a:p>
                  </a:txBody>
                  <a:tcPr marL="0" marR="0" marT="0" marB="0">
                    <a:solidFill>
                      <a:srgbClr val="DADADA"/>
                    </a:solidFill>
                  </a:tcPr>
                </a:tc>
              </a:tr>
              <a:tr h="212459">
                <a:tc vMerge="1">
                  <a:txBody>
                    <a:bodyPr/>
                    <a:lstStyle/>
                    <a:p>
                      <a:endParaRPr/>
                    </a:p>
                  </a:txBody>
                  <a:tcPr marL="0" marR="0" marT="0" marB="0">
                    <a:solidFill>
                      <a:srgbClr val="DADADA"/>
                    </a:solidFill>
                  </a:tcPr>
                </a:tc>
                <a:tc>
                  <a:txBody>
                    <a:bodyPr/>
                    <a:lstStyle/>
                    <a:p>
                      <a:endParaRPr sz="2000">
                        <a:latin typeface="Courier New"/>
                        <a:cs typeface="Courier New"/>
                      </a:endParaRPr>
                    </a:p>
                  </a:txBody>
                  <a:tcPr marL="0" marR="0" marT="0" marB="0">
                    <a:lnT w="26987">
                      <a:solidFill>
                        <a:srgbClr val="FFFFFF"/>
                      </a:solidFill>
                      <a:prstDash val="solid"/>
                    </a:lnT>
                    <a:solidFill>
                      <a:srgbClr val="808080"/>
                    </a:solidFill>
                  </a:tcPr>
                </a:tc>
                <a:tc vMerge="1">
                  <a:txBody>
                    <a:bodyPr/>
                    <a:lstStyle/>
                    <a:p>
                      <a:endParaRPr/>
                    </a:p>
                  </a:txBody>
                  <a:tcPr marL="0" marR="0" marT="0" marB="0">
                    <a:solidFill>
                      <a:srgbClr val="DADADA"/>
                    </a:solidFill>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nSpc>
                <a:spcPct val="100000"/>
              </a:lnSpc>
            </a:pPr>
            <a:r>
              <a:rPr lang="zh-CN" altLang="en-US" spc="-5" dirty="0"/>
              <a:t>高速缓存不命中分析</a:t>
            </a:r>
            <a:endParaRPr spc="-5" dirty="0"/>
          </a:p>
        </p:txBody>
      </p:sp>
      <p:sp>
        <p:nvSpPr>
          <p:cNvPr id="4" name="object 4"/>
          <p:cNvSpPr txBox="1"/>
          <p:nvPr/>
        </p:nvSpPr>
        <p:spPr>
          <a:xfrm>
            <a:off x="475615" y="1324483"/>
            <a:ext cx="4858385" cy="1485022"/>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spc="-5" dirty="0">
                <a:latin typeface="Calibri"/>
                <a:cs typeface="Calibri"/>
              </a:rPr>
              <a:t>假设</a:t>
            </a:r>
            <a:r>
              <a:rPr lang="en-US" altLang="zh-CN" sz="2400" b="1" spc="-5" dirty="0">
                <a:latin typeface="Calibri"/>
                <a:cs typeface="Calibri"/>
              </a:rPr>
              <a:t>:</a:t>
            </a:r>
            <a:endParaRPr lang="zh-CN" altLang="en-US" sz="2400" dirty="0">
              <a:latin typeface="Calibri"/>
              <a:cs typeface="Calibri"/>
            </a:endParaRP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a:latin typeface="Calibri"/>
                <a:cs typeface="Calibri"/>
              </a:rPr>
              <a:t>高速缓存块 </a:t>
            </a:r>
            <a:r>
              <a:rPr lang="en-US" altLang="zh-CN" sz="2000" dirty="0">
                <a:latin typeface="Calibri"/>
                <a:cs typeface="Calibri"/>
              </a:rPr>
              <a:t>= 8</a:t>
            </a:r>
            <a:r>
              <a:rPr lang="zh-CN" altLang="en-US" sz="2000" spc="-5" dirty="0">
                <a:latin typeface="Calibri"/>
                <a:cs typeface="Calibri"/>
              </a:rPr>
              <a:t> </a:t>
            </a:r>
            <a:r>
              <a:rPr lang="en-US" altLang="zh-CN" sz="2000" dirty="0">
                <a:latin typeface="Calibri"/>
                <a:cs typeface="Calibri"/>
              </a:rPr>
              <a:t>d</a:t>
            </a:r>
            <a:r>
              <a:rPr lang="en-US" altLang="zh-CN" sz="2000" spc="-5" dirty="0">
                <a:latin typeface="Calibri"/>
                <a:cs typeface="Calibri"/>
              </a:rPr>
              <a:t>o</a:t>
            </a:r>
            <a:r>
              <a:rPr lang="en-US" altLang="zh-CN" sz="2000" dirty="0">
                <a:latin typeface="Calibri"/>
                <a:cs typeface="Calibri"/>
              </a:rPr>
              <a:t>ub</a:t>
            </a:r>
            <a:r>
              <a:rPr lang="en-US" altLang="zh-CN" sz="2000" spc="-5" dirty="0">
                <a:latin typeface="Calibri"/>
                <a:cs typeface="Calibri"/>
              </a:rPr>
              <a:t>le</a:t>
            </a:r>
            <a:r>
              <a:rPr lang="en-US" altLang="zh-CN" sz="2000" dirty="0">
                <a:latin typeface="Calibri"/>
                <a:cs typeface="Calibri"/>
              </a:rPr>
              <a:t>s</a:t>
            </a: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a:latin typeface="Calibri"/>
                <a:cs typeface="Calibri"/>
              </a:rPr>
              <a:t>高速缓存大小 </a:t>
            </a:r>
            <a:r>
              <a:rPr lang="en-US" altLang="zh-CN" sz="2000" dirty="0">
                <a:latin typeface="Calibri"/>
                <a:cs typeface="Calibri"/>
              </a:rPr>
              <a:t>C</a:t>
            </a:r>
            <a:r>
              <a:rPr lang="en-US" altLang="zh-CN" sz="2000" spc="-10" dirty="0">
                <a:latin typeface="Calibri"/>
                <a:cs typeface="Calibri"/>
              </a:rPr>
              <a:t> </a:t>
            </a:r>
            <a:r>
              <a:rPr lang="en-US" altLang="zh-CN" sz="2000" spc="-5" dirty="0">
                <a:latin typeface="Calibri"/>
                <a:cs typeface="Calibri"/>
              </a:rPr>
              <a:t>&lt;</a:t>
            </a:r>
            <a:r>
              <a:rPr lang="en-US" altLang="zh-CN" sz="2000" dirty="0">
                <a:latin typeface="Calibri"/>
                <a:cs typeface="Calibri"/>
              </a:rPr>
              <a:t>&lt;</a:t>
            </a:r>
            <a:r>
              <a:rPr lang="en-US" altLang="zh-CN" sz="2000" spc="-5" dirty="0">
                <a:latin typeface="Calibri"/>
                <a:cs typeface="Calibri"/>
              </a:rPr>
              <a:t> </a:t>
            </a:r>
            <a:r>
              <a:rPr lang="en-US" altLang="zh-CN" sz="2000" i="1" dirty="0">
                <a:latin typeface="Calibri"/>
                <a:cs typeface="Calibri"/>
              </a:rPr>
              <a:t>n</a:t>
            </a:r>
            <a:r>
              <a:rPr lang="en-US" altLang="zh-CN" sz="2000" i="1" spc="-10" dirty="0">
                <a:latin typeface="Calibri"/>
                <a:cs typeface="Calibri"/>
              </a:rPr>
              <a:t> </a:t>
            </a:r>
            <a:r>
              <a:rPr lang="en-US" altLang="zh-CN" sz="2000" dirty="0">
                <a:latin typeface="Calibri"/>
                <a:cs typeface="Calibri"/>
              </a:rPr>
              <a:t>(</a:t>
            </a:r>
            <a:r>
              <a:rPr lang="zh-CN" altLang="en-US" sz="2000" dirty="0">
                <a:latin typeface="Calibri"/>
                <a:cs typeface="Calibri"/>
              </a:rPr>
              <a:t>远小于 </a:t>
            </a:r>
            <a:r>
              <a:rPr lang="en-US" altLang="zh-CN" sz="2000" i="1" dirty="0">
                <a:latin typeface="Calibri"/>
                <a:cs typeface="Calibri"/>
              </a:rPr>
              <a:t>n</a:t>
            </a:r>
            <a:r>
              <a:rPr lang="en-US" altLang="zh-CN" sz="2000" dirty="0">
                <a:latin typeface="Calibri"/>
                <a:cs typeface="Calibri"/>
              </a:rPr>
              <a:t>)</a:t>
            </a:r>
          </a:p>
          <a:p>
            <a:pPr marL="756285" lvl="1" indent="-286385">
              <a:lnSpc>
                <a:spcPct val="100000"/>
              </a:lnSpc>
              <a:spcBef>
                <a:spcPts val="480"/>
              </a:spcBef>
              <a:buClr>
                <a:srgbClr val="990000"/>
              </a:buClr>
              <a:buSzPct val="110000"/>
              <a:buFont typeface="Wingdings"/>
              <a:buChar char=""/>
              <a:tabLst>
                <a:tab pos="756920" algn="l"/>
                <a:tab pos="2463165" algn="l"/>
              </a:tabLst>
            </a:pPr>
            <a:r>
              <a:rPr sz="2000" dirty="0">
                <a:latin typeface="Calibri"/>
                <a:cs typeface="Calibri"/>
              </a:rPr>
              <a:t>	</a:t>
            </a:r>
            <a:r>
              <a:rPr lang="zh-CN" altLang="en-US" sz="2000" dirty="0" smtClean="0">
                <a:latin typeface="Calibri"/>
                <a:cs typeface="Calibri"/>
              </a:rPr>
              <a:t>放入缓存中的三个块     </a:t>
            </a:r>
            <a:r>
              <a:rPr sz="2000" dirty="0" smtClean="0">
                <a:latin typeface="Calibri"/>
                <a:cs typeface="Calibri"/>
              </a:rPr>
              <a:t>:</a:t>
            </a:r>
            <a:r>
              <a:rPr sz="2000" spc="-5" dirty="0" smtClean="0">
                <a:latin typeface="Calibri"/>
                <a:cs typeface="Calibri"/>
              </a:rPr>
              <a:t> </a:t>
            </a:r>
            <a:r>
              <a:rPr sz="2000" dirty="0">
                <a:latin typeface="Calibri"/>
                <a:cs typeface="Calibri"/>
              </a:rPr>
              <a:t>3B</a:t>
            </a:r>
            <a:r>
              <a:rPr sz="1950" spc="22" baseline="25641" dirty="0">
                <a:latin typeface="Calibri"/>
                <a:cs typeface="Calibri"/>
              </a:rPr>
              <a:t>2</a:t>
            </a:r>
            <a:r>
              <a:rPr sz="1950" baseline="25641" dirty="0">
                <a:latin typeface="Calibri"/>
                <a:cs typeface="Calibri"/>
              </a:rPr>
              <a:t> </a:t>
            </a:r>
            <a:r>
              <a:rPr sz="1950" spc="-225" baseline="25641" dirty="0">
                <a:latin typeface="Calibri"/>
                <a:cs typeface="Calibri"/>
              </a:rPr>
              <a:t> </a:t>
            </a:r>
            <a:r>
              <a:rPr sz="2000" dirty="0">
                <a:latin typeface="Calibri"/>
                <a:cs typeface="Calibri"/>
              </a:rPr>
              <a:t>&lt; C</a:t>
            </a:r>
          </a:p>
        </p:txBody>
      </p:sp>
      <p:sp>
        <p:nvSpPr>
          <p:cNvPr id="5" name="object 5"/>
          <p:cNvSpPr txBox="1"/>
          <p:nvPr/>
        </p:nvSpPr>
        <p:spPr>
          <a:xfrm>
            <a:off x="475615" y="3274186"/>
            <a:ext cx="3105785" cy="369332"/>
          </a:xfrm>
          <a:prstGeom prst="rect">
            <a:avLst/>
          </a:prstGeom>
        </p:spPr>
        <p:txBody>
          <a:bodyPr vert="horz" wrap="square" lIns="0" tIns="0" rIns="0" bIns="0" rtlCol="0">
            <a:spAutoFit/>
          </a:bodyPr>
          <a:lstStyle/>
          <a:p>
            <a:pPr marL="355600" indent="-342900">
              <a:lnSpc>
                <a:spcPct val="100000"/>
              </a:lnSpc>
              <a:buClr>
                <a:srgbClr val="990000"/>
              </a:buClr>
              <a:buSzPct val="58333"/>
              <a:buFont typeface="Wingdings 2"/>
              <a:buChar char=""/>
              <a:tabLst>
                <a:tab pos="355600" algn="l"/>
              </a:tabLst>
            </a:pPr>
            <a:r>
              <a:rPr lang="zh-CN" altLang="en-US" sz="2400" b="1" spc="-10" dirty="0" smtClean="0">
                <a:latin typeface="Calibri"/>
                <a:cs typeface="Calibri"/>
              </a:rPr>
              <a:t>第一次</a:t>
            </a:r>
            <a:r>
              <a:rPr sz="2400" b="1" spc="-10" dirty="0" smtClean="0">
                <a:latin typeface="Calibri"/>
                <a:cs typeface="Calibri"/>
              </a:rPr>
              <a:t>(</a:t>
            </a:r>
            <a:r>
              <a:rPr lang="zh-CN" altLang="en-US" sz="2400" b="1" spc="-10" dirty="0" smtClean="0">
                <a:latin typeface="Calibri"/>
                <a:cs typeface="Calibri"/>
              </a:rPr>
              <a:t>块</a:t>
            </a:r>
            <a:r>
              <a:rPr sz="2400" b="1" spc="-5" dirty="0" smtClean="0">
                <a:latin typeface="Calibri"/>
                <a:cs typeface="Calibri"/>
              </a:rPr>
              <a:t>)</a:t>
            </a:r>
            <a:r>
              <a:rPr sz="2400" b="1" spc="-10" dirty="0" smtClean="0">
                <a:latin typeface="Calibri"/>
                <a:cs typeface="Calibri"/>
              </a:rPr>
              <a:t> </a:t>
            </a:r>
            <a:r>
              <a:rPr lang="zh-CN" altLang="en-US" sz="2400" b="1" spc="-10" dirty="0" smtClean="0">
                <a:latin typeface="Calibri"/>
                <a:cs typeface="Calibri"/>
              </a:rPr>
              <a:t>迭代</a:t>
            </a:r>
            <a:r>
              <a:rPr sz="2400" b="1" spc="-5" dirty="0" smtClean="0">
                <a:latin typeface="Calibri"/>
                <a:cs typeface="Calibri"/>
              </a:rPr>
              <a:t>:</a:t>
            </a:r>
            <a:endParaRPr sz="2400" dirty="0">
              <a:latin typeface="Calibri"/>
              <a:cs typeface="Calibri"/>
            </a:endParaRPr>
          </a:p>
        </p:txBody>
      </p:sp>
      <p:sp>
        <p:nvSpPr>
          <p:cNvPr id="6" name="object 6"/>
          <p:cNvSpPr txBox="1"/>
          <p:nvPr/>
        </p:nvSpPr>
        <p:spPr>
          <a:xfrm>
            <a:off x="932814" y="3656376"/>
            <a:ext cx="3021330" cy="954107"/>
          </a:xfrm>
          <a:prstGeom prst="rect">
            <a:avLst/>
          </a:prstGeom>
        </p:spPr>
        <p:txBody>
          <a:bodyPr vert="horz" wrap="square" lIns="0" tIns="0" rIns="0" bIns="0" rtlCol="0">
            <a:spAutoFit/>
          </a:bodyPr>
          <a:lstStyle/>
          <a:p>
            <a:pPr marL="299085" indent="-286385">
              <a:lnSpc>
                <a:spcPct val="100000"/>
              </a:lnSpc>
              <a:buClr>
                <a:srgbClr val="990000"/>
              </a:buClr>
              <a:buSzPct val="110000"/>
              <a:buFont typeface="Wingdings"/>
              <a:buChar char=""/>
              <a:tabLst>
                <a:tab pos="299720" algn="l"/>
              </a:tabLst>
            </a:pPr>
            <a:r>
              <a:rPr lang="zh-CN" altLang="en-US" sz="2000" spc="-15" dirty="0" smtClean="0">
                <a:latin typeface="Calibri"/>
                <a:cs typeface="Calibri"/>
              </a:rPr>
              <a:t>每块有</a:t>
            </a:r>
            <a:r>
              <a:rPr lang="en-US" altLang="zh-CN" sz="2000" dirty="0" smtClean="0">
                <a:latin typeface="Calibri"/>
                <a:cs typeface="Calibri"/>
              </a:rPr>
              <a:t>B</a:t>
            </a:r>
            <a:r>
              <a:rPr lang="en-US" altLang="zh-CN" sz="1950" spc="15" baseline="25641" dirty="0" smtClean="0">
                <a:latin typeface="Calibri"/>
                <a:cs typeface="Calibri"/>
              </a:rPr>
              <a:t>2</a:t>
            </a:r>
            <a:r>
              <a:rPr lang="en-US" altLang="zh-CN" sz="2000" spc="5" dirty="0" smtClean="0">
                <a:latin typeface="Calibri"/>
                <a:cs typeface="Calibri"/>
              </a:rPr>
              <a:t>/</a:t>
            </a:r>
            <a:r>
              <a:rPr lang="en-US" altLang="zh-CN" sz="2000" dirty="0" smtClean="0">
                <a:latin typeface="Calibri"/>
                <a:cs typeface="Calibri"/>
              </a:rPr>
              <a:t>8</a:t>
            </a:r>
            <a:r>
              <a:rPr lang="zh-CN" altLang="en-US" sz="2000" dirty="0" smtClean="0">
                <a:latin typeface="Calibri"/>
                <a:cs typeface="Calibri"/>
              </a:rPr>
              <a:t>不命中</a:t>
            </a:r>
            <a:endParaRPr lang="en-US" altLang="zh-CN" sz="2000" spc="-15" dirty="0" smtClean="0">
              <a:latin typeface="Calibri"/>
              <a:cs typeface="Calibri"/>
            </a:endParaRPr>
          </a:p>
          <a:p>
            <a:pPr marL="12700">
              <a:lnSpc>
                <a:spcPct val="100000"/>
              </a:lnSpc>
              <a:buClr>
                <a:srgbClr val="990000"/>
              </a:buClr>
              <a:buSzPct val="110000"/>
              <a:tabLst>
                <a:tab pos="299720" algn="l"/>
              </a:tabLst>
            </a:pPr>
            <a:r>
              <a:rPr sz="2200" spc="-5" dirty="0" smtClean="0">
                <a:solidFill>
                  <a:srgbClr val="990000"/>
                </a:solidFill>
                <a:latin typeface="Wingdings"/>
                <a:cs typeface="Wingdings"/>
              </a:rPr>
              <a:t></a:t>
            </a:r>
            <a:r>
              <a:rPr sz="2200" spc="-5" dirty="0">
                <a:solidFill>
                  <a:srgbClr val="990000"/>
                </a:solidFill>
                <a:latin typeface="Times New Roman"/>
                <a:cs typeface="Times New Roman"/>
              </a:rPr>
              <a:t>	</a:t>
            </a:r>
            <a:r>
              <a:rPr sz="2000" dirty="0">
                <a:latin typeface="Calibri"/>
                <a:cs typeface="Calibri"/>
              </a:rPr>
              <a:t>2</a:t>
            </a:r>
            <a:r>
              <a:rPr sz="2000" i="1" dirty="0">
                <a:latin typeface="Calibri"/>
                <a:cs typeface="Calibri"/>
              </a:rPr>
              <a:t>n</a:t>
            </a:r>
            <a:r>
              <a:rPr sz="2000" spc="5" dirty="0">
                <a:latin typeface="Calibri"/>
                <a:cs typeface="Calibri"/>
              </a:rPr>
              <a:t>/</a:t>
            </a:r>
            <a:r>
              <a:rPr sz="2000" dirty="0">
                <a:latin typeface="Calibri"/>
                <a:cs typeface="Calibri"/>
              </a:rPr>
              <a:t>B</a:t>
            </a:r>
            <a:r>
              <a:rPr sz="2000" spc="-30" dirty="0">
                <a:latin typeface="Calibri"/>
                <a:cs typeface="Calibri"/>
              </a:rPr>
              <a:t> </a:t>
            </a:r>
            <a:r>
              <a:rPr sz="2000" dirty="0">
                <a:latin typeface="Calibri"/>
                <a:cs typeface="Calibri"/>
              </a:rPr>
              <a:t>x</a:t>
            </a:r>
            <a:r>
              <a:rPr sz="2000" spc="-5" dirty="0">
                <a:latin typeface="Calibri"/>
                <a:cs typeface="Calibri"/>
              </a:rPr>
              <a:t> </a:t>
            </a:r>
            <a:r>
              <a:rPr sz="2000" dirty="0">
                <a:latin typeface="Calibri"/>
                <a:cs typeface="Calibri"/>
              </a:rPr>
              <a:t>B</a:t>
            </a:r>
            <a:r>
              <a:rPr sz="1950" spc="15" baseline="25641" dirty="0">
                <a:latin typeface="Calibri"/>
                <a:cs typeface="Calibri"/>
              </a:rPr>
              <a:t>2</a:t>
            </a:r>
            <a:r>
              <a:rPr sz="2000" spc="5" dirty="0">
                <a:latin typeface="Calibri"/>
                <a:cs typeface="Calibri"/>
              </a:rPr>
              <a:t>/</a:t>
            </a:r>
            <a:r>
              <a:rPr sz="2000" dirty="0">
                <a:latin typeface="Calibri"/>
                <a:cs typeface="Calibri"/>
              </a:rPr>
              <a:t>8</a:t>
            </a:r>
            <a:r>
              <a:rPr sz="2000" spc="-15" dirty="0">
                <a:latin typeface="Calibri"/>
                <a:cs typeface="Calibri"/>
              </a:rPr>
              <a:t> </a:t>
            </a:r>
            <a:r>
              <a:rPr sz="2000" dirty="0">
                <a:latin typeface="Calibri"/>
                <a:cs typeface="Calibri"/>
              </a:rPr>
              <a:t>= </a:t>
            </a:r>
            <a:r>
              <a:rPr sz="2000" dirty="0" err="1" smtClean="0">
                <a:latin typeface="Calibri"/>
                <a:cs typeface="Calibri"/>
              </a:rPr>
              <a:t>nB</a:t>
            </a:r>
            <a:r>
              <a:rPr sz="2000" spc="5" dirty="0" smtClean="0">
                <a:latin typeface="Calibri"/>
                <a:cs typeface="Calibri"/>
              </a:rPr>
              <a:t>/4</a:t>
            </a:r>
            <a:endParaRPr lang="en-US" sz="2000" spc="5" dirty="0" smtClean="0">
              <a:latin typeface="Calibri"/>
              <a:cs typeface="Calibri"/>
            </a:endParaRPr>
          </a:p>
          <a:p>
            <a:pPr marL="12700">
              <a:lnSpc>
                <a:spcPct val="100000"/>
              </a:lnSpc>
              <a:buClr>
                <a:srgbClr val="990000"/>
              </a:buClr>
              <a:buSzPct val="110000"/>
              <a:tabLst>
                <a:tab pos="299720" algn="l"/>
              </a:tabLst>
            </a:pPr>
            <a:r>
              <a:rPr sz="2000" spc="5" dirty="0" smtClean="0">
                <a:latin typeface="Calibri"/>
                <a:cs typeface="Calibri"/>
              </a:rPr>
              <a:t> </a:t>
            </a:r>
            <a:r>
              <a:rPr sz="2000" dirty="0" smtClean="0">
                <a:latin typeface="Calibri"/>
                <a:cs typeface="Calibri"/>
              </a:rPr>
              <a:t>(</a:t>
            </a:r>
            <a:r>
              <a:rPr lang="zh-CN" altLang="en-US" sz="2000" dirty="0" smtClean="0">
                <a:latin typeface="Calibri"/>
                <a:cs typeface="Calibri"/>
              </a:rPr>
              <a:t>省略矩阵</a:t>
            </a:r>
            <a:r>
              <a:rPr sz="2000" dirty="0" smtClean="0">
                <a:latin typeface="Calibri"/>
                <a:cs typeface="Calibri"/>
              </a:rPr>
              <a:t>c</a:t>
            </a:r>
            <a:r>
              <a:rPr sz="2000" dirty="0">
                <a:latin typeface="Calibri"/>
                <a:cs typeface="Calibri"/>
              </a:rPr>
              <a:t>)</a:t>
            </a:r>
          </a:p>
        </p:txBody>
      </p:sp>
      <p:sp>
        <p:nvSpPr>
          <p:cNvPr id="7" name="object 7"/>
          <p:cNvSpPr txBox="1"/>
          <p:nvPr/>
        </p:nvSpPr>
        <p:spPr>
          <a:xfrm>
            <a:off x="932814" y="5424216"/>
            <a:ext cx="2370455" cy="620395"/>
          </a:xfrm>
          <a:prstGeom prst="rect">
            <a:avLst/>
          </a:prstGeom>
        </p:spPr>
        <p:txBody>
          <a:bodyPr vert="horz" wrap="square" lIns="0" tIns="0" rIns="0" bIns="0" rtlCol="0">
            <a:spAutoFit/>
          </a:bodyPr>
          <a:lstStyle/>
          <a:p>
            <a:pPr marL="299085" marR="5080" indent="-286385">
              <a:lnSpc>
                <a:spcPct val="100000"/>
              </a:lnSpc>
              <a:buClr>
                <a:srgbClr val="990000"/>
              </a:buClr>
              <a:buSzPct val="110000"/>
              <a:buFont typeface="Wingdings"/>
              <a:buChar char=""/>
              <a:tabLst>
                <a:tab pos="299720" algn="l"/>
              </a:tabLst>
            </a:pPr>
            <a:r>
              <a:rPr lang="zh-CN" altLang="en-US" sz="2000" spc="-5" dirty="0">
                <a:solidFill>
                  <a:srgbClr val="C00000"/>
                </a:solidFill>
                <a:latin typeface="Calibri"/>
                <a:cs typeface="Calibri"/>
              </a:rPr>
              <a:t>缓存后</a:t>
            </a:r>
            <a:r>
              <a:rPr lang="en-US" altLang="zh-CN" sz="2000" dirty="0">
                <a:solidFill>
                  <a:srgbClr val="C00000"/>
                </a:solidFill>
                <a:latin typeface="Calibri"/>
                <a:cs typeface="Calibri"/>
              </a:rPr>
              <a:t>: </a:t>
            </a:r>
            <a:endParaRPr lang="zh-CN" altLang="en-US" sz="2000" dirty="0">
              <a:solidFill>
                <a:srgbClr val="C00000"/>
              </a:solidFill>
              <a:latin typeface="Calibri"/>
              <a:cs typeface="Calibri"/>
            </a:endParaRPr>
          </a:p>
          <a:p>
            <a:pPr marL="12700" marR="5080">
              <a:lnSpc>
                <a:spcPct val="100000"/>
              </a:lnSpc>
              <a:buClr>
                <a:srgbClr val="990000"/>
              </a:buClr>
              <a:buSzPct val="110000"/>
              <a:tabLst>
                <a:tab pos="299720" algn="l"/>
              </a:tabLst>
            </a:pPr>
            <a:r>
              <a:rPr lang="en-US" altLang="zh-CN" sz="2000" dirty="0">
                <a:latin typeface="Calibri"/>
                <a:cs typeface="Calibri"/>
              </a:rPr>
              <a:t>(</a:t>
            </a:r>
            <a:r>
              <a:rPr lang="zh-CN" altLang="en-US" sz="2000" dirty="0">
                <a:latin typeface="Calibri"/>
                <a:cs typeface="Calibri"/>
              </a:rPr>
              <a:t>示意图</a:t>
            </a:r>
            <a:r>
              <a:rPr lang="en-US" altLang="zh-CN" sz="2000" dirty="0">
                <a:latin typeface="Calibri"/>
                <a:cs typeface="Calibri"/>
              </a:rPr>
              <a:t>)</a:t>
            </a:r>
            <a:endParaRPr lang="zh-CN" altLang="en-US" sz="2000" dirty="0">
              <a:latin typeface="Calibri"/>
              <a:cs typeface="Calibri"/>
            </a:endParaRPr>
          </a:p>
        </p:txBody>
      </p:sp>
      <p:sp>
        <p:nvSpPr>
          <p:cNvPr id="8" name="object 8"/>
          <p:cNvSpPr/>
          <p:nvPr/>
        </p:nvSpPr>
        <p:spPr>
          <a:xfrm>
            <a:off x="5899937" y="5789333"/>
            <a:ext cx="1143000" cy="916305"/>
          </a:xfrm>
          <a:custGeom>
            <a:avLst/>
            <a:gdLst/>
            <a:ahLst/>
            <a:cxnLst/>
            <a:rect l="l" t="t" r="r" b="b"/>
            <a:pathLst>
              <a:path w="1143000" h="916304">
                <a:moveTo>
                  <a:pt x="0" y="916266"/>
                </a:moveTo>
                <a:lnTo>
                  <a:pt x="1143000" y="916266"/>
                </a:lnTo>
                <a:lnTo>
                  <a:pt x="1143000" y="0"/>
                </a:lnTo>
                <a:lnTo>
                  <a:pt x="0" y="0"/>
                </a:lnTo>
                <a:lnTo>
                  <a:pt x="0" y="916266"/>
                </a:lnTo>
                <a:close/>
              </a:path>
            </a:pathLst>
          </a:custGeom>
          <a:solidFill>
            <a:srgbClr val="DADADA"/>
          </a:solidFill>
        </p:spPr>
        <p:txBody>
          <a:bodyPr wrap="square" lIns="0" tIns="0" rIns="0" bIns="0" rtlCol="0"/>
          <a:lstStyle/>
          <a:p>
            <a:endParaRPr/>
          </a:p>
        </p:txBody>
      </p:sp>
      <p:sp>
        <p:nvSpPr>
          <p:cNvPr id="9" name="object 9"/>
          <p:cNvSpPr/>
          <p:nvPr/>
        </p:nvSpPr>
        <p:spPr>
          <a:xfrm>
            <a:off x="7715415" y="5562600"/>
            <a:ext cx="927735" cy="1143000"/>
          </a:xfrm>
          <a:custGeom>
            <a:avLst/>
            <a:gdLst/>
            <a:ahLst/>
            <a:cxnLst/>
            <a:rect l="l" t="t" r="r" b="b"/>
            <a:pathLst>
              <a:path w="927734" h="1143000">
                <a:moveTo>
                  <a:pt x="0" y="1143000"/>
                </a:moveTo>
                <a:lnTo>
                  <a:pt x="927722" y="1143000"/>
                </a:lnTo>
                <a:lnTo>
                  <a:pt x="927722" y="0"/>
                </a:lnTo>
                <a:lnTo>
                  <a:pt x="0" y="0"/>
                </a:lnTo>
                <a:lnTo>
                  <a:pt x="0" y="1143000"/>
                </a:lnTo>
                <a:close/>
              </a:path>
            </a:pathLst>
          </a:custGeom>
          <a:solidFill>
            <a:srgbClr val="DADADA"/>
          </a:solidFill>
        </p:spPr>
        <p:txBody>
          <a:bodyPr wrap="square" lIns="0" tIns="0" rIns="0" bIns="0" rtlCol="0"/>
          <a:lstStyle/>
          <a:p>
            <a:endParaRPr/>
          </a:p>
        </p:txBody>
      </p:sp>
      <p:sp>
        <p:nvSpPr>
          <p:cNvPr id="10" name="object 10"/>
          <p:cNvSpPr txBox="1"/>
          <p:nvPr/>
        </p:nvSpPr>
        <p:spPr>
          <a:xfrm>
            <a:off x="7164003" y="5976239"/>
            <a:ext cx="212725"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x</a:t>
            </a:r>
            <a:endParaRPr sz="3200">
              <a:latin typeface="Calibri"/>
              <a:cs typeface="Calibri"/>
            </a:endParaRPr>
          </a:p>
        </p:txBody>
      </p:sp>
      <p:sp>
        <p:nvSpPr>
          <p:cNvPr id="11" name="object 11"/>
          <p:cNvSpPr/>
          <p:nvPr/>
        </p:nvSpPr>
        <p:spPr>
          <a:xfrm>
            <a:off x="4114800" y="5562600"/>
            <a:ext cx="1143000" cy="1143000"/>
          </a:xfrm>
          <a:custGeom>
            <a:avLst/>
            <a:gdLst/>
            <a:ahLst/>
            <a:cxnLst/>
            <a:rect l="l" t="t" r="r" b="b"/>
            <a:pathLst>
              <a:path w="1143000" h="1143000">
                <a:moveTo>
                  <a:pt x="0" y="0"/>
                </a:moveTo>
                <a:lnTo>
                  <a:pt x="1143000" y="0"/>
                </a:lnTo>
                <a:lnTo>
                  <a:pt x="1143000" y="1143000"/>
                </a:lnTo>
                <a:lnTo>
                  <a:pt x="0" y="1143000"/>
                </a:lnTo>
                <a:lnTo>
                  <a:pt x="0" y="0"/>
                </a:lnTo>
                <a:close/>
              </a:path>
            </a:pathLst>
          </a:custGeom>
          <a:solidFill>
            <a:srgbClr val="DADADA"/>
          </a:solidFill>
        </p:spPr>
        <p:txBody>
          <a:bodyPr wrap="square" lIns="0" tIns="0" rIns="0" bIns="0" rtlCol="0"/>
          <a:lstStyle/>
          <a:p>
            <a:endParaRPr/>
          </a:p>
        </p:txBody>
      </p:sp>
      <p:sp>
        <p:nvSpPr>
          <p:cNvPr id="12" name="object 12"/>
          <p:cNvSpPr txBox="1"/>
          <p:nvPr/>
        </p:nvSpPr>
        <p:spPr>
          <a:xfrm>
            <a:off x="5459789" y="5976239"/>
            <a:ext cx="228600"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a:t>
            </a:r>
            <a:endParaRPr sz="3200">
              <a:latin typeface="Calibri"/>
              <a:cs typeface="Calibri"/>
            </a:endParaRPr>
          </a:p>
        </p:txBody>
      </p:sp>
      <p:sp>
        <p:nvSpPr>
          <p:cNvPr id="13" name="object 13"/>
          <p:cNvSpPr/>
          <p:nvPr/>
        </p:nvSpPr>
        <p:spPr>
          <a:xfrm>
            <a:off x="4114800" y="5562600"/>
            <a:ext cx="1905" cy="186690"/>
          </a:xfrm>
          <a:custGeom>
            <a:avLst/>
            <a:gdLst/>
            <a:ahLst/>
            <a:cxnLst/>
            <a:rect l="l" t="t" r="r" b="b"/>
            <a:pathLst>
              <a:path w="1904" h="186689">
                <a:moveTo>
                  <a:pt x="0" y="186270"/>
                </a:moveTo>
                <a:lnTo>
                  <a:pt x="1333" y="186270"/>
                </a:lnTo>
                <a:lnTo>
                  <a:pt x="1333" y="0"/>
                </a:lnTo>
                <a:lnTo>
                  <a:pt x="0" y="0"/>
                </a:lnTo>
                <a:lnTo>
                  <a:pt x="0" y="186270"/>
                </a:lnTo>
                <a:close/>
              </a:path>
            </a:pathLst>
          </a:custGeom>
          <a:solidFill>
            <a:srgbClr val="808080"/>
          </a:solidFill>
        </p:spPr>
        <p:txBody>
          <a:bodyPr wrap="square" lIns="0" tIns="0" rIns="0" bIns="0" rtlCol="0"/>
          <a:lstStyle/>
          <a:p>
            <a:endParaRPr/>
          </a:p>
        </p:txBody>
      </p:sp>
      <p:sp>
        <p:nvSpPr>
          <p:cNvPr id="14" name="object 14"/>
          <p:cNvSpPr/>
          <p:nvPr/>
        </p:nvSpPr>
        <p:spPr>
          <a:xfrm>
            <a:off x="7486815" y="5562600"/>
            <a:ext cx="228600" cy="931544"/>
          </a:xfrm>
          <a:custGeom>
            <a:avLst/>
            <a:gdLst/>
            <a:ahLst/>
            <a:cxnLst/>
            <a:rect l="l" t="t" r="r" b="b"/>
            <a:pathLst>
              <a:path w="228600" h="931545">
                <a:moveTo>
                  <a:pt x="0" y="931329"/>
                </a:moveTo>
                <a:lnTo>
                  <a:pt x="228600" y="931329"/>
                </a:lnTo>
                <a:lnTo>
                  <a:pt x="228600" y="0"/>
                </a:lnTo>
                <a:lnTo>
                  <a:pt x="0" y="0"/>
                </a:lnTo>
                <a:lnTo>
                  <a:pt x="0" y="931329"/>
                </a:lnTo>
                <a:close/>
              </a:path>
            </a:pathLst>
          </a:custGeom>
          <a:solidFill>
            <a:srgbClr val="808080"/>
          </a:solidFill>
        </p:spPr>
        <p:txBody>
          <a:bodyPr wrap="square" lIns="0" tIns="0" rIns="0" bIns="0" rtlCol="0"/>
          <a:lstStyle/>
          <a:p>
            <a:endParaRPr/>
          </a:p>
        </p:txBody>
      </p:sp>
      <p:sp>
        <p:nvSpPr>
          <p:cNvPr id="15" name="object 15"/>
          <p:cNvSpPr/>
          <p:nvPr/>
        </p:nvSpPr>
        <p:spPr>
          <a:xfrm>
            <a:off x="7478352" y="6255279"/>
            <a:ext cx="228600" cy="1905"/>
          </a:xfrm>
          <a:custGeom>
            <a:avLst/>
            <a:gdLst/>
            <a:ahLst/>
            <a:cxnLst/>
            <a:rect l="l" t="t" r="r" b="b"/>
            <a:pathLst>
              <a:path w="228600" h="1904">
                <a:moveTo>
                  <a:pt x="228600" y="1587"/>
                </a:moveTo>
                <a:lnTo>
                  <a:pt x="0" y="0"/>
                </a:lnTo>
              </a:path>
            </a:pathLst>
          </a:custGeom>
          <a:ln w="25400">
            <a:solidFill>
              <a:srgbClr val="FFFFFF"/>
            </a:solidFill>
          </a:ln>
        </p:spPr>
        <p:txBody>
          <a:bodyPr wrap="square" lIns="0" tIns="0" rIns="0" bIns="0" rtlCol="0"/>
          <a:lstStyle/>
          <a:p>
            <a:endParaRPr/>
          </a:p>
        </p:txBody>
      </p:sp>
      <p:sp>
        <p:nvSpPr>
          <p:cNvPr id="16" name="object 16"/>
          <p:cNvSpPr/>
          <p:nvPr/>
        </p:nvSpPr>
        <p:spPr>
          <a:xfrm>
            <a:off x="7478352" y="6492345"/>
            <a:ext cx="228600" cy="1905"/>
          </a:xfrm>
          <a:custGeom>
            <a:avLst/>
            <a:gdLst/>
            <a:ahLst/>
            <a:cxnLst/>
            <a:rect l="l" t="t" r="r" b="b"/>
            <a:pathLst>
              <a:path w="228600" h="1904">
                <a:moveTo>
                  <a:pt x="228600" y="1587"/>
                </a:moveTo>
                <a:lnTo>
                  <a:pt x="0" y="0"/>
                </a:lnTo>
              </a:path>
            </a:pathLst>
          </a:custGeom>
          <a:ln w="25400">
            <a:solidFill>
              <a:srgbClr val="FFFFFF"/>
            </a:solidFill>
          </a:ln>
        </p:spPr>
        <p:txBody>
          <a:bodyPr wrap="square" lIns="0" tIns="0" rIns="0" bIns="0" rtlCol="0"/>
          <a:lstStyle/>
          <a:p>
            <a:endParaRPr/>
          </a:p>
        </p:txBody>
      </p:sp>
      <p:sp>
        <p:nvSpPr>
          <p:cNvPr id="17" name="object 17"/>
          <p:cNvSpPr/>
          <p:nvPr/>
        </p:nvSpPr>
        <p:spPr>
          <a:xfrm>
            <a:off x="7478352" y="5791200"/>
            <a:ext cx="228600" cy="1905"/>
          </a:xfrm>
          <a:custGeom>
            <a:avLst/>
            <a:gdLst/>
            <a:ahLst/>
            <a:cxnLst/>
            <a:rect l="l" t="t" r="r" b="b"/>
            <a:pathLst>
              <a:path w="228600" h="1904">
                <a:moveTo>
                  <a:pt x="228600" y="1587"/>
                </a:moveTo>
                <a:lnTo>
                  <a:pt x="0" y="0"/>
                </a:lnTo>
              </a:path>
            </a:pathLst>
          </a:custGeom>
          <a:ln w="25400">
            <a:solidFill>
              <a:srgbClr val="FFFFFF"/>
            </a:solidFill>
          </a:ln>
        </p:spPr>
        <p:txBody>
          <a:bodyPr wrap="square" lIns="0" tIns="0" rIns="0" bIns="0" rtlCol="0"/>
          <a:lstStyle/>
          <a:p>
            <a:endParaRPr/>
          </a:p>
        </p:txBody>
      </p:sp>
      <p:sp>
        <p:nvSpPr>
          <p:cNvPr id="18" name="object 18"/>
          <p:cNvSpPr/>
          <p:nvPr/>
        </p:nvSpPr>
        <p:spPr>
          <a:xfrm>
            <a:off x="7478352" y="6019800"/>
            <a:ext cx="228600" cy="1905"/>
          </a:xfrm>
          <a:custGeom>
            <a:avLst/>
            <a:gdLst/>
            <a:ahLst/>
            <a:cxnLst/>
            <a:rect l="l" t="t" r="r" b="b"/>
            <a:pathLst>
              <a:path w="228600" h="1904">
                <a:moveTo>
                  <a:pt x="228600" y="1587"/>
                </a:moveTo>
                <a:lnTo>
                  <a:pt x="0" y="0"/>
                </a:lnTo>
              </a:path>
            </a:pathLst>
          </a:custGeom>
          <a:ln w="25400">
            <a:solidFill>
              <a:srgbClr val="FFFFFF"/>
            </a:solidFill>
          </a:ln>
        </p:spPr>
        <p:txBody>
          <a:bodyPr wrap="square" lIns="0" tIns="0" rIns="0" bIns="0" rtlCol="0"/>
          <a:lstStyle/>
          <a:p>
            <a:endParaRPr/>
          </a:p>
        </p:txBody>
      </p:sp>
      <p:sp>
        <p:nvSpPr>
          <p:cNvPr id="21" name="object 21"/>
          <p:cNvSpPr/>
          <p:nvPr/>
        </p:nvSpPr>
        <p:spPr>
          <a:xfrm>
            <a:off x="5899937" y="3960533"/>
            <a:ext cx="1143000" cy="916305"/>
          </a:xfrm>
          <a:custGeom>
            <a:avLst/>
            <a:gdLst/>
            <a:ahLst/>
            <a:cxnLst/>
            <a:rect l="l" t="t" r="r" b="b"/>
            <a:pathLst>
              <a:path w="1143000" h="916304">
                <a:moveTo>
                  <a:pt x="0" y="916266"/>
                </a:moveTo>
                <a:lnTo>
                  <a:pt x="1143000" y="916266"/>
                </a:lnTo>
                <a:lnTo>
                  <a:pt x="1143000" y="0"/>
                </a:lnTo>
                <a:lnTo>
                  <a:pt x="0" y="0"/>
                </a:lnTo>
                <a:lnTo>
                  <a:pt x="0" y="916266"/>
                </a:lnTo>
                <a:close/>
              </a:path>
            </a:pathLst>
          </a:custGeom>
          <a:solidFill>
            <a:srgbClr val="DADADA"/>
          </a:solidFill>
        </p:spPr>
        <p:txBody>
          <a:bodyPr wrap="square" lIns="0" tIns="0" rIns="0" bIns="0" rtlCol="0"/>
          <a:lstStyle/>
          <a:p>
            <a:endParaRPr/>
          </a:p>
        </p:txBody>
      </p:sp>
      <p:sp>
        <p:nvSpPr>
          <p:cNvPr id="22" name="object 22"/>
          <p:cNvSpPr/>
          <p:nvPr/>
        </p:nvSpPr>
        <p:spPr>
          <a:xfrm>
            <a:off x="7696200" y="3733800"/>
            <a:ext cx="947419" cy="1143000"/>
          </a:xfrm>
          <a:custGeom>
            <a:avLst/>
            <a:gdLst/>
            <a:ahLst/>
            <a:cxnLst/>
            <a:rect l="l" t="t" r="r" b="b"/>
            <a:pathLst>
              <a:path w="947420" h="1143000">
                <a:moveTo>
                  <a:pt x="0" y="1143000"/>
                </a:moveTo>
                <a:lnTo>
                  <a:pt x="946937" y="1143000"/>
                </a:lnTo>
                <a:lnTo>
                  <a:pt x="946937" y="0"/>
                </a:lnTo>
                <a:lnTo>
                  <a:pt x="0" y="0"/>
                </a:lnTo>
                <a:lnTo>
                  <a:pt x="0" y="1143000"/>
                </a:lnTo>
                <a:close/>
              </a:path>
            </a:pathLst>
          </a:custGeom>
          <a:solidFill>
            <a:srgbClr val="DADADA"/>
          </a:solidFill>
        </p:spPr>
        <p:txBody>
          <a:bodyPr wrap="square" lIns="0" tIns="0" rIns="0" bIns="0" rtlCol="0"/>
          <a:lstStyle/>
          <a:p>
            <a:endParaRPr/>
          </a:p>
        </p:txBody>
      </p:sp>
      <p:sp>
        <p:nvSpPr>
          <p:cNvPr id="23" name="object 23"/>
          <p:cNvSpPr txBox="1"/>
          <p:nvPr/>
        </p:nvSpPr>
        <p:spPr>
          <a:xfrm>
            <a:off x="7164003" y="4147439"/>
            <a:ext cx="212725"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x</a:t>
            </a:r>
            <a:endParaRPr sz="3200">
              <a:latin typeface="Calibri"/>
              <a:cs typeface="Calibri"/>
            </a:endParaRPr>
          </a:p>
        </p:txBody>
      </p:sp>
      <p:sp>
        <p:nvSpPr>
          <p:cNvPr id="24" name="object 24"/>
          <p:cNvSpPr/>
          <p:nvPr/>
        </p:nvSpPr>
        <p:spPr>
          <a:xfrm>
            <a:off x="4114800" y="3733800"/>
            <a:ext cx="1143000" cy="1143000"/>
          </a:xfrm>
          <a:custGeom>
            <a:avLst/>
            <a:gdLst/>
            <a:ahLst/>
            <a:cxnLst/>
            <a:rect l="l" t="t" r="r" b="b"/>
            <a:pathLst>
              <a:path w="1143000" h="1143000">
                <a:moveTo>
                  <a:pt x="0" y="0"/>
                </a:moveTo>
                <a:lnTo>
                  <a:pt x="1143000" y="0"/>
                </a:lnTo>
                <a:lnTo>
                  <a:pt x="1143000" y="1143000"/>
                </a:lnTo>
                <a:lnTo>
                  <a:pt x="0" y="1143000"/>
                </a:lnTo>
                <a:lnTo>
                  <a:pt x="0" y="0"/>
                </a:lnTo>
                <a:close/>
              </a:path>
            </a:pathLst>
          </a:custGeom>
          <a:solidFill>
            <a:srgbClr val="DADADA"/>
          </a:solidFill>
        </p:spPr>
        <p:txBody>
          <a:bodyPr wrap="square" lIns="0" tIns="0" rIns="0" bIns="0" rtlCol="0"/>
          <a:lstStyle/>
          <a:p>
            <a:endParaRPr/>
          </a:p>
        </p:txBody>
      </p:sp>
      <p:sp>
        <p:nvSpPr>
          <p:cNvPr id="25" name="object 25"/>
          <p:cNvSpPr txBox="1"/>
          <p:nvPr/>
        </p:nvSpPr>
        <p:spPr>
          <a:xfrm>
            <a:off x="5459789" y="4147439"/>
            <a:ext cx="228600"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a:t>
            </a:r>
            <a:endParaRPr sz="3200">
              <a:latin typeface="Calibri"/>
              <a:cs typeface="Calibri"/>
            </a:endParaRPr>
          </a:p>
        </p:txBody>
      </p:sp>
      <p:sp>
        <p:nvSpPr>
          <p:cNvPr id="26" name="object 26"/>
          <p:cNvSpPr/>
          <p:nvPr/>
        </p:nvSpPr>
        <p:spPr>
          <a:xfrm>
            <a:off x="4114800" y="3733800"/>
            <a:ext cx="186690" cy="186690"/>
          </a:xfrm>
          <a:custGeom>
            <a:avLst/>
            <a:gdLst/>
            <a:ahLst/>
            <a:cxnLst/>
            <a:rect l="l" t="t" r="r" b="b"/>
            <a:pathLst>
              <a:path w="186689" h="186689">
                <a:moveTo>
                  <a:pt x="0" y="0"/>
                </a:moveTo>
                <a:lnTo>
                  <a:pt x="186270" y="0"/>
                </a:lnTo>
                <a:lnTo>
                  <a:pt x="186270" y="186270"/>
                </a:lnTo>
                <a:lnTo>
                  <a:pt x="0" y="186270"/>
                </a:lnTo>
                <a:lnTo>
                  <a:pt x="0" y="0"/>
                </a:lnTo>
                <a:close/>
              </a:path>
            </a:pathLst>
          </a:custGeom>
          <a:solidFill>
            <a:srgbClr val="808080"/>
          </a:solidFill>
        </p:spPr>
        <p:txBody>
          <a:bodyPr wrap="square" lIns="0" tIns="0" rIns="0" bIns="0" rtlCol="0"/>
          <a:lstStyle/>
          <a:p>
            <a:endParaRPr/>
          </a:p>
        </p:txBody>
      </p:sp>
      <p:sp>
        <p:nvSpPr>
          <p:cNvPr id="27" name="object 27"/>
          <p:cNvSpPr/>
          <p:nvPr/>
        </p:nvSpPr>
        <p:spPr>
          <a:xfrm>
            <a:off x="5899937" y="3731933"/>
            <a:ext cx="1143000" cy="228600"/>
          </a:xfrm>
          <a:custGeom>
            <a:avLst/>
            <a:gdLst/>
            <a:ahLst/>
            <a:cxnLst/>
            <a:rect l="l" t="t" r="r" b="b"/>
            <a:pathLst>
              <a:path w="1143000" h="228600">
                <a:moveTo>
                  <a:pt x="0" y="0"/>
                </a:moveTo>
                <a:lnTo>
                  <a:pt x="1143000" y="0"/>
                </a:lnTo>
                <a:lnTo>
                  <a:pt x="1143000" y="228600"/>
                </a:lnTo>
                <a:lnTo>
                  <a:pt x="0" y="228600"/>
                </a:lnTo>
                <a:lnTo>
                  <a:pt x="0" y="0"/>
                </a:lnTo>
                <a:close/>
              </a:path>
            </a:pathLst>
          </a:custGeom>
          <a:solidFill>
            <a:srgbClr val="808080"/>
          </a:solidFill>
        </p:spPr>
        <p:txBody>
          <a:bodyPr wrap="square" lIns="0" tIns="0" rIns="0" bIns="0" rtlCol="0"/>
          <a:lstStyle/>
          <a:p>
            <a:endParaRPr/>
          </a:p>
        </p:txBody>
      </p:sp>
      <p:sp>
        <p:nvSpPr>
          <p:cNvPr id="28" name="object 28"/>
          <p:cNvSpPr/>
          <p:nvPr/>
        </p:nvSpPr>
        <p:spPr>
          <a:xfrm>
            <a:off x="7467600" y="3733800"/>
            <a:ext cx="228600" cy="1143000"/>
          </a:xfrm>
          <a:custGeom>
            <a:avLst/>
            <a:gdLst/>
            <a:ahLst/>
            <a:cxnLst/>
            <a:rect l="l" t="t" r="r" b="b"/>
            <a:pathLst>
              <a:path w="228600" h="1143000">
                <a:moveTo>
                  <a:pt x="228600" y="1143000"/>
                </a:moveTo>
                <a:lnTo>
                  <a:pt x="0" y="1143000"/>
                </a:lnTo>
                <a:lnTo>
                  <a:pt x="0" y="0"/>
                </a:lnTo>
                <a:lnTo>
                  <a:pt x="228600" y="0"/>
                </a:lnTo>
                <a:lnTo>
                  <a:pt x="228600" y="1143000"/>
                </a:lnTo>
                <a:close/>
              </a:path>
            </a:pathLst>
          </a:custGeom>
          <a:solidFill>
            <a:srgbClr val="808080"/>
          </a:solidFill>
        </p:spPr>
        <p:txBody>
          <a:bodyPr wrap="square" lIns="0" tIns="0" rIns="0" bIns="0" rtlCol="0"/>
          <a:lstStyle/>
          <a:p>
            <a:endParaRPr/>
          </a:p>
        </p:txBody>
      </p:sp>
      <p:sp>
        <p:nvSpPr>
          <p:cNvPr id="29" name="object 29"/>
          <p:cNvSpPr/>
          <p:nvPr/>
        </p:nvSpPr>
        <p:spPr>
          <a:xfrm>
            <a:off x="6577016" y="3723467"/>
            <a:ext cx="1905" cy="228600"/>
          </a:xfrm>
          <a:custGeom>
            <a:avLst/>
            <a:gdLst/>
            <a:ahLst/>
            <a:cxnLst/>
            <a:rect l="l" t="t" r="r" b="b"/>
            <a:pathLst>
              <a:path w="1904" h="228600">
                <a:moveTo>
                  <a:pt x="1587" y="0"/>
                </a:moveTo>
                <a:lnTo>
                  <a:pt x="0" y="228600"/>
                </a:lnTo>
              </a:path>
            </a:pathLst>
          </a:custGeom>
          <a:ln w="25400">
            <a:solidFill>
              <a:srgbClr val="FFFFFF"/>
            </a:solidFill>
          </a:ln>
        </p:spPr>
        <p:txBody>
          <a:bodyPr wrap="square" lIns="0" tIns="0" rIns="0" bIns="0" rtlCol="0"/>
          <a:lstStyle/>
          <a:p>
            <a:endParaRPr/>
          </a:p>
        </p:txBody>
      </p:sp>
      <p:sp>
        <p:nvSpPr>
          <p:cNvPr id="30" name="object 30"/>
          <p:cNvSpPr/>
          <p:nvPr/>
        </p:nvSpPr>
        <p:spPr>
          <a:xfrm>
            <a:off x="6814083" y="3723467"/>
            <a:ext cx="1905" cy="228600"/>
          </a:xfrm>
          <a:custGeom>
            <a:avLst/>
            <a:gdLst/>
            <a:ahLst/>
            <a:cxnLst/>
            <a:rect l="l" t="t" r="r" b="b"/>
            <a:pathLst>
              <a:path w="1904" h="228600">
                <a:moveTo>
                  <a:pt x="1587" y="0"/>
                </a:moveTo>
                <a:lnTo>
                  <a:pt x="0" y="228600"/>
                </a:lnTo>
              </a:path>
            </a:pathLst>
          </a:custGeom>
          <a:ln w="25400">
            <a:solidFill>
              <a:srgbClr val="FFFFFF"/>
            </a:solidFill>
          </a:ln>
        </p:spPr>
        <p:txBody>
          <a:bodyPr wrap="square" lIns="0" tIns="0" rIns="0" bIns="0" rtlCol="0"/>
          <a:lstStyle/>
          <a:p>
            <a:endParaRPr/>
          </a:p>
        </p:txBody>
      </p:sp>
      <p:sp>
        <p:nvSpPr>
          <p:cNvPr id="31" name="object 31"/>
          <p:cNvSpPr/>
          <p:nvPr/>
        </p:nvSpPr>
        <p:spPr>
          <a:xfrm>
            <a:off x="6112938" y="3723467"/>
            <a:ext cx="1905" cy="228600"/>
          </a:xfrm>
          <a:custGeom>
            <a:avLst/>
            <a:gdLst/>
            <a:ahLst/>
            <a:cxnLst/>
            <a:rect l="l" t="t" r="r" b="b"/>
            <a:pathLst>
              <a:path w="1904" h="228600">
                <a:moveTo>
                  <a:pt x="1587" y="0"/>
                </a:moveTo>
                <a:lnTo>
                  <a:pt x="0" y="228600"/>
                </a:lnTo>
              </a:path>
            </a:pathLst>
          </a:custGeom>
          <a:ln w="25400">
            <a:solidFill>
              <a:srgbClr val="FFFFFF"/>
            </a:solidFill>
          </a:ln>
        </p:spPr>
        <p:txBody>
          <a:bodyPr wrap="square" lIns="0" tIns="0" rIns="0" bIns="0" rtlCol="0"/>
          <a:lstStyle/>
          <a:p>
            <a:endParaRPr/>
          </a:p>
        </p:txBody>
      </p:sp>
      <p:sp>
        <p:nvSpPr>
          <p:cNvPr id="32" name="object 32"/>
          <p:cNvSpPr/>
          <p:nvPr/>
        </p:nvSpPr>
        <p:spPr>
          <a:xfrm>
            <a:off x="6341538" y="3723467"/>
            <a:ext cx="1905" cy="228600"/>
          </a:xfrm>
          <a:custGeom>
            <a:avLst/>
            <a:gdLst/>
            <a:ahLst/>
            <a:cxnLst/>
            <a:rect l="l" t="t" r="r" b="b"/>
            <a:pathLst>
              <a:path w="1904" h="228600">
                <a:moveTo>
                  <a:pt x="1587" y="0"/>
                </a:moveTo>
                <a:lnTo>
                  <a:pt x="0" y="228600"/>
                </a:lnTo>
              </a:path>
            </a:pathLst>
          </a:custGeom>
          <a:ln w="25400">
            <a:solidFill>
              <a:srgbClr val="FFFFFF"/>
            </a:solidFill>
          </a:ln>
        </p:spPr>
        <p:txBody>
          <a:bodyPr wrap="square" lIns="0" tIns="0" rIns="0" bIns="0" rtlCol="0"/>
          <a:lstStyle/>
          <a:p>
            <a:endParaRPr/>
          </a:p>
        </p:txBody>
      </p:sp>
      <p:sp>
        <p:nvSpPr>
          <p:cNvPr id="33" name="object 33"/>
          <p:cNvSpPr/>
          <p:nvPr/>
        </p:nvSpPr>
        <p:spPr>
          <a:xfrm>
            <a:off x="7467759" y="4426479"/>
            <a:ext cx="228600" cy="1905"/>
          </a:xfrm>
          <a:custGeom>
            <a:avLst/>
            <a:gdLst/>
            <a:ahLst/>
            <a:cxnLst/>
            <a:rect l="l" t="t" r="r" b="b"/>
            <a:pathLst>
              <a:path w="228600" h="1904">
                <a:moveTo>
                  <a:pt x="228600" y="1587"/>
                </a:moveTo>
                <a:lnTo>
                  <a:pt x="0" y="0"/>
                </a:lnTo>
              </a:path>
            </a:pathLst>
          </a:custGeom>
          <a:ln w="25400">
            <a:solidFill>
              <a:srgbClr val="FFFFFF"/>
            </a:solidFill>
          </a:ln>
        </p:spPr>
        <p:txBody>
          <a:bodyPr wrap="square" lIns="0" tIns="0" rIns="0" bIns="0" rtlCol="0"/>
          <a:lstStyle/>
          <a:p>
            <a:endParaRPr/>
          </a:p>
        </p:txBody>
      </p:sp>
      <p:sp>
        <p:nvSpPr>
          <p:cNvPr id="34" name="object 34"/>
          <p:cNvSpPr/>
          <p:nvPr/>
        </p:nvSpPr>
        <p:spPr>
          <a:xfrm>
            <a:off x="7467759" y="4663546"/>
            <a:ext cx="228600" cy="1905"/>
          </a:xfrm>
          <a:custGeom>
            <a:avLst/>
            <a:gdLst/>
            <a:ahLst/>
            <a:cxnLst/>
            <a:rect l="l" t="t" r="r" b="b"/>
            <a:pathLst>
              <a:path w="228600" h="1904">
                <a:moveTo>
                  <a:pt x="228600" y="1587"/>
                </a:moveTo>
                <a:lnTo>
                  <a:pt x="0" y="0"/>
                </a:lnTo>
              </a:path>
            </a:pathLst>
          </a:custGeom>
          <a:ln w="25400">
            <a:solidFill>
              <a:srgbClr val="FFFFFF"/>
            </a:solidFill>
          </a:ln>
        </p:spPr>
        <p:txBody>
          <a:bodyPr wrap="square" lIns="0" tIns="0" rIns="0" bIns="0" rtlCol="0"/>
          <a:lstStyle/>
          <a:p>
            <a:endParaRPr/>
          </a:p>
        </p:txBody>
      </p:sp>
      <p:sp>
        <p:nvSpPr>
          <p:cNvPr id="35" name="object 35"/>
          <p:cNvSpPr/>
          <p:nvPr/>
        </p:nvSpPr>
        <p:spPr>
          <a:xfrm>
            <a:off x="7467759" y="3962400"/>
            <a:ext cx="228600" cy="1905"/>
          </a:xfrm>
          <a:custGeom>
            <a:avLst/>
            <a:gdLst/>
            <a:ahLst/>
            <a:cxnLst/>
            <a:rect l="l" t="t" r="r" b="b"/>
            <a:pathLst>
              <a:path w="228600" h="1904">
                <a:moveTo>
                  <a:pt x="228600" y="1587"/>
                </a:moveTo>
                <a:lnTo>
                  <a:pt x="0" y="0"/>
                </a:lnTo>
              </a:path>
            </a:pathLst>
          </a:custGeom>
          <a:ln w="25400">
            <a:solidFill>
              <a:srgbClr val="FFFFFF"/>
            </a:solidFill>
          </a:ln>
        </p:spPr>
        <p:txBody>
          <a:bodyPr wrap="square" lIns="0" tIns="0" rIns="0" bIns="0" rtlCol="0"/>
          <a:lstStyle/>
          <a:p>
            <a:endParaRPr/>
          </a:p>
        </p:txBody>
      </p:sp>
      <p:sp>
        <p:nvSpPr>
          <p:cNvPr id="36" name="object 36"/>
          <p:cNvSpPr/>
          <p:nvPr/>
        </p:nvSpPr>
        <p:spPr>
          <a:xfrm>
            <a:off x="7467759" y="4191000"/>
            <a:ext cx="228600" cy="1905"/>
          </a:xfrm>
          <a:custGeom>
            <a:avLst/>
            <a:gdLst/>
            <a:ahLst/>
            <a:cxnLst/>
            <a:rect l="l" t="t" r="r" b="b"/>
            <a:pathLst>
              <a:path w="228600" h="1904">
                <a:moveTo>
                  <a:pt x="228600" y="1587"/>
                </a:moveTo>
                <a:lnTo>
                  <a:pt x="0" y="0"/>
                </a:lnTo>
              </a:path>
            </a:pathLst>
          </a:custGeom>
          <a:ln w="25400">
            <a:solidFill>
              <a:srgbClr val="FFFFFF"/>
            </a:solidFill>
          </a:ln>
        </p:spPr>
        <p:txBody>
          <a:bodyPr wrap="square" lIns="0" tIns="0" rIns="0" bIns="0" rtlCol="0"/>
          <a:lstStyle/>
          <a:p>
            <a:endParaRPr/>
          </a:p>
        </p:txBody>
      </p:sp>
      <p:sp>
        <p:nvSpPr>
          <p:cNvPr id="37" name="object 37"/>
          <p:cNvSpPr txBox="1"/>
          <p:nvPr/>
        </p:nvSpPr>
        <p:spPr>
          <a:xfrm>
            <a:off x="7137658" y="5327463"/>
            <a:ext cx="1454150" cy="254000"/>
          </a:xfrm>
          <a:prstGeom prst="rect">
            <a:avLst/>
          </a:prstGeom>
        </p:spPr>
        <p:txBody>
          <a:bodyPr vert="horz" wrap="square" lIns="0" tIns="0" rIns="0" bIns="0" rtlCol="0">
            <a:spAutoFit/>
          </a:bodyPr>
          <a:lstStyle/>
          <a:p>
            <a:pPr marL="12700">
              <a:lnSpc>
                <a:spcPct val="100000"/>
              </a:lnSpc>
            </a:pPr>
            <a:r>
              <a:rPr sz="1800" b="1" spc="-10" dirty="0">
                <a:solidFill>
                  <a:srgbClr val="595958"/>
                </a:solidFill>
                <a:latin typeface="Calibri"/>
                <a:cs typeface="Calibri"/>
              </a:rPr>
              <a:t>B</a:t>
            </a:r>
            <a:r>
              <a:rPr sz="1800" b="1" spc="-5" dirty="0">
                <a:solidFill>
                  <a:srgbClr val="595958"/>
                </a:solidFill>
                <a:latin typeface="Calibri"/>
                <a:cs typeface="Calibri"/>
              </a:rPr>
              <a:t>lo</a:t>
            </a:r>
            <a:r>
              <a:rPr sz="1800" b="1" dirty="0">
                <a:solidFill>
                  <a:srgbClr val="595958"/>
                </a:solidFill>
                <a:latin typeface="Calibri"/>
                <a:cs typeface="Calibri"/>
              </a:rPr>
              <a:t>ck</a:t>
            </a:r>
            <a:r>
              <a:rPr sz="1800" b="1" spc="-15" dirty="0">
                <a:solidFill>
                  <a:srgbClr val="595958"/>
                </a:solidFill>
                <a:latin typeface="Calibri"/>
                <a:cs typeface="Calibri"/>
              </a:rPr>
              <a:t> </a:t>
            </a:r>
            <a:r>
              <a:rPr sz="1800" b="1" dirty="0">
                <a:solidFill>
                  <a:srgbClr val="595958"/>
                </a:solidFill>
                <a:latin typeface="Calibri"/>
                <a:cs typeface="Calibri"/>
              </a:rPr>
              <a:t>si</a:t>
            </a:r>
            <a:r>
              <a:rPr sz="1800" b="1" spc="-35" dirty="0">
                <a:solidFill>
                  <a:srgbClr val="595958"/>
                </a:solidFill>
                <a:latin typeface="Calibri"/>
                <a:cs typeface="Calibri"/>
              </a:rPr>
              <a:t>z</a:t>
            </a:r>
            <a:r>
              <a:rPr sz="1800" b="1" dirty="0">
                <a:solidFill>
                  <a:srgbClr val="595958"/>
                </a:solidFill>
                <a:latin typeface="Calibri"/>
                <a:cs typeface="Calibri"/>
              </a:rPr>
              <a:t>e</a:t>
            </a:r>
            <a:r>
              <a:rPr sz="1800" b="1" spc="-20" dirty="0">
                <a:solidFill>
                  <a:srgbClr val="595958"/>
                </a:solidFill>
                <a:latin typeface="Calibri"/>
                <a:cs typeface="Calibri"/>
              </a:rPr>
              <a:t> </a:t>
            </a:r>
            <a:r>
              <a:rPr sz="1800" b="1" spc="-5" dirty="0">
                <a:solidFill>
                  <a:srgbClr val="595958"/>
                </a:solidFill>
                <a:latin typeface="Calibri"/>
                <a:cs typeface="Calibri"/>
              </a:rPr>
              <a:t>B</a:t>
            </a:r>
            <a:r>
              <a:rPr sz="1800" b="1" dirty="0">
                <a:solidFill>
                  <a:srgbClr val="595958"/>
                </a:solidFill>
                <a:latin typeface="Calibri"/>
                <a:cs typeface="Calibri"/>
              </a:rPr>
              <a:t> x </a:t>
            </a:r>
            <a:r>
              <a:rPr sz="1800" b="1" spc="-5" dirty="0">
                <a:solidFill>
                  <a:srgbClr val="595958"/>
                </a:solidFill>
                <a:latin typeface="Calibri"/>
                <a:cs typeface="Calibri"/>
              </a:rPr>
              <a:t>B</a:t>
            </a:r>
            <a:endParaRPr sz="1800">
              <a:latin typeface="Calibri"/>
              <a:cs typeface="Calibri"/>
            </a:endParaRPr>
          </a:p>
        </p:txBody>
      </p:sp>
      <p:sp>
        <p:nvSpPr>
          <p:cNvPr id="38" name="object 38"/>
          <p:cNvSpPr/>
          <p:nvPr/>
        </p:nvSpPr>
        <p:spPr>
          <a:xfrm>
            <a:off x="7544006" y="4896679"/>
            <a:ext cx="3175" cy="356235"/>
          </a:xfrm>
          <a:custGeom>
            <a:avLst/>
            <a:gdLst/>
            <a:ahLst/>
            <a:cxnLst/>
            <a:rect l="l" t="t" r="r" b="b"/>
            <a:pathLst>
              <a:path w="3175" h="356235">
                <a:moveTo>
                  <a:pt x="2882" y="355854"/>
                </a:moveTo>
                <a:lnTo>
                  <a:pt x="0" y="0"/>
                </a:lnTo>
              </a:path>
            </a:pathLst>
          </a:custGeom>
          <a:ln w="25400">
            <a:solidFill>
              <a:srgbClr val="000000"/>
            </a:solidFill>
          </a:ln>
        </p:spPr>
        <p:txBody>
          <a:bodyPr wrap="square" lIns="0" tIns="0" rIns="0" bIns="0" rtlCol="0"/>
          <a:lstStyle/>
          <a:p>
            <a:endParaRPr/>
          </a:p>
        </p:txBody>
      </p:sp>
      <p:sp>
        <p:nvSpPr>
          <p:cNvPr id="39" name="object 39"/>
          <p:cNvSpPr/>
          <p:nvPr/>
        </p:nvSpPr>
        <p:spPr>
          <a:xfrm>
            <a:off x="7500173" y="4896681"/>
            <a:ext cx="88900" cy="76835"/>
          </a:xfrm>
          <a:custGeom>
            <a:avLst/>
            <a:gdLst/>
            <a:ahLst/>
            <a:cxnLst/>
            <a:rect l="l" t="t" r="r" b="b"/>
            <a:pathLst>
              <a:path w="88900" h="76835">
                <a:moveTo>
                  <a:pt x="88900" y="75831"/>
                </a:moveTo>
                <a:lnTo>
                  <a:pt x="43827" y="0"/>
                </a:lnTo>
                <a:lnTo>
                  <a:pt x="0" y="76555"/>
                </a:lnTo>
              </a:path>
            </a:pathLst>
          </a:custGeom>
          <a:ln w="25400">
            <a:solidFill>
              <a:srgbClr val="000000"/>
            </a:solidFill>
          </a:ln>
        </p:spPr>
        <p:txBody>
          <a:bodyPr wrap="square" lIns="0" tIns="0" rIns="0" bIns="0" rtlCol="0"/>
          <a:lstStyle/>
          <a:p>
            <a:endParaRPr/>
          </a:p>
        </p:txBody>
      </p:sp>
      <p:sp>
        <p:nvSpPr>
          <p:cNvPr id="40" name="object 40"/>
          <p:cNvSpPr/>
          <p:nvPr/>
        </p:nvSpPr>
        <p:spPr>
          <a:xfrm>
            <a:off x="7484578" y="3419950"/>
            <a:ext cx="1143000" cy="226060"/>
          </a:xfrm>
          <a:custGeom>
            <a:avLst/>
            <a:gdLst/>
            <a:ahLst/>
            <a:cxnLst/>
            <a:rect l="l" t="t" r="r" b="b"/>
            <a:pathLst>
              <a:path w="1143000" h="226060">
                <a:moveTo>
                  <a:pt x="1142955" y="225980"/>
                </a:moveTo>
                <a:lnTo>
                  <a:pt x="1129841" y="182057"/>
                </a:lnTo>
                <a:lnTo>
                  <a:pt x="1094023" y="146021"/>
                </a:lnTo>
                <a:lnTo>
                  <a:pt x="1055443" y="126290"/>
                </a:lnTo>
                <a:lnTo>
                  <a:pt x="1009298" y="114466"/>
                </a:lnTo>
                <a:lnTo>
                  <a:pt x="742905" y="111680"/>
                </a:lnTo>
                <a:lnTo>
                  <a:pt x="725615" y="111106"/>
                </a:lnTo>
                <a:lnTo>
                  <a:pt x="677023" y="102938"/>
                </a:lnTo>
                <a:lnTo>
                  <a:pt x="635084" y="86256"/>
                </a:lnTo>
                <a:lnTo>
                  <a:pt x="602030" y="62548"/>
                </a:lnTo>
                <a:lnTo>
                  <a:pt x="575634" y="22577"/>
                </a:lnTo>
                <a:lnTo>
                  <a:pt x="571500" y="0"/>
                </a:lnTo>
                <a:lnTo>
                  <a:pt x="570619" y="11147"/>
                </a:lnTo>
                <a:lnTo>
                  <a:pt x="551057" y="52379"/>
                </a:lnTo>
                <a:lnTo>
                  <a:pt x="521904" y="78097"/>
                </a:lnTo>
                <a:lnTo>
                  <a:pt x="482867" y="97555"/>
                </a:lnTo>
                <a:lnTo>
                  <a:pt x="436220" y="109132"/>
                </a:lnTo>
                <a:lnTo>
                  <a:pt x="171405" y="111680"/>
                </a:lnTo>
                <a:lnTo>
                  <a:pt x="154115" y="112254"/>
                </a:lnTo>
                <a:lnTo>
                  <a:pt x="105523" y="120423"/>
                </a:lnTo>
                <a:lnTo>
                  <a:pt x="63584" y="137105"/>
                </a:lnTo>
                <a:lnTo>
                  <a:pt x="30530" y="160813"/>
                </a:lnTo>
                <a:lnTo>
                  <a:pt x="4134" y="200784"/>
                </a:lnTo>
                <a:lnTo>
                  <a:pt x="1243" y="211902"/>
                </a:lnTo>
                <a:lnTo>
                  <a:pt x="0" y="223361"/>
                </a:lnTo>
              </a:path>
            </a:pathLst>
          </a:custGeom>
          <a:ln w="25400">
            <a:solidFill>
              <a:srgbClr val="000000"/>
            </a:solidFill>
          </a:ln>
        </p:spPr>
        <p:txBody>
          <a:bodyPr wrap="square" lIns="0" tIns="0" rIns="0" bIns="0" rtlCol="0"/>
          <a:lstStyle/>
          <a:p>
            <a:endParaRPr/>
          </a:p>
        </p:txBody>
      </p:sp>
      <p:sp>
        <p:nvSpPr>
          <p:cNvPr id="41" name="object 41"/>
          <p:cNvSpPr txBox="1"/>
          <p:nvPr/>
        </p:nvSpPr>
        <p:spPr>
          <a:xfrm>
            <a:off x="7901938" y="3122929"/>
            <a:ext cx="1023619" cy="254000"/>
          </a:xfrm>
          <a:prstGeom prst="rect">
            <a:avLst/>
          </a:prstGeom>
        </p:spPr>
        <p:txBody>
          <a:bodyPr vert="horz" wrap="square" lIns="0" tIns="0" rIns="0" bIns="0" rtlCol="0">
            <a:spAutoFit/>
          </a:bodyPr>
          <a:lstStyle/>
          <a:p>
            <a:pPr marL="12700">
              <a:lnSpc>
                <a:spcPct val="100000"/>
              </a:lnSpc>
            </a:pPr>
            <a:r>
              <a:rPr sz="1800" b="1" i="1" spc="-5" dirty="0">
                <a:latin typeface="Calibri"/>
                <a:cs typeface="Calibri"/>
              </a:rPr>
              <a:t>n</a:t>
            </a:r>
            <a:r>
              <a:rPr sz="1800" b="1" spc="-15" dirty="0">
                <a:latin typeface="Calibri"/>
                <a:cs typeface="Calibri"/>
              </a:rPr>
              <a:t>/</a:t>
            </a:r>
            <a:r>
              <a:rPr sz="1800" b="1" spc="-5" dirty="0">
                <a:latin typeface="Calibri"/>
                <a:cs typeface="Calibri"/>
              </a:rPr>
              <a:t>B</a:t>
            </a:r>
            <a:r>
              <a:rPr sz="1800" b="1" spc="10" dirty="0">
                <a:latin typeface="Calibri"/>
                <a:cs typeface="Calibri"/>
              </a:rPr>
              <a:t> </a:t>
            </a:r>
            <a:r>
              <a:rPr sz="1800" b="1" dirty="0">
                <a:latin typeface="Calibri"/>
                <a:cs typeface="Calibri"/>
              </a:rPr>
              <a:t>b</a:t>
            </a:r>
            <a:r>
              <a:rPr sz="1800" b="1" spc="-5" dirty="0">
                <a:latin typeface="Calibri"/>
                <a:cs typeface="Calibri"/>
              </a:rPr>
              <a:t>l</a:t>
            </a:r>
            <a:r>
              <a:rPr sz="1800" b="1" dirty="0">
                <a:latin typeface="Calibri"/>
                <a:cs typeface="Calibri"/>
              </a:rPr>
              <a:t>oc</a:t>
            </a:r>
            <a:r>
              <a:rPr sz="1800" b="1" spc="-15" dirty="0">
                <a:latin typeface="Calibri"/>
                <a:cs typeface="Calibri"/>
              </a:rPr>
              <a:t>k</a:t>
            </a:r>
            <a:r>
              <a:rPr sz="1800" b="1" spc="-5" dirty="0">
                <a:latin typeface="Calibri"/>
                <a:cs typeface="Calibri"/>
              </a:rPr>
              <a:t>s</a:t>
            </a:r>
            <a:endParaRPr sz="1800">
              <a:latin typeface="Calibri"/>
              <a:cs typeface="Calibri"/>
            </a:endParaRPr>
          </a:p>
        </p:txBody>
      </p:sp>
      <p:sp>
        <p:nvSpPr>
          <p:cNvPr id="42" name="object 42"/>
          <p:cNvSpPr/>
          <p:nvPr/>
        </p:nvSpPr>
        <p:spPr>
          <a:xfrm>
            <a:off x="7488161" y="6493929"/>
            <a:ext cx="227329" cy="227329"/>
          </a:xfrm>
          <a:custGeom>
            <a:avLst/>
            <a:gdLst/>
            <a:ahLst/>
            <a:cxnLst/>
            <a:rect l="l" t="t" r="r" b="b"/>
            <a:pathLst>
              <a:path w="227329" h="227329">
                <a:moveTo>
                  <a:pt x="0" y="0"/>
                </a:moveTo>
                <a:lnTo>
                  <a:pt x="227266" y="0"/>
                </a:lnTo>
                <a:lnTo>
                  <a:pt x="227266" y="226898"/>
                </a:lnTo>
                <a:lnTo>
                  <a:pt x="0" y="226898"/>
                </a:lnTo>
                <a:lnTo>
                  <a:pt x="0" y="0"/>
                </a:lnTo>
                <a:close/>
              </a:path>
            </a:pathLst>
          </a:custGeom>
          <a:solidFill>
            <a:srgbClr val="C00000"/>
          </a:solidFill>
        </p:spPr>
        <p:txBody>
          <a:bodyPr wrap="square" lIns="0" tIns="0" rIns="0" bIns="0" rtlCol="0"/>
          <a:lstStyle/>
          <a:p>
            <a:endParaRPr/>
          </a:p>
        </p:txBody>
      </p:sp>
      <p:sp>
        <p:nvSpPr>
          <p:cNvPr id="43" name="object 43"/>
          <p:cNvSpPr/>
          <p:nvPr/>
        </p:nvSpPr>
        <p:spPr>
          <a:xfrm>
            <a:off x="4116133" y="5560733"/>
            <a:ext cx="227329" cy="227329"/>
          </a:xfrm>
          <a:custGeom>
            <a:avLst/>
            <a:gdLst/>
            <a:ahLst/>
            <a:cxnLst/>
            <a:rect l="l" t="t" r="r" b="b"/>
            <a:pathLst>
              <a:path w="227329" h="227329">
                <a:moveTo>
                  <a:pt x="0" y="0"/>
                </a:moveTo>
                <a:lnTo>
                  <a:pt x="227266" y="0"/>
                </a:lnTo>
                <a:lnTo>
                  <a:pt x="227266" y="226898"/>
                </a:lnTo>
                <a:lnTo>
                  <a:pt x="0" y="226898"/>
                </a:lnTo>
                <a:lnTo>
                  <a:pt x="0" y="0"/>
                </a:lnTo>
                <a:close/>
              </a:path>
            </a:pathLst>
          </a:custGeom>
          <a:solidFill>
            <a:srgbClr val="C00000"/>
          </a:solidFill>
        </p:spPr>
        <p:txBody>
          <a:bodyPr wrap="square" lIns="0" tIns="0" rIns="0" bIns="0" rtlCol="0"/>
          <a:lstStyle/>
          <a:p>
            <a:endParaRPr/>
          </a:p>
        </p:txBody>
      </p:sp>
      <p:graphicFrame>
        <p:nvGraphicFramePr>
          <p:cNvPr id="20" name="object 20"/>
          <p:cNvGraphicFramePr>
            <a:graphicFrameLocks noGrp="1"/>
          </p:cNvGraphicFramePr>
          <p:nvPr/>
        </p:nvGraphicFramePr>
        <p:xfrm>
          <a:off x="5899937" y="5560733"/>
          <a:ext cx="1142205" cy="487680"/>
        </p:xfrm>
        <a:graphic>
          <a:graphicData uri="http://schemas.openxmlformats.org/drawingml/2006/table">
            <a:tbl>
              <a:tblPr firstRow="1" bandRow="1">
                <a:tableStyleId>{2D5ABB26-0587-4C30-8999-92F81FD0307C}</a:tableStyleId>
              </a:tblPr>
              <a:tblGrid>
                <a:gridCol w="213794"/>
                <a:gridCol w="228600"/>
                <a:gridCol w="235478"/>
                <a:gridCol w="237067"/>
                <a:gridCol w="227266"/>
              </a:tblGrid>
              <a:tr h="228600">
                <a:tc>
                  <a:txBody>
                    <a:bodyPr/>
                    <a:lstStyle/>
                    <a:p>
                      <a:endParaRPr sz="3200">
                        <a:latin typeface="Calibri"/>
                        <a:cs typeface="Calibri"/>
                      </a:endParaRPr>
                    </a:p>
                  </a:txBody>
                  <a:tcPr marL="0" marR="0" marT="0" marB="0">
                    <a:lnR w="26987">
                      <a:solidFill>
                        <a:srgbClr val="FFFFFF"/>
                      </a:solidFill>
                      <a:prstDash val="solid"/>
                    </a:lnR>
                    <a:solidFill>
                      <a:srgbClr val="808080"/>
                    </a:solidFill>
                  </a:tcPr>
                </a:tc>
                <a:tc>
                  <a:txBody>
                    <a:bodyPr/>
                    <a:lstStyle/>
                    <a:p>
                      <a:endParaRPr sz="3200">
                        <a:latin typeface="Calibri"/>
                        <a:cs typeface="Calibri"/>
                      </a:endParaRPr>
                    </a:p>
                  </a:txBody>
                  <a:tcPr marL="0" marR="0" marT="0" marB="0">
                    <a:lnL w="26987">
                      <a:solidFill>
                        <a:srgbClr val="FFFFFF"/>
                      </a:solidFill>
                      <a:prstDash val="solid"/>
                    </a:lnL>
                    <a:lnR w="26987">
                      <a:solidFill>
                        <a:srgbClr val="FFFFFF"/>
                      </a:solidFill>
                      <a:prstDash val="solid"/>
                    </a:lnR>
                    <a:solidFill>
                      <a:srgbClr val="808080"/>
                    </a:solidFill>
                  </a:tcPr>
                </a:tc>
                <a:tc>
                  <a:txBody>
                    <a:bodyPr/>
                    <a:lstStyle/>
                    <a:p>
                      <a:endParaRPr sz="3200">
                        <a:latin typeface="Calibri"/>
                        <a:cs typeface="Calibri"/>
                      </a:endParaRPr>
                    </a:p>
                  </a:txBody>
                  <a:tcPr marL="0" marR="0" marT="0" marB="0">
                    <a:lnL w="26987">
                      <a:solidFill>
                        <a:srgbClr val="FFFFFF"/>
                      </a:solidFill>
                      <a:prstDash val="solid"/>
                    </a:lnL>
                    <a:lnR w="26987">
                      <a:solidFill>
                        <a:srgbClr val="FFFFFF"/>
                      </a:solidFill>
                      <a:prstDash val="solid"/>
                    </a:lnR>
                    <a:solidFill>
                      <a:srgbClr val="808080"/>
                    </a:solidFill>
                  </a:tcPr>
                </a:tc>
                <a:tc>
                  <a:txBody>
                    <a:bodyPr/>
                    <a:lstStyle/>
                    <a:p>
                      <a:endParaRPr sz="3200">
                        <a:latin typeface="Calibri"/>
                        <a:cs typeface="Calibri"/>
                      </a:endParaRPr>
                    </a:p>
                  </a:txBody>
                  <a:tcPr marL="0" marR="0" marT="0" marB="0">
                    <a:lnL w="26987">
                      <a:solidFill>
                        <a:srgbClr val="FFFFFF"/>
                      </a:solidFill>
                      <a:prstDash val="solid"/>
                    </a:lnL>
                    <a:lnR w="26987">
                      <a:solidFill>
                        <a:srgbClr val="FFFFFF"/>
                      </a:solidFill>
                      <a:prstDash val="solid"/>
                    </a:lnR>
                    <a:solidFill>
                      <a:srgbClr val="808080"/>
                    </a:solidFill>
                  </a:tcPr>
                </a:tc>
                <a:tc>
                  <a:txBody>
                    <a:bodyPr/>
                    <a:lstStyle/>
                    <a:p>
                      <a:endParaRPr sz="3200">
                        <a:latin typeface="Calibri"/>
                        <a:cs typeface="Calibri"/>
                      </a:endParaRPr>
                    </a:p>
                  </a:txBody>
                  <a:tcPr marL="0" marR="0" marT="0" marB="0">
                    <a:lnL w="26987">
                      <a:solidFill>
                        <a:srgbClr val="FFFFFF"/>
                      </a:solidFill>
                      <a:prstDash val="solid"/>
                    </a:lnL>
                    <a:solidFill>
                      <a:srgbClr val="C00000"/>
                    </a:solidFill>
                  </a:tcPr>
                </a:tc>
              </a:tr>
            </a:tbl>
          </a:graphicData>
        </a:graphic>
      </p:graphicFrame>
      <p:sp>
        <p:nvSpPr>
          <p:cNvPr id="44" name="object 19"/>
          <p:cNvSpPr/>
          <p:nvPr/>
        </p:nvSpPr>
        <p:spPr>
          <a:xfrm>
            <a:off x="3581400" y="2490241"/>
            <a:ext cx="186690" cy="186690"/>
          </a:xfrm>
          <a:custGeom>
            <a:avLst/>
            <a:gdLst/>
            <a:ahLst/>
            <a:cxnLst/>
            <a:rect l="l" t="t" r="r" b="b"/>
            <a:pathLst>
              <a:path w="186689" h="186689">
                <a:moveTo>
                  <a:pt x="0" y="0"/>
                </a:moveTo>
                <a:lnTo>
                  <a:pt x="186270" y="0"/>
                </a:lnTo>
                <a:lnTo>
                  <a:pt x="186270" y="186270"/>
                </a:lnTo>
                <a:lnTo>
                  <a:pt x="0" y="186270"/>
                </a:lnTo>
                <a:lnTo>
                  <a:pt x="0" y="0"/>
                </a:lnTo>
                <a:close/>
              </a:path>
            </a:pathLst>
          </a:custGeom>
          <a:solidFill>
            <a:srgbClr val="80808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nSpc>
                <a:spcPct val="100000"/>
              </a:lnSpc>
            </a:pPr>
            <a:r>
              <a:rPr lang="zh-CN" altLang="en-US" spc="-5" dirty="0"/>
              <a:t>高速缓存不命中分析</a:t>
            </a:r>
            <a:endParaRPr spc="-5" dirty="0"/>
          </a:p>
        </p:txBody>
      </p:sp>
      <p:sp>
        <p:nvSpPr>
          <p:cNvPr id="5" name="object 5"/>
          <p:cNvSpPr txBox="1"/>
          <p:nvPr/>
        </p:nvSpPr>
        <p:spPr>
          <a:xfrm>
            <a:off x="475615" y="3274186"/>
            <a:ext cx="3470275" cy="369332"/>
          </a:xfrm>
          <a:prstGeom prst="rect">
            <a:avLst/>
          </a:prstGeom>
        </p:spPr>
        <p:txBody>
          <a:bodyPr vert="horz" wrap="square" lIns="0" tIns="0" rIns="0" bIns="0" rtlCol="0">
            <a:spAutoFit/>
          </a:bodyPr>
          <a:lstStyle/>
          <a:p>
            <a:pPr marL="355600" indent="-342900">
              <a:lnSpc>
                <a:spcPct val="100000"/>
              </a:lnSpc>
              <a:buClr>
                <a:srgbClr val="990000"/>
              </a:buClr>
              <a:buSzPct val="58333"/>
              <a:buFont typeface="Wingdings 2"/>
              <a:buChar char=""/>
              <a:tabLst>
                <a:tab pos="355600" algn="l"/>
              </a:tabLst>
            </a:pPr>
            <a:r>
              <a:rPr lang="zh-CN" altLang="en-US" sz="2400" b="1" spc="-10" dirty="0" smtClean="0">
                <a:latin typeface="Calibri"/>
                <a:cs typeface="Calibri"/>
              </a:rPr>
              <a:t>第二次</a:t>
            </a:r>
            <a:r>
              <a:rPr lang="en-US" altLang="zh-CN" sz="2400" b="1" spc="-10" dirty="0">
                <a:latin typeface="Calibri"/>
                <a:cs typeface="Calibri"/>
              </a:rPr>
              <a:t>(</a:t>
            </a:r>
            <a:r>
              <a:rPr lang="zh-CN" altLang="en-US" sz="2400" b="1" spc="-10" dirty="0">
                <a:latin typeface="Calibri"/>
                <a:cs typeface="Calibri"/>
              </a:rPr>
              <a:t>块</a:t>
            </a:r>
            <a:r>
              <a:rPr lang="en-US" altLang="zh-CN" sz="2400" b="1" spc="-5" dirty="0">
                <a:latin typeface="Calibri"/>
                <a:cs typeface="Calibri"/>
              </a:rPr>
              <a:t>)</a:t>
            </a:r>
            <a:r>
              <a:rPr lang="zh-CN" altLang="en-US" sz="2400" b="1" spc="-10" dirty="0">
                <a:latin typeface="Calibri"/>
                <a:cs typeface="Calibri"/>
              </a:rPr>
              <a:t> 迭代</a:t>
            </a:r>
            <a:r>
              <a:rPr sz="2400" b="1" spc="-5" dirty="0" smtClean="0">
                <a:latin typeface="Calibri"/>
                <a:cs typeface="Calibri"/>
              </a:rPr>
              <a:t>:</a:t>
            </a:r>
            <a:endParaRPr sz="2400" dirty="0">
              <a:latin typeface="Calibri"/>
              <a:cs typeface="Calibri"/>
            </a:endParaRPr>
          </a:p>
        </p:txBody>
      </p:sp>
      <p:sp>
        <p:nvSpPr>
          <p:cNvPr id="6" name="object 6"/>
          <p:cNvSpPr txBox="1"/>
          <p:nvPr/>
        </p:nvSpPr>
        <p:spPr>
          <a:xfrm>
            <a:off x="932814" y="3656376"/>
            <a:ext cx="2577465" cy="710451"/>
          </a:xfrm>
          <a:prstGeom prst="rect">
            <a:avLst/>
          </a:prstGeom>
        </p:spPr>
        <p:txBody>
          <a:bodyPr vert="horz" wrap="square" lIns="0" tIns="0" rIns="0" bIns="0" rtlCol="0">
            <a:spAutoFit/>
          </a:bodyPr>
          <a:lstStyle/>
          <a:p>
            <a:pPr marL="299085" indent="-286385">
              <a:lnSpc>
                <a:spcPct val="100000"/>
              </a:lnSpc>
              <a:buClr>
                <a:srgbClr val="990000"/>
              </a:buClr>
              <a:buSzPct val="110000"/>
              <a:buFont typeface="Wingdings"/>
              <a:buChar char=""/>
              <a:tabLst>
                <a:tab pos="299720" algn="l"/>
              </a:tabLst>
            </a:pPr>
            <a:r>
              <a:rPr lang="zh-CN" altLang="en-US" sz="2000" spc="-5" dirty="0" smtClean="0">
                <a:latin typeface="Calibri"/>
                <a:cs typeface="Calibri"/>
              </a:rPr>
              <a:t>和第一次相同</a:t>
            </a:r>
            <a:endParaRPr sz="2000" dirty="0">
              <a:latin typeface="Calibri"/>
              <a:cs typeface="Calibri"/>
            </a:endParaRPr>
          </a:p>
          <a:p>
            <a:pPr marL="12700">
              <a:lnSpc>
                <a:spcPct val="100000"/>
              </a:lnSpc>
              <a:spcBef>
                <a:spcPts val="480"/>
              </a:spcBef>
              <a:tabLst>
                <a:tab pos="299085" algn="l"/>
              </a:tabLst>
            </a:pPr>
            <a:r>
              <a:rPr sz="2200" spc="-5" dirty="0">
                <a:solidFill>
                  <a:srgbClr val="990000"/>
                </a:solidFill>
                <a:latin typeface="Wingdings"/>
                <a:cs typeface="Wingdings"/>
              </a:rPr>
              <a:t></a:t>
            </a:r>
            <a:r>
              <a:rPr sz="2200" spc="-5" dirty="0">
                <a:solidFill>
                  <a:srgbClr val="990000"/>
                </a:solidFill>
                <a:latin typeface="Times New Roman"/>
                <a:cs typeface="Times New Roman"/>
              </a:rPr>
              <a:t>	</a:t>
            </a:r>
            <a:r>
              <a:rPr sz="2000" dirty="0">
                <a:latin typeface="Calibri"/>
                <a:cs typeface="Calibri"/>
              </a:rPr>
              <a:t>2</a:t>
            </a:r>
            <a:r>
              <a:rPr sz="2000" i="1" dirty="0">
                <a:latin typeface="Calibri"/>
                <a:cs typeface="Calibri"/>
              </a:rPr>
              <a:t>n</a:t>
            </a:r>
            <a:r>
              <a:rPr sz="2000" spc="5" dirty="0">
                <a:latin typeface="Calibri"/>
                <a:cs typeface="Calibri"/>
              </a:rPr>
              <a:t>/</a:t>
            </a:r>
            <a:r>
              <a:rPr sz="2000" dirty="0">
                <a:latin typeface="Calibri"/>
                <a:cs typeface="Calibri"/>
              </a:rPr>
              <a:t>B</a:t>
            </a:r>
            <a:r>
              <a:rPr sz="2000" spc="-30" dirty="0">
                <a:latin typeface="Calibri"/>
                <a:cs typeface="Calibri"/>
              </a:rPr>
              <a:t> </a:t>
            </a:r>
            <a:r>
              <a:rPr sz="2000" dirty="0">
                <a:latin typeface="Calibri"/>
                <a:cs typeface="Calibri"/>
              </a:rPr>
              <a:t>x</a:t>
            </a:r>
            <a:r>
              <a:rPr sz="2000" spc="-5" dirty="0">
                <a:latin typeface="Calibri"/>
                <a:cs typeface="Calibri"/>
              </a:rPr>
              <a:t> </a:t>
            </a:r>
            <a:r>
              <a:rPr sz="2000" dirty="0">
                <a:latin typeface="Calibri"/>
                <a:cs typeface="Calibri"/>
              </a:rPr>
              <a:t>B</a:t>
            </a:r>
            <a:r>
              <a:rPr sz="1950" spc="15" baseline="25641" dirty="0">
                <a:latin typeface="Calibri"/>
                <a:cs typeface="Calibri"/>
              </a:rPr>
              <a:t>2</a:t>
            </a:r>
            <a:r>
              <a:rPr sz="2000" spc="5" dirty="0">
                <a:latin typeface="Calibri"/>
                <a:cs typeface="Calibri"/>
              </a:rPr>
              <a:t>/</a:t>
            </a:r>
            <a:r>
              <a:rPr sz="2000" dirty="0">
                <a:latin typeface="Calibri"/>
                <a:cs typeface="Calibri"/>
              </a:rPr>
              <a:t>8</a:t>
            </a:r>
            <a:r>
              <a:rPr sz="2000" spc="-15" dirty="0">
                <a:latin typeface="Calibri"/>
                <a:cs typeface="Calibri"/>
              </a:rPr>
              <a:t> </a:t>
            </a:r>
            <a:r>
              <a:rPr sz="2000" dirty="0">
                <a:latin typeface="Calibri"/>
                <a:cs typeface="Calibri"/>
              </a:rPr>
              <a:t>= </a:t>
            </a:r>
            <a:r>
              <a:rPr sz="2000" i="1" dirty="0">
                <a:latin typeface="Calibri"/>
                <a:cs typeface="Calibri"/>
              </a:rPr>
              <a:t>n</a:t>
            </a:r>
            <a:r>
              <a:rPr sz="2000" dirty="0">
                <a:latin typeface="Calibri"/>
                <a:cs typeface="Calibri"/>
              </a:rPr>
              <a:t>B</a:t>
            </a:r>
            <a:r>
              <a:rPr sz="2000" spc="5" dirty="0">
                <a:latin typeface="Calibri"/>
                <a:cs typeface="Calibri"/>
              </a:rPr>
              <a:t>/4</a:t>
            </a:r>
            <a:endParaRPr sz="2000" dirty="0">
              <a:latin typeface="Calibri"/>
              <a:cs typeface="Calibri"/>
            </a:endParaRPr>
          </a:p>
        </p:txBody>
      </p:sp>
      <p:sp>
        <p:nvSpPr>
          <p:cNvPr id="7" name="object 7"/>
          <p:cNvSpPr txBox="1"/>
          <p:nvPr/>
        </p:nvSpPr>
        <p:spPr>
          <a:xfrm>
            <a:off x="475615" y="5176139"/>
            <a:ext cx="2010410" cy="369332"/>
          </a:xfrm>
          <a:prstGeom prst="rect">
            <a:avLst/>
          </a:prstGeom>
        </p:spPr>
        <p:txBody>
          <a:bodyPr vert="horz" wrap="square" lIns="0" tIns="0" rIns="0" bIns="0" rtlCol="0">
            <a:spAutoFit/>
          </a:bodyPr>
          <a:lstStyle/>
          <a:p>
            <a:pPr marL="355600" indent="-342900">
              <a:lnSpc>
                <a:spcPct val="100000"/>
              </a:lnSpc>
              <a:buClr>
                <a:srgbClr val="990000"/>
              </a:buClr>
              <a:buSzPct val="58333"/>
              <a:buFont typeface="Wingdings 2"/>
              <a:buChar char=""/>
              <a:tabLst>
                <a:tab pos="355600" algn="l"/>
              </a:tabLst>
            </a:pPr>
            <a:r>
              <a:rPr lang="zh-CN" altLang="en-US" sz="2400" b="1" spc="-5" dirty="0" smtClean="0">
                <a:latin typeface="Calibri"/>
                <a:cs typeface="Calibri"/>
              </a:rPr>
              <a:t>不命中总数</a:t>
            </a:r>
            <a:r>
              <a:rPr sz="2400" b="1" spc="-5" dirty="0" smtClean="0">
                <a:latin typeface="Calibri"/>
                <a:cs typeface="Calibri"/>
              </a:rPr>
              <a:t>:</a:t>
            </a:r>
            <a:endParaRPr sz="2400" dirty="0">
              <a:latin typeface="Calibri"/>
              <a:cs typeface="Calibri"/>
            </a:endParaRPr>
          </a:p>
        </p:txBody>
      </p:sp>
      <p:sp>
        <p:nvSpPr>
          <p:cNvPr id="8" name="object 8"/>
          <p:cNvSpPr txBox="1"/>
          <p:nvPr/>
        </p:nvSpPr>
        <p:spPr>
          <a:xfrm>
            <a:off x="932814" y="5558328"/>
            <a:ext cx="2637155" cy="314960"/>
          </a:xfrm>
          <a:prstGeom prst="rect">
            <a:avLst/>
          </a:prstGeom>
        </p:spPr>
        <p:txBody>
          <a:bodyPr vert="horz" wrap="square" lIns="0" tIns="0" rIns="0" bIns="0" rtlCol="0">
            <a:spAutoFit/>
          </a:bodyPr>
          <a:lstStyle/>
          <a:p>
            <a:pPr marL="12700">
              <a:lnSpc>
                <a:spcPct val="100000"/>
              </a:lnSpc>
              <a:tabLst>
                <a:tab pos="299085" algn="l"/>
              </a:tabLst>
            </a:pPr>
            <a:r>
              <a:rPr sz="2200" spc="-5" dirty="0">
                <a:solidFill>
                  <a:srgbClr val="990000"/>
                </a:solidFill>
                <a:latin typeface="Wingdings"/>
                <a:cs typeface="Wingdings"/>
              </a:rPr>
              <a:t></a:t>
            </a:r>
            <a:r>
              <a:rPr sz="2200" spc="-5" dirty="0">
                <a:solidFill>
                  <a:srgbClr val="990000"/>
                </a:solidFill>
                <a:latin typeface="Times New Roman"/>
                <a:cs typeface="Times New Roman"/>
              </a:rPr>
              <a:t>	</a:t>
            </a:r>
            <a:r>
              <a:rPr sz="2000" i="1" dirty="0">
                <a:latin typeface="Calibri"/>
                <a:cs typeface="Calibri"/>
              </a:rPr>
              <a:t>n</a:t>
            </a:r>
            <a:r>
              <a:rPr sz="2000" dirty="0">
                <a:latin typeface="Calibri"/>
                <a:cs typeface="Calibri"/>
              </a:rPr>
              <a:t>B</a:t>
            </a:r>
            <a:r>
              <a:rPr sz="2000" spc="5" dirty="0">
                <a:latin typeface="Calibri"/>
                <a:cs typeface="Calibri"/>
              </a:rPr>
              <a:t>/</a:t>
            </a:r>
            <a:r>
              <a:rPr sz="2000" dirty="0">
                <a:latin typeface="Calibri"/>
                <a:cs typeface="Calibri"/>
              </a:rPr>
              <a:t>4</a:t>
            </a:r>
            <a:r>
              <a:rPr sz="2000" spc="-30" dirty="0">
                <a:latin typeface="Calibri"/>
                <a:cs typeface="Calibri"/>
              </a:rPr>
              <a:t> </a:t>
            </a:r>
            <a:r>
              <a:rPr sz="2000" dirty="0">
                <a:latin typeface="Calibri"/>
                <a:cs typeface="Calibri"/>
              </a:rPr>
              <a:t>* (</a:t>
            </a:r>
            <a:r>
              <a:rPr sz="2000" i="1" dirty="0">
                <a:latin typeface="Calibri"/>
                <a:cs typeface="Calibri"/>
              </a:rPr>
              <a:t>n</a:t>
            </a:r>
            <a:r>
              <a:rPr sz="2000" spc="5" dirty="0">
                <a:latin typeface="Calibri"/>
                <a:cs typeface="Calibri"/>
              </a:rPr>
              <a:t>/</a:t>
            </a:r>
            <a:r>
              <a:rPr sz="2000" dirty="0">
                <a:latin typeface="Calibri"/>
                <a:cs typeface="Calibri"/>
              </a:rPr>
              <a:t>B)</a:t>
            </a:r>
            <a:r>
              <a:rPr sz="1950" spc="22" baseline="25641" dirty="0">
                <a:latin typeface="Calibri"/>
                <a:cs typeface="Calibri"/>
              </a:rPr>
              <a:t>2</a:t>
            </a:r>
            <a:r>
              <a:rPr sz="1950" baseline="25641" dirty="0">
                <a:latin typeface="Calibri"/>
                <a:cs typeface="Calibri"/>
              </a:rPr>
              <a:t> </a:t>
            </a:r>
            <a:r>
              <a:rPr sz="1950" spc="-225" baseline="25641" dirty="0">
                <a:latin typeface="Calibri"/>
                <a:cs typeface="Calibri"/>
              </a:rPr>
              <a:t> </a:t>
            </a:r>
            <a:r>
              <a:rPr sz="2000" dirty="0">
                <a:latin typeface="Calibri"/>
                <a:cs typeface="Calibri"/>
              </a:rPr>
              <a:t>= </a:t>
            </a:r>
            <a:r>
              <a:rPr sz="2000" i="1" spc="-5" dirty="0">
                <a:latin typeface="Calibri"/>
                <a:cs typeface="Calibri"/>
              </a:rPr>
              <a:t>n</a:t>
            </a:r>
            <a:r>
              <a:rPr sz="1950" spc="15" baseline="25641" dirty="0">
                <a:latin typeface="Calibri"/>
                <a:cs typeface="Calibri"/>
              </a:rPr>
              <a:t>3</a:t>
            </a:r>
            <a:r>
              <a:rPr sz="2000" spc="5" dirty="0">
                <a:latin typeface="Calibri"/>
                <a:cs typeface="Calibri"/>
              </a:rPr>
              <a:t>/</a:t>
            </a:r>
            <a:r>
              <a:rPr sz="2000" dirty="0">
                <a:latin typeface="Calibri"/>
                <a:cs typeface="Calibri"/>
              </a:rPr>
              <a:t>(4B)</a:t>
            </a:r>
            <a:endParaRPr sz="2000">
              <a:latin typeface="Calibri"/>
              <a:cs typeface="Calibri"/>
            </a:endParaRPr>
          </a:p>
        </p:txBody>
      </p:sp>
      <p:sp>
        <p:nvSpPr>
          <p:cNvPr id="9" name="object 9"/>
          <p:cNvSpPr/>
          <p:nvPr/>
        </p:nvSpPr>
        <p:spPr>
          <a:xfrm>
            <a:off x="5899937" y="3733800"/>
            <a:ext cx="1143000" cy="6985"/>
          </a:xfrm>
          <a:custGeom>
            <a:avLst/>
            <a:gdLst/>
            <a:ahLst/>
            <a:cxnLst/>
            <a:rect l="l" t="t" r="r" b="b"/>
            <a:pathLst>
              <a:path w="1143000" h="6985">
                <a:moveTo>
                  <a:pt x="0" y="6756"/>
                </a:moveTo>
                <a:lnTo>
                  <a:pt x="1143000" y="6756"/>
                </a:lnTo>
                <a:lnTo>
                  <a:pt x="1143000" y="0"/>
                </a:lnTo>
                <a:lnTo>
                  <a:pt x="0" y="0"/>
                </a:lnTo>
                <a:lnTo>
                  <a:pt x="0" y="6756"/>
                </a:lnTo>
                <a:close/>
              </a:path>
            </a:pathLst>
          </a:custGeom>
          <a:solidFill>
            <a:srgbClr val="DADADA"/>
          </a:solidFill>
        </p:spPr>
        <p:txBody>
          <a:bodyPr wrap="square" lIns="0" tIns="0" rIns="0" bIns="0" rtlCol="0"/>
          <a:lstStyle/>
          <a:p>
            <a:endParaRPr/>
          </a:p>
        </p:txBody>
      </p:sp>
      <p:sp>
        <p:nvSpPr>
          <p:cNvPr id="10" name="object 10"/>
          <p:cNvSpPr/>
          <p:nvPr/>
        </p:nvSpPr>
        <p:spPr>
          <a:xfrm>
            <a:off x="5899937" y="3969156"/>
            <a:ext cx="1143000" cy="908050"/>
          </a:xfrm>
          <a:custGeom>
            <a:avLst/>
            <a:gdLst/>
            <a:ahLst/>
            <a:cxnLst/>
            <a:rect l="l" t="t" r="r" b="b"/>
            <a:pathLst>
              <a:path w="1143000" h="908050">
                <a:moveTo>
                  <a:pt x="0" y="907643"/>
                </a:moveTo>
                <a:lnTo>
                  <a:pt x="1143000" y="907643"/>
                </a:lnTo>
                <a:lnTo>
                  <a:pt x="1143000" y="0"/>
                </a:lnTo>
                <a:lnTo>
                  <a:pt x="0" y="0"/>
                </a:lnTo>
                <a:lnTo>
                  <a:pt x="0" y="907643"/>
                </a:lnTo>
                <a:close/>
              </a:path>
            </a:pathLst>
          </a:custGeom>
          <a:solidFill>
            <a:srgbClr val="DADADA"/>
          </a:solidFill>
        </p:spPr>
        <p:txBody>
          <a:bodyPr wrap="square" lIns="0" tIns="0" rIns="0" bIns="0" rtlCol="0"/>
          <a:lstStyle/>
          <a:p>
            <a:endParaRPr/>
          </a:p>
        </p:txBody>
      </p:sp>
      <p:sp>
        <p:nvSpPr>
          <p:cNvPr id="11" name="object 11"/>
          <p:cNvSpPr/>
          <p:nvPr/>
        </p:nvSpPr>
        <p:spPr>
          <a:xfrm>
            <a:off x="7950200" y="3733800"/>
            <a:ext cx="693420" cy="1143000"/>
          </a:xfrm>
          <a:custGeom>
            <a:avLst/>
            <a:gdLst/>
            <a:ahLst/>
            <a:cxnLst/>
            <a:rect l="l" t="t" r="r" b="b"/>
            <a:pathLst>
              <a:path w="693420" h="1143000">
                <a:moveTo>
                  <a:pt x="0" y="1143000"/>
                </a:moveTo>
                <a:lnTo>
                  <a:pt x="692937" y="1143000"/>
                </a:lnTo>
                <a:lnTo>
                  <a:pt x="692937" y="0"/>
                </a:lnTo>
                <a:lnTo>
                  <a:pt x="0" y="0"/>
                </a:lnTo>
                <a:lnTo>
                  <a:pt x="0" y="1143000"/>
                </a:lnTo>
                <a:close/>
              </a:path>
            </a:pathLst>
          </a:custGeom>
          <a:solidFill>
            <a:srgbClr val="DADADA"/>
          </a:solidFill>
        </p:spPr>
        <p:txBody>
          <a:bodyPr wrap="square" lIns="0" tIns="0" rIns="0" bIns="0" rtlCol="0"/>
          <a:lstStyle/>
          <a:p>
            <a:endParaRPr/>
          </a:p>
        </p:txBody>
      </p:sp>
      <p:sp>
        <p:nvSpPr>
          <p:cNvPr id="12" name="object 12"/>
          <p:cNvSpPr/>
          <p:nvPr/>
        </p:nvSpPr>
        <p:spPr>
          <a:xfrm>
            <a:off x="7500137" y="3733800"/>
            <a:ext cx="221615" cy="1143000"/>
          </a:xfrm>
          <a:custGeom>
            <a:avLst/>
            <a:gdLst/>
            <a:ahLst/>
            <a:cxnLst/>
            <a:rect l="l" t="t" r="r" b="b"/>
            <a:pathLst>
              <a:path w="221615" h="1143000">
                <a:moveTo>
                  <a:pt x="0" y="1143000"/>
                </a:moveTo>
                <a:lnTo>
                  <a:pt x="221462" y="1143000"/>
                </a:lnTo>
                <a:lnTo>
                  <a:pt x="221462" y="0"/>
                </a:lnTo>
                <a:lnTo>
                  <a:pt x="0" y="0"/>
                </a:lnTo>
                <a:lnTo>
                  <a:pt x="0" y="1143000"/>
                </a:lnTo>
                <a:close/>
              </a:path>
            </a:pathLst>
          </a:custGeom>
          <a:solidFill>
            <a:srgbClr val="DADADA"/>
          </a:solidFill>
        </p:spPr>
        <p:txBody>
          <a:bodyPr wrap="square" lIns="0" tIns="0" rIns="0" bIns="0" rtlCol="0"/>
          <a:lstStyle/>
          <a:p>
            <a:endParaRPr/>
          </a:p>
        </p:txBody>
      </p:sp>
      <p:sp>
        <p:nvSpPr>
          <p:cNvPr id="13" name="object 13"/>
          <p:cNvSpPr txBox="1"/>
          <p:nvPr/>
        </p:nvSpPr>
        <p:spPr>
          <a:xfrm>
            <a:off x="7164003" y="4113350"/>
            <a:ext cx="212725"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x</a:t>
            </a:r>
            <a:endParaRPr sz="3200">
              <a:latin typeface="Calibri"/>
              <a:cs typeface="Calibri"/>
            </a:endParaRPr>
          </a:p>
        </p:txBody>
      </p:sp>
      <p:sp>
        <p:nvSpPr>
          <p:cNvPr id="14" name="object 14"/>
          <p:cNvSpPr/>
          <p:nvPr/>
        </p:nvSpPr>
        <p:spPr>
          <a:xfrm>
            <a:off x="4114800" y="3733800"/>
            <a:ext cx="1143000" cy="1143000"/>
          </a:xfrm>
          <a:custGeom>
            <a:avLst/>
            <a:gdLst/>
            <a:ahLst/>
            <a:cxnLst/>
            <a:rect l="l" t="t" r="r" b="b"/>
            <a:pathLst>
              <a:path w="1143000" h="1143000">
                <a:moveTo>
                  <a:pt x="0" y="0"/>
                </a:moveTo>
                <a:lnTo>
                  <a:pt x="1143000" y="0"/>
                </a:lnTo>
                <a:lnTo>
                  <a:pt x="1143000" y="1143000"/>
                </a:lnTo>
                <a:lnTo>
                  <a:pt x="0" y="1143000"/>
                </a:lnTo>
                <a:lnTo>
                  <a:pt x="0" y="0"/>
                </a:lnTo>
                <a:close/>
              </a:path>
            </a:pathLst>
          </a:custGeom>
          <a:solidFill>
            <a:srgbClr val="DADADA"/>
          </a:solidFill>
        </p:spPr>
        <p:txBody>
          <a:bodyPr wrap="square" lIns="0" tIns="0" rIns="0" bIns="0" rtlCol="0"/>
          <a:lstStyle/>
          <a:p>
            <a:endParaRPr/>
          </a:p>
        </p:txBody>
      </p:sp>
      <p:sp>
        <p:nvSpPr>
          <p:cNvPr id="15" name="object 15"/>
          <p:cNvSpPr txBox="1"/>
          <p:nvPr/>
        </p:nvSpPr>
        <p:spPr>
          <a:xfrm>
            <a:off x="5459789" y="4147439"/>
            <a:ext cx="228600" cy="432434"/>
          </a:xfrm>
          <a:prstGeom prst="rect">
            <a:avLst/>
          </a:prstGeom>
        </p:spPr>
        <p:txBody>
          <a:bodyPr vert="horz" wrap="square" lIns="0" tIns="0" rIns="0" bIns="0" rtlCol="0">
            <a:spAutoFit/>
          </a:bodyPr>
          <a:lstStyle/>
          <a:p>
            <a:pPr marL="12700">
              <a:lnSpc>
                <a:spcPct val="100000"/>
              </a:lnSpc>
            </a:pPr>
            <a:r>
              <a:rPr sz="3200" b="1" dirty="0">
                <a:latin typeface="Calibri"/>
                <a:cs typeface="Calibri"/>
              </a:rPr>
              <a:t>=</a:t>
            </a:r>
            <a:endParaRPr sz="3200">
              <a:latin typeface="Calibri"/>
              <a:cs typeface="Calibri"/>
            </a:endParaRPr>
          </a:p>
        </p:txBody>
      </p:sp>
      <p:sp>
        <p:nvSpPr>
          <p:cNvPr id="16" name="object 16"/>
          <p:cNvSpPr/>
          <p:nvPr/>
        </p:nvSpPr>
        <p:spPr>
          <a:xfrm>
            <a:off x="4343400" y="3733800"/>
            <a:ext cx="186690" cy="186690"/>
          </a:xfrm>
          <a:custGeom>
            <a:avLst/>
            <a:gdLst/>
            <a:ahLst/>
            <a:cxnLst/>
            <a:rect l="l" t="t" r="r" b="b"/>
            <a:pathLst>
              <a:path w="186689" h="186689">
                <a:moveTo>
                  <a:pt x="0" y="0"/>
                </a:moveTo>
                <a:lnTo>
                  <a:pt x="186270" y="0"/>
                </a:lnTo>
                <a:lnTo>
                  <a:pt x="186270" y="186270"/>
                </a:lnTo>
                <a:lnTo>
                  <a:pt x="0" y="186270"/>
                </a:lnTo>
                <a:lnTo>
                  <a:pt x="0" y="0"/>
                </a:lnTo>
                <a:close/>
              </a:path>
            </a:pathLst>
          </a:custGeom>
          <a:solidFill>
            <a:srgbClr val="808080"/>
          </a:solidFill>
        </p:spPr>
        <p:txBody>
          <a:bodyPr wrap="square" lIns="0" tIns="0" rIns="0" bIns="0" rtlCol="0"/>
          <a:lstStyle/>
          <a:p>
            <a:endParaRPr/>
          </a:p>
        </p:txBody>
      </p:sp>
      <p:sp>
        <p:nvSpPr>
          <p:cNvPr id="17" name="object 17"/>
          <p:cNvSpPr/>
          <p:nvPr/>
        </p:nvSpPr>
        <p:spPr>
          <a:xfrm>
            <a:off x="5899937" y="3740556"/>
            <a:ext cx="1143000" cy="228600"/>
          </a:xfrm>
          <a:custGeom>
            <a:avLst/>
            <a:gdLst/>
            <a:ahLst/>
            <a:cxnLst/>
            <a:rect l="l" t="t" r="r" b="b"/>
            <a:pathLst>
              <a:path w="1143000" h="228600">
                <a:moveTo>
                  <a:pt x="0" y="0"/>
                </a:moveTo>
                <a:lnTo>
                  <a:pt x="1143000" y="0"/>
                </a:lnTo>
                <a:lnTo>
                  <a:pt x="1143000" y="228599"/>
                </a:lnTo>
                <a:lnTo>
                  <a:pt x="0" y="228599"/>
                </a:lnTo>
                <a:lnTo>
                  <a:pt x="0" y="0"/>
                </a:lnTo>
                <a:close/>
              </a:path>
            </a:pathLst>
          </a:custGeom>
          <a:solidFill>
            <a:srgbClr val="808080"/>
          </a:solidFill>
        </p:spPr>
        <p:txBody>
          <a:bodyPr wrap="square" lIns="0" tIns="0" rIns="0" bIns="0" rtlCol="0"/>
          <a:lstStyle/>
          <a:p>
            <a:endParaRPr/>
          </a:p>
        </p:txBody>
      </p:sp>
      <p:sp>
        <p:nvSpPr>
          <p:cNvPr id="18" name="object 18"/>
          <p:cNvSpPr/>
          <p:nvPr/>
        </p:nvSpPr>
        <p:spPr>
          <a:xfrm>
            <a:off x="7721600" y="3733800"/>
            <a:ext cx="228600" cy="1143000"/>
          </a:xfrm>
          <a:custGeom>
            <a:avLst/>
            <a:gdLst/>
            <a:ahLst/>
            <a:cxnLst/>
            <a:rect l="l" t="t" r="r" b="b"/>
            <a:pathLst>
              <a:path w="228600" h="1143000">
                <a:moveTo>
                  <a:pt x="228600" y="1143000"/>
                </a:moveTo>
                <a:lnTo>
                  <a:pt x="0" y="1143000"/>
                </a:lnTo>
                <a:lnTo>
                  <a:pt x="0" y="0"/>
                </a:lnTo>
                <a:lnTo>
                  <a:pt x="228600" y="0"/>
                </a:lnTo>
                <a:lnTo>
                  <a:pt x="228600" y="1143000"/>
                </a:lnTo>
                <a:close/>
              </a:path>
            </a:pathLst>
          </a:custGeom>
          <a:solidFill>
            <a:srgbClr val="808080"/>
          </a:solidFill>
        </p:spPr>
        <p:txBody>
          <a:bodyPr wrap="square" lIns="0" tIns="0" rIns="0" bIns="0" rtlCol="0"/>
          <a:lstStyle/>
          <a:p>
            <a:endParaRPr/>
          </a:p>
        </p:txBody>
      </p:sp>
      <p:sp>
        <p:nvSpPr>
          <p:cNvPr id="19" name="object 19"/>
          <p:cNvSpPr/>
          <p:nvPr/>
        </p:nvSpPr>
        <p:spPr>
          <a:xfrm>
            <a:off x="6577016" y="3732093"/>
            <a:ext cx="1905" cy="228600"/>
          </a:xfrm>
          <a:custGeom>
            <a:avLst/>
            <a:gdLst/>
            <a:ahLst/>
            <a:cxnLst/>
            <a:rect l="l" t="t" r="r" b="b"/>
            <a:pathLst>
              <a:path w="1904" h="228600">
                <a:moveTo>
                  <a:pt x="1587" y="0"/>
                </a:moveTo>
                <a:lnTo>
                  <a:pt x="0" y="228600"/>
                </a:lnTo>
              </a:path>
            </a:pathLst>
          </a:custGeom>
          <a:ln w="25400">
            <a:solidFill>
              <a:srgbClr val="FFFFFF"/>
            </a:solidFill>
          </a:ln>
        </p:spPr>
        <p:txBody>
          <a:bodyPr wrap="square" lIns="0" tIns="0" rIns="0" bIns="0" rtlCol="0"/>
          <a:lstStyle/>
          <a:p>
            <a:endParaRPr/>
          </a:p>
        </p:txBody>
      </p:sp>
      <p:sp>
        <p:nvSpPr>
          <p:cNvPr id="20" name="object 20"/>
          <p:cNvSpPr/>
          <p:nvPr/>
        </p:nvSpPr>
        <p:spPr>
          <a:xfrm>
            <a:off x="6814083" y="3732093"/>
            <a:ext cx="1905" cy="228600"/>
          </a:xfrm>
          <a:custGeom>
            <a:avLst/>
            <a:gdLst/>
            <a:ahLst/>
            <a:cxnLst/>
            <a:rect l="l" t="t" r="r" b="b"/>
            <a:pathLst>
              <a:path w="1904" h="228600">
                <a:moveTo>
                  <a:pt x="1587" y="0"/>
                </a:moveTo>
                <a:lnTo>
                  <a:pt x="0" y="228600"/>
                </a:lnTo>
              </a:path>
            </a:pathLst>
          </a:custGeom>
          <a:ln w="25400">
            <a:solidFill>
              <a:srgbClr val="FFFFFF"/>
            </a:solidFill>
          </a:ln>
        </p:spPr>
        <p:txBody>
          <a:bodyPr wrap="square" lIns="0" tIns="0" rIns="0" bIns="0" rtlCol="0"/>
          <a:lstStyle/>
          <a:p>
            <a:endParaRPr/>
          </a:p>
        </p:txBody>
      </p:sp>
      <p:sp>
        <p:nvSpPr>
          <p:cNvPr id="21" name="object 21"/>
          <p:cNvSpPr/>
          <p:nvPr/>
        </p:nvSpPr>
        <p:spPr>
          <a:xfrm>
            <a:off x="6112938" y="3732093"/>
            <a:ext cx="1905" cy="228600"/>
          </a:xfrm>
          <a:custGeom>
            <a:avLst/>
            <a:gdLst/>
            <a:ahLst/>
            <a:cxnLst/>
            <a:rect l="l" t="t" r="r" b="b"/>
            <a:pathLst>
              <a:path w="1904" h="228600">
                <a:moveTo>
                  <a:pt x="1587" y="0"/>
                </a:moveTo>
                <a:lnTo>
                  <a:pt x="0" y="228600"/>
                </a:lnTo>
              </a:path>
            </a:pathLst>
          </a:custGeom>
          <a:ln w="25400">
            <a:solidFill>
              <a:srgbClr val="FFFFFF"/>
            </a:solidFill>
          </a:ln>
        </p:spPr>
        <p:txBody>
          <a:bodyPr wrap="square" lIns="0" tIns="0" rIns="0" bIns="0" rtlCol="0"/>
          <a:lstStyle/>
          <a:p>
            <a:endParaRPr/>
          </a:p>
        </p:txBody>
      </p:sp>
      <p:sp>
        <p:nvSpPr>
          <p:cNvPr id="22" name="object 22"/>
          <p:cNvSpPr/>
          <p:nvPr/>
        </p:nvSpPr>
        <p:spPr>
          <a:xfrm>
            <a:off x="6341538" y="3732093"/>
            <a:ext cx="1905" cy="228600"/>
          </a:xfrm>
          <a:custGeom>
            <a:avLst/>
            <a:gdLst/>
            <a:ahLst/>
            <a:cxnLst/>
            <a:rect l="l" t="t" r="r" b="b"/>
            <a:pathLst>
              <a:path w="1904" h="228600">
                <a:moveTo>
                  <a:pt x="1587" y="0"/>
                </a:moveTo>
                <a:lnTo>
                  <a:pt x="0" y="228600"/>
                </a:lnTo>
              </a:path>
            </a:pathLst>
          </a:custGeom>
          <a:ln w="25400">
            <a:solidFill>
              <a:srgbClr val="FFFFFF"/>
            </a:solidFill>
          </a:ln>
        </p:spPr>
        <p:txBody>
          <a:bodyPr wrap="square" lIns="0" tIns="0" rIns="0" bIns="0" rtlCol="0"/>
          <a:lstStyle/>
          <a:p>
            <a:endParaRPr/>
          </a:p>
        </p:txBody>
      </p:sp>
      <p:sp>
        <p:nvSpPr>
          <p:cNvPr id="23" name="object 23"/>
          <p:cNvSpPr/>
          <p:nvPr/>
        </p:nvSpPr>
        <p:spPr>
          <a:xfrm>
            <a:off x="7713133" y="4426479"/>
            <a:ext cx="228600" cy="1905"/>
          </a:xfrm>
          <a:custGeom>
            <a:avLst/>
            <a:gdLst/>
            <a:ahLst/>
            <a:cxnLst/>
            <a:rect l="l" t="t" r="r" b="b"/>
            <a:pathLst>
              <a:path w="228600" h="1904">
                <a:moveTo>
                  <a:pt x="228600" y="1587"/>
                </a:moveTo>
                <a:lnTo>
                  <a:pt x="0" y="0"/>
                </a:lnTo>
              </a:path>
            </a:pathLst>
          </a:custGeom>
          <a:ln w="25400">
            <a:solidFill>
              <a:srgbClr val="FFFFFF"/>
            </a:solidFill>
          </a:ln>
        </p:spPr>
        <p:txBody>
          <a:bodyPr wrap="square" lIns="0" tIns="0" rIns="0" bIns="0" rtlCol="0"/>
          <a:lstStyle/>
          <a:p>
            <a:endParaRPr/>
          </a:p>
        </p:txBody>
      </p:sp>
      <p:sp>
        <p:nvSpPr>
          <p:cNvPr id="24" name="object 24"/>
          <p:cNvSpPr/>
          <p:nvPr/>
        </p:nvSpPr>
        <p:spPr>
          <a:xfrm>
            <a:off x="7713133" y="4663546"/>
            <a:ext cx="228600" cy="1905"/>
          </a:xfrm>
          <a:custGeom>
            <a:avLst/>
            <a:gdLst/>
            <a:ahLst/>
            <a:cxnLst/>
            <a:rect l="l" t="t" r="r" b="b"/>
            <a:pathLst>
              <a:path w="228600" h="1904">
                <a:moveTo>
                  <a:pt x="228600" y="1587"/>
                </a:moveTo>
                <a:lnTo>
                  <a:pt x="0" y="0"/>
                </a:lnTo>
              </a:path>
            </a:pathLst>
          </a:custGeom>
          <a:ln w="25400">
            <a:solidFill>
              <a:srgbClr val="FFFFFF"/>
            </a:solidFill>
          </a:ln>
        </p:spPr>
        <p:txBody>
          <a:bodyPr wrap="square" lIns="0" tIns="0" rIns="0" bIns="0" rtlCol="0"/>
          <a:lstStyle/>
          <a:p>
            <a:endParaRPr/>
          </a:p>
        </p:txBody>
      </p:sp>
      <p:sp>
        <p:nvSpPr>
          <p:cNvPr id="25" name="object 25"/>
          <p:cNvSpPr/>
          <p:nvPr/>
        </p:nvSpPr>
        <p:spPr>
          <a:xfrm>
            <a:off x="7713133" y="3962400"/>
            <a:ext cx="228600" cy="1905"/>
          </a:xfrm>
          <a:custGeom>
            <a:avLst/>
            <a:gdLst/>
            <a:ahLst/>
            <a:cxnLst/>
            <a:rect l="l" t="t" r="r" b="b"/>
            <a:pathLst>
              <a:path w="228600" h="1904">
                <a:moveTo>
                  <a:pt x="228600" y="1587"/>
                </a:moveTo>
                <a:lnTo>
                  <a:pt x="0" y="0"/>
                </a:lnTo>
              </a:path>
            </a:pathLst>
          </a:custGeom>
          <a:ln w="25400">
            <a:solidFill>
              <a:srgbClr val="FFFFFF"/>
            </a:solidFill>
          </a:ln>
        </p:spPr>
        <p:txBody>
          <a:bodyPr wrap="square" lIns="0" tIns="0" rIns="0" bIns="0" rtlCol="0"/>
          <a:lstStyle/>
          <a:p>
            <a:endParaRPr/>
          </a:p>
        </p:txBody>
      </p:sp>
      <p:sp>
        <p:nvSpPr>
          <p:cNvPr id="26" name="object 26"/>
          <p:cNvSpPr/>
          <p:nvPr/>
        </p:nvSpPr>
        <p:spPr>
          <a:xfrm>
            <a:off x="7713133" y="4191000"/>
            <a:ext cx="228600" cy="1905"/>
          </a:xfrm>
          <a:custGeom>
            <a:avLst/>
            <a:gdLst/>
            <a:ahLst/>
            <a:cxnLst/>
            <a:rect l="l" t="t" r="r" b="b"/>
            <a:pathLst>
              <a:path w="228600" h="1904">
                <a:moveTo>
                  <a:pt x="228600" y="1587"/>
                </a:moveTo>
                <a:lnTo>
                  <a:pt x="0" y="0"/>
                </a:lnTo>
              </a:path>
            </a:pathLst>
          </a:custGeom>
          <a:ln w="25400">
            <a:solidFill>
              <a:srgbClr val="FFFFFF"/>
            </a:solidFill>
          </a:ln>
        </p:spPr>
        <p:txBody>
          <a:bodyPr wrap="square" lIns="0" tIns="0" rIns="0" bIns="0" rtlCol="0"/>
          <a:lstStyle/>
          <a:p>
            <a:endParaRPr/>
          </a:p>
        </p:txBody>
      </p:sp>
      <p:sp>
        <p:nvSpPr>
          <p:cNvPr id="27" name="object 27"/>
          <p:cNvSpPr txBox="1"/>
          <p:nvPr/>
        </p:nvSpPr>
        <p:spPr>
          <a:xfrm>
            <a:off x="7095322" y="5327463"/>
            <a:ext cx="1454150" cy="254000"/>
          </a:xfrm>
          <a:prstGeom prst="rect">
            <a:avLst/>
          </a:prstGeom>
        </p:spPr>
        <p:txBody>
          <a:bodyPr vert="horz" wrap="square" lIns="0" tIns="0" rIns="0" bIns="0" rtlCol="0">
            <a:spAutoFit/>
          </a:bodyPr>
          <a:lstStyle/>
          <a:p>
            <a:pPr marL="12700">
              <a:lnSpc>
                <a:spcPct val="100000"/>
              </a:lnSpc>
            </a:pPr>
            <a:r>
              <a:rPr sz="1800" b="1" spc="-10" dirty="0">
                <a:solidFill>
                  <a:srgbClr val="595958"/>
                </a:solidFill>
                <a:latin typeface="Calibri"/>
                <a:cs typeface="Calibri"/>
              </a:rPr>
              <a:t>B</a:t>
            </a:r>
            <a:r>
              <a:rPr sz="1800" b="1" spc="-5" dirty="0">
                <a:solidFill>
                  <a:srgbClr val="595958"/>
                </a:solidFill>
                <a:latin typeface="Calibri"/>
                <a:cs typeface="Calibri"/>
              </a:rPr>
              <a:t>lo</a:t>
            </a:r>
            <a:r>
              <a:rPr sz="1800" b="1" dirty="0">
                <a:solidFill>
                  <a:srgbClr val="595958"/>
                </a:solidFill>
                <a:latin typeface="Calibri"/>
                <a:cs typeface="Calibri"/>
              </a:rPr>
              <a:t>ck</a:t>
            </a:r>
            <a:r>
              <a:rPr sz="1800" b="1" spc="-15" dirty="0">
                <a:solidFill>
                  <a:srgbClr val="595958"/>
                </a:solidFill>
                <a:latin typeface="Calibri"/>
                <a:cs typeface="Calibri"/>
              </a:rPr>
              <a:t> </a:t>
            </a:r>
            <a:r>
              <a:rPr sz="1800" b="1" dirty="0">
                <a:solidFill>
                  <a:srgbClr val="595958"/>
                </a:solidFill>
                <a:latin typeface="Calibri"/>
                <a:cs typeface="Calibri"/>
              </a:rPr>
              <a:t>si</a:t>
            </a:r>
            <a:r>
              <a:rPr sz="1800" b="1" spc="-35" dirty="0">
                <a:solidFill>
                  <a:srgbClr val="595958"/>
                </a:solidFill>
                <a:latin typeface="Calibri"/>
                <a:cs typeface="Calibri"/>
              </a:rPr>
              <a:t>z</a:t>
            </a:r>
            <a:r>
              <a:rPr sz="1800" b="1" dirty="0">
                <a:solidFill>
                  <a:srgbClr val="595958"/>
                </a:solidFill>
                <a:latin typeface="Calibri"/>
                <a:cs typeface="Calibri"/>
              </a:rPr>
              <a:t>e</a:t>
            </a:r>
            <a:r>
              <a:rPr sz="1800" b="1" spc="-20" dirty="0">
                <a:solidFill>
                  <a:srgbClr val="595958"/>
                </a:solidFill>
                <a:latin typeface="Calibri"/>
                <a:cs typeface="Calibri"/>
              </a:rPr>
              <a:t> </a:t>
            </a:r>
            <a:r>
              <a:rPr sz="1800" b="1" spc="-5" dirty="0">
                <a:solidFill>
                  <a:srgbClr val="595958"/>
                </a:solidFill>
                <a:latin typeface="Calibri"/>
                <a:cs typeface="Calibri"/>
              </a:rPr>
              <a:t>B</a:t>
            </a:r>
            <a:r>
              <a:rPr sz="1800" b="1" dirty="0">
                <a:solidFill>
                  <a:srgbClr val="595958"/>
                </a:solidFill>
                <a:latin typeface="Calibri"/>
                <a:cs typeface="Calibri"/>
              </a:rPr>
              <a:t> x </a:t>
            </a:r>
            <a:r>
              <a:rPr sz="1800" b="1" spc="-5" dirty="0">
                <a:solidFill>
                  <a:srgbClr val="595958"/>
                </a:solidFill>
                <a:latin typeface="Calibri"/>
                <a:cs typeface="Calibri"/>
              </a:rPr>
              <a:t>B</a:t>
            </a:r>
            <a:endParaRPr sz="1800">
              <a:latin typeface="Calibri"/>
              <a:cs typeface="Calibri"/>
            </a:endParaRPr>
          </a:p>
        </p:txBody>
      </p:sp>
      <p:sp>
        <p:nvSpPr>
          <p:cNvPr id="28" name="object 28"/>
          <p:cNvSpPr/>
          <p:nvPr/>
        </p:nvSpPr>
        <p:spPr>
          <a:xfrm>
            <a:off x="7827640" y="4896679"/>
            <a:ext cx="3175" cy="356235"/>
          </a:xfrm>
          <a:custGeom>
            <a:avLst/>
            <a:gdLst/>
            <a:ahLst/>
            <a:cxnLst/>
            <a:rect l="l" t="t" r="r" b="b"/>
            <a:pathLst>
              <a:path w="3175" h="356235">
                <a:moveTo>
                  <a:pt x="2882" y="355854"/>
                </a:moveTo>
                <a:lnTo>
                  <a:pt x="0" y="0"/>
                </a:lnTo>
              </a:path>
            </a:pathLst>
          </a:custGeom>
          <a:ln w="25400">
            <a:solidFill>
              <a:srgbClr val="000000"/>
            </a:solidFill>
          </a:ln>
        </p:spPr>
        <p:txBody>
          <a:bodyPr wrap="square" lIns="0" tIns="0" rIns="0" bIns="0" rtlCol="0"/>
          <a:lstStyle/>
          <a:p>
            <a:endParaRPr/>
          </a:p>
        </p:txBody>
      </p:sp>
      <p:sp>
        <p:nvSpPr>
          <p:cNvPr id="29" name="object 29"/>
          <p:cNvSpPr/>
          <p:nvPr/>
        </p:nvSpPr>
        <p:spPr>
          <a:xfrm>
            <a:off x="7783808" y="4896681"/>
            <a:ext cx="88900" cy="76835"/>
          </a:xfrm>
          <a:custGeom>
            <a:avLst/>
            <a:gdLst/>
            <a:ahLst/>
            <a:cxnLst/>
            <a:rect l="l" t="t" r="r" b="b"/>
            <a:pathLst>
              <a:path w="88900" h="76835">
                <a:moveTo>
                  <a:pt x="88900" y="75831"/>
                </a:moveTo>
                <a:lnTo>
                  <a:pt x="43827" y="0"/>
                </a:lnTo>
                <a:lnTo>
                  <a:pt x="0" y="76555"/>
                </a:lnTo>
              </a:path>
            </a:pathLst>
          </a:custGeom>
          <a:ln w="25400">
            <a:solidFill>
              <a:srgbClr val="000000"/>
            </a:solidFill>
          </a:ln>
        </p:spPr>
        <p:txBody>
          <a:bodyPr wrap="square" lIns="0" tIns="0" rIns="0" bIns="0" rtlCol="0"/>
          <a:lstStyle/>
          <a:p>
            <a:endParaRPr/>
          </a:p>
        </p:txBody>
      </p:sp>
      <p:sp>
        <p:nvSpPr>
          <p:cNvPr id="30" name="object 30"/>
          <p:cNvSpPr/>
          <p:nvPr/>
        </p:nvSpPr>
        <p:spPr>
          <a:xfrm>
            <a:off x="3569969" y="2583228"/>
            <a:ext cx="186690" cy="186690"/>
          </a:xfrm>
          <a:custGeom>
            <a:avLst/>
            <a:gdLst/>
            <a:ahLst/>
            <a:cxnLst/>
            <a:rect l="l" t="t" r="r" b="b"/>
            <a:pathLst>
              <a:path w="186689" h="186689">
                <a:moveTo>
                  <a:pt x="0" y="0"/>
                </a:moveTo>
                <a:lnTo>
                  <a:pt x="186270" y="0"/>
                </a:lnTo>
                <a:lnTo>
                  <a:pt x="186270" y="186270"/>
                </a:lnTo>
                <a:lnTo>
                  <a:pt x="0" y="186270"/>
                </a:lnTo>
                <a:lnTo>
                  <a:pt x="0" y="0"/>
                </a:lnTo>
                <a:close/>
              </a:path>
            </a:pathLst>
          </a:custGeom>
          <a:solidFill>
            <a:srgbClr val="808080"/>
          </a:solidFill>
        </p:spPr>
        <p:txBody>
          <a:bodyPr wrap="square" lIns="0" tIns="0" rIns="0" bIns="0" rtlCol="0"/>
          <a:lstStyle/>
          <a:p>
            <a:endParaRPr/>
          </a:p>
        </p:txBody>
      </p:sp>
      <p:sp>
        <p:nvSpPr>
          <p:cNvPr id="31" name="object 31"/>
          <p:cNvSpPr/>
          <p:nvPr/>
        </p:nvSpPr>
        <p:spPr>
          <a:xfrm>
            <a:off x="7484578" y="3419950"/>
            <a:ext cx="1143000" cy="226060"/>
          </a:xfrm>
          <a:custGeom>
            <a:avLst/>
            <a:gdLst/>
            <a:ahLst/>
            <a:cxnLst/>
            <a:rect l="l" t="t" r="r" b="b"/>
            <a:pathLst>
              <a:path w="1143000" h="226060">
                <a:moveTo>
                  <a:pt x="1142955" y="225980"/>
                </a:moveTo>
                <a:lnTo>
                  <a:pt x="1129841" y="182057"/>
                </a:lnTo>
                <a:lnTo>
                  <a:pt x="1094023" y="146021"/>
                </a:lnTo>
                <a:lnTo>
                  <a:pt x="1055443" y="126290"/>
                </a:lnTo>
                <a:lnTo>
                  <a:pt x="1009298" y="114466"/>
                </a:lnTo>
                <a:lnTo>
                  <a:pt x="742905" y="111680"/>
                </a:lnTo>
                <a:lnTo>
                  <a:pt x="725615" y="111106"/>
                </a:lnTo>
                <a:lnTo>
                  <a:pt x="677023" y="102938"/>
                </a:lnTo>
                <a:lnTo>
                  <a:pt x="635084" y="86256"/>
                </a:lnTo>
                <a:lnTo>
                  <a:pt x="602030" y="62548"/>
                </a:lnTo>
                <a:lnTo>
                  <a:pt x="575634" y="22577"/>
                </a:lnTo>
                <a:lnTo>
                  <a:pt x="571500" y="0"/>
                </a:lnTo>
                <a:lnTo>
                  <a:pt x="570619" y="11147"/>
                </a:lnTo>
                <a:lnTo>
                  <a:pt x="551057" y="52379"/>
                </a:lnTo>
                <a:lnTo>
                  <a:pt x="521904" y="78097"/>
                </a:lnTo>
                <a:lnTo>
                  <a:pt x="482867" y="97555"/>
                </a:lnTo>
                <a:lnTo>
                  <a:pt x="436220" y="109132"/>
                </a:lnTo>
                <a:lnTo>
                  <a:pt x="171405" y="111680"/>
                </a:lnTo>
                <a:lnTo>
                  <a:pt x="154115" y="112254"/>
                </a:lnTo>
                <a:lnTo>
                  <a:pt x="105523" y="120423"/>
                </a:lnTo>
                <a:lnTo>
                  <a:pt x="63584" y="137105"/>
                </a:lnTo>
                <a:lnTo>
                  <a:pt x="30530" y="160813"/>
                </a:lnTo>
                <a:lnTo>
                  <a:pt x="4134" y="200784"/>
                </a:lnTo>
                <a:lnTo>
                  <a:pt x="1243" y="211902"/>
                </a:lnTo>
                <a:lnTo>
                  <a:pt x="0" y="223361"/>
                </a:lnTo>
              </a:path>
            </a:pathLst>
          </a:custGeom>
          <a:ln w="25400">
            <a:solidFill>
              <a:srgbClr val="000000"/>
            </a:solidFill>
          </a:ln>
        </p:spPr>
        <p:txBody>
          <a:bodyPr wrap="square" lIns="0" tIns="0" rIns="0" bIns="0" rtlCol="0"/>
          <a:lstStyle/>
          <a:p>
            <a:endParaRPr/>
          </a:p>
        </p:txBody>
      </p:sp>
      <p:sp>
        <p:nvSpPr>
          <p:cNvPr id="32" name="object 32"/>
          <p:cNvSpPr txBox="1"/>
          <p:nvPr/>
        </p:nvSpPr>
        <p:spPr>
          <a:xfrm>
            <a:off x="7901938" y="3122929"/>
            <a:ext cx="1026794" cy="254000"/>
          </a:xfrm>
          <a:prstGeom prst="rect">
            <a:avLst/>
          </a:prstGeom>
        </p:spPr>
        <p:txBody>
          <a:bodyPr vert="horz" wrap="square" lIns="0" tIns="0" rIns="0" bIns="0" rtlCol="0">
            <a:spAutoFit/>
          </a:bodyPr>
          <a:lstStyle/>
          <a:p>
            <a:pPr marL="12700">
              <a:lnSpc>
                <a:spcPct val="100000"/>
              </a:lnSpc>
            </a:pPr>
            <a:r>
              <a:rPr sz="1800" b="1" dirty="0">
                <a:latin typeface="Calibri"/>
                <a:cs typeface="Calibri"/>
              </a:rPr>
              <a:t>n</a:t>
            </a:r>
            <a:r>
              <a:rPr sz="1800" b="1" spc="-15" dirty="0">
                <a:latin typeface="Calibri"/>
                <a:cs typeface="Calibri"/>
              </a:rPr>
              <a:t>/</a:t>
            </a:r>
            <a:r>
              <a:rPr sz="1800" b="1" spc="-5" dirty="0">
                <a:latin typeface="Calibri"/>
                <a:cs typeface="Calibri"/>
              </a:rPr>
              <a:t>B</a:t>
            </a:r>
            <a:r>
              <a:rPr sz="1800" b="1" spc="10" dirty="0">
                <a:latin typeface="Calibri"/>
                <a:cs typeface="Calibri"/>
              </a:rPr>
              <a:t> </a:t>
            </a:r>
            <a:r>
              <a:rPr sz="1800" b="1" dirty="0">
                <a:latin typeface="Calibri"/>
                <a:cs typeface="Calibri"/>
              </a:rPr>
              <a:t>b</a:t>
            </a:r>
            <a:r>
              <a:rPr sz="1800" b="1" spc="-5" dirty="0">
                <a:latin typeface="Calibri"/>
                <a:cs typeface="Calibri"/>
              </a:rPr>
              <a:t>l</a:t>
            </a:r>
            <a:r>
              <a:rPr sz="1800" b="1" dirty="0">
                <a:latin typeface="Calibri"/>
                <a:cs typeface="Calibri"/>
              </a:rPr>
              <a:t>oc</a:t>
            </a:r>
            <a:r>
              <a:rPr sz="1800" b="1" spc="-15" dirty="0">
                <a:latin typeface="Calibri"/>
                <a:cs typeface="Calibri"/>
              </a:rPr>
              <a:t>k</a:t>
            </a:r>
            <a:r>
              <a:rPr sz="1800" b="1" spc="-5" dirty="0">
                <a:latin typeface="Calibri"/>
                <a:cs typeface="Calibri"/>
              </a:rPr>
              <a:t>s</a:t>
            </a:r>
            <a:endParaRPr sz="1800">
              <a:latin typeface="Calibri"/>
              <a:cs typeface="Calibri"/>
            </a:endParaRPr>
          </a:p>
        </p:txBody>
      </p:sp>
      <p:sp>
        <p:nvSpPr>
          <p:cNvPr id="34" name="object 4"/>
          <p:cNvSpPr txBox="1"/>
          <p:nvPr/>
        </p:nvSpPr>
        <p:spPr>
          <a:xfrm>
            <a:off x="475615" y="1324483"/>
            <a:ext cx="4858385" cy="1485022"/>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spc="-5" dirty="0">
                <a:latin typeface="Calibri"/>
                <a:cs typeface="Calibri"/>
              </a:rPr>
              <a:t>假设</a:t>
            </a:r>
            <a:r>
              <a:rPr lang="en-US" altLang="zh-CN" sz="2400" b="1" spc="-5" dirty="0">
                <a:latin typeface="Calibri"/>
                <a:cs typeface="Calibri"/>
              </a:rPr>
              <a:t>:</a:t>
            </a:r>
            <a:endParaRPr lang="zh-CN" altLang="en-US" sz="2400" dirty="0">
              <a:latin typeface="Calibri"/>
              <a:cs typeface="Calibri"/>
            </a:endParaRP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a:latin typeface="Calibri"/>
                <a:cs typeface="Calibri"/>
              </a:rPr>
              <a:t>高速缓存块 </a:t>
            </a:r>
            <a:r>
              <a:rPr lang="en-US" altLang="zh-CN" sz="2000" dirty="0">
                <a:latin typeface="Calibri"/>
                <a:cs typeface="Calibri"/>
              </a:rPr>
              <a:t>= 8</a:t>
            </a:r>
            <a:r>
              <a:rPr lang="zh-CN" altLang="en-US" sz="2000" spc="-5" dirty="0">
                <a:latin typeface="Calibri"/>
                <a:cs typeface="Calibri"/>
              </a:rPr>
              <a:t> </a:t>
            </a:r>
            <a:r>
              <a:rPr lang="en-US" altLang="zh-CN" sz="2000" dirty="0">
                <a:latin typeface="Calibri"/>
                <a:cs typeface="Calibri"/>
              </a:rPr>
              <a:t>d</a:t>
            </a:r>
            <a:r>
              <a:rPr lang="en-US" altLang="zh-CN" sz="2000" spc="-5" dirty="0">
                <a:latin typeface="Calibri"/>
                <a:cs typeface="Calibri"/>
              </a:rPr>
              <a:t>o</a:t>
            </a:r>
            <a:r>
              <a:rPr lang="en-US" altLang="zh-CN" sz="2000" dirty="0">
                <a:latin typeface="Calibri"/>
                <a:cs typeface="Calibri"/>
              </a:rPr>
              <a:t>ub</a:t>
            </a:r>
            <a:r>
              <a:rPr lang="en-US" altLang="zh-CN" sz="2000" spc="-5" dirty="0">
                <a:latin typeface="Calibri"/>
                <a:cs typeface="Calibri"/>
              </a:rPr>
              <a:t>le</a:t>
            </a:r>
            <a:r>
              <a:rPr lang="en-US" altLang="zh-CN" sz="2000" dirty="0">
                <a:latin typeface="Calibri"/>
                <a:cs typeface="Calibri"/>
              </a:rPr>
              <a:t>s</a:t>
            </a: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a:latin typeface="Calibri"/>
                <a:cs typeface="Calibri"/>
              </a:rPr>
              <a:t>高速缓存大小 </a:t>
            </a:r>
            <a:r>
              <a:rPr lang="en-US" altLang="zh-CN" sz="2000" dirty="0">
                <a:latin typeface="Calibri"/>
                <a:cs typeface="Calibri"/>
              </a:rPr>
              <a:t>C</a:t>
            </a:r>
            <a:r>
              <a:rPr lang="en-US" altLang="zh-CN" sz="2000" spc="-10" dirty="0">
                <a:latin typeface="Calibri"/>
                <a:cs typeface="Calibri"/>
              </a:rPr>
              <a:t> </a:t>
            </a:r>
            <a:r>
              <a:rPr lang="en-US" altLang="zh-CN" sz="2000" spc="-5" dirty="0">
                <a:latin typeface="Calibri"/>
                <a:cs typeface="Calibri"/>
              </a:rPr>
              <a:t>&lt;</a:t>
            </a:r>
            <a:r>
              <a:rPr lang="en-US" altLang="zh-CN" sz="2000" dirty="0">
                <a:latin typeface="Calibri"/>
                <a:cs typeface="Calibri"/>
              </a:rPr>
              <a:t>&lt;</a:t>
            </a:r>
            <a:r>
              <a:rPr lang="en-US" altLang="zh-CN" sz="2000" spc="-5" dirty="0">
                <a:latin typeface="Calibri"/>
                <a:cs typeface="Calibri"/>
              </a:rPr>
              <a:t> </a:t>
            </a:r>
            <a:r>
              <a:rPr lang="en-US" altLang="zh-CN" sz="2000" i="1" dirty="0">
                <a:latin typeface="Calibri"/>
                <a:cs typeface="Calibri"/>
              </a:rPr>
              <a:t>n</a:t>
            </a:r>
            <a:r>
              <a:rPr lang="en-US" altLang="zh-CN" sz="2000" i="1" spc="-10" dirty="0">
                <a:latin typeface="Calibri"/>
                <a:cs typeface="Calibri"/>
              </a:rPr>
              <a:t> </a:t>
            </a:r>
            <a:r>
              <a:rPr lang="en-US" altLang="zh-CN" sz="2000" dirty="0">
                <a:latin typeface="Calibri"/>
                <a:cs typeface="Calibri"/>
              </a:rPr>
              <a:t>(</a:t>
            </a:r>
            <a:r>
              <a:rPr lang="zh-CN" altLang="en-US" sz="2000" dirty="0">
                <a:latin typeface="Calibri"/>
                <a:cs typeface="Calibri"/>
              </a:rPr>
              <a:t>远小于 </a:t>
            </a:r>
            <a:r>
              <a:rPr lang="en-US" altLang="zh-CN" sz="2000" i="1" dirty="0">
                <a:latin typeface="Calibri"/>
                <a:cs typeface="Calibri"/>
              </a:rPr>
              <a:t>n</a:t>
            </a:r>
            <a:r>
              <a:rPr lang="en-US" altLang="zh-CN" sz="2000" dirty="0">
                <a:latin typeface="Calibri"/>
                <a:cs typeface="Calibri"/>
              </a:rPr>
              <a:t>)</a:t>
            </a:r>
          </a:p>
          <a:p>
            <a:pPr marL="756285" lvl="1" indent="-286385">
              <a:lnSpc>
                <a:spcPct val="100000"/>
              </a:lnSpc>
              <a:spcBef>
                <a:spcPts val="480"/>
              </a:spcBef>
              <a:buClr>
                <a:srgbClr val="990000"/>
              </a:buClr>
              <a:buSzPct val="110000"/>
              <a:buFont typeface="Wingdings"/>
              <a:buChar char=""/>
              <a:tabLst>
                <a:tab pos="756920" algn="l"/>
                <a:tab pos="2463165" algn="l"/>
              </a:tabLst>
            </a:pPr>
            <a:r>
              <a:rPr sz="2000" dirty="0">
                <a:latin typeface="Calibri"/>
                <a:cs typeface="Calibri"/>
              </a:rPr>
              <a:t>	</a:t>
            </a:r>
            <a:r>
              <a:rPr lang="zh-CN" altLang="en-US" sz="2000" dirty="0" smtClean="0">
                <a:latin typeface="Calibri"/>
                <a:cs typeface="Calibri"/>
              </a:rPr>
              <a:t>放入缓存中的三个块     </a:t>
            </a:r>
            <a:r>
              <a:rPr sz="2000" dirty="0" smtClean="0">
                <a:latin typeface="Calibri"/>
                <a:cs typeface="Calibri"/>
              </a:rPr>
              <a:t>:</a:t>
            </a:r>
            <a:r>
              <a:rPr sz="2000" spc="-5" dirty="0" smtClean="0">
                <a:latin typeface="Calibri"/>
                <a:cs typeface="Calibri"/>
              </a:rPr>
              <a:t> </a:t>
            </a:r>
            <a:r>
              <a:rPr sz="2000" dirty="0">
                <a:latin typeface="Calibri"/>
                <a:cs typeface="Calibri"/>
              </a:rPr>
              <a:t>3B</a:t>
            </a:r>
            <a:r>
              <a:rPr sz="1950" spc="22" baseline="25641" dirty="0">
                <a:latin typeface="Calibri"/>
                <a:cs typeface="Calibri"/>
              </a:rPr>
              <a:t>2</a:t>
            </a:r>
            <a:r>
              <a:rPr sz="1950" baseline="25641" dirty="0">
                <a:latin typeface="Calibri"/>
                <a:cs typeface="Calibri"/>
              </a:rPr>
              <a:t> </a:t>
            </a:r>
            <a:r>
              <a:rPr sz="1950" spc="-225" baseline="25641" dirty="0">
                <a:latin typeface="Calibri"/>
                <a:cs typeface="Calibri"/>
              </a:rPr>
              <a:t> </a:t>
            </a:r>
            <a:r>
              <a:rPr sz="2000" dirty="0">
                <a:latin typeface="Calibri"/>
                <a:cs typeface="Calibri"/>
              </a:rPr>
              <a:t>&lt; C</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idx="4294967295"/>
          </p:nvPr>
        </p:nvSpPr>
        <p:spPr>
          <a:xfrm>
            <a:off x="107950" y="228600"/>
            <a:ext cx="8640763" cy="533400"/>
          </a:xfrm>
        </p:spPr>
        <p:txBody>
          <a:bodyPr lIns="91440" tIns="45720" rIns="91440" bIns="45720" anchor="ctr"/>
          <a:lstStyle/>
          <a:p>
            <a:pPr eaLnBrk="1" hangingPunct="1"/>
            <a:r>
              <a:rPr lang="zh-CN" altLang="en-US" sz="3200" dirty="0"/>
              <a:t>加快访存速度措施之三：引入</a:t>
            </a:r>
            <a:r>
              <a:rPr lang="en-US" altLang="zh-CN" sz="3200" dirty="0"/>
              <a:t>Cache</a:t>
            </a:r>
          </a:p>
        </p:txBody>
      </p:sp>
      <p:sp>
        <p:nvSpPr>
          <p:cNvPr id="404483" name="Rectangle 3"/>
          <p:cNvSpPr>
            <a:spLocks noGrp="1" noChangeArrowheads="1"/>
          </p:cNvSpPr>
          <p:nvPr>
            <p:ph type="body" idx="4294967295"/>
          </p:nvPr>
        </p:nvSpPr>
        <p:spPr>
          <a:xfrm>
            <a:off x="100013" y="920750"/>
            <a:ext cx="8782050" cy="4086225"/>
          </a:xfrm>
        </p:spPr>
        <p:txBody>
          <a:bodyPr lIns="91440" tIns="45720" rIns="91440" bIns="45720"/>
          <a:lstStyle/>
          <a:p>
            <a:pPr eaLnBrk="1" hangingPunct="1">
              <a:lnSpc>
                <a:spcPct val="110000"/>
              </a:lnSpc>
              <a:spcBef>
                <a:spcPct val="30000"/>
              </a:spcBef>
            </a:pPr>
            <a:r>
              <a:rPr lang="zh-CN" altLang="en-US" sz="2000">
                <a:latin typeface="微软雅黑" pitchFamily="34" charset="-122"/>
                <a:ea typeface="微软雅黑" pitchFamily="34" charset="-122"/>
                <a:cs typeface="Arial" pitchFamily="34" charset="0"/>
              </a:rPr>
              <a:t>大量典型程序的运行情况分析结果表明</a:t>
            </a:r>
          </a:p>
          <a:p>
            <a:pPr lvl="1" eaLnBrk="1" hangingPunct="1">
              <a:lnSpc>
                <a:spcPct val="110000"/>
              </a:lnSpc>
              <a:spcBef>
                <a:spcPct val="30000"/>
              </a:spcBef>
            </a:pPr>
            <a:r>
              <a:rPr lang="zh-CN" altLang="en-US" sz="2000">
                <a:latin typeface="微软雅黑" pitchFamily="34" charset="-122"/>
                <a:ea typeface="微软雅黑" pitchFamily="34" charset="-122"/>
                <a:cs typeface="Arial" pitchFamily="34" charset="0"/>
              </a:rPr>
              <a:t>在较短时间间隔内，程序产生的地址往往集中在一个很小范围内</a:t>
            </a:r>
          </a:p>
          <a:p>
            <a:pPr lvl="1" eaLnBrk="1" hangingPunct="1">
              <a:lnSpc>
                <a:spcPct val="110000"/>
              </a:lnSpc>
              <a:spcBef>
                <a:spcPct val="30000"/>
              </a:spcBef>
              <a:buFontTx/>
              <a:buNone/>
            </a:pPr>
            <a:r>
              <a:rPr lang="zh-CN" altLang="en-US" sz="2000">
                <a:latin typeface="微软雅黑" pitchFamily="34" charset="-122"/>
                <a:ea typeface="微软雅黑" pitchFamily="34" charset="-122"/>
                <a:cs typeface="Arial" pitchFamily="34" charset="0"/>
              </a:rPr>
              <a:t>这种现象称为程序访问的局部性：</a:t>
            </a:r>
            <a:r>
              <a:rPr lang="zh-CN" altLang="en-US" sz="2000">
                <a:solidFill>
                  <a:srgbClr val="FF0000"/>
                </a:solidFill>
                <a:latin typeface="微软雅黑" pitchFamily="34" charset="-122"/>
                <a:ea typeface="微软雅黑" pitchFamily="34" charset="-122"/>
                <a:cs typeface="Arial" pitchFamily="34" charset="0"/>
              </a:rPr>
              <a:t>空间局部性、时间局部性</a:t>
            </a:r>
          </a:p>
          <a:p>
            <a:pPr eaLnBrk="1" hangingPunct="1">
              <a:lnSpc>
                <a:spcPct val="110000"/>
              </a:lnSpc>
              <a:spcBef>
                <a:spcPct val="30000"/>
              </a:spcBef>
            </a:pPr>
            <a:r>
              <a:rPr lang="zh-CN" altLang="en-US" sz="2000">
                <a:latin typeface="微软雅黑" pitchFamily="34" charset="-122"/>
                <a:ea typeface="微软雅黑" pitchFamily="34" charset="-122"/>
                <a:cs typeface="Arial" pitchFamily="34" charset="0"/>
              </a:rPr>
              <a:t>程序具有访问局部性特征的原因</a:t>
            </a:r>
          </a:p>
          <a:p>
            <a:pPr lvl="1" eaLnBrk="1" hangingPunct="1">
              <a:lnSpc>
                <a:spcPct val="110000"/>
              </a:lnSpc>
              <a:spcBef>
                <a:spcPct val="30000"/>
              </a:spcBef>
            </a:pPr>
            <a:r>
              <a:rPr lang="zh-CN" altLang="en-US" sz="2000">
                <a:latin typeface="微软雅黑" pitchFamily="34" charset="-122"/>
                <a:ea typeface="微软雅黑" pitchFamily="34" charset="-122"/>
                <a:cs typeface="Arial" pitchFamily="34" charset="0"/>
              </a:rPr>
              <a:t>指令：指令按序存放，地址连续，循环程序段或子程序段重复执行</a:t>
            </a:r>
          </a:p>
          <a:p>
            <a:pPr lvl="1" eaLnBrk="1" hangingPunct="1">
              <a:lnSpc>
                <a:spcPct val="110000"/>
              </a:lnSpc>
              <a:spcBef>
                <a:spcPct val="30000"/>
              </a:spcBef>
            </a:pPr>
            <a:r>
              <a:rPr lang="zh-CN" altLang="en-US" sz="2000">
                <a:latin typeface="微软雅黑" pitchFamily="34" charset="-122"/>
                <a:ea typeface="微软雅黑" pitchFamily="34" charset="-122"/>
                <a:cs typeface="Arial" pitchFamily="34" charset="0"/>
              </a:rPr>
              <a:t>数据：连续存放，数组元素重复、按序访问</a:t>
            </a:r>
          </a:p>
          <a:p>
            <a:pPr eaLnBrk="1" hangingPunct="1">
              <a:lnSpc>
                <a:spcPct val="110000"/>
              </a:lnSpc>
              <a:spcBef>
                <a:spcPct val="30000"/>
              </a:spcBef>
            </a:pPr>
            <a:r>
              <a:rPr lang="zh-CN" altLang="en-US" sz="2000">
                <a:latin typeface="微软雅黑" pitchFamily="34" charset="-122"/>
                <a:ea typeface="微软雅黑" pitchFamily="34" charset="-122"/>
                <a:cs typeface="Arial" pitchFamily="34" charset="0"/>
              </a:rPr>
              <a:t>为什么引入</a:t>
            </a:r>
            <a:r>
              <a:rPr lang="en-US" altLang="zh-CN" sz="2000">
                <a:latin typeface="微软雅黑" pitchFamily="34" charset="-122"/>
                <a:ea typeface="微软雅黑" pitchFamily="34" charset="-122"/>
                <a:cs typeface="Arial" pitchFamily="34" charset="0"/>
              </a:rPr>
              <a:t>Cache</a:t>
            </a:r>
            <a:r>
              <a:rPr lang="zh-CN" altLang="en-US" sz="2000">
                <a:latin typeface="微软雅黑" pitchFamily="34" charset="-122"/>
                <a:ea typeface="微软雅黑" pitchFamily="34" charset="-122"/>
                <a:cs typeface="Arial" pitchFamily="34" charset="0"/>
              </a:rPr>
              <a:t>会加快访存速度？</a:t>
            </a:r>
          </a:p>
          <a:p>
            <a:pPr lvl="1" eaLnBrk="1" hangingPunct="1">
              <a:lnSpc>
                <a:spcPct val="110000"/>
              </a:lnSpc>
              <a:spcBef>
                <a:spcPct val="30000"/>
              </a:spcBef>
            </a:pPr>
            <a:r>
              <a:rPr lang="zh-CN" altLang="en-US" sz="2000">
                <a:latin typeface="微软雅黑" pitchFamily="34" charset="-122"/>
                <a:ea typeface="微软雅黑" pitchFamily="34" charset="-122"/>
                <a:cs typeface="Arial" pitchFamily="34" charset="0"/>
              </a:rPr>
              <a:t>在</a:t>
            </a:r>
            <a:r>
              <a:rPr lang="en-US" altLang="zh-CN" sz="2000">
                <a:latin typeface="微软雅黑" pitchFamily="34" charset="-122"/>
                <a:ea typeface="微软雅黑" pitchFamily="34" charset="-122"/>
                <a:cs typeface="Arial" pitchFamily="34" charset="0"/>
              </a:rPr>
              <a:t>CPU</a:t>
            </a:r>
            <a:r>
              <a:rPr lang="zh-CN" altLang="en-US" sz="2000">
                <a:latin typeface="微软雅黑" pitchFamily="34" charset="-122"/>
                <a:ea typeface="微软雅黑" pitchFamily="34" charset="-122"/>
                <a:cs typeface="Arial" pitchFamily="34" charset="0"/>
              </a:rPr>
              <a:t>和主存之间设置一个快速小容量的存储器，其中总是存放最活跃（被频繁访问）的程序和数据，由于程序访问的局部性特征，大多数情况下，</a:t>
            </a:r>
            <a:r>
              <a:rPr lang="en-US" altLang="zh-CN" sz="2000">
                <a:latin typeface="微软雅黑" pitchFamily="34" charset="-122"/>
                <a:ea typeface="微软雅黑" pitchFamily="34" charset="-122"/>
                <a:cs typeface="Arial" pitchFamily="34" charset="0"/>
              </a:rPr>
              <a:t>CPU</a:t>
            </a:r>
            <a:r>
              <a:rPr lang="zh-CN" altLang="en-US" sz="2000">
                <a:latin typeface="微软雅黑" pitchFamily="34" charset="-122"/>
                <a:ea typeface="微软雅黑" pitchFamily="34" charset="-122"/>
                <a:cs typeface="Arial" pitchFamily="34" charset="0"/>
              </a:rPr>
              <a:t>能直接从这个高速缓存中取得指令和数据，而不必访问主存。</a:t>
            </a:r>
          </a:p>
        </p:txBody>
      </p:sp>
      <p:sp>
        <p:nvSpPr>
          <p:cNvPr id="404484" name="Text Box 4"/>
          <p:cNvSpPr txBox="1">
            <a:spLocks noChangeArrowheads="1"/>
          </p:cNvSpPr>
          <p:nvPr/>
        </p:nvSpPr>
        <p:spPr bwMode="auto">
          <a:xfrm>
            <a:off x="625475" y="5718175"/>
            <a:ext cx="7056438"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b="1">
                <a:solidFill>
                  <a:srgbClr val="CC3300"/>
                </a:solidFill>
                <a:ea typeface="黑体" pitchFamily="49" charset="-122"/>
              </a:rPr>
              <a:t>这个高速缓存就是位于主存和</a:t>
            </a:r>
            <a:r>
              <a:rPr kumimoji="1" lang="en-US" altLang="zh-CN" sz="2400" b="1">
                <a:solidFill>
                  <a:srgbClr val="CC3300"/>
                </a:solidFill>
                <a:ea typeface="黑体" pitchFamily="49" charset="-122"/>
              </a:rPr>
              <a:t>CPU</a:t>
            </a:r>
            <a:r>
              <a:rPr kumimoji="1" lang="zh-CN" altLang="en-US" sz="2400" b="1">
                <a:solidFill>
                  <a:srgbClr val="CC3300"/>
                </a:solidFill>
                <a:ea typeface="黑体" pitchFamily="49" charset="-122"/>
              </a:rPr>
              <a:t>之间的</a:t>
            </a:r>
            <a:r>
              <a:rPr kumimoji="1" lang="en-US" altLang="zh-CN" sz="2400" b="1">
                <a:solidFill>
                  <a:srgbClr val="CC3300"/>
                </a:solidFill>
                <a:ea typeface="黑体" pitchFamily="49" charset="-122"/>
              </a:rPr>
              <a:t>Cache</a:t>
            </a:r>
            <a:r>
              <a:rPr kumimoji="1" lang="zh-CN" altLang="en-US" sz="2400" b="1">
                <a:solidFill>
                  <a:srgbClr val="CC3300"/>
                </a:solidFill>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4483">
                                            <p:txEl>
                                              <p:pRg st="1" end="1"/>
                                            </p:txEl>
                                          </p:spTgt>
                                        </p:tgtEl>
                                        <p:attrNameLst>
                                          <p:attrName>style.visibility</p:attrName>
                                        </p:attrNameLst>
                                      </p:cBhvr>
                                      <p:to>
                                        <p:strVal val="visible"/>
                                      </p:to>
                                    </p:set>
                                    <p:animEffect transition="in" filter="blinds(horizontal)">
                                      <p:cBhvr>
                                        <p:cTn id="7" dur="500"/>
                                        <p:tgtEl>
                                          <p:spTgt spid="4044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4483">
                                            <p:txEl>
                                              <p:pRg st="2" end="2"/>
                                            </p:txEl>
                                          </p:spTgt>
                                        </p:tgtEl>
                                        <p:attrNameLst>
                                          <p:attrName>style.visibility</p:attrName>
                                        </p:attrNameLst>
                                      </p:cBhvr>
                                      <p:to>
                                        <p:strVal val="visible"/>
                                      </p:to>
                                    </p:set>
                                    <p:animEffect transition="in" filter="blinds(horizontal)">
                                      <p:cBhvr>
                                        <p:cTn id="12" dur="500"/>
                                        <p:tgtEl>
                                          <p:spTgt spid="4044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4483">
                                            <p:txEl>
                                              <p:pRg st="4" end="4"/>
                                            </p:txEl>
                                          </p:spTgt>
                                        </p:tgtEl>
                                        <p:attrNameLst>
                                          <p:attrName>style.visibility</p:attrName>
                                        </p:attrNameLst>
                                      </p:cBhvr>
                                      <p:to>
                                        <p:strVal val="visible"/>
                                      </p:to>
                                    </p:set>
                                    <p:animEffect transition="in" filter="blinds(horizontal)">
                                      <p:cBhvr>
                                        <p:cTn id="17" dur="500"/>
                                        <p:tgtEl>
                                          <p:spTgt spid="40448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4483">
                                            <p:txEl>
                                              <p:pRg st="5" end="5"/>
                                            </p:txEl>
                                          </p:spTgt>
                                        </p:tgtEl>
                                        <p:attrNameLst>
                                          <p:attrName>style.visibility</p:attrName>
                                        </p:attrNameLst>
                                      </p:cBhvr>
                                      <p:to>
                                        <p:strVal val="visible"/>
                                      </p:to>
                                    </p:set>
                                    <p:animEffect transition="in" filter="blinds(horizontal)">
                                      <p:cBhvr>
                                        <p:cTn id="22" dur="500"/>
                                        <p:tgtEl>
                                          <p:spTgt spid="40448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4483">
                                            <p:txEl>
                                              <p:pRg st="7" end="7"/>
                                            </p:txEl>
                                          </p:spTgt>
                                        </p:tgtEl>
                                        <p:attrNameLst>
                                          <p:attrName>style.visibility</p:attrName>
                                        </p:attrNameLst>
                                      </p:cBhvr>
                                      <p:to>
                                        <p:strVal val="visible"/>
                                      </p:to>
                                    </p:set>
                                    <p:animEffect transition="in" filter="blinds(horizontal)">
                                      <p:cBhvr>
                                        <p:cTn id="27" dur="500"/>
                                        <p:tgtEl>
                                          <p:spTgt spid="40448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04484"/>
                                        </p:tgtEl>
                                        <p:attrNameLst>
                                          <p:attrName>style.visibility</p:attrName>
                                        </p:attrNameLst>
                                      </p:cBhvr>
                                      <p:to>
                                        <p:strVal val="visible"/>
                                      </p:to>
                                    </p:set>
                                    <p:animEffect transition="in" filter="blinds(horizontal)">
                                      <p:cBhvr>
                                        <p:cTn id="32" dur="500"/>
                                        <p:tgtEl>
                                          <p:spTgt spid="404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nSpc>
                <a:spcPct val="100000"/>
              </a:lnSpc>
            </a:pPr>
            <a:r>
              <a:rPr lang="zh-CN" altLang="en-US" spc="-5" dirty="0" smtClean="0"/>
              <a:t>分块</a:t>
            </a:r>
            <a:r>
              <a:rPr lang="en-US" altLang="zh-CN" spc="-5" dirty="0" smtClean="0"/>
              <a:t>(blocking)</a:t>
            </a:r>
            <a:r>
              <a:rPr lang="zh-CN" altLang="en-US" spc="-5" dirty="0"/>
              <a:t>小</a:t>
            </a:r>
            <a:r>
              <a:rPr lang="zh-CN" altLang="en-US" spc="-5" dirty="0" smtClean="0"/>
              <a:t>结</a:t>
            </a:r>
            <a:endParaRPr spc="-5" dirty="0"/>
          </a:p>
        </p:txBody>
      </p:sp>
      <p:sp>
        <p:nvSpPr>
          <p:cNvPr id="4" name="object 4"/>
          <p:cNvSpPr txBox="1"/>
          <p:nvPr/>
        </p:nvSpPr>
        <p:spPr>
          <a:xfrm>
            <a:off x="475615" y="1449324"/>
            <a:ext cx="7179945" cy="4119076"/>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spc="-5" dirty="0" smtClean="0">
                <a:latin typeface="Calibri"/>
                <a:cs typeface="Calibri"/>
              </a:rPr>
              <a:t>没有分块</a:t>
            </a:r>
            <a:r>
              <a:rPr sz="2400" b="1" spc="-5" dirty="0" smtClean="0">
                <a:latin typeface="Calibri"/>
                <a:cs typeface="Calibri"/>
              </a:rPr>
              <a:t>:</a:t>
            </a:r>
            <a:r>
              <a:rPr sz="2400" b="1" spc="-20" dirty="0" smtClean="0">
                <a:latin typeface="Calibri"/>
                <a:cs typeface="Calibri"/>
              </a:rPr>
              <a:t> </a:t>
            </a:r>
            <a:r>
              <a:rPr sz="2400" b="1" spc="-10" dirty="0">
                <a:latin typeface="Calibri"/>
                <a:cs typeface="Calibri"/>
              </a:rPr>
              <a:t>(9</a:t>
            </a:r>
            <a:r>
              <a:rPr sz="2400" b="1" spc="-5" dirty="0">
                <a:latin typeface="Calibri"/>
                <a:cs typeface="Calibri"/>
              </a:rPr>
              <a:t>/</a:t>
            </a:r>
            <a:r>
              <a:rPr sz="2400" b="1" spc="-10" dirty="0">
                <a:latin typeface="Calibri"/>
                <a:cs typeface="Calibri"/>
              </a:rPr>
              <a:t>8</a:t>
            </a:r>
            <a:r>
              <a:rPr sz="2400" b="1" spc="-5" dirty="0">
                <a:latin typeface="Calibri"/>
                <a:cs typeface="Calibri"/>
              </a:rPr>
              <a:t>)</a:t>
            </a:r>
            <a:r>
              <a:rPr sz="2400" b="1" spc="5" dirty="0">
                <a:latin typeface="Calibri"/>
                <a:cs typeface="Calibri"/>
              </a:rPr>
              <a:t> </a:t>
            </a:r>
            <a:r>
              <a:rPr sz="2400" b="1" i="1" spc="-10" dirty="0">
                <a:latin typeface="Calibri"/>
                <a:cs typeface="Calibri"/>
              </a:rPr>
              <a:t>n</a:t>
            </a:r>
            <a:r>
              <a:rPr sz="2400" b="1" spc="-7" baseline="24305" dirty="0">
                <a:latin typeface="Calibri"/>
                <a:cs typeface="Calibri"/>
              </a:rPr>
              <a:t>3</a:t>
            </a:r>
            <a:endParaRPr sz="2400" baseline="24305" dirty="0">
              <a:latin typeface="Calibri"/>
              <a:cs typeface="Calibri"/>
            </a:endParaRPr>
          </a:p>
          <a:p>
            <a:pPr marL="355600" indent="-342900">
              <a:lnSpc>
                <a:spcPct val="100000"/>
              </a:lnSpc>
              <a:spcBef>
                <a:spcPts val="575"/>
              </a:spcBef>
              <a:buClr>
                <a:srgbClr val="990000"/>
              </a:buClr>
              <a:buSzPct val="60416"/>
              <a:buFont typeface="Wingdings 2"/>
              <a:buChar char=""/>
              <a:tabLst>
                <a:tab pos="355600" algn="l"/>
              </a:tabLst>
            </a:pPr>
            <a:r>
              <a:rPr lang="zh-CN" altLang="en-US" sz="2400" b="1" spc="-10" dirty="0">
                <a:latin typeface="Calibri"/>
                <a:cs typeface="Calibri"/>
              </a:rPr>
              <a:t>分块</a:t>
            </a:r>
            <a:r>
              <a:rPr sz="2400" b="1" spc="-5" dirty="0" smtClean="0">
                <a:latin typeface="Calibri"/>
                <a:cs typeface="Calibri"/>
              </a:rPr>
              <a:t>:</a:t>
            </a:r>
            <a:r>
              <a:rPr sz="2400" b="1" spc="-20" dirty="0" smtClean="0">
                <a:latin typeface="Calibri"/>
                <a:cs typeface="Calibri"/>
              </a:rPr>
              <a:t> </a:t>
            </a:r>
            <a:r>
              <a:rPr sz="2400" b="1" spc="-10" dirty="0">
                <a:latin typeface="Calibri"/>
                <a:cs typeface="Calibri"/>
              </a:rPr>
              <a:t>1</a:t>
            </a:r>
            <a:r>
              <a:rPr sz="2400" b="1" spc="-5" dirty="0">
                <a:latin typeface="Calibri"/>
                <a:cs typeface="Calibri"/>
              </a:rPr>
              <a:t>/</a:t>
            </a:r>
            <a:r>
              <a:rPr sz="2400" b="1" spc="-10" dirty="0">
                <a:latin typeface="Calibri"/>
                <a:cs typeface="Calibri"/>
              </a:rPr>
              <a:t>(4B</a:t>
            </a:r>
            <a:r>
              <a:rPr sz="2400" b="1" spc="-5" dirty="0">
                <a:latin typeface="Calibri"/>
                <a:cs typeface="Calibri"/>
              </a:rPr>
              <a:t>)</a:t>
            </a:r>
            <a:r>
              <a:rPr sz="2400" b="1" spc="15" dirty="0">
                <a:latin typeface="Calibri"/>
                <a:cs typeface="Calibri"/>
              </a:rPr>
              <a:t> </a:t>
            </a:r>
            <a:r>
              <a:rPr sz="2400" b="1" i="1" spc="-10" dirty="0">
                <a:latin typeface="Calibri"/>
                <a:cs typeface="Calibri"/>
              </a:rPr>
              <a:t>n</a:t>
            </a:r>
            <a:r>
              <a:rPr sz="2400" b="1" spc="-7" baseline="24305" dirty="0">
                <a:latin typeface="Calibri"/>
                <a:cs typeface="Calibri"/>
              </a:rPr>
              <a:t>3</a:t>
            </a:r>
            <a:endParaRPr sz="2400" baseline="24305" dirty="0">
              <a:latin typeface="Calibri"/>
              <a:cs typeface="Calibri"/>
            </a:endParaRPr>
          </a:p>
          <a:p>
            <a:pPr>
              <a:lnSpc>
                <a:spcPct val="100000"/>
              </a:lnSpc>
              <a:spcBef>
                <a:spcPts val="7"/>
              </a:spcBef>
              <a:buFont typeface="Wingdings 2"/>
              <a:buChar char=""/>
            </a:pPr>
            <a:endParaRPr sz="3500" dirty="0">
              <a:latin typeface="Times New Roman"/>
              <a:cs typeface="Times New Roman"/>
            </a:endParaRPr>
          </a:p>
          <a:p>
            <a:pPr marL="355600" indent="-342900">
              <a:lnSpc>
                <a:spcPct val="100000"/>
              </a:lnSpc>
              <a:buClr>
                <a:srgbClr val="990000"/>
              </a:buClr>
              <a:buSzPct val="60416"/>
              <a:buFont typeface="Wingdings 2"/>
              <a:buChar char=""/>
              <a:tabLst>
                <a:tab pos="355600" algn="l"/>
              </a:tabLst>
            </a:pPr>
            <a:r>
              <a:rPr lang="zh-CN" altLang="en-US" sz="2400" b="1" dirty="0">
                <a:latin typeface="Calibri"/>
                <a:cs typeface="Calibri"/>
              </a:rPr>
              <a:t>建议最大可能的块大小</a:t>
            </a:r>
            <a:r>
              <a:rPr lang="en-US" altLang="zh-CN" sz="2400" b="1" dirty="0">
                <a:latin typeface="Calibri"/>
                <a:cs typeface="Calibri"/>
              </a:rPr>
              <a:t>B</a:t>
            </a:r>
            <a:r>
              <a:rPr lang="zh-CN" altLang="en-US" sz="2400" b="1" dirty="0">
                <a:latin typeface="Calibri"/>
                <a:cs typeface="Calibri"/>
              </a:rPr>
              <a:t>，</a:t>
            </a:r>
            <a:r>
              <a:rPr lang="zh-CN" altLang="en-US" sz="2400" b="1" dirty="0" smtClean="0">
                <a:latin typeface="Calibri"/>
                <a:cs typeface="Calibri"/>
              </a:rPr>
              <a:t>但 </a:t>
            </a:r>
            <a:r>
              <a:rPr sz="2400" b="1" spc="-10" dirty="0" smtClean="0">
                <a:latin typeface="Calibri"/>
                <a:cs typeface="Calibri"/>
              </a:rPr>
              <a:t>3B</a:t>
            </a:r>
            <a:r>
              <a:rPr sz="2400" b="1" spc="-7" baseline="24305" dirty="0" smtClean="0">
                <a:latin typeface="Calibri"/>
                <a:cs typeface="Calibri"/>
              </a:rPr>
              <a:t>2</a:t>
            </a:r>
            <a:r>
              <a:rPr sz="2400" b="1" baseline="24305" dirty="0" smtClean="0">
                <a:latin typeface="Calibri"/>
                <a:cs typeface="Calibri"/>
              </a:rPr>
              <a:t> </a:t>
            </a:r>
            <a:r>
              <a:rPr sz="2400" b="1" spc="-270" baseline="24305" dirty="0" smtClean="0">
                <a:latin typeface="Calibri"/>
                <a:cs typeface="Calibri"/>
              </a:rPr>
              <a:t> </a:t>
            </a:r>
            <a:r>
              <a:rPr sz="2400" b="1" dirty="0">
                <a:latin typeface="Calibri"/>
                <a:cs typeface="Calibri"/>
              </a:rPr>
              <a:t>&lt; C!</a:t>
            </a:r>
            <a:endParaRPr sz="2400" dirty="0">
              <a:latin typeface="Calibri"/>
              <a:cs typeface="Calibri"/>
            </a:endParaRPr>
          </a:p>
          <a:p>
            <a:pPr>
              <a:lnSpc>
                <a:spcPct val="100000"/>
              </a:lnSpc>
              <a:spcBef>
                <a:spcPts val="7"/>
              </a:spcBef>
              <a:buFont typeface="Wingdings 2"/>
              <a:buChar char=""/>
            </a:pPr>
            <a:endParaRPr sz="3500" dirty="0">
              <a:latin typeface="Times New Roman"/>
              <a:cs typeface="Times New Roman"/>
            </a:endParaRPr>
          </a:p>
          <a:p>
            <a:pPr marL="355600" indent="-342900">
              <a:lnSpc>
                <a:spcPct val="100000"/>
              </a:lnSpc>
              <a:buClr>
                <a:srgbClr val="990000"/>
              </a:buClr>
              <a:buSzPct val="58333"/>
              <a:buFont typeface="Wingdings 2"/>
              <a:buChar char=""/>
              <a:tabLst>
                <a:tab pos="355600" algn="l"/>
              </a:tabLst>
            </a:pPr>
            <a:r>
              <a:rPr lang="zh-CN" altLang="en-US" sz="2400" b="1" dirty="0">
                <a:latin typeface="Calibri"/>
                <a:cs typeface="Calibri"/>
              </a:rPr>
              <a:t>戏剧性差异的原因</a:t>
            </a:r>
            <a:r>
              <a:rPr sz="2400" b="1" dirty="0" smtClean="0">
                <a:latin typeface="Calibri"/>
                <a:cs typeface="Calibri"/>
              </a:rPr>
              <a:t>:</a:t>
            </a:r>
            <a:endParaRPr sz="2400" dirty="0">
              <a:latin typeface="Calibri"/>
              <a:cs typeface="Calibri"/>
            </a:endParaRPr>
          </a:p>
          <a:p>
            <a:pPr marL="756285" lvl="1" indent="-286385">
              <a:lnSpc>
                <a:spcPct val="100000"/>
              </a:lnSpc>
              <a:spcBef>
                <a:spcPts val="505"/>
              </a:spcBef>
              <a:buClr>
                <a:srgbClr val="990000"/>
              </a:buClr>
              <a:buSzPct val="110000"/>
              <a:buFont typeface="Wingdings"/>
              <a:buChar char=""/>
              <a:tabLst>
                <a:tab pos="756920" algn="l"/>
              </a:tabLst>
            </a:pPr>
            <a:r>
              <a:rPr lang="zh-CN" altLang="en-US" sz="2000" dirty="0">
                <a:latin typeface="Calibri"/>
                <a:cs typeface="Calibri"/>
              </a:rPr>
              <a:t>矩阵乘法具有固有的时间局部性</a:t>
            </a:r>
            <a:r>
              <a:rPr sz="2000" dirty="0" smtClean="0">
                <a:latin typeface="Calibri"/>
                <a:cs typeface="Calibri"/>
              </a:rPr>
              <a:t>:</a:t>
            </a:r>
            <a:endParaRPr sz="2000" dirty="0">
              <a:latin typeface="Calibri"/>
              <a:cs typeface="Calibri"/>
            </a:endParaRPr>
          </a:p>
          <a:p>
            <a:pPr marL="1155700" lvl="2" indent="-228600">
              <a:lnSpc>
                <a:spcPct val="100000"/>
              </a:lnSpc>
              <a:spcBef>
                <a:spcPts val="480"/>
              </a:spcBef>
              <a:buSzPct val="80000"/>
              <a:buFont typeface="Wingdings"/>
              <a:buChar char=""/>
              <a:tabLst>
                <a:tab pos="1155700" algn="l"/>
              </a:tabLst>
            </a:pPr>
            <a:r>
              <a:rPr lang="zh-CN" altLang="en-US" sz="2000" dirty="0" smtClean="0">
                <a:latin typeface="Calibri"/>
                <a:cs typeface="Calibri"/>
              </a:rPr>
              <a:t>输入数据</a:t>
            </a:r>
            <a:r>
              <a:rPr sz="2000" dirty="0" smtClean="0">
                <a:latin typeface="Calibri"/>
                <a:cs typeface="Calibri"/>
              </a:rPr>
              <a:t>:</a:t>
            </a:r>
            <a:r>
              <a:rPr sz="2000" spc="-5" dirty="0" smtClean="0">
                <a:latin typeface="Calibri"/>
                <a:cs typeface="Calibri"/>
              </a:rPr>
              <a:t> </a:t>
            </a:r>
            <a:r>
              <a:rPr sz="2000" spc="5" dirty="0">
                <a:latin typeface="Calibri"/>
                <a:cs typeface="Calibri"/>
              </a:rPr>
              <a:t>3</a:t>
            </a:r>
            <a:r>
              <a:rPr sz="2000" i="1" dirty="0">
                <a:latin typeface="Calibri"/>
                <a:cs typeface="Calibri"/>
              </a:rPr>
              <a:t>n</a:t>
            </a:r>
            <a:r>
              <a:rPr sz="1950" spc="15" baseline="25641" dirty="0">
                <a:latin typeface="Calibri"/>
                <a:cs typeface="Calibri"/>
              </a:rPr>
              <a:t>2</a:t>
            </a:r>
            <a:r>
              <a:rPr sz="2000" dirty="0">
                <a:latin typeface="Calibri"/>
                <a:cs typeface="Calibri"/>
              </a:rPr>
              <a:t>,</a:t>
            </a:r>
            <a:r>
              <a:rPr sz="2000" spc="-5" dirty="0">
                <a:latin typeface="Calibri"/>
                <a:cs typeface="Calibri"/>
              </a:rPr>
              <a:t> </a:t>
            </a:r>
            <a:r>
              <a:rPr lang="zh-CN" altLang="en-US" sz="2000" spc="-5" dirty="0" smtClean="0">
                <a:latin typeface="Calibri"/>
                <a:cs typeface="Calibri"/>
              </a:rPr>
              <a:t>计算 </a:t>
            </a:r>
            <a:r>
              <a:rPr sz="2000" dirty="0" smtClean="0">
                <a:latin typeface="Calibri"/>
                <a:cs typeface="Calibri"/>
              </a:rPr>
              <a:t>2</a:t>
            </a:r>
            <a:r>
              <a:rPr sz="2000" i="1" dirty="0" smtClean="0">
                <a:latin typeface="Calibri"/>
                <a:cs typeface="Calibri"/>
              </a:rPr>
              <a:t>n</a:t>
            </a:r>
            <a:r>
              <a:rPr sz="1950" spc="22" baseline="25641" dirty="0" smtClean="0">
                <a:latin typeface="Calibri"/>
                <a:cs typeface="Calibri"/>
              </a:rPr>
              <a:t>3</a:t>
            </a:r>
            <a:endParaRPr sz="1950" baseline="25641" dirty="0">
              <a:latin typeface="Calibri"/>
              <a:cs typeface="Calibri"/>
            </a:endParaRPr>
          </a:p>
          <a:p>
            <a:pPr marL="1155700" lvl="2" indent="-228600">
              <a:lnSpc>
                <a:spcPct val="100000"/>
              </a:lnSpc>
              <a:spcBef>
                <a:spcPts val="480"/>
              </a:spcBef>
              <a:buSzPct val="80000"/>
              <a:buFont typeface="Wingdings"/>
              <a:buChar char=""/>
              <a:tabLst>
                <a:tab pos="1155700" algn="l"/>
              </a:tabLst>
            </a:pPr>
            <a:r>
              <a:rPr lang="zh-CN" altLang="en-US" sz="2000" spc="5" dirty="0" smtClean="0">
                <a:latin typeface="Calibri"/>
                <a:cs typeface="Calibri"/>
              </a:rPr>
              <a:t>每个数组元素使用 </a:t>
            </a:r>
            <a:r>
              <a:rPr sz="2000" spc="5" dirty="0" smtClean="0">
                <a:latin typeface="Calibri"/>
                <a:cs typeface="Calibri"/>
              </a:rPr>
              <a:t>O</a:t>
            </a:r>
            <a:r>
              <a:rPr sz="2000" dirty="0" smtClean="0">
                <a:latin typeface="Calibri"/>
                <a:cs typeface="Calibri"/>
              </a:rPr>
              <a:t>(</a:t>
            </a:r>
            <a:r>
              <a:rPr sz="2000" i="1" dirty="0" smtClean="0">
                <a:latin typeface="Calibri"/>
                <a:cs typeface="Calibri"/>
              </a:rPr>
              <a:t>n</a:t>
            </a:r>
            <a:r>
              <a:rPr sz="2000" dirty="0">
                <a:latin typeface="Calibri"/>
                <a:cs typeface="Calibri"/>
              </a:rPr>
              <a:t>)</a:t>
            </a:r>
            <a:r>
              <a:rPr sz="2000" spc="-5" dirty="0">
                <a:latin typeface="Calibri"/>
                <a:cs typeface="Calibri"/>
              </a:rPr>
              <a:t> </a:t>
            </a:r>
            <a:r>
              <a:rPr lang="zh-CN" altLang="en-US" sz="2000" spc="-5" dirty="0" smtClean="0">
                <a:latin typeface="Calibri"/>
                <a:cs typeface="Calibri"/>
              </a:rPr>
              <a:t>次</a:t>
            </a:r>
            <a:r>
              <a:rPr sz="2000" spc="-5" dirty="0" smtClean="0">
                <a:latin typeface="Calibri"/>
                <a:cs typeface="Calibri"/>
              </a:rPr>
              <a:t>!</a:t>
            </a:r>
            <a:endParaRPr sz="2000" dirty="0">
              <a:latin typeface="Calibri"/>
              <a:cs typeface="Calibri"/>
            </a:endParaRPr>
          </a:p>
          <a:p>
            <a:pPr marL="756285" lvl="1" indent="-286385">
              <a:lnSpc>
                <a:spcPct val="100000"/>
              </a:lnSpc>
              <a:spcBef>
                <a:spcPts val="480"/>
              </a:spcBef>
              <a:buClr>
                <a:srgbClr val="990000"/>
              </a:buClr>
              <a:buSzPct val="110000"/>
              <a:buFont typeface="Wingdings"/>
              <a:buChar char=""/>
              <a:tabLst>
                <a:tab pos="756920" algn="l"/>
              </a:tabLst>
            </a:pPr>
            <a:r>
              <a:rPr lang="zh-CN" altLang="en-US" sz="2000" dirty="0" smtClean="0">
                <a:latin typeface="Calibri"/>
                <a:cs typeface="Calibri"/>
              </a:rPr>
              <a:t>但是程序必须正确编写</a:t>
            </a:r>
            <a:endParaRPr sz="2000" dirty="0">
              <a:latin typeface="Calibri"/>
              <a:cs typeface="Calibri"/>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7018" y="394767"/>
            <a:ext cx="7592093" cy="843822"/>
          </a:xfrm>
          <a:prstGeom prst="rect">
            <a:avLst/>
          </a:prstGeom>
        </p:spPr>
        <p:txBody>
          <a:bodyPr vert="horz" wrap="square" lIns="0" tIns="287021" rIns="0" bIns="0" rtlCol="0">
            <a:spAutoFit/>
          </a:bodyPr>
          <a:lstStyle/>
          <a:p>
            <a:pPr marL="12700">
              <a:lnSpc>
                <a:spcPct val="100000"/>
              </a:lnSpc>
            </a:pPr>
            <a:r>
              <a:rPr lang="zh-CN" altLang="en-US" spc="-5" dirty="0" smtClean="0"/>
              <a:t>高速缓存小结</a:t>
            </a:r>
            <a:endParaRPr spc="-5" dirty="0"/>
          </a:p>
        </p:txBody>
      </p:sp>
      <p:sp>
        <p:nvSpPr>
          <p:cNvPr id="4" name="object 4"/>
          <p:cNvSpPr txBox="1"/>
          <p:nvPr/>
        </p:nvSpPr>
        <p:spPr>
          <a:xfrm>
            <a:off x="475615" y="1464183"/>
            <a:ext cx="7707630" cy="3316292"/>
          </a:xfrm>
          <a:prstGeom prst="rect">
            <a:avLst/>
          </a:prstGeom>
        </p:spPr>
        <p:txBody>
          <a:bodyPr vert="horz" wrap="square" lIns="0" tIns="0" rIns="0" bIns="0" rtlCol="0">
            <a:spAutoFit/>
          </a:bodyPr>
          <a:lstStyle/>
          <a:p>
            <a:pPr marL="355600" indent="-342900">
              <a:lnSpc>
                <a:spcPct val="100000"/>
              </a:lnSpc>
              <a:buClr>
                <a:srgbClr val="990000"/>
              </a:buClr>
              <a:buSzPct val="60416"/>
              <a:buFont typeface="Wingdings 2"/>
              <a:buChar char=""/>
              <a:tabLst>
                <a:tab pos="355600" algn="l"/>
              </a:tabLst>
            </a:pPr>
            <a:r>
              <a:rPr lang="zh-CN" altLang="en-US" sz="2400" b="1" spc="-10" dirty="0" smtClean="0">
                <a:latin typeface="Calibri"/>
                <a:cs typeface="Calibri"/>
              </a:rPr>
              <a:t>高速缓存、内存对性能有显著的影响</a:t>
            </a:r>
            <a:endParaRPr sz="2400" dirty="0">
              <a:latin typeface="Calibri"/>
              <a:cs typeface="Calibri"/>
            </a:endParaRPr>
          </a:p>
          <a:p>
            <a:pPr>
              <a:lnSpc>
                <a:spcPct val="100000"/>
              </a:lnSpc>
              <a:spcBef>
                <a:spcPts val="7"/>
              </a:spcBef>
              <a:buClr>
                <a:srgbClr val="990000"/>
              </a:buClr>
              <a:buFont typeface="Wingdings 2"/>
              <a:buChar char=""/>
            </a:pPr>
            <a:endParaRPr sz="3500" dirty="0">
              <a:latin typeface="Times New Roman"/>
              <a:cs typeface="Times New Roman"/>
            </a:endParaRPr>
          </a:p>
          <a:p>
            <a:pPr marL="355600" indent="-342900">
              <a:lnSpc>
                <a:spcPct val="100000"/>
              </a:lnSpc>
              <a:buClr>
                <a:srgbClr val="990000"/>
              </a:buClr>
              <a:buSzPct val="60416"/>
              <a:buFont typeface="Wingdings 2"/>
              <a:buChar char=""/>
              <a:tabLst>
                <a:tab pos="355600" algn="l"/>
              </a:tabLst>
            </a:pPr>
            <a:r>
              <a:rPr lang="zh-CN" altLang="en-US" sz="2400" b="1" spc="-5" dirty="0" smtClean="0">
                <a:latin typeface="Calibri"/>
                <a:cs typeface="Calibri"/>
              </a:rPr>
              <a:t>使用以下技术来编写程序：</a:t>
            </a:r>
            <a:endParaRPr sz="2400" dirty="0">
              <a:latin typeface="Calibri"/>
              <a:cs typeface="Calibri"/>
            </a:endParaRPr>
          </a:p>
          <a:p>
            <a:pPr marL="756285" marR="5080" lvl="1" indent="-286385">
              <a:lnSpc>
                <a:spcPct val="100000"/>
              </a:lnSpc>
              <a:spcBef>
                <a:spcPts val="505"/>
              </a:spcBef>
              <a:buClr>
                <a:srgbClr val="990000"/>
              </a:buClr>
              <a:buSzPct val="110000"/>
              <a:buFont typeface="Wingdings"/>
              <a:buChar char=""/>
              <a:tabLst>
                <a:tab pos="756920" algn="l"/>
              </a:tabLst>
            </a:pPr>
            <a:r>
              <a:rPr lang="zh-CN" altLang="en-US" sz="2000" dirty="0" smtClean="0">
                <a:latin typeface="Calibri"/>
                <a:cs typeface="Calibri"/>
              </a:rPr>
              <a:t>将你的注意力集中在内循环上，大部分计算和内存访问都发生在这里。</a:t>
            </a:r>
            <a:endParaRPr sz="2000" dirty="0">
              <a:latin typeface="Calibri"/>
              <a:cs typeface="Calibri"/>
            </a:endParaRPr>
          </a:p>
          <a:p>
            <a:pPr marL="756285" marR="779145" lvl="1" indent="-286385">
              <a:lnSpc>
                <a:spcPct val="100000"/>
              </a:lnSpc>
              <a:spcBef>
                <a:spcPts val="480"/>
              </a:spcBef>
              <a:buClr>
                <a:srgbClr val="990000"/>
              </a:buClr>
              <a:buSzPct val="110000"/>
              <a:buFont typeface="Wingdings"/>
              <a:buChar char=""/>
              <a:tabLst>
                <a:tab pos="756920" algn="l"/>
              </a:tabLst>
            </a:pPr>
            <a:r>
              <a:rPr lang="zh-CN" altLang="en-US" sz="2000" dirty="0" smtClean="0">
                <a:latin typeface="Calibri"/>
                <a:cs typeface="Calibri"/>
              </a:rPr>
              <a:t>通过按照数据对象存储在内存中的顺序、以步长为</a:t>
            </a:r>
            <a:r>
              <a:rPr lang="en-US" altLang="zh-CN" sz="2000" dirty="0">
                <a:latin typeface="Calibri"/>
                <a:cs typeface="Calibri"/>
              </a:rPr>
              <a:t> </a:t>
            </a:r>
            <a:r>
              <a:rPr lang="en-US" altLang="zh-CN" sz="2000" dirty="0" smtClean="0">
                <a:latin typeface="Calibri"/>
                <a:cs typeface="Calibri"/>
              </a:rPr>
              <a:t>1 </a:t>
            </a:r>
            <a:r>
              <a:rPr lang="zh-CN" altLang="en-US" sz="2000" dirty="0" smtClean="0">
                <a:latin typeface="Calibri"/>
                <a:cs typeface="Calibri"/>
              </a:rPr>
              <a:t>来读数据，从而使得你的程序中的空间局部性最大。</a:t>
            </a:r>
            <a:endParaRPr sz="2000" dirty="0">
              <a:latin typeface="Calibri"/>
              <a:cs typeface="Calibri"/>
            </a:endParaRPr>
          </a:p>
          <a:p>
            <a:pPr marL="756285" marR="11430" lvl="1" indent="-286385">
              <a:lnSpc>
                <a:spcPct val="100000"/>
              </a:lnSpc>
              <a:spcBef>
                <a:spcPts val="480"/>
              </a:spcBef>
              <a:buClr>
                <a:srgbClr val="990000"/>
              </a:buClr>
              <a:buSzPct val="110000"/>
              <a:buFont typeface="Wingdings"/>
              <a:buChar char=""/>
              <a:tabLst>
                <a:tab pos="756920" algn="l"/>
              </a:tabLst>
            </a:pPr>
            <a:r>
              <a:rPr lang="zh-CN" altLang="en-US" sz="2000" dirty="0" smtClean="0">
                <a:latin typeface="Calibri"/>
                <a:cs typeface="Calibri"/>
              </a:rPr>
              <a:t>一旦从存储器中读入了一个数据对象，就尽可能多地使用它，从而使得程序中的时间局部性最大。</a:t>
            </a:r>
            <a:endParaRPr sz="2000" dirty="0">
              <a:latin typeface="Calibri"/>
              <a:cs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idx="4294967295"/>
          </p:nvPr>
        </p:nvSpPr>
        <p:spPr>
          <a:xfrm>
            <a:off x="684213" y="192087"/>
            <a:ext cx="6791325" cy="569913"/>
          </a:xfrm>
        </p:spPr>
        <p:txBody>
          <a:bodyPr lIns="91440" tIns="45720" rIns="91440" bIns="45720" anchor="ctr"/>
          <a:lstStyle/>
          <a:p>
            <a:pPr defTabSz="717550" eaLnBrk="1" hangingPunct="1"/>
            <a:r>
              <a:rPr lang="zh-CN" altLang="en-US" dirty="0"/>
              <a:t>程序的局部性原理举例</a:t>
            </a:r>
            <a:r>
              <a:rPr lang="en-US" altLang="zh-CN" dirty="0"/>
              <a:t>1</a:t>
            </a:r>
          </a:p>
        </p:txBody>
      </p:sp>
      <p:sp>
        <p:nvSpPr>
          <p:cNvPr id="568323" name="Rectangle 3"/>
          <p:cNvSpPr>
            <a:spLocks noChangeArrowheads="1"/>
          </p:cNvSpPr>
          <p:nvPr/>
        </p:nvSpPr>
        <p:spPr bwMode="auto">
          <a:xfrm>
            <a:off x="3627438" y="863600"/>
            <a:ext cx="2565400" cy="1333500"/>
          </a:xfrm>
          <a:prstGeom prst="rect">
            <a:avLst/>
          </a:prstGeom>
          <a:solidFill>
            <a:schemeClr val="bg1"/>
          </a:solidFill>
          <a:ln w="25400">
            <a:solidFill>
              <a:schemeClr val="hlink"/>
            </a:solidFill>
            <a:miter lim="800000"/>
            <a:headEnd/>
            <a:tailEnd/>
          </a:ln>
        </p:spPr>
        <p:txBody>
          <a:bodyPr lIns="89140" tIns="43777" rIns="89140" bIns="43777">
            <a:spAutoFit/>
          </a:bodyPr>
          <a:lstStyle/>
          <a:p>
            <a:pPr>
              <a:tabLst>
                <a:tab pos="457200" algn="l"/>
              </a:tabLst>
            </a:pPr>
            <a:r>
              <a:rPr lang="en-US" altLang="zh-TW" sz="2000" b="1">
                <a:ea typeface="PMingLiU" pitchFamily="18" charset="-120"/>
              </a:rPr>
              <a:t>sum = 0;</a:t>
            </a:r>
          </a:p>
          <a:p>
            <a:pPr>
              <a:tabLst>
                <a:tab pos="457200" algn="l"/>
              </a:tabLst>
            </a:pPr>
            <a:r>
              <a:rPr lang="en-US" altLang="zh-TW" sz="2000" b="1">
                <a:ea typeface="PMingLiU" pitchFamily="18" charset="-120"/>
              </a:rPr>
              <a:t>for (i = 0; i &lt; n; i++)</a:t>
            </a:r>
          </a:p>
          <a:p>
            <a:pPr>
              <a:tabLst>
                <a:tab pos="457200" algn="l"/>
              </a:tabLst>
            </a:pPr>
            <a:r>
              <a:rPr lang="en-US" altLang="zh-TW" sz="2000" b="1">
                <a:ea typeface="PMingLiU" pitchFamily="18" charset="-120"/>
              </a:rPr>
              <a:t>	sum += a[i];</a:t>
            </a:r>
          </a:p>
          <a:p>
            <a:pPr>
              <a:tabLst>
                <a:tab pos="457200" algn="l"/>
              </a:tabLst>
            </a:pPr>
            <a:r>
              <a:rPr lang="en-US" altLang="zh-TW" sz="2000" b="1">
                <a:ea typeface="PMingLiU" pitchFamily="18" charset="-120"/>
              </a:rPr>
              <a:t>*v = sum;</a:t>
            </a:r>
          </a:p>
        </p:txBody>
      </p:sp>
      <p:sp>
        <p:nvSpPr>
          <p:cNvPr id="573445" name="Rectangle 5"/>
          <p:cNvSpPr>
            <a:spLocks noChangeArrowheads="1"/>
          </p:cNvSpPr>
          <p:nvPr/>
        </p:nvSpPr>
        <p:spPr bwMode="auto">
          <a:xfrm>
            <a:off x="385763" y="5454650"/>
            <a:ext cx="5759450" cy="1117600"/>
          </a:xfrm>
          <a:prstGeom prst="rect">
            <a:avLst/>
          </a:prstGeom>
          <a:noFill/>
          <a:ln w="12700">
            <a:noFill/>
            <a:miter lim="800000"/>
            <a:headEnd/>
            <a:tailEnd/>
          </a:ln>
        </p:spPr>
        <p:txBody>
          <a:bodyPr lIns="89140" tIns="43777" rIns="89140" bIns="43777"/>
          <a:lstStyle/>
          <a:p>
            <a:pPr marL="225425" indent="-225425" defTabSz="895350" eaLnBrk="1" hangingPunct="1">
              <a:spcBef>
                <a:spcPct val="20000"/>
              </a:spcBef>
              <a:buClr>
                <a:schemeClr val="accent1"/>
              </a:buClr>
              <a:buSzPct val="80000"/>
              <a:buFont typeface="Wingdings" pitchFamily="2" charset="2"/>
              <a:buNone/>
            </a:pPr>
            <a:r>
              <a:rPr kumimoji="1" lang="zh-CN" altLang="en-US" sz="2000" b="1">
                <a:solidFill>
                  <a:srgbClr val="0000FF"/>
                </a:solidFill>
                <a:latin typeface="微软雅黑" pitchFamily="34" charset="-122"/>
                <a:ea typeface="微软雅黑" pitchFamily="34" charset="-122"/>
              </a:rPr>
              <a:t>每条指令</a:t>
            </a:r>
            <a:r>
              <a:rPr kumimoji="1" lang="en-US" altLang="zh-CN" sz="2000" b="1">
                <a:solidFill>
                  <a:srgbClr val="0000FF"/>
                </a:solidFill>
                <a:latin typeface="微软雅黑" pitchFamily="34" charset="-122"/>
                <a:ea typeface="微软雅黑" pitchFamily="34" charset="-122"/>
              </a:rPr>
              <a:t>4</a:t>
            </a:r>
            <a:r>
              <a:rPr kumimoji="1" lang="zh-CN" altLang="en-US" sz="2000" b="1">
                <a:solidFill>
                  <a:srgbClr val="0000FF"/>
                </a:solidFill>
                <a:latin typeface="微软雅黑" pitchFamily="34" charset="-122"/>
                <a:ea typeface="微软雅黑" pitchFamily="34" charset="-122"/>
              </a:rPr>
              <a:t>个字节；每个数组元素</a:t>
            </a:r>
            <a:r>
              <a:rPr kumimoji="1" lang="en-US" altLang="zh-CN" sz="2000" b="1">
                <a:solidFill>
                  <a:srgbClr val="0000FF"/>
                </a:solidFill>
                <a:latin typeface="微软雅黑" pitchFamily="34" charset="-122"/>
                <a:ea typeface="微软雅黑" pitchFamily="34" charset="-122"/>
              </a:rPr>
              <a:t>4</a:t>
            </a:r>
            <a:r>
              <a:rPr kumimoji="1" lang="zh-CN" altLang="en-US" sz="2000" b="1">
                <a:solidFill>
                  <a:srgbClr val="0000FF"/>
                </a:solidFill>
                <a:latin typeface="微软雅黑" pitchFamily="34" charset="-122"/>
                <a:ea typeface="微软雅黑" pitchFamily="34" charset="-122"/>
              </a:rPr>
              <a:t>字节</a:t>
            </a:r>
          </a:p>
          <a:p>
            <a:pPr marL="225425" indent="-225425" defTabSz="895350" eaLnBrk="1" hangingPunct="1">
              <a:spcBef>
                <a:spcPct val="20000"/>
              </a:spcBef>
              <a:buClr>
                <a:schemeClr val="accent1"/>
              </a:buClr>
              <a:buSzPct val="80000"/>
              <a:buFont typeface="Wingdings" pitchFamily="2" charset="2"/>
              <a:buNone/>
            </a:pPr>
            <a:r>
              <a:rPr kumimoji="1" lang="zh-CN" altLang="en-US" sz="2000" b="1">
                <a:solidFill>
                  <a:srgbClr val="0000FF"/>
                </a:solidFill>
                <a:latin typeface="微软雅黑" pitchFamily="34" charset="-122"/>
                <a:ea typeface="微软雅黑" pitchFamily="34" charset="-122"/>
              </a:rPr>
              <a:t>指令和数组元素在内存中均连续存放</a:t>
            </a:r>
          </a:p>
          <a:p>
            <a:pPr marL="225425" indent="-225425" defTabSz="895350" eaLnBrk="1" hangingPunct="1">
              <a:spcBef>
                <a:spcPct val="20000"/>
              </a:spcBef>
              <a:buClr>
                <a:schemeClr val="accent1"/>
              </a:buClr>
              <a:buSzPct val="80000"/>
              <a:buFont typeface="Wingdings" pitchFamily="2" charset="2"/>
              <a:buNone/>
            </a:pPr>
            <a:r>
              <a:rPr kumimoji="1" lang="en-US" altLang="zh-CN" sz="2000" b="1">
                <a:solidFill>
                  <a:srgbClr val="0000FF"/>
                </a:solidFill>
                <a:latin typeface="微软雅黑" pitchFamily="34" charset="-122"/>
                <a:ea typeface="微软雅黑" pitchFamily="34" charset="-122"/>
              </a:rPr>
              <a:t>sum, ap ,i, t </a:t>
            </a:r>
            <a:r>
              <a:rPr kumimoji="1" lang="zh-CN" altLang="en-US" sz="2000" b="1">
                <a:solidFill>
                  <a:srgbClr val="0000FF"/>
                </a:solidFill>
                <a:latin typeface="微软雅黑" pitchFamily="34" charset="-122"/>
                <a:ea typeface="微软雅黑" pitchFamily="34" charset="-122"/>
              </a:rPr>
              <a:t>均为通用寄存器；</a:t>
            </a:r>
            <a:r>
              <a:rPr kumimoji="1" lang="en-US" altLang="zh-CN" sz="2000" b="1">
                <a:solidFill>
                  <a:srgbClr val="0000FF"/>
                </a:solidFill>
                <a:latin typeface="微软雅黑" pitchFamily="34" charset="-122"/>
                <a:ea typeface="微软雅黑" pitchFamily="34" charset="-122"/>
              </a:rPr>
              <a:t>A</a:t>
            </a:r>
            <a:r>
              <a:rPr kumimoji="1" lang="zh-CN" altLang="en-US" sz="2000" b="1">
                <a:solidFill>
                  <a:srgbClr val="0000FF"/>
                </a:solidFill>
                <a:latin typeface="微软雅黑" pitchFamily="34" charset="-122"/>
                <a:ea typeface="微软雅黑" pitchFamily="34" charset="-122"/>
              </a:rPr>
              <a:t>，</a:t>
            </a:r>
            <a:r>
              <a:rPr kumimoji="1" lang="en-US" altLang="zh-CN" sz="2000" b="1">
                <a:solidFill>
                  <a:srgbClr val="0000FF"/>
                </a:solidFill>
                <a:latin typeface="微软雅黑" pitchFamily="34" charset="-122"/>
                <a:ea typeface="微软雅黑" pitchFamily="34" charset="-122"/>
              </a:rPr>
              <a:t>V</a:t>
            </a:r>
            <a:r>
              <a:rPr kumimoji="1" lang="zh-CN" altLang="en-US" sz="2000" b="1">
                <a:solidFill>
                  <a:srgbClr val="0000FF"/>
                </a:solidFill>
                <a:latin typeface="微软雅黑" pitchFamily="34" charset="-122"/>
                <a:ea typeface="微软雅黑" pitchFamily="34" charset="-122"/>
              </a:rPr>
              <a:t>为内存地址</a:t>
            </a:r>
          </a:p>
        </p:txBody>
      </p:sp>
      <p:sp>
        <p:nvSpPr>
          <p:cNvPr id="568325" name="Rectangle 6"/>
          <p:cNvSpPr>
            <a:spLocks noChangeArrowheads="1"/>
          </p:cNvSpPr>
          <p:nvPr/>
        </p:nvSpPr>
        <p:spPr bwMode="auto">
          <a:xfrm>
            <a:off x="206375" y="2368550"/>
            <a:ext cx="5445125" cy="2860675"/>
          </a:xfrm>
          <a:prstGeom prst="rect">
            <a:avLst/>
          </a:prstGeom>
          <a:noFill/>
          <a:ln w="25400">
            <a:solidFill>
              <a:srgbClr val="339966"/>
            </a:solidFill>
            <a:miter lim="800000"/>
            <a:headEnd/>
            <a:tailEnd/>
          </a:ln>
        </p:spPr>
        <p:txBody>
          <a:bodyPr lIns="89140" tIns="43777" rIns="89140" bIns="43777">
            <a:spAutoFit/>
          </a:bodyPr>
          <a:lstStyle/>
          <a:p>
            <a:pPr>
              <a:tabLst>
                <a:tab pos="520700" algn="l"/>
                <a:tab pos="1257300" algn="l"/>
              </a:tabLst>
            </a:pPr>
            <a:r>
              <a:rPr lang="en-US" altLang="zh-TW" sz="1800" b="1">
                <a:ea typeface="PMingLiU" pitchFamily="18" charset="-120"/>
              </a:rPr>
              <a:t>I0:		sum  &lt;-- 0</a:t>
            </a:r>
          </a:p>
          <a:p>
            <a:pPr>
              <a:tabLst>
                <a:tab pos="520700" algn="l"/>
                <a:tab pos="1257300" algn="l"/>
              </a:tabLst>
            </a:pPr>
            <a:r>
              <a:rPr lang="en-US" altLang="zh-TW" sz="1800" b="1">
                <a:ea typeface="PMingLiU" pitchFamily="18" charset="-120"/>
              </a:rPr>
              <a:t>I1:		ap  &lt;-- </a:t>
            </a:r>
            <a:r>
              <a:rPr lang="en-US" altLang="zh-CN" sz="1800" b="1">
                <a:ea typeface="PMingLiU" pitchFamily="18" charset="-120"/>
              </a:rPr>
              <a:t>A   A</a:t>
            </a:r>
            <a:r>
              <a:rPr lang="zh-CN" altLang="en-US" sz="1800" b="1">
                <a:ea typeface="PMingLiU" pitchFamily="18" charset="-120"/>
              </a:rPr>
              <a:t>是数组</a:t>
            </a:r>
            <a:r>
              <a:rPr lang="en-US" altLang="zh-CN" sz="1800" b="1">
                <a:ea typeface="PMingLiU" pitchFamily="18" charset="-120"/>
              </a:rPr>
              <a:t>a</a:t>
            </a:r>
            <a:r>
              <a:rPr lang="zh-CN" altLang="en-US" sz="1800" b="1">
                <a:ea typeface="PMingLiU" pitchFamily="18" charset="-120"/>
              </a:rPr>
              <a:t>的起始地址</a:t>
            </a:r>
            <a:endParaRPr lang="zh-TW" altLang="en-US" sz="1800" b="1">
              <a:ea typeface="PMingLiU" pitchFamily="18" charset="-120"/>
            </a:endParaRPr>
          </a:p>
          <a:p>
            <a:pPr>
              <a:tabLst>
                <a:tab pos="520700" algn="l"/>
                <a:tab pos="1257300" algn="l"/>
              </a:tabLst>
            </a:pPr>
            <a:r>
              <a:rPr lang="en-US" altLang="zh-TW" sz="1800" b="1">
                <a:ea typeface="PMingLiU" pitchFamily="18" charset="-120"/>
              </a:rPr>
              <a:t>I2:		i   &lt;-- 0</a:t>
            </a:r>
          </a:p>
          <a:p>
            <a:pPr>
              <a:tabLst>
                <a:tab pos="520700" algn="l"/>
                <a:tab pos="1257300" algn="l"/>
              </a:tabLst>
            </a:pPr>
            <a:r>
              <a:rPr lang="en-US" altLang="zh-TW" sz="1800" b="1">
                <a:ea typeface="PMingLiU" pitchFamily="18" charset="-120"/>
              </a:rPr>
              <a:t>I3:		if (i &gt;= n) goto done</a:t>
            </a:r>
          </a:p>
          <a:p>
            <a:pPr>
              <a:tabLst>
                <a:tab pos="520700" algn="l"/>
                <a:tab pos="1257300" algn="l"/>
              </a:tabLst>
            </a:pPr>
            <a:r>
              <a:rPr lang="en-US" altLang="zh-CN" sz="1800" b="1">
                <a:ea typeface="PMingLiU" pitchFamily="18" charset="-120"/>
              </a:rPr>
              <a:t>I</a:t>
            </a:r>
            <a:r>
              <a:rPr lang="en-US" altLang="zh-TW" sz="1800" b="1">
                <a:ea typeface="PMingLiU" pitchFamily="18" charset="-120"/>
              </a:rPr>
              <a:t>4:	loop:	t   &lt;-- </a:t>
            </a:r>
            <a:r>
              <a:rPr lang="en-US" altLang="zh-CN" sz="1800" b="1">
                <a:ea typeface="PMingLiU" pitchFamily="18" charset="-120"/>
              </a:rPr>
              <a:t>(</a:t>
            </a:r>
            <a:r>
              <a:rPr lang="en-US" altLang="zh-TW" sz="1800" b="1">
                <a:ea typeface="PMingLiU" pitchFamily="18" charset="-120"/>
              </a:rPr>
              <a:t>ap</a:t>
            </a:r>
            <a:r>
              <a:rPr lang="en-US" altLang="zh-CN" sz="1800" b="1">
                <a:ea typeface="PMingLiU" pitchFamily="18" charset="-120"/>
              </a:rPr>
              <a:t>) </a:t>
            </a:r>
            <a:r>
              <a:rPr lang="zh-CN" altLang="en-US" sz="1800" b="1">
                <a:ea typeface="PMingLiU" pitchFamily="18" charset="-120"/>
              </a:rPr>
              <a:t>数组元素</a:t>
            </a:r>
            <a:r>
              <a:rPr lang="en-US" altLang="zh-CN" sz="1800" b="1">
                <a:ea typeface="PMingLiU" pitchFamily="18" charset="-120"/>
              </a:rPr>
              <a:t>a[i]</a:t>
            </a:r>
            <a:r>
              <a:rPr lang="zh-CN" altLang="en-US" sz="1800" b="1">
                <a:ea typeface="PMingLiU" pitchFamily="18" charset="-120"/>
              </a:rPr>
              <a:t>的值 </a:t>
            </a:r>
            <a:endParaRPr lang="zh-TW" altLang="en-US" sz="1800" b="1">
              <a:ea typeface="PMingLiU" pitchFamily="18" charset="-120"/>
            </a:endParaRPr>
          </a:p>
          <a:p>
            <a:pPr>
              <a:tabLst>
                <a:tab pos="520700" algn="l"/>
                <a:tab pos="1257300" algn="l"/>
              </a:tabLst>
            </a:pPr>
            <a:r>
              <a:rPr lang="en-US" altLang="zh-TW" sz="1800" b="1">
                <a:ea typeface="PMingLiU" pitchFamily="18" charset="-120"/>
              </a:rPr>
              <a:t>I5:		sum &lt;-- sum + t</a:t>
            </a:r>
            <a:r>
              <a:rPr lang="en-US" altLang="zh-CN" sz="1800" b="1">
                <a:ea typeface="PMingLiU" pitchFamily="18" charset="-120"/>
              </a:rPr>
              <a:t>   </a:t>
            </a:r>
            <a:r>
              <a:rPr lang="zh-CN" altLang="en-US" sz="1800" b="1">
                <a:ea typeface="PMingLiU" pitchFamily="18" charset="-120"/>
              </a:rPr>
              <a:t>累计在</a:t>
            </a:r>
            <a:r>
              <a:rPr lang="en-US" altLang="zh-CN" sz="1800" b="1">
                <a:ea typeface="PMingLiU" pitchFamily="18" charset="-120"/>
              </a:rPr>
              <a:t>sum</a:t>
            </a:r>
            <a:r>
              <a:rPr lang="zh-CN" altLang="en-US" sz="1800" b="1">
                <a:ea typeface="PMingLiU" pitchFamily="18" charset="-120"/>
              </a:rPr>
              <a:t>中</a:t>
            </a:r>
          </a:p>
          <a:p>
            <a:pPr>
              <a:tabLst>
                <a:tab pos="520700" algn="l"/>
                <a:tab pos="1257300" algn="l"/>
              </a:tabLst>
            </a:pPr>
            <a:r>
              <a:rPr lang="en-US" altLang="zh-TW" sz="1800" b="1">
                <a:ea typeface="PMingLiU" pitchFamily="18" charset="-120"/>
              </a:rPr>
              <a:t>I6:		ap  &lt;-- ap + 4</a:t>
            </a:r>
            <a:r>
              <a:rPr lang="en-US" altLang="zh-CN" sz="1800" b="1">
                <a:ea typeface="PMingLiU" pitchFamily="18" charset="-120"/>
              </a:rPr>
              <a:t>   </a:t>
            </a:r>
            <a:r>
              <a:rPr lang="zh-CN" altLang="en-US" sz="1800" b="1">
                <a:ea typeface="PMingLiU" pitchFamily="18" charset="-120"/>
              </a:rPr>
              <a:t>计算下个数组元素地址</a:t>
            </a:r>
            <a:endParaRPr lang="zh-TW" altLang="en-US" sz="1800" b="1">
              <a:ea typeface="PMingLiU" pitchFamily="18" charset="-120"/>
            </a:endParaRPr>
          </a:p>
          <a:p>
            <a:pPr>
              <a:tabLst>
                <a:tab pos="520700" algn="l"/>
                <a:tab pos="1257300" algn="l"/>
              </a:tabLst>
            </a:pPr>
            <a:r>
              <a:rPr lang="en-US" altLang="zh-TW" sz="1800" b="1">
                <a:ea typeface="PMingLiU" pitchFamily="18" charset="-120"/>
              </a:rPr>
              <a:t>I7:		i   &lt;-- i + 1</a:t>
            </a:r>
            <a:r>
              <a:rPr lang="en-US" altLang="zh-CN" sz="1800" b="1">
                <a:ea typeface="PMingLiU" pitchFamily="18" charset="-120"/>
              </a:rPr>
              <a:t>  </a:t>
            </a:r>
            <a:endParaRPr lang="en-US" altLang="zh-TW" sz="1800" b="1">
              <a:ea typeface="PMingLiU" pitchFamily="18" charset="-120"/>
            </a:endParaRPr>
          </a:p>
          <a:p>
            <a:pPr>
              <a:tabLst>
                <a:tab pos="520700" algn="l"/>
                <a:tab pos="1257300" algn="l"/>
              </a:tabLst>
            </a:pPr>
            <a:r>
              <a:rPr lang="en-US" altLang="zh-TW" sz="1800" b="1">
                <a:ea typeface="PMingLiU" pitchFamily="18" charset="-120"/>
              </a:rPr>
              <a:t>I8:		if (i &lt; n) goto loop</a:t>
            </a:r>
          </a:p>
          <a:p>
            <a:pPr>
              <a:tabLst>
                <a:tab pos="520700" algn="l"/>
                <a:tab pos="1257300" algn="l"/>
              </a:tabLst>
            </a:pPr>
            <a:r>
              <a:rPr lang="en-US" altLang="zh-TW" sz="1800" b="1">
                <a:ea typeface="PMingLiU" pitchFamily="18" charset="-120"/>
              </a:rPr>
              <a:t>I9:	done:	</a:t>
            </a:r>
            <a:r>
              <a:rPr lang="en-US" altLang="zh-CN" sz="1800" b="1">
                <a:ea typeface="PMingLiU" pitchFamily="18" charset="-120"/>
              </a:rPr>
              <a:t>V</a:t>
            </a:r>
            <a:r>
              <a:rPr lang="en-US" altLang="zh-TW" sz="1800" b="1">
                <a:ea typeface="PMingLiU" pitchFamily="18" charset="-120"/>
              </a:rPr>
              <a:t>  &lt;-- sum</a:t>
            </a:r>
            <a:r>
              <a:rPr lang="en-US" altLang="zh-CN" sz="1800" b="1">
                <a:ea typeface="PMingLiU" pitchFamily="18" charset="-120"/>
              </a:rPr>
              <a:t>   </a:t>
            </a:r>
            <a:r>
              <a:rPr lang="zh-CN" altLang="en-US" sz="1800" b="1">
                <a:ea typeface="PMingLiU" pitchFamily="18" charset="-120"/>
              </a:rPr>
              <a:t>累计结果保存至地址</a:t>
            </a:r>
            <a:r>
              <a:rPr lang="en-US" altLang="zh-CN" sz="1800" b="1">
                <a:ea typeface="PMingLiU" pitchFamily="18" charset="-120"/>
              </a:rPr>
              <a:t>v</a:t>
            </a:r>
            <a:endParaRPr lang="en-US" altLang="zh-TW" sz="1800" b="1">
              <a:ea typeface="PMingLiU" pitchFamily="18" charset="-120"/>
            </a:endParaRPr>
          </a:p>
        </p:txBody>
      </p:sp>
      <p:grpSp>
        <p:nvGrpSpPr>
          <p:cNvPr id="2" name="Group 59"/>
          <p:cNvGrpSpPr>
            <a:grpSpLocks/>
          </p:cNvGrpSpPr>
          <p:nvPr/>
        </p:nvGrpSpPr>
        <p:grpSpPr bwMode="auto">
          <a:xfrm>
            <a:off x="6235700" y="892175"/>
            <a:ext cx="2849563" cy="5448300"/>
            <a:chOff x="3928" y="562"/>
            <a:chExt cx="1795" cy="3432"/>
          </a:xfrm>
        </p:grpSpPr>
        <p:sp>
          <p:nvSpPr>
            <p:cNvPr id="568327" name="Rectangle 10"/>
            <p:cNvSpPr>
              <a:spLocks noChangeArrowheads="1"/>
            </p:cNvSpPr>
            <p:nvPr/>
          </p:nvSpPr>
          <p:spPr bwMode="auto">
            <a:xfrm>
              <a:off x="4580" y="982"/>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I1</a:t>
              </a:r>
            </a:p>
          </p:txBody>
        </p:sp>
        <p:sp>
          <p:nvSpPr>
            <p:cNvPr id="568328" name="Rectangle 11"/>
            <p:cNvSpPr>
              <a:spLocks noChangeArrowheads="1"/>
            </p:cNvSpPr>
            <p:nvPr/>
          </p:nvSpPr>
          <p:spPr bwMode="auto">
            <a:xfrm>
              <a:off x="4580" y="1150"/>
              <a:ext cx="890" cy="15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I2</a:t>
              </a:r>
            </a:p>
          </p:txBody>
        </p:sp>
        <p:sp>
          <p:nvSpPr>
            <p:cNvPr id="568329" name="Rectangle 12"/>
            <p:cNvSpPr>
              <a:spLocks noChangeArrowheads="1"/>
            </p:cNvSpPr>
            <p:nvPr/>
          </p:nvSpPr>
          <p:spPr bwMode="auto">
            <a:xfrm>
              <a:off x="4580" y="1319"/>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I3</a:t>
              </a:r>
            </a:p>
          </p:txBody>
        </p:sp>
        <p:sp>
          <p:nvSpPr>
            <p:cNvPr id="568330" name="Rectangle 13"/>
            <p:cNvSpPr>
              <a:spLocks noChangeArrowheads="1"/>
            </p:cNvSpPr>
            <p:nvPr/>
          </p:nvSpPr>
          <p:spPr bwMode="auto">
            <a:xfrm>
              <a:off x="4580" y="1488"/>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I4</a:t>
              </a:r>
            </a:p>
          </p:txBody>
        </p:sp>
        <p:sp>
          <p:nvSpPr>
            <p:cNvPr id="568331" name="Rectangle 14"/>
            <p:cNvSpPr>
              <a:spLocks noChangeArrowheads="1"/>
            </p:cNvSpPr>
            <p:nvPr/>
          </p:nvSpPr>
          <p:spPr bwMode="auto">
            <a:xfrm>
              <a:off x="4580" y="1657"/>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I5</a:t>
              </a:r>
            </a:p>
          </p:txBody>
        </p:sp>
        <p:sp>
          <p:nvSpPr>
            <p:cNvPr id="568332" name="Rectangle 15"/>
            <p:cNvSpPr>
              <a:spLocks noChangeArrowheads="1"/>
            </p:cNvSpPr>
            <p:nvPr/>
          </p:nvSpPr>
          <p:spPr bwMode="auto">
            <a:xfrm>
              <a:off x="4580" y="1826"/>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I6</a:t>
              </a:r>
            </a:p>
          </p:txBody>
        </p:sp>
        <p:sp>
          <p:nvSpPr>
            <p:cNvPr id="568333" name="Rectangle 16"/>
            <p:cNvSpPr>
              <a:spLocks noChangeArrowheads="1"/>
            </p:cNvSpPr>
            <p:nvPr/>
          </p:nvSpPr>
          <p:spPr bwMode="auto">
            <a:xfrm>
              <a:off x="4080" y="970"/>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0x100</a:t>
              </a:r>
            </a:p>
          </p:txBody>
        </p:sp>
        <p:sp>
          <p:nvSpPr>
            <p:cNvPr id="568334" name="Rectangle 17"/>
            <p:cNvSpPr>
              <a:spLocks noChangeArrowheads="1"/>
            </p:cNvSpPr>
            <p:nvPr/>
          </p:nvSpPr>
          <p:spPr bwMode="auto">
            <a:xfrm>
              <a:off x="4080" y="1139"/>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0x104</a:t>
              </a:r>
            </a:p>
          </p:txBody>
        </p:sp>
        <p:sp>
          <p:nvSpPr>
            <p:cNvPr id="568335" name="Rectangle 18"/>
            <p:cNvSpPr>
              <a:spLocks noChangeArrowheads="1"/>
            </p:cNvSpPr>
            <p:nvPr/>
          </p:nvSpPr>
          <p:spPr bwMode="auto">
            <a:xfrm>
              <a:off x="4080" y="1308"/>
              <a:ext cx="477" cy="210"/>
            </a:xfrm>
            <a:prstGeom prst="rect">
              <a:avLst/>
            </a:prstGeom>
            <a:noFill/>
            <a:ln w="25400">
              <a:noFill/>
              <a:miter lim="800000"/>
              <a:headEnd/>
              <a:tailEnd/>
            </a:ln>
          </p:spPr>
          <p:txBody>
            <a:bodyPr lIns="89140" tIns="43777" rIns="89140" bIns="43777">
              <a:spAutoFit/>
            </a:bodyPr>
            <a:lstStyle/>
            <a:p>
              <a:r>
                <a:rPr lang="en-US" altLang="zh-TW" b="1">
                  <a:ea typeface="PMingLiU" pitchFamily="18" charset="-120"/>
                </a:rPr>
                <a:t>0x108</a:t>
              </a:r>
            </a:p>
          </p:txBody>
        </p:sp>
        <p:sp>
          <p:nvSpPr>
            <p:cNvPr id="568336" name="Rectangle 19"/>
            <p:cNvSpPr>
              <a:spLocks noChangeArrowheads="1"/>
            </p:cNvSpPr>
            <p:nvPr/>
          </p:nvSpPr>
          <p:spPr bwMode="auto">
            <a:xfrm>
              <a:off x="4080" y="1477"/>
              <a:ext cx="48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0x10C</a:t>
              </a:r>
            </a:p>
          </p:txBody>
        </p:sp>
        <p:sp>
          <p:nvSpPr>
            <p:cNvPr id="568337" name="Rectangle 20"/>
            <p:cNvSpPr>
              <a:spLocks noChangeArrowheads="1"/>
            </p:cNvSpPr>
            <p:nvPr/>
          </p:nvSpPr>
          <p:spPr bwMode="auto">
            <a:xfrm>
              <a:off x="4080" y="1646"/>
              <a:ext cx="468" cy="209"/>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0x110</a:t>
              </a:r>
            </a:p>
          </p:txBody>
        </p:sp>
        <p:sp>
          <p:nvSpPr>
            <p:cNvPr id="568338" name="Rectangle 21"/>
            <p:cNvSpPr>
              <a:spLocks noChangeArrowheads="1"/>
            </p:cNvSpPr>
            <p:nvPr/>
          </p:nvSpPr>
          <p:spPr bwMode="auto">
            <a:xfrm>
              <a:off x="4080" y="1814"/>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0x114</a:t>
              </a:r>
            </a:p>
          </p:txBody>
        </p:sp>
        <p:sp>
          <p:nvSpPr>
            <p:cNvPr id="568339" name="Rectangle 22"/>
            <p:cNvSpPr>
              <a:spLocks noChangeArrowheads="1"/>
            </p:cNvSpPr>
            <p:nvPr/>
          </p:nvSpPr>
          <p:spPr bwMode="auto">
            <a:xfrm>
              <a:off x="4580" y="2389"/>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a[0]</a:t>
              </a:r>
            </a:p>
          </p:txBody>
        </p:sp>
        <p:sp>
          <p:nvSpPr>
            <p:cNvPr id="568340" name="Rectangle 23"/>
            <p:cNvSpPr>
              <a:spLocks noChangeArrowheads="1"/>
            </p:cNvSpPr>
            <p:nvPr/>
          </p:nvSpPr>
          <p:spPr bwMode="auto">
            <a:xfrm>
              <a:off x="4580" y="2558"/>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a[1]</a:t>
              </a:r>
            </a:p>
          </p:txBody>
        </p:sp>
        <p:sp>
          <p:nvSpPr>
            <p:cNvPr id="568341" name="Rectangle 24"/>
            <p:cNvSpPr>
              <a:spLocks noChangeArrowheads="1"/>
            </p:cNvSpPr>
            <p:nvPr/>
          </p:nvSpPr>
          <p:spPr bwMode="auto">
            <a:xfrm>
              <a:off x="4580" y="2726"/>
              <a:ext cx="890" cy="15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a[2]</a:t>
              </a:r>
            </a:p>
          </p:txBody>
        </p:sp>
        <p:sp>
          <p:nvSpPr>
            <p:cNvPr id="568342" name="Rectangle 25"/>
            <p:cNvSpPr>
              <a:spLocks noChangeArrowheads="1"/>
            </p:cNvSpPr>
            <p:nvPr/>
          </p:nvSpPr>
          <p:spPr bwMode="auto">
            <a:xfrm>
              <a:off x="4580" y="2895"/>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a[3]</a:t>
              </a:r>
            </a:p>
          </p:txBody>
        </p:sp>
        <p:sp>
          <p:nvSpPr>
            <p:cNvPr id="568343" name="Rectangle 26"/>
            <p:cNvSpPr>
              <a:spLocks noChangeArrowheads="1"/>
            </p:cNvSpPr>
            <p:nvPr/>
          </p:nvSpPr>
          <p:spPr bwMode="auto">
            <a:xfrm>
              <a:off x="4580" y="3064"/>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a[4]</a:t>
              </a:r>
            </a:p>
          </p:txBody>
        </p:sp>
        <p:sp>
          <p:nvSpPr>
            <p:cNvPr id="568344" name="Rectangle 27"/>
            <p:cNvSpPr>
              <a:spLocks noChangeArrowheads="1"/>
            </p:cNvSpPr>
            <p:nvPr/>
          </p:nvSpPr>
          <p:spPr bwMode="auto">
            <a:xfrm>
              <a:off x="4580" y="3233"/>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a[5]</a:t>
              </a:r>
            </a:p>
          </p:txBody>
        </p:sp>
        <p:sp>
          <p:nvSpPr>
            <p:cNvPr id="568345" name="Rectangle 28"/>
            <p:cNvSpPr>
              <a:spLocks noChangeArrowheads="1"/>
            </p:cNvSpPr>
            <p:nvPr/>
          </p:nvSpPr>
          <p:spPr bwMode="auto">
            <a:xfrm>
              <a:off x="4080" y="2377"/>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0x400</a:t>
              </a:r>
            </a:p>
          </p:txBody>
        </p:sp>
        <p:sp>
          <p:nvSpPr>
            <p:cNvPr id="568346" name="Rectangle 29"/>
            <p:cNvSpPr>
              <a:spLocks noChangeArrowheads="1"/>
            </p:cNvSpPr>
            <p:nvPr/>
          </p:nvSpPr>
          <p:spPr bwMode="auto">
            <a:xfrm>
              <a:off x="4080" y="2546"/>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0x404</a:t>
              </a:r>
            </a:p>
          </p:txBody>
        </p:sp>
        <p:sp>
          <p:nvSpPr>
            <p:cNvPr id="568347" name="Rectangle 30"/>
            <p:cNvSpPr>
              <a:spLocks noChangeArrowheads="1"/>
            </p:cNvSpPr>
            <p:nvPr/>
          </p:nvSpPr>
          <p:spPr bwMode="auto">
            <a:xfrm>
              <a:off x="4080" y="2715"/>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0x408</a:t>
              </a:r>
            </a:p>
          </p:txBody>
        </p:sp>
        <p:sp>
          <p:nvSpPr>
            <p:cNvPr id="568348" name="Rectangle 31"/>
            <p:cNvSpPr>
              <a:spLocks noChangeArrowheads="1"/>
            </p:cNvSpPr>
            <p:nvPr/>
          </p:nvSpPr>
          <p:spPr bwMode="auto">
            <a:xfrm>
              <a:off x="4080" y="2884"/>
              <a:ext cx="48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0x40C</a:t>
              </a:r>
            </a:p>
          </p:txBody>
        </p:sp>
        <p:sp>
          <p:nvSpPr>
            <p:cNvPr id="568349" name="Rectangle 32"/>
            <p:cNvSpPr>
              <a:spLocks noChangeArrowheads="1"/>
            </p:cNvSpPr>
            <p:nvPr/>
          </p:nvSpPr>
          <p:spPr bwMode="auto">
            <a:xfrm>
              <a:off x="4080" y="3053"/>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0x410</a:t>
              </a:r>
            </a:p>
          </p:txBody>
        </p:sp>
        <p:sp>
          <p:nvSpPr>
            <p:cNvPr id="568350" name="Rectangle 33"/>
            <p:cNvSpPr>
              <a:spLocks noChangeArrowheads="1"/>
            </p:cNvSpPr>
            <p:nvPr/>
          </p:nvSpPr>
          <p:spPr bwMode="auto">
            <a:xfrm>
              <a:off x="4080" y="3222"/>
              <a:ext cx="468" cy="209"/>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0x414</a:t>
              </a:r>
            </a:p>
          </p:txBody>
        </p:sp>
        <p:sp>
          <p:nvSpPr>
            <p:cNvPr id="568351" name="Rectangle 34"/>
            <p:cNvSpPr>
              <a:spLocks noChangeArrowheads="1"/>
            </p:cNvSpPr>
            <p:nvPr/>
          </p:nvSpPr>
          <p:spPr bwMode="auto">
            <a:xfrm>
              <a:off x="4580" y="1995"/>
              <a:ext cx="890" cy="375"/>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a:latin typeface="Times New Roman" pitchFamily="18" charset="0"/>
                  <a:ea typeface="PMingLiU" pitchFamily="18" charset="-120"/>
                </a:rPr>
                <a:t>• • •</a:t>
              </a:r>
            </a:p>
          </p:txBody>
        </p:sp>
        <p:sp>
          <p:nvSpPr>
            <p:cNvPr id="568352" name="Rectangle 35"/>
            <p:cNvSpPr>
              <a:spLocks noChangeArrowheads="1"/>
            </p:cNvSpPr>
            <p:nvPr/>
          </p:nvSpPr>
          <p:spPr bwMode="auto">
            <a:xfrm>
              <a:off x="4580" y="3796"/>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endParaRPr lang="zh-CN" altLang="en-US" sz="1400" b="1">
                <a:latin typeface="Courier New" pitchFamily="49" charset="0"/>
                <a:ea typeface="PMingLiU" pitchFamily="18" charset="-120"/>
              </a:endParaRPr>
            </a:p>
          </p:txBody>
        </p:sp>
        <p:sp>
          <p:nvSpPr>
            <p:cNvPr id="568353" name="Rectangle 36"/>
            <p:cNvSpPr>
              <a:spLocks noChangeArrowheads="1"/>
            </p:cNvSpPr>
            <p:nvPr/>
          </p:nvSpPr>
          <p:spPr bwMode="auto">
            <a:xfrm>
              <a:off x="4080" y="3784"/>
              <a:ext cx="48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0x7A4</a:t>
              </a:r>
            </a:p>
          </p:txBody>
        </p:sp>
        <p:sp>
          <p:nvSpPr>
            <p:cNvPr id="568354" name="Rectangle 37"/>
            <p:cNvSpPr>
              <a:spLocks noChangeArrowheads="1"/>
            </p:cNvSpPr>
            <p:nvPr/>
          </p:nvSpPr>
          <p:spPr bwMode="auto">
            <a:xfrm>
              <a:off x="4580" y="3402"/>
              <a:ext cx="890" cy="375"/>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68355" name="Rectangle 38"/>
            <p:cNvSpPr>
              <a:spLocks noChangeArrowheads="1"/>
            </p:cNvSpPr>
            <p:nvPr/>
          </p:nvSpPr>
          <p:spPr bwMode="auto">
            <a:xfrm>
              <a:off x="3928" y="562"/>
              <a:ext cx="880" cy="229"/>
            </a:xfrm>
            <a:prstGeom prst="rect">
              <a:avLst/>
            </a:prstGeom>
            <a:noFill/>
            <a:ln w="25400">
              <a:noFill/>
              <a:miter lim="800000"/>
              <a:headEnd/>
              <a:tailEnd/>
            </a:ln>
          </p:spPr>
          <p:txBody>
            <a:bodyPr wrap="none" lIns="89140" tIns="43777" rIns="89140" bIns="43777">
              <a:spAutoFit/>
            </a:bodyPr>
            <a:lstStyle/>
            <a:p>
              <a:r>
                <a:rPr lang="zh-CN" altLang="en-US" sz="1800" b="1">
                  <a:solidFill>
                    <a:srgbClr val="006600"/>
                  </a:solidFill>
                  <a:latin typeface="Times New Roman" pitchFamily="18" charset="0"/>
                  <a:ea typeface="PMingLiU" pitchFamily="18" charset="-120"/>
                </a:rPr>
                <a:t>主存的布局</a:t>
              </a:r>
              <a:r>
                <a:rPr lang="en-US" altLang="zh-CN" sz="1800" b="1">
                  <a:solidFill>
                    <a:srgbClr val="006600"/>
                  </a:solidFill>
                  <a:latin typeface="Times New Roman" pitchFamily="18" charset="0"/>
                  <a:ea typeface="PMingLiU" pitchFamily="18" charset="-120"/>
                </a:rPr>
                <a:t>:</a:t>
              </a:r>
            </a:p>
          </p:txBody>
        </p:sp>
        <p:sp>
          <p:nvSpPr>
            <p:cNvPr id="568356" name="Rectangle 39"/>
            <p:cNvSpPr>
              <a:spLocks noChangeArrowheads="1"/>
            </p:cNvSpPr>
            <p:nvPr/>
          </p:nvSpPr>
          <p:spPr bwMode="auto">
            <a:xfrm>
              <a:off x="4580" y="813"/>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I0</a:t>
              </a:r>
            </a:p>
          </p:txBody>
        </p:sp>
        <p:sp>
          <p:nvSpPr>
            <p:cNvPr id="568357" name="Rectangle 40"/>
            <p:cNvSpPr>
              <a:spLocks noChangeArrowheads="1"/>
            </p:cNvSpPr>
            <p:nvPr/>
          </p:nvSpPr>
          <p:spPr bwMode="auto">
            <a:xfrm>
              <a:off x="4080" y="801"/>
              <a:ext cx="495"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0x0FC</a:t>
              </a:r>
            </a:p>
          </p:txBody>
        </p:sp>
        <p:sp>
          <p:nvSpPr>
            <p:cNvPr id="568358" name="Text Box 41"/>
            <p:cNvSpPr txBox="1">
              <a:spLocks noChangeArrowheads="1"/>
            </p:cNvSpPr>
            <p:nvPr/>
          </p:nvSpPr>
          <p:spPr bwMode="auto">
            <a:xfrm>
              <a:off x="5431" y="1232"/>
              <a:ext cx="288" cy="2686"/>
            </a:xfrm>
            <a:prstGeom prst="rect">
              <a:avLst/>
            </a:prstGeom>
            <a:noFill/>
            <a:ln w="9525">
              <a:noFill/>
              <a:miter lim="800000"/>
              <a:headEnd/>
              <a:tailEnd/>
            </a:ln>
          </p:spPr>
          <p:txBody>
            <a:bodyPr vert="eaVert" lIns="90083" tIns="45046" rIns="90083" bIns="45046">
              <a:spAutoFit/>
            </a:bodyPr>
            <a:lstStyle/>
            <a:p>
              <a:pPr eaLnBrk="1" hangingPunct="1">
                <a:spcBef>
                  <a:spcPct val="50000"/>
                </a:spcBef>
              </a:pPr>
              <a:r>
                <a:rPr kumimoji="1" lang="zh-CN" altLang="en-US" sz="1800" b="1">
                  <a:solidFill>
                    <a:srgbClr val="006600"/>
                  </a:solidFill>
                  <a:ea typeface="黑体" pitchFamily="49" charset="-122"/>
                </a:rPr>
                <a:t>指  </a:t>
              </a:r>
              <a:r>
                <a:rPr lang="zh-CN" altLang="en-US" sz="1800" b="1">
                  <a:solidFill>
                    <a:srgbClr val="006600"/>
                  </a:solidFill>
                  <a:latin typeface="Times New Roman" pitchFamily="18" charset="0"/>
                  <a:ea typeface="PMingLiU" pitchFamily="18" charset="-120"/>
                </a:rPr>
                <a:t>令                            数   据</a:t>
              </a:r>
            </a:p>
          </p:txBody>
        </p:sp>
        <p:sp>
          <p:nvSpPr>
            <p:cNvPr id="568359" name="Text Box 42"/>
            <p:cNvSpPr txBox="1">
              <a:spLocks noChangeArrowheads="1"/>
            </p:cNvSpPr>
            <p:nvPr/>
          </p:nvSpPr>
          <p:spPr bwMode="auto">
            <a:xfrm>
              <a:off x="5432" y="2333"/>
              <a:ext cx="291" cy="229"/>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800" b="1">
                  <a:solidFill>
                    <a:srgbClr val="FF0000"/>
                  </a:solidFill>
                  <a:ea typeface="宋体" pitchFamily="2" charset="-122"/>
                </a:rPr>
                <a:t>A</a:t>
              </a:r>
            </a:p>
          </p:txBody>
        </p:sp>
        <p:sp>
          <p:nvSpPr>
            <p:cNvPr id="568360" name="Text Box 43"/>
            <p:cNvSpPr txBox="1">
              <a:spLocks noChangeArrowheads="1"/>
            </p:cNvSpPr>
            <p:nvPr/>
          </p:nvSpPr>
          <p:spPr bwMode="auto">
            <a:xfrm>
              <a:off x="5432" y="3706"/>
              <a:ext cx="291" cy="229"/>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800" b="1">
                  <a:solidFill>
                    <a:srgbClr val="FF0000"/>
                  </a:solidFill>
                  <a:ea typeface="宋体" pitchFamily="2" charset="-122"/>
                </a:rPr>
                <a:t>V</a:t>
              </a:r>
            </a:p>
          </p:txBody>
        </p:sp>
      </p:grpSp>
      <p:sp>
        <p:nvSpPr>
          <p:cNvPr id="568361" name="Text Box 45"/>
          <p:cNvSpPr txBox="1">
            <a:spLocks noChangeArrowheads="1"/>
          </p:cNvSpPr>
          <p:nvPr/>
        </p:nvSpPr>
        <p:spPr bwMode="auto">
          <a:xfrm>
            <a:off x="501650" y="1023938"/>
            <a:ext cx="2774950" cy="8382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CC0000"/>
                </a:solidFill>
                <a:ea typeface="黑体" pitchFamily="49" charset="-122"/>
              </a:rPr>
              <a:t>高级语言源程序</a:t>
            </a:r>
          </a:p>
          <a:p>
            <a:pPr eaLnBrk="1" hangingPunct="1">
              <a:spcBef>
                <a:spcPct val="50000"/>
              </a:spcBef>
            </a:pPr>
            <a:r>
              <a:rPr kumimoji="1" lang="zh-CN" altLang="en-US" sz="2200" b="1">
                <a:solidFill>
                  <a:srgbClr val="CC0000"/>
                </a:solidFill>
                <a:ea typeface="黑体" pitchFamily="49" charset="-122"/>
              </a:rPr>
              <a:t>对应的汇编语言程序</a:t>
            </a:r>
          </a:p>
        </p:txBody>
      </p:sp>
      <p:sp>
        <p:nvSpPr>
          <p:cNvPr id="568362" name="Line 46"/>
          <p:cNvSpPr>
            <a:spLocks noChangeShapeType="1"/>
          </p:cNvSpPr>
          <p:nvPr/>
        </p:nvSpPr>
        <p:spPr bwMode="auto">
          <a:xfrm flipV="1">
            <a:off x="2457450" y="1133475"/>
            <a:ext cx="1123950" cy="134938"/>
          </a:xfrm>
          <a:prstGeom prst="line">
            <a:avLst/>
          </a:prstGeom>
          <a:noFill/>
          <a:ln w="28575">
            <a:solidFill>
              <a:srgbClr val="CC0000"/>
            </a:solidFill>
            <a:round/>
            <a:headEnd/>
            <a:tailEnd type="triangle" w="med" len="med"/>
          </a:ln>
        </p:spPr>
        <p:txBody>
          <a:bodyPr lIns="0" tIns="0" rIns="0" bIns="0">
            <a:spAutoFit/>
          </a:bodyPr>
          <a:lstStyle/>
          <a:p>
            <a:endParaRPr lang="zh-CN" altLang="en-US"/>
          </a:p>
        </p:txBody>
      </p:sp>
      <p:sp>
        <p:nvSpPr>
          <p:cNvPr id="568363" name="Line 47"/>
          <p:cNvSpPr>
            <a:spLocks noChangeShapeType="1"/>
          </p:cNvSpPr>
          <p:nvPr/>
        </p:nvSpPr>
        <p:spPr bwMode="auto">
          <a:xfrm>
            <a:off x="2816225" y="1854200"/>
            <a:ext cx="360363" cy="449263"/>
          </a:xfrm>
          <a:prstGeom prst="line">
            <a:avLst/>
          </a:prstGeom>
          <a:noFill/>
          <a:ln w="28575">
            <a:solidFill>
              <a:srgbClr val="CC0000"/>
            </a:solidFill>
            <a:round/>
            <a:headEnd/>
            <a:tailEnd type="triangle" w="med" len="med"/>
          </a:ln>
        </p:spPr>
        <p:txBody>
          <a:bodyPr lIns="0" tIns="0" rIns="0" bIns="0">
            <a:spAutoFit/>
          </a:bodyPr>
          <a:lstStyle/>
          <a:p>
            <a:endParaRPr lang="zh-CN" altLang="en-US"/>
          </a:p>
        </p:txBody>
      </p:sp>
      <p:sp>
        <p:nvSpPr>
          <p:cNvPr id="568364" name="Line 44"/>
          <p:cNvSpPr>
            <a:spLocks noChangeShapeType="1"/>
          </p:cNvSpPr>
          <p:nvPr/>
        </p:nvSpPr>
        <p:spPr bwMode="auto">
          <a:xfrm flipH="1">
            <a:off x="836613" y="4778375"/>
            <a:ext cx="541337" cy="0"/>
          </a:xfrm>
          <a:prstGeom prst="line">
            <a:avLst/>
          </a:prstGeom>
          <a:noFill/>
          <a:ln w="28575">
            <a:solidFill>
              <a:srgbClr val="FF0000"/>
            </a:solidFill>
            <a:round/>
            <a:headEnd/>
            <a:tailEnd/>
          </a:ln>
          <a:effectLst/>
        </p:spPr>
        <p:txBody>
          <a:bodyPr lIns="0" tIns="0" rIns="0" bIns="0">
            <a:spAutoFit/>
          </a:bodyPr>
          <a:lstStyle/>
          <a:p>
            <a:endParaRPr lang="zh-CN" altLang="en-US"/>
          </a:p>
        </p:txBody>
      </p:sp>
      <p:sp>
        <p:nvSpPr>
          <p:cNvPr id="568365" name="Line 45"/>
          <p:cNvSpPr>
            <a:spLocks noChangeShapeType="1"/>
          </p:cNvSpPr>
          <p:nvPr/>
        </p:nvSpPr>
        <p:spPr bwMode="auto">
          <a:xfrm flipV="1">
            <a:off x="836613" y="3833813"/>
            <a:ext cx="0" cy="944562"/>
          </a:xfrm>
          <a:prstGeom prst="line">
            <a:avLst/>
          </a:prstGeom>
          <a:noFill/>
          <a:ln w="28575">
            <a:solidFill>
              <a:srgbClr val="FF0000"/>
            </a:solidFill>
            <a:round/>
            <a:headEnd/>
            <a:tailEnd type="triangle" w="med" len="med"/>
          </a:ln>
          <a:effectLst/>
        </p:spPr>
        <p:txBody>
          <a:bodyPr lIns="0" tIns="0" rIns="0" bIns="0">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45">
                                            <p:txEl>
                                              <p:pRg st="0" end="0"/>
                                            </p:txEl>
                                          </p:spTgt>
                                        </p:tgtEl>
                                        <p:attrNameLst>
                                          <p:attrName>style.visibility</p:attrName>
                                        </p:attrNameLst>
                                      </p:cBhvr>
                                      <p:to>
                                        <p:strVal val="visible"/>
                                      </p:to>
                                    </p:set>
                                    <p:animEffect transition="in" filter="blinds(horizontal)">
                                      <p:cBhvr>
                                        <p:cTn id="7" dur="500"/>
                                        <p:tgtEl>
                                          <p:spTgt spid="573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3445">
                                            <p:txEl>
                                              <p:pRg st="1" end="1"/>
                                            </p:txEl>
                                          </p:spTgt>
                                        </p:tgtEl>
                                        <p:attrNameLst>
                                          <p:attrName>style.visibility</p:attrName>
                                        </p:attrNameLst>
                                      </p:cBhvr>
                                      <p:to>
                                        <p:strVal val="visible"/>
                                      </p:to>
                                    </p:set>
                                    <p:animEffect transition="in" filter="blinds(horizontal)">
                                      <p:cBhvr>
                                        <p:cTn id="12" dur="500"/>
                                        <p:tgtEl>
                                          <p:spTgt spid="5734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3445">
                                            <p:txEl>
                                              <p:pRg st="2" end="2"/>
                                            </p:txEl>
                                          </p:spTgt>
                                        </p:tgtEl>
                                        <p:attrNameLst>
                                          <p:attrName>style.visibility</p:attrName>
                                        </p:attrNameLst>
                                      </p:cBhvr>
                                      <p:to>
                                        <p:strVal val="visible"/>
                                      </p:to>
                                    </p:set>
                                    <p:animEffect transition="in" filter="blinds(horizontal)">
                                      <p:cBhvr>
                                        <p:cTn id="17" dur="500"/>
                                        <p:tgtEl>
                                          <p:spTgt spid="5734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idx="4294967295"/>
          </p:nvPr>
        </p:nvSpPr>
        <p:spPr>
          <a:xfrm>
            <a:off x="684213" y="152400"/>
            <a:ext cx="5092700" cy="569913"/>
          </a:xfrm>
        </p:spPr>
        <p:txBody>
          <a:bodyPr lIns="91440" tIns="45720" rIns="91440" bIns="45720" anchor="ctr"/>
          <a:lstStyle/>
          <a:p>
            <a:pPr defTabSz="717550" eaLnBrk="1" hangingPunct="1"/>
            <a:r>
              <a:rPr lang="zh-CN" altLang="en-US" dirty="0"/>
              <a:t>程序的局部性原理举例</a:t>
            </a:r>
            <a:r>
              <a:rPr lang="en-US" altLang="zh-CN" dirty="0"/>
              <a:t>1</a:t>
            </a:r>
          </a:p>
        </p:txBody>
      </p:sp>
      <p:sp>
        <p:nvSpPr>
          <p:cNvPr id="569347" name="Rectangle 3"/>
          <p:cNvSpPr>
            <a:spLocks noChangeArrowheads="1"/>
          </p:cNvSpPr>
          <p:nvPr/>
        </p:nvSpPr>
        <p:spPr bwMode="auto">
          <a:xfrm>
            <a:off x="6416675" y="368300"/>
            <a:ext cx="2565400" cy="1212850"/>
          </a:xfrm>
          <a:prstGeom prst="rect">
            <a:avLst/>
          </a:prstGeom>
          <a:solidFill>
            <a:schemeClr val="bg1"/>
          </a:solidFill>
          <a:ln w="25400">
            <a:solidFill>
              <a:schemeClr val="hlink"/>
            </a:solidFill>
            <a:miter lim="800000"/>
            <a:headEnd/>
            <a:tailEnd/>
          </a:ln>
        </p:spPr>
        <p:txBody>
          <a:bodyPr lIns="89140" tIns="43777" rIns="89140" bIns="43777">
            <a:spAutoFit/>
          </a:bodyPr>
          <a:lstStyle/>
          <a:p>
            <a:pPr>
              <a:lnSpc>
                <a:spcPct val="90000"/>
              </a:lnSpc>
              <a:tabLst>
                <a:tab pos="457200" algn="l"/>
              </a:tabLst>
            </a:pPr>
            <a:r>
              <a:rPr lang="en-US" altLang="zh-TW" sz="2000" b="1">
                <a:ea typeface="PMingLiU" pitchFamily="18" charset="-120"/>
              </a:rPr>
              <a:t>sum = 0;</a:t>
            </a:r>
          </a:p>
          <a:p>
            <a:pPr>
              <a:lnSpc>
                <a:spcPct val="90000"/>
              </a:lnSpc>
              <a:tabLst>
                <a:tab pos="457200" algn="l"/>
              </a:tabLst>
            </a:pPr>
            <a:r>
              <a:rPr lang="en-US" altLang="zh-TW" sz="2000" b="1">
                <a:ea typeface="PMingLiU" pitchFamily="18" charset="-120"/>
              </a:rPr>
              <a:t>for (i = 0; i &lt; n; i++)</a:t>
            </a:r>
          </a:p>
          <a:p>
            <a:pPr>
              <a:lnSpc>
                <a:spcPct val="90000"/>
              </a:lnSpc>
              <a:tabLst>
                <a:tab pos="457200" algn="l"/>
              </a:tabLst>
            </a:pPr>
            <a:r>
              <a:rPr lang="en-US" altLang="zh-TW" sz="2000" b="1">
                <a:ea typeface="PMingLiU" pitchFamily="18" charset="-120"/>
              </a:rPr>
              <a:t>	sum += a[i];</a:t>
            </a:r>
          </a:p>
          <a:p>
            <a:pPr>
              <a:lnSpc>
                <a:spcPct val="90000"/>
              </a:lnSpc>
              <a:tabLst>
                <a:tab pos="457200" algn="l"/>
              </a:tabLst>
            </a:pPr>
            <a:r>
              <a:rPr lang="en-US" altLang="zh-TW" sz="2000" b="1">
                <a:ea typeface="PMingLiU" pitchFamily="18" charset="-120"/>
              </a:rPr>
              <a:t>*v = sum;</a:t>
            </a:r>
          </a:p>
        </p:txBody>
      </p:sp>
      <p:sp>
        <p:nvSpPr>
          <p:cNvPr id="761860" name="Rectangle 4"/>
          <p:cNvSpPr>
            <a:spLocks noGrp="1" noChangeArrowheads="1"/>
          </p:cNvSpPr>
          <p:nvPr>
            <p:ph type="body" idx="4294967295"/>
          </p:nvPr>
        </p:nvSpPr>
        <p:spPr>
          <a:xfrm>
            <a:off x="206375" y="681038"/>
            <a:ext cx="5445125" cy="4813300"/>
          </a:xfrm>
          <a:noFill/>
        </p:spPr>
        <p:txBody>
          <a:bodyPr lIns="91440" tIns="45720" rIns="91440" bIns="45720"/>
          <a:lstStyle/>
          <a:p>
            <a:pPr marL="182563" indent="-182563" eaLnBrk="1" hangingPunct="1">
              <a:lnSpc>
                <a:spcPct val="105000"/>
              </a:lnSpc>
              <a:spcBef>
                <a:spcPct val="15000"/>
              </a:spcBef>
              <a:buFontTx/>
              <a:buNone/>
            </a:pPr>
            <a:r>
              <a:rPr lang="zh-CN" altLang="en-US" sz="2000">
                <a:solidFill>
                  <a:srgbClr val="FF0000"/>
                </a:solidFill>
                <a:latin typeface="微软雅黑" pitchFamily="34" charset="-122"/>
                <a:ea typeface="微软雅黑" pitchFamily="34" charset="-122"/>
              </a:rPr>
              <a:t>问题：指令和数据的时间局部性和空间局部性</a:t>
            </a:r>
          </a:p>
          <a:p>
            <a:pPr marL="182563" indent="-182563" eaLnBrk="1" hangingPunct="1">
              <a:lnSpc>
                <a:spcPct val="105000"/>
              </a:lnSpc>
              <a:spcBef>
                <a:spcPct val="15000"/>
              </a:spcBef>
              <a:buFontTx/>
              <a:buNone/>
            </a:pPr>
            <a:r>
              <a:rPr lang="zh-CN" altLang="en-US" sz="2000">
                <a:solidFill>
                  <a:srgbClr val="FF0000"/>
                </a:solidFill>
                <a:latin typeface="微软雅黑" pitchFamily="34" charset="-122"/>
                <a:ea typeface="微软雅黑" pitchFamily="34" charset="-122"/>
              </a:rPr>
              <a:t>           各自体现在哪里？</a:t>
            </a:r>
          </a:p>
          <a:p>
            <a:pPr marL="182563" indent="-182563" eaLnBrk="1" hangingPunct="1">
              <a:lnSpc>
                <a:spcPct val="105000"/>
              </a:lnSpc>
              <a:spcBef>
                <a:spcPct val="15000"/>
              </a:spcBef>
              <a:buFontTx/>
              <a:buNone/>
            </a:pPr>
            <a:r>
              <a:rPr lang="zh-CN" altLang="en-US" sz="2000">
                <a:solidFill>
                  <a:srgbClr val="006600"/>
                </a:solidFill>
                <a:ea typeface="黑体" pitchFamily="49" charset="-122"/>
              </a:rPr>
              <a:t>指令：    </a:t>
            </a:r>
            <a:r>
              <a:rPr lang="en-US" altLang="zh-CN" sz="2000">
                <a:solidFill>
                  <a:srgbClr val="006600"/>
                </a:solidFill>
                <a:ea typeface="黑体" pitchFamily="49" charset="-122"/>
              </a:rPr>
              <a:t>0x0FC</a:t>
            </a:r>
            <a:r>
              <a:rPr lang="zh-CN" altLang="en-US" sz="2000">
                <a:solidFill>
                  <a:srgbClr val="006600"/>
                </a:solidFill>
                <a:ea typeface="黑体" pitchFamily="49" charset="-122"/>
              </a:rPr>
              <a:t>（</a:t>
            </a:r>
            <a:r>
              <a:rPr lang="en-US" altLang="zh-CN" sz="2000">
                <a:solidFill>
                  <a:srgbClr val="006600"/>
                </a:solidFill>
                <a:ea typeface="黑体" pitchFamily="49" charset="-122"/>
              </a:rPr>
              <a:t>I0</a:t>
            </a:r>
            <a:r>
              <a:rPr lang="zh-CN" altLang="en-US" sz="2000">
                <a:solidFill>
                  <a:srgbClr val="006600"/>
                </a:solidFill>
                <a:ea typeface="黑体" pitchFamily="49" charset="-122"/>
              </a:rPr>
              <a:t>）</a:t>
            </a:r>
            <a:endParaRPr lang="en-US" altLang="zh-CN" sz="2000">
              <a:solidFill>
                <a:srgbClr val="006600"/>
              </a:solidFill>
              <a:ea typeface="黑体" pitchFamily="49" charset="-122"/>
            </a:endParaRPr>
          </a:p>
          <a:p>
            <a:pPr marL="182563" indent="-182563" eaLnBrk="1" hangingPunct="1">
              <a:lnSpc>
                <a:spcPct val="105000"/>
              </a:lnSpc>
              <a:spcBef>
                <a:spcPct val="15000"/>
              </a:spcBef>
              <a:buFontTx/>
              <a:buNone/>
            </a:pPr>
            <a:r>
              <a:rPr lang="en-US" altLang="zh-CN" sz="2000">
                <a:solidFill>
                  <a:srgbClr val="006600"/>
                </a:solidFill>
                <a:ea typeface="黑体" pitchFamily="49" charset="-122"/>
              </a:rPr>
              <a:t>                    …</a:t>
            </a:r>
            <a:endParaRPr lang="zh-CN" altLang="en-US" sz="2000">
              <a:solidFill>
                <a:srgbClr val="006600"/>
              </a:solidFill>
              <a:ea typeface="黑体" pitchFamily="49" charset="-122"/>
            </a:endParaRPr>
          </a:p>
          <a:p>
            <a:pPr marL="182563" indent="-182563" eaLnBrk="1" hangingPunct="1">
              <a:lnSpc>
                <a:spcPct val="105000"/>
              </a:lnSpc>
              <a:spcBef>
                <a:spcPct val="15000"/>
              </a:spcBef>
              <a:buFontTx/>
              <a:buNone/>
            </a:pPr>
            <a:r>
              <a:rPr lang="zh-CN" altLang="en-US" sz="2000">
                <a:solidFill>
                  <a:srgbClr val="006600"/>
                </a:solidFill>
                <a:ea typeface="黑体" pitchFamily="49" charset="-122"/>
              </a:rPr>
              <a:t>            →</a:t>
            </a:r>
            <a:r>
              <a:rPr lang="en-US" altLang="zh-CN" sz="2000">
                <a:solidFill>
                  <a:srgbClr val="006600"/>
                </a:solidFill>
                <a:ea typeface="黑体" pitchFamily="49" charset="-122"/>
              </a:rPr>
              <a:t>0x108</a:t>
            </a:r>
            <a:r>
              <a:rPr lang="zh-CN" altLang="en-US" sz="2000">
                <a:solidFill>
                  <a:srgbClr val="006600"/>
                </a:solidFill>
                <a:ea typeface="黑体" pitchFamily="49" charset="-122"/>
              </a:rPr>
              <a:t>（</a:t>
            </a:r>
            <a:r>
              <a:rPr lang="en-US" altLang="zh-CN" sz="2000">
                <a:solidFill>
                  <a:srgbClr val="006600"/>
                </a:solidFill>
                <a:ea typeface="黑体" pitchFamily="49" charset="-122"/>
              </a:rPr>
              <a:t>I3</a:t>
            </a:r>
            <a:r>
              <a:rPr lang="zh-CN" altLang="en-US" sz="2000">
                <a:solidFill>
                  <a:srgbClr val="006600"/>
                </a:solidFill>
                <a:ea typeface="黑体" pitchFamily="49" charset="-122"/>
              </a:rPr>
              <a:t>）</a:t>
            </a:r>
          </a:p>
          <a:p>
            <a:pPr marL="182563" indent="-182563" eaLnBrk="1" hangingPunct="1">
              <a:lnSpc>
                <a:spcPct val="105000"/>
              </a:lnSpc>
              <a:spcBef>
                <a:spcPct val="15000"/>
              </a:spcBef>
              <a:buFontTx/>
              <a:buNone/>
            </a:pPr>
            <a:r>
              <a:rPr lang="zh-CN" altLang="en-US" sz="2000">
                <a:solidFill>
                  <a:srgbClr val="006600"/>
                </a:solidFill>
                <a:ea typeface="黑体" pitchFamily="49" charset="-122"/>
              </a:rPr>
              <a:t>            →</a:t>
            </a:r>
            <a:r>
              <a:rPr lang="en-US" altLang="zh-CN" sz="2000">
                <a:solidFill>
                  <a:srgbClr val="006600"/>
                </a:solidFill>
                <a:ea typeface="黑体" pitchFamily="49" charset="-122"/>
              </a:rPr>
              <a:t>0x10C</a:t>
            </a:r>
            <a:r>
              <a:rPr lang="zh-CN" altLang="en-US" sz="2000">
                <a:solidFill>
                  <a:srgbClr val="006600"/>
                </a:solidFill>
                <a:ea typeface="黑体" pitchFamily="49" charset="-122"/>
              </a:rPr>
              <a:t>（</a:t>
            </a:r>
            <a:r>
              <a:rPr lang="en-US" altLang="zh-CN" sz="2000">
                <a:solidFill>
                  <a:srgbClr val="006600"/>
                </a:solidFill>
                <a:ea typeface="黑体" pitchFamily="49" charset="-122"/>
              </a:rPr>
              <a:t>I4</a:t>
            </a:r>
            <a:r>
              <a:rPr lang="zh-CN" altLang="en-US" sz="2000">
                <a:solidFill>
                  <a:srgbClr val="006600"/>
                </a:solidFill>
                <a:ea typeface="黑体" pitchFamily="49" charset="-122"/>
              </a:rPr>
              <a:t>）</a:t>
            </a:r>
          </a:p>
          <a:p>
            <a:pPr marL="182563" indent="-182563" eaLnBrk="1" hangingPunct="1">
              <a:lnSpc>
                <a:spcPct val="105000"/>
              </a:lnSpc>
              <a:spcBef>
                <a:spcPct val="15000"/>
              </a:spcBef>
              <a:buFontTx/>
              <a:buNone/>
            </a:pPr>
            <a:r>
              <a:rPr lang="en-US" altLang="zh-CN" sz="2000">
                <a:solidFill>
                  <a:srgbClr val="006600"/>
                </a:solidFill>
                <a:ea typeface="黑体" pitchFamily="49" charset="-122"/>
              </a:rPr>
              <a:t>                   …</a:t>
            </a:r>
            <a:endParaRPr lang="zh-CN" altLang="en-US" sz="2000">
              <a:solidFill>
                <a:srgbClr val="006600"/>
              </a:solidFill>
              <a:ea typeface="黑体" pitchFamily="49" charset="-122"/>
            </a:endParaRPr>
          </a:p>
          <a:p>
            <a:pPr marL="182563" indent="-182563" eaLnBrk="1" hangingPunct="1">
              <a:lnSpc>
                <a:spcPct val="105000"/>
              </a:lnSpc>
              <a:spcBef>
                <a:spcPct val="15000"/>
              </a:spcBef>
              <a:buFontTx/>
              <a:buNone/>
            </a:pPr>
            <a:r>
              <a:rPr lang="zh-CN" altLang="en-US" sz="2000">
                <a:solidFill>
                  <a:srgbClr val="006600"/>
                </a:solidFill>
                <a:ea typeface="黑体" pitchFamily="49" charset="-122"/>
              </a:rPr>
              <a:t>            →</a:t>
            </a:r>
            <a:r>
              <a:rPr lang="en-US" altLang="zh-CN" sz="2000">
                <a:solidFill>
                  <a:srgbClr val="006600"/>
                </a:solidFill>
                <a:ea typeface="黑体" pitchFamily="49" charset="-122"/>
              </a:rPr>
              <a:t>0x11C</a:t>
            </a:r>
            <a:r>
              <a:rPr lang="zh-CN" altLang="en-US" sz="2000">
                <a:solidFill>
                  <a:srgbClr val="006600"/>
                </a:solidFill>
                <a:ea typeface="黑体" pitchFamily="49" charset="-122"/>
              </a:rPr>
              <a:t>（</a:t>
            </a:r>
            <a:r>
              <a:rPr lang="en-US" altLang="zh-CN" sz="2000">
                <a:solidFill>
                  <a:srgbClr val="006600"/>
                </a:solidFill>
                <a:ea typeface="黑体" pitchFamily="49" charset="-122"/>
              </a:rPr>
              <a:t>I8</a:t>
            </a:r>
            <a:r>
              <a:rPr lang="zh-CN" altLang="en-US" sz="2000">
                <a:solidFill>
                  <a:srgbClr val="006600"/>
                </a:solidFill>
                <a:ea typeface="黑体" pitchFamily="49" charset="-122"/>
              </a:rPr>
              <a:t>）</a:t>
            </a:r>
          </a:p>
          <a:p>
            <a:pPr marL="182563" indent="-182563" eaLnBrk="1" hangingPunct="1">
              <a:lnSpc>
                <a:spcPct val="105000"/>
              </a:lnSpc>
              <a:spcBef>
                <a:spcPct val="15000"/>
              </a:spcBef>
              <a:buFontTx/>
              <a:buNone/>
            </a:pPr>
            <a:r>
              <a:rPr lang="zh-CN" altLang="en-US" sz="2000">
                <a:solidFill>
                  <a:srgbClr val="006600"/>
                </a:solidFill>
                <a:ea typeface="黑体" pitchFamily="49" charset="-122"/>
              </a:rPr>
              <a:t>            →</a:t>
            </a:r>
            <a:r>
              <a:rPr lang="en-US" altLang="zh-CN" sz="2000">
                <a:solidFill>
                  <a:srgbClr val="006600"/>
                </a:solidFill>
                <a:ea typeface="黑体" pitchFamily="49" charset="-122"/>
              </a:rPr>
              <a:t>0x120</a:t>
            </a:r>
            <a:r>
              <a:rPr lang="zh-CN" altLang="en-US" sz="2000">
                <a:solidFill>
                  <a:srgbClr val="006600"/>
                </a:solidFill>
                <a:ea typeface="黑体" pitchFamily="49" charset="-122"/>
              </a:rPr>
              <a:t>（</a:t>
            </a:r>
            <a:r>
              <a:rPr lang="en-US" altLang="zh-CN" sz="2000">
                <a:solidFill>
                  <a:srgbClr val="006600"/>
                </a:solidFill>
                <a:ea typeface="黑体" pitchFamily="49" charset="-122"/>
              </a:rPr>
              <a:t>I9</a:t>
            </a:r>
            <a:r>
              <a:rPr lang="zh-CN" altLang="en-US" sz="2000">
                <a:solidFill>
                  <a:srgbClr val="006600"/>
                </a:solidFill>
                <a:ea typeface="黑体" pitchFamily="49" charset="-122"/>
              </a:rPr>
              <a:t>） </a:t>
            </a:r>
          </a:p>
          <a:p>
            <a:pPr marL="182563" indent="-182563" eaLnBrk="1" hangingPunct="1">
              <a:lnSpc>
                <a:spcPct val="105000"/>
              </a:lnSpc>
              <a:spcBef>
                <a:spcPct val="15000"/>
              </a:spcBef>
              <a:buFontTx/>
              <a:buNone/>
            </a:pPr>
            <a:endParaRPr lang="zh-CN" altLang="en-US" sz="2000">
              <a:solidFill>
                <a:srgbClr val="006600"/>
              </a:solidFill>
              <a:ea typeface="黑体" pitchFamily="49" charset="-122"/>
            </a:endParaRPr>
          </a:p>
          <a:p>
            <a:pPr marL="182563" indent="-182563" eaLnBrk="1" hangingPunct="1">
              <a:lnSpc>
                <a:spcPct val="105000"/>
              </a:lnSpc>
              <a:spcBef>
                <a:spcPct val="15000"/>
              </a:spcBef>
              <a:buFontTx/>
              <a:buNone/>
            </a:pPr>
            <a:r>
              <a:rPr lang="zh-CN" altLang="en-US" sz="2000">
                <a:solidFill>
                  <a:srgbClr val="006600"/>
                </a:solidFill>
                <a:ea typeface="黑体" pitchFamily="49" charset="-122"/>
              </a:rPr>
              <a:t>数据：只有数组在主存中：   </a:t>
            </a:r>
          </a:p>
          <a:p>
            <a:pPr marL="182563" indent="-182563" eaLnBrk="1" hangingPunct="1">
              <a:lnSpc>
                <a:spcPct val="105000"/>
              </a:lnSpc>
              <a:spcBef>
                <a:spcPct val="15000"/>
              </a:spcBef>
              <a:buFontTx/>
              <a:buNone/>
            </a:pPr>
            <a:r>
              <a:rPr lang="en-US" altLang="zh-CN" sz="2000">
                <a:solidFill>
                  <a:srgbClr val="006600"/>
                </a:solidFill>
                <a:ea typeface="黑体" pitchFamily="49" charset="-122"/>
              </a:rPr>
              <a:t>           0x400→0x404→0x408</a:t>
            </a:r>
          </a:p>
          <a:p>
            <a:pPr marL="182563" indent="-182563" eaLnBrk="1" hangingPunct="1">
              <a:lnSpc>
                <a:spcPct val="105000"/>
              </a:lnSpc>
              <a:spcBef>
                <a:spcPct val="15000"/>
              </a:spcBef>
              <a:buFontTx/>
              <a:buNone/>
            </a:pPr>
            <a:r>
              <a:rPr lang="en-US" altLang="zh-CN" sz="2000">
                <a:solidFill>
                  <a:srgbClr val="006600"/>
                </a:solidFill>
                <a:ea typeface="黑体" pitchFamily="49" charset="-122"/>
              </a:rPr>
              <a:t>          →0x40C→……→0x7A4 </a:t>
            </a:r>
            <a:endParaRPr lang="zh-CN" altLang="en-US" sz="2000">
              <a:solidFill>
                <a:srgbClr val="006600"/>
              </a:solidFill>
              <a:ea typeface="黑体" pitchFamily="49" charset="-122"/>
            </a:endParaRPr>
          </a:p>
        </p:txBody>
      </p:sp>
      <p:grpSp>
        <p:nvGrpSpPr>
          <p:cNvPr id="2" name="Group 7"/>
          <p:cNvGrpSpPr>
            <a:grpSpLocks/>
          </p:cNvGrpSpPr>
          <p:nvPr/>
        </p:nvGrpSpPr>
        <p:grpSpPr bwMode="auto">
          <a:xfrm>
            <a:off x="6777038" y="1776413"/>
            <a:ext cx="2349500" cy="4667250"/>
            <a:chOff x="4422" y="709"/>
            <a:chExt cx="1338" cy="2940"/>
          </a:xfrm>
        </p:grpSpPr>
        <p:grpSp>
          <p:nvGrpSpPr>
            <p:cNvPr id="3" name="Group 8"/>
            <p:cNvGrpSpPr>
              <a:grpSpLocks/>
            </p:cNvGrpSpPr>
            <p:nvPr/>
          </p:nvGrpSpPr>
          <p:grpSpPr bwMode="auto">
            <a:xfrm>
              <a:off x="4422" y="709"/>
              <a:ext cx="1338" cy="2939"/>
              <a:chOff x="4422" y="822"/>
              <a:chExt cx="1338" cy="2938"/>
            </a:xfrm>
          </p:grpSpPr>
          <p:grpSp>
            <p:nvGrpSpPr>
              <p:cNvPr id="4" name="Group 9"/>
              <p:cNvGrpSpPr>
                <a:grpSpLocks/>
              </p:cNvGrpSpPr>
              <p:nvPr/>
            </p:nvGrpSpPr>
            <p:grpSpPr bwMode="auto">
              <a:xfrm>
                <a:off x="4422" y="822"/>
                <a:ext cx="1113" cy="2938"/>
                <a:chOff x="4486" y="822"/>
                <a:chExt cx="1113" cy="2938"/>
              </a:xfrm>
            </p:grpSpPr>
            <p:sp>
              <p:nvSpPr>
                <p:cNvPr id="569352" name="Rectangle 10"/>
                <p:cNvSpPr>
                  <a:spLocks noChangeArrowheads="1"/>
                </p:cNvSpPr>
                <p:nvPr/>
              </p:nvSpPr>
              <p:spPr bwMode="auto">
                <a:xfrm>
                  <a:off x="5039" y="12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I1</a:t>
                  </a:r>
                </a:p>
              </p:txBody>
            </p:sp>
            <p:sp>
              <p:nvSpPr>
                <p:cNvPr id="569353" name="Rectangle 11"/>
                <p:cNvSpPr>
                  <a:spLocks noChangeArrowheads="1"/>
                </p:cNvSpPr>
                <p:nvPr/>
              </p:nvSpPr>
              <p:spPr bwMode="auto">
                <a:xfrm>
                  <a:off x="5039" y="1363"/>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I2</a:t>
                  </a:r>
                </a:p>
              </p:txBody>
            </p:sp>
            <p:sp>
              <p:nvSpPr>
                <p:cNvPr id="569354" name="Rectangle 12"/>
                <p:cNvSpPr>
                  <a:spLocks noChangeArrowheads="1"/>
                </p:cNvSpPr>
                <p:nvPr/>
              </p:nvSpPr>
              <p:spPr bwMode="auto">
                <a:xfrm>
                  <a:off x="5039" y="1507"/>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I3</a:t>
                  </a:r>
                </a:p>
              </p:txBody>
            </p:sp>
            <p:sp>
              <p:nvSpPr>
                <p:cNvPr id="569355" name="Rectangle 13"/>
                <p:cNvSpPr>
                  <a:spLocks noChangeArrowheads="1"/>
                </p:cNvSpPr>
                <p:nvPr/>
              </p:nvSpPr>
              <p:spPr bwMode="auto">
                <a:xfrm>
                  <a:off x="5039" y="1651"/>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I4</a:t>
                  </a:r>
                </a:p>
              </p:txBody>
            </p:sp>
            <p:sp>
              <p:nvSpPr>
                <p:cNvPr id="569356" name="Rectangle 14"/>
                <p:cNvSpPr>
                  <a:spLocks noChangeArrowheads="1"/>
                </p:cNvSpPr>
                <p:nvPr/>
              </p:nvSpPr>
              <p:spPr bwMode="auto">
                <a:xfrm>
                  <a:off x="5039" y="179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I5</a:t>
                  </a:r>
                </a:p>
              </p:txBody>
            </p:sp>
            <p:sp>
              <p:nvSpPr>
                <p:cNvPr id="569357" name="Rectangle 15"/>
                <p:cNvSpPr>
                  <a:spLocks noChangeArrowheads="1"/>
                </p:cNvSpPr>
                <p:nvPr/>
              </p:nvSpPr>
              <p:spPr bwMode="auto">
                <a:xfrm>
                  <a:off x="5039" y="193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I6</a:t>
                  </a:r>
                </a:p>
              </p:txBody>
            </p:sp>
            <p:sp>
              <p:nvSpPr>
                <p:cNvPr id="569358" name="Rectangle 16"/>
                <p:cNvSpPr>
                  <a:spLocks noChangeArrowheads="1"/>
                </p:cNvSpPr>
                <p:nvPr/>
              </p:nvSpPr>
              <p:spPr bwMode="auto">
                <a:xfrm>
                  <a:off x="4582" y="1170"/>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0x100</a:t>
                  </a:r>
                </a:p>
              </p:txBody>
            </p:sp>
            <p:sp>
              <p:nvSpPr>
                <p:cNvPr id="569359" name="Rectangle 17"/>
                <p:cNvSpPr>
                  <a:spLocks noChangeArrowheads="1"/>
                </p:cNvSpPr>
                <p:nvPr/>
              </p:nvSpPr>
              <p:spPr bwMode="auto">
                <a:xfrm>
                  <a:off x="4582" y="1314"/>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0x104</a:t>
                  </a:r>
                </a:p>
              </p:txBody>
            </p:sp>
            <p:sp>
              <p:nvSpPr>
                <p:cNvPr id="569360" name="Rectangle 18"/>
                <p:cNvSpPr>
                  <a:spLocks noChangeArrowheads="1"/>
                </p:cNvSpPr>
                <p:nvPr/>
              </p:nvSpPr>
              <p:spPr bwMode="auto">
                <a:xfrm>
                  <a:off x="4582" y="1458"/>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0x108</a:t>
                  </a:r>
                </a:p>
              </p:txBody>
            </p:sp>
            <p:sp>
              <p:nvSpPr>
                <p:cNvPr id="569361" name="Rectangle 19"/>
                <p:cNvSpPr>
                  <a:spLocks noChangeArrowheads="1"/>
                </p:cNvSpPr>
                <p:nvPr/>
              </p:nvSpPr>
              <p:spPr bwMode="auto">
                <a:xfrm>
                  <a:off x="4582" y="1602"/>
                  <a:ext cx="377"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0x10C</a:t>
                  </a:r>
                </a:p>
              </p:txBody>
            </p:sp>
            <p:sp>
              <p:nvSpPr>
                <p:cNvPr id="569362" name="Rectangle 20"/>
                <p:cNvSpPr>
                  <a:spLocks noChangeArrowheads="1"/>
                </p:cNvSpPr>
                <p:nvPr/>
              </p:nvSpPr>
              <p:spPr bwMode="auto">
                <a:xfrm>
                  <a:off x="4582" y="1746"/>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0x110</a:t>
                  </a:r>
                </a:p>
              </p:txBody>
            </p:sp>
            <p:sp>
              <p:nvSpPr>
                <p:cNvPr id="569363" name="Rectangle 21"/>
                <p:cNvSpPr>
                  <a:spLocks noChangeArrowheads="1"/>
                </p:cNvSpPr>
                <p:nvPr/>
              </p:nvSpPr>
              <p:spPr bwMode="auto">
                <a:xfrm>
                  <a:off x="4582" y="1890"/>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0x114</a:t>
                  </a:r>
                </a:p>
              </p:txBody>
            </p:sp>
            <p:sp>
              <p:nvSpPr>
                <p:cNvPr id="569364" name="Rectangle 22"/>
                <p:cNvSpPr>
                  <a:spLocks noChangeArrowheads="1"/>
                </p:cNvSpPr>
                <p:nvPr/>
              </p:nvSpPr>
              <p:spPr bwMode="auto">
                <a:xfrm>
                  <a:off x="5039" y="24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a[0]</a:t>
                  </a:r>
                </a:p>
              </p:txBody>
            </p:sp>
            <p:sp>
              <p:nvSpPr>
                <p:cNvPr id="569365" name="Rectangle 23"/>
                <p:cNvSpPr>
                  <a:spLocks noChangeArrowheads="1"/>
                </p:cNvSpPr>
                <p:nvPr/>
              </p:nvSpPr>
              <p:spPr bwMode="auto">
                <a:xfrm>
                  <a:off x="5039" y="2563"/>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a[1]</a:t>
                  </a:r>
                </a:p>
              </p:txBody>
            </p:sp>
            <p:sp>
              <p:nvSpPr>
                <p:cNvPr id="569366" name="Rectangle 24"/>
                <p:cNvSpPr>
                  <a:spLocks noChangeArrowheads="1"/>
                </p:cNvSpPr>
                <p:nvPr/>
              </p:nvSpPr>
              <p:spPr bwMode="auto">
                <a:xfrm>
                  <a:off x="5039" y="2707"/>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a[2]</a:t>
                  </a:r>
                </a:p>
              </p:txBody>
            </p:sp>
            <p:sp>
              <p:nvSpPr>
                <p:cNvPr id="569367" name="Rectangle 25"/>
                <p:cNvSpPr>
                  <a:spLocks noChangeArrowheads="1"/>
                </p:cNvSpPr>
                <p:nvPr/>
              </p:nvSpPr>
              <p:spPr bwMode="auto">
                <a:xfrm>
                  <a:off x="5039" y="2851"/>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a[3]</a:t>
                  </a:r>
                </a:p>
              </p:txBody>
            </p:sp>
            <p:sp>
              <p:nvSpPr>
                <p:cNvPr id="569368" name="Rectangle 26"/>
                <p:cNvSpPr>
                  <a:spLocks noChangeArrowheads="1"/>
                </p:cNvSpPr>
                <p:nvPr/>
              </p:nvSpPr>
              <p:spPr bwMode="auto">
                <a:xfrm>
                  <a:off x="5039" y="299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a[4]</a:t>
                  </a:r>
                </a:p>
              </p:txBody>
            </p:sp>
            <p:sp>
              <p:nvSpPr>
                <p:cNvPr id="569369" name="Rectangle 27"/>
                <p:cNvSpPr>
                  <a:spLocks noChangeArrowheads="1"/>
                </p:cNvSpPr>
                <p:nvPr/>
              </p:nvSpPr>
              <p:spPr bwMode="auto">
                <a:xfrm>
                  <a:off x="5039" y="313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a[5]</a:t>
                  </a:r>
                </a:p>
              </p:txBody>
            </p:sp>
            <p:sp>
              <p:nvSpPr>
                <p:cNvPr id="569370" name="Rectangle 28"/>
                <p:cNvSpPr>
                  <a:spLocks noChangeArrowheads="1"/>
                </p:cNvSpPr>
                <p:nvPr/>
              </p:nvSpPr>
              <p:spPr bwMode="auto">
                <a:xfrm>
                  <a:off x="4582" y="2370"/>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0x400</a:t>
                  </a:r>
                </a:p>
              </p:txBody>
            </p:sp>
            <p:sp>
              <p:nvSpPr>
                <p:cNvPr id="569371" name="Rectangle 29"/>
                <p:cNvSpPr>
                  <a:spLocks noChangeArrowheads="1"/>
                </p:cNvSpPr>
                <p:nvPr/>
              </p:nvSpPr>
              <p:spPr bwMode="auto">
                <a:xfrm>
                  <a:off x="4582" y="2514"/>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0x404</a:t>
                  </a:r>
                </a:p>
              </p:txBody>
            </p:sp>
            <p:sp>
              <p:nvSpPr>
                <p:cNvPr id="569372" name="Rectangle 30"/>
                <p:cNvSpPr>
                  <a:spLocks noChangeArrowheads="1"/>
                </p:cNvSpPr>
                <p:nvPr/>
              </p:nvSpPr>
              <p:spPr bwMode="auto">
                <a:xfrm>
                  <a:off x="4582" y="2658"/>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0x408</a:t>
                  </a:r>
                </a:p>
              </p:txBody>
            </p:sp>
            <p:sp>
              <p:nvSpPr>
                <p:cNvPr id="569373" name="Rectangle 31"/>
                <p:cNvSpPr>
                  <a:spLocks noChangeArrowheads="1"/>
                </p:cNvSpPr>
                <p:nvPr/>
              </p:nvSpPr>
              <p:spPr bwMode="auto">
                <a:xfrm>
                  <a:off x="4582" y="2802"/>
                  <a:ext cx="377"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0x40C</a:t>
                  </a:r>
                </a:p>
              </p:txBody>
            </p:sp>
            <p:sp>
              <p:nvSpPr>
                <p:cNvPr id="569374" name="Rectangle 32"/>
                <p:cNvSpPr>
                  <a:spLocks noChangeArrowheads="1"/>
                </p:cNvSpPr>
                <p:nvPr/>
              </p:nvSpPr>
              <p:spPr bwMode="auto">
                <a:xfrm>
                  <a:off x="4582" y="2946"/>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0x410</a:t>
                  </a:r>
                </a:p>
              </p:txBody>
            </p:sp>
            <p:sp>
              <p:nvSpPr>
                <p:cNvPr id="569375" name="Rectangle 33"/>
                <p:cNvSpPr>
                  <a:spLocks noChangeArrowheads="1"/>
                </p:cNvSpPr>
                <p:nvPr/>
              </p:nvSpPr>
              <p:spPr bwMode="auto">
                <a:xfrm>
                  <a:off x="4582" y="3090"/>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0x414</a:t>
                  </a:r>
                </a:p>
              </p:txBody>
            </p:sp>
            <p:sp>
              <p:nvSpPr>
                <p:cNvPr id="569376" name="Rectangle 34"/>
                <p:cNvSpPr>
                  <a:spLocks noChangeArrowheads="1"/>
                </p:cNvSpPr>
                <p:nvPr/>
              </p:nvSpPr>
              <p:spPr bwMode="auto">
                <a:xfrm>
                  <a:off x="5039" y="2083"/>
                  <a:ext cx="560" cy="32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a:latin typeface="Times New Roman" pitchFamily="18" charset="0"/>
                      <a:ea typeface="PMingLiU" pitchFamily="18" charset="-120"/>
                    </a:rPr>
                    <a:t>• • •</a:t>
                  </a:r>
                </a:p>
              </p:txBody>
            </p:sp>
            <p:sp>
              <p:nvSpPr>
                <p:cNvPr id="569377" name="Rectangle 35"/>
                <p:cNvSpPr>
                  <a:spLocks noChangeArrowheads="1"/>
                </p:cNvSpPr>
                <p:nvPr/>
              </p:nvSpPr>
              <p:spPr bwMode="auto">
                <a:xfrm>
                  <a:off x="5039" y="36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endParaRPr lang="zh-CN" altLang="en-US" sz="1400" b="1">
                    <a:latin typeface="Courier New" pitchFamily="49" charset="0"/>
                    <a:ea typeface="PMingLiU" pitchFamily="18" charset="-120"/>
                  </a:endParaRPr>
                </a:p>
              </p:txBody>
            </p:sp>
            <p:sp>
              <p:nvSpPr>
                <p:cNvPr id="569378" name="Rectangle 36"/>
                <p:cNvSpPr>
                  <a:spLocks noChangeArrowheads="1"/>
                </p:cNvSpPr>
                <p:nvPr/>
              </p:nvSpPr>
              <p:spPr bwMode="auto">
                <a:xfrm>
                  <a:off x="4582" y="3570"/>
                  <a:ext cx="377"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0x7A4</a:t>
                  </a:r>
                </a:p>
              </p:txBody>
            </p:sp>
            <p:sp>
              <p:nvSpPr>
                <p:cNvPr id="569379" name="Rectangle 37"/>
                <p:cNvSpPr>
                  <a:spLocks noChangeArrowheads="1"/>
                </p:cNvSpPr>
                <p:nvPr/>
              </p:nvSpPr>
              <p:spPr bwMode="auto">
                <a:xfrm>
                  <a:off x="5039" y="3283"/>
                  <a:ext cx="560" cy="32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69380" name="Rectangle 38"/>
                <p:cNvSpPr>
                  <a:spLocks noChangeArrowheads="1"/>
                </p:cNvSpPr>
                <p:nvPr/>
              </p:nvSpPr>
              <p:spPr bwMode="auto">
                <a:xfrm>
                  <a:off x="4486" y="822"/>
                  <a:ext cx="823" cy="229"/>
                </a:xfrm>
                <a:prstGeom prst="rect">
                  <a:avLst/>
                </a:prstGeom>
                <a:noFill/>
                <a:ln w="25400">
                  <a:noFill/>
                  <a:miter lim="800000"/>
                  <a:headEnd/>
                  <a:tailEnd/>
                </a:ln>
              </p:spPr>
              <p:txBody>
                <a:bodyPr wrap="none" lIns="89140" tIns="43777" rIns="89140" bIns="43777">
                  <a:spAutoFit/>
                </a:bodyPr>
                <a:lstStyle/>
                <a:p>
                  <a:r>
                    <a:rPr lang="zh-CN" altLang="en-US" sz="1800" b="1">
                      <a:solidFill>
                        <a:srgbClr val="006600"/>
                      </a:solidFill>
                      <a:latin typeface="黑体" pitchFamily="49" charset="-122"/>
                      <a:ea typeface="黑体" pitchFamily="49" charset="-122"/>
                    </a:rPr>
                    <a:t>主存的布局</a:t>
                  </a:r>
                  <a:r>
                    <a:rPr lang="en-US" altLang="zh-CN" sz="1800" b="1">
                      <a:solidFill>
                        <a:srgbClr val="006600"/>
                      </a:solidFill>
                      <a:latin typeface="黑体" pitchFamily="49" charset="-122"/>
                      <a:ea typeface="黑体" pitchFamily="49" charset="-122"/>
                    </a:rPr>
                    <a:t>:</a:t>
                  </a:r>
                </a:p>
              </p:txBody>
            </p:sp>
            <p:sp>
              <p:nvSpPr>
                <p:cNvPr id="569381" name="Rectangle 39"/>
                <p:cNvSpPr>
                  <a:spLocks noChangeArrowheads="1"/>
                </p:cNvSpPr>
                <p:nvPr/>
              </p:nvSpPr>
              <p:spPr bwMode="auto">
                <a:xfrm>
                  <a:off x="5039" y="107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I0</a:t>
                  </a:r>
                </a:p>
              </p:txBody>
            </p:sp>
            <p:sp>
              <p:nvSpPr>
                <p:cNvPr id="569382" name="Rectangle 40"/>
                <p:cNvSpPr>
                  <a:spLocks noChangeArrowheads="1"/>
                </p:cNvSpPr>
                <p:nvPr/>
              </p:nvSpPr>
              <p:spPr bwMode="auto">
                <a:xfrm>
                  <a:off x="4582" y="1026"/>
                  <a:ext cx="388"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0x0FC</a:t>
                  </a:r>
                </a:p>
              </p:txBody>
            </p:sp>
          </p:grpSp>
          <p:sp>
            <p:nvSpPr>
              <p:cNvPr id="569383" name="Text Box 41"/>
              <p:cNvSpPr txBox="1">
                <a:spLocks noChangeArrowheads="1"/>
              </p:cNvSpPr>
              <p:nvPr/>
            </p:nvSpPr>
            <p:spPr bwMode="auto">
              <a:xfrm>
                <a:off x="5510" y="1276"/>
                <a:ext cx="250" cy="2290"/>
              </a:xfrm>
              <a:prstGeom prst="rect">
                <a:avLst/>
              </a:prstGeom>
              <a:noFill/>
              <a:ln w="9525">
                <a:noFill/>
                <a:miter lim="800000"/>
                <a:headEnd/>
                <a:tailEnd/>
              </a:ln>
            </p:spPr>
            <p:txBody>
              <a:bodyPr vert="eaVert" lIns="90083" tIns="45046" rIns="90083" bIns="45046">
                <a:spAutoFit/>
              </a:bodyPr>
              <a:lstStyle/>
              <a:p>
                <a:pPr eaLnBrk="1" hangingPunct="1">
                  <a:spcBef>
                    <a:spcPct val="50000"/>
                  </a:spcBef>
                </a:pPr>
                <a:r>
                  <a:rPr kumimoji="1" lang="zh-CN" altLang="en-US" sz="1700" b="1">
                    <a:solidFill>
                      <a:srgbClr val="006600"/>
                    </a:solidFill>
                    <a:ea typeface="宋体" pitchFamily="2" charset="-122"/>
                  </a:rPr>
                  <a:t>指  令                            数   据</a:t>
                </a:r>
              </a:p>
            </p:txBody>
          </p:sp>
        </p:grpSp>
        <p:sp>
          <p:nvSpPr>
            <p:cNvPr id="569384" name="Text Box 42"/>
            <p:cNvSpPr txBox="1">
              <a:spLocks noChangeArrowheads="1"/>
            </p:cNvSpPr>
            <p:nvPr/>
          </p:nvSpPr>
          <p:spPr bwMode="auto">
            <a:xfrm>
              <a:off x="5511" y="2259"/>
              <a:ext cx="183" cy="219"/>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A</a:t>
              </a:r>
            </a:p>
          </p:txBody>
        </p:sp>
        <p:sp>
          <p:nvSpPr>
            <p:cNvPr id="569385" name="Text Box 43"/>
            <p:cNvSpPr txBox="1">
              <a:spLocks noChangeArrowheads="1"/>
            </p:cNvSpPr>
            <p:nvPr/>
          </p:nvSpPr>
          <p:spPr bwMode="auto">
            <a:xfrm>
              <a:off x="5511" y="3430"/>
              <a:ext cx="183" cy="219"/>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V</a:t>
              </a:r>
            </a:p>
          </p:txBody>
        </p:sp>
      </p:grpSp>
      <p:sp>
        <p:nvSpPr>
          <p:cNvPr id="761910" name="Rectangle 54"/>
          <p:cNvSpPr>
            <a:spLocks noChangeArrowheads="1"/>
          </p:cNvSpPr>
          <p:nvPr/>
        </p:nvSpPr>
        <p:spPr bwMode="auto">
          <a:xfrm>
            <a:off x="4211638" y="1944688"/>
            <a:ext cx="2116137" cy="2921000"/>
          </a:xfrm>
          <a:prstGeom prst="rect">
            <a:avLst/>
          </a:prstGeom>
          <a:noFill/>
          <a:ln w="9525">
            <a:noFill/>
            <a:miter lim="800000"/>
            <a:headEnd/>
            <a:tailEnd/>
          </a:ln>
        </p:spPr>
        <p:txBody>
          <a:bodyPr lIns="0" tIns="0" rIns="0" bIns="0" anchor="ctr">
            <a:spAutoFit/>
          </a:bodyPr>
          <a:lstStyle/>
          <a:p>
            <a:pPr>
              <a:lnSpc>
                <a:spcPct val="120000"/>
              </a:lnSpc>
            </a:pPr>
            <a:r>
              <a:rPr lang="zh-CN" altLang="en-US" sz="2000" b="1">
                <a:solidFill>
                  <a:srgbClr val="0000FF"/>
                </a:solidFill>
                <a:latin typeface="微软雅黑" pitchFamily="34" charset="-122"/>
                <a:ea typeface="微软雅黑" pitchFamily="34" charset="-122"/>
              </a:rPr>
              <a:t>若</a:t>
            </a:r>
            <a:r>
              <a:rPr lang="en-US" altLang="zh-CN" sz="2000" b="1">
                <a:solidFill>
                  <a:srgbClr val="0000FF"/>
                </a:solidFill>
                <a:latin typeface="微软雅黑" pitchFamily="34" charset="-122"/>
                <a:ea typeface="微软雅黑" pitchFamily="34" charset="-122"/>
              </a:rPr>
              <a:t>n</a:t>
            </a:r>
            <a:r>
              <a:rPr lang="zh-CN" altLang="en-US" sz="2000" b="1">
                <a:solidFill>
                  <a:srgbClr val="0000FF"/>
                </a:solidFill>
                <a:latin typeface="微软雅黑" pitchFamily="34" charset="-122"/>
                <a:ea typeface="微软雅黑" pitchFamily="34" charset="-122"/>
              </a:rPr>
              <a:t>足够大，则在一段时间内一直在局部区域内执行指令，故循环内指令的时间局部性好；</a:t>
            </a:r>
          </a:p>
          <a:p>
            <a:pPr>
              <a:lnSpc>
                <a:spcPct val="120000"/>
              </a:lnSpc>
            </a:pPr>
            <a:endParaRPr lang="zh-CN" altLang="en-US" sz="2000" b="1">
              <a:solidFill>
                <a:srgbClr val="0000FF"/>
              </a:solidFill>
              <a:latin typeface="微软雅黑" pitchFamily="34" charset="-122"/>
              <a:ea typeface="微软雅黑" pitchFamily="34" charset="-122"/>
            </a:endParaRPr>
          </a:p>
          <a:p>
            <a:pPr>
              <a:lnSpc>
                <a:spcPct val="120000"/>
              </a:lnSpc>
            </a:pPr>
            <a:r>
              <a:rPr lang="zh-CN" altLang="en-US" sz="2000" b="1">
                <a:solidFill>
                  <a:srgbClr val="0000FF"/>
                </a:solidFill>
                <a:latin typeface="微软雅黑" pitchFamily="34" charset="-122"/>
                <a:ea typeface="微软雅黑" pitchFamily="34" charset="-122"/>
              </a:rPr>
              <a:t>按顺序执行，故程序空间局部性好！</a:t>
            </a:r>
            <a:endParaRPr lang="en-US" altLang="zh-CN" sz="2000" b="1">
              <a:solidFill>
                <a:srgbClr val="0000FF"/>
              </a:solidFill>
              <a:latin typeface="微软雅黑" pitchFamily="34" charset="-122"/>
              <a:ea typeface="微软雅黑" pitchFamily="34" charset="-122"/>
            </a:endParaRPr>
          </a:p>
        </p:txBody>
      </p:sp>
      <p:sp>
        <p:nvSpPr>
          <p:cNvPr id="761911" name="Rectangle 55"/>
          <p:cNvSpPr>
            <a:spLocks noChangeArrowheads="1"/>
          </p:cNvSpPr>
          <p:nvPr/>
        </p:nvSpPr>
        <p:spPr bwMode="auto">
          <a:xfrm>
            <a:off x="296863" y="5589588"/>
            <a:ext cx="6164262" cy="730250"/>
          </a:xfrm>
          <a:prstGeom prst="rect">
            <a:avLst/>
          </a:prstGeom>
          <a:noFill/>
          <a:ln w="9525">
            <a:noFill/>
            <a:miter lim="800000"/>
            <a:headEnd/>
            <a:tailEnd/>
          </a:ln>
        </p:spPr>
        <p:txBody>
          <a:bodyPr lIns="0" tIns="0" rIns="0" bIns="0" anchor="ctr">
            <a:spAutoFit/>
          </a:bodyPr>
          <a:lstStyle/>
          <a:p>
            <a:pPr>
              <a:lnSpc>
                <a:spcPct val="120000"/>
              </a:lnSpc>
            </a:pPr>
            <a:r>
              <a:rPr lang="zh-CN" altLang="en-US" sz="2000" b="1">
                <a:solidFill>
                  <a:srgbClr val="0000FF"/>
                </a:solidFill>
                <a:latin typeface="微软雅黑" pitchFamily="34" charset="-122"/>
                <a:ea typeface="微软雅黑" pitchFamily="34" charset="-122"/>
              </a:rPr>
              <a:t>数组元素按顺序存放，按顺序访问，故空间局部性好；</a:t>
            </a:r>
          </a:p>
          <a:p>
            <a:pPr>
              <a:lnSpc>
                <a:spcPct val="120000"/>
              </a:lnSpc>
            </a:pPr>
            <a:r>
              <a:rPr lang="zh-CN" altLang="en-US" sz="2000" b="1">
                <a:solidFill>
                  <a:srgbClr val="0000FF"/>
                </a:solidFill>
                <a:latin typeface="微软雅黑" pitchFamily="34" charset="-122"/>
                <a:ea typeface="微软雅黑" pitchFamily="34" charset="-122"/>
              </a:rPr>
              <a:t>每个数组元素都只被访问</a:t>
            </a:r>
            <a:r>
              <a:rPr lang="en-US" altLang="zh-CN" sz="2000" b="1">
                <a:solidFill>
                  <a:srgbClr val="0000FF"/>
                </a:solidFill>
                <a:latin typeface="微软雅黑" pitchFamily="34" charset="-122"/>
                <a:ea typeface="微软雅黑" pitchFamily="34" charset="-122"/>
              </a:rPr>
              <a:t>1</a:t>
            </a:r>
            <a:r>
              <a:rPr lang="zh-CN" altLang="en-US" sz="2000" b="1">
                <a:solidFill>
                  <a:srgbClr val="0000FF"/>
                </a:solidFill>
                <a:latin typeface="微软雅黑" pitchFamily="34" charset="-122"/>
                <a:ea typeface="微软雅黑" pitchFamily="34" charset="-122"/>
              </a:rPr>
              <a:t>次，故没有时间局部性。</a:t>
            </a:r>
          </a:p>
        </p:txBody>
      </p:sp>
      <p:grpSp>
        <p:nvGrpSpPr>
          <p:cNvPr id="5" name="Group 44"/>
          <p:cNvGrpSpPr>
            <a:grpSpLocks/>
          </p:cNvGrpSpPr>
          <p:nvPr/>
        </p:nvGrpSpPr>
        <p:grpSpPr bwMode="auto">
          <a:xfrm>
            <a:off x="2816225" y="2708275"/>
            <a:ext cx="900113" cy="763588"/>
            <a:chOff x="1604" y="1565"/>
            <a:chExt cx="567" cy="453"/>
          </a:xfrm>
        </p:grpSpPr>
        <p:grpSp>
          <p:nvGrpSpPr>
            <p:cNvPr id="6" name="Group 59"/>
            <p:cNvGrpSpPr>
              <a:grpSpLocks/>
            </p:cNvGrpSpPr>
            <p:nvPr/>
          </p:nvGrpSpPr>
          <p:grpSpPr bwMode="auto">
            <a:xfrm>
              <a:off x="1604" y="1565"/>
              <a:ext cx="171" cy="453"/>
              <a:chOff x="1633" y="1678"/>
              <a:chExt cx="340" cy="199"/>
            </a:xfrm>
          </p:grpSpPr>
          <p:sp>
            <p:nvSpPr>
              <p:cNvPr id="569390" name="Line 56"/>
              <p:cNvSpPr>
                <a:spLocks noChangeShapeType="1"/>
              </p:cNvSpPr>
              <p:nvPr/>
            </p:nvSpPr>
            <p:spPr bwMode="auto">
              <a:xfrm>
                <a:off x="1633" y="1877"/>
                <a:ext cx="340" cy="0"/>
              </a:xfrm>
              <a:prstGeom prst="line">
                <a:avLst/>
              </a:prstGeom>
              <a:noFill/>
              <a:ln w="28575">
                <a:solidFill>
                  <a:srgbClr val="800000"/>
                </a:solidFill>
                <a:round/>
                <a:headEnd/>
                <a:tailEnd/>
              </a:ln>
            </p:spPr>
            <p:txBody>
              <a:bodyPr lIns="0" tIns="0" rIns="0" bIns="0">
                <a:spAutoFit/>
              </a:bodyPr>
              <a:lstStyle/>
              <a:p>
                <a:endParaRPr lang="zh-CN" altLang="en-US"/>
              </a:p>
            </p:txBody>
          </p:sp>
          <p:sp>
            <p:nvSpPr>
              <p:cNvPr id="569391" name="Line 57"/>
              <p:cNvSpPr>
                <a:spLocks noChangeShapeType="1"/>
              </p:cNvSpPr>
              <p:nvPr/>
            </p:nvSpPr>
            <p:spPr bwMode="auto">
              <a:xfrm>
                <a:off x="1973" y="1678"/>
                <a:ext cx="0" cy="199"/>
              </a:xfrm>
              <a:prstGeom prst="line">
                <a:avLst/>
              </a:prstGeom>
              <a:noFill/>
              <a:ln w="28575">
                <a:solidFill>
                  <a:srgbClr val="800000"/>
                </a:solidFill>
                <a:round/>
                <a:headEnd/>
                <a:tailEnd/>
              </a:ln>
            </p:spPr>
            <p:txBody>
              <a:bodyPr lIns="0" tIns="0" rIns="0" bIns="0">
                <a:spAutoFit/>
              </a:bodyPr>
              <a:lstStyle/>
              <a:p>
                <a:endParaRPr lang="zh-CN" altLang="en-US"/>
              </a:p>
            </p:txBody>
          </p:sp>
          <p:sp>
            <p:nvSpPr>
              <p:cNvPr id="569392" name="Line 58"/>
              <p:cNvSpPr>
                <a:spLocks noChangeShapeType="1"/>
              </p:cNvSpPr>
              <p:nvPr/>
            </p:nvSpPr>
            <p:spPr bwMode="auto">
              <a:xfrm flipH="1">
                <a:off x="1633" y="1678"/>
                <a:ext cx="340" cy="0"/>
              </a:xfrm>
              <a:prstGeom prst="line">
                <a:avLst/>
              </a:prstGeom>
              <a:noFill/>
              <a:ln w="28575">
                <a:solidFill>
                  <a:srgbClr val="800000"/>
                </a:solidFill>
                <a:round/>
                <a:headEnd/>
                <a:tailEnd type="triangle" w="med" len="med"/>
              </a:ln>
            </p:spPr>
            <p:txBody>
              <a:bodyPr lIns="0" tIns="0" rIns="0" bIns="0">
                <a:spAutoFit/>
              </a:bodyPr>
              <a:lstStyle/>
              <a:p>
                <a:endParaRPr lang="zh-CN" altLang="en-US"/>
              </a:p>
            </p:txBody>
          </p:sp>
        </p:grpSp>
        <p:sp>
          <p:nvSpPr>
            <p:cNvPr id="569393" name="Text Box 60"/>
            <p:cNvSpPr txBox="1">
              <a:spLocks noChangeArrowheads="1"/>
            </p:cNvSpPr>
            <p:nvPr/>
          </p:nvSpPr>
          <p:spPr bwMode="auto">
            <a:xfrm>
              <a:off x="1831" y="1593"/>
              <a:ext cx="340" cy="362"/>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6600"/>
                  </a:solidFill>
                  <a:ea typeface="黑体" pitchFamily="49" charset="-122"/>
                </a:rPr>
                <a:t>循环</a:t>
              </a:r>
              <a:r>
                <a:rPr kumimoji="1" lang="en-US" altLang="zh-CN" sz="2000" b="1">
                  <a:solidFill>
                    <a:srgbClr val="006600"/>
                  </a:solidFill>
                  <a:ea typeface="黑体" pitchFamily="49" charset="-122"/>
                </a:rPr>
                <a:t>n</a:t>
              </a:r>
              <a:r>
                <a:rPr kumimoji="1" lang="zh-CN" altLang="en-US" sz="2000" b="1">
                  <a:solidFill>
                    <a:srgbClr val="006600"/>
                  </a:solidFill>
                  <a:ea typeface="黑体" pitchFamily="49" charset="-122"/>
                </a:rPr>
                <a:t>次</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1860">
                                            <p:txEl>
                                              <p:pRg st="0" end="0"/>
                                            </p:txEl>
                                          </p:spTgt>
                                        </p:tgtEl>
                                        <p:attrNameLst>
                                          <p:attrName>style.visibility</p:attrName>
                                        </p:attrNameLst>
                                      </p:cBhvr>
                                      <p:to>
                                        <p:strVal val="visible"/>
                                      </p:to>
                                    </p:set>
                                    <p:animEffect transition="in" filter="blinds(horizontal)">
                                      <p:cBhvr>
                                        <p:cTn id="7" dur="500"/>
                                        <p:tgtEl>
                                          <p:spTgt spid="76186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61860">
                                            <p:txEl>
                                              <p:pRg st="1" end="1"/>
                                            </p:txEl>
                                          </p:spTgt>
                                        </p:tgtEl>
                                        <p:attrNameLst>
                                          <p:attrName>style.visibility</p:attrName>
                                        </p:attrNameLst>
                                      </p:cBhvr>
                                      <p:to>
                                        <p:strVal val="visible"/>
                                      </p:to>
                                    </p:set>
                                    <p:animEffect transition="in" filter="blinds(horizontal)">
                                      <p:cBhvr>
                                        <p:cTn id="10" dur="500"/>
                                        <p:tgtEl>
                                          <p:spTgt spid="76186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61860">
                                            <p:txEl>
                                              <p:pRg st="2" end="2"/>
                                            </p:txEl>
                                          </p:spTgt>
                                        </p:tgtEl>
                                        <p:attrNameLst>
                                          <p:attrName>style.visibility</p:attrName>
                                        </p:attrNameLst>
                                      </p:cBhvr>
                                      <p:to>
                                        <p:strVal val="visible"/>
                                      </p:to>
                                    </p:set>
                                    <p:animEffect transition="in" filter="blinds(horizontal)">
                                      <p:cBhvr>
                                        <p:cTn id="15" dur="500"/>
                                        <p:tgtEl>
                                          <p:spTgt spid="76186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61860">
                                            <p:txEl>
                                              <p:pRg st="3" end="3"/>
                                            </p:txEl>
                                          </p:spTgt>
                                        </p:tgtEl>
                                        <p:attrNameLst>
                                          <p:attrName>style.visibility</p:attrName>
                                        </p:attrNameLst>
                                      </p:cBhvr>
                                      <p:to>
                                        <p:strVal val="visible"/>
                                      </p:to>
                                    </p:set>
                                    <p:animEffect transition="in" filter="blinds(horizontal)">
                                      <p:cBhvr>
                                        <p:cTn id="18" dur="500"/>
                                        <p:tgtEl>
                                          <p:spTgt spid="761860">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61860">
                                            <p:txEl>
                                              <p:pRg st="4" end="4"/>
                                            </p:txEl>
                                          </p:spTgt>
                                        </p:tgtEl>
                                        <p:attrNameLst>
                                          <p:attrName>style.visibility</p:attrName>
                                        </p:attrNameLst>
                                      </p:cBhvr>
                                      <p:to>
                                        <p:strVal val="visible"/>
                                      </p:to>
                                    </p:set>
                                    <p:animEffect transition="in" filter="blinds(horizontal)">
                                      <p:cBhvr>
                                        <p:cTn id="21" dur="500"/>
                                        <p:tgtEl>
                                          <p:spTgt spid="761860">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61860">
                                            <p:txEl>
                                              <p:pRg st="5" end="5"/>
                                            </p:txEl>
                                          </p:spTgt>
                                        </p:tgtEl>
                                        <p:attrNameLst>
                                          <p:attrName>style.visibility</p:attrName>
                                        </p:attrNameLst>
                                      </p:cBhvr>
                                      <p:to>
                                        <p:strVal val="visible"/>
                                      </p:to>
                                    </p:set>
                                    <p:animEffect transition="in" filter="blinds(horizontal)">
                                      <p:cBhvr>
                                        <p:cTn id="24" dur="500"/>
                                        <p:tgtEl>
                                          <p:spTgt spid="761860">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61860">
                                            <p:txEl>
                                              <p:pRg st="6" end="6"/>
                                            </p:txEl>
                                          </p:spTgt>
                                        </p:tgtEl>
                                        <p:attrNameLst>
                                          <p:attrName>style.visibility</p:attrName>
                                        </p:attrNameLst>
                                      </p:cBhvr>
                                      <p:to>
                                        <p:strVal val="visible"/>
                                      </p:to>
                                    </p:set>
                                    <p:animEffect transition="in" filter="blinds(horizontal)">
                                      <p:cBhvr>
                                        <p:cTn id="27" dur="500"/>
                                        <p:tgtEl>
                                          <p:spTgt spid="761860">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61860">
                                            <p:txEl>
                                              <p:pRg st="7" end="7"/>
                                            </p:txEl>
                                          </p:spTgt>
                                        </p:tgtEl>
                                        <p:attrNameLst>
                                          <p:attrName>style.visibility</p:attrName>
                                        </p:attrNameLst>
                                      </p:cBhvr>
                                      <p:to>
                                        <p:strVal val="visible"/>
                                      </p:to>
                                    </p:set>
                                    <p:animEffect transition="in" filter="blinds(horizontal)">
                                      <p:cBhvr>
                                        <p:cTn id="30" dur="500"/>
                                        <p:tgtEl>
                                          <p:spTgt spid="761860">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61860">
                                            <p:txEl>
                                              <p:pRg st="8" end="8"/>
                                            </p:txEl>
                                          </p:spTgt>
                                        </p:tgtEl>
                                        <p:attrNameLst>
                                          <p:attrName>style.visibility</p:attrName>
                                        </p:attrNameLst>
                                      </p:cBhvr>
                                      <p:to>
                                        <p:strVal val="visible"/>
                                      </p:to>
                                    </p:set>
                                    <p:animEffect transition="in" filter="blinds(horizontal)">
                                      <p:cBhvr>
                                        <p:cTn id="33" dur="500"/>
                                        <p:tgtEl>
                                          <p:spTgt spid="761860">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linds(horizontal)">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61910"/>
                                        </p:tgtEl>
                                        <p:attrNameLst>
                                          <p:attrName>style.visibility</p:attrName>
                                        </p:attrNameLst>
                                      </p:cBhvr>
                                      <p:to>
                                        <p:strVal val="visible"/>
                                      </p:to>
                                    </p:set>
                                    <p:animEffect transition="in" filter="blinds(horizontal)">
                                      <p:cBhvr>
                                        <p:cTn id="43" dur="500"/>
                                        <p:tgtEl>
                                          <p:spTgt spid="761910"/>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61860">
                                            <p:txEl>
                                              <p:pRg st="10" end="10"/>
                                            </p:txEl>
                                          </p:spTgt>
                                        </p:tgtEl>
                                        <p:attrNameLst>
                                          <p:attrName>style.visibility</p:attrName>
                                        </p:attrNameLst>
                                      </p:cBhvr>
                                      <p:to>
                                        <p:strVal val="visible"/>
                                      </p:to>
                                    </p:set>
                                    <p:animEffect transition="in" filter="blinds(horizontal)">
                                      <p:cBhvr>
                                        <p:cTn id="48" dur="500"/>
                                        <p:tgtEl>
                                          <p:spTgt spid="761860">
                                            <p:txEl>
                                              <p:pRg st="10" end="10"/>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761860">
                                            <p:txEl>
                                              <p:pRg st="11" end="11"/>
                                            </p:txEl>
                                          </p:spTgt>
                                        </p:tgtEl>
                                        <p:attrNameLst>
                                          <p:attrName>style.visibility</p:attrName>
                                        </p:attrNameLst>
                                      </p:cBhvr>
                                      <p:to>
                                        <p:strVal val="visible"/>
                                      </p:to>
                                    </p:set>
                                    <p:animEffect transition="in" filter="blinds(horizontal)">
                                      <p:cBhvr>
                                        <p:cTn id="51" dur="500"/>
                                        <p:tgtEl>
                                          <p:spTgt spid="761860">
                                            <p:txEl>
                                              <p:pRg st="11" end="11"/>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761860">
                                            <p:txEl>
                                              <p:pRg st="12" end="12"/>
                                            </p:txEl>
                                          </p:spTgt>
                                        </p:tgtEl>
                                        <p:attrNameLst>
                                          <p:attrName>style.visibility</p:attrName>
                                        </p:attrNameLst>
                                      </p:cBhvr>
                                      <p:to>
                                        <p:strVal val="visible"/>
                                      </p:to>
                                    </p:set>
                                    <p:animEffect transition="in" filter="blinds(horizontal)">
                                      <p:cBhvr>
                                        <p:cTn id="54" dur="500"/>
                                        <p:tgtEl>
                                          <p:spTgt spid="761860">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761911"/>
                                        </p:tgtEl>
                                        <p:attrNameLst>
                                          <p:attrName>style.visibility</p:attrName>
                                        </p:attrNameLst>
                                      </p:cBhvr>
                                      <p:to>
                                        <p:strVal val="visible"/>
                                      </p:to>
                                    </p:set>
                                    <p:animEffect transition="in" filter="blinds(horizontal)">
                                      <p:cBhvr>
                                        <p:cTn id="59" dur="500"/>
                                        <p:tgtEl>
                                          <p:spTgt spid="761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910" grpId="0"/>
      <p:bldP spid="7619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idx="4294967295"/>
          </p:nvPr>
        </p:nvSpPr>
        <p:spPr>
          <a:xfrm>
            <a:off x="374650" y="76200"/>
            <a:ext cx="7591425" cy="762000"/>
          </a:xfrm>
        </p:spPr>
        <p:txBody>
          <a:bodyPr lIns="91440" tIns="45720" rIns="91440" bIns="45720" anchor="ctr"/>
          <a:lstStyle/>
          <a:p>
            <a:pPr eaLnBrk="1" hangingPunct="1"/>
            <a:r>
              <a:rPr lang="zh-CN" altLang="en-US" sz="3200" dirty="0"/>
              <a:t>程序的局部性原理举例</a:t>
            </a:r>
            <a:r>
              <a:rPr lang="en-US" altLang="zh-CN" sz="3200" dirty="0"/>
              <a:t>2</a:t>
            </a:r>
          </a:p>
        </p:txBody>
      </p:sp>
      <p:sp>
        <p:nvSpPr>
          <p:cNvPr id="570371" name="Rectangle 3"/>
          <p:cNvSpPr>
            <a:spLocks noGrp="1" noChangeArrowheads="1"/>
          </p:cNvSpPr>
          <p:nvPr>
            <p:ph type="body" idx="4294967295"/>
          </p:nvPr>
        </p:nvSpPr>
        <p:spPr>
          <a:xfrm>
            <a:off x="12700" y="649288"/>
            <a:ext cx="8783638" cy="1096962"/>
          </a:xfrm>
        </p:spPr>
        <p:txBody>
          <a:bodyPr lIns="91440" tIns="45720" rIns="91440" bIns="45720"/>
          <a:lstStyle/>
          <a:p>
            <a:pPr eaLnBrk="1" hangingPunct="1">
              <a:lnSpc>
                <a:spcPct val="110000"/>
              </a:lnSpc>
              <a:buFontTx/>
              <a:buNone/>
            </a:pPr>
            <a:r>
              <a:rPr lang="zh-CN" altLang="en-US" sz="1000" dirty="0">
                <a:ea typeface="宋体" pitchFamily="2" charset="-122"/>
              </a:rPr>
              <a:t>      </a:t>
            </a:r>
            <a:r>
              <a:rPr lang="zh-CN" altLang="en-US" sz="2000" dirty="0">
                <a:latin typeface="微软雅黑" pitchFamily="34" charset="-122"/>
                <a:ea typeface="微软雅黑" pitchFamily="34" charset="-122"/>
              </a:rPr>
              <a:t>以下哪个对数组</a:t>
            </a:r>
            <a:r>
              <a:rPr lang="en-US" altLang="zh-CN" sz="2000" dirty="0">
                <a:latin typeface="微软雅黑" pitchFamily="34" charset="-122"/>
                <a:ea typeface="微软雅黑" pitchFamily="34" charset="-122"/>
              </a:rPr>
              <a:t>a</a:t>
            </a:r>
            <a:r>
              <a:rPr lang="zh-CN" altLang="en-US" sz="2000" dirty="0">
                <a:latin typeface="微软雅黑" pitchFamily="34" charset="-122"/>
                <a:ea typeface="微软雅黑" pitchFamily="34" charset="-122"/>
              </a:rPr>
              <a:t>引用的空间局部性更好？时间局部性呢？变量</a:t>
            </a:r>
            <a:r>
              <a:rPr lang="en-US" altLang="zh-CN" sz="2000" dirty="0">
                <a:latin typeface="微软雅黑" pitchFamily="34" charset="-122"/>
                <a:ea typeface="微软雅黑" pitchFamily="34" charset="-122"/>
              </a:rPr>
              <a:t>sum</a:t>
            </a:r>
            <a:r>
              <a:rPr lang="zh-CN" altLang="en-US" sz="2000" dirty="0">
                <a:latin typeface="微软雅黑" pitchFamily="34" charset="-122"/>
                <a:ea typeface="微软雅黑" pitchFamily="34" charset="-122"/>
              </a:rPr>
              <a:t>的空间局部性和时间局部性如何？对于指令来说，</a:t>
            </a:r>
            <a:r>
              <a:rPr lang="en-US" altLang="zh-CN" sz="2000" dirty="0">
                <a:latin typeface="微软雅黑" pitchFamily="34" charset="-122"/>
                <a:ea typeface="微软雅黑" pitchFamily="34" charset="-122"/>
              </a:rPr>
              <a:t>for</a:t>
            </a:r>
            <a:r>
              <a:rPr lang="zh-CN" altLang="en-US" sz="2000" dirty="0">
                <a:latin typeface="微软雅黑" pitchFamily="34" charset="-122"/>
                <a:ea typeface="微软雅黑" pitchFamily="34" charset="-122"/>
              </a:rPr>
              <a:t>循环体的空间局部性和时间局部性如何？</a:t>
            </a:r>
          </a:p>
        </p:txBody>
      </p:sp>
      <p:sp>
        <p:nvSpPr>
          <p:cNvPr id="736260" name="Rectangle 4"/>
          <p:cNvSpPr>
            <a:spLocks noChangeArrowheads="1"/>
          </p:cNvSpPr>
          <p:nvPr/>
        </p:nvSpPr>
        <p:spPr bwMode="auto">
          <a:xfrm>
            <a:off x="5391150" y="6343650"/>
            <a:ext cx="3429000" cy="274638"/>
          </a:xfrm>
          <a:prstGeom prst="rect">
            <a:avLst/>
          </a:prstGeom>
          <a:noFill/>
          <a:ln w="9525">
            <a:noFill/>
            <a:miter lim="800000"/>
            <a:headEnd/>
            <a:tailEnd/>
          </a:ln>
        </p:spPr>
        <p:txBody>
          <a:bodyPr wrap="none" lIns="0" tIns="0" rIns="0" bIns="0">
            <a:spAutoFit/>
          </a:bodyPr>
          <a:lstStyle/>
          <a:p>
            <a:pPr eaLnBrk="1" hangingPunct="1">
              <a:spcBef>
                <a:spcPct val="20000"/>
              </a:spcBef>
              <a:buClr>
                <a:schemeClr val="accent1"/>
              </a:buClr>
              <a:buSzPct val="80000"/>
              <a:buFont typeface="Wingdings" pitchFamily="2" charset="2"/>
              <a:buNone/>
            </a:pPr>
            <a:r>
              <a:rPr kumimoji="1" lang="zh-CN" altLang="en-US" sz="1800" b="1">
                <a:solidFill>
                  <a:srgbClr val="CC3300"/>
                </a:solidFill>
                <a:latin typeface="微软雅黑" pitchFamily="34" charset="-122"/>
                <a:ea typeface="微软雅黑" pitchFamily="34" charset="-122"/>
                <a:cs typeface="Arial" pitchFamily="34" charset="0"/>
              </a:rPr>
              <a:t>数组在存储器中按行优先顺序存放</a:t>
            </a:r>
            <a:endParaRPr kumimoji="1" lang="zh-CN" altLang="en-US" sz="1800">
              <a:solidFill>
                <a:srgbClr val="CC3300"/>
              </a:solidFill>
              <a:latin typeface="微软雅黑" pitchFamily="34" charset="-122"/>
              <a:ea typeface="微软雅黑" pitchFamily="34" charset="-122"/>
              <a:cs typeface="Arial" pitchFamily="34" charset="0"/>
            </a:endParaRPr>
          </a:p>
        </p:txBody>
      </p:sp>
      <p:sp>
        <p:nvSpPr>
          <p:cNvPr id="570373" name="Text Box 5"/>
          <p:cNvSpPr txBox="1">
            <a:spLocks noChangeArrowheads="1"/>
          </p:cNvSpPr>
          <p:nvPr/>
        </p:nvSpPr>
        <p:spPr bwMode="auto">
          <a:xfrm>
            <a:off x="304800" y="6170613"/>
            <a:ext cx="7507288" cy="274637"/>
          </a:xfrm>
          <a:prstGeom prst="rect">
            <a:avLst/>
          </a:prstGeom>
          <a:noFill/>
          <a:ln w="9525">
            <a:noFill/>
            <a:miter lim="800000"/>
            <a:headEnd/>
            <a:tailEnd/>
          </a:ln>
        </p:spPr>
        <p:txBody>
          <a:bodyPr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36262" name="Rectangle 6"/>
          <p:cNvSpPr>
            <a:spLocks noChangeArrowheads="1"/>
          </p:cNvSpPr>
          <p:nvPr/>
        </p:nvSpPr>
        <p:spPr bwMode="auto">
          <a:xfrm>
            <a:off x="296863" y="4184650"/>
            <a:ext cx="4979987" cy="2549525"/>
          </a:xfrm>
          <a:prstGeom prst="rect">
            <a:avLst/>
          </a:prstGeom>
          <a:solidFill>
            <a:schemeClr val="bg1"/>
          </a:solidFill>
          <a:ln w="9525">
            <a:solidFill>
              <a:schemeClr val="tx1"/>
            </a:solidFill>
            <a:miter lim="800000"/>
            <a:headEnd/>
            <a:tailEnd/>
          </a:ln>
        </p:spPr>
        <p:txBody>
          <a:bodyPr lIns="0" tIns="0" rIns="0" bIns="0">
            <a:spAutoFit/>
          </a:bodyPr>
          <a:lstStyle/>
          <a:p>
            <a:pPr eaLnBrk="1" hangingPunct="1">
              <a:lnSpc>
                <a:spcPct val="110000"/>
              </a:lnSpc>
              <a:buClr>
                <a:schemeClr val="accent1"/>
              </a:buClr>
              <a:buSzPct val="80000"/>
              <a:buFont typeface="Wingdings" pitchFamily="2" charset="2"/>
              <a:buNone/>
            </a:pPr>
            <a:r>
              <a:rPr kumimoji="1" lang="zh-CN" altLang="en-US" sz="1900" b="1">
                <a:solidFill>
                  <a:srgbClr val="CC0000"/>
                </a:solidFill>
                <a:ea typeface="宋体" pitchFamily="2" charset="-122"/>
              </a:rPr>
              <a:t>程序段</a:t>
            </a:r>
            <a:r>
              <a:rPr kumimoji="1" lang="en-US" altLang="zh-CN" sz="1900" b="1">
                <a:solidFill>
                  <a:srgbClr val="CC0000"/>
                </a:solidFill>
                <a:ea typeface="宋体" pitchFamily="2" charset="-122"/>
              </a:rPr>
              <a:t>B:</a:t>
            </a:r>
          </a:p>
          <a:p>
            <a:pPr eaLnBrk="1" hangingPunct="1">
              <a:lnSpc>
                <a:spcPct val="110000"/>
              </a:lnSpc>
              <a:buClr>
                <a:schemeClr val="accent1"/>
              </a:buClr>
              <a:buSzPct val="80000"/>
              <a:buFont typeface="Wingdings" pitchFamily="2" charset="2"/>
              <a:buNone/>
            </a:pPr>
            <a:r>
              <a:rPr kumimoji="1" lang="en-US" altLang="zh-CN" sz="1900" b="1">
                <a:ea typeface="宋体" pitchFamily="2" charset="-122"/>
              </a:rPr>
              <a:t> int sumarraycols(int a[M][N])</a:t>
            </a:r>
          </a:p>
          <a:p>
            <a:pPr eaLnBrk="1" hangingPunct="1">
              <a:lnSpc>
                <a:spcPct val="110000"/>
              </a:lnSpc>
            </a:pPr>
            <a:r>
              <a:rPr kumimoji="1" lang="en-US" altLang="zh-CN" sz="1900" b="1">
                <a:ea typeface="宋体" pitchFamily="2" charset="-122"/>
              </a:rPr>
              <a:t> {</a:t>
            </a:r>
          </a:p>
          <a:p>
            <a:pPr eaLnBrk="1" hangingPunct="1">
              <a:lnSpc>
                <a:spcPct val="110000"/>
              </a:lnSpc>
            </a:pPr>
            <a:r>
              <a:rPr kumimoji="1" lang="en-US" altLang="zh-CN" sz="1900" b="1">
                <a:ea typeface="宋体" pitchFamily="2" charset="-122"/>
              </a:rPr>
              <a:t>     int i, j, sum=0;</a:t>
            </a:r>
          </a:p>
          <a:p>
            <a:pPr eaLnBrk="1" hangingPunct="1">
              <a:lnSpc>
                <a:spcPct val="110000"/>
              </a:lnSpc>
            </a:pPr>
            <a:r>
              <a:rPr kumimoji="1" lang="en-US" altLang="zh-CN" sz="1900" b="1">
                <a:ea typeface="宋体" pitchFamily="2" charset="-122"/>
              </a:rPr>
              <a:t>          for  </a:t>
            </a:r>
            <a:r>
              <a:rPr kumimoji="1" lang="en-US" altLang="zh-CN" sz="1900" b="1">
                <a:solidFill>
                  <a:srgbClr val="CC0000"/>
                </a:solidFill>
                <a:ea typeface="宋体" pitchFamily="2" charset="-122"/>
              </a:rPr>
              <a:t>(j=0; j&lt;N, j++)</a:t>
            </a:r>
          </a:p>
          <a:p>
            <a:pPr eaLnBrk="1" hangingPunct="1">
              <a:lnSpc>
                <a:spcPct val="110000"/>
              </a:lnSpc>
            </a:pPr>
            <a:r>
              <a:rPr kumimoji="1" lang="en-US" altLang="zh-CN" sz="1900" b="1">
                <a:ea typeface="宋体" pitchFamily="2" charset="-122"/>
              </a:rPr>
              <a:t>	  for </a:t>
            </a:r>
            <a:r>
              <a:rPr kumimoji="1" lang="en-US" altLang="zh-CN" sz="1900" b="1">
                <a:solidFill>
                  <a:srgbClr val="0000FF"/>
                </a:solidFill>
                <a:ea typeface="宋体" pitchFamily="2" charset="-122"/>
              </a:rPr>
              <a:t>(i=0; i&lt;M, i++)</a:t>
            </a:r>
            <a:r>
              <a:rPr kumimoji="1" lang="en-US" altLang="zh-CN" sz="1900" b="1">
                <a:ea typeface="宋体" pitchFamily="2" charset="-122"/>
              </a:rPr>
              <a:t>  sum+=a[i][j];</a:t>
            </a:r>
          </a:p>
          <a:p>
            <a:pPr eaLnBrk="1" hangingPunct="1">
              <a:lnSpc>
                <a:spcPct val="110000"/>
              </a:lnSpc>
            </a:pPr>
            <a:r>
              <a:rPr kumimoji="1" lang="en-US" altLang="zh-CN" sz="1900" b="1">
                <a:ea typeface="宋体" pitchFamily="2" charset="-122"/>
              </a:rPr>
              <a:t>           return sum;</a:t>
            </a:r>
          </a:p>
          <a:p>
            <a:pPr eaLnBrk="1" hangingPunct="1">
              <a:lnSpc>
                <a:spcPct val="110000"/>
              </a:lnSpc>
            </a:pPr>
            <a:r>
              <a:rPr kumimoji="1" lang="en-US" altLang="zh-CN" sz="1900" b="1">
                <a:ea typeface="宋体" pitchFamily="2" charset="-122"/>
              </a:rPr>
              <a:t> }</a:t>
            </a:r>
          </a:p>
        </p:txBody>
      </p:sp>
      <p:sp>
        <p:nvSpPr>
          <p:cNvPr id="736263" name="Rectangle 7"/>
          <p:cNvSpPr>
            <a:spLocks noChangeArrowheads="1"/>
          </p:cNvSpPr>
          <p:nvPr/>
        </p:nvSpPr>
        <p:spPr bwMode="auto">
          <a:xfrm>
            <a:off x="296863" y="1862138"/>
            <a:ext cx="4995862" cy="2206625"/>
          </a:xfrm>
          <a:prstGeom prst="rect">
            <a:avLst/>
          </a:prstGeom>
          <a:noFill/>
          <a:ln w="9525">
            <a:solidFill>
              <a:schemeClr val="tx1"/>
            </a:solidFill>
            <a:miter lim="800000"/>
            <a:headEnd/>
            <a:tailEnd/>
          </a:ln>
        </p:spPr>
        <p:txBody>
          <a:bodyPr lIns="0" tIns="0" rIns="0" bIns="0">
            <a:spAutoFit/>
          </a:bodyPr>
          <a:lstStyle/>
          <a:p>
            <a:pPr eaLnBrk="1" hangingPunct="1">
              <a:lnSpc>
                <a:spcPct val="95000"/>
              </a:lnSpc>
            </a:pPr>
            <a:r>
              <a:rPr kumimoji="1" lang="zh-CN" altLang="en-US" sz="1900" b="1">
                <a:solidFill>
                  <a:srgbClr val="CC3300"/>
                </a:solidFill>
                <a:ea typeface="宋体" pitchFamily="2" charset="-122"/>
              </a:rPr>
              <a:t>程序段</a:t>
            </a:r>
            <a:r>
              <a:rPr kumimoji="1" lang="en-US" altLang="zh-CN" sz="1900" b="1">
                <a:solidFill>
                  <a:srgbClr val="CC3300"/>
                </a:solidFill>
                <a:ea typeface="宋体" pitchFamily="2" charset="-122"/>
              </a:rPr>
              <a:t>A:</a:t>
            </a:r>
          </a:p>
          <a:p>
            <a:pPr eaLnBrk="1" hangingPunct="1">
              <a:lnSpc>
                <a:spcPct val="95000"/>
              </a:lnSpc>
            </a:pPr>
            <a:r>
              <a:rPr kumimoji="1" lang="en-US" altLang="zh-CN" sz="1900" b="1">
                <a:ea typeface="宋体" pitchFamily="2" charset="-122"/>
              </a:rPr>
              <a:t> int sumarrayrows(int a[M][N])</a:t>
            </a:r>
          </a:p>
          <a:p>
            <a:pPr eaLnBrk="1" hangingPunct="1">
              <a:lnSpc>
                <a:spcPct val="95000"/>
              </a:lnSpc>
            </a:pPr>
            <a:r>
              <a:rPr kumimoji="1" lang="en-US" altLang="zh-CN" sz="1900" b="1">
                <a:ea typeface="宋体" pitchFamily="2" charset="-122"/>
              </a:rPr>
              <a:t> {</a:t>
            </a:r>
          </a:p>
          <a:p>
            <a:pPr eaLnBrk="1" hangingPunct="1">
              <a:lnSpc>
                <a:spcPct val="95000"/>
              </a:lnSpc>
            </a:pPr>
            <a:r>
              <a:rPr kumimoji="1" lang="en-US" altLang="zh-CN" sz="1900" b="1">
                <a:ea typeface="宋体" pitchFamily="2" charset="-122"/>
              </a:rPr>
              <a:t>    int i, j, sum=0;</a:t>
            </a:r>
          </a:p>
          <a:p>
            <a:pPr eaLnBrk="1" hangingPunct="1">
              <a:lnSpc>
                <a:spcPct val="95000"/>
              </a:lnSpc>
            </a:pPr>
            <a:r>
              <a:rPr kumimoji="1" lang="en-US" altLang="zh-CN" sz="1900" b="1">
                <a:ea typeface="宋体" pitchFamily="2" charset="-122"/>
              </a:rPr>
              <a:t>        for  (</a:t>
            </a:r>
            <a:r>
              <a:rPr kumimoji="1" lang="en-US" altLang="zh-CN" sz="1900" b="1">
                <a:solidFill>
                  <a:srgbClr val="CC0000"/>
                </a:solidFill>
                <a:ea typeface="宋体" pitchFamily="2" charset="-122"/>
              </a:rPr>
              <a:t>i=0; i&lt;M, i++)</a:t>
            </a:r>
          </a:p>
          <a:p>
            <a:pPr eaLnBrk="1" hangingPunct="1">
              <a:lnSpc>
                <a:spcPct val="95000"/>
              </a:lnSpc>
            </a:pPr>
            <a:r>
              <a:rPr kumimoji="1" lang="en-US" altLang="zh-CN" sz="1900" b="1">
                <a:ea typeface="宋体" pitchFamily="2" charset="-122"/>
              </a:rPr>
              <a:t>	for </a:t>
            </a:r>
            <a:r>
              <a:rPr kumimoji="1" lang="en-US" altLang="zh-CN" sz="1900" b="1">
                <a:solidFill>
                  <a:srgbClr val="0000FF"/>
                </a:solidFill>
                <a:ea typeface="宋体" pitchFamily="2" charset="-122"/>
              </a:rPr>
              <a:t>(j=0; j&lt;N, j++)  </a:t>
            </a:r>
            <a:r>
              <a:rPr kumimoji="1" lang="en-US" altLang="zh-CN" sz="1900" b="1">
                <a:ea typeface="宋体" pitchFamily="2" charset="-122"/>
              </a:rPr>
              <a:t>sum+=a[i][j];</a:t>
            </a:r>
          </a:p>
          <a:p>
            <a:pPr eaLnBrk="1" hangingPunct="1">
              <a:lnSpc>
                <a:spcPct val="95000"/>
              </a:lnSpc>
            </a:pPr>
            <a:r>
              <a:rPr kumimoji="1" lang="en-US" altLang="zh-CN" sz="1900" b="1">
                <a:ea typeface="宋体" pitchFamily="2" charset="-122"/>
              </a:rPr>
              <a:t>        return sum;</a:t>
            </a:r>
          </a:p>
          <a:p>
            <a:pPr eaLnBrk="1" hangingPunct="1">
              <a:lnSpc>
                <a:spcPct val="95000"/>
              </a:lnSpc>
            </a:pPr>
            <a:r>
              <a:rPr kumimoji="1" lang="en-US" altLang="zh-CN" sz="1900" b="1">
                <a:ea typeface="宋体" pitchFamily="2" charset="-122"/>
              </a:rPr>
              <a:t> }</a:t>
            </a:r>
          </a:p>
        </p:txBody>
      </p:sp>
      <p:sp>
        <p:nvSpPr>
          <p:cNvPr id="736264" name="Rectangle 8"/>
          <p:cNvSpPr>
            <a:spLocks noChangeArrowheads="1"/>
          </p:cNvSpPr>
          <p:nvPr/>
        </p:nvSpPr>
        <p:spPr bwMode="auto">
          <a:xfrm>
            <a:off x="6021388" y="1460500"/>
            <a:ext cx="2765425" cy="363538"/>
          </a:xfrm>
          <a:prstGeom prst="rect">
            <a:avLst/>
          </a:prstGeom>
          <a:noFill/>
          <a:ln w="25400">
            <a:noFill/>
            <a:miter lim="800000"/>
            <a:headEnd/>
            <a:tailEnd/>
          </a:ln>
        </p:spPr>
        <p:txBody>
          <a:bodyPr wrap="none" lIns="89140" tIns="43777" rIns="89140" bIns="43777">
            <a:spAutoFit/>
          </a:bodyPr>
          <a:lstStyle/>
          <a:p>
            <a:r>
              <a:rPr kumimoji="1" lang="en-US" altLang="zh-CN" sz="1800" b="1">
                <a:solidFill>
                  <a:srgbClr val="006600"/>
                </a:solidFill>
                <a:ea typeface="黑体" pitchFamily="49" charset="-122"/>
              </a:rPr>
              <a:t>M=N=2048</a:t>
            </a:r>
            <a:r>
              <a:rPr kumimoji="1" lang="zh-CN" altLang="en-US" sz="1800" b="1">
                <a:solidFill>
                  <a:srgbClr val="006600"/>
                </a:solidFill>
                <a:ea typeface="黑体" pitchFamily="49" charset="-122"/>
              </a:rPr>
              <a:t>时</a:t>
            </a:r>
            <a:r>
              <a:rPr lang="zh-CN" altLang="en-US" sz="1800" b="1">
                <a:solidFill>
                  <a:srgbClr val="006600"/>
                </a:solidFill>
                <a:ea typeface="黑体" pitchFamily="49" charset="-122"/>
              </a:rPr>
              <a:t>主存的布局</a:t>
            </a:r>
            <a:r>
              <a:rPr lang="en-US" altLang="zh-CN" sz="1800" b="1">
                <a:solidFill>
                  <a:srgbClr val="006600"/>
                </a:solidFill>
                <a:ea typeface="黑体" pitchFamily="49" charset="-122"/>
              </a:rPr>
              <a:t>:</a:t>
            </a:r>
          </a:p>
        </p:txBody>
      </p:sp>
      <p:grpSp>
        <p:nvGrpSpPr>
          <p:cNvPr id="2" name="Group 9"/>
          <p:cNvGrpSpPr>
            <a:grpSpLocks/>
          </p:cNvGrpSpPr>
          <p:nvPr/>
        </p:nvGrpSpPr>
        <p:grpSpPr bwMode="auto">
          <a:xfrm>
            <a:off x="5346700" y="1835150"/>
            <a:ext cx="3556000" cy="4421188"/>
            <a:chOff x="3560" y="1196"/>
            <a:chExt cx="1985" cy="2728"/>
          </a:xfrm>
        </p:grpSpPr>
        <p:sp>
          <p:nvSpPr>
            <p:cNvPr id="570378" name="Rectangle 10"/>
            <p:cNvSpPr>
              <a:spLocks noChangeArrowheads="1"/>
            </p:cNvSpPr>
            <p:nvPr/>
          </p:nvSpPr>
          <p:spPr bwMode="auto">
            <a:xfrm>
              <a:off x="3709" y="1318"/>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0x100</a:t>
              </a:r>
            </a:p>
          </p:txBody>
        </p:sp>
        <p:sp>
          <p:nvSpPr>
            <p:cNvPr id="570379" name="Rectangle 11"/>
            <p:cNvSpPr>
              <a:spLocks noChangeArrowheads="1"/>
            </p:cNvSpPr>
            <p:nvPr/>
          </p:nvSpPr>
          <p:spPr bwMode="auto">
            <a:xfrm>
              <a:off x="3702" y="1769"/>
              <a:ext cx="432"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a:t>
              </a:r>
              <a:r>
                <a:rPr lang="en-US" altLang="zh-CN" b="1">
                  <a:ea typeface="PMingLiU" pitchFamily="18" charset="-120"/>
                </a:rPr>
                <a:t>7</a:t>
              </a:r>
              <a:r>
                <a:rPr lang="en-US" altLang="zh-TW" b="1">
                  <a:ea typeface="PMingLiU" pitchFamily="18" charset="-120"/>
                </a:rPr>
                <a:t>C</a:t>
              </a:r>
            </a:p>
          </p:txBody>
        </p:sp>
        <p:sp>
          <p:nvSpPr>
            <p:cNvPr id="570380" name="Rectangle 12"/>
            <p:cNvSpPr>
              <a:spLocks noChangeArrowheads="1"/>
            </p:cNvSpPr>
            <p:nvPr/>
          </p:nvSpPr>
          <p:spPr bwMode="auto">
            <a:xfrm>
              <a:off x="3702" y="1913"/>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a:t>
              </a:r>
              <a:r>
                <a:rPr lang="en-US" altLang="zh-CN" b="1">
                  <a:ea typeface="PMingLiU" pitchFamily="18" charset="-120"/>
                </a:rPr>
                <a:t>8</a:t>
              </a:r>
              <a:r>
                <a:rPr lang="en-US" altLang="zh-TW" b="1">
                  <a:ea typeface="PMingLiU" pitchFamily="18" charset="-120"/>
                </a:rPr>
                <a:t>0</a:t>
              </a:r>
            </a:p>
          </p:txBody>
        </p:sp>
        <p:sp>
          <p:nvSpPr>
            <p:cNvPr id="570381" name="Rectangle 13"/>
            <p:cNvSpPr>
              <a:spLocks noChangeArrowheads="1"/>
            </p:cNvSpPr>
            <p:nvPr/>
          </p:nvSpPr>
          <p:spPr bwMode="auto">
            <a:xfrm>
              <a:off x="3702" y="2057"/>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a:t>
              </a:r>
              <a:r>
                <a:rPr lang="en-US" altLang="zh-CN" b="1">
                  <a:ea typeface="PMingLiU" pitchFamily="18" charset="-120"/>
                </a:rPr>
                <a:t>8</a:t>
              </a:r>
              <a:r>
                <a:rPr lang="en-US" altLang="zh-TW" b="1">
                  <a:ea typeface="PMingLiU" pitchFamily="18" charset="-120"/>
                </a:rPr>
                <a:t>4</a:t>
              </a:r>
            </a:p>
          </p:txBody>
        </p:sp>
        <p:sp>
          <p:nvSpPr>
            <p:cNvPr id="570382" name="Rectangle 14"/>
            <p:cNvSpPr>
              <a:spLocks noChangeArrowheads="1"/>
            </p:cNvSpPr>
            <p:nvPr/>
          </p:nvSpPr>
          <p:spPr bwMode="auto">
            <a:xfrm>
              <a:off x="3702" y="2538"/>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0x400</a:t>
              </a:r>
            </a:p>
          </p:txBody>
        </p:sp>
        <p:sp>
          <p:nvSpPr>
            <p:cNvPr id="570383" name="Rectangle 15"/>
            <p:cNvSpPr>
              <a:spLocks noChangeArrowheads="1"/>
            </p:cNvSpPr>
            <p:nvPr/>
          </p:nvSpPr>
          <p:spPr bwMode="auto">
            <a:xfrm>
              <a:off x="3702" y="2682"/>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0x404</a:t>
              </a:r>
            </a:p>
          </p:txBody>
        </p:sp>
        <p:sp>
          <p:nvSpPr>
            <p:cNvPr id="570384" name="Rectangle 16"/>
            <p:cNvSpPr>
              <a:spLocks noChangeArrowheads="1"/>
            </p:cNvSpPr>
            <p:nvPr/>
          </p:nvSpPr>
          <p:spPr bwMode="auto">
            <a:xfrm>
              <a:off x="3702" y="3114"/>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a:t>
              </a:r>
              <a:r>
                <a:rPr lang="en-US" altLang="zh-CN" b="1">
                  <a:ea typeface="PMingLiU" pitchFamily="18" charset="-120"/>
                </a:rPr>
                <a:t>c0</a:t>
              </a:r>
              <a:r>
                <a:rPr lang="en-US" altLang="zh-TW" b="1">
                  <a:ea typeface="PMingLiU" pitchFamily="18" charset="-120"/>
                </a:rPr>
                <a:t>0</a:t>
              </a:r>
            </a:p>
          </p:txBody>
        </p:sp>
        <p:sp>
          <p:nvSpPr>
            <p:cNvPr id="570385" name="Rectangle 17"/>
            <p:cNvSpPr>
              <a:spLocks noChangeArrowheads="1"/>
            </p:cNvSpPr>
            <p:nvPr/>
          </p:nvSpPr>
          <p:spPr bwMode="auto">
            <a:xfrm>
              <a:off x="3702" y="3258"/>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a:t>
              </a:r>
              <a:r>
                <a:rPr lang="en-US" altLang="zh-CN" b="1">
                  <a:ea typeface="PMingLiU" pitchFamily="18" charset="-120"/>
                </a:rPr>
                <a:t>c0</a:t>
              </a:r>
              <a:r>
                <a:rPr lang="en-US" altLang="zh-TW" b="1">
                  <a:ea typeface="PMingLiU" pitchFamily="18" charset="-120"/>
                </a:rPr>
                <a:t>4</a:t>
              </a:r>
            </a:p>
          </p:txBody>
        </p:sp>
        <p:sp>
          <p:nvSpPr>
            <p:cNvPr id="570386" name="Rectangle 18"/>
            <p:cNvSpPr>
              <a:spLocks noChangeArrowheads="1"/>
            </p:cNvSpPr>
            <p:nvPr/>
          </p:nvSpPr>
          <p:spPr bwMode="auto">
            <a:xfrm>
              <a:off x="3709" y="1196"/>
              <a:ext cx="439"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0x0FC</a:t>
              </a:r>
            </a:p>
          </p:txBody>
        </p:sp>
        <p:sp>
          <p:nvSpPr>
            <p:cNvPr id="570387" name="Text Box 19"/>
            <p:cNvSpPr txBox="1">
              <a:spLocks noChangeArrowheads="1"/>
            </p:cNvSpPr>
            <p:nvPr/>
          </p:nvSpPr>
          <p:spPr bwMode="auto">
            <a:xfrm>
              <a:off x="5291" y="1443"/>
              <a:ext cx="254" cy="2291"/>
            </a:xfrm>
            <a:prstGeom prst="rect">
              <a:avLst/>
            </a:prstGeom>
            <a:noFill/>
            <a:ln w="9525">
              <a:noFill/>
              <a:miter lim="800000"/>
              <a:headEnd/>
              <a:tailEnd/>
            </a:ln>
          </p:spPr>
          <p:txBody>
            <a:bodyPr vert="eaVert" lIns="90083" tIns="45046" rIns="90083" bIns="45046">
              <a:spAutoFit/>
            </a:bodyPr>
            <a:lstStyle/>
            <a:p>
              <a:pPr eaLnBrk="1" hangingPunct="1">
                <a:spcBef>
                  <a:spcPct val="50000"/>
                </a:spcBef>
              </a:pPr>
              <a:r>
                <a:rPr kumimoji="1" lang="zh-CN" altLang="en-US" sz="1800" b="1">
                  <a:solidFill>
                    <a:srgbClr val="006600"/>
                  </a:solidFill>
                  <a:ea typeface="黑体" pitchFamily="49" charset="-122"/>
                </a:rPr>
                <a:t>指  令                            数   据</a:t>
              </a:r>
            </a:p>
          </p:txBody>
        </p:sp>
        <p:sp>
          <p:nvSpPr>
            <p:cNvPr id="570388" name="Text Box 20"/>
            <p:cNvSpPr txBox="1">
              <a:spLocks noChangeArrowheads="1"/>
            </p:cNvSpPr>
            <p:nvPr/>
          </p:nvSpPr>
          <p:spPr bwMode="auto">
            <a:xfrm>
              <a:off x="4978" y="2539"/>
              <a:ext cx="183" cy="214"/>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a</a:t>
              </a:r>
            </a:p>
          </p:txBody>
        </p:sp>
        <p:sp>
          <p:nvSpPr>
            <p:cNvPr id="570389" name="Text Box 21"/>
            <p:cNvSpPr txBox="1">
              <a:spLocks noChangeArrowheads="1"/>
            </p:cNvSpPr>
            <p:nvPr/>
          </p:nvSpPr>
          <p:spPr bwMode="auto">
            <a:xfrm>
              <a:off x="4978" y="3710"/>
              <a:ext cx="522" cy="214"/>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sum</a:t>
              </a:r>
            </a:p>
          </p:txBody>
        </p:sp>
        <p:sp>
          <p:nvSpPr>
            <p:cNvPr id="570390" name="Rectangle 22"/>
            <p:cNvSpPr>
              <a:spLocks noChangeArrowheads="1"/>
            </p:cNvSpPr>
            <p:nvPr/>
          </p:nvSpPr>
          <p:spPr bwMode="auto">
            <a:xfrm>
              <a:off x="4160" y="1962"/>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b="1">
                  <a:ea typeface="PMingLiU" pitchFamily="18" charset="-120"/>
                </a:rPr>
                <a:t>I</a:t>
              </a:r>
              <a:r>
                <a:rPr lang="en-US" altLang="zh-CN" b="1">
                  <a:ea typeface="PMingLiU" pitchFamily="18" charset="-120"/>
                </a:rPr>
                <a:t>34</a:t>
              </a:r>
              <a:endParaRPr lang="en-US" altLang="zh-TW" b="1">
                <a:ea typeface="PMingLiU" pitchFamily="18" charset="-120"/>
              </a:endParaRPr>
            </a:p>
          </p:txBody>
        </p:sp>
        <p:sp>
          <p:nvSpPr>
            <p:cNvPr id="570391" name="Rectangle 23"/>
            <p:cNvSpPr>
              <a:spLocks noChangeArrowheads="1"/>
            </p:cNvSpPr>
            <p:nvPr/>
          </p:nvSpPr>
          <p:spPr bwMode="auto">
            <a:xfrm>
              <a:off x="4160" y="2106"/>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b="1">
                  <a:ea typeface="PMingLiU" pitchFamily="18" charset="-120"/>
                </a:rPr>
                <a:t>I</a:t>
              </a:r>
              <a:r>
                <a:rPr lang="en-US" altLang="zh-CN" b="1">
                  <a:ea typeface="PMingLiU" pitchFamily="18" charset="-120"/>
                </a:rPr>
                <a:t>35</a:t>
              </a:r>
              <a:endParaRPr lang="en-US" altLang="zh-TW" b="1">
                <a:ea typeface="PMingLiU" pitchFamily="18" charset="-120"/>
              </a:endParaRPr>
            </a:p>
          </p:txBody>
        </p:sp>
        <p:sp>
          <p:nvSpPr>
            <p:cNvPr id="570392" name="Rectangle 24"/>
            <p:cNvSpPr>
              <a:spLocks noChangeArrowheads="1"/>
            </p:cNvSpPr>
            <p:nvPr/>
          </p:nvSpPr>
          <p:spPr bwMode="auto">
            <a:xfrm>
              <a:off x="4160" y="25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b="1">
                  <a:ea typeface="PMingLiU" pitchFamily="18" charset="-120"/>
                </a:rPr>
                <a:t>a[0]</a:t>
              </a:r>
              <a:r>
                <a:rPr lang="en-US" altLang="zh-CN" b="1">
                  <a:ea typeface="PMingLiU" pitchFamily="18" charset="-120"/>
                </a:rPr>
                <a:t>[0]</a:t>
              </a:r>
              <a:endParaRPr lang="en-US" altLang="zh-TW" b="1">
                <a:ea typeface="PMingLiU" pitchFamily="18" charset="-120"/>
              </a:endParaRPr>
            </a:p>
          </p:txBody>
        </p:sp>
        <p:sp>
          <p:nvSpPr>
            <p:cNvPr id="570393" name="Rectangle 25"/>
            <p:cNvSpPr>
              <a:spLocks noChangeArrowheads="1"/>
            </p:cNvSpPr>
            <p:nvPr/>
          </p:nvSpPr>
          <p:spPr bwMode="auto">
            <a:xfrm>
              <a:off x="4160" y="2731"/>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b="1">
                  <a:ea typeface="PMingLiU" pitchFamily="18" charset="-120"/>
                </a:rPr>
                <a:t>a[0]</a:t>
              </a:r>
              <a:r>
                <a:rPr lang="en-US" altLang="zh-TW" b="1">
                  <a:ea typeface="PMingLiU" pitchFamily="18" charset="-120"/>
                </a:rPr>
                <a:t>[1]</a:t>
              </a:r>
            </a:p>
          </p:txBody>
        </p:sp>
        <p:sp>
          <p:nvSpPr>
            <p:cNvPr id="570394" name="Rectangle 26"/>
            <p:cNvSpPr>
              <a:spLocks noChangeArrowheads="1"/>
            </p:cNvSpPr>
            <p:nvPr/>
          </p:nvSpPr>
          <p:spPr bwMode="auto">
            <a:xfrm>
              <a:off x="4160" y="2875"/>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800" b="1">
                  <a:latin typeface="Times New Roman" pitchFamily="18" charset="0"/>
                  <a:ea typeface="华文新魏" pitchFamily="2" charset="-122"/>
                </a:rPr>
                <a:t>• • •</a:t>
              </a:r>
              <a:endParaRPr lang="en-US" altLang="zh-TW" sz="1800" b="1">
                <a:ea typeface="华文新魏" pitchFamily="2" charset="-122"/>
              </a:endParaRPr>
            </a:p>
          </p:txBody>
        </p:sp>
        <p:sp>
          <p:nvSpPr>
            <p:cNvPr id="570395" name="Rectangle 27"/>
            <p:cNvSpPr>
              <a:spLocks noChangeArrowheads="1"/>
            </p:cNvSpPr>
            <p:nvPr/>
          </p:nvSpPr>
          <p:spPr bwMode="auto">
            <a:xfrm>
              <a:off x="4160" y="301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b="1">
                  <a:ea typeface="PMingLiU" pitchFamily="18" charset="-120"/>
                </a:rPr>
                <a:t>a[0]</a:t>
              </a:r>
              <a:r>
                <a:rPr lang="en-US" altLang="zh-TW" b="1">
                  <a:ea typeface="PMingLiU" pitchFamily="18" charset="-120"/>
                </a:rPr>
                <a:t>[</a:t>
              </a:r>
              <a:r>
                <a:rPr lang="en-US" altLang="zh-CN" b="1">
                  <a:ea typeface="PMingLiU" pitchFamily="18" charset="-120"/>
                </a:rPr>
                <a:t>2047</a:t>
              </a:r>
              <a:r>
                <a:rPr lang="en-US" altLang="zh-TW" b="1">
                  <a:ea typeface="PMingLiU" pitchFamily="18" charset="-120"/>
                </a:rPr>
                <a:t>]</a:t>
              </a:r>
            </a:p>
          </p:txBody>
        </p:sp>
        <p:sp>
          <p:nvSpPr>
            <p:cNvPr id="570396" name="Rectangle 28"/>
            <p:cNvSpPr>
              <a:spLocks noChangeArrowheads="1"/>
            </p:cNvSpPr>
            <p:nvPr/>
          </p:nvSpPr>
          <p:spPr bwMode="auto">
            <a:xfrm>
              <a:off x="4160" y="316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b="1">
                  <a:ea typeface="PMingLiU" pitchFamily="18" charset="-120"/>
                </a:rPr>
                <a:t>a[1]</a:t>
              </a:r>
              <a:r>
                <a:rPr lang="en-US" altLang="zh-TW" b="1">
                  <a:ea typeface="PMingLiU" pitchFamily="18" charset="-120"/>
                </a:rPr>
                <a:t>[</a:t>
              </a:r>
              <a:r>
                <a:rPr lang="en-US" altLang="zh-CN" b="1">
                  <a:ea typeface="PMingLiU" pitchFamily="18" charset="-120"/>
                </a:rPr>
                <a:t>0</a:t>
              </a:r>
              <a:r>
                <a:rPr lang="en-US" altLang="zh-TW" b="1">
                  <a:ea typeface="PMingLiU" pitchFamily="18" charset="-120"/>
                </a:rPr>
                <a:t>]</a:t>
              </a:r>
            </a:p>
          </p:txBody>
        </p:sp>
        <p:sp>
          <p:nvSpPr>
            <p:cNvPr id="570397" name="Rectangle 29"/>
            <p:cNvSpPr>
              <a:spLocks noChangeArrowheads="1"/>
            </p:cNvSpPr>
            <p:nvPr/>
          </p:nvSpPr>
          <p:spPr bwMode="auto">
            <a:xfrm>
              <a:off x="4160" y="330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b="1">
                  <a:ea typeface="PMingLiU" pitchFamily="18" charset="-120"/>
                </a:rPr>
                <a:t>a[1]</a:t>
              </a:r>
              <a:r>
                <a:rPr lang="en-US" altLang="zh-TW" b="1">
                  <a:ea typeface="PMingLiU" pitchFamily="18" charset="-120"/>
                </a:rPr>
                <a:t>[</a:t>
              </a:r>
              <a:r>
                <a:rPr lang="en-US" altLang="zh-CN" b="1">
                  <a:ea typeface="PMingLiU" pitchFamily="18" charset="-120"/>
                </a:rPr>
                <a:t>1</a:t>
              </a:r>
              <a:r>
                <a:rPr lang="en-US" altLang="zh-TW" b="1">
                  <a:ea typeface="PMingLiU" pitchFamily="18" charset="-120"/>
                </a:rPr>
                <a:t>]</a:t>
              </a:r>
            </a:p>
          </p:txBody>
        </p:sp>
        <p:sp>
          <p:nvSpPr>
            <p:cNvPr id="570398" name="Rectangle 30"/>
            <p:cNvSpPr>
              <a:spLocks noChangeArrowheads="1"/>
            </p:cNvSpPr>
            <p:nvPr/>
          </p:nvSpPr>
          <p:spPr bwMode="auto">
            <a:xfrm>
              <a:off x="4160" y="2250"/>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70399" name="Rectangle 31"/>
            <p:cNvSpPr>
              <a:spLocks noChangeArrowheads="1"/>
            </p:cNvSpPr>
            <p:nvPr/>
          </p:nvSpPr>
          <p:spPr bwMode="auto">
            <a:xfrm>
              <a:off x="4160" y="37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endParaRPr lang="zh-CN" altLang="en-US" sz="1400" b="1">
                <a:latin typeface="Courier New" pitchFamily="49" charset="0"/>
                <a:ea typeface="PMingLiU" pitchFamily="18" charset="-120"/>
              </a:endParaRPr>
            </a:p>
          </p:txBody>
        </p:sp>
        <p:sp>
          <p:nvSpPr>
            <p:cNvPr id="570400" name="Rectangle 32"/>
            <p:cNvSpPr>
              <a:spLocks noChangeArrowheads="1"/>
            </p:cNvSpPr>
            <p:nvPr/>
          </p:nvSpPr>
          <p:spPr bwMode="auto">
            <a:xfrm>
              <a:off x="4160" y="3451"/>
              <a:ext cx="818" cy="32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70401" name="Rectangle 33"/>
            <p:cNvSpPr>
              <a:spLocks noChangeArrowheads="1"/>
            </p:cNvSpPr>
            <p:nvPr/>
          </p:nvSpPr>
          <p:spPr bwMode="auto">
            <a:xfrm>
              <a:off x="4156" y="120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b="1">
                  <a:ea typeface="PMingLiU" pitchFamily="18" charset="-120"/>
                </a:rPr>
                <a:t>I</a:t>
              </a:r>
              <a:r>
                <a:rPr lang="en-US" altLang="zh-CN" b="1">
                  <a:ea typeface="PMingLiU" pitchFamily="18" charset="-120"/>
                </a:rPr>
                <a:t>1</a:t>
              </a:r>
              <a:endParaRPr lang="en-US" altLang="zh-TW" b="1">
                <a:ea typeface="PMingLiU" pitchFamily="18" charset="-120"/>
              </a:endParaRPr>
            </a:p>
          </p:txBody>
        </p:sp>
        <p:sp>
          <p:nvSpPr>
            <p:cNvPr id="570402" name="Rectangle 34"/>
            <p:cNvSpPr>
              <a:spLocks noChangeArrowheads="1"/>
            </p:cNvSpPr>
            <p:nvPr/>
          </p:nvSpPr>
          <p:spPr bwMode="auto">
            <a:xfrm>
              <a:off x="4156" y="135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b="1">
                  <a:ea typeface="PMingLiU" pitchFamily="18" charset="-120"/>
                </a:rPr>
                <a:t>I</a:t>
              </a:r>
              <a:r>
                <a:rPr lang="en-US" altLang="zh-CN" b="1">
                  <a:ea typeface="PMingLiU" pitchFamily="18" charset="-120"/>
                </a:rPr>
                <a:t>2</a:t>
              </a:r>
              <a:endParaRPr lang="en-US" altLang="zh-TW" b="1">
                <a:ea typeface="PMingLiU" pitchFamily="18" charset="-120"/>
              </a:endParaRPr>
            </a:p>
          </p:txBody>
        </p:sp>
        <p:sp>
          <p:nvSpPr>
            <p:cNvPr id="570403" name="Rectangle 35"/>
            <p:cNvSpPr>
              <a:spLocks noChangeArrowheads="1"/>
            </p:cNvSpPr>
            <p:nvPr/>
          </p:nvSpPr>
          <p:spPr bwMode="auto">
            <a:xfrm>
              <a:off x="4156" y="1834"/>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b="1">
                  <a:ea typeface="PMingLiU" pitchFamily="18" charset="-120"/>
                </a:rPr>
                <a:t>I33</a:t>
              </a:r>
              <a:endParaRPr lang="en-US" altLang="zh-TW" b="1">
                <a:ea typeface="PMingLiU" pitchFamily="18" charset="-120"/>
              </a:endParaRPr>
            </a:p>
          </p:txBody>
        </p:sp>
        <p:sp>
          <p:nvSpPr>
            <p:cNvPr id="570404" name="Rectangle 36"/>
            <p:cNvSpPr>
              <a:spLocks noChangeArrowheads="1"/>
            </p:cNvSpPr>
            <p:nvPr/>
          </p:nvSpPr>
          <p:spPr bwMode="auto">
            <a:xfrm>
              <a:off x="4156" y="1497"/>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grpSp>
          <p:nvGrpSpPr>
            <p:cNvPr id="3" name="Group 37"/>
            <p:cNvGrpSpPr>
              <a:grpSpLocks/>
            </p:cNvGrpSpPr>
            <p:nvPr/>
          </p:nvGrpSpPr>
          <p:grpSpPr bwMode="auto">
            <a:xfrm>
              <a:off x="5023" y="1497"/>
              <a:ext cx="202" cy="416"/>
              <a:chOff x="5023" y="1497"/>
              <a:chExt cx="202" cy="416"/>
            </a:xfrm>
          </p:grpSpPr>
          <p:sp>
            <p:nvSpPr>
              <p:cNvPr id="570406" name="Line 38"/>
              <p:cNvSpPr>
                <a:spLocks noChangeShapeType="1"/>
              </p:cNvSpPr>
              <p:nvPr/>
            </p:nvSpPr>
            <p:spPr bwMode="auto">
              <a:xfrm>
                <a:off x="5023" y="1913"/>
                <a:ext cx="202" cy="0"/>
              </a:xfrm>
              <a:prstGeom prst="line">
                <a:avLst/>
              </a:prstGeom>
              <a:noFill/>
              <a:ln w="38100">
                <a:solidFill>
                  <a:srgbClr val="CC0000"/>
                </a:solidFill>
                <a:round/>
                <a:headEnd/>
                <a:tailEnd/>
              </a:ln>
            </p:spPr>
            <p:txBody>
              <a:bodyPr lIns="0" tIns="0" rIns="0" bIns="0">
                <a:spAutoFit/>
              </a:bodyPr>
              <a:lstStyle/>
              <a:p>
                <a:endParaRPr lang="zh-CN" altLang="en-US"/>
              </a:p>
            </p:txBody>
          </p:sp>
          <p:sp>
            <p:nvSpPr>
              <p:cNvPr id="570407" name="Line 39"/>
              <p:cNvSpPr>
                <a:spLocks noChangeShapeType="1"/>
              </p:cNvSpPr>
              <p:nvPr/>
            </p:nvSpPr>
            <p:spPr bwMode="auto">
              <a:xfrm flipV="1">
                <a:off x="5225" y="1497"/>
                <a:ext cx="0" cy="416"/>
              </a:xfrm>
              <a:prstGeom prst="line">
                <a:avLst/>
              </a:prstGeom>
              <a:noFill/>
              <a:ln w="38100">
                <a:solidFill>
                  <a:srgbClr val="CC0000"/>
                </a:solidFill>
                <a:round/>
                <a:headEnd/>
                <a:tailEnd/>
              </a:ln>
            </p:spPr>
            <p:txBody>
              <a:bodyPr lIns="0" tIns="0" rIns="0" bIns="0">
                <a:spAutoFit/>
              </a:bodyPr>
              <a:lstStyle/>
              <a:p>
                <a:endParaRPr lang="zh-CN" altLang="en-US"/>
              </a:p>
            </p:txBody>
          </p:sp>
          <p:sp>
            <p:nvSpPr>
              <p:cNvPr id="570408" name="Line 40"/>
              <p:cNvSpPr>
                <a:spLocks noChangeShapeType="1"/>
              </p:cNvSpPr>
              <p:nvPr/>
            </p:nvSpPr>
            <p:spPr bwMode="auto">
              <a:xfrm flipH="1">
                <a:off x="5023" y="1497"/>
                <a:ext cx="202" cy="0"/>
              </a:xfrm>
              <a:prstGeom prst="line">
                <a:avLst/>
              </a:prstGeom>
              <a:noFill/>
              <a:ln w="38100">
                <a:solidFill>
                  <a:srgbClr val="CC0000"/>
                </a:solidFill>
                <a:round/>
                <a:headEnd/>
                <a:tailEnd type="triangle" w="med" len="med"/>
              </a:ln>
            </p:spPr>
            <p:txBody>
              <a:bodyPr lIns="0" tIns="0" rIns="0" bIns="0">
                <a:spAutoFit/>
              </a:bodyPr>
              <a:lstStyle/>
              <a:p>
                <a:endParaRPr lang="zh-CN" altLang="en-US"/>
              </a:p>
            </p:txBody>
          </p:sp>
        </p:grpSp>
        <p:sp>
          <p:nvSpPr>
            <p:cNvPr id="570409" name="Text Box 41"/>
            <p:cNvSpPr txBox="1">
              <a:spLocks noChangeArrowheads="1"/>
            </p:cNvSpPr>
            <p:nvPr/>
          </p:nvSpPr>
          <p:spPr bwMode="auto">
            <a:xfrm>
              <a:off x="3560" y="1581"/>
              <a:ext cx="709" cy="169"/>
            </a:xfrm>
            <a:prstGeom prst="rect">
              <a:avLst/>
            </a:prstGeom>
            <a:noFill/>
            <a:ln w="9525">
              <a:noFill/>
              <a:miter lim="800000"/>
              <a:headEnd/>
              <a:tailEnd/>
            </a:ln>
          </p:spPr>
          <p:txBody>
            <a:bodyPr lIns="0" tIns="0" rIns="0" bIns="0">
              <a:spAutoFit/>
            </a:bodyPr>
            <a:lstStyle/>
            <a:p>
              <a:pPr eaLnBrk="1" hangingPunct="1">
                <a:spcBef>
                  <a:spcPct val="50000"/>
                </a:spcBef>
              </a:pPr>
              <a:r>
                <a:rPr lang="en-US" altLang="zh-CN" sz="1800" b="1">
                  <a:solidFill>
                    <a:srgbClr val="CC0000"/>
                  </a:solidFill>
                  <a:ea typeface="黑体" pitchFamily="49" charset="-122"/>
                  <a:cs typeface="Arial" pitchFamily="34" charset="0"/>
                </a:rPr>
                <a:t>fo</a:t>
              </a:r>
              <a:r>
                <a:rPr kumimoji="1" lang="en-US" altLang="zh-CN" sz="1800" b="1">
                  <a:solidFill>
                    <a:srgbClr val="CC0000"/>
                  </a:solidFill>
                  <a:ea typeface="黑体" pitchFamily="49" charset="-122"/>
                  <a:cs typeface="Arial" pitchFamily="34" charset="0"/>
                </a:rPr>
                <a:t>r</a:t>
              </a:r>
              <a:r>
                <a:rPr kumimoji="1" lang="zh-CN" altLang="en-US" sz="1800">
                  <a:solidFill>
                    <a:srgbClr val="CC0000"/>
                  </a:solidFill>
                  <a:ea typeface="黑体" pitchFamily="49" charset="-122"/>
                  <a:cs typeface="Arial" pitchFamily="34" charset="0"/>
                </a:rPr>
                <a:t>循环体</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6263"/>
                                        </p:tgtEl>
                                        <p:attrNameLst>
                                          <p:attrName>style.visibility</p:attrName>
                                        </p:attrNameLst>
                                      </p:cBhvr>
                                      <p:to>
                                        <p:strVal val="visible"/>
                                      </p:to>
                                    </p:set>
                                    <p:animEffect transition="in" filter="blinds(horizontal)">
                                      <p:cBhvr>
                                        <p:cTn id="7" dur="500"/>
                                        <p:tgtEl>
                                          <p:spTgt spid="7362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6262"/>
                                        </p:tgtEl>
                                        <p:attrNameLst>
                                          <p:attrName>style.visibility</p:attrName>
                                        </p:attrNameLst>
                                      </p:cBhvr>
                                      <p:to>
                                        <p:strVal val="visible"/>
                                      </p:to>
                                    </p:set>
                                    <p:animEffect transition="in" filter="blinds(horizontal)">
                                      <p:cBhvr>
                                        <p:cTn id="12" dur="500"/>
                                        <p:tgtEl>
                                          <p:spTgt spid="7362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6260"/>
                                        </p:tgtEl>
                                        <p:attrNameLst>
                                          <p:attrName>style.visibility</p:attrName>
                                        </p:attrNameLst>
                                      </p:cBhvr>
                                      <p:to>
                                        <p:strVal val="visible"/>
                                      </p:to>
                                    </p:set>
                                    <p:animEffect transition="in" filter="blinds(horizontal)">
                                      <p:cBhvr>
                                        <p:cTn id="17" dur="500"/>
                                        <p:tgtEl>
                                          <p:spTgt spid="7362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6264"/>
                                        </p:tgtEl>
                                        <p:attrNameLst>
                                          <p:attrName>style.visibility</p:attrName>
                                        </p:attrNameLst>
                                      </p:cBhvr>
                                      <p:to>
                                        <p:strVal val="visible"/>
                                      </p:to>
                                    </p:set>
                                    <p:animEffect transition="in" filter="blinds(horizontal)">
                                      <p:cBhvr>
                                        <p:cTn id="22" dur="500"/>
                                        <p:tgtEl>
                                          <p:spTgt spid="73626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0" grpId="0"/>
      <p:bldP spid="736262" grpId="0" animBg="1"/>
      <p:bldP spid="736263" grpId="0" animBg="1"/>
      <p:bldP spid="736264" grpId="0"/>
    </p:bldLst>
  </p:timing>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spPr>
      <a:bodyPr vert="horz" wrap="square" lIns="91440" tIns="45720" rIns="91440" bIns="45720" numCol="1" rtlCol="0" anchor="ctr" anchorCtr="1" compatLnSpc="1"/>
      <a:lstStyle>
        <a:defPPr marL="0" marR="0" indent="0" algn="ctr" defTabSz="914400" rtl="0" eaLnBrk="0" fontAlgn="base" latinLnBrk="0" hangingPunct="0">
          <a:spcBef>
            <a:spcPct val="0"/>
          </a:spcBef>
          <a:spcAft>
            <a:spcPct val="0"/>
          </a:spcAft>
          <a:buClrTx/>
          <a:buSzTx/>
          <a:buFontTx/>
          <a:buNone/>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1067</TotalTime>
  <Words>5024</Words>
  <Application>Microsoft Office PowerPoint</Application>
  <PresentationFormat>全屏显示(4:3)</PresentationFormat>
  <Paragraphs>1331</Paragraphs>
  <Slides>61</Slides>
  <Notes>3</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80" baseType="lpstr">
      <vt:lpstr>MS PGothic</vt:lpstr>
      <vt:lpstr>MSTT31c62400</vt:lpstr>
      <vt:lpstr>PMingLiU</vt:lpstr>
      <vt:lpstr>黑体</vt:lpstr>
      <vt:lpstr>华文新魏</vt:lpstr>
      <vt:lpstr>隶书</vt:lpstr>
      <vt:lpstr>宋体</vt:lpstr>
      <vt:lpstr>微软雅黑</vt:lpstr>
      <vt:lpstr>Arial</vt:lpstr>
      <vt:lpstr>Arial Narrow</vt:lpstr>
      <vt:lpstr>Calibri</vt:lpstr>
      <vt:lpstr>Comic Sans MS</vt:lpstr>
      <vt:lpstr>Courier New</vt:lpstr>
      <vt:lpstr>Helvetica</vt:lpstr>
      <vt:lpstr>Times New Roman</vt:lpstr>
      <vt:lpstr>Wingdings</vt:lpstr>
      <vt:lpstr>Wingdings 2</vt:lpstr>
      <vt:lpstr>template2007</vt:lpstr>
      <vt:lpstr>位图图像</vt:lpstr>
      <vt:lpstr>高速缓存存储器  </vt:lpstr>
      <vt:lpstr>高速缓存存储器</vt:lpstr>
      <vt:lpstr>希望的理想存储器</vt:lpstr>
      <vt:lpstr>存储器的层次结构</vt:lpstr>
      <vt:lpstr>层次化存储器结构（Memory Hierarchy）</vt:lpstr>
      <vt:lpstr>加快访存速度措施之三：引入Cache</vt:lpstr>
      <vt:lpstr>程序的局部性原理举例1</vt:lpstr>
      <vt:lpstr>程序的局部性原理举例1</vt:lpstr>
      <vt:lpstr>程序的局部性原理举例2</vt:lpstr>
      <vt:lpstr>程序的局部性原理举例2</vt:lpstr>
      <vt:lpstr>程序的局部性原理举例2</vt:lpstr>
      <vt:lpstr>Cache(高速缓存)是什么样的？</vt:lpstr>
      <vt:lpstr>Cache 的操作过程</vt:lpstr>
      <vt:lpstr>Cache（高速缓存）的实现</vt:lpstr>
      <vt:lpstr>高速缓存存储器</vt:lpstr>
      <vt:lpstr>重读第10讲: 现代 CPU 设计</vt:lpstr>
      <vt:lpstr>它看起来如何</vt:lpstr>
      <vt:lpstr>它看起来是什么样子（续）</vt:lpstr>
      <vt:lpstr>高速缓存(S, E, B)的通用组织</vt:lpstr>
      <vt:lpstr>PowerPoint 演示文稿</vt:lpstr>
      <vt:lpstr>Cache映射(Cache Mapping)</vt:lpstr>
      <vt:lpstr>例子: 直接映射高级缓存(E = 1)</vt:lpstr>
      <vt:lpstr>例子: 直接映射高级缓存(E = 1)</vt:lpstr>
      <vt:lpstr>例子: 直接映射高级缓存(E = 1)</vt:lpstr>
      <vt:lpstr>直接映射高速缓存仿真</vt:lpstr>
      <vt:lpstr>E 路组相联高速缓存 ( E = 2)</vt:lpstr>
      <vt:lpstr>E 路组相联高速缓存 ( E = 2)</vt:lpstr>
      <vt:lpstr>E 路组相联高速缓存 ( E = 2)</vt:lpstr>
      <vt:lpstr>2路组相联高速缓存仿真</vt:lpstr>
      <vt:lpstr>有关写的问题</vt:lpstr>
      <vt:lpstr>Intel Core i7 的高速缓存层次结构</vt:lpstr>
      <vt:lpstr>例子: Core i7 L1 Data Cache</vt:lpstr>
      <vt:lpstr>例子: Core i7 L1 Data Cache</vt:lpstr>
      <vt:lpstr>高速缓存参数的性能影响</vt:lpstr>
      <vt:lpstr>考虑这些数字</vt:lpstr>
      <vt:lpstr>编写高速缓存友好的代码</vt:lpstr>
      <vt:lpstr>高速缓存存储器</vt:lpstr>
      <vt:lpstr>存储器山</vt:lpstr>
      <vt:lpstr>存储器山test程序 long data[MAXELEMS]; /* Global array to traverse */</vt:lpstr>
      <vt:lpstr>PowerPoint 演示文稿</vt:lpstr>
      <vt:lpstr>高速缓存存储器</vt:lpstr>
      <vt:lpstr>矩阵相乘问题</vt:lpstr>
      <vt:lpstr>矩阵乘法的不命中率分析</vt:lpstr>
      <vt:lpstr>内存中C数组的布局（综述）</vt:lpstr>
      <vt:lpstr>矩阵乘法(ijk)</vt:lpstr>
      <vt:lpstr>矩阵乘法(jik)</vt:lpstr>
      <vt:lpstr>矩阵乘法(kij)</vt:lpstr>
      <vt:lpstr>矩阵乘法(ikj)</vt:lpstr>
      <vt:lpstr>矩阵乘法(jki)</vt:lpstr>
      <vt:lpstr>矩阵乘法(kji)</vt:lpstr>
      <vt:lpstr>矩阵乘法总结</vt:lpstr>
      <vt:lpstr>Core i7 矩阵乘法性能</vt:lpstr>
      <vt:lpstr>高速缓存存储器</vt:lpstr>
      <vt:lpstr>例子:矩阵乘法</vt:lpstr>
      <vt:lpstr>高速缓存不命中分析</vt:lpstr>
      <vt:lpstr>高速缓存不命中分析</vt:lpstr>
      <vt:lpstr>分块矩阵乘法</vt:lpstr>
      <vt:lpstr>高速缓存不命中分析</vt:lpstr>
      <vt:lpstr>高速缓存不命中分析</vt:lpstr>
      <vt:lpstr>分块(blocking)小结</vt:lpstr>
      <vt:lpstr>高速缓存小结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cp:lastModifiedBy>Yuhong Feng</cp:lastModifiedBy>
  <cp:revision>56</cp:revision>
  <dcterms:created xsi:type="dcterms:W3CDTF">2018-04-21T22:14:36Z</dcterms:created>
  <dcterms:modified xsi:type="dcterms:W3CDTF">2018-06-20T13:16:50Z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2017-02-23T00:00:00Z</vt:filetime>
  </property>
  <property fmtid="{D5CDD505-2E9C-101B-9397-08002B2CF9AE}" pid="3" name="Creator">
    <vt:lpwstr>Acrobat PDFMaker 11 for PowerPoint</vt:lpwstr>
  </property>
  <property fmtid="{D5CDD505-2E9C-101B-9397-08002B2CF9AE}" pid="4" name="LastSaved">
    <vt:filetime>2018-04-21T00:00:00Z</vt:filetime>
  </property>
</Properties>
</file>