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Lst>
  <p:notesMasterIdLst>
    <p:notesMasterId r:id="rId43"/>
  </p:notesMasterIdLst>
  <p:handoutMasterIdLst>
    <p:handoutMasterId r:id="rId44"/>
  </p:handoutMasterIdLst>
  <p:sldIdLst>
    <p:sldId id="319" r:id="rId2"/>
    <p:sldId id="320" r:id="rId3"/>
    <p:sldId id="321" r:id="rId4"/>
    <p:sldId id="322" r:id="rId5"/>
    <p:sldId id="323" r:id="rId6"/>
    <p:sldId id="325" r:id="rId7"/>
    <p:sldId id="297" r:id="rId8"/>
    <p:sldId id="324" r:id="rId9"/>
    <p:sldId id="298" r:id="rId10"/>
    <p:sldId id="314" r:id="rId11"/>
    <p:sldId id="339" r:id="rId12"/>
    <p:sldId id="270" r:id="rId13"/>
    <p:sldId id="271" r:id="rId14"/>
    <p:sldId id="338" r:id="rId15"/>
    <p:sldId id="337" r:id="rId16"/>
    <p:sldId id="329" r:id="rId17"/>
    <p:sldId id="340" r:id="rId18"/>
    <p:sldId id="341" r:id="rId19"/>
    <p:sldId id="342" r:id="rId20"/>
    <p:sldId id="343" r:id="rId21"/>
    <p:sldId id="328" r:id="rId22"/>
    <p:sldId id="273" r:id="rId23"/>
    <p:sldId id="274" r:id="rId24"/>
    <p:sldId id="275" r:id="rId25"/>
    <p:sldId id="276" r:id="rId26"/>
    <p:sldId id="277" r:id="rId27"/>
    <p:sldId id="278" r:id="rId28"/>
    <p:sldId id="279" r:id="rId29"/>
    <p:sldId id="280" r:id="rId30"/>
    <p:sldId id="281" r:id="rId31"/>
    <p:sldId id="283" r:id="rId32"/>
    <p:sldId id="284" r:id="rId33"/>
    <p:sldId id="285" r:id="rId34"/>
    <p:sldId id="287" r:id="rId35"/>
    <p:sldId id="288" r:id="rId36"/>
    <p:sldId id="289" r:id="rId37"/>
    <p:sldId id="294" r:id="rId38"/>
    <p:sldId id="330" r:id="rId39"/>
    <p:sldId id="331" r:id="rId40"/>
    <p:sldId id="332" r:id="rId41"/>
    <p:sldId id="333" r:id="rId42"/>
  </p:sldIdLst>
  <p:sldSz cx="12192000" cy="6858000"/>
  <p:notesSz cx="7102475" cy="102314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6" autoAdjust="0"/>
    <p:restoredTop sz="79519" autoAdjust="0"/>
  </p:normalViewPr>
  <p:slideViewPr>
    <p:cSldViewPr snapToGrid="0">
      <p:cViewPr varScale="1">
        <p:scale>
          <a:sx n="102" d="100"/>
          <a:sy n="102" d="100"/>
        </p:scale>
        <p:origin x="132"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3077739" cy="513348"/>
          </a:xfrm>
          <a:prstGeom prst="rect">
            <a:avLst/>
          </a:prstGeom>
        </p:spPr>
        <p:txBody>
          <a:bodyPr vert="horz" lIns="94759" tIns="47380" rIns="94759" bIns="47380" rtlCol="0"/>
          <a:lstStyle>
            <a:lvl1pPr algn="l">
              <a:defRPr sz="1200"/>
            </a:lvl1pPr>
          </a:lstStyle>
          <a:p>
            <a:endParaRPr lang="zh-CN" altLang="en-US"/>
          </a:p>
        </p:txBody>
      </p:sp>
      <p:sp>
        <p:nvSpPr>
          <p:cNvPr id="3" name="日期占位符 2"/>
          <p:cNvSpPr>
            <a:spLocks noGrp="1"/>
          </p:cNvSpPr>
          <p:nvPr>
            <p:ph type="dt" sz="quarter" idx="1"/>
          </p:nvPr>
        </p:nvSpPr>
        <p:spPr>
          <a:xfrm>
            <a:off x="4023093" y="2"/>
            <a:ext cx="3077739" cy="513348"/>
          </a:xfrm>
          <a:prstGeom prst="rect">
            <a:avLst/>
          </a:prstGeom>
        </p:spPr>
        <p:txBody>
          <a:bodyPr vert="horz" lIns="94759" tIns="47380" rIns="94759" bIns="47380" rtlCol="0"/>
          <a:lstStyle>
            <a:lvl1pPr algn="r">
              <a:defRPr sz="1200"/>
            </a:lvl1pPr>
          </a:lstStyle>
          <a:p>
            <a:fld id="{A01F69F5-383A-47A9-B1B1-8FDF47B0F790}" type="datetimeFigureOut">
              <a:rPr lang="zh-CN" altLang="en-US" smtClean="0"/>
              <a:t>2020/3/8 Sunday</a:t>
            </a:fld>
            <a:endParaRPr lang="zh-CN" altLang="en-US"/>
          </a:p>
        </p:txBody>
      </p:sp>
      <p:sp>
        <p:nvSpPr>
          <p:cNvPr id="4" name="页脚占位符 3"/>
          <p:cNvSpPr>
            <a:spLocks noGrp="1"/>
          </p:cNvSpPr>
          <p:nvPr>
            <p:ph type="ftr" sz="quarter" idx="2"/>
          </p:nvPr>
        </p:nvSpPr>
        <p:spPr>
          <a:xfrm>
            <a:off x="1" y="9718092"/>
            <a:ext cx="3077739" cy="513347"/>
          </a:xfrm>
          <a:prstGeom prst="rect">
            <a:avLst/>
          </a:prstGeom>
        </p:spPr>
        <p:txBody>
          <a:bodyPr vert="horz" lIns="94759" tIns="47380" rIns="94759" bIns="4738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3093" y="9718092"/>
            <a:ext cx="3077739" cy="513347"/>
          </a:xfrm>
          <a:prstGeom prst="rect">
            <a:avLst/>
          </a:prstGeom>
        </p:spPr>
        <p:txBody>
          <a:bodyPr vert="horz" lIns="94759" tIns="47380" rIns="94759" bIns="47380" rtlCol="0" anchor="b"/>
          <a:lstStyle>
            <a:lvl1pPr algn="r">
              <a:defRPr sz="1200"/>
            </a:lvl1pPr>
          </a:lstStyle>
          <a:p>
            <a:fld id="{A483B2CB-97E4-4147-836C-61D698400193}" type="slidenum">
              <a:rPr lang="zh-CN" altLang="en-US" smtClean="0"/>
              <a:t>‹#›</a:t>
            </a:fld>
            <a:endParaRPr lang="zh-CN" altLang="en-US"/>
          </a:p>
        </p:txBody>
      </p:sp>
    </p:spTree>
    <p:extLst>
      <p:ext uri="{BB962C8B-B14F-4D97-AF65-F5344CB8AC3E}">
        <p14:creationId xmlns:p14="http://schemas.microsoft.com/office/powerpoint/2010/main" val="2890945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3077739" cy="513348"/>
          </a:xfrm>
          <a:prstGeom prst="rect">
            <a:avLst/>
          </a:prstGeom>
        </p:spPr>
        <p:txBody>
          <a:bodyPr vert="horz" lIns="94759" tIns="47380" rIns="94759" bIns="47380" rtlCol="0"/>
          <a:lstStyle>
            <a:lvl1pPr algn="l">
              <a:defRPr sz="1200"/>
            </a:lvl1pPr>
          </a:lstStyle>
          <a:p>
            <a:endParaRPr lang="zh-CN" altLang="en-US"/>
          </a:p>
        </p:txBody>
      </p:sp>
      <p:sp>
        <p:nvSpPr>
          <p:cNvPr id="3" name="日期占位符 2"/>
          <p:cNvSpPr>
            <a:spLocks noGrp="1"/>
          </p:cNvSpPr>
          <p:nvPr>
            <p:ph type="dt" idx="1"/>
          </p:nvPr>
        </p:nvSpPr>
        <p:spPr>
          <a:xfrm>
            <a:off x="4023093" y="2"/>
            <a:ext cx="3077739" cy="513348"/>
          </a:xfrm>
          <a:prstGeom prst="rect">
            <a:avLst/>
          </a:prstGeom>
        </p:spPr>
        <p:txBody>
          <a:bodyPr vert="horz" lIns="94759" tIns="47380" rIns="94759" bIns="47380" rtlCol="0"/>
          <a:lstStyle>
            <a:lvl1pPr algn="r">
              <a:defRPr sz="1200"/>
            </a:lvl1pPr>
          </a:lstStyle>
          <a:p>
            <a:fld id="{8F1F969C-290D-4AF7-9D1F-D9365819CC59}" type="datetimeFigureOut">
              <a:rPr lang="zh-CN" altLang="en-US" smtClean="0"/>
              <a:t>2020/3/8 Sunday</a:t>
            </a:fld>
            <a:endParaRPr lang="zh-CN" altLang="en-US"/>
          </a:p>
        </p:txBody>
      </p:sp>
      <p:sp>
        <p:nvSpPr>
          <p:cNvPr id="4" name="幻灯片图像占位符 3"/>
          <p:cNvSpPr>
            <a:spLocks noGrp="1" noRot="1" noChangeAspect="1"/>
          </p:cNvSpPr>
          <p:nvPr>
            <p:ph type="sldImg" idx="2"/>
          </p:nvPr>
        </p:nvSpPr>
        <p:spPr>
          <a:xfrm>
            <a:off x="482600" y="1277938"/>
            <a:ext cx="6137275" cy="3452812"/>
          </a:xfrm>
          <a:prstGeom prst="rect">
            <a:avLst/>
          </a:prstGeom>
          <a:noFill/>
          <a:ln w="12700">
            <a:solidFill>
              <a:prstClr val="black"/>
            </a:solidFill>
          </a:ln>
        </p:spPr>
        <p:txBody>
          <a:bodyPr vert="horz" lIns="94759" tIns="47380" rIns="94759" bIns="47380" rtlCol="0" anchor="ctr"/>
          <a:lstStyle/>
          <a:p>
            <a:endParaRPr lang="zh-CN" altLang="en-US"/>
          </a:p>
        </p:txBody>
      </p:sp>
      <p:sp>
        <p:nvSpPr>
          <p:cNvPr id="5" name="备注占位符 4"/>
          <p:cNvSpPr>
            <a:spLocks noGrp="1"/>
          </p:cNvSpPr>
          <p:nvPr>
            <p:ph type="body" sz="quarter" idx="3"/>
          </p:nvPr>
        </p:nvSpPr>
        <p:spPr>
          <a:xfrm>
            <a:off x="710248" y="4923881"/>
            <a:ext cx="5681980" cy="4028629"/>
          </a:xfrm>
          <a:prstGeom prst="rect">
            <a:avLst/>
          </a:prstGeom>
        </p:spPr>
        <p:txBody>
          <a:bodyPr vert="horz" lIns="94759" tIns="47380" rIns="94759" bIns="4738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1" y="9718092"/>
            <a:ext cx="3077739" cy="513347"/>
          </a:xfrm>
          <a:prstGeom prst="rect">
            <a:avLst/>
          </a:prstGeom>
        </p:spPr>
        <p:txBody>
          <a:bodyPr vert="horz" lIns="94759" tIns="47380" rIns="94759" bIns="4738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093" y="9718092"/>
            <a:ext cx="3077739" cy="513347"/>
          </a:xfrm>
          <a:prstGeom prst="rect">
            <a:avLst/>
          </a:prstGeom>
        </p:spPr>
        <p:txBody>
          <a:bodyPr vert="horz" lIns="94759" tIns="47380" rIns="94759" bIns="47380" rtlCol="0" anchor="b"/>
          <a:lstStyle>
            <a:lvl1pPr algn="r">
              <a:defRPr sz="1200"/>
            </a:lvl1pPr>
          </a:lstStyle>
          <a:p>
            <a:fld id="{3BB21687-B0A7-4083-A9B7-8BE7ECAB6D13}" type="slidenum">
              <a:rPr lang="zh-CN" altLang="en-US" smtClean="0"/>
              <a:t>‹#›</a:t>
            </a:fld>
            <a:endParaRPr lang="zh-CN" altLang="en-US"/>
          </a:p>
        </p:txBody>
      </p:sp>
    </p:spTree>
    <p:extLst>
      <p:ext uri="{BB962C8B-B14F-4D97-AF65-F5344CB8AC3E}">
        <p14:creationId xmlns:p14="http://schemas.microsoft.com/office/powerpoint/2010/main" val="404097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1</a:t>
            </a:fld>
            <a:endParaRPr lang="zh-CN" altLang="en-US"/>
          </a:p>
        </p:txBody>
      </p:sp>
    </p:spTree>
    <p:extLst>
      <p:ext uri="{BB962C8B-B14F-4D97-AF65-F5344CB8AC3E}">
        <p14:creationId xmlns:p14="http://schemas.microsoft.com/office/powerpoint/2010/main" val="1051597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（生命周期）从高级语言到低级机器语言指令的转变</a:t>
            </a:r>
            <a:endParaRPr lang="en-US" altLang="zh-CN" dirty="0" smtClean="0"/>
          </a:p>
          <a:p>
            <a:endParaRPr lang="en-US" altLang="zh-CN" dirty="0" smtClean="0"/>
          </a:p>
          <a:p>
            <a:r>
              <a:rPr lang="zh-CN" altLang="en-US" dirty="0" smtClean="0"/>
              <a:t>理解两端及过程：</a:t>
            </a:r>
            <a:endParaRPr lang="en-US" altLang="zh-CN" dirty="0" smtClean="0"/>
          </a:p>
          <a:p>
            <a:r>
              <a:rPr lang="en-US" altLang="zh-CN" dirty="0" smtClean="0"/>
              <a:t>1</a:t>
            </a:r>
            <a:r>
              <a:rPr lang="zh-CN" altLang="en-US" dirty="0" smtClean="0"/>
              <a:t>）用户编写的源代码端</a:t>
            </a:r>
            <a:r>
              <a:rPr lang="en-US" altLang="zh-CN" dirty="0" smtClean="0"/>
              <a:t>——</a:t>
            </a:r>
            <a:r>
              <a:rPr lang="zh-CN" altLang="en-US" dirty="0" smtClean="0"/>
              <a:t>人可读</a:t>
            </a:r>
            <a:endParaRPr lang="en-US" altLang="zh-CN" dirty="0" smtClean="0"/>
          </a:p>
          <a:p>
            <a:r>
              <a:rPr lang="en-US" altLang="zh-CN" dirty="0" smtClean="0"/>
              <a:t>2</a:t>
            </a:r>
            <a:r>
              <a:rPr lang="zh-CN" altLang="en-US" dirty="0" smtClean="0"/>
              <a:t>）机器执行的可执行文件端</a:t>
            </a:r>
            <a:r>
              <a:rPr lang="en-US" altLang="zh-CN" dirty="0" smtClean="0"/>
              <a:t>——</a:t>
            </a:r>
            <a:r>
              <a:rPr lang="zh-CN" altLang="en-US" dirty="0" smtClean="0"/>
              <a:t>机器可读</a:t>
            </a:r>
            <a:endParaRPr lang="en-US" altLang="zh-CN" dirty="0" smtClean="0"/>
          </a:p>
          <a:p>
            <a:r>
              <a:rPr lang="en-US" altLang="zh-CN" dirty="0" smtClean="0"/>
              <a:t>3</a:t>
            </a:r>
            <a:r>
              <a:rPr lang="zh-CN" altLang="en-US" dirty="0" smtClean="0"/>
              <a:t>）理解</a:t>
            </a:r>
            <a:r>
              <a:rPr lang="en-US" altLang="zh-CN" dirty="0" smtClean="0"/>
              <a:t>1</a:t>
            </a:r>
            <a:r>
              <a:rPr lang="zh-CN" altLang="en-US" dirty="0" smtClean="0"/>
              <a:t>）到</a:t>
            </a:r>
            <a:r>
              <a:rPr lang="en-US" altLang="zh-CN" dirty="0" smtClean="0"/>
              <a:t>2</a:t>
            </a:r>
            <a:r>
              <a:rPr lang="zh-CN" altLang="en-US" dirty="0" smtClean="0"/>
              <a:t>）的过程，有机会在源端作必要的修改和控制保证</a:t>
            </a:r>
            <a:r>
              <a:rPr lang="en-US" altLang="zh-CN" dirty="0" smtClean="0"/>
              <a:t>2</a:t>
            </a:r>
            <a:r>
              <a:rPr lang="zh-CN" altLang="en-US" dirty="0" smtClean="0"/>
              <a:t>）端的有效</a:t>
            </a:r>
            <a:endParaRPr lang="en-US" altLang="zh-CN" dirty="0" smtClean="0"/>
          </a:p>
          <a:p>
            <a:endParaRPr lang="en-US" altLang="zh-CN" dirty="0" smtClean="0"/>
          </a:p>
          <a:p>
            <a:r>
              <a:rPr lang="zh-CN" altLang="en-US" dirty="0" smtClean="0"/>
              <a:t>预处理：头文件扩展，宏定义展开</a:t>
            </a:r>
            <a:r>
              <a:rPr lang="en-US" altLang="zh-CN" dirty="0" smtClean="0"/>
              <a:t>	</a:t>
            </a:r>
            <a:r>
              <a:rPr lang="zh-CN" altLang="en-US" dirty="0" smtClean="0"/>
              <a:t>前面已经看过了</a:t>
            </a:r>
            <a:endParaRPr lang="en-US" altLang="zh-CN" dirty="0" smtClean="0"/>
          </a:p>
          <a:p>
            <a:r>
              <a:rPr lang="zh-CN" altLang="en-US" dirty="0" smtClean="0"/>
              <a:t>编译：转换成汇编语言，是</a:t>
            </a:r>
            <a:r>
              <a:rPr lang="en-US" altLang="zh-CN" dirty="0" smtClean="0"/>
              <a:t>GCC</a:t>
            </a:r>
            <a:r>
              <a:rPr lang="zh-CN" altLang="en-US" dirty="0" smtClean="0"/>
              <a:t>的通用中间表示（</a:t>
            </a:r>
            <a:r>
              <a:rPr lang="en-US" altLang="zh-CN" dirty="0" smtClean="0"/>
              <a:t>C/C++/Fortran</a:t>
            </a:r>
            <a:r>
              <a:rPr lang="zh-CN" altLang="en-US" dirty="0" smtClean="0"/>
              <a:t>等都输出为汇编）</a:t>
            </a:r>
            <a:endParaRPr lang="en-US" altLang="zh-CN" dirty="0" smtClean="0"/>
          </a:p>
          <a:p>
            <a:r>
              <a:rPr lang="zh-CN" altLang="en-US" dirty="0" smtClean="0"/>
              <a:t>汇编：将汇编程序转换成机器语言程序</a:t>
            </a:r>
            <a:endParaRPr lang="en-US" altLang="zh-CN" dirty="0" smtClean="0"/>
          </a:p>
          <a:p>
            <a:r>
              <a:rPr lang="zh-CN" altLang="en-US" dirty="0" smtClean="0"/>
              <a:t>链接：完成模块（现成的各种库）间的拼装，形成可执行文件</a:t>
            </a:r>
            <a:endParaRPr lang="en-US" altLang="zh-CN" dirty="0" smtClean="0"/>
          </a:p>
          <a:p>
            <a:endParaRPr lang="en-US" altLang="zh-CN" dirty="0" smtClean="0"/>
          </a:p>
          <a:p>
            <a:r>
              <a:rPr lang="en-US" altLang="zh-CN" dirty="0" smtClean="0"/>
              <a:t>GCC——GNU</a:t>
            </a:r>
            <a:r>
              <a:rPr lang="zh-CN" altLang="en-US" dirty="0" smtClean="0"/>
              <a:t>编译器集合，因此编译过程分解成多个步骤可以共用后端（</a:t>
            </a:r>
            <a:r>
              <a:rPr lang="en-US" altLang="zh-CN" dirty="0" err="1" smtClean="0"/>
              <a:t>fortran</a:t>
            </a:r>
            <a:r>
              <a:rPr lang="zh-CN" altLang="en-US" dirty="0" smtClean="0"/>
              <a:t>前端不同即可）</a:t>
            </a:r>
            <a:endParaRPr lang="en-US" altLang="zh-CN" dirty="0" smtClean="0"/>
          </a:p>
          <a:p>
            <a:r>
              <a:rPr lang="en-US" altLang="zh-CN" dirty="0" smtClean="0"/>
              <a:t>GNU</a:t>
            </a:r>
            <a:r>
              <a:rPr lang="zh-CN" altLang="en-US" dirty="0" smtClean="0"/>
              <a:t>与</a:t>
            </a:r>
            <a:r>
              <a:rPr lang="en-US" altLang="zh-CN" dirty="0" err="1" smtClean="0"/>
              <a:t>linux</a:t>
            </a:r>
            <a:r>
              <a:rPr lang="zh-CN" altLang="en-US" dirty="0" smtClean="0"/>
              <a:t>的关系</a:t>
            </a:r>
            <a:r>
              <a:rPr lang="en-US" altLang="zh-CN" dirty="0" smtClean="0"/>
              <a:t>——GNU</a:t>
            </a:r>
            <a:r>
              <a:rPr lang="zh-CN" altLang="en-US" dirty="0" smtClean="0"/>
              <a:t>有各种开源工具（编译器</a:t>
            </a:r>
            <a:r>
              <a:rPr lang="en-US" altLang="zh-CN" dirty="0" smtClean="0"/>
              <a:t>/</a:t>
            </a:r>
            <a:r>
              <a:rPr lang="zh-CN" altLang="en-US" dirty="0" smtClean="0"/>
              <a:t>编辑器</a:t>
            </a:r>
            <a:r>
              <a:rPr lang="en-US" altLang="zh-CN" dirty="0" smtClean="0"/>
              <a:t>/</a:t>
            </a:r>
            <a:r>
              <a:rPr lang="zh-CN" altLang="en-US" dirty="0" smtClean="0"/>
              <a:t>调试器以及各种应用软件等等），</a:t>
            </a:r>
            <a:r>
              <a:rPr lang="en-US" altLang="zh-CN" dirty="0" smtClean="0"/>
              <a:t>Linux</a:t>
            </a:r>
            <a:r>
              <a:rPr lang="zh-CN" altLang="en-US" dirty="0" smtClean="0"/>
              <a:t>提供内核，两者结合可以形成发行版</a:t>
            </a:r>
            <a:endParaRPr lang="en-US" altLang="zh-CN" dirty="0" smtClean="0"/>
          </a:p>
          <a:p>
            <a:endParaRPr lang="en-US" altLang="zh-CN" dirty="0" smtClean="0"/>
          </a:p>
          <a:p>
            <a:r>
              <a:rPr lang="zh-CN" altLang="en-US" dirty="0" smtClean="0"/>
              <a:t>使用</a:t>
            </a:r>
            <a:r>
              <a:rPr lang="en-US" altLang="zh-CN" dirty="0" err="1" smtClean="0"/>
              <a:t>gcc</a:t>
            </a:r>
            <a:r>
              <a:rPr lang="zh-CN" altLang="en-US" dirty="0" smtClean="0"/>
              <a:t> </a:t>
            </a:r>
            <a:r>
              <a:rPr lang="en-US" altLang="zh-CN" dirty="0" smtClean="0"/>
              <a:t>–E</a:t>
            </a:r>
            <a:r>
              <a:rPr lang="zh-CN" altLang="en-US" dirty="0" smtClean="0"/>
              <a:t>指令完成预处理</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BB21687-B0A7-4083-A9B7-8BE7ECAB6D13}" type="slidenum">
              <a:rPr lang="zh-CN" altLang="en-US" smtClean="0"/>
              <a:t>15</a:t>
            </a:fld>
            <a:endParaRPr lang="zh-CN" altLang="en-US"/>
          </a:p>
        </p:txBody>
      </p:sp>
    </p:spTree>
    <p:extLst>
      <p:ext uri="{BB962C8B-B14F-4D97-AF65-F5344CB8AC3E}">
        <p14:creationId xmlns:p14="http://schemas.microsoft.com/office/powerpoint/2010/main" val="1066438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a:t>
            </a:r>
            <a:r>
              <a:rPr lang="en-US" altLang="zh-CN" dirty="0" err="1" smtClean="0"/>
              <a:t>gcc</a:t>
            </a:r>
            <a:r>
              <a:rPr lang="zh-CN" altLang="en-US" dirty="0" smtClean="0"/>
              <a:t> </a:t>
            </a:r>
            <a:r>
              <a:rPr lang="en-US" altLang="zh-CN" dirty="0" smtClean="0"/>
              <a:t>–S</a:t>
            </a:r>
            <a:r>
              <a:rPr lang="zh-CN" altLang="en-US" dirty="0" smtClean="0"/>
              <a:t> </a:t>
            </a:r>
            <a:r>
              <a:rPr lang="en-US" altLang="zh-CN" dirty="0" err="1" smtClean="0"/>
              <a:t>hello.i</a:t>
            </a:r>
            <a:r>
              <a:rPr lang="en-US" altLang="zh-CN" baseline="0" dirty="0" smtClean="0"/>
              <a:t> </a:t>
            </a:r>
            <a:r>
              <a:rPr lang="zh-CN" altLang="en-US" dirty="0" smtClean="0"/>
              <a:t>生成汇编程序</a:t>
            </a:r>
            <a:r>
              <a:rPr lang="en-US" altLang="zh-CN" dirty="0" err="1" smtClean="0"/>
              <a:t>hello.s</a:t>
            </a:r>
            <a:endParaRPr lang="en-US" altLang="zh-CN" dirty="0" smtClean="0"/>
          </a:p>
          <a:p>
            <a:r>
              <a:rPr lang="zh-CN" altLang="en-US" dirty="0" smtClean="0"/>
              <a:t>用</a:t>
            </a:r>
            <a:r>
              <a:rPr lang="en-US" altLang="zh-CN" dirty="0" err="1" smtClean="0"/>
              <a:t>gcc</a:t>
            </a:r>
            <a:r>
              <a:rPr lang="zh-CN" altLang="en-US" dirty="0" smtClean="0"/>
              <a:t> </a:t>
            </a:r>
            <a:r>
              <a:rPr lang="en-US" altLang="zh-CN" dirty="0" smtClean="0"/>
              <a:t>–c</a:t>
            </a:r>
            <a:r>
              <a:rPr lang="zh-CN" altLang="en-US" dirty="0" smtClean="0"/>
              <a:t>  </a:t>
            </a:r>
            <a:r>
              <a:rPr lang="en-US" altLang="zh-CN" dirty="0" err="1" smtClean="0"/>
              <a:t>hello.c</a:t>
            </a:r>
            <a:r>
              <a:rPr lang="zh-CN" altLang="en-US" dirty="0" smtClean="0"/>
              <a:t>或</a:t>
            </a:r>
            <a:r>
              <a:rPr lang="en-US" altLang="zh-CN" dirty="0" err="1" smtClean="0"/>
              <a:t>gcc</a:t>
            </a:r>
            <a:r>
              <a:rPr lang="zh-CN" altLang="en-US" dirty="0" smtClean="0"/>
              <a:t> </a:t>
            </a:r>
            <a:r>
              <a:rPr lang="en-US" altLang="zh-CN" dirty="0" smtClean="0"/>
              <a:t>–c</a:t>
            </a:r>
            <a:r>
              <a:rPr lang="zh-CN" altLang="en-US" dirty="0" smtClean="0"/>
              <a:t> </a:t>
            </a:r>
            <a:r>
              <a:rPr lang="en-US" altLang="zh-CN" dirty="0" err="1" smtClean="0"/>
              <a:t>hello.s</a:t>
            </a:r>
            <a:r>
              <a:rPr lang="zh-CN" altLang="en-US" dirty="0" smtClean="0"/>
              <a:t> 指令生成</a:t>
            </a:r>
            <a:r>
              <a:rPr lang="en-US" altLang="zh-CN" dirty="0" err="1" smtClean="0"/>
              <a:t>hello.o</a:t>
            </a:r>
            <a:r>
              <a:rPr lang="zh-CN" altLang="en-US" dirty="0" smtClean="0"/>
              <a:t>，并用</a:t>
            </a:r>
            <a:r>
              <a:rPr lang="en-US" altLang="zh-CN" dirty="0" err="1" smtClean="0"/>
              <a:t>objdump</a:t>
            </a:r>
            <a:r>
              <a:rPr lang="zh-CN" altLang="en-US" dirty="0" smtClean="0"/>
              <a:t> </a:t>
            </a:r>
            <a:r>
              <a:rPr lang="en-US" altLang="zh-CN" dirty="0" smtClean="0"/>
              <a:t>–d</a:t>
            </a:r>
            <a:r>
              <a:rPr lang="zh-CN" altLang="en-US" dirty="0" smtClean="0"/>
              <a:t> </a:t>
            </a:r>
            <a:r>
              <a:rPr lang="en-US" altLang="zh-CN" dirty="0" err="1" smtClean="0"/>
              <a:t>hello.o</a:t>
            </a:r>
            <a:r>
              <a:rPr lang="zh-CN" altLang="en-US" dirty="0" smtClean="0"/>
              <a:t>查看汇编代码，与课本接近（</a:t>
            </a:r>
            <a:r>
              <a:rPr lang="en-US" altLang="zh-CN" dirty="0" err="1" smtClean="0"/>
              <a:t>gcc</a:t>
            </a:r>
            <a:r>
              <a:rPr lang="zh-CN" altLang="en-US" dirty="0" smtClean="0"/>
              <a:t>版本不同）</a:t>
            </a:r>
            <a:endParaRPr lang="en-US" altLang="zh-CN" dirty="0" smtClean="0"/>
          </a:p>
          <a:p>
            <a:endParaRPr lang="en-US" altLang="zh-CN" dirty="0" smtClean="0"/>
          </a:p>
          <a:p>
            <a:r>
              <a:rPr lang="en-US" altLang="zh-CN" dirty="0" smtClean="0"/>
              <a:t>GNU</a:t>
            </a:r>
            <a:r>
              <a:rPr lang="zh-CN" altLang="en-US" dirty="0" smtClean="0"/>
              <a:t>与</a:t>
            </a:r>
            <a:r>
              <a:rPr lang="en-US" altLang="zh-CN" dirty="0" smtClean="0"/>
              <a:t>Linux</a:t>
            </a:r>
            <a:r>
              <a:rPr lang="zh-CN" altLang="en-US" dirty="0" smtClean="0"/>
              <a:t>关系</a:t>
            </a:r>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16</a:t>
            </a:fld>
            <a:endParaRPr lang="zh-CN" altLang="en-US"/>
          </a:p>
        </p:txBody>
      </p:sp>
    </p:spTree>
    <p:extLst>
      <p:ext uri="{BB962C8B-B14F-4D97-AF65-F5344CB8AC3E}">
        <p14:creationId xmlns:p14="http://schemas.microsoft.com/office/powerpoint/2010/main" val="2822662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优化问题中的</a:t>
            </a:r>
            <a:r>
              <a:rPr lang="en-US" altLang="zh-CN" dirty="0" smtClean="0"/>
              <a:t>1~5</a:t>
            </a:r>
            <a:r>
              <a:rPr lang="zh-CN" altLang="en-US" dirty="0" smtClean="0"/>
              <a:t>需要对编译器产生的代码模板有一定认识</a:t>
            </a:r>
            <a:endParaRPr lang="en-US" altLang="zh-CN" dirty="0" smtClean="0"/>
          </a:p>
          <a:p>
            <a:endParaRPr lang="en-US" altLang="zh-CN" dirty="0" smtClean="0"/>
          </a:p>
          <a:p>
            <a:r>
              <a:rPr lang="en-US" altLang="zh-CN" dirty="0" smtClean="0"/>
              <a:t>1</a:t>
            </a:r>
            <a:r>
              <a:rPr lang="zh-CN" altLang="en-US" dirty="0" smtClean="0"/>
              <a:t>）编译器不是万能的，你知道他的工作原理才能知道它的局限性</a:t>
            </a:r>
            <a:endParaRPr lang="en-US" altLang="zh-CN" dirty="0" smtClean="0"/>
          </a:p>
          <a:p>
            <a:r>
              <a:rPr lang="en-US" altLang="zh-CN" dirty="0" smtClean="0"/>
              <a:t>	</a:t>
            </a:r>
            <a:r>
              <a:rPr lang="en-US" altLang="zh-CN" dirty="0" err="1" smtClean="0"/>
              <a:t>gcc</a:t>
            </a:r>
            <a:r>
              <a:rPr lang="zh-CN" altLang="en-US" dirty="0" smtClean="0"/>
              <a:t>对</a:t>
            </a:r>
            <a:r>
              <a:rPr lang="en-US" altLang="zh-CN" dirty="0" err="1" smtClean="0"/>
              <a:t>swith</a:t>
            </a:r>
            <a:r>
              <a:rPr lang="zh-CN" altLang="en-US" dirty="0" smtClean="0"/>
              <a:t>的编译，受到“编号数值的密集程度”和“分支总数”的影响，当使用跳转表示会更高效</a:t>
            </a:r>
            <a:endParaRPr lang="en-US" altLang="zh-CN" dirty="0" smtClean="0"/>
          </a:p>
          <a:p>
            <a:r>
              <a:rPr lang="en-US" altLang="zh-CN" dirty="0" smtClean="0"/>
              <a:t>	</a:t>
            </a:r>
            <a:r>
              <a:rPr lang="zh-CN" altLang="en-US" dirty="0" smtClean="0"/>
              <a:t>函数调用开销在于调用的栈帧准备（含参数传递和返回）以及硬件跳转引起的“全局相关”对流水线的影响</a:t>
            </a:r>
            <a:endParaRPr lang="en-US" altLang="zh-CN" dirty="0" smtClean="0"/>
          </a:p>
          <a:p>
            <a:r>
              <a:rPr lang="en-US" altLang="zh-CN" dirty="0" smtClean="0"/>
              <a:t>	while</a:t>
            </a:r>
            <a:r>
              <a:rPr lang="zh-CN" altLang="en-US" dirty="0" smtClean="0"/>
              <a:t>和</a:t>
            </a:r>
            <a:r>
              <a:rPr lang="en-US" altLang="zh-CN" dirty="0" smtClean="0"/>
              <a:t>for</a:t>
            </a:r>
          </a:p>
          <a:p>
            <a:r>
              <a:rPr lang="en-US" altLang="zh-CN" dirty="0" smtClean="0"/>
              <a:t>	</a:t>
            </a:r>
            <a:r>
              <a:rPr lang="zh-CN" altLang="en-US" dirty="0" smtClean="0"/>
              <a:t>指针往往比数组快</a:t>
            </a:r>
            <a:endParaRPr lang="en-US" altLang="zh-CN" dirty="0" smtClean="0"/>
          </a:p>
          <a:p>
            <a:r>
              <a:rPr lang="en-US" altLang="zh-CN" dirty="0" smtClean="0"/>
              <a:t>	</a:t>
            </a:r>
            <a:r>
              <a:rPr lang="zh-CN" altLang="en-US" dirty="0" smtClean="0"/>
              <a:t>本地变量可通常用寄存器实现，而传入变量则在堆栈中，需要慢速的内存访问</a:t>
            </a:r>
            <a:endParaRPr lang="en-US" altLang="zh-CN" dirty="0" smtClean="0"/>
          </a:p>
          <a:p>
            <a:r>
              <a:rPr lang="en-US" altLang="zh-CN" dirty="0" smtClean="0"/>
              <a:t>	</a:t>
            </a:r>
            <a:r>
              <a:rPr lang="zh-CN" altLang="en-US" dirty="0" smtClean="0"/>
              <a:t>计算顺序改变依赖关系，流水线停顿可能变少而加快计算速度</a:t>
            </a:r>
            <a:endParaRPr lang="en-US" altLang="zh-CN" dirty="0" smtClean="0"/>
          </a:p>
          <a:p>
            <a:r>
              <a:rPr lang="zh-CN" altLang="en-US" dirty="0" smtClean="0"/>
              <a:t>      第三章对代码模板，第五章对代码优化，第六章对存储局部性的性能都有讨论</a:t>
            </a:r>
            <a:endParaRPr lang="en-US" altLang="zh-CN" dirty="0" smtClean="0"/>
          </a:p>
          <a:p>
            <a:r>
              <a:rPr lang="en-US" altLang="zh-CN" dirty="0" smtClean="0"/>
              <a:t>2</a:t>
            </a:r>
            <a:r>
              <a:rPr lang="zh-CN" altLang="en-US" dirty="0" smtClean="0"/>
              <a:t>）连接器提示有符号无法解释、或者明明加了库却说找不到（次序有关），什么是静态变量什么是全局变量有区别吗？不同文件中两个同名全局变量如何处理？静态库和动态库什么区别？</a:t>
            </a:r>
            <a:endParaRPr lang="en-US" altLang="zh-CN" dirty="0" smtClean="0"/>
          </a:p>
          <a:p>
            <a:r>
              <a:rPr lang="en-US" altLang="zh-CN" dirty="0" smtClean="0"/>
              <a:t>3</a:t>
            </a:r>
            <a:r>
              <a:rPr lang="zh-CN" altLang="en-US" dirty="0" smtClean="0"/>
              <a:t>）安全通告中常听到的缓冲区溢出是什么？</a:t>
            </a:r>
          </a:p>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21</a:t>
            </a:fld>
            <a:endParaRPr lang="zh-CN" altLang="en-US"/>
          </a:p>
        </p:txBody>
      </p:sp>
    </p:spTree>
    <p:extLst>
      <p:ext uri="{BB962C8B-B14F-4D97-AF65-F5344CB8AC3E}">
        <p14:creationId xmlns:p14="http://schemas.microsoft.com/office/powerpoint/2010/main" val="82734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运行时的几个要素：命令行提示符代表的是谁？</a:t>
            </a:r>
            <a:endParaRPr lang="en-US" altLang="zh-CN" dirty="0" smtClean="0"/>
          </a:p>
          <a:p>
            <a:r>
              <a:rPr lang="en-US" altLang="zh-CN" dirty="0" smtClean="0"/>
              <a:t>	</a:t>
            </a:r>
            <a:r>
              <a:rPr lang="zh-CN" altLang="en-US" dirty="0" smtClean="0"/>
              <a:t>“</a:t>
            </a:r>
            <a:r>
              <a:rPr lang="en-US" altLang="zh-CN" dirty="0" smtClean="0"/>
              <a:t>./hello</a:t>
            </a:r>
            <a:r>
              <a:rPr lang="zh-CN" altLang="en-US" dirty="0" smtClean="0"/>
              <a:t>”代表什么？字符串而以</a:t>
            </a:r>
            <a:r>
              <a:rPr lang="en-US" altLang="zh-CN" dirty="0" smtClean="0"/>
              <a:t>——</a:t>
            </a:r>
            <a:r>
              <a:rPr lang="zh-CN" altLang="en-US" dirty="0" smtClean="0"/>
              <a:t>代表那个磁盘文件</a:t>
            </a:r>
            <a:r>
              <a:rPr lang="en-US" altLang="zh-CN" dirty="0" smtClean="0"/>
              <a:t>——</a:t>
            </a:r>
            <a:r>
              <a:rPr lang="zh-CN" altLang="en-US" dirty="0" smtClean="0"/>
              <a:t>需要构建进程影像（不知直接执行磁盘上的东西，而是拷贝到内存中、然后在</a:t>
            </a:r>
            <a:r>
              <a:rPr lang="en-US" altLang="zh-CN" dirty="0" smtClean="0"/>
              <a:t>CPU</a:t>
            </a:r>
            <a:r>
              <a:rPr lang="zh-CN" altLang="en-US" dirty="0" smtClean="0"/>
              <a:t>控制下运行）</a:t>
            </a:r>
            <a:endParaRPr lang="en-US" altLang="zh-CN" dirty="0" smtClean="0"/>
          </a:p>
          <a:p>
            <a:endParaRPr lang="en-US" altLang="zh-CN" dirty="0" smtClean="0"/>
          </a:p>
          <a:p>
            <a:r>
              <a:rPr lang="en-US" altLang="zh-CN" dirty="0" smtClean="0"/>
              <a:t>-&gt;</a:t>
            </a:r>
            <a:r>
              <a:rPr lang="zh-CN" altLang="en-US" dirty="0" smtClean="0"/>
              <a:t>自然引出硬件：只处理数字，数字在不同位置流动处理和变换</a:t>
            </a:r>
            <a:endParaRPr lang="en-US" altLang="zh-CN" dirty="0" smtClean="0"/>
          </a:p>
          <a:p>
            <a:endParaRPr lang="en-US" altLang="zh-CN" dirty="0" smtClean="0"/>
          </a:p>
          <a:p>
            <a:r>
              <a:rPr lang="en-US" altLang="zh-CN" dirty="0" smtClean="0"/>
              <a:t>1</a:t>
            </a:r>
            <a:r>
              <a:rPr lang="zh-CN" altLang="en-US" dirty="0" smtClean="0"/>
              <a:t>）总线</a:t>
            </a:r>
            <a:r>
              <a:rPr lang="en-US" altLang="zh-CN" dirty="0" smtClean="0"/>
              <a:t>——</a:t>
            </a:r>
            <a:r>
              <a:rPr lang="zh-CN" altLang="en-US" dirty="0" smtClean="0"/>
              <a:t>数据的多方流动，一次传送若干字节（称为字）</a:t>
            </a:r>
            <a:r>
              <a:rPr lang="en-US" altLang="zh-CN" dirty="0" smtClean="0"/>
              <a:t>	</a:t>
            </a:r>
            <a:r>
              <a:rPr lang="zh-CN" altLang="en-US" dirty="0" smtClean="0"/>
              <a:t>软、硬件：机器</a:t>
            </a:r>
            <a:r>
              <a:rPr lang="en-US" altLang="zh-CN" dirty="0" smtClean="0"/>
              <a:t>ISA</a:t>
            </a:r>
            <a:r>
              <a:rPr lang="zh-CN" altLang="en-US" dirty="0" smtClean="0"/>
              <a:t>上有字的概念，汇编和</a:t>
            </a:r>
            <a:r>
              <a:rPr lang="en-US" altLang="zh-CN" dirty="0" smtClean="0"/>
              <a:t>C</a:t>
            </a:r>
            <a:r>
              <a:rPr lang="zh-CN" altLang="en-US" dirty="0" smtClean="0"/>
              <a:t>语言中也有字的概念</a:t>
            </a:r>
            <a:endParaRPr lang="en-US" altLang="zh-CN" dirty="0" smtClean="0"/>
          </a:p>
          <a:p>
            <a:r>
              <a:rPr lang="en-US" altLang="zh-CN" dirty="0" smtClean="0"/>
              <a:t>2</a:t>
            </a:r>
            <a:r>
              <a:rPr lang="zh-CN" altLang="en-US" dirty="0" smtClean="0"/>
              <a:t>）</a:t>
            </a:r>
            <a:r>
              <a:rPr lang="en-US" altLang="zh-CN" dirty="0" smtClean="0"/>
              <a:t>IO——</a:t>
            </a:r>
            <a:r>
              <a:rPr lang="zh-CN" altLang="en-US" dirty="0" smtClean="0"/>
              <a:t>与外界的交流（内部是</a:t>
            </a:r>
            <a:r>
              <a:rPr lang="en-US" altLang="zh-CN" dirty="0" err="1" smtClean="0"/>
              <a:t>CPU+Mem</a:t>
            </a:r>
            <a:r>
              <a:rPr lang="zh-CN" altLang="en-US" dirty="0" smtClean="0"/>
              <a:t>），内部是数字，外部通过</a:t>
            </a:r>
            <a:r>
              <a:rPr lang="en-US" altLang="zh-CN" dirty="0" smtClean="0"/>
              <a:t>adapter</a:t>
            </a:r>
            <a:r>
              <a:rPr lang="zh-CN" altLang="en-US" dirty="0" smtClean="0"/>
              <a:t>变成声光热电等其他东西</a:t>
            </a:r>
            <a:endParaRPr lang="en-US" altLang="zh-CN" dirty="0" smtClean="0"/>
          </a:p>
          <a:p>
            <a:r>
              <a:rPr lang="en-US" altLang="zh-CN" dirty="0" smtClean="0"/>
              <a:t>3</a:t>
            </a:r>
            <a:r>
              <a:rPr lang="zh-CN" altLang="en-US" dirty="0" smtClean="0"/>
              <a:t>）主存</a:t>
            </a:r>
            <a:r>
              <a:rPr lang="en-US" altLang="zh-CN" dirty="0" smtClean="0"/>
              <a:t>——DRAM</a:t>
            </a:r>
            <a:r>
              <a:rPr lang="zh-CN" altLang="en-US" dirty="0" smtClean="0"/>
              <a:t>，注意我们在物理内准之上建立了虚拟内存的概念</a:t>
            </a:r>
            <a:endParaRPr lang="en-US" altLang="zh-CN" dirty="0" smtClean="0"/>
          </a:p>
          <a:p>
            <a:r>
              <a:rPr lang="en-US" altLang="zh-CN" dirty="0" smtClean="0"/>
              <a:t>4</a:t>
            </a:r>
            <a:r>
              <a:rPr lang="zh-CN" altLang="en-US" dirty="0" smtClean="0"/>
              <a:t>）</a:t>
            </a:r>
            <a:r>
              <a:rPr lang="en-US" altLang="zh-CN" dirty="0" smtClean="0"/>
              <a:t>CPU——</a:t>
            </a:r>
            <a:r>
              <a:rPr lang="zh-CN" altLang="en-US" dirty="0" smtClean="0"/>
              <a:t>依靠</a:t>
            </a:r>
            <a:r>
              <a:rPr lang="en-US" altLang="zh-CN" dirty="0" smtClean="0"/>
              <a:t>PC</a:t>
            </a:r>
            <a:r>
              <a:rPr lang="zh-CN" altLang="en-US" dirty="0" smtClean="0"/>
              <a:t>逐条指令执行（虚地址的），操作为围绕着 “寄存器文件</a:t>
            </a:r>
            <a:r>
              <a:rPr lang="en-US" altLang="zh-CN" dirty="0" smtClean="0"/>
              <a:t>/ALU</a:t>
            </a:r>
            <a:r>
              <a:rPr lang="zh-CN" altLang="en-US" dirty="0" smtClean="0"/>
              <a:t>和主存”</a:t>
            </a:r>
            <a:endParaRPr lang="en-US" altLang="zh-CN" dirty="0" smtClean="0"/>
          </a:p>
          <a:p>
            <a:r>
              <a:rPr lang="en-US" altLang="zh-CN" dirty="0" smtClean="0"/>
              <a:t>	</a:t>
            </a:r>
            <a:r>
              <a:rPr lang="zh-CN" altLang="en-US" dirty="0" smtClean="0"/>
              <a:t>操作分为以下几类：加载</a:t>
            </a:r>
            <a:r>
              <a:rPr lang="en-US" altLang="zh-CN" dirty="0" smtClean="0"/>
              <a:t>/</a:t>
            </a:r>
            <a:r>
              <a:rPr lang="zh-CN" altLang="en-US" dirty="0" smtClean="0"/>
              <a:t>存储</a:t>
            </a:r>
            <a:r>
              <a:rPr lang="en-US" altLang="zh-CN" dirty="0" smtClean="0"/>
              <a:t>/</a:t>
            </a:r>
            <a:r>
              <a:rPr lang="zh-CN" altLang="en-US" dirty="0" smtClean="0"/>
              <a:t>运算</a:t>
            </a:r>
            <a:r>
              <a:rPr lang="en-US" altLang="zh-CN" dirty="0" smtClean="0"/>
              <a:t>/</a:t>
            </a:r>
            <a:r>
              <a:rPr lang="zh-CN" altLang="en-US" dirty="0" smtClean="0"/>
              <a:t>跳转</a:t>
            </a:r>
            <a:endParaRPr lang="en-US" altLang="zh-CN" dirty="0" smtClean="0"/>
          </a:p>
          <a:p>
            <a:r>
              <a:rPr lang="en-US" altLang="zh-CN" dirty="0" smtClean="0"/>
              <a:t>	</a:t>
            </a:r>
            <a:r>
              <a:rPr lang="zh-CN" altLang="en-US" dirty="0" smtClean="0"/>
              <a:t>核心是一个状态机不断重复取指令和处理指令（也可更细分）</a:t>
            </a:r>
            <a:endParaRPr lang="en-US" altLang="zh-CN" dirty="0" smtClean="0"/>
          </a:p>
          <a:p>
            <a:endParaRPr lang="en-US" altLang="zh-CN" dirty="0" smtClean="0"/>
          </a:p>
          <a:p>
            <a:r>
              <a:rPr lang="en-US" altLang="zh-CN" dirty="0" smtClean="0"/>
              <a:t>ISA</a:t>
            </a:r>
            <a:r>
              <a:rPr lang="zh-CN" altLang="en-US" dirty="0" smtClean="0"/>
              <a:t>是对硬件的一个抽象，可以满足软件层面的需要</a:t>
            </a:r>
            <a:endParaRPr lang="en-US" altLang="zh-CN" dirty="0" smtClean="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22</a:t>
            </a:fld>
            <a:endParaRPr lang="zh-CN" altLang="en-US"/>
          </a:p>
        </p:txBody>
      </p:sp>
    </p:spTree>
    <p:extLst>
      <p:ext uri="{BB962C8B-B14F-4D97-AF65-F5344CB8AC3E}">
        <p14:creationId xmlns:p14="http://schemas.microsoft.com/office/powerpoint/2010/main" val="4290518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此处可以在公共服务器上展示其运行过程，结合执行过程的各个步骤</a:t>
            </a:r>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23</a:t>
            </a:fld>
            <a:endParaRPr lang="zh-CN" altLang="en-US"/>
          </a:p>
        </p:txBody>
      </p:sp>
    </p:spTree>
    <p:extLst>
      <p:ext uri="{BB962C8B-B14F-4D97-AF65-F5344CB8AC3E}">
        <p14:creationId xmlns:p14="http://schemas.microsoft.com/office/powerpoint/2010/main" val="2507391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）读命令：引入按键与中断</a:t>
            </a:r>
            <a:r>
              <a:rPr lang="en-US" altLang="zh-CN" dirty="0" smtClean="0"/>
              <a:t>——</a:t>
            </a:r>
            <a:r>
              <a:rPr lang="zh-CN" altLang="en-US" dirty="0" smtClean="0"/>
              <a:t>处理器不会老等着（有其他任务需要计算）</a:t>
            </a:r>
            <a:endParaRPr lang="en-US" altLang="zh-CN" dirty="0" smtClean="0"/>
          </a:p>
          <a:p>
            <a:r>
              <a:rPr lang="en-US" altLang="zh-CN" dirty="0" smtClean="0"/>
              <a:t>2</a:t>
            </a:r>
            <a:r>
              <a:rPr lang="zh-CN" altLang="en-US" dirty="0" smtClean="0"/>
              <a:t>）启动：当检测到按入回车，则开始</a:t>
            </a:r>
            <a:r>
              <a:rPr lang="en-US" altLang="zh-CN" dirty="0" smtClean="0"/>
              <a:t>shell</a:t>
            </a:r>
            <a:r>
              <a:rPr lang="zh-CN" altLang="en-US" dirty="0" smtClean="0"/>
              <a:t>处理</a:t>
            </a:r>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24</a:t>
            </a:fld>
            <a:endParaRPr lang="zh-CN" altLang="en-US"/>
          </a:p>
        </p:txBody>
      </p:sp>
    </p:spTree>
    <p:extLst>
      <p:ext uri="{BB962C8B-B14F-4D97-AF65-F5344CB8AC3E}">
        <p14:creationId xmlns:p14="http://schemas.microsoft.com/office/powerpoint/2010/main" val="259466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本步骤是</a:t>
            </a:r>
            <a:r>
              <a:rPr lang="en-US" altLang="zh-CN" dirty="0" smtClean="0"/>
              <a:t>Shell</a:t>
            </a:r>
            <a:r>
              <a:rPr lang="zh-CN" altLang="en-US" dirty="0" smtClean="0"/>
              <a:t>程序向操作系统要求创建</a:t>
            </a:r>
            <a:r>
              <a:rPr lang="en-US" altLang="zh-CN" dirty="0" smtClean="0"/>
              <a:t>hello</a:t>
            </a:r>
            <a:r>
              <a:rPr lang="zh-CN" altLang="en-US" dirty="0" smtClean="0"/>
              <a:t>进程</a:t>
            </a:r>
            <a:endParaRPr lang="en-US" altLang="zh-CN" dirty="0" smtClean="0"/>
          </a:p>
          <a:p>
            <a:endParaRPr lang="en-US" altLang="zh-CN" dirty="0" smtClean="0"/>
          </a:p>
          <a:p>
            <a:r>
              <a:rPr lang="zh-CN" altLang="en-US" dirty="0" smtClean="0"/>
              <a:t>这回不是先进到寄存器再转出到存储器</a:t>
            </a:r>
            <a:r>
              <a:rPr lang="en-US" altLang="zh-CN" dirty="0" smtClean="0"/>
              <a:t>——</a:t>
            </a:r>
            <a:r>
              <a:rPr lang="zh-CN" altLang="en-US" dirty="0" smtClean="0"/>
              <a:t>用了</a:t>
            </a:r>
            <a:r>
              <a:rPr lang="en-US" altLang="zh-CN" dirty="0" smtClean="0"/>
              <a:t>DMA</a:t>
            </a:r>
          </a:p>
          <a:p>
            <a:endParaRPr lang="en-US" altLang="zh-CN" dirty="0" smtClean="0"/>
          </a:p>
          <a:p>
            <a:r>
              <a:rPr lang="zh-CN" altLang="en-US" dirty="0" smtClean="0"/>
              <a:t>载入程序的具体过程可以是</a:t>
            </a:r>
            <a:r>
              <a:rPr lang="en-US" altLang="zh-CN" dirty="0" smtClean="0"/>
              <a:t>DMA</a:t>
            </a:r>
            <a:r>
              <a:rPr lang="zh-CN" altLang="en-US" dirty="0" smtClean="0"/>
              <a:t>为主的过程，</a:t>
            </a:r>
            <a:r>
              <a:rPr lang="en-US" altLang="zh-CN" dirty="0" smtClean="0"/>
              <a:t>CPU</a:t>
            </a:r>
            <a:r>
              <a:rPr lang="zh-CN" altLang="en-US" dirty="0" smtClean="0"/>
              <a:t>和</a:t>
            </a:r>
            <a:r>
              <a:rPr lang="en-US" altLang="zh-CN" dirty="0" smtClean="0"/>
              <a:t>OS</a:t>
            </a:r>
            <a:r>
              <a:rPr lang="zh-CN" altLang="en-US" dirty="0" smtClean="0"/>
              <a:t>仅作辅助</a:t>
            </a:r>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25</a:t>
            </a:fld>
            <a:endParaRPr lang="zh-CN" altLang="en-US"/>
          </a:p>
        </p:txBody>
      </p:sp>
    </p:spTree>
    <p:extLst>
      <p:ext uri="{BB962C8B-B14F-4D97-AF65-F5344CB8AC3E}">
        <p14:creationId xmlns:p14="http://schemas.microsoft.com/office/powerpoint/2010/main" val="165061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然后在</a:t>
            </a:r>
            <a:r>
              <a:rPr lang="en-US" altLang="zh-CN" dirty="0" smtClean="0"/>
              <a:t>OS</a:t>
            </a:r>
            <a:r>
              <a:rPr lang="zh-CN" altLang="en-US" dirty="0" smtClean="0"/>
              <a:t>的调度下，获得运行</a:t>
            </a:r>
            <a:endParaRPr lang="en-US" altLang="zh-CN" dirty="0" smtClean="0"/>
          </a:p>
          <a:p>
            <a:endParaRPr lang="en-US" altLang="zh-CN" dirty="0" smtClean="0"/>
          </a:p>
          <a:p>
            <a:r>
              <a:rPr lang="zh-CN" altLang="en-US" dirty="0" smtClean="0"/>
              <a:t>实际上系统并不允许用户进程直接控制设备来完成输出，</a:t>
            </a:r>
            <a:endParaRPr lang="en-US" altLang="zh-CN" dirty="0" smtClean="0"/>
          </a:p>
          <a:p>
            <a:r>
              <a:rPr lang="zh-CN" altLang="en-US" dirty="0" smtClean="0"/>
              <a:t>而是将“</a:t>
            </a:r>
            <a:r>
              <a:rPr lang="en-US" altLang="zh-CN" dirty="0" smtClean="0"/>
              <a:t>hello, world!</a:t>
            </a:r>
            <a:r>
              <a:rPr lang="zh-CN" altLang="en-US" dirty="0" smtClean="0"/>
              <a:t>”字符串拷贝到内核态，再由内核代码的驱动程序完成输出。</a:t>
            </a:r>
            <a:endParaRPr lang="en-US" altLang="zh-CN" dirty="0" smtClean="0"/>
          </a:p>
          <a:p>
            <a:endParaRPr lang="en-US" altLang="zh-CN" dirty="0" smtClean="0"/>
          </a:p>
          <a:p>
            <a:endParaRPr lang="en-US" altLang="zh-CN" dirty="0" smtClean="0"/>
          </a:p>
          <a:p>
            <a:r>
              <a:rPr lang="zh-CN" altLang="en-US" dirty="0" smtClean="0"/>
              <a:t>回想一下你的主板，哪里是</a:t>
            </a:r>
            <a:r>
              <a:rPr lang="en-US" altLang="zh-CN" dirty="0" smtClean="0"/>
              <a:t>CPU</a:t>
            </a:r>
            <a:r>
              <a:rPr lang="zh-CN" altLang="en-US" dirty="0" smtClean="0"/>
              <a:t>哪里是内存条哪里是各种设备控制器，哪里是扩展槽，哪里是总线</a:t>
            </a:r>
            <a:endParaRPr lang="en-US" altLang="zh-CN" dirty="0" smtClean="0"/>
          </a:p>
          <a:p>
            <a:endParaRPr lang="en-US" altLang="zh-CN" dirty="0" smtClean="0"/>
          </a:p>
          <a:p>
            <a:r>
              <a:rPr lang="zh-CN" altLang="en-US" dirty="0" smtClean="0"/>
              <a:t>我们对硬件的“系统”认识先到这里，</a:t>
            </a:r>
            <a:r>
              <a:rPr lang="en-US" altLang="zh-CN" dirty="0" smtClean="0"/>
              <a:t>CPU</a:t>
            </a:r>
            <a:r>
              <a:rPr lang="zh-CN" altLang="en-US" dirty="0" smtClean="0"/>
              <a:t>和内存在后面还会更深入一点</a:t>
            </a:r>
            <a:endParaRPr lang="en-US" altLang="zh-CN" dirty="0" smtClean="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26</a:t>
            </a:fld>
            <a:endParaRPr lang="zh-CN" altLang="en-US"/>
          </a:p>
        </p:txBody>
      </p:sp>
    </p:spTree>
    <p:extLst>
      <p:ext uri="{BB962C8B-B14F-4D97-AF65-F5344CB8AC3E}">
        <p14:creationId xmlns:p14="http://schemas.microsoft.com/office/powerpoint/2010/main" val="323037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a:t>
            </a:r>
            <a:r>
              <a:rPr lang="en-US" altLang="zh-CN" dirty="0" smtClean="0"/>
              <a:t>CPU</a:t>
            </a:r>
            <a:r>
              <a:rPr lang="zh-CN" altLang="en-US" dirty="0" smtClean="0"/>
              <a:t>结构外，我们还需要关注存储系统的层次结构，它是影响性能的另一个主要因素，通常编程者并未给与足够重视</a:t>
            </a:r>
            <a:r>
              <a:rPr lang="en-US" altLang="zh-CN" dirty="0" smtClean="0"/>
              <a:t>!!!!</a:t>
            </a:r>
          </a:p>
          <a:p>
            <a:endParaRPr lang="en-US" altLang="zh-CN" dirty="0" smtClean="0"/>
          </a:p>
          <a:p>
            <a:r>
              <a:rPr lang="en-US" altLang="zh-CN" dirty="0" smtClean="0"/>
              <a:t>CPU</a:t>
            </a:r>
            <a:r>
              <a:rPr lang="zh-CN" altLang="en-US" dirty="0" smtClean="0"/>
              <a:t>内部处理速度很快，但是外部数据的搬移速度却很慢，因此很多系统时间花在了数据搬移（</a:t>
            </a:r>
            <a:r>
              <a:rPr lang="en-US" altLang="zh-CN" dirty="0" smtClean="0"/>
              <a:t>load/store</a:t>
            </a:r>
            <a:r>
              <a:rPr lang="zh-CN" altLang="en-US" dirty="0" smtClean="0"/>
              <a:t>等）上了</a:t>
            </a:r>
            <a:endParaRPr lang="en-US" altLang="zh-CN" dirty="0" smtClean="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27</a:t>
            </a:fld>
            <a:endParaRPr lang="zh-CN" altLang="en-US"/>
          </a:p>
        </p:txBody>
      </p:sp>
    </p:spTree>
    <p:extLst>
      <p:ext uri="{BB962C8B-B14F-4D97-AF65-F5344CB8AC3E}">
        <p14:creationId xmlns:p14="http://schemas.microsoft.com/office/powerpoint/2010/main" val="3924816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t>28</a:t>
            </a:fld>
            <a:endParaRPr lang="zh-CN" altLang="en-US"/>
          </a:p>
        </p:txBody>
      </p:sp>
    </p:spTree>
    <p:extLst>
      <p:ext uri="{BB962C8B-B14F-4D97-AF65-F5344CB8AC3E}">
        <p14:creationId xmlns:p14="http://schemas.microsoft.com/office/powerpoint/2010/main" val="25185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a:t>
            </a:fld>
            <a:endParaRPr lang="zh-CN" altLang="en-US"/>
          </a:p>
        </p:txBody>
      </p:sp>
    </p:spTree>
    <p:extLst>
      <p:ext uri="{BB962C8B-B14F-4D97-AF65-F5344CB8AC3E}">
        <p14:creationId xmlns:p14="http://schemas.microsoft.com/office/powerpoint/2010/main" val="1999474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考虑到快慢、容量和价格参数，因此存储层次结构整体上是一个多层</a:t>
            </a:r>
            <a:r>
              <a:rPr lang="en-US" altLang="zh-CN" dirty="0" smtClean="0"/>
              <a:t>cache</a:t>
            </a:r>
            <a:r>
              <a:rPr lang="zh-CN" altLang="en-US" dirty="0" smtClean="0"/>
              <a:t>，</a:t>
            </a:r>
            <a:endParaRPr lang="en-US" altLang="zh-CN" dirty="0" smtClean="0"/>
          </a:p>
          <a:p>
            <a:pPr defTabSz="947593">
              <a:defRPr/>
            </a:pPr>
            <a:r>
              <a:rPr lang="zh-CN" altLang="en-US" dirty="0" smtClean="0"/>
              <a:t>但是出于</a:t>
            </a:r>
            <a:r>
              <a:rPr lang="en-US" altLang="zh-CN" dirty="0" smtClean="0"/>
              <a:t>OS</a:t>
            </a:r>
            <a:r>
              <a:rPr lang="zh-CN" altLang="en-US" dirty="0" smtClean="0"/>
              <a:t>对进程空间的隔离，以及对物理内存容量的扩展需求，发展出了虚拟存储器技术（虚拟存储器不仅仅是主存和</a:t>
            </a:r>
            <a:r>
              <a:rPr lang="zh-CN" altLang="en-US" smtClean="0"/>
              <a:t>磁盘之间解决速度问题的的</a:t>
            </a:r>
            <a:r>
              <a:rPr lang="en-US" altLang="zh-CN" dirty="0" smtClean="0"/>
              <a:t>cache</a:t>
            </a:r>
            <a:r>
              <a:rPr lang="zh-CN" altLang="en-US" dirty="0" smtClean="0"/>
              <a:t>关系！！）</a:t>
            </a:r>
            <a:endParaRPr lang="en-US" altLang="zh-CN" dirty="0" smtClean="0"/>
          </a:p>
          <a:p>
            <a:pPr defTabSz="947593">
              <a:defRPr/>
            </a:pPr>
            <a:endParaRPr lang="en-US" altLang="zh-CN" dirty="0" smtClean="0"/>
          </a:p>
          <a:p>
            <a:pPr defTabSz="947593">
              <a:defRPr/>
            </a:pPr>
            <a:r>
              <a:rPr lang="zh-CN" altLang="en-US" dirty="0" smtClean="0"/>
              <a:t>需要同时将（“</a:t>
            </a:r>
            <a:r>
              <a:rPr lang="en-US" altLang="zh-CN" dirty="0" smtClean="0"/>
              <a:t>cache</a:t>
            </a:r>
            <a:r>
              <a:rPr lang="zh-CN" altLang="en-US" dirty="0" smtClean="0"/>
              <a:t>技术”）和（“虚拟存储技术”）结合起来，才能对存储体系由完整的理解。</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29</a:t>
            </a:fld>
            <a:endParaRPr lang="zh-CN" altLang="en-US"/>
          </a:p>
        </p:txBody>
      </p:sp>
    </p:spTree>
    <p:extLst>
      <p:ext uri="{BB962C8B-B14F-4D97-AF65-F5344CB8AC3E}">
        <p14:creationId xmlns:p14="http://schemas.microsoft.com/office/powerpoint/2010/main" val="4094454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Unix</a:t>
            </a:r>
            <a:r>
              <a:rPr lang="zh-CN" altLang="en-US" dirty="0" smtClean="0"/>
              <a:t>和</a:t>
            </a:r>
            <a:r>
              <a:rPr lang="en-US" altLang="zh-CN" dirty="0" err="1" smtClean="0"/>
              <a:t>Posix</a:t>
            </a:r>
            <a:r>
              <a:rPr lang="zh-CN" altLang="en-US" dirty="0" smtClean="0"/>
              <a:t>，</a:t>
            </a:r>
            <a:r>
              <a:rPr lang="en-US" altLang="zh-CN" dirty="0" smtClean="0"/>
              <a:t>Linux</a:t>
            </a:r>
          </a:p>
          <a:p>
            <a:r>
              <a:rPr lang="en-US" altLang="zh-CN" dirty="0" smtClean="0"/>
              <a:t>Ken</a:t>
            </a:r>
            <a:r>
              <a:rPr lang="zh-CN" altLang="en-US" dirty="0" smtClean="0"/>
              <a:t> </a:t>
            </a:r>
            <a:r>
              <a:rPr lang="en-US" altLang="zh-CN" dirty="0" smtClean="0"/>
              <a:t>Thompson,</a:t>
            </a:r>
            <a:r>
              <a:rPr lang="zh-CN" altLang="en-US" dirty="0" smtClean="0"/>
              <a:t> </a:t>
            </a:r>
            <a:r>
              <a:rPr lang="en-US" altLang="zh-CN" dirty="0" smtClean="0"/>
              <a:t>Dennis</a:t>
            </a:r>
            <a:r>
              <a:rPr lang="zh-CN" altLang="en-US" dirty="0" smtClean="0"/>
              <a:t> </a:t>
            </a:r>
            <a:r>
              <a:rPr lang="en-US" altLang="zh-CN" dirty="0" smtClean="0"/>
              <a:t>Ritchie</a:t>
            </a:r>
            <a:r>
              <a:rPr lang="zh-CN" altLang="en-US" dirty="0" smtClean="0"/>
              <a:t>等</a:t>
            </a:r>
            <a:r>
              <a:rPr lang="en-US" altLang="zh-CN" dirty="0" err="1" smtClean="0"/>
              <a:t>multics</a:t>
            </a:r>
            <a:endParaRPr lang="en-US" altLang="zh-CN" dirty="0" smtClean="0"/>
          </a:p>
          <a:p>
            <a:endParaRPr lang="en-US" altLang="zh-CN" dirty="0" smtClean="0"/>
          </a:p>
          <a:p>
            <a:r>
              <a:rPr lang="en-US" altLang="zh-CN" dirty="0" smtClean="0"/>
              <a:t>hello</a:t>
            </a:r>
            <a:r>
              <a:rPr lang="zh-CN" altLang="en-US" dirty="0" smtClean="0"/>
              <a:t>应用程序其实并没有直接和硬件打交道，而是通过</a:t>
            </a:r>
            <a:r>
              <a:rPr lang="en-US" altLang="zh-CN" dirty="0" smtClean="0"/>
              <a:t>OS</a:t>
            </a:r>
            <a:r>
              <a:rPr lang="zh-CN" altLang="en-US" dirty="0" smtClean="0"/>
              <a:t>（提供的系统调用）</a:t>
            </a:r>
            <a:endParaRPr lang="en-US" altLang="zh-CN" dirty="0" smtClean="0"/>
          </a:p>
          <a:p>
            <a:endParaRPr lang="en-US" altLang="zh-CN" dirty="0" smtClean="0"/>
          </a:p>
          <a:p>
            <a:r>
              <a:rPr lang="zh-CN" altLang="en-US" dirty="0" smtClean="0"/>
              <a:t>下图：是指</a:t>
            </a:r>
            <a:r>
              <a:rPr lang="en-US" altLang="zh-CN" dirty="0" smtClean="0"/>
              <a:t>OS</a:t>
            </a:r>
            <a:r>
              <a:rPr lang="zh-CN" altLang="en-US" dirty="0" smtClean="0"/>
              <a:t>向进程提供的“资源”抽象（共享分享的）</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30</a:t>
            </a:fld>
            <a:endParaRPr lang="zh-CN" altLang="en-US"/>
          </a:p>
        </p:txBody>
      </p:sp>
    </p:spTree>
    <p:extLst>
      <p:ext uri="{BB962C8B-B14F-4D97-AF65-F5344CB8AC3E}">
        <p14:creationId xmlns:p14="http://schemas.microsoft.com/office/powerpoint/2010/main" val="4029893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是从使用者角度上体验到的一种抽象</a:t>
            </a:r>
            <a:endParaRPr lang="en-US" altLang="zh-CN" dirty="0" smtClean="0"/>
          </a:p>
          <a:p>
            <a:endParaRPr lang="en-US" altLang="zh-CN" dirty="0" smtClean="0"/>
          </a:p>
          <a:p>
            <a:r>
              <a:rPr lang="zh-CN" altLang="en-US" dirty="0" smtClean="0"/>
              <a:t>上下文</a:t>
            </a:r>
            <a:r>
              <a:rPr lang="en-US" altLang="zh-CN" dirty="0" smtClean="0"/>
              <a:t>context</a:t>
            </a:r>
            <a:r>
              <a:rPr lang="zh-CN" altLang="en-US" dirty="0" smtClean="0"/>
              <a:t>，或者成为环境</a:t>
            </a:r>
            <a:r>
              <a:rPr lang="en-US" altLang="zh-CN" dirty="0" smtClean="0"/>
              <a:t>——</a:t>
            </a:r>
            <a:r>
              <a:rPr lang="zh-CN" altLang="en-US" dirty="0" smtClean="0"/>
              <a:t>用炒菜例子来说明环境</a:t>
            </a:r>
            <a:endParaRPr lang="en-US" altLang="zh-CN" dirty="0" smtClean="0"/>
          </a:p>
          <a:p>
            <a:endParaRPr lang="en-US" altLang="zh-CN" dirty="0" smtClean="0"/>
          </a:p>
          <a:p>
            <a:endParaRPr lang="en-US" altLang="zh-CN" dirty="0" smtClean="0"/>
          </a:p>
          <a:p>
            <a:r>
              <a:rPr lang="zh-CN" altLang="en-US" dirty="0" smtClean="0"/>
              <a:t>操作系统</a:t>
            </a:r>
            <a:r>
              <a:rPr lang="en-US" altLang="zh-CN" dirty="0" smtClean="0"/>
              <a:t>——</a:t>
            </a:r>
            <a:r>
              <a:rPr lang="zh-CN" altLang="en-US" dirty="0" smtClean="0"/>
              <a:t>内核，常驻内存的代码，有系统调用供进程使用，但是自己会异步执行</a:t>
            </a:r>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31</a:t>
            </a:fld>
            <a:endParaRPr lang="zh-CN" altLang="en-US"/>
          </a:p>
        </p:txBody>
      </p:sp>
    </p:spTree>
    <p:extLst>
      <p:ext uri="{BB962C8B-B14F-4D97-AF65-F5344CB8AC3E}">
        <p14:creationId xmlns:p14="http://schemas.microsoft.com/office/powerpoint/2010/main" val="4248550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服务器代码，多个请求的独立服务时，资源开销的多少就非常重要了</a:t>
            </a:r>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32</a:t>
            </a:fld>
            <a:endParaRPr lang="zh-CN" altLang="en-US"/>
          </a:p>
        </p:txBody>
      </p:sp>
    </p:spTree>
    <p:extLst>
      <p:ext uri="{BB962C8B-B14F-4D97-AF65-F5344CB8AC3E}">
        <p14:creationId xmlns:p14="http://schemas.microsoft.com/office/powerpoint/2010/main" val="83147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t>33</a:t>
            </a:fld>
            <a:endParaRPr lang="zh-CN" altLang="en-US"/>
          </a:p>
        </p:txBody>
      </p:sp>
    </p:spTree>
    <p:extLst>
      <p:ext uri="{BB962C8B-B14F-4D97-AF65-F5344CB8AC3E}">
        <p14:creationId xmlns:p14="http://schemas.microsoft.com/office/powerpoint/2010/main" val="2859522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34</a:t>
            </a:fld>
            <a:endParaRPr lang="zh-CN" altLang="en-US"/>
          </a:p>
        </p:txBody>
      </p:sp>
    </p:spTree>
    <p:extLst>
      <p:ext uri="{BB962C8B-B14F-4D97-AF65-F5344CB8AC3E}">
        <p14:creationId xmlns:p14="http://schemas.microsoft.com/office/powerpoint/2010/main" val="22388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网络接口提供了计算机系统间互联协作的可能</a:t>
            </a:r>
            <a:endParaRPr lang="en-US" altLang="zh-CN" dirty="0" smtClean="0"/>
          </a:p>
          <a:p>
            <a:endParaRPr lang="en-US" altLang="zh-CN" dirty="0" smtClean="0"/>
          </a:p>
          <a:p>
            <a:r>
              <a:rPr lang="zh-CN" altLang="en-US" dirty="0" smtClean="0"/>
              <a:t>网络数据的处理功能很复杂，通常分层处理</a:t>
            </a:r>
            <a:r>
              <a:rPr lang="en-US" altLang="zh-CN" dirty="0" smtClean="0"/>
              <a:t>——</a:t>
            </a:r>
            <a:r>
              <a:rPr lang="zh-CN" altLang="en-US" dirty="0" smtClean="0"/>
              <a:t>将来的</a:t>
            </a:r>
            <a:r>
              <a:rPr lang="en-US" altLang="zh-CN" dirty="0" smtClean="0"/>
              <a:t>ISO</a:t>
            </a:r>
            <a:r>
              <a:rPr lang="zh-CN" altLang="en-US" dirty="0" smtClean="0"/>
              <a:t>七层或者</a:t>
            </a:r>
            <a:r>
              <a:rPr lang="en-US" altLang="zh-CN" dirty="0" smtClean="0"/>
              <a:t>TCP/IP</a:t>
            </a:r>
            <a:r>
              <a:rPr lang="zh-CN" altLang="en-US" dirty="0" smtClean="0"/>
              <a:t>的四层，</a:t>
            </a:r>
            <a:endParaRPr lang="en-US" altLang="zh-CN" dirty="0" smtClean="0"/>
          </a:p>
          <a:p>
            <a:r>
              <a:rPr lang="zh-CN" altLang="en-US" dirty="0" smtClean="0"/>
              <a:t>是一个复杂的子系统，协议栈相当于文件系统的复杂程度。</a:t>
            </a:r>
            <a:endParaRPr lang="en-US" altLang="zh-CN" dirty="0" smtClean="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35</a:t>
            </a:fld>
            <a:endParaRPr lang="zh-CN" altLang="en-US"/>
          </a:p>
        </p:txBody>
      </p:sp>
    </p:spTree>
    <p:extLst>
      <p:ext uri="{BB962C8B-B14F-4D97-AF65-F5344CB8AC3E}">
        <p14:creationId xmlns:p14="http://schemas.microsoft.com/office/powerpoint/2010/main" val="3482920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禁用网络接口硬件，不足以完成计算机系统间的协作。</a:t>
            </a:r>
            <a:endParaRPr lang="en-US" altLang="zh-CN" dirty="0" smtClean="0"/>
          </a:p>
          <a:p>
            <a:endParaRPr lang="en-US" altLang="zh-CN" dirty="0" smtClean="0"/>
          </a:p>
          <a:p>
            <a:r>
              <a:rPr lang="en-US" altLang="zh-CN" dirty="0" smtClean="0"/>
              <a:t>TCP/IP</a:t>
            </a:r>
            <a:r>
              <a:rPr lang="zh-CN" altLang="en-US" dirty="0" smtClean="0"/>
              <a:t>系列协议，在网络课程中将会详细解释</a:t>
            </a:r>
            <a:endParaRPr lang="en-US" altLang="zh-CN" dirty="0" smtClean="0"/>
          </a:p>
          <a:p>
            <a:endParaRPr lang="en-US" altLang="zh-CN" dirty="0" smtClean="0"/>
          </a:p>
          <a:p>
            <a:r>
              <a:rPr lang="zh-CN" altLang="en-US" dirty="0" smtClean="0"/>
              <a:t>分布式系统就是通过这样的模式协调工作的</a:t>
            </a:r>
            <a:endParaRPr lang="en-US" altLang="zh-CN" dirty="0" smtClean="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36</a:t>
            </a:fld>
            <a:endParaRPr lang="zh-CN" altLang="en-US"/>
          </a:p>
        </p:txBody>
      </p:sp>
    </p:spTree>
    <p:extLst>
      <p:ext uri="{BB962C8B-B14F-4D97-AF65-F5344CB8AC3E}">
        <p14:creationId xmlns:p14="http://schemas.microsoft.com/office/powerpoint/2010/main" val="832004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t>37</a:t>
            </a:fld>
            <a:endParaRPr lang="zh-CN" altLang="en-US"/>
          </a:p>
        </p:txBody>
      </p:sp>
    </p:spTree>
    <p:extLst>
      <p:ext uri="{BB962C8B-B14F-4D97-AF65-F5344CB8AC3E}">
        <p14:creationId xmlns:p14="http://schemas.microsoft.com/office/powerpoint/2010/main" val="1854696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编程中与性能相关的工作，大多数与并行相关</a:t>
            </a:r>
            <a:endParaRPr lang="en-US" altLang="zh-CN" dirty="0" smtClean="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38</a:t>
            </a:fld>
            <a:endParaRPr lang="zh-CN" altLang="en-US"/>
          </a:p>
        </p:txBody>
      </p:sp>
    </p:spTree>
    <p:extLst>
      <p:ext uri="{BB962C8B-B14F-4D97-AF65-F5344CB8AC3E}">
        <p14:creationId xmlns:p14="http://schemas.microsoft.com/office/powerpoint/2010/main" val="1953059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6</a:t>
            </a:fld>
            <a:endParaRPr lang="zh-CN" altLang="en-US"/>
          </a:p>
        </p:txBody>
      </p:sp>
    </p:spTree>
    <p:extLst>
      <p:ext uri="{BB962C8B-B14F-4D97-AF65-F5344CB8AC3E}">
        <p14:creationId xmlns:p14="http://schemas.microsoft.com/office/powerpoint/2010/main" val="2525015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并行可以在不同层次上展现，各自使用不同的技术</a:t>
            </a:r>
            <a:endParaRPr lang="en-US" altLang="zh-CN" dirty="0" smtClean="0"/>
          </a:p>
          <a:p>
            <a:endParaRPr lang="en-US" altLang="zh-CN" dirty="0" smtClean="0"/>
          </a:p>
          <a:p>
            <a:endParaRPr lang="en-US" altLang="zh-CN" dirty="0" smtClean="0"/>
          </a:p>
          <a:p>
            <a:r>
              <a:rPr lang="zh-CN" altLang="en-US" dirty="0" smtClean="0"/>
              <a:t>超线程涉及到多个并行执行的硬件线程，其调度不由操作系统负责而是由硬件负责</a:t>
            </a:r>
            <a:r>
              <a:rPr lang="en-US" altLang="zh-CN" dirty="0" smtClean="0"/>
              <a:t>——</a:t>
            </a:r>
            <a:r>
              <a:rPr lang="zh-CN" altLang="en-US" dirty="0" smtClean="0"/>
              <a:t>根据是否有内存访问等停顿而调度执行另一个硬件线程</a:t>
            </a:r>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39</a:t>
            </a:fld>
            <a:endParaRPr lang="zh-CN" altLang="en-US"/>
          </a:p>
        </p:txBody>
      </p:sp>
    </p:spTree>
    <p:extLst>
      <p:ext uri="{BB962C8B-B14F-4D97-AF65-F5344CB8AC3E}">
        <p14:creationId xmlns:p14="http://schemas.microsoft.com/office/powerpoint/2010/main" val="1923981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流水大约需要</a:t>
            </a:r>
            <a:r>
              <a:rPr lang="en-US" altLang="zh-CN" dirty="0" smtClean="0"/>
              <a:t>20</a:t>
            </a:r>
            <a:r>
              <a:rPr lang="zh-CN" altLang="en-US" dirty="0" smtClean="0"/>
              <a:t>个周期，同时处理的指令多达</a:t>
            </a:r>
            <a:r>
              <a:rPr lang="en-US" altLang="zh-CN" dirty="0" smtClean="0"/>
              <a:t>100</a:t>
            </a:r>
            <a:r>
              <a:rPr lang="zh-CN" altLang="en-US" dirty="0" smtClean="0"/>
              <a:t>多条，每周期发送</a:t>
            </a:r>
            <a:r>
              <a:rPr lang="en-US" altLang="zh-CN" dirty="0" smtClean="0"/>
              <a:t>2~4</a:t>
            </a:r>
            <a:r>
              <a:rPr lang="zh-CN" altLang="en-US" dirty="0" smtClean="0"/>
              <a:t>条指令</a:t>
            </a:r>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40</a:t>
            </a:fld>
            <a:endParaRPr lang="zh-CN" altLang="en-US"/>
          </a:p>
        </p:txBody>
      </p:sp>
    </p:spTree>
    <p:extLst>
      <p:ext uri="{BB962C8B-B14F-4D97-AF65-F5344CB8AC3E}">
        <p14:creationId xmlns:p14="http://schemas.microsoft.com/office/powerpoint/2010/main" val="2588130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B21687-B0A7-4083-A9B7-8BE7ECAB6D13}" type="slidenum">
              <a:rPr lang="zh-CN" altLang="en-US" smtClean="0"/>
              <a:t>41</a:t>
            </a:fld>
            <a:endParaRPr lang="zh-CN" altLang="en-US"/>
          </a:p>
        </p:txBody>
      </p:sp>
    </p:spTree>
    <p:extLst>
      <p:ext uri="{BB962C8B-B14F-4D97-AF65-F5344CB8AC3E}">
        <p14:creationId xmlns:p14="http://schemas.microsoft.com/office/powerpoint/2010/main" val="185984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其他</a:t>
            </a:r>
            <a:endParaRPr lang="en-US" altLang="zh-CN" dirty="0" smtClean="0"/>
          </a:p>
          <a:p>
            <a:endParaRPr lang="en-US" altLang="zh-CN" dirty="0" smtClean="0"/>
          </a:p>
          <a:p>
            <a:r>
              <a:rPr lang="zh-CN" altLang="en-US" dirty="0" smtClean="0"/>
              <a:t>简单解释一下</a:t>
            </a:r>
            <a:r>
              <a:rPr lang="en-US" altLang="zh-CN" dirty="0" smtClean="0"/>
              <a:t>ISA</a:t>
            </a:r>
          </a:p>
          <a:p>
            <a:r>
              <a:rPr lang="en-US" altLang="zh-CN" dirty="0" smtClean="0"/>
              <a:t>OS</a:t>
            </a:r>
            <a:r>
              <a:rPr lang="zh-CN" altLang="en-US" dirty="0" smtClean="0"/>
              <a:t>画成小一点，应用程序大多数情况下是直接在</a:t>
            </a:r>
            <a:r>
              <a:rPr lang="en-US" altLang="zh-CN" dirty="0" smtClean="0"/>
              <a:t>ISA</a:t>
            </a:r>
            <a:r>
              <a:rPr lang="zh-CN" altLang="en-US" dirty="0" smtClean="0"/>
              <a:t>上运行的，部分功能才调用</a:t>
            </a:r>
            <a:r>
              <a:rPr lang="en-US" altLang="zh-CN" dirty="0" smtClean="0"/>
              <a:t>OS</a:t>
            </a:r>
            <a:r>
              <a:rPr lang="zh-CN" altLang="en-US" dirty="0" smtClean="0"/>
              <a:t>服务</a:t>
            </a:r>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7</a:t>
            </a:fld>
            <a:endParaRPr lang="en-US" altLang="zh-CN"/>
          </a:p>
        </p:txBody>
      </p:sp>
    </p:spTree>
    <p:extLst>
      <p:ext uri="{BB962C8B-B14F-4D97-AF65-F5344CB8AC3E}">
        <p14:creationId xmlns:p14="http://schemas.microsoft.com/office/powerpoint/2010/main" val="195877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smtClean="0"/>
          </a:p>
          <a:p>
            <a:r>
              <a:rPr lang="en-US" altLang="zh-CN" dirty="0" smtClean="0"/>
              <a:t>1</a:t>
            </a:r>
            <a:r>
              <a:rPr lang="zh-CN" altLang="en-US" dirty="0" smtClean="0"/>
              <a:t>计算机系统漫游：用一个</a:t>
            </a:r>
            <a:r>
              <a:rPr lang="en-US" altLang="zh-CN" dirty="0" err="1" smtClean="0"/>
              <a:t>Helloworld</a:t>
            </a:r>
            <a:r>
              <a:rPr lang="zh-CN" altLang="en-US" dirty="0" smtClean="0"/>
              <a:t>程序的生命周期为主线，介绍代码生成、运行以及所依托的硬件平台和</a:t>
            </a:r>
            <a:r>
              <a:rPr lang="en-US" altLang="zh-CN" dirty="0" smtClean="0"/>
              <a:t>OS</a:t>
            </a:r>
            <a:r>
              <a:rPr lang="zh-CN" altLang="en-US" dirty="0" smtClean="0"/>
              <a:t>、网络等几个要素。</a:t>
            </a:r>
            <a:endParaRPr lang="en-US" altLang="zh-CN" dirty="0" smtClean="0"/>
          </a:p>
          <a:p>
            <a:r>
              <a:rPr lang="en-US" altLang="zh-CN" dirty="0" smtClean="0"/>
              <a:t>2</a:t>
            </a:r>
            <a:r>
              <a:rPr lang="zh-CN" altLang="en-US" dirty="0" smtClean="0"/>
              <a:t> 数据表示：数值的各种二进制表示方法及其表示范围和运算，回顾为主，且以避免编程错误为重要目的之一。</a:t>
            </a:r>
            <a:endParaRPr lang="en-US" altLang="zh-CN" dirty="0" smtClean="0"/>
          </a:p>
          <a:p>
            <a:r>
              <a:rPr lang="en-US" altLang="zh-CN" dirty="0" smtClean="0"/>
              <a:t>3</a:t>
            </a:r>
            <a:r>
              <a:rPr lang="zh-CN" altLang="en-US" dirty="0" smtClean="0"/>
              <a:t> 程序的机器级表示：重点。</a:t>
            </a:r>
            <a:r>
              <a:rPr lang="en-US" altLang="zh-CN" dirty="0" smtClean="0"/>
              <a:t>C</a:t>
            </a:r>
            <a:r>
              <a:rPr lang="zh-CN" altLang="en-US" dirty="0" smtClean="0"/>
              <a:t>语言的机器语言（实际是汇编语言表示，机器表示在系统</a:t>
            </a:r>
            <a:r>
              <a:rPr lang="en-US" altLang="zh-CN" dirty="0" smtClean="0"/>
              <a:t>3</a:t>
            </a:r>
            <a:r>
              <a:rPr lang="zh-CN" altLang="en-US" dirty="0" smtClean="0"/>
              <a:t>课程中讨论），数据结构的实现、运算、控制结构（分支、循环）、函数的实现。特别是函数调用中的栈操作是重点和难点</a:t>
            </a:r>
            <a:r>
              <a:rPr lang="en-US" altLang="zh-CN" dirty="0" smtClean="0"/>
              <a:t>——</a:t>
            </a:r>
            <a:r>
              <a:rPr lang="zh-CN" altLang="en-US" dirty="0" smtClean="0"/>
              <a:t>基本过程、安全漏洞及应对措施</a:t>
            </a:r>
            <a:endParaRPr lang="en-US" altLang="zh-CN" dirty="0" smtClean="0"/>
          </a:p>
          <a:p>
            <a:r>
              <a:rPr lang="en-US" altLang="zh-CN" dirty="0" smtClean="0">
                <a:solidFill>
                  <a:srgbClr val="FF0000"/>
                </a:solidFill>
              </a:rPr>
              <a:t>4</a:t>
            </a:r>
            <a:r>
              <a:rPr lang="zh-CN" altLang="en-US" dirty="0" smtClean="0">
                <a:solidFill>
                  <a:srgbClr val="FF0000"/>
                </a:solidFill>
              </a:rPr>
              <a:t> 处理器结构：</a:t>
            </a:r>
            <a:r>
              <a:rPr lang="en-US" altLang="zh-CN" dirty="0" smtClean="0">
                <a:solidFill>
                  <a:srgbClr val="FF0000"/>
                </a:solidFill>
              </a:rPr>
              <a:t>X  </a:t>
            </a:r>
            <a:r>
              <a:rPr lang="zh-CN" altLang="en-US" dirty="0" smtClean="0">
                <a:solidFill>
                  <a:srgbClr val="FF0000"/>
                </a:solidFill>
              </a:rPr>
              <a:t>不讲，</a:t>
            </a:r>
            <a:r>
              <a:rPr lang="en-US" altLang="zh-CN" dirty="0" smtClean="0">
                <a:solidFill>
                  <a:srgbClr val="FF0000"/>
                </a:solidFill>
              </a:rPr>
              <a:t> </a:t>
            </a:r>
            <a:r>
              <a:rPr lang="zh-CN" altLang="en-US" dirty="0" smtClean="0">
                <a:solidFill>
                  <a:srgbClr val="FF0000"/>
                </a:solidFill>
              </a:rPr>
              <a:t>统一在系统</a:t>
            </a:r>
            <a:r>
              <a:rPr lang="en-US" altLang="zh-CN" dirty="0" smtClean="0">
                <a:solidFill>
                  <a:srgbClr val="FF0000"/>
                </a:solidFill>
              </a:rPr>
              <a:t>3</a:t>
            </a:r>
            <a:r>
              <a:rPr lang="zh-CN" altLang="en-US" dirty="0" smtClean="0">
                <a:solidFill>
                  <a:srgbClr val="FF0000"/>
                </a:solidFill>
              </a:rPr>
              <a:t>课程中讨论</a:t>
            </a:r>
            <a:endParaRPr lang="en-US" altLang="zh-CN" dirty="0" smtClean="0">
              <a:solidFill>
                <a:srgbClr val="FF0000"/>
              </a:solidFill>
            </a:endParaRPr>
          </a:p>
          <a:p>
            <a:r>
              <a:rPr lang="en-US" altLang="zh-CN" dirty="0" smtClean="0"/>
              <a:t>5</a:t>
            </a:r>
            <a:r>
              <a:rPr lang="zh-CN" altLang="en-US" dirty="0" smtClean="0"/>
              <a:t> 代码优化：  </a:t>
            </a:r>
            <a:r>
              <a:rPr lang="en-US" altLang="zh-CN" dirty="0" smtClean="0"/>
              <a:t>X </a:t>
            </a:r>
            <a:r>
              <a:rPr lang="zh-CN" altLang="en-US" dirty="0" smtClean="0"/>
              <a:t>，有时间讲，不考。循环展开、充分利用硬件流水结构、</a:t>
            </a:r>
            <a:r>
              <a:rPr lang="en-US" altLang="zh-CN" dirty="0" smtClean="0"/>
              <a:t>SIMD</a:t>
            </a:r>
            <a:r>
              <a:rPr lang="zh-CN" altLang="en-US" dirty="0" smtClean="0"/>
              <a:t>指令、并行化等</a:t>
            </a:r>
            <a:endParaRPr lang="en-US" altLang="zh-CN" dirty="0" smtClean="0"/>
          </a:p>
          <a:p>
            <a:r>
              <a:rPr lang="en-US" altLang="zh-CN" dirty="0" smtClean="0"/>
              <a:t>6</a:t>
            </a:r>
            <a:r>
              <a:rPr lang="zh-CN" altLang="en-US" dirty="0" smtClean="0"/>
              <a:t> 存储层次：建立存储体系结构概念，工作原理、基本结构、</a:t>
            </a:r>
            <a:endParaRPr lang="en-US" altLang="zh-CN" dirty="0" smtClean="0"/>
          </a:p>
          <a:p>
            <a:r>
              <a:rPr lang="en-US" altLang="zh-CN" dirty="0" smtClean="0"/>
              <a:t>7</a:t>
            </a:r>
            <a:r>
              <a:rPr lang="zh-CN" altLang="en-US" dirty="0" smtClean="0"/>
              <a:t> 链接： 在第三章之上，形成完整的程序的过程。在第三章的基础之上，组装出进程影像</a:t>
            </a:r>
            <a:endParaRPr lang="en-US" altLang="zh-CN" dirty="0" smtClean="0"/>
          </a:p>
          <a:p>
            <a:r>
              <a:rPr lang="en-US" altLang="zh-CN" dirty="0" smtClean="0"/>
              <a:t>8</a:t>
            </a:r>
            <a:r>
              <a:rPr lang="zh-CN" altLang="en-US" dirty="0" smtClean="0"/>
              <a:t> 异常控制流： 中断、进程切换等概念，用于支撑操作系统课程的基础知识</a:t>
            </a:r>
            <a:endParaRPr lang="en-US" altLang="zh-CN" dirty="0" smtClean="0"/>
          </a:p>
          <a:p>
            <a:r>
              <a:rPr lang="en-US" altLang="zh-CN" dirty="0" smtClean="0"/>
              <a:t>9</a:t>
            </a:r>
            <a:r>
              <a:rPr lang="zh-CN" altLang="en-US" dirty="0" smtClean="0"/>
              <a:t> 虚拟内存： 第六章的一个环节，与进程影像有关，与操作系统多进程组织相关</a:t>
            </a:r>
            <a:endParaRPr lang="en-US" altLang="zh-CN" dirty="0" smtClean="0"/>
          </a:p>
          <a:p>
            <a:r>
              <a:rPr lang="en-US" altLang="zh-CN" dirty="0" smtClean="0"/>
              <a:t>10</a:t>
            </a:r>
            <a:r>
              <a:rPr lang="zh-CN" altLang="en-US" dirty="0" smtClean="0"/>
              <a:t> 系统级</a:t>
            </a:r>
            <a:r>
              <a:rPr lang="en-US" altLang="zh-CN" dirty="0" smtClean="0"/>
              <a:t>IO</a:t>
            </a:r>
            <a:r>
              <a:rPr lang="zh-CN" altLang="en-US" dirty="0" smtClean="0"/>
              <a:t>：</a:t>
            </a:r>
            <a:r>
              <a:rPr lang="en-US" altLang="zh-CN" dirty="0" smtClean="0"/>
              <a:t>X </a:t>
            </a:r>
            <a:r>
              <a:rPr lang="zh-CN" altLang="en-US" dirty="0" smtClean="0"/>
              <a:t>不讲</a:t>
            </a:r>
            <a:endParaRPr lang="en-US" altLang="zh-CN" dirty="0" smtClean="0"/>
          </a:p>
          <a:p>
            <a:r>
              <a:rPr lang="en-US" altLang="zh-CN" dirty="0" smtClean="0"/>
              <a:t>11</a:t>
            </a:r>
            <a:r>
              <a:rPr lang="zh-CN" altLang="en-US" dirty="0" smtClean="0"/>
              <a:t> 网络编程：</a:t>
            </a:r>
            <a:r>
              <a:rPr lang="en-US" altLang="zh-CN" dirty="0" smtClean="0"/>
              <a:t>X </a:t>
            </a:r>
            <a:r>
              <a:rPr lang="zh-CN" altLang="en-US" dirty="0" smtClean="0"/>
              <a:t>不讲</a:t>
            </a:r>
            <a:endParaRPr lang="en-US" altLang="zh-CN" dirty="0" smtClean="0"/>
          </a:p>
          <a:p>
            <a:r>
              <a:rPr lang="en-US" altLang="zh-CN" dirty="0" smtClean="0"/>
              <a:t>12</a:t>
            </a:r>
            <a:r>
              <a:rPr lang="zh-CN" altLang="en-US" dirty="0" smtClean="0"/>
              <a:t> 并发编程：</a:t>
            </a:r>
            <a:r>
              <a:rPr lang="en-US" altLang="zh-CN" dirty="0" smtClean="0"/>
              <a:t>X </a:t>
            </a:r>
            <a:r>
              <a:rPr lang="zh-CN" altLang="en-US" dirty="0" smtClean="0"/>
              <a:t>不讲</a:t>
            </a:r>
            <a:endParaRPr lang="en-US" altLang="zh-CN" dirty="0" smtClean="0"/>
          </a:p>
          <a:p>
            <a:endParaRPr lang="en-US" altLang="zh-CN" dirty="0" smtClean="0"/>
          </a:p>
          <a:p>
            <a:r>
              <a:rPr lang="zh-CN" altLang="en-US" dirty="0" smtClean="0"/>
              <a:t>我们对硬件的理解仅到</a:t>
            </a:r>
            <a:r>
              <a:rPr lang="en-US" altLang="zh-CN" dirty="0" smtClean="0"/>
              <a:t>ISA</a:t>
            </a:r>
            <a:r>
              <a:rPr lang="zh-CN" altLang="en-US" dirty="0" smtClean="0"/>
              <a:t>为止：有什么寄存器、有什么指令、有什么样的内存，但是如何实现的没有进行任何讨论</a:t>
            </a:r>
            <a:endParaRPr lang="en-US" altLang="zh-CN" dirty="0" smtClean="0"/>
          </a:p>
          <a:p>
            <a:endParaRPr lang="en-US" altLang="zh-CN" dirty="0" smtClean="0"/>
          </a:p>
          <a:p>
            <a:r>
              <a:rPr lang="zh-CN" altLang="en-US" dirty="0" smtClean="0"/>
              <a:t>绘制：</a:t>
            </a:r>
            <a:r>
              <a:rPr lang="en-US" altLang="zh-CN" dirty="0" smtClean="0"/>
              <a:t>	1</a:t>
            </a:r>
            <a:r>
              <a:rPr lang="zh-CN" altLang="en-US" dirty="0" smtClean="0"/>
              <a:t>*</a:t>
            </a:r>
            <a:r>
              <a:rPr lang="en-US" altLang="zh-CN" dirty="0" smtClean="0"/>
              <a:t>.c-&gt;*.</a:t>
            </a:r>
            <a:r>
              <a:rPr lang="en-US" altLang="zh-CN" dirty="0" err="1" smtClean="0"/>
              <a:t>i</a:t>
            </a:r>
            <a:r>
              <a:rPr lang="en-US" altLang="zh-CN" dirty="0" smtClean="0"/>
              <a:t>-&gt;*.s-&gt;*.a</a:t>
            </a:r>
          </a:p>
          <a:p>
            <a:r>
              <a:rPr lang="en-US" altLang="zh-CN" dirty="0" smtClean="0"/>
              <a:t>	2</a:t>
            </a:r>
            <a:r>
              <a:rPr lang="zh-CN" altLang="en-US" dirty="0" smtClean="0"/>
              <a:t>代码变换、</a:t>
            </a:r>
            <a:r>
              <a:rPr lang="en-US" altLang="zh-CN" dirty="0" err="1" smtClean="0"/>
              <a:t>pp</a:t>
            </a:r>
            <a:r>
              <a:rPr lang="en-US" altLang="zh-CN" dirty="0" smtClean="0"/>
              <a:t>/cc/as/</a:t>
            </a:r>
            <a:r>
              <a:rPr lang="en-US" altLang="zh-CN" dirty="0" err="1" smtClean="0"/>
              <a:t>ln</a:t>
            </a:r>
            <a:endParaRPr lang="en-US" altLang="zh-CN" dirty="0" smtClean="0"/>
          </a:p>
          <a:p>
            <a:r>
              <a:rPr lang="en-US" altLang="zh-CN" dirty="0" smtClean="0"/>
              <a:t>	3</a:t>
            </a:r>
            <a:r>
              <a:rPr lang="zh-CN" altLang="en-US" dirty="0" smtClean="0"/>
              <a:t>库的整合</a:t>
            </a:r>
            <a:r>
              <a:rPr lang="en-US" altLang="zh-CN" dirty="0" smtClean="0">
                <a:sym typeface="Wingdings" panose="05000000000000000000" pitchFamily="2" charset="2"/>
              </a:rPr>
              <a:t></a:t>
            </a:r>
            <a:r>
              <a:rPr lang="zh-CN" altLang="en-US" dirty="0" smtClean="0">
                <a:sym typeface="Wingdings" panose="05000000000000000000" pitchFamily="2" charset="2"/>
              </a:rPr>
              <a:t>进程影像</a:t>
            </a:r>
            <a:r>
              <a:rPr lang="en-US" altLang="zh-CN" dirty="0" smtClean="0">
                <a:sym typeface="Wingdings" panose="05000000000000000000" pitchFamily="2" charset="2"/>
              </a:rPr>
              <a:t>	1/2/3</a:t>
            </a:r>
            <a:r>
              <a:rPr lang="zh-CN" altLang="en-US" dirty="0" smtClean="0">
                <a:sym typeface="Wingdings" panose="05000000000000000000" pitchFamily="2" charset="2"/>
              </a:rPr>
              <a:t>支撑编译原理</a:t>
            </a:r>
            <a:r>
              <a:rPr lang="en-US" altLang="zh-CN" dirty="0" smtClean="0">
                <a:sym typeface="Wingdings" panose="05000000000000000000" pitchFamily="2" charset="2"/>
              </a:rPr>
              <a:t>	</a:t>
            </a:r>
          </a:p>
          <a:p>
            <a:r>
              <a:rPr lang="en-US" altLang="zh-CN" dirty="0" smtClean="0">
                <a:sym typeface="Wingdings" panose="05000000000000000000" pitchFamily="2" charset="2"/>
              </a:rPr>
              <a:t>	4</a:t>
            </a:r>
            <a:r>
              <a:rPr lang="zh-CN" altLang="en-US" dirty="0" smtClean="0">
                <a:sym typeface="Wingdings" panose="05000000000000000000" pitchFamily="2" charset="2"/>
              </a:rPr>
              <a:t>进程影响、虚存、异常流</a:t>
            </a:r>
            <a:r>
              <a:rPr lang="en-US" altLang="zh-CN" dirty="0" smtClean="0">
                <a:sym typeface="Wingdings" panose="05000000000000000000" pitchFamily="2" charset="2"/>
              </a:rPr>
              <a:t></a:t>
            </a:r>
            <a:r>
              <a:rPr lang="zh-CN" altLang="en-US" dirty="0" smtClean="0">
                <a:sym typeface="Wingdings" panose="05000000000000000000" pitchFamily="2" charset="2"/>
              </a:rPr>
              <a:t>支撑</a:t>
            </a:r>
            <a:r>
              <a:rPr lang="en-US" altLang="zh-CN" dirty="0" smtClean="0">
                <a:sym typeface="Wingdings" panose="05000000000000000000" pitchFamily="2" charset="2"/>
              </a:rPr>
              <a:t>OS</a:t>
            </a:r>
          </a:p>
          <a:p>
            <a:r>
              <a:rPr lang="en-US" altLang="zh-CN" dirty="0" smtClean="0">
                <a:sym typeface="Wingdings" panose="05000000000000000000" pitchFamily="2" charset="2"/>
              </a:rPr>
              <a:t>	5</a:t>
            </a:r>
            <a:r>
              <a:rPr lang="zh-CN" altLang="en-US" dirty="0" smtClean="0">
                <a:sym typeface="Wingdings" panose="05000000000000000000" pitchFamily="2" charset="2"/>
              </a:rPr>
              <a:t> 存储、</a:t>
            </a:r>
            <a:r>
              <a:rPr lang="en-US" altLang="zh-CN" dirty="0" smtClean="0">
                <a:sym typeface="Wingdings" panose="05000000000000000000" pitchFamily="2" charset="2"/>
              </a:rPr>
              <a:t>ISA</a:t>
            </a:r>
            <a:r>
              <a:rPr lang="zh-CN" altLang="en-US" dirty="0" smtClean="0">
                <a:sym typeface="Wingdings" panose="05000000000000000000" pitchFamily="2" charset="2"/>
              </a:rPr>
              <a:t>的底层支撑需要计算机系统</a:t>
            </a:r>
            <a:r>
              <a:rPr lang="en-US" altLang="zh-CN" dirty="0" smtClean="0">
                <a:sym typeface="Wingdings" panose="05000000000000000000" pitchFamily="2" charset="2"/>
              </a:rPr>
              <a:t>3</a:t>
            </a:r>
          </a:p>
          <a:p>
            <a:r>
              <a:rPr lang="en-US" altLang="zh-CN" dirty="0" smtClean="0">
                <a:sym typeface="Wingdings" panose="05000000000000000000" pitchFamily="2" charset="2"/>
              </a:rPr>
              <a:t>	6</a:t>
            </a:r>
            <a:r>
              <a:rPr lang="zh-CN" altLang="en-US" dirty="0" smtClean="0">
                <a:sym typeface="Wingdings" panose="05000000000000000000" pitchFamily="2" charset="2"/>
              </a:rPr>
              <a:t> 网络编程、并发编程</a:t>
            </a:r>
            <a:r>
              <a:rPr lang="en-US" altLang="zh-CN" dirty="0" smtClean="0">
                <a:sym typeface="Wingdings" panose="05000000000000000000" pitchFamily="2" charset="2"/>
              </a:rPr>
              <a:t></a:t>
            </a:r>
            <a:r>
              <a:rPr lang="zh-CN" altLang="en-US" dirty="0" smtClean="0">
                <a:sym typeface="Wingdings" panose="05000000000000000000" pitchFamily="2" charset="2"/>
              </a:rPr>
              <a:t>支撑并行计算（含云计算）</a:t>
            </a:r>
            <a:endParaRPr lang="en-US" altLang="zh-CN" dirty="0" smtClean="0">
              <a:sym typeface="Wingdings" panose="05000000000000000000" pitchFamily="2" charset="2"/>
            </a:endParaRPr>
          </a:p>
          <a:p>
            <a:endParaRPr lang="en-US" altLang="zh-CN" dirty="0" smtClean="0">
              <a:sym typeface="Wingdings" panose="05000000000000000000" pitchFamily="2" charset="2"/>
            </a:endParaRPr>
          </a:p>
          <a:p>
            <a:r>
              <a:rPr lang="zh-CN" altLang="en-US" dirty="0" smtClean="0">
                <a:sym typeface="Wingdings" panose="05000000000000000000" pitchFamily="2" charset="2"/>
              </a:rPr>
              <a:t>提示：第三章的核心作用，对计算机的认识一次全面提升</a:t>
            </a:r>
            <a:endParaRPr lang="en-US" altLang="zh-CN" dirty="0" smtClean="0"/>
          </a:p>
          <a:p>
            <a:endParaRPr lang="zh-CN" altLang="en-US" dirty="0"/>
          </a:p>
        </p:txBody>
      </p:sp>
    </p:spTree>
    <p:extLst>
      <p:ext uri="{BB962C8B-B14F-4D97-AF65-F5344CB8AC3E}">
        <p14:creationId xmlns:p14="http://schemas.microsoft.com/office/powerpoint/2010/main" val="1041600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学完这个课程，你再回过头来看你的知识点是否能挂在这三个点之下</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zh-CN" altLang="en-US" dirty="0" smtClean="0"/>
              <a:t>从</a:t>
            </a:r>
            <a:r>
              <a:rPr lang="en-US" altLang="zh-CN" dirty="0" smtClean="0"/>
              <a:t>Programmer</a:t>
            </a:r>
            <a:r>
              <a:rPr lang="zh-CN" altLang="en-US" dirty="0" smtClean="0"/>
              <a:t>角度上看，则关心三个主题</a:t>
            </a:r>
            <a:endParaRPr lang="en-US" altLang="zh-CN" dirty="0" smtClean="0"/>
          </a:p>
          <a:p>
            <a:r>
              <a:rPr lang="zh-CN" altLang="en-US" dirty="0" smtClean="0"/>
              <a:t>数据表示</a:t>
            </a:r>
            <a:r>
              <a:rPr lang="en-US" altLang="zh-CN" dirty="0" smtClean="0"/>
              <a:t>——</a:t>
            </a:r>
            <a:r>
              <a:rPr lang="zh-CN" altLang="en-US" dirty="0" smtClean="0"/>
              <a:t>是“组成”课程的重点</a:t>
            </a:r>
            <a:r>
              <a:rPr lang="en-US" altLang="zh-CN" dirty="0" smtClean="0"/>
              <a:t>	</a:t>
            </a:r>
            <a:r>
              <a:rPr lang="zh-CN" altLang="en-US" dirty="0" smtClean="0"/>
              <a:t>第二章</a:t>
            </a:r>
            <a:endParaRPr lang="en-US" altLang="zh-CN" dirty="0" smtClean="0"/>
          </a:p>
          <a:p>
            <a:r>
              <a:rPr lang="zh-CN" altLang="en-US" dirty="0" smtClean="0"/>
              <a:t>转换</a:t>
            </a:r>
            <a:r>
              <a:rPr lang="en-US" altLang="zh-CN" dirty="0" smtClean="0"/>
              <a:t>——</a:t>
            </a:r>
            <a:r>
              <a:rPr lang="zh-CN" altLang="en-US" dirty="0" smtClean="0"/>
              <a:t>编译课程内容</a:t>
            </a:r>
            <a:r>
              <a:rPr lang="en-US" altLang="zh-CN" dirty="0" smtClean="0"/>
              <a:t>		</a:t>
            </a:r>
            <a:r>
              <a:rPr lang="zh-CN" altLang="en-US" dirty="0" smtClean="0"/>
              <a:t>第三章</a:t>
            </a:r>
            <a:endParaRPr lang="en-US" altLang="zh-CN" dirty="0" smtClean="0"/>
          </a:p>
          <a:p>
            <a:r>
              <a:rPr lang="zh-CN" altLang="en-US" dirty="0" smtClean="0"/>
              <a:t>控制流</a:t>
            </a:r>
            <a:r>
              <a:rPr lang="en-US" altLang="zh-CN" dirty="0" smtClean="0"/>
              <a:t>——</a:t>
            </a:r>
            <a:r>
              <a:rPr lang="zh-CN" altLang="en-US" dirty="0" smtClean="0"/>
              <a:t>涉及</a:t>
            </a:r>
            <a:r>
              <a:rPr lang="en-US" altLang="zh-CN" dirty="0" smtClean="0"/>
              <a:t>OS</a:t>
            </a:r>
            <a:r>
              <a:rPr lang="zh-CN" altLang="en-US" dirty="0" smtClean="0"/>
              <a:t>中的概念</a:t>
            </a:r>
            <a:r>
              <a:rPr lang="en-US" altLang="zh-CN" dirty="0" smtClean="0"/>
              <a:t>		</a:t>
            </a:r>
            <a:r>
              <a:rPr lang="zh-CN" altLang="en-US" dirty="0" smtClean="0"/>
              <a:t>第七章</a:t>
            </a:r>
            <a:r>
              <a:rPr lang="en-US" altLang="zh-CN" dirty="0" smtClean="0"/>
              <a:t>/</a:t>
            </a:r>
            <a:r>
              <a:rPr lang="zh-CN" altLang="en-US" dirty="0" smtClean="0"/>
              <a:t>第八章</a:t>
            </a:r>
            <a:endParaRPr lang="en-US" altLang="zh-CN" dirty="0" smtClean="0"/>
          </a:p>
          <a:p>
            <a:endParaRPr lang="en-US" altLang="zh-CN" dirty="0" smtClean="0"/>
          </a:p>
          <a:p>
            <a:r>
              <a:rPr lang="en-US" altLang="zh-CN" baseline="0" dirty="0" smtClean="0"/>
              <a:t> </a:t>
            </a:r>
            <a:r>
              <a:rPr lang="zh-CN" altLang="en-US" baseline="0" dirty="0" smtClean="0"/>
              <a:t>学完这个课程，你再回过头来看你的知识点是否能挂在这三个点之下</a:t>
            </a:r>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9</a:t>
            </a:fld>
            <a:endParaRPr lang="en-US" altLang="zh-CN"/>
          </a:p>
        </p:txBody>
      </p:sp>
    </p:spTree>
    <p:extLst>
      <p:ext uri="{BB962C8B-B14F-4D97-AF65-F5344CB8AC3E}">
        <p14:creationId xmlns:p14="http://schemas.microsoft.com/office/powerpoint/2010/main" val="3309368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Slide Image Placeholder 1"/>
          <p:cNvSpPr>
            <a:spLocks noGrp="1" noRot="1" noChangeAspect="1" noTextEdit="1"/>
          </p:cNvSpPr>
          <p:nvPr>
            <p:ph type="sldImg"/>
          </p:nvPr>
        </p:nvSpPr>
        <p:spPr>
          <a:xfrm>
            <a:off x="141288" y="768350"/>
            <a:ext cx="6819900" cy="3836988"/>
          </a:xfrm>
          <a:ln/>
        </p:spPr>
      </p:sp>
      <p:sp>
        <p:nvSpPr>
          <p:cNvPr id="452611" name="Notes Placeholder 2"/>
          <p:cNvSpPr>
            <a:spLocks noGrp="1"/>
          </p:cNvSpPr>
          <p:nvPr>
            <p:ph type="body" idx="1"/>
          </p:nvPr>
        </p:nvSpPr>
        <p:spPr>
          <a:noFill/>
          <a:ln/>
        </p:spPr>
        <p:txBody>
          <a:bodyPr lIns="100170" tIns="50085" rIns="100170" bIns="50085"/>
          <a:lstStyle/>
          <a:p>
            <a:pPr eaLnBrk="1" hangingPunct="1"/>
            <a:endParaRPr lang="en-US" altLang="zh-CN" dirty="0" smtClean="0">
              <a:latin typeface="Arial" pitchFamily="34" charset="0"/>
            </a:endParaRPr>
          </a:p>
        </p:txBody>
      </p:sp>
    </p:spTree>
    <p:extLst>
      <p:ext uri="{BB962C8B-B14F-4D97-AF65-F5344CB8AC3E}">
        <p14:creationId xmlns:p14="http://schemas.microsoft.com/office/powerpoint/2010/main" val="128933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r>
              <a:rPr lang="zh-CN" altLang="en-US" dirty="0" smtClean="0"/>
              <a:t>源代码是文本文文件（可执行文件时二进制文件）</a:t>
            </a:r>
            <a:endParaRPr lang="en-US" altLang="zh-CN" dirty="0" smtClean="0"/>
          </a:p>
          <a:p>
            <a:endParaRPr lang="en-US" altLang="zh-CN" dirty="0" smtClean="0"/>
          </a:p>
          <a:p>
            <a:r>
              <a:rPr lang="zh-CN" altLang="en-US" dirty="0" smtClean="0"/>
              <a:t>第二章将展开讨论数据表示，第三章将展开讨论</a:t>
            </a:r>
            <a:r>
              <a:rPr lang="en-US" altLang="zh-CN" dirty="0" smtClean="0"/>
              <a:t>C</a:t>
            </a:r>
            <a:r>
              <a:rPr lang="zh-CN" altLang="en-US" dirty="0" smtClean="0"/>
              <a:t>代码与汇编</a:t>
            </a:r>
            <a:r>
              <a:rPr lang="en-US" altLang="zh-CN" dirty="0" smtClean="0"/>
              <a:t>/</a:t>
            </a:r>
            <a:r>
              <a:rPr lang="zh-CN" altLang="en-US" dirty="0" smtClean="0"/>
              <a:t>机器码</a:t>
            </a:r>
            <a:endParaRPr lang="en-US" altLang="zh-CN" dirty="0" smtClean="0"/>
          </a:p>
          <a:p>
            <a:endParaRPr lang="en-US" altLang="zh-CN" dirty="0" smtClean="0"/>
          </a:p>
          <a:p>
            <a:r>
              <a:rPr lang="zh-CN" altLang="en-US" dirty="0" smtClean="0"/>
              <a:t>文本文件</a:t>
            </a:r>
            <a:r>
              <a:rPr lang="en-US" altLang="zh-CN" dirty="0" smtClean="0"/>
              <a:t>/</a:t>
            </a:r>
            <a:r>
              <a:rPr lang="zh-CN" altLang="en-US" dirty="0" smtClean="0"/>
              <a:t>二进制文件</a:t>
            </a:r>
            <a:endParaRPr lang="en-US" altLang="zh-CN" dirty="0" smtClean="0"/>
          </a:p>
          <a:p>
            <a:r>
              <a:rPr lang="zh-CN" altLang="en-US" dirty="0" smtClean="0"/>
              <a:t>需要注意到对“数值”的表示通常只能做到近似值，并且有可表示范围的问题。</a:t>
            </a:r>
            <a:endParaRPr lang="en-US" altLang="zh-CN" dirty="0" smtClean="0"/>
          </a:p>
          <a:p>
            <a:endParaRPr lang="en-US" altLang="zh-CN" dirty="0" smtClean="0"/>
          </a:p>
          <a:p>
            <a:r>
              <a:rPr lang="en-US" altLang="zh-CN" dirty="0" smtClean="0"/>
              <a:t>C</a:t>
            </a:r>
            <a:r>
              <a:rPr lang="zh-CN" altLang="en-US" dirty="0" smtClean="0"/>
              <a:t>语言：</a:t>
            </a:r>
            <a:endParaRPr lang="en-US" altLang="zh-CN" dirty="0" smtClean="0"/>
          </a:p>
          <a:p>
            <a:r>
              <a:rPr lang="en-US" altLang="zh-CN" dirty="0" smtClean="0"/>
              <a:t>ANSI 89 </a:t>
            </a:r>
            <a:r>
              <a:rPr lang="zh-CN" altLang="en-US" dirty="0" smtClean="0"/>
              <a:t>标准，编程语法和</a:t>
            </a:r>
            <a:r>
              <a:rPr lang="en-US" altLang="zh-CN" dirty="0" smtClean="0"/>
              <a:t>C</a:t>
            </a:r>
            <a:r>
              <a:rPr lang="zh-CN" altLang="en-US" dirty="0" smtClean="0"/>
              <a:t>标准库</a:t>
            </a:r>
            <a:endParaRPr lang="en-US" altLang="zh-CN" dirty="0" smtClean="0"/>
          </a:p>
          <a:p>
            <a:r>
              <a:rPr lang="zh-CN" altLang="en-US" dirty="0" smtClean="0"/>
              <a:t>与</a:t>
            </a:r>
            <a:r>
              <a:rPr lang="en-US" altLang="zh-CN" dirty="0" smtClean="0"/>
              <a:t>Unix</a:t>
            </a:r>
            <a:r>
              <a:rPr lang="zh-CN" altLang="en-US" dirty="0" smtClean="0"/>
              <a:t>天然结合</a:t>
            </a:r>
            <a:endParaRPr lang="en-US" altLang="zh-CN" dirty="0" smtClean="0"/>
          </a:p>
          <a:p>
            <a:r>
              <a:rPr lang="zh-CN" altLang="en-US" dirty="0" smtClean="0"/>
              <a:t>小而简单（</a:t>
            </a:r>
            <a:r>
              <a:rPr lang="en-US" altLang="zh-CN" dirty="0" smtClean="0"/>
              <a:t>C++</a:t>
            </a:r>
            <a:r>
              <a:rPr lang="zh-CN" altLang="en-US" dirty="0" smtClean="0"/>
              <a:t>和</a:t>
            </a:r>
            <a:r>
              <a:rPr lang="en-US" altLang="zh-CN" dirty="0" smtClean="0"/>
              <a:t>java</a:t>
            </a:r>
            <a:r>
              <a:rPr lang="zh-CN" altLang="en-US" dirty="0" smtClean="0"/>
              <a:t>则更强大）</a:t>
            </a:r>
            <a:endParaRPr lang="en-US" altLang="zh-CN" dirty="0" smtClean="0"/>
          </a:p>
          <a:p>
            <a:endParaRPr lang="en-US" altLang="zh-CN" dirty="0" smtClean="0"/>
          </a:p>
          <a:p>
            <a:r>
              <a:rPr lang="zh-CN" altLang="en-US" dirty="0" smtClean="0"/>
              <a:t>注：本课程使用</a:t>
            </a:r>
            <a:r>
              <a:rPr lang="en-US" altLang="zh-CN" dirty="0" smtClean="0"/>
              <a:t>centos7-OS-exp</a:t>
            </a:r>
            <a:r>
              <a:rPr lang="zh-CN" altLang="en-US" dirty="0" smtClean="0"/>
              <a:t>虚拟机（里面有必要的代码）</a:t>
            </a:r>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12</a:t>
            </a:fld>
            <a:endParaRPr lang="zh-CN" altLang="en-US"/>
          </a:p>
        </p:txBody>
      </p:sp>
    </p:spTree>
    <p:extLst>
      <p:ext uri="{BB962C8B-B14F-4D97-AF65-F5344CB8AC3E}">
        <p14:creationId xmlns:p14="http://schemas.microsoft.com/office/powerpoint/2010/main" val="2279903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（生命周期）从高级语言到低级机器语言指令的转变</a:t>
            </a:r>
            <a:endParaRPr lang="en-US" altLang="zh-CN" dirty="0" smtClean="0"/>
          </a:p>
          <a:p>
            <a:endParaRPr lang="en-US" altLang="zh-CN" dirty="0" smtClean="0"/>
          </a:p>
          <a:p>
            <a:r>
              <a:rPr lang="zh-CN" altLang="en-US" dirty="0" smtClean="0"/>
              <a:t>理解两端及过程：</a:t>
            </a:r>
            <a:endParaRPr lang="en-US" altLang="zh-CN" dirty="0" smtClean="0"/>
          </a:p>
          <a:p>
            <a:r>
              <a:rPr lang="en-US" altLang="zh-CN" dirty="0" smtClean="0"/>
              <a:t>1</a:t>
            </a:r>
            <a:r>
              <a:rPr lang="zh-CN" altLang="en-US" dirty="0" smtClean="0"/>
              <a:t>）用户编写的源代码端</a:t>
            </a:r>
            <a:r>
              <a:rPr lang="en-US" altLang="zh-CN" dirty="0" smtClean="0"/>
              <a:t>——</a:t>
            </a:r>
            <a:r>
              <a:rPr lang="zh-CN" altLang="en-US" dirty="0" smtClean="0"/>
              <a:t>人可读</a:t>
            </a:r>
            <a:endParaRPr lang="en-US" altLang="zh-CN" dirty="0" smtClean="0"/>
          </a:p>
          <a:p>
            <a:r>
              <a:rPr lang="en-US" altLang="zh-CN" dirty="0" smtClean="0"/>
              <a:t>2</a:t>
            </a:r>
            <a:r>
              <a:rPr lang="zh-CN" altLang="en-US" dirty="0" smtClean="0"/>
              <a:t>）机器执行的可执行文件端</a:t>
            </a:r>
            <a:r>
              <a:rPr lang="en-US" altLang="zh-CN" dirty="0" smtClean="0"/>
              <a:t>——</a:t>
            </a:r>
            <a:r>
              <a:rPr lang="zh-CN" altLang="en-US" dirty="0" smtClean="0"/>
              <a:t>机器可读</a:t>
            </a:r>
            <a:endParaRPr lang="en-US" altLang="zh-CN" dirty="0" smtClean="0"/>
          </a:p>
          <a:p>
            <a:r>
              <a:rPr lang="en-US" altLang="zh-CN" dirty="0" smtClean="0"/>
              <a:t>3</a:t>
            </a:r>
            <a:r>
              <a:rPr lang="zh-CN" altLang="en-US" dirty="0" smtClean="0"/>
              <a:t>）理解</a:t>
            </a:r>
            <a:r>
              <a:rPr lang="en-US" altLang="zh-CN" dirty="0" smtClean="0"/>
              <a:t>1</a:t>
            </a:r>
            <a:r>
              <a:rPr lang="zh-CN" altLang="en-US" dirty="0" smtClean="0"/>
              <a:t>）到</a:t>
            </a:r>
            <a:r>
              <a:rPr lang="en-US" altLang="zh-CN" dirty="0" smtClean="0"/>
              <a:t>2</a:t>
            </a:r>
            <a:r>
              <a:rPr lang="zh-CN" altLang="en-US" dirty="0" smtClean="0"/>
              <a:t>）的过程，有机会在源端作必要的修改和控制保证</a:t>
            </a:r>
            <a:r>
              <a:rPr lang="en-US" altLang="zh-CN" dirty="0" smtClean="0"/>
              <a:t>2</a:t>
            </a:r>
            <a:r>
              <a:rPr lang="zh-CN" altLang="en-US" dirty="0" smtClean="0"/>
              <a:t>）端的有效</a:t>
            </a:r>
            <a:endParaRPr lang="en-US" altLang="zh-CN" dirty="0" smtClean="0"/>
          </a:p>
          <a:p>
            <a:endParaRPr lang="en-US" altLang="zh-CN" dirty="0" smtClean="0"/>
          </a:p>
          <a:p>
            <a:r>
              <a:rPr lang="zh-CN" altLang="en-US" dirty="0" smtClean="0"/>
              <a:t>预处理：头文件扩展，宏定义展开</a:t>
            </a:r>
            <a:r>
              <a:rPr lang="en-US" altLang="zh-CN" dirty="0" smtClean="0"/>
              <a:t>	</a:t>
            </a:r>
            <a:r>
              <a:rPr lang="zh-CN" altLang="en-US" dirty="0" smtClean="0"/>
              <a:t>前面已经看过了</a:t>
            </a:r>
            <a:endParaRPr lang="en-US" altLang="zh-CN" dirty="0" smtClean="0"/>
          </a:p>
          <a:p>
            <a:r>
              <a:rPr lang="zh-CN" altLang="en-US" dirty="0" smtClean="0"/>
              <a:t>编译：转换成汇编语言，是</a:t>
            </a:r>
            <a:r>
              <a:rPr lang="en-US" altLang="zh-CN" dirty="0" smtClean="0"/>
              <a:t>GCC</a:t>
            </a:r>
            <a:r>
              <a:rPr lang="zh-CN" altLang="en-US" dirty="0" smtClean="0"/>
              <a:t>的通用中间表示（</a:t>
            </a:r>
            <a:r>
              <a:rPr lang="en-US" altLang="zh-CN" dirty="0" smtClean="0"/>
              <a:t>C/C++/Fortran</a:t>
            </a:r>
            <a:r>
              <a:rPr lang="zh-CN" altLang="en-US" dirty="0" smtClean="0"/>
              <a:t>等都输出为汇编）</a:t>
            </a:r>
            <a:endParaRPr lang="en-US" altLang="zh-CN" dirty="0" smtClean="0"/>
          </a:p>
          <a:p>
            <a:r>
              <a:rPr lang="zh-CN" altLang="en-US" dirty="0" smtClean="0"/>
              <a:t>汇编：将汇编程序转换成机器语言程序</a:t>
            </a:r>
            <a:endParaRPr lang="en-US" altLang="zh-CN" dirty="0" smtClean="0"/>
          </a:p>
          <a:p>
            <a:r>
              <a:rPr lang="zh-CN" altLang="en-US" dirty="0" smtClean="0"/>
              <a:t>链接：完成模块（现成的各种库）间的拼装，形成可执行文件</a:t>
            </a:r>
            <a:endParaRPr lang="en-US" altLang="zh-CN" dirty="0" smtClean="0"/>
          </a:p>
          <a:p>
            <a:endParaRPr lang="en-US" altLang="zh-CN" dirty="0" smtClean="0"/>
          </a:p>
          <a:p>
            <a:r>
              <a:rPr lang="en-US" altLang="zh-CN" dirty="0" smtClean="0"/>
              <a:t>GCC——GNU</a:t>
            </a:r>
            <a:r>
              <a:rPr lang="zh-CN" altLang="en-US" dirty="0" smtClean="0"/>
              <a:t>编译器集合，因此编译过程分解成多个步骤可以共用后端（</a:t>
            </a:r>
            <a:r>
              <a:rPr lang="en-US" altLang="zh-CN" dirty="0" err="1" smtClean="0"/>
              <a:t>fortran</a:t>
            </a:r>
            <a:r>
              <a:rPr lang="zh-CN" altLang="en-US" dirty="0" smtClean="0"/>
              <a:t>前端不同即可）</a:t>
            </a:r>
            <a:endParaRPr lang="en-US" altLang="zh-CN" dirty="0" smtClean="0"/>
          </a:p>
          <a:p>
            <a:r>
              <a:rPr lang="en-US" altLang="zh-CN" dirty="0" smtClean="0"/>
              <a:t>GNU</a:t>
            </a:r>
            <a:r>
              <a:rPr lang="zh-CN" altLang="en-US" dirty="0" smtClean="0"/>
              <a:t>与</a:t>
            </a:r>
            <a:r>
              <a:rPr lang="en-US" altLang="zh-CN" dirty="0" err="1" smtClean="0"/>
              <a:t>linux</a:t>
            </a:r>
            <a:r>
              <a:rPr lang="zh-CN" altLang="en-US" dirty="0" smtClean="0"/>
              <a:t>的关系</a:t>
            </a:r>
            <a:r>
              <a:rPr lang="en-US" altLang="zh-CN" dirty="0" smtClean="0"/>
              <a:t>——GNU</a:t>
            </a:r>
            <a:r>
              <a:rPr lang="zh-CN" altLang="en-US" dirty="0" smtClean="0"/>
              <a:t>有各种开源工具（编译器</a:t>
            </a:r>
            <a:r>
              <a:rPr lang="en-US" altLang="zh-CN" dirty="0" smtClean="0"/>
              <a:t>/</a:t>
            </a:r>
            <a:r>
              <a:rPr lang="zh-CN" altLang="en-US" dirty="0" smtClean="0"/>
              <a:t>编辑器</a:t>
            </a:r>
            <a:r>
              <a:rPr lang="en-US" altLang="zh-CN" dirty="0" smtClean="0"/>
              <a:t>/</a:t>
            </a:r>
            <a:r>
              <a:rPr lang="zh-CN" altLang="en-US" dirty="0" smtClean="0"/>
              <a:t>调试器以及各种应用软件等等），</a:t>
            </a:r>
            <a:r>
              <a:rPr lang="en-US" altLang="zh-CN" dirty="0" smtClean="0"/>
              <a:t>Linux</a:t>
            </a:r>
            <a:r>
              <a:rPr lang="zh-CN" altLang="en-US" dirty="0" smtClean="0"/>
              <a:t>提供内核，两者结合可以形成发行版</a:t>
            </a:r>
            <a:endParaRPr lang="en-US" altLang="zh-CN" dirty="0" smtClean="0"/>
          </a:p>
          <a:p>
            <a:endParaRPr lang="en-US" altLang="zh-CN" dirty="0" smtClean="0"/>
          </a:p>
          <a:p>
            <a:r>
              <a:rPr lang="zh-CN" altLang="en-US" dirty="0" smtClean="0"/>
              <a:t>使用</a:t>
            </a:r>
            <a:r>
              <a:rPr lang="en-US" altLang="zh-CN" dirty="0" err="1" smtClean="0"/>
              <a:t>gcc</a:t>
            </a:r>
            <a:r>
              <a:rPr lang="zh-CN" altLang="en-US" dirty="0" smtClean="0"/>
              <a:t> </a:t>
            </a:r>
            <a:r>
              <a:rPr lang="en-US" altLang="zh-CN" dirty="0" smtClean="0"/>
              <a:t>–E</a:t>
            </a:r>
            <a:r>
              <a:rPr lang="zh-CN" altLang="en-US" dirty="0" smtClean="0"/>
              <a:t>指令完成预处理</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BB21687-B0A7-4083-A9B7-8BE7ECAB6D13}" type="slidenum">
              <a:rPr lang="zh-CN" altLang="en-US" smtClean="0"/>
              <a:t>13</a:t>
            </a:fld>
            <a:endParaRPr lang="zh-CN" altLang="en-US"/>
          </a:p>
        </p:txBody>
      </p:sp>
    </p:spTree>
    <p:extLst>
      <p:ext uri="{BB962C8B-B14F-4D97-AF65-F5344CB8AC3E}">
        <p14:creationId xmlns:p14="http://schemas.microsoft.com/office/powerpoint/2010/main" val="63901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52500" y="13049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778000" y="35179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smtClean="0"/>
            </a:lvl1pPr>
          </a:lstStyle>
          <a:p>
            <a:pPr>
              <a:defRPr/>
            </a:pPr>
            <a:fld id="{22715368-1108-4622-9707-1302AF29C5F4}" type="datetime1">
              <a:rPr lang="zh-CN" altLang="en-US"/>
              <a:pPr>
                <a:defRPr/>
              </a:pPr>
              <a:t>2020/3/8 Sunday</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dirty="0" smtClean="0"/>
              <a:t>yuhongf@szu.edu.cn</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4EC9487D-EDE6-4240-988C-9B3801F6C3FE}" type="slidenum">
              <a:rPr lang="zh-CN" altLang="en-US" smtClean="0"/>
              <a:pPr>
                <a:defRPr/>
              </a:pPr>
              <a:t>‹#›</a:t>
            </a:fld>
            <a:endParaRPr lang="zh-CN" altLang="en-US" dirty="0"/>
          </a:p>
        </p:txBody>
      </p:sp>
    </p:spTree>
    <p:extLst>
      <p:ext uri="{BB962C8B-B14F-4D97-AF65-F5344CB8AC3E}">
        <p14:creationId xmlns:p14="http://schemas.microsoft.com/office/powerpoint/2010/main" val="110849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840575C-E412-4327-A2D3-6A3689C503B1}" type="datetime1">
              <a:rPr lang="zh-CN" altLang="en-US"/>
              <a:pPr>
                <a:defRPr/>
              </a:pPr>
              <a:t>2020/3/8 Sunday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BBFE60-31ED-427F-A1F2-3D69A70E3895}" type="slidenum">
              <a:rPr lang="zh-CN" altLang="en-US"/>
              <a:pPr>
                <a:defRPr/>
              </a:pPr>
              <a:t>‹#›</a:t>
            </a:fld>
            <a:endParaRPr lang="zh-CN" altLang="en-US"/>
          </a:p>
        </p:txBody>
      </p:sp>
    </p:spTree>
    <p:extLst>
      <p:ext uri="{BB962C8B-B14F-4D97-AF65-F5344CB8AC3E}">
        <p14:creationId xmlns:p14="http://schemas.microsoft.com/office/powerpoint/2010/main" val="335129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32D07A6-638C-4D27-B6AB-268E34B0E210}" type="datetime1">
              <a:rPr lang="zh-CN" altLang="en-US"/>
              <a:pPr>
                <a:defRPr/>
              </a:pPr>
              <a:t>2020/3/8 Sunday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89239F-357D-482E-918D-3ED5A6357549}" type="slidenum">
              <a:rPr lang="zh-CN" altLang="en-US"/>
              <a:pPr>
                <a:defRPr/>
              </a:pPr>
              <a:t>‹#›</a:t>
            </a:fld>
            <a:endParaRPr lang="zh-CN" altLang="en-US"/>
          </a:p>
        </p:txBody>
      </p:sp>
    </p:spTree>
    <p:extLst>
      <p:ext uri="{BB962C8B-B14F-4D97-AF65-F5344CB8AC3E}">
        <p14:creationId xmlns:p14="http://schemas.microsoft.com/office/powerpoint/2010/main" val="989674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4673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417095"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3" name="矩形 2"/>
          <p:cNvSpPr/>
          <p:nvPr userDrawn="1"/>
        </p:nvSpPr>
        <p:spPr>
          <a:xfrm>
            <a:off x="593558" y="133741"/>
            <a:ext cx="11598442" cy="597160"/>
          </a:xfrm>
          <a:prstGeom prst="rect">
            <a:avLst/>
          </a:prstGeom>
          <a:solidFill>
            <a:schemeClr val="bg1">
              <a:alpha val="85098"/>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Tree>
    <p:extLst>
      <p:ext uri="{BB962C8B-B14F-4D97-AF65-F5344CB8AC3E}">
        <p14:creationId xmlns:p14="http://schemas.microsoft.com/office/powerpoint/2010/main" val="17042778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3" name="矩形 2"/>
          <p:cNvSpPr/>
          <p:nvPr userDrawn="1"/>
        </p:nvSpPr>
        <p:spPr>
          <a:xfrm>
            <a:off x="0" y="6120883"/>
            <a:ext cx="12192000"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Tree>
    <p:extLst>
      <p:ext uri="{BB962C8B-B14F-4D97-AF65-F5344CB8AC3E}">
        <p14:creationId xmlns:p14="http://schemas.microsoft.com/office/powerpoint/2010/main" val="7320483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078122B3-86C5-44B2-A31D-101270A77D2F}" type="datetime1">
              <a:rPr lang="zh-CN" altLang="en-US"/>
              <a:pPr>
                <a:defRPr/>
              </a:pPr>
              <a:t>2020/3/8 Sunday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2EB7A3-68BD-4CAE-8C14-8063AF6D8FB4}" type="slidenum">
              <a:rPr lang="zh-CN" altLang="en-US"/>
              <a:pPr>
                <a:defRPr/>
              </a:pPr>
              <a:t>‹#›</a:t>
            </a:fld>
            <a:endParaRPr lang="zh-CN" altLang="en-US"/>
          </a:p>
        </p:txBody>
      </p:sp>
    </p:spTree>
    <p:extLst>
      <p:ext uri="{BB962C8B-B14F-4D97-AF65-F5344CB8AC3E}">
        <p14:creationId xmlns:p14="http://schemas.microsoft.com/office/powerpoint/2010/main" val="29974958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3884" y="3098801"/>
            <a:ext cx="103632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013884" y="9890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ECE3F79-A974-43C6-80E9-65454845AAAF}" type="datetime1">
              <a:rPr lang="zh-CN" altLang="en-US"/>
              <a:pPr>
                <a:defRPr/>
              </a:pPr>
              <a:t>2020/3/8 Sunday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0CEB1A0-3023-43F0-97EE-02504FA71AA0}" type="slidenum">
              <a:rPr lang="zh-CN" altLang="en-US"/>
              <a:pPr>
                <a:defRPr/>
              </a:pPr>
              <a:t>‹#›</a:t>
            </a:fld>
            <a:endParaRPr lang="zh-CN" altLang="en-US"/>
          </a:p>
        </p:txBody>
      </p:sp>
    </p:spTree>
    <p:extLst>
      <p:ext uri="{BB962C8B-B14F-4D97-AF65-F5344CB8AC3E}">
        <p14:creationId xmlns:p14="http://schemas.microsoft.com/office/powerpoint/2010/main" val="336956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168401"/>
            <a:ext cx="5384800" cy="49577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193801"/>
            <a:ext cx="5384800" cy="49323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E1F5DBBD-6995-4DED-8717-653520402F37}" type="datetime1">
              <a:rPr lang="zh-CN" altLang="en-US"/>
              <a:pPr>
                <a:defRPr/>
              </a:pPr>
              <a:t>2020/3/8 Sunday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FE5A321-DC3E-40F3-9C40-B0DC3FC0A8DA}" type="slidenum">
              <a:rPr lang="zh-CN" altLang="en-US"/>
              <a:pPr>
                <a:defRPr/>
              </a:pPr>
              <a:t>‹#›</a:t>
            </a:fld>
            <a:endParaRPr lang="zh-CN" altLang="en-US"/>
          </a:p>
        </p:txBody>
      </p:sp>
    </p:spTree>
    <p:extLst>
      <p:ext uri="{BB962C8B-B14F-4D97-AF65-F5344CB8AC3E}">
        <p14:creationId xmlns:p14="http://schemas.microsoft.com/office/powerpoint/2010/main" val="207197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ED07E25-5B42-4525-91B6-BC4BA244FC14}" type="datetime1">
              <a:rPr lang="zh-CN" altLang="en-US"/>
              <a:pPr>
                <a:defRPr/>
              </a:pPr>
              <a:t>2020/3/8 Sunday</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D7F7AEF-DFB1-4D8E-A0AD-E22BEDE34580}" type="slidenum">
              <a:rPr lang="zh-CN" altLang="en-US"/>
              <a:pPr>
                <a:defRPr/>
              </a:pPr>
              <a:t>‹#›</a:t>
            </a:fld>
            <a:endParaRPr lang="zh-CN" altLang="en-US"/>
          </a:p>
        </p:txBody>
      </p:sp>
    </p:spTree>
    <p:extLst>
      <p:ext uri="{BB962C8B-B14F-4D97-AF65-F5344CB8AC3E}">
        <p14:creationId xmlns:p14="http://schemas.microsoft.com/office/powerpoint/2010/main" val="18373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405611B-78D8-4A61-96EF-510306F2C2E5}" type="datetime1">
              <a:rPr lang="zh-CN" altLang="en-US"/>
              <a:pPr>
                <a:defRPr/>
              </a:pPr>
              <a:t>2020/3/8 Sunday</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307BB3E-743D-4008-8225-7E363631CBD4}" type="slidenum">
              <a:rPr lang="zh-CN" altLang="en-US"/>
              <a:pPr>
                <a:defRPr/>
              </a:pPr>
              <a:t>‹#›</a:t>
            </a:fld>
            <a:endParaRPr lang="zh-CN" altLang="en-US"/>
          </a:p>
        </p:txBody>
      </p:sp>
    </p:spTree>
    <p:extLst>
      <p:ext uri="{BB962C8B-B14F-4D97-AF65-F5344CB8AC3E}">
        <p14:creationId xmlns:p14="http://schemas.microsoft.com/office/powerpoint/2010/main" val="405895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FE8C386-04D6-401E-ABEB-7F953EC0AE82}" type="datetime1">
              <a:rPr lang="zh-CN" altLang="en-US"/>
              <a:pPr>
                <a:defRPr/>
              </a:pPr>
              <a:t>2020/3/8 Sunday</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91184C0-916E-4CCA-8FFE-169A3289BBF6}" type="slidenum">
              <a:rPr lang="zh-CN" altLang="en-US"/>
              <a:pPr>
                <a:defRPr/>
              </a:pPr>
              <a:t>‹#›</a:t>
            </a:fld>
            <a:endParaRPr lang="zh-CN" altLang="en-US"/>
          </a:p>
        </p:txBody>
      </p:sp>
    </p:spTree>
    <p:extLst>
      <p:ext uri="{BB962C8B-B14F-4D97-AF65-F5344CB8AC3E}">
        <p14:creationId xmlns:p14="http://schemas.microsoft.com/office/powerpoint/2010/main" val="2024566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02C302E-8084-463D-98EB-665EE57F03FE}" type="datetime1">
              <a:rPr lang="zh-CN" altLang="en-US"/>
              <a:pPr>
                <a:defRPr/>
              </a:pPr>
              <a:t>2020/3/8 Sunday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EC31BE3-27E6-45A3-9FD0-D6D377DA906F}" type="slidenum">
              <a:rPr lang="zh-CN" altLang="en-US"/>
              <a:pPr>
                <a:defRPr/>
              </a:pPr>
              <a:t>‹#›</a:t>
            </a:fld>
            <a:endParaRPr lang="zh-CN" altLang="en-US"/>
          </a:p>
        </p:txBody>
      </p:sp>
    </p:spTree>
    <p:extLst>
      <p:ext uri="{BB962C8B-B14F-4D97-AF65-F5344CB8AC3E}">
        <p14:creationId xmlns:p14="http://schemas.microsoft.com/office/powerpoint/2010/main" val="26252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7668163-2CD8-4BB8-820C-0D53A8BFBD48}" type="datetime1">
              <a:rPr lang="zh-CN" altLang="en-US"/>
              <a:pPr>
                <a:defRPr/>
              </a:pPr>
              <a:t>2020/3/8 Sunday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531243-DBEA-4109-85A3-E82E485F61DF}" type="slidenum">
              <a:rPr lang="zh-CN" altLang="en-US"/>
              <a:pPr>
                <a:defRPr/>
              </a:pPr>
              <a:t>‹#›</a:t>
            </a:fld>
            <a:endParaRPr lang="zh-CN" altLang="en-US"/>
          </a:p>
        </p:txBody>
      </p:sp>
    </p:spTree>
    <p:extLst>
      <p:ext uri="{BB962C8B-B14F-4D97-AF65-F5344CB8AC3E}">
        <p14:creationId xmlns:p14="http://schemas.microsoft.com/office/powerpoint/2010/main" val="250198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1181101"/>
            <a:ext cx="10972800" cy="4945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F3A08E8D-C396-42F6-A6A4-94EA64FE17C5}" type="datetime1">
              <a:rPr lang="zh-CN" altLang="en-US"/>
              <a:pPr>
                <a:defRPr/>
              </a:pPr>
              <a:t>2020/3/8 Sunday</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en-US" altLang="zh-CN" dirty="0" smtClean="0"/>
              <a:t>yuhongf@szu.edu.cn</a:t>
            </a:r>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41F4F0B-1E44-4A40-8C56-CF8BFA97AA04}" type="slidenum">
              <a:rPr lang="zh-CN" altLang="en-US"/>
              <a:pPr>
                <a:defRPr/>
              </a:pPr>
              <a:t>‹#›</a:t>
            </a:fld>
            <a:endParaRPr lang="zh-CN" altLang="en-US"/>
          </a:p>
        </p:txBody>
      </p:sp>
    </p:spTree>
    <p:extLst>
      <p:ext uri="{BB962C8B-B14F-4D97-AF65-F5344CB8AC3E}">
        <p14:creationId xmlns:p14="http://schemas.microsoft.com/office/powerpoint/2010/main" val="1772996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Lst>
  <p:hf hdr="0" ftr="0" dt="0"/>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l"/>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l"/>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l"/>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www.baidu.com/s?wd=%E3%80%8A%E6%99%8F%E5%AD%90%E4%BD%BF%E6%A5%9A%E3%80%8B&amp;tn=SE_PcZhidaonwhc_ngpagmjz&amp;rsv_dl=gh_pc_zhida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04380" y="1638389"/>
            <a:ext cx="9955530" cy="1106805"/>
          </a:xfrm>
          <a:prstGeom prst="rect">
            <a:avLst/>
          </a:prstGeom>
          <a:solidFill>
            <a:schemeClr val="accent2">
              <a:alpha val="90000"/>
            </a:schemeClr>
          </a:solidFill>
          <a:ln>
            <a:noFill/>
          </a:ln>
        </p:spPr>
        <p:txBody>
          <a:bodyPr wrap="none" rtlCol="0">
            <a:spAutoFit/>
          </a:bodyPr>
          <a:lstStyle/>
          <a:p>
            <a:pPr algn="ctr"/>
            <a:r>
              <a:rPr kumimoji="1" lang="en-US" altLang="zh-CN" sz="6600" b="1" dirty="0">
                <a:solidFill>
                  <a:schemeClr val="bg1"/>
                </a:solidFill>
                <a:latin typeface="Century Gothic" panose="020B0502020202020204" pitchFamily="34" charset="0"/>
                <a:ea typeface="微软雅黑" panose="020B0503020204020204" pitchFamily="34" charset="-122"/>
                <a:cs typeface="微软雅黑" panose="020B0503020204020204" pitchFamily="34" charset="-122"/>
              </a:rPr>
              <a:t>chapter1.</a:t>
            </a:r>
            <a:r>
              <a:rPr kumimoji="1" lang="zh-CN" altLang="en-US" sz="6600" b="1" dirty="0">
                <a:solidFill>
                  <a:schemeClr val="bg1"/>
                </a:solidFill>
                <a:latin typeface="Century Gothic" panose="020B0502020202020204" pitchFamily="34" charset="0"/>
                <a:ea typeface="微软雅黑" panose="020B0503020204020204" pitchFamily="34" charset="-122"/>
                <a:cs typeface="微软雅黑" panose="020B0503020204020204" pitchFamily="34" charset="-122"/>
              </a:rPr>
              <a:t>计算机系统漫游</a:t>
            </a:r>
            <a:endParaRPr kumimoji="1" lang="en-US" altLang="zh-CN" sz="6600" b="1" dirty="0">
              <a:solidFill>
                <a:schemeClr val="bg1"/>
              </a:solidFill>
              <a:latin typeface="Century Gothic" panose="020B0502020202020204" pitchFamily="34" charset="0"/>
              <a:ea typeface="微软雅黑" panose="020B0503020204020204" pitchFamily="34" charset="-122"/>
              <a:cs typeface="微软雅黑" panose="020B0503020204020204" pitchFamily="34" charset="-122"/>
            </a:endParaRPr>
          </a:p>
        </p:txBody>
      </p:sp>
      <p:sp>
        <p:nvSpPr>
          <p:cNvPr id="4" name="文本框 3"/>
          <p:cNvSpPr txBox="1"/>
          <p:nvPr/>
        </p:nvSpPr>
        <p:spPr>
          <a:xfrm>
            <a:off x="4125023" y="706035"/>
            <a:ext cx="3738880" cy="521970"/>
          </a:xfrm>
          <a:prstGeom prst="rect">
            <a:avLst/>
          </a:prstGeom>
          <a:noFill/>
        </p:spPr>
        <p:txBody>
          <a:bodyPr wrap="none" rtlCol="0">
            <a:spAutoFit/>
          </a:bodyPr>
          <a:lstStyle/>
          <a:p>
            <a:pPr algn="ctr"/>
            <a:r>
              <a:rPr kumimoji="1" lang="en-US" altLang="zh-CN"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a:t>
            </a:r>
            <a:r>
              <a:rPr kumimoji="1" lang="zh-CN" altLang="en-US"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计算机系统（二）</a:t>
            </a:r>
            <a:r>
              <a:rPr kumimoji="1" lang="en-US" altLang="zh-CN"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a:t>
            </a:r>
            <a:endParaRPr kumimoji="1" lang="zh-CN" altLang="en-US"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endParaRPr>
          </a:p>
        </p:txBody>
      </p:sp>
      <p:sp>
        <p:nvSpPr>
          <p:cNvPr id="5" name="文本框 4"/>
          <p:cNvSpPr txBox="1"/>
          <p:nvPr/>
        </p:nvSpPr>
        <p:spPr>
          <a:xfrm>
            <a:off x="3603947" y="3658018"/>
            <a:ext cx="7612982" cy="1569660"/>
          </a:xfrm>
          <a:prstGeom prst="rect">
            <a:avLst/>
          </a:prstGeom>
          <a:noFill/>
        </p:spPr>
        <p:txBody>
          <a:bodyPr wrap="none" rtlCol="0">
            <a:spAutoFit/>
          </a:bodyPr>
          <a:lstStyle/>
          <a:p>
            <a:r>
              <a:rPr lang="zh-CN" altLang="en-US" sz="3200" dirty="0" smtClean="0"/>
              <a:t>冯禹洪</a:t>
            </a:r>
            <a:endParaRPr lang="en-US" altLang="zh-CN" sz="3200" dirty="0" smtClean="0"/>
          </a:p>
          <a:p>
            <a:r>
              <a:rPr lang="zh-CN" altLang="en-US" sz="3200" dirty="0" smtClean="0"/>
              <a:t>手机： </a:t>
            </a:r>
            <a:r>
              <a:rPr lang="en-US" altLang="zh-CN" sz="3200" dirty="0" smtClean="0"/>
              <a:t>15016740789</a:t>
            </a:r>
          </a:p>
          <a:p>
            <a:r>
              <a:rPr lang="zh-CN" altLang="en-US" sz="3200" dirty="0" smtClean="0"/>
              <a:t>办公室：北校区粤海门广场实验楼</a:t>
            </a:r>
            <a:r>
              <a:rPr lang="en-US" altLang="zh-CN" sz="3200" dirty="0" smtClean="0"/>
              <a:t>A</a:t>
            </a:r>
            <a:r>
              <a:rPr lang="zh-CN" altLang="en-US" sz="3200" dirty="0" smtClean="0"/>
              <a:t>座</a:t>
            </a:r>
            <a:r>
              <a:rPr lang="en-US" altLang="zh-CN" sz="3200" dirty="0" smtClean="0"/>
              <a:t>202</a:t>
            </a:r>
          </a:p>
        </p:txBody>
      </p:sp>
    </p:spTree>
    <p:extLst>
      <p:ext uri="{BB962C8B-B14F-4D97-AF65-F5344CB8AC3E}">
        <p14:creationId xmlns:p14="http://schemas.microsoft.com/office/powerpoint/2010/main" val="18420925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8" name="Rectangle 3"/>
          <p:cNvSpPr>
            <a:spLocks noGrp="1" noChangeArrowheads="1"/>
          </p:cNvSpPr>
          <p:nvPr>
            <p:ph type="title" idx="4294967295"/>
          </p:nvPr>
        </p:nvSpPr>
        <p:spPr>
          <a:xfrm>
            <a:off x="508000" y="288458"/>
            <a:ext cx="8229600" cy="561975"/>
          </a:xfrm>
        </p:spPr>
        <p:txBody>
          <a:bodyPr vert="horz" wrap="square" lIns="38100" tIns="38100" rIns="38100" bIns="38100" numCol="1" anchor="ctr" anchorCtr="0" compatLnSpc="1">
            <a:prstTxWarp prst="textNoShape">
              <a:avLst/>
            </a:prstTxWarp>
          </a:bodyPr>
          <a:lstStyle/>
          <a:p>
            <a:pPr marL="119063" indent="-119063" eaLnBrk="1" hangingPunct="1"/>
            <a:r>
              <a:rPr lang="zh-CN" altLang="en-US" sz="4000" dirty="0" smtClean="0"/>
              <a:t>用</a:t>
            </a:r>
            <a:r>
              <a:rPr lang="zh-CN" altLang="en-US" sz="4000" dirty="0" smtClean="0">
                <a:latin typeface="黑体"/>
              </a:rPr>
              <a:t>“</a:t>
            </a:r>
            <a:r>
              <a:rPr lang="zh-CN" altLang="en-US" sz="4000" dirty="0" smtClean="0"/>
              <a:t>系统思维</a:t>
            </a:r>
            <a:r>
              <a:rPr lang="zh-CN" altLang="en-US" sz="4000" dirty="0" smtClean="0">
                <a:latin typeface="黑体"/>
              </a:rPr>
              <a:t>”</a:t>
            </a:r>
            <a:r>
              <a:rPr lang="zh-CN" altLang="en-US" sz="4000" dirty="0" smtClean="0"/>
              <a:t>分析问题</a:t>
            </a:r>
          </a:p>
        </p:txBody>
      </p:sp>
      <p:sp>
        <p:nvSpPr>
          <p:cNvPr id="451589" name="Rectangle 4"/>
          <p:cNvSpPr>
            <a:spLocks noGrp="1" noChangeArrowheads="1"/>
          </p:cNvSpPr>
          <p:nvPr>
            <p:ph type="body" idx="4294967295"/>
          </p:nvPr>
        </p:nvSpPr>
        <p:spPr>
          <a:xfrm>
            <a:off x="1770546" y="5391644"/>
            <a:ext cx="8229600" cy="1192213"/>
          </a:xfrm>
        </p:spPr>
        <p:txBody>
          <a:bodyPr vert="horz" wrap="square" lIns="38100" tIns="38100" rIns="38100" bIns="38100" numCol="1" anchor="t" anchorCtr="0" compatLnSpc="1">
            <a:prstTxWarp prst="textNoShape">
              <a:avLst/>
            </a:prstTxWarp>
          </a:bodyPr>
          <a:lstStyle/>
          <a:p>
            <a:pPr marL="254000" indent="-254000" eaLnBrk="1" hangingPunct="1">
              <a:spcBef>
                <a:spcPct val="0"/>
              </a:spcBef>
            </a:pPr>
            <a:r>
              <a:rPr lang="zh-CN" altLang="en-US" dirty="0" smtClean="0">
                <a:latin typeface="+mn-ea"/>
              </a:rPr>
              <a:t>标准台式机、供应商编译器、使用了优化选项</a:t>
            </a:r>
            <a:endParaRPr lang="en-US" altLang="zh-CN" dirty="0">
              <a:latin typeface="+mn-ea"/>
            </a:endParaRPr>
          </a:p>
          <a:p>
            <a:pPr marL="254000" indent="-254000" eaLnBrk="1" hangingPunct="1">
              <a:spcBef>
                <a:spcPts val="538"/>
              </a:spcBef>
            </a:pPr>
            <a:r>
              <a:rPr lang="zh-CN" altLang="en-US" dirty="0" smtClean="0">
                <a:latin typeface="+mn-ea"/>
              </a:rPr>
              <a:t>两个实现有</a:t>
            </a:r>
            <a:r>
              <a:rPr lang="zh-CN" altLang="en-US" b="1" dirty="0" smtClean="0">
                <a:solidFill>
                  <a:srgbClr val="FF0000"/>
                </a:solidFill>
                <a:latin typeface="+mn-ea"/>
              </a:rPr>
              <a:t>完全一样</a:t>
            </a:r>
            <a:r>
              <a:rPr lang="zh-CN" altLang="en-US" dirty="0" smtClean="0">
                <a:latin typeface="+mn-ea"/>
              </a:rPr>
              <a:t>的操作数</a:t>
            </a:r>
            <a:r>
              <a:rPr lang="en-US" altLang="zh-CN" dirty="0" smtClean="0">
                <a:latin typeface="+mn-ea"/>
              </a:rPr>
              <a:t> (</a:t>
            </a:r>
            <a:r>
              <a:rPr lang="en-US" altLang="zh-CN" dirty="0">
                <a:latin typeface="+mn-ea"/>
              </a:rPr>
              <a:t>2n</a:t>
            </a:r>
            <a:r>
              <a:rPr lang="en-US" altLang="zh-CN" baseline="32000" dirty="0">
                <a:latin typeface="+mn-ea"/>
              </a:rPr>
              <a:t>3</a:t>
            </a:r>
            <a:r>
              <a:rPr lang="en-US" altLang="zh-CN" dirty="0">
                <a:latin typeface="+mn-ea"/>
              </a:rPr>
              <a:t>)</a:t>
            </a:r>
          </a:p>
          <a:p>
            <a:pPr marL="254000" indent="-254000" eaLnBrk="1" hangingPunct="1">
              <a:spcBef>
                <a:spcPts val="538"/>
              </a:spcBef>
            </a:pPr>
            <a:r>
              <a:rPr lang="zh-CN" altLang="en-US" dirty="0" smtClean="0">
                <a:solidFill>
                  <a:srgbClr val="A40800"/>
                </a:solidFill>
                <a:latin typeface="+mn-ea"/>
              </a:rPr>
              <a:t>到底为什么</a:t>
            </a:r>
            <a:r>
              <a:rPr lang="en-US" altLang="zh-CN" dirty="0" smtClean="0">
                <a:solidFill>
                  <a:srgbClr val="A40800"/>
                </a:solidFill>
                <a:latin typeface="+mn-ea"/>
              </a:rPr>
              <a:t>?</a:t>
            </a:r>
            <a:endParaRPr lang="en-US" altLang="zh-CN" dirty="0">
              <a:solidFill>
                <a:srgbClr val="A40800"/>
              </a:solidFill>
              <a:latin typeface="+mn-ea"/>
            </a:endParaRPr>
          </a:p>
        </p:txBody>
      </p:sp>
      <p:graphicFrame>
        <p:nvGraphicFramePr>
          <p:cNvPr id="451590" name="Object 6"/>
          <p:cNvGraphicFramePr>
            <a:graphicFrameLocks/>
          </p:cNvGraphicFramePr>
          <p:nvPr>
            <p:extLst>
              <p:ext uri="{D42A27DB-BD31-4B8C-83A1-F6EECF244321}">
                <p14:modId xmlns:p14="http://schemas.microsoft.com/office/powerpoint/2010/main" val="3601691719"/>
              </p:ext>
            </p:extLst>
          </p:nvPr>
        </p:nvGraphicFramePr>
        <p:xfrm>
          <a:off x="2280470" y="1087010"/>
          <a:ext cx="8210550" cy="4216400"/>
        </p:xfrm>
        <a:graphic>
          <a:graphicData uri="http://schemas.openxmlformats.org/presentationml/2006/ole">
            <mc:AlternateContent xmlns:mc="http://schemas.openxmlformats.org/markup-compatibility/2006">
              <mc:Choice xmlns:v="urn:schemas-microsoft-com:vml" Requires="v">
                <p:oleObj spid="_x0000_s1084" name="Chart" r:id="rId4" imgW="11534720" imgH="5923890" progId="MSGraph.Chart.8">
                  <p:embed/>
                </p:oleObj>
              </mc:Choice>
              <mc:Fallback>
                <p:oleObj name="Chart" r:id="rId4" imgW="11534720" imgH="5923890" progId="MSGraph.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0470" y="1087010"/>
                        <a:ext cx="8210550" cy="42164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451591" name="Group 6"/>
          <p:cNvGrpSpPr>
            <a:grpSpLocks/>
          </p:cNvGrpSpPr>
          <p:nvPr/>
        </p:nvGrpSpPr>
        <p:grpSpPr bwMode="auto">
          <a:xfrm>
            <a:off x="602618" y="897176"/>
            <a:ext cx="10959829" cy="584200"/>
            <a:chOff x="0" y="0"/>
            <a:chExt cx="5271" cy="368"/>
          </a:xfrm>
        </p:grpSpPr>
        <p:sp>
          <p:nvSpPr>
            <p:cNvPr id="451592" name="Rectangle 7"/>
            <p:cNvSpPr>
              <a:spLocks/>
            </p:cNvSpPr>
            <p:nvPr/>
          </p:nvSpPr>
          <p:spPr bwMode="auto">
            <a:xfrm>
              <a:off x="0" y="0"/>
              <a:ext cx="5271" cy="368"/>
            </a:xfrm>
            <a:prstGeom prst="rect">
              <a:avLst/>
            </a:prstGeom>
            <a:noFill/>
            <a:ln w="9525">
              <a:noFill/>
              <a:round/>
              <a:headEnd/>
              <a:tailEnd/>
            </a:ln>
          </p:spPr>
          <p:txBody>
            <a:bodyPr lIns="12700" tIns="12700" rIns="12700" bIns="12700"/>
            <a:lstStyle/>
            <a:p>
              <a:r>
                <a:rPr lang="en-US" altLang="zh-CN" sz="2400" b="1" dirty="0">
                  <a:latin typeface="Helvetica Neue"/>
                  <a:ea typeface="Helvetica Neue"/>
                  <a:cs typeface="Helvetica Neue"/>
                  <a:sym typeface="Helvetica Neue"/>
                </a:rPr>
                <a:t>Matrix-Matrix Multiplication (MMM) on 2 x Core 2 Duo 3 GHz </a:t>
              </a:r>
              <a:r>
                <a:rPr lang="en-US" altLang="zh-CN" sz="2400" b="1" dirty="0" smtClean="0">
                  <a:latin typeface="Helvetica Neue"/>
                  <a:ea typeface="Helvetica Neue"/>
                  <a:cs typeface="Helvetica Neue"/>
                  <a:sym typeface="Helvetica Neue"/>
                </a:rPr>
                <a:t>(</a:t>
              </a:r>
              <a:r>
                <a:rPr lang="zh-CN" altLang="en-US" sz="2400" b="1" dirty="0" smtClean="0">
                  <a:latin typeface="Helvetica Neue"/>
                  <a:ea typeface="Helvetica Neue"/>
                  <a:cs typeface="Helvetica Neue"/>
                  <a:sym typeface="Helvetica Neue"/>
                </a:rPr>
                <a:t>双精度</a:t>
              </a:r>
              <a:r>
                <a:rPr lang="en-US" altLang="zh-CN" sz="2400" b="1" dirty="0" smtClean="0">
                  <a:latin typeface="Helvetica Neue"/>
                  <a:ea typeface="Helvetica Neue"/>
                  <a:cs typeface="Helvetica Neue"/>
                  <a:sym typeface="Helvetica Neue"/>
                </a:rPr>
                <a:t>)</a:t>
              </a:r>
              <a:r>
                <a:rPr lang="zh-CN" altLang="en-US" sz="2400" b="1" dirty="0">
                  <a:latin typeface="Helvetica Neue"/>
                  <a:ea typeface="Helvetica Neue"/>
                  <a:cs typeface="Helvetica Neue"/>
                  <a:sym typeface="Helvetica Neue"/>
                </a:rPr>
                <a:t>，</a:t>
              </a:r>
              <a:r>
                <a:rPr lang="en-US" altLang="zh-CN" sz="2400" b="1" dirty="0" err="1" smtClean="0">
                  <a:solidFill>
                    <a:srgbClr val="5F5F5F"/>
                  </a:solidFill>
                  <a:latin typeface="Helvetica Neue"/>
                  <a:ea typeface="Helvetica Neue"/>
                  <a:cs typeface="Helvetica Neue"/>
                  <a:sym typeface="Helvetica Neue"/>
                </a:rPr>
                <a:t>Gflop</a:t>
              </a:r>
              <a:r>
                <a:rPr lang="en-US" altLang="zh-CN" sz="2400" b="1" dirty="0" smtClean="0">
                  <a:solidFill>
                    <a:srgbClr val="5F5F5F"/>
                  </a:solidFill>
                  <a:latin typeface="Helvetica Neue"/>
                  <a:ea typeface="Helvetica Neue"/>
                  <a:cs typeface="Helvetica Neue"/>
                  <a:sym typeface="Helvetica Neue"/>
                </a:rPr>
                <a:t>/s</a:t>
              </a:r>
              <a:endParaRPr lang="en-US" altLang="zh-CN" sz="2400" b="1" dirty="0">
                <a:solidFill>
                  <a:srgbClr val="5F5F5F"/>
                </a:solidFill>
                <a:latin typeface="Helvetica Neue"/>
                <a:ea typeface="Helvetica Neue"/>
                <a:cs typeface="Helvetica Neue"/>
                <a:sym typeface="Helvetica Neue"/>
              </a:endParaRPr>
            </a:p>
          </p:txBody>
        </p:sp>
      </p:grpSp>
      <p:grpSp>
        <p:nvGrpSpPr>
          <p:cNvPr id="24584" name="Group 8"/>
          <p:cNvGrpSpPr>
            <a:grpSpLocks/>
          </p:cNvGrpSpPr>
          <p:nvPr/>
        </p:nvGrpSpPr>
        <p:grpSpPr bwMode="auto">
          <a:xfrm>
            <a:off x="5153845" y="2210960"/>
            <a:ext cx="928688" cy="2451100"/>
            <a:chOff x="0" y="0"/>
            <a:chExt cx="584" cy="1544"/>
          </a:xfrm>
        </p:grpSpPr>
        <p:sp>
          <p:nvSpPr>
            <p:cNvPr id="451594" name="AutoShape 9"/>
            <p:cNvSpPr>
              <a:spLocks/>
            </p:cNvSpPr>
            <p:nvPr/>
          </p:nvSpPr>
          <p:spPr bwMode="auto">
            <a:xfrm>
              <a:off x="0" y="0"/>
              <a:ext cx="584" cy="1544"/>
            </a:xfrm>
            <a:custGeom>
              <a:avLst/>
              <a:gdLst>
                <a:gd name="T0" fmla="*/ 292 w 21600"/>
                <a:gd name="T1" fmla="*/ 772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solidFill>
              <a:srgbClr val="808080"/>
            </a:solidFill>
            <a:ln w="50800" cap="flat">
              <a:noFill/>
              <a:miter lim="800000"/>
              <a:headEnd type="none" w="med" len="med"/>
              <a:tailEnd type="none" w="med" len="med"/>
            </a:ln>
          </p:spPr>
          <p:txBody>
            <a:bodyPr lIns="0" tIns="0" rIns="0" bIns="0"/>
            <a:lstStyle/>
            <a:p>
              <a:endParaRPr lang="zh-CN" altLang="en-US"/>
            </a:p>
          </p:txBody>
        </p:sp>
        <p:sp>
          <p:nvSpPr>
            <p:cNvPr id="451595" name="Rectangle 10"/>
            <p:cNvSpPr>
              <a:spLocks/>
            </p:cNvSpPr>
            <p:nvPr/>
          </p:nvSpPr>
          <p:spPr bwMode="auto">
            <a:xfrm>
              <a:off x="124" y="651"/>
              <a:ext cx="336" cy="242"/>
            </a:xfrm>
            <a:prstGeom prst="rect">
              <a:avLst/>
            </a:prstGeom>
            <a:noFill/>
            <a:ln w="12700">
              <a:noFill/>
              <a:miter lim="800000"/>
              <a:headEnd/>
              <a:tailEnd/>
            </a:ln>
          </p:spPr>
          <p:txBody>
            <a:bodyPr wrap="none" lIns="38100" tIns="38100" rIns="38100" bIns="38100" anchor="ctr">
              <a:spAutoFit/>
            </a:bodyPr>
            <a:lstStyle/>
            <a:p>
              <a:pPr algn="ctr"/>
              <a:r>
                <a:rPr lang="en-US" altLang="zh-CN" sz="2000">
                  <a:solidFill>
                    <a:srgbClr val="FFFFFF"/>
                  </a:solidFill>
                  <a:latin typeface="Arial Narrow" pitchFamily="34" charset="0"/>
                  <a:ea typeface="ヒラギノ角ゴ ProN W3"/>
                  <a:cs typeface="ヒラギノ角ゴ ProN W3"/>
                  <a:sym typeface="Arial Narrow" pitchFamily="34" charset="0"/>
                </a:rPr>
                <a:t>160x</a:t>
              </a:r>
            </a:p>
          </p:txBody>
        </p:sp>
      </p:grpSp>
      <p:sp>
        <p:nvSpPr>
          <p:cNvPr id="451596" name="Rectangle 11"/>
          <p:cNvSpPr>
            <a:spLocks/>
          </p:cNvSpPr>
          <p:nvPr/>
        </p:nvSpPr>
        <p:spPr bwMode="auto">
          <a:xfrm>
            <a:off x="3260685" y="4101672"/>
            <a:ext cx="1859099" cy="446276"/>
          </a:xfrm>
          <a:prstGeom prst="rect">
            <a:avLst/>
          </a:prstGeom>
          <a:noFill/>
          <a:ln w="50800">
            <a:noFill/>
            <a:miter lim="800000"/>
            <a:headEnd/>
            <a:tailEnd/>
          </a:ln>
        </p:spPr>
        <p:txBody>
          <a:bodyPr wrap="none" lIns="38100" tIns="38100" rIns="38100" bIns="38100">
            <a:spAutoFit/>
          </a:bodyPr>
          <a:lstStyle/>
          <a:p>
            <a:pPr algn="ctr"/>
            <a:r>
              <a:rPr lang="en-US" altLang="zh-CN" sz="2400">
                <a:solidFill>
                  <a:srgbClr val="5F5F5F"/>
                </a:solidFill>
                <a:latin typeface="Arial Black" pitchFamily="34" charset="0"/>
                <a:ea typeface="ヒラギノ角ゴ ProN W3"/>
                <a:cs typeface="ヒラギノ角ゴ ProN W3"/>
                <a:sym typeface="Arial Black" pitchFamily="34" charset="0"/>
              </a:rPr>
              <a:t>Triple loop</a:t>
            </a:r>
          </a:p>
        </p:txBody>
      </p:sp>
      <p:sp>
        <p:nvSpPr>
          <p:cNvPr id="451597" name="Rectangle 12"/>
          <p:cNvSpPr>
            <a:spLocks/>
          </p:cNvSpPr>
          <p:nvPr/>
        </p:nvSpPr>
        <p:spPr bwMode="auto">
          <a:xfrm>
            <a:off x="6538145" y="2480835"/>
            <a:ext cx="3416300" cy="495300"/>
          </a:xfrm>
          <a:prstGeom prst="rect">
            <a:avLst/>
          </a:prstGeom>
          <a:noFill/>
          <a:ln w="50800">
            <a:noFill/>
            <a:miter lim="800000"/>
            <a:headEnd/>
            <a:tailEnd/>
          </a:ln>
        </p:spPr>
        <p:txBody>
          <a:bodyPr lIns="38100" tIns="38100" rIns="38100" bIns="38100"/>
          <a:lstStyle/>
          <a:p>
            <a:pPr algn="ctr"/>
            <a:r>
              <a:rPr lang="en-US" altLang="zh-CN" sz="2400">
                <a:solidFill>
                  <a:srgbClr val="C00000"/>
                </a:solidFill>
                <a:latin typeface="Arial Black" pitchFamily="34" charset="0"/>
                <a:ea typeface="ヒラギノ角ゴ ProN W3"/>
                <a:cs typeface="ヒラギノ角ゴ ProN W3"/>
                <a:sym typeface="Arial Black" pitchFamily="34" charset="0"/>
              </a:rPr>
              <a:t>Best code (K. Goto)</a:t>
            </a:r>
          </a:p>
        </p:txBody>
      </p:sp>
      <p:sp>
        <p:nvSpPr>
          <p:cNvPr id="3" name="灯片编号占位符 2"/>
          <p:cNvSpPr>
            <a:spLocks noGrp="1"/>
          </p:cNvSpPr>
          <p:nvPr>
            <p:ph type="sldNum" sz="quarter" idx="12"/>
          </p:nvPr>
        </p:nvSpPr>
        <p:spPr/>
        <p:txBody>
          <a:bodyPr/>
          <a:lstStyle/>
          <a:p>
            <a:pPr>
              <a:defRPr/>
            </a:pPr>
            <a:fld id="{C216BFF0-EFD3-4032-AB41-10732D6B42A9}" type="slidenum">
              <a:rPr lang="en-US" altLang="zh-CN" smtClean="0"/>
              <a:pPr>
                <a:defRPr/>
              </a:pPr>
              <a:t>10</a:t>
            </a:fld>
            <a:endParaRPr lang="en-US" altLang="zh-CN"/>
          </a:p>
        </p:txBody>
      </p:sp>
    </p:spTree>
    <p:extLst>
      <p:ext uri="{BB962C8B-B14F-4D97-AF65-F5344CB8AC3E}">
        <p14:creationId xmlns:p14="http://schemas.microsoft.com/office/powerpoint/2010/main" val="1246545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11</a:t>
            </a:fld>
            <a:endParaRPr lang="zh-CN" altLang="en-US"/>
          </a:p>
        </p:txBody>
      </p:sp>
      <p:sp>
        <p:nvSpPr>
          <p:cNvPr id="5" name="矩形 4"/>
          <p:cNvSpPr/>
          <p:nvPr/>
        </p:nvSpPr>
        <p:spPr>
          <a:xfrm>
            <a:off x="2158252" y="2606585"/>
            <a:ext cx="4270343" cy="1323439"/>
          </a:xfrm>
          <a:prstGeom prst="rect">
            <a:avLst/>
          </a:prstGeom>
        </p:spPr>
        <p:txBody>
          <a:bodyPr wrap="square">
            <a:spAutoFit/>
          </a:bodyPr>
          <a:lstStyle/>
          <a:p>
            <a:r>
              <a:rPr lang="zh-CN" altLang="en-US" sz="4000" dirty="0">
                <a:solidFill>
                  <a:srgbClr val="333333"/>
                </a:solidFill>
                <a:latin typeface="华文行楷" panose="02010800040101010101" pitchFamily="2" charset="-122"/>
                <a:ea typeface="华文行楷" panose="02010800040101010101" pitchFamily="2" charset="-122"/>
              </a:rPr>
              <a:t>橘生淮南则为橘，橘生淮北则</a:t>
            </a:r>
            <a:r>
              <a:rPr lang="zh-CN" altLang="en-US" sz="4000" dirty="0" smtClean="0">
                <a:solidFill>
                  <a:srgbClr val="333333"/>
                </a:solidFill>
                <a:latin typeface="华文行楷" panose="02010800040101010101" pitchFamily="2" charset="-122"/>
                <a:ea typeface="华文行楷" panose="02010800040101010101" pitchFamily="2" charset="-122"/>
              </a:rPr>
              <a:t>为枳</a:t>
            </a:r>
            <a:endParaRPr lang="zh-CN" altLang="en-US" sz="4000" dirty="0">
              <a:latin typeface="华文行楷" panose="02010800040101010101" pitchFamily="2" charset="-122"/>
              <a:ea typeface="华文行楷" panose="02010800040101010101" pitchFamily="2" charset="-122"/>
            </a:endParaRPr>
          </a:p>
        </p:txBody>
      </p:sp>
      <p:sp>
        <p:nvSpPr>
          <p:cNvPr id="6" name="文本框 5"/>
          <p:cNvSpPr txBox="1"/>
          <p:nvPr/>
        </p:nvSpPr>
        <p:spPr>
          <a:xfrm>
            <a:off x="857839" y="1294007"/>
            <a:ext cx="5570756" cy="523220"/>
          </a:xfrm>
          <a:prstGeom prst="rect">
            <a:avLst/>
          </a:prstGeom>
          <a:noFill/>
        </p:spPr>
        <p:txBody>
          <a:bodyPr wrap="none" rtlCol="0">
            <a:spAutoFit/>
          </a:bodyPr>
          <a:lstStyle/>
          <a:p>
            <a:r>
              <a:rPr lang="zh-CN" altLang="en-US" sz="2800" dirty="0" smtClean="0"/>
              <a:t>系统性思考，</a:t>
            </a:r>
            <a:r>
              <a:rPr lang="zh-CN" altLang="en-US" sz="2800" dirty="0"/>
              <a:t>古今中外，文理俱通</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1768" y="3618809"/>
            <a:ext cx="2597917" cy="1812047"/>
          </a:xfrm>
          <a:prstGeom prst="rect">
            <a:avLst/>
          </a:prstGeom>
        </p:spPr>
      </p:pic>
      <p:sp>
        <p:nvSpPr>
          <p:cNvPr id="8" name="矩形 7"/>
          <p:cNvSpPr/>
          <p:nvPr/>
        </p:nvSpPr>
        <p:spPr>
          <a:xfrm>
            <a:off x="8311768" y="5780761"/>
            <a:ext cx="2868093" cy="523220"/>
          </a:xfrm>
          <a:prstGeom prst="rect">
            <a:avLst/>
          </a:prstGeom>
        </p:spPr>
        <p:txBody>
          <a:bodyPr wrap="none">
            <a:spAutoFit/>
          </a:bodyPr>
          <a:lstStyle/>
          <a:p>
            <a:r>
              <a:rPr lang="zh-CN" altLang="en-US" sz="2800" b="1" dirty="0">
                <a:solidFill>
                  <a:srgbClr val="FF0000"/>
                </a:solidFill>
                <a:latin typeface="arial" panose="020B0604020202020204" pitchFamily="34" charset="0"/>
              </a:rPr>
              <a:t>枳</a:t>
            </a:r>
            <a:r>
              <a:rPr lang="zh-CN" altLang="en-US" sz="2000" b="1" dirty="0">
                <a:solidFill>
                  <a:srgbClr val="333333"/>
                </a:solidFill>
                <a:latin typeface="arial" panose="020B0604020202020204" pitchFamily="34" charset="0"/>
              </a:rPr>
              <a:t>：甚酸且苦，带涩味</a:t>
            </a:r>
          </a:p>
        </p:txBody>
      </p:sp>
      <p:sp>
        <p:nvSpPr>
          <p:cNvPr id="10" name="矩形 9"/>
          <p:cNvSpPr/>
          <p:nvPr/>
        </p:nvSpPr>
        <p:spPr>
          <a:xfrm>
            <a:off x="8311768" y="2745085"/>
            <a:ext cx="6096000" cy="523220"/>
          </a:xfrm>
          <a:prstGeom prst="rect">
            <a:avLst/>
          </a:prstGeom>
        </p:spPr>
        <p:txBody>
          <a:bodyPr>
            <a:spAutoFit/>
          </a:bodyPr>
          <a:lstStyle/>
          <a:p>
            <a:r>
              <a:rPr lang="zh-CN" altLang="en-US" sz="2800" b="1" dirty="0">
                <a:solidFill>
                  <a:srgbClr val="FF0000"/>
                </a:solidFill>
                <a:latin typeface="arial" panose="020B0604020202020204" pitchFamily="34" charset="0"/>
              </a:rPr>
              <a:t>橘</a:t>
            </a:r>
            <a:r>
              <a:rPr lang="zh-CN" altLang="en-US" sz="2000" b="1" dirty="0">
                <a:solidFill>
                  <a:srgbClr val="333333"/>
                </a:solidFill>
                <a:latin typeface="arial" panose="020B0604020202020204" pitchFamily="34" charset="0"/>
              </a:rPr>
              <a:t>：沁心润喉，味清甜</a:t>
            </a:r>
          </a:p>
        </p:txBody>
      </p:sp>
      <p:pic>
        <p:nvPicPr>
          <p:cNvPr id="3076" name="Picture 4" descr="http://imgsrc.baidu.com/baike/pic/item/023b5bb5c9ea15ced28eb385b8003af33b87b2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768" y="593541"/>
            <a:ext cx="2584603" cy="1924152"/>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3976630" y="4404624"/>
            <a:ext cx="3057247" cy="523220"/>
          </a:xfrm>
          <a:prstGeom prst="rect">
            <a:avLst/>
          </a:prstGeom>
          <a:noFill/>
        </p:spPr>
        <p:txBody>
          <a:bodyPr wrap="none" rtlCol="0">
            <a:spAutoFit/>
          </a:bodyPr>
          <a:lstStyle/>
          <a:p>
            <a:r>
              <a:rPr lang="zh-CN" altLang="en-US" sz="2800" dirty="0"/>
              <a:t>出自</a:t>
            </a:r>
            <a:r>
              <a:rPr lang="en-US" altLang="zh-CN" sz="2800" dirty="0">
                <a:hlinkClick r:id="rId4"/>
              </a:rPr>
              <a:t>《</a:t>
            </a:r>
            <a:r>
              <a:rPr lang="zh-CN" altLang="en-US" sz="2800" dirty="0">
                <a:hlinkClick r:id="rId4"/>
              </a:rPr>
              <a:t>晏子使楚</a:t>
            </a:r>
            <a:r>
              <a:rPr lang="en-US" altLang="zh-CN" sz="2800" dirty="0">
                <a:hlinkClick r:id="rId4"/>
              </a:rPr>
              <a:t>》</a:t>
            </a:r>
            <a:endParaRPr lang="zh-CN" altLang="en-US" sz="2800" dirty="0"/>
          </a:p>
        </p:txBody>
      </p:sp>
    </p:spTree>
    <p:extLst>
      <p:ext uri="{BB962C8B-B14F-4D97-AF65-F5344CB8AC3E}">
        <p14:creationId xmlns:p14="http://schemas.microsoft.com/office/powerpoint/2010/main" val="308353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 信息就是位 </a:t>
            </a:r>
            <a:r>
              <a:rPr lang="en-US" altLang="zh-CN" dirty="0" smtClean="0"/>
              <a:t>+</a:t>
            </a:r>
            <a:r>
              <a:rPr lang="zh-CN" altLang="en-US" dirty="0" smtClean="0"/>
              <a:t>上下文</a:t>
            </a:r>
            <a:endParaRPr lang="zh-CN" altLang="en-US"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12</a:t>
            </a:fld>
            <a:endParaRPr lang="zh-CN" altLang="en-US" dirty="0"/>
          </a:p>
        </p:txBody>
      </p:sp>
      <p:sp>
        <p:nvSpPr>
          <p:cNvPr id="9" name="文本框 8"/>
          <p:cNvSpPr txBox="1"/>
          <p:nvPr/>
        </p:nvSpPr>
        <p:spPr>
          <a:xfrm>
            <a:off x="665018" y="1124091"/>
            <a:ext cx="8412994" cy="461665"/>
          </a:xfrm>
          <a:prstGeom prst="rect">
            <a:avLst/>
          </a:prstGeom>
          <a:noFill/>
        </p:spPr>
        <p:txBody>
          <a:bodyPr wrap="square" rtlCol="0">
            <a:spAutoFit/>
          </a:bodyPr>
          <a:lstStyle/>
          <a:p>
            <a:r>
              <a:rPr lang="en-US" altLang="zh-CN" sz="2400" dirty="0" err="1" smtClean="0"/>
              <a:t>hello.c</a:t>
            </a:r>
            <a:r>
              <a:rPr lang="zh-CN" altLang="en-US" sz="2400" dirty="0" smtClean="0"/>
              <a:t>源代码</a:t>
            </a:r>
            <a:r>
              <a:rPr lang="en-US" altLang="zh-CN" sz="2400" dirty="0" smtClean="0"/>
              <a:t>	</a:t>
            </a:r>
            <a:r>
              <a:rPr lang="en-US" altLang="zh-CN" sz="2400" b="1" dirty="0" smtClean="0">
                <a:solidFill>
                  <a:srgbClr val="FF0000"/>
                </a:solidFill>
              </a:rPr>
              <a:t>http</a:t>
            </a:r>
            <a:r>
              <a:rPr lang="en-US" altLang="zh-CN" sz="2400" b="1" dirty="0">
                <a:solidFill>
                  <a:srgbClr val="FF0000"/>
                </a:solidFill>
              </a:rPr>
              <a:t>://csapp.cs.cmu.edu/3e/code.html</a:t>
            </a:r>
            <a:endParaRPr lang="zh-CN" altLang="en-US" sz="2400" b="1" dirty="0">
              <a:solidFill>
                <a:srgbClr val="FF0000"/>
              </a:solidFill>
            </a:endParaRPr>
          </a:p>
        </p:txBody>
      </p:sp>
      <p:pic>
        <p:nvPicPr>
          <p:cNvPr id="11" name="图片 10"/>
          <p:cNvPicPr>
            <a:picLocks noChangeAspect="1"/>
          </p:cNvPicPr>
          <p:nvPr/>
        </p:nvPicPr>
        <p:blipFill>
          <a:blip r:embed="rId3"/>
          <a:stretch>
            <a:fillRect/>
          </a:stretch>
        </p:blipFill>
        <p:spPr>
          <a:xfrm>
            <a:off x="4292304" y="2379168"/>
            <a:ext cx="7115175" cy="2428875"/>
          </a:xfrm>
          <a:prstGeom prst="rect">
            <a:avLst/>
          </a:prstGeom>
        </p:spPr>
      </p:pic>
      <p:sp>
        <p:nvSpPr>
          <p:cNvPr id="12" name="文本框 11"/>
          <p:cNvSpPr txBox="1"/>
          <p:nvPr/>
        </p:nvSpPr>
        <p:spPr>
          <a:xfrm>
            <a:off x="1409307" y="5005836"/>
            <a:ext cx="7978140" cy="1200329"/>
          </a:xfrm>
          <a:prstGeom prst="rect">
            <a:avLst/>
          </a:prstGeom>
          <a:noFill/>
        </p:spPr>
        <p:txBody>
          <a:bodyPr wrap="square" rtlCol="0">
            <a:spAutoFit/>
          </a:bodyPr>
          <a:lstStyle/>
          <a:p>
            <a:r>
              <a:rPr lang="zh-CN" altLang="en-US" sz="2400" b="1" dirty="0" smtClean="0">
                <a:latin typeface="+mn-ea"/>
              </a:rPr>
              <a:t>数据表示</a:t>
            </a:r>
            <a:endParaRPr lang="en-US" altLang="zh-CN" sz="2400" b="1" dirty="0" smtClean="0">
              <a:latin typeface="+mn-ea"/>
            </a:endParaRPr>
          </a:p>
          <a:p>
            <a:r>
              <a:rPr lang="zh-CN" altLang="en-US" sz="2400" dirty="0" smtClean="0">
                <a:latin typeface="+mn-ea"/>
              </a:rPr>
              <a:t>计算机系统中通过“</a:t>
            </a:r>
            <a:r>
              <a:rPr lang="zh-CN" altLang="en-US" sz="2400" b="1" dirty="0" smtClean="0">
                <a:solidFill>
                  <a:srgbClr val="FF0000"/>
                </a:solidFill>
                <a:latin typeface="+mn-ea"/>
              </a:rPr>
              <a:t>数值</a:t>
            </a:r>
            <a:r>
              <a:rPr lang="zh-CN" altLang="en-US" sz="2400" dirty="0" smtClean="0">
                <a:latin typeface="+mn-ea"/>
              </a:rPr>
              <a:t>”和“</a:t>
            </a:r>
            <a:r>
              <a:rPr lang="zh-CN" altLang="en-US" sz="2400" b="1" dirty="0" smtClean="0">
                <a:solidFill>
                  <a:srgbClr val="FF0000"/>
                </a:solidFill>
                <a:latin typeface="+mn-ea"/>
              </a:rPr>
              <a:t>解读规则</a:t>
            </a:r>
            <a:r>
              <a:rPr lang="zh-CN" altLang="en-US" sz="2400" dirty="0" smtClean="0">
                <a:latin typeface="+mn-ea"/>
              </a:rPr>
              <a:t>”可以表示：</a:t>
            </a:r>
            <a:endParaRPr lang="en-US" altLang="zh-CN" sz="2400" dirty="0" smtClean="0">
              <a:latin typeface="+mn-ea"/>
            </a:endParaRPr>
          </a:p>
          <a:p>
            <a:r>
              <a:rPr lang="en-US" altLang="zh-CN" sz="2400" dirty="0">
                <a:latin typeface="+mn-ea"/>
              </a:rPr>
              <a:t>	</a:t>
            </a:r>
            <a:r>
              <a:rPr lang="zh-CN" altLang="en-US" sz="2400" dirty="0" smtClean="0">
                <a:latin typeface="+mn-ea"/>
              </a:rPr>
              <a:t>整数、浮点数、字符（字符串）和机器指令</a:t>
            </a:r>
            <a:r>
              <a:rPr lang="zh-CN" altLang="en-US" sz="2400" dirty="0">
                <a:latin typeface="+mn-ea"/>
              </a:rPr>
              <a:t>等</a:t>
            </a:r>
          </a:p>
        </p:txBody>
      </p:sp>
      <p:sp>
        <p:nvSpPr>
          <p:cNvPr id="5" name="椭圆 4"/>
          <p:cNvSpPr/>
          <p:nvPr/>
        </p:nvSpPr>
        <p:spPr>
          <a:xfrm>
            <a:off x="4190214" y="2257528"/>
            <a:ext cx="443345" cy="651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25409" y="1830851"/>
            <a:ext cx="3413760" cy="400110"/>
          </a:xfrm>
          <a:prstGeom prst="rect">
            <a:avLst/>
          </a:prstGeom>
        </p:spPr>
        <p:txBody>
          <a:bodyPr wrap="square">
            <a:spAutoFit/>
          </a:bodyPr>
          <a:lstStyle/>
          <a:p>
            <a:r>
              <a:rPr lang="en-US" altLang="zh-CN" sz="2000" b="1" i="1" u="sng" dirty="0" smtClean="0">
                <a:solidFill>
                  <a:srgbClr val="000000"/>
                </a:solidFill>
                <a:latin typeface="TimesTen-Italic"/>
              </a:rPr>
              <a:t>code/intro/</a:t>
            </a:r>
            <a:r>
              <a:rPr lang="en-US" altLang="zh-CN" sz="2000" b="1" i="1" u="sng" dirty="0" err="1" smtClean="0">
                <a:solidFill>
                  <a:srgbClr val="000000"/>
                </a:solidFill>
                <a:latin typeface="TimesTen-Italic"/>
              </a:rPr>
              <a:t>hello.c</a:t>
            </a:r>
            <a:endParaRPr lang="en-US" altLang="zh-CN" sz="2000" b="1" i="1" u="sng" dirty="0" smtClean="0">
              <a:solidFill>
                <a:srgbClr val="000000"/>
              </a:solidFill>
              <a:latin typeface="TimesTen-Italic"/>
            </a:endParaRPr>
          </a:p>
        </p:txBody>
      </p:sp>
      <p:sp>
        <p:nvSpPr>
          <p:cNvPr id="13" name="矩形 12"/>
          <p:cNvSpPr/>
          <p:nvPr/>
        </p:nvSpPr>
        <p:spPr>
          <a:xfrm>
            <a:off x="531357" y="2563670"/>
            <a:ext cx="3607812" cy="1754326"/>
          </a:xfrm>
          <a:prstGeom prst="rect">
            <a:avLst/>
          </a:prstGeom>
          <a:solidFill>
            <a:schemeClr val="accent6">
              <a:lumMod val="60000"/>
              <a:lumOff val="40000"/>
            </a:schemeClr>
          </a:solidFill>
        </p:spPr>
        <p:txBody>
          <a:bodyPr wrap="square">
            <a:spAutoFit/>
          </a:bodyPr>
          <a:lstStyle/>
          <a:p>
            <a:r>
              <a:rPr lang="en-US" altLang="zh-CN" dirty="0" smtClean="0">
                <a:solidFill>
                  <a:srgbClr val="00AEF0"/>
                </a:solidFill>
                <a:latin typeface="+mn-ea"/>
              </a:rPr>
              <a:t>1 </a:t>
            </a:r>
            <a:r>
              <a:rPr lang="en-US" altLang="zh-CN" dirty="0">
                <a:solidFill>
                  <a:srgbClr val="000000"/>
                </a:solidFill>
                <a:latin typeface="+mn-ea"/>
              </a:rPr>
              <a:t>#include &lt;</a:t>
            </a:r>
            <a:r>
              <a:rPr lang="en-US" altLang="zh-CN" dirty="0" err="1">
                <a:solidFill>
                  <a:srgbClr val="000000"/>
                </a:solidFill>
                <a:latin typeface="+mn-ea"/>
              </a:rPr>
              <a:t>stdio.h</a:t>
            </a:r>
            <a:r>
              <a:rPr lang="en-US" altLang="zh-CN" dirty="0">
                <a:solidFill>
                  <a:srgbClr val="000000"/>
                </a:solidFill>
                <a:latin typeface="+mn-ea"/>
              </a:rPr>
              <a:t>&gt;</a:t>
            </a:r>
          </a:p>
          <a:p>
            <a:endParaRPr lang="en-US" altLang="zh-CN" dirty="0">
              <a:solidFill>
                <a:srgbClr val="00AEF0"/>
              </a:solidFill>
              <a:latin typeface="+mn-ea"/>
            </a:endParaRPr>
          </a:p>
          <a:p>
            <a:r>
              <a:rPr lang="en-US" altLang="zh-CN" dirty="0">
                <a:solidFill>
                  <a:srgbClr val="00AEF0"/>
                </a:solidFill>
                <a:latin typeface="+mn-ea"/>
              </a:rPr>
              <a:t>2</a:t>
            </a:r>
            <a:r>
              <a:rPr lang="en-US" altLang="zh-CN" dirty="0" smtClean="0">
                <a:solidFill>
                  <a:srgbClr val="00AEF0"/>
                </a:solidFill>
                <a:latin typeface="+mn-ea"/>
              </a:rPr>
              <a:t> </a:t>
            </a:r>
            <a:r>
              <a:rPr lang="en-US" altLang="zh-CN" dirty="0" err="1">
                <a:solidFill>
                  <a:srgbClr val="000000"/>
                </a:solidFill>
                <a:latin typeface="+mn-ea"/>
              </a:rPr>
              <a:t>int</a:t>
            </a:r>
            <a:r>
              <a:rPr lang="en-US" altLang="zh-CN" dirty="0">
                <a:solidFill>
                  <a:srgbClr val="000000"/>
                </a:solidFill>
                <a:latin typeface="+mn-ea"/>
              </a:rPr>
              <a:t> main()</a:t>
            </a:r>
          </a:p>
          <a:p>
            <a:r>
              <a:rPr lang="en-US" altLang="zh-CN" dirty="0">
                <a:solidFill>
                  <a:srgbClr val="00AEF0"/>
                </a:solidFill>
                <a:latin typeface="+mn-ea"/>
              </a:rPr>
              <a:t>3</a:t>
            </a:r>
            <a:r>
              <a:rPr lang="en-US" altLang="zh-CN" dirty="0" smtClean="0">
                <a:solidFill>
                  <a:srgbClr val="00AEF0"/>
                </a:solidFill>
                <a:latin typeface="+mn-ea"/>
              </a:rPr>
              <a:t> </a:t>
            </a:r>
            <a:r>
              <a:rPr lang="en-US" altLang="zh-CN" dirty="0">
                <a:solidFill>
                  <a:srgbClr val="000000"/>
                </a:solidFill>
                <a:latin typeface="+mn-ea"/>
              </a:rPr>
              <a:t>{</a:t>
            </a:r>
          </a:p>
          <a:p>
            <a:r>
              <a:rPr lang="en-US" altLang="zh-CN" dirty="0">
                <a:solidFill>
                  <a:srgbClr val="00AEF0"/>
                </a:solidFill>
                <a:latin typeface="+mn-ea"/>
              </a:rPr>
              <a:t>4</a:t>
            </a:r>
            <a:r>
              <a:rPr lang="en-US" altLang="zh-CN" dirty="0" smtClean="0">
                <a:solidFill>
                  <a:srgbClr val="00AEF0"/>
                </a:solidFill>
                <a:latin typeface="+mn-ea"/>
              </a:rPr>
              <a:t>    </a:t>
            </a:r>
            <a:r>
              <a:rPr lang="en-US" altLang="zh-CN" dirty="0" err="1" smtClean="0">
                <a:solidFill>
                  <a:srgbClr val="000000"/>
                </a:solidFill>
                <a:latin typeface="+mn-ea"/>
              </a:rPr>
              <a:t>printf</a:t>
            </a:r>
            <a:r>
              <a:rPr lang="en-US" altLang="zh-CN" dirty="0">
                <a:solidFill>
                  <a:srgbClr val="000000"/>
                </a:solidFill>
                <a:latin typeface="+mn-ea"/>
              </a:rPr>
              <a:t>("hello, world\n");</a:t>
            </a:r>
          </a:p>
          <a:p>
            <a:r>
              <a:rPr lang="en-US" altLang="zh-CN" dirty="0">
                <a:solidFill>
                  <a:srgbClr val="00AEF0"/>
                </a:solidFill>
                <a:latin typeface="+mn-ea"/>
              </a:rPr>
              <a:t>5</a:t>
            </a:r>
            <a:r>
              <a:rPr lang="en-US" altLang="zh-CN" dirty="0" smtClean="0">
                <a:solidFill>
                  <a:srgbClr val="00AEF0"/>
                </a:solidFill>
                <a:latin typeface="+mn-ea"/>
              </a:rPr>
              <a:t> </a:t>
            </a:r>
            <a:r>
              <a:rPr lang="en-US" altLang="zh-CN" dirty="0" smtClean="0">
                <a:solidFill>
                  <a:srgbClr val="000000"/>
                </a:solidFill>
                <a:latin typeface="+mn-ea"/>
              </a:rPr>
              <a:t>}</a:t>
            </a:r>
            <a:endParaRPr lang="en-US" altLang="zh-CN" dirty="0">
              <a:solidFill>
                <a:srgbClr val="000000"/>
              </a:solidFill>
              <a:latin typeface="+mn-ea"/>
            </a:endParaRPr>
          </a:p>
        </p:txBody>
      </p:sp>
    </p:spTree>
    <p:extLst>
      <p:ext uri="{BB962C8B-B14F-4D97-AF65-F5344CB8AC3E}">
        <p14:creationId xmlns:p14="http://schemas.microsoft.com/office/powerpoint/2010/main" val="4034752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3"/>
          <a:stretch>
            <a:fillRect/>
          </a:stretch>
        </p:blipFill>
        <p:spPr>
          <a:xfrm>
            <a:off x="1429176" y="1438870"/>
            <a:ext cx="9075465" cy="1831320"/>
          </a:xfrm>
          <a:prstGeom prst="rect">
            <a:avLst/>
          </a:prstGeom>
        </p:spPr>
      </p:pic>
      <p:sp>
        <p:nvSpPr>
          <p:cNvPr id="2" name="标题 1"/>
          <p:cNvSpPr>
            <a:spLocks noGrp="1"/>
          </p:cNvSpPr>
          <p:nvPr>
            <p:ph type="title"/>
          </p:nvPr>
        </p:nvSpPr>
        <p:spPr>
          <a:xfrm>
            <a:off x="252727" y="135912"/>
            <a:ext cx="10972800" cy="677862"/>
          </a:xfrm>
        </p:spPr>
        <p:txBody>
          <a:bodyPr/>
          <a:lstStyle/>
          <a:p>
            <a:r>
              <a:rPr lang="en-US" altLang="zh-CN" dirty="0" smtClean="0"/>
              <a:t>1.2 </a:t>
            </a:r>
            <a:r>
              <a:rPr lang="zh-CN" altLang="en-US" dirty="0" smtClean="0"/>
              <a:t>程序被其他程序翻译成不同的格式</a:t>
            </a:r>
            <a:endParaRPr lang="zh-CN" altLang="en-US"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13</a:t>
            </a:fld>
            <a:endParaRPr lang="zh-CN" altLang="en-US"/>
          </a:p>
        </p:txBody>
      </p:sp>
      <p:sp>
        <p:nvSpPr>
          <p:cNvPr id="10" name="文本框 9"/>
          <p:cNvSpPr txBox="1"/>
          <p:nvPr/>
        </p:nvSpPr>
        <p:spPr>
          <a:xfrm>
            <a:off x="2442659" y="1384717"/>
            <a:ext cx="1131570" cy="369332"/>
          </a:xfrm>
          <a:prstGeom prst="rect">
            <a:avLst/>
          </a:prstGeom>
          <a:noFill/>
        </p:spPr>
        <p:txBody>
          <a:bodyPr wrap="square" rtlCol="0">
            <a:spAutoFit/>
          </a:bodyPr>
          <a:lstStyle/>
          <a:p>
            <a:r>
              <a:rPr lang="zh-CN" altLang="en-US" b="1" dirty="0" smtClean="0">
                <a:solidFill>
                  <a:schemeClr val="accent6">
                    <a:lumMod val="75000"/>
                  </a:schemeClr>
                </a:solidFill>
              </a:rPr>
              <a:t>预处理器</a:t>
            </a:r>
            <a:endParaRPr lang="zh-CN" altLang="en-US" b="1" dirty="0">
              <a:solidFill>
                <a:schemeClr val="accent6">
                  <a:lumMod val="75000"/>
                </a:schemeClr>
              </a:solidFill>
            </a:endParaRPr>
          </a:p>
        </p:txBody>
      </p:sp>
      <p:sp>
        <p:nvSpPr>
          <p:cNvPr id="13" name="文本框 12"/>
          <p:cNvSpPr txBox="1"/>
          <p:nvPr/>
        </p:nvSpPr>
        <p:spPr>
          <a:xfrm>
            <a:off x="4511489" y="1384717"/>
            <a:ext cx="981074" cy="369332"/>
          </a:xfrm>
          <a:prstGeom prst="rect">
            <a:avLst/>
          </a:prstGeom>
          <a:noFill/>
        </p:spPr>
        <p:txBody>
          <a:bodyPr wrap="square" rtlCol="0">
            <a:spAutoFit/>
          </a:bodyPr>
          <a:lstStyle/>
          <a:p>
            <a:r>
              <a:rPr lang="zh-CN" altLang="en-US" b="1" dirty="0">
                <a:solidFill>
                  <a:schemeClr val="accent6">
                    <a:lumMod val="75000"/>
                  </a:schemeClr>
                </a:solidFill>
              </a:rPr>
              <a:t>编译器</a:t>
            </a:r>
          </a:p>
        </p:txBody>
      </p:sp>
      <p:sp>
        <p:nvSpPr>
          <p:cNvPr id="14" name="文本框 13"/>
          <p:cNvSpPr txBox="1"/>
          <p:nvPr/>
        </p:nvSpPr>
        <p:spPr>
          <a:xfrm>
            <a:off x="6376485" y="1384717"/>
            <a:ext cx="981074" cy="369332"/>
          </a:xfrm>
          <a:prstGeom prst="rect">
            <a:avLst/>
          </a:prstGeom>
          <a:noFill/>
        </p:spPr>
        <p:txBody>
          <a:bodyPr wrap="square" rtlCol="0">
            <a:spAutoFit/>
          </a:bodyPr>
          <a:lstStyle/>
          <a:p>
            <a:r>
              <a:rPr lang="zh-CN" altLang="en-US" b="1" dirty="0">
                <a:solidFill>
                  <a:schemeClr val="accent6">
                    <a:lumMod val="75000"/>
                  </a:schemeClr>
                </a:solidFill>
              </a:rPr>
              <a:t>汇编器</a:t>
            </a:r>
          </a:p>
        </p:txBody>
      </p:sp>
      <p:sp>
        <p:nvSpPr>
          <p:cNvPr id="15" name="文本框 14"/>
          <p:cNvSpPr txBox="1"/>
          <p:nvPr/>
        </p:nvSpPr>
        <p:spPr>
          <a:xfrm>
            <a:off x="8498837" y="1384717"/>
            <a:ext cx="981074" cy="369332"/>
          </a:xfrm>
          <a:prstGeom prst="rect">
            <a:avLst/>
          </a:prstGeom>
          <a:noFill/>
        </p:spPr>
        <p:txBody>
          <a:bodyPr wrap="square" rtlCol="0">
            <a:spAutoFit/>
          </a:bodyPr>
          <a:lstStyle/>
          <a:p>
            <a:r>
              <a:rPr lang="zh-CN" altLang="en-US" b="1" dirty="0">
                <a:solidFill>
                  <a:schemeClr val="accent6">
                    <a:lumMod val="75000"/>
                  </a:schemeClr>
                </a:solidFill>
              </a:rPr>
              <a:t>链接器</a:t>
            </a:r>
          </a:p>
        </p:txBody>
      </p:sp>
      <p:sp>
        <p:nvSpPr>
          <p:cNvPr id="16" name="矩形 15"/>
          <p:cNvSpPr/>
          <p:nvPr/>
        </p:nvSpPr>
        <p:spPr>
          <a:xfrm>
            <a:off x="2442659" y="1355530"/>
            <a:ext cx="7037252" cy="143928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151588" y="952500"/>
            <a:ext cx="1482253" cy="461665"/>
          </a:xfrm>
          <a:prstGeom prst="rect">
            <a:avLst/>
          </a:prstGeom>
          <a:noFill/>
        </p:spPr>
        <p:txBody>
          <a:bodyPr wrap="square" rtlCol="0">
            <a:spAutoFit/>
          </a:bodyPr>
          <a:lstStyle/>
          <a:p>
            <a:r>
              <a:rPr lang="zh-CN" altLang="en-US" sz="2400" b="1" dirty="0" smtClean="0"/>
              <a:t>编译系统</a:t>
            </a:r>
            <a:endParaRPr lang="zh-CN" altLang="en-US" sz="2400" b="1" dirty="0"/>
          </a:p>
        </p:txBody>
      </p:sp>
      <p:sp>
        <p:nvSpPr>
          <p:cNvPr id="18" name="文本框 17"/>
          <p:cNvSpPr txBox="1"/>
          <p:nvPr/>
        </p:nvSpPr>
        <p:spPr>
          <a:xfrm>
            <a:off x="2294068" y="4435494"/>
            <a:ext cx="1380079" cy="369332"/>
          </a:xfrm>
          <a:prstGeom prst="rect">
            <a:avLst/>
          </a:prstGeom>
          <a:noFill/>
        </p:spPr>
        <p:txBody>
          <a:bodyPr wrap="square" rtlCol="0">
            <a:spAutoFit/>
          </a:bodyPr>
          <a:lstStyle/>
          <a:p>
            <a:r>
              <a:rPr lang="zh-CN" altLang="en-US" b="1" dirty="0">
                <a:solidFill>
                  <a:srgbClr val="FF0000"/>
                </a:solidFill>
              </a:rPr>
              <a:t>预处理阶段</a:t>
            </a:r>
          </a:p>
        </p:txBody>
      </p:sp>
      <p:sp>
        <p:nvSpPr>
          <p:cNvPr id="19" name="文本框 18"/>
          <p:cNvSpPr txBox="1"/>
          <p:nvPr/>
        </p:nvSpPr>
        <p:spPr>
          <a:xfrm>
            <a:off x="4340039" y="4435494"/>
            <a:ext cx="1152524" cy="369332"/>
          </a:xfrm>
          <a:prstGeom prst="rect">
            <a:avLst/>
          </a:prstGeom>
          <a:noFill/>
        </p:spPr>
        <p:txBody>
          <a:bodyPr wrap="square" rtlCol="0">
            <a:spAutoFit/>
          </a:bodyPr>
          <a:lstStyle/>
          <a:p>
            <a:r>
              <a:rPr lang="zh-CN" altLang="en-US" b="1" dirty="0" smtClean="0">
                <a:solidFill>
                  <a:srgbClr val="0070C0"/>
                </a:solidFill>
              </a:rPr>
              <a:t>编译阶段</a:t>
            </a:r>
            <a:endParaRPr lang="zh-CN" altLang="en-US" b="1" dirty="0">
              <a:solidFill>
                <a:srgbClr val="0070C0"/>
              </a:solidFill>
            </a:endParaRPr>
          </a:p>
        </p:txBody>
      </p:sp>
      <p:sp>
        <p:nvSpPr>
          <p:cNvPr id="20" name="文本框 19"/>
          <p:cNvSpPr txBox="1"/>
          <p:nvPr/>
        </p:nvSpPr>
        <p:spPr>
          <a:xfrm>
            <a:off x="6376485" y="4435494"/>
            <a:ext cx="1129664" cy="369332"/>
          </a:xfrm>
          <a:prstGeom prst="rect">
            <a:avLst/>
          </a:prstGeom>
          <a:noFill/>
        </p:spPr>
        <p:txBody>
          <a:bodyPr wrap="square" rtlCol="0">
            <a:spAutoFit/>
          </a:bodyPr>
          <a:lstStyle/>
          <a:p>
            <a:r>
              <a:rPr lang="zh-CN" altLang="en-US" b="1" dirty="0">
                <a:solidFill>
                  <a:srgbClr val="0070C0"/>
                </a:solidFill>
              </a:rPr>
              <a:t>汇编阶段</a:t>
            </a:r>
          </a:p>
        </p:txBody>
      </p:sp>
      <p:sp>
        <p:nvSpPr>
          <p:cNvPr id="21" name="文本框 20"/>
          <p:cNvSpPr txBox="1"/>
          <p:nvPr/>
        </p:nvSpPr>
        <p:spPr>
          <a:xfrm>
            <a:off x="8498837" y="4435494"/>
            <a:ext cx="1167582" cy="369332"/>
          </a:xfrm>
          <a:prstGeom prst="rect">
            <a:avLst/>
          </a:prstGeom>
          <a:noFill/>
        </p:spPr>
        <p:txBody>
          <a:bodyPr wrap="square" rtlCol="0">
            <a:spAutoFit/>
          </a:bodyPr>
          <a:lstStyle/>
          <a:p>
            <a:r>
              <a:rPr lang="zh-CN" altLang="en-US" b="1" dirty="0">
                <a:solidFill>
                  <a:srgbClr val="0070C0"/>
                </a:solidFill>
              </a:rPr>
              <a:t>链接阶段</a:t>
            </a:r>
          </a:p>
        </p:txBody>
      </p:sp>
      <p:sp>
        <p:nvSpPr>
          <p:cNvPr id="22" name="文本框 21"/>
          <p:cNvSpPr txBox="1"/>
          <p:nvPr/>
        </p:nvSpPr>
        <p:spPr>
          <a:xfrm>
            <a:off x="1312541" y="3148350"/>
            <a:ext cx="1333498" cy="369332"/>
          </a:xfrm>
          <a:prstGeom prst="rect">
            <a:avLst/>
          </a:prstGeom>
          <a:noFill/>
        </p:spPr>
        <p:txBody>
          <a:bodyPr wrap="square" rtlCol="0">
            <a:spAutoFit/>
          </a:bodyPr>
          <a:lstStyle/>
          <a:p>
            <a:r>
              <a:rPr lang="zh-CN" altLang="en-US" dirty="0" smtClean="0"/>
              <a:t>源程序</a:t>
            </a:r>
            <a:endParaRPr lang="zh-CN" altLang="en-US" dirty="0"/>
          </a:p>
        </p:txBody>
      </p:sp>
      <p:sp>
        <p:nvSpPr>
          <p:cNvPr id="23" name="文本框 22"/>
          <p:cNvSpPr txBox="1"/>
          <p:nvPr/>
        </p:nvSpPr>
        <p:spPr>
          <a:xfrm>
            <a:off x="3121426" y="3148350"/>
            <a:ext cx="1561513" cy="646331"/>
          </a:xfrm>
          <a:prstGeom prst="rect">
            <a:avLst/>
          </a:prstGeom>
          <a:noFill/>
        </p:spPr>
        <p:txBody>
          <a:bodyPr wrap="square" rtlCol="0">
            <a:spAutoFit/>
          </a:bodyPr>
          <a:lstStyle/>
          <a:p>
            <a:r>
              <a:rPr lang="zh-CN" altLang="en-US" dirty="0" smtClean="0"/>
              <a:t>填充头文件后的源程序</a:t>
            </a:r>
            <a:endParaRPr lang="zh-CN" altLang="en-US" dirty="0"/>
          </a:p>
        </p:txBody>
      </p:sp>
      <p:sp>
        <p:nvSpPr>
          <p:cNvPr id="24" name="文本框 23"/>
          <p:cNvSpPr txBox="1"/>
          <p:nvPr/>
        </p:nvSpPr>
        <p:spPr>
          <a:xfrm>
            <a:off x="5394957" y="3148350"/>
            <a:ext cx="1129664" cy="369332"/>
          </a:xfrm>
          <a:prstGeom prst="rect">
            <a:avLst/>
          </a:prstGeom>
          <a:noFill/>
        </p:spPr>
        <p:txBody>
          <a:bodyPr wrap="square" rtlCol="0">
            <a:spAutoFit/>
          </a:bodyPr>
          <a:lstStyle/>
          <a:p>
            <a:r>
              <a:rPr lang="zh-CN" altLang="en-US" dirty="0" smtClean="0"/>
              <a:t>汇编程序</a:t>
            </a:r>
            <a:endParaRPr lang="zh-CN" altLang="en-US" dirty="0"/>
          </a:p>
        </p:txBody>
      </p:sp>
      <p:sp>
        <p:nvSpPr>
          <p:cNvPr id="25" name="文本框 24"/>
          <p:cNvSpPr txBox="1"/>
          <p:nvPr/>
        </p:nvSpPr>
        <p:spPr>
          <a:xfrm>
            <a:off x="7128959" y="3148350"/>
            <a:ext cx="1555932" cy="646331"/>
          </a:xfrm>
          <a:prstGeom prst="rect">
            <a:avLst/>
          </a:prstGeom>
          <a:noFill/>
        </p:spPr>
        <p:txBody>
          <a:bodyPr wrap="square" rtlCol="0">
            <a:spAutoFit/>
          </a:bodyPr>
          <a:lstStyle/>
          <a:p>
            <a:r>
              <a:rPr lang="zh-CN" altLang="en-US" dirty="0"/>
              <a:t>可</a:t>
            </a:r>
            <a:r>
              <a:rPr lang="zh-CN" altLang="en-US" dirty="0" smtClean="0"/>
              <a:t>重定位目标程序（二进制）</a:t>
            </a:r>
            <a:endParaRPr lang="zh-CN" altLang="en-US" dirty="0"/>
          </a:p>
        </p:txBody>
      </p:sp>
      <p:cxnSp>
        <p:nvCxnSpPr>
          <p:cNvPr id="27" name="直接连接符 26"/>
          <p:cNvCxnSpPr/>
          <p:nvPr/>
        </p:nvCxnSpPr>
        <p:spPr>
          <a:xfrm>
            <a:off x="3951419" y="3981707"/>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22127" y="3981707"/>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981536" y="3981707"/>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361280" y="3148350"/>
            <a:ext cx="1864247" cy="646331"/>
          </a:xfrm>
          <a:prstGeom prst="rect">
            <a:avLst/>
          </a:prstGeom>
          <a:noFill/>
        </p:spPr>
        <p:txBody>
          <a:bodyPr wrap="square" rtlCol="0">
            <a:spAutoFit/>
          </a:bodyPr>
          <a:lstStyle/>
          <a:p>
            <a:r>
              <a:rPr lang="zh-CN" altLang="en-US" dirty="0" smtClean="0"/>
              <a:t>可执行目标程序（二进制）</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847" y="5111280"/>
            <a:ext cx="11213093" cy="493486"/>
          </a:xfrm>
          <a:prstGeom prst="rect">
            <a:avLst/>
          </a:prstGeom>
        </p:spPr>
      </p:pic>
      <p:cxnSp>
        <p:nvCxnSpPr>
          <p:cNvPr id="11" name="直接连接符 10"/>
          <p:cNvCxnSpPr/>
          <p:nvPr/>
        </p:nvCxnSpPr>
        <p:spPr>
          <a:xfrm flipV="1">
            <a:off x="7506149" y="5722638"/>
            <a:ext cx="2479099" cy="213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320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14</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93" y="172902"/>
            <a:ext cx="6125430" cy="246731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23" y="267205"/>
            <a:ext cx="4999021" cy="6271708"/>
          </a:xfrm>
          <a:prstGeom prst="rect">
            <a:avLst/>
          </a:prstGeom>
        </p:spPr>
      </p:pic>
    </p:spTree>
    <p:extLst>
      <p:ext uri="{BB962C8B-B14F-4D97-AF65-F5344CB8AC3E}">
        <p14:creationId xmlns:p14="http://schemas.microsoft.com/office/powerpoint/2010/main" val="236245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3"/>
          <a:stretch>
            <a:fillRect/>
          </a:stretch>
        </p:blipFill>
        <p:spPr>
          <a:xfrm>
            <a:off x="1558267" y="1261792"/>
            <a:ext cx="9075465" cy="1831320"/>
          </a:xfrm>
          <a:prstGeom prst="rect">
            <a:avLst/>
          </a:prstGeom>
        </p:spPr>
      </p:pic>
      <p:sp>
        <p:nvSpPr>
          <p:cNvPr id="2" name="标题 1"/>
          <p:cNvSpPr>
            <a:spLocks noGrp="1"/>
          </p:cNvSpPr>
          <p:nvPr>
            <p:ph type="title"/>
          </p:nvPr>
        </p:nvSpPr>
        <p:spPr>
          <a:xfrm>
            <a:off x="321888" y="102003"/>
            <a:ext cx="10972800" cy="677862"/>
          </a:xfrm>
        </p:spPr>
        <p:txBody>
          <a:bodyPr/>
          <a:lstStyle/>
          <a:p>
            <a:r>
              <a:rPr lang="en-US" altLang="zh-CN" dirty="0" smtClean="0"/>
              <a:t>1.2 </a:t>
            </a:r>
            <a:r>
              <a:rPr lang="zh-CN" altLang="en-US" dirty="0" smtClean="0"/>
              <a:t>程序被其他程序翻译成不同的格式</a:t>
            </a:r>
            <a:endParaRPr lang="zh-CN" altLang="en-US"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15</a:t>
            </a:fld>
            <a:endParaRPr lang="zh-CN" altLang="en-US" dirty="0"/>
          </a:p>
        </p:txBody>
      </p:sp>
      <p:sp>
        <p:nvSpPr>
          <p:cNvPr id="10" name="文本框 9"/>
          <p:cNvSpPr txBox="1"/>
          <p:nvPr/>
        </p:nvSpPr>
        <p:spPr>
          <a:xfrm>
            <a:off x="2571750" y="1207639"/>
            <a:ext cx="1131570" cy="369332"/>
          </a:xfrm>
          <a:prstGeom prst="rect">
            <a:avLst/>
          </a:prstGeom>
          <a:noFill/>
        </p:spPr>
        <p:txBody>
          <a:bodyPr wrap="square" rtlCol="0">
            <a:spAutoFit/>
          </a:bodyPr>
          <a:lstStyle/>
          <a:p>
            <a:r>
              <a:rPr lang="zh-CN" altLang="en-US" b="1" dirty="0" smtClean="0">
                <a:solidFill>
                  <a:schemeClr val="accent6">
                    <a:lumMod val="75000"/>
                  </a:schemeClr>
                </a:solidFill>
              </a:rPr>
              <a:t>预处理器</a:t>
            </a:r>
            <a:endParaRPr lang="zh-CN" altLang="en-US" b="1" dirty="0">
              <a:solidFill>
                <a:schemeClr val="accent6">
                  <a:lumMod val="75000"/>
                </a:schemeClr>
              </a:solidFill>
            </a:endParaRPr>
          </a:p>
        </p:txBody>
      </p:sp>
      <p:sp>
        <p:nvSpPr>
          <p:cNvPr id="13" name="文本框 12"/>
          <p:cNvSpPr txBox="1"/>
          <p:nvPr/>
        </p:nvSpPr>
        <p:spPr>
          <a:xfrm>
            <a:off x="4640580" y="1207639"/>
            <a:ext cx="981074" cy="369332"/>
          </a:xfrm>
          <a:prstGeom prst="rect">
            <a:avLst/>
          </a:prstGeom>
          <a:noFill/>
        </p:spPr>
        <p:txBody>
          <a:bodyPr wrap="square" rtlCol="0">
            <a:spAutoFit/>
          </a:bodyPr>
          <a:lstStyle/>
          <a:p>
            <a:r>
              <a:rPr lang="zh-CN" altLang="en-US" b="1" dirty="0">
                <a:solidFill>
                  <a:schemeClr val="accent6">
                    <a:lumMod val="75000"/>
                  </a:schemeClr>
                </a:solidFill>
              </a:rPr>
              <a:t>编译器</a:t>
            </a:r>
          </a:p>
        </p:txBody>
      </p:sp>
      <p:sp>
        <p:nvSpPr>
          <p:cNvPr id="14" name="文本框 13"/>
          <p:cNvSpPr txBox="1"/>
          <p:nvPr/>
        </p:nvSpPr>
        <p:spPr>
          <a:xfrm>
            <a:off x="6505576" y="1207639"/>
            <a:ext cx="981074" cy="369332"/>
          </a:xfrm>
          <a:prstGeom prst="rect">
            <a:avLst/>
          </a:prstGeom>
          <a:noFill/>
        </p:spPr>
        <p:txBody>
          <a:bodyPr wrap="square" rtlCol="0">
            <a:spAutoFit/>
          </a:bodyPr>
          <a:lstStyle/>
          <a:p>
            <a:r>
              <a:rPr lang="zh-CN" altLang="en-US" b="1" dirty="0">
                <a:solidFill>
                  <a:schemeClr val="accent6">
                    <a:lumMod val="75000"/>
                  </a:schemeClr>
                </a:solidFill>
              </a:rPr>
              <a:t>汇编器</a:t>
            </a:r>
          </a:p>
        </p:txBody>
      </p:sp>
      <p:sp>
        <p:nvSpPr>
          <p:cNvPr id="15" name="文本框 14"/>
          <p:cNvSpPr txBox="1"/>
          <p:nvPr/>
        </p:nvSpPr>
        <p:spPr>
          <a:xfrm>
            <a:off x="8627928" y="1207639"/>
            <a:ext cx="981074" cy="369332"/>
          </a:xfrm>
          <a:prstGeom prst="rect">
            <a:avLst/>
          </a:prstGeom>
          <a:noFill/>
        </p:spPr>
        <p:txBody>
          <a:bodyPr wrap="square" rtlCol="0">
            <a:spAutoFit/>
          </a:bodyPr>
          <a:lstStyle/>
          <a:p>
            <a:r>
              <a:rPr lang="zh-CN" altLang="en-US" b="1" dirty="0">
                <a:solidFill>
                  <a:schemeClr val="accent6">
                    <a:lumMod val="75000"/>
                  </a:schemeClr>
                </a:solidFill>
              </a:rPr>
              <a:t>链接器</a:t>
            </a:r>
          </a:p>
        </p:txBody>
      </p:sp>
      <p:sp>
        <p:nvSpPr>
          <p:cNvPr id="16" name="矩形 15"/>
          <p:cNvSpPr/>
          <p:nvPr/>
        </p:nvSpPr>
        <p:spPr>
          <a:xfrm>
            <a:off x="2571750" y="1150171"/>
            <a:ext cx="7037252" cy="143928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280679" y="775422"/>
            <a:ext cx="1482253" cy="461665"/>
          </a:xfrm>
          <a:prstGeom prst="rect">
            <a:avLst/>
          </a:prstGeom>
          <a:noFill/>
        </p:spPr>
        <p:txBody>
          <a:bodyPr wrap="square" rtlCol="0">
            <a:spAutoFit/>
          </a:bodyPr>
          <a:lstStyle/>
          <a:p>
            <a:r>
              <a:rPr lang="zh-CN" altLang="en-US" sz="2400" b="1" dirty="0" smtClean="0"/>
              <a:t>编译系统</a:t>
            </a:r>
            <a:endParaRPr lang="zh-CN" altLang="en-US" sz="2400" b="1" dirty="0"/>
          </a:p>
        </p:txBody>
      </p:sp>
      <p:sp>
        <p:nvSpPr>
          <p:cNvPr id="18" name="文本框 17"/>
          <p:cNvSpPr txBox="1"/>
          <p:nvPr/>
        </p:nvSpPr>
        <p:spPr>
          <a:xfrm>
            <a:off x="2423159" y="4258416"/>
            <a:ext cx="1380079" cy="369332"/>
          </a:xfrm>
          <a:prstGeom prst="rect">
            <a:avLst/>
          </a:prstGeom>
          <a:noFill/>
        </p:spPr>
        <p:txBody>
          <a:bodyPr wrap="square" rtlCol="0">
            <a:spAutoFit/>
          </a:bodyPr>
          <a:lstStyle/>
          <a:p>
            <a:r>
              <a:rPr lang="zh-CN" altLang="en-US" b="1" dirty="0">
                <a:solidFill>
                  <a:srgbClr val="0070C0"/>
                </a:solidFill>
              </a:rPr>
              <a:t>预处理阶段</a:t>
            </a:r>
          </a:p>
        </p:txBody>
      </p:sp>
      <p:sp>
        <p:nvSpPr>
          <p:cNvPr id="19" name="文本框 18"/>
          <p:cNvSpPr txBox="1"/>
          <p:nvPr/>
        </p:nvSpPr>
        <p:spPr>
          <a:xfrm>
            <a:off x="4469130" y="4258416"/>
            <a:ext cx="1152524" cy="369332"/>
          </a:xfrm>
          <a:prstGeom prst="rect">
            <a:avLst/>
          </a:prstGeom>
          <a:noFill/>
        </p:spPr>
        <p:txBody>
          <a:bodyPr wrap="square" rtlCol="0">
            <a:spAutoFit/>
          </a:bodyPr>
          <a:lstStyle/>
          <a:p>
            <a:r>
              <a:rPr lang="zh-CN" altLang="en-US" b="1" dirty="0" smtClean="0">
                <a:solidFill>
                  <a:srgbClr val="0070C0"/>
                </a:solidFill>
              </a:rPr>
              <a:t>编译阶段</a:t>
            </a:r>
            <a:endParaRPr lang="zh-CN" altLang="en-US" b="1" dirty="0">
              <a:solidFill>
                <a:srgbClr val="0070C0"/>
              </a:solidFill>
            </a:endParaRPr>
          </a:p>
        </p:txBody>
      </p:sp>
      <p:sp>
        <p:nvSpPr>
          <p:cNvPr id="20" name="文本框 19"/>
          <p:cNvSpPr txBox="1"/>
          <p:nvPr/>
        </p:nvSpPr>
        <p:spPr>
          <a:xfrm>
            <a:off x="6505576" y="4258416"/>
            <a:ext cx="1129664" cy="369332"/>
          </a:xfrm>
          <a:prstGeom prst="rect">
            <a:avLst/>
          </a:prstGeom>
          <a:noFill/>
        </p:spPr>
        <p:txBody>
          <a:bodyPr wrap="square" rtlCol="0">
            <a:spAutoFit/>
          </a:bodyPr>
          <a:lstStyle/>
          <a:p>
            <a:r>
              <a:rPr lang="zh-CN" altLang="en-US" b="1" dirty="0">
                <a:solidFill>
                  <a:srgbClr val="0070C0"/>
                </a:solidFill>
              </a:rPr>
              <a:t>汇编阶段</a:t>
            </a:r>
          </a:p>
        </p:txBody>
      </p:sp>
      <p:sp>
        <p:nvSpPr>
          <p:cNvPr id="21" name="文本框 20"/>
          <p:cNvSpPr txBox="1"/>
          <p:nvPr/>
        </p:nvSpPr>
        <p:spPr>
          <a:xfrm>
            <a:off x="8627928" y="4258416"/>
            <a:ext cx="1167582" cy="369332"/>
          </a:xfrm>
          <a:prstGeom prst="rect">
            <a:avLst/>
          </a:prstGeom>
          <a:noFill/>
        </p:spPr>
        <p:txBody>
          <a:bodyPr wrap="square" rtlCol="0">
            <a:spAutoFit/>
          </a:bodyPr>
          <a:lstStyle/>
          <a:p>
            <a:r>
              <a:rPr lang="zh-CN" altLang="en-US" b="1" dirty="0">
                <a:solidFill>
                  <a:srgbClr val="0070C0"/>
                </a:solidFill>
              </a:rPr>
              <a:t>链接阶段</a:t>
            </a:r>
          </a:p>
        </p:txBody>
      </p:sp>
      <p:sp>
        <p:nvSpPr>
          <p:cNvPr id="22" name="文本框 21"/>
          <p:cNvSpPr txBox="1"/>
          <p:nvPr/>
        </p:nvSpPr>
        <p:spPr>
          <a:xfrm>
            <a:off x="1441632" y="2971272"/>
            <a:ext cx="1333498" cy="369332"/>
          </a:xfrm>
          <a:prstGeom prst="rect">
            <a:avLst/>
          </a:prstGeom>
          <a:noFill/>
        </p:spPr>
        <p:txBody>
          <a:bodyPr wrap="square" rtlCol="0">
            <a:spAutoFit/>
          </a:bodyPr>
          <a:lstStyle/>
          <a:p>
            <a:r>
              <a:rPr lang="zh-CN" altLang="en-US" dirty="0" smtClean="0"/>
              <a:t>源程序</a:t>
            </a:r>
            <a:endParaRPr lang="zh-CN" altLang="en-US" dirty="0"/>
          </a:p>
        </p:txBody>
      </p:sp>
      <p:sp>
        <p:nvSpPr>
          <p:cNvPr id="23" name="文本框 22"/>
          <p:cNvSpPr txBox="1"/>
          <p:nvPr/>
        </p:nvSpPr>
        <p:spPr>
          <a:xfrm>
            <a:off x="3250517" y="2971272"/>
            <a:ext cx="1561513" cy="646331"/>
          </a:xfrm>
          <a:prstGeom prst="rect">
            <a:avLst/>
          </a:prstGeom>
          <a:noFill/>
        </p:spPr>
        <p:txBody>
          <a:bodyPr wrap="square" rtlCol="0">
            <a:spAutoFit/>
          </a:bodyPr>
          <a:lstStyle/>
          <a:p>
            <a:r>
              <a:rPr lang="zh-CN" altLang="en-US" dirty="0" smtClean="0"/>
              <a:t>填充头文件后的源程序</a:t>
            </a:r>
            <a:endParaRPr lang="zh-CN" altLang="en-US" dirty="0"/>
          </a:p>
        </p:txBody>
      </p:sp>
      <p:sp>
        <p:nvSpPr>
          <p:cNvPr id="24" name="文本框 23"/>
          <p:cNvSpPr txBox="1"/>
          <p:nvPr/>
        </p:nvSpPr>
        <p:spPr>
          <a:xfrm>
            <a:off x="5524048" y="2971272"/>
            <a:ext cx="1129664" cy="369332"/>
          </a:xfrm>
          <a:prstGeom prst="rect">
            <a:avLst/>
          </a:prstGeom>
          <a:noFill/>
        </p:spPr>
        <p:txBody>
          <a:bodyPr wrap="square" rtlCol="0">
            <a:spAutoFit/>
          </a:bodyPr>
          <a:lstStyle/>
          <a:p>
            <a:r>
              <a:rPr lang="zh-CN" altLang="en-US" dirty="0" smtClean="0"/>
              <a:t>汇编程序</a:t>
            </a:r>
            <a:endParaRPr lang="zh-CN" altLang="en-US" dirty="0"/>
          </a:p>
        </p:txBody>
      </p:sp>
      <p:sp>
        <p:nvSpPr>
          <p:cNvPr id="25" name="文本框 24"/>
          <p:cNvSpPr txBox="1"/>
          <p:nvPr/>
        </p:nvSpPr>
        <p:spPr>
          <a:xfrm>
            <a:off x="7258050" y="2971272"/>
            <a:ext cx="1555932" cy="646331"/>
          </a:xfrm>
          <a:prstGeom prst="rect">
            <a:avLst/>
          </a:prstGeom>
          <a:noFill/>
        </p:spPr>
        <p:txBody>
          <a:bodyPr wrap="square" rtlCol="0">
            <a:spAutoFit/>
          </a:bodyPr>
          <a:lstStyle/>
          <a:p>
            <a:r>
              <a:rPr lang="zh-CN" altLang="en-US" dirty="0"/>
              <a:t>可</a:t>
            </a:r>
            <a:r>
              <a:rPr lang="zh-CN" altLang="en-US" dirty="0" smtClean="0"/>
              <a:t>重定位目标程序（二进制）</a:t>
            </a:r>
            <a:endParaRPr lang="zh-CN" altLang="en-US" dirty="0"/>
          </a:p>
        </p:txBody>
      </p:sp>
      <p:cxnSp>
        <p:nvCxnSpPr>
          <p:cNvPr id="27" name="直接连接符 26"/>
          <p:cNvCxnSpPr/>
          <p:nvPr/>
        </p:nvCxnSpPr>
        <p:spPr>
          <a:xfrm>
            <a:off x="4080510" y="3804629"/>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951218" y="3804629"/>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110627" y="3804629"/>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490371" y="2971272"/>
            <a:ext cx="1864247" cy="646331"/>
          </a:xfrm>
          <a:prstGeom prst="rect">
            <a:avLst/>
          </a:prstGeom>
          <a:noFill/>
        </p:spPr>
        <p:txBody>
          <a:bodyPr wrap="square" rtlCol="0">
            <a:spAutoFit/>
          </a:bodyPr>
          <a:lstStyle/>
          <a:p>
            <a:r>
              <a:rPr lang="zh-CN" altLang="en-US" dirty="0" smtClean="0"/>
              <a:t>可执行目标程序（二进制）</a:t>
            </a:r>
            <a:endParaRPr lang="zh-CN" altLang="en-US" dirty="0"/>
          </a:p>
        </p:txBody>
      </p:sp>
      <p:sp>
        <p:nvSpPr>
          <p:cNvPr id="9" name="矩形 8"/>
          <p:cNvSpPr/>
          <p:nvPr/>
        </p:nvSpPr>
        <p:spPr>
          <a:xfrm>
            <a:off x="1739914" y="4860888"/>
            <a:ext cx="4072718" cy="584775"/>
          </a:xfrm>
          <a:prstGeom prst="rect">
            <a:avLst/>
          </a:prstGeom>
          <a:solidFill>
            <a:schemeClr val="accent6">
              <a:lumMod val="20000"/>
              <a:lumOff val="80000"/>
            </a:schemeClr>
          </a:solidFill>
        </p:spPr>
        <p:txBody>
          <a:bodyPr wrap="none">
            <a:spAutoFit/>
          </a:bodyPr>
          <a:lstStyle/>
          <a:p>
            <a:r>
              <a:rPr lang="en-US" altLang="zh-CN" sz="3200" dirty="0"/>
              <a:t>$</a:t>
            </a:r>
            <a:r>
              <a:rPr lang="en-US" altLang="zh-CN" sz="3200" dirty="0" err="1" smtClean="0"/>
              <a:t>gcc</a:t>
            </a:r>
            <a:r>
              <a:rPr lang="en-US" altLang="zh-CN" sz="3200" dirty="0" smtClean="0"/>
              <a:t> </a:t>
            </a:r>
            <a:r>
              <a:rPr lang="en-US" altLang="zh-CN" sz="3200" dirty="0"/>
              <a:t>-S -o </a:t>
            </a:r>
            <a:r>
              <a:rPr lang="en-US" altLang="zh-CN" sz="3200" dirty="0" err="1"/>
              <a:t>hello.s</a:t>
            </a:r>
            <a:r>
              <a:rPr lang="en-US" altLang="zh-CN" sz="3200" dirty="0"/>
              <a:t> </a:t>
            </a:r>
            <a:r>
              <a:rPr lang="en-US" altLang="zh-CN" sz="3200" dirty="0" err="1"/>
              <a:t>hello.i</a:t>
            </a:r>
            <a:endParaRPr lang="zh-CN" altLang="en-US" sz="3200" dirty="0"/>
          </a:p>
        </p:txBody>
      </p:sp>
      <p:sp>
        <p:nvSpPr>
          <p:cNvPr id="11" name="矩形 10"/>
          <p:cNvSpPr/>
          <p:nvPr/>
        </p:nvSpPr>
        <p:spPr>
          <a:xfrm>
            <a:off x="4091940" y="5327488"/>
            <a:ext cx="4178516" cy="584775"/>
          </a:xfrm>
          <a:prstGeom prst="rect">
            <a:avLst/>
          </a:prstGeom>
          <a:solidFill>
            <a:schemeClr val="accent6">
              <a:lumMod val="40000"/>
              <a:lumOff val="60000"/>
            </a:schemeClr>
          </a:solidFill>
        </p:spPr>
        <p:txBody>
          <a:bodyPr wrap="none">
            <a:spAutoFit/>
          </a:bodyPr>
          <a:lstStyle/>
          <a:p>
            <a:r>
              <a:rPr lang="en-US" altLang="zh-CN" sz="3200" dirty="0" smtClean="0"/>
              <a:t>$</a:t>
            </a:r>
            <a:r>
              <a:rPr lang="en-US" altLang="zh-CN" sz="3200" dirty="0" err="1" smtClean="0"/>
              <a:t>gcc</a:t>
            </a:r>
            <a:r>
              <a:rPr lang="en-US" altLang="zh-CN" sz="3200" dirty="0" smtClean="0"/>
              <a:t> </a:t>
            </a:r>
            <a:r>
              <a:rPr lang="en-US" altLang="zh-CN" sz="3200" dirty="0"/>
              <a:t>-c -o </a:t>
            </a:r>
            <a:r>
              <a:rPr lang="en-US" altLang="zh-CN" sz="3200" dirty="0" err="1"/>
              <a:t>hello.o</a:t>
            </a:r>
            <a:r>
              <a:rPr lang="en-US" altLang="zh-CN" sz="3200" dirty="0"/>
              <a:t> </a:t>
            </a:r>
            <a:r>
              <a:rPr lang="en-US" altLang="zh-CN" sz="3200" dirty="0" err="1"/>
              <a:t>hello.s</a:t>
            </a:r>
            <a:endParaRPr lang="zh-CN" altLang="en-US" sz="3200" dirty="0"/>
          </a:p>
        </p:txBody>
      </p:sp>
      <p:sp>
        <p:nvSpPr>
          <p:cNvPr id="26" name="矩形 25"/>
          <p:cNvSpPr/>
          <p:nvPr/>
        </p:nvSpPr>
        <p:spPr>
          <a:xfrm>
            <a:off x="7833122" y="5793052"/>
            <a:ext cx="3314497" cy="584775"/>
          </a:xfrm>
          <a:prstGeom prst="rect">
            <a:avLst/>
          </a:prstGeom>
          <a:solidFill>
            <a:schemeClr val="accent6">
              <a:lumMod val="75000"/>
            </a:schemeClr>
          </a:solidFill>
        </p:spPr>
        <p:txBody>
          <a:bodyPr wrap="none">
            <a:spAutoFit/>
          </a:bodyPr>
          <a:lstStyle/>
          <a:p>
            <a:r>
              <a:rPr lang="en-US" altLang="zh-CN" sz="3200" dirty="0" err="1"/>
              <a:t>gcc</a:t>
            </a:r>
            <a:r>
              <a:rPr lang="en-US" altLang="zh-CN" sz="3200" dirty="0"/>
              <a:t> -o hello </a:t>
            </a:r>
            <a:r>
              <a:rPr lang="en-US" altLang="zh-CN" sz="3200" dirty="0" err="1"/>
              <a:t>hello.o</a:t>
            </a:r>
            <a:endParaRPr lang="zh-CN" altLang="en-US" sz="3200" dirty="0"/>
          </a:p>
        </p:txBody>
      </p:sp>
    </p:spTree>
    <p:extLst>
      <p:ext uri="{BB962C8B-B14F-4D97-AF65-F5344CB8AC3E}">
        <p14:creationId xmlns:p14="http://schemas.microsoft.com/office/powerpoint/2010/main" val="4112117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16</a:t>
            </a:fld>
            <a:endParaRPr lang="zh-CN" altLang="en-US"/>
          </a:p>
        </p:txBody>
      </p:sp>
      <p:sp>
        <p:nvSpPr>
          <p:cNvPr id="3" name="文本框 2"/>
          <p:cNvSpPr txBox="1"/>
          <p:nvPr/>
        </p:nvSpPr>
        <p:spPr>
          <a:xfrm>
            <a:off x="343497" y="135766"/>
            <a:ext cx="7810688" cy="2677656"/>
          </a:xfrm>
          <a:prstGeom prst="rect">
            <a:avLst/>
          </a:prstGeom>
          <a:solidFill>
            <a:schemeClr val="accent6">
              <a:lumMod val="20000"/>
              <a:lumOff val="80000"/>
            </a:schemeClr>
          </a:solidFill>
        </p:spPr>
        <p:txBody>
          <a:bodyPr wrap="square" rtlCol="0">
            <a:spAutoFit/>
          </a:bodyPr>
          <a:lstStyle/>
          <a:p>
            <a:r>
              <a:rPr lang="zh-CN" altLang="en-US" sz="2400" dirty="0">
                <a:latin typeface="+mn-ea"/>
              </a:rPr>
              <a:t>用</a:t>
            </a:r>
            <a:r>
              <a:rPr lang="en-US" altLang="zh-CN" sz="2400" dirty="0" err="1">
                <a:latin typeface="+mn-ea"/>
              </a:rPr>
              <a:t>gcc</a:t>
            </a:r>
            <a:r>
              <a:rPr lang="zh-CN" altLang="en-US" sz="2400" dirty="0">
                <a:latin typeface="+mn-ea"/>
              </a:rPr>
              <a:t> </a:t>
            </a:r>
            <a:r>
              <a:rPr lang="en-US" altLang="zh-CN" sz="2400" dirty="0">
                <a:latin typeface="+mn-ea"/>
              </a:rPr>
              <a:t>–S</a:t>
            </a:r>
            <a:r>
              <a:rPr lang="zh-CN" altLang="en-US" sz="2400" dirty="0">
                <a:latin typeface="+mn-ea"/>
              </a:rPr>
              <a:t> </a:t>
            </a:r>
            <a:r>
              <a:rPr lang="en-US" altLang="zh-CN" sz="2400" dirty="0" err="1">
                <a:latin typeface="+mn-ea"/>
              </a:rPr>
              <a:t>hello.i</a:t>
            </a:r>
            <a:r>
              <a:rPr lang="en-US" altLang="zh-CN" sz="2400" dirty="0">
                <a:latin typeface="+mn-ea"/>
              </a:rPr>
              <a:t> </a:t>
            </a:r>
            <a:r>
              <a:rPr lang="zh-CN" altLang="en-US" sz="2400" dirty="0">
                <a:latin typeface="+mn-ea"/>
              </a:rPr>
              <a:t>生成汇编程序</a:t>
            </a:r>
            <a:r>
              <a:rPr lang="en-US" altLang="zh-CN" sz="2400" dirty="0" err="1">
                <a:latin typeface="+mn-ea"/>
              </a:rPr>
              <a:t>hello.s</a:t>
            </a:r>
            <a:endParaRPr lang="en-US" altLang="zh-CN" sz="2400" dirty="0">
              <a:latin typeface="+mn-ea"/>
            </a:endParaRPr>
          </a:p>
          <a:p>
            <a:r>
              <a:rPr lang="en-US" altLang="zh-CN" sz="2400" dirty="0" smtClean="0">
                <a:latin typeface="+mn-ea"/>
              </a:rPr>
              <a:t>main:</a:t>
            </a:r>
          </a:p>
          <a:p>
            <a:r>
              <a:rPr lang="en-US" altLang="zh-CN" sz="2400" dirty="0">
                <a:latin typeface="+mn-ea"/>
              </a:rPr>
              <a:t>	</a:t>
            </a:r>
            <a:r>
              <a:rPr lang="en-US" altLang="zh-CN" sz="2400" dirty="0" err="1" smtClean="0">
                <a:latin typeface="+mn-ea"/>
              </a:rPr>
              <a:t>subq</a:t>
            </a:r>
            <a:r>
              <a:rPr lang="en-US" altLang="zh-CN" sz="2400" dirty="0" smtClean="0">
                <a:latin typeface="+mn-ea"/>
              </a:rPr>
              <a:t>	$8, 	%</a:t>
            </a:r>
            <a:r>
              <a:rPr lang="en-US" altLang="zh-CN" sz="2400" dirty="0" err="1" smtClean="0">
                <a:latin typeface="+mn-ea"/>
              </a:rPr>
              <a:t>rsp</a:t>
            </a:r>
            <a:endParaRPr lang="en-US" altLang="zh-CN" sz="2400" dirty="0" smtClean="0">
              <a:latin typeface="+mn-ea"/>
            </a:endParaRPr>
          </a:p>
          <a:p>
            <a:r>
              <a:rPr lang="en-US" altLang="zh-CN" sz="2400" dirty="0">
                <a:latin typeface="+mn-ea"/>
              </a:rPr>
              <a:t>	</a:t>
            </a:r>
            <a:r>
              <a:rPr lang="en-US" altLang="zh-CN" sz="2400" dirty="0" err="1" smtClean="0">
                <a:latin typeface="+mn-ea"/>
              </a:rPr>
              <a:t>movl</a:t>
            </a:r>
            <a:r>
              <a:rPr lang="en-US" altLang="zh-CN" sz="2400" dirty="0" smtClean="0">
                <a:latin typeface="+mn-ea"/>
              </a:rPr>
              <a:t>	$.LC0, 	%</a:t>
            </a:r>
            <a:r>
              <a:rPr lang="en-US" altLang="zh-CN" sz="2400" dirty="0" err="1" smtClean="0">
                <a:latin typeface="+mn-ea"/>
              </a:rPr>
              <a:t>edi</a:t>
            </a:r>
            <a:endParaRPr lang="en-US" altLang="zh-CN" sz="2400" dirty="0" smtClean="0">
              <a:latin typeface="+mn-ea"/>
            </a:endParaRPr>
          </a:p>
          <a:p>
            <a:r>
              <a:rPr lang="en-US" altLang="zh-CN" sz="2400" dirty="0">
                <a:latin typeface="+mn-ea"/>
              </a:rPr>
              <a:t>	</a:t>
            </a:r>
            <a:r>
              <a:rPr lang="en-US" altLang="zh-CN" sz="2400" dirty="0" smtClean="0">
                <a:latin typeface="+mn-ea"/>
              </a:rPr>
              <a:t>call	puts</a:t>
            </a:r>
          </a:p>
          <a:p>
            <a:r>
              <a:rPr lang="en-US" altLang="zh-CN" sz="2400" dirty="0">
                <a:latin typeface="+mn-ea"/>
              </a:rPr>
              <a:t>	</a:t>
            </a:r>
            <a:r>
              <a:rPr lang="en-US" altLang="zh-CN" sz="2400" dirty="0" err="1" smtClean="0">
                <a:latin typeface="+mn-ea"/>
              </a:rPr>
              <a:t>movl</a:t>
            </a:r>
            <a:r>
              <a:rPr lang="en-US" altLang="zh-CN" sz="2400" dirty="0" smtClean="0">
                <a:latin typeface="+mn-ea"/>
              </a:rPr>
              <a:t> 	$0,	%</a:t>
            </a:r>
            <a:r>
              <a:rPr lang="en-US" altLang="zh-CN" sz="2400" dirty="0" err="1" smtClean="0">
                <a:latin typeface="+mn-ea"/>
              </a:rPr>
              <a:t>eax</a:t>
            </a:r>
            <a:endParaRPr lang="en-US" altLang="zh-CN" sz="2400" dirty="0" smtClean="0">
              <a:latin typeface="+mn-ea"/>
            </a:endParaRPr>
          </a:p>
          <a:p>
            <a:r>
              <a:rPr lang="en-US" altLang="zh-CN" sz="2400" dirty="0">
                <a:latin typeface="+mn-ea"/>
              </a:rPr>
              <a:t>	</a:t>
            </a:r>
            <a:r>
              <a:rPr lang="en-US" altLang="zh-CN" sz="2400" dirty="0" err="1" smtClean="0">
                <a:latin typeface="+mn-ea"/>
              </a:rPr>
              <a:t>addq</a:t>
            </a:r>
            <a:r>
              <a:rPr lang="en-US" altLang="zh-CN" sz="2400" dirty="0" smtClean="0">
                <a:latin typeface="+mn-ea"/>
              </a:rPr>
              <a:t>	$8,	%</a:t>
            </a:r>
            <a:r>
              <a:rPr lang="en-US" altLang="zh-CN" sz="2400" dirty="0" err="1" smtClean="0">
                <a:latin typeface="+mn-ea"/>
              </a:rPr>
              <a:t>rsp</a:t>
            </a:r>
            <a:endParaRPr lang="zh-CN" altLang="en-US" sz="2400" dirty="0">
              <a:latin typeface="+mn-ea"/>
            </a:endParaRPr>
          </a:p>
        </p:txBody>
      </p:sp>
      <p:sp>
        <p:nvSpPr>
          <p:cNvPr id="4" name="文本框 3"/>
          <p:cNvSpPr txBox="1"/>
          <p:nvPr/>
        </p:nvSpPr>
        <p:spPr>
          <a:xfrm>
            <a:off x="1187778" y="2935824"/>
            <a:ext cx="9869864" cy="3785652"/>
          </a:xfrm>
          <a:prstGeom prst="rect">
            <a:avLst/>
          </a:prstGeom>
          <a:solidFill>
            <a:schemeClr val="accent4">
              <a:lumMod val="40000"/>
              <a:lumOff val="60000"/>
            </a:schemeClr>
          </a:solidFill>
        </p:spPr>
        <p:txBody>
          <a:bodyPr wrap="square" rtlCol="0">
            <a:spAutoFit/>
          </a:bodyPr>
          <a:lstStyle/>
          <a:p>
            <a:r>
              <a:rPr lang="zh-CN" altLang="en-US" sz="2400" dirty="0" smtClean="0">
                <a:latin typeface="+mn-ea"/>
              </a:rPr>
              <a:t>实验虚拟机上</a:t>
            </a:r>
            <a:r>
              <a:rPr lang="en-US" altLang="zh-CN" sz="2400" dirty="0" smtClean="0">
                <a:latin typeface="+mn-ea"/>
              </a:rPr>
              <a:t>GCC</a:t>
            </a:r>
            <a:r>
              <a:rPr lang="zh-CN" altLang="en-US" sz="2400" dirty="0" smtClean="0">
                <a:latin typeface="+mn-ea"/>
              </a:rPr>
              <a:t> </a:t>
            </a:r>
            <a:r>
              <a:rPr lang="en-US" altLang="zh-CN" sz="2400" dirty="0" smtClean="0">
                <a:latin typeface="+mn-ea"/>
              </a:rPr>
              <a:t>4.8.5</a:t>
            </a:r>
            <a:r>
              <a:rPr lang="zh-CN" altLang="en-US" sz="2400" dirty="0" smtClean="0">
                <a:latin typeface="+mn-ea"/>
              </a:rPr>
              <a:t>，</a:t>
            </a:r>
            <a:r>
              <a:rPr lang="zh-CN" altLang="en-US" sz="2400" dirty="0">
                <a:latin typeface="+mn-ea"/>
              </a:rPr>
              <a:t>用</a:t>
            </a:r>
            <a:r>
              <a:rPr lang="en-US" altLang="zh-CN" sz="2400" dirty="0" err="1">
                <a:latin typeface="+mn-ea"/>
              </a:rPr>
              <a:t>gcc</a:t>
            </a:r>
            <a:r>
              <a:rPr lang="zh-CN" altLang="en-US" sz="2400" dirty="0">
                <a:latin typeface="+mn-ea"/>
              </a:rPr>
              <a:t> </a:t>
            </a:r>
            <a:r>
              <a:rPr lang="en-US" altLang="zh-CN" sz="2400" dirty="0">
                <a:latin typeface="+mn-ea"/>
              </a:rPr>
              <a:t>–c</a:t>
            </a:r>
            <a:r>
              <a:rPr lang="zh-CN" altLang="en-US" sz="2400" dirty="0">
                <a:latin typeface="+mn-ea"/>
              </a:rPr>
              <a:t>  </a:t>
            </a:r>
            <a:r>
              <a:rPr lang="en-US" altLang="zh-CN" sz="2400" dirty="0" err="1">
                <a:latin typeface="+mn-ea"/>
              </a:rPr>
              <a:t>hello.c</a:t>
            </a:r>
            <a:r>
              <a:rPr lang="zh-CN" altLang="en-US" sz="2400" dirty="0">
                <a:latin typeface="+mn-ea"/>
              </a:rPr>
              <a:t>或</a:t>
            </a:r>
            <a:r>
              <a:rPr lang="en-US" altLang="zh-CN" sz="2400" dirty="0" err="1">
                <a:latin typeface="+mn-ea"/>
              </a:rPr>
              <a:t>gcc</a:t>
            </a:r>
            <a:r>
              <a:rPr lang="zh-CN" altLang="en-US" sz="2400" dirty="0">
                <a:latin typeface="+mn-ea"/>
              </a:rPr>
              <a:t> </a:t>
            </a:r>
            <a:r>
              <a:rPr lang="en-US" altLang="zh-CN" sz="2400" dirty="0">
                <a:latin typeface="+mn-ea"/>
              </a:rPr>
              <a:t>–c</a:t>
            </a:r>
            <a:r>
              <a:rPr lang="zh-CN" altLang="en-US" sz="2400" dirty="0">
                <a:latin typeface="+mn-ea"/>
              </a:rPr>
              <a:t> </a:t>
            </a:r>
            <a:r>
              <a:rPr lang="en-US" altLang="zh-CN" sz="2400" dirty="0" err="1">
                <a:latin typeface="+mn-ea"/>
              </a:rPr>
              <a:t>hello.s</a:t>
            </a:r>
            <a:r>
              <a:rPr lang="zh-CN" altLang="en-US" sz="2400" dirty="0">
                <a:latin typeface="+mn-ea"/>
              </a:rPr>
              <a:t> 指令生成</a:t>
            </a:r>
            <a:r>
              <a:rPr lang="en-US" altLang="zh-CN" sz="2400" dirty="0" err="1">
                <a:latin typeface="+mn-ea"/>
              </a:rPr>
              <a:t>hello.o</a:t>
            </a:r>
            <a:r>
              <a:rPr lang="zh-CN" altLang="en-US" sz="2400" dirty="0">
                <a:latin typeface="+mn-ea"/>
              </a:rPr>
              <a:t>，</a:t>
            </a:r>
            <a:r>
              <a:rPr lang="en-US" altLang="zh-CN" sz="2400" dirty="0" err="1" smtClean="0">
                <a:latin typeface="+mn-ea"/>
              </a:rPr>
              <a:t>objdump</a:t>
            </a:r>
            <a:r>
              <a:rPr lang="en-US" altLang="zh-CN" sz="2400" dirty="0" smtClean="0">
                <a:latin typeface="+mn-ea"/>
              </a:rPr>
              <a:t> –d </a:t>
            </a:r>
            <a:r>
              <a:rPr lang="en-US" altLang="zh-CN" sz="2400" dirty="0" err="1" smtClean="0">
                <a:latin typeface="+mn-ea"/>
              </a:rPr>
              <a:t>hello.o</a:t>
            </a:r>
            <a:r>
              <a:rPr lang="zh-CN" altLang="en-US" sz="2400" dirty="0" smtClean="0">
                <a:latin typeface="+mn-ea"/>
              </a:rPr>
              <a:t>的输出</a:t>
            </a:r>
            <a:endParaRPr lang="en-US" altLang="zh-CN" sz="2400" dirty="0" smtClean="0">
              <a:latin typeface="+mn-ea"/>
            </a:endParaRPr>
          </a:p>
          <a:p>
            <a:r>
              <a:rPr lang="en-US" altLang="zh-CN" sz="2400" dirty="0" smtClean="0">
                <a:latin typeface="+mn-ea"/>
              </a:rPr>
              <a:t>0000000000000000 </a:t>
            </a:r>
            <a:r>
              <a:rPr lang="en-US" altLang="zh-CN" sz="2400" dirty="0">
                <a:latin typeface="+mn-ea"/>
              </a:rPr>
              <a:t>&lt;main&gt;:</a:t>
            </a:r>
          </a:p>
          <a:p>
            <a:r>
              <a:rPr lang="en-US" altLang="zh-CN" sz="2400" dirty="0">
                <a:latin typeface="+mn-ea"/>
              </a:rPr>
              <a:t>   0:	55                   	push   %</a:t>
            </a:r>
            <a:r>
              <a:rPr lang="en-US" altLang="zh-CN" sz="2400" dirty="0" err="1">
                <a:latin typeface="+mn-ea"/>
              </a:rPr>
              <a:t>rbp</a:t>
            </a:r>
            <a:endParaRPr lang="en-US" altLang="zh-CN" sz="2400" dirty="0">
              <a:latin typeface="+mn-ea"/>
            </a:endParaRPr>
          </a:p>
          <a:p>
            <a:r>
              <a:rPr lang="en-US" altLang="zh-CN" sz="2400" dirty="0">
                <a:latin typeface="+mn-ea"/>
              </a:rPr>
              <a:t>   1:	48 89 e5             	</a:t>
            </a:r>
            <a:r>
              <a:rPr lang="en-US" altLang="zh-CN" sz="2400" dirty="0" err="1">
                <a:latin typeface="+mn-ea"/>
              </a:rPr>
              <a:t>mov</a:t>
            </a:r>
            <a:r>
              <a:rPr lang="en-US" altLang="zh-CN" sz="2400" dirty="0">
                <a:latin typeface="+mn-ea"/>
              </a:rPr>
              <a:t>    %</a:t>
            </a:r>
            <a:r>
              <a:rPr lang="en-US" altLang="zh-CN" sz="2400" dirty="0" err="1">
                <a:latin typeface="+mn-ea"/>
              </a:rPr>
              <a:t>rsp</a:t>
            </a:r>
            <a:r>
              <a:rPr lang="en-US" altLang="zh-CN" sz="2400" dirty="0">
                <a:latin typeface="+mn-ea"/>
              </a:rPr>
              <a:t>,%</a:t>
            </a:r>
            <a:r>
              <a:rPr lang="en-US" altLang="zh-CN" sz="2400" dirty="0" err="1">
                <a:latin typeface="+mn-ea"/>
              </a:rPr>
              <a:t>rbp</a:t>
            </a:r>
            <a:endParaRPr lang="en-US" altLang="zh-CN" sz="2400" dirty="0">
              <a:latin typeface="+mn-ea"/>
            </a:endParaRPr>
          </a:p>
          <a:p>
            <a:r>
              <a:rPr lang="en-US" altLang="zh-CN" sz="2400" dirty="0">
                <a:latin typeface="+mn-ea"/>
              </a:rPr>
              <a:t>   4:	bf 00 00 00 00       	</a:t>
            </a:r>
            <a:r>
              <a:rPr lang="en-US" altLang="zh-CN" sz="2400" dirty="0" err="1">
                <a:latin typeface="+mn-ea"/>
              </a:rPr>
              <a:t>mov</a:t>
            </a:r>
            <a:r>
              <a:rPr lang="en-US" altLang="zh-CN" sz="2400" dirty="0">
                <a:latin typeface="+mn-ea"/>
              </a:rPr>
              <a:t>    $0x0,%edi</a:t>
            </a:r>
          </a:p>
          <a:p>
            <a:r>
              <a:rPr lang="en-US" altLang="zh-CN" sz="2400" dirty="0">
                <a:latin typeface="+mn-ea"/>
              </a:rPr>
              <a:t>   9:	e8 00 00 00 00       	</a:t>
            </a:r>
            <a:r>
              <a:rPr lang="en-US" altLang="zh-CN" sz="2400" dirty="0" err="1">
                <a:latin typeface="+mn-ea"/>
              </a:rPr>
              <a:t>callq</a:t>
            </a:r>
            <a:r>
              <a:rPr lang="en-US" altLang="zh-CN" sz="2400" dirty="0">
                <a:latin typeface="+mn-ea"/>
              </a:rPr>
              <a:t>  e &lt;main+0xe&gt;</a:t>
            </a:r>
          </a:p>
          <a:p>
            <a:r>
              <a:rPr lang="en-US" altLang="zh-CN" sz="2400" dirty="0">
                <a:latin typeface="+mn-ea"/>
              </a:rPr>
              <a:t>   e:	b8 00 00 00 00       	</a:t>
            </a:r>
            <a:r>
              <a:rPr lang="en-US" altLang="zh-CN" sz="2400" dirty="0" err="1">
                <a:latin typeface="+mn-ea"/>
              </a:rPr>
              <a:t>mov</a:t>
            </a:r>
            <a:r>
              <a:rPr lang="en-US" altLang="zh-CN" sz="2400" dirty="0">
                <a:latin typeface="+mn-ea"/>
              </a:rPr>
              <a:t>    $0x0,%eax</a:t>
            </a:r>
          </a:p>
          <a:p>
            <a:r>
              <a:rPr lang="en-US" altLang="zh-CN" sz="2400" dirty="0">
                <a:latin typeface="+mn-ea"/>
              </a:rPr>
              <a:t>  13:	5d                   	pop    %</a:t>
            </a:r>
            <a:r>
              <a:rPr lang="en-US" altLang="zh-CN" sz="2400" dirty="0" err="1">
                <a:latin typeface="+mn-ea"/>
              </a:rPr>
              <a:t>rbp</a:t>
            </a:r>
            <a:endParaRPr lang="en-US" altLang="zh-CN" sz="2400" dirty="0">
              <a:latin typeface="+mn-ea"/>
            </a:endParaRPr>
          </a:p>
          <a:p>
            <a:r>
              <a:rPr lang="en-US" altLang="zh-CN" sz="2400" dirty="0">
                <a:latin typeface="+mn-ea"/>
              </a:rPr>
              <a:t>  14:	c3                   	</a:t>
            </a:r>
            <a:r>
              <a:rPr lang="en-US" altLang="zh-CN" sz="2400" dirty="0" err="1">
                <a:latin typeface="+mn-ea"/>
              </a:rPr>
              <a:t>retq</a:t>
            </a:r>
            <a:r>
              <a:rPr lang="en-US" altLang="zh-CN" sz="2400" dirty="0">
                <a:latin typeface="+mn-ea"/>
              </a:rPr>
              <a:t> </a:t>
            </a:r>
            <a:endParaRPr lang="zh-CN" altLang="en-US" sz="2400" dirty="0">
              <a:latin typeface="+mn-ea"/>
            </a:endParaRPr>
          </a:p>
        </p:txBody>
      </p:sp>
    </p:spTree>
    <p:extLst>
      <p:ext uri="{BB962C8B-B14F-4D97-AF65-F5344CB8AC3E}">
        <p14:creationId xmlns:p14="http://schemas.microsoft.com/office/powerpoint/2010/main" val="568728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idx="4294967295"/>
          </p:nvPr>
        </p:nvSpPr>
        <p:spPr>
          <a:xfrm>
            <a:off x="609600" y="317501"/>
            <a:ext cx="8280400" cy="863600"/>
          </a:xfrm>
        </p:spPr>
        <p:txBody>
          <a:bodyPr/>
          <a:lstStyle/>
          <a:p>
            <a:r>
              <a:rPr lang="en-US" altLang="zh-CN" dirty="0">
                <a:solidFill>
                  <a:schemeClr val="accent4">
                    <a:lumMod val="60000"/>
                    <a:lumOff val="40000"/>
                  </a:schemeClr>
                </a:solidFill>
              </a:rPr>
              <a:t>yum</a:t>
            </a:r>
            <a:r>
              <a:rPr lang="zh-CN" altLang="en-US" dirty="0">
                <a:solidFill>
                  <a:schemeClr val="accent4">
                    <a:lumMod val="60000"/>
                    <a:lumOff val="40000"/>
                  </a:schemeClr>
                </a:solidFill>
              </a:rPr>
              <a:t>命令</a:t>
            </a:r>
          </a:p>
        </p:txBody>
      </p:sp>
      <p:sp>
        <p:nvSpPr>
          <p:cNvPr id="3" name="Content Placeholder 2"/>
          <p:cNvSpPr>
            <a:spLocks noGrp="1"/>
          </p:cNvSpPr>
          <p:nvPr>
            <p:ph idx="4294967295"/>
          </p:nvPr>
        </p:nvSpPr>
        <p:spPr/>
        <p:txBody>
          <a:bodyPr>
            <a:normAutofit/>
          </a:bodyPr>
          <a:lstStyle/>
          <a:p>
            <a:pPr>
              <a:lnSpc>
                <a:spcPct val="80000"/>
              </a:lnSpc>
            </a:pPr>
            <a:r>
              <a:rPr lang="zh-CN" altLang="en-US" dirty="0">
                <a:solidFill>
                  <a:schemeClr val="accent4">
                    <a:lumMod val="60000"/>
                    <a:lumOff val="40000"/>
                  </a:schemeClr>
                </a:solidFill>
                <a:latin typeface="宋体" panose="02010600030101010101" pitchFamily="2" charset="-122"/>
              </a:rPr>
              <a:t>安装指定的包</a:t>
            </a:r>
          </a:p>
          <a:p>
            <a:pPr lvl="1">
              <a:lnSpc>
                <a:spcPct val="80000"/>
              </a:lnSpc>
            </a:pPr>
            <a:r>
              <a:rPr lang="zh-CN" altLang="en-US" dirty="0">
                <a:solidFill>
                  <a:schemeClr val="accent4">
                    <a:lumMod val="60000"/>
                    <a:lumOff val="40000"/>
                  </a:schemeClr>
                </a:solidFill>
                <a:latin typeface="宋体" panose="02010600030101010101" pitchFamily="2" charset="-122"/>
              </a:rPr>
              <a:t>格式： </a:t>
            </a:r>
            <a:r>
              <a:rPr lang="en-US" altLang="zh-CN" dirty="0">
                <a:solidFill>
                  <a:schemeClr val="accent4">
                    <a:lumMod val="60000"/>
                    <a:lumOff val="40000"/>
                  </a:schemeClr>
                </a:solidFill>
                <a:latin typeface="宋体" panose="02010600030101010101" pitchFamily="2" charset="-122"/>
              </a:rPr>
              <a:t>yum install {package-name-1} {package-name-2}</a:t>
            </a:r>
          </a:p>
          <a:p>
            <a:pPr>
              <a:lnSpc>
                <a:spcPct val="80000"/>
              </a:lnSpc>
            </a:pPr>
            <a:r>
              <a:rPr lang="zh-CN" altLang="en-US" dirty="0">
                <a:solidFill>
                  <a:schemeClr val="accent4">
                    <a:lumMod val="60000"/>
                    <a:lumOff val="40000"/>
                  </a:schemeClr>
                </a:solidFill>
                <a:latin typeface="宋体" panose="02010600030101010101" pitchFamily="2" charset="-122"/>
              </a:rPr>
              <a:t>安装指定的安装包</a:t>
            </a:r>
          </a:p>
          <a:p>
            <a:pPr lvl="1">
              <a:lnSpc>
                <a:spcPct val="80000"/>
              </a:lnSpc>
            </a:pPr>
            <a:r>
              <a:rPr lang="zh-CN" altLang="en-US" sz="2000" b="1" dirty="0">
                <a:solidFill>
                  <a:schemeClr val="accent4">
                    <a:lumMod val="60000"/>
                    <a:lumOff val="40000"/>
                  </a:schemeClr>
                </a:solidFill>
                <a:latin typeface="宋体" panose="02010600030101010101" pitchFamily="2" charset="-122"/>
              </a:rPr>
              <a:t>格式：　</a:t>
            </a:r>
            <a:r>
              <a:rPr lang="en-US" altLang="zh-CN" sz="2000" b="1" dirty="0">
                <a:solidFill>
                  <a:schemeClr val="accent4">
                    <a:lumMod val="60000"/>
                    <a:lumOff val="40000"/>
                  </a:schemeClr>
                </a:solidFill>
                <a:latin typeface="宋体" panose="02010600030101010101" pitchFamily="2" charset="-122"/>
              </a:rPr>
              <a:t>yum </a:t>
            </a:r>
            <a:r>
              <a:rPr lang="en-US" altLang="zh-CN" sz="2000" b="1" dirty="0" err="1">
                <a:solidFill>
                  <a:schemeClr val="accent4">
                    <a:lumMod val="60000"/>
                    <a:lumOff val="40000"/>
                  </a:schemeClr>
                </a:solidFill>
                <a:latin typeface="宋体" panose="02010600030101010101" pitchFamily="2" charset="-122"/>
              </a:rPr>
              <a:t>groupinstall</a:t>
            </a:r>
            <a:r>
              <a:rPr lang="en-US" altLang="zh-CN" sz="2000" b="1" dirty="0">
                <a:solidFill>
                  <a:schemeClr val="accent4">
                    <a:lumMod val="60000"/>
                    <a:lumOff val="40000"/>
                  </a:schemeClr>
                </a:solidFill>
                <a:latin typeface="宋体" panose="02010600030101010101" pitchFamily="2" charset="-122"/>
              </a:rPr>
              <a:t> </a:t>
            </a:r>
            <a:r>
              <a:rPr lang="zh-CN" altLang="en-US" sz="2000" b="1" dirty="0">
                <a:solidFill>
                  <a:schemeClr val="accent4">
                    <a:lumMod val="60000"/>
                    <a:lumOff val="40000"/>
                  </a:schemeClr>
                </a:solidFill>
                <a:latin typeface="宋体" panose="02010600030101010101" pitchFamily="2" charset="-122"/>
              </a:rPr>
              <a:t>安装包</a:t>
            </a:r>
          </a:p>
        </p:txBody>
      </p:sp>
      <p:sp>
        <p:nvSpPr>
          <p:cNvPr id="237573" name="Text Box 5"/>
          <p:cNvSpPr txBox="1">
            <a:spLocks noChangeArrowheads="1"/>
          </p:cNvSpPr>
          <p:nvPr/>
        </p:nvSpPr>
        <p:spPr bwMode="auto">
          <a:xfrm>
            <a:off x="1040763" y="3050702"/>
            <a:ext cx="6840537"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dirty="0">
                <a:solidFill>
                  <a:schemeClr val="accent4">
                    <a:lumMod val="60000"/>
                    <a:lumOff val="40000"/>
                  </a:schemeClr>
                </a:solidFill>
              </a:rPr>
              <a:t>安装软件包，其中可能包含很多单个软件，以及单个软件的依赖关系</a:t>
            </a:r>
          </a:p>
        </p:txBody>
      </p:sp>
      <p:sp>
        <p:nvSpPr>
          <p:cNvPr id="2" name="文本框 1"/>
          <p:cNvSpPr txBox="1"/>
          <p:nvPr/>
        </p:nvSpPr>
        <p:spPr>
          <a:xfrm>
            <a:off x="6627044" y="195303"/>
            <a:ext cx="2236510" cy="584775"/>
          </a:xfrm>
          <a:prstGeom prst="rect">
            <a:avLst/>
          </a:prstGeom>
          <a:noFill/>
        </p:spPr>
        <p:txBody>
          <a:bodyPr wrap="none" rtlCol="0">
            <a:spAutoFit/>
          </a:bodyPr>
          <a:lstStyle/>
          <a:p>
            <a:r>
              <a:rPr lang="zh-CN" altLang="en-US" sz="3200" b="1" dirty="0" smtClean="0">
                <a:solidFill>
                  <a:schemeClr val="accent4">
                    <a:lumMod val="60000"/>
                    <a:lumOff val="40000"/>
                  </a:schemeClr>
                </a:solidFill>
              </a:rPr>
              <a:t>与考试无关</a:t>
            </a:r>
            <a:endParaRPr lang="zh-CN" altLang="en-US" sz="3200" b="1" dirty="0">
              <a:solidFill>
                <a:schemeClr val="accent4">
                  <a:lumMod val="60000"/>
                  <a:lumOff val="40000"/>
                </a:schemeClr>
              </a:solidFill>
            </a:endParaRPr>
          </a:p>
        </p:txBody>
      </p:sp>
    </p:spTree>
    <p:extLst>
      <p:ext uri="{BB962C8B-B14F-4D97-AF65-F5344CB8AC3E}">
        <p14:creationId xmlns:p14="http://schemas.microsoft.com/office/powerpoint/2010/main" val="2721542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778" y="448886"/>
            <a:ext cx="7704137" cy="463550"/>
          </a:xfrm>
          <a:prstGeom prst="rect">
            <a:avLst/>
          </a:prstGeom>
          <a:noFill/>
          <a:extLst>
            <a:ext uri="{909E8E84-426E-40DD-AFC4-6F175D3DCCD1}">
              <a14:hiddenFill xmlns:a14="http://schemas.microsoft.com/office/drawing/2010/main">
                <a:solidFill>
                  <a:srgbClr val="FFFFFF"/>
                </a:solidFill>
              </a14:hiddenFill>
            </a:ext>
          </a:extLst>
        </p:spPr>
      </p:pic>
      <p:pic>
        <p:nvPicPr>
          <p:cNvPr id="2385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78" y="1605389"/>
            <a:ext cx="7920038" cy="447198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8638816" y="1835567"/>
            <a:ext cx="2236510" cy="584775"/>
          </a:xfrm>
          <a:prstGeom prst="rect">
            <a:avLst/>
          </a:prstGeom>
          <a:noFill/>
        </p:spPr>
        <p:txBody>
          <a:bodyPr wrap="none" rtlCol="0">
            <a:spAutoFit/>
          </a:bodyPr>
          <a:lstStyle/>
          <a:p>
            <a:r>
              <a:rPr lang="zh-CN" altLang="en-US" sz="3200" b="1" dirty="0" smtClean="0">
                <a:solidFill>
                  <a:schemeClr val="accent4">
                    <a:lumMod val="60000"/>
                    <a:lumOff val="40000"/>
                  </a:schemeClr>
                </a:solidFill>
              </a:rPr>
              <a:t>与考试无关</a:t>
            </a:r>
            <a:endParaRPr lang="zh-CN" altLang="en-US" sz="3200" b="1" dirty="0">
              <a:solidFill>
                <a:schemeClr val="accent4">
                  <a:lumMod val="60000"/>
                  <a:lumOff val="40000"/>
                </a:schemeClr>
              </a:solidFill>
            </a:endParaRPr>
          </a:p>
        </p:txBody>
      </p:sp>
    </p:spTree>
    <p:extLst>
      <p:ext uri="{BB962C8B-B14F-4D97-AF65-F5344CB8AC3E}">
        <p14:creationId xmlns:p14="http://schemas.microsoft.com/office/powerpoint/2010/main" val="2759947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488" y="117477"/>
            <a:ext cx="8208963" cy="306387"/>
          </a:xfrm>
          <a:prstGeom prst="rect">
            <a:avLst/>
          </a:prstGeom>
          <a:noFill/>
          <a:extLst>
            <a:ext uri="{909E8E84-426E-40DD-AFC4-6F175D3DCCD1}">
              <a14:hiddenFill xmlns:a14="http://schemas.microsoft.com/office/drawing/2010/main">
                <a:solidFill>
                  <a:srgbClr val="FFFFFF"/>
                </a:solidFill>
              </a14:hiddenFill>
            </a:ext>
          </a:extLst>
        </p:spPr>
      </p:pic>
      <p:pic>
        <p:nvPicPr>
          <p:cNvPr id="2396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06" y="463207"/>
            <a:ext cx="8137525" cy="6403975"/>
          </a:xfrm>
          <a:prstGeom prst="rect">
            <a:avLst/>
          </a:prstGeom>
          <a:noFill/>
          <a:extLst>
            <a:ext uri="{909E8E84-426E-40DD-AFC4-6F175D3DCCD1}">
              <a14:hiddenFill xmlns:a14="http://schemas.microsoft.com/office/drawing/2010/main">
                <a:solidFill>
                  <a:srgbClr val="FFFFFF"/>
                </a:solidFill>
              </a14:hiddenFill>
            </a:ext>
          </a:extLst>
        </p:spPr>
      </p:pic>
      <p:pic>
        <p:nvPicPr>
          <p:cNvPr id="2396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6000750"/>
            <a:ext cx="7524750" cy="857250"/>
          </a:xfrm>
          <a:prstGeom prst="rect">
            <a:avLst/>
          </a:prstGeom>
          <a:noFill/>
          <a:extLst>
            <a:ext uri="{909E8E84-426E-40DD-AFC4-6F175D3DCCD1}">
              <a14:hiddenFill xmlns:a14="http://schemas.microsoft.com/office/drawing/2010/main">
                <a:solidFill>
                  <a:srgbClr val="FFFFFF"/>
                </a:solidFill>
              </a14:hiddenFill>
            </a:ext>
          </a:extLst>
        </p:spPr>
      </p:pic>
      <p:sp>
        <p:nvSpPr>
          <p:cNvPr id="239623" name="Line 7"/>
          <p:cNvSpPr>
            <a:spLocks noChangeShapeType="1"/>
          </p:cNvSpPr>
          <p:nvPr/>
        </p:nvSpPr>
        <p:spPr bwMode="auto">
          <a:xfrm>
            <a:off x="648667" y="2069904"/>
            <a:ext cx="288925"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9625" name="Line 9"/>
          <p:cNvSpPr>
            <a:spLocks noChangeShapeType="1"/>
          </p:cNvSpPr>
          <p:nvPr/>
        </p:nvSpPr>
        <p:spPr bwMode="auto">
          <a:xfrm>
            <a:off x="648667" y="2406453"/>
            <a:ext cx="288925"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9626" name="Line 10"/>
          <p:cNvSpPr>
            <a:spLocks noChangeShapeType="1"/>
          </p:cNvSpPr>
          <p:nvPr/>
        </p:nvSpPr>
        <p:spPr bwMode="auto">
          <a:xfrm>
            <a:off x="648667" y="2838352"/>
            <a:ext cx="288925"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9627" name="Line 11"/>
          <p:cNvSpPr>
            <a:spLocks noChangeShapeType="1"/>
          </p:cNvSpPr>
          <p:nvPr/>
        </p:nvSpPr>
        <p:spPr bwMode="auto">
          <a:xfrm>
            <a:off x="648667" y="3395663"/>
            <a:ext cx="288925"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文本框 8"/>
          <p:cNvSpPr txBox="1"/>
          <p:nvPr/>
        </p:nvSpPr>
        <p:spPr>
          <a:xfrm>
            <a:off x="8567611" y="1994808"/>
            <a:ext cx="2236510" cy="584775"/>
          </a:xfrm>
          <a:prstGeom prst="rect">
            <a:avLst/>
          </a:prstGeom>
          <a:noFill/>
        </p:spPr>
        <p:txBody>
          <a:bodyPr wrap="none" rtlCol="0">
            <a:spAutoFit/>
          </a:bodyPr>
          <a:lstStyle/>
          <a:p>
            <a:r>
              <a:rPr lang="zh-CN" altLang="en-US" sz="3200" b="1" dirty="0" smtClean="0">
                <a:solidFill>
                  <a:schemeClr val="accent4">
                    <a:lumMod val="60000"/>
                    <a:lumOff val="40000"/>
                  </a:schemeClr>
                </a:solidFill>
              </a:rPr>
              <a:t>与考试无关</a:t>
            </a:r>
            <a:endParaRPr lang="zh-CN" altLang="en-US" sz="3200" b="1" dirty="0">
              <a:solidFill>
                <a:schemeClr val="accent4">
                  <a:lumMod val="60000"/>
                  <a:lumOff val="40000"/>
                </a:schemeClr>
              </a:solidFill>
            </a:endParaRPr>
          </a:p>
        </p:txBody>
      </p:sp>
    </p:spTree>
    <p:extLst>
      <p:ext uri="{BB962C8B-B14F-4D97-AF65-F5344CB8AC3E}">
        <p14:creationId xmlns:p14="http://schemas.microsoft.com/office/powerpoint/2010/main" val="250504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dirty="0">
                <a:latin typeface="微软雅黑" panose="020B0503020204020204" pitchFamily="34" charset="-122"/>
                <a:ea typeface="微软雅黑" panose="020B0503020204020204" pitchFamily="34" charset="-122"/>
              </a:rPr>
              <a:t>课程信息</a:t>
            </a:r>
          </a:p>
        </p:txBody>
      </p:sp>
      <p:sp>
        <p:nvSpPr>
          <p:cNvPr id="4" name="折角形 3"/>
          <p:cNvSpPr/>
          <p:nvPr/>
        </p:nvSpPr>
        <p:spPr>
          <a:xfrm>
            <a:off x="437515" y="1041400"/>
            <a:ext cx="3850640" cy="5087026"/>
          </a:xfrm>
          <a:prstGeom prst="foldedCorne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折角形 5"/>
          <p:cNvSpPr/>
          <p:nvPr/>
        </p:nvSpPr>
        <p:spPr>
          <a:xfrm>
            <a:off x="4433454" y="1067184"/>
            <a:ext cx="3851563" cy="5061241"/>
          </a:xfrm>
          <a:prstGeom prst="foldedCorner">
            <a:avLst/>
          </a:prstGeom>
          <a:gradFill>
            <a:gsLst>
              <a:gs pos="0">
                <a:schemeClr val="accent1">
                  <a:lumMod val="5000"/>
                  <a:lumOff val="95000"/>
                  <a:alpha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16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折角形 6"/>
          <p:cNvSpPr/>
          <p:nvPr/>
        </p:nvSpPr>
        <p:spPr>
          <a:xfrm>
            <a:off x="8413750" y="1067390"/>
            <a:ext cx="3410585" cy="5061036"/>
          </a:xfrm>
          <a:prstGeom prst="foldedCorne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1367048" y="1041195"/>
            <a:ext cx="1991250" cy="492443"/>
          </a:xfrm>
          <a:prstGeom prst="rect">
            <a:avLst/>
          </a:prstGeom>
        </p:spPr>
        <p:txBody>
          <a:bodyPr wrap="none">
            <a:spAutoFit/>
          </a:bodyPr>
          <a:lstStyle/>
          <a:p>
            <a:pPr algn="ctr" defTabSz="608965">
              <a:lnSpc>
                <a:spcPct val="130000"/>
              </a:lnSpc>
            </a:pPr>
            <a:r>
              <a:rPr lang="zh-CN" altLang="en-US" sz="2000" b="1" dirty="0" smtClean="0">
                <a:solidFill>
                  <a:schemeClr val="tx1"/>
                </a:solidFill>
                <a:latin typeface="+mn-ea"/>
              </a:rPr>
              <a:t>学时</a:t>
            </a:r>
            <a:r>
              <a:rPr lang="zh-CN" altLang="en-US" sz="2000" b="1" dirty="0">
                <a:solidFill>
                  <a:schemeClr val="tx1"/>
                </a:solidFill>
                <a:latin typeface="+mn-ea"/>
              </a:rPr>
              <a:t>及考试</a:t>
            </a:r>
            <a:r>
              <a:rPr lang="zh-CN" altLang="en-US" sz="2000" b="1" dirty="0" smtClean="0">
                <a:solidFill>
                  <a:schemeClr val="tx1"/>
                </a:solidFill>
                <a:latin typeface="+mn-ea"/>
              </a:rPr>
              <a:t>安排</a:t>
            </a:r>
            <a:endParaRPr lang="zh-CN" altLang="en-US" sz="2000" b="1" dirty="0">
              <a:solidFill>
                <a:schemeClr val="tx1"/>
              </a:solidFill>
              <a:latin typeface="+mn-ea"/>
            </a:endParaRPr>
          </a:p>
        </p:txBody>
      </p:sp>
      <p:sp>
        <p:nvSpPr>
          <p:cNvPr id="9" name="矩形 8"/>
          <p:cNvSpPr/>
          <p:nvPr/>
        </p:nvSpPr>
        <p:spPr>
          <a:xfrm>
            <a:off x="5063184" y="1303930"/>
            <a:ext cx="2517088" cy="435697"/>
          </a:xfrm>
          <a:prstGeom prst="rect">
            <a:avLst/>
          </a:prstGeom>
        </p:spPr>
        <p:txBody>
          <a:bodyPr wrap="square">
            <a:spAutoFit/>
          </a:bodyPr>
          <a:lstStyle/>
          <a:p>
            <a:pPr algn="ctr" defTabSz="608965">
              <a:lnSpc>
                <a:spcPct val="130000"/>
              </a:lnSpc>
            </a:pPr>
            <a:r>
              <a:rPr lang="zh-CN" altLang="en-US" sz="2000" b="1" dirty="0" smtClean="0">
                <a:latin typeface="+mn-ea"/>
              </a:rPr>
              <a:t>授课教师信息</a:t>
            </a:r>
            <a:endParaRPr lang="en-US" altLang="zh-CN" sz="2000" b="1" dirty="0">
              <a:solidFill>
                <a:schemeClr val="tx1"/>
              </a:solidFill>
              <a:latin typeface="+mn-ea"/>
            </a:endParaRPr>
          </a:p>
        </p:txBody>
      </p:sp>
      <p:sp>
        <p:nvSpPr>
          <p:cNvPr id="10" name="矩形 9"/>
          <p:cNvSpPr/>
          <p:nvPr/>
        </p:nvSpPr>
        <p:spPr>
          <a:xfrm>
            <a:off x="9510209" y="1067185"/>
            <a:ext cx="1217000" cy="435697"/>
          </a:xfrm>
          <a:prstGeom prst="rect">
            <a:avLst/>
          </a:prstGeom>
        </p:spPr>
        <p:txBody>
          <a:bodyPr wrap="none">
            <a:spAutoFit/>
          </a:bodyPr>
          <a:lstStyle/>
          <a:p>
            <a:pPr algn="ctr" defTabSz="608965">
              <a:lnSpc>
                <a:spcPct val="130000"/>
              </a:lnSpc>
            </a:pPr>
            <a:r>
              <a:rPr lang="zh-CN" altLang="en-US" sz="2000" b="1" dirty="0" smtClean="0">
                <a:solidFill>
                  <a:schemeClr val="tx1"/>
                </a:solidFill>
                <a:latin typeface="+mn-ea"/>
              </a:rPr>
              <a:t>参考书籍</a:t>
            </a:r>
            <a:endParaRPr lang="en-US" altLang="zh-CN" sz="2000" b="1" dirty="0">
              <a:solidFill>
                <a:schemeClr val="tx1"/>
              </a:solidFill>
              <a:latin typeface="+mn-ea"/>
            </a:endParaRPr>
          </a:p>
        </p:txBody>
      </p:sp>
      <p:sp>
        <p:nvSpPr>
          <p:cNvPr id="14" name="文本框 8"/>
          <p:cNvSpPr txBox="1"/>
          <p:nvPr/>
        </p:nvSpPr>
        <p:spPr>
          <a:xfrm>
            <a:off x="437515" y="1532890"/>
            <a:ext cx="3851275" cy="45231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9705" indent="-179705" algn="l"/>
            <a:r>
              <a:rPr lang="zh-CN" altLang="zh-CN" sz="2400" kern="100" dirty="0">
                <a:latin typeface="Times New Roman" panose="02020603050405020304" pitchFamily="18" charset="0"/>
                <a:sym typeface="+mn-ea"/>
              </a:rPr>
              <a:t>课程名称：</a:t>
            </a:r>
            <a:r>
              <a:rPr lang="zh-CN" altLang="zh-CN" sz="2400" kern="100" dirty="0" smtClean="0">
                <a:latin typeface="Times New Roman" panose="02020603050405020304" pitchFamily="18" charset="0"/>
                <a:sym typeface="+mn-ea"/>
              </a:rPr>
              <a:t>计算机系统</a:t>
            </a:r>
            <a:r>
              <a:rPr lang="zh-CN" altLang="en-US" sz="2400" kern="100" dirty="0" smtClean="0">
                <a:latin typeface="Times New Roman" panose="02020603050405020304" pitchFamily="18" charset="0"/>
                <a:sym typeface="+mn-ea"/>
              </a:rPr>
              <a:t>（</a:t>
            </a:r>
            <a:r>
              <a:rPr lang="en-US" altLang="zh-CN" sz="2400" kern="100" dirty="0" smtClean="0">
                <a:latin typeface="Times New Roman" panose="02020603050405020304" pitchFamily="18" charset="0"/>
                <a:sym typeface="+mn-ea"/>
              </a:rPr>
              <a:t>2</a:t>
            </a:r>
            <a:r>
              <a:rPr lang="zh-CN" altLang="en-US" sz="2400" kern="100" dirty="0" smtClean="0">
                <a:latin typeface="Times New Roman" panose="02020603050405020304" pitchFamily="18" charset="0"/>
                <a:sym typeface="+mn-ea"/>
              </a:rPr>
              <a:t>）</a:t>
            </a:r>
            <a:endParaRPr lang="zh-CN" altLang="zh-CN" sz="2400" kern="100" dirty="0">
              <a:latin typeface="Times New Roman" panose="02020603050405020304" pitchFamily="18" charset="0"/>
            </a:endParaRPr>
          </a:p>
          <a:p>
            <a:pPr marL="179705" indent="-179705" algn="l"/>
            <a:r>
              <a:rPr lang="zh-CN" altLang="zh-CN" sz="2400" kern="100" dirty="0" smtClean="0">
                <a:latin typeface="Times New Roman" panose="02020603050405020304" pitchFamily="18" charset="0"/>
                <a:sym typeface="+mn-ea"/>
              </a:rPr>
              <a:t>总 </a:t>
            </a:r>
            <a:r>
              <a:rPr lang="zh-CN" altLang="zh-CN" sz="2400" kern="100" dirty="0">
                <a:latin typeface="Times New Roman" panose="02020603050405020304" pitchFamily="18" charset="0"/>
                <a:sym typeface="+mn-ea"/>
              </a:rPr>
              <a:t>学 时：</a:t>
            </a:r>
            <a:r>
              <a:rPr lang="en-US" altLang="zh-CN" sz="2400" kern="100" dirty="0">
                <a:latin typeface="Times New Roman" panose="02020603050405020304" pitchFamily="18" charset="0"/>
                <a:sym typeface="+mn-ea"/>
              </a:rPr>
              <a:t>72</a:t>
            </a:r>
            <a:r>
              <a:rPr lang="zh-CN" altLang="zh-CN" sz="2400" kern="100" dirty="0">
                <a:latin typeface="Times New Roman" panose="02020603050405020304" pitchFamily="18" charset="0"/>
                <a:sym typeface="+mn-ea"/>
              </a:rPr>
              <a:t>学时，其中，</a:t>
            </a:r>
          </a:p>
          <a:p>
            <a:pPr marL="179705" indent="-179705" algn="l"/>
            <a:r>
              <a:rPr lang="zh-CN" altLang="zh-CN" sz="2400" kern="100" dirty="0">
                <a:latin typeface="Times New Roman" panose="02020603050405020304" pitchFamily="18" charset="0"/>
                <a:sym typeface="+mn-ea"/>
              </a:rPr>
              <a:t>实验课为</a:t>
            </a:r>
            <a:r>
              <a:rPr lang="en-US" altLang="zh-CN" sz="2400" kern="100" dirty="0">
                <a:latin typeface="Times New Roman" panose="02020603050405020304" pitchFamily="18" charset="0"/>
                <a:sym typeface="+mn-ea"/>
              </a:rPr>
              <a:t>18</a:t>
            </a:r>
            <a:r>
              <a:rPr lang="zh-CN" altLang="en-US" sz="2400" kern="100" dirty="0">
                <a:latin typeface="Times New Roman" panose="02020603050405020304" pitchFamily="18" charset="0"/>
                <a:sym typeface="+mn-ea"/>
              </a:rPr>
              <a:t>学时</a:t>
            </a:r>
          </a:p>
          <a:p>
            <a:pPr marL="179705" indent="-179705" algn="l"/>
            <a:r>
              <a:rPr lang="zh-CN" altLang="zh-CN" sz="2400" kern="100" dirty="0">
                <a:latin typeface="Times New Roman" panose="02020603050405020304" pitchFamily="18" charset="0"/>
                <a:sym typeface="+mn-ea"/>
              </a:rPr>
              <a:t>学分：</a:t>
            </a:r>
            <a:r>
              <a:rPr lang="en-US" altLang="zh-CN" sz="2400" kern="100" dirty="0">
                <a:latin typeface="Times New Roman" panose="02020603050405020304" pitchFamily="18" charset="0"/>
                <a:sym typeface="+mn-ea"/>
              </a:rPr>
              <a:t>3.5</a:t>
            </a:r>
          </a:p>
          <a:p>
            <a:pPr marL="179705" indent="-179705" algn="l"/>
            <a:r>
              <a:rPr lang="zh-CN" altLang="zh-CN" sz="2400" kern="100" dirty="0">
                <a:latin typeface="Times New Roman" panose="02020603050405020304" pitchFamily="18" charset="0"/>
                <a:sym typeface="+mn-ea"/>
              </a:rPr>
              <a:t>先修课程：计算机系统</a:t>
            </a:r>
            <a:r>
              <a:rPr lang="en-US" altLang="zh-CN" sz="2400" kern="100" dirty="0">
                <a:latin typeface="Times New Roman" panose="02020603050405020304" pitchFamily="18" charset="0"/>
                <a:sym typeface="+mn-ea"/>
              </a:rPr>
              <a:t>(1)</a:t>
            </a:r>
            <a:r>
              <a:rPr lang="zh-CN" altLang="en-US" sz="2400" kern="100" dirty="0">
                <a:latin typeface="Times New Roman" panose="02020603050405020304" pitchFamily="18" charset="0"/>
                <a:sym typeface="+mn-ea"/>
              </a:rPr>
              <a:t>，</a:t>
            </a:r>
          </a:p>
          <a:p>
            <a:pPr marL="179705" indent="-179705" algn="l"/>
            <a:r>
              <a:rPr lang="zh-CN" altLang="en-US" sz="2400" kern="100" dirty="0">
                <a:solidFill>
                  <a:schemeClr val="tx1"/>
                </a:solidFill>
                <a:latin typeface="+mn-ea"/>
                <a:sym typeface="+mn-ea"/>
              </a:rPr>
              <a:t>面向对象程序设计</a:t>
            </a:r>
            <a:r>
              <a:rPr lang="en-US" altLang="zh-CN" sz="2400" kern="100" dirty="0">
                <a:solidFill>
                  <a:schemeClr val="tx1"/>
                </a:solidFill>
                <a:latin typeface="+mn-ea"/>
                <a:sym typeface="+mn-ea"/>
              </a:rPr>
              <a:t>(C</a:t>
            </a:r>
            <a:r>
              <a:rPr lang="zh-CN" altLang="en-US" sz="2400" kern="100" dirty="0">
                <a:solidFill>
                  <a:schemeClr val="tx1"/>
                </a:solidFill>
                <a:latin typeface="+mn-ea"/>
                <a:sym typeface="+mn-ea"/>
              </a:rPr>
              <a:t>语言</a:t>
            </a:r>
          </a:p>
          <a:p>
            <a:pPr marL="179705" indent="-179705" algn="l"/>
            <a:r>
              <a:rPr lang="zh-CN" altLang="en-US" sz="2400" kern="100" dirty="0">
                <a:solidFill>
                  <a:schemeClr val="tx1"/>
                </a:solidFill>
                <a:latin typeface="+mn-ea"/>
                <a:sym typeface="+mn-ea"/>
              </a:rPr>
              <a:t>或</a:t>
            </a:r>
            <a:r>
              <a:rPr lang="en-US" altLang="zh-CN" sz="2400" kern="100" dirty="0">
                <a:solidFill>
                  <a:schemeClr val="tx1"/>
                </a:solidFill>
                <a:latin typeface="+mn-ea"/>
                <a:sym typeface="+mn-ea"/>
              </a:rPr>
              <a:t>C++)</a:t>
            </a:r>
          </a:p>
          <a:p>
            <a:pPr marL="179705" indent="-179705" algn="l"/>
            <a:r>
              <a:rPr lang="zh-CN" altLang="en-US" sz="2400" b="1" kern="100" dirty="0">
                <a:solidFill>
                  <a:schemeClr val="tx1"/>
                </a:solidFill>
                <a:latin typeface="+mn-ea"/>
                <a:sym typeface="+mn-ea"/>
              </a:rPr>
              <a:t>总</a:t>
            </a:r>
            <a:r>
              <a:rPr lang="zh-CN" altLang="zh-CN" sz="2400" b="1" kern="100" dirty="0" smtClean="0">
                <a:latin typeface="Times New Roman" panose="02020603050405020304" pitchFamily="18" charset="0"/>
                <a:sym typeface="+mn-ea"/>
              </a:rPr>
              <a:t>成绩</a:t>
            </a:r>
            <a:r>
              <a:rPr lang="zh-CN" altLang="zh-CN" sz="2400" b="1" kern="100" dirty="0">
                <a:latin typeface="Times New Roman" panose="02020603050405020304" pitchFamily="18" charset="0"/>
                <a:sym typeface="+mn-ea"/>
              </a:rPr>
              <a:t>＝平时成绩×</a:t>
            </a:r>
            <a:r>
              <a:rPr lang="en-US" altLang="zh-CN" sz="2400" b="1" kern="100" dirty="0">
                <a:latin typeface="Times New Roman" panose="02020603050405020304" pitchFamily="18" charset="0"/>
                <a:sym typeface="+mn-ea"/>
              </a:rPr>
              <a:t>40%</a:t>
            </a:r>
            <a:r>
              <a:rPr lang="zh-CN" altLang="zh-CN" sz="2400" b="1" kern="100" dirty="0">
                <a:latin typeface="Times New Roman" panose="02020603050405020304" pitchFamily="18" charset="0"/>
                <a:sym typeface="+mn-ea"/>
              </a:rPr>
              <a:t>＋期末成绩×</a:t>
            </a:r>
            <a:r>
              <a:rPr lang="en-US" altLang="zh-CN" sz="2400" b="1" kern="100" dirty="0">
                <a:latin typeface="Times New Roman" panose="02020603050405020304" pitchFamily="18" charset="0"/>
                <a:sym typeface="+mn-ea"/>
              </a:rPr>
              <a:t>60</a:t>
            </a:r>
            <a:r>
              <a:rPr lang="en-US" altLang="zh-CN" sz="2400" b="1" kern="100" dirty="0" smtClean="0">
                <a:latin typeface="Times New Roman" panose="02020603050405020304" pitchFamily="18" charset="0"/>
                <a:sym typeface="+mn-ea"/>
              </a:rPr>
              <a:t>%</a:t>
            </a:r>
          </a:p>
          <a:p>
            <a:pPr marL="179705" indent="-179705" algn="l"/>
            <a:r>
              <a:rPr lang="zh-CN" altLang="en-US" sz="2400" kern="100" dirty="0">
                <a:solidFill>
                  <a:schemeClr val="tx1"/>
                </a:solidFill>
                <a:latin typeface="+mn-ea"/>
                <a:sym typeface="+mn-ea"/>
              </a:rPr>
              <a:t>平</a:t>
            </a:r>
            <a:r>
              <a:rPr lang="zh-CN" altLang="zh-CN" sz="2400" kern="100" dirty="0" smtClean="0">
                <a:latin typeface="Times New Roman" panose="02020603050405020304" pitchFamily="18" charset="0"/>
                <a:sym typeface="+mn-ea"/>
              </a:rPr>
              <a:t>时</a:t>
            </a:r>
            <a:r>
              <a:rPr lang="zh-CN" altLang="zh-CN" sz="2400" kern="100" dirty="0">
                <a:latin typeface="Times New Roman" panose="02020603050405020304" pitchFamily="18" charset="0"/>
                <a:sym typeface="+mn-ea"/>
              </a:rPr>
              <a:t>成绩包括平时记录</a:t>
            </a:r>
            <a:r>
              <a:rPr lang="zh-CN" altLang="zh-CN" sz="2400" kern="100" dirty="0" smtClean="0">
                <a:latin typeface="Times New Roman" panose="02020603050405020304" pitchFamily="18" charset="0"/>
                <a:sym typeface="+mn-ea"/>
              </a:rPr>
              <a:t>的课堂</a:t>
            </a:r>
            <a:r>
              <a:rPr lang="zh-CN" altLang="en-US" sz="2400" kern="100" dirty="0" smtClean="0">
                <a:latin typeface="Times New Roman" panose="02020603050405020304" pitchFamily="18" charset="0"/>
                <a:sym typeface="+mn-ea"/>
              </a:rPr>
              <a:t>测试</a:t>
            </a:r>
            <a:r>
              <a:rPr lang="zh-CN" altLang="zh-CN" sz="2400" kern="100" dirty="0" smtClean="0">
                <a:latin typeface="Times New Roman" panose="02020603050405020304" pitchFamily="18" charset="0"/>
                <a:sym typeface="+mn-ea"/>
              </a:rPr>
              <a:t>、</a:t>
            </a:r>
            <a:r>
              <a:rPr lang="zh-CN" altLang="zh-CN" sz="2400" kern="100" dirty="0">
                <a:latin typeface="Times New Roman" panose="02020603050405020304" pitchFamily="18" charset="0"/>
                <a:sym typeface="+mn-ea"/>
              </a:rPr>
              <a:t>课后作业以及实验成绩等</a:t>
            </a:r>
            <a:r>
              <a:rPr lang="zh-CN" altLang="zh-CN" sz="2400" kern="100" dirty="0" smtClean="0">
                <a:latin typeface="Times New Roman" panose="02020603050405020304" pitchFamily="18" charset="0"/>
                <a:sym typeface="+mn-ea"/>
              </a:rPr>
              <a:t>。</a:t>
            </a:r>
            <a:endParaRPr lang="zh-CN" altLang="en-US" sz="2400" kern="100" dirty="0">
              <a:solidFill>
                <a:schemeClr val="tx1"/>
              </a:solidFill>
              <a:latin typeface="+mn-ea"/>
              <a:sym typeface="+mn-ea"/>
            </a:endParaRPr>
          </a:p>
        </p:txBody>
      </p:sp>
      <p:sp>
        <p:nvSpPr>
          <p:cNvPr id="15" name="文本框 8"/>
          <p:cNvSpPr txBox="1"/>
          <p:nvPr/>
        </p:nvSpPr>
        <p:spPr>
          <a:xfrm>
            <a:off x="4433454" y="1739627"/>
            <a:ext cx="3851563" cy="39333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400" dirty="0" smtClean="0">
                <a:latin typeface="+mn-ea"/>
                <a:sym typeface="+mn-ea"/>
              </a:rPr>
              <a:t>主讲老师：冯禹洪</a:t>
            </a:r>
            <a:endParaRPr lang="en-US" altLang="zh-CN" sz="2400" dirty="0" smtClean="0">
              <a:latin typeface="+mn-ea"/>
              <a:ea typeface="+mn-ea"/>
            </a:endParaRPr>
          </a:p>
          <a:p>
            <a:pPr>
              <a:lnSpc>
                <a:spcPct val="130000"/>
              </a:lnSpc>
            </a:pPr>
            <a:r>
              <a:rPr lang="zh-CN" altLang="en-US" sz="2400" dirty="0" smtClean="0">
                <a:latin typeface="+mn-ea"/>
                <a:sym typeface="+mn-ea"/>
              </a:rPr>
              <a:t>办公室：下文山湖湖边粤海门广场实验楼</a:t>
            </a:r>
            <a:r>
              <a:rPr lang="en-US" altLang="zh-CN" sz="2400" dirty="0" smtClean="0">
                <a:latin typeface="+mn-ea"/>
                <a:sym typeface="+mn-ea"/>
              </a:rPr>
              <a:t>A-202</a:t>
            </a:r>
            <a:endParaRPr lang="en-US" altLang="zh-CN" sz="2400" dirty="0" smtClean="0">
              <a:latin typeface="+mn-ea"/>
              <a:ea typeface="+mn-ea"/>
            </a:endParaRPr>
          </a:p>
          <a:p>
            <a:pPr>
              <a:lnSpc>
                <a:spcPct val="130000"/>
              </a:lnSpc>
            </a:pPr>
            <a:r>
              <a:rPr lang="zh-CN" altLang="en-US" sz="2400" dirty="0" smtClean="0">
                <a:latin typeface="+mn-ea"/>
                <a:sym typeface="+mn-ea"/>
              </a:rPr>
              <a:t>实验课地</a:t>
            </a:r>
            <a:r>
              <a:rPr lang="zh-CN" altLang="en-US" sz="2400" dirty="0" smtClean="0">
                <a:solidFill>
                  <a:schemeClr val="tx1"/>
                </a:solidFill>
                <a:latin typeface="+mn-ea"/>
                <a:sym typeface="+mn-ea"/>
              </a:rPr>
              <a:t>点：单</a:t>
            </a:r>
            <a:r>
              <a:rPr lang="zh-CN" altLang="en-US" sz="2400" dirty="0" smtClean="0">
                <a:latin typeface="+mn-ea"/>
                <a:sym typeface="+mn-ea"/>
              </a:rPr>
              <a:t>周</a:t>
            </a:r>
            <a:r>
              <a:rPr lang="zh-CN" altLang="en-US" sz="2400" dirty="0"/>
              <a:t>南区计算机大楼</a:t>
            </a:r>
            <a:r>
              <a:rPr lang="en-US" altLang="zh-CN" sz="2400" dirty="0"/>
              <a:t>326</a:t>
            </a:r>
            <a:endParaRPr lang="en-US" altLang="zh-CN" sz="2400" dirty="0" smtClean="0">
              <a:latin typeface="+mn-ea"/>
              <a:ea typeface="+mn-ea"/>
            </a:endParaRPr>
          </a:p>
          <a:p>
            <a:pPr>
              <a:lnSpc>
                <a:spcPct val="130000"/>
              </a:lnSpc>
            </a:pPr>
            <a:r>
              <a:rPr lang="zh-CN" altLang="en-US" sz="2400" dirty="0" smtClean="0">
                <a:solidFill>
                  <a:srgbClr val="FF0000"/>
                </a:solidFill>
                <a:latin typeface="+mn-ea"/>
                <a:sym typeface="+mn-ea"/>
              </a:rPr>
              <a:t>第一周的实验课不用上</a:t>
            </a:r>
            <a:endParaRPr lang="en-US" altLang="zh-CN" sz="2400" dirty="0" smtClean="0">
              <a:solidFill>
                <a:srgbClr val="FF0000"/>
              </a:solidFill>
              <a:latin typeface="+mn-ea"/>
              <a:sym typeface="+mn-ea"/>
            </a:endParaRPr>
          </a:p>
          <a:p>
            <a:pPr>
              <a:lnSpc>
                <a:spcPct val="130000"/>
              </a:lnSpc>
            </a:pPr>
            <a:r>
              <a:rPr lang="zh-CN" altLang="en-US" sz="2400" dirty="0" smtClean="0">
                <a:latin typeface="+mn-ea"/>
                <a:sym typeface="+mn-ea"/>
              </a:rPr>
              <a:t>手机： </a:t>
            </a:r>
            <a:r>
              <a:rPr lang="en-US" altLang="zh-CN" sz="2400" dirty="0" smtClean="0">
                <a:latin typeface="+mn-ea"/>
                <a:sym typeface="+mn-ea"/>
              </a:rPr>
              <a:t>15016740789</a:t>
            </a:r>
          </a:p>
          <a:p>
            <a:pPr>
              <a:lnSpc>
                <a:spcPct val="130000"/>
              </a:lnSpc>
            </a:pPr>
            <a:r>
              <a:rPr lang="zh-CN" altLang="en-US" sz="2400" dirty="0" smtClean="0">
                <a:latin typeface="+mn-ea"/>
                <a:sym typeface="+mn-ea"/>
              </a:rPr>
              <a:t>邮件：</a:t>
            </a:r>
            <a:r>
              <a:rPr lang="en-US" altLang="zh-CN" sz="2400" dirty="0" smtClean="0">
                <a:latin typeface="+mn-ea"/>
                <a:sym typeface="+mn-ea"/>
              </a:rPr>
              <a:t>yuhongf@szu.edu.cn</a:t>
            </a:r>
            <a:endParaRPr lang="zh-CN" altLang="en-US" sz="2400" dirty="0">
              <a:latin typeface="+mn-ea"/>
            </a:endParaRPr>
          </a:p>
        </p:txBody>
      </p:sp>
      <p:sp>
        <p:nvSpPr>
          <p:cNvPr id="16" name="文本框 8"/>
          <p:cNvSpPr txBox="1"/>
          <p:nvPr/>
        </p:nvSpPr>
        <p:spPr>
          <a:xfrm>
            <a:off x="8413750" y="1583010"/>
            <a:ext cx="3410585" cy="3784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pPr>
            <a:r>
              <a:rPr lang="zh-CN" altLang="zh-CN" sz="2400" b="1" kern="100" dirty="0">
                <a:latin typeface="Times New Roman" panose="02020603050405020304" pitchFamily="18" charset="0"/>
                <a:sym typeface="+mn-ea"/>
              </a:rPr>
              <a:t>教材：</a:t>
            </a:r>
            <a:r>
              <a:rPr lang="en-US" altLang="zh-CN" sz="2400" kern="100" dirty="0">
                <a:latin typeface="Times New Roman" panose="02020603050405020304" pitchFamily="18" charset="0"/>
                <a:sym typeface="+mn-ea"/>
              </a:rPr>
              <a:t>(</a:t>
            </a:r>
            <a:r>
              <a:rPr lang="zh-CN" altLang="zh-CN" sz="2400" kern="100" dirty="0">
                <a:latin typeface="Times New Roman" panose="02020603050405020304" pitchFamily="18" charset="0"/>
                <a:sym typeface="+mn-ea"/>
              </a:rPr>
              <a:t>美</a:t>
            </a:r>
            <a:r>
              <a:rPr lang="en-US" altLang="zh-CN" sz="2400" kern="100" dirty="0">
                <a:latin typeface="Times New Roman" panose="02020603050405020304" pitchFamily="18" charset="0"/>
                <a:sym typeface="+mn-ea"/>
              </a:rPr>
              <a:t>) Randal E. Bryant</a:t>
            </a:r>
            <a:r>
              <a:rPr lang="zh-CN" altLang="zh-CN" sz="2400" kern="100" dirty="0">
                <a:latin typeface="Times New Roman" panose="02020603050405020304" pitchFamily="18" charset="0"/>
                <a:sym typeface="+mn-ea"/>
              </a:rPr>
              <a:t>，</a:t>
            </a:r>
            <a:r>
              <a:rPr lang="en-US" altLang="zh-CN" sz="2400" kern="100" dirty="0">
                <a:latin typeface="Times New Roman" panose="02020603050405020304" pitchFamily="18" charset="0"/>
                <a:sym typeface="+mn-ea"/>
              </a:rPr>
              <a:t>David R.O </a:t>
            </a:r>
            <a:r>
              <a:rPr lang="en-US" altLang="zh-CN" sz="2400" kern="100" dirty="0" err="1">
                <a:latin typeface="Times New Roman" panose="02020603050405020304" pitchFamily="18" charset="0"/>
                <a:sym typeface="+mn-ea"/>
              </a:rPr>
              <a:t>Hallaren</a:t>
            </a:r>
            <a:r>
              <a:rPr lang="en-US" altLang="zh-CN" sz="2400" kern="100" dirty="0">
                <a:latin typeface="Times New Roman" panose="02020603050405020304" pitchFamily="18" charset="0"/>
                <a:sym typeface="+mn-ea"/>
              </a:rPr>
              <a:t> </a:t>
            </a:r>
            <a:r>
              <a:rPr lang="zh-CN" altLang="zh-CN" sz="2400" kern="100" dirty="0">
                <a:latin typeface="Times New Roman" panose="02020603050405020304" pitchFamily="18" charset="0"/>
                <a:sym typeface="+mn-ea"/>
              </a:rPr>
              <a:t>著</a:t>
            </a:r>
            <a:r>
              <a:rPr lang="en-US" altLang="zh-CN" sz="2400" kern="100" dirty="0">
                <a:latin typeface="Times New Roman" panose="02020603050405020304" pitchFamily="18" charset="0"/>
                <a:sym typeface="+mn-ea"/>
              </a:rPr>
              <a:t>, </a:t>
            </a:r>
            <a:r>
              <a:rPr lang="zh-CN" altLang="zh-CN" sz="2400" kern="100" dirty="0">
                <a:latin typeface="Times New Roman" panose="02020603050405020304" pitchFamily="18" charset="0"/>
                <a:sym typeface="+mn-ea"/>
              </a:rPr>
              <a:t>龚奕利，雷迎春译，深入理解计算机系统（原书第</a:t>
            </a:r>
            <a:r>
              <a:rPr lang="en-US" altLang="zh-CN" sz="2400" kern="100" dirty="0">
                <a:latin typeface="Times New Roman" panose="02020603050405020304" pitchFamily="18" charset="0"/>
                <a:sym typeface="+mn-ea"/>
              </a:rPr>
              <a:t>3</a:t>
            </a:r>
            <a:r>
              <a:rPr lang="zh-CN" altLang="zh-CN" sz="2400" kern="100" dirty="0">
                <a:latin typeface="Times New Roman" panose="02020603050405020304" pitchFamily="18" charset="0"/>
                <a:sym typeface="+mn-ea"/>
              </a:rPr>
              <a:t>版），机械工业出版社，</a:t>
            </a:r>
            <a:r>
              <a:rPr lang="en-US" altLang="zh-CN" sz="2400" kern="100" dirty="0">
                <a:latin typeface="Times New Roman" panose="02020603050405020304" pitchFamily="18" charset="0"/>
                <a:sym typeface="+mn-ea"/>
              </a:rPr>
              <a:t>2011.</a:t>
            </a:r>
            <a:endParaRPr lang="zh-CN" altLang="zh-CN" sz="2400" kern="100" dirty="0">
              <a:latin typeface="Times New Roman" panose="02020603050405020304" pitchFamily="18" charset="0"/>
            </a:endParaRPr>
          </a:p>
          <a:p>
            <a:pPr fontAlgn="auto">
              <a:lnSpc>
                <a:spcPct val="100000"/>
              </a:lnSpc>
            </a:pPr>
            <a:r>
              <a:rPr lang="zh-CN" altLang="zh-CN" sz="2400" b="1" kern="100" dirty="0">
                <a:latin typeface="Times New Roman" panose="02020603050405020304" pitchFamily="18" charset="0"/>
                <a:sym typeface="+mn-ea"/>
              </a:rPr>
              <a:t>参考教材：</a:t>
            </a:r>
            <a:r>
              <a:rPr lang="zh-CN" altLang="zh-CN" sz="2400" kern="100" dirty="0">
                <a:latin typeface="Times New Roman" panose="02020603050405020304" pitchFamily="18" charset="0"/>
                <a:sym typeface="+mn-ea"/>
              </a:rPr>
              <a:t>袁春风，计算机系统基础（第</a:t>
            </a:r>
            <a:r>
              <a:rPr lang="en-US" altLang="zh-CN" sz="2400" kern="100" dirty="0">
                <a:latin typeface="Times New Roman" panose="02020603050405020304" pitchFamily="18" charset="0"/>
                <a:sym typeface="+mn-ea"/>
              </a:rPr>
              <a:t>1</a:t>
            </a:r>
            <a:r>
              <a:rPr lang="zh-CN" altLang="zh-CN" sz="2400" kern="100" dirty="0">
                <a:latin typeface="Times New Roman" panose="02020603050405020304" pitchFamily="18" charset="0"/>
                <a:sym typeface="+mn-ea"/>
              </a:rPr>
              <a:t>版），机械工业出版社，</a:t>
            </a:r>
            <a:r>
              <a:rPr lang="en-US" altLang="zh-CN" sz="2400" kern="100" dirty="0">
                <a:latin typeface="Times New Roman" panose="02020603050405020304" pitchFamily="18" charset="0"/>
                <a:sym typeface="+mn-ea"/>
              </a:rPr>
              <a:t>2014</a:t>
            </a:r>
            <a:r>
              <a:rPr lang="zh-CN" altLang="zh-CN" sz="2400" kern="100" dirty="0">
                <a:latin typeface="Times New Roman" panose="02020603050405020304" pitchFamily="18" charset="0"/>
                <a:sym typeface="+mn-ea"/>
              </a:rPr>
              <a:t>年</a:t>
            </a:r>
            <a:r>
              <a:rPr lang="en-US" altLang="zh-CN" sz="2400" kern="100" dirty="0">
                <a:latin typeface="Times New Roman" panose="02020603050405020304" pitchFamily="18" charset="0"/>
                <a:sym typeface="+mn-ea"/>
              </a:rPr>
              <a:t>7</a:t>
            </a:r>
            <a:r>
              <a:rPr lang="zh-CN" altLang="zh-CN" sz="2400" kern="100" dirty="0">
                <a:latin typeface="Times New Roman" panose="02020603050405020304" pitchFamily="18" charset="0"/>
                <a:sym typeface="+mn-ea"/>
              </a:rPr>
              <a:t>月</a:t>
            </a:r>
            <a:endParaRPr lang="zh-CN" altLang="en-US" sz="2400" dirty="0">
              <a:solidFill>
                <a:schemeClr val="tx1"/>
              </a:solidFill>
              <a:latin typeface="+mn-ea"/>
            </a:endParaRPr>
          </a:p>
        </p:txBody>
      </p:sp>
    </p:spTree>
    <p:extLst>
      <p:ext uri="{BB962C8B-B14F-4D97-AF65-F5344CB8AC3E}">
        <p14:creationId xmlns:p14="http://schemas.microsoft.com/office/powerpoint/2010/main" val="6844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zh-CN" smtClean="0">
                <a:latin typeface="宋体" panose="02010600030101010101" pitchFamily="2" charset="-122"/>
              </a:rPr>
              <a:t>yum</a:t>
            </a:r>
            <a:r>
              <a:rPr lang="zh-CN" altLang="en-US" smtClean="0">
                <a:latin typeface="宋体" panose="02010600030101010101" pitchFamily="2" charset="-122"/>
              </a:rPr>
              <a:t>命令</a:t>
            </a:r>
            <a:endParaRPr lang="en-US" altLang="zh-CN" smtClean="0">
              <a:latin typeface="宋体" panose="02010600030101010101" pitchFamily="2" charset="-122"/>
            </a:endParaRPr>
          </a:p>
        </p:txBody>
      </p:sp>
      <p:sp>
        <p:nvSpPr>
          <p:cNvPr id="240643" name="Rectangle 3"/>
          <p:cNvSpPr>
            <a:spLocks noGrp="1" noChangeArrowheads="1"/>
          </p:cNvSpPr>
          <p:nvPr>
            <p:ph type="body" idx="1"/>
          </p:nvPr>
        </p:nvSpPr>
        <p:spPr/>
        <p:txBody>
          <a:bodyPr/>
          <a:lstStyle/>
          <a:p>
            <a:pPr>
              <a:lnSpc>
                <a:spcPct val="90000"/>
              </a:lnSpc>
            </a:pPr>
            <a:r>
              <a:rPr lang="zh-CN" altLang="en-US" dirty="0">
                <a:latin typeface="宋体" panose="02010600030101010101" pitchFamily="2" charset="-122"/>
              </a:rPr>
              <a:t>如果你机器没有</a:t>
            </a:r>
            <a:r>
              <a:rPr lang="en-US" altLang="zh-CN" dirty="0">
                <a:latin typeface="宋体" panose="02010600030101010101" pitchFamily="2" charset="-122"/>
              </a:rPr>
              <a:t>GCC </a:t>
            </a:r>
          </a:p>
          <a:p>
            <a:pPr>
              <a:lnSpc>
                <a:spcPct val="90000"/>
              </a:lnSpc>
              <a:buFont typeface="Wingdings" panose="05000000000000000000" pitchFamily="2" charset="2"/>
              <a:buNone/>
            </a:pPr>
            <a:r>
              <a:rPr lang="en-US" altLang="zh-CN" dirty="0">
                <a:latin typeface="宋体" panose="02010600030101010101" pitchFamily="2" charset="-122"/>
              </a:rPr>
              <a:t>	#</a:t>
            </a:r>
            <a:r>
              <a:rPr lang="en-US" altLang="zh-CN" dirty="0">
                <a:solidFill>
                  <a:srgbClr val="FF0000"/>
                </a:solidFill>
                <a:latin typeface="宋体" panose="02010600030101010101" pitchFamily="2" charset="-122"/>
              </a:rPr>
              <a:t>yum </a:t>
            </a:r>
            <a:r>
              <a:rPr lang="en-US" altLang="zh-CN" dirty="0" err="1">
                <a:solidFill>
                  <a:srgbClr val="FF0000"/>
                </a:solidFill>
                <a:latin typeface="宋体" panose="02010600030101010101" pitchFamily="2" charset="-122"/>
              </a:rPr>
              <a:t>groupinstall</a:t>
            </a:r>
            <a:r>
              <a:rPr lang="en-US" altLang="zh-CN" dirty="0">
                <a:solidFill>
                  <a:srgbClr val="FF0000"/>
                </a:solidFill>
                <a:latin typeface="宋体" panose="02010600030101010101" pitchFamily="2" charset="-122"/>
              </a:rPr>
              <a:t> “Development Tools” “Development Libraries”</a:t>
            </a:r>
          </a:p>
          <a:p>
            <a:pPr>
              <a:lnSpc>
                <a:spcPct val="90000"/>
              </a:lnSpc>
            </a:pPr>
            <a:r>
              <a:rPr lang="zh-CN" altLang="en-US" dirty="0">
                <a:latin typeface="宋体" panose="02010600030101010101" pitchFamily="2" charset="-122"/>
              </a:rPr>
              <a:t>显示软件包列表</a:t>
            </a:r>
          </a:p>
          <a:p>
            <a:pPr lvl="1">
              <a:lnSpc>
                <a:spcPct val="90000"/>
              </a:lnSpc>
              <a:buFont typeface="Wingdings" panose="05000000000000000000" pitchFamily="2" charset="2"/>
              <a:buNone/>
            </a:pPr>
            <a:r>
              <a:rPr lang="en-US" altLang="zh-CN" dirty="0" smtClean="0">
                <a:latin typeface="宋体" panose="02010600030101010101" pitchFamily="2" charset="-122"/>
              </a:rPr>
              <a:t>#yum </a:t>
            </a:r>
            <a:r>
              <a:rPr lang="en-US" altLang="zh-CN" dirty="0" err="1" smtClean="0">
                <a:latin typeface="宋体" panose="02010600030101010101" pitchFamily="2" charset="-122"/>
              </a:rPr>
              <a:t>grouplist</a:t>
            </a:r>
            <a:endParaRPr lang="en-US" altLang="zh-CN" dirty="0" smtClean="0">
              <a:latin typeface="宋体" panose="02010600030101010101" pitchFamily="2" charset="-122"/>
            </a:endParaRPr>
          </a:p>
          <a:p>
            <a:pPr>
              <a:lnSpc>
                <a:spcPct val="90000"/>
              </a:lnSpc>
            </a:pPr>
            <a:r>
              <a:rPr lang="zh-CN" altLang="en-US" dirty="0">
                <a:latin typeface="宋体" panose="02010600030101010101" pitchFamily="2" charset="-122"/>
              </a:rPr>
              <a:t>卸载特定的软件包</a:t>
            </a:r>
          </a:p>
          <a:p>
            <a:pPr>
              <a:lnSpc>
                <a:spcPct val="90000"/>
              </a:lnSpc>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#yum remove {package-name-1} {package-name-2}</a:t>
            </a:r>
          </a:p>
          <a:p>
            <a:pPr>
              <a:lnSpc>
                <a:spcPct val="90000"/>
              </a:lnSpc>
            </a:pPr>
            <a:r>
              <a:rPr lang="zh-CN" altLang="en-US" dirty="0">
                <a:latin typeface="宋体" panose="02010600030101010101" pitchFamily="2" charset="-122"/>
              </a:rPr>
              <a:t>显示提供指定文件的包</a:t>
            </a:r>
          </a:p>
          <a:p>
            <a:pPr>
              <a:lnSpc>
                <a:spcPct val="90000"/>
              </a:lnSpc>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#yum </a:t>
            </a:r>
            <a:r>
              <a:rPr lang="en-US" altLang="zh-CN" dirty="0" err="1">
                <a:latin typeface="宋体" panose="02010600030101010101" pitchFamily="2" charset="-122"/>
              </a:rPr>
              <a:t>whatprovides</a:t>
            </a:r>
            <a:r>
              <a:rPr lang="en-US" altLang="zh-CN" dirty="0">
                <a:latin typeface="宋体" panose="02010600030101010101" pitchFamily="2" charset="-122"/>
              </a:rPr>
              <a:t> /</a:t>
            </a:r>
            <a:r>
              <a:rPr lang="en-US" altLang="zh-CN" dirty="0" err="1">
                <a:latin typeface="宋体" panose="02010600030101010101" pitchFamily="2" charset="-122"/>
              </a:rPr>
              <a:t>etc</a:t>
            </a:r>
            <a:r>
              <a:rPr lang="en-US" altLang="zh-CN" dirty="0">
                <a:latin typeface="宋体" panose="02010600030101010101" pitchFamily="2" charset="-122"/>
              </a:rPr>
              <a:t>/</a:t>
            </a:r>
            <a:r>
              <a:rPr lang="en-US" altLang="zh-CN" dirty="0" err="1">
                <a:latin typeface="宋体" panose="02010600030101010101" pitchFamily="2" charset="-122"/>
              </a:rPr>
              <a:t>passwd</a:t>
            </a:r>
            <a:endParaRPr lang="en-US" altLang="zh-CN" dirty="0">
              <a:latin typeface="宋体" panose="02010600030101010101" pitchFamily="2" charset="-122"/>
            </a:endParaRPr>
          </a:p>
          <a:p>
            <a:pPr>
              <a:lnSpc>
                <a:spcPct val="90000"/>
              </a:lnSpc>
            </a:pPr>
            <a:r>
              <a:rPr lang="zh-CN" altLang="en-US" dirty="0">
                <a:latin typeface="宋体" panose="02010600030101010101" pitchFamily="2" charset="-122"/>
              </a:rPr>
              <a:t>查询哪个包提供了指定内容</a:t>
            </a:r>
          </a:p>
          <a:p>
            <a:pPr>
              <a:lnSpc>
                <a:spcPct val="90000"/>
              </a:lnSpc>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#yum </a:t>
            </a:r>
            <a:r>
              <a:rPr lang="en-US" altLang="zh-CN" dirty="0" err="1">
                <a:latin typeface="宋体" panose="02010600030101010101" pitchFamily="2" charset="-122"/>
              </a:rPr>
              <a:t>whatprovides</a:t>
            </a:r>
            <a:r>
              <a:rPr lang="en-US" altLang="zh-CN" dirty="0">
                <a:latin typeface="宋体" panose="02010600030101010101" pitchFamily="2" charset="-122"/>
              </a:rPr>
              <a:t> {dependency-1} {dependency-2}</a:t>
            </a:r>
          </a:p>
        </p:txBody>
      </p:sp>
      <p:sp>
        <p:nvSpPr>
          <p:cNvPr id="4" name="文本框 3"/>
          <p:cNvSpPr txBox="1"/>
          <p:nvPr/>
        </p:nvSpPr>
        <p:spPr>
          <a:xfrm>
            <a:off x="7663993" y="321181"/>
            <a:ext cx="2236510" cy="584775"/>
          </a:xfrm>
          <a:prstGeom prst="rect">
            <a:avLst/>
          </a:prstGeom>
          <a:noFill/>
        </p:spPr>
        <p:txBody>
          <a:bodyPr wrap="none" rtlCol="0">
            <a:spAutoFit/>
          </a:bodyPr>
          <a:lstStyle/>
          <a:p>
            <a:r>
              <a:rPr lang="zh-CN" altLang="en-US" sz="3200" b="1" dirty="0" smtClean="0">
                <a:solidFill>
                  <a:schemeClr val="accent4">
                    <a:lumMod val="60000"/>
                    <a:lumOff val="40000"/>
                  </a:schemeClr>
                </a:solidFill>
              </a:rPr>
              <a:t>与考试无关</a:t>
            </a:r>
            <a:endParaRPr lang="zh-CN" altLang="en-US" sz="3200" b="1" dirty="0">
              <a:solidFill>
                <a:schemeClr val="accent4">
                  <a:lumMod val="60000"/>
                  <a:lumOff val="40000"/>
                </a:schemeClr>
              </a:solidFill>
            </a:endParaRPr>
          </a:p>
        </p:txBody>
      </p:sp>
    </p:spTree>
    <p:extLst>
      <p:ext uri="{BB962C8B-B14F-4D97-AF65-F5344CB8AC3E}">
        <p14:creationId xmlns:p14="http://schemas.microsoft.com/office/powerpoint/2010/main" val="1317296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757282" y="209635"/>
            <a:ext cx="9511183"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smtClean="0">
                <a:solidFill>
                  <a:schemeClr val="bg1"/>
                </a:solidFill>
                <a:latin typeface="微软雅黑" panose="020B0503020204020204" pitchFamily="34" charset="-122"/>
                <a:ea typeface="微软雅黑" panose="020B0503020204020204" pitchFamily="34" charset="-122"/>
              </a:rPr>
              <a:t>1.3 </a:t>
            </a:r>
            <a:r>
              <a:rPr kumimoji="1" lang="zh-CN" altLang="en-US" dirty="0" smtClean="0">
                <a:solidFill>
                  <a:schemeClr val="bg1"/>
                </a:solidFill>
                <a:latin typeface="微软雅黑" panose="020B0503020204020204" pitchFamily="34" charset="-122"/>
                <a:ea typeface="微软雅黑" panose="020B0503020204020204" pitchFamily="34" charset="-122"/>
              </a:rPr>
              <a:t>了解编译系统如何工作是大有益处的</a:t>
            </a:r>
            <a:endParaRPr lang="en-US" altLang="zh-CN" dirty="0" smtClean="0"/>
          </a:p>
          <a:p>
            <a:pPr marL="0" indent="0">
              <a:buNone/>
            </a:pPr>
            <a:r>
              <a:rPr kumimoji="1" lang="en-US" altLang="zh-CN" dirty="0" smtClean="0">
                <a:solidFill>
                  <a:schemeClr val="bg1"/>
                </a:solidFill>
                <a:latin typeface="微软雅黑" panose="020B0503020204020204" pitchFamily="34" charset="-122"/>
                <a:ea typeface="微软雅黑" panose="020B0503020204020204" pitchFamily="34" charset="-122"/>
              </a:rPr>
              <a:t>  </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66656"/>
          <a:stretch>
            <a:fillRect/>
          </a:stretch>
        </p:blipFill>
        <p:spPr>
          <a:xfrm>
            <a:off x="0" y="1507490"/>
            <a:ext cx="1370330" cy="3692525"/>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 r="66562"/>
          <a:stretch>
            <a:fillRect/>
          </a:stretch>
        </p:blipFill>
        <p:spPr>
          <a:xfrm>
            <a:off x="10836910" y="1507490"/>
            <a:ext cx="1361440" cy="3692525"/>
          </a:xfrm>
          <a:prstGeom prst="rect">
            <a:avLst/>
          </a:prstGeom>
        </p:spPr>
      </p:pic>
      <p:sp>
        <p:nvSpPr>
          <p:cNvPr id="11" name="灯片编号占位符 3"/>
          <p:cNvSpPr>
            <a:spLocks noGrp="1"/>
          </p:cNvSpPr>
          <p:nvPr/>
        </p:nvSpPr>
        <p:spPr>
          <a:xfrm>
            <a:off x="8737600" y="6320791"/>
            <a:ext cx="2844800" cy="365125"/>
          </a:xfrm>
          <a:prstGeom prst="rect">
            <a:avLst/>
          </a:prstGeom>
        </p:spPr>
        <p:txBody>
          <a:bodyPr vert="horz" wrap="square" lIns="91440" tIns="45720" rIns="91440" bIns="45720" numCol="1" anchor="ctr" anchorCtr="0" compatLnSpc="1"/>
          <a:lstStyle>
            <a:defPPr>
              <a:defRPr lang="zh-CN"/>
            </a:defPPr>
            <a:lvl1pPr marL="0" algn="r" defTabSz="914400" rtl="0" eaLnBrk="1" latinLnBrk="0" hangingPunct="1">
              <a:defRPr sz="1200" kern="1200">
                <a:solidFill>
                  <a:srgbClr val="898989"/>
                </a:solidFill>
                <a:latin typeface="Calibri" panose="020F050202020403020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92EB7A3-68BD-4CAE-8C14-8063AF6D8FB4}" type="slidenum">
              <a:rPr lang="zh-CN" altLang="en-US" smtClean="0"/>
              <a:t>21</a:t>
            </a:fld>
            <a:endParaRPr lang="zh-CN" altLang="en-US"/>
          </a:p>
        </p:txBody>
      </p:sp>
      <p:sp>
        <p:nvSpPr>
          <p:cNvPr id="3" name="矩形 2"/>
          <p:cNvSpPr/>
          <p:nvPr/>
        </p:nvSpPr>
        <p:spPr>
          <a:xfrm>
            <a:off x="1589233" y="783817"/>
            <a:ext cx="9028773" cy="5139869"/>
          </a:xfrm>
          <a:prstGeom prst="rect">
            <a:avLst/>
          </a:prstGeom>
        </p:spPr>
        <p:txBody>
          <a:bodyPr wrap="square">
            <a:spAutoFit/>
          </a:bodyPr>
          <a:lstStyle/>
          <a:p>
            <a:r>
              <a:rPr lang="en-US" altLang="zh-CN" sz="2800" b="1" dirty="0" smtClean="0">
                <a:solidFill>
                  <a:schemeClr val="tx1"/>
                </a:solidFill>
                <a:latin typeface="+mn-ea"/>
              </a:rPr>
              <a:t>1</a:t>
            </a:r>
            <a:r>
              <a:rPr lang="zh-CN" altLang="en-US" sz="2800" b="1" dirty="0">
                <a:solidFill>
                  <a:schemeClr val="tx1"/>
                </a:solidFill>
                <a:latin typeface="+mn-ea"/>
              </a:rPr>
              <a:t>）优化程序</a:t>
            </a:r>
            <a:r>
              <a:rPr lang="zh-CN" altLang="en-US" sz="2800" b="1" dirty="0" smtClean="0">
                <a:solidFill>
                  <a:schemeClr val="tx1"/>
                </a:solidFill>
                <a:latin typeface="+mn-ea"/>
              </a:rPr>
              <a:t>性能</a:t>
            </a:r>
          </a:p>
          <a:p>
            <a:pPr lvl="2" indent="0">
              <a:buFont typeface="Wingdings" panose="05000000000000000000" charset="0"/>
              <a:buChar char=""/>
            </a:pPr>
            <a:r>
              <a:rPr lang="en-US" altLang="zh-CN" sz="2400" b="1" dirty="0" err="1" smtClean="0">
                <a:solidFill>
                  <a:schemeClr val="bg1">
                    <a:lumMod val="50000"/>
                  </a:schemeClr>
                </a:solidFill>
                <a:latin typeface="+mn-ea"/>
              </a:rPr>
              <a:t>swith</a:t>
            </a:r>
            <a:r>
              <a:rPr lang="zh-CN" altLang="en-US" sz="2400" b="1" dirty="0" smtClean="0">
                <a:solidFill>
                  <a:schemeClr val="bg1">
                    <a:lumMod val="50000"/>
                  </a:schemeClr>
                </a:solidFill>
                <a:latin typeface="+mn-ea"/>
              </a:rPr>
              <a:t>语句比</a:t>
            </a:r>
            <a:r>
              <a:rPr lang="en-US" altLang="zh-CN" sz="2400" b="1" dirty="0" smtClean="0">
                <a:solidFill>
                  <a:schemeClr val="bg1">
                    <a:lumMod val="50000"/>
                  </a:schemeClr>
                </a:solidFill>
                <a:latin typeface="+mn-ea"/>
              </a:rPr>
              <a:t>if-then-else</a:t>
            </a:r>
            <a:r>
              <a:rPr lang="zh-CN" altLang="en-US" sz="2400" b="1" dirty="0" smtClean="0">
                <a:solidFill>
                  <a:schemeClr val="bg1">
                    <a:lumMod val="50000"/>
                  </a:schemeClr>
                </a:solidFill>
                <a:latin typeface="+mn-ea"/>
              </a:rPr>
              <a:t>语句效率高吗？</a:t>
            </a:r>
          </a:p>
          <a:p>
            <a:pPr marL="1200150" lvl="2" indent="-285750">
              <a:buFont typeface="Wingdings" panose="05000000000000000000" charset="0"/>
              <a:buChar char=""/>
            </a:pPr>
            <a:r>
              <a:rPr lang="zh-CN" altLang="en-US" sz="2400" b="1" dirty="0" smtClean="0">
                <a:solidFill>
                  <a:schemeClr val="bg1">
                    <a:lumMod val="50000"/>
                  </a:schemeClr>
                </a:solidFill>
                <a:latin typeface="+mn-ea"/>
              </a:rPr>
              <a:t>函数调用的开销有多大？</a:t>
            </a:r>
          </a:p>
          <a:p>
            <a:pPr marL="1200150" lvl="2" indent="-285750">
              <a:buFont typeface="Wingdings" panose="05000000000000000000" charset="0"/>
              <a:buChar char=""/>
            </a:pPr>
            <a:r>
              <a:rPr lang="en-US" altLang="zh-CN" sz="2400" b="1" dirty="0" smtClean="0">
                <a:solidFill>
                  <a:schemeClr val="bg1">
                    <a:lumMod val="50000"/>
                  </a:schemeClr>
                </a:solidFill>
                <a:latin typeface="+mn-ea"/>
              </a:rPr>
              <a:t>while</a:t>
            </a:r>
            <a:r>
              <a:rPr lang="zh-CN" altLang="en-US" sz="2400" b="1" dirty="0" smtClean="0">
                <a:solidFill>
                  <a:schemeClr val="bg1">
                    <a:lumMod val="50000"/>
                  </a:schemeClr>
                </a:solidFill>
                <a:latin typeface="+mn-ea"/>
              </a:rPr>
              <a:t>循环比</a:t>
            </a:r>
            <a:r>
              <a:rPr lang="en-US" altLang="zh-CN" sz="2400" b="1" dirty="0" smtClean="0">
                <a:solidFill>
                  <a:schemeClr val="bg1">
                    <a:lumMod val="50000"/>
                  </a:schemeClr>
                </a:solidFill>
                <a:latin typeface="+mn-ea"/>
              </a:rPr>
              <a:t>for</a:t>
            </a:r>
            <a:r>
              <a:rPr lang="zh-CN" altLang="en-US" sz="2400" b="1" dirty="0" smtClean="0">
                <a:solidFill>
                  <a:schemeClr val="bg1">
                    <a:lumMod val="50000"/>
                  </a:schemeClr>
                </a:solidFill>
                <a:latin typeface="+mn-ea"/>
              </a:rPr>
              <a:t>循环高效吗？</a:t>
            </a:r>
          </a:p>
          <a:p>
            <a:pPr marL="1200150" lvl="2" indent="-285750">
              <a:buFont typeface="Wingdings" panose="05000000000000000000" charset="0"/>
              <a:buChar char=""/>
            </a:pPr>
            <a:r>
              <a:rPr lang="zh-CN" altLang="en-US" sz="2400" b="1" dirty="0" smtClean="0">
                <a:solidFill>
                  <a:schemeClr val="bg1">
                    <a:lumMod val="50000"/>
                  </a:schemeClr>
                </a:solidFill>
                <a:latin typeface="+mn-ea"/>
              </a:rPr>
              <a:t>指针引用比数组索引效率高吗？</a:t>
            </a:r>
          </a:p>
          <a:p>
            <a:pPr marL="1200150" lvl="2" indent="-285750">
              <a:buFont typeface="Wingdings" panose="05000000000000000000" charset="0"/>
              <a:buChar char=""/>
            </a:pPr>
            <a:r>
              <a:rPr lang="zh-CN" altLang="en-US" sz="2400" b="1" dirty="0" smtClean="0">
                <a:solidFill>
                  <a:schemeClr val="bg1">
                    <a:lumMod val="50000"/>
                  </a:schemeClr>
                </a:solidFill>
                <a:latin typeface="+mn-ea"/>
              </a:rPr>
              <a:t>循环求和的结果放在本地变量要比传入的变量快？</a:t>
            </a:r>
          </a:p>
          <a:p>
            <a:pPr marL="1200150" lvl="2" indent="-285750">
              <a:buFont typeface="Wingdings" panose="05000000000000000000" charset="0"/>
              <a:buChar char=""/>
            </a:pPr>
            <a:r>
              <a:rPr lang="zh-CN" altLang="en-US" sz="2400" b="1" dirty="0" smtClean="0">
                <a:solidFill>
                  <a:schemeClr val="bg1">
                    <a:lumMod val="50000"/>
                  </a:schemeClr>
                </a:solidFill>
                <a:latin typeface="+mn-ea"/>
              </a:rPr>
              <a:t>优化：</a:t>
            </a:r>
            <a:r>
              <a:rPr lang="en-US" altLang="zh-CN" sz="2400" b="1" dirty="0" smtClean="0">
                <a:solidFill>
                  <a:schemeClr val="bg1">
                    <a:lumMod val="50000"/>
                  </a:schemeClr>
                </a:solidFill>
                <a:latin typeface="+mn-ea"/>
              </a:rPr>
              <a:t>C</a:t>
            </a:r>
            <a:r>
              <a:rPr lang="zh-CN" altLang="en-US" sz="2400" b="1" dirty="0" smtClean="0">
                <a:solidFill>
                  <a:schemeClr val="bg1">
                    <a:lumMod val="50000"/>
                  </a:schemeClr>
                </a:solidFill>
                <a:latin typeface="+mn-ea"/>
              </a:rPr>
              <a:t>语言变换</a:t>
            </a:r>
            <a:r>
              <a:rPr lang="en-US" altLang="zh-CN" sz="2400" b="1" dirty="0" smtClean="0">
                <a:solidFill>
                  <a:schemeClr val="bg1">
                    <a:lumMod val="50000"/>
                  </a:schemeClr>
                </a:solidFill>
                <a:latin typeface="+mn-ea"/>
              </a:rPr>
              <a:t>/</a:t>
            </a:r>
            <a:r>
              <a:rPr lang="zh-CN" altLang="en-US" sz="2400" b="1" dirty="0" smtClean="0">
                <a:solidFill>
                  <a:schemeClr val="bg1">
                    <a:lumMod val="50000"/>
                  </a:schemeClr>
                </a:solidFill>
                <a:latin typeface="+mn-ea"/>
              </a:rPr>
              <a:t>存储层次结构</a:t>
            </a:r>
          </a:p>
          <a:p>
            <a:endParaRPr lang="zh-CN" altLang="en-US" sz="2400" b="1" dirty="0" smtClean="0">
              <a:solidFill>
                <a:schemeClr val="bg1">
                  <a:lumMod val="50000"/>
                </a:schemeClr>
              </a:solidFill>
              <a:latin typeface="+mn-ea"/>
            </a:endParaRPr>
          </a:p>
          <a:p>
            <a:r>
              <a:rPr lang="en-US" altLang="zh-CN" sz="2800" b="1" dirty="0">
                <a:solidFill>
                  <a:schemeClr val="tx1"/>
                </a:solidFill>
                <a:latin typeface="+mn-ea"/>
              </a:rPr>
              <a:t>2</a:t>
            </a:r>
            <a:r>
              <a:rPr lang="zh-CN" altLang="en-US" sz="2800" b="1" dirty="0" smtClean="0">
                <a:solidFill>
                  <a:schemeClr val="tx1"/>
                </a:solidFill>
                <a:latin typeface="+mn-ea"/>
              </a:rPr>
              <a:t>）处理链接时出现的错误</a:t>
            </a:r>
          </a:p>
          <a:p>
            <a:pPr lvl="2" indent="0">
              <a:buFont typeface="Wingdings" panose="05000000000000000000" charset="0"/>
              <a:buChar char=""/>
            </a:pPr>
            <a:r>
              <a:rPr lang="zh-CN" altLang="en-US" sz="2400" b="1" dirty="0" smtClean="0">
                <a:solidFill>
                  <a:schemeClr val="bg1">
                    <a:lumMod val="50000"/>
                  </a:schemeClr>
                </a:solidFill>
                <a:latin typeface="+mn-ea"/>
              </a:rPr>
              <a:t>大型的开源软件在编译时往往会出现库不完整的情况</a:t>
            </a:r>
          </a:p>
          <a:p>
            <a:r>
              <a:rPr lang="en-US" altLang="zh-CN" sz="2800" b="1" dirty="0">
                <a:solidFill>
                  <a:schemeClr val="tx1"/>
                </a:solidFill>
                <a:latin typeface="+mn-ea"/>
              </a:rPr>
              <a:t>	</a:t>
            </a:r>
            <a:endParaRPr lang="en-US" altLang="zh-CN" sz="3200" b="1" dirty="0" smtClean="0">
              <a:solidFill>
                <a:schemeClr val="tx1"/>
              </a:solidFill>
              <a:latin typeface="+mn-ea"/>
            </a:endParaRPr>
          </a:p>
          <a:p>
            <a:r>
              <a:rPr lang="en-US" altLang="zh-CN" sz="2800" b="1" dirty="0" smtClean="0">
                <a:solidFill>
                  <a:schemeClr val="tx1"/>
                </a:solidFill>
                <a:latin typeface="+mn-ea"/>
              </a:rPr>
              <a:t>3</a:t>
            </a:r>
            <a:r>
              <a:rPr lang="zh-CN" altLang="en-US" sz="2800" b="1" dirty="0" smtClean="0">
                <a:solidFill>
                  <a:schemeClr val="tx1"/>
                </a:solidFill>
                <a:latin typeface="+mn-ea"/>
              </a:rPr>
              <a:t>）避免安全漏洞</a:t>
            </a:r>
          </a:p>
          <a:p>
            <a:pPr marL="1200150" lvl="2" indent="-285750">
              <a:buFont typeface="Wingdings" panose="05000000000000000000" charset="0"/>
              <a:buChar char=""/>
            </a:pPr>
            <a:r>
              <a:rPr lang="zh-CN" altLang="en-US" sz="2400" b="1" dirty="0">
                <a:solidFill>
                  <a:schemeClr val="bg1">
                    <a:lumMod val="50000"/>
                  </a:schemeClr>
                </a:solidFill>
                <a:latin typeface="+mn-ea"/>
              </a:rPr>
              <a:t>例如</a:t>
            </a:r>
            <a:r>
              <a:rPr lang="zh-CN" altLang="en-US" sz="2400" b="1" dirty="0" smtClean="0">
                <a:solidFill>
                  <a:schemeClr val="bg1">
                    <a:lumMod val="50000"/>
                  </a:schemeClr>
                </a:solidFill>
                <a:latin typeface="+mn-ea"/>
              </a:rPr>
              <a:t>缓冲区溢出攻击中的数据的数量和格式问题</a:t>
            </a:r>
          </a:p>
        </p:txBody>
      </p:sp>
    </p:spTree>
    <p:extLst>
      <p:ext uri="{BB962C8B-B14F-4D97-AF65-F5344CB8AC3E}">
        <p14:creationId xmlns:p14="http://schemas.microsoft.com/office/powerpoint/2010/main" val="3192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796915" y="1582500"/>
            <a:ext cx="6325870" cy="4515285"/>
          </a:xfrm>
          <a:prstGeom prst="rect">
            <a:avLst/>
          </a:prstGeom>
        </p:spPr>
      </p:pic>
      <p:sp>
        <p:nvSpPr>
          <p:cNvPr id="2" name="标题 1"/>
          <p:cNvSpPr>
            <a:spLocks noGrp="1"/>
          </p:cNvSpPr>
          <p:nvPr>
            <p:ph type="title"/>
          </p:nvPr>
        </p:nvSpPr>
        <p:spPr/>
        <p:txBody>
          <a:bodyPr/>
          <a:lstStyle/>
          <a:p>
            <a:r>
              <a:rPr lang="en-US" altLang="zh-CN" dirty="0" smtClean="0"/>
              <a:t>1.4 </a:t>
            </a:r>
            <a:r>
              <a:rPr lang="zh-CN" altLang="en-US" dirty="0" smtClean="0"/>
              <a:t>处理器读并解释存储在内存中的指令</a:t>
            </a:r>
            <a:endParaRPr lang="zh-CN" altLang="en-US"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22</a:t>
            </a:fld>
            <a:endParaRPr lang="zh-CN" altLang="en-US"/>
          </a:p>
        </p:txBody>
      </p:sp>
      <p:sp>
        <p:nvSpPr>
          <p:cNvPr id="9" name="文本框 8"/>
          <p:cNvSpPr txBox="1"/>
          <p:nvPr/>
        </p:nvSpPr>
        <p:spPr>
          <a:xfrm>
            <a:off x="1047750" y="1232972"/>
            <a:ext cx="2377440" cy="369332"/>
          </a:xfrm>
          <a:prstGeom prst="rect">
            <a:avLst/>
          </a:prstGeom>
          <a:noFill/>
        </p:spPr>
        <p:txBody>
          <a:bodyPr wrap="square" rtlCol="0">
            <a:spAutoFit/>
          </a:bodyPr>
          <a:lstStyle/>
          <a:p>
            <a:r>
              <a:rPr lang="zh-CN" altLang="en-US" b="1" dirty="0" smtClean="0"/>
              <a:t>程序的执行</a:t>
            </a:r>
            <a:r>
              <a:rPr lang="zh-CN" altLang="en-US" dirty="0"/>
              <a:t>：</a:t>
            </a:r>
          </a:p>
        </p:txBody>
      </p:sp>
      <p:sp>
        <p:nvSpPr>
          <p:cNvPr id="3" name="矩形 2"/>
          <p:cNvSpPr/>
          <p:nvPr/>
        </p:nvSpPr>
        <p:spPr>
          <a:xfrm>
            <a:off x="2748915" y="865666"/>
            <a:ext cx="6096000" cy="954107"/>
          </a:xfrm>
          <a:prstGeom prst="rect">
            <a:avLst/>
          </a:prstGeom>
        </p:spPr>
        <p:txBody>
          <a:bodyPr>
            <a:spAutoFit/>
          </a:bodyPr>
          <a:lstStyle/>
          <a:p>
            <a:r>
              <a:rPr lang="en-US" altLang="zh-CN" sz="2800" dirty="0" err="1">
                <a:latin typeface="ZztexMono-Regular"/>
              </a:rPr>
              <a:t>unix</a:t>
            </a:r>
            <a:r>
              <a:rPr lang="en-US" altLang="zh-CN" sz="2800" dirty="0">
                <a:latin typeface="ZztexMono-Regular"/>
              </a:rPr>
              <a:t>&gt; </a:t>
            </a:r>
            <a:r>
              <a:rPr lang="en-US" altLang="zh-CN" sz="2800" i="1" dirty="0">
                <a:latin typeface="ZztexMono-Italic"/>
              </a:rPr>
              <a:t>./hello</a:t>
            </a:r>
          </a:p>
          <a:p>
            <a:r>
              <a:rPr lang="en-US" altLang="zh-CN" sz="2800" dirty="0">
                <a:latin typeface="ZztexMono-Regular"/>
              </a:rPr>
              <a:t>hello, </a:t>
            </a:r>
            <a:r>
              <a:rPr lang="en-US" altLang="zh-CN" sz="2800" dirty="0" smtClean="0">
                <a:latin typeface="ZztexMono-Regular"/>
              </a:rPr>
              <a:t>world</a:t>
            </a:r>
            <a:endParaRPr lang="en-US" altLang="zh-CN" sz="2800" dirty="0">
              <a:latin typeface="ZztexMono-Regular"/>
            </a:endParaRPr>
          </a:p>
        </p:txBody>
      </p:sp>
      <p:sp>
        <p:nvSpPr>
          <p:cNvPr id="8" name="内容占位符 2"/>
          <p:cNvSpPr txBox="1">
            <a:spLocks/>
          </p:cNvSpPr>
          <p:nvPr/>
        </p:nvSpPr>
        <p:spPr>
          <a:xfrm>
            <a:off x="781050" y="1861723"/>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t>1.4.1</a:t>
            </a:r>
            <a:r>
              <a:rPr lang="zh-CN" altLang="en-US" dirty="0" smtClean="0"/>
              <a:t> 系统的硬件</a:t>
            </a:r>
            <a:r>
              <a:rPr lang="zh-CN" altLang="en-US" dirty="0"/>
              <a:t>组成</a:t>
            </a:r>
            <a:endParaRPr lang="en-US" altLang="zh-CN" dirty="0" smtClean="0"/>
          </a:p>
          <a:p>
            <a:pPr lvl="1"/>
            <a:r>
              <a:rPr lang="zh-CN" altLang="en-US" dirty="0" smtClean="0"/>
              <a:t>总线</a:t>
            </a:r>
            <a:endParaRPr lang="en-US" altLang="zh-CN" dirty="0" smtClean="0"/>
          </a:p>
          <a:p>
            <a:pPr lvl="2"/>
            <a:r>
              <a:rPr lang="zh-CN" altLang="en-US" dirty="0" smtClean="0"/>
              <a:t>字，</a:t>
            </a:r>
            <a:r>
              <a:rPr lang="en-US" altLang="zh-CN" dirty="0" smtClean="0"/>
              <a:t>32</a:t>
            </a:r>
            <a:r>
              <a:rPr lang="zh-CN" altLang="en-US" dirty="0" smtClean="0"/>
              <a:t>位</a:t>
            </a:r>
            <a:r>
              <a:rPr lang="en-US" altLang="zh-CN" dirty="0" smtClean="0"/>
              <a:t>/64</a:t>
            </a:r>
            <a:r>
              <a:rPr lang="zh-CN" altLang="en-US" dirty="0" smtClean="0"/>
              <a:t>位</a:t>
            </a:r>
            <a:endParaRPr lang="en-US" altLang="zh-CN" dirty="0" smtClean="0"/>
          </a:p>
          <a:p>
            <a:pPr lvl="1"/>
            <a:r>
              <a:rPr lang="en-US" altLang="zh-CN" dirty="0" smtClean="0"/>
              <a:t>IO</a:t>
            </a:r>
            <a:r>
              <a:rPr lang="zh-CN" altLang="en-US" dirty="0" smtClean="0"/>
              <a:t>设备</a:t>
            </a:r>
            <a:endParaRPr lang="en-US" altLang="zh-CN" dirty="0" smtClean="0"/>
          </a:p>
          <a:p>
            <a:pPr lvl="2"/>
            <a:r>
              <a:rPr lang="zh-CN" altLang="en-US" dirty="0" smtClean="0"/>
              <a:t>控制器</a:t>
            </a:r>
            <a:r>
              <a:rPr lang="en-US" altLang="zh-CN" dirty="0" smtClean="0"/>
              <a:t>/</a:t>
            </a:r>
            <a:r>
              <a:rPr lang="zh-CN" altLang="en-US" dirty="0" smtClean="0"/>
              <a:t>适配器</a:t>
            </a:r>
            <a:endParaRPr lang="en-US" altLang="zh-CN" dirty="0" smtClean="0"/>
          </a:p>
          <a:p>
            <a:pPr lvl="2"/>
            <a:r>
              <a:rPr lang="zh-CN" altLang="en-US" dirty="0" smtClean="0"/>
              <a:t>扩展</a:t>
            </a:r>
            <a:r>
              <a:rPr lang="zh-CN" altLang="en-US" dirty="0"/>
              <a:t>槽</a:t>
            </a:r>
            <a:endParaRPr lang="en-US" altLang="zh-CN" dirty="0" smtClean="0"/>
          </a:p>
          <a:p>
            <a:pPr lvl="1"/>
            <a:r>
              <a:rPr lang="zh-CN" altLang="en-US" dirty="0" smtClean="0"/>
              <a:t>主存</a:t>
            </a:r>
            <a:endParaRPr lang="en-US" altLang="zh-CN" dirty="0" smtClean="0"/>
          </a:p>
          <a:p>
            <a:pPr lvl="1"/>
            <a:r>
              <a:rPr lang="en-US" altLang="zh-CN" dirty="0" smtClean="0"/>
              <a:t>CPU</a:t>
            </a:r>
          </a:p>
          <a:p>
            <a:pPr lvl="2"/>
            <a:r>
              <a:rPr lang="zh-CN" altLang="en-US" dirty="0" smtClean="0"/>
              <a:t>程序计数器</a:t>
            </a:r>
            <a:r>
              <a:rPr lang="en-US" altLang="zh-CN" dirty="0" smtClean="0"/>
              <a:t>/</a:t>
            </a:r>
            <a:r>
              <a:rPr lang="zh-CN" altLang="en-US" dirty="0" smtClean="0"/>
              <a:t>寄存器文件</a:t>
            </a:r>
            <a:r>
              <a:rPr lang="en-US" altLang="zh-CN" dirty="0" smtClean="0"/>
              <a:t>/</a:t>
            </a:r>
            <a:r>
              <a:rPr lang="zh-CN" altLang="en-US" dirty="0" smtClean="0"/>
              <a:t>算术逻辑单元</a:t>
            </a:r>
            <a:endParaRPr lang="en-US" altLang="zh-CN" dirty="0" smtClean="0"/>
          </a:p>
          <a:p>
            <a:pPr lvl="2"/>
            <a:r>
              <a:rPr lang="en-US" altLang="zh-CN" dirty="0" smtClean="0"/>
              <a:t>ISA</a:t>
            </a:r>
            <a:r>
              <a:rPr lang="zh-CN" altLang="en-US" dirty="0" smtClean="0"/>
              <a:t>和微体系结构</a:t>
            </a:r>
            <a:endParaRPr lang="en-US" altLang="zh-CN" dirty="0" smtClean="0"/>
          </a:p>
        </p:txBody>
      </p:sp>
      <p:sp>
        <p:nvSpPr>
          <p:cNvPr id="6" name="文本框 5"/>
          <p:cNvSpPr txBox="1"/>
          <p:nvPr/>
        </p:nvSpPr>
        <p:spPr>
          <a:xfrm>
            <a:off x="9144317" y="1158054"/>
            <a:ext cx="2571750" cy="369332"/>
          </a:xfrm>
          <a:prstGeom prst="rect">
            <a:avLst/>
          </a:prstGeom>
          <a:noFill/>
        </p:spPr>
        <p:txBody>
          <a:bodyPr wrap="square" rtlCol="0">
            <a:spAutoFit/>
          </a:bodyPr>
          <a:lstStyle/>
          <a:p>
            <a:r>
              <a:rPr lang="en-US" altLang="zh-CN" dirty="0" smtClean="0"/>
              <a:t>Intel Pentium</a:t>
            </a:r>
            <a:r>
              <a:rPr lang="zh-CN" altLang="en-US" dirty="0" smtClean="0"/>
              <a:t>系统模型</a:t>
            </a:r>
            <a:endParaRPr lang="zh-CN" altLang="en-US" dirty="0"/>
          </a:p>
        </p:txBody>
      </p:sp>
      <p:sp>
        <p:nvSpPr>
          <p:cNvPr id="7" name="左右箭头 6"/>
          <p:cNvSpPr/>
          <p:nvPr/>
        </p:nvSpPr>
        <p:spPr>
          <a:xfrm>
            <a:off x="2988945" y="2517659"/>
            <a:ext cx="872490" cy="39699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239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23</a:t>
            </a:fld>
            <a:endParaRPr lang="zh-CN" altLang="en-US"/>
          </a:p>
        </p:txBody>
      </p:sp>
      <p:sp>
        <p:nvSpPr>
          <p:cNvPr id="3" name="内容占位符 2"/>
          <p:cNvSpPr txBox="1">
            <a:spLocks/>
          </p:cNvSpPr>
          <p:nvPr/>
        </p:nvSpPr>
        <p:spPr>
          <a:xfrm>
            <a:off x="743053" y="682094"/>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t>1.4.2</a:t>
            </a:r>
            <a:r>
              <a:rPr lang="zh-CN" altLang="en-US" dirty="0" smtClean="0"/>
              <a:t> 运行</a:t>
            </a:r>
            <a:r>
              <a:rPr lang="en-US" altLang="zh-CN" dirty="0" smtClean="0"/>
              <a:t>hello</a:t>
            </a:r>
            <a:r>
              <a:rPr lang="zh-CN" altLang="en-US" dirty="0" smtClean="0"/>
              <a:t>程序</a:t>
            </a:r>
            <a:endParaRPr lang="en-US" altLang="zh-CN" dirty="0" smtClean="0"/>
          </a:p>
          <a:p>
            <a:pPr lvl="1"/>
            <a:r>
              <a:rPr lang="zh-CN" altLang="en-US" dirty="0"/>
              <a:t>用户通过键盘输入</a:t>
            </a:r>
            <a:r>
              <a:rPr lang="en-US" altLang="zh-CN" dirty="0"/>
              <a:t>hello</a:t>
            </a:r>
            <a:r>
              <a:rPr lang="zh-CN" altLang="en-US" dirty="0"/>
              <a:t>命令，</a:t>
            </a:r>
            <a:r>
              <a:rPr lang="en-US" altLang="zh-CN" dirty="0"/>
              <a:t>OS</a:t>
            </a:r>
            <a:r>
              <a:rPr lang="zh-CN" altLang="en-US" dirty="0"/>
              <a:t>的</a:t>
            </a:r>
            <a:r>
              <a:rPr lang="en-US" altLang="zh-CN" dirty="0"/>
              <a:t>shell</a:t>
            </a:r>
            <a:r>
              <a:rPr lang="zh-CN" altLang="en-US" dirty="0"/>
              <a:t>外壳程序创建</a:t>
            </a:r>
            <a:r>
              <a:rPr lang="en-US" altLang="zh-CN" dirty="0"/>
              <a:t>hello</a:t>
            </a:r>
            <a:r>
              <a:rPr lang="zh-CN" altLang="en-US" dirty="0"/>
              <a:t>进程</a:t>
            </a:r>
            <a:endParaRPr lang="en-US" altLang="zh-CN" dirty="0"/>
          </a:p>
          <a:p>
            <a:pPr lvl="1"/>
            <a:r>
              <a:rPr lang="en-US" altLang="zh-CN" dirty="0"/>
              <a:t>hello</a:t>
            </a:r>
            <a:r>
              <a:rPr lang="zh-CN" altLang="en-US" dirty="0"/>
              <a:t>程序被装入内存中，经调度后由</a:t>
            </a:r>
            <a:r>
              <a:rPr lang="en-US" altLang="zh-CN" dirty="0"/>
              <a:t>CPU</a:t>
            </a:r>
            <a:r>
              <a:rPr lang="zh-CN" altLang="en-US" dirty="0"/>
              <a:t>执行</a:t>
            </a:r>
            <a:endParaRPr lang="en-US" altLang="zh-CN" dirty="0"/>
          </a:p>
          <a:p>
            <a:pPr lvl="1"/>
            <a:r>
              <a:rPr lang="en-US" altLang="zh-CN" dirty="0" smtClean="0"/>
              <a:t>CPU</a:t>
            </a:r>
          </a:p>
          <a:p>
            <a:pPr lvl="2"/>
            <a:r>
              <a:rPr lang="zh-CN" altLang="en-US" dirty="0" smtClean="0"/>
              <a:t>依靠</a:t>
            </a:r>
            <a:r>
              <a:rPr lang="en-US" altLang="zh-CN" dirty="0"/>
              <a:t>PC</a:t>
            </a:r>
            <a:r>
              <a:rPr lang="zh-CN" altLang="en-US" dirty="0"/>
              <a:t>逐条指令执行，操作为围绕着 “寄存器文件</a:t>
            </a:r>
            <a:r>
              <a:rPr lang="en-US" altLang="zh-CN" dirty="0"/>
              <a:t>/ALU</a:t>
            </a:r>
            <a:r>
              <a:rPr lang="zh-CN" altLang="en-US" dirty="0"/>
              <a:t>和主存</a:t>
            </a:r>
            <a:r>
              <a:rPr lang="zh-CN" altLang="en-US" dirty="0" smtClean="0"/>
              <a:t>”</a:t>
            </a:r>
            <a:endParaRPr lang="en-US" altLang="zh-CN" dirty="0" smtClean="0"/>
          </a:p>
          <a:p>
            <a:pPr lvl="2"/>
            <a:r>
              <a:rPr lang="zh-CN" altLang="en-US" dirty="0" smtClean="0"/>
              <a:t>操作</a:t>
            </a:r>
            <a:r>
              <a:rPr lang="zh-CN" altLang="en-US" dirty="0"/>
              <a:t>分为以下几类：加载</a:t>
            </a:r>
            <a:r>
              <a:rPr lang="en-US" altLang="zh-CN" dirty="0"/>
              <a:t>/</a:t>
            </a:r>
            <a:r>
              <a:rPr lang="zh-CN" altLang="en-US" dirty="0"/>
              <a:t>存储</a:t>
            </a:r>
            <a:r>
              <a:rPr lang="en-US" altLang="zh-CN" dirty="0"/>
              <a:t>/</a:t>
            </a:r>
            <a:r>
              <a:rPr lang="zh-CN" altLang="en-US" dirty="0"/>
              <a:t>运算</a:t>
            </a:r>
            <a:r>
              <a:rPr lang="en-US" altLang="zh-CN" dirty="0"/>
              <a:t>/</a:t>
            </a:r>
            <a:r>
              <a:rPr lang="zh-CN" altLang="en-US" dirty="0"/>
              <a:t>跳</a:t>
            </a:r>
            <a:r>
              <a:rPr lang="zh-CN" altLang="en-US" dirty="0" smtClean="0"/>
              <a:t>转</a:t>
            </a:r>
            <a:endParaRPr lang="en-US" altLang="zh-CN" dirty="0" smtClean="0"/>
          </a:p>
        </p:txBody>
      </p:sp>
    </p:spTree>
    <p:extLst>
      <p:ext uri="{BB962C8B-B14F-4D97-AF65-F5344CB8AC3E}">
        <p14:creationId xmlns:p14="http://schemas.microsoft.com/office/powerpoint/2010/main" val="4231233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24</a:t>
            </a:fld>
            <a:endParaRPr lang="zh-CN" altLang="en-US"/>
          </a:p>
        </p:txBody>
      </p:sp>
      <p:pic>
        <p:nvPicPr>
          <p:cNvPr id="3" name="图片 2"/>
          <p:cNvPicPr>
            <a:picLocks noChangeAspect="1"/>
          </p:cNvPicPr>
          <p:nvPr/>
        </p:nvPicPr>
        <p:blipFill>
          <a:blip r:embed="rId3"/>
          <a:stretch>
            <a:fillRect/>
          </a:stretch>
        </p:blipFill>
        <p:spPr>
          <a:xfrm>
            <a:off x="3569017" y="976631"/>
            <a:ext cx="7020781" cy="5379720"/>
          </a:xfrm>
          <a:prstGeom prst="rect">
            <a:avLst/>
          </a:prstGeom>
        </p:spPr>
      </p:pic>
      <p:sp>
        <p:nvSpPr>
          <p:cNvPr id="4" name="文本框 3"/>
          <p:cNvSpPr txBox="1"/>
          <p:nvPr/>
        </p:nvSpPr>
        <p:spPr>
          <a:xfrm>
            <a:off x="593125" y="1164934"/>
            <a:ext cx="2644346" cy="461665"/>
          </a:xfrm>
          <a:prstGeom prst="rect">
            <a:avLst/>
          </a:prstGeom>
          <a:noFill/>
        </p:spPr>
        <p:txBody>
          <a:bodyPr wrap="square" rtlCol="0">
            <a:spAutoFit/>
          </a:bodyPr>
          <a:lstStyle/>
          <a:p>
            <a:r>
              <a:rPr lang="zh-CN" altLang="en-US" sz="2400" dirty="0" smtClean="0"/>
              <a:t>用户键入</a:t>
            </a:r>
            <a:r>
              <a:rPr lang="en-US" altLang="zh-CN" sz="2400" dirty="0" smtClean="0"/>
              <a:t>hello</a:t>
            </a:r>
            <a:r>
              <a:rPr lang="zh-CN" altLang="en-US" sz="2400" dirty="0" smtClean="0"/>
              <a:t>命令</a:t>
            </a:r>
            <a:endParaRPr lang="zh-CN" altLang="en-US" sz="2400" dirty="0"/>
          </a:p>
        </p:txBody>
      </p:sp>
      <p:sp>
        <p:nvSpPr>
          <p:cNvPr id="5" name="文本框 4"/>
          <p:cNvSpPr txBox="1"/>
          <p:nvPr/>
        </p:nvSpPr>
        <p:spPr>
          <a:xfrm>
            <a:off x="9429750" y="1725930"/>
            <a:ext cx="1851660" cy="646331"/>
          </a:xfrm>
          <a:prstGeom prst="rect">
            <a:avLst/>
          </a:prstGeom>
          <a:noFill/>
        </p:spPr>
        <p:txBody>
          <a:bodyPr wrap="square" rtlCol="0">
            <a:spAutoFit/>
          </a:bodyPr>
          <a:lstStyle/>
          <a:p>
            <a:r>
              <a:rPr lang="zh-CN" altLang="en-US" b="1" dirty="0" smtClean="0">
                <a:solidFill>
                  <a:srgbClr val="00B0F0"/>
                </a:solidFill>
              </a:rPr>
              <a:t>读入到</a:t>
            </a:r>
            <a:r>
              <a:rPr lang="en-US" altLang="zh-CN" b="1" dirty="0" smtClean="0">
                <a:solidFill>
                  <a:srgbClr val="00B0F0"/>
                </a:solidFill>
              </a:rPr>
              <a:t>shell</a:t>
            </a:r>
            <a:r>
              <a:rPr lang="zh-CN" altLang="en-US" b="1" dirty="0" smtClean="0">
                <a:solidFill>
                  <a:srgbClr val="00B0F0"/>
                </a:solidFill>
              </a:rPr>
              <a:t>程序的数据缓冲区</a:t>
            </a:r>
            <a:endParaRPr lang="zh-CN" altLang="en-US" b="1" dirty="0">
              <a:solidFill>
                <a:srgbClr val="00B0F0"/>
              </a:solidFill>
            </a:endParaRPr>
          </a:p>
        </p:txBody>
      </p:sp>
    </p:spTree>
    <p:extLst>
      <p:ext uri="{BB962C8B-B14F-4D97-AF65-F5344CB8AC3E}">
        <p14:creationId xmlns:p14="http://schemas.microsoft.com/office/powerpoint/2010/main" val="3430192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25</a:t>
            </a:fld>
            <a:endParaRPr lang="zh-CN" altLang="en-US"/>
          </a:p>
        </p:txBody>
      </p:sp>
      <p:sp>
        <p:nvSpPr>
          <p:cNvPr id="4" name="文本框 3"/>
          <p:cNvSpPr txBox="1"/>
          <p:nvPr/>
        </p:nvSpPr>
        <p:spPr>
          <a:xfrm>
            <a:off x="605790" y="1177290"/>
            <a:ext cx="2520469" cy="830997"/>
          </a:xfrm>
          <a:prstGeom prst="rect">
            <a:avLst/>
          </a:prstGeom>
          <a:noFill/>
        </p:spPr>
        <p:txBody>
          <a:bodyPr wrap="square" rtlCol="0">
            <a:spAutoFit/>
          </a:bodyPr>
          <a:lstStyle>
            <a:defPPr>
              <a:defRPr lang="zh-CN"/>
            </a:defPPr>
            <a:lvl1pPr>
              <a:defRPr sz="2400"/>
            </a:lvl1pPr>
          </a:lstStyle>
          <a:p>
            <a:r>
              <a:rPr lang="zh-CN" altLang="en-US" dirty="0"/>
              <a:t>从磁盘加载</a:t>
            </a:r>
            <a:r>
              <a:rPr lang="en-US" altLang="zh-CN" dirty="0"/>
              <a:t>hello</a:t>
            </a:r>
            <a:r>
              <a:rPr lang="zh-CN" altLang="en-US" dirty="0"/>
              <a:t>可执行文件</a:t>
            </a:r>
          </a:p>
        </p:txBody>
      </p:sp>
      <p:pic>
        <p:nvPicPr>
          <p:cNvPr id="5" name="图片 4"/>
          <p:cNvPicPr>
            <a:picLocks noChangeAspect="1"/>
          </p:cNvPicPr>
          <p:nvPr/>
        </p:nvPicPr>
        <p:blipFill>
          <a:blip r:embed="rId3"/>
          <a:stretch>
            <a:fillRect/>
          </a:stretch>
        </p:blipFill>
        <p:spPr>
          <a:xfrm>
            <a:off x="3547965" y="1123265"/>
            <a:ext cx="7401975" cy="5008301"/>
          </a:xfrm>
          <a:prstGeom prst="rect">
            <a:avLst/>
          </a:prstGeom>
        </p:spPr>
      </p:pic>
      <p:sp>
        <p:nvSpPr>
          <p:cNvPr id="6" name="文本框 5"/>
          <p:cNvSpPr txBox="1"/>
          <p:nvPr/>
        </p:nvSpPr>
        <p:spPr>
          <a:xfrm>
            <a:off x="8954770" y="2003375"/>
            <a:ext cx="2966720" cy="646331"/>
          </a:xfrm>
          <a:prstGeom prst="rect">
            <a:avLst/>
          </a:prstGeom>
          <a:noFill/>
        </p:spPr>
        <p:txBody>
          <a:bodyPr wrap="square" rtlCol="0">
            <a:spAutoFit/>
          </a:bodyPr>
          <a:lstStyle/>
          <a:p>
            <a:r>
              <a:rPr lang="en-US" altLang="zh-CN" b="1" dirty="0" smtClean="0">
                <a:solidFill>
                  <a:srgbClr val="00B0F0"/>
                </a:solidFill>
              </a:rPr>
              <a:t>hello</a:t>
            </a:r>
            <a:r>
              <a:rPr lang="zh-CN" altLang="en-US" b="1" dirty="0" smtClean="0">
                <a:solidFill>
                  <a:srgbClr val="00B0F0"/>
                </a:solidFill>
              </a:rPr>
              <a:t>程序的代码和数据（含字符串“</a:t>
            </a:r>
            <a:r>
              <a:rPr lang="en-US" altLang="zh-CN" b="1" dirty="0" smtClean="0">
                <a:solidFill>
                  <a:srgbClr val="00B0F0"/>
                </a:solidFill>
              </a:rPr>
              <a:t>hello, world!</a:t>
            </a:r>
            <a:r>
              <a:rPr lang="zh-CN" altLang="en-US" b="1" dirty="0" smtClean="0">
                <a:solidFill>
                  <a:srgbClr val="00B0F0"/>
                </a:solidFill>
              </a:rPr>
              <a:t>”）</a:t>
            </a:r>
            <a:endParaRPr lang="zh-CN" altLang="en-US" b="1" dirty="0">
              <a:solidFill>
                <a:srgbClr val="00B0F0"/>
              </a:solidFill>
            </a:endParaRPr>
          </a:p>
        </p:txBody>
      </p:sp>
    </p:spTree>
    <p:extLst>
      <p:ext uri="{BB962C8B-B14F-4D97-AF65-F5344CB8AC3E}">
        <p14:creationId xmlns:p14="http://schemas.microsoft.com/office/powerpoint/2010/main" val="1699335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26</a:t>
            </a:fld>
            <a:endParaRPr lang="zh-CN" altLang="en-US"/>
          </a:p>
        </p:txBody>
      </p:sp>
      <p:sp>
        <p:nvSpPr>
          <p:cNvPr id="4" name="文本框 3"/>
          <p:cNvSpPr txBox="1"/>
          <p:nvPr/>
        </p:nvSpPr>
        <p:spPr>
          <a:xfrm>
            <a:off x="605790" y="1177290"/>
            <a:ext cx="1970625" cy="830997"/>
          </a:xfrm>
          <a:prstGeom prst="rect">
            <a:avLst/>
          </a:prstGeom>
          <a:noFill/>
        </p:spPr>
        <p:txBody>
          <a:bodyPr wrap="square" rtlCol="0">
            <a:spAutoFit/>
          </a:bodyPr>
          <a:lstStyle>
            <a:defPPr>
              <a:defRPr lang="zh-CN"/>
            </a:defPPr>
            <a:lvl1pPr>
              <a:defRPr sz="2400"/>
            </a:lvl1pPr>
          </a:lstStyle>
          <a:p>
            <a:r>
              <a:rPr lang="zh-CN" altLang="en-US" dirty="0"/>
              <a:t>将字符串输出到显示器</a:t>
            </a:r>
          </a:p>
        </p:txBody>
      </p:sp>
      <p:pic>
        <p:nvPicPr>
          <p:cNvPr id="3" name="图片 2"/>
          <p:cNvPicPr>
            <a:picLocks noChangeAspect="1"/>
          </p:cNvPicPr>
          <p:nvPr/>
        </p:nvPicPr>
        <p:blipFill>
          <a:blip r:embed="rId3"/>
          <a:stretch>
            <a:fillRect/>
          </a:stretch>
        </p:blipFill>
        <p:spPr>
          <a:xfrm>
            <a:off x="3296505" y="985521"/>
            <a:ext cx="7575370" cy="5008301"/>
          </a:xfrm>
          <a:prstGeom prst="rect">
            <a:avLst/>
          </a:prstGeom>
        </p:spPr>
      </p:pic>
    </p:spTree>
    <p:extLst>
      <p:ext uri="{BB962C8B-B14F-4D97-AF65-F5344CB8AC3E}">
        <p14:creationId xmlns:p14="http://schemas.microsoft.com/office/powerpoint/2010/main" val="2364184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smtClean="0"/>
              <a:t>高速缓存至关重要</a:t>
            </a:r>
            <a:endParaRPr lang="en-US" altLang="zh-CN"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27</a:t>
            </a:fld>
            <a:endParaRPr lang="zh-CN" altLang="en-US"/>
          </a:p>
        </p:txBody>
      </p:sp>
      <p:sp>
        <p:nvSpPr>
          <p:cNvPr id="8" name="内容占位符 2"/>
          <p:cNvSpPr txBox="1">
            <a:spLocks/>
          </p:cNvSpPr>
          <p:nvPr/>
        </p:nvSpPr>
        <p:spPr>
          <a:xfrm>
            <a:off x="769620" y="111321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smtClean="0"/>
              <a:t>问题：</a:t>
            </a:r>
            <a:endParaRPr lang="en-US" altLang="zh-CN" dirty="0" smtClean="0"/>
          </a:p>
          <a:p>
            <a:pPr lvl="2"/>
            <a:r>
              <a:rPr lang="en-US" altLang="zh-CN" dirty="0" smtClean="0"/>
              <a:t>CPU</a:t>
            </a:r>
            <a:r>
              <a:rPr lang="zh-CN" altLang="en-US" dirty="0" smtClean="0"/>
              <a:t>与主存、外设的速度差</a:t>
            </a:r>
            <a:endParaRPr lang="en-US" altLang="zh-CN" dirty="0" smtClean="0"/>
          </a:p>
          <a:p>
            <a:pPr lvl="3"/>
            <a:r>
              <a:rPr lang="zh-CN" altLang="en-US" dirty="0" smtClean="0"/>
              <a:t>处理器内部寄存器比主存快</a:t>
            </a:r>
            <a:r>
              <a:rPr lang="en-US" altLang="zh-CN" dirty="0" smtClean="0"/>
              <a:t>100</a:t>
            </a:r>
            <a:r>
              <a:rPr lang="zh-CN" altLang="en-US" dirty="0" smtClean="0"/>
              <a:t>倍；</a:t>
            </a:r>
            <a:endParaRPr lang="en-US" altLang="zh-CN" dirty="0" smtClean="0"/>
          </a:p>
          <a:p>
            <a:pPr lvl="3"/>
            <a:r>
              <a:rPr lang="zh-CN" altLang="en-US" dirty="0" smtClean="0"/>
              <a:t>主存比磁盘快</a:t>
            </a:r>
            <a:r>
              <a:rPr lang="en-US" altLang="zh-CN" dirty="0" smtClean="0"/>
              <a:t>1000</a:t>
            </a:r>
            <a:r>
              <a:rPr lang="zh-CN" altLang="en-US" dirty="0" smtClean="0"/>
              <a:t>万倍；</a:t>
            </a:r>
            <a:endParaRPr lang="en-US" altLang="zh-CN" dirty="0" smtClean="0"/>
          </a:p>
          <a:p>
            <a:pPr lvl="2"/>
            <a:r>
              <a:rPr lang="en-US" altLang="zh-CN" dirty="0"/>
              <a:t>CPU</a:t>
            </a:r>
            <a:r>
              <a:rPr lang="zh-CN" altLang="en-US" dirty="0"/>
              <a:t>与主存、外设</a:t>
            </a:r>
            <a:r>
              <a:rPr lang="zh-CN" altLang="en-US" dirty="0" smtClean="0"/>
              <a:t>的容量差</a:t>
            </a:r>
            <a:endParaRPr lang="en-US" altLang="zh-CN" dirty="0"/>
          </a:p>
          <a:p>
            <a:pPr lvl="3"/>
            <a:r>
              <a:rPr lang="zh-CN" altLang="en-US" dirty="0"/>
              <a:t>处理器内部</a:t>
            </a:r>
            <a:r>
              <a:rPr lang="zh-CN" altLang="en-US" dirty="0" smtClean="0"/>
              <a:t>寄存器几十或几百字节，主存可以放几十亿字节；</a:t>
            </a:r>
            <a:endParaRPr lang="en-US" altLang="zh-CN" dirty="0"/>
          </a:p>
          <a:p>
            <a:pPr lvl="3"/>
            <a:r>
              <a:rPr lang="zh-CN" altLang="en-US" dirty="0" smtClean="0"/>
              <a:t>磁盘容量可以比主存大</a:t>
            </a:r>
            <a:r>
              <a:rPr lang="en-US" altLang="zh-CN" dirty="0" smtClean="0"/>
              <a:t>1000</a:t>
            </a:r>
            <a:r>
              <a:rPr lang="zh-CN" altLang="en-US" dirty="0" smtClean="0"/>
              <a:t>倍；</a:t>
            </a:r>
            <a:endParaRPr lang="en-US" altLang="zh-CN" dirty="0"/>
          </a:p>
          <a:p>
            <a:pPr lvl="1"/>
            <a:r>
              <a:rPr lang="zh-CN" altLang="en-US" dirty="0" smtClean="0"/>
              <a:t>现象：数据使用呈现局部性</a:t>
            </a:r>
            <a:endParaRPr lang="en-US" altLang="zh-CN" dirty="0" smtClean="0"/>
          </a:p>
          <a:p>
            <a:pPr lvl="1"/>
            <a:r>
              <a:rPr lang="zh-CN" altLang="en-US" dirty="0" smtClean="0"/>
              <a:t>解决方法：</a:t>
            </a:r>
            <a:endParaRPr lang="en-US" altLang="zh-CN" dirty="0" smtClean="0"/>
          </a:p>
          <a:p>
            <a:pPr lvl="2"/>
            <a:r>
              <a:rPr lang="zh-CN" altLang="en-US" dirty="0" smtClean="0"/>
              <a:t>插入中间一级存储器，速度和</a:t>
            </a:r>
            <a:r>
              <a:rPr lang="zh-CN" altLang="en-US" dirty="0"/>
              <a:t>容量</a:t>
            </a:r>
            <a:r>
              <a:rPr lang="zh-CN" altLang="en-US" dirty="0" smtClean="0"/>
              <a:t>介乎两者之间，用于保存常用数据</a:t>
            </a:r>
            <a:endParaRPr lang="en-US" altLang="zh-CN" dirty="0" smtClean="0"/>
          </a:p>
          <a:p>
            <a:pPr lvl="2"/>
            <a:r>
              <a:rPr lang="zh-CN" altLang="en-US" dirty="0" smtClean="0"/>
              <a:t>其工作原理建立在数据访问的“局部性”之上</a:t>
            </a:r>
            <a:endParaRPr lang="en-US" altLang="zh-CN" dirty="0"/>
          </a:p>
        </p:txBody>
      </p:sp>
    </p:spTree>
    <p:extLst>
      <p:ext uri="{BB962C8B-B14F-4D97-AF65-F5344CB8AC3E}">
        <p14:creationId xmlns:p14="http://schemas.microsoft.com/office/powerpoint/2010/main" val="3531294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28</a:t>
            </a:fld>
            <a:endParaRPr lang="zh-CN" altLang="en-US"/>
          </a:p>
        </p:txBody>
      </p:sp>
      <p:pic>
        <p:nvPicPr>
          <p:cNvPr id="3" name="图片 2"/>
          <p:cNvPicPr>
            <a:picLocks noChangeAspect="1"/>
          </p:cNvPicPr>
          <p:nvPr/>
        </p:nvPicPr>
        <p:blipFill>
          <a:blip r:embed="rId3"/>
          <a:stretch>
            <a:fillRect/>
          </a:stretch>
        </p:blipFill>
        <p:spPr>
          <a:xfrm>
            <a:off x="1880870" y="3291840"/>
            <a:ext cx="6598920" cy="2579155"/>
          </a:xfrm>
          <a:prstGeom prst="rect">
            <a:avLst/>
          </a:prstGeom>
        </p:spPr>
      </p:pic>
      <p:sp>
        <p:nvSpPr>
          <p:cNvPr id="4" name="文本框 3"/>
          <p:cNvSpPr txBox="1"/>
          <p:nvPr/>
        </p:nvSpPr>
        <p:spPr>
          <a:xfrm>
            <a:off x="1085850" y="1131570"/>
            <a:ext cx="10496550" cy="1631216"/>
          </a:xfrm>
          <a:prstGeom prst="rect">
            <a:avLst/>
          </a:prstGeom>
          <a:noFill/>
        </p:spPr>
        <p:txBody>
          <a:bodyPr wrap="square" rtlCol="0">
            <a:spAutoFit/>
          </a:bodyPr>
          <a:lstStyle/>
          <a:p>
            <a:r>
              <a:rPr lang="zh-CN" altLang="en-US" sz="2000" b="1" dirty="0" smtClean="0">
                <a:latin typeface="+mn-ea"/>
              </a:rPr>
              <a:t>高速缓存存储器</a:t>
            </a:r>
            <a:endParaRPr lang="en-US" altLang="zh-CN" sz="2000" b="1" dirty="0" smtClean="0">
              <a:latin typeface="+mn-ea"/>
            </a:endParaRPr>
          </a:p>
          <a:p>
            <a:r>
              <a:rPr lang="en-US" altLang="zh-CN" sz="2000" b="1" dirty="0">
                <a:latin typeface="+mn-ea"/>
              </a:rPr>
              <a:t>	</a:t>
            </a:r>
            <a:r>
              <a:rPr lang="zh-CN" altLang="en-US" sz="2000" dirty="0" smtClean="0">
                <a:latin typeface="+mn-ea"/>
              </a:rPr>
              <a:t>采用</a:t>
            </a:r>
            <a:r>
              <a:rPr lang="en-US" altLang="zh-CN" sz="2000" dirty="0" smtClean="0">
                <a:latin typeface="+mn-ea"/>
              </a:rPr>
              <a:t>SRAM</a:t>
            </a:r>
            <a:r>
              <a:rPr lang="zh-CN" altLang="en-US" sz="2000" dirty="0" smtClean="0">
                <a:latin typeface="+mn-ea"/>
              </a:rPr>
              <a:t>技术，速度接近于内部寄存器，容量介于寄存器文件和主存之间；</a:t>
            </a:r>
            <a:endParaRPr lang="en-US" altLang="zh-CN" sz="2000" dirty="0" smtClean="0">
              <a:latin typeface="+mn-ea"/>
            </a:endParaRPr>
          </a:p>
          <a:p>
            <a:r>
              <a:rPr lang="en-US" altLang="zh-CN" sz="2000" dirty="0">
                <a:latin typeface="+mn-ea"/>
              </a:rPr>
              <a:t>	</a:t>
            </a:r>
            <a:r>
              <a:rPr lang="zh-CN" altLang="en-US" sz="2000" dirty="0" smtClean="0">
                <a:latin typeface="+mn-ea"/>
              </a:rPr>
              <a:t>可以形成多级结构</a:t>
            </a:r>
            <a:r>
              <a:rPr lang="zh-CN" altLang="en-US" sz="2000" dirty="0">
                <a:latin typeface="+mn-ea"/>
              </a:rPr>
              <a:t>，</a:t>
            </a:r>
            <a:r>
              <a:rPr lang="en-US" altLang="zh-CN" sz="2000" dirty="0" smtClean="0">
                <a:latin typeface="+mn-ea"/>
              </a:rPr>
              <a:t>L1</a:t>
            </a:r>
            <a:r>
              <a:rPr lang="zh-CN" altLang="en-US" sz="2000" dirty="0" smtClean="0">
                <a:latin typeface="+mn-ea"/>
              </a:rPr>
              <a:t>容量为几万字节（几</a:t>
            </a:r>
            <a:r>
              <a:rPr lang="en-US" altLang="zh-CN" sz="2000" dirty="0" smtClean="0">
                <a:latin typeface="+mn-ea"/>
              </a:rPr>
              <a:t>KB~</a:t>
            </a:r>
            <a:r>
              <a:rPr lang="zh-CN" altLang="en-US" sz="2000" dirty="0" smtClean="0">
                <a:latin typeface="+mn-ea"/>
              </a:rPr>
              <a:t>几十</a:t>
            </a:r>
            <a:r>
              <a:rPr lang="en-US" altLang="zh-CN" sz="2000" dirty="0" smtClean="0">
                <a:latin typeface="+mn-ea"/>
              </a:rPr>
              <a:t>KB</a:t>
            </a:r>
            <a:r>
              <a:rPr lang="zh-CN" altLang="en-US" sz="2000" dirty="0" smtClean="0">
                <a:latin typeface="+mn-ea"/>
              </a:rPr>
              <a:t>），</a:t>
            </a:r>
            <a:r>
              <a:rPr lang="en-US" altLang="zh-CN" sz="2000" dirty="0" smtClean="0">
                <a:latin typeface="+mn-ea"/>
              </a:rPr>
              <a:t>L2</a:t>
            </a:r>
            <a:r>
              <a:rPr lang="zh-CN" altLang="en-US" sz="2000" dirty="0" smtClean="0">
                <a:latin typeface="+mn-ea"/>
              </a:rPr>
              <a:t>可以到几十万到几百万字节，还可以具有</a:t>
            </a:r>
            <a:r>
              <a:rPr lang="en-US" altLang="zh-CN" sz="2000" dirty="0" smtClean="0">
                <a:latin typeface="+mn-ea"/>
              </a:rPr>
              <a:t>L3</a:t>
            </a:r>
            <a:r>
              <a:rPr lang="zh-CN" altLang="en-US" sz="2000" dirty="0" smtClean="0">
                <a:latin typeface="+mn-ea"/>
              </a:rPr>
              <a:t>；</a:t>
            </a:r>
            <a:endParaRPr lang="en-US" altLang="zh-CN" sz="2000" dirty="0" smtClean="0">
              <a:latin typeface="+mn-ea"/>
            </a:endParaRPr>
          </a:p>
          <a:p>
            <a:r>
              <a:rPr lang="en-US" altLang="zh-CN" sz="2000" dirty="0">
                <a:latin typeface="+mn-ea"/>
              </a:rPr>
              <a:t>	</a:t>
            </a:r>
            <a:r>
              <a:rPr lang="zh-CN" altLang="en-US" sz="2000" dirty="0" smtClean="0">
                <a:latin typeface="+mn-ea"/>
              </a:rPr>
              <a:t>高速缓存存储器的利用情况不同，可能会引起性能上高达一个数量级异常的差异</a:t>
            </a:r>
            <a:endParaRPr lang="zh-CN" altLang="en-US" sz="2000" dirty="0">
              <a:latin typeface="+mn-ea"/>
            </a:endParaRPr>
          </a:p>
        </p:txBody>
      </p:sp>
    </p:spTree>
    <p:extLst>
      <p:ext uri="{BB962C8B-B14F-4D97-AF65-F5344CB8AC3E}">
        <p14:creationId xmlns:p14="http://schemas.microsoft.com/office/powerpoint/2010/main" val="38444003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29</a:t>
            </a:fld>
            <a:endParaRPr lang="zh-CN" altLang="en-US" dirty="0"/>
          </a:p>
        </p:txBody>
      </p:sp>
      <p:sp>
        <p:nvSpPr>
          <p:cNvPr id="3" name="内容占位符 2"/>
          <p:cNvSpPr txBox="1">
            <a:spLocks/>
          </p:cNvSpPr>
          <p:nvPr/>
        </p:nvSpPr>
        <p:spPr>
          <a:xfrm>
            <a:off x="769620" y="501648"/>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altLang="zh-CN" dirty="0">
                <a:latin typeface="+mj-lt"/>
                <a:ea typeface="+mj-ea"/>
                <a:cs typeface="+mj-cs"/>
              </a:rPr>
              <a:t>1.6</a:t>
            </a:r>
            <a:r>
              <a:rPr lang="zh-CN" altLang="en-US" dirty="0">
                <a:latin typeface="+mj-lt"/>
                <a:ea typeface="+mj-ea"/>
                <a:cs typeface="+mj-cs"/>
              </a:rPr>
              <a:t> </a:t>
            </a:r>
            <a:r>
              <a:rPr lang="zh-CN" altLang="en-US" dirty="0" smtClean="0">
                <a:latin typeface="+mj-lt"/>
                <a:ea typeface="+mj-ea"/>
                <a:cs typeface="+mj-cs"/>
              </a:rPr>
              <a:t>存储设备形成层次结构</a:t>
            </a:r>
            <a:endParaRPr lang="en-US" altLang="zh-CN" dirty="0" smtClean="0"/>
          </a:p>
        </p:txBody>
      </p:sp>
      <p:pic>
        <p:nvPicPr>
          <p:cNvPr id="4" name="图片 3"/>
          <p:cNvPicPr>
            <a:picLocks noChangeAspect="1"/>
          </p:cNvPicPr>
          <p:nvPr/>
        </p:nvPicPr>
        <p:blipFill>
          <a:blip r:embed="rId3"/>
          <a:stretch>
            <a:fillRect/>
          </a:stretch>
        </p:blipFill>
        <p:spPr>
          <a:xfrm>
            <a:off x="3837896" y="1718884"/>
            <a:ext cx="7904524" cy="4637467"/>
          </a:xfrm>
          <a:prstGeom prst="rect">
            <a:avLst/>
          </a:prstGeom>
        </p:spPr>
      </p:pic>
      <p:sp>
        <p:nvSpPr>
          <p:cNvPr id="5" name="圆角矩形 4"/>
          <p:cNvSpPr/>
          <p:nvPr/>
        </p:nvSpPr>
        <p:spPr>
          <a:xfrm>
            <a:off x="5393329" y="4331970"/>
            <a:ext cx="3486150" cy="7315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7750" y="3989337"/>
            <a:ext cx="3360146" cy="2308324"/>
          </a:xfrm>
          <a:prstGeom prst="rect">
            <a:avLst/>
          </a:prstGeom>
        </p:spPr>
        <p:txBody>
          <a:bodyPr wrap="square">
            <a:spAutoFit/>
          </a:bodyPr>
          <a:lstStyle/>
          <a:p>
            <a:r>
              <a:rPr lang="zh-CN" altLang="en-US" dirty="0" smtClean="0"/>
              <a:t>用户编程</a:t>
            </a:r>
            <a:r>
              <a:rPr lang="zh-CN" altLang="en-US" dirty="0"/>
              <a:t>模型是</a:t>
            </a:r>
            <a:r>
              <a:rPr lang="zh-CN" altLang="en-US" dirty="0" smtClean="0"/>
              <a:t>以进程的虚拟存储为</a:t>
            </a:r>
            <a:r>
              <a:rPr lang="zh-CN" altLang="en-US" dirty="0"/>
              <a:t>抽象</a:t>
            </a:r>
            <a:r>
              <a:rPr lang="zh-CN" altLang="en-US" dirty="0" smtClean="0"/>
              <a:t>中心，主要对应于</a:t>
            </a:r>
            <a:r>
              <a:rPr lang="en-US" altLang="zh-CN" dirty="0" smtClean="0"/>
              <a:t>DRAM</a:t>
            </a:r>
            <a:r>
              <a:rPr lang="zh-CN" altLang="en-US" dirty="0" smtClean="0"/>
              <a:t>；</a:t>
            </a:r>
            <a:endParaRPr lang="en-US" altLang="zh-CN" dirty="0" smtClean="0"/>
          </a:p>
          <a:p>
            <a:endParaRPr lang="en-US" altLang="zh-CN" dirty="0" smtClean="0"/>
          </a:p>
          <a:p>
            <a:r>
              <a:rPr lang="zh-CN" altLang="en-US" dirty="0" smtClean="0"/>
              <a:t>主存和</a:t>
            </a:r>
            <a:r>
              <a:rPr lang="en-US" altLang="zh-CN" dirty="0" smtClean="0"/>
              <a:t>cache</a:t>
            </a:r>
            <a:r>
              <a:rPr lang="zh-CN" altLang="en-US" dirty="0" smtClean="0"/>
              <a:t>是物理内存的概念，对软件透明；</a:t>
            </a:r>
            <a:endParaRPr lang="en-US" altLang="zh-CN" dirty="0" smtClean="0"/>
          </a:p>
          <a:p>
            <a:endParaRPr lang="en-US" altLang="zh-CN" dirty="0" smtClean="0"/>
          </a:p>
          <a:p>
            <a:r>
              <a:rPr lang="en-US" altLang="zh-CN" dirty="0" smtClean="0"/>
              <a:t>OS</a:t>
            </a:r>
            <a:r>
              <a:rPr lang="zh-CN" altLang="en-US" dirty="0"/>
              <a:t>能看见虚</a:t>
            </a:r>
            <a:r>
              <a:rPr lang="zh-CN" altLang="en-US" dirty="0" smtClean="0"/>
              <a:t>存和物理内存</a:t>
            </a:r>
            <a:endParaRPr lang="zh-CN" altLang="en-US" dirty="0"/>
          </a:p>
        </p:txBody>
      </p:sp>
      <p:sp>
        <p:nvSpPr>
          <p:cNvPr id="7" name="圆角矩形 6"/>
          <p:cNvSpPr/>
          <p:nvPr/>
        </p:nvSpPr>
        <p:spPr>
          <a:xfrm>
            <a:off x="5886449" y="2491740"/>
            <a:ext cx="2537461" cy="1760220"/>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154929" y="5143499"/>
            <a:ext cx="4069081" cy="596961"/>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8118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309238" y="990601"/>
            <a:ext cx="7606798" cy="1207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知识点、相关重点、难点、习题都在课堂完成</a:t>
            </a:r>
            <a:endParaRPr lang="en-US" altLang="zh-CN" dirty="0"/>
          </a:p>
          <a:p>
            <a:endParaRPr lang="en-US" altLang="zh-CN" dirty="0" smtClean="0"/>
          </a:p>
          <a:p>
            <a:endParaRPr lang="en-US" altLang="zh-CN" dirty="0"/>
          </a:p>
          <a:p>
            <a:r>
              <a:rPr lang="zh-CN" altLang="en-US" dirty="0" smtClean="0"/>
              <a:t>请加入群   </a:t>
            </a:r>
            <a:r>
              <a:rPr lang="en-US" altLang="zh-CN" dirty="0" smtClean="0"/>
              <a:t>-&gt;  </a:t>
            </a:r>
            <a:r>
              <a:rPr lang="zh-CN" altLang="en-US" dirty="0" smtClean="0"/>
              <a:t>有问题及时沟通</a:t>
            </a:r>
            <a:endParaRPr lang="en-US" altLang="zh-CN" dirty="0" smtClean="0"/>
          </a:p>
          <a:p>
            <a:endParaRPr lang="en-US" altLang="zh-CN" dirty="0" smtClean="0"/>
          </a:p>
          <a:p>
            <a:endParaRPr lang="en-US" altLang="zh-CN" dirty="0"/>
          </a:p>
          <a:p>
            <a:r>
              <a:rPr lang="zh-CN" altLang="en-US" dirty="0" smtClean="0"/>
              <a:t>助教： 吴坤汉</a:t>
            </a:r>
            <a:endParaRPr lang="en-US" altLang="zh-CN" dirty="0" smtClean="0"/>
          </a:p>
        </p:txBody>
      </p:sp>
      <p:sp>
        <p:nvSpPr>
          <p:cNvPr id="5" name="文本占位符 1"/>
          <p:cNvSpPr txBox="1"/>
          <p:nvPr/>
        </p:nvSpPr>
        <p:spPr>
          <a:xfrm>
            <a:off x="609600"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dirty="0" smtClean="0">
                <a:latin typeface="微软雅黑" panose="020B0503020204020204" pitchFamily="34" charset="-122"/>
                <a:ea typeface="微软雅黑" panose="020B0503020204020204" pitchFamily="34" charset="-122"/>
              </a:rPr>
              <a:t>认真上课</a:t>
            </a:r>
            <a:endParaRPr kumimoji="1"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036" y="1128519"/>
            <a:ext cx="3699033" cy="4721135"/>
          </a:xfrm>
          <a:prstGeom prst="rect">
            <a:avLst/>
          </a:prstGeom>
        </p:spPr>
      </p:pic>
    </p:spTree>
    <p:extLst>
      <p:ext uri="{BB962C8B-B14F-4D97-AF65-F5344CB8AC3E}">
        <p14:creationId xmlns:p14="http://schemas.microsoft.com/office/powerpoint/2010/main" val="12221691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170" y="274638"/>
            <a:ext cx="10972800" cy="1143000"/>
          </a:xfrm>
        </p:spPr>
        <p:txBody>
          <a:bodyPr/>
          <a:lstStyle/>
          <a:p>
            <a:r>
              <a:rPr lang="en-US" altLang="zh-CN" dirty="0" smtClean="0"/>
              <a:t>1.7 </a:t>
            </a:r>
            <a:r>
              <a:rPr lang="zh-CN" altLang="en-US" dirty="0" smtClean="0"/>
              <a:t>操作系统管理硬件</a:t>
            </a:r>
            <a:endParaRPr lang="zh-CN" altLang="en-US"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30</a:t>
            </a:fld>
            <a:endParaRPr lang="zh-CN" altLang="en-US"/>
          </a:p>
        </p:txBody>
      </p:sp>
      <p:sp>
        <p:nvSpPr>
          <p:cNvPr id="8" name="内容占位符 2"/>
          <p:cNvSpPr txBox="1">
            <a:spLocks/>
          </p:cNvSpPr>
          <p:nvPr/>
        </p:nvSpPr>
        <p:spPr>
          <a:xfrm>
            <a:off x="0" y="1853443"/>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dirty="0" smtClean="0"/>
          </a:p>
          <a:p>
            <a:endParaRPr lang="en-US" altLang="zh-CN" dirty="0"/>
          </a:p>
          <a:p>
            <a:pPr lvl="2"/>
            <a:r>
              <a:rPr lang="zh-CN" altLang="en-US" dirty="0" smtClean="0"/>
              <a:t>作用</a:t>
            </a:r>
            <a:r>
              <a:rPr lang="zh-CN" altLang="en-US" dirty="0"/>
              <a:t>：</a:t>
            </a:r>
            <a:r>
              <a:rPr lang="en-US" altLang="zh-CN" dirty="0"/>
              <a:t>1</a:t>
            </a:r>
            <a:r>
              <a:rPr lang="zh-CN" altLang="en-US" dirty="0"/>
              <a:t>）防止硬件被失控的应用程序滥用；</a:t>
            </a:r>
            <a:r>
              <a:rPr lang="en-US" altLang="zh-CN" dirty="0"/>
              <a:t>2</a:t>
            </a:r>
            <a:r>
              <a:rPr lang="zh-CN" altLang="en-US" dirty="0"/>
              <a:t>）向应用程序提供简单移植的接口来使用硬件。</a:t>
            </a:r>
            <a:endParaRPr lang="en-US" altLang="zh-CN" dirty="0"/>
          </a:p>
          <a:p>
            <a:pPr lvl="2"/>
            <a:r>
              <a:rPr lang="en-US" altLang="zh-CN" dirty="0"/>
              <a:t>OS</a:t>
            </a:r>
            <a:r>
              <a:rPr lang="zh-CN" altLang="en-US" dirty="0"/>
              <a:t>中的抽象：进程、</a:t>
            </a:r>
            <a:r>
              <a:rPr lang="zh-CN" altLang="en-US" dirty="0" smtClean="0"/>
              <a:t>虚拟存储和</a:t>
            </a:r>
            <a:r>
              <a:rPr lang="zh-CN" altLang="en-US" dirty="0" smtClean="0"/>
              <a:t>文件系统</a:t>
            </a:r>
            <a:endParaRPr lang="en-US" altLang="zh-CN" dirty="0" smtClean="0"/>
          </a:p>
          <a:p>
            <a:pPr marL="0" indent="0">
              <a:buNone/>
            </a:pPr>
            <a:endParaRPr lang="en-US" altLang="zh-CN" dirty="0"/>
          </a:p>
        </p:txBody>
      </p:sp>
      <p:pic>
        <p:nvPicPr>
          <p:cNvPr id="3" name="图片 2"/>
          <p:cNvPicPr>
            <a:picLocks noChangeAspect="1"/>
          </p:cNvPicPr>
          <p:nvPr/>
        </p:nvPicPr>
        <p:blipFill>
          <a:blip r:embed="rId3"/>
          <a:stretch>
            <a:fillRect/>
          </a:stretch>
        </p:blipFill>
        <p:spPr>
          <a:xfrm>
            <a:off x="1596933" y="1678517"/>
            <a:ext cx="5476951" cy="1150620"/>
          </a:xfrm>
          <a:prstGeom prst="rect">
            <a:avLst/>
          </a:prstGeom>
        </p:spPr>
      </p:pic>
      <p:sp>
        <p:nvSpPr>
          <p:cNvPr id="6" name="椭圆 5"/>
          <p:cNvSpPr/>
          <p:nvPr/>
        </p:nvSpPr>
        <p:spPr>
          <a:xfrm>
            <a:off x="2771502" y="2093322"/>
            <a:ext cx="2354580" cy="3314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4"/>
          <a:stretch>
            <a:fillRect/>
          </a:stretch>
        </p:blipFill>
        <p:spPr>
          <a:xfrm>
            <a:off x="3678011" y="4469266"/>
            <a:ext cx="4705350" cy="1838325"/>
          </a:xfrm>
          <a:prstGeom prst="rect">
            <a:avLst/>
          </a:prstGeom>
        </p:spPr>
      </p:pic>
    </p:spTree>
    <p:extLst>
      <p:ext uri="{BB962C8B-B14F-4D97-AF65-F5344CB8AC3E}">
        <p14:creationId xmlns:p14="http://schemas.microsoft.com/office/powerpoint/2010/main" val="823461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31</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t>1.7.1</a:t>
            </a:r>
            <a:r>
              <a:rPr lang="zh-CN" altLang="en-US" dirty="0" smtClean="0"/>
              <a:t> 进程</a:t>
            </a:r>
            <a:endParaRPr lang="en-US" altLang="zh-CN" dirty="0" smtClean="0"/>
          </a:p>
          <a:p>
            <a:pPr lvl="1"/>
            <a:r>
              <a:rPr lang="zh-CN" altLang="en-US" dirty="0" smtClean="0"/>
              <a:t>定义：操作系统对</a:t>
            </a:r>
            <a:r>
              <a:rPr lang="zh-CN" altLang="en-US" dirty="0"/>
              <a:t>一</a:t>
            </a:r>
            <a:r>
              <a:rPr lang="zh-CN" altLang="en-US" dirty="0" smtClean="0"/>
              <a:t>个正在运行的程序的一种抽象</a:t>
            </a:r>
            <a:endParaRPr lang="en-US" altLang="zh-CN" dirty="0" smtClean="0"/>
          </a:p>
          <a:p>
            <a:pPr lvl="2"/>
            <a:r>
              <a:rPr lang="zh-CN" altLang="en-US" dirty="0" smtClean="0"/>
              <a:t>是计算机系统中最重要的概念之一；</a:t>
            </a:r>
            <a:endParaRPr lang="en-US" altLang="zh-CN" dirty="0" smtClean="0"/>
          </a:p>
          <a:p>
            <a:pPr lvl="2"/>
            <a:r>
              <a:rPr lang="zh-CN" altLang="en-US" dirty="0"/>
              <a:t>一</a:t>
            </a:r>
            <a:r>
              <a:rPr lang="zh-CN" altLang="en-US" dirty="0" smtClean="0"/>
              <a:t>个系统上可以有</a:t>
            </a:r>
            <a:r>
              <a:rPr lang="zh-CN" altLang="en-US" dirty="0"/>
              <a:t>多</a:t>
            </a:r>
            <a:r>
              <a:rPr lang="zh-CN" altLang="en-US" dirty="0" smtClean="0"/>
              <a:t>个进程并发执行；</a:t>
            </a:r>
            <a:endParaRPr lang="en-US" altLang="zh-CN" dirty="0" smtClean="0"/>
          </a:p>
          <a:p>
            <a:pPr lvl="2"/>
            <a:r>
              <a:rPr lang="zh-CN" altLang="en-US" dirty="0"/>
              <a:t>一</a:t>
            </a:r>
            <a:r>
              <a:rPr lang="zh-CN" altLang="en-US" dirty="0" smtClean="0"/>
              <a:t>个</a:t>
            </a:r>
            <a:r>
              <a:rPr lang="en-US" altLang="zh-CN" dirty="0" smtClean="0"/>
              <a:t>CPU</a:t>
            </a:r>
            <a:r>
              <a:rPr lang="zh-CN" altLang="en-US" dirty="0" smtClean="0"/>
              <a:t>上的进程可以交替执行</a:t>
            </a:r>
            <a:r>
              <a:rPr lang="en-US" altLang="zh-CN" dirty="0" smtClean="0"/>
              <a:t>——</a:t>
            </a:r>
            <a:r>
              <a:rPr lang="zh-CN" altLang="en-US" dirty="0" smtClean="0"/>
              <a:t>使用“上下文切换”机制</a:t>
            </a:r>
            <a:endParaRPr lang="en-US" altLang="zh-CN" dirty="0" smtClean="0"/>
          </a:p>
          <a:p>
            <a:pPr lvl="2"/>
            <a:endParaRPr lang="en-US" altLang="zh-CN" dirty="0" smtClean="0"/>
          </a:p>
          <a:p>
            <a:pPr lvl="1"/>
            <a:endParaRPr lang="en-US" altLang="zh-CN" dirty="0"/>
          </a:p>
        </p:txBody>
      </p:sp>
      <p:pic>
        <p:nvPicPr>
          <p:cNvPr id="4" name="图片 3"/>
          <p:cNvPicPr>
            <a:picLocks noChangeAspect="1"/>
          </p:cNvPicPr>
          <p:nvPr/>
        </p:nvPicPr>
        <p:blipFill>
          <a:blip r:embed="rId3"/>
          <a:stretch>
            <a:fillRect/>
          </a:stretch>
        </p:blipFill>
        <p:spPr>
          <a:xfrm>
            <a:off x="2467927" y="3577908"/>
            <a:ext cx="7351574" cy="2778443"/>
          </a:xfrm>
          <a:prstGeom prst="rect">
            <a:avLst/>
          </a:prstGeom>
        </p:spPr>
      </p:pic>
      <p:sp>
        <p:nvSpPr>
          <p:cNvPr id="5" name="圆角矩形 4"/>
          <p:cNvSpPr/>
          <p:nvPr/>
        </p:nvSpPr>
        <p:spPr>
          <a:xfrm>
            <a:off x="5292090" y="4460241"/>
            <a:ext cx="1805940" cy="5424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292090" y="5271771"/>
            <a:ext cx="1805940" cy="5424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640580" y="3393242"/>
            <a:ext cx="4097020" cy="369332"/>
          </a:xfrm>
          <a:prstGeom prst="rect">
            <a:avLst/>
          </a:prstGeom>
          <a:noFill/>
        </p:spPr>
        <p:txBody>
          <a:bodyPr wrap="square" rtlCol="0">
            <a:spAutoFit/>
          </a:bodyPr>
          <a:lstStyle/>
          <a:p>
            <a:r>
              <a:rPr lang="zh-CN" altLang="en-US" b="1" dirty="0" smtClean="0">
                <a:solidFill>
                  <a:srgbClr val="00B050"/>
                </a:solidFill>
              </a:rPr>
              <a:t>（</a:t>
            </a:r>
            <a:r>
              <a:rPr lang="en-US" altLang="zh-CN" b="1" dirty="0" smtClean="0">
                <a:solidFill>
                  <a:srgbClr val="00B050"/>
                </a:solidFill>
              </a:rPr>
              <a:t>shell</a:t>
            </a:r>
            <a:r>
              <a:rPr lang="zh-CN" altLang="en-US" b="1" dirty="0" smtClean="0">
                <a:solidFill>
                  <a:srgbClr val="00B050"/>
                </a:solidFill>
              </a:rPr>
              <a:t>）                 （</a:t>
            </a:r>
            <a:r>
              <a:rPr lang="en-US" altLang="zh-CN" b="1" dirty="0" smtClean="0">
                <a:solidFill>
                  <a:srgbClr val="00B050"/>
                </a:solidFill>
              </a:rPr>
              <a:t>hello</a:t>
            </a:r>
            <a:r>
              <a:rPr lang="zh-CN" altLang="en-US" b="1" dirty="0" smtClean="0">
                <a:solidFill>
                  <a:srgbClr val="00B050"/>
                </a:solidFill>
              </a:rPr>
              <a:t>）</a:t>
            </a:r>
            <a:endParaRPr lang="zh-CN" altLang="en-US" b="1" dirty="0">
              <a:solidFill>
                <a:srgbClr val="00B050"/>
              </a:solidFill>
            </a:endParaRPr>
          </a:p>
        </p:txBody>
      </p:sp>
      <p:sp>
        <p:nvSpPr>
          <p:cNvPr id="8" name="文本框 7"/>
          <p:cNvSpPr txBox="1"/>
          <p:nvPr/>
        </p:nvSpPr>
        <p:spPr>
          <a:xfrm>
            <a:off x="815340" y="3813910"/>
            <a:ext cx="1485900" cy="646331"/>
          </a:xfrm>
          <a:prstGeom prst="rect">
            <a:avLst/>
          </a:prstGeom>
          <a:noFill/>
        </p:spPr>
        <p:txBody>
          <a:bodyPr wrap="square" rtlCol="0">
            <a:spAutoFit/>
          </a:bodyPr>
          <a:lstStyle/>
          <a:p>
            <a:r>
              <a:rPr lang="zh-CN" altLang="en-US" b="1" dirty="0" smtClean="0"/>
              <a:t>上下文切换的简单示意：</a:t>
            </a:r>
            <a:endParaRPr lang="zh-CN" altLang="en-US" b="1" dirty="0"/>
          </a:p>
        </p:txBody>
      </p:sp>
    </p:spTree>
    <p:extLst>
      <p:ext uri="{BB962C8B-B14F-4D97-AF65-F5344CB8AC3E}">
        <p14:creationId xmlns:p14="http://schemas.microsoft.com/office/powerpoint/2010/main" val="2395461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32</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t>1.7.2</a:t>
            </a:r>
            <a:r>
              <a:rPr lang="zh-CN" altLang="en-US" dirty="0" smtClean="0"/>
              <a:t> 线程</a:t>
            </a:r>
            <a:endParaRPr lang="en-US" altLang="zh-CN" dirty="0" smtClean="0"/>
          </a:p>
          <a:p>
            <a:pPr lvl="1"/>
            <a:r>
              <a:rPr lang="zh-CN" altLang="en-US" dirty="0" smtClean="0"/>
              <a:t>资源与调度的分离</a:t>
            </a:r>
            <a:endParaRPr lang="en-US" altLang="zh-CN" dirty="0" smtClean="0"/>
          </a:p>
          <a:p>
            <a:pPr lvl="1"/>
            <a:r>
              <a:rPr lang="zh-CN" altLang="en-US" dirty="0"/>
              <a:t>一</a:t>
            </a:r>
            <a:r>
              <a:rPr lang="zh-CN" altLang="en-US" dirty="0" smtClean="0"/>
              <a:t>个进程可</a:t>
            </a:r>
            <a:r>
              <a:rPr lang="zh-CN" altLang="en-US" dirty="0"/>
              <a:t>包含</a:t>
            </a:r>
            <a:r>
              <a:rPr lang="zh-CN" altLang="en-US" dirty="0" smtClean="0"/>
              <a:t>多个线程</a:t>
            </a:r>
            <a:endParaRPr lang="en-US" altLang="zh-CN" dirty="0" smtClean="0"/>
          </a:p>
          <a:p>
            <a:pPr lvl="2"/>
            <a:r>
              <a:rPr lang="zh-CN" altLang="en-US" dirty="0" smtClean="0"/>
              <a:t>这些线程共享进程空间，但各自有独立的线程</a:t>
            </a:r>
            <a:r>
              <a:rPr lang="zh-CN" altLang="en-US" dirty="0"/>
              <a:t>控制</a:t>
            </a:r>
            <a:r>
              <a:rPr lang="zh-CN" altLang="en-US" dirty="0" smtClean="0"/>
              <a:t>块和线程私有堆栈</a:t>
            </a:r>
            <a:endParaRPr lang="en-US" altLang="zh-CN" dirty="0" smtClean="0"/>
          </a:p>
          <a:p>
            <a:pPr lvl="1"/>
            <a:r>
              <a:rPr lang="zh-CN" altLang="en-US" dirty="0" smtClean="0"/>
              <a:t>创建线程的资源开销比进程小</a:t>
            </a:r>
            <a:r>
              <a:rPr lang="zh-CN" altLang="en-US" dirty="0"/>
              <a:t>、</a:t>
            </a:r>
            <a:r>
              <a:rPr lang="zh-CN" altLang="en-US" dirty="0" smtClean="0"/>
              <a:t>切换比进程快</a:t>
            </a:r>
            <a:endParaRPr lang="en-US" altLang="zh-CN" dirty="0" smtClean="0"/>
          </a:p>
          <a:p>
            <a:pPr marL="457200" lvl="1" indent="0">
              <a:buNone/>
            </a:pPr>
            <a:endParaRPr lang="en-US" altLang="zh-CN" dirty="0" smtClean="0"/>
          </a:p>
          <a:p>
            <a:pPr lvl="1"/>
            <a:endParaRPr lang="en-US" altLang="zh-CN" dirty="0"/>
          </a:p>
        </p:txBody>
      </p:sp>
    </p:spTree>
    <p:extLst>
      <p:ext uri="{BB962C8B-B14F-4D97-AF65-F5344CB8AC3E}">
        <p14:creationId xmlns:p14="http://schemas.microsoft.com/office/powerpoint/2010/main" val="3653365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187612" y="1367730"/>
            <a:ext cx="6564926" cy="4972050"/>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33</a:t>
            </a:fld>
            <a:endParaRPr lang="zh-CN" altLang="en-US"/>
          </a:p>
        </p:txBody>
      </p:sp>
      <p:sp>
        <p:nvSpPr>
          <p:cNvPr id="3" name="内容占位符 2"/>
          <p:cNvSpPr txBox="1">
            <a:spLocks/>
          </p:cNvSpPr>
          <p:nvPr/>
        </p:nvSpPr>
        <p:spPr>
          <a:xfrm>
            <a:off x="815340" y="758885"/>
            <a:ext cx="537972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t>1.7.3</a:t>
            </a:r>
            <a:r>
              <a:rPr lang="zh-CN" altLang="en-US" dirty="0" smtClean="0"/>
              <a:t> 虚拟存储器</a:t>
            </a:r>
            <a:endParaRPr lang="en-US" altLang="zh-CN" dirty="0" smtClean="0"/>
          </a:p>
          <a:p>
            <a:pPr lvl="1"/>
            <a:r>
              <a:rPr lang="zh-CN" altLang="en-US" dirty="0" smtClean="0"/>
              <a:t>每个进程看到的是</a:t>
            </a:r>
            <a:r>
              <a:rPr lang="zh-CN" altLang="en-US" dirty="0"/>
              <a:t>一</a:t>
            </a:r>
            <a:r>
              <a:rPr lang="zh-CN" altLang="en-US" dirty="0" smtClean="0"/>
              <a:t>个一致的、虚拟的存储器</a:t>
            </a:r>
            <a:r>
              <a:rPr lang="en-US" altLang="zh-CN" dirty="0" smtClean="0"/>
              <a:t>——</a:t>
            </a:r>
            <a:r>
              <a:rPr lang="zh-CN" altLang="en-US" dirty="0" smtClean="0"/>
              <a:t>即进程的虚拟地址空间</a:t>
            </a:r>
            <a:endParaRPr lang="en-US" altLang="zh-CN" dirty="0" smtClean="0"/>
          </a:p>
          <a:p>
            <a:pPr lvl="1"/>
            <a:r>
              <a:rPr lang="zh-CN" altLang="en-US" dirty="0" smtClean="0"/>
              <a:t>系统中有</a:t>
            </a:r>
            <a:r>
              <a:rPr lang="zh-CN" altLang="en-US" dirty="0"/>
              <a:t>多</a:t>
            </a:r>
            <a:r>
              <a:rPr lang="zh-CN" altLang="en-US" dirty="0" smtClean="0"/>
              <a:t>个进程</a:t>
            </a:r>
            <a:r>
              <a:rPr lang="zh-CN" altLang="en-US" dirty="0"/>
              <a:t>，</a:t>
            </a:r>
            <a:r>
              <a:rPr lang="zh-CN" altLang="en-US" dirty="0" smtClean="0"/>
              <a:t>因此有</a:t>
            </a:r>
            <a:r>
              <a:rPr lang="zh-CN" altLang="en-US" dirty="0"/>
              <a:t>多</a:t>
            </a:r>
            <a:r>
              <a:rPr lang="zh-CN" altLang="en-US" dirty="0" smtClean="0"/>
              <a:t>个独立的虚拟地址空间</a:t>
            </a:r>
            <a:endParaRPr lang="en-US" altLang="zh-CN" dirty="0" smtClean="0"/>
          </a:p>
          <a:p>
            <a:pPr lvl="1"/>
            <a:r>
              <a:rPr lang="zh-CN" altLang="en-US" dirty="0" smtClean="0"/>
              <a:t>布局：</a:t>
            </a:r>
            <a:endParaRPr lang="en-US" altLang="zh-CN" dirty="0" smtClean="0"/>
          </a:p>
          <a:p>
            <a:pPr lvl="2"/>
            <a:r>
              <a:rPr lang="zh-CN" altLang="en-US" dirty="0" smtClean="0"/>
              <a:t>程序代码和数据</a:t>
            </a:r>
            <a:endParaRPr lang="en-US" altLang="zh-CN" dirty="0" smtClean="0"/>
          </a:p>
          <a:p>
            <a:pPr lvl="2"/>
            <a:r>
              <a:rPr lang="zh-CN" altLang="en-US" dirty="0" smtClean="0"/>
              <a:t>堆</a:t>
            </a:r>
            <a:endParaRPr lang="en-US" altLang="zh-CN" dirty="0" smtClean="0"/>
          </a:p>
          <a:p>
            <a:pPr lvl="2"/>
            <a:r>
              <a:rPr lang="zh-CN" altLang="en-US" dirty="0" smtClean="0"/>
              <a:t>共享库</a:t>
            </a:r>
            <a:endParaRPr lang="en-US" altLang="zh-CN" dirty="0" smtClean="0"/>
          </a:p>
          <a:p>
            <a:pPr lvl="2"/>
            <a:r>
              <a:rPr lang="zh-CN" altLang="en-US" dirty="0" smtClean="0"/>
              <a:t>栈</a:t>
            </a:r>
            <a:endParaRPr lang="en-US" altLang="zh-CN" dirty="0" smtClean="0"/>
          </a:p>
          <a:p>
            <a:pPr lvl="2"/>
            <a:r>
              <a:rPr lang="zh-CN" altLang="en-US" dirty="0" smtClean="0"/>
              <a:t>内核虚拟空间</a:t>
            </a:r>
            <a:endParaRPr lang="en-US" altLang="zh-CN" dirty="0" smtClean="0"/>
          </a:p>
          <a:p>
            <a:pPr lvl="2"/>
            <a:endParaRPr lang="en-US" altLang="zh-CN" dirty="0" smtClean="0"/>
          </a:p>
          <a:p>
            <a:pPr lvl="1"/>
            <a:endParaRPr lang="en-US" altLang="zh-CN" dirty="0"/>
          </a:p>
        </p:txBody>
      </p:sp>
    </p:spTree>
    <p:extLst>
      <p:ext uri="{BB962C8B-B14F-4D97-AF65-F5344CB8AC3E}">
        <p14:creationId xmlns:p14="http://schemas.microsoft.com/office/powerpoint/2010/main" val="3421681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34</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t>1.7.4</a:t>
            </a:r>
            <a:r>
              <a:rPr lang="zh-CN" altLang="en-US" dirty="0" smtClean="0"/>
              <a:t> 文件</a:t>
            </a:r>
            <a:endParaRPr lang="en-US" altLang="zh-CN" dirty="0" smtClean="0"/>
          </a:p>
          <a:p>
            <a:pPr lvl="1"/>
            <a:r>
              <a:rPr lang="en-US" altLang="zh-CN" dirty="0" smtClean="0"/>
              <a:t>Unix</a:t>
            </a:r>
            <a:r>
              <a:rPr lang="zh-CN" altLang="en-US" dirty="0" smtClean="0"/>
              <a:t>中“万物皆文件”</a:t>
            </a:r>
            <a:endParaRPr lang="en-US" altLang="zh-CN" dirty="0" smtClean="0"/>
          </a:p>
          <a:p>
            <a:pPr lvl="2"/>
            <a:r>
              <a:rPr lang="en-US" altLang="zh-CN" dirty="0" smtClean="0"/>
              <a:t>IO</a:t>
            </a:r>
            <a:r>
              <a:rPr lang="zh-CN" altLang="en-US" dirty="0" smtClean="0"/>
              <a:t>系统在文件系统框架内</a:t>
            </a:r>
            <a:endParaRPr lang="en-US" altLang="zh-CN" dirty="0" smtClean="0"/>
          </a:p>
          <a:p>
            <a:pPr lvl="2"/>
            <a:endParaRPr lang="en-US" altLang="zh-CN" dirty="0" smtClean="0"/>
          </a:p>
          <a:p>
            <a:pPr lvl="1"/>
            <a:r>
              <a:rPr lang="zh-CN" altLang="en-US" dirty="0" smtClean="0"/>
              <a:t>数据文件</a:t>
            </a:r>
            <a:endParaRPr lang="en-US" altLang="zh-CN" dirty="0" smtClean="0"/>
          </a:p>
          <a:p>
            <a:pPr lvl="2"/>
            <a:r>
              <a:rPr lang="zh-CN" altLang="en-US" dirty="0" smtClean="0"/>
              <a:t>字节序列，可以存储在磁盘上</a:t>
            </a:r>
            <a:endParaRPr lang="en-US" altLang="zh-CN" dirty="0" smtClean="0"/>
          </a:p>
          <a:p>
            <a:pPr lvl="1"/>
            <a:r>
              <a:rPr lang="zh-CN" altLang="en-US" dirty="0" smtClean="0"/>
              <a:t>特殊文件</a:t>
            </a:r>
            <a:endParaRPr lang="en-US" altLang="zh-CN" dirty="0" smtClean="0"/>
          </a:p>
          <a:p>
            <a:pPr lvl="2"/>
            <a:r>
              <a:rPr lang="zh-CN" altLang="en-US" dirty="0" smtClean="0"/>
              <a:t>设备文件</a:t>
            </a:r>
            <a:endParaRPr lang="en-US" altLang="zh-CN" dirty="0" smtClean="0"/>
          </a:p>
          <a:p>
            <a:pPr lvl="2"/>
            <a:r>
              <a:rPr lang="zh-CN" altLang="en-US" dirty="0" smtClean="0"/>
              <a:t>管道文件</a:t>
            </a:r>
            <a:endParaRPr lang="en-US" altLang="zh-CN" dirty="0" smtClean="0"/>
          </a:p>
          <a:p>
            <a:pPr lvl="2"/>
            <a:r>
              <a:rPr lang="zh-CN" altLang="en-US" dirty="0"/>
              <a:t>其他</a:t>
            </a:r>
            <a:endParaRPr lang="en-US" altLang="zh-CN" dirty="0" smtClean="0"/>
          </a:p>
          <a:p>
            <a:pPr lvl="1"/>
            <a:endParaRPr lang="en-US" altLang="zh-CN" dirty="0"/>
          </a:p>
        </p:txBody>
      </p:sp>
    </p:spTree>
    <p:extLst>
      <p:ext uri="{BB962C8B-B14F-4D97-AF65-F5344CB8AC3E}">
        <p14:creationId xmlns:p14="http://schemas.microsoft.com/office/powerpoint/2010/main" val="3255286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 </a:t>
            </a:r>
            <a:r>
              <a:rPr lang="zh-CN" altLang="en-US" dirty="0" smtClean="0"/>
              <a:t>计算机系统间协作</a:t>
            </a:r>
            <a:endParaRPr lang="zh-CN" altLang="en-US"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35</a:t>
            </a:fld>
            <a:endParaRPr lang="zh-CN" altLang="en-US"/>
          </a:p>
        </p:txBody>
      </p:sp>
      <p:sp>
        <p:nvSpPr>
          <p:cNvPr id="8" name="内容占位符 2"/>
          <p:cNvSpPr txBox="1">
            <a:spLocks/>
          </p:cNvSpPr>
          <p:nvPr/>
        </p:nvSpPr>
        <p:spPr>
          <a:xfrm>
            <a:off x="769620" y="111321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网络接口</a:t>
            </a:r>
            <a:endParaRPr lang="en-US" altLang="zh-CN" dirty="0" smtClean="0"/>
          </a:p>
          <a:p>
            <a:pPr lvl="1"/>
            <a:endParaRPr lang="en-US" altLang="zh-CN" dirty="0" smtClean="0"/>
          </a:p>
        </p:txBody>
      </p:sp>
      <p:pic>
        <p:nvPicPr>
          <p:cNvPr id="3" name="图片 2"/>
          <p:cNvPicPr>
            <a:picLocks noChangeAspect="1"/>
          </p:cNvPicPr>
          <p:nvPr/>
        </p:nvPicPr>
        <p:blipFill>
          <a:blip r:embed="rId3"/>
          <a:stretch>
            <a:fillRect/>
          </a:stretch>
        </p:blipFill>
        <p:spPr>
          <a:xfrm>
            <a:off x="2718434" y="1786921"/>
            <a:ext cx="6019165" cy="4716166"/>
          </a:xfrm>
          <a:prstGeom prst="rect">
            <a:avLst/>
          </a:prstGeom>
        </p:spPr>
      </p:pic>
      <p:sp>
        <p:nvSpPr>
          <p:cNvPr id="5" name="椭圆 4"/>
          <p:cNvSpPr/>
          <p:nvPr/>
        </p:nvSpPr>
        <p:spPr>
          <a:xfrm>
            <a:off x="7395210" y="4766310"/>
            <a:ext cx="1474470" cy="195516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66770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36</a:t>
            </a:fld>
            <a:endParaRPr lang="zh-CN" altLang="en-US"/>
          </a:p>
        </p:txBody>
      </p:sp>
      <p:sp>
        <p:nvSpPr>
          <p:cNvPr id="3" name="内容占位符 2"/>
          <p:cNvSpPr txBox="1">
            <a:spLocks/>
          </p:cNvSpPr>
          <p:nvPr/>
        </p:nvSpPr>
        <p:spPr>
          <a:xfrm>
            <a:off x="849630" y="82746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 网络协议</a:t>
            </a:r>
            <a:endParaRPr lang="en-US" altLang="zh-CN" dirty="0" smtClean="0"/>
          </a:p>
          <a:p>
            <a:pPr lvl="1"/>
            <a:r>
              <a:rPr lang="zh-CN" altLang="en-US" dirty="0" smtClean="0"/>
              <a:t>应用层协议</a:t>
            </a:r>
            <a:endParaRPr lang="en-US" altLang="zh-CN" dirty="0" smtClean="0"/>
          </a:p>
          <a:p>
            <a:pPr lvl="1"/>
            <a:r>
              <a:rPr lang="en-US" altLang="zh-CN" dirty="0" smtClean="0"/>
              <a:t>TCP/IP</a:t>
            </a:r>
          </a:p>
          <a:p>
            <a:pPr lvl="1"/>
            <a:endParaRPr lang="en-US" altLang="zh-CN" dirty="0" smtClean="0"/>
          </a:p>
        </p:txBody>
      </p:sp>
      <p:pic>
        <p:nvPicPr>
          <p:cNvPr id="4" name="图片 3"/>
          <p:cNvPicPr>
            <a:picLocks noChangeAspect="1"/>
          </p:cNvPicPr>
          <p:nvPr/>
        </p:nvPicPr>
        <p:blipFill>
          <a:blip r:embed="rId3"/>
          <a:stretch>
            <a:fillRect/>
          </a:stretch>
        </p:blipFill>
        <p:spPr>
          <a:xfrm>
            <a:off x="1257300" y="3032760"/>
            <a:ext cx="9447848" cy="2076450"/>
          </a:xfrm>
          <a:prstGeom prst="rect">
            <a:avLst/>
          </a:prstGeom>
        </p:spPr>
      </p:pic>
      <p:sp>
        <p:nvSpPr>
          <p:cNvPr id="5" name="标题 1"/>
          <p:cNvSpPr txBox="1">
            <a:spLocks/>
          </p:cNvSpPr>
          <p:nvPr/>
        </p:nvSpPr>
        <p:spPr>
          <a:xfrm>
            <a:off x="609600" y="274638"/>
            <a:ext cx="10972800" cy="677862"/>
          </a:xfrm>
          <a:prstGeom prst="rect">
            <a:avLst/>
          </a:prstGeom>
        </p:spPr>
        <p:txBody>
          <a:bodyPr/>
          <a:lst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smtClean="0"/>
              <a:t>1.8 </a:t>
            </a:r>
            <a:r>
              <a:rPr lang="zh-CN" altLang="en-US" smtClean="0"/>
              <a:t>计算机系统间协作</a:t>
            </a:r>
            <a:endParaRPr lang="zh-CN" altLang="en-US" dirty="0"/>
          </a:p>
        </p:txBody>
      </p:sp>
    </p:spTree>
    <p:extLst>
      <p:ext uri="{BB962C8B-B14F-4D97-AF65-F5344CB8AC3E}">
        <p14:creationId xmlns:p14="http://schemas.microsoft.com/office/powerpoint/2010/main" val="26915885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37</a:t>
            </a:fld>
            <a:endParaRPr lang="zh-CN" altLang="en-US"/>
          </a:p>
        </p:txBody>
      </p:sp>
      <p:sp>
        <p:nvSpPr>
          <p:cNvPr id="3" name="内容占位符 2"/>
          <p:cNvSpPr txBox="1">
            <a:spLocks/>
          </p:cNvSpPr>
          <p:nvPr/>
        </p:nvSpPr>
        <p:spPr>
          <a:xfrm>
            <a:off x="441416" y="776846"/>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altLang="zh-CN" dirty="0" smtClean="0"/>
              <a:t>1.9 </a:t>
            </a:r>
            <a:r>
              <a:rPr lang="zh-CN" altLang="en-US" dirty="0" smtClean="0"/>
              <a:t>重要主题</a:t>
            </a:r>
            <a:endParaRPr lang="en-US" altLang="zh-CN" dirty="0" smtClean="0"/>
          </a:p>
          <a:p>
            <a:pPr marL="457200" lvl="1" indent="0">
              <a:buNone/>
            </a:pPr>
            <a:r>
              <a:rPr lang="en-US" altLang="zh-CN" dirty="0" smtClean="0"/>
              <a:t>1.9.1 Amdahl</a:t>
            </a:r>
            <a:r>
              <a:rPr lang="zh-CN" altLang="en-US" dirty="0" smtClean="0"/>
              <a:t>定理</a:t>
            </a:r>
            <a:endParaRPr lang="en-US" altLang="zh-CN" dirty="0" smtClean="0"/>
          </a:p>
          <a:p>
            <a:pPr marL="457200" lvl="1" indent="0">
              <a:buNone/>
            </a:pPr>
            <a:r>
              <a:rPr lang="zh-CN" altLang="en-US" dirty="0" smtClean="0"/>
              <a:t>对系统某部分的加速时，其对系统整体性能的影响程度取决于该部分工作的所占的比重和加速程度。</a:t>
            </a:r>
            <a:endParaRPr lang="en-US" altLang="zh-CN" dirty="0" smtClean="0"/>
          </a:p>
          <a:p>
            <a:pPr lvl="2"/>
            <a:r>
              <a:rPr lang="zh-CN" altLang="en-US" dirty="0" smtClean="0"/>
              <a:t>系统为加速时所需时间为</a:t>
            </a:r>
            <a:r>
              <a:rPr lang="en-US" altLang="zh-CN" dirty="0" smtClean="0"/>
              <a:t>T</a:t>
            </a:r>
            <a:r>
              <a:rPr lang="en-US" altLang="zh-CN" baseline="-25000" dirty="0" smtClean="0"/>
              <a:t>old</a:t>
            </a:r>
            <a:r>
              <a:rPr lang="zh-CN" altLang="en-US" dirty="0" smtClean="0"/>
              <a:t>，某部分处理所占比例为</a:t>
            </a:r>
            <a:r>
              <a:rPr lang="en-US" altLang="zh-CN" dirty="0" smtClean="0"/>
              <a:t>α</a:t>
            </a:r>
            <a:r>
              <a:rPr lang="zh-CN" altLang="en-US" dirty="0" smtClean="0"/>
              <a:t>，该部分性能提升倍数为</a:t>
            </a:r>
            <a:r>
              <a:rPr lang="en-US" altLang="zh-CN" dirty="0" smtClean="0"/>
              <a:t>κ</a:t>
            </a:r>
            <a:r>
              <a:rPr lang="zh-CN" altLang="en-US" dirty="0" smtClean="0"/>
              <a:t>。即该部分工作需要</a:t>
            </a:r>
            <a:r>
              <a:rPr lang="el-GR" altLang="zh-CN" dirty="0" smtClean="0"/>
              <a:t>α</a:t>
            </a:r>
            <a:r>
              <a:rPr lang="en-US" altLang="zh-CN" dirty="0" smtClean="0"/>
              <a:t>*T</a:t>
            </a:r>
            <a:r>
              <a:rPr lang="en-US" altLang="zh-CN" baseline="-25000" dirty="0" smtClean="0"/>
              <a:t>old</a:t>
            </a:r>
            <a:r>
              <a:rPr lang="zh-CN" altLang="en-US" dirty="0" smtClean="0"/>
              <a:t>时间，性能提升后需要</a:t>
            </a:r>
            <a:r>
              <a:rPr lang="el-GR" altLang="zh-CN" dirty="0"/>
              <a:t>α</a:t>
            </a:r>
            <a:r>
              <a:rPr lang="en-US" altLang="zh-CN" dirty="0" smtClean="0"/>
              <a:t>*T</a:t>
            </a:r>
            <a:r>
              <a:rPr lang="en-US" altLang="zh-CN" baseline="-25000" dirty="0" smtClean="0"/>
              <a:t>old</a:t>
            </a:r>
            <a:r>
              <a:rPr lang="en-US" altLang="zh-CN" dirty="0" smtClean="0"/>
              <a:t>/</a:t>
            </a:r>
            <a:r>
              <a:rPr lang="en-US" altLang="zh-CN" dirty="0"/>
              <a:t> </a:t>
            </a:r>
            <a:r>
              <a:rPr lang="en-US" altLang="zh-CN" dirty="0" smtClean="0"/>
              <a:t>κ</a:t>
            </a:r>
            <a:r>
              <a:rPr lang="zh-CN" altLang="en-US" dirty="0" smtClean="0"/>
              <a:t>。那么新的处理时间为：</a:t>
            </a:r>
            <a:endParaRPr lang="en-US" altLang="zh-CN" dirty="0" smtClean="0"/>
          </a:p>
          <a:p>
            <a:pPr lvl="2"/>
            <a:r>
              <a:rPr lang="en-US" altLang="zh-CN" dirty="0" err="1" smtClean="0"/>
              <a:t>T</a:t>
            </a:r>
            <a:r>
              <a:rPr lang="en-US" altLang="zh-CN" baseline="-25000" dirty="0" err="1" smtClean="0"/>
              <a:t>new</a:t>
            </a:r>
            <a:r>
              <a:rPr lang="en-US" altLang="zh-CN" dirty="0" smtClean="0"/>
              <a:t>=</a:t>
            </a:r>
            <a:r>
              <a:rPr lang="zh-CN" altLang="en-US" dirty="0" smtClean="0"/>
              <a:t>（</a:t>
            </a:r>
            <a:r>
              <a:rPr lang="en-US" altLang="zh-CN" dirty="0" smtClean="0"/>
              <a:t>1- </a:t>
            </a:r>
            <a:r>
              <a:rPr lang="el-GR" altLang="zh-CN" dirty="0" smtClean="0"/>
              <a:t>α </a:t>
            </a:r>
            <a:r>
              <a:rPr lang="en-US" altLang="zh-CN" baseline="-25000" dirty="0" smtClean="0"/>
              <a:t> </a:t>
            </a:r>
            <a:r>
              <a:rPr lang="zh-CN" altLang="en-US" dirty="0" smtClean="0"/>
              <a:t>）</a:t>
            </a:r>
            <a:r>
              <a:rPr lang="en-US" altLang="zh-CN" dirty="0" smtClean="0"/>
              <a:t>T</a:t>
            </a:r>
            <a:r>
              <a:rPr lang="en-US" altLang="zh-CN" baseline="-25000" dirty="0" smtClean="0"/>
              <a:t>old</a:t>
            </a:r>
            <a:r>
              <a:rPr lang="en-US" altLang="zh-CN" dirty="0" smtClean="0"/>
              <a:t>+</a:t>
            </a:r>
            <a:r>
              <a:rPr lang="el-GR" altLang="zh-CN" dirty="0" smtClean="0"/>
              <a:t> </a:t>
            </a:r>
            <a:r>
              <a:rPr lang="el-GR" altLang="zh-CN" dirty="0"/>
              <a:t>α</a:t>
            </a:r>
            <a:r>
              <a:rPr lang="en-US" altLang="zh-CN" dirty="0"/>
              <a:t>*T</a:t>
            </a:r>
            <a:r>
              <a:rPr lang="en-US" altLang="zh-CN" baseline="-25000" dirty="0"/>
              <a:t>old</a:t>
            </a:r>
            <a:r>
              <a:rPr lang="en-US" altLang="zh-CN" dirty="0"/>
              <a:t>/ </a:t>
            </a:r>
            <a:r>
              <a:rPr lang="en-US" altLang="zh-CN" dirty="0" smtClean="0"/>
              <a:t>κ	</a:t>
            </a:r>
            <a:r>
              <a:rPr lang="zh-CN" altLang="en-US" dirty="0" smtClean="0"/>
              <a:t>  </a:t>
            </a:r>
            <a:r>
              <a:rPr lang="en-US" altLang="zh-CN" dirty="0" smtClean="0"/>
              <a:t>= T</a:t>
            </a:r>
            <a:r>
              <a:rPr lang="en-US" altLang="zh-CN" baseline="-25000" dirty="0" smtClean="0"/>
              <a:t>old</a:t>
            </a:r>
            <a:r>
              <a:rPr lang="en-US" altLang="zh-CN" dirty="0" smtClean="0"/>
              <a:t>[</a:t>
            </a:r>
            <a:r>
              <a:rPr lang="zh-CN" altLang="en-US" dirty="0"/>
              <a:t>（</a:t>
            </a:r>
            <a:r>
              <a:rPr lang="en-US" altLang="zh-CN" dirty="0"/>
              <a:t>1-</a:t>
            </a:r>
            <a:r>
              <a:rPr lang="el-GR" altLang="zh-CN" dirty="0"/>
              <a:t> α</a:t>
            </a:r>
            <a:r>
              <a:rPr lang="en-US" altLang="zh-CN" baseline="-25000" dirty="0"/>
              <a:t> </a:t>
            </a:r>
            <a:r>
              <a:rPr lang="zh-CN" altLang="en-US" dirty="0" smtClean="0"/>
              <a:t>）</a:t>
            </a:r>
            <a:r>
              <a:rPr lang="en-US" altLang="zh-CN" dirty="0" smtClean="0"/>
              <a:t>+</a:t>
            </a:r>
            <a:r>
              <a:rPr lang="el-GR" altLang="zh-CN" dirty="0" smtClean="0"/>
              <a:t>α</a:t>
            </a:r>
            <a:r>
              <a:rPr lang="en-US" altLang="zh-CN" dirty="0" smtClean="0"/>
              <a:t>/</a:t>
            </a:r>
            <a:r>
              <a:rPr lang="en-US" altLang="zh-CN" dirty="0"/>
              <a:t>κ	</a:t>
            </a:r>
            <a:r>
              <a:rPr lang="zh-CN" altLang="en-US" dirty="0"/>
              <a:t> </a:t>
            </a:r>
            <a:r>
              <a:rPr lang="en-US" altLang="zh-CN" dirty="0" smtClean="0"/>
              <a:t>]</a:t>
            </a:r>
          </a:p>
          <a:p>
            <a:pPr lvl="2"/>
            <a:r>
              <a:rPr lang="zh-CN" altLang="en-US" dirty="0" smtClean="0"/>
              <a:t>加速比：</a:t>
            </a:r>
            <a:endParaRPr lang="en-US" altLang="zh-CN" dirty="0" smtClean="0"/>
          </a:p>
          <a:p>
            <a:pPr lvl="2"/>
            <a:r>
              <a:rPr lang="en-US" altLang="zh-CN" dirty="0" smtClean="0"/>
              <a:t>S=1 / [(1-</a:t>
            </a:r>
            <a:r>
              <a:rPr lang="el-GR" altLang="zh-CN" dirty="0"/>
              <a:t> α</a:t>
            </a:r>
            <a:r>
              <a:rPr lang="en-US" altLang="zh-CN" dirty="0" smtClean="0"/>
              <a:t>)+</a:t>
            </a:r>
            <a:r>
              <a:rPr lang="el-GR" altLang="zh-CN" dirty="0"/>
              <a:t> α </a:t>
            </a:r>
            <a:r>
              <a:rPr lang="en-US" altLang="zh-CN" dirty="0" smtClean="0"/>
              <a:t>/</a:t>
            </a:r>
            <a:r>
              <a:rPr lang="en-US" altLang="zh-CN" dirty="0"/>
              <a:t> κ</a:t>
            </a:r>
            <a:r>
              <a:rPr lang="en-US" altLang="zh-CN" dirty="0" smtClean="0"/>
              <a:t>]</a:t>
            </a:r>
          </a:p>
          <a:p>
            <a:pPr lvl="2"/>
            <a:r>
              <a:rPr lang="zh-CN" altLang="en-US" dirty="0" smtClean="0"/>
              <a:t>例子：</a:t>
            </a:r>
            <a:r>
              <a:rPr lang="en-US" altLang="zh-CN" dirty="0" smtClean="0"/>
              <a:t>60%</a:t>
            </a:r>
            <a:r>
              <a:rPr lang="zh-CN" altLang="en-US" dirty="0" smtClean="0"/>
              <a:t>的工作，提升</a:t>
            </a:r>
            <a:r>
              <a:rPr lang="en-US" altLang="zh-CN" dirty="0" smtClean="0"/>
              <a:t>3</a:t>
            </a:r>
            <a:r>
              <a:rPr lang="zh-CN" altLang="en-US" dirty="0" smtClean="0"/>
              <a:t>倍性能</a:t>
            </a:r>
            <a:endParaRPr lang="en-US" altLang="zh-CN" dirty="0" smtClean="0"/>
          </a:p>
        </p:txBody>
      </p:sp>
    </p:spTree>
    <p:extLst>
      <p:ext uri="{BB962C8B-B14F-4D97-AF65-F5344CB8AC3E}">
        <p14:creationId xmlns:p14="http://schemas.microsoft.com/office/powerpoint/2010/main" val="3584375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1.9.2</a:t>
            </a:r>
            <a:r>
              <a:rPr lang="zh-CN" altLang="en-US" dirty="0"/>
              <a:t>并发与并行</a:t>
            </a:r>
            <a:endParaRPr lang="en-US" altLang="zh-CN"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38</a:t>
            </a:fld>
            <a:endParaRPr lang="zh-CN" altLang="en-US"/>
          </a:p>
        </p:txBody>
      </p:sp>
      <p:sp>
        <p:nvSpPr>
          <p:cNvPr id="8" name="内容占位符 2"/>
          <p:cNvSpPr txBox="1">
            <a:spLocks/>
          </p:cNvSpPr>
          <p:nvPr/>
        </p:nvSpPr>
        <p:spPr>
          <a:xfrm>
            <a:off x="769620" y="111321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smtClean="0"/>
              <a:t>同时性</a:t>
            </a:r>
            <a:r>
              <a:rPr lang="en-US" altLang="zh-CN" dirty="0" smtClean="0"/>
              <a:t>simultaneity</a:t>
            </a:r>
            <a:r>
              <a:rPr lang="zh-CN" altLang="en-US" dirty="0" smtClean="0"/>
              <a:t>，多个事件同时在发生</a:t>
            </a:r>
            <a:endParaRPr lang="en-US" altLang="zh-CN" dirty="0" smtClean="0"/>
          </a:p>
          <a:p>
            <a:pPr lvl="1"/>
            <a:r>
              <a:rPr lang="zh-CN" altLang="en-US" dirty="0" smtClean="0"/>
              <a:t>并发</a:t>
            </a:r>
            <a:r>
              <a:rPr lang="en-US" altLang="zh-CN" dirty="0" smtClean="0"/>
              <a:t>concurrency</a:t>
            </a:r>
            <a:r>
              <a:rPr lang="zh-CN" altLang="en-US" dirty="0" smtClean="0"/>
              <a:t>，一段时间内的多个事件在活动（可以是交织进行的）</a:t>
            </a:r>
            <a:endParaRPr lang="en-US" altLang="zh-CN" dirty="0" smtClean="0"/>
          </a:p>
          <a:p>
            <a:pPr lvl="1"/>
            <a:r>
              <a:rPr lang="zh-CN" altLang="en-US" dirty="0" smtClean="0"/>
              <a:t>并行</a:t>
            </a:r>
            <a:r>
              <a:rPr lang="en-US" altLang="zh-CN" dirty="0" smtClean="0"/>
              <a:t>parallelism</a:t>
            </a:r>
            <a:r>
              <a:rPr lang="zh-CN" altLang="en-US" dirty="0" smtClean="0"/>
              <a:t>，包含同时性和并发性</a:t>
            </a:r>
            <a:endParaRPr lang="en-US" altLang="zh-CN" dirty="0" smtClean="0"/>
          </a:p>
        </p:txBody>
      </p:sp>
    </p:spTree>
    <p:extLst>
      <p:ext uri="{BB962C8B-B14F-4D97-AF65-F5344CB8AC3E}">
        <p14:creationId xmlns:p14="http://schemas.microsoft.com/office/powerpoint/2010/main" val="326415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7400851" y="1857269"/>
            <a:ext cx="4791149" cy="4292071"/>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39</a:t>
            </a:fld>
            <a:endParaRPr lang="zh-CN" altLang="en-US"/>
          </a:p>
        </p:txBody>
      </p:sp>
      <p:sp>
        <p:nvSpPr>
          <p:cNvPr id="3" name="内容占位符 2"/>
          <p:cNvSpPr txBox="1">
            <a:spLocks/>
          </p:cNvSpPr>
          <p:nvPr/>
        </p:nvSpPr>
        <p:spPr>
          <a:xfrm>
            <a:off x="278130" y="67887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不同层次的并行</a:t>
            </a:r>
            <a:endParaRPr lang="en-US" altLang="zh-CN" dirty="0" smtClean="0"/>
          </a:p>
          <a:p>
            <a:pPr lvl="1"/>
            <a:r>
              <a:rPr lang="zh-CN" altLang="en-US" dirty="0" smtClean="0"/>
              <a:t>线程级并发</a:t>
            </a:r>
            <a:endParaRPr lang="en-US" altLang="zh-CN" dirty="0" smtClean="0"/>
          </a:p>
          <a:p>
            <a:pPr lvl="2"/>
            <a:r>
              <a:rPr lang="zh-CN" altLang="en-US" dirty="0" smtClean="0"/>
              <a:t>单处理器系统上的多进程</a:t>
            </a:r>
            <a:r>
              <a:rPr lang="en-US" altLang="zh-CN" dirty="0" smtClean="0"/>
              <a:t>/</a:t>
            </a:r>
            <a:r>
              <a:rPr lang="zh-CN" altLang="en-US" dirty="0" smtClean="0"/>
              <a:t>多线程并发</a:t>
            </a:r>
            <a:endParaRPr lang="en-US" altLang="zh-CN" dirty="0" smtClean="0"/>
          </a:p>
          <a:p>
            <a:pPr lvl="2"/>
            <a:r>
              <a:rPr lang="zh-CN" altLang="en-US" dirty="0" smtClean="0"/>
              <a:t>多处理器上的并发</a:t>
            </a:r>
            <a:endParaRPr lang="en-US" altLang="zh-CN" dirty="0" smtClean="0"/>
          </a:p>
          <a:p>
            <a:pPr lvl="2"/>
            <a:r>
              <a:rPr lang="zh-CN" altLang="en-US" dirty="0" smtClean="0"/>
              <a:t>超线程（</a:t>
            </a:r>
            <a:r>
              <a:rPr lang="en-US" altLang="zh-CN" dirty="0" err="1" smtClean="0"/>
              <a:t>hyperthread</a:t>
            </a:r>
            <a:r>
              <a:rPr lang="zh-CN" altLang="en-US" dirty="0" smtClean="0"/>
              <a:t>）</a:t>
            </a:r>
            <a:r>
              <a:rPr lang="en-US" altLang="zh-CN" dirty="0" smtClean="0"/>
              <a:t>/</a:t>
            </a:r>
            <a:r>
              <a:rPr lang="zh-CN" altLang="en-US" dirty="0" smtClean="0"/>
              <a:t>同时多线程上的并发</a:t>
            </a:r>
            <a:endParaRPr lang="en-US" altLang="zh-CN" dirty="0" smtClean="0"/>
          </a:p>
          <a:p>
            <a:pPr lvl="3"/>
            <a:r>
              <a:rPr lang="zh-CN" altLang="en-US" dirty="0" smtClean="0"/>
              <a:t>普通核上的进程切换需要</a:t>
            </a:r>
            <a:r>
              <a:rPr lang="en-US" altLang="zh-CN" dirty="0" smtClean="0"/>
              <a:t>20000</a:t>
            </a:r>
            <a:r>
              <a:rPr lang="zh-CN" altLang="en-US" dirty="0" smtClean="0"/>
              <a:t>个时钟周期</a:t>
            </a:r>
            <a:endParaRPr lang="en-US" altLang="zh-CN" dirty="0" smtClean="0"/>
          </a:p>
          <a:p>
            <a:pPr lvl="3"/>
            <a:r>
              <a:rPr lang="zh-CN" altLang="en-US" dirty="0" smtClean="0"/>
              <a:t>超线程处理器硬件线程切换可以在单个周期完成</a:t>
            </a:r>
            <a:endParaRPr lang="en-US" altLang="zh-CN" dirty="0" smtClean="0"/>
          </a:p>
          <a:p>
            <a:pPr lvl="2"/>
            <a:endParaRPr lang="en-US" altLang="zh-CN" dirty="0" smtClean="0"/>
          </a:p>
        </p:txBody>
      </p:sp>
      <p:pic>
        <p:nvPicPr>
          <p:cNvPr id="4" name="图片 3"/>
          <p:cNvPicPr>
            <a:picLocks noChangeAspect="1"/>
          </p:cNvPicPr>
          <p:nvPr/>
        </p:nvPicPr>
        <p:blipFill>
          <a:blip r:embed="rId4"/>
          <a:stretch>
            <a:fillRect/>
          </a:stretch>
        </p:blipFill>
        <p:spPr>
          <a:xfrm>
            <a:off x="1553527" y="3915305"/>
            <a:ext cx="4393883" cy="2441046"/>
          </a:xfrm>
          <a:prstGeom prst="rect">
            <a:avLst/>
          </a:prstGeom>
        </p:spPr>
      </p:pic>
      <p:sp>
        <p:nvSpPr>
          <p:cNvPr id="6" name="文本框 5"/>
          <p:cNvSpPr txBox="1"/>
          <p:nvPr/>
        </p:nvSpPr>
        <p:spPr>
          <a:xfrm>
            <a:off x="8023860" y="1487937"/>
            <a:ext cx="2583180" cy="369332"/>
          </a:xfrm>
          <a:prstGeom prst="rect">
            <a:avLst/>
          </a:prstGeom>
          <a:noFill/>
        </p:spPr>
        <p:txBody>
          <a:bodyPr wrap="square" rtlCol="0">
            <a:spAutoFit/>
          </a:bodyPr>
          <a:lstStyle/>
          <a:p>
            <a:r>
              <a:rPr lang="en-US" altLang="zh-CN" b="1" dirty="0" smtClean="0"/>
              <a:t>Intel Core i7</a:t>
            </a:r>
            <a:r>
              <a:rPr lang="zh-CN" altLang="en-US" b="1" dirty="0" smtClean="0"/>
              <a:t>多核处理器</a:t>
            </a:r>
            <a:endParaRPr lang="zh-CN" altLang="en-US" b="1" dirty="0"/>
          </a:p>
        </p:txBody>
      </p:sp>
      <p:sp>
        <p:nvSpPr>
          <p:cNvPr id="7" name="标题 1"/>
          <p:cNvSpPr txBox="1">
            <a:spLocks/>
          </p:cNvSpPr>
          <p:nvPr/>
        </p:nvSpPr>
        <p:spPr>
          <a:xfrm>
            <a:off x="446314" y="133124"/>
            <a:ext cx="10972800" cy="677862"/>
          </a:xfrm>
          <a:prstGeom prst="rect">
            <a:avLst/>
          </a:prstGeom>
        </p:spPr>
        <p:txBody>
          <a:bodyPr/>
          <a:lst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dirty="0" smtClean="0"/>
              <a:t>1.9.2</a:t>
            </a:r>
            <a:r>
              <a:rPr lang="zh-CN" altLang="en-US" dirty="0" smtClean="0"/>
              <a:t>并发与并行</a:t>
            </a:r>
            <a:endParaRPr lang="en-US" altLang="zh-CN" dirty="0"/>
          </a:p>
        </p:txBody>
      </p:sp>
    </p:spTree>
    <p:extLst>
      <p:ext uri="{BB962C8B-B14F-4D97-AF65-F5344CB8AC3E}">
        <p14:creationId xmlns:p14="http://schemas.microsoft.com/office/powerpoint/2010/main" val="3355118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dirty="0">
                <a:latin typeface="微软雅黑" panose="020B0503020204020204" pitchFamily="34" charset="-122"/>
                <a:ea typeface="微软雅黑" panose="020B0503020204020204" pitchFamily="34" charset="-122"/>
              </a:rPr>
              <a:t>课程实验</a:t>
            </a:r>
          </a:p>
        </p:txBody>
      </p:sp>
      <p:graphicFrame>
        <p:nvGraphicFramePr>
          <p:cNvPr id="2" name="表格 1"/>
          <p:cNvGraphicFramePr/>
          <p:nvPr>
            <p:extLst>
              <p:ext uri="{D42A27DB-BD31-4B8C-83A1-F6EECF244321}">
                <p14:modId xmlns:p14="http://schemas.microsoft.com/office/powerpoint/2010/main" val="2029790665"/>
              </p:ext>
            </p:extLst>
          </p:nvPr>
        </p:nvGraphicFramePr>
        <p:xfrm>
          <a:off x="1402080" y="906780"/>
          <a:ext cx="9171940" cy="5758815"/>
        </p:xfrm>
        <a:graphic>
          <a:graphicData uri="http://schemas.openxmlformats.org/drawingml/2006/table">
            <a:tbl>
              <a:tblPr firstRow="1" bandRow="1">
                <a:tableStyleId>{5C22544A-7EE6-4342-B048-85BDC9FD1C3A}</a:tableStyleId>
              </a:tblPr>
              <a:tblGrid>
                <a:gridCol w="540385"/>
                <a:gridCol w="1729105"/>
                <a:gridCol w="5782945"/>
                <a:gridCol w="1119505"/>
              </a:tblGrid>
              <a:tr h="546735">
                <a:tc>
                  <a:txBody>
                    <a:bodyPr/>
                    <a:lstStyle/>
                    <a:p>
                      <a:pPr algn="ctr">
                        <a:buNone/>
                      </a:pPr>
                      <a:endParaRPr lang="zh-CN" altLang="en-US" dirty="0"/>
                    </a:p>
                  </a:txBody>
                  <a:tcPr/>
                </a:tc>
                <a:tc>
                  <a:txBody>
                    <a:bodyPr/>
                    <a:lstStyle/>
                    <a:p>
                      <a:pPr algn="ctr">
                        <a:buNone/>
                      </a:pPr>
                      <a:r>
                        <a:rPr lang="zh-CN" altLang="en-US"/>
                        <a:t>实验名称</a:t>
                      </a:r>
                    </a:p>
                  </a:txBody>
                  <a:tcPr/>
                </a:tc>
                <a:tc>
                  <a:txBody>
                    <a:bodyPr/>
                    <a:lstStyle/>
                    <a:p>
                      <a:pPr algn="ctr">
                        <a:buNone/>
                      </a:pPr>
                      <a:r>
                        <a:rPr lang="zh-CN" altLang="en-US"/>
                        <a:t>实验内容</a:t>
                      </a:r>
                    </a:p>
                  </a:txBody>
                  <a:tcPr/>
                </a:tc>
                <a:tc>
                  <a:txBody>
                    <a:bodyPr/>
                    <a:lstStyle/>
                    <a:p>
                      <a:pPr algn="ctr">
                        <a:buNone/>
                      </a:pPr>
                      <a:r>
                        <a:rPr lang="zh-CN" altLang="en-US"/>
                        <a:t>实验类型</a:t>
                      </a:r>
                    </a:p>
                  </a:txBody>
                  <a:tcPr/>
                </a:tc>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1</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实验环境配置与使用</a:t>
                      </a:r>
                    </a:p>
                  </a:txBody>
                  <a:tcPr marL="65692" marR="65692" marT="0" marB="0"/>
                </a:tc>
                <a:tc>
                  <a:txBody>
                    <a:bodyPr/>
                    <a:lstStyle/>
                    <a:p>
                      <a:pPr algn="ctr">
                        <a:spcAft>
                          <a:spcPts val="0"/>
                        </a:spcAft>
                      </a:pP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配置</a:t>
                      </a:r>
                      <a:r>
                        <a:rPr lang="en-US" sz="1800" b="0" kern="100" dirty="0" smtClean="0">
                          <a:solidFill>
                            <a:schemeClr val="tx1"/>
                          </a:solidFill>
                          <a:effectLst/>
                          <a:latin typeface="Times New Roman" panose="02020603050405020304" pitchFamily="18" charset="0"/>
                          <a:ea typeface="+mn-ea"/>
                          <a:cs typeface="Times New Roman" panose="02020603050405020304" pitchFamily="18" charset="0"/>
                        </a:rPr>
                        <a:t>Linux</a:t>
                      </a: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实验环境</a:t>
                      </a:r>
                      <a:r>
                        <a:rPr lang="zh-CN" altLang="en-US" sz="1800" b="0" kern="100" dirty="0" smtClean="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掌握</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Linux</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下的</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编程、</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GCC</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编译与链接、</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GDB</a:t>
                      </a: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调试</a:t>
                      </a:r>
                      <a:r>
                        <a:rPr lang="zh-CN" altLang="en-US" sz="1800" b="0" kern="100" dirty="0" smtClean="0">
                          <a:solidFill>
                            <a:schemeClr val="tx1"/>
                          </a:solidFill>
                          <a:effectLst/>
                          <a:latin typeface="Times New Roman" panose="02020603050405020304" pitchFamily="18" charset="0"/>
                          <a:ea typeface="+mn-ea"/>
                          <a:cs typeface="Times New Roman" panose="02020603050405020304" pitchFamily="18" charset="0"/>
                        </a:rPr>
                        <a:t>等</a:t>
                      </a: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方法</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a:t>
                      </a:r>
                    </a:p>
                  </a:txBody>
                  <a:tcPr marL="65692" marR="65692" marT="0" marB="0"/>
                </a:tc>
                <a:tc>
                  <a:txBody>
                    <a:bodyPr/>
                    <a:lstStyle/>
                    <a:p>
                      <a:pPr algn="ctr">
                        <a:spcAft>
                          <a:spcPts val="0"/>
                        </a:spcAft>
                      </a:pP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验证</a:t>
                      </a:r>
                      <a:endParaRPr lang="zh-CN" sz="18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2</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数据表示实验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使用有限类型和数量的运算操作实现一组给定功能（位操作、补码运算和浮点数操作）的函数。此实验将加深对数据二进制编码表示的了解。</a:t>
                      </a:r>
                    </a:p>
                  </a:txBody>
                  <a:tcPr marL="65692" marR="65692" marT="0" marB="0"/>
                </a:tc>
                <a:tc>
                  <a:txBody>
                    <a:bodyPr/>
                    <a:lstStyle/>
                    <a:p>
                      <a:pPr algn="ctr">
                        <a:spcAft>
                          <a:spcPts val="0"/>
                        </a:spcAft>
                      </a:pP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设计</a:t>
                      </a:r>
                      <a:endParaRPr lang="zh-CN" sz="18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r>
              <a:tr h="1097280">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3</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逆向工程实验</a:t>
                      </a:r>
                    </a:p>
                    <a:p>
                      <a:pPr algn="ctr">
                        <a:spcAft>
                          <a:spcPts val="0"/>
                        </a:spcAft>
                      </a:pPr>
                      <a:r>
                        <a:rPr lang="en-US" sz="1800" b="0" kern="100" dirty="0">
                          <a:solidFill>
                            <a:schemeClr val="tx1"/>
                          </a:solidFill>
                          <a:effectLst/>
                          <a:latin typeface="Times New Roman" panose="02020603050405020304" pitchFamily="18" charset="0"/>
                          <a:ea typeface="+mn-ea"/>
                          <a:cs typeface="Times New Roman" panose="02020603050405020304" pitchFamily="18" charset="0"/>
                        </a:rPr>
                        <a:t> </a:t>
                      </a:r>
                      <a:endParaRPr lang="zh-CN" sz="18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从字符串比较、循环、条件</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分支、递归调用和栈、指针、链表</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指针</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结构这六个方面增强对程序的机器级表示、汇编语言、</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GDB</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调试器和反汇编等方面原理与技能的掌握。</a:t>
                      </a:r>
                    </a:p>
                  </a:txBody>
                  <a:tcPr marL="65692" marR="65692" marT="0" marB="0"/>
                </a:tc>
                <a:tc>
                  <a:txBody>
                    <a:bodyPr/>
                    <a:lstStyle/>
                    <a:p>
                      <a:pPr algn="ctr">
                        <a:spcAft>
                          <a:spcPts val="0"/>
                        </a:spcAft>
                      </a:pP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设计</a:t>
                      </a:r>
                      <a:endParaRPr lang="zh-CN" sz="18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4</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缓冲区溢出攻击实验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对一个可执行程序实施一系列缓冲区溢出攻击，即设法通过造成缓冲区溢出来改变该可执行程序的运行内存</a:t>
                      </a: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映像。</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本实验的目的是加深对函数调用规则和堆栈结构</a:t>
                      </a: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的理解</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a:t>
                      </a:r>
                    </a:p>
                  </a:txBody>
                  <a:tcPr marL="65692" marR="65692" marT="0" marB="0"/>
                </a:tc>
                <a:tc>
                  <a:txBody>
                    <a:bodyPr/>
                    <a:lstStyle/>
                    <a:p>
                      <a:pPr algn="ctr">
                        <a:spcAft>
                          <a:spcPts val="0"/>
                        </a:spcAft>
                      </a:pP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设计</a:t>
                      </a:r>
                      <a:endParaRPr lang="zh-CN" sz="18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5</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a:solidFill>
                            <a:schemeClr val="tx1"/>
                          </a:solidFill>
                          <a:effectLst/>
                          <a:latin typeface="Times New Roman" panose="02020603050405020304" pitchFamily="18" charset="0"/>
                          <a:ea typeface="+mn-ea"/>
                          <a:cs typeface="Times New Roman" panose="02020603050405020304" pitchFamily="18" charset="0"/>
                        </a:rPr>
                        <a:t>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本实验通过一个</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模拟器，利用</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来优化一个矩阵的转置以达到缺失率最小，从而分析</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对程序性能的影响。</a:t>
                      </a:r>
                    </a:p>
                  </a:txBody>
                  <a:tcPr marL="65692" marR="65692" marT="0" marB="0"/>
                </a:tc>
                <a:tc>
                  <a:txBody>
                    <a:bodyPr/>
                    <a:lstStyle/>
                    <a:p>
                      <a:pPr marL="0" indent="0" algn="ctr">
                        <a:spcAft>
                          <a:spcPts val="0"/>
                        </a:spcAft>
                      </a:pP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设计</a:t>
                      </a:r>
                      <a:endParaRPr lang="zh-CN" sz="18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r>
              <a:tr h="546735">
                <a:tc>
                  <a:txBody>
                    <a:bodyPr/>
                    <a:lstStyle/>
                    <a:p>
                      <a:pPr algn="ctr">
                        <a:spcAft>
                          <a:spcPts val="0"/>
                        </a:spcAft>
                      </a:pPr>
                      <a:r>
                        <a:rPr lang="en-US" sz="1800" b="0" kern="100" dirty="0">
                          <a:solidFill>
                            <a:schemeClr val="tx1"/>
                          </a:solidFill>
                          <a:effectLst/>
                          <a:latin typeface="Times New Roman" panose="02020603050405020304" pitchFamily="18" charset="0"/>
                          <a:ea typeface="+mn-ea"/>
                          <a:cs typeface="Times New Roman" panose="02020603050405020304" pitchFamily="18" charset="0"/>
                        </a:rPr>
                        <a:t>6</a:t>
                      </a:r>
                      <a:endParaRPr lang="zh-CN" sz="18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性能优化实验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本实验旨在让学生掌握测量程序执行时间的方法，并综合利用循环展开、</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友好、替换变量等多种优化手段来对两个函数进行代码优化，从而提升程序执行效率。</a:t>
                      </a:r>
                    </a:p>
                  </a:txBody>
                  <a:tcPr marL="65692" marR="65692" marT="0" marB="0"/>
                </a:tc>
                <a:tc>
                  <a:txBody>
                    <a:bodyPr/>
                    <a:lstStyle/>
                    <a:p>
                      <a:pPr algn="ctr">
                        <a:spcAft>
                          <a:spcPts val="0"/>
                        </a:spcAft>
                      </a:pPr>
                      <a:r>
                        <a:rPr lang="zh-CN" sz="1800" b="0" kern="100" dirty="0" smtClean="0">
                          <a:solidFill>
                            <a:schemeClr val="tx1"/>
                          </a:solidFill>
                          <a:effectLst/>
                          <a:latin typeface="Times New Roman" panose="02020603050405020304" pitchFamily="18" charset="0"/>
                          <a:ea typeface="+mn-ea"/>
                          <a:cs typeface="Times New Roman" panose="02020603050405020304" pitchFamily="18" charset="0"/>
                        </a:rPr>
                        <a:t>综合</a:t>
                      </a:r>
                      <a:endParaRPr lang="en-US" altLang="zh-CN" sz="1800" b="0" kern="100" dirty="0" smtClean="0">
                        <a:solidFill>
                          <a:schemeClr val="tx1"/>
                        </a:solidFill>
                        <a:effectLst/>
                        <a:latin typeface="Times New Roman" panose="02020603050405020304" pitchFamily="18" charset="0"/>
                        <a:ea typeface="+mn-ea"/>
                        <a:cs typeface="Times New Roman" panose="02020603050405020304" pitchFamily="18" charset="0"/>
                      </a:endParaRPr>
                    </a:p>
                    <a:p>
                      <a:pPr algn="ctr">
                        <a:spcAft>
                          <a:spcPts val="0"/>
                        </a:spcAft>
                      </a:pPr>
                      <a:r>
                        <a:rPr lang="zh-CN" altLang="en-US" sz="1800" b="0" kern="100" dirty="0" smtClean="0">
                          <a:solidFill>
                            <a:schemeClr val="tx1"/>
                          </a:solidFill>
                          <a:effectLst/>
                          <a:latin typeface="Times New Roman" panose="02020603050405020304" pitchFamily="18" charset="0"/>
                          <a:ea typeface="+mn-ea"/>
                          <a:cs typeface="Times New Roman" panose="02020603050405020304" pitchFamily="18" charset="0"/>
                        </a:rPr>
                        <a:t>（选做）</a:t>
                      </a:r>
                      <a:endParaRPr lang="zh-CN" sz="18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r>
            </a:tbl>
          </a:graphicData>
        </a:graphic>
      </p:graphicFrame>
    </p:spTree>
    <p:extLst>
      <p:ext uri="{BB962C8B-B14F-4D97-AF65-F5344CB8AC3E}">
        <p14:creationId xmlns:p14="http://schemas.microsoft.com/office/powerpoint/2010/main" val="13254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40</a:t>
            </a:fld>
            <a:endParaRPr lang="zh-CN" altLang="en-US"/>
          </a:p>
        </p:txBody>
      </p:sp>
      <p:sp>
        <p:nvSpPr>
          <p:cNvPr id="5" name="内容占位符 2"/>
          <p:cNvSpPr txBox="1">
            <a:spLocks/>
          </p:cNvSpPr>
          <p:nvPr/>
        </p:nvSpPr>
        <p:spPr>
          <a:xfrm>
            <a:off x="278130" y="67887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smtClean="0"/>
              <a:t>指令</a:t>
            </a:r>
            <a:r>
              <a:rPr lang="zh-CN" altLang="en-US" dirty="0"/>
              <a:t>级</a:t>
            </a:r>
            <a:r>
              <a:rPr lang="zh-CN" altLang="en-US" dirty="0" smtClean="0"/>
              <a:t>并行</a:t>
            </a:r>
            <a:endParaRPr lang="en-US" altLang="zh-CN" dirty="0" smtClean="0"/>
          </a:p>
          <a:p>
            <a:pPr lvl="2"/>
            <a:r>
              <a:rPr lang="zh-CN" altLang="en-US" dirty="0" smtClean="0"/>
              <a:t>处理器可以同时执行多条指令的属性成为指令级并行（</a:t>
            </a:r>
            <a:r>
              <a:rPr lang="en-US" altLang="zh-CN" dirty="0" smtClean="0"/>
              <a:t>ILP</a:t>
            </a:r>
            <a:r>
              <a:rPr lang="zh-CN" altLang="en-US" dirty="0" smtClean="0"/>
              <a:t>，</a:t>
            </a:r>
            <a:r>
              <a:rPr lang="en-US" altLang="zh-CN" dirty="0" smtClean="0"/>
              <a:t>Instruction Level Parallelism</a:t>
            </a:r>
            <a:r>
              <a:rPr lang="zh-CN" altLang="en-US" dirty="0" smtClean="0"/>
              <a:t>）</a:t>
            </a:r>
            <a:endParaRPr lang="en-US" altLang="zh-CN" dirty="0" smtClean="0"/>
          </a:p>
          <a:p>
            <a:pPr lvl="2"/>
            <a:r>
              <a:rPr lang="zh-CN" altLang="en-US" dirty="0" smtClean="0"/>
              <a:t>流水</a:t>
            </a:r>
            <a:endParaRPr lang="en-US" altLang="zh-CN" dirty="0" smtClean="0"/>
          </a:p>
          <a:p>
            <a:pPr lvl="2"/>
            <a:r>
              <a:rPr lang="zh-CN" altLang="en-US" dirty="0" smtClean="0"/>
              <a:t>超标量（</a:t>
            </a:r>
            <a:r>
              <a:rPr lang="en-US" altLang="zh-CN" dirty="0" err="1" smtClean="0"/>
              <a:t>superscale</a:t>
            </a:r>
            <a:r>
              <a:rPr lang="zh-CN" altLang="en-US" dirty="0" smtClean="0"/>
              <a:t>）</a:t>
            </a:r>
            <a:r>
              <a:rPr lang="en-US" altLang="zh-CN" dirty="0" smtClean="0"/>
              <a:t>/</a:t>
            </a:r>
            <a:r>
              <a:rPr lang="zh-CN" altLang="en-US" dirty="0" smtClean="0"/>
              <a:t>多发射等技术</a:t>
            </a:r>
            <a:endParaRPr lang="en-US" altLang="zh-CN" dirty="0" smtClean="0"/>
          </a:p>
          <a:p>
            <a:pPr lvl="3"/>
            <a:r>
              <a:rPr lang="zh-CN" altLang="en-US" dirty="0"/>
              <a:t>一</a:t>
            </a:r>
            <a:r>
              <a:rPr lang="zh-CN" altLang="en-US" dirty="0" smtClean="0"/>
              <a:t>个周期可以发送</a:t>
            </a:r>
            <a:r>
              <a:rPr lang="en-US" altLang="zh-CN" dirty="0" smtClean="0"/>
              <a:t>/</a:t>
            </a:r>
            <a:r>
              <a:rPr lang="zh-CN" altLang="en-US" dirty="0" smtClean="0"/>
              <a:t>完成一条以上指令</a:t>
            </a:r>
            <a:endParaRPr lang="en-US" altLang="zh-CN" dirty="0" smtClean="0"/>
          </a:p>
          <a:p>
            <a:pPr lvl="3"/>
            <a:endParaRPr lang="en-US" altLang="zh-CN" dirty="0" smtClean="0"/>
          </a:p>
          <a:p>
            <a:pPr lvl="1"/>
            <a:r>
              <a:rPr lang="zh-CN" altLang="en-US" dirty="0" smtClean="0"/>
              <a:t>数据并行</a:t>
            </a:r>
            <a:endParaRPr lang="en-US" altLang="zh-CN" dirty="0" smtClean="0"/>
          </a:p>
          <a:p>
            <a:pPr lvl="2"/>
            <a:r>
              <a:rPr lang="zh-CN" altLang="en-US" dirty="0" smtClean="0"/>
              <a:t>处理器使用特殊硬件允许一条指令完成多个数据的处理</a:t>
            </a:r>
            <a:endParaRPr lang="en-US" altLang="zh-CN" dirty="0" smtClean="0"/>
          </a:p>
          <a:p>
            <a:pPr lvl="2"/>
            <a:r>
              <a:rPr lang="zh-CN" altLang="en-US" dirty="0" smtClean="0"/>
              <a:t>称为单指令流多数据流</a:t>
            </a:r>
            <a:r>
              <a:rPr lang="en-US" altLang="zh-CN" dirty="0" smtClean="0"/>
              <a:t>SIM</a:t>
            </a:r>
            <a:r>
              <a:rPr lang="en-US" altLang="zh-CN" dirty="0"/>
              <a:t>D</a:t>
            </a:r>
            <a:endParaRPr lang="en-US" altLang="zh-CN" dirty="0" smtClean="0"/>
          </a:p>
        </p:txBody>
      </p:sp>
      <p:sp>
        <p:nvSpPr>
          <p:cNvPr id="4" name="标题 1"/>
          <p:cNvSpPr txBox="1">
            <a:spLocks/>
          </p:cNvSpPr>
          <p:nvPr/>
        </p:nvSpPr>
        <p:spPr>
          <a:xfrm>
            <a:off x="478971" y="89581"/>
            <a:ext cx="10972800" cy="677862"/>
          </a:xfrm>
          <a:prstGeom prst="rect">
            <a:avLst/>
          </a:prstGeom>
        </p:spPr>
        <p:txBody>
          <a:bodyPr/>
          <a:lst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smtClean="0"/>
              <a:t>1.9.2</a:t>
            </a:r>
            <a:r>
              <a:rPr lang="zh-CN" altLang="en-US" smtClean="0"/>
              <a:t>并发与并行</a:t>
            </a:r>
            <a:endParaRPr lang="en-US" altLang="zh-CN" dirty="0"/>
          </a:p>
        </p:txBody>
      </p:sp>
    </p:spTree>
    <p:extLst>
      <p:ext uri="{BB962C8B-B14F-4D97-AF65-F5344CB8AC3E}">
        <p14:creationId xmlns:p14="http://schemas.microsoft.com/office/powerpoint/2010/main" val="2379330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170" y="274638"/>
            <a:ext cx="10972800" cy="1143000"/>
          </a:xfrm>
        </p:spPr>
        <p:txBody>
          <a:bodyPr/>
          <a:lstStyle/>
          <a:p>
            <a:r>
              <a:rPr lang="en-US" altLang="zh-CN" dirty="0" smtClean="0"/>
              <a:t>1.9.3 </a:t>
            </a:r>
            <a:r>
              <a:rPr lang="zh-CN" altLang="en-US" dirty="0" smtClean="0"/>
              <a:t>计算机系统中抽象的重要性</a:t>
            </a:r>
            <a:endParaRPr lang="zh-CN" altLang="en-US"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41</a:t>
            </a:fld>
            <a:endParaRPr lang="zh-CN" altLang="en-US"/>
          </a:p>
        </p:txBody>
      </p:sp>
      <p:pic>
        <p:nvPicPr>
          <p:cNvPr id="10" name="图片 9"/>
          <p:cNvPicPr>
            <a:picLocks noChangeAspect="1"/>
          </p:cNvPicPr>
          <p:nvPr/>
        </p:nvPicPr>
        <p:blipFill>
          <a:blip r:embed="rId3"/>
          <a:stretch>
            <a:fillRect/>
          </a:stretch>
        </p:blipFill>
        <p:spPr>
          <a:xfrm>
            <a:off x="1535079" y="1566631"/>
            <a:ext cx="9300225" cy="3689486"/>
          </a:xfrm>
          <a:prstGeom prst="rect">
            <a:avLst/>
          </a:prstGeom>
        </p:spPr>
      </p:pic>
    </p:spTree>
    <p:extLst>
      <p:ext uri="{BB962C8B-B14F-4D97-AF65-F5344CB8AC3E}">
        <p14:creationId xmlns:p14="http://schemas.microsoft.com/office/powerpoint/2010/main" val="1736266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dirty="0">
                <a:latin typeface="微软雅黑" panose="020B0503020204020204" pitchFamily="34" charset="-122"/>
                <a:ea typeface="微软雅黑" panose="020B0503020204020204" pitchFamily="34" charset="-122"/>
              </a:rPr>
              <a:t>课程概要</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677" y="1507494"/>
            <a:ext cx="6576646" cy="3692512"/>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66656"/>
          <a:stretch>
            <a:fillRect/>
          </a:stretch>
        </p:blipFill>
        <p:spPr>
          <a:xfrm>
            <a:off x="0" y="1507494"/>
            <a:ext cx="2192919" cy="3692512"/>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 r="66562"/>
          <a:stretch>
            <a:fillRect/>
          </a:stretch>
        </p:blipFill>
        <p:spPr>
          <a:xfrm>
            <a:off x="9999081" y="1507494"/>
            <a:ext cx="2199015" cy="3692512"/>
          </a:xfrm>
          <a:prstGeom prst="rect">
            <a:avLst/>
          </a:prstGeom>
        </p:spPr>
      </p:pic>
      <p:sp>
        <p:nvSpPr>
          <p:cNvPr id="7" name="矩形 6"/>
          <p:cNvSpPr/>
          <p:nvPr/>
        </p:nvSpPr>
        <p:spPr>
          <a:xfrm>
            <a:off x="2807970" y="1507490"/>
            <a:ext cx="6684010" cy="36925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3261101" y="1622495"/>
            <a:ext cx="5692140" cy="460375"/>
          </a:xfrm>
          <a:prstGeom prst="rect">
            <a:avLst/>
          </a:prstGeom>
        </p:spPr>
        <p:txBody>
          <a:bodyPr wrap="none">
            <a:spAutoFit/>
          </a:bodyPr>
          <a:lstStyle/>
          <a:p>
            <a:pPr algn="l" defTabSz="608965"/>
            <a:r>
              <a:rPr lang="zh-CN" altLang="en-US" sz="2400" b="1" dirty="0" smtClean="0">
                <a:solidFill>
                  <a:schemeClr val="tx1"/>
                </a:solidFill>
                <a:sym typeface="+mn-ea"/>
              </a:rPr>
              <a:t>计算机系统基础</a:t>
            </a:r>
            <a:r>
              <a:rPr lang="en-US" altLang="zh-CN" sz="2400" b="1" dirty="0" smtClean="0">
                <a:solidFill>
                  <a:schemeClr val="tx1"/>
                </a:solidFill>
                <a:latin typeface="黑体" panose="02010609060101010101" pitchFamily="49" charset="-122"/>
                <a:sym typeface="+mn-ea"/>
              </a:rPr>
              <a:t>—</a:t>
            </a:r>
            <a:r>
              <a:rPr lang="zh-CN" altLang="en-US" sz="2400" b="1" dirty="0" smtClean="0">
                <a:solidFill>
                  <a:schemeClr val="tx1"/>
                </a:solidFill>
                <a:sym typeface="+mn-ea"/>
              </a:rPr>
              <a:t>从程序员角度认识系统</a:t>
            </a:r>
            <a:endParaRPr lang="zh-CN" altLang="en-US" sz="2400" b="1" dirty="0" smtClean="0">
              <a:solidFill>
                <a:schemeClr val="tx1"/>
              </a:solidFill>
              <a:ea typeface="微软雅黑" panose="020B0503020204020204" pitchFamily="34" charset="-122"/>
              <a:sym typeface="+mn-ea"/>
            </a:endParaRPr>
          </a:p>
        </p:txBody>
      </p:sp>
      <p:sp>
        <p:nvSpPr>
          <p:cNvPr id="9" name="文本框 8"/>
          <p:cNvSpPr txBox="1"/>
          <p:nvPr/>
        </p:nvSpPr>
        <p:spPr>
          <a:xfrm>
            <a:off x="2807970" y="2082800"/>
            <a:ext cx="6684010" cy="31254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05000"/>
              </a:lnSpc>
              <a:spcBef>
                <a:spcPct val="30000"/>
              </a:spcBef>
              <a:buFont typeface="Wingdings" panose="05000000000000000000" charset="0"/>
              <a:buChar char=""/>
            </a:pPr>
            <a:r>
              <a:rPr lang="zh-CN" altLang="en-US" dirty="0" smtClean="0">
                <a:solidFill>
                  <a:srgbClr val="545454"/>
                </a:solidFill>
                <a:latin typeface="微软雅黑" panose="020B0503020204020204" pitchFamily="34" charset="-122"/>
                <a:ea typeface="微软雅黑" panose="020B0503020204020204" pitchFamily="34" charset="-122"/>
                <a:sym typeface="+mn-ea"/>
              </a:rPr>
              <a:t>目标：</a:t>
            </a:r>
          </a:p>
          <a:p>
            <a:pPr>
              <a:lnSpc>
                <a:spcPct val="150000"/>
              </a:lnSpc>
              <a:spcBef>
                <a:spcPct val="30000"/>
              </a:spcBef>
              <a:buFontTx/>
              <a:buNone/>
            </a:pPr>
            <a:r>
              <a:rPr lang="zh-CN" altLang="en-US" dirty="0" smtClean="0">
                <a:solidFill>
                  <a:srgbClr val="545454"/>
                </a:solidFill>
                <a:latin typeface="微软雅黑" panose="020B0503020204020204" pitchFamily="34" charset="-122"/>
                <a:ea typeface="微软雅黑" panose="020B0503020204020204" pitchFamily="34" charset="-122"/>
                <a:sym typeface="+mn-ea"/>
              </a:rPr>
              <a:t>          培养学生的</a:t>
            </a:r>
            <a:r>
              <a:rPr lang="zh-CN" altLang="en-US" b="1" dirty="0" smtClean="0">
                <a:solidFill>
                  <a:srgbClr val="545454"/>
                </a:solidFill>
                <a:latin typeface="微软雅黑" panose="020B0503020204020204" pitchFamily="34" charset="-122"/>
                <a:ea typeface="微软雅黑" panose="020B0503020204020204" pitchFamily="34" charset="-122"/>
                <a:sym typeface="+mn-ea"/>
              </a:rPr>
              <a:t>系统能力</a:t>
            </a:r>
            <a:r>
              <a:rPr lang="zh-CN" altLang="en-US" dirty="0" smtClean="0">
                <a:solidFill>
                  <a:srgbClr val="545454"/>
                </a:solidFill>
                <a:latin typeface="微软雅黑" panose="020B0503020204020204" pitchFamily="34" charset="-122"/>
                <a:ea typeface="微软雅黑" panose="020B0503020204020204" pitchFamily="34" charset="-122"/>
                <a:sym typeface="+mn-ea"/>
              </a:rPr>
              <a:t>，使其成为一个“高效”程序员，在</a:t>
            </a:r>
            <a:r>
              <a:rPr lang="zh-CN" altLang="en-US" b="1" dirty="0" smtClean="0">
                <a:solidFill>
                  <a:srgbClr val="545454"/>
                </a:solidFill>
                <a:latin typeface="微软雅黑" panose="020B0503020204020204" pitchFamily="34" charset="-122"/>
                <a:ea typeface="微软雅黑" panose="020B0503020204020204" pitchFamily="34" charset="-122"/>
                <a:sym typeface="+mn-ea"/>
              </a:rPr>
              <a:t>程序调试、性能提升、程序移植和健壮性</a:t>
            </a:r>
            <a:r>
              <a:rPr lang="zh-CN" altLang="en-US" dirty="0" smtClean="0">
                <a:solidFill>
                  <a:srgbClr val="545454"/>
                </a:solidFill>
                <a:latin typeface="微软雅黑" panose="020B0503020204020204" pitchFamily="34" charset="-122"/>
                <a:ea typeface="微软雅黑" panose="020B0503020204020204" pitchFamily="34" charset="-122"/>
                <a:sym typeface="+mn-ea"/>
              </a:rPr>
              <a:t>等方面成为高手；建立扎实的计算机系统概念，为后续的</a:t>
            </a:r>
            <a:r>
              <a:rPr lang="en-US" altLang="zh-CN" dirty="0" smtClean="0">
                <a:solidFill>
                  <a:srgbClr val="545454"/>
                </a:solidFill>
                <a:latin typeface="微软雅黑" panose="020B0503020204020204" pitchFamily="34" charset="-122"/>
                <a:ea typeface="微软雅黑" panose="020B0503020204020204" pitchFamily="34" charset="-122"/>
                <a:sym typeface="+mn-ea"/>
              </a:rPr>
              <a:t>OS</a:t>
            </a:r>
            <a:r>
              <a:rPr lang="zh-CN" altLang="en-US" dirty="0" smtClean="0">
                <a:solidFill>
                  <a:srgbClr val="545454"/>
                </a:solidFill>
                <a:latin typeface="微软雅黑" panose="020B0503020204020204" pitchFamily="34" charset="-122"/>
                <a:ea typeface="微软雅黑" panose="020B0503020204020204" pitchFamily="34" charset="-122"/>
                <a:sym typeface="+mn-ea"/>
              </a:rPr>
              <a:t>、编译、体系结构等课程打下坚实基础。</a:t>
            </a:r>
          </a:p>
          <a:p>
            <a:pPr marL="285750" indent="-285750">
              <a:lnSpc>
                <a:spcPct val="150000"/>
              </a:lnSpc>
              <a:spcBef>
                <a:spcPct val="30000"/>
              </a:spcBef>
              <a:buFont typeface="Wingdings" panose="05000000000000000000" charset="0"/>
              <a:buChar char=""/>
            </a:pPr>
            <a:r>
              <a:rPr lang="zh-CN" altLang="en-US" dirty="0" smtClean="0">
                <a:solidFill>
                  <a:srgbClr val="545454"/>
                </a:solidFill>
                <a:latin typeface="微软雅黑" panose="020B0503020204020204" pitchFamily="34" charset="-122"/>
                <a:ea typeface="微软雅黑" panose="020B0503020204020204" pitchFamily="34" charset="-122"/>
                <a:sym typeface="+mn-ea"/>
              </a:rPr>
              <a:t>以</a:t>
            </a:r>
            <a:r>
              <a:rPr lang="zh-CN" altLang="en-US" dirty="0" smtClean="0">
                <a:latin typeface="微软雅黑" panose="020B0503020204020204" pitchFamily="34" charset="-122"/>
                <a:ea typeface="微软雅黑" panose="020B0503020204020204" pitchFamily="34" charset="-122"/>
                <a:sym typeface="+mn-ea"/>
              </a:rPr>
              <a:t> </a:t>
            </a:r>
            <a:r>
              <a:rPr lang="en-US" altLang="zh-CN" dirty="0" smtClean="0">
                <a:solidFill>
                  <a:srgbClr val="008000"/>
                </a:solidFill>
                <a:latin typeface="微软雅黑" panose="020B0503020204020204" pitchFamily="34" charset="-122"/>
                <a:ea typeface="微软雅黑" panose="020B0503020204020204" pitchFamily="34" charset="-122"/>
                <a:sym typeface="+mn-ea"/>
              </a:rPr>
              <a:t>IA-64+Linux </a:t>
            </a:r>
            <a:r>
              <a:rPr lang="en-US" altLang="zh-CN" dirty="0">
                <a:solidFill>
                  <a:srgbClr val="008000"/>
                </a:solidFill>
                <a:latin typeface="微软雅黑" panose="020B0503020204020204" pitchFamily="34" charset="-122"/>
                <a:ea typeface="微软雅黑" panose="020B0503020204020204" pitchFamily="34" charset="-122"/>
                <a:sym typeface="+mn-ea"/>
              </a:rPr>
              <a:t>(</a:t>
            </a:r>
            <a:r>
              <a:rPr lang="en-US" altLang="zh-CN" dirty="0" err="1">
                <a:solidFill>
                  <a:srgbClr val="008000"/>
                </a:solidFill>
                <a:latin typeface="微软雅黑" panose="020B0503020204020204" pitchFamily="34" charset="-122"/>
                <a:ea typeface="微软雅黑" panose="020B0503020204020204" pitchFamily="34" charset="-122"/>
                <a:sym typeface="+mn-ea"/>
              </a:rPr>
              <a:t>ubuntu</a:t>
            </a:r>
            <a:r>
              <a:rPr lang="en-US" altLang="zh-CN" dirty="0">
                <a:solidFill>
                  <a:srgbClr val="008000"/>
                </a:solidFill>
                <a:latin typeface="微软雅黑" panose="020B0503020204020204" pitchFamily="34" charset="-122"/>
                <a:ea typeface="微软雅黑" panose="020B0503020204020204" pitchFamily="34" charset="-122"/>
                <a:sym typeface="+mn-ea"/>
              </a:rPr>
              <a:t> </a:t>
            </a:r>
            <a:r>
              <a:rPr lang="en-US" altLang="zh-CN" dirty="0" smtClean="0">
                <a:solidFill>
                  <a:srgbClr val="008000"/>
                </a:solidFill>
                <a:latin typeface="微软雅黑" panose="020B0503020204020204" pitchFamily="34" charset="-122"/>
                <a:ea typeface="微软雅黑" panose="020B0503020204020204" pitchFamily="34" charset="-122"/>
                <a:sym typeface="+mn-ea"/>
              </a:rPr>
              <a:t>17) +</a:t>
            </a:r>
            <a:r>
              <a:rPr lang="en-US" altLang="zh-CN" dirty="0" err="1">
                <a:solidFill>
                  <a:srgbClr val="008000"/>
                </a:solidFill>
                <a:latin typeface="微软雅黑" panose="020B0503020204020204" pitchFamily="34" charset="-122"/>
                <a:ea typeface="微软雅黑" panose="020B0503020204020204" pitchFamily="34" charset="-122"/>
                <a:sym typeface="+mn-ea"/>
              </a:rPr>
              <a:t>C+gcc</a:t>
            </a: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solidFill>
                  <a:srgbClr val="545454"/>
                </a:solidFill>
                <a:latin typeface="微软雅黑" panose="020B0503020204020204" pitchFamily="34" charset="-122"/>
                <a:ea typeface="微软雅黑" panose="020B0503020204020204" pitchFamily="34" charset="-122"/>
                <a:sym typeface="+mn-ea"/>
              </a:rPr>
              <a:t>为平台</a:t>
            </a:r>
          </a:p>
          <a:p>
            <a:pPr marL="285750" indent="-285750">
              <a:lnSpc>
                <a:spcPct val="150000"/>
              </a:lnSpc>
              <a:spcBef>
                <a:spcPct val="30000"/>
              </a:spcBef>
              <a:buFont typeface="Wingdings" panose="05000000000000000000" charset="0"/>
              <a:buChar char=""/>
            </a:pPr>
            <a:r>
              <a:rPr lang="zh-CN" altLang="en-US" dirty="0" smtClean="0">
                <a:solidFill>
                  <a:srgbClr val="545454"/>
                </a:solidFill>
                <a:ea typeface="微软雅黑" panose="020B0503020204020204" pitchFamily="34" charset="-122"/>
                <a:sym typeface="+mn-ea"/>
              </a:rPr>
              <a:t>主要内容：描述程序执行的底层机制</a:t>
            </a:r>
          </a:p>
        </p:txBody>
      </p:sp>
    </p:spTree>
    <p:extLst>
      <p:ext uri="{BB962C8B-B14F-4D97-AF65-F5344CB8AC3E}">
        <p14:creationId xmlns:p14="http://schemas.microsoft.com/office/powerpoint/2010/main" val="399431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194" name="Picture 2" descr="http://devstorepic.qiniudn.com/FhaUDXUc4O0dwXo0TA7x9SM0HFv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167" y="452331"/>
            <a:ext cx="10324405" cy="585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112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noChangeArrowheads="1"/>
          </p:cNvSpPr>
          <p:nvPr>
            <p:ph type="body" idx="1"/>
          </p:nvPr>
        </p:nvSpPr>
        <p:spPr>
          <a:xfrm>
            <a:off x="546265" y="949779"/>
            <a:ext cx="8461664" cy="5472113"/>
          </a:xfrm>
        </p:spPr>
        <p:txBody>
          <a:bodyPr/>
          <a:lstStyle/>
          <a:p>
            <a:pPr>
              <a:lnSpc>
                <a:spcPct val="105000"/>
              </a:lnSpc>
              <a:spcBef>
                <a:spcPct val="35000"/>
              </a:spcBef>
              <a:buFont typeface="Wingdings" pitchFamily="2" charset="2"/>
              <a:buChar char="l"/>
            </a:pPr>
            <a:r>
              <a:rPr lang="zh-CN" altLang="en-US" sz="2000" dirty="0" smtClean="0">
                <a:latin typeface="微软雅黑" pitchFamily="34" charset="-122"/>
                <a:ea typeface="微软雅黑" pitchFamily="34" charset="-122"/>
              </a:rPr>
              <a:t>使学生清楚理解：</a:t>
            </a:r>
          </a:p>
          <a:p>
            <a:pPr>
              <a:lnSpc>
                <a:spcPct val="105000"/>
              </a:lnSpc>
              <a:spcBef>
                <a:spcPct val="35000"/>
              </a:spcBef>
              <a:buFont typeface="Wingdings" pitchFamily="2" charset="2"/>
              <a:buNone/>
            </a:pPr>
            <a:r>
              <a:rPr lang="zh-CN" altLang="en-US" sz="2000" dirty="0" smtClean="0">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计算机是</a:t>
            </a:r>
            <a:r>
              <a:rPr lang="zh-CN" altLang="en-US" sz="2000" dirty="0" smtClean="0">
                <a:solidFill>
                  <a:srgbClr val="008000"/>
                </a:solidFill>
                <a:latin typeface="微软雅黑" pitchFamily="34" charset="-122"/>
                <a:ea typeface="微软雅黑" pitchFamily="34" charset="-122"/>
              </a:rPr>
              <a:t>如何生成和运行</a:t>
            </a:r>
            <a:r>
              <a:rPr lang="zh-CN" altLang="en-US" sz="2000" dirty="0" smtClean="0">
                <a:solidFill>
                  <a:srgbClr val="FF0000"/>
                </a:solidFill>
                <a:latin typeface="微软雅黑" pitchFamily="34" charset="-122"/>
                <a:ea typeface="微软雅黑" pitchFamily="34" charset="-122"/>
              </a:rPr>
              <a:t>可执行文件的！</a:t>
            </a:r>
          </a:p>
          <a:p>
            <a:pPr>
              <a:lnSpc>
                <a:spcPct val="105000"/>
              </a:lnSpc>
              <a:spcBef>
                <a:spcPct val="35000"/>
              </a:spcBef>
              <a:buFont typeface="Wingdings" pitchFamily="2" charset="2"/>
              <a:buChar char="l"/>
            </a:pPr>
            <a:r>
              <a:rPr lang="zh-CN" altLang="en-US" sz="2000" dirty="0" smtClean="0">
                <a:latin typeface="微软雅黑" pitchFamily="34" charset="-122"/>
                <a:ea typeface="微软雅黑" pitchFamily="34" charset="-122"/>
              </a:rPr>
              <a:t>重点在高级语言以下各抽象层</a:t>
            </a:r>
            <a:endParaRPr lang="en-US" altLang="zh-CN" sz="2000" dirty="0" smtClean="0">
              <a:latin typeface="微软雅黑" pitchFamily="34" charset="-122"/>
              <a:ea typeface="微软雅黑" pitchFamily="34" charset="-122"/>
            </a:endParaRPr>
          </a:p>
          <a:p>
            <a:pPr lvl="1">
              <a:lnSpc>
                <a:spcPct val="105000"/>
              </a:lnSpc>
              <a:spcBef>
                <a:spcPct val="35000"/>
              </a:spcBef>
              <a:buFont typeface="Wingdings" pitchFamily="2" charset="2"/>
              <a:buChar char="Ø"/>
            </a:pPr>
            <a:r>
              <a:rPr lang="en-US" altLang="zh-CN" sz="2000" dirty="0" smtClean="0">
                <a:latin typeface="微软雅黑" pitchFamily="34" charset="-122"/>
                <a:ea typeface="微软雅黑" pitchFamily="34" charset="-122"/>
              </a:rPr>
              <a:t>C</a:t>
            </a:r>
            <a:r>
              <a:rPr lang="zh-CN" altLang="en-US" sz="2000" dirty="0" smtClean="0">
                <a:latin typeface="微软雅黑" pitchFamily="34" charset="-122"/>
                <a:ea typeface="微软雅黑" pitchFamily="34" charset="-122"/>
              </a:rPr>
              <a:t>语言程序设计层</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数据的机器级表示、运算</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语句和过程调用的机器级表示</a:t>
            </a:r>
            <a:endParaRPr lang="en-US" altLang="zh-CN" sz="2000" dirty="0" smtClean="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z="2000" dirty="0" smtClean="0">
                <a:latin typeface="微软雅黑" pitchFamily="34" charset="-122"/>
                <a:ea typeface="微软雅黑" pitchFamily="34" charset="-122"/>
              </a:rPr>
              <a:t>指令集体系结构（</a:t>
            </a:r>
            <a:r>
              <a:rPr lang="en-US" altLang="zh-CN" sz="2000" dirty="0" smtClean="0">
                <a:latin typeface="微软雅黑" pitchFamily="34" charset="-122"/>
                <a:ea typeface="微软雅黑" pitchFamily="34" charset="-122"/>
              </a:rPr>
              <a:t>ISA</a:t>
            </a:r>
            <a:r>
              <a:rPr lang="zh-CN" altLang="en-US" sz="2000" dirty="0" smtClean="0">
                <a:latin typeface="微软雅黑" pitchFamily="34" charset="-122"/>
                <a:ea typeface="微软雅黑" pitchFamily="34" charset="-122"/>
              </a:rPr>
              <a:t>）和汇编层 </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指令系统、机器代码、汇编语言</a:t>
            </a:r>
          </a:p>
          <a:p>
            <a:pPr lvl="1">
              <a:lnSpc>
                <a:spcPct val="105000"/>
              </a:lnSpc>
              <a:spcBef>
                <a:spcPct val="35000"/>
              </a:spcBef>
              <a:buFont typeface="Wingdings" pitchFamily="2" charset="2"/>
              <a:buChar char="Ø"/>
            </a:pPr>
            <a:r>
              <a:rPr lang="zh-CN" altLang="en-US" sz="2000" dirty="0" smtClean="0">
                <a:latin typeface="微软雅黑" pitchFamily="34" charset="-122"/>
                <a:ea typeface="微软雅黑" pitchFamily="34" charset="-122"/>
              </a:rPr>
              <a:t>微体系结构及硬件层</a:t>
            </a:r>
          </a:p>
          <a:p>
            <a:pPr lvl="2">
              <a:lnSpc>
                <a:spcPct val="105000"/>
              </a:lnSpc>
              <a:spcBef>
                <a:spcPct val="35000"/>
              </a:spcBef>
              <a:buFont typeface="Wingdings" pitchFamily="2" charset="2"/>
              <a:buChar char="Ø"/>
            </a:pPr>
            <a:r>
              <a:rPr lang="en-US" altLang="zh-CN" sz="2000" dirty="0">
                <a:latin typeface="微软雅黑" pitchFamily="34" charset="-122"/>
                <a:ea typeface="微软雅黑" pitchFamily="34" charset="-122"/>
              </a:rPr>
              <a:t>CPU</a:t>
            </a:r>
            <a:r>
              <a:rPr lang="zh-CN" altLang="en-US" sz="2000" dirty="0">
                <a:latin typeface="微软雅黑" pitchFamily="34" charset="-122"/>
                <a:ea typeface="微软雅黑" pitchFamily="34" charset="-122"/>
              </a:rPr>
              <a:t>的通用结构</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层次结构存储系统</a:t>
            </a:r>
            <a:endParaRPr lang="en-US" altLang="zh-CN" sz="20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z="2000" dirty="0" smtClean="0">
                <a:ea typeface="微软雅黑" pitchFamily="34" charset="-122"/>
              </a:rPr>
              <a:t>操作系统、编译和链接的部分内容</a:t>
            </a:r>
          </a:p>
        </p:txBody>
      </p:sp>
      <p:pic>
        <p:nvPicPr>
          <p:cNvPr id="415748" name="Picture 4"/>
          <p:cNvPicPr>
            <a:picLocks noChangeAspect="1" noChangeArrowheads="1"/>
          </p:cNvPicPr>
          <p:nvPr/>
        </p:nvPicPr>
        <p:blipFill>
          <a:blip r:embed="rId3"/>
          <a:srcRect/>
          <a:stretch>
            <a:fillRect/>
          </a:stretch>
        </p:blipFill>
        <p:spPr bwMode="auto">
          <a:xfrm>
            <a:off x="6726238" y="1763714"/>
            <a:ext cx="3751262" cy="4725987"/>
          </a:xfrm>
          <a:prstGeom prst="rect">
            <a:avLst/>
          </a:prstGeom>
          <a:noFill/>
          <a:ln w="9525">
            <a:noFill/>
            <a:miter lim="800000"/>
            <a:headEnd/>
            <a:tailEnd/>
          </a:ln>
        </p:spPr>
      </p:pic>
      <p:grpSp>
        <p:nvGrpSpPr>
          <p:cNvPr id="415751" name="Group 7"/>
          <p:cNvGrpSpPr>
            <a:grpSpLocks/>
          </p:cNvGrpSpPr>
          <p:nvPr/>
        </p:nvGrpSpPr>
        <p:grpSpPr bwMode="auto">
          <a:xfrm>
            <a:off x="4116388" y="2303464"/>
            <a:ext cx="2519362" cy="2700337"/>
            <a:chOff x="1633" y="1451"/>
            <a:chExt cx="1587" cy="1701"/>
          </a:xfrm>
        </p:grpSpPr>
        <p:sp>
          <p:nvSpPr>
            <p:cNvPr id="415749" name="Line 5"/>
            <p:cNvSpPr>
              <a:spLocks noChangeShapeType="1"/>
            </p:cNvSpPr>
            <p:nvPr/>
          </p:nvSpPr>
          <p:spPr bwMode="auto">
            <a:xfrm>
              <a:off x="1633" y="1451"/>
              <a:ext cx="1587" cy="482"/>
            </a:xfrm>
            <a:prstGeom prst="line">
              <a:avLst/>
            </a:prstGeom>
            <a:noFill/>
            <a:ln w="38100">
              <a:solidFill>
                <a:srgbClr val="FF0000"/>
              </a:solidFill>
              <a:round/>
              <a:headEnd/>
              <a:tailEnd type="triangle" w="med" len="med"/>
            </a:ln>
            <a:effectLst/>
          </p:spPr>
          <p:txBody>
            <a:bodyPr/>
            <a:lstStyle/>
            <a:p>
              <a:endParaRPr lang="zh-CN" altLang="en-US"/>
            </a:p>
          </p:txBody>
        </p:sp>
        <p:sp>
          <p:nvSpPr>
            <p:cNvPr id="415750" name="Line 6"/>
            <p:cNvSpPr>
              <a:spLocks noChangeShapeType="1"/>
            </p:cNvSpPr>
            <p:nvPr/>
          </p:nvSpPr>
          <p:spPr bwMode="auto">
            <a:xfrm>
              <a:off x="3220" y="1933"/>
              <a:ext cx="0" cy="1219"/>
            </a:xfrm>
            <a:prstGeom prst="line">
              <a:avLst/>
            </a:prstGeom>
            <a:noFill/>
            <a:ln w="38100">
              <a:solidFill>
                <a:srgbClr val="FF0000"/>
              </a:solidFill>
              <a:round/>
              <a:headEnd/>
              <a:tailEnd type="triangle" w="med" len="med"/>
            </a:ln>
            <a:effectLst/>
          </p:spPr>
          <p:txBody>
            <a:bodyPr/>
            <a:lstStyle/>
            <a:p>
              <a:endParaRPr lang="zh-CN" altLang="en-US"/>
            </a:p>
          </p:txBody>
        </p:sp>
      </p:grpSp>
      <p:sp>
        <p:nvSpPr>
          <p:cNvPr id="415753" name="Rectangle 9"/>
          <p:cNvSpPr>
            <a:spLocks noChangeArrowheads="1"/>
          </p:cNvSpPr>
          <p:nvPr/>
        </p:nvSpPr>
        <p:spPr bwMode="auto">
          <a:xfrm>
            <a:off x="6816725" y="2889251"/>
            <a:ext cx="3600450" cy="449263"/>
          </a:xfrm>
          <a:prstGeom prst="rect">
            <a:avLst/>
          </a:prstGeom>
          <a:solidFill>
            <a:srgbClr val="008080">
              <a:alpha val="25000"/>
            </a:srgbClr>
          </a:solidFill>
          <a:ln w="9525">
            <a:solidFill>
              <a:schemeClr val="tx1"/>
            </a:solidFill>
            <a:miter lim="800000"/>
            <a:headEnd/>
            <a:tailEnd/>
          </a:ln>
          <a:effectLst/>
        </p:spPr>
        <p:txBody>
          <a:bodyPr wrap="none" anchor="ctr"/>
          <a:lstStyle/>
          <a:p>
            <a:endParaRPr lang="zh-CN" altLang="en-US"/>
          </a:p>
        </p:txBody>
      </p:sp>
      <p:sp>
        <p:nvSpPr>
          <p:cNvPr id="415754" name="Rectangle 10"/>
          <p:cNvSpPr>
            <a:spLocks noChangeArrowheads="1"/>
          </p:cNvSpPr>
          <p:nvPr/>
        </p:nvSpPr>
        <p:spPr bwMode="auto">
          <a:xfrm>
            <a:off x="6816725" y="3833813"/>
            <a:ext cx="3600450" cy="539750"/>
          </a:xfrm>
          <a:prstGeom prst="rect">
            <a:avLst/>
          </a:prstGeom>
          <a:solidFill>
            <a:srgbClr val="FFCC00">
              <a:alpha val="25000"/>
            </a:srgbClr>
          </a:solidFill>
          <a:ln w="9525">
            <a:solidFill>
              <a:schemeClr val="tx1"/>
            </a:solidFill>
            <a:miter lim="800000"/>
            <a:headEnd/>
            <a:tailEnd/>
          </a:ln>
          <a:effectLst/>
        </p:spPr>
        <p:txBody>
          <a:bodyPr wrap="none" anchor="ctr"/>
          <a:lstStyle/>
          <a:p>
            <a:endParaRPr lang="zh-CN" altLang="en-US"/>
          </a:p>
        </p:txBody>
      </p:sp>
      <p:sp>
        <p:nvSpPr>
          <p:cNvPr id="415755" name="Rectangle 11"/>
          <p:cNvSpPr>
            <a:spLocks noChangeArrowheads="1"/>
          </p:cNvSpPr>
          <p:nvPr/>
        </p:nvSpPr>
        <p:spPr bwMode="auto">
          <a:xfrm>
            <a:off x="6816725" y="4419601"/>
            <a:ext cx="3600450" cy="449263"/>
          </a:xfrm>
          <a:prstGeom prst="rect">
            <a:avLst/>
          </a:prstGeom>
          <a:solidFill>
            <a:srgbClr val="FF0000">
              <a:alpha val="25000"/>
            </a:srgbClr>
          </a:solidFill>
          <a:ln w="9525">
            <a:solidFill>
              <a:schemeClr val="tx1"/>
            </a:solidFill>
            <a:miter lim="800000"/>
            <a:headEnd/>
            <a:tailEnd/>
          </a:ln>
          <a:effectLst/>
        </p:spPr>
        <p:txBody>
          <a:bodyPr wrap="none" anchor="ctr"/>
          <a:lstStyle/>
          <a:p>
            <a:endParaRPr lang="zh-CN" altLang="en-US"/>
          </a:p>
        </p:txBody>
      </p:sp>
      <p:sp>
        <p:nvSpPr>
          <p:cNvPr id="415756" name="Rectangle 12"/>
          <p:cNvSpPr>
            <a:spLocks noChangeArrowheads="1"/>
          </p:cNvSpPr>
          <p:nvPr/>
        </p:nvSpPr>
        <p:spPr bwMode="auto">
          <a:xfrm>
            <a:off x="6816725" y="3338513"/>
            <a:ext cx="1920875" cy="495300"/>
          </a:xfrm>
          <a:prstGeom prst="rect">
            <a:avLst/>
          </a:prstGeom>
          <a:solidFill>
            <a:srgbClr val="800080">
              <a:alpha val="25000"/>
            </a:srgbClr>
          </a:solidFill>
          <a:ln w="9525">
            <a:solidFill>
              <a:schemeClr val="tx1"/>
            </a:solidFill>
            <a:miter lim="800000"/>
            <a:headEnd/>
            <a:tailEnd/>
          </a:ln>
          <a:effectLst/>
        </p:spPr>
        <p:txBody>
          <a:bodyPr wrap="none" anchor="ctr"/>
          <a:lstStyle/>
          <a:p>
            <a:endParaRPr lang="zh-CN" altLang="en-US"/>
          </a:p>
        </p:txBody>
      </p:sp>
      <p:grpSp>
        <p:nvGrpSpPr>
          <p:cNvPr id="415760" name="Group 16"/>
          <p:cNvGrpSpPr>
            <a:grpSpLocks/>
          </p:cNvGrpSpPr>
          <p:nvPr/>
        </p:nvGrpSpPr>
        <p:grpSpPr bwMode="auto">
          <a:xfrm>
            <a:off x="7197727" y="749301"/>
            <a:ext cx="3352801" cy="2525713"/>
            <a:chOff x="3546" y="456"/>
            <a:chExt cx="2112" cy="1591"/>
          </a:xfrm>
        </p:grpSpPr>
        <p:sp>
          <p:nvSpPr>
            <p:cNvPr id="415757" name="Text Box 13"/>
            <p:cNvSpPr txBox="1">
              <a:spLocks noChangeArrowheads="1"/>
            </p:cNvSpPr>
            <p:nvPr/>
          </p:nvSpPr>
          <p:spPr bwMode="auto">
            <a:xfrm>
              <a:off x="3546" y="456"/>
              <a:ext cx="2039" cy="407"/>
            </a:xfrm>
            <a:prstGeom prst="rect">
              <a:avLst/>
            </a:prstGeom>
            <a:solidFill>
              <a:schemeClr val="bg1"/>
            </a:solidFill>
            <a:ln w="9525">
              <a:solidFill>
                <a:srgbClr val="0000FF"/>
              </a:solidFill>
              <a:miter lim="800000"/>
              <a:headEnd/>
              <a:tailEnd/>
            </a:ln>
            <a:effectLst/>
          </p:spPr>
          <p:txBody>
            <a:bodyPr wrap="square">
              <a:spAutoFit/>
            </a:bodyPr>
            <a:lstStyle/>
            <a:p>
              <a:pPr>
                <a:spcBef>
                  <a:spcPct val="50000"/>
                </a:spcBef>
              </a:pPr>
              <a:r>
                <a:rPr lang="zh-CN" altLang="en-US" b="1" dirty="0">
                  <a:solidFill>
                    <a:srgbClr val="0000FF"/>
                  </a:solidFill>
                  <a:latin typeface="微软雅黑" pitchFamily="34" charset="-122"/>
                  <a:ea typeface="微软雅黑" pitchFamily="34" charset="-122"/>
                </a:rPr>
                <a:t>“问题求解”课程解决应用</a:t>
              </a:r>
              <a:r>
                <a:rPr lang="en-US" altLang="zh-CN" b="1" dirty="0">
                  <a:solidFill>
                    <a:srgbClr val="0000FF"/>
                  </a:solidFill>
                  <a:ea typeface="微软雅黑" pitchFamily="34" charset="-122"/>
                  <a:cs typeface="Arial" pitchFamily="34" charset="0"/>
                </a:rPr>
                <a:t>→</a:t>
              </a:r>
              <a:r>
                <a:rPr lang="zh-CN" altLang="en-US" b="1" dirty="0">
                  <a:solidFill>
                    <a:srgbClr val="0000FF"/>
                  </a:solidFill>
                  <a:latin typeface="微软雅黑" pitchFamily="34" charset="-122"/>
                  <a:ea typeface="微软雅黑" pitchFamily="34" charset="-122"/>
                </a:rPr>
                <a:t>算法（数据结构）</a:t>
              </a:r>
              <a:r>
                <a:rPr lang="en-US" altLang="zh-CN" b="1" dirty="0">
                  <a:solidFill>
                    <a:srgbClr val="0000FF"/>
                  </a:solidFill>
                </a:rPr>
                <a:t>→</a:t>
              </a:r>
              <a:r>
                <a:rPr lang="zh-CN" altLang="en-US" b="1" dirty="0">
                  <a:solidFill>
                    <a:srgbClr val="0000FF"/>
                  </a:solidFill>
                  <a:latin typeface="微软雅黑" pitchFamily="34" charset="-122"/>
                  <a:ea typeface="微软雅黑" pitchFamily="34" charset="-122"/>
                </a:rPr>
                <a:t>编程层</a:t>
              </a:r>
            </a:p>
          </p:txBody>
        </p:sp>
        <p:sp>
          <p:nvSpPr>
            <p:cNvPr id="415759" name="Line 15"/>
            <p:cNvSpPr>
              <a:spLocks noChangeShapeType="1"/>
            </p:cNvSpPr>
            <p:nvPr/>
          </p:nvSpPr>
          <p:spPr bwMode="auto">
            <a:xfrm>
              <a:off x="5658" y="1054"/>
              <a:ext cx="0" cy="993"/>
            </a:xfrm>
            <a:prstGeom prst="line">
              <a:avLst/>
            </a:prstGeom>
            <a:noFill/>
            <a:ln w="38100">
              <a:solidFill>
                <a:srgbClr val="FF0000"/>
              </a:solidFill>
              <a:round/>
              <a:headEnd/>
              <a:tailEnd type="triangle" w="med" len="med"/>
            </a:ln>
            <a:effectLst/>
          </p:spPr>
          <p:txBody>
            <a:bodyPr/>
            <a:lstStyle/>
            <a:p>
              <a:endParaRPr lang="zh-CN" altLang="en-US"/>
            </a:p>
          </p:txBody>
        </p:sp>
      </p:gr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7</a:t>
            </a:fld>
            <a:endParaRPr lang="en-US" altLang="zh-CN"/>
          </a:p>
        </p:txBody>
      </p:sp>
      <p:sp>
        <p:nvSpPr>
          <p:cNvPr id="16" name="Rectangle 2"/>
          <p:cNvSpPr>
            <a:spLocks noGrp="1" noChangeArrowheads="1"/>
          </p:cNvSpPr>
          <p:nvPr>
            <p:ph type="title"/>
          </p:nvPr>
        </p:nvSpPr>
        <p:spPr>
          <a:xfrm>
            <a:off x="498022" y="190952"/>
            <a:ext cx="5987143" cy="561975"/>
          </a:xfrm>
        </p:spPr>
        <p:txBody>
          <a:bodyPr>
            <a:noAutofit/>
          </a:bodyPr>
          <a:lstStyle/>
          <a:p>
            <a:r>
              <a:rPr lang="zh-CN" altLang="en-US" dirty="0" smtClean="0"/>
              <a:t>课程内容概要</a:t>
            </a:r>
          </a:p>
        </p:txBody>
      </p:sp>
    </p:spTree>
    <p:extLst>
      <p:ext uri="{BB962C8B-B14F-4D97-AF65-F5344CB8AC3E}">
        <p14:creationId xmlns:p14="http://schemas.microsoft.com/office/powerpoint/2010/main" val="43391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blinds(horizontal)">
                                      <p:cBhvr>
                                        <p:cTn id="7" dur="500"/>
                                        <p:tgtEl>
                                          <p:spTgt spid="415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5760"/>
                                        </p:tgtEl>
                                        <p:attrNameLst>
                                          <p:attrName>style.visibility</p:attrName>
                                        </p:attrNameLst>
                                      </p:cBhvr>
                                      <p:to>
                                        <p:strVal val="visible"/>
                                      </p:to>
                                    </p:set>
                                    <p:animEffect transition="in" filter="blinds(horizontal)">
                                      <p:cBhvr>
                                        <p:cTn id="12" dur="500"/>
                                        <p:tgtEl>
                                          <p:spTgt spid="4157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5751"/>
                                        </p:tgtEl>
                                        <p:attrNameLst>
                                          <p:attrName>style.visibility</p:attrName>
                                        </p:attrNameLst>
                                      </p:cBhvr>
                                      <p:to>
                                        <p:strVal val="visible"/>
                                      </p:to>
                                    </p:set>
                                    <p:animEffect transition="in" filter="blinds(horizontal)">
                                      <p:cBhvr>
                                        <p:cTn id="17" dur="500"/>
                                        <p:tgtEl>
                                          <p:spTgt spid="4157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5753"/>
                                        </p:tgtEl>
                                        <p:attrNameLst>
                                          <p:attrName>style.visibility</p:attrName>
                                        </p:attrNameLst>
                                      </p:cBhvr>
                                      <p:to>
                                        <p:strVal val="visible"/>
                                      </p:to>
                                    </p:set>
                                    <p:animEffect transition="in" filter="blinds(horizontal)">
                                      <p:cBhvr>
                                        <p:cTn id="22" dur="500"/>
                                        <p:tgtEl>
                                          <p:spTgt spid="4157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5747">
                                            <p:txEl>
                                              <p:pRg st="3" end="3"/>
                                            </p:txEl>
                                          </p:spTgt>
                                        </p:tgtEl>
                                        <p:attrNameLst>
                                          <p:attrName>style.visibility</p:attrName>
                                        </p:attrNameLst>
                                      </p:cBhvr>
                                      <p:to>
                                        <p:strVal val="visible"/>
                                      </p:to>
                                    </p:set>
                                    <p:animEffect transition="in" filter="blinds(horizontal)">
                                      <p:cBhvr>
                                        <p:cTn id="27" dur="500"/>
                                        <p:tgtEl>
                                          <p:spTgt spid="415747">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15747">
                                            <p:txEl>
                                              <p:pRg st="4" end="4"/>
                                            </p:txEl>
                                          </p:spTgt>
                                        </p:tgtEl>
                                        <p:attrNameLst>
                                          <p:attrName>style.visibility</p:attrName>
                                        </p:attrNameLst>
                                      </p:cBhvr>
                                      <p:to>
                                        <p:strVal val="visible"/>
                                      </p:to>
                                    </p:set>
                                    <p:animEffect transition="in" filter="blinds(horizontal)">
                                      <p:cBhvr>
                                        <p:cTn id="30" dur="500"/>
                                        <p:tgtEl>
                                          <p:spTgt spid="415747">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15747">
                                            <p:txEl>
                                              <p:pRg st="5" end="5"/>
                                            </p:txEl>
                                          </p:spTgt>
                                        </p:tgtEl>
                                        <p:attrNameLst>
                                          <p:attrName>style.visibility</p:attrName>
                                        </p:attrNameLst>
                                      </p:cBhvr>
                                      <p:to>
                                        <p:strVal val="visible"/>
                                      </p:to>
                                    </p:set>
                                    <p:animEffect transition="in" filter="blinds(horizontal)">
                                      <p:cBhvr>
                                        <p:cTn id="33" dur="500"/>
                                        <p:tgtEl>
                                          <p:spTgt spid="41574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15754"/>
                                        </p:tgtEl>
                                        <p:attrNameLst>
                                          <p:attrName>style.visibility</p:attrName>
                                        </p:attrNameLst>
                                      </p:cBhvr>
                                      <p:to>
                                        <p:strVal val="visible"/>
                                      </p:to>
                                    </p:set>
                                    <p:animEffect transition="in" filter="blinds(horizontal)">
                                      <p:cBhvr>
                                        <p:cTn id="38" dur="500"/>
                                        <p:tgtEl>
                                          <p:spTgt spid="41575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15747">
                                            <p:txEl>
                                              <p:pRg st="6" end="6"/>
                                            </p:txEl>
                                          </p:spTgt>
                                        </p:tgtEl>
                                        <p:attrNameLst>
                                          <p:attrName>style.visibility</p:attrName>
                                        </p:attrNameLst>
                                      </p:cBhvr>
                                      <p:to>
                                        <p:strVal val="visible"/>
                                      </p:to>
                                    </p:set>
                                    <p:animEffect transition="in" filter="blinds(horizontal)">
                                      <p:cBhvr>
                                        <p:cTn id="43" dur="500"/>
                                        <p:tgtEl>
                                          <p:spTgt spid="415747">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15747">
                                            <p:txEl>
                                              <p:pRg st="7" end="7"/>
                                            </p:txEl>
                                          </p:spTgt>
                                        </p:tgtEl>
                                        <p:attrNameLst>
                                          <p:attrName>style.visibility</p:attrName>
                                        </p:attrNameLst>
                                      </p:cBhvr>
                                      <p:to>
                                        <p:strVal val="visible"/>
                                      </p:to>
                                    </p:set>
                                    <p:animEffect transition="in" filter="blinds(horizontal)">
                                      <p:cBhvr>
                                        <p:cTn id="46" dur="500"/>
                                        <p:tgtEl>
                                          <p:spTgt spid="415747">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15755"/>
                                        </p:tgtEl>
                                        <p:attrNameLst>
                                          <p:attrName>style.visibility</p:attrName>
                                        </p:attrNameLst>
                                      </p:cBhvr>
                                      <p:to>
                                        <p:strVal val="visible"/>
                                      </p:to>
                                    </p:set>
                                    <p:animEffect transition="in" filter="blinds(horizontal)">
                                      <p:cBhvr>
                                        <p:cTn id="51" dur="500"/>
                                        <p:tgtEl>
                                          <p:spTgt spid="41575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15747">
                                            <p:txEl>
                                              <p:pRg st="8" end="8"/>
                                            </p:txEl>
                                          </p:spTgt>
                                        </p:tgtEl>
                                        <p:attrNameLst>
                                          <p:attrName>style.visibility</p:attrName>
                                        </p:attrNameLst>
                                      </p:cBhvr>
                                      <p:to>
                                        <p:strVal val="visible"/>
                                      </p:to>
                                    </p:set>
                                    <p:animEffect transition="in" filter="blinds(horizontal)">
                                      <p:cBhvr>
                                        <p:cTn id="56" dur="500"/>
                                        <p:tgtEl>
                                          <p:spTgt spid="415747">
                                            <p:txEl>
                                              <p:pRg st="8" end="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415747">
                                            <p:txEl>
                                              <p:pRg st="9" end="9"/>
                                            </p:txEl>
                                          </p:spTgt>
                                        </p:tgtEl>
                                        <p:attrNameLst>
                                          <p:attrName>style.visibility</p:attrName>
                                        </p:attrNameLst>
                                      </p:cBhvr>
                                      <p:to>
                                        <p:strVal val="visible"/>
                                      </p:to>
                                    </p:set>
                                    <p:animEffect transition="in" filter="blinds(horizontal)">
                                      <p:cBhvr>
                                        <p:cTn id="59" dur="500"/>
                                        <p:tgtEl>
                                          <p:spTgt spid="415747">
                                            <p:txEl>
                                              <p:pRg st="9" end="9"/>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415747">
                                            <p:txEl>
                                              <p:pRg st="10" end="10"/>
                                            </p:txEl>
                                          </p:spTgt>
                                        </p:tgtEl>
                                        <p:attrNameLst>
                                          <p:attrName>style.visibility</p:attrName>
                                        </p:attrNameLst>
                                      </p:cBhvr>
                                      <p:to>
                                        <p:strVal val="visible"/>
                                      </p:to>
                                    </p:set>
                                    <p:animEffect transition="in" filter="blinds(horizontal)">
                                      <p:cBhvr>
                                        <p:cTn id="62" dur="500"/>
                                        <p:tgtEl>
                                          <p:spTgt spid="41574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15756"/>
                                        </p:tgtEl>
                                        <p:attrNameLst>
                                          <p:attrName>style.visibility</p:attrName>
                                        </p:attrNameLst>
                                      </p:cBhvr>
                                      <p:to>
                                        <p:strVal val="visible"/>
                                      </p:to>
                                    </p:set>
                                    <p:animEffect transition="in" filter="blinds(horizontal)">
                                      <p:cBhvr>
                                        <p:cTn id="67" dur="500"/>
                                        <p:tgtEl>
                                          <p:spTgt spid="41575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15747">
                                            <p:txEl>
                                              <p:pRg st="11" end="11"/>
                                            </p:txEl>
                                          </p:spTgt>
                                        </p:tgtEl>
                                        <p:attrNameLst>
                                          <p:attrName>style.visibility</p:attrName>
                                        </p:attrNameLst>
                                      </p:cBhvr>
                                      <p:to>
                                        <p:strVal val="visible"/>
                                      </p:to>
                                    </p:set>
                                    <p:animEffect transition="in" filter="blinds(horizontal)">
                                      <p:cBhvr>
                                        <p:cTn id="72" dur="500"/>
                                        <p:tgtEl>
                                          <p:spTgt spid="4157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3" grpId="0" animBg="1"/>
      <p:bldP spid="415754" grpId="0" animBg="1"/>
      <p:bldP spid="415755" grpId="0" animBg="1"/>
      <p:bldP spid="4157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zh-CN" dirty="0">
                <a:latin typeface="微软雅黑" panose="020B0503020204020204" pitchFamily="34" charset="-122"/>
                <a:ea typeface="微软雅黑" panose="020B0503020204020204" pitchFamily="34" charset="-122"/>
                <a:sym typeface="+mn-ea"/>
              </a:rPr>
              <a:t>课程内容概要</a:t>
            </a:r>
            <a:endParaRPr kumimoji="1" lang="zh-CN" altLang="en-US" dirty="0">
              <a:latin typeface="微软雅黑" panose="020B0503020204020204" pitchFamily="34" charset="-122"/>
              <a:ea typeface="微软雅黑" panose="020B0503020204020204" pitchFamily="34" charset="-122"/>
            </a:endParaRPr>
          </a:p>
        </p:txBody>
      </p:sp>
      <p:sp>
        <p:nvSpPr>
          <p:cNvPr id="4" name="折角形 3"/>
          <p:cNvSpPr/>
          <p:nvPr/>
        </p:nvSpPr>
        <p:spPr>
          <a:xfrm>
            <a:off x="977899" y="1041399"/>
            <a:ext cx="10952843" cy="5457371"/>
          </a:xfrm>
          <a:prstGeom prst="foldedCorne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Rectangle 3"/>
          <p:cNvSpPr>
            <a:spLocks noGrp="1" noChangeArrowheads="1"/>
          </p:cNvSpPr>
          <p:nvPr/>
        </p:nvSpPr>
        <p:spPr>
          <a:xfrm>
            <a:off x="977900" y="1772285"/>
            <a:ext cx="7727950" cy="52184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5000"/>
              </a:lnSpc>
              <a:buFontTx/>
              <a:buNone/>
            </a:pPr>
            <a:r>
              <a:rPr lang="zh-CN" altLang="en-US" dirty="0" smtClean="0">
                <a:solidFill>
                  <a:srgbClr val="FF0000"/>
                </a:solidFill>
                <a:latin typeface="微软雅黑" panose="020B0503020204020204" pitchFamily="34" charset="-122"/>
                <a:ea typeface="微软雅黑" panose="020B0503020204020204" pitchFamily="34" charset="-122"/>
              </a:rPr>
              <a:t>内容组织：</a:t>
            </a:r>
          </a:p>
          <a:p>
            <a:pPr>
              <a:lnSpc>
                <a:spcPct val="105000"/>
              </a:lnSpc>
            </a:pPr>
            <a:r>
              <a:rPr lang="zh-CN" altLang="en-US" dirty="0" smtClean="0">
                <a:latin typeface="微软雅黑" panose="020B0503020204020204" pitchFamily="34" charset="-122"/>
                <a:ea typeface="微软雅黑" panose="020B0503020204020204" pitchFamily="34" charset="-122"/>
              </a:rPr>
              <a:t>第一部分 程序结构和执行（</a:t>
            </a:r>
            <a:r>
              <a:rPr lang="zh-CN" altLang="en-US" dirty="0" smtClean="0">
                <a:solidFill>
                  <a:srgbClr val="916078"/>
                </a:solidFill>
                <a:latin typeface="微软雅黑" panose="020B0503020204020204" pitchFamily="34" charset="-122"/>
                <a:ea typeface="微软雅黑" panose="020B0503020204020204" pitchFamily="34" charset="-122"/>
              </a:rPr>
              <a:t>表示和转换</a:t>
            </a:r>
            <a:r>
              <a:rPr lang="zh-CN" altLang="en-US" dirty="0" smtClean="0">
                <a:latin typeface="微软雅黑" panose="020B0503020204020204" pitchFamily="34" charset="-122"/>
                <a:ea typeface="微软雅黑" panose="020B0503020204020204" pitchFamily="34" charset="-122"/>
              </a:rPr>
              <a:t>）</a:t>
            </a:r>
          </a:p>
          <a:p>
            <a:pPr lvl="1">
              <a:lnSpc>
                <a:spcPct val="105000"/>
              </a:lnSpc>
            </a:pPr>
            <a:r>
              <a:rPr lang="zh-CN" altLang="en-US" dirty="0" smtClean="0">
                <a:latin typeface="微软雅黑" panose="020B0503020204020204" pitchFamily="34" charset="-122"/>
                <a:ea typeface="微软雅黑" panose="020B0503020204020204" pitchFamily="34" charset="-122"/>
              </a:rPr>
              <a:t>计算机系统概述（第</a:t>
            </a:r>
            <a:r>
              <a:rPr lang="en-US" altLang="zh-CN" dirty="0" smtClean="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章</a:t>
            </a:r>
            <a:r>
              <a:rPr lang="zh-CN" altLang="en-US" dirty="0" smtClean="0">
                <a:latin typeface="微软雅黑" panose="020B0503020204020204" pitchFamily="34" charset="-122"/>
                <a:ea typeface="微软雅黑" panose="020B0503020204020204" pitchFamily="34" charset="-122"/>
              </a:rPr>
              <a:t>）</a:t>
            </a:r>
          </a:p>
          <a:p>
            <a:pPr lvl="1">
              <a:lnSpc>
                <a:spcPct val="105000"/>
              </a:lnSpc>
            </a:pPr>
            <a:r>
              <a:rPr lang="zh-CN" altLang="en-US" dirty="0">
                <a:latin typeface="微软雅黑" panose="020B0503020204020204" pitchFamily="34" charset="-122"/>
                <a:ea typeface="微软雅黑" panose="020B0503020204020204" pitchFamily="34" charset="-122"/>
              </a:rPr>
              <a:t>信息</a:t>
            </a:r>
            <a:r>
              <a:rPr lang="zh-CN" altLang="en-US" dirty="0" smtClean="0">
                <a:latin typeface="微软雅黑" panose="020B0503020204020204" pitchFamily="34" charset="-122"/>
                <a:ea typeface="微软雅黑" panose="020B0503020204020204" pitchFamily="34" charset="-122"/>
              </a:rPr>
              <a:t>的表示与</a:t>
            </a:r>
            <a:r>
              <a:rPr lang="zh-CN" altLang="en-US" dirty="0">
                <a:latin typeface="微软雅黑" panose="020B0503020204020204" pitchFamily="34" charset="-122"/>
                <a:ea typeface="微软雅黑" panose="020B0503020204020204" pitchFamily="34" charset="-122"/>
              </a:rPr>
              <a:t>处理（</a:t>
            </a:r>
            <a:r>
              <a:rPr lang="zh-CN" altLang="en-US" dirty="0" smtClean="0">
                <a:latin typeface="微软雅黑" panose="020B0503020204020204" pitchFamily="34" charset="-122"/>
                <a:ea typeface="微软雅黑" panose="020B0503020204020204" pitchFamily="34" charset="-122"/>
              </a:rPr>
              <a:t>第</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章</a:t>
            </a:r>
            <a:r>
              <a:rPr lang="zh-CN" altLang="en-US" dirty="0">
                <a:latin typeface="微软雅黑" panose="020B0503020204020204" pitchFamily="34" charset="-122"/>
                <a:ea typeface="微软雅黑" panose="020B0503020204020204" pitchFamily="34" charset="-122"/>
              </a:rPr>
              <a:t>）</a:t>
            </a:r>
          </a:p>
          <a:p>
            <a:pPr lvl="1">
              <a:lnSpc>
                <a:spcPct val="105000"/>
              </a:lnSpc>
            </a:pPr>
            <a:r>
              <a:rPr lang="zh-CN" altLang="en-US" dirty="0" smtClean="0">
                <a:latin typeface="微软雅黑" panose="020B0503020204020204" pitchFamily="34" charset="-122"/>
                <a:ea typeface="微软雅黑" panose="020B0503020204020204" pitchFamily="34" charset="-122"/>
              </a:rPr>
              <a:t>程序的机器级</a:t>
            </a:r>
            <a:r>
              <a:rPr lang="zh-CN" altLang="en-US" dirty="0">
                <a:latin typeface="微软雅黑" panose="020B0503020204020204" pitchFamily="34" charset="-122"/>
                <a:ea typeface="微软雅黑" panose="020B0503020204020204" pitchFamily="34" charset="-122"/>
              </a:rPr>
              <a:t>表示（</a:t>
            </a:r>
            <a:r>
              <a:rPr lang="zh-CN" altLang="en-US" dirty="0" smtClean="0">
                <a:latin typeface="微软雅黑" panose="020B0503020204020204" pitchFamily="34" charset="-122"/>
                <a:ea typeface="微软雅黑" panose="020B0503020204020204" pitchFamily="34" charset="-122"/>
              </a:rPr>
              <a:t>第</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章）</a:t>
            </a:r>
            <a:endParaRPr lang="en-US" altLang="zh-CN" dirty="0" smtClean="0">
              <a:latin typeface="微软雅黑" panose="020B0503020204020204" pitchFamily="34" charset="-122"/>
              <a:ea typeface="微软雅黑" panose="020B0503020204020204" pitchFamily="34" charset="-122"/>
            </a:endParaRPr>
          </a:p>
          <a:p>
            <a:pPr lvl="1">
              <a:lnSpc>
                <a:spcPct val="105000"/>
              </a:lnSpc>
            </a:pPr>
            <a:r>
              <a:rPr lang="zh-CN" altLang="en-US" dirty="0" smtClean="0">
                <a:latin typeface="微软雅黑" panose="020B0503020204020204" pitchFamily="34" charset="-122"/>
                <a:ea typeface="微软雅黑" panose="020B0503020204020204" pitchFamily="34" charset="-122"/>
              </a:rPr>
              <a:t>存储器层次结构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虚拟存储器（</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章）</a:t>
            </a:r>
          </a:p>
          <a:p>
            <a:pPr>
              <a:lnSpc>
                <a:spcPct val="105000"/>
              </a:lnSpc>
            </a:pPr>
            <a:r>
              <a:rPr lang="zh-CN" altLang="en-US" dirty="0" smtClean="0">
                <a:latin typeface="微软雅黑" panose="020B0503020204020204" pitchFamily="34" charset="-122"/>
                <a:ea typeface="微软雅黑" panose="020B0503020204020204" pitchFamily="34" charset="-122"/>
              </a:rPr>
              <a:t>第二部分 在系统上运行程序（</a:t>
            </a:r>
            <a:r>
              <a:rPr lang="zh-CN" altLang="en-US" dirty="0" smtClean="0">
                <a:solidFill>
                  <a:srgbClr val="916078"/>
                </a:solidFill>
                <a:latin typeface="微软雅黑" panose="020B0503020204020204" pitchFamily="34" charset="-122"/>
                <a:ea typeface="微软雅黑" panose="020B0503020204020204" pitchFamily="34" charset="-122"/>
              </a:rPr>
              <a:t>执行控制流</a:t>
            </a:r>
            <a:r>
              <a:rPr lang="zh-CN" altLang="en-US" dirty="0" smtClean="0">
                <a:latin typeface="微软雅黑" panose="020B0503020204020204" pitchFamily="34" charset="-122"/>
                <a:ea typeface="微软雅黑" panose="020B0503020204020204" pitchFamily="34" charset="-122"/>
              </a:rPr>
              <a:t>）</a:t>
            </a:r>
          </a:p>
          <a:p>
            <a:pPr lvl="1">
              <a:lnSpc>
                <a:spcPct val="105000"/>
              </a:lnSpc>
            </a:pPr>
            <a:r>
              <a:rPr lang="zh-CN" altLang="en-US" dirty="0">
                <a:latin typeface="微软雅黑" panose="020B0503020204020204" pitchFamily="34" charset="-122"/>
                <a:ea typeface="微软雅黑" panose="020B0503020204020204" pitchFamily="34" charset="-122"/>
              </a:rPr>
              <a:t>程序的</a:t>
            </a:r>
            <a:r>
              <a:rPr lang="zh-CN" altLang="en-US" dirty="0" smtClean="0">
                <a:latin typeface="微软雅黑" panose="020B0503020204020204" pitchFamily="34" charset="-122"/>
                <a:ea typeface="微软雅黑" panose="020B0503020204020204" pitchFamily="34" charset="-122"/>
              </a:rPr>
              <a:t>链接 </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a:t>
            </a:r>
            <a:r>
              <a:rPr lang="en-US" altLang="zh-CN" dirty="0" smtClean="0">
                <a:latin typeface="微软雅黑" panose="020B0503020204020204" pitchFamily="34" charset="-122"/>
                <a:ea typeface="微软雅黑" panose="020B0503020204020204" pitchFamily="34" charset="-122"/>
              </a:rPr>
              <a:t>7</a:t>
            </a:r>
            <a:r>
              <a:rPr lang="zh-CN" altLang="en-US" dirty="0" smtClean="0">
                <a:latin typeface="微软雅黑" panose="020B0503020204020204" pitchFamily="34" charset="-122"/>
                <a:ea typeface="微软雅黑" panose="020B0503020204020204" pitchFamily="34" charset="-122"/>
              </a:rPr>
              <a:t>章</a:t>
            </a:r>
            <a:r>
              <a:rPr lang="zh-CN" altLang="en-US" dirty="0">
                <a:latin typeface="微软雅黑" panose="020B0503020204020204" pitchFamily="34" charset="-122"/>
                <a:ea typeface="微软雅黑" panose="020B0503020204020204" pitchFamily="34" charset="-122"/>
              </a:rPr>
              <a:t>）</a:t>
            </a:r>
          </a:p>
          <a:p>
            <a:pPr lvl="1">
              <a:lnSpc>
                <a:spcPct val="105000"/>
              </a:lnSpc>
            </a:pPr>
            <a:r>
              <a:rPr lang="zh-CN" altLang="en-US" dirty="0" smtClean="0">
                <a:latin typeface="微软雅黑" panose="020B0503020204020204" pitchFamily="34" charset="-122"/>
                <a:ea typeface="微软雅黑" panose="020B0503020204020204" pitchFamily="34" charset="-122"/>
              </a:rPr>
              <a:t>程序的执行 （第</a:t>
            </a:r>
            <a:r>
              <a:rPr lang="en-US" altLang="zh-CN" dirty="0" smtClean="0">
                <a:latin typeface="微软雅黑" panose="020B0503020204020204" pitchFamily="34" charset="-122"/>
                <a:ea typeface="微软雅黑" panose="020B0503020204020204" pitchFamily="34" charset="-122"/>
              </a:rPr>
              <a:t>7</a:t>
            </a:r>
            <a:r>
              <a:rPr lang="zh-CN" altLang="en-US" dirty="0" smtClean="0">
                <a:latin typeface="微软雅黑" panose="020B0503020204020204" pitchFamily="34" charset="-122"/>
                <a:ea typeface="微软雅黑" panose="020B0503020204020204" pitchFamily="34" charset="-122"/>
              </a:rPr>
              <a:t>章）</a:t>
            </a:r>
          </a:p>
          <a:p>
            <a:pPr lvl="1">
              <a:lnSpc>
                <a:spcPct val="105000"/>
              </a:lnSpc>
            </a:pPr>
            <a:r>
              <a:rPr lang="zh-CN" altLang="en-US" dirty="0" smtClean="0">
                <a:latin typeface="微软雅黑" panose="020B0503020204020204" pitchFamily="34" charset="-122"/>
                <a:ea typeface="微软雅黑" panose="020B0503020204020204" pitchFamily="34" charset="-122"/>
              </a:rPr>
              <a:t>异常控制流 （第</a:t>
            </a:r>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章</a:t>
            </a:r>
            <a:r>
              <a:rPr lang="zh-CN" altLang="en-US" dirty="0">
                <a:latin typeface="微软雅黑" panose="020B0503020204020204" pitchFamily="34" charset="-122"/>
                <a:ea typeface="微软雅黑" panose="020B0503020204020204" pitchFamily="34" charset="-122"/>
              </a:rPr>
              <a:t>）</a:t>
            </a:r>
          </a:p>
          <a:p>
            <a:pPr lvl="1">
              <a:lnSpc>
                <a:spcPct val="105000"/>
              </a:lnSpc>
            </a:pPr>
            <a:r>
              <a:rPr lang="en-US" altLang="zh-CN" dirty="0" smtClean="0">
                <a:latin typeface="微软雅黑" panose="020B0503020204020204" pitchFamily="34" charset="-122"/>
                <a:ea typeface="微软雅黑" panose="020B0503020204020204" pitchFamily="34" charset="-122"/>
              </a:rPr>
              <a:t>I/O</a:t>
            </a:r>
            <a:r>
              <a:rPr lang="zh-CN" altLang="en-US" dirty="0" smtClean="0">
                <a:latin typeface="微软雅黑" panose="020B0503020204020204" pitchFamily="34" charset="-122"/>
                <a:ea typeface="微软雅黑" panose="020B0503020204020204" pitchFamily="34" charset="-122"/>
              </a:rPr>
              <a:t>操作的实现 （第</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章）</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7" name="Text Box 4"/>
          <p:cNvSpPr txBox="1">
            <a:spLocks noChangeArrowheads="1"/>
          </p:cNvSpPr>
          <p:nvPr/>
        </p:nvSpPr>
        <p:spPr bwMode="auto">
          <a:xfrm>
            <a:off x="977900" y="1227455"/>
            <a:ext cx="5934075" cy="460375"/>
          </a:xfrm>
          <a:prstGeom prst="rect">
            <a:avLst/>
          </a:prstGeom>
          <a:noFill/>
          <a:ln w="9525">
            <a:noFill/>
            <a:miter lim="800000"/>
          </a:ln>
          <a:effectLst/>
        </p:spPr>
        <p:txBody>
          <a:bodyPr wrap="square">
            <a:spAutoFit/>
          </a:bodyPr>
          <a:lstStyle/>
          <a:p>
            <a:pPr>
              <a:spcBef>
                <a:spcPct val="50000"/>
              </a:spcBef>
            </a:pPr>
            <a:r>
              <a:rPr lang="zh-CN" altLang="en-US" sz="2400" b="1">
                <a:solidFill>
                  <a:srgbClr val="FF0000"/>
                </a:solidFill>
                <a:latin typeface="微软雅黑" panose="020B0503020204020204" pitchFamily="34" charset="-122"/>
                <a:ea typeface="微软雅黑" panose="020B0503020204020204" pitchFamily="34" charset="-122"/>
              </a:rPr>
              <a:t>前导知识：</a:t>
            </a:r>
            <a:r>
              <a:rPr lang="en-US" altLang="zh-CN" sz="2400" b="1">
                <a:solidFill>
                  <a:srgbClr val="916078"/>
                </a:solidFill>
                <a:latin typeface="微软雅黑" panose="020B0503020204020204" pitchFamily="34" charset="-122"/>
                <a:ea typeface="微软雅黑" panose="020B0503020204020204" pitchFamily="34" charset="-122"/>
              </a:rPr>
              <a:t>C</a:t>
            </a:r>
            <a:r>
              <a:rPr lang="zh-CN" altLang="en-US" sz="2400" b="1">
                <a:solidFill>
                  <a:srgbClr val="916078"/>
                </a:solidFill>
                <a:latin typeface="微软雅黑" panose="020B0503020204020204" pitchFamily="34" charset="-122"/>
                <a:ea typeface="微软雅黑" panose="020B0503020204020204" pitchFamily="34" charset="-122"/>
              </a:rPr>
              <a:t>语言程序设计</a:t>
            </a:r>
          </a:p>
        </p:txBody>
      </p:sp>
      <p:sp>
        <p:nvSpPr>
          <p:cNvPr id="8" name="矩形标注 7"/>
          <p:cNvSpPr/>
          <p:nvPr/>
        </p:nvSpPr>
        <p:spPr>
          <a:xfrm>
            <a:off x="7156933" y="3127252"/>
            <a:ext cx="2205246" cy="765085"/>
          </a:xfrm>
          <a:prstGeom prst="wedgeRectCallout">
            <a:avLst>
              <a:gd name="adj1" fmla="val -76423"/>
              <a:gd name="adj2" fmla="val 57252"/>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rPr>
              <a:t>将在</a:t>
            </a:r>
            <a:r>
              <a:rPr lang="en-US" altLang="zh-CN" sz="2000" dirty="0" smtClean="0">
                <a:solidFill>
                  <a:schemeClr val="tx1"/>
                </a:solidFill>
              </a:rPr>
              <a:t>《</a:t>
            </a:r>
            <a:r>
              <a:rPr lang="zh-CN" altLang="en-US" sz="2000" dirty="0" smtClean="0">
                <a:solidFill>
                  <a:schemeClr val="tx1"/>
                </a:solidFill>
              </a:rPr>
              <a:t>操作系统</a:t>
            </a:r>
            <a:r>
              <a:rPr lang="en-US" altLang="zh-CN" sz="2000" dirty="0" smtClean="0">
                <a:solidFill>
                  <a:schemeClr val="tx1"/>
                </a:solidFill>
              </a:rPr>
              <a:t>》</a:t>
            </a:r>
            <a:r>
              <a:rPr lang="zh-CN" altLang="en-US" sz="2000" dirty="0" smtClean="0">
                <a:solidFill>
                  <a:schemeClr val="tx1"/>
                </a:solidFill>
              </a:rPr>
              <a:t>课程中详细讲解</a:t>
            </a:r>
            <a:endParaRPr lang="zh-CN" altLang="en-US" sz="2000" dirty="0">
              <a:solidFill>
                <a:schemeClr val="tx1"/>
              </a:solidFill>
            </a:endParaRPr>
          </a:p>
        </p:txBody>
      </p:sp>
      <p:sp>
        <p:nvSpPr>
          <p:cNvPr id="2" name="矩形 1"/>
          <p:cNvSpPr/>
          <p:nvPr/>
        </p:nvSpPr>
        <p:spPr>
          <a:xfrm>
            <a:off x="6150284" y="5247304"/>
            <a:ext cx="2672526" cy="461665"/>
          </a:xfrm>
          <a:prstGeom prst="rect">
            <a:avLst/>
          </a:prstGeom>
        </p:spPr>
        <p:txBody>
          <a:bodyPr wrap="none">
            <a:spAutoFit/>
          </a:bodyPr>
          <a:lstStyle/>
          <a:p>
            <a:r>
              <a:rPr lang="en-US" altLang="zh-CN" sz="2400" b="1" u="sng" dirty="0">
                <a:solidFill>
                  <a:srgbClr val="FF0000"/>
                </a:solidFill>
                <a:uFill>
                  <a:solidFill>
                    <a:srgbClr val="00B050"/>
                  </a:solidFill>
                </a:uFill>
                <a:latin typeface="+mn-ea"/>
              </a:rPr>
              <a:t>csapp.cs.cmu.edu</a:t>
            </a:r>
          </a:p>
        </p:txBody>
      </p:sp>
      <p:sp>
        <p:nvSpPr>
          <p:cNvPr id="5" name="矩形 4"/>
          <p:cNvSpPr/>
          <p:nvPr/>
        </p:nvSpPr>
        <p:spPr>
          <a:xfrm>
            <a:off x="6166676" y="4877189"/>
            <a:ext cx="4185761" cy="461665"/>
          </a:xfrm>
          <a:prstGeom prst="rect">
            <a:avLst/>
          </a:prstGeom>
        </p:spPr>
        <p:txBody>
          <a:bodyPr wrap="none">
            <a:spAutoFit/>
          </a:bodyPr>
          <a:lstStyle/>
          <a:p>
            <a:r>
              <a:rPr lang="zh-CN" altLang="en-US" sz="2400" dirty="0">
                <a:latin typeface="+mn-ea"/>
              </a:rPr>
              <a:t>课本中的源代码可以</a:t>
            </a:r>
            <a:r>
              <a:rPr lang="zh-CN" altLang="en-US" sz="2400" dirty="0" smtClean="0">
                <a:latin typeface="+mn-ea"/>
              </a:rPr>
              <a:t>从下载，</a:t>
            </a:r>
            <a:endParaRPr lang="zh-CN" altLang="en-US" sz="2400" dirty="0">
              <a:latin typeface="+mn-ea"/>
            </a:endParaRPr>
          </a:p>
        </p:txBody>
      </p:sp>
      <p:sp>
        <p:nvSpPr>
          <p:cNvPr id="9" name="矩形 8"/>
          <p:cNvSpPr/>
          <p:nvPr/>
        </p:nvSpPr>
        <p:spPr>
          <a:xfrm>
            <a:off x="6103318" y="5846020"/>
            <a:ext cx="4801314" cy="461665"/>
          </a:xfrm>
          <a:prstGeom prst="rect">
            <a:avLst/>
          </a:prstGeom>
        </p:spPr>
        <p:txBody>
          <a:bodyPr wrap="none">
            <a:spAutoFit/>
          </a:bodyPr>
          <a:lstStyle/>
          <a:p>
            <a:r>
              <a:rPr lang="zh-CN" altLang="en-US" sz="2400" dirty="0" smtClean="0">
                <a:latin typeface="+mn-ea"/>
              </a:rPr>
              <a:t>书</a:t>
            </a:r>
            <a:r>
              <a:rPr lang="zh-CN" altLang="en-US" sz="2400" dirty="0">
                <a:latin typeface="+mn-ea"/>
              </a:rPr>
              <a:t>中源代码都表明了详细的路径名</a:t>
            </a:r>
          </a:p>
        </p:txBody>
      </p:sp>
      <p:sp>
        <p:nvSpPr>
          <p:cNvPr id="10" name="矩形 9"/>
          <p:cNvSpPr/>
          <p:nvPr/>
        </p:nvSpPr>
        <p:spPr>
          <a:xfrm>
            <a:off x="6449428" y="1186934"/>
            <a:ext cx="5314275" cy="400110"/>
          </a:xfrm>
          <a:prstGeom prst="rect">
            <a:avLst/>
          </a:prstGeom>
        </p:spPr>
        <p:txBody>
          <a:bodyPr wrap="none">
            <a:spAutoFit/>
          </a:bodyPr>
          <a:lstStyle/>
          <a:p>
            <a:r>
              <a:rPr lang="zh-CN" altLang="en-US" sz="2000" b="1" dirty="0"/>
              <a:t>课本比我们课程内容要广（可支撑不同课程）</a:t>
            </a:r>
            <a:endParaRPr lang="en-US" altLang="zh-CN" sz="2000" b="1" dirty="0"/>
          </a:p>
        </p:txBody>
      </p:sp>
    </p:spTree>
    <p:extLst>
      <p:ext uri="{BB962C8B-B14F-4D97-AF65-F5344CB8AC3E}">
        <p14:creationId xmlns:p14="http://schemas.microsoft.com/office/powerpoint/2010/main" val="260356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type="body" idx="1"/>
          </p:nvPr>
        </p:nvSpPr>
        <p:spPr>
          <a:xfrm>
            <a:off x="359230" y="979714"/>
            <a:ext cx="11408228" cy="5376637"/>
          </a:xfrm>
        </p:spPr>
        <p:txBody>
          <a:bodyPr/>
          <a:lstStyle/>
          <a:p>
            <a:pPr>
              <a:buFontTx/>
              <a:buNone/>
            </a:pPr>
            <a:r>
              <a:rPr lang="zh-CN" altLang="en-US" sz="2200" dirty="0">
                <a:solidFill>
                  <a:srgbClr val="FF0000"/>
                </a:solidFill>
                <a:latin typeface="微软雅黑" pitchFamily="34" charset="-122"/>
                <a:ea typeface="微软雅黑" pitchFamily="34" charset="-122"/>
              </a:rPr>
              <a:t>三个主题：</a:t>
            </a:r>
          </a:p>
          <a:p>
            <a:r>
              <a:rPr lang="zh-CN" altLang="en-US" sz="2400" dirty="0">
                <a:latin typeface="微软雅黑" pitchFamily="34" charset="-122"/>
                <a:ea typeface="微软雅黑" pitchFamily="34" charset="-122"/>
              </a:rPr>
              <a:t>表示（</a:t>
            </a:r>
            <a:r>
              <a:rPr lang="en-US" altLang="zh-CN" sz="2400" dirty="0">
                <a:latin typeface="微软雅黑" pitchFamily="34" charset="-122"/>
                <a:ea typeface="微软雅黑" pitchFamily="34" charset="-122"/>
              </a:rPr>
              <a:t>Representation</a:t>
            </a:r>
            <a:r>
              <a:rPr lang="zh-CN" altLang="en-US" sz="2400" dirty="0">
                <a:latin typeface="微软雅黑" pitchFamily="34" charset="-122"/>
                <a:ea typeface="微软雅黑" pitchFamily="34" charset="-122"/>
              </a:rPr>
              <a:t>）</a:t>
            </a:r>
          </a:p>
          <a:p>
            <a:pPr lvl="1"/>
            <a:r>
              <a:rPr lang="zh-CN" altLang="en-US" sz="2000" dirty="0" smtClean="0">
                <a:latin typeface="微软雅黑" pitchFamily="34" charset="-122"/>
                <a:ea typeface="微软雅黑" pitchFamily="34" charset="-122"/>
              </a:rPr>
              <a:t>不同数据类型（包括带符号整数、无符号整数、浮点数、数组、结构等）在寄存器或存储器中如何</a:t>
            </a:r>
            <a:r>
              <a:rPr lang="zh-CN" altLang="en-US" sz="2000" dirty="0" smtClean="0">
                <a:solidFill>
                  <a:srgbClr val="FF0000"/>
                </a:solidFill>
                <a:latin typeface="微软雅黑" pitchFamily="34" charset="-122"/>
                <a:ea typeface="微软雅黑" pitchFamily="34" charset="-122"/>
              </a:rPr>
              <a:t>表示</a:t>
            </a:r>
            <a:r>
              <a:rPr lang="zh-CN" altLang="en-US" sz="2000" dirty="0" smtClean="0">
                <a:latin typeface="微软雅黑" pitchFamily="34" charset="-122"/>
                <a:ea typeface="微软雅黑" pitchFamily="34" charset="-122"/>
              </a:rPr>
              <a:t>和</a:t>
            </a:r>
            <a:r>
              <a:rPr lang="zh-CN" altLang="en-US" sz="2000" dirty="0" smtClean="0">
                <a:solidFill>
                  <a:srgbClr val="FF0000"/>
                </a:solidFill>
                <a:latin typeface="微软雅黑" pitchFamily="34" charset="-122"/>
                <a:ea typeface="微软雅黑" pitchFamily="34" charset="-122"/>
              </a:rPr>
              <a:t>存储</a:t>
            </a:r>
            <a:r>
              <a:rPr lang="zh-CN" altLang="en-US" sz="2000" dirty="0" smtClean="0">
                <a:latin typeface="微软雅黑" pitchFamily="34" charset="-122"/>
                <a:ea typeface="微软雅黑" pitchFamily="34" charset="-122"/>
              </a:rPr>
              <a:t>？</a:t>
            </a:r>
          </a:p>
          <a:p>
            <a:pPr lvl="1"/>
            <a:r>
              <a:rPr lang="zh-CN" altLang="en-US" sz="2000" dirty="0" smtClean="0">
                <a:latin typeface="微软雅黑" pitchFamily="34" charset="-122"/>
                <a:ea typeface="微软雅黑" pitchFamily="34" charset="-122"/>
              </a:rPr>
              <a:t>指令如何表示和编码？（需要结合系统</a:t>
            </a: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a:t>
            </a:r>
          </a:p>
          <a:p>
            <a:pPr lvl="1"/>
            <a:r>
              <a:rPr lang="zh-CN" altLang="en-US" sz="2000" dirty="0" smtClean="0">
                <a:latin typeface="微软雅黑" pitchFamily="34" charset="-122"/>
                <a:ea typeface="微软雅黑" pitchFamily="34" charset="-122"/>
              </a:rPr>
              <a:t>存储地址（指针）如何表示以及如何生成复杂数据结构中数据元素的地址？</a:t>
            </a:r>
            <a:endParaRPr lang="en-US" altLang="zh-CN" sz="2000" dirty="0" smtClean="0">
              <a:latin typeface="微软雅黑" pitchFamily="34" charset="-122"/>
              <a:ea typeface="微软雅黑" pitchFamily="34" charset="-122"/>
            </a:endParaRPr>
          </a:p>
          <a:p>
            <a:r>
              <a:rPr lang="zh-CN" altLang="en-US" sz="2400" dirty="0">
                <a:latin typeface="微软雅黑" pitchFamily="34" charset="-122"/>
                <a:ea typeface="微软雅黑" pitchFamily="34" charset="-122"/>
              </a:rPr>
              <a:t>转换（</a:t>
            </a:r>
            <a:r>
              <a:rPr lang="en-US" altLang="zh-CN" sz="2400" dirty="0">
                <a:latin typeface="微软雅黑" pitchFamily="34" charset="-122"/>
                <a:ea typeface="微软雅黑" pitchFamily="34" charset="-122"/>
              </a:rPr>
              <a:t>Translation</a:t>
            </a:r>
            <a:r>
              <a:rPr lang="zh-CN" altLang="en-US"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高级语言程序对应的机器级代码是怎样的？</a:t>
            </a:r>
            <a:endParaRPr lang="en-US" altLang="zh-CN" sz="20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执行控制流（</a:t>
            </a:r>
            <a:r>
              <a:rPr lang="en-US" altLang="zh-CN" sz="2400" dirty="0">
                <a:latin typeface="微软雅黑" pitchFamily="34" charset="-122"/>
                <a:ea typeface="微软雅黑" pitchFamily="34" charset="-122"/>
              </a:rPr>
              <a:t>Control flow</a:t>
            </a:r>
            <a:r>
              <a:rPr lang="zh-CN" altLang="en-US"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计算机能理解的“程序”是如何组织和控制的？</a:t>
            </a:r>
          </a:p>
          <a:p>
            <a:pPr lvl="1"/>
            <a:r>
              <a:rPr lang="zh-CN" altLang="en-US" sz="2000" dirty="0">
                <a:latin typeface="微软雅黑" pitchFamily="34" charset="-122"/>
                <a:ea typeface="微软雅黑" pitchFamily="34" charset="-122"/>
              </a:rPr>
              <a:t>如何在计算机中组织多个程序的并发执行？</a:t>
            </a:r>
          </a:p>
          <a:p>
            <a:pPr lvl="1"/>
            <a:r>
              <a:rPr lang="zh-CN" altLang="en-US" sz="2000" dirty="0">
                <a:latin typeface="微软雅黑" pitchFamily="34" charset="-122"/>
                <a:ea typeface="微软雅黑" pitchFamily="34" charset="-122"/>
              </a:rPr>
              <a:t>逻辑控制流中的异常事件及其处理</a:t>
            </a:r>
          </a:p>
          <a:p>
            <a:pPr lvl="1"/>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操作的执行控制流（用户态→内核态）</a:t>
            </a: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9</a:t>
            </a:fld>
            <a:endParaRPr lang="en-US" altLang="zh-CN"/>
          </a:p>
        </p:txBody>
      </p:sp>
      <p:sp>
        <p:nvSpPr>
          <p:cNvPr id="4" name="Rectangle 2"/>
          <p:cNvSpPr>
            <a:spLocks noGrp="1" noChangeArrowheads="1"/>
          </p:cNvSpPr>
          <p:nvPr>
            <p:ph type="title"/>
          </p:nvPr>
        </p:nvSpPr>
        <p:spPr>
          <a:xfrm>
            <a:off x="326571" y="288923"/>
            <a:ext cx="11538858" cy="561975"/>
          </a:xfrm>
        </p:spPr>
        <p:txBody>
          <a:bodyPr>
            <a:noAutofit/>
          </a:bodyPr>
          <a:lstStyle/>
          <a:p>
            <a:r>
              <a:rPr lang="zh-CN" altLang="en-US" dirty="0" smtClean="0"/>
              <a:t>课程内容概要</a:t>
            </a:r>
          </a:p>
        </p:txBody>
      </p:sp>
    </p:spTree>
    <p:extLst>
      <p:ext uri="{BB962C8B-B14F-4D97-AF65-F5344CB8AC3E}">
        <p14:creationId xmlns:p14="http://schemas.microsoft.com/office/powerpoint/2010/main" val="60281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7" dur="500"/>
                                        <p:tgtEl>
                                          <p:spTgt spid="4147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4723">
                                            <p:txEl>
                                              <p:pRg st="6" end="6"/>
                                            </p:txEl>
                                          </p:spTgt>
                                        </p:tgtEl>
                                        <p:attrNameLst>
                                          <p:attrName>style.visibility</p:attrName>
                                        </p:attrNameLst>
                                      </p:cBhvr>
                                      <p:to>
                                        <p:strVal val="visible"/>
                                      </p:to>
                                    </p:set>
                                    <p:animEffect transition="in" filter="blinds(horizontal)">
                                      <p:cBhvr>
                                        <p:cTn id="22" dur="500"/>
                                        <p:tgtEl>
                                          <p:spTgt spid="41472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4723">
                                            <p:txEl>
                                              <p:pRg st="8" end="8"/>
                                            </p:txEl>
                                          </p:spTgt>
                                        </p:tgtEl>
                                        <p:attrNameLst>
                                          <p:attrName>style.visibility</p:attrName>
                                        </p:attrNameLst>
                                      </p:cBhvr>
                                      <p:to>
                                        <p:strVal val="visible"/>
                                      </p:to>
                                    </p:set>
                                    <p:animEffect transition="in" filter="blinds(horizontal)">
                                      <p:cBhvr>
                                        <p:cTn id="27" dur="500"/>
                                        <p:tgtEl>
                                          <p:spTgt spid="41472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4723">
                                            <p:txEl>
                                              <p:pRg st="9" end="9"/>
                                            </p:txEl>
                                          </p:spTgt>
                                        </p:tgtEl>
                                        <p:attrNameLst>
                                          <p:attrName>style.visibility</p:attrName>
                                        </p:attrNameLst>
                                      </p:cBhvr>
                                      <p:to>
                                        <p:strVal val="visible"/>
                                      </p:to>
                                    </p:set>
                                    <p:animEffect transition="in" filter="blinds(horizontal)">
                                      <p:cBhvr>
                                        <p:cTn id="32" dur="500"/>
                                        <p:tgtEl>
                                          <p:spTgt spid="41472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4723">
                                            <p:txEl>
                                              <p:pRg st="10" end="10"/>
                                            </p:txEl>
                                          </p:spTgt>
                                        </p:tgtEl>
                                        <p:attrNameLst>
                                          <p:attrName>style.visibility</p:attrName>
                                        </p:attrNameLst>
                                      </p:cBhvr>
                                      <p:to>
                                        <p:strVal val="visible"/>
                                      </p:to>
                                    </p:set>
                                    <p:animEffect transition="in" filter="blinds(horizontal)">
                                      <p:cBhvr>
                                        <p:cTn id="37" dur="500"/>
                                        <p:tgtEl>
                                          <p:spTgt spid="41472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4723">
                                            <p:txEl>
                                              <p:pRg st="11" end="11"/>
                                            </p:txEl>
                                          </p:spTgt>
                                        </p:tgtEl>
                                        <p:attrNameLst>
                                          <p:attrName>style.visibility</p:attrName>
                                        </p:attrNameLst>
                                      </p:cBhvr>
                                      <p:to>
                                        <p:strVal val="visible"/>
                                      </p:to>
                                    </p:set>
                                    <p:animEffect transition="in" filter="blinds(horizontal)">
                                      <p:cBhvr>
                                        <p:cTn id="42" dur="500"/>
                                        <p:tgtEl>
                                          <p:spTgt spid="414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5317</TotalTime>
  <Words>3544</Words>
  <Application>Microsoft Office PowerPoint</Application>
  <PresentationFormat>宽屏</PresentationFormat>
  <Paragraphs>569</Paragraphs>
  <Slides>41</Slides>
  <Notes>32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60" baseType="lpstr">
      <vt:lpstr>Helvetica Neue</vt:lpstr>
      <vt:lpstr>TimesTen-Italic</vt:lpstr>
      <vt:lpstr>ZztexMono-Italic</vt:lpstr>
      <vt:lpstr>ZztexMono-Regular</vt:lpstr>
      <vt:lpstr>ヒラギノ角ゴ ProN W3</vt:lpstr>
      <vt:lpstr>黑体</vt:lpstr>
      <vt:lpstr>华文行楷</vt:lpstr>
      <vt:lpstr>宋体</vt:lpstr>
      <vt:lpstr>微软雅黑</vt:lpstr>
      <vt:lpstr>Arial</vt:lpstr>
      <vt:lpstr>Arial</vt:lpstr>
      <vt:lpstr>Arial Black</vt:lpstr>
      <vt:lpstr>Arial Narrow</vt:lpstr>
      <vt:lpstr>Calibri</vt:lpstr>
      <vt:lpstr>Century Gothic</vt:lpstr>
      <vt:lpstr>Times New Roman</vt:lpstr>
      <vt:lpstr>Wingdings</vt:lpstr>
      <vt:lpstr>1_Office 主题</vt:lpstr>
      <vt:lpstr>Chart</vt:lpstr>
      <vt:lpstr>PowerPoint 演示文稿</vt:lpstr>
      <vt:lpstr>PowerPoint 演示文稿</vt:lpstr>
      <vt:lpstr>PowerPoint 演示文稿</vt:lpstr>
      <vt:lpstr>PowerPoint 演示文稿</vt:lpstr>
      <vt:lpstr>PowerPoint 演示文稿</vt:lpstr>
      <vt:lpstr>PowerPoint 演示文稿</vt:lpstr>
      <vt:lpstr>课程内容概要</vt:lpstr>
      <vt:lpstr>PowerPoint 演示文稿</vt:lpstr>
      <vt:lpstr>课程内容概要</vt:lpstr>
      <vt:lpstr>用“系统思维”分析问题</vt:lpstr>
      <vt:lpstr>PowerPoint 演示文稿</vt:lpstr>
      <vt:lpstr>1.1  信息就是位 +上下文</vt:lpstr>
      <vt:lpstr>1.2 程序被其他程序翻译成不同的格式</vt:lpstr>
      <vt:lpstr>PowerPoint 演示文稿</vt:lpstr>
      <vt:lpstr>1.2 程序被其他程序翻译成不同的格式</vt:lpstr>
      <vt:lpstr>PowerPoint 演示文稿</vt:lpstr>
      <vt:lpstr>yum命令</vt:lpstr>
      <vt:lpstr>PowerPoint 演示文稿</vt:lpstr>
      <vt:lpstr>PowerPoint 演示文稿</vt:lpstr>
      <vt:lpstr>yum命令</vt:lpstr>
      <vt:lpstr>PowerPoint 演示文稿</vt:lpstr>
      <vt:lpstr>1.4 处理器读并解释存储在内存中的指令</vt:lpstr>
      <vt:lpstr>PowerPoint 演示文稿</vt:lpstr>
      <vt:lpstr>PowerPoint 演示文稿</vt:lpstr>
      <vt:lpstr>PowerPoint 演示文稿</vt:lpstr>
      <vt:lpstr>PowerPoint 演示文稿</vt:lpstr>
      <vt:lpstr>1.5 高速缓存至关重要</vt:lpstr>
      <vt:lpstr>PowerPoint 演示文稿</vt:lpstr>
      <vt:lpstr>PowerPoint 演示文稿</vt:lpstr>
      <vt:lpstr>1.7 操作系统管理硬件</vt:lpstr>
      <vt:lpstr>PowerPoint 演示文稿</vt:lpstr>
      <vt:lpstr>PowerPoint 演示文稿</vt:lpstr>
      <vt:lpstr>PowerPoint 演示文稿</vt:lpstr>
      <vt:lpstr>PowerPoint 演示文稿</vt:lpstr>
      <vt:lpstr>1.8 计算机系统间协作</vt:lpstr>
      <vt:lpstr>PowerPoint 演示文稿</vt:lpstr>
      <vt:lpstr>PowerPoint 演示文稿</vt:lpstr>
      <vt:lpstr>1.9.2并发与并行</vt:lpstr>
      <vt:lpstr>PowerPoint 演示文稿</vt:lpstr>
      <vt:lpstr>PowerPoint 演示文稿</vt:lpstr>
      <vt:lpstr>1.9.3 计算机系统中抽象的重要性</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链接</dc:title>
  <dc:creator>IE</dc:creator>
  <cp:lastModifiedBy>Yuhong Feng</cp:lastModifiedBy>
  <cp:revision>269</cp:revision>
  <cp:lastPrinted>2017-03-08T02:12:20Z</cp:lastPrinted>
  <dcterms:created xsi:type="dcterms:W3CDTF">2016-01-21T00:46:33Z</dcterms:created>
  <dcterms:modified xsi:type="dcterms:W3CDTF">2020-03-08T16:40:26Z</dcterms:modified>
</cp:coreProperties>
</file>