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77"/>
  </p:notesMasterIdLst>
  <p:handoutMasterIdLst>
    <p:handoutMasterId r:id="rId78"/>
  </p:handoutMasterIdLst>
  <p:sldIdLst>
    <p:sldId id="542" r:id="rId3"/>
    <p:sldId id="1264" r:id="rId4"/>
    <p:sldId id="1241" r:id="rId5"/>
    <p:sldId id="1085" r:id="rId6"/>
    <p:sldId id="1265" r:id="rId7"/>
    <p:sldId id="1157" r:id="rId8"/>
    <p:sldId id="1242" r:id="rId9"/>
    <p:sldId id="1164" r:id="rId10"/>
    <p:sldId id="1165" r:id="rId11"/>
    <p:sldId id="1244" r:id="rId12"/>
    <p:sldId id="1245" r:id="rId13"/>
    <p:sldId id="1246" r:id="rId14"/>
    <p:sldId id="1247" r:id="rId15"/>
    <p:sldId id="1248" r:id="rId16"/>
    <p:sldId id="1249" r:id="rId17"/>
    <p:sldId id="1201" r:id="rId18"/>
    <p:sldId id="1173" r:id="rId19"/>
    <p:sldId id="1174" r:id="rId20"/>
    <p:sldId id="1175" r:id="rId21"/>
    <p:sldId id="1250" r:id="rId22"/>
    <p:sldId id="1176" r:id="rId23"/>
    <p:sldId id="1177" r:id="rId24"/>
    <p:sldId id="1178" r:id="rId25"/>
    <p:sldId id="1202" r:id="rId26"/>
    <p:sldId id="1203" r:id="rId27"/>
    <p:sldId id="1204" r:id="rId28"/>
    <p:sldId id="1205" r:id="rId29"/>
    <p:sldId id="1206" r:id="rId30"/>
    <p:sldId id="1207" r:id="rId31"/>
    <p:sldId id="1208" r:id="rId32"/>
    <p:sldId id="1209" r:id="rId33"/>
    <p:sldId id="1210" r:id="rId34"/>
    <p:sldId id="1211" r:id="rId35"/>
    <p:sldId id="1179" r:id="rId36"/>
    <p:sldId id="1180" r:id="rId37"/>
    <p:sldId id="1181" r:id="rId38"/>
    <p:sldId id="1182" r:id="rId39"/>
    <p:sldId id="1183" r:id="rId40"/>
    <p:sldId id="1184" r:id="rId41"/>
    <p:sldId id="1185" r:id="rId42"/>
    <p:sldId id="1214" r:id="rId43"/>
    <p:sldId id="1216" r:id="rId44"/>
    <p:sldId id="1217" r:id="rId45"/>
    <p:sldId id="1251" r:id="rId46"/>
    <p:sldId id="1268" r:id="rId47"/>
    <p:sldId id="1266" r:id="rId48"/>
    <p:sldId id="1267" r:id="rId49"/>
    <p:sldId id="1269" r:id="rId50"/>
    <p:sldId id="1252" r:id="rId51"/>
    <p:sldId id="1231" r:id="rId52"/>
    <p:sldId id="1253" r:id="rId53"/>
    <p:sldId id="1271" r:id="rId54"/>
    <p:sldId id="1255" r:id="rId55"/>
    <p:sldId id="1256" r:id="rId56"/>
    <p:sldId id="1270" r:id="rId57"/>
    <p:sldId id="1273" r:id="rId58"/>
    <p:sldId id="1274" r:id="rId59"/>
    <p:sldId id="1272" r:id="rId60"/>
    <p:sldId id="1193" r:id="rId61"/>
    <p:sldId id="1225" r:id="rId62"/>
    <p:sldId id="1195" r:id="rId63"/>
    <p:sldId id="1220" r:id="rId64"/>
    <p:sldId id="1221" r:id="rId65"/>
    <p:sldId id="1222" r:id="rId66"/>
    <p:sldId id="1257" r:id="rId67"/>
    <p:sldId id="1275" r:id="rId68"/>
    <p:sldId id="1276" r:id="rId69"/>
    <p:sldId id="1277" r:id="rId70"/>
    <p:sldId id="1278" r:id="rId71"/>
    <p:sldId id="1280" r:id="rId72"/>
    <p:sldId id="1281" r:id="rId73"/>
    <p:sldId id="1282" r:id="rId74"/>
    <p:sldId id="1224" r:id="rId75"/>
    <p:sldId id="1200" r:id="rId76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FFFF"/>
    <a:srgbClr val="FCFCFC"/>
    <a:srgbClr val="DF9F98"/>
    <a:srgbClr val="D6CDEE"/>
    <a:srgbClr val="F7F5CD"/>
    <a:srgbClr val="FFABA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88185" autoAdjust="0"/>
  </p:normalViewPr>
  <p:slideViewPr>
    <p:cSldViewPr snapToGrid="0" snapToObjects="1">
      <p:cViewPr varScale="1">
        <p:scale>
          <a:sx n="133" d="100"/>
          <a:sy n="133" d="100"/>
        </p:scale>
        <p:origin x="114" y="618"/>
      </p:cViewPr>
      <p:guideLst>
        <p:guide orient="horz" pos="1706"/>
        <p:guide pos="29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 eaLnBrk="0" hangingPunct="0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6D631C0-D9EE-4951-8BE1-5541418E5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015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4C8A251-9591-4227-8579-0BF62C74A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923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DRAM&amp;tn=44039180_cpr&amp;fenlei=mv6quAkxTZn0IZRqIHckPjm4nH00T1Y3rjnsm1T4mWubujI-P1w90ZwV5Hcvrjm3rH6sPfKWUMw85HfYnjn4nH6sgvPsT6KdThsqpZwYTjCEQLGCpyw9Uz4Bmy-bIi4WUvYETgN-TLwGUv3EnHnsnW04rHDkPjmzPWR4njf4r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baidu.com/s?wd=SRAM&amp;tn=44039180_cpr&amp;fenlei=mv6quAkxTZn0IZRqIHckPjm4nH00T1Y3rjnsm1T4mWubujI-P1w90ZwV5Hcvrjm3rH6sPfKWUMw85HfYnjn4nH6sgvPsT6KdThsqpZwYTjCEQLGCpyw9Uz4Bmy-bIi4WUvYETgN-TLwGUv3EnHnsnW04rHDkPjmzPWR4njf4rf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2FFBA2B5-6122-485D-8DB9-9644D3A6AEA5}" type="slidenum">
              <a:rPr lang="en-US" altLang="zh-CN" sz="1200" b="0" smtClean="0">
                <a:latin typeface="Times New Roman" pitchFamily="18" charset="0"/>
              </a:rPr>
              <a:pPr/>
              <a:t>1</a:t>
            </a:fld>
            <a:endParaRPr lang="en-US" altLang="zh-CN" sz="12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4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400050"/>
            <a:ext cx="4792663" cy="35941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4248150"/>
            <a:ext cx="6951663" cy="5180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3220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2746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93199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95056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913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62155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12512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 smtClean="0"/>
              <a:t>Goal:</a:t>
            </a:r>
          </a:p>
          <a:p>
            <a:r>
              <a:rPr lang="en-US" altLang="zh-CN" smtClean="0"/>
              <a:t>	Show the inefficeincy of current disk requests.</a:t>
            </a:r>
          </a:p>
          <a:p>
            <a:r>
              <a:rPr lang="en-US" altLang="zh-CN" smtClean="0"/>
              <a:t>Conveyed Ideas:</a:t>
            </a:r>
          </a:p>
          <a:p>
            <a:r>
              <a:rPr lang="en-US" altLang="zh-CN" smtClean="0"/>
              <a:t>	Rotational latency is wasted time that can be used to service tasks</a:t>
            </a:r>
          </a:p>
          <a:p>
            <a:r>
              <a:rPr lang="en-US" altLang="zh-CN" smtClean="0"/>
              <a:t>Background Information:</a:t>
            </a:r>
          </a:p>
          <a:p>
            <a:r>
              <a:rPr lang="en-US" altLang="zh-CN" smtClean="0"/>
              <a:t>	None.</a:t>
            </a:r>
          </a:p>
          <a:p>
            <a:r>
              <a:rPr lang="en-US" altLang="zh-CN" smtClean="0"/>
              <a:t>Slide Background:</a:t>
            </a:r>
          </a:p>
          <a:p>
            <a:r>
              <a:rPr lang="en-US" altLang="zh-CN" smtClean="0"/>
              <a:t>	None.</a:t>
            </a:r>
          </a:p>
          <a:p>
            <a:endParaRPr lang="en-US" altLang="zh-CN" smtClean="0"/>
          </a:p>
          <a:p>
            <a:r>
              <a:rPr lang="en-US" altLang="zh-CN" smtClean="0"/>
              <a:t>Kill text and arrows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50699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 smtClean="0"/>
              <a:t>Goal:</a:t>
            </a:r>
          </a:p>
          <a:p>
            <a:r>
              <a:rPr lang="en-US" altLang="zh-CN" smtClean="0"/>
              <a:t>	Show the inefficeincy of current disk requests.</a:t>
            </a:r>
          </a:p>
          <a:p>
            <a:r>
              <a:rPr lang="en-US" altLang="zh-CN" smtClean="0"/>
              <a:t>Conveyed Ideas:</a:t>
            </a:r>
          </a:p>
          <a:p>
            <a:r>
              <a:rPr lang="en-US" altLang="zh-CN" smtClean="0"/>
              <a:t>	Rotational latency is wasted time that can be used to service tasks</a:t>
            </a:r>
          </a:p>
          <a:p>
            <a:r>
              <a:rPr lang="en-US" altLang="zh-CN" smtClean="0"/>
              <a:t>Background Information:</a:t>
            </a:r>
          </a:p>
          <a:p>
            <a:r>
              <a:rPr lang="en-US" altLang="zh-CN" smtClean="0"/>
              <a:t>	None.</a:t>
            </a:r>
          </a:p>
          <a:p>
            <a:r>
              <a:rPr lang="en-US" altLang="zh-CN" smtClean="0"/>
              <a:t>Slide Background:</a:t>
            </a:r>
          </a:p>
          <a:p>
            <a:r>
              <a:rPr lang="en-US" altLang="zh-CN" smtClean="0"/>
              <a:t>	None.</a:t>
            </a:r>
          </a:p>
          <a:p>
            <a:endParaRPr lang="en-US" altLang="zh-CN" smtClean="0"/>
          </a:p>
          <a:p>
            <a:r>
              <a:rPr lang="en-US" altLang="zh-CN" smtClean="0"/>
              <a:t>Kill text and arrows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97665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 smtClean="0"/>
              <a:t>Goal:</a:t>
            </a:r>
          </a:p>
          <a:p>
            <a:r>
              <a:rPr lang="en-US" altLang="zh-CN" smtClean="0"/>
              <a:t>	Show the inefficeincy of current disk requests.</a:t>
            </a:r>
          </a:p>
          <a:p>
            <a:r>
              <a:rPr lang="en-US" altLang="zh-CN" smtClean="0"/>
              <a:t>Conveyed Ideas:</a:t>
            </a:r>
          </a:p>
          <a:p>
            <a:r>
              <a:rPr lang="en-US" altLang="zh-CN" smtClean="0"/>
              <a:t>	Rotational latency is wasted time that can be used to service tasks</a:t>
            </a:r>
          </a:p>
          <a:p>
            <a:r>
              <a:rPr lang="en-US" altLang="zh-CN" smtClean="0"/>
              <a:t>Background Information:</a:t>
            </a:r>
          </a:p>
          <a:p>
            <a:r>
              <a:rPr lang="en-US" altLang="zh-CN" smtClean="0"/>
              <a:t>	None.</a:t>
            </a:r>
          </a:p>
          <a:p>
            <a:r>
              <a:rPr lang="en-US" altLang="zh-CN" smtClean="0"/>
              <a:t>Slide Background:</a:t>
            </a:r>
          </a:p>
          <a:p>
            <a:r>
              <a:rPr lang="en-US" altLang="zh-CN" smtClean="0"/>
              <a:t>	None.</a:t>
            </a:r>
          </a:p>
          <a:p>
            <a:endParaRPr lang="en-US" altLang="zh-CN" smtClean="0"/>
          </a:p>
          <a:p>
            <a:r>
              <a:rPr lang="en-US" altLang="zh-CN" smtClean="0"/>
              <a:t>Kill text and arrows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9797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ACD3002-9F56-43D5-8CEE-F985176396B5}" type="slidenum">
              <a:rPr lang="en-US" altLang="zh-CN" sz="1200" b="0" smtClean="0">
                <a:latin typeface="Times New Roman" pitchFamily="18" charset="0"/>
              </a:rPr>
              <a:pPr/>
              <a:t>2</a:t>
            </a:fld>
            <a:endParaRPr lang="en-US" altLang="zh-CN" sz="12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88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 smtClean="0"/>
              <a:t>Goal:</a:t>
            </a:r>
          </a:p>
          <a:p>
            <a:r>
              <a:rPr lang="en-US" altLang="zh-CN" smtClean="0"/>
              <a:t>	Show the inefficeincy of current disk requests.</a:t>
            </a:r>
          </a:p>
          <a:p>
            <a:r>
              <a:rPr lang="en-US" altLang="zh-CN" smtClean="0"/>
              <a:t>Conveyed Ideas:</a:t>
            </a:r>
          </a:p>
          <a:p>
            <a:r>
              <a:rPr lang="en-US" altLang="zh-CN" smtClean="0"/>
              <a:t>	Rotational latency is wasted time that can be used to service tasks</a:t>
            </a:r>
          </a:p>
          <a:p>
            <a:r>
              <a:rPr lang="en-US" altLang="zh-CN" smtClean="0"/>
              <a:t>Background Information:</a:t>
            </a:r>
          </a:p>
          <a:p>
            <a:r>
              <a:rPr lang="en-US" altLang="zh-CN" smtClean="0"/>
              <a:t>	None.</a:t>
            </a:r>
          </a:p>
          <a:p>
            <a:r>
              <a:rPr lang="en-US" altLang="zh-CN" smtClean="0"/>
              <a:t>Slide Background:</a:t>
            </a:r>
          </a:p>
          <a:p>
            <a:r>
              <a:rPr lang="en-US" altLang="zh-CN" smtClean="0"/>
              <a:t>	None.</a:t>
            </a:r>
          </a:p>
          <a:p>
            <a:endParaRPr lang="en-US" altLang="zh-CN" smtClean="0"/>
          </a:p>
          <a:p>
            <a:r>
              <a:rPr lang="en-US" altLang="zh-CN" smtClean="0"/>
              <a:t>Kill text and arrows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6861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 smtClean="0"/>
              <a:t>Goal:</a:t>
            </a:r>
          </a:p>
          <a:p>
            <a:r>
              <a:rPr lang="en-US" altLang="zh-CN" smtClean="0"/>
              <a:t>	Show the inefficeincy of current disk requests.</a:t>
            </a:r>
          </a:p>
          <a:p>
            <a:r>
              <a:rPr lang="en-US" altLang="zh-CN" smtClean="0"/>
              <a:t>Conveyed Ideas:</a:t>
            </a:r>
          </a:p>
          <a:p>
            <a:r>
              <a:rPr lang="en-US" altLang="zh-CN" smtClean="0"/>
              <a:t>	Rotational latency is wasted time that can be used to service tasks</a:t>
            </a:r>
          </a:p>
          <a:p>
            <a:r>
              <a:rPr lang="en-US" altLang="zh-CN" smtClean="0"/>
              <a:t>Background Information:</a:t>
            </a:r>
          </a:p>
          <a:p>
            <a:r>
              <a:rPr lang="en-US" altLang="zh-CN" smtClean="0"/>
              <a:t>	None.</a:t>
            </a:r>
          </a:p>
          <a:p>
            <a:r>
              <a:rPr lang="en-US" altLang="zh-CN" smtClean="0"/>
              <a:t>Slide Background:</a:t>
            </a:r>
          </a:p>
          <a:p>
            <a:r>
              <a:rPr lang="en-US" altLang="zh-CN" smtClean="0"/>
              <a:t>	None.</a:t>
            </a:r>
          </a:p>
          <a:p>
            <a:endParaRPr lang="en-US" altLang="zh-CN" smtClean="0"/>
          </a:p>
          <a:p>
            <a:r>
              <a:rPr lang="en-US" altLang="zh-CN" smtClean="0"/>
              <a:t>Kill text and arrows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94949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 smtClean="0"/>
              <a:t>Goal:</a:t>
            </a:r>
          </a:p>
          <a:p>
            <a:r>
              <a:rPr lang="en-US" altLang="zh-CN" smtClean="0"/>
              <a:t>	Show the inefficeincy of current disk requests.</a:t>
            </a:r>
          </a:p>
          <a:p>
            <a:r>
              <a:rPr lang="en-US" altLang="zh-CN" smtClean="0"/>
              <a:t>Conveyed Ideas:</a:t>
            </a:r>
          </a:p>
          <a:p>
            <a:r>
              <a:rPr lang="en-US" altLang="zh-CN" smtClean="0"/>
              <a:t>	Rotational latency is wasted time that can be used to service tasks</a:t>
            </a:r>
          </a:p>
          <a:p>
            <a:r>
              <a:rPr lang="en-US" altLang="zh-CN" smtClean="0"/>
              <a:t>Background Information:</a:t>
            </a:r>
          </a:p>
          <a:p>
            <a:r>
              <a:rPr lang="en-US" altLang="zh-CN" smtClean="0"/>
              <a:t>	None.</a:t>
            </a:r>
          </a:p>
          <a:p>
            <a:r>
              <a:rPr lang="en-US" altLang="zh-CN" smtClean="0"/>
              <a:t>Slide Background:</a:t>
            </a:r>
          </a:p>
          <a:p>
            <a:r>
              <a:rPr lang="en-US" altLang="zh-CN" smtClean="0"/>
              <a:t>	None.</a:t>
            </a:r>
          </a:p>
          <a:p>
            <a:endParaRPr lang="en-US" altLang="zh-CN" smtClean="0"/>
          </a:p>
          <a:p>
            <a:r>
              <a:rPr lang="en-US" altLang="zh-CN" smtClean="0"/>
              <a:t>Kill text and arrows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87244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 smtClean="0"/>
              <a:t>Goal:</a:t>
            </a:r>
          </a:p>
          <a:p>
            <a:r>
              <a:rPr lang="en-US" altLang="zh-CN" smtClean="0"/>
              <a:t>	Show the inefficeincy of current disk requests.</a:t>
            </a:r>
          </a:p>
          <a:p>
            <a:r>
              <a:rPr lang="en-US" altLang="zh-CN" smtClean="0"/>
              <a:t>Conveyed Ideas:</a:t>
            </a:r>
          </a:p>
          <a:p>
            <a:r>
              <a:rPr lang="en-US" altLang="zh-CN" smtClean="0"/>
              <a:t>	Rotational latency is wasted time that can be used to service tasks</a:t>
            </a:r>
          </a:p>
          <a:p>
            <a:r>
              <a:rPr lang="en-US" altLang="zh-CN" smtClean="0"/>
              <a:t>Background Information:</a:t>
            </a:r>
          </a:p>
          <a:p>
            <a:r>
              <a:rPr lang="en-US" altLang="zh-CN" smtClean="0"/>
              <a:t>	None.</a:t>
            </a:r>
          </a:p>
          <a:p>
            <a:r>
              <a:rPr lang="en-US" altLang="zh-CN" smtClean="0"/>
              <a:t>Slide Background:</a:t>
            </a:r>
          </a:p>
          <a:p>
            <a:r>
              <a:rPr lang="en-US" altLang="zh-CN" smtClean="0"/>
              <a:t>	None.</a:t>
            </a:r>
          </a:p>
          <a:p>
            <a:endParaRPr lang="en-US" altLang="zh-CN" smtClean="0"/>
          </a:p>
          <a:p>
            <a:r>
              <a:rPr lang="en-US" altLang="zh-CN" smtClean="0"/>
              <a:t>Kill text and arrows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31792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 smtClean="0"/>
              <a:t>Goal:</a:t>
            </a:r>
          </a:p>
          <a:p>
            <a:r>
              <a:rPr lang="en-US" altLang="zh-CN" smtClean="0"/>
              <a:t>	Show the inefficeincy of current disk requests.</a:t>
            </a:r>
          </a:p>
          <a:p>
            <a:r>
              <a:rPr lang="en-US" altLang="zh-CN" smtClean="0"/>
              <a:t>Conveyed Ideas:</a:t>
            </a:r>
          </a:p>
          <a:p>
            <a:r>
              <a:rPr lang="en-US" altLang="zh-CN" smtClean="0"/>
              <a:t>	Rotational latency is wasted time that can be used to service tasks</a:t>
            </a:r>
          </a:p>
          <a:p>
            <a:r>
              <a:rPr lang="en-US" altLang="zh-CN" smtClean="0"/>
              <a:t>Background Information:</a:t>
            </a:r>
          </a:p>
          <a:p>
            <a:r>
              <a:rPr lang="en-US" altLang="zh-CN" smtClean="0"/>
              <a:t>	None.</a:t>
            </a:r>
          </a:p>
          <a:p>
            <a:r>
              <a:rPr lang="en-US" altLang="zh-CN" smtClean="0"/>
              <a:t>Slide Background:</a:t>
            </a:r>
          </a:p>
          <a:p>
            <a:r>
              <a:rPr lang="en-US" altLang="zh-CN" smtClean="0"/>
              <a:t>	None.</a:t>
            </a:r>
          </a:p>
          <a:p>
            <a:endParaRPr lang="en-US" altLang="zh-CN" smtClean="0"/>
          </a:p>
          <a:p>
            <a:r>
              <a:rPr lang="en-US" altLang="zh-CN" smtClean="0"/>
              <a:t>Kill text and arrows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4818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 smtClean="0"/>
              <a:t>Goal:</a:t>
            </a:r>
          </a:p>
          <a:p>
            <a:r>
              <a:rPr lang="en-US" altLang="zh-CN" smtClean="0"/>
              <a:t>	Show the inefficeincy of current disk requests.</a:t>
            </a:r>
          </a:p>
          <a:p>
            <a:r>
              <a:rPr lang="en-US" altLang="zh-CN" smtClean="0"/>
              <a:t>Conveyed Ideas:</a:t>
            </a:r>
          </a:p>
          <a:p>
            <a:r>
              <a:rPr lang="en-US" altLang="zh-CN" smtClean="0"/>
              <a:t>	Rotational latency is wasted time that can be used to service tasks</a:t>
            </a:r>
          </a:p>
          <a:p>
            <a:r>
              <a:rPr lang="en-US" altLang="zh-CN" smtClean="0"/>
              <a:t>Background Information:</a:t>
            </a:r>
          </a:p>
          <a:p>
            <a:r>
              <a:rPr lang="en-US" altLang="zh-CN" smtClean="0"/>
              <a:t>	None.</a:t>
            </a:r>
          </a:p>
          <a:p>
            <a:r>
              <a:rPr lang="en-US" altLang="zh-CN" smtClean="0"/>
              <a:t>Slide Background:</a:t>
            </a:r>
          </a:p>
          <a:p>
            <a:r>
              <a:rPr lang="en-US" altLang="zh-CN" smtClean="0"/>
              <a:t>	None.</a:t>
            </a:r>
          </a:p>
          <a:p>
            <a:endParaRPr lang="en-US" altLang="zh-CN" smtClean="0"/>
          </a:p>
          <a:p>
            <a:r>
              <a:rPr lang="en-US" altLang="zh-CN" smtClean="0"/>
              <a:t>Kill text and arrows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30079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 smtClean="0"/>
              <a:t>Goal:</a:t>
            </a:r>
          </a:p>
          <a:p>
            <a:r>
              <a:rPr lang="en-US" altLang="zh-CN" smtClean="0"/>
              <a:t>	Show the inefficeincy of current disk requests.</a:t>
            </a:r>
          </a:p>
          <a:p>
            <a:r>
              <a:rPr lang="en-US" altLang="zh-CN" smtClean="0"/>
              <a:t>Conveyed Ideas:</a:t>
            </a:r>
          </a:p>
          <a:p>
            <a:r>
              <a:rPr lang="en-US" altLang="zh-CN" smtClean="0"/>
              <a:t>	Rotational latency is wasted time that can be used to service tasks</a:t>
            </a:r>
          </a:p>
          <a:p>
            <a:r>
              <a:rPr lang="en-US" altLang="zh-CN" smtClean="0"/>
              <a:t>Background Information:</a:t>
            </a:r>
          </a:p>
          <a:p>
            <a:r>
              <a:rPr lang="en-US" altLang="zh-CN" smtClean="0"/>
              <a:t>	None.</a:t>
            </a:r>
          </a:p>
          <a:p>
            <a:r>
              <a:rPr lang="en-US" altLang="zh-CN" smtClean="0"/>
              <a:t>Slide Background:</a:t>
            </a:r>
          </a:p>
          <a:p>
            <a:r>
              <a:rPr lang="en-US" altLang="zh-CN" smtClean="0"/>
              <a:t>	None.</a:t>
            </a:r>
          </a:p>
          <a:p>
            <a:endParaRPr lang="en-US" altLang="zh-CN" smtClean="0"/>
          </a:p>
          <a:p>
            <a:r>
              <a:rPr lang="en-US" altLang="zh-CN" smtClean="0"/>
              <a:t>Kill text and arrows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0627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32817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90397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3733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1233488" y="725488"/>
            <a:ext cx="4835525" cy="3581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4538"/>
            <a:ext cx="5354638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88" tIns="47544" rIns="95088" bIns="47544" anchor="ctr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6009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82476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69065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43526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86281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F3AE2C1D-D624-4395-95A5-6C3354A94069}" type="slidenum">
              <a:rPr lang="en-US" altLang="zh-CN" sz="1200" b="0" smtClean="0">
                <a:latin typeface="Times New Roman" pitchFamily="18" charset="0"/>
              </a:rPr>
              <a:pPr/>
              <a:t>50</a:t>
            </a:fld>
            <a:endParaRPr lang="en-US" altLang="zh-CN" sz="12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79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多位数组实例</a:t>
            </a:r>
            <a:endParaRPr lang="en-US" altLang="zh-CN" dirty="0"/>
          </a:p>
          <a:p>
            <a:r>
              <a:rPr lang="zh-CN" altLang="en-US" dirty="0"/>
              <a:t>行优先</a:t>
            </a:r>
            <a:r>
              <a:rPr lang="en-US" altLang="zh-CN" dirty="0"/>
              <a:t>——</a:t>
            </a:r>
            <a:r>
              <a:rPr lang="zh-CN" altLang="en-US" dirty="0"/>
              <a:t>读完一行再读下一行</a:t>
            </a:r>
            <a:r>
              <a:rPr lang="en-US" altLang="zh-CN" dirty="0"/>
              <a:t>——</a:t>
            </a:r>
            <a:r>
              <a:rPr lang="zh-CN" altLang="en-US" dirty="0"/>
              <a:t>空间局部性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代码的局部性部较好：顺序执行</a:t>
            </a:r>
            <a:r>
              <a:rPr lang="en-US" altLang="zh-CN" dirty="0"/>
              <a:t>——</a:t>
            </a:r>
            <a:r>
              <a:rPr lang="zh-CN" altLang="en-US" dirty="0"/>
              <a:t>空间；循环执行</a:t>
            </a:r>
            <a:r>
              <a:rPr lang="en-US" altLang="zh-CN" dirty="0"/>
              <a:t>——</a:t>
            </a:r>
            <a:r>
              <a:rPr lang="zh-CN" altLang="en-US" dirty="0"/>
              <a:t>时间</a:t>
            </a:r>
            <a:r>
              <a:rPr lang="en-US" altLang="zh-CN" dirty="0"/>
              <a:t>+</a:t>
            </a:r>
            <a:r>
              <a:rPr lang="zh-CN" altLang="en-US" dirty="0"/>
              <a:t>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688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slab</a:t>
            </a:r>
            <a:r>
              <a:rPr lang="zh-CN" altLang="en-US" dirty="0"/>
              <a:t>使用过后释放了。在此使用这好重用，而不是新分配空间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10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71953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>
            <a:spLocks noChangeArrowheads="1"/>
          </p:cNvSpPr>
          <p:nvPr/>
        </p:nvSpPr>
        <p:spPr bwMode="auto">
          <a:xfrm>
            <a:off x="1233488" y="725488"/>
            <a:ext cx="4835525" cy="3581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4538"/>
            <a:ext cx="5354638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88" tIns="47544" rIns="95088" bIns="47544" anchor="ctr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094378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8359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ACD3002-9F56-43D5-8CEE-F985176396B5}" type="slidenum">
              <a:rPr lang="en-US" altLang="zh-CN" sz="1200" b="0" smtClean="0">
                <a:latin typeface="Times New Roman" pitchFamily="18" charset="0"/>
              </a:rPr>
              <a:pPr/>
              <a:t>4</a:t>
            </a:fld>
            <a:endParaRPr lang="en-US" altLang="zh-CN" sz="12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255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471F4AD7-7831-47FC-B61B-3D912D41D087}" type="slidenum">
              <a:rPr lang="en-US" altLang="zh-CN" sz="1200" b="0" smtClean="0">
                <a:latin typeface="Times New Roman" pitchFamily="18" charset="0"/>
              </a:rPr>
              <a:pPr/>
              <a:t>62</a:t>
            </a:fld>
            <a:endParaRPr lang="en-US" altLang="zh-CN" sz="12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757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51D17CD7-9324-4356-A2AC-392C4DC1166B}" type="slidenum">
              <a:rPr lang="en-US" altLang="zh-CN" sz="1200" b="0" smtClean="0">
                <a:latin typeface="Times New Roman" pitchFamily="18" charset="0"/>
              </a:rPr>
              <a:pPr/>
              <a:t>63</a:t>
            </a:fld>
            <a:endParaRPr lang="en-US" altLang="zh-CN" sz="12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542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6770256C-48E8-4E87-8DB2-1C3117F358B7}" type="slidenum">
              <a:rPr lang="en-US" altLang="zh-CN" sz="1200" b="0" smtClean="0">
                <a:latin typeface="Times New Roman" pitchFamily="18" charset="0"/>
              </a:rPr>
              <a:pPr/>
              <a:t>64</a:t>
            </a:fld>
            <a:endParaRPr lang="en-US" altLang="zh-CN" sz="12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081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使用静态</a:t>
            </a:r>
            <a:r>
              <a:rPr lang="en-US" altLang="zh-CN" dirty="0"/>
              <a:t>RAM</a:t>
            </a:r>
            <a:r>
              <a:rPr lang="zh-CN" altLang="en-US" dirty="0"/>
              <a:t>和</a:t>
            </a:r>
            <a:r>
              <a:rPr lang="en-US" altLang="zh-CN" dirty="0"/>
              <a:t>DRAM</a:t>
            </a:r>
            <a:r>
              <a:rPr lang="zh-CN" altLang="en-US" dirty="0"/>
              <a:t>的各自优势</a:t>
            </a:r>
            <a:endParaRPr lang="en-US" altLang="zh-CN" dirty="0"/>
          </a:p>
          <a:p>
            <a:r>
              <a:rPr lang="zh-CN" altLang="en-US" dirty="0"/>
              <a:t>例子中，一个整数</a:t>
            </a:r>
            <a:r>
              <a:rPr lang="en-US" altLang="zh-CN" dirty="0"/>
              <a:t>4</a:t>
            </a:r>
            <a:r>
              <a:rPr lang="zh-CN" altLang="en-US" dirty="0"/>
              <a:t>字节，一个</a:t>
            </a:r>
            <a:r>
              <a:rPr lang="en-US" altLang="zh-CN" dirty="0"/>
              <a:t>cache</a:t>
            </a:r>
            <a:r>
              <a:rPr lang="zh-CN" altLang="en-US" dirty="0"/>
              <a:t>行有</a:t>
            </a:r>
            <a:r>
              <a:rPr lang="en-US" altLang="zh-CN" dirty="0"/>
              <a:t>16</a:t>
            </a:r>
            <a:r>
              <a:rPr lang="zh-CN" altLang="en-US" dirty="0"/>
              <a:t>字节</a:t>
            </a:r>
            <a:r>
              <a:rPr lang="en-US" altLang="zh-CN" dirty="0"/>
              <a:t>4</a:t>
            </a:r>
            <a:r>
              <a:rPr lang="zh-CN" altLang="en-US" dirty="0"/>
              <a:t>个整数。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75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多维数组的局部性需要仔细挖掘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5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/>
          <p:cNvSpPr txBox="1">
            <a:spLocks noChangeArrowheads="1"/>
          </p:cNvSpPr>
          <p:nvPr/>
        </p:nvSpPr>
        <p:spPr bwMode="auto">
          <a:xfrm>
            <a:off x="1233488" y="725488"/>
            <a:ext cx="4835525" cy="3581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4538"/>
            <a:ext cx="5354638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88" tIns="47544" rIns="95088" bIns="47544" anchor="ctr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160055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5805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ACD3002-9F56-43D5-8CEE-F985176396B5}" type="slidenum">
              <a:rPr lang="en-US" altLang="zh-CN" sz="1200" b="0" smtClean="0">
                <a:latin typeface="Times New Roman" pitchFamily="18" charset="0"/>
              </a:rPr>
              <a:pPr/>
              <a:t>5</a:t>
            </a:fld>
            <a:endParaRPr lang="en-US" altLang="zh-CN" sz="12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076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地址复用技术只适用于</a:t>
            </a:r>
            <a:r>
              <a:rPr lang="en-US" altLang="zh-CN" smtClean="0">
                <a:hlinkClick r:id="rId3"/>
              </a:rPr>
              <a:t>DRAM</a:t>
            </a:r>
            <a:r>
              <a:rPr lang="zh-CN" altLang="en-US" smtClean="0"/>
              <a:t>，不适用于</a:t>
            </a:r>
            <a:r>
              <a:rPr lang="en-US" altLang="zh-CN" smtClean="0">
                <a:hlinkClick r:id="rId4"/>
              </a:rPr>
              <a:t>SRAM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2</a:t>
            </a:r>
            <a:r>
              <a:rPr lang="zh-CN" altLang="en-US" smtClean="0"/>
              <a:t>地址复用技术的目的是为了减少地址线的数量，便于增加</a:t>
            </a:r>
            <a:r>
              <a:rPr lang="en-US" altLang="zh-CN" smtClean="0">
                <a:hlinkClick r:id="rId3"/>
              </a:rPr>
              <a:t>DRAM</a:t>
            </a:r>
            <a:r>
              <a:rPr lang="zh-CN" altLang="en-US" smtClean="0"/>
              <a:t>的集成度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3561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27908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207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7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4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9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2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0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4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0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0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60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89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3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b="0" smtClean="0"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B68528B5-8705-4014-970D-91DC1F74F40D}" type="slidenum">
              <a:rPr lang="en-US" altLang="zh-CN" sz="1000">
                <a:solidFill>
                  <a:srgbClr val="000000"/>
                </a:solidFill>
                <a:ea typeface="ＭＳ Ｐゴシック" pitchFamily="34" charset="-128"/>
              </a:rPr>
              <a:pPr/>
              <a:t>‹#›</a:t>
            </a:fld>
            <a:endParaRPr lang="en-US" altLang="zh-CN" sz="1000"/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4649788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zh-CN" sz="1000" b="0" smtClean="0">
                <a:latin typeface="Calibri" pitchFamily="34" charset="0"/>
              </a:rPr>
              <a:t>Bryant and O’Hallaron, Computer Systems: A Programmer’s Perspective, Third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360" tIns="44280" rIns="90360" bIns="44280" numCol="1" anchor="t" anchorCtr="0" compatLnSpc="1"/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3000"/>
              </a:lnSpc>
              <a:buClr>
                <a:srgbClr val="000066"/>
              </a:buClr>
              <a:buSzPct val="100000"/>
              <a:buFont typeface="Times New Roman" pitchFamily="18" charset="0"/>
              <a:buNone/>
              <a:defRPr/>
            </a:pPr>
            <a:fld id="{5E225D90-60F6-48C1-9B9C-DA168AFFFB25}" type="slidenum">
              <a:rPr lang="en-GB" altLang="zh-CN" b="0" smtClean="0">
                <a:solidFill>
                  <a:srgbClr val="000066"/>
                </a:solidFill>
                <a:latin typeface="Times New Roman" pitchFamily="18" charset="0"/>
              </a:rPr>
              <a:pPr algn="ctr">
                <a:lnSpc>
                  <a:spcPct val="83000"/>
                </a:lnSpc>
                <a:buClr>
                  <a:srgbClr val="000066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GB" altLang="zh-CN" b="0" smtClean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45720" rIns="45720" anchor="ctr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  <a:buClr>
                <a:srgbClr val="000066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zh-CN" sz="1400" b="0" smtClean="0">
                <a:solidFill>
                  <a:srgbClr val="660033"/>
                </a:solidFill>
                <a:latin typeface="Helvetica" panose="020B0604020202020204" pitchFamily="34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+mj-lt"/>
          <a:ea typeface="ＭＳ Ｐゴシック" pitchFamily="-96" charset="-128"/>
          <a:cs typeface="ＭＳ Ｐゴシック" pitchFamily="-96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pitchFamily="2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96" charset="-128"/>
          <a:cs typeface="ＭＳ Ｐゴシック" pitchFamily="-96" charset="-128"/>
        </a:defRPr>
      </a:lvl1pPr>
      <a:lvl2pPr marL="742950" indent="-246063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pitchFamily="2" charset="2"/>
        <a:buChar char=""/>
        <a:defRPr sz="2000" b="1">
          <a:solidFill>
            <a:srgbClr val="000066"/>
          </a:solidFill>
          <a:latin typeface="+mn-lt"/>
          <a:ea typeface="ＭＳ Ｐゴシック" pitchFamily="-96" charset="-128"/>
        </a:defRPr>
      </a:lvl2pPr>
      <a:lvl3pPr marL="1144588" indent="-236538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pitchFamily="2" charset="2"/>
        <a:buChar char=""/>
        <a:defRPr sz="2400" b="1">
          <a:solidFill>
            <a:srgbClr val="000099"/>
          </a:solidFill>
          <a:latin typeface="+mn-lt"/>
          <a:ea typeface="ＭＳ Ｐゴシック" pitchFamily="-96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pitchFamily="2" charset="2"/>
        <a:buChar char=""/>
        <a:defRPr sz="2000" b="1">
          <a:solidFill>
            <a:srgbClr val="000066"/>
          </a:solidFill>
          <a:latin typeface="+mn-lt"/>
          <a:ea typeface="ＭＳ Ｐゴシック" pitchFamily="-96" charset="-128"/>
        </a:defRPr>
      </a:lvl4pPr>
      <a:lvl5pPr marL="2449513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itchFamily="2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5pPr>
      <a:lvl6pPr marL="29070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6pPr>
      <a:lvl7pPr marL="33642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7pPr>
      <a:lvl8pPr marL="38214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8pPr>
      <a:lvl9pPr marL="42786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631950"/>
            <a:ext cx="7772400" cy="1644650"/>
          </a:xfrm>
        </p:spPr>
        <p:txBody>
          <a:bodyPr/>
          <a:lstStyle/>
          <a:p>
            <a:pPr marL="0" indent="0" algn="ctr" eaLnBrk="1" hangingPunct="1"/>
            <a:r>
              <a:rPr lang="zh-CN" altLang="en-US" dirty="0" smtClean="0">
                <a:ea typeface="宋体" pitchFamily="2" charset="-122"/>
              </a:rPr>
              <a:t>第 </a:t>
            </a:r>
            <a:r>
              <a:rPr lang="en-US" altLang="zh-CN" dirty="0" smtClean="0">
                <a:ea typeface="宋体" pitchFamily="2" charset="-122"/>
              </a:rPr>
              <a:t>6 </a:t>
            </a:r>
            <a:r>
              <a:rPr lang="zh-CN" altLang="en-US" dirty="0" smtClean="0">
                <a:ea typeface="宋体" pitchFamily="2" charset="-122"/>
              </a:rPr>
              <a:t>章 </a:t>
            </a:r>
            <a:r>
              <a:rPr lang="en-US" altLang="zh-CN" dirty="0" smtClean="0">
                <a:ea typeface="宋体" pitchFamily="2" charset="-122"/>
              </a:rPr>
              <a:t>- </a:t>
            </a:r>
            <a:r>
              <a:rPr lang="zh-CN" altLang="en-US" dirty="0" smtClean="0">
                <a:ea typeface="宋体" pitchFamily="2" charset="-122"/>
              </a:rPr>
              <a:t>存储器层次结构</a:t>
            </a:r>
            <a:endParaRPr lang="zh-CN" altLang="en-US" sz="2000" b="0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787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 smtClean="0">
                <a:ea typeface="宋体" pitchFamily="2" charset="-122"/>
              </a:rPr>
              <a:t>内存读事务</a:t>
            </a:r>
            <a:r>
              <a:rPr lang="zh-CN" altLang="zh-CN" smtClean="0">
                <a:ea typeface="宋体" pitchFamily="2" charset="-122"/>
              </a:rPr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250" y="1463675"/>
            <a:ext cx="567372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0000"/>
              </a:buClr>
              <a:buSzPct val="60416"/>
              <a:buFont typeface="Wingdings"/>
              <a:buChar char=""/>
              <a:tabLst>
                <a:tab pos="355600" algn="l"/>
              </a:tabLst>
              <a:defRPr/>
            </a:pPr>
            <a:r>
              <a:rPr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将</a:t>
            </a:r>
            <a:r>
              <a:rPr lang="zh-CN" altLang="en-US" dirty="0">
                <a:latin typeface="Calibri"/>
                <a:cs typeface="Calibri"/>
              </a:rPr>
              <a:t>地址</a:t>
            </a:r>
            <a:r>
              <a:rPr lang="en-US" altLang="zh-CN" dirty="0">
                <a:latin typeface="Calibri"/>
                <a:cs typeface="Calibri"/>
              </a:rPr>
              <a:t>A</a:t>
            </a:r>
            <a:r>
              <a:rPr lang="zh-CN" altLang="en-US" dirty="0">
                <a:latin typeface="Calibri"/>
                <a:cs typeface="Calibri"/>
              </a:rPr>
              <a:t>放到内存总线上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6767513" y="3810000"/>
            <a:ext cx="909637" cy="914400"/>
          </a:xfrm>
          <a:custGeom>
            <a:avLst/>
            <a:gdLst>
              <a:gd name="T0" fmla="*/ 0 w 909954"/>
              <a:gd name="T1" fmla="*/ 0 h 914400"/>
              <a:gd name="T2" fmla="*/ 909003 w 909954"/>
              <a:gd name="T3" fmla="*/ 0 h 914400"/>
              <a:gd name="T4" fmla="*/ 909003 w 909954"/>
              <a:gd name="T5" fmla="*/ 914400 h 914400"/>
              <a:gd name="T6" fmla="*/ 0 w 909954"/>
              <a:gd name="T7" fmla="*/ 914400 h 914400"/>
              <a:gd name="T8" fmla="*/ 0 w 909954"/>
              <a:gd name="T9" fmla="*/ 0 h 914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914400">
                <a:moveTo>
                  <a:pt x="0" y="0"/>
                </a:moveTo>
                <a:lnTo>
                  <a:pt x="909637" y="0"/>
                </a:lnTo>
                <a:lnTo>
                  <a:pt x="909637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69" name="object 6"/>
          <p:cNvSpPr>
            <a:spLocks/>
          </p:cNvSpPr>
          <p:nvPr/>
        </p:nvSpPr>
        <p:spPr bwMode="auto">
          <a:xfrm>
            <a:off x="5243513" y="3962400"/>
            <a:ext cx="1492250" cy="533400"/>
          </a:xfrm>
          <a:custGeom>
            <a:avLst/>
            <a:gdLst>
              <a:gd name="T0" fmla="*/ 298450 w 1492250"/>
              <a:gd name="T1" fmla="*/ 0 h 533400"/>
              <a:gd name="T2" fmla="*/ 0 w 1492250"/>
              <a:gd name="T3" fmla="*/ 266700 h 533400"/>
              <a:gd name="T4" fmla="*/ 298450 w 1492250"/>
              <a:gd name="T5" fmla="*/ 533400 h 533400"/>
              <a:gd name="T6" fmla="*/ 298450 w 1492250"/>
              <a:gd name="T7" fmla="*/ 400050 h 533400"/>
              <a:gd name="T8" fmla="*/ 1343025 w 1492250"/>
              <a:gd name="T9" fmla="*/ 400050 h 533400"/>
              <a:gd name="T10" fmla="*/ 1492250 w 1492250"/>
              <a:gd name="T11" fmla="*/ 266700 h 533400"/>
              <a:gd name="T12" fmla="*/ 1343025 w 1492250"/>
              <a:gd name="T13" fmla="*/ 133350 h 533400"/>
              <a:gd name="T14" fmla="*/ 298450 w 1492250"/>
              <a:gd name="T15" fmla="*/ 133350 h 533400"/>
              <a:gd name="T16" fmla="*/ 298450 w 1492250"/>
              <a:gd name="T17" fmla="*/ 0 h 533400"/>
              <a:gd name="T18" fmla="*/ 1343025 w 1492250"/>
              <a:gd name="T19" fmla="*/ 400050 h 533400"/>
              <a:gd name="T20" fmla="*/ 1193800 w 1492250"/>
              <a:gd name="T21" fmla="*/ 400050 h 533400"/>
              <a:gd name="T22" fmla="*/ 1193800 w 1492250"/>
              <a:gd name="T23" fmla="*/ 533400 h 533400"/>
              <a:gd name="T24" fmla="*/ 1343025 w 1492250"/>
              <a:gd name="T25" fmla="*/ 400050 h 533400"/>
              <a:gd name="T26" fmla="*/ 1193800 w 1492250"/>
              <a:gd name="T27" fmla="*/ 0 h 533400"/>
              <a:gd name="T28" fmla="*/ 1193800 w 1492250"/>
              <a:gd name="T29" fmla="*/ 133350 h 533400"/>
              <a:gd name="T30" fmla="*/ 1343025 w 1492250"/>
              <a:gd name="T31" fmla="*/ 133350 h 533400"/>
              <a:gd name="T32" fmla="*/ 1193800 w 1492250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2250" h="533400">
                <a:moveTo>
                  <a:pt x="298450" y="0"/>
                </a:moveTo>
                <a:lnTo>
                  <a:pt x="0" y="266700"/>
                </a:lnTo>
                <a:lnTo>
                  <a:pt x="298450" y="533400"/>
                </a:lnTo>
                <a:lnTo>
                  <a:pt x="298450" y="400050"/>
                </a:lnTo>
                <a:lnTo>
                  <a:pt x="1343025" y="400050"/>
                </a:lnTo>
                <a:lnTo>
                  <a:pt x="1492250" y="266700"/>
                </a:lnTo>
                <a:lnTo>
                  <a:pt x="1343025" y="133350"/>
                </a:lnTo>
                <a:lnTo>
                  <a:pt x="298450" y="133350"/>
                </a:lnTo>
                <a:lnTo>
                  <a:pt x="298450" y="0"/>
                </a:lnTo>
                <a:close/>
              </a:path>
              <a:path w="1492250" h="533400">
                <a:moveTo>
                  <a:pt x="1343025" y="400050"/>
                </a:moveTo>
                <a:lnTo>
                  <a:pt x="1193800" y="400050"/>
                </a:lnTo>
                <a:lnTo>
                  <a:pt x="1193800" y="533400"/>
                </a:lnTo>
                <a:lnTo>
                  <a:pt x="1343025" y="400050"/>
                </a:lnTo>
                <a:close/>
              </a:path>
              <a:path w="1492250" h="533400">
                <a:moveTo>
                  <a:pt x="1193800" y="0"/>
                </a:moveTo>
                <a:lnTo>
                  <a:pt x="1193800" y="133350"/>
                </a:lnTo>
                <a:lnTo>
                  <a:pt x="1343025" y="133350"/>
                </a:lnTo>
                <a:lnTo>
                  <a:pt x="119380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0" name="object 7"/>
          <p:cNvSpPr>
            <a:spLocks/>
          </p:cNvSpPr>
          <p:nvPr/>
        </p:nvSpPr>
        <p:spPr bwMode="auto">
          <a:xfrm>
            <a:off x="5243513" y="3962400"/>
            <a:ext cx="1492250" cy="533400"/>
          </a:xfrm>
          <a:custGeom>
            <a:avLst/>
            <a:gdLst>
              <a:gd name="T0" fmla="*/ 0 w 1492250"/>
              <a:gd name="T1" fmla="*/ 266700 h 533400"/>
              <a:gd name="T2" fmla="*/ 298450 w 1492250"/>
              <a:gd name="T3" fmla="*/ 0 h 533400"/>
              <a:gd name="T4" fmla="*/ 298450 w 1492250"/>
              <a:gd name="T5" fmla="*/ 133350 h 533400"/>
              <a:gd name="T6" fmla="*/ 1193800 w 1492250"/>
              <a:gd name="T7" fmla="*/ 133350 h 533400"/>
              <a:gd name="T8" fmla="*/ 1193800 w 1492250"/>
              <a:gd name="T9" fmla="*/ 0 h 533400"/>
              <a:gd name="T10" fmla="*/ 1492250 w 1492250"/>
              <a:gd name="T11" fmla="*/ 266700 h 533400"/>
              <a:gd name="T12" fmla="*/ 1193800 w 1492250"/>
              <a:gd name="T13" fmla="*/ 533400 h 533400"/>
              <a:gd name="T14" fmla="*/ 1193800 w 1492250"/>
              <a:gd name="T15" fmla="*/ 400050 h 533400"/>
              <a:gd name="T16" fmla="*/ 298450 w 1492250"/>
              <a:gd name="T17" fmla="*/ 400050 h 533400"/>
              <a:gd name="T18" fmla="*/ 298450 w 1492250"/>
              <a:gd name="T19" fmla="*/ 533400 h 533400"/>
              <a:gd name="T20" fmla="*/ 0 w 1492250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2250" h="533400">
                <a:moveTo>
                  <a:pt x="0" y="266700"/>
                </a:moveTo>
                <a:lnTo>
                  <a:pt x="298450" y="0"/>
                </a:lnTo>
                <a:lnTo>
                  <a:pt x="298450" y="133350"/>
                </a:lnTo>
                <a:lnTo>
                  <a:pt x="1193800" y="133350"/>
                </a:lnTo>
                <a:lnTo>
                  <a:pt x="1193800" y="0"/>
                </a:lnTo>
                <a:lnTo>
                  <a:pt x="1492250" y="266700"/>
                </a:lnTo>
                <a:lnTo>
                  <a:pt x="1193800" y="533400"/>
                </a:lnTo>
                <a:lnTo>
                  <a:pt x="1193800" y="400050"/>
                </a:lnTo>
                <a:lnTo>
                  <a:pt x="298450" y="400050"/>
                </a:lnTo>
                <a:lnTo>
                  <a:pt x="298450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1" name="object 8"/>
          <p:cNvSpPr>
            <a:spLocks/>
          </p:cNvSpPr>
          <p:nvPr/>
        </p:nvSpPr>
        <p:spPr bwMode="auto">
          <a:xfrm>
            <a:off x="4329113" y="3994150"/>
            <a:ext cx="909637" cy="577850"/>
          </a:xfrm>
          <a:custGeom>
            <a:avLst/>
            <a:gdLst>
              <a:gd name="T0" fmla="*/ 0 w 909954"/>
              <a:gd name="T1" fmla="*/ 0 h 577850"/>
              <a:gd name="T2" fmla="*/ 909003 w 909954"/>
              <a:gd name="T3" fmla="*/ 0 h 577850"/>
              <a:gd name="T4" fmla="*/ 909003 w 909954"/>
              <a:gd name="T5" fmla="*/ 577850 h 577850"/>
              <a:gd name="T6" fmla="*/ 0 w 909954"/>
              <a:gd name="T7" fmla="*/ 577850 h 577850"/>
              <a:gd name="T8" fmla="*/ 0 w 909954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577850">
                <a:moveTo>
                  <a:pt x="0" y="0"/>
                </a:moveTo>
                <a:lnTo>
                  <a:pt x="909637" y="0"/>
                </a:lnTo>
                <a:lnTo>
                  <a:pt x="909637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2871788" y="3962400"/>
            <a:ext cx="1452562" cy="533400"/>
          </a:xfrm>
          <a:custGeom>
            <a:avLst/>
            <a:gdLst>
              <a:gd name="T0" fmla="*/ 290386 w 1452879"/>
              <a:gd name="T1" fmla="*/ 0 h 533400"/>
              <a:gd name="T2" fmla="*/ 0 w 1452879"/>
              <a:gd name="T3" fmla="*/ 266700 h 533400"/>
              <a:gd name="T4" fmla="*/ 290386 w 1452879"/>
              <a:gd name="T5" fmla="*/ 533400 h 533400"/>
              <a:gd name="T6" fmla="*/ 290386 w 1452879"/>
              <a:gd name="T7" fmla="*/ 400050 h 533400"/>
              <a:gd name="T8" fmla="*/ 1306736 w 1452879"/>
              <a:gd name="T9" fmla="*/ 400050 h 533400"/>
              <a:gd name="T10" fmla="*/ 1451928 w 1452879"/>
              <a:gd name="T11" fmla="*/ 266700 h 533400"/>
              <a:gd name="T12" fmla="*/ 1306736 w 1452879"/>
              <a:gd name="T13" fmla="*/ 133350 h 533400"/>
              <a:gd name="T14" fmla="*/ 290386 w 1452879"/>
              <a:gd name="T15" fmla="*/ 133350 h 533400"/>
              <a:gd name="T16" fmla="*/ 290386 w 1452879"/>
              <a:gd name="T17" fmla="*/ 0 h 533400"/>
              <a:gd name="T18" fmla="*/ 1306736 w 1452879"/>
              <a:gd name="T19" fmla="*/ 400050 h 533400"/>
              <a:gd name="T20" fmla="*/ 1161543 w 1452879"/>
              <a:gd name="T21" fmla="*/ 400050 h 533400"/>
              <a:gd name="T22" fmla="*/ 1161543 w 1452879"/>
              <a:gd name="T23" fmla="*/ 533400 h 533400"/>
              <a:gd name="T24" fmla="*/ 1306736 w 1452879"/>
              <a:gd name="T25" fmla="*/ 400050 h 533400"/>
              <a:gd name="T26" fmla="*/ 1161543 w 1452879"/>
              <a:gd name="T27" fmla="*/ 0 h 533400"/>
              <a:gd name="T28" fmla="*/ 1161543 w 1452879"/>
              <a:gd name="T29" fmla="*/ 133350 h 533400"/>
              <a:gd name="T30" fmla="*/ 1306736 w 1452879"/>
              <a:gd name="T31" fmla="*/ 133350 h 533400"/>
              <a:gd name="T32" fmla="*/ 1161543 w 1452879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2879" h="533400">
                <a:moveTo>
                  <a:pt x="290512" y="0"/>
                </a:moveTo>
                <a:lnTo>
                  <a:pt x="0" y="266700"/>
                </a:lnTo>
                <a:lnTo>
                  <a:pt x="290512" y="533400"/>
                </a:lnTo>
                <a:lnTo>
                  <a:pt x="290512" y="400050"/>
                </a:lnTo>
                <a:lnTo>
                  <a:pt x="1307306" y="400050"/>
                </a:lnTo>
                <a:lnTo>
                  <a:pt x="1452562" y="266700"/>
                </a:lnTo>
                <a:lnTo>
                  <a:pt x="1307306" y="133350"/>
                </a:lnTo>
                <a:lnTo>
                  <a:pt x="290512" y="133350"/>
                </a:lnTo>
                <a:lnTo>
                  <a:pt x="290512" y="0"/>
                </a:lnTo>
                <a:close/>
              </a:path>
              <a:path w="1452879" h="533400">
                <a:moveTo>
                  <a:pt x="1307306" y="400050"/>
                </a:moveTo>
                <a:lnTo>
                  <a:pt x="1162050" y="400050"/>
                </a:lnTo>
                <a:lnTo>
                  <a:pt x="1162050" y="533400"/>
                </a:lnTo>
                <a:lnTo>
                  <a:pt x="1307306" y="400050"/>
                </a:lnTo>
                <a:close/>
              </a:path>
              <a:path w="1452879" h="533400">
                <a:moveTo>
                  <a:pt x="1162050" y="0"/>
                </a:moveTo>
                <a:lnTo>
                  <a:pt x="1162050" y="133350"/>
                </a:lnTo>
                <a:lnTo>
                  <a:pt x="1307306" y="133350"/>
                </a:lnTo>
                <a:lnTo>
                  <a:pt x="116205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3" name="object 10"/>
          <p:cNvSpPr>
            <a:spLocks/>
          </p:cNvSpPr>
          <p:nvPr/>
        </p:nvSpPr>
        <p:spPr bwMode="auto">
          <a:xfrm>
            <a:off x="2871788" y="3962400"/>
            <a:ext cx="1452562" cy="533400"/>
          </a:xfrm>
          <a:custGeom>
            <a:avLst/>
            <a:gdLst>
              <a:gd name="T0" fmla="*/ 0 w 1452879"/>
              <a:gd name="T1" fmla="*/ 266700 h 533400"/>
              <a:gd name="T2" fmla="*/ 290386 w 1452879"/>
              <a:gd name="T3" fmla="*/ 0 h 533400"/>
              <a:gd name="T4" fmla="*/ 290386 w 1452879"/>
              <a:gd name="T5" fmla="*/ 133350 h 533400"/>
              <a:gd name="T6" fmla="*/ 1161543 w 1452879"/>
              <a:gd name="T7" fmla="*/ 133350 h 533400"/>
              <a:gd name="T8" fmla="*/ 1161543 w 1452879"/>
              <a:gd name="T9" fmla="*/ 0 h 533400"/>
              <a:gd name="T10" fmla="*/ 1451928 w 1452879"/>
              <a:gd name="T11" fmla="*/ 266700 h 533400"/>
              <a:gd name="T12" fmla="*/ 1161543 w 1452879"/>
              <a:gd name="T13" fmla="*/ 533400 h 533400"/>
              <a:gd name="T14" fmla="*/ 1161543 w 1452879"/>
              <a:gd name="T15" fmla="*/ 400050 h 533400"/>
              <a:gd name="T16" fmla="*/ 290386 w 1452879"/>
              <a:gd name="T17" fmla="*/ 400050 h 533400"/>
              <a:gd name="T18" fmla="*/ 290386 w 1452879"/>
              <a:gd name="T19" fmla="*/ 533400 h 533400"/>
              <a:gd name="T20" fmla="*/ 0 w 1452879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52879" h="533400">
                <a:moveTo>
                  <a:pt x="0" y="266700"/>
                </a:moveTo>
                <a:lnTo>
                  <a:pt x="290512" y="0"/>
                </a:lnTo>
                <a:lnTo>
                  <a:pt x="290512" y="133350"/>
                </a:lnTo>
                <a:lnTo>
                  <a:pt x="1162050" y="133350"/>
                </a:lnTo>
                <a:lnTo>
                  <a:pt x="1162050" y="0"/>
                </a:lnTo>
                <a:lnTo>
                  <a:pt x="1452562" y="266700"/>
                </a:lnTo>
                <a:lnTo>
                  <a:pt x="1162050" y="533400"/>
                </a:lnTo>
                <a:lnTo>
                  <a:pt x="1162050" y="400050"/>
                </a:lnTo>
                <a:lnTo>
                  <a:pt x="290512" y="400050"/>
                </a:lnTo>
                <a:lnTo>
                  <a:pt x="290512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4" name="object 12"/>
          <p:cNvSpPr>
            <a:spLocks/>
          </p:cNvSpPr>
          <p:nvPr/>
        </p:nvSpPr>
        <p:spPr bwMode="auto">
          <a:xfrm>
            <a:off x="2660650" y="2667000"/>
            <a:ext cx="444500" cy="381000"/>
          </a:xfrm>
          <a:custGeom>
            <a:avLst/>
            <a:gdLst>
              <a:gd name="T0" fmla="*/ 0 w 444500"/>
              <a:gd name="T1" fmla="*/ 95250 h 381000"/>
              <a:gd name="T2" fmla="*/ 333375 w 444500"/>
              <a:gd name="T3" fmla="*/ 95250 h 381000"/>
              <a:gd name="T4" fmla="*/ 333375 w 444500"/>
              <a:gd name="T5" fmla="*/ 0 h 381000"/>
              <a:gd name="T6" fmla="*/ 444500 w 444500"/>
              <a:gd name="T7" fmla="*/ 190500 h 381000"/>
              <a:gd name="T8" fmla="*/ 333375 w 444500"/>
              <a:gd name="T9" fmla="*/ 381000 h 381000"/>
              <a:gd name="T10" fmla="*/ 333375 w 444500"/>
              <a:gd name="T11" fmla="*/ 285750 h 381000"/>
              <a:gd name="T12" fmla="*/ 0 w 444500"/>
              <a:gd name="T13" fmla="*/ 285750 h 381000"/>
              <a:gd name="T14" fmla="*/ 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0" y="95250"/>
                </a:moveTo>
                <a:lnTo>
                  <a:pt x="333375" y="95250"/>
                </a:lnTo>
                <a:lnTo>
                  <a:pt x="333375" y="0"/>
                </a:lnTo>
                <a:lnTo>
                  <a:pt x="444500" y="190500"/>
                </a:lnTo>
                <a:lnTo>
                  <a:pt x="333375" y="381000"/>
                </a:lnTo>
                <a:lnTo>
                  <a:pt x="333375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5" name="object 13"/>
          <p:cNvSpPr>
            <a:spLocks/>
          </p:cNvSpPr>
          <p:nvPr/>
        </p:nvSpPr>
        <p:spPr bwMode="auto">
          <a:xfrm>
            <a:off x="2571750" y="3048000"/>
            <a:ext cx="444500" cy="381000"/>
          </a:xfrm>
          <a:custGeom>
            <a:avLst/>
            <a:gdLst>
              <a:gd name="T0" fmla="*/ 444500 w 444500"/>
              <a:gd name="T1" fmla="*/ 95250 h 381000"/>
              <a:gd name="T2" fmla="*/ 111125 w 444500"/>
              <a:gd name="T3" fmla="*/ 95250 h 381000"/>
              <a:gd name="T4" fmla="*/ 111125 w 444500"/>
              <a:gd name="T5" fmla="*/ 0 h 381000"/>
              <a:gd name="T6" fmla="*/ 0 w 444500"/>
              <a:gd name="T7" fmla="*/ 190500 h 381000"/>
              <a:gd name="T8" fmla="*/ 111125 w 444500"/>
              <a:gd name="T9" fmla="*/ 381000 h 381000"/>
              <a:gd name="T10" fmla="*/ 111125 w 444500"/>
              <a:gd name="T11" fmla="*/ 285750 h 381000"/>
              <a:gd name="T12" fmla="*/ 444500 w 444500"/>
              <a:gd name="T13" fmla="*/ 285750 h 381000"/>
              <a:gd name="T14" fmla="*/ 44450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444500" y="95250"/>
                </a:moveTo>
                <a:lnTo>
                  <a:pt x="111125" y="95250"/>
                </a:lnTo>
                <a:lnTo>
                  <a:pt x="111125" y="0"/>
                </a:lnTo>
                <a:lnTo>
                  <a:pt x="0" y="190500"/>
                </a:lnTo>
                <a:lnTo>
                  <a:pt x="111125" y="381000"/>
                </a:lnTo>
                <a:lnTo>
                  <a:pt x="111125" y="285750"/>
                </a:lnTo>
                <a:lnTo>
                  <a:pt x="444500" y="285750"/>
                </a:lnTo>
                <a:lnTo>
                  <a:pt x="44450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" name="object 14"/>
          <p:cNvSpPr txBox="1"/>
          <p:nvPr/>
        </p:nvSpPr>
        <p:spPr>
          <a:xfrm>
            <a:off x="3105150" y="2514600"/>
            <a:ext cx="533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91440">
              <a:defRPr/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9100" y="2417763"/>
            <a:ext cx="1111250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30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278" name="object 16"/>
          <p:cNvSpPr>
            <a:spLocks/>
          </p:cNvSpPr>
          <p:nvPr/>
        </p:nvSpPr>
        <p:spPr bwMode="auto">
          <a:xfrm>
            <a:off x="1962150" y="3505200"/>
            <a:ext cx="609600" cy="457200"/>
          </a:xfrm>
          <a:custGeom>
            <a:avLst/>
            <a:gdLst>
              <a:gd name="T0" fmla="*/ 0 w 609600"/>
              <a:gd name="T1" fmla="*/ 91439 h 457200"/>
              <a:gd name="T2" fmla="*/ 304800 w 609600"/>
              <a:gd name="T3" fmla="*/ 0 h 457200"/>
              <a:gd name="T4" fmla="*/ 609600 w 609600"/>
              <a:gd name="T5" fmla="*/ 91439 h 457200"/>
              <a:gd name="T6" fmla="*/ 457200 w 609600"/>
              <a:gd name="T7" fmla="*/ 91439 h 457200"/>
              <a:gd name="T8" fmla="*/ 457200 w 609600"/>
              <a:gd name="T9" fmla="*/ 365759 h 457200"/>
              <a:gd name="T10" fmla="*/ 609600 w 609600"/>
              <a:gd name="T11" fmla="*/ 365759 h 457200"/>
              <a:gd name="T12" fmla="*/ 304800 w 609600"/>
              <a:gd name="T13" fmla="*/ 457199 h 457200"/>
              <a:gd name="T14" fmla="*/ 0 w 609600"/>
              <a:gd name="T15" fmla="*/ 365759 h 457200"/>
              <a:gd name="T16" fmla="*/ 152400 w 609600"/>
              <a:gd name="T17" fmla="*/ 365759 h 457200"/>
              <a:gd name="T18" fmla="*/ 152400 w 609600"/>
              <a:gd name="T19" fmla="*/ 91439 h 457200"/>
              <a:gd name="T20" fmla="*/ 0 w 609600"/>
              <a:gd name="T21" fmla="*/ 91439 h 457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600" h="457200">
                <a:moveTo>
                  <a:pt x="0" y="91439"/>
                </a:moveTo>
                <a:lnTo>
                  <a:pt x="304800" y="0"/>
                </a:lnTo>
                <a:lnTo>
                  <a:pt x="609600" y="91439"/>
                </a:lnTo>
                <a:lnTo>
                  <a:pt x="457200" y="91439"/>
                </a:lnTo>
                <a:lnTo>
                  <a:pt x="457200" y="365759"/>
                </a:lnTo>
                <a:lnTo>
                  <a:pt x="609600" y="365759"/>
                </a:lnTo>
                <a:lnTo>
                  <a:pt x="304800" y="457199"/>
                </a:lnTo>
                <a:lnTo>
                  <a:pt x="0" y="365759"/>
                </a:lnTo>
                <a:lnTo>
                  <a:pt x="152400" y="365759"/>
                </a:lnTo>
                <a:lnTo>
                  <a:pt x="152400" y="91439"/>
                </a:lnTo>
                <a:lnTo>
                  <a:pt x="0" y="9143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9" name="object 17"/>
          <p:cNvSpPr>
            <a:spLocks/>
          </p:cNvSpPr>
          <p:nvPr/>
        </p:nvSpPr>
        <p:spPr bwMode="auto">
          <a:xfrm>
            <a:off x="971550" y="3994150"/>
            <a:ext cx="1873250" cy="577850"/>
          </a:xfrm>
          <a:custGeom>
            <a:avLst/>
            <a:gdLst>
              <a:gd name="T0" fmla="*/ 0 w 1873250"/>
              <a:gd name="T1" fmla="*/ 0 h 577850"/>
              <a:gd name="T2" fmla="*/ 1873250 w 1873250"/>
              <a:gd name="T3" fmla="*/ 0 h 577850"/>
              <a:gd name="T4" fmla="*/ 1873250 w 1873250"/>
              <a:gd name="T5" fmla="*/ 577850 h 577850"/>
              <a:gd name="T6" fmla="*/ 0 w 1873250"/>
              <a:gd name="T7" fmla="*/ 577850 h 577850"/>
              <a:gd name="T8" fmla="*/ 0 w 1873250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3250" h="577850">
                <a:moveTo>
                  <a:pt x="0" y="0"/>
                </a:moveTo>
                <a:lnTo>
                  <a:pt x="1873250" y="0"/>
                </a:lnTo>
                <a:lnTo>
                  <a:pt x="1873250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80" name="object 18"/>
          <p:cNvSpPr txBox="1">
            <a:spLocks noChangeArrowheads="1"/>
          </p:cNvSpPr>
          <p:nvPr/>
        </p:nvSpPr>
        <p:spPr bwMode="auto">
          <a:xfrm>
            <a:off x="1346200" y="4186238"/>
            <a:ext cx="1123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总线接口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11281" name="object 19"/>
          <p:cNvSpPr>
            <a:spLocks/>
          </p:cNvSpPr>
          <p:nvPr/>
        </p:nvSpPr>
        <p:spPr bwMode="auto">
          <a:xfrm>
            <a:off x="2800350" y="4191000"/>
            <a:ext cx="3771900" cy="0"/>
          </a:xfrm>
          <a:custGeom>
            <a:avLst/>
            <a:gdLst>
              <a:gd name="T0" fmla="*/ 0 w 3771900"/>
              <a:gd name="T1" fmla="*/ 3771900 w 37719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82" name="object 20"/>
          <p:cNvSpPr>
            <a:spLocks/>
          </p:cNvSpPr>
          <p:nvPr/>
        </p:nvSpPr>
        <p:spPr bwMode="auto">
          <a:xfrm>
            <a:off x="6534150" y="4076700"/>
            <a:ext cx="228600" cy="228600"/>
          </a:xfrm>
          <a:custGeom>
            <a:avLst/>
            <a:gdLst>
              <a:gd name="T0" fmla="*/ 12 w 228600"/>
              <a:gd name="T1" fmla="*/ 0 h 228600"/>
              <a:gd name="T2" fmla="*/ 0 w 228600"/>
              <a:gd name="T3" fmla="*/ 228600 h 228600"/>
              <a:gd name="T4" fmla="*/ 228612 w 228600"/>
              <a:gd name="T5" fmla="*/ 114312 h 228600"/>
              <a:gd name="T6" fmla="*/ 12 w 2286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600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" name="object 21"/>
          <p:cNvSpPr txBox="1"/>
          <p:nvPr/>
        </p:nvSpPr>
        <p:spPr>
          <a:xfrm>
            <a:off x="5851525" y="3881438"/>
            <a:ext cx="149225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i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284" name="object 22"/>
          <p:cNvSpPr txBox="1">
            <a:spLocks noChangeArrowheads="1"/>
          </p:cNvSpPr>
          <p:nvPr/>
        </p:nvSpPr>
        <p:spPr bwMode="auto">
          <a:xfrm>
            <a:off x="7753350" y="375920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0</a:t>
            </a:r>
          </a:p>
        </p:txBody>
      </p:sp>
      <p:sp>
        <p:nvSpPr>
          <p:cNvPr id="11285" name="object 23"/>
          <p:cNvSpPr txBox="1">
            <a:spLocks noChangeArrowheads="1"/>
          </p:cNvSpPr>
          <p:nvPr/>
        </p:nvSpPr>
        <p:spPr bwMode="auto">
          <a:xfrm>
            <a:off x="7737475" y="4262438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A</a:t>
            </a:r>
          </a:p>
        </p:txBody>
      </p:sp>
      <p:sp>
        <p:nvSpPr>
          <p:cNvPr id="11286" name="object 24"/>
          <p:cNvSpPr>
            <a:spLocks/>
          </p:cNvSpPr>
          <p:nvPr/>
        </p:nvSpPr>
        <p:spPr bwMode="auto">
          <a:xfrm>
            <a:off x="6762750" y="4283075"/>
            <a:ext cx="914400" cy="152400"/>
          </a:xfrm>
          <a:custGeom>
            <a:avLst/>
            <a:gdLst>
              <a:gd name="T0" fmla="*/ 0 w 914400"/>
              <a:gd name="T1" fmla="*/ 0 h 152400"/>
              <a:gd name="T2" fmla="*/ 914400 w 914400"/>
              <a:gd name="T3" fmla="*/ 0 h 152400"/>
              <a:gd name="T4" fmla="*/ 914400 w 914400"/>
              <a:gd name="T5" fmla="*/ 152400 h 152400"/>
              <a:gd name="T6" fmla="*/ 0 w 914400"/>
              <a:gd name="T7" fmla="*/ 152400 h 152400"/>
              <a:gd name="T8" fmla="*/ 0 w 91440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" h="152400">
                <a:moveTo>
                  <a:pt x="0" y="0"/>
                </a:moveTo>
                <a:lnTo>
                  <a:pt x="914400" y="0"/>
                </a:lnTo>
                <a:lnTo>
                  <a:pt x="914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87" name="object 25"/>
          <p:cNvSpPr txBox="1">
            <a:spLocks noChangeArrowheads="1"/>
          </p:cNvSpPr>
          <p:nvPr/>
        </p:nvSpPr>
        <p:spPr bwMode="auto">
          <a:xfrm>
            <a:off x="7165975" y="4271963"/>
            <a:ext cx="1063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x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1288" name="object 26"/>
          <p:cNvSpPr txBox="1">
            <a:spLocks noChangeArrowheads="1"/>
          </p:cNvSpPr>
          <p:nvPr/>
        </p:nvSpPr>
        <p:spPr bwMode="auto">
          <a:xfrm>
            <a:off x="6943725" y="35448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主存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54525" y="3757613"/>
            <a:ext cx="6572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zh-CN" altLang="en-US" sz="1600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2700" y="3065463"/>
            <a:ext cx="51435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5" dirty="0">
                <a:latin typeface="Courier New"/>
                <a:cs typeface="Courier New"/>
              </a:rPr>
              <a:t>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54526" y="2500313"/>
            <a:ext cx="35695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lang="zh-CN" altLang="en-US" dirty="0">
                <a:solidFill>
                  <a:srgbClr val="C00000"/>
                </a:solidFill>
                <a:latin typeface="Calibri"/>
                <a:cs typeface="Calibri"/>
              </a:rPr>
              <a:t>加载操作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</a:t>
            </a:r>
            <a:r>
              <a:rPr spc="-5" dirty="0" err="1" smtClean="0">
                <a:latin typeface="Courier New"/>
                <a:cs typeface="Courier New"/>
              </a:rPr>
              <a:t>movq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02635" y="2503488"/>
            <a:ext cx="14271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latin typeface="Courier New"/>
                <a:cs typeface="Courier New"/>
              </a:rPr>
              <a:t>A,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%rax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1293" name="object 10"/>
          <p:cNvSpPr>
            <a:spLocks/>
          </p:cNvSpPr>
          <p:nvPr/>
        </p:nvSpPr>
        <p:spPr bwMode="auto">
          <a:xfrm>
            <a:off x="1892300" y="26670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94" name="object 11"/>
          <p:cNvSpPr>
            <a:spLocks/>
          </p:cNvSpPr>
          <p:nvPr/>
        </p:nvSpPr>
        <p:spPr bwMode="auto">
          <a:xfrm>
            <a:off x="1892300" y="28194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95" name="object 12"/>
          <p:cNvSpPr>
            <a:spLocks/>
          </p:cNvSpPr>
          <p:nvPr/>
        </p:nvSpPr>
        <p:spPr bwMode="auto">
          <a:xfrm>
            <a:off x="1892300" y="29718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96" name="object 13"/>
          <p:cNvSpPr>
            <a:spLocks/>
          </p:cNvSpPr>
          <p:nvPr/>
        </p:nvSpPr>
        <p:spPr bwMode="auto">
          <a:xfrm>
            <a:off x="1892300" y="31242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97" name="object 14"/>
          <p:cNvSpPr>
            <a:spLocks/>
          </p:cNvSpPr>
          <p:nvPr/>
        </p:nvSpPr>
        <p:spPr bwMode="auto">
          <a:xfrm>
            <a:off x="1892300" y="32766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67199" y="4689006"/>
            <a:ext cx="1112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alibri" pitchFamily="34" charset="0"/>
              </a:rPr>
              <a:t>芯片组，包含内存控制器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787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 smtClean="0">
                <a:ea typeface="宋体" pitchFamily="2" charset="-122"/>
              </a:rPr>
              <a:t>内存读事务</a:t>
            </a:r>
            <a:r>
              <a:rPr lang="zh-CN" altLang="zh-CN" smtClean="0">
                <a:ea typeface="宋体" pitchFamily="2" charset="-122"/>
              </a:rPr>
              <a:t>(2)</a:t>
            </a:r>
          </a:p>
        </p:txBody>
      </p:sp>
      <p:sp>
        <p:nvSpPr>
          <p:cNvPr id="12291" name="object 4"/>
          <p:cNvSpPr txBox="1">
            <a:spLocks noChangeArrowheads="1"/>
          </p:cNvSpPr>
          <p:nvPr/>
        </p:nvSpPr>
        <p:spPr bwMode="auto">
          <a:xfrm>
            <a:off x="476250" y="1463675"/>
            <a:ext cx="727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>
                <a:latin typeface="Calibri" pitchFamily="34" charset="0"/>
              </a:rPr>
              <a:t>主存从总线读出</a:t>
            </a:r>
            <a:r>
              <a:rPr lang="en-US" altLang="zh-CN">
                <a:latin typeface="Calibri" pitchFamily="34" charset="0"/>
              </a:rPr>
              <a:t>A</a:t>
            </a:r>
            <a:r>
              <a:rPr lang="zh-CN" altLang="en-US">
                <a:latin typeface="Calibri" pitchFamily="34" charset="0"/>
              </a:rPr>
              <a:t>，取出字</a:t>
            </a:r>
            <a:r>
              <a:rPr lang="en-US" altLang="zh-CN">
                <a:latin typeface="Calibri" pitchFamily="34" charset="0"/>
              </a:rPr>
              <a:t>x</a:t>
            </a:r>
            <a:r>
              <a:rPr lang="zh-CN" altLang="en-US">
                <a:latin typeface="Calibri" pitchFamily="34" charset="0"/>
              </a:rPr>
              <a:t>，然后将</a:t>
            </a:r>
            <a:r>
              <a:rPr lang="en-US" altLang="zh-CN">
                <a:latin typeface="Calibri" pitchFamily="34" charset="0"/>
              </a:rPr>
              <a:t>x</a:t>
            </a:r>
            <a:r>
              <a:rPr lang="zh-CN" altLang="en-US">
                <a:latin typeface="Calibri" pitchFamily="34" charset="0"/>
              </a:rPr>
              <a:t>放到 总线上</a:t>
            </a:r>
            <a:endParaRPr lang="zh-CN" altLang="zh-CN">
              <a:latin typeface="Calibri" pitchFamily="34" charset="0"/>
            </a:endParaRPr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5248275" y="3959225"/>
            <a:ext cx="1492250" cy="533400"/>
          </a:xfrm>
          <a:custGeom>
            <a:avLst/>
            <a:gdLst>
              <a:gd name="T0" fmla="*/ 298450 w 1492250"/>
              <a:gd name="T1" fmla="*/ 0 h 533400"/>
              <a:gd name="T2" fmla="*/ 0 w 1492250"/>
              <a:gd name="T3" fmla="*/ 266700 h 533400"/>
              <a:gd name="T4" fmla="*/ 298450 w 1492250"/>
              <a:gd name="T5" fmla="*/ 533400 h 533400"/>
              <a:gd name="T6" fmla="*/ 298450 w 1492250"/>
              <a:gd name="T7" fmla="*/ 400050 h 533400"/>
              <a:gd name="T8" fmla="*/ 1343025 w 1492250"/>
              <a:gd name="T9" fmla="*/ 400050 h 533400"/>
              <a:gd name="T10" fmla="*/ 1492250 w 1492250"/>
              <a:gd name="T11" fmla="*/ 266700 h 533400"/>
              <a:gd name="T12" fmla="*/ 1343025 w 1492250"/>
              <a:gd name="T13" fmla="*/ 133350 h 533400"/>
              <a:gd name="T14" fmla="*/ 298450 w 1492250"/>
              <a:gd name="T15" fmla="*/ 133350 h 533400"/>
              <a:gd name="T16" fmla="*/ 298450 w 1492250"/>
              <a:gd name="T17" fmla="*/ 0 h 533400"/>
              <a:gd name="T18" fmla="*/ 1343025 w 1492250"/>
              <a:gd name="T19" fmla="*/ 400050 h 533400"/>
              <a:gd name="T20" fmla="*/ 1193800 w 1492250"/>
              <a:gd name="T21" fmla="*/ 400050 h 533400"/>
              <a:gd name="T22" fmla="*/ 1193800 w 1492250"/>
              <a:gd name="T23" fmla="*/ 533400 h 533400"/>
              <a:gd name="T24" fmla="*/ 1343025 w 1492250"/>
              <a:gd name="T25" fmla="*/ 400050 h 533400"/>
              <a:gd name="T26" fmla="*/ 1193800 w 1492250"/>
              <a:gd name="T27" fmla="*/ 0 h 533400"/>
              <a:gd name="T28" fmla="*/ 1193800 w 1492250"/>
              <a:gd name="T29" fmla="*/ 133350 h 533400"/>
              <a:gd name="T30" fmla="*/ 1343025 w 1492250"/>
              <a:gd name="T31" fmla="*/ 133350 h 533400"/>
              <a:gd name="T32" fmla="*/ 1193800 w 1492250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2250" h="533400">
                <a:moveTo>
                  <a:pt x="298450" y="0"/>
                </a:moveTo>
                <a:lnTo>
                  <a:pt x="0" y="266700"/>
                </a:lnTo>
                <a:lnTo>
                  <a:pt x="298450" y="533400"/>
                </a:lnTo>
                <a:lnTo>
                  <a:pt x="298450" y="400050"/>
                </a:lnTo>
                <a:lnTo>
                  <a:pt x="1343025" y="400050"/>
                </a:lnTo>
                <a:lnTo>
                  <a:pt x="1492250" y="266700"/>
                </a:lnTo>
                <a:lnTo>
                  <a:pt x="1343025" y="133350"/>
                </a:lnTo>
                <a:lnTo>
                  <a:pt x="298450" y="133350"/>
                </a:lnTo>
                <a:lnTo>
                  <a:pt x="298450" y="0"/>
                </a:lnTo>
                <a:close/>
              </a:path>
              <a:path w="1492250" h="533400">
                <a:moveTo>
                  <a:pt x="1343025" y="400050"/>
                </a:moveTo>
                <a:lnTo>
                  <a:pt x="1193800" y="400050"/>
                </a:lnTo>
                <a:lnTo>
                  <a:pt x="1193800" y="533400"/>
                </a:lnTo>
                <a:lnTo>
                  <a:pt x="1343025" y="400050"/>
                </a:lnTo>
                <a:close/>
              </a:path>
              <a:path w="1492250" h="533400">
                <a:moveTo>
                  <a:pt x="1193800" y="0"/>
                </a:moveTo>
                <a:lnTo>
                  <a:pt x="1193800" y="133350"/>
                </a:lnTo>
                <a:lnTo>
                  <a:pt x="1343025" y="133350"/>
                </a:lnTo>
                <a:lnTo>
                  <a:pt x="119380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293" name="object 6"/>
          <p:cNvSpPr>
            <a:spLocks/>
          </p:cNvSpPr>
          <p:nvPr/>
        </p:nvSpPr>
        <p:spPr bwMode="auto">
          <a:xfrm>
            <a:off x="5248275" y="3959225"/>
            <a:ext cx="1492250" cy="533400"/>
          </a:xfrm>
          <a:custGeom>
            <a:avLst/>
            <a:gdLst>
              <a:gd name="T0" fmla="*/ 0 w 1492250"/>
              <a:gd name="T1" fmla="*/ 266700 h 533400"/>
              <a:gd name="T2" fmla="*/ 298450 w 1492250"/>
              <a:gd name="T3" fmla="*/ 0 h 533400"/>
              <a:gd name="T4" fmla="*/ 298450 w 1492250"/>
              <a:gd name="T5" fmla="*/ 133350 h 533400"/>
              <a:gd name="T6" fmla="*/ 1193800 w 1492250"/>
              <a:gd name="T7" fmla="*/ 133350 h 533400"/>
              <a:gd name="T8" fmla="*/ 1193800 w 1492250"/>
              <a:gd name="T9" fmla="*/ 0 h 533400"/>
              <a:gd name="T10" fmla="*/ 1492250 w 1492250"/>
              <a:gd name="T11" fmla="*/ 266700 h 533400"/>
              <a:gd name="T12" fmla="*/ 1193800 w 1492250"/>
              <a:gd name="T13" fmla="*/ 533400 h 533400"/>
              <a:gd name="T14" fmla="*/ 1193800 w 1492250"/>
              <a:gd name="T15" fmla="*/ 400050 h 533400"/>
              <a:gd name="T16" fmla="*/ 298450 w 1492250"/>
              <a:gd name="T17" fmla="*/ 400050 h 533400"/>
              <a:gd name="T18" fmla="*/ 298450 w 1492250"/>
              <a:gd name="T19" fmla="*/ 533400 h 533400"/>
              <a:gd name="T20" fmla="*/ 0 w 1492250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2250" h="533400">
                <a:moveTo>
                  <a:pt x="0" y="266700"/>
                </a:moveTo>
                <a:lnTo>
                  <a:pt x="298450" y="0"/>
                </a:lnTo>
                <a:lnTo>
                  <a:pt x="298450" y="133350"/>
                </a:lnTo>
                <a:lnTo>
                  <a:pt x="1193800" y="133350"/>
                </a:lnTo>
                <a:lnTo>
                  <a:pt x="1193800" y="0"/>
                </a:lnTo>
                <a:lnTo>
                  <a:pt x="1492250" y="266700"/>
                </a:lnTo>
                <a:lnTo>
                  <a:pt x="1193800" y="533400"/>
                </a:lnTo>
                <a:lnTo>
                  <a:pt x="1193800" y="400050"/>
                </a:lnTo>
                <a:lnTo>
                  <a:pt x="298450" y="400050"/>
                </a:lnTo>
                <a:lnTo>
                  <a:pt x="298450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294" name="object 7"/>
          <p:cNvSpPr>
            <a:spLocks/>
          </p:cNvSpPr>
          <p:nvPr/>
        </p:nvSpPr>
        <p:spPr bwMode="auto">
          <a:xfrm>
            <a:off x="4333875" y="3990975"/>
            <a:ext cx="909638" cy="577850"/>
          </a:xfrm>
          <a:custGeom>
            <a:avLst/>
            <a:gdLst>
              <a:gd name="T0" fmla="*/ 0 w 909954"/>
              <a:gd name="T1" fmla="*/ 0 h 577850"/>
              <a:gd name="T2" fmla="*/ 909005 w 909954"/>
              <a:gd name="T3" fmla="*/ 0 h 577850"/>
              <a:gd name="T4" fmla="*/ 909005 w 909954"/>
              <a:gd name="T5" fmla="*/ 577850 h 577850"/>
              <a:gd name="T6" fmla="*/ 0 w 909954"/>
              <a:gd name="T7" fmla="*/ 577850 h 577850"/>
              <a:gd name="T8" fmla="*/ 0 w 909954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577850">
                <a:moveTo>
                  <a:pt x="0" y="0"/>
                </a:moveTo>
                <a:lnTo>
                  <a:pt x="909637" y="0"/>
                </a:lnTo>
                <a:lnTo>
                  <a:pt x="909637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295" name="object 8"/>
          <p:cNvSpPr>
            <a:spLocks/>
          </p:cNvSpPr>
          <p:nvPr/>
        </p:nvSpPr>
        <p:spPr bwMode="auto">
          <a:xfrm>
            <a:off x="2876550" y="3959225"/>
            <a:ext cx="1452563" cy="533400"/>
          </a:xfrm>
          <a:custGeom>
            <a:avLst/>
            <a:gdLst>
              <a:gd name="T0" fmla="*/ 290386 w 1452879"/>
              <a:gd name="T1" fmla="*/ 0 h 533400"/>
              <a:gd name="T2" fmla="*/ 0 w 1452879"/>
              <a:gd name="T3" fmla="*/ 266700 h 533400"/>
              <a:gd name="T4" fmla="*/ 290386 w 1452879"/>
              <a:gd name="T5" fmla="*/ 533400 h 533400"/>
              <a:gd name="T6" fmla="*/ 290386 w 1452879"/>
              <a:gd name="T7" fmla="*/ 400050 h 533400"/>
              <a:gd name="T8" fmla="*/ 1306738 w 1452879"/>
              <a:gd name="T9" fmla="*/ 400050 h 533400"/>
              <a:gd name="T10" fmla="*/ 1451930 w 1452879"/>
              <a:gd name="T11" fmla="*/ 266700 h 533400"/>
              <a:gd name="T12" fmla="*/ 1306738 w 1452879"/>
              <a:gd name="T13" fmla="*/ 133350 h 533400"/>
              <a:gd name="T14" fmla="*/ 290386 w 1452879"/>
              <a:gd name="T15" fmla="*/ 133350 h 533400"/>
              <a:gd name="T16" fmla="*/ 290386 w 1452879"/>
              <a:gd name="T17" fmla="*/ 0 h 533400"/>
              <a:gd name="T18" fmla="*/ 1306738 w 1452879"/>
              <a:gd name="T19" fmla="*/ 400050 h 533400"/>
              <a:gd name="T20" fmla="*/ 1161544 w 1452879"/>
              <a:gd name="T21" fmla="*/ 400050 h 533400"/>
              <a:gd name="T22" fmla="*/ 1161544 w 1452879"/>
              <a:gd name="T23" fmla="*/ 533400 h 533400"/>
              <a:gd name="T24" fmla="*/ 1306738 w 1452879"/>
              <a:gd name="T25" fmla="*/ 400050 h 533400"/>
              <a:gd name="T26" fmla="*/ 1161544 w 1452879"/>
              <a:gd name="T27" fmla="*/ 0 h 533400"/>
              <a:gd name="T28" fmla="*/ 1161544 w 1452879"/>
              <a:gd name="T29" fmla="*/ 133350 h 533400"/>
              <a:gd name="T30" fmla="*/ 1306738 w 1452879"/>
              <a:gd name="T31" fmla="*/ 133350 h 533400"/>
              <a:gd name="T32" fmla="*/ 1161544 w 1452879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2879" h="533400">
                <a:moveTo>
                  <a:pt x="290512" y="0"/>
                </a:moveTo>
                <a:lnTo>
                  <a:pt x="0" y="266700"/>
                </a:lnTo>
                <a:lnTo>
                  <a:pt x="290512" y="533400"/>
                </a:lnTo>
                <a:lnTo>
                  <a:pt x="290512" y="400050"/>
                </a:lnTo>
                <a:lnTo>
                  <a:pt x="1307306" y="400050"/>
                </a:lnTo>
                <a:lnTo>
                  <a:pt x="1452562" y="266700"/>
                </a:lnTo>
                <a:lnTo>
                  <a:pt x="1307306" y="133350"/>
                </a:lnTo>
                <a:lnTo>
                  <a:pt x="290512" y="133350"/>
                </a:lnTo>
                <a:lnTo>
                  <a:pt x="290512" y="0"/>
                </a:lnTo>
                <a:close/>
              </a:path>
              <a:path w="1452879" h="533400">
                <a:moveTo>
                  <a:pt x="1307306" y="400050"/>
                </a:moveTo>
                <a:lnTo>
                  <a:pt x="1162050" y="400050"/>
                </a:lnTo>
                <a:lnTo>
                  <a:pt x="1162050" y="533400"/>
                </a:lnTo>
                <a:lnTo>
                  <a:pt x="1307306" y="400050"/>
                </a:lnTo>
                <a:close/>
              </a:path>
              <a:path w="1452879" h="533400">
                <a:moveTo>
                  <a:pt x="1162050" y="0"/>
                </a:moveTo>
                <a:lnTo>
                  <a:pt x="1162050" y="133350"/>
                </a:lnTo>
                <a:lnTo>
                  <a:pt x="1307306" y="133350"/>
                </a:lnTo>
                <a:lnTo>
                  <a:pt x="116205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296" name="object 9"/>
          <p:cNvSpPr>
            <a:spLocks/>
          </p:cNvSpPr>
          <p:nvPr/>
        </p:nvSpPr>
        <p:spPr bwMode="auto">
          <a:xfrm>
            <a:off x="2876550" y="3959225"/>
            <a:ext cx="1452563" cy="533400"/>
          </a:xfrm>
          <a:custGeom>
            <a:avLst/>
            <a:gdLst>
              <a:gd name="T0" fmla="*/ 0 w 1452879"/>
              <a:gd name="T1" fmla="*/ 266700 h 533400"/>
              <a:gd name="T2" fmla="*/ 290386 w 1452879"/>
              <a:gd name="T3" fmla="*/ 0 h 533400"/>
              <a:gd name="T4" fmla="*/ 290386 w 1452879"/>
              <a:gd name="T5" fmla="*/ 133350 h 533400"/>
              <a:gd name="T6" fmla="*/ 1161544 w 1452879"/>
              <a:gd name="T7" fmla="*/ 133350 h 533400"/>
              <a:gd name="T8" fmla="*/ 1161544 w 1452879"/>
              <a:gd name="T9" fmla="*/ 0 h 533400"/>
              <a:gd name="T10" fmla="*/ 1451930 w 1452879"/>
              <a:gd name="T11" fmla="*/ 266700 h 533400"/>
              <a:gd name="T12" fmla="*/ 1161544 w 1452879"/>
              <a:gd name="T13" fmla="*/ 533400 h 533400"/>
              <a:gd name="T14" fmla="*/ 1161544 w 1452879"/>
              <a:gd name="T15" fmla="*/ 400050 h 533400"/>
              <a:gd name="T16" fmla="*/ 290386 w 1452879"/>
              <a:gd name="T17" fmla="*/ 400050 h 533400"/>
              <a:gd name="T18" fmla="*/ 290386 w 1452879"/>
              <a:gd name="T19" fmla="*/ 533400 h 533400"/>
              <a:gd name="T20" fmla="*/ 0 w 1452879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52879" h="533400">
                <a:moveTo>
                  <a:pt x="0" y="266700"/>
                </a:moveTo>
                <a:lnTo>
                  <a:pt x="290512" y="0"/>
                </a:lnTo>
                <a:lnTo>
                  <a:pt x="290512" y="133350"/>
                </a:lnTo>
                <a:lnTo>
                  <a:pt x="1162050" y="133350"/>
                </a:lnTo>
                <a:lnTo>
                  <a:pt x="1162050" y="0"/>
                </a:lnTo>
                <a:lnTo>
                  <a:pt x="1452562" y="266700"/>
                </a:lnTo>
                <a:lnTo>
                  <a:pt x="1162050" y="533400"/>
                </a:lnTo>
                <a:lnTo>
                  <a:pt x="1162050" y="400050"/>
                </a:lnTo>
                <a:lnTo>
                  <a:pt x="290512" y="400050"/>
                </a:lnTo>
                <a:lnTo>
                  <a:pt x="290512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297" name="object 11"/>
          <p:cNvSpPr>
            <a:spLocks/>
          </p:cNvSpPr>
          <p:nvPr/>
        </p:nvSpPr>
        <p:spPr bwMode="auto">
          <a:xfrm>
            <a:off x="2665413" y="2663825"/>
            <a:ext cx="444500" cy="381000"/>
          </a:xfrm>
          <a:custGeom>
            <a:avLst/>
            <a:gdLst>
              <a:gd name="T0" fmla="*/ 0 w 444500"/>
              <a:gd name="T1" fmla="*/ 95250 h 381000"/>
              <a:gd name="T2" fmla="*/ 333375 w 444500"/>
              <a:gd name="T3" fmla="*/ 95250 h 381000"/>
              <a:gd name="T4" fmla="*/ 333375 w 444500"/>
              <a:gd name="T5" fmla="*/ 0 h 381000"/>
              <a:gd name="T6" fmla="*/ 444500 w 444500"/>
              <a:gd name="T7" fmla="*/ 190500 h 381000"/>
              <a:gd name="T8" fmla="*/ 333375 w 444500"/>
              <a:gd name="T9" fmla="*/ 381000 h 381000"/>
              <a:gd name="T10" fmla="*/ 333375 w 444500"/>
              <a:gd name="T11" fmla="*/ 285750 h 381000"/>
              <a:gd name="T12" fmla="*/ 0 w 444500"/>
              <a:gd name="T13" fmla="*/ 285750 h 381000"/>
              <a:gd name="T14" fmla="*/ 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0" y="95250"/>
                </a:moveTo>
                <a:lnTo>
                  <a:pt x="333375" y="95250"/>
                </a:lnTo>
                <a:lnTo>
                  <a:pt x="333375" y="0"/>
                </a:lnTo>
                <a:lnTo>
                  <a:pt x="444500" y="190500"/>
                </a:lnTo>
                <a:lnTo>
                  <a:pt x="333375" y="381000"/>
                </a:lnTo>
                <a:lnTo>
                  <a:pt x="333375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298" name="object 12"/>
          <p:cNvSpPr>
            <a:spLocks/>
          </p:cNvSpPr>
          <p:nvPr/>
        </p:nvSpPr>
        <p:spPr bwMode="auto">
          <a:xfrm>
            <a:off x="2576513" y="3044825"/>
            <a:ext cx="444500" cy="381000"/>
          </a:xfrm>
          <a:custGeom>
            <a:avLst/>
            <a:gdLst>
              <a:gd name="T0" fmla="*/ 444500 w 444500"/>
              <a:gd name="T1" fmla="*/ 95250 h 381000"/>
              <a:gd name="T2" fmla="*/ 111125 w 444500"/>
              <a:gd name="T3" fmla="*/ 95250 h 381000"/>
              <a:gd name="T4" fmla="*/ 111125 w 444500"/>
              <a:gd name="T5" fmla="*/ 0 h 381000"/>
              <a:gd name="T6" fmla="*/ 0 w 444500"/>
              <a:gd name="T7" fmla="*/ 190500 h 381000"/>
              <a:gd name="T8" fmla="*/ 111125 w 444500"/>
              <a:gd name="T9" fmla="*/ 381000 h 381000"/>
              <a:gd name="T10" fmla="*/ 111125 w 444500"/>
              <a:gd name="T11" fmla="*/ 285750 h 381000"/>
              <a:gd name="T12" fmla="*/ 444500 w 444500"/>
              <a:gd name="T13" fmla="*/ 285750 h 381000"/>
              <a:gd name="T14" fmla="*/ 44450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444500" y="95250"/>
                </a:moveTo>
                <a:lnTo>
                  <a:pt x="111125" y="95250"/>
                </a:lnTo>
                <a:lnTo>
                  <a:pt x="111125" y="0"/>
                </a:lnTo>
                <a:lnTo>
                  <a:pt x="0" y="190500"/>
                </a:lnTo>
                <a:lnTo>
                  <a:pt x="111125" y="381000"/>
                </a:lnTo>
                <a:lnTo>
                  <a:pt x="111125" y="285750"/>
                </a:lnTo>
                <a:lnTo>
                  <a:pt x="444500" y="285750"/>
                </a:lnTo>
                <a:lnTo>
                  <a:pt x="44450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object 13"/>
          <p:cNvSpPr txBox="1"/>
          <p:nvPr/>
        </p:nvSpPr>
        <p:spPr>
          <a:xfrm>
            <a:off x="3109913" y="2511425"/>
            <a:ext cx="533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91440">
              <a:defRPr/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300" name="object 15"/>
          <p:cNvSpPr>
            <a:spLocks/>
          </p:cNvSpPr>
          <p:nvPr/>
        </p:nvSpPr>
        <p:spPr bwMode="auto">
          <a:xfrm>
            <a:off x="1966913" y="3502025"/>
            <a:ext cx="609600" cy="457200"/>
          </a:xfrm>
          <a:custGeom>
            <a:avLst/>
            <a:gdLst>
              <a:gd name="T0" fmla="*/ 0 w 609600"/>
              <a:gd name="T1" fmla="*/ 91439 h 457200"/>
              <a:gd name="T2" fmla="*/ 304800 w 609600"/>
              <a:gd name="T3" fmla="*/ 0 h 457200"/>
              <a:gd name="T4" fmla="*/ 609600 w 609600"/>
              <a:gd name="T5" fmla="*/ 91439 h 457200"/>
              <a:gd name="T6" fmla="*/ 457200 w 609600"/>
              <a:gd name="T7" fmla="*/ 91439 h 457200"/>
              <a:gd name="T8" fmla="*/ 457200 w 609600"/>
              <a:gd name="T9" fmla="*/ 365759 h 457200"/>
              <a:gd name="T10" fmla="*/ 609600 w 609600"/>
              <a:gd name="T11" fmla="*/ 365759 h 457200"/>
              <a:gd name="T12" fmla="*/ 304800 w 609600"/>
              <a:gd name="T13" fmla="*/ 457199 h 457200"/>
              <a:gd name="T14" fmla="*/ 0 w 609600"/>
              <a:gd name="T15" fmla="*/ 365759 h 457200"/>
              <a:gd name="T16" fmla="*/ 152400 w 609600"/>
              <a:gd name="T17" fmla="*/ 365759 h 457200"/>
              <a:gd name="T18" fmla="*/ 152400 w 609600"/>
              <a:gd name="T19" fmla="*/ 91439 h 457200"/>
              <a:gd name="T20" fmla="*/ 0 w 609600"/>
              <a:gd name="T21" fmla="*/ 91439 h 457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600" h="457200">
                <a:moveTo>
                  <a:pt x="0" y="91439"/>
                </a:moveTo>
                <a:lnTo>
                  <a:pt x="304800" y="0"/>
                </a:lnTo>
                <a:lnTo>
                  <a:pt x="609600" y="91439"/>
                </a:lnTo>
                <a:lnTo>
                  <a:pt x="457200" y="91439"/>
                </a:lnTo>
                <a:lnTo>
                  <a:pt x="457200" y="365759"/>
                </a:lnTo>
                <a:lnTo>
                  <a:pt x="609600" y="365759"/>
                </a:lnTo>
                <a:lnTo>
                  <a:pt x="304800" y="457199"/>
                </a:lnTo>
                <a:lnTo>
                  <a:pt x="0" y="365759"/>
                </a:lnTo>
                <a:lnTo>
                  <a:pt x="152400" y="365759"/>
                </a:lnTo>
                <a:lnTo>
                  <a:pt x="152400" y="91439"/>
                </a:lnTo>
                <a:lnTo>
                  <a:pt x="0" y="9143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01" name="object 16"/>
          <p:cNvSpPr>
            <a:spLocks/>
          </p:cNvSpPr>
          <p:nvPr/>
        </p:nvSpPr>
        <p:spPr bwMode="auto">
          <a:xfrm>
            <a:off x="976313" y="3990975"/>
            <a:ext cx="1873250" cy="577850"/>
          </a:xfrm>
          <a:custGeom>
            <a:avLst/>
            <a:gdLst>
              <a:gd name="T0" fmla="*/ 0 w 1873250"/>
              <a:gd name="T1" fmla="*/ 0 h 577850"/>
              <a:gd name="T2" fmla="*/ 1873250 w 1873250"/>
              <a:gd name="T3" fmla="*/ 0 h 577850"/>
              <a:gd name="T4" fmla="*/ 1873250 w 1873250"/>
              <a:gd name="T5" fmla="*/ 577850 h 577850"/>
              <a:gd name="T6" fmla="*/ 0 w 1873250"/>
              <a:gd name="T7" fmla="*/ 577850 h 577850"/>
              <a:gd name="T8" fmla="*/ 0 w 1873250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3250" h="577850">
                <a:moveTo>
                  <a:pt x="0" y="0"/>
                </a:moveTo>
                <a:lnTo>
                  <a:pt x="1873250" y="0"/>
                </a:lnTo>
                <a:lnTo>
                  <a:pt x="1873250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02" name="object 18"/>
          <p:cNvSpPr>
            <a:spLocks/>
          </p:cNvSpPr>
          <p:nvPr/>
        </p:nvSpPr>
        <p:spPr bwMode="auto">
          <a:xfrm>
            <a:off x="2995613" y="4187825"/>
            <a:ext cx="3771900" cy="0"/>
          </a:xfrm>
          <a:custGeom>
            <a:avLst/>
            <a:gdLst>
              <a:gd name="T0" fmla="*/ 0 w 3771900"/>
              <a:gd name="T1" fmla="*/ 3771900 w 37719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03" name="object 19"/>
          <p:cNvSpPr>
            <a:spLocks/>
          </p:cNvSpPr>
          <p:nvPr/>
        </p:nvSpPr>
        <p:spPr bwMode="auto">
          <a:xfrm>
            <a:off x="2805113" y="4073525"/>
            <a:ext cx="228600" cy="228600"/>
          </a:xfrm>
          <a:custGeom>
            <a:avLst/>
            <a:gdLst>
              <a:gd name="T0" fmla="*/ 228587 w 228600"/>
              <a:gd name="T1" fmla="*/ 0 h 228600"/>
              <a:gd name="T2" fmla="*/ 0 w 228600"/>
              <a:gd name="T3" fmla="*/ 114312 h 228600"/>
              <a:gd name="T4" fmla="*/ 228600 w 228600"/>
              <a:gd name="T5" fmla="*/ 228600 h 228600"/>
              <a:gd name="T6" fmla="*/ 228587 w 2286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600" h="228600">
                <a:moveTo>
                  <a:pt x="228587" y="0"/>
                </a:moveTo>
                <a:lnTo>
                  <a:pt x="0" y="114312"/>
                </a:lnTo>
                <a:lnTo>
                  <a:pt x="228600" y="228600"/>
                </a:lnTo>
                <a:lnTo>
                  <a:pt x="228587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0" name="object 20"/>
          <p:cNvSpPr txBox="1"/>
          <p:nvPr/>
        </p:nvSpPr>
        <p:spPr>
          <a:xfrm>
            <a:off x="5872163" y="3802063"/>
            <a:ext cx="119062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i="1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305" name="object 21"/>
          <p:cNvSpPr>
            <a:spLocks/>
          </p:cNvSpPr>
          <p:nvPr/>
        </p:nvSpPr>
        <p:spPr bwMode="auto">
          <a:xfrm>
            <a:off x="6772275" y="3806825"/>
            <a:ext cx="909638" cy="914400"/>
          </a:xfrm>
          <a:custGeom>
            <a:avLst/>
            <a:gdLst>
              <a:gd name="T0" fmla="*/ 0 w 909954"/>
              <a:gd name="T1" fmla="*/ 0 h 914400"/>
              <a:gd name="T2" fmla="*/ 909005 w 909954"/>
              <a:gd name="T3" fmla="*/ 0 h 914400"/>
              <a:gd name="T4" fmla="*/ 909005 w 909954"/>
              <a:gd name="T5" fmla="*/ 914400 h 914400"/>
              <a:gd name="T6" fmla="*/ 0 w 909954"/>
              <a:gd name="T7" fmla="*/ 914400 h 914400"/>
              <a:gd name="T8" fmla="*/ 0 w 909954"/>
              <a:gd name="T9" fmla="*/ 0 h 914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914400">
                <a:moveTo>
                  <a:pt x="0" y="0"/>
                </a:moveTo>
                <a:lnTo>
                  <a:pt x="909637" y="0"/>
                </a:lnTo>
                <a:lnTo>
                  <a:pt x="909637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06" name="object 22"/>
          <p:cNvSpPr txBox="1">
            <a:spLocks noChangeArrowheads="1"/>
          </p:cNvSpPr>
          <p:nvPr/>
        </p:nvSpPr>
        <p:spPr bwMode="auto">
          <a:xfrm>
            <a:off x="7758113" y="375602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0</a:t>
            </a:r>
          </a:p>
        </p:txBody>
      </p:sp>
      <p:sp>
        <p:nvSpPr>
          <p:cNvPr id="12307" name="object 23"/>
          <p:cNvSpPr txBox="1">
            <a:spLocks noChangeArrowheads="1"/>
          </p:cNvSpPr>
          <p:nvPr/>
        </p:nvSpPr>
        <p:spPr bwMode="auto">
          <a:xfrm>
            <a:off x="7742238" y="4259263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A</a:t>
            </a:r>
          </a:p>
        </p:txBody>
      </p:sp>
      <p:sp>
        <p:nvSpPr>
          <p:cNvPr id="12308" name="object 24"/>
          <p:cNvSpPr>
            <a:spLocks/>
          </p:cNvSpPr>
          <p:nvPr/>
        </p:nvSpPr>
        <p:spPr bwMode="auto">
          <a:xfrm>
            <a:off x="6767513" y="4279900"/>
            <a:ext cx="914400" cy="152400"/>
          </a:xfrm>
          <a:custGeom>
            <a:avLst/>
            <a:gdLst>
              <a:gd name="T0" fmla="*/ 0 w 914400"/>
              <a:gd name="T1" fmla="*/ 0 h 152400"/>
              <a:gd name="T2" fmla="*/ 914400 w 914400"/>
              <a:gd name="T3" fmla="*/ 0 h 152400"/>
              <a:gd name="T4" fmla="*/ 914400 w 914400"/>
              <a:gd name="T5" fmla="*/ 152400 h 152400"/>
              <a:gd name="T6" fmla="*/ 0 w 914400"/>
              <a:gd name="T7" fmla="*/ 152400 h 152400"/>
              <a:gd name="T8" fmla="*/ 0 w 91440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" h="152400">
                <a:moveTo>
                  <a:pt x="0" y="0"/>
                </a:moveTo>
                <a:lnTo>
                  <a:pt x="914400" y="0"/>
                </a:lnTo>
                <a:lnTo>
                  <a:pt x="914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09" name="object 25"/>
          <p:cNvSpPr txBox="1">
            <a:spLocks noChangeArrowheads="1"/>
          </p:cNvSpPr>
          <p:nvPr/>
        </p:nvSpPr>
        <p:spPr bwMode="auto">
          <a:xfrm>
            <a:off x="7170738" y="4268788"/>
            <a:ext cx="1063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x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7463" y="3078163"/>
            <a:ext cx="51435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5" dirty="0">
                <a:latin typeface="Courier New"/>
                <a:cs typeface="Courier New"/>
              </a:rPr>
              <a:t>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29"/>
          <p:cNvSpPr txBox="1"/>
          <p:nvPr/>
        </p:nvSpPr>
        <p:spPr>
          <a:xfrm>
            <a:off x="4333876" y="2500313"/>
            <a:ext cx="26685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lang="zh-CN" altLang="en-US" dirty="0">
                <a:solidFill>
                  <a:srgbClr val="C00000"/>
                </a:solidFill>
                <a:latin typeface="Calibri"/>
                <a:cs typeface="Calibri"/>
              </a:rPr>
              <a:t>加载操作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ourier New"/>
                <a:cs typeface="Courier New"/>
              </a:rPr>
              <a:t>movq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4" name="object 30"/>
          <p:cNvSpPr txBox="1"/>
          <p:nvPr/>
        </p:nvSpPr>
        <p:spPr>
          <a:xfrm>
            <a:off x="6696075" y="2503488"/>
            <a:ext cx="14271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latin typeface="Courier New"/>
                <a:cs typeface="Courier New"/>
              </a:rPr>
              <a:t>A,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%rax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5" name="object 15"/>
          <p:cNvSpPr txBox="1"/>
          <p:nvPr/>
        </p:nvSpPr>
        <p:spPr>
          <a:xfrm>
            <a:off x="1689100" y="2417763"/>
            <a:ext cx="1111250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30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314" name="object 18"/>
          <p:cNvSpPr txBox="1">
            <a:spLocks noChangeArrowheads="1"/>
          </p:cNvSpPr>
          <p:nvPr/>
        </p:nvSpPr>
        <p:spPr bwMode="auto">
          <a:xfrm>
            <a:off x="1346200" y="4186238"/>
            <a:ext cx="1123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总线接口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12315" name="object 10"/>
          <p:cNvSpPr>
            <a:spLocks/>
          </p:cNvSpPr>
          <p:nvPr/>
        </p:nvSpPr>
        <p:spPr bwMode="auto">
          <a:xfrm>
            <a:off x="1892300" y="26670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16" name="object 11"/>
          <p:cNvSpPr>
            <a:spLocks/>
          </p:cNvSpPr>
          <p:nvPr/>
        </p:nvSpPr>
        <p:spPr bwMode="auto">
          <a:xfrm>
            <a:off x="1892300" y="28194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17" name="object 12"/>
          <p:cNvSpPr>
            <a:spLocks/>
          </p:cNvSpPr>
          <p:nvPr/>
        </p:nvSpPr>
        <p:spPr bwMode="auto">
          <a:xfrm>
            <a:off x="1892300" y="29718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18" name="object 13"/>
          <p:cNvSpPr>
            <a:spLocks/>
          </p:cNvSpPr>
          <p:nvPr/>
        </p:nvSpPr>
        <p:spPr bwMode="auto">
          <a:xfrm>
            <a:off x="1892300" y="31242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19" name="object 14"/>
          <p:cNvSpPr>
            <a:spLocks/>
          </p:cNvSpPr>
          <p:nvPr/>
        </p:nvSpPr>
        <p:spPr bwMode="auto">
          <a:xfrm>
            <a:off x="1892300" y="32766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20" name="object 26"/>
          <p:cNvSpPr txBox="1">
            <a:spLocks noChangeArrowheads="1"/>
          </p:cNvSpPr>
          <p:nvPr/>
        </p:nvSpPr>
        <p:spPr bwMode="auto">
          <a:xfrm>
            <a:off x="6943725" y="35448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主存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38" name="object 27"/>
          <p:cNvSpPr txBox="1"/>
          <p:nvPr/>
        </p:nvSpPr>
        <p:spPr>
          <a:xfrm>
            <a:off x="4454525" y="3757613"/>
            <a:ext cx="6572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zh-CN" altLang="en-US" sz="1600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787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 smtClean="0">
                <a:ea typeface="宋体" pitchFamily="2" charset="-122"/>
              </a:rPr>
              <a:t>内存读事务</a:t>
            </a:r>
            <a:r>
              <a:rPr lang="zh-CN" altLang="zh-CN" smtClean="0">
                <a:ea typeface="宋体" pitchFamily="2" charset="-122"/>
              </a:rPr>
              <a:t>(3)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250" y="1463675"/>
            <a:ext cx="7450138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0000"/>
              </a:buClr>
              <a:buSzPct val="60416"/>
              <a:buFont typeface="Wingdings"/>
              <a:buChar char=""/>
              <a:tabLst>
                <a:tab pos="355600" algn="l"/>
              </a:tabLst>
              <a:defRPr/>
            </a:pPr>
            <a:r>
              <a:rPr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从总线读出字</a:t>
            </a:r>
            <a:r>
              <a:rPr lang="en-US" altLang="zh-CN" spc="-10" dirty="0">
                <a:latin typeface="Calibri"/>
                <a:cs typeface="Calibri"/>
              </a:rPr>
              <a:t>x</a:t>
            </a:r>
            <a:r>
              <a:rPr lang="zh-CN" altLang="en-US" spc="-10" dirty="0">
                <a:latin typeface="Calibri"/>
                <a:cs typeface="Calibri"/>
              </a:rPr>
              <a:t>，并将它复制到寄存器 </a:t>
            </a:r>
            <a:r>
              <a:rPr dirty="0">
                <a:latin typeface="Calibri"/>
                <a:cs typeface="Calibri"/>
              </a:rPr>
              <a:t>%</a:t>
            </a:r>
            <a:r>
              <a:rPr spc="-5" dirty="0" err="1">
                <a:latin typeface="Calibri"/>
                <a:cs typeface="Calibri"/>
              </a:rPr>
              <a:t>r</a:t>
            </a:r>
            <a:r>
              <a:rPr dirty="0" err="1">
                <a:latin typeface="Calibri"/>
                <a:cs typeface="Calibri"/>
              </a:rPr>
              <a:t>ax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zh-CN" altLang="en-US" dirty="0">
                <a:latin typeface="Calibri"/>
                <a:cs typeface="Calibri"/>
              </a:rPr>
              <a:t>中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5248275" y="3962400"/>
            <a:ext cx="1492250" cy="533400"/>
          </a:xfrm>
          <a:custGeom>
            <a:avLst/>
            <a:gdLst>
              <a:gd name="T0" fmla="*/ 298450 w 1492250"/>
              <a:gd name="T1" fmla="*/ 0 h 533400"/>
              <a:gd name="T2" fmla="*/ 0 w 1492250"/>
              <a:gd name="T3" fmla="*/ 266700 h 533400"/>
              <a:gd name="T4" fmla="*/ 298450 w 1492250"/>
              <a:gd name="T5" fmla="*/ 533400 h 533400"/>
              <a:gd name="T6" fmla="*/ 298450 w 1492250"/>
              <a:gd name="T7" fmla="*/ 400050 h 533400"/>
              <a:gd name="T8" fmla="*/ 1343025 w 1492250"/>
              <a:gd name="T9" fmla="*/ 400050 h 533400"/>
              <a:gd name="T10" fmla="*/ 1492250 w 1492250"/>
              <a:gd name="T11" fmla="*/ 266700 h 533400"/>
              <a:gd name="T12" fmla="*/ 1343025 w 1492250"/>
              <a:gd name="T13" fmla="*/ 133350 h 533400"/>
              <a:gd name="T14" fmla="*/ 298450 w 1492250"/>
              <a:gd name="T15" fmla="*/ 133350 h 533400"/>
              <a:gd name="T16" fmla="*/ 298450 w 1492250"/>
              <a:gd name="T17" fmla="*/ 0 h 533400"/>
              <a:gd name="T18" fmla="*/ 1343025 w 1492250"/>
              <a:gd name="T19" fmla="*/ 400050 h 533400"/>
              <a:gd name="T20" fmla="*/ 1193800 w 1492250"/>
              <a:gd name="T21" fmla="*/ 400050 h 533400"/>
              <a:gd name="T22" fmla="*/ 1193800 w 1492250"/>
              <a:gd name="T23" fmla="*/ 533400 h 533400"/>
              <a:gd name="T24" fmla="*/ 1343025 w 1492250"/>
              <a:gd name="T25" fmla="*/ 400050 h 533400"/>
              <a:gd name="T26" fmla="*/ 1193800 w 1492250"/>
              <a:gd name="T27" fmla="*/ 0 h 533400"/>
              <a:gd name="T28" fmla="*/ 1193800 w 1492250"/>
              <a:gd name="T29" fmla="*/ 133350 h 533400"/>
              <a:gd name="T30" fmla="*/ 1343025 w 1492250"/>
              <a:gd name="T31" fmla="*/ 133350 h 533400"/>
              <a:gd name="T32" fmla="*/ 1193800 w 1492250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2250" h="533400">
                <a:moveTo>
                  <a:pt x="298450" y="0"/>
                </a:moveTo>
                <a:lnTo>
                  <a:pt x="0" y="266700"/>
                </a:lnTo>
                <a:lnTo>
                  <a:pt x="298450" y="533400"/>
                </a:lnTo>
                <a:lnTo>
                  <a:pt x="298450" y="400050"/>
                </a:lnTo>
                <a:lnTo>
                  <a:pt x="1343025" y="400050"/>
                </a:lnTo>
                <a:lnTo>
                  <a:pt x="1492250" y="266700"/>
                </a:lnTo>
                <a:lnTo>
                  <a:pt x="1343025" y="133350"/>
                </a:lnTo>
                <a:lnTo>
                  <a:pt x="298450" y="133350"/>
                </a:lnTo>
                <a:lnTo>
                  <a:pt x="298450" y="0"/>
                </a:lnTo>
                <a:close/>
              </a:path>
              <a:path w="1492250" h="533400">
                <a:moveTo>
                  <a:pt x="1343025" y="400050"/>
                </a:moveTo>
                <a:lnTo>
                  <a:pt x="1193800" y="400050"/>
                </a:lnTo>
                <a:lnTo>
                  <a:pt x="1193800" y="533400"/>
                </a:lnTo>
                <a:lnTo>
                  <a:pt x="1343025" y="400050"/>
                </a:lnTo>
                <a:close/>
              </a:path>
              <a:path w="1492250" h="533400">
                <a:moveTo>
                  <a:pt x="1193800" y="0"/>
                </a:moveTo>
                <a:lnTo>
                  <a:pt x="1193800" y="133350"/>
                </a:lnTo>
                <a:lnTo>
                  <a:pt x="1343025" y="133350"/>
                </a:lnTo>
                <a:lnTo>
                  <a:pt x="119380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17" name="object 6"/>
          <p:cNvSpPr>
            <a:spLocks/>
          </p:cNvSpPr>
          <p:nvPr/>
        </p:nvSpPr>
        <p:spPr bwMode="auto">
          <a:xfrm>
            <a:off x="5248275" y="3962400"/>
            <a:ext cx="1492250" cy="533400"/>
          </a:xfrm>
          <a:custGeom>
            <a:avLst/>
            <a:gdLst>
              <a:gd name="T0" fmla="*/ 0 w 1492250"/>
              <a:gd name="T1" fmla="*/ 266700 h 533400"/>
              <a:gd name="T2" fmla="*/ 298450 w 1492250"/>
              <a:gd name="T3" fmla="*/ 0 h 533400"/>
              <a:gd name="T4" fmla="*/ 298450 w 1492250"/>
              <a:gd name="T5" fmla="*/ 133350 h 533400"/>
              <a:gd name="T6" fmla="*/ 1193800 w 1492250"/>
              <a:gd name="T7" fmla="*/ 133350 h 533400"/>
              <a:gd name="T8" fmla="*/ 1193800 w 1492250"/>
              <a:gd name="T9" fmla="*/ 0 h 533400"/>
              <a:gd name="T10" fmla="*/ 1492250 w 1492250"/>
              <a:gd name="T11" fmla="*/ 266700 h 533400"/>
              <a:gd name="T12" fmla="*/ 1193800 w 1492250"/>
              <a:gd name="T13" fmla="*/ 533400 h 533400"/>
              <a:gd name="T14" fmla="*/ 1193800 w 1492250"/>
              <a:gd name="T15" fmla="*/ 400050 h 533400"/>
              <a:gd name="T16" fmla="*/ 298450 w 1492250"/>
              <a:gd name="T17" fmla="*/ 400050 h 533400"/>
              <a:gd name="T18" fmla="*/ 298450 w 1492250"/>
              <a:gd name="T19" fmla="*/ 533400 h 533400"/>
              <a:gd name="T20" fmla="*/ 0 w 1492250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2250" h="533400">
                <a:moveTo>
                  <a:pt x="0" y="266700"/>
                </a:moveTo>
                <a:lnTo>
                  <a:pt x="298450" y="0"/>
                </a:lnTo>
                <a:lnTo>
                  <a:pt x="298450" y="133350"/>
                </a:lnTo>
                <a:lnTo>
                  <a:pt x="1193800" y="133350"/>
                </a:lnTo>
                <a:lnTo>
                  <a:pt x="1193800" y="0"/>
                </a:lnTo>
                <a:lnTo>
                  <a:pt x="1492250" y="266700"/>
                </a:lnTo>
                <a:lnTo>
                  <a:pt x="1193800" y="533400"/>
                </a:lnTo>
                <a:lnTo>
                  <a:pt x="1193800" y="400050"/>
                </a:lnTo>
                <a:lnTo>
                  <a:pt x="298450" y="400050"/>
                </a:lnTo>
                <a:lnTo>
                  <a:pt x="298450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4333875" y="3994150"/>
            <a:ext cx="909638" cy="577850"/>
          </a:xfrm>
          <a:custGeom>
            <a:avLst/>
            <a:gdLst>
              <a:gd name="T0" fmla="*/ 0 w 909954"/>
              <a:gd name="T1" fmla="*/ 0 h 577850"/>
              <a:gd name="T2" fmla="*/ 909005 w 909954"/>
              <a:gd name="T3" fmla="*/ 0 h 577850"/>
              <a:gd name="T4" fmla="*/ 909005 w 909954"/>
              <a:gd name="T5" fmla="*/ 577850 h 577850"/>
              <a:gd name="T6" fmla="*/ 0 w 909954"/>
              <a:gd name="T7" fmla="*/ 577850 h 577850"/>
              <a:gd name="T8" fmla="*/ 0 w 909954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577850">
                <a:moveTo>
                  <a:pt x="0" y="0"/>
                </a:moveTo>
                <a:lnTo>
                  <a:pt x="909637" y="0"/>
                </a:lnTo>
                <a:lnTo>
                  <a:pt x="909637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2876550" y="3962400"/>
            <a:ext cx="1452563" cy="533400"/>
          </a:xfrm>
          <a:custGeom>
            <a:avLst/>
            <a:gdLst>
              <a:gd name="T0" fmla="*/ 290386 w 1452879"/>
              <a:gd name="T1" fmla="*/ 0 h 533400"/>
              <a:gd name="T2" fmla="*/ 0 w 1452879"/>
              <a:gd name="T3" fmla="*/ 266700 h 533400"/>
              <a:gd name="T4" fmla="*/ 290386 w 1452879"/>
              <a:gd name="T5" fmla="*/ 533400 h 533400"/>
              <a:gd name="T6" fmla="*/ 290386 w 1452879"/>
              <a:gd name="T7" fmla="*/ 400050 h 533400"/>
              <a:gd name="T8" fmla="*/ 1306738 w 1452879"/>
              <a:gd name="T9" fmla="*/ 400050 h 533400"/>
              <a:gd name="T10" fmla="*/ 1451930 w 1452879"/>
              <a:gd name="T11" fmla="*/ 266700 h 533400"/>
              <a:gd name="T12" fmla="*/ 1306738 w 1452879"/>
              <a:gd name="T13" fmla="*/ 133350 h 533400"/>
              <a:gd name="T14" fmla="*/ 290386 w 1452879"/>
              <a:gd name="T15" fmla="*/ 133350 h 533400"/>
              <a:gd name="T16" fmla="*/ 290386 w 1452879"/>
              <a:gd name="T17" fmla="*/ 0 h 533400"/>
              <a:gd name="T18" fmla="*/ 1306738 w 1452879"/>
              <a:gd name="T19" fmla="*/ 400050 h 533400"/>
              <a:gd name="T20" fmla="*/ 1161544 w 1452879"/>
              <a:gd name="T21" fmla="*/ 400050 h 533400"/>
              <a:gd name="T22" fmla="*/ 1161544 w 1452879"/>
              <a:gd name="T23" fmla="*/ 533400 h 533400"/>
              <a:gd name="T24" fmla="*/ 1306738 w 1452879"/>
              <a:gd name="T25" fmla="*/ 400050 h 533400"/>
              <a:gd name="T26" fmla="*/ 1161544 w 1452879"/>
              <a:gd name="T27" fmla="*/ 0 h 533400"/>
              <a:gd name="T28" fmla="*/ 1161544 w 1452879"/>
              <a:gd name="T29" fmla="*/ 133350 h 533400"/>
              <a:gd name="T30" fmla="*/ 1306738 w 1452879"/>
              <a:gd name="T31" fmla="*/ 133350 h 533400"/>
              <a:gd name="T32" fmla="*/ 1161544 w 1452879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2879" h="533400">
                <a:moveTo>
                  <a:pt x="290512" y="0"/>
                </a:moveTo>
                <a:lnTo>
                  <a:pt x="0" y="266700"/>
                </a:lnTo>
                <a:lnTo>
                  <a:pt x="290512" y="533400"/>
                </a:lnTo>
                <a:lnTo>
                  <a:pt x="290512" y="400050"/>
                </a:lnTo>
                <a:lnTo>
                  <a:pt x="1307306" y="400050"/>
                </a:lnTo>
                <a:lnTo>
                  <a:pt x="1452562" y="266700"/>
                </a:lnTo>
                <a:lnTo>
                  <a:pt x="1307306" y="133350"/>
                </a:lnTo>
                <a:lnTo>
                  <a:pt x="290512" y="133350"/>
                </a:lnTo>
                <a:lnTo>
                  <a:pt x="290512" y="0"/>
                </a:lnTo>
                <a:close/>
              </a:path>
              <a:path w="1452879" h="533400">
                <a:moveTo>
                  <a:pt x="1307306" y="400050"/>
                </a:moveTo>
                <a:lnTo>
                  <a:pt x="1162050" y="400050"/>
                </a:lnTo>
                <a:lnTo>
                  <a:pt x="1162050" y="533400"/>
                </a:lnTo>
                <a:lnTo>
                  <a:pt x="1307306" y="400050"/>
                </a:lnTo>
                <a:close/>
              </a:path>
              <a:path w="1452879" h="533400">
                <a:moveTo>
                  <a:pt x="1162050" y="0"/>
                </a:moveTo>
                <a:lnTo>
                  <a:pt x="1162050" y="133350"/>
                </a:lnTo>
                <a:lnTo>
                  <a:pt x="1307306" y="133350"/>
                </a:lnTo>
                <a:lnTo>
                  <a:pt x="116205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0" name="object 9"/>
          <p:cNvSpPr>
            <a:spLocks/>
          </p:cNvSpPr>
          <p:nvPr/>
        </p:nvSpPr>
        <p:spPr bwMode="auto">
          <a:xfrm>
            <a:off x="2876550" y="3962400"/>
            <a:ext cx="1452563" cy="533400"/>
          </a:xfrm>
          <a:custGeom>
            <a:avLst/>
            <a:gdLst>
              <a:gd name="T0" fmla="*/ 0 w 1452879"/>
              <a:gd name="T1" fmla="*/ 266700 h 533400"/>
              <a:gd name="T2" fmla="*/ 290386 w 1452879"/>
              <a:gd name="T3" fmla="*/ 0 h 533400"/>
              <a:gd name="T4" fmla="*/ 290386 w 1452879"/>
              <a:gd name="T5" fmla="*/ 133350 h 533400"/>
              <a:gd name="T6" fmla="*/ 1161544 w 1452879"/>
              <a:gd name="T7" fmla="*/ 133350 h 533400"/>
              <a:gd name="T8" fmla="*/ 1161544 w 1452879"/>
              <a:gd name="T9" fmla="*/ 0 h 533400"/>
              <a:gd name="T10" fmla="*/ 1451930 w 1452879"/>
              <a:gd name="T11" fmla="*/ 266700 h 533400"/>
              <a:gd name="T12" fmla="*/ 1161544 w 1452879"/>
              <a:gd name="T13" fmla="*/ 533400 h 533400"/>
              <a:gd name="T14" fmla="*/ 1161544 w 1452879"/>
              <a:gd name="T15" fmla="*/ 400050 h 533400"/>
              <a:gd name="T16" fmla="*/ 290386 w 1452879"/>
              <a:gd name="T17" fmla="*/ 400050 h 533400"/>
              <a:gd name="T18" fmla="*/ 290386 w 1452879"/>
              <a:gd name="T19" fmla="*/ 533400 h 533400"/>
              <a:gd name="T20" fmla="*/ 0 w 1452879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52879" h="533400">
                <a:moveTo>
                  <a:pt x="0" y="266700"/>
                </a:moveTo>
                <a:lnTo>
                  <a:pt x="290512" y="0"/>
                </a:lnTo>
                <a:lnTo>
                  <a:pt x="290512" y="133350"/>
                </a:lnTo>
                <a:lnTo>
                  <a:pt x="1162050" y="133350"/>
                </a:lnTo>
                <a:lnTo>
                  <a:pt x="1162050" y="0"/>
                </a:lnTo>
                <a:lnTo>
                  <a:pt x="1452562" y="266700"/>
                </a:lnTo>
                <a:lnTo>
                  <a:pt x="1162050" y="533400"/>
                </a:lnTo>
                <a:lnTo>
                  <a:pt x="1162050" y="400050"/>
                </a:lnTo>
                <a:lnTo>
                  <a:pt x="290512" y="400050"/>
                </a:lnTo>
                <a:lnTo>
                  <a:pt x="290512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1" name="object 10"/>
          <p:cNvSpPr>
            <a:spLocks/>
          </p:cNvSpPr>
          <p:nvPr/>
        </p:nvSpPr>
        <p:spPr bwMode="auto">
          <a:xfrm>
            <a:off x="1892300" y="26670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1892300" y="28194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1892300" y="29718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4" name="object 13"/>
          <p:cNvSpPr>
            <a:spLocks/>
          </p:cNvSpPr>
          <p:nvPr/>
        </p:nvSpPr>
        <p:spPr bwMode="auto">
          <a:xfrm>
            <a:off x="1892300" y="31242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1892300" y="32766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2665413" y="2667000"/>
            <a:ext cx="444500" cy="381000"/>
          </a:xfrm>
          <a:custGeom>
            <a:avLst/>
            <a:gdLst>
              <a:gd name="T0" fmla="*/ 0 w 444500"/>
              <a:gd name="T1" fmla="*/ 95250 h 381000"/>
              <a:gd name="T2" fmla="*/ 333375 w 444500"/>
              <a:gd name="T3" fmla="*/ 95250 h 381000"/>
              <a:gd name="T4" fmla="*/ 333375 w 444500"/>
              <a:gd name="T5" fmla="*/ 0 h 381000"/>
              <a:gd name="T6" fmla="*/ 444500 w 444500"/>
              <a:gd name="T7" fmla="*/ 190500 h 381000"/>
              <a:gd name="T8" fmla="*/ 333375 w 444500"/>
              <a:gd name="T9" fmla="*/ 381000 h 381000"/>
              <a:gd name="T10" fmla="*/ 333375 w 444500"/>
              <a:gd name="T11" fmla="*/ 285750 h 381000"/>
              <a:gd name="T12" fmla="*/ 0 w 444500"/>
              <a:gd name="T13" fmla="*/ 285750 h 381000"/>
              <a:gd name="T14" fmla="*/ 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0" y="95250"/>
                </a:moveTo>
                <a:lnTo>
                  <a:pt x="333375" y="95250"/>
                </a:lnTo>
                <a:lnTo>
                  <a:pt x="333375" y="0"/>
                </a:lnTo>
                <a:lnTo>
                  <a:pt x="444500" y="190500"/>
                </a:lnTo>
                <a:lnTo>
                  <a:pt x="333375" y="381000"/>
                </a:lnTo>
                <a:lnTo>
                  <a:pt x="333375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7" name="object 16"/>
          <p:cNvSpPr>
            <a:spLocks/>
          </p:cNvSpPr>
          <p:nvPr/>
        </p:nvSpPr>
        <p:spPr bwMode="auto">
          <a:xfrm>
            <a:off x="2576513" y="3048000"/>
            <a:ext cx="444500" cy="381000"/>
          </a:xfrm>
          <a:custGeom>
            <a:avLst/>
            <a:gdLst>
              <a:gd name="T0" fmla="*/ 444500 w 444500"/>
              <a:gd name="T1" fmla="*/ 95250 h 381000"/>
              <a:gd name="T2" fmla="*/ 111125 w 444500"/>
              <a:gd name="T3" fmla="*/ 95250 h 381000"/>
              <a:gd name="T4" fmla="*/ 111125 w 444500"/>
              <a:gd name="T5" fmla="*/ 0 h 381000"/>
              <a:gd name="T6" fmla="*/ 0 w 444500"/>
              <a:gd name="T7" fmla="*/ 190500 h 381000"/>
              <a:gd name="T8" fmla="*/ 111125 w 444500"/>
              <a:gd name="T9" fmla="*/ 381000 h 381000"/>
              <a:gd name="T10" fmla="*/ 111125 w 444500"/>
              <a:gd name="T11" fmla="*/ 285750 h 381000"/>
              <a:gd name="T12" fmla="*/ 444500 w 444500"/>
              <a:gd name="T13" fmla="*/ 285750 h 381000"/>
              <a:gd name="T14" fmla="*/ 44450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444500" y="95250"/>
                </a:moveTo>
                <a:lnTo>
                  <a:pt x="111125" y="95250"/>
                </a:lnTo>
                <a:lnTo>
                  <a:pt x="111125" y="0"/>
                </a:lnTo>
                <a:lnTo>
                  <a:pt x="0" y="190500"/>
                </a:lnTo>
                <a:lnTo>
                  <a:pt x="111125" y="381000"/>
                </a:lnTo>
                <a:lnTo>
                  <a:pt x="111125" y="285750"/>
                </a:lnTo>
                <a:lnTo>
                  <a:pt x="444500" y="285750"/>
                </a:lnTo>
                <a:lnTo>
                  <a:pt x="44450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" name="object 17"/>
          <p:cNvSpPr txBox="1"/>
          <p:nvPr/>
        </p:nvSpPr>
        <p:spPr>
          <a:xfrm>
            <a:off x="3109913" y="2514600"/>
            <a:ext cx="533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4455">
              <a:defRPr/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329" name="object 19"/>
          <p:cNvSpPr>
            <a:spLocks/>
          </p:cNvSpPr>
          <p:nvPr/>
        </p:nvSpPr>
        <p:spPr bwMode="auto">
          <a:xfrm>
            <a:off x="1966913" y="3505200"/>
            <a:ext cx="609600" cy="457200"/>
          </a:xfrm>
          <a:custGeom>
            <a:avLst/>
            <a:gdLst>
              <a:gd name="T0" fmla="*/ 0 w 609600"/>
              <a:gd name="T1" fmla="*/ 91439 h 457200"/>
              <a:gd name="T2" fmla="*/ 304800 w 609600"/>
              <a:gd name="T3" fmla="*/ 0 h 457200"/>
              <a:gd name="T4" fmla="*/ 609600 w 609600"/>
              <a:gd name="T5" fmla="*/ 91439 h 457200"/>
              <a:gd name="T6" fmla="*/ 457200 w 609600"/>
              <a:gd name="T7" fmla="*/ 91439 h 457200"/>
              <a:gd name="T8" fmla="*/ 457200 w 609600"/>
              <a:gd name="T9" fmla="*/ 365759 h 457200"/>
              <a:gd name="T10" fmla="*/ 609600 w 609600"/>
              <a:gd name="T11" fmla="*/ 365759 h 457200"/>
              <a:gd name="T12" fmla="*/ 304800 w 609600"/>
              <a:gd name="T13" fmla="*/ 457199 h 457200"/>
              <a:gd name="T14" fmla="*/ 0 w 609600"/>
              <a:gd name="T15" fmla="*/ 365759 h 457200"/>
              <a:gd name="T16" fmla="*/ 152400 w 609600"/>
              <a:gd name="T17" fmla="*/ 365759 h 457200"/>
              <a:gd name="T18" fmla="*/ 152400 w 609600"/>
              <a:gd name="T19" fmla="*/ 91439 h 457200"/>
              <a:gd name="T20" fmla="*/ 0 w 609600"/>
              <a:gd name="T21" fmla="*/ 91439 h 457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600" h="457200">
                <a:moveTo>
                  <a:pt x="0" y="91439"/>
                </a:moveTo>
                <a:lnTo>
                  <a:pt x="304800" y="0"/>
                </a:lnTo>
                <a:lnTo>
                  <a:pt x="609600" y="91439"/>
                </a:lnTo>
                <a:lnTo>
                  <a:pt x="457200" y="91439"/>
                </a:lnTo>
                <a:lnTo>
                  <a:pt x="457200" y="365759"/>
                </a:lnTo>
                <a:lnTo>
                  <a:pt x="609600" y="365759"/>
                </a:lnTo>
                <a:lnTo>
                  <a:pt x="304800" y="457199"/>
                </a:lnTo>
                <a:lnTo>
                  <a:pt x="0" y="365759"/>
                </a:lnTo>
                <a:lnTo>
                  <a:pt x="152400" y="365759"/>
                </a:lnTo>
                <a:lnTo>
                  <a:pt x="152400" y="91439"/>
                </a:lnTo>
                <a:lnTo>
                  <a:pt x="0" y="9143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30" name="object 20"/>
          <p:cNvSpPr>
            <a:spLocks/>
          </p:cNvSpPr>
          <p:nvPr/>
        </p:nvSpPr>
        <p:spPr bwMode="auto">
          <a:xfrm>
            <a:off x="976313" y="3994150"/>
            <a:ext cx="1873250" cy="577850"/>
          </a:xfrm>
          <a:custGeom>
            <a:avLst/>
            <a:gdLst>
              <a:gd name="T0" fmla="*/ 0 w 1873250"/>
              <a:gd name="T1" fmla="*/ 0 h 577850"/>
              <a:gd name="T2" fmla="*/ 1873250 w 1873250"/>
              <a:gd name="T3" fmla="*/ 0 h 577850"/>
              <a:gd name="T4" fmla="*/ 1873250 w 1873250"/>
              <a:gd name="T5" fmla="*/ 577850 h 577850"/>
              <a:gd name="T6" fmla="*/ 0 w 1873250"/>
              <a:gd name="T7" fmla="*/ 577850 h 577850"/>
              <a:gd name="T8" fmla="*/ 0 w 1873250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3250" h="577850">
                <a:moveTo>
                  <a:pt x="0" y="0"/>
                </a:moveTo>
                <a:lnTo>
                  <a:pt x="1873250" y="0"/>
                </a:lnTo>
                <a:lnTo>
                  <a:pt x="1873250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31" name="object 22"/>
          <p:cNvSpPr>
            <a:spLocks/>
          </p:cNvSpPr>
          <p:nvPr/>
        </p:nvSpPr>
        <p:spPr bwMode="auto">
          <a:xfrm>
            <a:off x="2271713" y="3467100"/>
            <a:ext cx="0" cy="571500"/>
          </a:xfrm>
          <a:custGeom>
            <a:avLst/>
            <a:gdLst>
              <a:gd name="T0" fmla="*/ 571500 h 571500"/>
              <a:gd name="T1" fmla="*/ 0 h 5715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571500">
                <a:moveTo>
                  <a:pt x="0" y="571500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32" name="object 23"/>
          <p:cNvSpPr>
            <a:spLocks/>
          </p:cNvSpPr>
          <p:nvPr/>
        </p:nvSpPr>
        <p:spPr bwMode="auto">
          <a:xfrm>
            <a:off x="2157413" y="3276600"/>
            <a:ext cx="228600" cy="228600"/>
          </a:xfrm>
          <a:custGeom>
            <a:avLst/>
            <a:gdLst>
              <a:gd name="T0" fmla="*/ 114287 w 228600"/>
              <a:gd name="T1" fmla="*/ 0 h 228600"/>
              <a:gd name="T2" fmla="*/ 0 w 228600"/>
              <a:gd name="T3" fmla="*/ 228612 h 228600"/>
              <a:gd name="T4" fmla="*/ 228600 w 228600"/>
              <a:gd name="T5" fmla="*/ 228600 h 228600"/>
              <a:gd name="T6" fmla="*/ 114287 w 2286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600" h="228600">
                <a:moveTo>
                  <a:pt x="114287" y="0"/>
                </a:moveTo>
                <a:lnTo>
                  <a:pt x="0" y="228612"/>
                </a:lnTo>
                <a:lnTo>
                  <a:pt x="228600" y="228600"/>
                </a:lnTo>
                <a:lnTo>
                  <a:pt x="114287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33" name="object 24"/>
          <p:cNvSpPr>
            <a:spLocks/>
          </p:cNvSpPr>
          <p:nvPr/>
        </p:nvSpPr>
        <p:spPr bwMode="auto">
          <a:xfrm>
            <a:off x="6772275" y="3810000"/>
            <a:ext cx="909638" cy="914400"/>
          </a:xfrm>
          <a:custGeom>
            <a:avLst/>
            <a:gdLst>
              <a:gd name="T0" fmla="*/ 0 w 909954"/>
              <a:gd name="T1" fmla="*/ 0 h 914400"/>
              <a:gd name="T2" fmla="*/ 909005 w 909954"/>
              <a:gd name="T3" fmla="*/ 0 h 914400"/>
              <a:gd name="T4" fmla="*/ 909005 w 909954"/>
              <a:gd name="T5" fmla="*/ 914400 h 914400"/>
              <a:gd name="T6" fmla="*/ 0 w 909954"/>
              <a:gd name="T7" fmla="*/ 914400 h 914400"/>
              <a:gd name="T8" fmla="*/ 0 w 909954"/>
              <a:gd name="T9" fmla="*/ 0 h 914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914400">
                <a:moveTo>
                  <a:pt x="0" y="0"/>
                </a:moveTo>
                <a:lnTo>
                  <a:pt x="909637" y="0"/>
                </a:lnTo>
                <a:lnTo>
                  <a:pt x="909637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34" name="object 25"/>
          <p:cNvSpPr>
            <a:spLocks/>
          </p:cNvSpPr>
          <p:nvPr/>
        </p:nvSpPr>
        <p:spPr bwMode="auto">
          <a:xfrm>
            <a:off x="6767513" y="4283075"/>
            <a:ext cx="914400" cy="152400"/>
          </a:xfrm>
          <a:custGeom>
            <a:avLst/>
            <a:gdLst>
              <a:gd name="T0" fmla="*/ 0 w 914400"/>
              <a:gd name="T1" fmla="*/ 0 h 152400"/>
              <a:gd name="T2" fmla="*/ 914400 w 914400"/>
              <a:gd name="T3" fmla="*/ 0 h 152400"/>
              <a:gd name="T4" fmla="*/ 914400 w 914400"/>
              <a:gd name="T5" fmla="*/ 152400 h 152400"/>
              <a:gd name="T6" fmla="*/ 0 w 914400"/>
              <a:gd name="T7" fmla="*/ 152400 h 152400"/>
              <a:gd name="T8" fmla="*/ 0 w 91440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" h="152400">
                <a:moveTo>
                  <a:pt x="0" y="0"/>
                </a:moveTo>
                <a:lnTo>
                  <a:pt x="914400" y="0"/>
                </a:lnTo>
                <a:lnTo>
                  <a:pt x="914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35" name="object 26"/>
          <p:cNvSpPr txBox="1">
            <a:spLocks noChangeArrowheads="1"/>
          </p:cNvSpPr>
          <p:nvPr/>
        </p:nvSpPr>
        <p:spPr bwMode="auto">
          <a:xfrm>
            <a:off x="7170738" y="4271963"/>
            <a:ext cx="1063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x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3336" name="object 28"/>
          <p:cNvSpPr txBox="1">
            <a:spLocks noChangeArrowheads="1"/>
          </p:cNvSpPr>
          <p:nvPr/>
        </p:nvSpPr>
        <p:spPr bwMode="auto">
          <a:xfrm>
            <a:off x="7758113" y="374332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0</a:t>
            </a:r>
          </a:p>
        </p:txBody>
      </p:sp>
      <p:sp>
        <p:nvSpPr>
          <p:cNvPr id="13337" name="object 29"/>
          <p:cNvSpPr txBox="1">
            <a:spLocks noChangeArrowheads="1"/>
          </p:cNvSpPr>
          <p:nvPr/>
        </p:nvSpPr>
        <p:spPr bwMode="auto">
          <a:xfrm>
            <a:off x="7742238" y="4246563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87463" y="3065463"/>
            <a:ext cx="51435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5" dirty="0">
                <a:latin typeface="Courier New"/>
                <a:cs typeface="Courier New"/>
              </a:rPr>
              <a:t>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339" name="object 33"/>
          <p:cNvSpPr>
            <a:spLocks/>
          </p:cNvSpPr>
          <p:nvPr/>
        </p:nvSpPr>
        <p:spPr bwMode="auto">
          <a:xfrm>
            <a:off x="1892300" y="311785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40" name="object 34"/>
          <p:cNvSpPr txBox="1">
            <a:spLocks noChangeArrowheads="1"/>
          </p:cNvSpPr>
          <p:nvPr/>
        </p:nvSpPr>
        <p:spPr bwMode="auto">
          <a:xfrm>
            <a:off x="2179638" y="3106738"/>
            <a:ext cx="1079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x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34" name="object 29"/>
          <p:cNvSpPr txBox="1"/>
          <p:nvPr/>
        </p:nvSpPr>
        <p:spPr>
          <a:xfrm>
            <a:off x="4367214" y="2500313"/>
            <a:ext cx="26352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lang="zh-CN" altLang="en-US" dirty="0">
                <a:solidFill>
                  <a:srgbClr val="C00000"/>
                </a:solidFill>
                <a:latin typeface="Calibri"/>
                <a:cs typeface="Calibri"/>
              </a:rPr>
              <a:t>加载操作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ourier New"/>
                <a:cs typeface="Courier New"/>
              </a:rPr>
              <a:t>movq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5" name="object 30"/>
          <p:cNvSpPr txBox="1"/>
          <p:nvPr/>
        </p:nvSpPr>
        <p:spPr>
          <a:xfrm>
            <a:off x="6696075" y="2509838"/>
            <a:ext cx="137049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latin typeface="Courier New"/>
                <a:cs typeface="Courier New"/>
              </a:rPr>
              <a:t>A,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%rax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6" name="object 15"/>
          <p:cNvSpPr txBox="1"/>
          <p:nvPr/>
        </p:nvSpPr>
        <p:spPr>
          <a:xfrm>
            <a:off x="1716088" y="2420938"/>
            <a:ext cx="1111250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30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3344" name="object 18"/>
          <p:cNvSpPr txBox="1">
            <a:spLocks noChangeArrowheads="1"/>
          </p:cNvSpPr>
          <p:nvPr/>
        </p:nvSpPr>
        <p:spPr bwMode="auto">
          <a:xfrm>
            <a:off x="1346200" y="4186238"/>
            <a:ext cx="1123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总线接口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13345" name="object 26"/>
          <p:cNvSpPr txBox="1">
            <a:spLocks noChangeArrowheads="1"/>
          </p:cNvSpPr>
          <p:nvPr/>
        </p:nvSpPr>
        <p:spPr bwMode="auto">
          <a:xfrm>
            <a:off x="6943725" y="35448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主存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38" name="object 27"/>
          <p:cNvSpPr txBox="1"/>
          <p:nvPr/>
        </p:nvSpPr>
        <p:spPr>
          <a:xfrm>
            <a:off x="4454525" y="3757613"/>
            <a:ext cx="6572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zh-CN" altLang="en-US" sz="1600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787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 smtClean="0">
                <a:ea typeface="宋体" pitchFamily="2" charset="-122"/>
              </a:rPr>
              <a:t>内存写事务</a:t>
            </a:r>
            <a:r>
              <a:rPr lang="zh-CN" smtClean="0">
                <a:ea typeface="宋体" pitchFamily="2" charset="-122"/>
              </a:rPr>
              <a:t> </a:t>
            </a:r>
            <a:r>
              <a:rPr lang="zh-CN" altLang="zh-CN" smtClean="0">
                <a:ea typeface="宋体" pitchFamily="2" charset="-122"/>
              </a:rPr>
              <a:t>(1)</a:t>
            </a:r>
          </a:p>
        </p:txBody>
      </p:sp>
      <p:sp>
        <p:nvSpPr>
          <p:cNvPr id="14339" name="object 4"/>
          <p:cNvSpPr txBox="1">
            <a:spLocks noChangeArrowheads="1"/>
          </p:cNvSpPr>
          <p:nvPr/>
        </p:nvSpPr>
        <p:spPr bwMode="auto">
          <a:xfrm>
            <a:off x="476250" y="1463675"/>
            <a:ext cx="7467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zh-CN">
                <a:latin typeface="Calibri" pitchFamily="34" charset="0"/>
              </a:rPr>
              <a:t>CPU </a:t>
            </a:r>
            <a:r>
              <a:rPr lang="zh-CN" altLang="en-US">
                <a:latin typeface="Calibri" pitchFamily="34" charset="0"/>
              </a:rPr>
              <a:t>将地址</a:t>
            </a:r>
            <a:r>
              <a:rPr lang="en-US" altLang="zh-CN">
                <a:latin typeface="Calibri" pitchFamily="34" charset="0"/>
              </a:rPr>
              <a:t>A</a:t>
            </a:r>
            <a:r>
              <a:rPr lang="zh-CN" altLang="en-US">
                <a:latin typeface="Calibri" pitchFamily="34" charset="0"/>
              </a:rPr>
              <a:t>放到内存总线。主存读出这个地址，并等待数据字</a:t>
            </a:r>
            <a:endParaRPr lang="en-US" altLang="zh-CN">
              <a:latin typeface="Calibri" pitchFamily="34" charset="0"/>
            </a:endParaRPr>
          </a:p>
        </p:txBody>
      </p:sp>
      <p:sp>
        <p:nvSpPr>
          <p:cNvPr id="14340" name="object 5"/>
          <p:cNvSpPr>
            <a:spLocks/>
          </p:cNvSpPr>
          <p:nvPr/>
        </p:nvSpPr>
        <p:spPr bwMode="auto">
          <a:xfrm>
            <a:off x="5248275" y="3962400"/>
            <a:ext cx="1492250" cy="533400"/>
          </a:xfrm>
          <a:custGeom>
            <a:avLst/>
            <a:gdLst>
              <a:gd name="T0" fmla="*/ 298450 w 1492250"/>
              <a:gd name="T1" fmla="*/ 0 h 533400"/>
              <a:gd name="T2" fmla="*/ 0 w 1492250"/>
              <a:gd name="T3" fmla="*/ 266700 h 533400"/>
              <a:gd name="T4" fmla="*/ 298450 w 1492250"/>
              <a:gd name="T5" fmla="*/ 533400 h 533400"/>
              <a:gd name="T6" fmla="*/ 298450 w 1492250"/>
              <a:gd name="T7" fmla="*/ 400050 h 533400"/>
              <a:gd name="T8" fmla="*/ 1343025 w 1492250"/>
              <a:gd name="T9" fmla="*/ 400050 h 533400"/>
              <a:gd name="T10" fmla="*/ 1492250 w 1492250"/>
              <a:gd name="T11" fmla="*/ 266700 h 533400"/>
              <a:gd name="T12" fmla="*/ 1343025 w 1492250"/>
              <a:gd name="T13" fmla="*/ 133350 h 533400"/>
              <a:gd name="T14" fmla="*/ 298450 w 1492250"/>
              <a:gd name="T15" fmla="*/ 133350 h 533400"/>
              <a:gd name="T16" fmla="*/ 298450 w 1492250"/>
              <a:gd name="T17" fmla="*/ 0 h 533400"/>
              <a:gd name="T18" fmla="*/ 1343025 w 1492250"/>
              <a:gd name="T19" fmla="*/ 400050 h 533400"/>
              <a:gd name="T20" fmla="*/ 1193800 w 1492250"/>
              <a:gd name="T21" fmla="*/ 400050 h 533400"/>
              <a:gd name="T22" fmla="*/ 1193800 w 1492250"/>
              <a:gd name="T23" fmla="*/ 533400 h 533400"/>
              <a:gd name="T24" fmla="*/ 1343025 w 1492250"/>
              <a:gd name="T25" fmla="*/ 400050 h 533400"/>
              <a:gd name="T26" fmla="*/ 1193800 w 1492250"/>
              <a:gd name="T27" fmla="*/ 0 h 533400"/>
              <a:gd name="T28" fmla="*/ 1193800 w 1492250"/>
              <a:gd name="T29" fmla="*/ 133350 h 533400"/>
              <a:gd name="T30" fmla="*/ 1343025 w 1492250"/>
              <a:gd name="T31" fmla="*/ 133350 h 533400"/>
              <a:gd name="T32" fmla="*/ 1193800 w 1492250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2250" h="533400">
                <a:moveTo>
                  <a:pt x="298450" y="0"/>
                </a:moveTo>
                <a:lnTo>
                  <a:pt x="0" y="266700"/>
                </a:lnTo>
                <a:lnTo>
                  <a:pt x="298450" y="533400"/>
                </a:lnTo>
                <a:lnTo>
                  <a:pt x="298450" y="400050"/>
                </a:lnTo>
                <a:lnTo>
                  <a:pt x="1343025" y="400050"/>
                </a:lnTo>
                <a:lnTo>
                  <a:pt x="1492250" y="266700"/>
                </a:lnTo>
                <a:lnTo>
                  <a:pt x="1343025" y="133350"/>
                </a:lnTo>
                <a:lnTo>
                  <a:pt x="298450" y="133350"/>
                </a:lnTo>
                <a:lnTo>
                  <a:pt x="298450" y="0"/>
                </a:lnTo>
                <a:close/>
              </a:path>
              <a:path w="1492250" h="533400">
                <a:moveTo>
                  <a:pt x="1343025" y="400050"/>
                </a:moveTo>
                <a:lnTo>
                  <a:pt x="1193800" y="400050"/>
                </a:lnTo>
                <a:lnTo>
                  <a:pt x="1193800" y="533400"/>
                </a:lnTo>
                <a:lnTo>
                  <a:pt x="1343025" y="400050"/>
                </a:lnTo>
                <a:close/>
              </a:path>
              <a:path w="1492250" h="533400">
                <a:moveTo>
                  <a:pt x="1193800" y="0"/>
                </a:moveTo>
                <a:lnTo>
                  <a:pt x="1193800" y="133350"/>
                </a:lnTo>
                <a:lnTo>
                  <a:pt x="1343025" y="133350"/>
                </a:lnTo>
                <a:lnTo>
                  <a:pt x="119380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1" name="object 6"/>
          <p:cNvSpPr>
            <a:spLocks/>
          </p:cNvSpPr>
          <p:nvPr/>
        </p:nvSpPr>
        <p:spPr bwMode="auto">
          <a:xfrm>
            <a:off x="5248275" y="3962400"/>
            <a:ext cx="1492250" cy="533400"/>
          </a:xfrm>
          <a:custGeom>
            <a:avLst/>
            <a:gdLst>
              <a:gd name="T0" fmla="*/ 0 w 1492250"/>
              <a:gd name="T1" fmla="*/ 266700 h 533400"/>
              <a:gd name="T2" fmla="*/ 298450 w 1492250"/>
              <a:gd name="T3" fmla="*/ 0 h 533400"/>
              <a:gd name="T4" fmla="*/ 298450 w 1492250"/>
              <a:gd name="T5" fmla="*/ 133350 h 533400"/>
              <a:gd name="T6" fmla="*/ 1193800 w 1492250"/>
              <a:gd name="T7" fmla="*/ 133350 h 533400"/>
              <a:gd name="T8" fmla="*/ 1193800 w 1492250"/>
              <a:gd name="T9" fmla="*/ 0 h 533400"/>
              <a:gd name="T10" fmla="*/ 1492250 w 1492250"/>
              <a:gd name="T11" fmla="*/ 266700 h 533400"/>
              <a:gd name="T12" fmla="*/ 1193800 w 1492250"/>
              <a:gd name="T13" fmla="*/ 533400 h 533400"/>
              <a:gd name="T14" fmla="*/ 1193800 w 1492250"/>
              <a:gd name="T15" fmla="*/ 400050 h 533400"/>
              <a:gd name="T16" fmla="*/ 298450 w 1492250"/>
              <a:gd name="T17" fmla="*/ 400050 h 533400"/>
              <a:gd name="T18" fmla="*/ 298450 w 1492250"/>
              <a:gd name="T19" fmla="*/ 533400 h 533400"/>
              <a:gd name="T20" fmla="*/ 0 w 1492250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2250" h="533400">
                <a:moveTo>
                  <a:pt x="0" y="266700"/>
                </a:moveTo>
                <a:lnTo>
                  <a:pt x="298450" y="0"/>
                </a:lnTo>
                <a:lnTo>
                  <a:pt x="298450" y="133350"/>
                </a:lnTo>
                <a:lnTo>
                  <a:pt x="1193800" y="133350"/>
                </a:lnTo>
                <a:lnTo>
                  <a:pt x="1193800" y="0"/>
                </a:lnTo>
                <a:lnTo>
                  <a:pt x="1492250" y="266700"/>
                </a:lnTo>
                <a:lnTo>
                  <a:pt x="1193800" y="533400"/>
                </a:lnTo>
                <a:lnTo>
                  <a:pt x="1193800" y="400050"/>
                </a:lnTo>
                <a:lnTo>
                  <a:pt x="298450" y="400050"/>
                </a:lnTo>
                <a:lnTo>
                  <a:pt x="298450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2" name="object 7"/>
          <p:cNvSpPr>
            <a:spLocks/>
          </p:cNvSpPr>
          <p:nvPr/>
        </p:nvSpPr>
        <p:spPr bwMode="auto">
          <a:xfrm>
            <a:off x="4333875" y="3994150"/>
            <a:ext cx="909638" cy="577850"/>
          </a:xfrm>
          <a:custGeom>
            <a:avLst/>
            <a:gdLst>
              <a:gd name="T0" fmla="*/ 0 w 909954"/>
              <a:gd name="T1" fmla="*/ 0 h 577850"/>
              <a:gd name="T2" fmla="*/ 909005 w 909954"/>
              <a:gd name="T3" fmla="*/ 0 h 577850"/>
              <a:gd name="T4" fmla="*/ 909005 w 909954"/>
              <a:gd name="T5" fmla="*/ 577850 h 577850"/>
              <a:gd name="T6" fmla="*/ 0 w 909954"/>
              <a:gd name="T7" fmla="*/ 577850 h 577850"/>
              <a:gd name="T8" fmla="*/ 0 w 909954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577850">
                <a:moveTo>
                  <a:pt x="0" y="0"/>
                </a:moveTo>
                <a:lnTo>
                  <a:pt x="909637" y="0"/>
                </a:lnTo>
                <a:lnTo>
                  <a:pt x="909637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3" name="object 8"/>
          <p:cNvSpPr>
            <a:spLocks/>
          </p:cNvSpPr>
          <p:nvPr/>
        </p:nvSpPr>
        <p:spPr bwMode="auto">
          <a:xfrm>
            <a:off x="2876550" y="3962400"/>
            <a:ext cx="1452563" cy="533400"/>
          </a:xfrm>
          <a:custGeom>
            <a:avLst/>
            <a:gdLst>
              <a:gd name="T0" fmla="*/ 290386 w 1452879"/>
              <a:gd name="T1" fmla="*/ 0 h 533400"/>
              <a:gd name="T2" fmla="*/ 0 w 1452879"/>
              <a:gd name="T3" fmla="*/ 266700 h 533400"/>
              <a:gd name="T4" fmla="*/ 290386 w 1452879"/>
              <a:gd name="T5" fmla="*/ 533400 h 533400"/>
              <a:gd name="T6" fmla="*/ 290386 w 1452879"/>
              <a:gd name="T7" fmla="*/ 400050 h 533400"/>
              <a:gd name="T8" fmla="*/ 1306738 w 1452879"/>
              <a:gd name="T9" fmla="*/ 400050 h 533400"/>
              <a:gd name="T10" fmla="*/ 1451930 w 1452879"/>
              <a:gd name="T11" fmla="*/ 266700 h 533400"/>
              <a:gd name="T12" fmla="*/ 1306738 w 1452879"/>
              <a:gd name="T13" fmla="*/ 133350 h 533400"/>
              <a:gd name="T14" fmla="*/ 290386 w 1452879"/>
              <a:gd name="T15" fmla="*/ 133350 h 533400"/>
              <a:gd name="T16" fmla="*/ 290386 w 1452879"/>
              <a:gd name="T17" fmla="*/ 0 h 533400"/>
              <a:gd name="T18" fmla="*/ 1306738 w 1452879"/>
              <a:gd name="T19" fmla="*/ 400050 h 533400"/>
              <a:gd name="T20" fmla="*/ 1161544 w 1452879"/>
              <a:gd name="T21" fmla="*/ 400050 h 533400"/>
              <a:gd name="T22" fmla="*/ 1161544 w 1452879"/>
              <a:gd name="T23" fmla="*/ 533400 h 533400"/>
              <a:gd name="T24" fmla="*/ 1306738 w 1452879"/>
              <a:gd name="T25" fmla="*/ 400050 h 533400"/>
              <a:gd name="T26" fmla="*/ 1161544 w 1452879"/>
              <a:gd name="T27" fmla="*/ 0 h 533400"/>
              <a:gd name="T28" fmla="*/ 1161544 w 1452879"/>
              <a:gd name="T29" fmla="*/ 133350 h 533400"/>
              <a:gd name="T30" fmla="*/ 1306738 w 1452879"/>
              <a:gd name="T31" fmla="*/ 133350 h 533400"/>
              <a:gd name="T32" fmla="*/ 1161544 w 1452879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2879" h="533400">
                <a:moveTo>
                  <a:pt x="290512" y="0"/>
                </a:moveTo>
                <a:lnTo>
                  <a:pt x="0" y="266700"/>
                </a:lnTo>
                <a:lnTo>
                  <a:pt x="290512" y="533400"/>
                </a:lnTo>
                <a:lnTo>
                  <a:pt x="290512" y="400050"/>
                </a:lnTo>
                <a:lnTo>
                  <a:pt x="1307306" y="400050"/>
                </a:lnTo>
                <a:lnTo>
                  <a:pt x="1452562" y="266700"/>
                </a:lnTo>
                <a:lnTo>
                  <a:pt x="1307306" y="133350"/>
                </a:lnTo>
                <a:lnTo>
                  <a:pt x="290512" y="133350"/>
                </a:lnTo>
                <a:lnTo>
                  <a:pt x="290512" y="0"/>
                </a:lnTo>
                <a:close/>
              </a:path>
              <a:path w="1452879" h="533400">
                <a:moveTo>
                  <a:pt x="1307306" y="400050"/>
                </a:moveTo>
                <a:lnTo>
                  <a:pt x="1162050" y="400050"/>
                </a:lnTo>
                <a:lnTo>
                  <a:pt x="1162050" y="533400"/>
                </a:lnTo>
                <a:lnTo>
                  <a:pt x="1307306" y="400050"/>
                </a:lnTo>
                <a:close/>
              </a:path>
              <a:path w="1452879" h="533400">
                <a:moveTo>
                  <a:pt x="1162050" y="0"/>
                </a:moveTo>
                <a:lnTo>
                  <a:pt x="1162050" y="133350"/>
                </a:lnTo>
                <a:lnTo>
                  <a:pt x="1307306" y="133350"/>
                </a:lnTo>
                <a:lnTo>
                  <a:pt x="116205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4" name="object 9"/>
          <p:cNvSpPr>
            <a:spLocks/>
          </p:cNvSpPr>
          <p:nvPr/>
        </p:nvSpPr>
        <p:spPr bwMode="auto">
          <a:xfrm>
            <a:off x="2876550" y="3962400"/>
            <a:ext cx="1452563" cy="533400"/>
          </a:xfrm>
          <a:custGeom>
            <a:avLst/>
            <a:gdLst>
              <a:gd name="T0" fmla="*/ 0 w 1452879"/>
              <a:gd name="T1" fmla="*/ 266700 h 533400"/>
              <a:gd name="T2" fmla="*/ 290386 w 1452879"/>
              <a:gd name="T3" fmla="*/ 0 h 533400"/>
              <a:gd name="T4" fmla="*/ 290386 w 1452879"/>
              <a:gd name="T5" fmla="*/ 133350 h 533400"/>
              <a:gd name="T6" fmla="*/ 1161544 w 1452879"/>
              <a:gd name="T7" fmla="*/ 133350 h 533400"/>
              <a:gd name="T8" fmla="*/ 1161544 w 1452879"/>
              <a:gd name="T9" fmla="*/ 0 h 533400"/>
              <a:gd name="T10" fmla="*/ 1451930 w 1452879"/>
              <a:gd name="T11" fmla="*/ 266700 h 533400"/>
              <a:gd name="T12" fmla="*/ 1161544 w 1452879"/>
              <a:gd name="T13" fmla="*/ 533400 h 533400"/>
              <a:gd name="T14" fmla="*/ 1161544 w 1452879"/>
              <a:gd name="T15" fmla="*/ 400050 h 533400"/>
              <a:gd name="T16" fmla="*/ 290386 w 1452879"/>
              <a:gd name="T17" fmla="*/ 400050 h 533400"/>
              <a:gd name="T18" fmla="*/ 290386 w 1452879"/>
              <a:gd name="T19" fmla="*/ 533400 h 533400"/>
              <a:gd name="T20" fmla="*/ 0 w 1452879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52879" h="533400">
                <a:moveTo>
                  <a:pt x="0" y="266700"/>
                </a:moveTo>
                <a:lnTo>
                  <a:pt x="290512" y="0"/>
                </a:lnTo>
                <a:lnTo>
                  <a:pt x="290512" y="133350"/>
                </a:lnTo>
                <a:lnTo>
                  <a:pt x="1162050" y="133350"/>
                </a:lnTo>
                <a:lnTo>
                  <a:pt x="1162050" y="0"/>
                </a:lnTo>
                <a:lnTo>
                  <a:pt x="1452562" y="266700"/>
                </a:lnTo>
                <a:lnTo>
                  <a:pt x="1162050" y="533400"/>
                </a:lnTo>
                <a:lnTo>
                  <a:pt x="1162050" y="400050"/>
                </a:lnTo>
                <a:lnTo>
                  <a:pt x="290512" y="400050"/>
                </a:lnTo>
                <a:lnTo>
                  <a:pt x="290512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5" name="object 10"/>
          <p:cNvSpPr>
            <a:spLocks/>
          </p:cNvSpPr>
          <p:nvPr/>
        </p:nvSpPr>
        <p:spPr bwMode="auto">
          <a:xfrm>
            <a:off x="1892300" y="26670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6" name="object 11"/>
          <p:cNvSpPr>
            <a:spLocks/>
          </p:cNvSpPr>
          <p:nvPr/>
        </p:nvSpPr>
        <p:spPr bwMode="auto">
          <a:xfrm>
            <a:off x="1892300" y="28194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7" name="object 12"/>
          <p:cNvSpPr>
            <a:spLocks/>
          </p:cNvSpPr>
          <p:nvPr/>
        </p:nvSpPr>
        <p:spPr bwMode="auto">
          <a:xfrm>
            <a:off x="1892300" y="29718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8" name="object 13"/>
          <p:cNvSpPr>
            <a:spLocks/>
          </p:cNvSpPr>
          <p:nvPr/>
        </p:nvSpPr>
        <p:spPr bwMode="auto">
          <a:xfrm>
            <a:off x="1892300" y="31242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9" name="object 14"/>
          <p:cNvSpPr txBox="1">
            <a:spLocks noChangeArrowheads="1"/>
          </p:cNvSpPr>
          <p:nvPr/>
        </p:nvSpPr>
        <p:spPr bwMode="auto">
          <a:xfrm>
            <a:off x="2178050" y="3113088"/>
            <a:ext cx="111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y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4350" name="object 15"/>
          <p:cNvSpPr>
            <a:spLocks/>
          </p:cNvSpPr>
          <p:nvPr/>
        </p:nvSpPr>
        <p:spPr bwMode="auto">
          <a:xfrm>
            <a:off x="1892300" y="32766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51" name="object 16"/>
          <p:cNvSpPr>
            <a:spLocks/>
          </p:cNvSpPr>
          <p:nvPr/>
        </p:nvSpPr>
        <p:spPr bwMode="auto">
          <a:xfrm>
            <a:off x="2665413" y="2667000"/>
            <a:ext cx="444500" cy="381000"/>
          </a:xfrm>
          <a:custGeom>
            <a:avLst/>
            <a:gdLst>
              <a:gd name="T0" fmla="*/ 0 w 444500"/>
              <a:gd name="T1" fmla="*/ 95250 h 381000"/>
              <a:gd name="T2" fmla="*/ 333375 w 444500"/>
              <a:gd name="T3" fmla="*/ 95250 h 381000"/>
              <a:gd name="T4" fmla="*/ 333375 w 444500"/>
              <a:gd name="T5" fmla="*/ 0 h 381000"/>
              <a:gd name="T6" fmla="*/ 444500 w 444500"/>
              <a:gd name="T7" fmla="*/ 190500 h 381000"/>
              <a:gd name="T8" fmla="*/ 333375 w 444500"/>
              <a:gd name="T9" fmla="*/ 381000 h 381000"/>
              <a:gd name="T10" fmla="*/ 333375 w 444500"/>
              <a:gd name="T11" fmla="*/ 285750 h 381000"/>
              <a:gd name="T12" fmla="*/ 0 w 444500"/>
              <a:gd name="T13" fmla="*/ 285750 h 381000"/>
              <a:gd name="T14" fmla="*/ 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0" y="95250"/>
                </a:moveTo>
                <a:lnTo>
                  <a:pt x="333375" y="95250"/>
                </a:lnTo>
                <a:lnTo>
                  <a:pt x="333375" y="0"/>
                </a:lnTo>
                <a:lnTo>
                  <a:pt x="444500" y="190500"/>
                </a:lnTo>
                <a:lnTo>
                  <a:pt x="333375" y="381000"/>
                </a:lnTo>
                <a:lnTo>
                  <a:pt x="333375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52" name="object 17"/>
          <p:cNvSpPr>
            <a:spLocks/>
          </p:cNvSpPr>
          <p:nvPr/>
        </p:nvSpPr>
        <p:spPr bwMode="auto">
          <a:xfrm>
            <a:off x="2576513" y="3048000"/>
            <a:ext cx="444500" cy="381000"/>
          </a:xfrm>
          <a:custGeom>
            <a:avLst/>
            <a:gdLst>
              <a:gd name="T0" fmla="*/ 444500 w 444500"/>
              <a:gd name="T1" fmla="*/ 95250 h 381000"/>
              <a:gd name="T2" fmla="*/ 111125 w 444500"/>
              <a:gd name="T3" fmla="*/ 95250 h 381000"/>
              <a:gd name="T4" fmla="*/ 111125 w 444500"/>
              <a:gd name="T5" fmla="*/ 0 h 381000"/>
              <a:gd name="T6" fmla="*/ 0 w 444500"/>
              <a:gd name="T7" fmla="*/ 190500 h 381000"/>
              <a:gd name="T8" fmla="*/ 111125 w 444500"/>
              <a:gd name="T9" fmla="*/ 381000 h 381000"/>
              <a:gd name="T10" fmla="*/ 111125 w 444500"/>
              <a:gd name="T11" fmla="*/ 285750 h 381000"/>
              <a:gd name="T12" fmla="*/ 444500 w 444500"/>
              <a:gd name="T13" fmla="*/ 285750 h 381000"/>
              <a:gd name="T14" fmla="*/ 44450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444500" y="95250"/>
                </a:moveTo>
                <a:lnTo>
                  <a:pt x="111125" y="95250"/>
                </a:lnTo>
                <a:lnTo>
                  <a:pt x="111125" y="0"/>
                </a:lnTo>
                <a:lnTo>
                  <a:pt x="0" y="190500"/>
                </a:lnTo>
                <a:lnTo>
                  <a:pt x="111125" y="381000"/>
                </a:lnTo>
                <a:lnTo>
                  <a:pt x="111125" y="285750"/>
                </a:lnTo>
                <a:lnTo>
                  <a:pt x="444500" y="285750"/>
                </a:lnTo>
                <a:lnTo>
                  <a:pt x="44450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" name="object 18"/>
          <p:cNvSpPr txBox="1"/>
          <p:nvPr/>
        </p:nvSpPr>
        <p:spPr>
          <a:xfrm>
            <a:off x="3109913" y="2514600"/>
            <a:ext cx="533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91440">
              <a:defRPr/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354" name="object 20"/>
          <p:cNvSpPr>
            <a:spLocks/>
          </p:cNvSpPr>
          <p:nvPr/>
        </p:nvSpPr>
        <p:spPr bwMode="auto">
          <a:xfrm>
            <a:off x="1966913" y="3505200"/>
            <a:ext cx="609600" cy="457200"/>
          </a:xfrm>
          <a:custGeom>
            <a:avLst/>
            <a:gdLst>
              <a:gd name="T0" fmla="*/ 0 w 609600"/>
              <a:gd name="T1" fmla="*/ 91439 h 457200"/>
              <a:gd name="T2" fmla="*/ 304800 w 609600"/>
              <a:gd name="T3" fmla="*/ 0 h 457200"/>
              <a:gd name="T4" fmla="*/ 609600 w 609600"/>
              <a:gd name="T5" fmla="*/ 91439 h 457200"/>
              <a:gd name="T6" fmla="*/ 457200 w 609600"/>
              <a:gd name="T7" fmla="*/ 91439 h 457200"/>
              <a:gd name="T8" fmla="*/ 457200 w 609600"/>
              <a:gd name="T9" fmla="*/ 365759 h 457200"/>
              <a:gd name="T10" fmla="*/ 609600 w 609600"/>
              <a:gd name="T11" fmla="*/ 365759 h 457200"/>
              <a:gd name="T12" fmla="*/ 304800 w 609600"/>
              <a:gd name="T13" fmla="*/ 457199 h 457200"/>
              <a:gd name="T14" fmla="*/ 0 w 609600"/>
              <a:gd name="T15" fmla="*/ 365759 h 457200"/>
              <a:gd name="T16" fmla="*/ 152400 w 609600"/>
              <a:gd name="T17" fmla="*/ 365759 h 457200"/>
              <a:gd name="T18" fmla="*/ 152400 w 609600"/>
              <a:gd name="T19" fmla="*/ 91439 h 457200"/>
              <a:gd name="T20" fmla="*/ 0 w 609600"/>
              <a:gd name="T21" fmla="*/ 91439 h 457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600" h="457200">
                <a:moveTo>
                  <a:pt x="0" y="91439"/>
                </a:moveTo>
                <a:lnTo>
                  <a:pt x="304800" y="0"/>
                </a:lnTo>
                <a:lnTo>
                  <a:pt x="609600" y="91439"/>
                </a:lnTo>
                <a:lnTo>
                  <a:pt x="457200" y="91439"/>
                </a:lnTo>
                <a:lnTo>
                  <a:pt x="457200" y="365759"/>
                </a:lnTo>
                <a:lnTo>
                  <a:pt x="609600" y="365759"/>
                </a:lnTo>
                <a:lnTo>
                  <a:pt x="304800" y="457199"/>
                </a:lnTo>
                <a:lnTo>
                  <a:pt x="0" y="365759"/>
                </a:lnTo>
                <a:lnTo>
                  <a:pt x="152400" y="365759"/>
                </a:lnTo>
                <a:lnTo>
                  <a:pt x="152400" y="91439"/>
                </a:lnTo>
                <a:lnTo>
                  <a:pt x="0" y="9143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55" name="object 21"/>
          <p:cNvSpPr>
            <a:spLocks/>
          </p:cNvSpPr>
          <p:nvPr/>
        </p:nvSpPr>
        <p:spPr bwMode="auto">
          <a:xfrm>
            <a:off x="976313" y="3994150"/>
            <a:ext cx="1873250" cy="577850"/>
          </a:xfrm>
          <a:custGeom>
            <a:avLst/>
            <a:gdLst>
              <a:gd name="T0" fmla="*/ 0 w 1873250"/>
              <a:gd name="T1" fmla="*/ 0 h 577850"/>
              <a:gd name="T2" fmla="*/ 1873250 w 1873250"/>
              <a:gd name="T3" fmla="*/ 0 h 577850"/>
              <a:gd name="T4" fmla="*/ 1873250 w 1873250"/>
              <a:gd name="T5" fmla="*/ 577850 h 577850"/>
              <a:gd name="T6" fmla="*/ 0 w 1873250"/>
              <a:gd name="T7" fmla="*/ 577850 h 577850"/>
              <a:gd name="T8" fmla="*/ 0 w 1873250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3250" h="577850">
                <a:moveTo>
                  <a:pt x="0" y="0"/>
                </a:moveTo>
                <a:lnTo>
                  <a:pt x="1873250" y="0"/>
                </a:lnTo>
                <a:lnTo>
                  <a:pt x="1873250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56" name="object 23"/>
          <p:cNvSpPr>
            <a:spLocks/>
          </p:cNvSpPr>
          <p:nvPr/>
        </p:nvSpPr>
        <p:spPr bwMode="auto">
          <a:xfrm>
            <a:off x="2805113" y="4191000"/>
            <a:ext cx="3771900" cy="0"/>
          </a:xfrm>
          <a:custGeom>
            <a:avLst/>
            <a:gdLst>
              <a:gd name="T0" fmla="*/ 0 w 3771900"/>
              <a:gd name="T1" fmla="*/ 3771900 w 37719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57" name="object 24"/>
          <p:cNvSpPr>
            <a:spLocks/>
          </p:cNvSpPr>
          <p:nvPr/>
        </p:nvSpPr>
        <p:spPr bwMode="auto">
          <a:xfrm>
            <a:off x="6538913" y="4076700"/>
            <a:ext cx="228600" cy="228600"/>
          </a:xfrm>
          <a:custGeom>
            <a:avLst/>
            <a:gdLst>
              <a:gd name="T0" fmla="*/ 12 w 228600"/>
              <a:gd name="T1" fmla="*/ 0 h 228600"/>
              <a:gd name="T2" fmla="*/ 0 w 228600"/>
              <a:gd name="T3" fmla="*/ 228600 h 228600"/>
              <a:gd name="T4" fmla="*/ 228612 w 228600"/>
              <a:gd name="T5" fmla="*/ 114312 h 228600"/>
              <a:gd name="T6" fmla="*/ 12 w 2286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600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" name="object 25"/>
          <p:cNvSpPr txBox="1"/>
          <p:nvPr/>
        </p:nvSpPr>
        <p:spPr>
          <a:xfrm>
            <a:off x="5856288" y="3881438"/>
            <a:ext cx="149225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i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359" name="object 28"/>
          <p:cNvSpPr txBox="1">
            <a:spLocks noChangeArrowheads="1"/>
          </p:cNvSpPr>
          <p:nvPr/>
        </p:nvSpPr>
        <p:spPr bwMode="auto">
          <a:xfrm>
            <a:off x="7758113" y="374332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742238" y="4246563"/>
            <a:ext cx="147637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i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7463" y="3065463"/>
            <a:ext cx="51435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5" dirty="0">
                <a:latin typeface="Courier New"/>
                <a:cs typeface="Courier New"/>
              </a:rPr>
              <a:t>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10050" y="2544008"/>
            <a:ext cx="432427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o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ourier New"/>
                <a:cs typeface="Courier New"/>
              </a:rPr>
              <a:t>movq</a:t>
            </a:r>
            <a:r>
              <a:rPr spc="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%rax,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</a:t>
            </a:r>
            <a:endParaRPr dirty="0">
              <a:latin typeface="Courier New"/>
              <a:cs typeface="Courier New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765925" y="3803650"/>
          <a:ext cx="909638" cy="1006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638"/>
              </a:tblGrid>
              <a:tr h="473374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994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107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15"/>
          <p:cNvSpPr txBox="1"/>
          <p:nvPr/>
        </p:nvSpPr>
        <p:spPr>
          <a:xfrm>
            <a:off x="1689100" y="2417763"/>
            <a:ext cx="1111250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30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4374" name="object 18"/>
          <p:cNvSpPr txBox="1">
            <a:spLocks noChangeArrowheads="1"/>
          </p:cNvSpPr>
          <p:nvPr/>
        </p:nvSpPr>
        <p:spPr bwMode="auto">
          <a:xfrm>
            <a:off x="1346200" y="4186238"/>
            <a:ext cx="1123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总线接口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14375" name="object 26"/>
          <p:cNvSpPr txBox="1">
            <a:spLocks noChangeArrowheads="1"/>
          </p:cNvSpPr>
          <p:nvPr/>
        </p:nvSpPr>
        <p:spPr bwMode="auto">
          <a:xfrm>
            <a:off x="6943725" y="35448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主存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4454525" y="3757613"/>
            <a:ext cx="6572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zh-CN" altLang="en-US" sz="1600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787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 smtClean="0">
                <a:ea typeface="宋体" pitchFamily="2" charset="-122"/>
              </a:rPr>
              <a:t>内存写事务</a:t>
            </a:r>
            <a:r>
              <a:rPr lang="zh-CN" altLang="zh-CN" smtClean="0">
                <a:ea typeface="宋体" pitchFamily="2" charset="-122"/>
              </a:rPr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250" y="1463675"/>
            <a:ext cx="4833938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70840" indent="-358140">
              <a:buClr>
                <a:srgbClr val="990000"/>
              </a:buClr>
              <a:buSzPct val="60416"/>
              <a:buFont typeface="Wingdings"/>
              <a:buChar char=""/>
              <a:tabLst>
                <a:tab pos="370840" algn="l"/>
              </a:tabLst>
              <a:defRPr/>
            </a:pPr>
            <a:r>
              <a:rPr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将数据字</a:t>
            </a:r>
            <a:r>
              <a:rPr lang="en-US" altLang="zh-CN" spc="-10" dirty="0">
                <a:latin typeface="Calibri"/>
                <a:cs typeface="Calibri"/>
              </a:rPr>
              <a:t>y</a:t>
            </a:r>
            <a:r>
              <a:rPr lang="zh-CN" altLang="en-US" spc="-10" dirty="0">
                <a:latin typeface="Calibri"/>
                <a:cs typeface="Calibri"/>
              </a:rPr>
              <a:t>放到总线上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364" name="object 5"/>
          <p:cNvSpPr>
            <a:spLocks/>
          </p:cNvSpPr>
          <p:nvPr/>
        </p:nvSpPr>
        <p:spPr bwMode="auto">
          <a:xfrm>
            <a:off x="5243513" y="3962400"/>
            <a:ext cx="1492250" cy="533400"/>
          </a:xfrm>
          <a:custGeom>
            <a:avLst/>
            <a:gdLst>
              <a:gd name="T0" fmla="*/ 298450 w 1492250"/>
              <a:gd name="T1" fmla="*/ 0 h 533400"/>
              <a:gd name="T2" fmla="*/ 0 w 1492250"/>
              <a:gd name="T3" fmla="*/ 266700 h 533400"/>
              <a:gd name="T4" fmla="*/ 298450 w 1492250"/>
              <a:gd name="T5" fmla="*/ 533400 h 533400"/>
              <a:gd name="T6" fmla="*/ 298450 w 1492250"/>
              <a:gd name="T7" fmla="*/ 400050 h 533400"/>
              <a:gd name="T8" fmla="*/ 1343025 w 1492250"/>
              <a:gd name="T9" fmla="*/ 400050 h 533400"/>
              <a:gd name="T10" fmla="*/ 1492250 w 1492250"/>
              <a:gd name="T11" fmla="*/ 266700 h 533400"/>
              <a:gd name="T12" fmla="*/ 1343025 w 1492250"/>
              <a:gd name="T13" fmla="*/ 133350 h 533400"/>
              <a:gd name="T14" fmla="*/ 298450 w 1492250"/>
              <a:gd name="T15" fmla="*/ 133350 h 533400"/>
              <a:gd name="T16" fmla="*/ 298450 w 1492250"/>
              <a:gd name="T17" fmla="*/ 0 h 533400"/>
              <a:gd name="T18" fmla="*/ 1343025 w 1492250"/>
              <a:gd name="T19" fmla="*/ 400050 h 533400"/>
              <a:gd name="T20" fmla="*/ 1193800 w 1492250"/>
              <a:gd name="T21" fmla="*/ 400050 h 533400"/>
              <a:gd name="T22" fmla="*/ 1193800 w 1492250"/>
              <a:gd name="T23" fmla="*/ 533400 h 533400"/>
              <a:gd name="T24" fmla="*/ 1343025 w 1492250"/>
              <a:gd name="T25" fmla="*/ 400050 h 533400"/>
              <a:gd name="T26" fmla="*/ 1193800 w 1492250"/>
              <a:gd name="T27" fmla="*/ 0 h 533400"/>
              <a:gd name="T28" fmla="*/ 1193800 w 1492250"/>
              <a:gd name="T29" fmla="*/ 133350 h 533400"/>
              <a:gd name="T30" fmla="*/ 1343025 w 1492250"/>
              <a:gd name="T31" fmla="*/ 133350 h 533400"/>
              <a:gd name="T32" fmla="*/ 1193800 w 1492250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2250" h="533400">
                <a:moveTo>
                  <a:pt x="298450" y="0"/>
                </a:moveTo>
                <a:lnTo>
                  <a:pt x="0" y="266700"/>
                </a:lnTo>
                <a:lnTo>
                  <a:pt x="298450" y="533400"/>
                </a:lnTo>
                <a:lnTo>
                  <a:pt x="298450" y="400050"/>
                </a:lnTo>
                <a:lnTo>
                  <a:pt x="1343025" y="400050"/>
                </a:lnTo>
                <a:lnTo>
                  <a:pt x="1492250" y="266700"/>
                </a:lnTo>
                <a:lnTo>
                  <a:pt x="1343025" y="133350"/>
                </a:lnTo>
                <a:lnTo>
                  <a:pt x="298450" y="133350"/>
                </a:lnTo>
                <a:lnTo>
                  <a:pt x="298450" y="0"/>
                </a:lnTo>
                <a:close/>
              </a:path>
              <a:path w="1492250" h="533400">
                <a:moveTo>
                  <a:pt x="1343025" y="400050"/>
                </a:moveTo>
                <a:lnTo>
                  <a:pt x="1193800" y="400050"/>
                </a:lnTo>
                <a:lnTo>
                  <a:pt x="1193800" y="533400"/>
                </a:lnTo>
                <a:lnTo>
                  <a:pt x="1343025" y="400050"/>
                </a:lnTo>
                <a:close/>
              </a:path>
              <a:path w="1492250" h="533400">
                <a:moveTo>
                  <a:pt x="1193800" y="0"/>
                </a:moveTo>
                <a:lnTo>
                  <a:pt x="1193800" y="133350"/>
                </a:lnTo>
                <a:lnTo>
                  <a:pt x="1343025" y="133350"/>
                </a:lnTo>
                <a:lnTo>
                  <a:pt x="119380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5" name="object 6"/>
          <p:cNvSpPr>
            <a:spLocks/>
          </p:cNvSpPr>
          <p:nvPr/>
        </p:nvSpPr>
        <p:spPr bwMode="auto">
          <a:xfrm>
            <a:off x="5243513" y="3962400"/>
            <a:ext cx="1492250" cy="533400"/>
          </a:xfrm>
          <a:custGeom>
            <a:avLst/>
            <a:gdLst>
              <a:gd name="T0" fmla="*/ 0 w 1492250"/>
              <a:gd name="T1" fmla="*/ 266700 h 533400"/>
              <a:gd name="T2" fmla="*/ 298450 w 1492250"/>
              <a:gd name="T3" fmla="*/ 0 h 533400"/>
              <a:gd name="T4" fmla="*/ 298450 w 1492250"/>
              <a:gd name="T5" fmla="*/ 133350 h 533400"/>
              <a:gd name="T6" fmla="*/ 1193800 w 1492250"/>
              <a:gd name="T7" fmla="*/ 133350 h 533400"/>
              <a:gd name="T8" fmla="*/ 1193800 w 1492250"/>
              <a:gd name="T9" fmla="*/ 0 h 533400"/>
              <a:gd name="T10" fmla="*/ 1492250 w 1492250"/>
              <a:gd name="T11" fmla="*/ 266700 h 533400"/>
              <a:gd name="T12" fmla="*/ 1193800 w 1492250"/>
              <a:gd name="T13" fmla="*/ 533400 h 533400"/>
              <a:gd name="T14" fmla="*/ 1193800 w 1492250"/>
              <a:gd name="T15" fmla="*/ 400050 h 533400"/>
              <a:gd name="T16" fmla="*/ 298450 w 1492250"/>
              <a:gd name="T17" fmla="*/ 400050 h 533400"/>
              <a:gd name="T18" fmla="*/ 298450 w 1492250"/>
              <a:gd name="T19" fmla="*/ 533400 h 533400"/>
              <a:gd name="T20" fmla="*/ 0 w 1492250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2250" h="533400">
                <a:moveTo>
                  <a:pt x="0" y="266700"/>
                </a:moveTo>
                <a:lnTo>
                  <a:pt x="298450" y="0"/>
                </a:lnTo>
                <a:lnTo>
                  <a:pt x="298450" y="133350"/>
                </a:lnTo>
                <a:lnTo>
                  <a:pt x="1193800" y="133350"/>
                </a:lnTo>
                <a:lnTo>
                  <a:pt x="1193800" y="0"/>
                </a:lnTo>
                <a:lnTo>
                  <a:pt x="1492250" y="266700"/>
                </a:lnTo>
                <a:lnTo>
                  <a:pt x="1193800" y="533400"/>
                </a:lnTo>
                <a:lnTo>
                  <a:pt x="1193800" y="400050"/>
                </a:lnTo>
                <a:lnTo>
                  <a:pt x="298450" y="400050"/>
                </a:lnTo>
                <a:lnTo>
                  <a:pt x="298450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6" name="object 7"/>
          <p:cNvSpPr>
            <a:spLocks/>
          </p:cNvSpPr>
          <p:nvPr/>
        </p:nvSpPr>
        <p:spPr bwMode="auto">
          <a:xfrm>
            <a:off x="4329113" y="3994150"/>
            <a:ext cx="909637" cy="577850"/>
          </a:xfrm>
          <a:custGeom>
            <a:avLst/>
            <a:gdLst>
              <a:gd name="T0" fmla="*/ 0 w 909954"/>
              <a:gd name="T1" fmla="*/ 0 h 577850"/>
              <a:gd name="T2" fmla="*/ 909003 w 909954"/>
              <a:gd name="T3" fmla="*/ 0 h 577850"/>
              <a:gd name="T4" fmla="*/ 909003 w 909954"/>
              <a:gd name="T5" fmla="*/ 577850 h 577850"/>
              <a:gd name="T6" fmla="*/ 0 w 909954"/>
              <a:gd name="T7" fmla="*/ 577850 h 577850"/>
              <a:gd name="T8" fmla="*/ 0 w 909954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577850">
                <a:moveTo>
                  <a:pt x="0" y="0"/>
                </a:moveTo>
                <a:lnTo>
                  <a:pt x="909637" y="0"/>
                </a:lnTo>
                <a:lnTo>
                  <a:pt x="909637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7" name="object 8"/>
          <p:cNvSpPr>
            <a:spLocks/>
          </p:cNvSpPr>
          <p:nvPr/>
        </p:nvSpPr>
        <p:spPr bwMode="auto">
          <a:xfrm>
            <a:off x="2871788" y="3962400"/>
            <a:ext cx="1452562" cy="533400"/>
          </a:xfrm>
          <a:custGeom>
            <a:avLst/>
            <a:gdLst>
              <a:gd name="T0" fmla="*/ 290386 w 1452879"/>
              <a:gd name="T1" fmla="*/ 0 h 533400"/>
              <a:gd name="T2" fmla="*/ 0 w 1452879"/>
              <a:gd name="T3" fmla="*/ 266700 h 533400"/>
              <a:gd name="T4" fmla="*/ 290386 w 1452879"/>
              <a:gd name="T5" fmla="*/ 533400 h 533400"/>
              <a:gd name="T6" fmla="*/ 290386 w 1452879"/>
              <a:gd name="T7" fmla="*/ 400050 h 533400"/>
              <a:gd name="T8" fmla="*/ 1306736 w 1452879"/>
              <a:gd name="T9" fmla="*/ 400050 h 533400"/>
              <a:gd name="T10" fmla="*/ 1451928 w 1452879"/>
              <a:gd name="T11" fmla="*/ 266700 h 533400"/>
              <a:gd name="T12" fmla="*/ 1306736 w 1452879"/>
              <a:gd name="T13" fmla="*/ 133350 h 533400"/>
              <a:gd name="T14" fmla="*/ 290386 w 1452879"/>
              <a:gd name="T15" fmla="*/ 133350 h 533400"/>
              <a:gd name="T16" fmla="*/ 290386 w 1452879"/>
              <a:gd name="T17" fmla="*/ 0 h 533400"/>
              <a:gd name="T18" fmla="*/ 1306736 w 1452879"/>
              <a:gd name="T19" fmla="*/ 400050 h 533400"/>
              <a:gd name="T20" fmla="*/ 1161543 w 1452879"/>
              <a:gd name="T21" fmla="*/ 400050 h 533400"/>
              <a:gd name="T22" fmla="*/ 1161543 w 1452879"/>
              <a:gd name="T23" fmla="*/ 533400 h 533400"/>
              <a:gd name="T24" fmla="*/ 1306736 w 1452879"/>
              <a:gd name="T25" fmla="*/ 400050 h 533400"/>
              <a:gd name="T26" fmla="*/ 1161543 w 1452879"/>
              <a:gd name="T27" fmla="*/ 0 h 533400"/>
              <a:gd name="T28" fmla="*/ 1161543 w 1452879"/>
              <a:gd name="T29" fmla="*/ 133350 h 533400"/>
              <a:gd name="T30" fmla="*/ 1306736 w 1452879"/>
              <a:gd name="T31" fmla="*/ 133350 h 533400"/>
              <a:gd name="T32" fmla="*/ 1161543 w 1452879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2879" h="533400">
                <a:moveTo>
                  <a:pt x="290512" y="0"/>
                </a:moveTo>
                <a:lnTo>
                  <a:pt x="0" y="266700"/>
                </a:lnTo>
                <a:lnTo>
                  <a:pt x="290512" y="533400"/>
                </a:lnTo>
                <a:lnTo>
                  <a:pt x="290512" y="400050"/>
                </a:lnTo>
                <a:lnTo>
                  <a:pt x="1307306" y="400050"/>
                </a:lnTo>
                <a:lnTo>
                  <a:pt x="1452562" y="266700"/>
                </a:lnTo>
                <a:lnTo>
                  <a:pt x="1307306" y="133350"/>
                </a:lnTo>
                <a:lnTo>
                  <a:pt x="290512" y="133350"/>
                </a:lnTo>
                <a:lnTo>
                  <a:pt x="290512" y="0"/>
                </a:lnTo>
                <a:close/>
              </a:path>
              <a:path w="1452879" h="533400">
                <a:moveTo>
                  <a:pt x="1307306" y="400050"/>
                </a:moveTo>
                <a:lnTo>
                  <a:pt x="1162050" y="400050"/>
                </a:lnTo>
                <a:lnTo>
                  <a:pt x="1162050" y="533400"/>
                </a:lnTo>
                <a:lnTo>
                  <a:pt x="1307306" y="400050"/>
                </a:lnTo>
                <a:close/>
              </a:path>
              <a:path w="1452879" h="533400">
                <a:moveTo>
                  <a:pt x="1162050" y="0"/>
                </a:moveTo>
                <a:lnTo>
                  <a:pt x="1162050" y="133350"/>
                </a:lnTo>
                <a:lnTo>
                  <a:pt x="1307306" y="133350"/>
                </a:lnTo>
                <a:lnTo>
                  <a:pt x="116205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8" name="object 9"/>
          <p:cNvSpPr>
            <a:spLocks/>
          </p:cNvSpPr>
          <p:nvPr/>
        </p:nvSpPr>
        <p:spPr bwMode="auto">
          <a:xfrm>
            <a:off x="2871788" y="3962400"/>
            <a:ext cx="1452562" cy="533400"/>
          </a:xfrm>
          <a:custGeom>
            <a:avLst/>
            <a:gdLst>
              <a:gd name="T0" fmla="*/ 0 w 1452879"/>
              <a:gd name="T1" fmla="*/ 266700 h 533400"/>
              <a:gd name="T2" fmla="*/ 290386 w 1452879"/>
              <a:gd name="T3" fmla="*/ 0 h 533400"/>
              <a:gd name="T4" fmla="*/ 290386 w 1452879"/>
              <a:gd name="T5" fmla="*/ 133350 h 533400"/>
              <a:gd name="T6" fmla="*/ 1161543 w 1452879"/>
              <a:gd name="T7" fmla="*/ 133350 h 533400"/>
              <a:gd name="T8" fmla="*/ 1161543 w 1452879"/>
              <a:gd name="T9" fmla="*/ 0 h 533400"/>
              <a:gd name="T10" fmla="*/ 1451928 w 1452879"/>
              <a:gd name="T11" fmla="*/ 266700 h 533400"/>
              <a:gd name="T12" fmla="*/ 1161543 w 1452879"/>
              <a:gd name="T13" fmla="*/ 533400 h 533400"/>
              <a:gd name="T14" fmla="*/ 1161543 w 1452879"/>
              <a:gd name="T15" fmla="*/ 400050 h 533400"/>
              <a:gd name="T16" fmla="*/ 290386 w 1452879"/>
              <a:gd name="T17" fmla="*/ 400050 h 533400"/>
              <a:gd name="T18" fmla="*/ 290386 w 1452879"/>
              <a:gd name="T19" fmla="*/ 533400 h 533400"/>
              <a:gd name="T20" fmla="*/ 0 w 1452879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52879" h="533400">
                <a:moveTo>
                  <a:pt x="0" y="266700"/>
                </a:moveTo>
                <a:lnTo>
                  <a:pt x="290512" y="0"/>
                </a:lnTo>
                <a:lnTo>
                  <a:pt x="290512" y="133350"/>
                </a:lnTo>
                <a:lnTo>
                  <a:pt x="1162050" y="133350"/>
                </a:lnTo>
                <a:lnTo>
                  <a:pt x="1162050" y="0"/>
                </a:lnTo>
                <a:lnTo>
                  <a:pt x="1452562" y="266700"/>
                </a:lnTo>
                <a:lnTo>
                  <a:pt x="1162050" y="533400"/>
                </a:lnTo>
                <a:lnTo>
                  <a:pt x="1162050" y="400050"/>
                </a:lnTo>
                <a:lnTo>
                  <a:pt x="290512" y="400050"/>
                </a:lnTo>
                <a:lnTo>
                  <a:pt x="290512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9" name="object 10"/>
          <p:cNvSpPr>
            <a:spLocks/>
          </p:cNvSpPr>
          <p:nvPr/>
        </p:nvSpPr>
        <p:spPr bwMode="auto">
          <a:xfrm>
            <a:off x="1887538" y="2667000"/>
            <a:ext cx="684212" cy="152400"/>
          </a:xfrm>
          <a:custGeom>
            <a:avLst/>
            <a:gdLst>
              <a:gd name="T0" fmla="*/ 0 w 684530"/>
              <a:gd name="T1" fmla="*/ 0 h 152400"/>
              <a:gd name="T2" fmla="*/ 683576 w 684530"/>
              <a:gd name="T3" fmla="*/ 0 h 152400"/>
              <a:gd name="T4" fmla="*/ 683576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0" name="object 11"/>
          <p:cNvSpPr>
            <a:spLocks/>
          </p:cNvSpPr>
          <p:nvPr/>
        </p:nvSpPr>
        <p:spPr bwMode="auto">
          <a:xfrm>
            <a:off x="1887538" y="2819400"/>
            <a:ext cx="684212" cy="152400"/>
          </a:xfrm>
          <a:custGeom>
            <a:avLst/>
            <a:gdLst>
              <a:gd name="T0" fmla="*/ 0 w 684530"/>
              <a:gd name="T1" fmla="*/ 0 h 152400"/>
              <a:gd name="T2" fmla="*/ 683576 w 684530"/>
              <a:gd name="T3" fmla="*/ 0 h 152400"/>
              <a:gd name="T4" fmla="*/ 683576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1" name="object 12"/>
          <p:cNvSpPr>
            <a:spLocks/>
          </p:cNvSpPr>
          <p:nvPr/>
        </p:nvSpPr>
        <p:spPr bwMode="auto">
          <a:xfrm>
            <a:off x="1887538" y="2971800"/>
            <a:ext cx="684212" cy="152400"/>
          </a:xfrm>
          <a:custGeom>
            <a:avLst/>
            <a:gdLst>
              <a:gd name="T0" fmla="*/ 0 w 684530"/>
              <a:gd name="T1" fmla="*/ 0 h 152400"/>
              <a:gd name="T2" fmla="*/ 683576 w 684530"/>
              <a:gd name="T3" fmla="*/ 0 h 152400"/>
              <a:gd name="T4" fmla="*/ 683576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2" name="object 13"/>
          <p:cNvSpPr>
            <a:spLocks/>
          </p:cNvSpPr>
          <p:nvPr/>
        </p:nvSpPr>
        <p:spPr bwMode="auto">
          <a:xfrm>
            <a:off x="1887538" y="3124200"/>
            <a:ext cx="684212" cy="152400"/>
          </a:xfrm>
          <a:custGeom>
            <a:avLst/>
            <a:gdLst>
              <a:gd name="T0" fmla="*/ 0 w 684530"/>
              <a:gd name="T1" fmla="*/ 0 h 152400"/>
              <a:gd name="T2" fmla="*/ 683576 w 684530"/>
              <a:gd name="T3" fmla="*/ 0 h 152400"/>
              <a:gd name="T4" fmla="*/ 683576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3" name="object 14"/>
          <p:cNvSpPr txBox="1">
            <a:spLocks noChangeArrowheads="1"/>
          </p:cNvSpPr>
          <p:nvPr/>
        </p:nvSpPr>
        <p:spPr bwMode="auto">
          <a:xfrm>
            <a:off x="2173288" y="3113088"/>
            <a:ext cx="111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y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5374" name="object 15"/>
          <p:cNvSpPr>
            <a:spLocks/>
          </p:cNvSpPr>
          <p:nvPr/>
        </p:nvSpPr>
        <p:spPr bwMode="auto">
          <a:xfrm>
            <a:off x="1887538" y="3276600"/>
            <a:ext cx="684212" cy="152400"/>
          </a:xfrm>
          <a:custGeom>
            <a:avLst/>
            <a:gdLst>
              <a:gd name="T0" fmla="*/ 0 w 684530"/>
              <a:gd name="T1" fmla="*/ 0 h 152400"/>
              <a:gd name="T2" fmla="*/ 683576 w 684530"/>
              <a:gd name="T3" fmla="*/ 0 h 152400"/>
              <a:gd name="T4" fmla="*/ 683576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5" name="object 16"/>
          <p:cNvSpPr>
            <a:spLocks/>
          </p:cNvSpPr>
          <p:nvPr/>
        </p:nvSpPr>
        <p:spPr bwMode="auto">
          <a:xfrm>
            <a:off x="2660650" y="2667000"/>
            <a:ext cx="444500" cy="381000"/>
          </a:xfrm>
          <a:custGeom>
            <a:avLst/>
            <a:gdLst>
              <a:gd name="T0" fmla="*/ 0 w 444500"/>
              <a:gd name="T1" fmla="*/ 95250 h 381000"/>
              <a:gd name="T2" fmla="*/ 333375 w 444500"/>
              <a:gd name="T3" fmla="*/ 95250 h 381000"/>
              <a:gd name="T4" fmla="*/ 333375 w 444500"/>
              <a:gd name="T5" fmla="*/ 0 h 381000"/>
              <a:gd name="T6" fmla="*/ 444500 w 444500"/>
              <a:gd name="T7" fmla="*/ 190500 h 381000"/>
              <a:gd name="T8" fmla="*/ 333375 w 444500"/>
              <a:gd name="T9" fmla="*/ 381000 h 381000"/>
              <a:gd name="T10" fmla="*/ 333375 w 444500"/>
              <a:gd name="T11" fmla="*/ 285750 h 381000"/>
              <a:gd name="T12" fmla="*/ 0 w 444500"/>
              <a:gd name="T13" fmla="*/ 285750 h 381000"/>
              <a:gd name="T14" fmla="*/ 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0" y="95250"/>
                </a:moveTo>
                <a:lnTo>
                  <a:pt x="333375" y="95250"/>
                </a:lnTo>
                <a:lnTo>
                  <a:pt x="333375" y="0"/>
                </a:lnTo>
                <a:lnTo>
                  <a:pt x="444500" y="190500"/>
                </a:lnTo>
                <a:lnTo>
                  <a:pt x="333375" y="381000"/>
                </a:lnTo>
                <a:lnTo>
                  <a:pt x="333375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6" name="object 17"/>
          <p:cNvSpPr>
            <a:spLocks/>
          </p:cNvSpPr>
          <p:nvPr/>
        </p:nvSpPr>
        <p:spPr bwMode="auto">
          <a:xfrm>
            <a:off x="2571750" y="3048000"/>
            <a:ext cx="444500" cy="381000"/>
          </a:xfrm>
          <a:custGeom>
            <a:avLst/>
            <a:gdLst>
              <a:gd name="T0" fmla="*/ 444500 w 444500"/>
              <a:gd name="T1" fmla="*/ 95250 h 381000"/>
              <a:gd name="T2" fmla="*/ 111125 w 444500"/>
              <a:gd name="T3" fmla="*/ 95250 h 381000"/>
              <a:gd name="T4" fmla="*/ 111125 w 444500"/>
              <a:gd name="T5" fmla="*/ 0 h 381000"/>
              <a:gd name="T6" fmla="*/ 0 w 444500"/>
              <a:gd name="T7" fmla="*/ 190500 h 381000"/>
              <a:gd name="T8" fmla="*/ 111125 w 444500"/>
              <a:gd name="T9" fmla="*/ 381000 h 381000"/>
              <a:gd name="T10" fmla="*/ 111125 w 444500"/>
              <a:gd name="T11" fmla="*/ 285750 h 381000"/>
              <a:gd name="T12" fmla="*/ 444500 w 444500"/>
              <a:gd name="T13" fmla="*/ 285750 h 381000"/>
              <a:gd name="T14" fmla="*/ 44450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444500" y="95250"/>
                </a:moveTo>
                <a:lnTo>
                  <a:pt x="111125" y="95250"/>
                </a:lnTo>
                <a:lnTo>
                  <a:pt x="111125" y="0"/>
                </a:lnTo>
                <a:lnTo>
                  <a:pt x="0" y="190500"/>
                </a:lnTo>
                <a:lnTo>
                  <a:pt x="111125" y="381000"/>
                </a:lnTo>
                <a:lnTo>
                  <a:pt x="111125" y="285750"/>
                </a:lnTo>
                <a:lnTo>
                  <a:pt x="444500" y="285750"/>
                </a:lnTo>
                <a:lnTo>
                  <a:pt x="44450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7" name="object 19"/>
          <p:cNvSpPr>
            <a:spLocks/>
          </p:cNvSpPr>
          <p:nvPr/>
        </p:nvSpPr>
        <p:spPr bwMode="auto">
          <a:xfrm>
            <a:off x="1962150" y="3505200"/>
            <a:ext cx="609600" cy="457200"/>
          </a:xfrm>
          <a:custGeom>
            <a:avLst/>
            <a:gdLst>
              <a:gd name="T0" fmla="*/ 0 w 609600"/>
              <a:gd name="T1" fmla="*/ 91439 h 457200"/>
              <a:gd name="T2" fmla="*/ 304800 w 609600"/>
              <a:gd name="T3" fmla="*/ 0 h 457200"/>
              <a:gd name="T4" fmla="*/ 609600 w 609600"/>
              <a:gd name="T5" fmla="*/ 91439 h 457200"/>
              <a:gd name="T6" fmla="*/ 457200 w 609600"/>
              <a:gd name="T7" fmla="*/ 91439 h 457200"/>
              <a:gd name="T8" fmla="*/ 457200 w 609600"/>
              <a:gd name="T9" fmla="*/ 365759 h 457200"/>
              <a:gd name="T10" fmla="*/ 609600 w 609600"/>
              <a:gd name="T11" fmla="*/ 365759 h 457200"/>
              <a:gd name="T12" fmla="*/ 304800 w 609600"/>
              <a:gd name="T13" fmla="*/ 457199 h 457200"/>
              <a:gd name="T14" fmla="*/ 0 w 609600"/>
              <a:gd name="T15" fmla="*/ 365759 h 457200"/>
              <a:gd name="T16" fmla="*/ 152400 w 609600"/>
              <a:gd name="T17" fmla="*/ 365759 h 457200"/>
              <a:gd name="T18" fmla="*/ 152400 w 609600"/>
              <a:gd name="T19" fmla="*/ 91439 h 457200"/>
              <a:gd name="T20" fmla="*/ 0 w 609600"/>
              <a:gd name="T21" fmla="*/ 91439 h 457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600" h="457200">
                <a:moveTo>
                  <a:pt x="0" y="91439"/>
                </a:moveTo>
                <a:lnTo>
                  <a:pt x="304800" y="0"/>
                </a:lnTo>
                <a:lnTo>
                  <a:pt x="609600" y="91439"/>
                </a:lnTo>
                <a:lnTo>
                  <a:pt x="457200" y="91439"/>
                </a:lnTo>
                <a:lnTo>
                  <a:pt x="457200" y="365759"/>
                </a:lnTo>
                <a:lnTo>
                  <a:pt x="609600" y="365759"/>
                </a:lnTo>
                <a:lnTo>
                  <a:pt x="304800" y="457199"/>
                </a:lnTo>
                <a:lnTo>
                  <a:pt x="0" y="365759"/>
                </a:lnTo>
                <a:lnTo>
                  <a:pt x="152400" y="365759"/>
                </a:lnTo>
                <a:lnTo>
                  <a:pt x="152400" y="91439"/>
                </a:lnTo>
                <a:lnTo>
                  <a:pt x="0" y="9143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8" name="object 20"/>
          <p:cNvSpPr>
            <a:spLocks/>
          </p:cNvSpPr>
          <p:nvPr/>
        </p:nvSpPr>
        <p:spPr bwMode="auto">
          <a:xfrm>
            <a:off x="971550" y="3994150"/>
            <a:ext cx="1873250" cy="577850"/>
          </a:xfrm>
          <a:custGeom>
            <a:avLst/>
            <a:gdLst>
              <a:gd name="T0" fmla="*/ 0 w 1873250"/>
              <a:gd name="T1" fmla="*/ 0 h 577850"/>
              <a:gd name="T2" fmla="*/ 1873250 w 1873250"/>
              <a:gd name="T3" fmla="*/ 0 h 577850"/>
              <a:gd name="T4" fmla="*/ 1873250 w 1873250"/>
              <a:gd name="T5" fmla="*/ 577850 h 577850"/>
              <a:gd name="T6" fmla="*/ 0 w 1873250"/>
              <a:gd name="T7" fmla="*/ 577850 h 577850"/>
              <a:gd name="T8" fmla="*/ 0 w 1873250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3250" h="577850">
                <a:moveTo>
                  <a:pt x="0" y="0"/>
                </a:moveTo>
                <a:lnTo>
                  <a:pt x="1873250" y="0"/>
                </a:lnTo>
                <a:lnTo>
                  <a:pt x="1873250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9" name="object 22"/>
          <p:cNvSpPr>
            <a:spLocks/>
          </p:cNvSpPr>
          <p:nvPr/>
        </p:nvSpPr>
        <p:spPr bwMode="auto">
          <a:xfrm>
            <a:off x="2266950" y="3305175"/>
            <a:ext cx="0" cy="914400"/>
          </a:xfrm>
          <a:custGeom>
            <a:avLst/>
            <a:gdLst>
              <a:gd name="T0" fmla="*/ 0 h 914400"/>
              <a:gd name="T1" fmla="*/ 914400 h 9144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80" name="object 23"/>
          <p:cNvSpPr txBox="1">
            <a:spLocks noChangeArrowheads="1"/>
          </p:cNvSpPr>
          <p:nvPr/>
        </p:nvSpPr>
        <p:spPr bwMode="auto">
          <a:xfrm>
            <a:off x="5862638" y="3890963"/>
            <a:ext cx="109537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y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5381" name="object 24"/>
          <p:cNvSpPr>
            <a:spLocks/>
          </p:cNvSpPr>
          <p:nvPr/>
        </p:nvSpPr>
        <p:spPr bwMode="auto">
          <a:xfrm>
            <a:off x="2266950" y="4191000"/>
            <a:ext cx="4305300" cy="0"/>
          </a:xfrm>
          <a:custGeom>
            <a:avLst/>
            <a:gdLst>
              <a:gd name="T0" fmla="*/ 0 w 4305300"/>
              <a:gd name="T1" fmla="*/ 4305300 w 43053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305300">
                <a:moveTo>
                  <a:pt x="0" y="0"/>
                </a:moveTo>
                <a:lnTo>
                  <a:pt x="4305300" y="0"/>
                </a:lnTo>
              </a:path>
            </a:pathLst>
          </a:cu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82" name="object 25"/>
          <p:cNvSpPr>
            <a:spLocks/>
          </p:cNvSpPr>
          <p:nvPr/>
        </p:nvSpPr>
        <p:spPr bwMode="auto">
          <a:xfrm>
            <a:off x="6534150" y="4076700"/>
            <a:ext cx="228600" cy="228600"/>
          </a:xfrm>
          <a:custGeom>
            <a:avLst/>
            <a:gdLst>
              <a:gd name="T0" fmla="*/ 12 w 228600"/>
              <a:gd name="T1" fmla="*/ 0 h 228600"/>
              <a:gd name="T2" fmla="*/ 0 w 228600"/>
              <a:gd name="T3" fmla="*/ 228600 h 228600"/>
              <a:gd name="T4" fmla="*/ 228612 w 228600"/>
              <a:gd name="T5" fmla="*/ 114312 h 228600"/>
              <a:gd name="T6" fmla="*/ 12 w 2286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600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" name="object 27"/>
          <p:cNvSpPr txBox="1"/>
          <p:nvPr/>
        </p:nvSpPr>
        <p:spPr>
          <a:xfrm>
            <a:off x="3105150" y="2514600"/>
            <a:ext cx="533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4455">
              <a:defRPr/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384" name="object 29"/>
          <p:cNvSpPr txBox="1">
            <a:spLocks noChangeArrowheads="1"/>
          </p:cNvSpPr>
          <p:nvPr/>
        </p:nvSpPr>
        <p:spPr bwMode="auto">
          <a:xfrm>
            <a:off x="7753350" y="375920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0</a:t>
            </a:r>
          </a:p>
        </p:txBody>
      </p:sp>
      <p:sp>
        <p:nvSpPr>
          <p:cNvPr id="15385" name="object 30"/>
          <p:cNvSpPr txBox="1">
            <a:spLocks noChangeArrowheads="1"/>
          </p:cNvSpPr>
          <p:nvPr/>
        </p:nvSpPr>
        <p:spPr bwMode="auto">
          <a:xfrm>
            <a:off x="7737475" y="4262438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A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282700" y="3081338"/>
            <a:ext cx="51435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5" dirty="0">
                <a:latin typeface="Courier New"/>
                <a:cs typeface="Courier New"/>
              </a:rPr>
              <a:t>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83050" y="2458283"/>
            <a:ext cx="300037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o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ourier New"/>
                <a:cs typeface="Courier New"/>
              </a:rPr>
              <a:t>movq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15840" y="2479159"/>
            <a:ext cx="154574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latin typeface="Courier New"/>
                <a:cs typeface="Courier New"/>
              </a:rPr>
              <a:t>%rax,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</a:t>
            </a:r>
            <a:endParaRPr dirty="0">
              <a:latin typeface="Courier New"/>
              <a:cs typeface="Courier New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761163" y="3803650"/>
          <a:ext cx="909637" cy="974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637"/>
              </a:tblGrid>
              <a:tr h="456822">
                <a:tc>
                  <a:txBody>
                    <a:bodyPr/>
                    <a:lstStyle/>
                    <a:p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53"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549">
                <a:tc>
                  <a:txBody>
                    <a:bodyPr/>
                    <a:lstStyle/>
                    <a:p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15"/>
          <p:cNvSpPr txBox="1"/>
          <p:nvPr/>
        </p:nvSpPr>
        <p:spPr>
          <a:xfrm>
            <a:off x="1689100" y="2417763"/>
            <a:ext cx="1111250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30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400" name="object 18"/>
          <p:cNvSpPr txBox="1">
            <a:spLocks noChangeArrowheads="1"/>
          </p:cNvSpPr>
          <p:nvPr/>
        </p:nvSpPr>
        <p:spPr bwMode="auto">
          <a:xfrm>
            <a:off x="1346200" y="4186238"/>
            <a:ext cx="1123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总线接口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15401" name="object 26"/>
          <p:cNvSpPr txBox="1">
            <a:spLocks noChangeArrowheads="1"/>
          </p:cNvSpPr>
          <p:nvPr/>
        </p:nvSpPr>
        <p:spPr bwMode="auto">
          <a:xfrm>
            <a:off x="6943725" y="35448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主存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37" name="object 27"/>
          <p:cNvSpPr txBox="1"/>
          <p:nvPr/>
        </p:nvSpPr>
        <p:spPr>
          <a:xfrm>
            <a:off x="4454525" y="3757613"/>
            <a:ext cx="6572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zh-CN" altLang="en-US" sz="1600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787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 smtClean="0">
                <a:ea typeface="宋体" pitchFamily="2" charset="-122"/>
              </a:rPr>
              <a:t>内存写事务</a:t>
            </a:r>
            <a:r>
              <a:rPr lang="zh-CN" altLang="zh-CN" smtClean="0">
                <a:ea typeface="宋体" pitchFamily="2" charset="-122"/>
              </a:rPr>
              <a:t>(3)</a:t>
            </a:r>
          </a:p>
        </p:txBody>
      </p:sp>
      <p:sp>
        <p:nvSpPr>
          <p:cNvPr id="16387" name="object 4"/>
          <p:cNvSpPr txBox="1">
            <a:spLocks noChangeArrowheads="1"/>
          </p:cNvSpPr>
          <p:nvPr/>
        </p:nvSpPr>
        <p:spPr bwMode="auto">
          <a:xfrm>
            <a:off x="476250" y="1463675"/>
            <a:ext cx="764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14338" indent="-401638"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>
                <a:latin typeface="Calibri" pitchFamily="34" charset="0"/>
              </a:rPr>
              <a:t>主存从总线读数据字</a:t>
            </a:r>
            <a:r>
              <a:rPr lang="en-US" altLang="zh-CN">
                <a:latin typeface="Calibri" pitchFamily="34" charset="0"/>
              </a:rPr>
              <a:t>y</a:t>
            </a:r>
            <a:r>
              <a:rPr lang="zh-CN" altLang="en-US">
                <a:latin typeface="Calibri" pitchFamily="34" charset="0"/>
              </a:rPr>
              <a:t>，并将它存储在地址</a:t>
            </a:r>
            <a:r>
              <a:rPr lang="en-US" altLang="zh-CN">
                <a:latin typeface="Calibri" pitchFamily="34" charset="0"/>
              </a:rPr>
              <a:t>A</a:t>
            </a:r>
            <a:endParaRPr lang="zh-CN" altLang="zh-CN">
              <a:latin typeface="Calibri" pitchFamily="34" charset="0"/>
            </a:endParaRPr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6772275" y="3806825"/>
            <a:ext cx="909638" cy="914400"/>
          </a:xfrm>
          <a:custGeom>
            <a:avLst/>
            <a:gdLst>
              <a:gd name="T0" fmla="*/ 0 w 909954"/>
              <a:gd name="T1" fmla="*/ 0 h 914400"/>
              <a:gd name="T2" fmla="*/ 909005 w 909954"/>
              <a:gd name="T3" fmla="*/ 0 h 914400"/>
              <a:gd name="T4" fmla="*/ 909005 w 909954"/>
              <a:gd name="T5" fmla="*/ 914400 h 914400"/>
              <a:gd name="T6" fmla="*/ 0 w 909954"/>
              <a:gd name="T7" fmla="*/ 914400 h 914400"/>
              <a:gd name="T8" fmla="*/ 0 w 909954"/>
              <a:gd name="T9" fmla="*/ 0 h 914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914400">
                <a:moveTo>
                  <a:pt x="0" y="0"/>
                </a:moveTo>
                <a:lnTo>
                  <a:pt x="909637" y="0"/>
                </a:lnTo>
                <a:lnTo>
                  <a:pt x="909637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89" name="object 6"/>
          <p:cNvSpPr>
            <a:spLocks/>
          </p:cNvSpPr>
          <p:nvPr/>
        </p:nvSpPr>
        <p:spPr bwMode="auto">
          <a:xfrm>
            <a:off x="5248275" y="3959225"/>
            <a:ext cx="1492250" cy="533400"/>
          </a:xfrm>
          <a:custGeom>
            <a:avLst/>
            <a:gdLst>
              <a:gd name="T0" fmla="*/ 298450 w 1492250"/>
              <a:gd name="T1" fmla="*/ 0 h 533400"/>
              <a:gd name="T2" fmla="*/ 0 w 1492250"/>
              <a:gd name="T3" fmla="*/ 266700 h 533400"/>
              <a:gd name="T4" fmla="*/ 298450 w 1492250"/>
              <a:gd name="T5" fmla="*/ 533400 h 533400"/>
              <a:gd name="T6" fmla="*/ 298450 w 1492250"/>
              <a:gd name="T7" fmla="*/ 400050 h 533400"/>
              <a:gd name="T8" fmla="*/ 1343025 w 1492250"/>
              <a:gd name="T9" fmla="*/ 400050 h 533400"/>
              <a:gd name="T10" fmla="*/ 1492250 w 1492250"/>
              <a:gd name="T11" fmla="*/ 266700 h 533400"/>
              <a:gd name="T12" fmla="*/ 1343025 w 1492250"/>
              <a:gd name="T13" fmla="*/ 133350 h 533400"/>
              <a:gd name="T14" fmla="*/ 298450 w 1492250"/>
              <a:gd name="T15" fmla="*/ 133350 h 533400"/>
              <a:gd name="T16" fmla="*/ 298450 w 1492250"/>
              <a:gd name="T17" fmla="*/ 0 h 533400"/>
              <a:gd name="T18" fmla="*/ 1343025 w 1492250"/>
              <a:gd name="T19" fmla="*/ 400050 h 533400"/>
              <a:gd name="T20" fmla="*/ 1193800 w 1492250"/>
              <a:gd name="T21" fmla="*/ 400050 h 533400"/>
              <a:gd name="T22" fmla="*/ 1193800 w 1492250"/>
              <a:gd name="T23" fmla="*/ 533400 h 533400"/>
              <a:gd name="T24" fmla="*/ 1343025 w 1492250"/>
              <a:gd name="T25" fmla="*/ 400050 h 533400"/>
              <a:gd name="T26" fmla="*/ 1193800 w 1492250"/>
              <a:gd name="T27" fmla="*/ 0 h 533400"/>
              <a:gd name="T28" fmla="*/ 1193800 w 1492250"/>
              <a:gd name="T29" fmla="*/ 133350 h 533400"/>
              <a:gd name="T30" fmla="*/ 1343025 w 1492250"/>
              <a:gd name="T31" fmla="*/ 133350 h 533400"/>
              <a:gd name="T32" fmla="*/ 1193800 w 1492250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2250" h="533400">
                <a:moveTo>
                  <a:pt x="298450" y="0"/>
                </a:moveTo>
                <a:lnTo>
                  <a:pt x="0" y="266700"/>
                </a:lnTo>
                <a:lnTo>
                  <a:pt x="298450" y="533400"/>
                </a:lnTo>
                <a:lnTo>
                  <a:pt x="298450" y="400050"/>
                </a:lnTo>
                <a:lnTo>
                  <a:pt x="1343025" y="400050"/>
                </a:lnTo>
                <a:lnTo>
                  <a:pt x="1492250" y="266700"/>
                </a:lnTo>
                <a:lnTo>
                  <a:pt x="1343025" y="133350"/>
                </a:lnTo>
                <a:lnTo>
                  <a:pt x="298450" y="133350"/>
                </a:lnTo>
                <a:lnTo>
                  <a:pt x="298450" y="0"/>
                </a:lnTo>
                <a:close/>
              </a:path>
              <a:path w="1492250" h="533400">
                <a:moveTo>
                  <a:pt x="1343025" y="400050"/>
                </a:moveTo>
                <a:lnTo>
                  <a:pt x="1193800" y="400050"/>
                </a:lnTo>
                <a:lnTo>
                  <a:pt x="1193800" y="533400"/>
                </a:lnTo>
                <a:lnTo>
                  <a:pt x="1343025" y="400050"/>
                </a:lnTo>
                <a:close/>
              </a:path>
              <a:path w="1492250" h="533400">
                <a:moveTo>
                  <a:pt x="1193800" y="0"/>
                </a:moveTo>
                <a:lnTo>
                  <a:pt x="1193800" y="133350"/>
                </a:lnTo>
                <a:lnTo>
                  <a:pt x="1343025" y="133350"/>
                </a:lnTo>
                <a:lnTo>
                  <a:pt x="119380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0" name="object 7"/>
          <p:cNvSpPr>
            <a:spLocks/>
          </p:cNvSpPr>
          <p:nvPr/>
        </p:nvSpPr>
        <p:spPr bwMode="auto">
          <a:xfrm>
            <a:off x="5248275" y="3959225"/>
            <a:ext cx="1492250" cy="533400"/>
          </a:xfrm>
          <a:custGeom>
            <a:avLst/>
            <a:gdLst>
              <a:gd name="T0" fmla="*/ 0 w 1492250"/>
              <a:gd name="T1" fmla="*/ 266700 h 533400"/>
              <a:gd name="T2" fmla="*/ 298450 w 1492250"/>
              <a:gd name="T3" fmla="*/ 0 h 533400"/>
              <a:gd name="T4" fmla="*/ 298450 w 1492250"/>
              <a:gd name="T5" fmla="*/ 133350 h 533400"/>
              <a:gd name="T6" fmla="*/ 1193800 w 1492250"/>
              <a:gd name="T7" fmla="*/ 133350 h 533400"/>
              <a:gd name="T8" fmla="*/ 1193800 w 1492250"/>
              <a:gd name="T9" fmla="*/ 0 h 533400"/>
              <a:gd name="T10" fmla="*/ 1492250 w 1492250"/>
              <a:gd name="T11" fmla="*/ 266700 h 533400"/>
              <a:gd name="T12" fmla="*/ 1193800 w 1492250"/>
              <a:gd name="T13" fmla="*/ 533400 h 533400"/>
              <a:gd name="T14" fmla="*/ 1193800 w 1492250"/>
              <a:gd name="T15" fmla="*/ 400050 h 533400"/>
              <a:gd name="T16" fmla="*/ 298450 w 1492250"/>
              <a:gd name="T17" fmla="*/ 400050 h 533400"/>
              <a:gd name="T18" fmla="*/ 298450 w 1492250"/>
              <a:gd name="T19" fmla="*/ 533400 h 533400"/>
              <a:gd name="T20" fmla="*/ 0 w 1492250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2250" h="533400">
                <a:moveTo>
                  <a:pt x="0" y="266700"/>
                </a:moveTo>
                <a:lnTo>
                  <a:pt x="298450" y="0"/>
                </a:lnTo>
                <a:lnTo>
                  <a:pt x="298450" y="133350"/>
                </a:lnTo>
                <a:lnTo>
                  <a:pt x="1193800" y="133350"/>
                </a:lnTo>
                <a:lnTo>
                  <a:pt x="1193800" y="0"/>
                </a:lnTo>
                <a:lnTo>
                  <a:pt x="1492250" y="266700"/>
                </a:lnTo>
                <a:lnTo>
                  <a:pt x="1193800" y="533400"/>
                </a:lnTo>
                <a:lnTo>
                  <a:pt x="1193800" y="400050"/>
                </a:lnTo>
                <a:lnTo>
                  <a:pt x="298450" y="400050"/>
                </a:lnTo>
                <a:lnTo>
                  <a:pt x="298450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1" name="object 8"/>
          <p:cNvSpPr>
            <a:spLocks/>
          </p:cNvSpPr>
          <p:nvPr/>
        </p:nvSpPr>
        <p:spPr bwMode="auto">
          <a:xfrm>
            <a:off x="4333875" y="3990975"/>
            <a:ext cx="909638" cy="577850"/>
          </a:xfrm>
          <a:custGeom>
            <a:avLst/>
            <a:gdLst>
              <a:gd name="T0" fmla="*/ 0 w 909954"/>
              <a:gd name="T1" fmla="*/ 0 h 577850"/>
              <a:gd name="T2" fmla="*/ 909005 w 909954"/>
              <a:gd name="T3" fmla="*/ 0 h 577850"/>
              <a:gd name="T4" fmla="*/ 909005 w 909954"/>
              <a:gd name="T5" fmla="*/ 577850 h 577850"/>
              <a:gd name="T6" fmla="*/ 0 w 909954"/>
              <a:gd name="T7" fmla="*/ 577850 h 577850"/>
              <a:gd name="T8" fmla="*/ 0 w 909954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577850">
                <a:moveTo>
                  <a:pt x="0" y="0"/>
                </a:moveTo>
                <a:lnTo>
                  <a:pt x="909637" y="0"/>
                </a:lnTo>
                <a:lnTo>
                  <a:pt x="909637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2876550" y="3959225"/>
            <a:ext cx="1452563" cy="533400"/>
          </a:xfrm>
          <a:custGeom>
            <a:avLst/>
            <a:gdLst>
              <a:gd name="T0" fmla="*/ 290386 w 1452879"/>
              <a:gd name="T1" fmla="*/ 0 h 533400"/>
              <a:gd name="T2" fmla="*/ 0 w 1452879"/>
              <a:gd name="T3" fmla="*/ 266700 h 533400"/>
              <a:gd name="T4" fmla="*/ 290386 w 1452879"/>
              <a:gd name="T5" fmla="*/ 533400 h 533400"/>
              <a:gd name="T6" fmla="*/ 290386 w 1452879"/>
              <a:gd name="T7" fmla="*/ 400050 h 533400"/>
              <a:gd name="T8" fmla="*/ 1306738 w 1452879"/>
              <a:gd name="T9" fmla="*/ 400050 h 533400"/>
              <a:gd name="T10" fmla="*/ 1451930 w 1452879"/>
              <a:gd name="T11" fmla="*/ 266700 h 533400"/>
              <a:gd name="T12" fmla="*/ 1306738 w 1452879"/>
              <a:gd name="T13" fmla="*/ 133350 h 533400"/>
              <a:gd name="T14" fmla="*/ 290386 w 1452879"/>
              <a:gd name="T15" fmla="*/ 133350 h 533400"/>
              <a:gd name="T16" fmla="*/ 290386 w 1452879"/>
              <a:gd name="T17" fmla="*/ 0 h 533400"/>
              <a:gd name="T18" fmla="*/ 1306738 w 1452879"/>
              <a:gd name="T19" fmla="*/ 400050 h 533400"/>
              <a:gd name="T20" fmla="*/ 1161544 w 1452879"/>
              <a:gd name="T21" fmla="*/ 400050 h 533400"/>
              <a:gd name="T22" fmla="*/ 1161544 w 1452879"/>
              <a:gd name="T23" fmla="*/ 533400 h 533400"/>
              <a:gd name="T24" fmla="*/ 1306738 w 1452879"/>
              <a:gd name="T25" fmla="*/ 400050 h 533400"/>
              <a:gd name="T26" fmla="*/ 1161544 w 1452879"/>
              <a:gd name="T27" fmla="*/ 0 h 533400"/>
              <a:gd name="T28" fmla="*/ 1161544 w 1452879"/>
              <a:gd name="T29" fmla="*/ 133350 h 533400"/>
              <a:gd name="T30" fmla="*/ 1306738 w 1452879"/>
              <a:gd name="T31" fmla="*/ 133350 h 533400"/>
              <a:gd name="T32" fmla="*/ 1161544 w 1452879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2879" h="533400">
                <a:moveTo>
                  <a:pt x="290512" y="0"/>
                </a:moveTo>
                <a:lnTo>
                  <a:pt x="0" y="266700"/>
                </a:lnTo>
                <a:lnTo>
                  <a:pt x="290512" y="533400"/>
                </a:lnTo>
                <a:lnTo>
                  <a:pt x="290512" y="400050"/>
                </a:lnTo>
                <a:lnTo>
                  <a:pt x="1307306" y="400050"/>
                </a:lnTo>
                <a:lnTo>
                  <a:pt x="1452562" y="266700"/>
                </a:lnTo>
                <a:lnTo>
                  <a:pt x="1307306" y="133350"/>
                </a:lnTo>
                <a:lnTo>
                  <a:pt x="290512" y="133350"/>
                </a:lnTo>
                <a:lnTo>
                  <a:pt x="290512" y="0"/>
                </a:lnTo>
                <a:close/>
              </a:path>
              <a:path w="1452879" h="533400">
                <a:moveTo>
                  <a:pt x="1307306" y="400050"/>
                </a:moveTo>
                <a:lnTo>
                  <a:pt x="1162050" y="400050"/>
                </a:lnTo>
                <a:lnTo>
                  <a:pt x="1162050" y="533400"/>
                </a:lnTo>
                <a:lnTo>
                  <a:pt x="1307306" y="400050"/>
                </a:lnTo>
                <a:close/>
              </a:path>
              <a:path w="1452879" h="533400">
                <a:moveTo>
                  <a:pt x="1162050" y="0"/>
                </a:moveTo>
                <a:lnTo>
                  <a:pt x="1162050" y="133350"/>
                </a:lnTo>
                <a:lnTo>
                  <a:pt x="1307306" y="133350"/>
                </a:lnTo>
                <a:lnTo>
                  <a:pt x="116205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3" name="object 10"/>
          <p:cNvSpPr>
            <a:spLocks/>
          </p:cNvSpPr>
          <p:nvPr/>
        </p:nvSpPr>
        <p:spPr bwMode="auto">
          <a:xfrm>
            <a:off x="2876550" y="3959225"/>
            <a:ext cx="1452563" cy="533400"/>
          </a:xfrm>
          <a:custGeom>
            <a:avLst/>
            <a:gdLst>
              <a:gd name="T0" fmla="*/ 0 w 1452879"/>
              <a:gd name="T1" fmla="*/ 266700 h 533400"/>
              <a:gd name="T2" fmla="*/ 290386 w 1452879"/>
              <a:gd name="T3" fmla="*/ 0 h 533400"/>
              <a:gd name="T4" fmla="*/ 290386 w 1452879"/>
              <a:gd name="T5" fmla="*/ 133350 h 533400"/>
              <a:gd name="T6" fmla="*/ 1161544 w 1452879"/>
              <a:gd name="T7" fmla="*/ 133350 h 533400"/>
              <a:gd name="T8" fmla="*/ 1161544 w 1452879"/>
              <a:gd name="T9" fmla="*/ 0 h 533400"/>
              <a:gd name="T10" fmla="*/ 1451930 w 1452879"/>
              <a:gd name="T11" fmla="*/ 266700 h 533400"/>
              <a:gd name="T12" fmla="*/ 1161544 w 1452879"/>
              <a:gd name="T13" fmla="*/ 533400 h 533400"/>
              <a:gd name="T14" fmla="*/ 1161544 w 1452879"/>
              <a:gd name="T15" fmla="*/ 400050 h 533400"/>
              <a:gd name="T16" fmla="*/ 290386 w 1452879"/>
              <a:gd name="T17" fmla="*/ 400050 h 533400"/>
              <a:gd name="T18" fmla="*/ 290386 w 1452879"/>
              <a:gd name="T19" fmla="*/ 533400 h 533400"/>
              <a:gd name="T20" fmla="*/ 0 w 1452879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52879" h="533400">
                <a:moveTo>
                  <a:pt x="0" y="266700"/>
                </a:moveTo>
                <a:lnTo>
                  <a:pt x="290512" y="0"/>
                </a:lnTo>
                <a:lnTo>
                  <a:pt x="290512" y="133350"/>
                </a:lnTo>
                <a:lnTo>
                  <a:pt x="1162050" y="133350"/>
                </a:lnTo>
                <a:lnTo>
                  <a:pt x="1162050" y="0"/>
                </a:lnTo>
                <a:lnTo>
                  <a:pt x="1452562" y="266700"/>
                </a:lnTo>
                <a:lnTo>
                  <a:pt x="1162050" y="533400"/>
                </a:lnTo>
                <a:lnTo>
                  <a:pt x="1162050" y="400050"/>
                </a:lnTo>
                <a:lnTo>
                  <a:pt x="290512" y="400050"/>
                </a:lnTo>
                <a:lnTo>
                  <a:pt x="290512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4" name="object 11"/>
          <p:cNvSpPr>
            <a:spLocks/>
          </p:cNvSpPr>
          <p:nvPr/>
        </p:nvSpPr>
        <p:spPr bwMode="auto">
          <a:xfrm>
            <a:off x="1892300" y="2663825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5" name="object 12"/>
          <p:cNvSpPr>
            <a:spLocks/>
          </p:cNvSpPr>
          <p:nvPr/>
        </p:nvSpPr>
        <p:spPr bwMode="auto">
          <a:xfrm>
            <a:off x="1892300" y="2816225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6" name="object 13"/>
          <p:cNvSpPr>
            <a:spLocks/>
          </p:cNvSpPr>
          <p:nvPr/>
        </p:nvSpPr>
        <p:spPr bwMode="auto">
          <a:xfrm>
            <a:off x="1892300" y="2968625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7" name="object 14"/>
          <p:cNvSpPr>
            <a:spLocks/>
          </p:cNvSpPr>
          <p:nvPr/>
        </p:nvSpPr>
        <p:spPr bwMode="auto">
          <a:xfrm>
            <a:off x="1892300" y="3121025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8" name="object 15"/>
          <p:cNvSpPr txBox="1">
            <a:spLocks noChangeArrowheads="1"/>
          </p:cNvSpPr>
          <p:nvPr/>
        </p:nvSpPr>
        <p:spPr bwMode="auto">
          <a:xfrm>
            <a:off x="2178050" y="3109913"/>
            <a:ext cx="111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y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6399" name="object 16"/>
          <p:cNvSpPr>
            <a:spLocks/>
          </p:cNvSpPr>
          <p:nvPr/>
        </p:nvSpPr>
        <p:spPr bwMode="auto">
          <a:xfrm>
            <a:off x="1892300" y="3273425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400" name="object 17"/>
          <p:cNvSpPr>
            <a:spLocks/>
          </p:cNvSpPr>
          <p:nvPr/>
        </p:nvSpPr>
        <p:spPr bwMode="auto">
          <a:xfrm>
            <a:off x="2665413" y="2663825"/>
            <a:ext cx="444500" cy="381000"/>
          </a:xfrm>
          <a:custGeom>
            <a:avLst/>
            <a:gdLst>
              <a:gd name="T0" fmla="*/ 0 w 444500"/>
              <a:gd name="T1" fmla="*/ 95250 h 381000"/>
              <a:gd name="T2" fmla="*/ 333375 w 444500"/>
              <a:gd name="T3" fmla="*/ 95250 h 381000"/>
              <a:gd name="T4" fmla="*/ 333375 w 444500"/>
              <a:gd name="T5" fmla="*/ 0 h 381000"/>
              <a:gd name="T6" fmla="*/ 444500 w 444500"/>
              <a:gd name="T7" fmla="*/ 190500 h 381000"/>
              <a:gd name="T8" fmla="*/ 333375 w 444500"/>
              <a:gd name="T9" fmla="*/ 381000 h 381000"/>
              <a:gd name="T10" fmla="*/ 333375 w 444500"/>
              <a:gd name="T11" fmla="*/ 285750 h 381000"/>
              <a:gd name="T12" fmla="*/ 0 w 444500"/>
              <a:gd name="T13" fmla="*/ 285750 h 381000"/>
              <a:gd name="T14" fmla="*/ 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0" y="95250"/>
                </a:moveTo>
                <a:lnTo>
                  <a:pt x="333375" y="95250"/>
                </a:lnTo>
                <a:lnTo>
                  <a:pt x="333375" y="0"/>
                </a:lnTo>
                <a:lnTo>
                  <a:pt x="444500" y="190500"/>
                </a:lnTo>
                <a:lnTo>
                  <a:pt x="333375" y="381000"/>
                </a:lnTo>
                <a:lnTo>
                  <a:pt x="333375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401" name="object 18"/>
          <p:cNvSpPr>
            <a:spLocks/>
          </p:cNvSpPr>
          <p:nvPr/>
        </p:nvSpPr>
        <p:spPr bwMode="auto">
          <a:xfrm>
            <a:off x="2576513" y="3044825"/>
            <a:ext cx="444500" cy="381000"/>
          </a:xfrm>
          <a:custGeom>
            <a:avLst/>
            <a:gdLst>
              <a:gd name="T0" fmla="*/ 444500 w 444500"/>
              <a:gd name="T1" fmla="*/ 95250 h 381000"/>
              <a:gd name="T2" fmla="*/ 111125 w 444500"/>
              <a:gd name="T3" fmla="*/ 95250 h 381000"/>
              <a:gd name="T4" fmla="*/ 111125 w 444500"/>
              <a:gd name="T5" fmla="*/ 0 h 381000"/>
              <a:gd name="T6" fmla="*/ 0 w 444500"/>
              <a:gd name="T7" fmla="*/ 190500 h 381000"/>
              <a:gd name="T8" fmla="*/ 111125 w 444500"/>
              <a:gd name="T9" fmla="*/ 381000 h 381000"/>
              <a:gd name="T10" fmla="*/ 111125 w 444500"/>
              <a:gd name="T11" fmla="*/ 285750 h 381000"/>
              <a:gd name="T12" fmla="*/ 444500 w 444500"/>
              <a:gd name="T13" fmla="*/ 285750 h 381000"/>
              <a:gd name="T14" fmla="*/ 44450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444500" y="95250"/>
                </a:moveTo>
                <a:lnTo>
                  <a:pt x="111125" y="95250"/>
                </a:lnTo>
                <a:lnTo>
                  <a:pt x="111125" y="0"/>
                </a:lnTo>
                <a:lnTo>
                  <a:pt x="0" y="190500"/>
                </a:lnTo>
                <a:lnTo>
                  <a:pt x="111125" y="381000"/>
                </a:lnTo>
                <a:lnTo>
                  <a:pt x="111125" y="285750"/>
                </a:lnTo>
                <a:lnTo>
                  <a:pt x="444500" y="285750"/>
                </a:lnTo>
                <a:lnTo>
                  <a:pt x="44450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" name="object 19"/>
          <p:cNvSpPr txBox="1"/>
          <p:nvPr/>
        </p:nvSpPr>
        <p:spPr>
          <a:xfrm>
            <a:off x="3109913" y="2511425"/>
            <a:ext cx="533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4455">
              <a:defRPr/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403" name="object 21"/>
          <p:cNvSpPr>
            <a:spLocks/>
          </p:cNvSpPr>
          <p:nvPr/>
        </p:nvSpPr>
        <p:spPr bwMode="auto">
          <a:xfrm>
            <a:off x="1966913" y="3502025"/>
            <a:ext cx="609600" cy="457200"/>
          </a:xfrm>
          <a:custGeom>
            <a:avLst/>
            <a:gdLst>
              <a:gd name="T0" fmla="*/ 0 w 609600"/>
              <a:gd name="T1" fmla="*/ 91439 h 457200"/>
              <a:gd name="T2" fmla="*/ 304800 w 609600"/>
              <a:gd name="T3" fmla="*/ 0 h 457200"/>
              <a:gd name="T4" fmla="*/ 609600 w 609600"/>
              <a:gd name="T5" fmla="*/ 91439 h 457200"/>
              <a:gd name="T6" fmla="*/ 457200 w 609600"/>
              <a:gd name="T7" fmla="*/ 91439 h 457200"/>
              <a:gd name="T8" fmla="*/ 457200 w 609600"/>
              <a:gd name="T9" fmla="*/ 365759 h 457200"/>
              <a:gd name="T10" fmla="*/ 609600 w 609600"/>
              <a:gd name="T11" fmla="*/ 365759 h 457200"/>
              <a:gd name="T12" fmla="*/ 304800 w 609600"/>
              <a:gd name="T13" fmla="*/ 457199 h 457200"/>
              <a:gd name="T14" fmla="*/ 0 w 609600"/>
              <a:gd name="T15" fmla="*/ 365759 h 457200"/>
              <a:gd name="T16" fmla="*/ 152400 w 609600"/>
              <a:gd name="T17" fmla="*/ 365759 h 457200"/>
              <a:gd name="T18" fmla="*/ 152400 w 609600"/>
              <a:gd name="T19" fmla="*/ 91439 h 457200"/>
              <a:gd name="T20" fmla="*/ 0 w 609600"/>
              <a:gd name="T21" fmla="*/ 91439 h 457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600" h="457200">
                <a:moveTo>
                  <a:pt x="0" y="91439"/>
                </a:moveTo>
                <a:lnTo>
                  <a:pt x="304800" y="0"/>
                </a:lnTo>
                <a:lnTo>
                  <a:pt x="609600" y="91439"/>
                </a:lnTo>
                <a:lnTo>
                  <a:pt x="457200" y="91439"/>
                </a:lnTo>
                <a:lnTo>
                  <a:pt x="457200" y="365759"/>
                </a:lnTo>
                <a:lnTo>
                  <a:pt x="609600" y="365759"/>
                </a:lnTo>
                <a:lnTo>
                  <a:pt x="304800" y="457199"/>
                </a:lnTo>
                <a:lnTo>
                  <a:pt x="0" y="365759"/>
                </a:lnTo>
                <a:lnTo>
                  <a:pt x="152400" y="365759"/>
                </a:lnTo>
                <a:lnTo>
                  <a:pt x="152400" y="91439"/>
                </a:lnTo>
                <a:lnTo>
                  <a:pt x="0" y="9143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404" name="object 22"/>
          <p:cNvSpPr txBox="1">
            <a:spLocks noChangeArrowheads="1"/>
          </p:cNvSpPr>
          <p:nvPr/>
        </p:nvSpPr>
        <p:spPr bwMode="auto">
          <a:xfrm>
            <a:off x="976313" y="3990975"/>
            <a:ext cx="1873250" cy="4921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3810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>
                <a:latin typeface="Calibri" pitchFamily="34" charset="0"/>
              </a:rPr>
              <a:t> </a:t>
            </a:r>
          </a:p>
          <a:p>
            <a:endParaRPr lang="zh-CN" altLang="zh-CN" sz="1600">
              <a:latin typeface="Calibri" pitchFamily="34" charset="0"/>
            </a:endParaRPr>
          </a:p>
        </p:txBody>
      </p:sp>
      <p:sp>
        <p:nvSpPr>
          <p:cNvPr id="16405" name="object 23"/>
          <p:cNvSpPr>
            <a:spLocks/>
          </p:cNvSpPr>
          <p:nvPr/>
        </p:nvSpPr>
        <p:spPr bwMode="auto">
          <a:xfrm>
            <a:off x="6767513" y="4264025"/>
            <a:ext cx="914400" cy="152400"/>
          </a:xfrm>
          <a:custGeom>
            <a:avLst/>
            <a:gdLst>
              <a:gd name="T0" fmla="*/ 0 w 914400"/>
              <a:gd name="T1" fmla="*/ 0 h 152400"/>
              <a:gd name="T2" fmla="*/ 914400 w 914400"/>
              <a:gd name="T3" fmla="*/ 0 h 152400"/>
              <a:gd name="T4" fmla="*/ 914400 w 914400"/>
              <a:gd name="T5" fmla="*/ 152400 h 152400"/>
              <a:gd name="T6" fmla="*/ 0 w 914400"/>
              <a:gd name="T7" fmla="*/ 152400 h 152400"/>
              <a:gd name="T8" fmla="*/ 0 w 91440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" h="152400">
                <a:moveTo>
                  <a:pt x="0" y="0"/>
                </a:moveTo>
                <a:lnTo>
                  <a:pt x="914400" y="0"/>
                </a:lnTo>
                <a:lnTo>
                  <a:pt x="914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406" name="object 24"/>
          <p:cNvSpPr txBox="1">
            <a:spLocks noChangeArrowheads="1"/>
          </p:cNvSpPr>
          <p:nvPr/>
        </p:nvSpPr>
        <p:spPr bwMode="auto">
          <a:xfrm>
            <a:off x="7170738" y="4252913"/>
            <a:ext cx="109537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y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6407" name="object 26"/>
          <p:cNvSpPr txBox="1">
            <a:spLocks noChangeArrowheads="1"/>
          </p:cNvSpPr>
          <p:nvPr/>
        </p:nvSpPr>
        <p:spPr bwMode="auto">
          <a:xfrm>
            <a:off x="7758113" y="374015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0</a:t>
            </a:r>
          </a:p>
        </p:txBody>
      </p:sp>
      <p:sp>
        <p:nvSpPr>
          <p:cNvPr id="16408" name="object 27"/>
          <p:cNvSpPr txBox="1">
            <a:spLocks noChangeArrowheads="1"/>
          </p:cNvSpPr>
          <p:nvPr/>
        </p:nvSpPr>
        <p:spPr bwMode="auto">
          <a:xfrm>
            <a:off x="7742238" y="4243388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320800" y="3079750"/>
            <a:ext cx="512763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5" dirty="0">
                <a:latin typeface="Courier New"/>
                <a:cs typeface="Courier New"/>
              </a:rPr>
              <a:t>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7813" y="2528888"/>
            <a:ext cx="47442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o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ourier New"/>
                <a:cs typeface="Courier New"/>
              </a:rPr>
              <a:t>movq</a:t>
            </a:r>
            <a:r>
              <a:rPr spc="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%rax,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1" name="object 15"/>
          <p:cNvSpPr txBox="1"/>
          <p:nvPr/>
        </p:nvSpPr>
        <p:spPr>
          <a:xfrm>
            <a:off x="1689100" y="2417763"/>
            <a:ext cx="1111250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30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412" name="object 18"/>
          <p:cNvSpPr txBox="1">
            <a:spLocks noChangeArrowheads="1"/>
          </p:cNvSpPr>
          <p:nvPr/>
        </p:nvSpPr>
        <p:spPr bwMode="auto">
          <a:xfrm>
            <a:off x="1346200" y="4186238"/>
            <a:ext cx="1123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总线接口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16413" name="object 26"/>
          <p:cNvSpPr txBox="1">
            <a:spLocks noChangeArrowheads="1"/>
          </p:cNvSpPr>
          <p:nvPr/>
        </p:nvSpPr>
        <p:spPr bwMode="auto">
          <a:xfrm>
            <a:off x="6943725" y="35448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主存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33" name="object 27"/>
          <p:cNvSpPr txBox="1"/>
          <p:nvPr/>
        </p:nvSpPr>
        <p:spPr>
          <a:xfrm>
            <a:off x="4454525" y="3757613"/>
            <a:ext cx="6572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zh-CN" altLang="en-US" sz="1600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11632" b="8240"/>
          <a:stretch>
            <a:fillRect/>
          </a:stretch>
        </p:blipFill>
        <p:spPr bwMode="auto">
          <a:xfrm>
            <a:off x="1325528" y="1488552"/>
            <a:ext cx="64960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08332" y="361780"/>
            <a:ext cx="7591425" cy="61481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6.1.2 </a:t>
            </a:r>
            <a:r>
              <a:rPr lang="zh-CN" altLang="en-US" sz="2800" dirty="0" smtClean="0">
                <a:ea typeface="宋体" pitchFamily="2" charset="-122"/>
              </a:rPr>
              <a:t>磁盘存储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30528" y="1488552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Arial" pitchFamily="34" charset="0"/>
              </a:rPr>
              <a:t>旋转轴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087528" y="2021952"/>
            <a:ext cx="18288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782728" y="1640952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Arial" pitchFamily="34" charset="0"/>
              </a:rPr>
              <a:t>传动臂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096928" y="3088752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11128" y="2631552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Arial" pitchFamily="34" charset="0"/>
              </a:rPr>
              <a:t>驱动器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6126128" y="2250552"/>
            <a:ext cx="914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811928" y="1793352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Arial" pitchFamily="34" charset="0"/>
              </a:rPr>
              <a:t>盘片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V="1">
            <a:off x="1782728" y="4841352"/>
            <a:ext cx="228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 flipH="1">
            <a:off x="5135528" y="4993752"/>
            <a:ext cx="1200150" cy="609600"/>
          </a:xfrm>
          <a:prstGeom prst="curvedUpArrow">
            <a:avLst>
              <a:gd name="adj1" fmla="val 57477"/>
              <a:gd name="adj2" fmla="val 98438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335678" y="4461940"/>
            <a:ext cx="180816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Arial" pitchFamily="34" charset="0"/>
              </a:rPr>
              <a:t>电子器件</a:t>
            </a:r>
          </a:p>
          <a:p>
            <a:r>
              <a:rPr lang="en-US" altLang="zh-CN" dirty="0">
                <a:latin typeface="Arial" pitchFamily="34" charset="0"/>
              </a:rPr>
              <a:t>(</a:t>
            </a:r>
            <a:r>
              <a:rPr lang="zh-CN" altLang="en-US" dirty="0">
                <a:latin typeface="Arial" pitchFamily="34" charset="0"/>
              </a:rPr>
              <a:t>包括</a:t>
            </a:r>
            <a:r>
              <a:rPr lang="zh-CN" altLang="en-US" dirty="0" smtClean="0">
                <a:latin typeface="Arial" pitchFamily="34" charset="0"/>
              </a:rPr>
              <a:t>处理器</a:t>
            </a:r>
          </a:p>
          <a:p>
            <a:r>
              <a:rPr lang="zh-CN" altLang="en-US" dirty="0" smtClean="0">
                <a:latin typeface="Arial" pitchFamily="34" charset="0"/>
              </a:rPr>
              <a:t>和内存</a:t>
            </a:r>
            <a:r>
              <a:rPr lang="en-US" altLang="zh-CN" dirty="0" smtClean="0">
                <a:latin typeface="Arial" pitchFamily="34" charset="0"/>
              </a:rPr>
              <a:t>!)</a:t>
            </a:r>
            <a:endParaRPr lang="en-US" altLang="zh-CN" dirty="0">
              <a:latin typeface="Arial" pitchFamily="34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3916328" y="1945752"/>
            <a:ext cx="1219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1335053" y="5450952"/>
            <a:ext cx="89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latin typeface="Arial" pitchFamily="34" charset="0"/>
              </a:rPr>
              <a:t>SCSI</a:t>
            </a:r>
          </a:p>
          <a:p>
            <a:pPr algn="ctr"/>
            <a:r>
              <a:rPr lang="zh-CN" altLang="en-US">
                <a:latin typeface="Arial" pitchFamily="34" charset="0"/>
              </a:rPr>
              <a:t>接口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5645150" y="6216650"/>
            <a:ext cx="28035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 i="1"/>
              <a:t>图片由</a:t>
            </a:r>
            <a:r>
              <a:rPr lang="en-US" altLang="zh-CN" sz="1600" i="1"/>
              <a:t>Seagate Technology</a:t>
            </a:r>
            <a:r>
              <a:rPr lang="zh-CN" altLang="en-US" sz="1600" i="1"/>
              <a:t>提供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08332" y="922879"/>
            <a:ext cx="7591425" cy="50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sz="2400" kern="0" dirty="0" smtClean="0">
                <a:ea typeface="宋体" pitchFamily="2" charset="-122"/>
              </a:rPr>
              <a:t>磁盘驱动器里有什么</a:t>
            </a:r>
            <a:r>
              <a:rPr lang="en-US" altLang="zh-CN" sz="2400" kern="0" dirty="0" smtClean="0">
                <a:ea typeface="宋体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5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1. </a:t>
            </a:r>
            <a:r>
              <a:rPr lang="zh-CN" altLang="en-US" dirty="0" smtClean="0">
                <a:ea typeface="宋体" pitchFamily="2" charset="-122"/>
              </a:rPr>
              <a:t>磁盘结构</a:t>
            </a:r>
          </a:p>
        </p:txBody>
      </p:sp>
      <p:sp>
        <p:nvSpPr>
          <p:cNvPr id="19459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96875" y="1286541"/>
            <a:ext cx="7896225" cy="49720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磁盘由双面的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盘片</a:t>
            </a:r>
            <a:r>
              <a:rPr lang="zh-CN" altLang="en-US" dirty="0" smtClean="0">
                <a:ea typeface="宋体" pitchFamily="2" charset="-122"/>
              </a:rPr>
              <a:t>组成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每张盘面上密集地排布着环形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磁道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每条磁道上有多个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扇区</a:t>
            </a:r>
            <a:r>
              <a:rPr lang="zh-CN" altLang="en-US" dirty="0" smtClean="0">
                <a:ea typeface="宋体" pitchFamily="2" charset="-122"/>
              </a:rPr>
              <a:t>，每个扇区由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间隙</a:t>
            </a:r>
            <a:r>
              <a:rPr lang="zh-CN" altLang="en-US" dirty="0" smtClean="0">
                <a:ea typeface="宋体" pitchFamily="2" charset="-122"/>
              </a:rPr>
              <a:t>隔开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036763" y="3814174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066800" y="2864849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257300" y="3050586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447800" y="3236324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638300" y="3423649"/>
            <a:ext cx="2649538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1827213" y="3609386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2208213" y="3982449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408238" y="4147549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/>
              <a:t>旋转轴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535238" y="3191874"/>
            <a:ext cx="588962" cy="334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1163638" y="3272836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436688" y="3272836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93750" y="2983911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磁道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5675313" y="3842749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6224588" y="3420474"/>
            <a:ext cx="6826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磁道</a:t>
            </a:r>
            <a:r>
              <a:rPr lang="en-US" altLang="zh-CN" sz="1600" i="1"/>
              <a:t>k</a:t>
            </a:r>
          </a:p>
        </p:txBody>
      </p:sp>
      <p:grpSp>
        <p:nvGrpSpPr>
          <p:cNvPr id="19474" name="Group 18"/>
          <p:cNvGrpSpPr>
            <a:grpSpLocks/>
          </p:cNvGrpSpPr>
          <p:nvPr/>
        </p:nvGrpSpPr>
        <p:grpSpPr bwMode="auto">
          <a:xfrm>
            <a:off x="6611938" y="3787186"/>
            <a:ext cx="1066800" cy="990600"/>
            <a:chOff x="4320" y="690"/>
            <a:chExt cx="672" cy="624"/>
          </a:xfrm>
        </p:grpSpPr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8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9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0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75" name="Group 23"/>
          <p:cNvGrpSpPr>
            <a:grpSpLocks/>
          </p:cNvGrpSpPr>
          <p:nvPr/>
        </p:nvGrpSpPr>
        <p:grpSpPr bwMode="auto">
          <a:xfrm flipV="1">
            <a:off x="6611938" y="4720636"/>
            <a:ext cx="1066800" cy="990600"/>
            <a:chOff x="4320" y="690"/>
            <a:chExt cx="672" cy="624"/>
          </a:xfrm>
        </p:grpSpPr>
        <p:sp>
          <p:nvSpPr>
            <p:cNvPr id="19493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4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5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6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76" name="Group 28"/>
          <p:cNvGrpSpPr>
            <a:grpSpLocks/>
          </p:cNvGrpSpPr>
          <p:nvPr/>
        </p:nvGrpSpPr>
        <p:grpSpPr bwMode="auto">
          <a:xfrm flipH="1" flipV="1">
            <a:off x="5545138" y="4720636"/>
            <a:ext cx="1066800" cy="990600"/>
            <a:chOff x="4320" y="690"/>
            <a:chExt cx="672" cy="624"/>
          </a:xfrm>
        </p:grpSpPr>
        <p:sp>
          <p:nvSpPr>
            <p:cNvPr id="19489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0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1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2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77" name="Group 33"/>
          <p:cNvGrpSpPr>
            <a:grpSpLocks/>
          </p:cNvGrpSpPr>
          <p:nvPr/>
        </p:nvGrpSpPr>
        <p:grpSpPr bwMode="auto">
          <a:xfrm flipH="1">
            <a:off x="5545138" y="3787186"/>
            <a:ext cx="1066800" cy="990600"/>
            <a:chOff x="4320" y="690"/>
            <a:chExt cx="672" cy="624"/>
          </a:xfrm>
        </p:grpSpPr>
        <p:sp>
          <p:nvSpPr>
            <p:cNvPr id="19485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6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7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8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78" name="Text Box 38"/>
          <p:cNvSpPr txBox="1">
            <a:spLocks noChangeArrowheads="1"/>
          </p:cNvSpPr>
          <p:nvPr/>
        </p:nvSpPr>
        <p:spPr bwMode="auto">
          <a:xfrm>
            <a:off x="6259513" y="6119224"/>
            <a:ext cx="596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FF0000"/>
                </a:solidFill>
              </a:rPr>
              <a:t>扇区</a:t>
            </a:r>
          </a:p>
        </p:txBody>
      </p:sp>
      <p:sp>
        <p:nvSpPr>
          <p:cNvPr id="19479" name="Line 39"/>
          <p:cNvSpPr>
            <a:spLocks noChangeShapeType="1"/>
          </p:cNvSpPr>
          <p:nvPr/>
        </p:nvSpPr>
        <p:spPr bwMode="auto">
          <a:xfrm flipV="1">
            <a:off x="6383338" y="5663611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80" name="Line 40"/>
          <p:cNvSpPr>
            <a:spLocks noChangeShapeType="1"/>
          </p:cNvSpPr>
          <p:nvPr/>
        </p:nvSpPr>
        <p:spPr bwMode="auto">
          <a:xfrm flipV="1">
            <a:off x="6840538" y="5663611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81" name="AutoShape 41"/>
          <p:cNvSpPr>
            <a:spLocks noChangeArrowheads="1"/>
          </p:cNvSpPr>
          <p:nvPr/>
        </p:nvSpPr>
        <p:spPr bwMode="auto">
          <a:xfrm>
            <a:off x="4097338" y="4596811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19482" name="Text Box 42"/>
          <p:cNvSpPr txBox="1">
            <a:spLocks noChangeArrowheads="1"/>
          </p:cNvSpPr>
          <p:nvPr/>
        </p:nvSpPr>
        <p:spPr bwMode="auto">
          <a:xfrm>
            <a:off x="7286625" y="3425236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间隙</a:t>
            </a:r>
          </a:p>
        </p:txBody>
      </p:sp>
      <p:sp>
        <p:nvSpPr>
          <p:cNvPr id="19483" name="Line 43"/>
          <p:cNvSpPr>
            <a:spLocks noChangeShapeType="1"/>
          </p:cNvSpPr>
          <p:nvPr/>
        </p:nvSpPr>
        <p:spPr bwMode="auto">
          <a:xfrm flipH="1">
            <a:off x="7097713" y="3730036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4" name="Line 44"/>
          <p:cNvSpPr>
            <a:spLocks noChangeShapeType="1"/>
          </p:cNvSpPr>
          <p:nvPr/>
        </p:nvSpPr>
        <p:spPr bwMode="auto">
          <a:xfrm flipV="1">
            <a:off x="7421563" y="3777661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4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磁盘结构 </a:t>
            </a:r>
            <a:r>
              <a:rPr lang="en-US" altLang="zh-CN" smtClean="0">
                <a:ea typeface="宋体" pitchFamily="2" charset="-122"/>
              </a:rPr>
              <a:t>(</a:t>
            </a:r>
            <a:r>
              <a:rPr lang="zh-CN" altLang="en-US" smtClean="0">
                <a:ea typeface="宋体" pitchFamily="2" charset="-122"/>
              </a:rPr>
              <a:t>多个盘片</a:t>
            </a:r>
            <a:r>
              <a:rPr lang="en-US" altLang="zh-CN" smtClean="0">
                <a:ea typeface="宋体" pitchFamily="2" charset="-122"/>
              </a:rPr>
              <a:t>)</a:t>
            </a:r>
          </a:p>
        </p:txBody>
      </p:sp>
      <p:sp>
        <p:nvSpPr>
          <p:cNvPr id="20483" name="Rectangle 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 </a:t>
            </a:r>
            <a:r>
              <a:rPr lang="zh-CN" altLang="en-US" smtClean="0">
                <a:ea typeface="宋体" pitchFamily="2" charset="-122"/>
              </a:rPr>
              <a:t>对齐的磁道形成一个柱面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2914650" y="35020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2914650" y="40862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146550" y="40354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117850" y="38449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914650" y="29305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866900" y="25304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/>
              <a:t>盘面</a:t>
            </a:r>
            <a:r>
              <a:rPr lang="en-US" altLang="zh-CN" sz="1600" dirty="0"/>
              <a:t>0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866900" y="28765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1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66900" y="31019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2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66900" y="3448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3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866900" y="36861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4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866900" y="40322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5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2914650" y="38449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3765550" y="39973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4146550" y="34639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3143250" y="32353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3752850" y="34258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4146550" y="28924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0501" name="Oval 21"/>
          <p:cNvSpPr>
            <a:spLocks noChangeArrowheads="1"/>
          </p:cNvSpPr>
          <p:nvPr/>
        </p:nvSpPr>
        <p:spPr bwMode="auto">
          <a:xfrm>
            <a:off x="3105150" y="26892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3752850" y="28162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4146550" y="22955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2914650" y="26892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914650" y="32607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3765550" y="2892425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4946650" y="2905125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395788" y="1898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Arial" pitchFamily="34" charset="0"/>
              </a:rPr>
              <a:t>柱面 </a:t>
            </a:r>
            <a:r>
              <a:rPr lang="en-US" altLang="zh-CN" sz="1600" i="1">
                <a:latin typeface="Arial" pitchFamily="34" charset="0"/>
              </a:rPr>
              <a:t>k</a:t>
            </a:r>
            <a:endParaRPr lang="en-US" altLang="zh-CN" sz="1600">
              <a:latin typeface="Arial" pitchFamily="34" charset="0"/>
            </a:endParaRP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H="1">
            <a:off x="4768850" y="2295525"/>
            <a:ext cx="177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3905250" y="4616450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旋转轴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529263" y="27241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盘片</a:t>
            </a:r>
            <a:r>
              <a:rPr lang="en-US" altLang="zh-CN" sz="1600"/>
              <a:t>0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5529263" y="32829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盘片</a:t>
            </a:r>
            <a:r>
              <a:rPr lang="en-US" altLang="zh-CN" sz="1600"/>
              <a:t>1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5529263" y="38925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盘片</a:t>
            </a:r>
            <a:r>
              <a:rPr lang="en-US" altLang="zh-CN" sz="16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212651" y="420957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2. </a:t>
            </a:r>
            <a:r>
              <a:rPr lang="zh-CN" altLang="en-US" dirty="0" smtClean="0">
                <a:ea typeface="宋体" pitchFamily="2" charset="-122"/>
              </a:rPr>
              <a:t>磁盘容量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2651" y="1155405"/>
            <a:ext cx="8080449" cy="517872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容量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zh-CN" altLang="en-US" dirty="0" smtClean="0">
                <a:ea typeface="宋体" pitchFamily="2" charset="-122"/>
              </a:rPr>
              <a:t>可存储的最多比特数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销售商以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10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进制</a:t>
            </a:r>
            <a:r>
              <a:rPr lang="zh-CN" altLang="en-US" sz="2400" dirty="0" smtClean="0">
                <a:ea typeface="宋体" pitchFamily="2" charset="-122"/>
              </a:rPr>
              <a:t>度量存储大小，即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1 GB = 10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pitchFamily="2" charset="-122"/>
              </a:rPr>
              <a:t>9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 Bytes</a:t>
            </a:r>
            <a:endParaRPr lang="en-US" altLang="zh-CN" sz="2400" dirty="0">
              <a:ea typeface="宋体" pitchFamily="2" charset="-122"/>
            </a:endParaRPr>
          </a:p>
          <a:p>
            <a:pPr marL="457200" lvl="1" indent="0" eaLnBrk="1" hangingPunct="1"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容量参数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记录密度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zh-CN" altLang="en-US" sz="2400" dirty="0" smtClean="0">
                <a:ea typeface="宋体" pitchFamily="2" charset="-122"/>
              </a:rPr>
              <a:t>位</a:t>
            </a:r>
            <a:r>
              <a:rPr lang="en-US" altLang="zh-CN" sz="2400" dirty="0" smtClean="0">
                <a:ea typeface="宋体" pitchFamily="2" charset="-122"/>
              </a:rPr>
              <a:t>/</a:t>
            </a:r>
            <a:r>
              <a:rPr lang="zh-CN" altLang="en-US" sz="2400" dirty="0" smtClean="0">
                <a:ea typeface="宋体" pitchFamily="2" charset="-122"/>
              </a:rPr>
              <a:t>英寸</a:t>
            </a:r>
            <a:r>
              <a:rPr lang="en-US" altLang="zh-CN" sz="2400" dirty="0" smtClean="0">
                <a:ea typeface="宋体" pitchFamily="2" charset="-122"/>
              </a:rPr>
              <a:t>):</a:t>
            </a:r>
          </a:p>
          <a:p>
            <a:pPr lvl="2" eaLnBrk="1" hangingPunct="1"/>
            <a:r>
              <a:rPr lang="zh-CN" altLang="en-US" sz="2400" dirty="0">
                <a:ea typeface="宋体" pitchFamily="2" charset="-122"/>
              </a:rPr>
              <a:t>一英寸</a:t>
            </a:r>
            <a:r>
              <a:rPr lang="zh-CN" altLang="en-US" sz="2400" dirty="0" smtClean="0">
                <a:ea typeface="宋体" pitchFamily="2" charset="-122"/>
              </a:rPr>
              <a:t>磁道可存储的比特数</a:t>
            </a:r>
            <a:endParaRPr lang="en-US" altLang="zh-CN" sz="2400" dirty="0" smtClean="0">
              <a:ea typeface="宋体" pitchFamily="2" charset="-122"/>
            </a:endParaRPr>
          </a:p>
          <a:p>
            <a:pPr marL="914400" lvl="2" indent="0" eaLnBrk="1" hangingPunct="1">
              <a:buNone/>
            </a:pP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磁道密度 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zh-CN" altLang="en-US" sz="2400" dirty="0" smtClean="0">
                <a:ea typeface="宋体" pitchFamily="2" charset="-122"/>
              </a:rPr>
              <a:t>道</a:t>
            </a:r>
            <a:r>
              <a:rPr lang="en-US" altLang="zh-CN" sz="2400" dirty="0" smtClean="0">
                <a:ea typeface="宋体" pitchFamily="2" charset="-122"/>
              </a:rPr>
              <a:t>/</a:t>
            </a:r>
            <a:r>
              <a:rPr lang="zh-CN" altLang="en-US" sz="2400" dirty="0" smtClean="0">
                <a:ea typeface="宋体" pitchFamily="2" charset="-122"/>
              </a:rPr>
              <a:t>英寸</a:t>
            </a:r>
            <a:r>
              <a:rPr lang="en-US" altLang="zh-CN" sz="2400" dirty="0" smtClean="0">
                <a:ea typeface="宋体" pitchFamily="2" charset="-122"/>
              </a:rPr>
              <a:t>):</a:t>
            </a:r>
          </a:p>
          <a:p>
            <a:pPr lvl="2" eaLnBrk="1" hangingPunct="1"/>
            <a:r>
              <a:rPr lang="zh-CN" altLang="en-US" sz="2400" dirty="0">
                <a:ea typeface="宋体" pitchFamily="2" charset="-122"/>
              </a:rPr>
              <a:t>一英寸</a:t>
            </a:r>
            <a:r>
              <a:rPr lang="zh-CN" altLang="en-US" sz="2400" dirty="0" smtClean="0">
                <a:ea typeface="宋体" pitchFamily="2" charset="-122"/>
              </a:rPr>
              <a:t>半径可排布的磁道数</a:t>
            </a:r>
            <a:endParaRPr lang="en-US" altLang="zh-CN" sz="2400" dirty="0" smtClean="0">
              <a:ea typeface="宋体" pitchFamily="2" charset="-122"/>
            </a:endParaRPr>
          </a:p>
          <a:p>
            <a:pPr marL="914400" lvl="2" indent="0" eaLnBrk="1" hangingPunct="1">
              <a:buNone/>
            </a:pP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面密度 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zh-CN" altLang="en-US" sz="2400" dirty="0" smtClean="0">
                <a:ea typeface="宋体" pitchFamily="2" charset="-122"/>
              </a:rPr>
              <a:t>位</a:t>
            </a:r>
            <a:r>
              <a:rPr lang="en-US" altLang="zh-CN" sz="2400" dirty="0" smtClean="0">
                <a:ea typeface="宋体" pitchFamily="2" charset="-122"/>
              </a:rPr>
              <a:t>/</a:t>
            </a:r>
            <a:r>
              <a:rPr lang="zh-CN" altLang="en-US" sz="2400" dirty="0" smtClean="0">
                <a:ea typeface="宋体" pitchFamily="2" charset="-122"/>
              </a:rPr>
              <a:t>平方英寸</a:t>
            </a:r>
            <a:r>
              <a:rPr lang="en-US" altLang="zh-CN" sz="2400" dirty="0" smtClean="0">
                <a:ea typeface="宋体" pitchFamily="2" charset="-122"/>
              </a:rPr>
              <a:t>): </a:t>
            </a:r>
          </a:p>
          <a:p>
            <a:pPr lvl="2" eaLnBrk="1" hangingPunct="1"/>
            <a:r>
              <a:rPr lang="zh-CN" altLang="en-US" sz="2400" dirty="0" smtClean="0">
                <a:ea typeface="宋体" pitchFamily="2" charset="-122"/>
              </a:rPr>
              <a:t>记录密度与磁道密度的乘积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2606" y="3005471"/>
            <a:ext cx="3558362" cy="3682102"/>
            <a:chOff x="1066800" y="2864849"/>
            <a:chExt cx="3790950" cy="3713162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036763" y="3814174"/>
              <a:ext cx="1851025" cy="1812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066800" y="2864849"/>
              <a:ext cx="3790950" cy="37131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257300" y="3050586"/>
              <a:ext cx="3409950" cy="3340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3236324"/>
              <a:ext cx="3030538" cy="29686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638300" y="3423649"/>
              <a:ext cx="2649538" cy="25955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827213" y="3609386"/>
              <a:ext cx="2270125" cy="222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208213" y="3982449"/>
              <a:ext cx="1508125" cy="14779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408238" y="4147549"/>
              <a:ext cx="1128712" cy="11049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0536" y="1548478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存储器长什么样子啊？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150" y="56578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endParaRPr lang="en-US" altLang="zh-CN" sz="180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56227" y="3175716"/>
            <a:ext cx="242534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sz="2800" kern="0" dirty="0" smtClean="0">
                <a:ea typeface="宋体" pitchFamily="2" charset="-122"/>
              </a:rPr>
              <a:t>线性字节数组</a:t>
            </a:r>
          </a:p>
        </p:txBody>
      </p:sp>
    </p:spTree>
    <p:extLst>
      <p:ext uri="{BB962C8B-B14F-4D97-AF65-F5344CB8AC3E}">
        <p14:creationId xmlns:p14="http://schemas.microsoft.com/office/powerpoint/2010/main" val="4100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object 4"/>
          <p:cNvSpPr>
            <a:spLocks noGrp="1"/>
          </p:cNvSpPr>
          <p:nvPr>
            <p:ph type="title"/>
          </p:nvPr>
        </p:nvSpPr>
        <p:spPr>
          <a:xfrm>
            <a:off x="224747" y="301778"/>
            <a:ext cx="7591425" cy="71750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 sz="3200" dirty="0" smtClean="0">
                <a:ea typeface="宋体" pitchFamily="2" charset="-122"/>
              </a:rPr>
              <a:t>记录区</a:t>
            </a:r>
            <a:endParaRPr lang="zh-CN" sz="3200" dirty="0" smtClean="0">
              <a:ea typeface="宋体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101" y="1240807"/>
            <a:ext cx="4650336" cy="5121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556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 dirty="0">
                <a:latin typeface="Calibri" pitchFamily="34" charset="0"/>
              </a:rPr>
              <a:t>现代磁盘</a:t>
            </a:r>
            <a:r>
              <a:rPr lang="zh-CN" altLang="en-US" dirty="0" smtClean="0">
                <a:latin typeface="Calibri" pitchFamily="34" charset="0"/>
              </a:rPr>
              <a:t>将柱面分割为不相交的</a:t>
            </a:r>
            <a:r>
              <a:rPr lang="zh-CN" altLang="en-US" dirty="0">
                <a:latin typeface="Calibri" pitchFamily="34" charset="0"/>
              </a:rPr>
              <a:t>子集，称为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记录</a:t>
            </a:r>
            <a:r>
              <a:rPr lang="zh-CN" altLang="en-US" dirty="0" smtClean="0">
                <a:solidFill>
                  <a:srgbClr val="C00000"/>
                </a:solidFill>
                <a:latin typeface="Calibri" pitchFamily="34" charset="0"/>
              </a:rPr>
              <a:t>区</a:t>
            </a:r>
            <a:endParaRPr lang="en-US" altLang="zh-CN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12700" indent="0">
              <a:buClr>
                <a:srgbClr val="990000"/>
              </a:buClr>
              <a:buSzPct val="60000"/>
            </a:pPr>
            <a:endParaRPr lang="zh-CN" dirty="0">
              <a:latin typeface="Calibri" pitchFamily="34" charset="0"/>
            </a:endParaRPr>
          </a:p>
          <a:p>
            <a:pPr lvl="1">
              <a:spcBef>
                <a:spcPts val="500"/>
              </a:spcBef>
              <a:buClr>
                <a:srgbClr val="990000"/>
              </a:buClr>
              <a:buSzPct val="110000"/>
              <a:buFont typeface="Wingdings" pitchFamily="2" charset="2"/>
              <a:buChar char=""/>
            </a:pPr>
            <a:r>
              <a:rPr lang="zh-CN" altLang="en-US" dirty="0">
                <a:latin typeface="Calibri" pitchFamily="34" charset="0"/>
              </a:rPr>
              <a:t>区域中的</a:t>
            </a:r>
            <a:r>
              <a:rPr lang="zh-CN" altLang="en-US" dirty="0" smtClean="0">
                <a:latin typeface="Calibri" pitchFamily="34" charset="0"/>
              </a:rPr>
              <a:t>每个磁道具有</a:t>
            </a:r>
            <a:r>
              <a:rPr lang="zh-CN" altLang="en-US" dirty="0">
                <a:latin typeface="Calibri" pitchFamily="34" charset="0"/>
              </a:rPr>
              <a:t>相同数量的扇区，</a:t>
            </a:r>
            <a:r>
              <a:rPr lang="zh-CN" altLang="en-US" dirty="0" smtClean="0">
                <a:latin typeface="Calibri" pitchFamily="34" charset="0"/>
              </a:rPr>
              <a:t>由该区最</a:t>
            </a:r>
            <a:r>
              <a:rPr lang="zh-CN" altLang="en-US" dirty="0">
                <a:latin typeface="Calibri" pitchFamily="34" charset="0"/>
              </a:rPr>
              <a:t>内层轨道的圆周</a:t>
            </a:r>
            <a:r>
              <a:rPr lang="zh-CN" altLang="en-US" dirty="0" smtClean="0">
                <a:latin typeface="Calibri" pitchFamily="34" charset="0"/>
              </a:rPr>
              <a:t>决定</a:t>
            </a:r>
            <a:endParaRPr lang="en-US" altLang="zh-CN" dirty="0" smtClean="0">
              <a:latin typeface="Calibri" pitchFamily="34" charset="0"/>
            </a:endParaRPr>
          </a:p>
          <a:p>
            <a:pPr marL="469900" lvl="1" indent="0">
              <a:spcBef>
                <a:spcPts val="500"/>
              </a:spcBef>
              <a:buClr>
                <a:srgbClr val="990000"/>
              </a:buClr>
              <a:buSzPct val="110000"/>
            </a:pPr>
            <a:endParaRPr lang="zh-CN" dirty="0">
              <a:latin typeface="Calibri" pitchFamily="34" charset="0"/>
            </a:endParaRPr>
          </a:p>
          <a:p>
            <a:pPr lvl="1">
              <a:spcBef>
                <a:spcPts val="475"/>
              </a:spcBef>
              <a:buClr>
                <a:srgbClr val="990000"/>
              </a:buClr>
              <a:buSzPct val="110000"/>
              <a:buFont typeface="Wingdings" pitchFamily="2" charset="2"/>
              <a:buChar char=""/>
            </a:pPr>
            <a:r>
              <a:rPr lang="zh-CN" altLang="en-US" dirty="0">
                <a:latin typeface="Calibri" pitchFamily="34" charset="0"/>
              </a:rPr>
              <a:t>不同</a:t>
            </a:r>
            <a:r>
              <a:rPr lang="zh-CN" altLang="en-US" dirty="0" smtClean="0">
                <a:latin typeface="Calibri" pitchFamily="34" charset="0"/>
              </a:rPr>
              <a:t>区域</a:t>
            </a:r>
            <a:r>
              <a:rPr lang="zh-CN" altLang="en-US" dirty="0">
                <a:latin typeface="Calibri" pitchFamily="34" charset="0"/>
              </a:rPr>
              <a:t>具有不同数量的扇区</a:t>
            </a:r>
            <a:r>
              <a:rPr lang="en-US" altLang="zh-CN" dirty="0">
                <a:latin typeface="Calibri" pitchFamily="34" charset="0"/>
              </a:rPr>
              <a:t>/</a:t>
            </a:r>
            <a:r>
              <a:rPr lang="zh-CN" altLang="en-US" dirty="0">
                <a:latin typeface="Calibri" pitchFamily="34" charset="0"/>
              </a:rPr>
              <a:t>轨道，外部区域具有比内部区域更多的扇区</a:t>
            </a:r>
            <a:r>
              <a:rPr lang="en-US" altLang="zh-CN" dirty="0">
                <a:latin typeface="Calibri" pitchFamily="34" charset="0"/>
              </a:rPr>
              <a:t>/</a:t>
            </a:r>
            <a:r>
              <a:rPr lang="zh-CN" altLang="en-US" dirty="0" smtClean="0">
                <a:latin typeface="Calibri" pitchFamily="34" charset="0"/>
              </a:rPr>
              <a:t>轨道</a:t>
            </a:r>
            <a:endParaRPr lang="zh-CN" dirty="0">
              <a:latin typeface="Calibri" pitchFamily="34" charset="0"/>
            </a:endParaRPr>
          </a:p>
          <a:p>
            <a:pPr marL="469900" lvl="1" indent="0">
              <a:spcBef>
                <a:spcPts val="475"/>
              </a:spcBef>
              <a:buClr>
                <a:srgbClr val="990000"/>
              </a:buClr>
              <a:buSzPct val="110000"/>
            </a:pPr>
            <a:endParaRPr lang="en-US" altLang="zh-CN" dirty="0">
              <a:latin typeface="Calibri" pitchFamily="34" charset="0"/>
            </a:endParaRPr>
          </a:p>
          <a:p>
            <a:pPr lvl="1">
              <a:spcBef>
                <a:spcPts val="475"/>
              </a:spcBef>
              <a:buClr>
                <a:srgbClr val="990000"/>
              </a:buClr>
              <a:buSzPct val="110000"/>
              <a:buFont typeface="Wingdings" pitchFamily="2" charset="2"/>
              <a:buChar char=""/>
            </a:pPr>
            <a:r>
              <a:rPr lang="zh-CN" altLang="en-US" dirty="0" smtClean="0">
                <a:latin typeface="Calibri" pitchFamily="34" charset="0"/>
              </a:rPr>
              <a:t>在</a:t>
            </a:r>
            <a:r>
              <a:rPr lang="zh-CN" altLang="en-US" dirty="0">
                <a:latin typeface="Calibri" pitchFamily="34" charset="0"/>
              </a:rPr>
              <a:t>计算容量时，我们使用扇区</a:t>
            </a:r>
            <a:r>
              <a:rPr lang="en-US" altLang="zh-CN" dirty="0">
                <a:latin typeface="Calibri" pitchFamily="34" charset="0"/>
              </a:rPr>
              <a:t>/</a:t>
            </a:r>
            <a:r>
              <a:rPr lang="zh-CN" altLang="en-US" dirty="0">
                <a:latin typeface="Calibri" pitchFamily="34" charset="0"/>
              </a:rPr>
              <a:t>轨道的</a:t>
            </a: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平均</a:t>
            </a:r>
            <a:r>
              <a:rPr lang="zh-CN" altLang="en-US" dirty="0" smtClean="0">
                <a:latin typeface="Calibri" pitchFamily="34" charset="0"/>
              </a:rPr>
              <a:t>数目</a:t>
            </a:r>
            <a:endParaRPr lang="zh-CN" dirty="0">
              <a:latin typeface="Calibri" pitchFamily="34" charset="0"/>
            </a:endParaRPr>
          </a:p>
        </p:txBody>
      </p:sp>
      <p:sp>
        <p:nvSpPr>
          <p:cNvPr id="41" name="object 3"/>
          <p:cNvSpPr>
            <a:spLocks/>
          </p:cNvSpPr>
          <p:nvPr/>
        </p:nvSpPr>
        <p:spPr bwMode="auto">
          <a:xfrm>
            <a:off x="4972127" y="383132"/>
            <a:ext cx="2963287" cy="2891699"/>
          </a:xfrm>
          <a:custGeom>
            <a:avLst/>
            <a:gdLst>
              <a:gd name="T0" fmla="*/ 1348054 w 3218179"/>
              <a:gd name="T1" fmla="*/ 20628 h 3152775"/>
              <a:gd name="T2" fmla="*/ 982735 w 3218179"/>
              <a:gd name="T3" fmla="*/ 123858 h 3152775"/>
              <a:gd name="T4" fmla="*/ 658765 w 3218179"/>
              <a:gd name="T5" fmla="*/ 304097 h 3152775"/>
              <a:gd name="T6" fmla="*/ 387326 w 3218179"/>
              <a:gd name="T7" fmla="*/ 550392 h 3152775"/>
              <a:gd name="T8" fmla="*/ 179599 w 3218179"/>
              <a:gd name="T9" fmla="*/ 851792 h 3152775"/>
              <a:gd name="T10" fmla="*/ 46763 w 3218179"/>
              <a:gd name="T11" fmla="*/ 1197344 h 3152775"/>
              <a:gd name="T12" fmla="*/ 0 w 3218179"/>
              <a:gd name="T13" fmla="*/ 1576095 h 3152775"/>
              <a:gd name="T14" fmla="*/ 46763 w 3218179"/>
              <a:gd name="T15" fmla="*/ 1954846 h 3152775"/>
              <a:gd name="T16" fmla="*/ 179599 w 3218179"/>
              <a:gd name="T17" fmla="*/ 2300398 h 3152775"/>
              <a:gd name="T18" fmla="*/ 387326 w 3218179"/>
              <a:gd name="T19" fmla="*/ 2601798 h 3152775"/>
              <a:gd name="T20" fmla="*/ 658765 w 3218179"/>
              <a:gd name="T21" fmla="*/ 2848093 h 3152775"/>
              <a:gd name="T22" fmla="*/ 982735 w 3218179"/>
              <a:gd name="T23" fmla="*/ 3028332 h 3152775"/>
              <a:gd name="T24" fmla="*/ 1348054 w 3218179"/>
              <a:gd name="T25" fmla="*/ 3131562 h 3152775"/>
              <a:gd name="T26" fmla="*/ 1741019 w 3218179"/>
              <a:gd name="T27" fmla="*/ 3146966 h 3152775"/>
              <a:gd name="T28" fmla="*/ 2117637 w 3218179"/>
              <a:gd name="T29" fmla="*/ 3071839 h 3152775"/>
              <a:gd name="T30" fmla="*/ 2456632 w 3218179"/>
              <a:gd name="T31" fmla="*/ 2916053 h 3152775"/>
              <a:gd name="T32" fmla="*/ 1609051 w 3218179"/>
              <a:gd name="T33" fmla="*/ 2817799 h 3152775"/>
              <a:gd name="T34" fmla="*/ 1302736 w 3218179"/>
              <a:gd name="T35" fmla="*/ 2781712 h 3152775"/>
              <a:gd name="T36" fmla="*/ 1023270 w 3218179"/>
              <a:gd name="T37" fmla="*/ 2679203 h 3152775"/>
              <a:gd name="T38" fmla="*/ 779511 w 3218179"/>
              <a:gd name="T39" fmla="*/ 2518899 h 3152775"/>
              <a:gd name="T40" fmla="*/ 580318 w 3218179"/>
              <a:gd name="T41" fmla="*/ 2309429 h 3152775"/>
              <a:gd name="T42" fmla="*/ 434549 w 3218179"/>
              <a:gd name="T43" fmla="*/ 2059422 h 3152775"/>
              <a:gd name="T44" fmla="*/ 351061 w 3218179"/>
              <a:gd name="T45" fmla="*/ 1777506 h 3152775"/>
              <a:gd name="T46" fmla="*/ 338603 w 3218179"/>
              <a:gd name="T47" fmla="*/ 1474256 h 3152775"/>
              <a:gd name="T48" fmla="*/ 399362 w 3218179"/>
              <a:gd name="T49" fmla="*/ 1183620 h 3152775"/>
              <a:gd name="T50" fmla="*/ 525355 w 3218179"/>
              <a:gd name="T51" fmla="*/ 922018 h 3152775"/>
              <a:gd name="T52" fmla="*/ 707724 w 3218179"/>
              <a:gd name="T53" fmla="*/ 698077 h 3152775"/>
              <a:gd name="T54" fmla="*/ 937612 w 3218179"/>
              <a:gd name="T55" fmla="*/ 520426 h 3152775"/>
              <a:gd name="T56" fmla="*/ 1206159 w 3218179"/>
              <a:gd name="T57" fmla="*/ 397693 h 3152775"/>
              <a:gd name="T58" fmla="*/ 1504510 w 3218179"/>
              <a:gd name="T59" fmla="*/ 338507 h 3152775"/>
              <a:gd name="T60" fmla="*/ 2559338 w 3218179"/>
              <a:gd name="T61" fmla="*/ 304097 h 3152775"/>
              <a:gd name="T62" fmla="*/ 2235368 w 3218179"/>
              <a:gd name="T63" fmla="*/ 123858 h 3152775"/>
              <a:gd name="T64" fmla="*/ 1870049 w 3218179"/>
              <a:gd name="T65" fmla="*/ 20628 h 3152775"/>
              <a:gd name="T66" fmla="*/ 2598309 w 3218179"/>
              <a:gd name="T67" fmla="*/ 334390 h 3152775"/>
              <a:gd name="T68" fmla="*/ 1815811 w 3218179"/>
              <a:gd name="T69" fmla="*/ 350642 h 3152775"/>
              <a:gd name="T70" fmla="*/ 2105213 w 3218179"/>
              <a:gd name="T71" fmla="*/ 431970 h 3152775"/>
              <a:gd name="T72" fmla="*/ 2361859 w 3218179"/>
              <a:gd name="T73" fmla="*/ 573967 h 3152775"/>
              <a:gd name="T74" fmla="*/ 2576890 w 3218179"/>
              <a:gd name="T75" fmla="*/ 768007 h 3152775"/>
              <a:gd name="T76" fmla="*/ 2741449 w 3218179"/>
              <a:gd name="T77" fmla="*/ 1005460 h 3152775"/>
              <a:gd name="T78" fmla="*/ 2846680 w 3218179"/>
              <a:gd name="T79" fmla="*/ 1277699 h 3152775"/>
              <a:gd name="T80" fmla="*/ 2883725 w 3218179"/>
              <a:gd name="T81" fmla="*/ 1576095 h 3152775"/>
              <a:gd name="T82" fmla="*/ 2846680 w 3218179"/>
              <a:gd name="T83" fmla="*/ 1874491 h 3152775"/>
              <a:gd name="T84" fmla="*/ 2741449 w 3218179"/>
              <a:gd name="T85" fmla="*/ 2146730 h 3152775"/>
              <a:gd name="T86" fmla="*/ 2576890 w 3218179"/>
              <a:gd name="T87" fmla="*/ 2384183 h 3152775"/>
              <a:gd name="T88" fmla="*/ 2361859 w 3218179"/>
              <a:gd name="T89" fmla="*/ 2578222 h 3152775"/>
              <a:gd name="T90" fmla="*/ 2105213 w 3218179"/>
              <a:gd name="T91" fmla="*/ 2720220 h 3152775"/>
              <a:gd name="T92" fmla="*/ 1815811 w 3218179"/>
              <a:gd name="T93" fmla="*/ 2801547 h 3152775"/>
              <a:gd name="T94" fmla="*/ 2598309 w 3218179"/>
              <a:gd name="T95" fmla="*/ 2817799 h 3152775"/>
              <a:gd name="T96" fmla="*/ 2830777 w 3218179"/>
              <a:gd name="T97" fmla="*/ 2601798 h 3152775"/>
              <a:gd name="T98" fmla="*/ 3038504 w 3218179"/>
              <a:gd name="T99" fmla="*/ 2300398 h 3152775"/>
              <a:gd name="T100" fmla="*/ 3171340 w 3218179"/>
              <a:gd name="T101" fmla="*/ 1954846 h 3152775"/>
              <a:gd name="T102" fmla="*/ 3218103 w 3218179"/>
              <a:gd name="T103" fmla="*/ 1576095 h 3152775"/>
              <a:gd name="T104" fmla="*/ 3171340 w 3218179"/>
              <a:gd name="T105" fmla="*/ 1197344 h 3152775"/>
              <a:gd name="T106" fmla="*/ 3038504 w 3218179"/>
              <a:gd name="T107" fmla="*/ 851792 h 3152775"/>
              <a:gd name="T108" fmla="*/ 2830777 w 3218179"/>
              <a:gd name="T109" fmla="*/ 550392 h 3152775"/>
              <a:gd name="T110" fmla="*/ 2598309 w 3218179"/>
              <a:gd name="T111" fmla="*/ 334390 h 315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18179" h="3152775">
                <a:moveTo>
                  <a:pt x="1609051" y="0"/>
                </a:moveTo>
                <a:lnTo>
                  <a:pt x="1477084" y="5224"/>
                </a:lnTo>
                <a:lnTo>
                  <a:pt x="1348054" y="20628"/>
                </a:lnTo>
                <a:lnTo>
                  <a:pt x="1222377" y="45805"/>
                </a:lnTo>
                <a:lnTo>
                  <a:pt x="1100466" y="80351"/>
                </a:lnTo>
                <a:lnTo>
                  <a:pt x="982735" y="123858"/>
                </a:lnTo>
                <a:lnTo>
                  <a:pt x="869598" y="175922"/>
                </a:lnTo>
                <a:lnTo>
                  <a:pt x="761471" y="236137"/>
                </a:lnTo>
                <a:lnTo>
                  <a:pt x="658765" y="304097"/>
                </a:lnTo>
                <a:lnTo>
                  <a:pt x="561897" y="379397"/>
                </a:lnTo>
                <a:lnTo>
                  <a:pt x="471279" y="461630"/>
                </a:lnTo>
                <a:lnTo>
                  <a:pt x="387326" y="550392"/>
                </a:lnTo>
                <a:lnTo>
                  <a:pt x="310453" y="645277"/>
                </a:lnTo>
                <a:lnTo>
                  <a:pt x="241072" y="745879"/>
                </a:lnTo>
                <a:lnTo>
                  <a:pt x="179599" y="851792"/>
                </a:lnTo>
                <a:lnTo>
                  <a:pt x="126446" y="962611"/>
                </a:lnTo>
                <a:lnTo>
                  <a:pt x="82030" y="1077930"/>
                </a:lnTo>
                <a:lnTo>
                  <a:pt x="46763" y="1197344"/>
                </a:lnTo>
                <a:lnTo>
                  <a:pt x="21059" y="1320446"/>
                </a:lnTo>
                <a:lnTo>
                  <a:pt x="5333" y="1446832"/>
                </a:lnTo>
                <a:lnTo>
                  <a:pt x="0" y="1576095"/>
                </a:lnTo>
                <a:lnTo>
                  <a:pt x="5333" y="1705358"/>
                </a:lnTo>
                <a:lnTo>
                  <a:pt x="21059" y="1831744"/>
                </a:lnTo>
                <a:lnTo>
                  <a:pt x="46763" y="1954846"/>
                </a:lnTo>
                <a:lnTo>
                  <a:pt x="82030" y="2074260"/>
                </a:lnTo>
                <a:lnTo>
                  <a:pt x="126446" y="2189579"/>
                </a:lnTo>
                <a:lnTo>
                  <a:pt x="179599" y="2300398"/>
                </a:lnTo>
                <a:lnTo>
                  <a:pt x="241072" y="2406311"/>
                </a:lnTo>
                <a:lnTo>
                  <a:pt x="310453" y="2506913"/>
                </a:lnTo>
                <a:lnTo>
                  <a:pt x="387326" y="2601798"/>
                </a:lnTo>
                <a:lnTo>
                  <a:pt x="471279" y="2690560"/>
                </a:lnTo>
                <a:lnTo>
                  <a:pt x="561897" y="2772793"/>
                </a:lnTo>
                <a:lnTo>
                  <a:pt x="658765" y="2848093"/>
                </a:lnTo>
                <a:lnTo>
                  <a:pt x="761471" y="2916053"/>
                </a:lnTo>
                <a:lnTo>
                  <a:pt x="869598" y="2976268"/>
                </a:lnTo>
                <a:lnTo>
                  <a:pt x="982735" y="3028332"/>
                </a:lnTo>
                <a:lnTo>
                  <a:pt x="1100466" y="3071839"/>
                </a:lnTo>
                <a:lnTo>
                  <a:pt x="1222377" y="3106384"/>
                </a:lnTo>
                <a:lnTo>
                  <a:pt x="1348054" y="3131562"/>
                </a:lnTo>
                <a:lnTo>
                  <a:pt x="1477084" y="3146966"/>
                </a:lnTo>
                <a:lnTo>
                  <a:pt x="1609051" y="3152190"/>
                </a:lnTo>
                <a:lnTo>
                  <a:pt x="1741019" y="3146966"/>
                </a:lnTo>
                <a:lnTo>
                  <a:pt x="1870049" y="3131562"/>
                </a:lnTo>
                <a:lnTo>
                  <a:pt x="1995726" y="3106384"/>
                </a:lnTo>
                <a:lnTo>
                  <a:pt x="2117637" y="3071839"/>
                </a:lnTo>
                <a:lnTo>
                  <a:pt x="2235368" y="3028332"/>
                </a:lnTo>
                <a:lnTo>
                  <a:pt x="2348504" y="2976268"/>
                </a:lnTo>
                <a:lnTo>
                  <a:pt x="2456632" y="2916053"/>
                </a:lnTo>
                <a:lnTo>
                  <a:pt x="2559338" y="2848093"/>
                </a:lnTo>
                <a:lnTo>
                  <a:pt x="2598309" y="2817799"/>
                </a:lnTo>
                <a:lnTo>
                  <a:pt x="1609051" y="2817799"/>
                </a:lnTo>
                <a:lnTo>
                  <a:pt x="1504510" y="2813683"/>
                </a:lnTo>
                <a:lnTo>
                  <a:pt x="1402295" y="2801547"/>
                </a:lnTo>
                <a:lnTo>
                  <a:pt x="1302736" y="2781712"/>
                </a:lnTo>
                <a:lnTo>
                  <a:pt x="1206159" y="2754496"/>
                </a:lnTo>
                <a:lnTo>
                  <a:pt x="1112895" y="2720220"/>
                </a:lnTo>
                <a:lnTo>
                  <a:pt x="1023270" y="2679203"/>
                </a:lnTo>
                <a:lnTo>
                  <a:pt x="937612" y="2631763"/>
                </a:lnTo>
                <a:lnTo>
                  <a:pt x="856250" y="2578222"/>
                </a:lnTo>
                <a:lnTo>
                  <a:pt x="779511" y="2518899"/>
                </a:lnTo>
                <a:lnTo>
                  <a:pt x="707724" y="2454113"/>
                </a:lnTo>
                <a:lnTo>
                  <a:pt x="641218" y="2384183"/>
                </a:lnTo>
                <a:lnTo>
                  <a:pt x="580318" y="2309429"/>
                </a:lnTo>
                <a:lnTo>
                  <a:pt x="525355" y="2230172"/>
                </a:lnTo>
                <a:lnTo>
                  <a:pt x="476656" y="2146730"/>
                </a:lnTo>
                <a:lnTo>
                  <a:pt x="434549" y="2059422"/>
                </a:lnTo>
                <a:lnTo>
                  <a:pt x="399362" y="1968570"/>
                </a:lnTo>
                <a:lnTo>
                  <a:pt x="371424" y="1874491"/>
                </a:lnTo>
                <a:lnTo>
                  <a:pt x="351061" y="1777506"/>
                </a:lnTo>
                <a:lnTo>
                  <a:pt x="338603" y="1677934"/>
                </a:lnTo>
                <a:lnTo>
                  <a:pt x="334378" y="1576095"/>
                </a:lnTo>
                <a:lnTo>
                  <a:pt x="338603" y="1474256"/>
                </a:lnTo>
                <a:lnTo>
                  <a:pt x="351061" y="1374684"/>
                </a:lnTo>
                <a:lnTo>
                  <a:pt x="371424" y="1277699"/>
                </a:lnTo>
                <a:lnTo>
                  <a:pt x="399362" y="1183620"/>
                </a:lnTo>
                <a:lnTo>
                  <a:pt x="434549" y="1092767"/>
                </a:lnTo>
                <a:lnTo>
                  <a:pt x="476656" y="1005460"/>
                </a:lnTo>
                <a:lnTo>
                  <a:pt x="525355" y="922018"/>
                </a:lnTo>
                <a:lnTo>
                  <a:pt x="580318" y="842760"/>
                </a:lnTo>
                <a:lnTo>
                  <a:pt x="641218" y="768007"/>
                </a:lnTo>
                <a:lnTo>
                  <a:pt x="707724" y="698077"/>
                </a:lnTo>
                <a:lnTo>
                  <a:pt x="779511" y="633291"/>
                </a:lnTo>
                <a:lnTo>
                  <a:pt x="856250" y="573967"/>
                </a:lnTo>
                <a:lnTo>
                  <a:pt x="937612" y="520426"/>
                </a:lnTo>
                <a:lnTo>
                  <a:pt x="1023270" y="472987"/>
                </a:lnTo>
                <a:lnTo>
                  <a:pt x="1112895" y="431970"/>
                </a:lnTo>
                <a:lnTo>
                  <a:pt x="1206159" y="397693"/>
                </a:lnTo>
                <a:lnTo>
                  <a:pt x="1302736" y="370478"/>
                </a:lnTo>
                <a:lnTo>
                  <a:pt x="1402295" y="350642"/>
                </a:lnTo>
                <a:lnTo>
                  <a:pt x="1504510" y="338507"/>
                </a:lnTo>
                <a:lnTo>
                  <a:pt x="1609051" y="334390"/>
                </a:lnTo>
                <a:lnTo>
                  <a:pt x="2598309" y="334390"/>
                </a:lnTo>
                <a:lnTo>
                  <a:pt x="2559338" y="304097"/>
                </a:lnTo>
                <a:lnTo>
                  <a:pt x="2456632" y="236137"/>
                </a:lnTo>
                <a:lnTo>
                  <a:pt x="2348504" y="175922"/>
                </a:lnTo>
                <a:lnTo>
                  <a:pt x="2235368" y="123858"/>
                </a:lnTo>
                <a:lnTo>
                  <a:pt x="2117637" y="80351"/>
                </a:lnTo>
                <a:lnTo>
                  <a:pt x="1995726" y="45805"/>
                </a:lnTo>
                <a:lnTo>
                  <a:pt x="1870049" y="20628"/>
                </a:lnTo>
                <a:lnTo>
                  <a:pt x="1741019" y="5224"/>
                </a:lnTo>
                <a:lnTo>
                  <a:pt x="1609051" y="0"/>
                </a:lnTo>
                <a:close/>
              </a:path>
              <a:path w="3218179" h="3152775">
                <a:moveTo>
                  <a:pt x="2598309" y="334390"/>
                </a:moveTo>
                <a:lnTo>
                  <a:pt x="1609051" y="334390"/>
                </a:lnTo>
                <a:lnTo>
                  <a:pt x="1713595" y="338507"/>
                </a:lnTo>
                <a:lnTo>
                  <a:pt x="1815811" y="350642"/>
                </a:lnTo>
                <a:lnTo>
                  <a:pt x="1915371" y="370478"/>
                </a:lnTo>
                <a:lnTo>
                  <a:pt x="2011948" y="397693"/>
                </a:lnTo>
                <a:lnTo>
                  <a:pt x="2105213" y="431970"/>
                </a:lnTo>
                <a:lnTo>
                  <a:pt x="2194839" y="472987"/>
                </a:lnTo>
                <a:lnTo>
                  <a:pt x="2280497" y="520426"/>
                </a:lnTo>
                <a:lnTo>
                  <a:pt x="2361859" y="573967"/>
                </a:lnTo>
                <a:lnTo>
                  <a:pt x="2438597" y="633291"/>
                </a:lnTo>
                <a:lnTo>
                  <a:pt x="2510383" y="698077"/>
                </a:lnTo>
                <a:lnTo>
                  <a:pt x="2576890" y="768007"/>
                </a:lnTo>
                <a:lnTo>
                  <a:pt x="2637788" y="842760"/>
                </a:lnTo>
                <a:lnTo>
                  <a:pt x="2692750" y="922018"/>
                </a:lnTo>
                <a:lnTo>
                  <a:pt x="2741449" y="1005460"/>
                </a:lnTo>
                <a:lnTo>
                  <a:pt x="2783555" y="1092767"/>
                </a:lnTo>
                <a:lnTo>
                  <a:pt x="2818742" y="1183620"/>
                </a:lnTo>
                <a:lnTo>
                  <a:pt x="2846680" y="1277699"/>
                </a:lnTo>
                <a:lnTo>
                  <a:pt x="2867042" y="1374684"/>
                </a:lnTo>
                <a:lnTo>
                  <a:pt x="2879500" y="1474256"/>
                </a:lnTo>
                <a:lnTo>
                  <a:pt x="2883725" y="1576095"/>
                </a:lnTo>
                <a:lnTo>
                  <a:pt x="2879500" y="1677934"/>
                </a:lnTo>
                <a:lnTo>
                  <a:pt x="2867042" y="1777506"/>
                </a:lnTo>
                <a:lnTo>
                  <a:pt x="2846680" y="1874491"/>
                </a:lnTo>
                <a:lnTo>
                  <a:pt x="2818742" y="1968570"/>
                </a:lnTo>
                <a:lnTo>
                  <a:pt x="2783555" y="2059422"/>
                </a:lnTo>
                <a:lnTo>
                  <a:pt x="2741449" y="2146730"/>
                </a:lnTo>
                <a:lnTo>
                  <a:pt x="2692750" y="2230172"/>
                </a:lnTo>
                <a:lnTo>
                  <a:pt x="2637788" y="2309429"/>
                </a:lnTo>
                <a:lnTo>
                  <a:pt x="2576890" y="2384183"/>
                </a:lnTo>
                <a:lnTo>
                  <a:pt x="2510383" y="2454113"/>
                </a:lnTo>
                <a:lnTo>
                  <a:pt x="2438597" y="2518899"/>
                </a:lnTo>
                <a:lnTo>
                  <a:pt x="2361859" y="2578222"/>
                </a:lnTo>
                <a:lnTo>
                  <a:pt x="2280497" y="2631763"/>
                </a:lnTo>
                <a:lnTo>
                  <a:pt x="2194839" y="2679203"/>
                </a:lnTo>
                <a:lnTo>
                  <a:pt x="2105213" y="2720220"/>
                </a:lnTo>
                <a:lnTo>
                  <a:pt x="2011948" y="2754496"/>
                </a:lnTo>
                <a:lnTo>
                  <a:pt x="1915371" y="2781712"/>
                </a:lnTo>
                <a:lnTo>
                  <a:pt x="1815811" y="2801547"/>
                </a:lnTo>
                <a:lnTo>
                  <a:pt x="1713595" y="2813683"/>
                </a:lnTo>
                <a:lnTo>
                  <a:pt x="1609051" y="2817799"/>
                </a:lnTo>
                <a:lnTo>
                  <a:pt x="2598309" y="2817799"/>
                </a:lnTo>
                <a:lnTo>
                  <a:pt x="2656206" y="2772793"/>
                </a:lnTo>
                <a:lnTo>
                  <a:pt x="2746824" y="2690560"/>
                </a:lnTo>
                <a:lnTo>
                  <a:pt x="2830777" y="2601798"/>
                </a:lnTo>
                <a:lnTo>
                  <a:pt x="2907650" y="2506913"/>
                </a:lnTo>
                <a:lnTo>
                  <a:pt x="2977031" y="2406311"/>
                </a:lnTo>
                <a:lnTo>
                  <a:pt x="3038504" y="2300398"/>
                </a:lnTo>
                <a:lnTo>
                  <a:pt x="3091656" y="2189579"/>
                </a:lnTo>
                <a:lnTo>
                  <a:pt x="3136073" y="2074260"/>
                </a:lnTo>
                <a:lnTo>
                  <a:pt x="3171340" y="1954846"/>
                </a:lnTo>
                <a:lnTo>
                  <a:pt x="3197044" y="1831744"/>
                </a:lnTo>
                <a:lnTo>
                  <a:pt x="3212769" y="1705358"/>
                </a:lnTo>
                <a:lnTo>
                  <a:pt x="3218103" y="1576095"/>
                </a:lnTo>
                <a:lnTo>
                  <a:pt x="3212769" y="1446832"/>
                </a:lnTo>
                <a:lnTo>
                  <a:pt x="3197044" y="1320446"/>
                </a:lnTo>
                <a:lnTo>
                  <a:pt x="3171340" y="1197344"/>
                </a:lnTo>
                <a:lnTo>
                  <a:pt x="3136073" y="1077930"/>
                </a:lnTo>
                <a:lnTo>
                  <a:pt x="3091656" y="962611"/>
                </a:lnTo>
                <a:lnTo>
                  <a:pt x="3038504" y="851792"/>
                </a:lnTo>
                <a:lnTo>
                  <a:pt x="2977031" y="745879"/>
                </a:lnTo>
                <a:lnTo>
                  <a:pt x="2907650" y="645277"/>
                </a:lnTo>
                <a:lnTo>
                  <a:pt x="2830777" y="550392"/>
                </a:lnTo>
                <a:lnTo>
                  <a:pt x="2746824" y="461630"/>
                </a:lnTo>
                <a:lnTo>
                  <a:pt x="2656206" y="379397"/>
                </a:lnTo>
                <a:lnTo>
                  <a:pt x="2598309" y="334390"/>
                </a:lnTo>
                <a:close/>
              </a:path>
            </a:pathLst>
          </a:custGeom>
          <a:solidFill>
            <a:srgbClr val="D6D6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" name="object 6"/>
          <p:cNvSpPr>
            <a:spLocks/>
          </p:cNvSpPr>
          <p:nvPr/>
        </p:nvSpPr>
        <p:spPr bwMode="auto">
          <a:xfrm>
            <a:off x="5302518" y="706373"/>
            <a:ext cx="2303967" cy="2246672"/>
          </a:xfrm>
          <a:custGeom>
            <a:avLst/>
            <a:gdLst>
              <a:gd name="T0" fmla="*/ 1147699 w 2500629"/>
              <a:gd name="T1" fmla="*/ 4060 h 2449829"/>
              <a:gd name="T2" fmla="*/ 949792 w 2500629"/>
              <a:gd name="T3" fmla="*/ 35595 h 2449829"/>
              <a:gd name="T4" fmla="*/ 763590 w 2500629"/>
              <a:gd name="T5" fmla="*/ 96248 h 2449829"/>
              <a:gd name="T6" fmla="*/ 591667 w 2500629"/>
              <a:gd name="T7" fmla="*/ 183498 h 2449829"/>
              <a:gd name="T8" fmla="*/ 436597 w 2500629"/>
              <a:gd name="T9" fmla="*/ 294823 h 2449829"/>
              <a:gd name="T10" fmla="*/ 300955 w 2500629"/>
              <a:gd name="T11" fmla="*/ 427701 h 2449829"/>
              <a:gd name="T12" fmla="*/ 187314 w 2500629"/>
              <a:gd name="T13" fmla="*/ 579611 h 2449829"/>
              <a:gd name="T14" fmla="*/ 98250 w 2500629"/>
              <a:gd name="T15" fmla="*/ 748030 h 2449829"/>
              <a:gd name="T16" fmla="*/ 36335 w 2500629"/>
              <a:gd name="T17" fmla="*/ 930438 h 2449829"/>
              <a:gd name="T18" fmla="*/ 4144 w 2500629"/>
              <a:gd name="T19" fmla="*/ 1124313 h 2449829"/>
              <a:gd name="T20" fmla="*/ 4144 w 2500629"/>
              <a:gd name="T21" fmla="*/ 1325211 h 2449829"/>
              <a:gd name="T22" fmla="*/ 36335 w 2500629"/>
              <a:gd name="T23" fmla="*/ 1519086 h 2449829"/>
              <a:gd name="T24" fmla="*/ 98250 w 2500629"/>
              <a:gd name="T25" fmla="*/ 1701494 h 2449829"/>
              <a:gd name="T26" fmla="*/ 187314 w 2500629"/>
              <a:gd name="T27" fmla="*/ 1869913 h 2449829"/>
              <a:gd name="T28" fmla="*/ 300955 w 2500629"/>
              <a:gd name="T29" fmla="*/ 2021823 h 2449829"/>
              <a:gd name="T30" fmla="*/ 436597 w 2500629"/>
              <a:gd name="T31" fmla="*/ 2154701 h 2449829"/>
              <a:gd name="T32" fmla="*/ 591667 w 2500629"/>
              <a:gd name="T33" fmla="*/ 2266026 h 2449829"/>
              <a:gd name="T34" fmla="*/ 763590 w 2500629"/>
              <a:gd name="T35" fmla="*/ 2353276 h 2449829"/>
              <a:gd name="T36" fmla="*/ 949792 w 2500629"/>
              <a:gd name="T37" fmla="*/ 2413930 h 2449829"/>
              <a:gd name="T38" fmla="*/ 1147699 w 2500629"/>
              <a:gd name="T39" fmla="*/ 2445465 h 2449829"/>
              <a:gd name="T40" fmla="*/ 1352777 w 2500629"/>
              <a:gd name="T41" fmla="*/ 2445465 h 2449829"/>
              <a:gd name="T42" fmla="*/ 1550685 w 2500629"/>
              <a:gd name="T43" fmla="*/ 2413930 h 2449829"/>
              <a:gd name="T44" fmla="*/ 1736887 w 2500629"/>
              <a:gd name="T45" fmla="*/ 2353276 h 2449829"/>
              <a:gd name="T46" fmla="*/ 1908810 w 2500629"/>
              <a:gd name="T47" fmla="*/ 2266026 h 2449829"/>
              <a:gd name="T48" fmla="*/ 2063880 w 2500629"/>
              <a:gd name="T49" fmla="*/ 2154701 h 2449829"/>
              <a:gd name="T50" fmla="*/ 2199522 w 2500629"/>
              <a:gd name="T51" fmla="*/ 2021823 h 2449829"/>
              <a:gd name="T52" fmla="*/ 2313162 w 2500629"/>
              <a:gd name="T53" fmla="*/ 1869913 h 2449829"/>
              <a:gd name="T54" fmla="*/ 2402227 w 2500629"/>
              <a:gd name="T55" fmla="*/ 1701494 h 2449829"/>
              <a:gd name="T56" fmla="*/ 2464142 w 2500629"/>
              <a:gd name="T57" fmla="*/ 1519086 h 2449829"/>
              <a:gd name="T58" fmla="*/ 2496333 w 2500629"/>
              <a:gd name="T59" fmla="*/ 1325211 h 2449829"/>
              <a:gd name="T60" fmla="*/ 2496333 w 2500629"/>
              <a:gd name="T61" fmla="*/ 1124313 h 2449829"/>
              <a:gd name="T62" fmla="*/ 2464142 w 2500629"/>
              <a:gd name="T63" fmla="*/ 930438 h 2449829"/>
              <a:gd name="T64" fmla="*/ 2402227 w 2500629"/>
              <a:gd name="T65" fmla="*/ 748030 h 2449829"/>
              <a:gd name="T66" fmla="*/ 2313162 w 2500629"/>
              <a:gd name="T67" fmla="*/ 579611 h 2449829"/>
              <a:gd name="T68" fmla="*/ 2199522 w 2500629"/>
              <a:gd name="T69" fmla="*/ 427701 h 2449829"/>
              <a:gd name="T70" fmla="*/ 2063880 w 2500629"/>
              <a:gd name="T71" fmla="*/ 294823 h 2449829"/>
              <a:gd name="T72" fmla="*/ 1908810 w 2500629"/>
              <a:gd name="T73" fmla="*/ 183498 h 2449829"/>
              <a:gd name="T74" fmla="*/ 1736887 w 2500629"/>
              <a:gd name="T75" fmla="*/ 96248 h 2449829"/>
              <a:gd name="T76" fmla="*/ 1550685 w 2500629"/>
              <a:gd name="T77" fmla="*/ 35595 h 2449829"/>
              <a:gd name="T78" fmla="*/ 1352777 w 2500629"/>
              <a:gd name="T79" fmla="*/ 4060 h 2449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0629" h="2449829">
                <a:moveTo>
                  <a:pt x="1250238" y="0"/>
                </a:moveTo>
                <a:lnTo>
                  <a:pt x="1147699" y="4060"/>
                </a:lnTo>
                <a:lnTo>
                  <a:pt x="1047443" y="16030"/>
                </a:lnTo>
                <a:lnTo>
                  <a:pt x="949792" y="35595"/>
                </a:lnTo>
                <a:lnTo>
                  <a:pt x="855067" y="62439"/>
                </a:lnTo>
                <a:lnTo>
                  <a:pt x="763590" y="96248"/>
                </a:lnTo>
                <a:lnTo>
                  <a:pt x="675682" y="136706"/>
                </a:lnTo>
                <a:lnTo>
                  <a:pt x="591667" y="183498"/>
                </a:lnTo>
                <a:lnTo>
                  <a:pt x="511864" y="236309"/>
                </a:lnTo>
                <a:lnTo>
                  <a:pt x="436597" y="294823"/>
                </a:lnTo>
                <a:lnTo>
                  <a:pt x="366187" y="358725"/>
                </a:lnTo>
                <a:lnTo>
                  <a:pt x="300955" y="427701"/>
                </a:lnTo>
                <a:lnTo>
                  <a:pt x="241224" y="501435"/>
                </a:lnTo>
                <a:lnTo>
                  <a:pt x="187314" y="579611"/>
                </a:lnTo>
                <a:lnTo>
                  <a:pt x="139549" y="661914"/>
                </a:lnTo>
                <a:lnTo>
                  <a:pt x="98250" y="748030"/>
                </a:lnTo>
                <a:lnTo>
                  <a:pt x="63738" y="837644"/>
                </a:lnTo>
                <a:lnTo>
                  <a:pt x="36335" y="930438"/>
                </a:lnTo>
                <a:lnTo>
                  <a:pt x="16363" y="1026100"/>
                </a:lnTo>
                <a:lnTo>
                  <a:pt x="4144" y="1124313"/>
                </a:lnTo>
                <a:lnTo>
                  <a:pt x="0" y="1224762"/>
                </a:lnTo>
                <a:lnTo>
                  <a:pt x="4144" y="1325211"/>
                </a:lnTo>
                <a:lnTo>
                  <a:pt x="16363" y="1423424"/>
                </a:lnTo>
                <a:lnTo>
                  <a:pt x="36335" y="1519086"/>
                </a:lnTo>
                <a:lnTo>
                  <a:pt x="63738" y="1611881"/>
                </a:lnTo>
                <a:lnTo>
                  <a:pt x="98250" y="1701494"/>
                </a:lnTo>
                <a:lnTo>
                  <a:pt x="139549" y="1787610"/>
                </a:lnTo>
                <a:lnTo>
                  <a:pt x="187314" y="1869913"/>
                </a:lnTo>
                <a:lnTo>
                  <a:pt x="241224" y="1948090"/>
                </a:lnTo>
                <a:lnTo>
                  <a:pt x="300955" y="2021823"/>
                </a:lnTo>
                <a:lnTo>
                  <a:pt x="366187" y="2090799"/>
                </a:lnTo>
                <a:lnTo>
                  <a:pt x="436597" y="2154701"/>
                </a:lnTo>
                <a:lnTo>
                  <a:pt x="511864" y="2213216"/>
                </a:lnTo>
                <a:lnTo>
                  <a:pt x="591667" y="2266026"/>
                </a:lnTo>
                <a:lnTo>
                  <a:pt x="675682" y="2312818"/>
                </a:lnTo>
                <a:lnTo>
                  <a:pt x="763590" y="2353276"/>
                </a:lnTo>
                <a:lnTo>
                  <a:pt x="855067" y="2387085"/>
                </a:lnTo>
                <a:lnTo>
                  <a:pt x="949792" y="2413930"/>
                </a:lnTo>
                <a:lnTo>
                  <a:pt x="1047443" y="2433495"/>
                </a:lnTo>
                <a:lnTo>
                  <a:pt x="1147699" y="2445465"/>
                </a:lnTo>
                <a:lnTo>
                  <a:pt x="1250238" y="2449525"/>
                </a:lnTo>
                <a:lnTo>
                  <a:pt x="1352777" y="2445465"/>
                </a:lnTo>
                <a:lnTo>
                  <a:pt x="1453033" y="2433495"/>
                </a:lnTo>
                <a:lnTo>
                  <a:pt x="1550685" y="2413930"/>
                </a:lnTo>
                <a:lnTo>
                  <a:pt x="1645410" y="2387085"/>
                </a:lnTo>
                <a:lnTo>
                  <a:pt x="1736887" y="2353276"/>
                </a:lnTo>
                <a:lnTo>
                  <a:pt x="1824794" y="2312818"/>
                </a:lnTo>
                <a:lnTo>
                  <a:pt x="1908810" y="2266026"/>
                </a:lnTo>
                <a:lnTo>
                  <a:pt x="1988612" y="2213216"/>
                </a:lnTo>
                <a:lnTo>
                  <a:pt x="2063880" y="2154701"/>
                </a:lnTo>
                <a:lnTo>
                  <a:pt x="2134290" y="2090799"/>
                </a:lnTo>
                <a:lnTo>
                  <a:pt x="2199522" y="2021823"/>
                </a:lnTo>
                <a:lnTo>
                  <a:pt x="2259253" y="1948090"/>
                </a:lnTo>
                <a:lnTo>
                  <a:pt x="2313162" y="1869913"/>
                </a:lnTo>
                <a:lnTo>
                  <a:pt x="2360927" y="1787610"/>
                </a:lnTo>
                <a:lnTo>
                  <a:pt x="2402227" y="1701494"/>
                </a:lnTo>
                <a:lnTo>
                  <a:pt x="2436739" y="1611881"/>
                </a:lnTo>
                <a:lnTo>
                  <a:pt x="2464142" y="1519086"/>
                </a:lnTo>
                <a:lnTo>
                  <a:pt x="2484114" y="1423424"/>
                </a:lnTo>
                <a:lnTo>
                  <a:pt x="2496333" y="1325211"/>
                </a:lnTo>
                <a:lnTo>
                  <a:pt x="2500477" y="1224762"/>
                </a:lnTo>
                <a:lnTo>
                  <a:pt x="2496333" y="1124313"/>
                </a:lnTo>
                <a:lnTo>
                  <a:pt x="2484114" y="1026100"/>
                </a:lnTo>
                <a:lnTo>
                  <a:pt x="2464142" y="930438"/>
                </a:lnTo>
                <a:lnTo>
                  <a:pt x="2436739" y="837644"/>
                </a:lnTo>
                <a:lnTo>
                  <a:pt x="2402227" y="748030"/>
                </a:lnTo>
                <a:lnTo>
                  <a:pt x="2360927" y="661914"/>
                </a:lnTo>
                <a:lnTo>
                  <a:pt x="2313162" y="579611"/>
                </a:lnTo>
                <a:lnTo>
                  <a:pt x="2259253" y="501435"/>
                </a:lnTo>
                <a:lnTo>
                  <a:pt x="2199522" y="427701"/>
                </a:lnTo>
                <a:lnTo>
                  <a:pt x="2134290" y="358725"/>
                </a:lnTo>
                <a:lnTo>
                  <a:pt x="2063880" y="294823"/>
                </a:lnTo>
                <a:lnTo>
                  <a:pt x="1988612" y="236309"/>
                </a:lnTo>
                <a:lnTo>
                  <a:pt x="1908810" y="183498"/>
                </a:lnTo>
                <a:lnTo>
                  <a:pt x="1824794" y="136706"/>
                </a:lnTo>
                <a:lnTo>
                  <a:pt x="1736887" y="96248"/>
                </a:lnTo>
                <a:lnTo>
                  <a:pt x="1645410" y="62439"/>
                </a:lnTo>
                <a:lnTo>
                  <a:pt x="1550685" y="35595"/>
                </a:lnTo>
                <a:lnTo>
                  <a:pt x="1453033" y="16030"/>
                </a:lnTo>
                <a:lnTo>
                  <a:pt x="1352777" y="4060"/>
                </a:lnTo>
                <a:lnTo>
                  <a:pt x="1250238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" name="object 7"/>
          <p:cNvSpPr>
            <a:spLocks/>
          </p:cNvSpPr>
          <p:nvPr/>
        </p:nvSpPr>
        <p:spPr bwMode="auto">
          <a:xfrm>
            <a:off x="5302518" y="706373"/>
            <a:ext cx="2303967" cy="2246672"/>
          </a:xfrm>
          <a:custGeom>
            <a:avLst/>
            <a:gdLst>
              <a:gd name="T0" fmla="*/ 4144 w 2500629"/>
              <a:gd name="T1" fmla="*/ 1124313 h 2449829"/>
              <a:gd name="T2" fmla="*/ 36335 w 2500629"/>
              <a:gd name="T3" fmla="*/ 930438 h 2449829"/>
              <a:gd name="T4" fmla="*/ 98250 w 2500629"/>
              <a:gd name="T5" fmla="*/ 748030 h 2449829"/>
              <a:gd name="T6" fmla="*/ 187314 w 2500629"/>
              <a:gd name="T7" fmla="*/ 579611 h 2449829"/>
              <a:gd name="T8" fmla="*/ 300955 w 2500629"/>
              <a:gd name="T9" fmla="*/ 427701 h 2449829"/>
              <a:gd name="T10" fmla="*/ 436597 w 2500629"/>
              <a:gd name="T11" fmla="*/ 294823 h 2449829"/>
              <a:gd name="T12" fmla="*/ 591667 w 2500629"/>
              <a:gd name="T13" fmla="*/ 183498 h 2449829"/>
              <a:gd name="T14" fmla="*/ 763590 w 2500629"/>
              <a:gd name="T15" fmla="*/ 96248 h 2449829"/>
              <a:gd name="T16" fmla="*/ 949792 w 2500629"/>
              <a:gd name="T17" fmla="*/ 35595 h 2449829"/>
              <a:gd name="T18" fmla="*/ 1147699 w 2500629"/>
              <a:gd name="T19" fmla="*/ 4060 h 2449829"/>
              <a:gd name="T20" fmla="*/ 1352777 w 2500629"/>
              <a:gd name="T21" fmla="*/ 4060 h 2449829"/>
              <a:gd name="T22" fmla="*/ 1550685 w 2500629"/>
              <a:gd name="T23" fmla="*/ 35595 h 2449829"/>
              <a:gd name="T24" fmla="*/ 1736887 w 2500629"/>
              <a:gd name="T25" fmla="*/ 96248 h 2449829"/>
              <a:gd name="T26" fmla="*/ 1908810 w 2500629"/>
              <a:gd name="T27" fmla="*/ 183498 h 2449829"/>
              <a:gd name="T28" fmla="*/ 2063880 w 2500629"/>
              <a:gd name="T29" fmla="*/ 294823 h 2449829"/>
              <a:gd name="T30" fmla="*/ 2199522 w 2500629"/>
              <a:gd name="T31" fmla="*/ 427701 h 2449829"/>
              <a:gd name="T32" fmla="*/ 2313162 w 2500629"/>
              <a:gd name="T33" fmla="*/ 579611 h 2449829"/>
              <a:gd name="T34" fmla="*/ 2402227 w 2500629"/>
              <a:gd name="T35" fmla="*/ 748030 h 2449829"/>
              <a:gd name="T36" fmla="*/ 2464142 w 2500629"/>
              <a:gd name="T37" fmla="*/ 930438 h 2449829"/>
              <a:gd name="T38" fmla="*/ 2496333 w 2500629"/>
              <a:gd name="T39" fmla="*/ 1124313 h 2449829"/>
              <a:gd name="T40" fmla="*/ 2496333 w 2500629"/>
              <a:gd name="T41" fmla="*/ 1325211 h 2449829"/>
              <a:gd name="T42" fmla="*/ 2464142 w 2500629"/>
              <a:gd name="T43" fmla="*/ 1519086 h 2449829"/>
              <a:gd name="T44" fmla="*/ 2402227 w 2500629"/>
              <a:gd name="T45" fmla="*/ 1701494 h 2449829"/>
              <a:gd name="T46" fmla="*/ 2313162 w 2500629"/>
              <a:gd name="T47" fmla="*/ 1869913 h 2449829"/>
              <a:gd name="T48" fmla="*/ 2199522 w 2500629"/>
              <a:gd name="T49" fmla="*/ 2021823 h 2449829"/>
              <a:gd name="T50" fmla="*/ 2063880 w 2500629"/>
              <a:gd name="T51" fmla="*/ 2154701 h 2449829"/>
              <a:gd name="T52" fmla="*/ 1908810 w 2500629"/>
              <a:gd name="T53" fmla="*/ 2266026 h 2449829"/>
              <a:gd name="T54" fmla="*/ 1736887 w 2500629"/>
              <a:gd name="T55" fmla="*/ 2353276 h 2449829"/>
              <a:gd name="T56" fmla="*/ 1550685 w 2500629"/>
              <a:gd name="T57" fmla="*/ 2413930 h 2449829"/>
              <a:gd name="T58" fmla="*/ 1352777 w 2500629"/>
              <a:gd name="T59" fmla="*/ 2445465 h 2449829"/>
              <a:gd name="T60" fmla="*/ 1147699 w 2500629"/>
              <a:gd name="T61" fmla="*/ 2445465 h 2449829"/>
              <a:gd name="T62" fmla="*/ 949792 w 2500629"/>
              <a:gd name="T63" fmla="*/ 2413930 h 2449829"/>
              <a:gd name="T64" fmla="*/ 763590 w 2500629"/>
              <a:gd name="T65" fmla="*/ 2353276 h 2449829"/>
              <a:gd name="T66" fmla="*/ 591667 w 2500629"/>
              <a:gd name="T67" fmla="*/ 2266026 h 2449829"/>
              <a:gd name="T68" fmla="*/ 436597 w 2500629"/>
              <a:gd name="T69" fmla="*/ 2154701 h 2449829"/>
              <a:gd name="T70" fmla="*/ 300955 w 2500629"/>
              <a:gd name="T71" fmla="*/ 2021823 h 2449829"/>
              <a:gd name="T72" fmla="*/ 187314 w 2500629"/>
              <a:gd name="T73" fmla="*/ 1869913 h 2449829"/>
              <a:gd name="T74" fmla="*/ 98250 w 2500629"/>
              <a:gd name="T75" fmla="*/ 1701494 h 2449829"/>
              <a:gd name="T76" fmla="*/ 36335 w 2500629"/>
              <a:gd name="T77" fmla="*/ 1519086 h 2449829"/>
              <a:gd name="T78" fmla="*/ 4144 w 2500629"/>
              <a:gd name="T79" fmla="*/ 1325211 h 2449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0629" h="2449829">
                <a:moveTo>
                  <a:pt x="0" y="1224762"/>
                </a:moveTo>
                <a:lnTo>
                  <a:pt x="4144" y="1124313"/>
                </a:lnTo>
                <a:lnTo>
                  <a:pt x="16363" y="1026100"/>
                </a:lnTo>
                <a:lnTo>
                  <a:pt x="36335" y="930438"/>
                </a:lnTo>
                <a:lnTo>
                  <a:pt x="63738" y="837644"/>
                </a:lnTo>
                <a:lnTo>
                  <a:pt x="98250" y="748030"/>
                </a:lnTo>
                <a:lnTo>
                  <a:pt x="139549" y="661914"/>
                </a:lnTo>
                <a:lnTo>
                  <a:pt x="187314" y="579611"/>
                </a:lnTo>
                <a:lnTo>
                  <a:pt x="241224" y="501435"/>
                </a:lnTo>
                <a:lnTo>
                  <a:pt x="300955" y="427701"/>
                </a:lnTo>
                <a:lnTo>
                  <a:pt x="366187" y="358725"/>
                </a:lnTo>
                <a:lnTo>
                  <a:pt x="436597" y="294823"/>
                </a:lnTo>
                <a:lnTo>
                  <a:pt x="511864" y="236309"/>
                </a:lnTo>
                <a:lnTo>
                  <a:pt x="591667" y="183498"/>
                </a:lnTo>
                <a:lnTo>
                  <a:pt x="675682" y="136706"/>
                </a:lnTo>
                <a:lnTo>
                  <a:pt x="763590" y="96248"/>
                </a:lnTo>
                <a:lnTo>
                  <a:pt x="855067" y="62439"/>
                </a:lnTo>
                <a:lnTo>
                  <a:pt x="949792" y="35595"/>
                </a:lnTo>
                <a:lnTo>
                  <a:pt x="1047443" y="16030"/>
                </a:lnTo>
                <a:lnTo>
                  <a:pt x="1147699" y="4060"/>
                </a:lnTo>
                <a:lnTo>
                  <a:pt x="1250238" y="0"/>
                </a:lnTo>
                <a:lnTo>
                  <a:pt x="1352777" y="4060"/>
                </a:lnTo>
                <a:lnTo>
                  <a:pt x="1453033" y="16030"/>
                </a:lnTo>
                <a:lnTo>
                  <a:pt x="1550685" y="35595"/>
                </a:lnTo>
                <a:lnTo>
                  <a:pt x="1645410" y="62439"/>
                </a:lnTo>
                <a:lnTo>
                  <a:pt x="1736887" y="96248"/>
                </a:lnTo>
                <a:lnTo>
                  <a:pt x="1824794" y="136706"/>
                </a:lnTo>
                <a:lnTo>
                  <a:pt x="1908810" y="183498"/>
                </a:lnTo>
                <a:lnTo>
                  <a:pt x="1988612" y="236309"/>
                </a:lnTo>
                <a:lnTo>
                  <a:pt x="2063880" y="294823"/>
                </a:lnTo>
                <a:lnTo>
                  <a:pt x="2134290" y="358725"/>
                </a:lnTo>
                <a:lnTo>
                  <a:pt x="2199522" y="427701"/>
                </a:lnTo>
                <a:lnTo>
                  <a:pt x="2259253" y="501435"/>
                </a:lnTo>
                <a:lnTo>
                  <a:pt x="2313162" y="579611"/>
                </a:lnTo>
                <a:lnTo>
                  <a:pt x="2360927" y="661914"/>
                </a:lnTo>
                <a:lnTo>
                  <a:pt x="2402227" y="748030"/>
                </a:lnTo>
                <a:lnTo>
                  <a:pt x="2436739" y="837644"/>
                </a:lnTo>
                <a:lnTo>
                  <a:pt x="2464142" y="930438"/>
                </a:lnTo>
                <a:lnTo>
                  <a:pt x="2484114" y="1026100"/>
                </a:lnTo>
                <a:lnTo>
                  <a:pt x="2496333" y="1124313"/>
                </a:lnTo>
                <a:lnTo>
                  <a:pt x="2500477" y="1224762"/>
                </a:lnTo>
                <a:lnTo>
                  <a:pt x="2496333" y="1325211"/>
                </a:lnTo>
                <a:lnTo>
                  <a:pt x="2484114" y="1423424"/>
                </a:lnTo>
                <a:lnTo>
                  <a:pt x="2464142" y="1519086"/>
                </a:lnTo>
                <a:lnTo>
                  <a:pt x="2436739" y="1611881"/>
                </a:lnTo>
                <a:lnTo>
                  <a:pt x="2402227" y="1701494"/>
                </a:lnTo>
                <a:lnTo>
                  <a:pt x="2360927" y="1787610"/>
                </a:lnTo>
                <a:lnTo>
                  <a:pt x="2313162" y="1869913"/>
                </a:lnTo>
                <a:lnTo>
                  <a:pt x="2259253" y="1948090"/>
                </a:lnTo>
                <a:lnTo>
                  <a:pt x="2199522" y="2021823"/>
                </a:lnTo>
                <a:lnTo>
                  <a:pt x="2134290" y="2090799"/>
                </a:lnTo>
                <a:lnTo>
                  <a:pt x="2063880" y="2154701"/>
                </a:lnTo>
                <a:lnTo>
                  <a:pt x="1988612" y="2213216"/>
                </a:lnTo>
                <a:lnTo>
                  <a:pt x="1908810" y="2266026"/>
                </a:lnTo>
                <a:lnTo>
                  <a:pt x="1824794" y="2312818"/>
                </a:lnTo>
                <a:lnTo>
                  <a:pt x="1736887" y="2353276"/>
                </a:lnTo>
                <a:lnTo>
                  <a:pt x="1645410" y="2387085"/>
                </a:lnTo>
                <a:lnTo>
                  <a:pt x="1550685" y="2413930"/>
                </a:lnTo>
                <a:lnTo>
                  <a:pt x="1453033" y="2433495"/>
                </a:lnTo>
                <a:lnTo>
                  <a:pt x="1352777" y="2445465"/>
                </a:lnTo>
                <a:lnTo>
                  <a:pt x="1250238" y="2449525"/>
                </a:lnTo>
                <a:lnTo>
                  <a:pt x="1147699" y="2445465"/>
                </a:lnTo>
                <a:lnTo>
                  <a:pt x="1047443" y="2433495"/>
                </a:lnTo>
                <a:lnTo>
                  <a:pt x="949792" y="2413930"/>
                </a:lnTo>
                <a:lnTo>
                  <a:pt x="855067" y="2387085"/>
                </a:lnTo>
                <a:lnTo>
                  <a:pt x="763590" y="2353276"/>
                </a:lnTo>
                <a:lnTo>
                  <a:pt x="675682" y="2312818"/>
                </a:lnTo>
                <a:lnTo>
                  <a:pt x="591667" y="2266026"/>
                </a:lnTo>
                <a:lnTo>
                  <a:pt x="511864" y="2213216"/>
                </a:lnTo>
                <a:lnTo>
                  <a:pt x="436597" y="2154701"/>
                </a:lnTo>
                <a:lnTo>
                  <a:pt x="366187" y="2090799"/>
                </a:lnTo>
                <a:lnTo>
                  <a:pt x="300955" y="2021823"/>
                </a:lnTo>
                <a:lnTo>
                  <a:pt x="241224" y="1948090"/>
                </a:lnTo>
                <a:lnTo>
                  <a:pt x="187314" y="1869913"/>
                </a:lnTo>
                <a:lnTo>
                  <a:pt x="139549" y="1787610"/>
                </a:lnTo>
                <a:lnTo>
                  <a:pt x="98250" y="1701494"/>
                </a:lnTo>
                <a:lnTo>
                  <a:pt x="63738" y="1611881"/>
                </a:lnTo>
                <a:lnTo>
                  <a:pt x="36335" y="1519086"/>
                </a:lnTo>
                <a:lnTo>
                  <a:pt x="16363" y="1423424"/>
                </a:lnTo>
                <a:lnTo>
                  <a:pt x="4144" y="1325211"/>
                </a:lnTo>
                <a:lnTo>
                  <a:pt x="0" y="122476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" name="object 8"/>
          <p:cNvSpPr>
            <a:spLocks/>
          </p:cNvSpPr>
          <p:nvPr/>
        </p:nvSpPr>
        <p:spPr bwMode="auto">
          <a:xfrm>
            <a:off x="5648990" y="1044175"/>
            <a:ext cx="1609561" cy="1569613"/>
          </a:xfrm>
          <a:custGeom>
            <a:avLst/>
            <a:gdLst>
              <a:gd name="T0" fmla="*/ 801807 w 1746884"/>
              <a:gd name="T1" fmla="*/ 2835 h 1711325"/>
              <a:gd name="T2" fmla="*/ 663545 w 1746884"/>
              <a:gd name="T3" fmla="*/ 24861 h 1711325"/>
              <a:gd name="T4" fmla="*/ 533461 w 1746884"/>
              <a:gd name="T5" fmla="*/ 67225 h 1711325"/>
              <a:gd name="T6" fmla="*/ 413352 w 1746884"/>
              <a:gd name="T7" fmla="*/ 128165 h 1711325"/>
              <a:gd name="T8" fmla="*/ 305017 w 1746884"/>
              <a:gd name="T9" fmla="*/ 205921 h 1711325"/>
              <a:gd name="T10" fmla="*/ 210254 w 1746884"/>
              <a:gd name="T11" fmla="*/ 298732 h 1711325"/>
              <a:gd name="T12" fmla="*/ 130862 w 1746884"/>
              <a:gd name="T13" fmla="*/ 404836 h 1711325"/>
              <a:gd name="T14" fmla="*/ 68640 w 1746884"/>
              <a:gd name="T15" fmla="*/ 522472 h 1711325"/>
              <a:gd name="T16" fmla="*/ 25384 w 1746884"/>
              <a:gd name="T17" fmla="*/ 649879 h 1711325"/>
              <a:gd name="T18" fmla="*/ 2895 w 1746884"/>
              <a:gd name="T19" fmla="*/ 785297 h 1711325"/>
              <a:gd name="T20" fmla="*/ 2895 w 1746884"/>
              <a:gd name="T21" fmla="*/ 925621 h 1711325"/>
              <a:gd name="T22" fmla="*/ 25384 w 1746884"/>
              <a:gd name="T23" fmla="*/ 1061038 h 1711325"/>
              <a:gd name="T24" fmla="*/ 68640 w 1746884"/>
              <a:gd name="T25" fmla="*/ 1188446 h 1711325"/>
              <a:gd name="T26" fmla="*/ 130862 w 1746884"/>
              <a:gd name="T27" fmla="*/ 1306082 h 1711325"/>
              <a:gd name="T28" fmla="*/ 210254 w 1746884"/>
              <a:gd name="T29" fmla="*/ 1412186 h 1711325"/>
              <a:gd name="T30" fmla="*/ 305017 w 1746884"/>
              <a:gd name="T31" fmla="*/ 1504997 h 1711325"/>
              <a:gd name="T32" fmla="*/ 413352 w 1746884"/>
              <a:gd name="T33" fmla="*/ 1582753 h 1711325"/>
              <a:gd name="T34" fmla="*/ 533461 w 1746884"/>
              <a:gd name="T35" fmla="*/ 1643693 h 1711325"/>
              <a:gd name="T36" fmla="*/ 663545 w 1746884"/>
              <a:gd name="T37" fmla="*/ 1686057 h 1711325"/>
              <a:gd name="T38" fmla="*/ 801807 w 1746884"/>
              <a:gd name="T39" fmla="*/ 1708082 h 1711325"/>
              <a:gd name="T40" fmla="*/ 945079 w 1746884"/>
              <a:gd name="T41" fmla="*/ 1708082 h 1711325"/>
              <a:gd name="T42" fmla="*/ 1083343 w 1746884"/>
              <a:gd name="T43" fmla="*/ 1686057 h 1711325"/>
              <a:gd name="T44" fmla="*/ 1213429 w 1746884"/>
              <a:gd name="T45" fmla="*/ 1643693 h 1711325"/>
              <a:gd name="T46" fmla="*/ 1333538 w 1746884"/>
              <a:gd name="T47" fmla="*/ 1582753 h 1711325"/>
              <a:gd name="T48" fmla="*/ 1441872 w 1746884"/>
              <a:gd name="T49" fmla="*/ 1504997 h 1711325"/>
              <a:gd name="T50" fmla="*/ 1536634 w 1746884"/>
              <a:gd name="T51" fmla="*/ 1412186 h 1711325"/>
              <a:gd name="T52" fmla="*/ 1616025 w 1746884"/>
              <a:gd name="T53" fmla="*/ 1306082 h 1711325"/>
              <a:gd name="T54" fmla="*/ 1678246 w 1746884"/>
              <a:gd name="T55" fmla="*/ 1188446 h 1711325"/>
              <a:gd name="T56" fmla="*/ 1721500 w 1746884"/>
              <a:gd name="T57" fmla="*/ 1061038 h 1711325"/>
              <a:gd name="T58" fmla="*/ 1743989 w 1746884"/>
              <a:gd name="T59" fmla="*/ 925621 h 1711325"/>
              <a:gd name="T60" fmla="*/ 1743989 w 1746884"/>
              <a:gd name="T61" fmla="*/ 785297 h 1711325"/>
              <a:gd name="T62" fmla="*/ 1721500 w 1746884"/>
              <a:gd name="T63" fmla="*/ 649879 h 1711325"/>
              <a:gd name="T64" fmla="*/ 1678246 w 1746884"/>
              <a:gd name="T65" fmla="*/ 522472 h 1711325"/>
              <a:gd name="T66" fmla="*/ 1616025 w 1746884"/>
              <a:gd name="T67" fmla="*/ 404836 h 1711325"/>
              <a:gd name="T68" fmla="*/ 1536634 w 1746884"/>
              <a:gd name="T69" fmla="*/ 298732 h 1711325"/>
              <a:gd name="T70" fmla="*/ 1441872 w 1746884"/>
              <a:gd name="T71" fmla="*/ 205921 h 1711325"/>
              <a:gd name="T72" fmla="*/ 1333538 w 1746884"/>
              <a:gd name="T73" fmla="*/ 128165 h 1711325"/>
              <a:gd name="T74" fmla="*/ 1213429 w 1746884"/>
              <a:gd name="T75" fmla="*/ 67225 h 1711325"/>
              <a:gd name="T76" fmla="*/ 1083343 w 1746884"/>
              <a:gd name="T77" fmla="*/ 24861 h 1711325"/>
              <a:gd name="T78" fmla="*/ 945079 w 1746884"/>
              <a:gd name="T79" fmla="*/ 2835 h 171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46884" h="1711325">
                <a:moveTo>
                  <a:pt x="873442" y="0"/>
                </a:moveTo>
                <a:lnTo>
                  <a:pt x="801807" y="2835"/>
                </a:lnTo>
                <a:lnTo>
                  <a:pt x="731766" y="11196"/>
                </a:lnTo>
                <a:lnTo>
                  <a:pt x="663545" y="24861"/>
                </a:lnTo>
                <a:lnTo>
                  <a:pt x="597368" y="43611"/>
                </a:lnTo>
                <a:lnTo>
                  <a:pt x="533461" y="67225"/>
                </a:lnTo>
                <a:lnTo>
                  <a:pt x="472047" y="95483"/>
                </a:lnTo>
                <a:lnTo>
                  <a:pt x="413352" y="128165"/>
                </a:lnTo>
                <a:lnTo>
                  <a:pt x="357600" y="165051"/>
                </a:lnTo>
                <a:lnTo>
                  <a:pt x="305017" y="205921"/>
                </a:lnTo>
                <a:lnTo>
                  <a:pt x="255827" y="250555"/>
                </a:lnTo>
                <a:lnTo>
                  <a:pt x="210254" y="298732"/>
                </a:lnTo>
                <a:lnTo>
                  <a:pt x="168525" y="350232"/>
                </a:lnTo>
                <a:lnTo>
                  <a:pt x="130862" y="404836"/>
                </a:lnTo>
                <a:lnTo>
                  <a:pt x="97492" y="462322"/>
                </a:lnTo>
                <a:lnTo>
                  <a:pt x="68640" y="522472"/>
                </a:lnTo>
                <a:lnTo>
                  <a:pt x="44529" y="585064"/>
                </a:lnTo>
                <a:lnTo>
                  <a:pt x="25384" y="649879"/>
                </a:lnTo>
                <a:lnTo>
                  <a:pt x="11432" y="716697"/>
                </a:lnTo>
                <a:lnTo>
                  <a:pt x="2895" y="785297"/>
                </a:lnTo>
                <a:lnTo>
                  <a:pt x="0" y="855459"/>
                </a:lnTo>
                <a:lnTo>
                  <a:pt x="2895" y="925621"/>
                </a:lnTo>
                <a:lnTo>
                  <a:pt x="11432" y="994221"/>
                </a:lnTo>
                <a:lnTo>
                  <a:pt x="25384" y="1061038"/>
                </a:lnTo>
                <a:lnTo>
                  <a:pt x="44529" y="1125853"/>
                </a:lnTo>
                <a:lnTo>
                  <a:pt x="68640" y="1188446"/>
                </a:lnTo>
                <a:lnTo>
                  <a:pt x="97492" y="1248595"/>
                </a:lnTo>
                <a:lnTo>
                  <a:pt x="130862" y="1306082"/>
                </a:lnTo>
                <a:lnTo>
                  <a:pt x="168525" y="1360686"/>
                </a:lnTo>
                <a:lnTo>
                  <a:pt x="210254" y="1412186"/>
                </a:lnTo>
                <a:lnTo>
                  <a:pt x="255827" y="1460363"/>
                </a:lnTo>
                <a:lnTo>
                  <a:pt x="305017" y="1504997"/>
                </a:lnTo>
                <a:lnTo>
                  <a:pt x="357600" y="1545866"/>
                </a:lnTo>
                <a:lnTo>
                  <a:pt x="413352" y="1582753"/>
                </a:lnTo>
                <a:lnTo>
                  <a:pt x="472047" y="1615435"/>
                </a:lnTo>
                <a:lnTo>
                  <a:pt x="533461" y="1643693"/>
                </a:lnTo>
                <a:lnTo>
                  <a:pt x="597368" y="1667307"/>
                </a:lnTo>
                <a:lnTo>
                  <a:pt x="663545" y="1686057"/>
                </a:lnTo>
                <a:lnTo>
                  <a:pt x="731766" y="1699722"/>
                </a:lnTo>
                <a:lnTo>
                  <a:pt x="801807" y="1708082"/>
                </a:lnTo>
                <a:lnTo>
                  <a:pt x="873442" y="1710918"/>
                </a:lnTo>
                <a:lnTo>
                  <a:pt x="945079" y="1708082"/>
                </a:lnTo>
                <a:lnTo>
                  <a:pt x="1015121" y="1699722"/>
                </a:lnTo>
                <a:lnTo>
                  <a:pt x="1083343" y="1686057"/>
                </a:lnTo>
                <a:lnTo>
                  <a:pt x="1149520" y="1667307"/>
                </a:lnTo>
                <a:lnTo>
                  <a:pt x="1213429" y="1643693"/>
                </a:lnTo>
                <a:lnTo>
                  <a:pt x="1274843" y="1615435"/>
                </a:lnTo>
                <a:lnTo>
                  <a:pt x="1333538" y="1582753"/>
                </a:lnTo>
                <a:lnTo>
                  <a:pt x="1389289" y="1545866"/>
                </a:lnTo>
                <a:lnTo>
                  <a:pt x="1441872" y="1504997"/>
                </a:lnTo>
                <a:lnTo>
                  <a:pt x="1491062" y="1460363"/>
                </a:lnTo>
                <a:lnTo>
                  <a:pt x="1536634" y="1412186"/>
                </a:lnTo>
                <a:lnTo>
                  <a:pt x="1578363" y="1360686"/>
                </a:lnTo>
                <a:lnTo>
                  <a:pt x="1616025" y="1306082"/>
                </a:lnTo>
                <a:lnTo>
                  <a:pt x="1649394" y="1248595"/>
                </a:lnTo>
                <a:lnTo>
                  <a:pt x="1678246" y="1188446"/>
                </a:lnTo>
                <a:lnTo>
                  <a:pt x="1702357" y="1125853"/>
                </a:lnTo>
                <a:lnTo>
                  <a:pt x="1721500" y="1061038"/>
                </a:lnTo>
                <a:lnTo>
                  <a:pt x="1735453" y="994221"/>
                </a:lnTo>
                <a:lnTo>
                  <a:pt x="1743989" y="925621"/>
                </a:lnTo>
                <a:lnTo>
                  <a:pt x="1746885" y="855459"/>
                </a:lnTo>
                <a:lnTo>
                  <a:pt x="1743989" y="785297"/>
                </a:lnTo>
                <a:lnTo>
                  <a:pt x="1735453" y="716697"/>
                </a:lnTo>
                <a:lnTo>
                  <a:pt x="1721500" y="649879"/>
                </a:lnTo>
                <a:lnTo>
                  <a:pt x="1702357" y="585064"/>
                </a:lnTo>
                <a:lnTo>
                  <a:pt x="1678246" y="522472"/>
                </a:lnTo>
                <a:lnTo>
                  <a:pt x="1649394" y="462322"/>
                </a:lnTo>
                <a:lnTo>
                  <a:pt x="1616025" y="404836"/>
                </a:lnTo>
                <a:lnTo>
                  <a:pt x="1578363" y="350232"/>
                </a:lnTo>
                <a:lnTo>
                  <a:pt x="1536634" y="298732"/>
                </a:lnTo>
                <a:lnTo>
                  <a:pt x="1491062" y="250555"/>
                </a:lnTo>
                <a:lnTo>
                  <a:pt x="1441872" y="205921"/>
                </a:lnTo>
                <a:lnTo>
                  <a:pt x="1389289" y="165051"/>
                </a:lnTo>
                <a:lnTo>
                  <a:pt x="1333538" y="128165"/>
                </a:lnTo>
                <a:lnTo>
                  <a:pt x="1274843" y="95483"/>
                </a:lnTo>
                <a:lnTo>
                  <a:pt x="1213429" y="67225"/>
                </a:lnTo>
                <a:lnTo>
                  <a:pt x="1149520" y="43611"/>
                </a:lnTo>
                <a:lnTo>
                  <a:pt x="1083343" y="24861"/>
                </a:lnTo>
                <a:lnTo>
                  <a:pt x="1015121" y="11196"/>
                </a:lnTo>
                <a:lnTo>
                  <a:pt x="945079" y="2835"/>
                </a:lnTo>
                <a:lnTo>
                  <a:pt x="8734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" name="object 9"/>
          <p:cNvSpPr>
            <a:spLocks/>
          </p:cNvSpPr>
          <p:nvPr/>
        </p:nvSpPr>
        <p:spPr bwMode="auto">
          <a:xfrm>
            <a:off x="5648990" y="1044175"/>
            <a:ext cx="1609561" cy="1569613"/>
          </a:xfrm>
          <a:custGeom>
            <a:avLst/>
            <a:gdLst>
              <a:gd name="T0" fmla="*/ 2895 w 1746884"/>
              <a:gd name="T1" fmla="*/ 785297 h 1711325"/>
              <a:gd name="T2" fmla="*/ 25384 w 1746884"/>
              <a:gd name="T3" fmla="*/ 649879 h 1711325"/>
              <a:gd name="T4" fmla="*/ 68640 w 1746884"/>
              <a:gd name="T5" fmla="*/ 522472 h 1711325"/>
              <a:gd name="T6" fmla="*/ 130862 w 1746884"/>
              <a:gd name="T7" fmla="*/ 404836 h 1711325"/>
              <a:gd name="T8" fmla="*/ 210254 w 1746884"/>
              <a:gd name="T9" fmla="*/ 298732 h 1711325"/>
              <a:gd name="T10" fmla="*/ 305017 w 1746884"/>
              <a:gd name="T11" fmla="*/ 205921 h 1711325"/>
              <a:gd name="T12" fmla="*/ 413352 w 1746884"/>
              <a:gd name="T13" fmla="*/ 128165 h 1711325"/>
              <a:gd name="T14" fmla="*/ 533461 w 1746884"/>
              <a:gd name="T15" fmla="*/ 67225 h 1711325"/>
              <a:gd name="T16" fmla="*/ 663545 w 1746884"/>
              <a:gd name="T17" fmla="*/ 24861 h 1711325"/>
              <a:gd name="T18" fmla="*/ 801807 w 1746884"/>
              <a:gd name="T19" fmla="*/ 2835 h 1711325"/>
              <a:gd name="T20" fmla="*/ 945079 w 1746884"/>
              <a:gd name="T21" fmla="*/ 2835 h 1711325"/>
              <a:gd name="T22" fmla="*/ 1083343 w 1746884"/>
              <a:gd name="T23" fmla="*/ 24861 h 1711325"/>
              <a:gd name="T24" fmla="*/ 1213429 w 1746884"/>
              <a:gd name="T25" fmla="*/ 67225 h 1711325"/>
              <a:gd name="T26" fmla="*/ 1333538 w 1746884"/>
              <a:gd name="T27" fmla="*/ 128165 h 1711325"/>
              <a:gd name="T28" fmla="*/ 1441872 w 1746884"/>
              <a:gd name="T29" fmla="*/ 205921 h 1711325"/>
              <a:gd name="T30" fmla="*/ 1536634 w 1746884"/>
              <a:gd name="T31" fmla="*/ 298732 h 1711325"/>
              <a:gd name="T32" fmla="*/ 1616025 w 1746884"/>
              <a:gd name="T33" fmla="*/ 404836 h 1711325"/>
              <a:gd name="T34" fmla="*/ 1678246 w 1746884"/>
              <a:gd name="T35" fmla="*/ 522472 h 1711325"/>
              <a:gd name="T36" fmla="*/ 1721500 w 1746884"/>
              <a:gd name="T37" fmla="*/ 649879 h 1711325"/>
              <a:gd name="T38" fmla="*/ 1743989 w 1746884"/>
              <a:gd name="T39" fmla="*/ 785297 h 1711325"/>
              <a:gd name="T40" fmla="*/ 1743989 w 1746884"/>
              <a:gd name="T41" fmla="*/ 925621 h 1711325"/>
              <a:gd name="T42" fmla="*/ 1721500 w 1746884"/>
              <a:gd name="T43" fmla="*/ 1061038 h 1711325"/>
              <a:gd name="T44" fmla="*/ 1678246 w 1746884"/>
              <a:gd name="T45" fmla="*/ 1188446 h 1711325"/>
              <a:gd name="T46" fmla="*/ 1616025 w 1746884"/>
              <a:gd name="T47" fmla="*/ 1306082 h 1711325"/>
              <a:gd name="T48" fmla="*/ 1536634 w 1746884"/>
              <a:gd name="T49" fmla="*/ 1412186 h 1711325"/>
              <a:gd name="T50" fmla="*/ 1441872 w 1746884"/>
              <a:gd name="T51" fmla="*/ 1504997 h 1711325"/>
              <a:gd name="T52" fmla="*/ 1333538 w 1746884"/>
              <a:gd name="T53" fmla="*/ 1582753 h 1711325"/>
              <a:gd name="T54" fmla="*/ 1213429 w 1746884"/>
              <a:gd name="T55" fmla="*/ 1643693 h 1711325"/>
              <a:gd name="T56" fmla="*/ 1083343 w 1746884"/>
              <a:gd name="T57" fmla="*/ 1686057 h 1711325"/>
              <a:gd name="T58" fmla="*/ 945079 w 1746884"/>
              <a:gd name="T59" fmla="*/ 1708082 h 1711325"/>
              <a:gd name="T60" fmla="*/ 801807 w 1746884"/>
              <a:gd name="T61" fmla="*/ 1708082 h 1711325"/>
              <a:gd name="T62" fmla="*/ 663545 w 1746884"/>
              <a:gd name="T63" fmla="*/ 1686057 h 1711325"/>
              <a:gd name="T64" fmla="*/ 533461 w 1746884"/>
              <a:gd name="T65" fmla="*/ 1643693 h 1711325"/>
              <a:gd name="T66" fmla="*/ 413352 w 1746884"/>
              <a:gd name="T67" fmla="*/ 1582753 h 1711325"/>
              <a:gd name="T68" fmla="*/ 305017 w 1746884"/>
              <a:gd name="T69" fmla="*/ 1504997 h 1711325"/>
              <a:gd name="T70" fmla="*/ 210254 w 1746884"/>
              <a:gd name="T71" fmla="*/ 1412186 h 1711325"/>
              <a:gd name="T72" fmla="*/ 130862 w 1746884"/>
              <a:gd name="T73" fmla="*/ 1306082 h 1711325"/>
              <a:gd name="T74" fmla="*/ 68640 w 1746884"/>
              <a:gd name="T75" fmla="*/ 1188446 h 1711325"/>
              <a:gd name="T76" fmla="*/ 25384 w 1746884"/>
              <a:gd name="T77" fmla="*/ 1061038 h 1711325"/>
              <a:gd name="T78" fmla="*/ 2895 w 1746884"/>
              <a:gd name="T79" fmla="*/ 925621 h 171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46884" h="1711325">
                <a:moveTo>
                  <a:pt x="0" y="855459"/>
                </a:moveTo>
                <a:lnTo>
                  <a:pt x="2895" y="785297"/>
                </a:lnTo>
                <a:lnTo>
                  <a:pt x="11432" y="716697"/>
                </a:lnTo>
                <a:lnTo>
                  <a:pt x="25384" y="649879"/>
                </a:lnTo>
                <a:lnTo>
                  <a:pt x="44529" y="585064"/>
                </a:lnTo>
                <a:lnTo>
                  <a:pt x="68640" y="522472"/>
                </a:lnTo>
                <a:lnTo>
                  <a:pt x="97492" y="462322"/>
                </a:lnTo>
                <a:lnTo>
                  <a:pt x="130862" y="404836"/>
                </a:lnTo>
                <a:lnTo>
                  <a:pt x="168525" y="350232"/>
                </a:lnTo>
                <a:lnTo>
                  <a:pt x="210254" y="298732"/>
                </a:lnTo>
                <a:lnTo>
                  <a:pt x="255827" y="250555"/>
                </a:lnTo>
                <a:lnTo>
                  <a:pt x="305017" y="205921"/>
                </a:lnTo>
                <a:lnTo>
                  <a:pt x="357600" y="165051"/>
                </a:lnTo>
                <a:lnTo>
                  <a:pt x="413352" y="128165"/>
                </a:lnTo>
                <a:lnTo>
                  <a:pt x="472047" y="95483"/>
                </a:lnTo>
                <a:lnTo>
                  <a:pt x="533461" y="67225"/>
                </a:lnTo>
                <a:lnTo>
                  <a:pt x="597368" y="43611"/>
                </a:lnTo>
                <a:lnTo>
                  <a:pt x="663545" y="24861"/>
                </a:lnTo>
                <a:lnTo>
                  <a:pt x="731766" y="11196"/>
                </a:lnTo>
                <a:lnTo>
                  <a:pt x="801807" y="2835"/>
                </a:lnTo>
                <a:lnTo>
                  <a:pt x="873442" y="0"/>
                </a:lnTo>
                <a:lnTo>
                  <a:pt x="945079" y="2835"/>
                </a:lnTo>
                <a:lnTo>
                  <a:pt x="1015121" y="11196"/>
                </a:lnTo>
                <a:lnTo>
                  <a:pt x="1083343" y="24861"/>
                </a:lnTo>
                <a:lnTo>
                  <a:pt x="1149520" y="43611"/>
                </a:lnTo>
                <a:lnTo>
                  <a:pt x="1213429" y="67225"/>
                </a:lnTo>
                <a:lnTo>
                  <a:pt x="1274843" y="95483"/>
                </a:lnTo>
                <a:lnTo>
                  <a:pt x="1333538" y="128165"/>
                </a:lnTo>
                <a:lnTo>
                  <a:pt x="1389289" y="165051"/>
                </a:lnTo>
                <a:lnTo>
                  <a:pt x="1441872" y="205921"/>
                </a:lnTo>
                <a:lnTo>
                  <a:pt x="1491062" y="250555"/>
                </a:lnTo>
                <a:lnTo>
                  <a:pt x="1536634" y="298732"/>
                </a:lnTo>
                <a:lnTo>
                  <a:pt x="1578363" y="350232"/>
                </a:lnTo>
                <a:lnTo>
                  <a:pt x="1616025" y="404836"/>
                </a:lnTo>
                <a:lnTo>
                  <a:pt x="1649394" y="462322"/>
                </a:lnTo>
                <a:lnTo>
                  <a:pt x="1678246" y="522472"/>
                </a:lnTo>
                <a:lnTo>
                  <a:pt x="1702357" y="585064"/>
                </a:lnTo>
                <a:lnTo>
                  <a:pt x="1721500" y="649879"/>
                </a:lnTo>
                <a:lnTo>
                  <a:pt x="1735453" y="716697"/>
                </a:lnTo>
                <a:lnTo>
                  <a:pt x="1743989" y="785297"/>
                </a:lnTo>
                <a:lnTo>
                  <a:pt x="1746885" y="855459"/>
                </a:lnTo>
                <a:lnTo>
                  <a:pt x="1743989" y="925621"/>
                </a:lnTo>
                <a:lnTo>
                  <a:pt x="1735453" y="994221"/>
                </a:lnTo>
                <a:lnTo>
                  <a:pt x="1721500" y="1061038"/>
                </a:lnTo>
                <a:lnTo>
                  <a:pt x="1702357" y="1125853"/>
                </a:lnTo>
                <a:lnTo>
                  <a:pt x="1678246" y="1188446"/>
                </a:lnTo>
                <a:lnTo>
                  <a:pt x="1649394" y="1248595"/>
                </a:lnTo>
                <a:lnTo>
                  <a:pt x="1616025" y="1306082"/>
                </a:lnTo>
                <a:lnTo>
                  <a:pt x="1578363" y="1360686"/>
                </a:lnTo>
                <a:lnTo>
                  <a:pt x="1536634" y="1412186"/>
                </a:lnTo>
                <a:lnTo>
                  <a:pt x="1491062" y="1460363"/>
                </a:lnTo>
                <a:lnTo>
                  <a:pt x="1441872" y="1504997"/>
                </a:lnTo>
                <a:lnTo>
                  <a:pt x="1389289" y="1545866"/>
                </a:lnTo>
                <a:lnTo>
                  <a:pt x="1333538" y="1582753"/>
                </a:lnTo>
                <a:lnTo>
                  <a:pt x="1274843" y="1615435"/>
                </a:lnTo>
                <a:lnTo>
                  <a:pt x="1213429" y="1643693"/>
                </a:lnTo>
                <a:lnTo>
                  <a:pt x="1149520" y="1667307"/>
                </a:lnTo>
                <a:lnTo>
                  <a:pt x="1083343" y="1686057"/>
                </a:lnTo>
                <a:lnTo>
                  <a:pt x="1015121" y="1699722"/>
                </a:lnTo>
                <a:lnTo>
                  <a:pt x="945079" y="1708082"/>
                </a:lnTo>
                <a:lnTo>
                  <a:pt x="873442" y="1710918"/>
                </a:lnTo>
                <a:lnTo>
                  <a:pt x="801807" y="1708082"/>
                </a:lnTo>
                <a:lnTo>
                  <a:pt x="731766" y="1699722"/>
                </a:lnTo>
                <a:lnTo>
                  <a:pt x="663545" y="1686057"/>
                </a:lnTo>
                <a:lnTo>
                  <a:pt x="597368" y="1667307"/>
                </a:lnTo>
                <a:lnTo>
                  <a:pt x="533461" y="1643693"/>
                </a:lnTo>
                <a:lnTo>
                  <a:pt x="472047" y="1615435"/>
                </a:lnTo>
                <a:lnTo>
                  <a:pt x="413352" y="1582753"/>
                </a:lnTo>
                <a:lnTo>
                  <a:pt x="357600" y="1545866"/>
                </a:lnTo>
                <a:lnTo>
                  <a:pt x="305017" y="1504997"/>
                </a:lnTo>
                <a:lnTo>
                  <a:pt x="255827" y="1460363"/>
                </a:lnTo>
                <a:lnTo>
                  <a:pt x="210254" y="1412186"/>
                </a:lnTo>
                <a:lnTo>
                  <a:pt x="168525" y="1360686"/>
                </a:lnTo>
                <a:lnTo>
                  <a:pt x="130862" y="1306082"/>
                </a:lnTo>
                <a:lnTo>
                  <a:pt x="97492" y="1248595"/>
                </a:lnTo>
                <a:lnTo>
                  <a:pt x="68640" y="1188446"/>
                </a:lnTo>
                <a:lnTo>
                  <a:pt x="44529" y="1125853"/>
                </a:lnTo>
                <a:lnTo>
                  <a:pt x="25384" y="1061038"/>
                </a:lnTo>
                <a:lnTo>
                  <a:pt x="11432" y="994221"/>
                </a:lnTo>
                <a:lnTo>
                  <a:pt x="2895" y="925621"/>
                </a:lnTo>
                <a:lnTo>
                  <a:pt x="0" y="85545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" name="object 10"/>
          <p:cNvSpPr>
            <a:spLocks/>
          </p:cNvSpPr>
          <p:nvPr/>
        </p:nvSpPr>
        <p:spPr bwMode="auto">
          <a:xfrm>
            <a:off x="4972127" y="383132"/>
            <a:ext cx="2963287" cy="2891699"/>
          </a:xfrm>
          <a:custGeom>
            <a:avLst/>
            <a:gdLst>
              <a:gd name="T0" fmla="*/ 5333 w 3218179"/>
              <a:gd name="T1" fmla="*/ 1446832 h 3152775"/>
              <a:gd name="T2" fmla="*/ 46763 w 3218179"/>
              <a:gd name="T3" fmla="*/ 1197344 h 3152775"/>
              <a:gd name="T4" fmla="*/ 126446 w 3218179"/>
              <a:gd name="T5" fmla="*/ 962611 h 3152775"/>
              <a:gd name="T6" fmla="*/ 241072 w 3218179"/>
              <a:gd name="T7" fmla="*/ 745879 h 3152775"/>
              <a:gd name="T8" fmla="*/ 387326 w 3218179"/>
              <a:gd name="T9" fmla="*/ 550392 h 3152775"/>
              <a:gd name="T10" fmla="*/ 561897 w 3218179"/>
              <a:gd name="T11" fmla="*/ 379397 h 3152775"/>
              <a:gd name="T12" fmla="*/ 761471 w 3218179"/>
              <a:gd name="T13" fmla="*/ 236137 h 3152775"/>
              <a:gd name="T14" fmla="*/ 982735 w 3218179"/>
              <a:gd name="T15" fmla="*/ 123858 h 3152775"/>
              <a:gd name="T16" fmla="*/ 1222377 w 3218179"/>
              <a:gd name="T17" fmla="*/ 45805 h 3152775"/>
              <a:gd name="T18" fmla="*/ 1477084 w 3218179"/>
              <a:gd name="T19" fmla="*/ 5224 h 3152775"/>
              <a:gd name="T20" fmla="*/ 1741019 w 3218179"/>
              <a:gd name="T21" fmla="*/ 5224 h 3152775"/>
              <a:gd name="T22" fmla="*/ 1995726 w 3218179"/>
              <a:gd name="T23" fmla="*/ 45805 h 3152775"/>
              <a:gd name="T24" fmla="*/ 2235368 w 3218179"/>
              <a:gd name="T25" fmla="*/ 123858 h 3152775"/>
              <a:gd name="T26" fmla="*/ 2456632 w 3218179"/>
              <a:gd name="T27" fmla="*/ 236137 h 3152775"/>
              <a:gd name="T28" fmla="*/ 2656206 w 3218179"/>
              <a:gd name="T29" fmla="*/ 379397 h 3152775"/>
              <a:gd name="T30" fmla="*/ 2830777 w 3218179"/>
              <a:gd name="T31" fmla="*/ 550392 h 3152775"/>
              <a:gd name="T32" fmla="*/ 2977031 w 3218179"/>
              <a:gd name="T33" fmla="*/ 745879 h 3152775"/>
              <a:gd name="T34" fmla="*/ 3091656 w 3218179"/>
              <a:gd name="T35" fmla="*/ 962611 h 3152775"/>
              <a:gd name="T36" fmla="*/ 3171340 w 3218179"/>
              <a:gd name="T37" fmla="*/ 1197344 h 3152775"/>
              <a:gd name="T38" fmla="*/ 3212769 w 3218179"/>
              <a:gd name="T39" fmla="*/ 1446832 h 3152775"/>
              <a:gd name="T40" fmla="*/ 3212769 w 3218179"/>
              <a:gd name="T41" fmla="*/ 1705358 h 3152775"/>
              <a:gd name="T42" fmla="*/ 3171340 w 3218179"/>
              <a:gd name="T43" fmla="*/ 1954846 h 3152775"/>
              <a:gd name="T44" fmla="*/ 3091656 w 3218179"/>
              <a:gd name="T45" fmla="*/ 2189579 h 3152775"/>
              <a:gd name="T46" fmla="*/ 2977031 w 3218179"/>
              <a:gd name="T47" fmla="*/ 2406311 h 3152775"/>
              <a:gd name="T48" fmla="*/ 2830777 w 3218179"/>
              <a:gd name="T49" fmla="*/ 2601798 h 3152775"/>
              <a:gd name="T50" fmla="*/ 2656206 w 3218179"/>
              <a:gd name="T51" fmla="*/ 2772793 h 3152775"/>
              <a:gd name="T52" fmla="*/ 2456632 w 3218179"/>
              <a:gd name="T53" fmla="*/ 2916053 h 3152775"/>
              <a:gd name="T54" fmla="*/ 2235368 w 3218179"/>
              <a:gd name="T55" fmla="*/ 3028332 h 3152775"/>
              <a:gd name="T56" fmla="*/ 1995726 w 3218179"/>
              <a:gd name="T57" fmla="*/ 3106384 h 3152775"/>
              <a:gd name="T58" fmla="*/ 1741019 w 3218179"/>
              <a:gd name="T59" fmla="*/ 3146966 h 3152775"/>
              <a:gd name="T60" fmla="*/ 1477084 w 3218179"/>
              <a:gd name="T61" fmla="*/ 3146966 h 3152775"/>
              <a:gd name="T62" fmla="*/ 1222377 w 3218179"/>
              <a:gd name="T63" fmla="*/ 3106384 h 3152775"/>
              <a:gd name="T64" fmla="*/ 982735 w 3218179"/>
              <a:gd name="T65" fmla="*/ 3028332 h 3152775"/>
              <a:gd name="T66" fmla="*/ 761471 w 3218179"/>
              <a:gd name="T67" fmla="*/ 2916053 h 3152775"/>
              <a:gd name="T68" fmla="*/ 561897 w 3218179"/>
              <a:gd name="T69" fmla="*/ 2772793 h 3152775"/>
              <a:gd name="T70" fmla="*/ 387326 w 3218179"/>
              <a:gd name="T71" fmla="*/ 2601798 h 3152775"/>
              <a:gd name="T72" fmla="*/ 241072 w 3218179"/>
              <a:gd name="T73" fmla="*/ 2406311 h 3152775"/>
              <a:gd name="T74" fmla="*/ 126446 w 3218179"/>
              <a:gd name="T75" fmla="*/ 2189579 h 3152775"/>
              <a:gd name="T76" fmla="*/ 46763 w 3218179"/>
              <a:gd name="T77" fmla="*/ 1954846 h 3152775"/>
              <a:gd name="T78" fmla="*/ 5333 w 3218179"/>
              <a:gd name="T79" fmla="*/ 1705358 h 315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18179" h="3152775">
                <a:moveTo>
                  <a:pt x="0" y="1576095"/>
                </a:moveTo>
                <a:lnTo>
                  <a:pt x="5333" y="1446832"/>
                </a:lnTo>
                <a:lnTo>
                  <a:pt x="21059" y="1320446"/>
                </a:lnTo>
                <a:lnTo>
                  <a:pt x="46763" y="1197344"/>
                </a:lnTo>
                <a:lnTo>
                  <a:pt x="82030" y="1077930"/>
                </a:lnTo>
                <a:lnTo>
                  <a:pt x="126446" y="962611"/>
                </a:lnTo>
                <a:lnTo>
                  <a:pt x="179599" y="851792"/>
                </a:lnTo>
                <a:lnTo>
                  <a:pt x="241072" y="745879"/>
                </a:lnTo>
                <a:lnTo>
                  <a:pt x="310453" y="645277"/>
                </a:lnTo>
                <a:lnTo>
                  <a:pt x="387326" y="550392"/>
                </a:lnTo>
                <a:lnTo>
                  <a:pt x="471279" y="461630"/>
                </a:lnTo>
                <a:lnTo>
                  <a:pt x="561897" y="379397"/>
                </a:lnTo>
                <a:lnTo>
                  <a:pt x="658765" y="304097"/>
                </a:lnTo>
                <a:lnTo>
                  <a:pt x="761471" y="236137"/>
                </a:lnTo>
                <a:lnTo>
                  <a:pt x="869598" y="175922"/>
                </a:lnTo>
                <a:lnTo>
                  <a:pt x="982735" y="123858"/>
                </a:lnTo>
                <a:lnTo>
                  <a:pt x="1100466" y="80351"/>
                </a:lnTo>
                <a:lnTo>
                  <a:pt x="1222377" y="45805"/>
                </a:lnTo>
                <a:lnTo>
                  <a:pt x="1348054" y="20628"/>
                </a:lnTo>
                <a:lnTo>
                  <a:pt x="1477084" y="5224"/>
                </a:lnTo>
                <a:lnTo>
                  <a:pt x="1609051" y="0"/>
                </a:lnTo>
                <a:lnTo>
                  <a:pt x="1741019" y="5224"/>
                </a:lnTo>
                <a:lnTo>
                  <a:pt x="1870049" y="20628"/>
                </a:lnTo>
                <a:lnTo>
                  <a:pt x="1995726" y="45805"/>
                </a:lnTo>
                <a:lnTo>
                  <a:pt x="2117637" y="80351"/>
                </a:lnTo>
                <a:lnTo>
                  <a:pt x="2235368" y="123858"/>
                </a:lnTo>
                <a:lnTo>
                  <a:pt x="2348504" y="175922"/>
                </a:lnTo>
                <a:lnTo>
                  <a:pt x="2456632" y="236137"/>
                </a:lnTo>
                <a:lnTo>
                  <a:pt x="2559338" y="304097"/>
                </a:lnTo>
                <a:lnTo>
                  <a:pt x="2656206" y="379397"/>
                </a:lnTo>
                <a:lnTo>
                  <a:pt x="2746824" y="461630"/>
                </a:lnTo>
                <a:lnTo>
                  <a:pt x="2830777" y="550392"/>
                </a:lnTo>
                <a:lnTo>
                  <a:pt x="2907650" y="645277"/>
                </a:lnTo>
                <a:lnTo>
                  <a:pt x="2977031" y="745879"/>
                </a:lnTo>
                <a:lnTo>
                  <a:pt x="3038504" y="851792"/>
                </a:lnTo>
                <a:lnTo>
                  <a:pt x="3091656" y="962611"/>
                </a:lnTo>
                <a:lnTo>
                  <a:pt x="3136073" y="1077930"/>
                </a:lnTo>
                <a:lnTo>
                  <a:pt x="3171340" y="1197344"/>
                </a:lnTo>
                <a:lnTo>
                  <a:pt x="3197044" y="1320446"/>
                </a:lnTo>
                <a:lnTo>
                  <a:pt x="3212769" y="1446832"/>
                </a:lnTo>
                <a:lnTo>
                  <a:pt x="3218103" y="1576095"/>
                </a:lnTo>
                <a:lnTo>
                  <a:pt x="3212769" y="1705358"/>
                </a:lnTo>
                <a:lnTo>
                  <a:pt x="3197044" y="1831744"/>
                </a:lnTo>
                <a:lnTo>
                  <a:pt x="3171340" y="1954846"/>
                </a:lnTo>
                <a:lnTo>
                  <a:pt x="3136073" y="2074260"/>
                </a:lnTo>
                <a:lnTo>
                  <a:pt x="3091656" y="2189579"/>
                </a:lnTo>
                <a:lnTo>
                  <a:pt x="3038504" y="2300398"/>
                </a:lnTo>
                <a:lnTo>
                  <a:pt x="2977031" y="2406311"/>
                </a:lnTo>
                <a:lnTo>
                  <a:pt x="2907650" y="2506913"/>
                </a:lnTo>
                <a:lnTo>
                  <a:pt x="2830777" y="2601798"/>
                </a:lnTo>
                <a:lnTo>
                  <a:pt x="2746824" y="2690560"/>
                </a:lnTo>
                <a:lnTo>
                  <a:pt x="2656206" y="2772793"/>
                </a:lnTo>
                <a:lnTo>
                  <a:pt x="2559338" y="2848093"/>
                </a:lnTo>
                <a:lnTo>
                  <a:pt x="2456632" y="2916053"/>
                </a:lnTo>
                <a:lnTo>
                  <a:pt x="2348504" y="2976268"/>
                </a:lnTo>
                <a:lnTo>
                  <a:pt x="2235368" y="3028332"/>
                </a:lnTo>
                <a:lnTo>
                  <a:pt x="2117637" y="3071839"/>
                </a:lnTo>
                <a:lnTo>
                  <a:pt x="1995726" y="3106384"/>
                </a:lnTo>
                <a:lnTo>
                  <a:pt x="1870049" y="3131562"/>
                </a:lnTo>
                <a:lnTo>
                  <a:pt x="1741019" y="3146966"/>
                </a:lnTo>
                <a:lnTo>
                  <a:pt x="1609051" y="3152190"/>
                </a:lnTo>
                <a:lnTo>
                  <a:pt x="1477084" y="3146966"/>
                </a:lnTo>
                <a:lnTo>
                  <a:pt x="1348054" y="3131562"/>
                </a:lnTo>
                <a:lnTo>
                  <a:pt x="1222377" y="3106384"/>
                </a:lnTo>
                <a:lnTo>
                  <a:pt x="1100466" y="3071839"/>
                </a:lnTo>
                <a:lnTo>
                  <a:pt x="982735" y="3028332"/>
                </a:lnTo>
                <a:lnTo>
                  <a:pt x="869598" y="2976268"/>
                </a:lnTo>
                <a:lnTo>
                  <a:pt x="761471" y="2916053"/>
                </a:lnTo>
                <a:lnTo>
                  <a:pt x="658765" y="2848093"/>
                </a:lnTo>
                <a:lnTo>
                  <a:pt x="561897" y="2772793"/>
                </a:lnTo>
                <a:lnTo>
                  <a:pt x="471279" y="2690560"/>
                </a:lnTo>
                <a:lnTo>
                  <a:pt x="387326" y="2601798"/>
                </a:lnTo>
                <a:lnTo>
                  <a:pt x="310453" y="2506913"/>
                </a:lnTo>
                <a:lnTo>
                  <a:pt x="241072" y="2406311"/>
                </a:lnTo>
                <a:lnTo>
                  <a:pt x="179599" y="2300398"/>
                </a:lnTo>
                <a:lnTo>
                  <a:pt x="126446" y="2189579"/>
                </a:lnTo>
                <a:lnTo>
                  <a:pt x="82030" y="2074260"/>
                </a:lnTo>
                <a:lnTo>
                  <a:pt x="46763" y="1954846"/>
                </a:lnTo>
                <a:lnTo>
                  <a:pt x="21059" y="1831744"/>
                </a:lnTo>
                <a:lnTo>
                  <a:pt x="5333" y="1705358"/>
                </a:lnTo>
                <a:lnTo>
                  <a:pt x="0" y="157609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" name="object 11"/>
          <p:cNvSpPr>
            <a:spLocks/>
          </p:cNvSpPr>
          <p:nvPr/>
        </p:nvSpPr>
        <p:spPr bwMode="auto">
          <a:xfrm>
            <a:off x="5972072" y="1332471"/>
            <a:ext cx="980940" cy="958075"/>
          </a:xfrm>
          <a:custGeom>
            <a:avLst/>
            <a:gdLst>
              <a:gd name="T0" fmla="*/ 488918 w 1065529"/>
              <a:gd name="T1" fmla="*/ 1728 h 1043304"/>
              <a:gd name="T2" fmla="*/ 404610 w 1065529"/>
              <a:gd name="T3" fmla="*/ 15152 h 1043304"/>
              <a:gd name="T4" fmla="*/ 325288 w 1065529"/>
              <a:gd name="T5" fmla="*/ 40971 h 1043304"/>
              <a:gd name="T6" fmla="*/ 252049 w 1065529"/>
              <a:gd name="T7" fmla="*/ 78113 h 1043304"/>
              <a:gd name="T8" fmla="*/ 185990 w 1065529"/>
              <a:gd name="T9" fmla="*/ 125503 h 1043304"/>
              <a:gd name="T10" fmla="*/ 128207 w 1065529"/>
              <a:gd name="T11" fmla="*/ 182068 h 1043304"/>
              <a:gd name="T12" fmla="*/ 79796 w 1065529"/>
              <a:gd name="T13" fmla="*/ 246735 h 1043304"/>
              <a:gd name="T14" fmla="*/ 41854 w 1065529"/>
              <a:gd name="T15" fmla="*/ 318430 h 1043304"/>
              <a:gd name="T16" fmla="*/ 15478 w 1065529"/>
              <a:gd name="T17" fmla="*/ 396080 h 1043304"/>
              <a:gd name="T18" fmla="*/ 1765 w 1065529"/>
              <a:gd name="T19" fmla="*/ 478612 h 1043304"/>
              <a:gd name="T20" fmla="*/ 1765 w 1065529"/>
              <a:gd name="T21" fmla="*/ 564133 h 1043304"/>
              <a:gd name="T22" fmla="*/ 15478 w 1065529"/>
              <a:gd name="T23" fmla="*/ 646665 h 1043304"/>
              <a:gd name="T24" fmla="*/ 41854 w 1065529"/>
              <a:gd name="T25" fmla="*/ 724315 h 1043304"/>
              <a:gd name="T26" fmla="*/ 79796 w 1065529"/>
              <a:gd name="T27" fmla="*/ 796010 h 1043304"/>
              <a:gd name="T28" fmla="*/ 128207 w 1065529"/>
              <a:gd name="T29" fmla="*/ 860677 h 1043304"/>
              <a:gd name="T30" fmla="*/ 185990 w 1065529"/>
              <a:gd name="T31" fmla="*/ 917242 h 1043304"/>
              <a:gd name="T32" fmla="*/ 252049 w 1065529"/>
              <a:gd name="T33" fmla="*/ 964632 h 1043304"/>
              <a:gd name="T34" fmla="*/ 325288 w 1065529"/>
              <a:gd name="T35" fmla="*/ 1001774 h 1043304"/>
              <a:gd name="T36" fmla="*/ 404610 w 1065529"/>
              <a:gd name="T37" fmla="*/ 1027593 h 1043304"/>
              <a:gd name="T38" fmla="*/ 488918 w 1065529"/>
              <a:gd name="T39" fmla="*/ 1041017 h 1043304"/>
              <a:gd name="T40" fmla="*/ 576282 w 1065529"/>
              <a:gd name="T41" fmla="*/ 1041017 h 1043304"/>
              <a:gd name="T42" fmla="*/ 660594 w 1065529"/>
              <a:gd name="T43" fmla="*/ 1027593 h 1043304"/>
              <a:gd name="T44" fmla="*/ 739918 w 1065529"/>
              <a:gd name="T45" fmla="*/ 1001774 h 1043304"/>
              <a:gd name="T46" fmla="*/ 813159 w 1065529"/>
              <a:gd name="T47" fmla="*/ 964632 h 1043304"/>
              <a:gd name="T48" fmla="*/ 879219 w 1065529"/>
              <a:gd name="T49" fmla="*/ 917242 h 1043304"/>
              <a:gd name="T50" fmla="*/ 937004 w 1065529"/>
              <a:gd name="T51" fmla="*/ 860677 h 1043304"/>
              <a:gd name="T52" fmla="*/ 985415 w 1065529"/>
              <a:gd name="T53" fmla="*/ 796010 h 1043304"/>
              <a:gd name="T54" fmla="*/ 1023357 w 1065529"/>
              <a:gd name="T55" fmla="*/ 724315 h 1043304"/>
              <a:gd name="T56" fmla="*/ 1049733 w 1065529"/>
              <a:gd name="T57" fmla="*/ 646665 h 1043304"/>
              <a:gd name="T58" fmla="*/ 1063446 w 1065529"/>
              <a:gd name="T59" fmla="*/ 564133 h 1043304"/>
              <a:gd name="T60" fmla="*/ 1063446 w 1065529"/>
              <a:gd name="T61" fmla="*/ 478612 h 1043304"/>
              <a:gd name="T62" fmla="*/ 1049733 w 1065529"/>
              <a:gd name="T63" fmla="*/ 396080 h 1043304"/>
              <a:gd name="T64" fmla="*/ 1023357 w 1065529"/>
              <a:gd name="T65" fmla="*/ 318430 h 1043304"/>
              <a:gd name="T66" fmla="*/ 985415 w 1065529"/>
              <a:gd name="T67" fmla="*/ 246735 h 1043304"/>
              <a:gd name="T68" fmla="*/ 937004 w 1065529"/>
              <a:gd name="T69" fmla="*/ 182068 h 1043304"/>
              <a:gd name="T70" fmla="*/ 879219 w 1065529"/>
              <a:gd name="T71" fmla="*/ 125503 h 1043304"/>
              <a:gd name="T72" fmla="*/ 813159 w 1065529"/>
              <a:gd name="T73" fmla="*/ 78113 h 1043304"/>
              <a:gd name="T74" fmla="*/ 739918 w 1065529"/>
              <a:gd name="T75" fmla="*/ 40971 h 1043304"/>
              <a:gd name="T76" fmla="*/ 660594 w 1065529"/>
              <a:gd name="T77" fmla="*/ 15152 h 1043304"/>
              <a:gd name="T78" fmla="*/ 576282 w 1065529"/>
              <a:gd name="T79" fmla="*/ 1728 h 1043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5529" h="1043304">
                <a:moveTo>
                  <a:pt x="532599" y="0"/>
                </a:moveTo>
                <a:lnTo>
                  <a:pt x="488918" y="1728"/>
                </a:lnTo>
                <a:lnTo>
                  <a:pt x="446209" y="6823"/>
                </a:lnTo>
                <a:lnTo>
                  <a:pt x="404610" y="15152"/>
                </a:lnTo>
                <a:lnTo>
                  <a:pt x="364257" y="26579"/>
                </a:lnTo>
                <a:lnTo>
                  <a:pt x="325288" y="40971"/>
                </a:lnTo>
                <a:lnTo>
                  <a:pt x="287840" y="58194"/>
                </a:lnTo>
                <a:lnTo>
                  <a:pt x="252049" y="78113"/>
                </a:lnTo>
                <a:lnTo>
                  <a:pt x="218054" y="100594"/>
                </a:lnTo>
                <a:lnTo>
                  <a:pt x="185990" y="125503"/>
                </a:lnTo>
                <a:lnTo>
                  <a:pt x="155995" y="152706"/>
                </a:lnTo>
                <a:lnTo>
                  <a:pt x="128207" y="182068"/>
                </a:lnTo>
                <a:lnTo>
                  <a:pt x="102761" y="213456"/>
                </a:lnTo>
                <a:lnTo>
                  <a:pt x="79796" y="246735"/>
                </a:lnTo>
                <a:lnTo>
                  <a:pt x="59448" y="281771"/>
                </a:lnTo>
                <a:lnTo>
                  <a:pt x="41854" y="318430"/>
                </a:lnTo>
                <a:lnTo>
                  <a:pt x="27152" y="356578"/>
                </a:lnTo>
                <a:lnTo>
                  <a:pt x="15478" y="396080"/>
                </a:lnTo>
                <a:lnTo>
                  <a:pt x="6970" y="436803"/>
                </a:lnTo>
                <a:lnTo>
                  <a:pt x="1765" y="478612"/>
                </a:lnTo>
                <a:lnTo>
                  <a:pt x="0" y="521373"/>
                </a:lnTo>
                <a:lnTo>
                  <a:pt x="1765" y="564133"/>
                </a:lnTo>
                <a:lnTo>
                  <a:pt x="6970" y="605942"/>
                </a:lnTo>
                <a:lnTo>
                  <a:pt x="15478" y="646665"/>
                </a:lnTo>
                <a:lnTo>
                  <a:pt x="27152" y="686167"/>
                </a:lnTo>
                <a:lnTo>
                  <a:pt x="41854" y="724315"/>
                </a:lnTo>
                <a:lnTo>
                  <a:pt x="59448" y="760974"/>
                </a:lnTo>
                <a:lnTo>
                  <a:pt x="79796" y="796010"/>
                </a:lnTo>
                <a:lnTo>
                  <a:pt x="102761" y="829289"/>
                </a:lnTo>
                <a:lnTo>
                  <a:pt x="128207" y="860677"/>
                </a:lnTo>
                <a:lnTo>
                  <a:pt x="155995" y="890039"/>
                </a:lnTo>
                <a:lnTo>
                  <a:pt x="185990" y="917242"/>
                </a:lnTo>
                <a:lnTo>
                  <a:pt x="218054" y="942151"/>
                </a:lnTo>
                <a:lnTo>
                  <a:pt x="252049" y="964632"/>
                </a:lnTo>
                <a:lnTo>
                  <a:pt x="287840" y="984551"/>
                </a:lnTo>
                <a:lnTo>
                  <a:pt x="325288" y="1001774"/>
                </a:lnTo>
                <a:lnTo>
                  <a:pt x="364257" y="1016166"/>
                </a:lnTo>
                <a:lnTo>
                  <a:pt x="404610" y="1027593"/>
                </a:lnTo>
                <a:lnTo>
                  <a:pt x="446209" y="1035922"/>
                </a:lnTo>
                <a:lnTo>
                  <a:pt x="488918" y="1041017"/>
                </a:lnTo>
                <a:lnTo>
                  <a:pt x="532599" y="1042746"/>
                </a:lnTo>
                <a:lnTo>
                  <a:pt x="576282" y="1041017"/>
                </a:lnTo>
                <a:lnTo>
                  <a:pt x="618993" y="1035922"/>
                </a:lnTo>
                <a:lnTo>
                  <a:pt x="660594" y="1027593"/>
                </a:lnTo>
                <a:lnTo>
                  <a:pt x="700948" y="1016166"/>
                </a:lnTo>
                <a:lnTo>
                  <a:pt x="739918" y="1001774"/>
                </a:lnTo>
                <a:lnTo>
                  <a:pt x="777367" y="984551"/>
                </a:lnTo>
                <a:lnTo>
                  <a:pt x="813159" y="964632"/>
                </a:lnTo>
                <a:lnTo>
                  <a:pt x="847155" y="942151"/>
                </a:lnTo>
                <a:lnTo>
                  <a:pt x="879219" y="917242"/>
                </a:lnTo>
                <a:lnTo>
                  <a:pt x="909215" y="890039"/>
                </a:lnTo>
                <a:lnTo>
                  <a:pt x="937004" y="860677"/>
                </a:lnTo>
                <a:lnTo>
                  <a:pt x="962450" y="829289"/>
                </a:lnTo>
                <a:lnTo>
                  <a:pt x="985415" y="796010"/>
                </a:lnTo>
                <a:lnTo>
                  <a:pt x="1005763" y="760974"/>
                </a:lnTo>
                <a:lnTo>
                  <a:pt x="1023357" y="724315"/>
                </a:lnTo>
                <a:lnTo>
                  <a:pt x="1038059" y="686167"/>
                </a:lnTo>
                <a:lnTo>
                  <a:pt x="1049733" y="646665"/>
                </a:lnTo>
                <a:lnTo>
                  <a:pt x="1058241" y="605942"/>
                </a:lnTo>
                <a:lnTo>
                  <a:pt x="1063446" y="564133"/>
                </a:lnTo>
                <a:lnTo>
                  <a:pt x="1065212" y="521373"/>
                </a:lnTo>
                <a:lnTo>
                  <a:pt x="1063446" y="478612"/>
                </a:lnTo>
                <a:lnTo>
                  <a:pt x="1058241" y="436803"/>
                </a:lnTo>
                <a:lnTo>
                  <a:pt x="1049733" y="396080"/>
                </a:lnTo>
                <a:lnTo>
                  <a:pt x="1038059" y="356578"/>
                </a:lnTo>
                <a:lnTo>
                  <a:pt x="1023357" y="318430"/>
                </a:lnTo>
                <a:lnTo>
                  <a:pt x="1005763" y="281771"/>
                </a:lnTo>
                <a:lnTo>
                  <a:pt x="985415" y="246735"/>
                </a:lnTo>
                <a:lnTo>
                  <a:pt x="962450" y="213456"/>
                </a:lnTo>
                <a:lnTo>
                  <a:pt x="937004" y="182068"/>
                </a:lnTo>
                <a:lnTo>
                  <a:pt x="909215" y="152706"/>
                </a:lnTo>
                <a:lnTo>
                  <a:pt x="879219" y="125503"/>
                </a:lnTo>
                <a:lnTo>
                  <a:pt x="847155" y="100594"/>
                </a:lnTo>
                <a:lnTo>
                  <a:pt x="813159" y="78113"/>
                </a:lnTo>
                <a:lnTo>
                  <a:pt x="777367" y="58194"/>
                </a:lnTo>
                <a:lnTo>
                  <a:pt x="739918" y="40971"/>
                </a:lnTo>
                <a:lnTo>
                  <a:pt x="700948" y="26579"/>
                </a:lnTo>
                <a:lnTo>
                  <a:pt x="660594" y="15152"/>
                </a:lnTo>
                <a:lnTo>
                  <a:pt x="618993" y="6823"/>
                </a:lnTo>
                <a:lnTo>
                  <a:pt x="576282" y="1728"/>
                </a:lnTo>
                <a:lnTo>
                  <a:pt x="532599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" name="object 12"/>
          <p:cNvSpPr>
            <a:spLocks/>
          </p:cNvSpPr>
          <p:nvPr/>
        </p:nvSpPr>
        <p:spPr bwMode="auto">
          <a:xfrm>
            <a:off x="5972072" y="1332471"/>
            <a:ext cx="980940" cy="958075"/>
          </a:xfrm>
          <a:custGeom>
            <a:avLst/>
            <a:gdLst>
              <a:gd name="T0" fmla="*/ 1765 w 1065529"/>
              <a:gd name="T1" fmla="*/ 478612 h 1043304"/>
              <a:gd name="T2" fmla="*/ 15478 w 1065529"/>
              <a:gd name="T3" fmla="*/ 396080 h 1043304"/>
              <a:gd name="T4" fmla="*/ 41854 w 1065529"/>
              <a:gd name="T5" fmla="*/ 318430 h 1043304"/>
              <a:gd name="T6" fmla="*/ 79796 w 1065529"/>
              <a:gd name="T7" fmla="*/ 246735 h 1043304"/>
              <a:gd name="T8" fmla="*/ 128207 w 1065529"/>
              <a:gd name="T9" fmla="*/ 182068 h 1043304"/>
              <a:gd name="T10" fmla="*/ 185990 w 1065529"/>
              <a:gd name="T11" fmla="*/ 125503 h 1043304"/>
              <a:gd name="T12" fmla="*/ 252049 w 1065529"/>
              <a:gd name="T13" fmla="*/ 78113 h 1043304"/>
              <a:gd name="T14" fmla="*/ 325288 w 1065529"/>
              <a:gd name="T15" fmla="*/ 40971 h 1043304"/>
              <a:gd name="T16" fmla="*/ 404610 w 1065529"/>
              <a:gd name="T17" fmla="*/ 15152 h 1043304"/>
              <a:gd name="T18" fmla="*/ 488918 w 1065529"/>
              <a:gd name="T19" fmla="*/ 1728 h 1043304"/>
              <a:gd name="T20" fmla="*/ 576282 w 1065529"/>
              <a:gd name="T21" fmla="*/ 1728 h 1043304"/>
              <a:gd name="T22" fmla="*/ 660594 w 1065529"/>
              <a:gd name="T23" fmla="*/ 15152 h 1043304"/>
              <a:gd name="T24" fmla="*/ 739918 w 1065529"/>
              <a:gd name="T25" fmla="*/ 40971 h 1043304"/>
              <a:gd name="T26" fmla="*/ 813159 w 1065529"/>
              <a:gd name="T27" fmla="*/ 78113 h 1043304"/>
              <a:gd name="T28" fmla="*/ 879219 w 1065529"/>
              <a:gd name="T29" fmla="*/ 125503 h 1043304"/>
              <a:gd name="T30" fmla="*/ 937004 w 1065529"/>
              <a:gd name="T31" fmla="*/ 182068 h 1043304"/>
              <a:gd name="T32" fmla="*/ 985415 w 1065529"/>
              <a:gd name="T33" fmla="*/ 246735 h 1043304"/>
              <a:gd name="T34" fmla="*/ 1023357 w 1065529"/>
              <a:gd name="T35" fmla="*/ 318430 h 1043304"/>
              <a:gd name="T36" fmla="*/ 1049733 w 1065529"/>
              <a:gd name="T37" fmla="*/ 396080 h 1043304"/>
              <a:gd name="T38" fmla="*/ 1063446 w 1065529"/>
              <a:gd name="T39" fmla="*/ 478612 h 1043304"/>
              <a:gd name="T40" fmla="*/ 1063446 w 1065529"/>
              <a:gd name="T41" fmla="*/ 564133 h 1043304"/>
              <a:gd name="T42" fmla="*/ 1049733 w 1065529"/>
              <a:gd name="T43" fmla="*/ 646665 h 1043304"/>
              <a:gd name="T44" fmla="*/ 1023357 w 1065529"/>
              <a:gd name="T45" fmla="*/ 724315 h 1043304"/>
              <a:gd name="T46" fmla="*/ 985415 w 1065529"/>
              <a:gd name="T47" fmla="*/ 796010 h 1043304"/>
              <a:gd name="T48" fmla="*/ 937004 w 1065529"/>
              <a:gd name="T49" fmla="*/ 860677 h 1043304"/>
              <a:gd name="T50" fmla="*/ 879219 w 1065529"/>
              <a:gd name="T51" fmla="*/ 917242 h 1043304"/>
              <a:gd name="T52" fmla="*/ 813159 w 1065529"/>
              <a:gd name="T53" fmla="*/ 964632 h 1043304"/>
              <a:gd name="T54" fmla="*/ 739918 w 1065529"/>
              <a:gd name="T55" fmla="*/ 1001774 h 1043304"/>
              <a:gd name="T56" fmla="*/ 660594 w 1065529"/>
              <a:gd name="T57" fmla="*/ 1027593 h 1043304"/>
              <a:gd name="T58" fmla="*/ 576282 w 1065529"/>
              <a:gd name="T59" fmla="*/ 1041017 h 1043304"/>
              <a:gd name="T60" fmla="*/ 488918 w 1065529"/>
              <a:gd name="T61" fmla="*/ 1041017 h 1043304"/>
              <a:gd name="T62" fmla="*/ 404610 w 1065529"/>
              <a:gd name="T63" fmla="*/ 1027593 h 1043304"/>
              <a:gd name="T64" fmla="*/ 325288 w 1065529"/>
              <a:gd name="T65" fmla="*/ 1001774 h 1043304"/>
              <a:gd name="T66" fmla="*/ 252049 w 1065529"/>
              <a:gd name="T67" fmla="*/ 964632 h 1043304"/>
              <a:gd name="T68" fmla="*/ 185990 w 1065529"/>
              <a:gd name="T69" fmla="*/ 917242 h 1043304"/>
              <a:gd name="T70" fmla="*/ 128207 w 1065529"/>
              <a:gd name="T71" fmla="*/ 860677 h 1043304"/>
              <a:gd name="T72" fmla="*/ 79796 w 1065529"/>
              <a:gd name="T73" fmla="*/ 796010 h 1043304"/>
              <a:gd name="T74" fmla="*/ 41854 w 1065529"/>
              <a:gd name="T75" fmla="*/ 724315 h 1043304"/>
              <a:gd name="T76" fmla="*/ 15478 w 1065529"/>
              <a:gd name="T77" fmla="*/ 646665 h 1043304"/>
              <a:gd name="T78" fmla="*/ 1765 w 1065529"/>
              <a:gd name="T79" fmla="*/ 564133 h 1043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5529" h="1043304">
                <a:moveTo>
                  <a:pt x="0" y="521373"/>
                </a:moveTo>
                <a:lnTo>
                  <a:pt x="1765" y="478612"/>
                </a:lnTo>
                <a:lnTo>
                  <a:pt x="6970" y="436803"/>
                </a:lnTo>
                <a:lnTo>
                  <a:pt x="15478" y="396080"/>
                </a:lnTo>
                <a:lnTo>
                  <a:pt x="27152" y="356578"/>
                </a:lnTo>
                <a:lnTo>
                  <a:pt x="41854" y="318430"/>
                </a:lnTo>
                <a:lnTo>
                  <a:pt x="59448" y="281771"/>
                </a:lnTo>
                <a:lnTo>
                  <a:pt x="79796" y="246735"/>
                </a:lnTo>
                <a:lnTo>
                  <a:pt x="102761" y="213456"/>
                </a:lnTo>
                <a:lnTo>
                  <a:pt x="128207" y="182068"/>
                </a:lnTo>
                <a:lnTo>
                  <a:pt x="155995" y="152706"/>
                </a:lnTo>
                <a:lnTo>
                  <a:pt x="185990" y="125503"/>
                </a:lnTo>
                <a:lnTo>
                  <a:pt x="218054" y="100594"/>
                </a:lnTo>
                <a:lnTo>
                  <a:pt x="252049" y="78113"/>
                </a:lnTo>
                <a:lnTo>
                  <a:pt x="287840" y="58194"/>
                </a:lnTo>
                <a:lnTo>
                  <a:pt x="325288" y="40971"/>
                </a:lnTo>
                <a:lnTo>
                  <a:pt x="364257" y="26579"/>
                </a:lnTo>
                <a:lnTo>
                  <a:pt x="404610" y="15152"/>
                </a:lnTo>
                <a:lnTo>
                  <a:pt x="446209" y="6823"/>
                </a:lnTo>
                <a:lnTo>
                  <a:pt x="488918" y="1728"/>
                </a:lnTo>
                <a:lnTo>
                  <a:pt x="532599" y="0"/>
                </a:lnTo>
                <a:lnTo>
                  <a:pt x="576282" y="1728"/>
                </a:lnTo>
                <a:lnTo>
                  <a:pt x="618993" y="6823"/>
                </a:lnTo>
                <a:lnTo>
                  <a:pt x="660594" y="15152"/>
                </a:lnTo>
                <a:lnTo>
                  <a:pt x="700948" y="26579"/>
                </a:lnTo>
                <a:lnTo>
                  <a:pt x="739918" y="40971"/>
                </a:lnTo>
                <a:lnTo>
                  <a:pt x="777367" y="58194"/>
                </a:lnTo>
                <a:lnTo>
                  <a:pt x="813159" y="78113"/>
                </a:lnTo>
                <a:lnTo>
                  <a:pt x="847155" y="100594"/>
                </a:lnTo>
                <a:lnTo>
                  <a:pt x="879219" y="125503"/>
                </a:lnTo>
                <a:lnTo>
                  <a:pt x="909215" y="152706"/>
                </a:lnTo>
                <a:lnTo>
                  <a:pt x="937004" y="182068"/>
                </a:lnTo>
                <a:lnTo>
                  <a:pt x="962450" y="213456"/>
                </a:lnTo>
                <a:lnTo>
                  <a:pt x="985415" y="246735"/>
                </a:lnTo>
                <a:lnTo>
                  <a:pt x="1005763" y="281771"/>
                </a:lnTo>
                <a:lnTo>
                  <a:pt x="1023357" y="318430"/>
                </a:lnTo>
                <a:lnTo>
                  <a:pt x="1038059" y="356578"/>
                </a:lnTo>
                <a:lnTo>
                  <a:pt x="1049733" y="396080"/>
                </a:lnTo>
                <a:lnTo>
                  <a:pt x="1058241" y="436803"/>
                </a:lnTo>
                <a:lnTo>
                  <a:pt x="1063446" y="478612"/>
                </a:lnTo>
                <a:lnTo>
                  <a:pt x="1065212" y="521373"/>
                </a:lnTo>
                <a:lnTo>
                  <a:pt x="1063446" y="564133"/>
                </a:lnTo>
                <a:lnTo>
                  <a:pt x="1058241" y="605942"/>
                </a:lnTo>
                <a:lnTo>
                  <a:pt x="1049733" y="646665"/>
                </a:lnTo>
                <a:lnTo>
                  <a:pt x="1038059" y="686167"/>
                </a:lnTo>
                <a:lnTo>
                  <a:pt x="1023357" y="724315"/>
                </a:lnTo>
                <a:lnTo>
                  <a:pt x="1005763" y="760974"/>
                </a:lnTo>
                <a:lnTo>
                  <a:pt x="985415" y="796010"/>
                </a:lnTo>
                <a:lnTo>
                  <a:pt x="962450" y="829289"/>
                </a:lnTo>
                <a:lnTo>
                  <a:pt x="937004" y="860677"/>
                </a:lnTo>
                <a:lnTo>
                  <a:pt x="909215" y="890039"/>
                </a:lnTo>
                <a:lnTo>
                  <a:pt x="879219" y="917242"/>
                </a:lnTo>
                <a:lnTo>
                  <a:pt x="847155" y="942151"/>
                </a:lnTo>
                <a:lnTo>
                  <a:pt x="813159" y="964632"/>
                </a:lnTo>
                <a:lnTo>
                  <a:pt x="777367" y="984551"/>
                </a:lnTo>
                <a:lnTo>
                  <a:pt x="739918" y="1001774"/>
                </a:lnTo>
                <a:lnTo>
                  <a:pt x="700948" y="1016166"/>
                </a:lnTo>
                <a:lnTo>
                  <a:pt x="660594" y="1027593"/>
                </a:lnTo>
                <a:lnTo>
                  <a:pt x="618993" y="1035922"/>
                </a:lnTo>
                <a:lnTo>
                  <a:pt x="576282" y="1041017"/>
                </a:lnTo>
                <a:lnTo>
                  <a:pt x="532599" y="1042746"/>
                </a:lnTo>
                <a:lnTo>
                  <a:pt x="488918" y="1041017"/>
                </a:lnTo>
                <a:lnTo>
                  <a:pt x="446209" y="1035922"/>
                </a:lnTo>
                <a:lnTo>
                  <a:pt x="404610" y="1027593"/>
                </a:lnTo>
                <a:lnTo>
                  <a:pt x="364257" y="1016166"/>
                </a:lnTo>
                <a:lnTo>
                  <a:pt x="325288" y="1001774"/>
                </a:lnTo>
                <a:lnTo>
                  <a:pt x="287840" y="984551"/>
                </a:lnTo>
                <a:lnTo>
                  <a:pt x="252049" y="964632"/>
                </a:lnTo>
                <a:lnTo>
                  <a:pt x="218054" y="942151"/>
                </a:lnTo>
                <a:lnTo>
                  <a:pt x="185990" y="917242"/>
                </a:lnTo>
                <a:lnTo>
                  <a:pt x="155995" y="890039"/>
                </a:lnTo>
                <a:lnTo>
                  <a:pt x="128207" y="860677"/>
                </a:lnTo>
                <a:lnTo>
                  <a:pt x="102761" y="829289"/>
                </a:lnTo>
                <a:lnTo>
                  <a:pt x="79796" y="796010"/>
                </a:lnTo>
                <a:lnTo>
                  <a:pt x="59448" y="760974"/>
                </a:lnTo>
                <a:lnTo>
                  <a:pt x="41854" y="724315"/>
                </a:lnTo>
                <a:lnTo>
                  <a:pt x="27152" y="686167"/>
                </a:lnTo>
                <a:lnTo>
                  <a:pt x="15478" y="646665"/>
                </a:lnTo>
                <a:lnTo>
                  <a:pt x="6970" y="605942"/>
                </a:lnTo>
                <a:lnTo>
                  <a:pt x="1765" y="564133"/>
                </a:lnTo>
                <a:lnTo>
                  <a:pt x="0" y="521373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" name="object 13"/>
          <p:cNvSpPr txBox="1"/>
          <p:nvPr/>
        </p:nvSpPr>
        <p:spPr>
          <a:xfrm>
            <a:off x="6276149" y="1719778"/>
            <a:ext cx="577453" cy="22568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190" dirty="0">
                <a:latin typeface="Arial"/>
                <a:cs typeface="Arial"/>
              </a:rPr>
              <a:t>主轴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0" name="object 14"/>
          <p:cNvSpPr>
            <a:spLocks/>
          </p:cNvSpPr>
          <p:nvPr/>
        </p:nvSpPr>
        <p:spPr bwMode="auto">
          <a:xfrm>
            <a:off x="6453040" y="1044175"/>
            <a:ext cx="10234" cy="289752"/>
          </a:xfrm>
          <a:custGeom>
            <a:avLst/>
            <a:gdLst>
              <a:gd name="T0" fmla="*/ 0 w 10159"/>
              <a:gd name="T1" fmla="*/ 0 h 314960"/>
              <a:gd name="T2" fmla="*/ 9740 w 10159"/>
              <a:gd name="T3" fmla="*/ 314617 h 3149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9" h="314960">
                <a:moveTo>
                  <a:pt x="0" y="0"/>
                </a:moveTo>
                <a:lnTo>
                  <a:pt x="9740" y="314617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" name="object 15"/>
          <p:cNvSpPr>
            <a:spLocks/>
          </p:cNvSpPr>
          <p:nvPr/>
        </p:nvSpPr>
        <p:spPr bwMode="auto">
          <a:xfrm>
            <a:off x="6809745" y="1274230"/>
            <a:ext cx="213439" cy="199477"/>
          </a:xfrm>
          <a:custGeom>
            <a:avLst/>
            <a:gdLst>
              <a:gd name="T0" fmla="*/ 231267 w 231775"/>
              <a:gd name="T1" fmla="*/ 0 h 217170"/>
              <a:gd name="T2" fmla="*/ 0 w 231775"/>
              <a:gd name="T3" fmla="*/ 216763 h 2171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1775" h="217170">
                <a:moveTo>
                  <a:pt x="231267" y="0"/>
                </a:moveTo>
                <a:lnTo>
                  <a:pt x="0" y="216763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2" name="object 16"/>
          <p:cNvSpPr>
            <a:spLocks/>
          </p:cNvSpPr>
          <p:nvPr/>
        </p:nvSpPr>
        <p:spPr bwMode="auto">
          <a:xfrm>
            <a:off x="6953012" y="1811509"/>
            <a:ext cx="305539" cy="17473"/>
          </a:xfrm>
          <a:custGeom>
            <a:avLst/>
            <a:gdLst>
              <a:gd name="T0" fmla="*/ 331101 w 331470"/>
              <a:gd name="T1" fmla="*/ 19481 h 19685"/>
              <a:gd name="T2" fmla="*/ 0 w 331470"/>
              <a:gd name="T3" fmla="*/ 0 h 196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70" h="19685">
                <a:moveTo>
                  <a:pt x="331101" y="19481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3" name="object 17"/>
          <p:cNvSpPr>
            <a:spLocks/>
          </p:cNvSpPr>
          <p:nvPr/>
        </p:nvSpPr>
        <p:spPr bwMode="auto">
          <a:xfrm>
            <a:off x="6809745" y="2149310"/>
            <a:ext cx="213439" cy="234423"/>
          </a:xfrm>
          <a:custGeom>
            <a:avLst/>
            <a:gdLst>
              <a:gd name="T0" fmla="*/ 231267 w 231775"/>
              <a:gd name="T1" fmla="*/ 255714 h 255904"/>
              <a:gd name="T2" fmla="*/ 0 w 231775"/>
              <a:gd name="T3" fmla="*/ 0 h 2559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1775" h="255904">
                <a:moveTo>
                  <a:pt x="231267" y="255714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4" name="object 18"/>
          <p:cNvSpPr>
            <a:spLocks/>
          </p:cNvSpPr>
          <p:nvPr/>
        </p:nvSpPr>
        <p:spPr bwMode="auto">
          <a:xfrm>
            <a:off x="6453040" y="2289090"/>
            <a:ext cx="10234" cy="324698"/>
          </a:xfrm>
          <a:custGeom>
            <a:avLst/>
            <a:gdLst>
              <a:gd name="T0" fmla="*/ 0 w 10159"/>
              <a:gd name="T1" fmla="*/ 353568 h 353695"/>
              <a:gd name="T2" fmla="*/ 9740 w 10159"/>
              <a:gd name="T3" fmla="*/ 0 h 3536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9" h="353695">
                <a:moveTo>
                  <a:pt x="0" y="353568"/>
                </a:moveTo>
                <a:lnTo>
                  <a:pt x="974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5" name="object 19"/>
          <p:cNvSpPr>
            <a:spLocks/>
          </p:cNvSpPr>
          <p:nvPr/>
        </p:nvSpPr>
        <p:spPr bwMode="auto">
          <a:xfrm>
            <a:off x="5884358" y="2149310"/>
            <a:ext cx="230981" cy="234423"/>
          </a:xfrm>
          <a:custGeom>
            <a:avLst/>
            <a:gdLst>
              <a:gd name="T0" fmla="*/ 250748 w 250825"/>
              <a:gd name="T1" fmla="*/ 0 h 255904"/>
              <a:gd name="T2" fmla="*/ 0 w 250825"/>
              <a:gd name="T3" fmla="*/ 255714 h 2559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825" h="255904">
                <a:moveTo>
                  <a:pt x="250748" y="0"/>
                </a:moveTo>
                <a:lnTo>
                  <a:pt x="0" y="25571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6" name="object 20"/>
          <p:cNvSpPr>
            <a:spLocks/>
          </p:cNvSpPr>
          <p:nvPr/>
        </p:nvSpPr>
        <p:spPr bwMode="auto">
          <a:xfrm>
            <a:off x="5648990" y="1811509"/>
            <a:ext cx="323082" cy="17473"/>
          </a:xfrm>
          <a:custGeom>
            <a:avLst/>
            <a:gdLst>
              <a:gd name="T0" fmla="*/ 350570 w 351154"/>
              <a:gd name="T1" fmla="*/ 0 h 19685"/>
              <a:gd name="T2" fmla="*/ 0 w 351154"/>
              <a:gd name="T3" fmla="*/ 19481 h 196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1154" h="19685">
                <a:moveTo>
                  <a:pt x="350570" y="0"/>
                </a:moveTo>
                <a:lnTo>
                  <a:pt x="0" y="19481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7" name="object 21"/>
          <p:cNvSpPr>
            <a:spLocks/>
          </p:cNvSpPr>
          <p:nvPr/>
        </p:nvSpPr>
        <p:spPr bwMode="auto">
          <a:xfrm>
            <a:off x="5884358" y="1274230"/>
            <a:ext cx="230981" cy="199477"/>
          </a:xfrm>
          <a:custGeom>
            <a:avLst/>
            <a:gdLst>
              <a:gd name="T0" fmla="*/ 0 w 250825"/>
              <a:gd name="T1" fmla="*/ 0 h 217170"/>
              <a:gd name="T2" fmla="*/ 250748 w 250825"/>
              <a:gd name="T3" fmla="*/ 216763 h 2171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825" h="217170">
                <a:moveTo>
                  <a:pt x="0" y="0"/>
                </a:moveTo>
                <a:lnTo>
                  <a:pt x="250748" y="216763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8" name="object 22"/>
          <p:cNvSpPr txBox="1"/>
          <p:nvPr/>
        </p:nvSpPr>
        <p:spPr>
          <a:xfrm>
            <a:off x="6276366" y="781558"/>
            <a:ext cx="233905" cy="172978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defRPr/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23"/>
          <p:cNvSpPr>
            <a:spLocks/>
          </p:cNvSpPr>
          <p:nvPr/>
        </p:nvSpPr>
        <p:spPr bwMode="auto">
          <a:xfrm>
            <a:off x="6453040" y="383132"/>
            <a:ext cx="1462" cy="323241"/>
          </a:xfrm>
          <a:custGeom>
            <a:avLst/>
            <a:gdLst>
              <a:gd name="T0" fmla="*/ 0 w 1270"/>
              <a:gd name="T1" fmla="*/ 0 h 352425"/>
              <a:gd name="T2" fmla="*/ 749 w 1270"/>
              <a:gd name="T3" fmla="*/ 352069 h 3524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0" h="352425">
                <a:moveTo>
                  <a:pt x="0" y="0"/>
                </a:moveTo>
                <a:lnTo>
                  <a:pt x="749" y="35206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0" name="object 24"/>
          <p:cNvSpPr>
            <a:spLocks/>
          </p:cNvSpPr>
          <p:nvPr/>
        </p:nvSpPr>
        <p:spPr bwMode="auto">
          <a:xfrm>
            <a:off x="7605023" y="1828981"/>
            <a:ext cx="330391" cy="1457"/>
          </a:xfrm>
          <a:custGeom>
            <a:avLst/>
            <a:gdLst>
              <a:gd name="T0" fmla="*/ 358063 w 358140"/>
              <a:gd name="T1" fmla="*/ 0 h 1270"/>
              <a:gd name="T2" fmla="*/ 0 w 358140"/>
              <a:gd name="T3" fmla="*/ 749 h 1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8140" h="1270">
                <a:moveTo>
                  <a:pt x="358063" y="0"/>
                </a:moveTo>
                <a:lnTo>
                  <a:pt x="0" y="74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1" name="object 25"/>
          <p:cNvSpPr>
            <a:spLocks/>
          </p:cNvSpPr>
          <p:nvPr/>
        </p:nvSpPr>
        <p:spPr bwMode="auto">
          <a:xfrm>
            <a:off x="7268784" y="806840"/>
            <a:ext cx="232444" cy="228599"/>
          </a:xfrm>
          <a:custGeom>
            <a:avLst/>
            <a:gdLst>
              <a:gd name="T0" fmla="*/ 252971 w 253365"/>
              <a:gd name="T1" fmla="*/ 0 h 249555"/>
              <a:gd name="T2" fmla="*/ 0 w 253365"/>
              <a:gd name="T3" fmla="*/ 249174 h 249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365" h="249555">
                <a:moveTo>
                  <a:pt x="252971" y="0"/>
                </a:moveTo>
                <a:lnTo>
                  <a:pt x="0" y="24917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2" name="object 26"/>
          <p:cNvSpPr>
            <a:spLocks/>
          </p:cNvSpPr>
          <p:nvPr/>
        </p:nvSpPr>
        <p:spPr bwMode="auto">
          <a:xfrm>
            <a:off x="7268784" y="2623980"/>
            <a:ext cx="232444" cy="227143"/>
          </a:xfrm>
          <a:custGeom>
            <a:avLst/>
            <a:gdLst>
              <a:gd name="T0" fmla="*/ 252971 w 253365"/>
              <a:gd name="T1" fmla="*/ 247675 h 248285"/>
              <a:gd name="T2" fmla="*/ 0 w 253365"/>
              <a:gd name="T3" fmla="*/ 0 h 248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365" h="248285">
                <a:moveTo>
                  <a:pt x="252971" y="247675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3" name="object 27"/>
          <p:cNvSpPr>
            <a:spLocks/>
          </p:cNvSpPr>
          <p:nvPr/>
        </p:nvSpPr>
        <p:spPr bwMode="auto">
          <a:xfrm>
            <a:off x="6453040" y="2953045"/>
            <a:ext cx="1462" cy="321786"/>
          </a:xfrm>
          <a:custGeom>
            <a:avLst/>
            <a:gdLst>
              <a:gd name="T0" fmla="*/ 0 w 1270"/>
              <a:gd name="T1" fmla="*/ 350570 h 351154"/>
              <a:gd name="T2" fmla="*/ 749 w 1270"/>
              <a:gd name="T3" fmla="*/ 0 h 3511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0" h="351154">
                <a:moveTo>
                  <a:pt x="0" y="350570"/>
                </a:moveTo>
                <a:lnTo>
                  <a:pt x="749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4" name="object 28"/>
          <p:cNvSpPr>
            <a:spLocks/>
          </p:cNvSpPr>
          <p:nvPr/>
        </p:nvSpPr>
        <p:spPr bwMode="auto">
          <a:xfrm>
            <a:off x="5406313" y="2623980"/>
            <a:ext cx="233905" cy="227143"/>
          </a:xfrm>
          <a:custGeom>
            <a:avLst/>
            <a:gdLst>
              <a:gd name="T0" fmla="*/ 254469 w 254635"/>
              <a:gd name="T1" fmla="*/ 0 h 248285"/>
              <a:gd name="T2" fmla="*/ 0 w 254635"/>
              <a:gd name="T3" fmla="*/ 247675 h 248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635" h="248285">
                <a:moveTo>
                  <a:pt x="254469" y="0"/>
                </a:moveTo>
                <a:lnTo>
                  <a:pt x="0" y="24767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5" name="object 29"/>
          <p:cNvSpPr>
            <a:spLocks/>
          </p:cNvSpPr>
          <p:nvPr/>
        </p:nvSpPr>
        <p:spPr bwMode="auto">
          <a:xfrm>
            <a:off x="4972127" y="1828981"/>
            <a:ext cx="331853" cy="1457"/>
          </a:xfrm>
          <a:custGeom>
            <a:avLst/>
            <a:gdLst>
              <a:gd name="T0" fmla="*/ 359562 w 360045"/>
              <a:gd name="T1" fmla="*/ 749 h 1270"/>
              <a:gd name="T2" fmla="*/ 0 w 360045"/>
              <a:gd name="T3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045" h="1270">
                <a:moveTo>
                  <a:pt x="359562" y="749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" name="object 30"/>
          <p:cNvSpPr>
            <a:spLocks/>
          </p:cNvSpPr>
          <p:nvPr/>
        </p:nvSpPr>
        <p:spPr bwMode="auto">
          <a:xfrm>
            <a:off x="5406313" y="806840"/>
            <a:ext cx="233905" cy="228599"/>
          </a:xfrm>
          <a:custGeom>
            <a:avLst/>
            <a:gdLst>
              <a:gd name="T0" fmla="*/ 0 w 254635"/>
              <a:gd name="T1" fmla="*/ 0 h 249555"/>
              <a:gd name="T2" fmla="*/ 254469 w 254635"/>
              <a:gd name="T3" fmla="*/ 249174 h 249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635" h="249555">
                <a:moveTo>
                  <a:pt x="0" y="0"/>
                </a:moveTo>
                <a:lnTo>
                  <a:pt x="254469" y="24917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5" name="object 39"/>
          <p:cNvSpPr txBox="1"/>
          <p:nvPr/>
        </p:nvSpPr>
        <p:spPr>
          <a:xfrm>
            <a:off x="7894481" y="553488"/>
            <a:ext cx="533597" cy="285384"/>
          </a:xfrm>
          <a:prstGeom prst="rect">
            <a:avLst/>
          </a:prstGeom>
          <a:solidFill>
            <a:srgbClr val="DEDFF5"/>
          </a:solidFill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2000" spc="-25" dirty="0">
                <a:latin typeface="Calibri"/>
                <a:cs typeface="Calibri"/>
              </a:rPr>
              <a:t>区域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40"/>
          <p:cNvSpPr txBox="1"/>
          <p:nvPr/>
        </p:nvSpPr>
        <p:spPr>
          <a:xfrm>
            <a:off x="6455963" y="471950"/>
            <a:ext cx="514592" cy="225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5" dirty="0">
                <a:latin typeface="Calibri"/>
                <a:cs typeface="Calibri"/>
              </a:rPr>
              <a:t>扇区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8" name="object 3"/>
          <p:cNvSpPr>
            <a:spLocks/>
          </p:cNvSpPr>
          <p:nvPr/>
        </p:nvSpPr>
        <p:spPr bwMode="auto">
          <a:xfrm>
            <a:off x="5037211" y="3631916"/>
            <a:ext cx="2963287" cy="2891699"/>
          </a:xfrm>
          <a:custGeom>
            <a:avLst/>
            <a:gdLst>
              <a:gd name="T0" fmla="*/ 1348054 w 3218179"/>
              <a:gd name="T1" fmla="*/ 20628 h 3152775"/>
              <a:gd name="T2" fmla="*/ 982735 w 3218179"/>
              <a:gd name="T3" fmla="*/ 123858 h 3152775"/>
              <a:gd name="T4" fmla="*/ 658765 w 3218179"/>
              <a:gd name="T5" fmla="*/ 304097 h 3152775"/>
              <a:gd name="T6" fmla="*/ 387326 w 3218179"/>
              <a:gd name="T7" fmla="*/ 550392 h 3152775"/>
              <a:gd name="T8" fmla="*/ 179599 w 3218179"/>
              <a:gd name="T9" fmla="*/ 851792 h 3152775"/>
              <a:gd name="T10" fmla="*/ 46763 w 3218179"/>
              <a:gd name="T11" fmla="*/ 1197344 h 3152775"/>
              <a:gd name="T12" fmla="*/ 0 w 3218179"/>
              <a:gd name="T13" fmla="*/ 1576095 h 3152775"/>
              <a:gd name="T14" fmla="*/ 46763 w 3218179"/>
              <a:gd name="T15" fmla="*/ 1954846 h 3152775"/>
              <a:gd name="T16" fmla="*/ 179599 w 3218179"/>
              <a:gd name="T17" fmla="*/ 2300398 h 3152775"/>
              <a:gd name="T18" fmla="*/ 387326 w 3218179"/>
              <a:gd name="T19" fmla="*/ 2601798 h 3152775"/>
              <a:gd name="T20" fmla="*/ 658765 w 3218179"/>
              <a:gd name="T21" fmla="*/ 2848093 h 3152775"/>
              <a:gd name="T22" fmla="*/ 982735 w 3218179"/>
              <a:gd name="T23" fmla="*/ 3028332 h 3152775"/>
              <a:gd name="T24" fmla="*/ 1348054 w 3218179"/>
              <a:gd name="T25" fmla="*/ 3131562 h 3152775"/>
              <a:gd name="T26" fmla="*/ 1741019 w 3218179"/>
              <a:gd name="T27" fmla="*/ 3146966 h 3152775"/>
              <a:gd name="T28" fmla="*/ 2117637 w 3218179"/>
              <a:gd name="T29" fmla="*/ 3071839 h 3152775"/>
              <a:gd name="T30" fmla="*/ 2456632 w 3218179"/>
              <a:gd name="T31" fmla="*/ 2916053 h 3152775"/>
              <a:gd name="T32" fmla="*/ 1609051 w 3218179"/>
              <a:gd name="T33" fmla="*/ 2817799 h 3152775"/>
              <a:gd name="T34" fmla="*/ 1302736 w 3218179"/>
              <a:gd name="T35" fmla="*/ 2781712 h 3152775"/>
              <a:gd name="T36" fmla="*/ 1023270 w 3218179"/>
              <a:gd name="T37" fmla="*/ 2679203 h 3152775"/>
              <a:gd name="T38" fmla="*/ 779511 w 3218179"/>
              <a:gd name="T39" fmla="*/ 2518899 h 3152775"/>
              <a:gd name="T40" fmla="*/ 580318 w 3218179"/>
              <a:gd name="T41" fmla="*/ 2309429 h 3152775"/>
              <a:gd name="T42" fmla="*/ 434549 w 3218179"/>
              <a:gd name="T43" fmla="*/ 2059422 h 3152775"/>
              <a:gd name="T44" fmla="*/ 351061 w 3218179"/>
              <a:gd name="T45" fmla="*/ 1777506 h 3152775"/>
              <a:gd name="T46" fmla="*/ 338603 w 3218179"/>
              <a:gd name="T47" fmla="*/ 1474256 h 3152775"/>
              <a:gd name="T48" fmla="*/ 399362 w 3218179"/>
              <a:gd name="T49" fmla="*/ 1183620 h 3152775"/>
              <a:gd name="T50" fmla="*/ 525355 w 3218179"/>
              <a:gd name="T51" fmla="*/ 922018 h 3152775"/>
              <a:gd name="T52" fmla="*/ 707724 w 3218179"/>
              <a:gd name="T53" fmla="*/ 698077 h 3152775"/>
              <a:gd name="T54" fmla="*/ 937612 w 3218179"/>
              <a:gd name="T55" fmla="*/ 520426 h 3152775"/>
              <a:gd name="T56" fmla="*/ 1206159 w 3218179"/>
              <a:gd name="T57" fmla="*/ 397693 h 3152775"/>
              <a:gd name="T58" fmla="*/ 1504510 w 3218179"/>
              <a:gd name="T59" fmla="*/ 338507 h 3152775"/>
              <a:gd name="T60" fmla="*/ 2559338 w 3218179"/>
              <a:gd name="T61" fmla="*/ 304097 h 3152775"/>
              <a:gd name="T62" fmla="*/ 2235368 w 3218179"/>
              <a:gd name="T63" fmla="*/ 123858 h 3152775"/>
              <a:gd name="T64" fmla="*/ 1870049 w 3218179"/>
              <a:gd name="T65" fmla="*/ 20628 h 3152775"/>
              <a:gd name="T66" fmla="*/ 2598309 w 3218179"/>
              <a:gd name="T67" fmla="*/ 334390 h 3152775"/>
              <a:gd name="T68" fmla="*/ 1815811 w 3218179"/>
              <a:gd name="T69" fmla="*/ 350642 h 3152775"/>
              <a:gd name="T70" fmla="*/ 2105213 w 3218179"/>
              <a:gd name="T71" fmla="*/ 431970 h 3152775"/>
              <a:gd name="T72" fmla="*/ 2361859 w 3218179"/>
              <a:gd name="T73" fmla="*/ 573967 h 3152775"/>
              <a:gd name="T74" fmla="*/ 2576890 w 3218179"/>
              <a:gd name="T75" fmla="*/ 768007 h 3152775"/>
              <a:gd name="T76" fmla="*/ 2741449 w 3218179"/>
              <a:gd name="T77" fmla="*/ 1005460 h 3152775"/>
              <a:gd name="T78" fmla="*/ 2846680 w 3218179"/>
              <a:gd name="T79" fmla="*/ 1277699 h 3152775"/>
              <a:gd name="T80" fmla="*/ 2883725 w 3218179"/>
              <a:gd name="T81" fmla="*/ 1576095 h 3152775"/>
              <a:gd name="T82" fmla="*/ 2846680 w 3218179"/>
              <a:gd name="T83" fmla="*/ 1874491 h 3152775"/>
              <a:gd name="T84" fmla="*/ 2741449 w 3218179"/>
              <a:gd name="T85" fmla="*/ 2146730 h 3152775"/>
              <a:gd name="T86" fmla="*/ 2576890 w 3218179"/>
              <a:gd name="T87" fmla="*/ 2384183 h 3152775"/>
              <a:gd name="T88" fmla="*/ 2361859 w 3218179"/>
              <a:gd name="T89" fmla="*/ 2578222 h 3152775"/>
              <a:gd name="T90" fmla="*/ 2105213 w 3218179"/>
              <a:gd name="T91" fmla="*/ 2720220 h 3152775"/>
              <a:gd name="T92" fmla="*/ 1815811 w 3218179"/>
              <a:gd name="T93" fmla="*/ 2801547 h 3152775"/>
              <a:gd name="T94" fmla="*/ 2598309 w 3218179"/>
              <a:gd name="T95" fmla="*/ 2817799 h 3152775"/>
              <a:gd name="T96" fmla="*/ 2830777 w 3218179"/>
              <a:gd name="T97" fmla="*/ 2601798 h 3152775"/>
              <a:gd name="T98" fmla="*/ 3038504 w 3218179"/>
              <a:gd name="T99" fmla="*/ 2300398 h 3152775"/>
              <a:gd name="T100" fmla="*/ 3171340 w 3218179"/>
              <a:gd name="T101" fmla="*/ 1954846 h 3152775"/>
              <a:gd name="T102" fmla="*/ 3218103 w 3218179"/>
              <a:gd name="T103" fmla="*/ 1576095 h 3152775"/>
              <a:gd name="T104" fmla="*/ 3171340 w 3218179"/>
              <a:gd name="T105" fmla="*/ 1197344 h 3152775"/>
              <a:gd name="T106" fmla="*/ 3038504 w 3218179"/>
              <a:gd name="T107" fmla="*/ 851792 h 3152775"/>
              <a:gd name="T108" fmla="*/ 2830777 w 3218179"/>
              <a:gd name="T109" fmla="*/ 550392 h 3152775"/>
              <a:gd name="T110" fmla="*/ 2598309 w 3218179"/>
              <a:gd name="T111" fmla="*/ 334390 h 315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18179" h="3152775">
                <a:moveTo>
                  <a:pt x="1609051" y="0"/>
                </a:moveTo>
                <a:lnTo>
                  <a:pt x="1477084" y="5224"/>
                </a:lnTo>
                <a:lnTo>
                  <a:pt x="1348054" y="20628"/>
                </a:lnTo>
                <a:lnTo>
                  <a:pt x="1222377" y="45805"/>
                </a:lnTo>
                <a:lnTo>
                  <a:pt x="1100466" y="80351"/>
                </a:lnTo>
                <a:lnTo>
                  <a:pt x="982735" y="123858"/>
                </a:lnTo>
                <a:lnTo>
                  <a:pt x="869598" y="175922"/>
                </a:lnTo>
                <a:lnTo>
                  <a:pt x="761471" y="236137"/>
                </a:lnTo>
                <a:lnTo>
                  <a:pt x="658765" y="304097"/>
                </a:lnTo>
                <a:lnTo>
                  <a:pt x="561897" y="379397"/>
                </a:lnTo>
                <a:lnTo>
                  <a:pt x="471279" y="461630"/>
                </a:lnTo>
                <a:lnTo>
                  <a:pt x="387326" y="550392"/>
                </a:lnTo>
                <a:lnTo>
                  <a:pt x="310453" y="645277"/>
                </a:lnTo>
                <a:lnTo>
                  <a:pt x="241072" y="745879"/>
                </a:lnTo>
                <a:lnTo>
                  <a:pt x="179599" y="851792"/>
                </a:lnTo>
                <a:lnTo>
                  <a:pt x="126446" y="962611"/>
                </a:lnTo>
                <a:lnTo>
                  <a:pt x="82030" y="1077930"/>
                </a:lnTo>
                <a:lnTo>
                  <a:pt x="46763" y="1197344"/>
                </a:lnTo>
                <a:lnTo>
                  <a:pt x="21059" y="1320446"/>
                </a:lnTo>
                <a:lnTo>
                  <a:pt x="5333" y="1446832"/>
                </a:lnTo>
                <a:lnTo>
                  <a:pt x="0" y="1576095"/>
                </a:lnTo>
                <a:lnTo>
                  <a:pt x="5333" y="1705358"/>
                </a:lnTo>
                <a:lnTo>
                  <a:pt x="21059" y="1831744"/>
                </a:lnTo>
                <a:lnTo>
                  <a:pt x="46763" y="1954846"/>
                </a:lnTo>
                <a:lnTo>
                  <a:pt x="82030" y="2074260"/>
                </a:lnTo>
                <a:lnTo>
                  <a:pt x="126446" y="2189579"/>
                </a:lnTo>
                <a:lnTo>
                  <a:pt x="179599" y="2300398"/>
                </a:lnTo>
                <a:lnTo>
                  <a:pt x="241072" y="2406311"/>
                </a:lnTo>
                <a:lnTo>
                  <a:pt x="310453" y="2506913"/>
                </a:lnTo>
                <a:lnTo>
                  <a:pt x="387326" y="2601798"/>
                </a:lnTo>
                <a:lnTo>
                  <a:pt x="471279" y="2690560"/>
                </a:lnTo>
                <a:lnTo>
                  <a:pt x="561897" y="2772793"/>
                </a:lnTo>
                <a:lnTo>
                  <a:pt x="658765" y="2848093"/>
                </a:lnTo>
                <a:lnTo>
                  <a:pt x="761471" y="2916053"/>
                </a:lnTo>
                <a:lnTo>
                  <a:pt x="869598" y="2976268"/>
                </a:lnTo>
                <a:lnTo>
                  <a:pt x="982735" y="3028332"/>
                </a:lnTo>
                <a:lnTo>
                  <a:pt x="1100466" y="3071839"/>
                </a:lnTo>
                <a:lnTo>
                  <a:pt x="1222377" y="3106384"/>
                </a:lnTo>
                <a:lnTo>
                  <a:pt x="1348054" y="3131562"/>
                </a:lnTo>
                <a:lnTo>
                  <a:pt x="1477084" y="3146966"/>
                </a:lnTo>
                <a:lnTo>
                  <a:pt x="1609051" y="3152190"/>
                </a:lnTo>
                <a:lnTo>
                  <a:pt x="1741019" y="3146966"/>
                </a:lnTo>
                <a:lnTo>
                  <a:pt x="1870049" y="3131562"/>
                </a:lnTo>
                <a:lnTo>
                  <a:pt x="1995726" y="3106384"/>
                </a:lnTo>
                <a:lnTo>
                  <a:pt x="2117637" y="3071839"/>
                </a:lnTo>
                <a:lnTo>
                  <a:pt x="2235368" y="3028332"/>
                </a:lnTo>
                <a:lnTo>
                  <a:pt x="2348504" y="2976268"/>
                </a:lnTo>
                <a:lnTo>
                  <a:pt x="2456632" y="2916053"/>
                </a:lnTo>
                <a:lnTo>
                  <a:pt x="2559338" y="2848093"/>
                </a:lnTo>
                <a:lnTo>
                  <a:pt x="2598309" y="2817799"/>
                </a:lnTo>
                <a:lnTo>
                  <a:pt x="1609051" y="2817799"/>
                </a:lnTo>
                <a:lnTo>
                  <a:pt x="1504510" y="2813683"/>
                </a:lnTo>
                <a:lnTo>
                  <a:pt x="1402295" y="2801547"/>
                </a:lnTo>
                <a:lnTo>
                  <a:pt x="1302736" y="2781712"/>
                </a:lnTo>
                <a:lnTo>
                  <a:pt x="1206159" y="2754496"/>
                </a:lnTo>
                <a:lnTo>
                  <a:pt x="1112895" y="2720220"/>
                </a:lnTo>
                <a:lnTo>
                  <a:pt x="1023270" y="2679203"/>
                </a:lnTo>
                <a:lnTo>
                  <a:pt x="937612" y="2631763"/>
                </a:lnTo>
                <a:lnTo>
                  <a:pt x="856250" y="2578222"/>
                </a:lnTo>
                <a:lnTo>
                  <a:pt x="779511" y="2518899"/>
                </a:lnTo>
                <a:lnTo>
                  <a:pt x="707724" y="2454113"/>
                </a:lnTo>
                <a:lnTo>
                  <a:pt x="641218" y="2384183"/>
                </a:lnTo>
                <a:lnTo>
                  <a:pt x="580318" y="2309429"/>
                </a:lnTo>
                <a:lnTo>
                  <a:pt x="525355" y="2230172"/>
                </a:lnTo>
                <a:lnTo>
                  <a:pt x="476656" y="2146730"/>
                </a:lnTo>
                <a:lnTo>
                  <a:pt x="434549" y="2059422"/>
                </a:lnTo>
                <a:lnTo>
                  <a:pt x="399362" y="1968570"/>
                </a:lnTo>
                <a:lnTo>
                  <a:pt x="371424" y="1874491"/>
                </a:lnTo>
                <a:lnTo>
                  <a:pt x="351061" y="1777506"/>
                </a:lnTo>
                <a:lnTo>
                  <a:pt x="338603" y="1677934"/>
                </a:lnTo>
                <a:lnTo>
                  <a:pt x="334378" y="1576095"/>
                </a:lnTo>
                <a:lnTo>
                  <a:pt x="338603" y="1474256"/>
                </a:lnTo>
                <a:lnTo>
                  <a:pt x="351061" y="1374684"/>
                </a:lnTo>
                <a:lnTo>
                  <a:pt x="371424" y="1277699"/>
                </a:lnTo>
                <a:lnTo>
                  <a:pt x="399362" y="1183620"/>
                </a:lnTo>
                <a:lnTo>
                  <a:pt x="434549" y="1092767"/>
                </a:lnTo>
                <a:lnTo>
                  <a:pt x="476656" y="1005460"/>
                </a:lnTo>
                <a:lnTo>
                  <a:pt x="525355" y="922018"/>
                </a:lnTo>
                <a:lnTo>
                  <a:pt x="580318" y="842760"/>
                </a:lnTo>
                <a:lnTo>
                  <a:pt x="641218" y="768007"/>
                </a:lnTo>
                <a:lnTo>
                  <a:pt x="707724" y="698077"/>
                </a:lnTo>
                <a:lnTo>
                  <a:pt x="779511" y="633291"/>
                </a:lnTo>
                <a:lnTo>
                  <a:pt x="856250" y="573967"/>
                </a:lnTo>
                <a:lnTo>
                  <a:pt x="937612" y="520426"/>
                </a:lnTo>
                <a:lnTo>
                  <a:pt x="1023270" y="472987"/>
                </a:lnTo>
                <a:lnTo>
                  <a:pt x="1112895" y="431970"/>
                </a:lnTo>
                <a:lnTo>
                  <a:pt x="1206159" y="397693"/>
                </a:lnTo>
                <a:lnTo>
                  <a:pt x="1302736" y="370478"/>
                </a:lnTo>
                <a:lnTo>
                  <a:pt x="1402295" y="350642"/>
                </a:lnTo>
                <a:lnTo>
                  <a:pt x="1504510" y="338507"/>
                </a:lnTo>
                <a:lnTo>
                  <a:pt x="1609051" y="334390"/>
                </a:lnTo>
                <a:lnTo>
                  <a:pt x="2598309" y="334390"/>
                </a:lnTo>
                <a:lnTo>
                  <a:pt x="2559338" y="304097"/>
                </a:lnTo>
                <a:lnTo>
                  <a:pt x="2456632" y="236137"/>
                </a:lnTo>
                <a:lnTo>
                  <a:pt x="2348504" y="175922"/>
                </a:lnTo>
                <a:lnTo>
                  <a:pt x="2235368" y="123858"/>
                </a:lnTo>
                <a:lnTo>
                  <a:pt x="2117637" y="80351"/>
                </a:lnTo>
                <a:lnTo>
                  <a:pt x="1995726" y="45805"/>
                </a:lnTo>
                <a:lnTo>
                  <a:pt x="1870049" y="20628"/>
                </a:lnTo>
                <a:lnTo>
                  <a:pt x="1741019" y="5224"/>
                </a:lnTo>
                <a:lnTo>
                  <a:pt x="1609051" y="0"/>
                </a:lnTo>
                <a:close/>
              </a:path>
              <a:path w="3218179" h="3152775">
                <a:moveTo>
                  <a:pt x="2598309" y="334390"/>
                </a:moveTo>
                <a:lnTo>
                  <a:pt x="1609051" y="334390"/>
                </a:lnTo>
                <a:lnTo>
                  <a:pt x="1713595" y="338507"/>
                </a:lnTo>
                <a:lnTo>
                  <a:pt x="1815811" y="350642"/>
                </a:lnTo>
                <a:lnTo>
                  <a:pt x="1915371" y="370478"/>
                </a:lnTo>
                <a:lnTo>
                  <a:pt x="2011948" y="397693"/>
                </a:lnTo>
                <a:lnTo>
                  <a:pt x="2105213" y="431970"/>
                </a:lnTo>
                <a:lnTo>
                  <a:pt x="2194839" y="472987"/>
                </a:lnTo>
                <a:lnTo>
                  <a:pt x="2280497" y="520426"/>
                </a:lnTo>
                <a:lnTo>
                  <a:pt x="2361859" y="573967"/>
                </a:lnTo>
                <a:lnTo>
                  <a:pt x="2438597" y="633291"/>
                </a:lnTo>
                <a:lnTo>
                  <a:pt x="2510383" y="698077"/>
                </a:lnTo>
                <a:lnTo>
                  <a:pt x="2576890" y="768007"/>
                </a:lnTo>
                <a:lnTo>
                  <a:pt x="2637788" y="842760"/>
                </a:lnTo>
                <a:lnTo>
                  <a:pt x="2692750" y="922018"/>
                </a:lnTo>
                <a:lnTo>
                  <a:pt x="2741449" y="1005460"/>
                </a:lnTo>
                <a:lnTo>
                  <a:pt x="2783555" y="1092767"/>
                </a:lnTo>
                <a:lnTo>
                  <a:pt x="2818742" y="1183620"/>
                </a:lnTo>
                <a:lnTo>
                  <a:pt x="2846680" y="1277699"/>
                </a:lnTo>
                <a:lnTo>
                  <a:pt x="2867042" y="1374684"/>
                </a:lnTo>
                <a:lnTo>
                  <a:pt x="2879500" y="1474256"/>
                </a:lnTo>
                <a:lnTo>
                  <a:pt x="2883725" y="1576095"/>
                </a:lnTo>
                <a:lnTo>
                  <a:pt x="2879500" y="1677934"/>
                </a:lnTo>
                <a:lnTo>
                  <a:pt x="2867042" y="1777506"/>
                </a:lnTo>
                <a:lnTo>
                  <a:pt x="2846680" y="1874491"/>
                </a:lnTo>
                <a:lnTo>
                  <a:pt x="2818742" y="1968570"/>
                </a:lnTo>
                <a:lnTo>
                  <a:pt x="2783555" y="2059422"/>
                </a:lnTo>
                <a:lnTo>
                  <a:pt x="2741449" y="2146730"/>
                </a:lnTo>
                <a:lnTo>
                  <a:pt x="2692750" y="2230172"/>
                </a:lnTo>
                <a:lnTo>
                  <a:pt x="2637788" y="2309429"/>
                </a:lnTo>
                <a:lnTo>
                  <a:pt x="2576890" y="2384183"/>
                </a:lnTo>
                <a:lnTo>
                  <a:pt x="2510383" y="2454113"/>
                </a:lnTo>
                <a:lnTo>
                  <a:pt x="2438597" y="2518899"/>
                </a:lnTo>
                <a:lnTo>
                  <a:pt x="2361859" y="2578222"/>
                </a:lnTo>
                <a:lnTo>
                  <a:pt x="2280497" y="2631763"/>
                </a:lnTo>
                <a:lnTo>
                  <a:pt x="2194839" y="2679203"/>
                </a:lnTo>
                <a:lnTo>
                  <a:pt x="2105213" y="2720220"/>
                </a:lnTo>
                <a:lnTo>
                  <a:pt x="2011948" y="2754496"/>
                </a:lnTo>
                <a:lnTo>
                  <a:pt x="1915371" y="2781712"/>
                </a:lnTo>
                <a:lnTo>
                  <a:pt x="1815811" y="2801547"/>
                </a:lnTo>
                <a:lnTo>
                  <a:pt x="1713595" y="2813683"/>
                </a:lnTo>
                <a:lnTo>
                  <a:pt x="1609051" y="2817799"/>
                </a:lnTo>
                <a:lnTo>
                  <a:pt x="2598309" y="2817799"/>
                </a:lnTo>
                <a:lnTo>
                  <a:pt x="2656206" y="2772793"/>
                </a:lnTo>
                <a:lnTo>
                  <a:pt x="2746824" y="2690560"/>
                </a:lnTo>
                <a:lnTo>
                  <a:pt x="2830777" y="2601798"/>
                </a:lnTo>
                <a:lnTo>
                  <a:pt x="2907650" y="2506913"/>
                </a:lnTo>
                <a:lnTo>
                  <a:pt x="2977031" y="2406311"/>
                </a:lnTo>
                <a:lnTo>
                  <a:pt x="3038504" y="2300398"/>
                </a:lnTo>
                <a:lnTo>
                  <a:pt x="3091656" y="2189579"/>
                </a:lnTo>
                <a:lnTo>
                  <a:pt x="3136073" y="2074260"/>
                </a:lnTo>
                <a:lnTo>
                  <a:pt x="3171340" y="1954846"/>
                </a:lnTo>
                <a:lnTo>
                  <a:pt x="3197044" y="1831744"/>
                </a:lnTo>
                <a:lnTo>
                  <a:pt x="3212769" y="1705358"/>
                </a:lnTo>
                <a:lnTo>
                  <a:pt x="3218103" y="1576095"/>
                </a:lnTo>
                <a:lnTo>
                  <a:pt x="3212769" y="1446832"/>
                </a:lnTo>
                <a:lnTo>
                  <a:pt x="3197044" y="1320446"/>
                </a:lnTo>
                <a:lnTo>
                  <a:pt x="3171340" y="1197344"/>
                </a:lnTo>
                <a:lnTo>
                  <a:pt x="3136073" y="1077930"/>
                </a:lnTo>
                <a:lnTo>
                  <a:pt x="3091656" y="962611"/>
                </a:lnTo>
                <a:lnTo>
                  <a:pt x="3038504" y="851792"/>
                </a:lnTo>
                <a:lnTo>
                  <a:pt x="2977031" y="745879"/>
                </a:lnTo>
                <a:lnTo>
                  <a:pt x="2907650" y="645277"/>
                </a:lnTo>
                <a:lnTo>
                  <a:pt x="2830777" y="550392"/>
                </a:lnTo>
                <a:lnTo>
                  <a:pt x="2746824" y="461630"/>
                </a:lnTo>
                <a:lnTo>
                  <a:pt x="2656206" y="379397"/>
                </a:lnTo>
                <a:lnTo>
                  <a:pt x="2598309" y="334390"/>
                </a:lnTo>
                <a:close/>
              </a:path>
            </a:pathLst>
          </a:custGeom>
          <a:solidFill>
            <a:srgbClr val="D6D6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9" name="object 6"/>
          <p:cNvSpPr>
            <a:spLocks/>
          </p:cNvSpPr>
          <p:nvPr/>
        </p:nvSpPr>
        <p:spPr bwMode="auto">
          <a:xfrm>
            <a:off x="5367602" y="3955157"/>
            <a:ext cx="2303967" cy="2246672"/>
          </a:xfrm>
          <a:custGeom>
            <a:avLst/>
            <a:gdLst>
              <a:gd name="T0" fmla="*/ 1147699 w 2500629"/>
              <a:gd name="T1" fmla="*/ 4060 h 2449829"/>
              <a:gd name="T2" fmla="*/ 949792 w 2500629"/>
              <a:gd name="T3" fmla="*/ 35595 h 2449829"/>
              <a:gd name="T4" fmla="*/ 763590 w 2500629"/>
              <a:gd name="T5" fmla="*/ 96248 h 2449829"/>
              <a:gd name="T6" fmla="*/ 591667 w 2500629"/>
              <a:gd name="T7" fmla="*/ 183498 h 2449829"/>
              <a:gd name="T8" fmla="*/ 436597 w 2500629"/>
              <a:gd name="T9" fmla="*/ 294823 h 2449829"/>
              <a:gd name="T10" fmla="*/ 300955 w 2500629"/>
              <a:gd name="T11" fmla="*/ 427701 h 2449829"/>
              <a:gd name="T12" fmla="*/ 187314 w 2500629"/>
              <a:gd name="T13" fmla="*/ 579611 h 2449829"/>
              <a:gd name="T14" fmla="*/ 98250 w 2500629"/>
              <a:gd name="T15" fmla="*/ 748030 h 2449829"/>
              <a:gd name="T16" fmla="*/ 36335 w 2500629"/>
              <a:gd name="T17" fmla="*/ 930438 h 2449829"/>
              <a:gd name="T18" fmla="*/ 4144 w 2500629"/>
              <a:gd name="T19" fmla="*/ 1124313 h 2449829"/>
              <a:gd name="T20" fmla="*/ 4144 w 2500629"/>
              <a:gd name="T21" fmla="*/ 1325211 h 2449829"/>
              <a:gd name="T22" fmla="*/ 36335 w 2500629"/>
              <a:gd name="T23" fmla="*/ 1519086 h 2449829"/>
              <a:gd name="T24" fmla="*/ 98250 w 2500629"/>
              <a:gd name="T25" fmla="*/ 1701494 h 2449829"/>
              <a:gd name="T26" fmla="*/ 187314 w 2500629"/>
              <a:gd name="T27" fmla="*/ 1869913 h 2449829"/>
              <a:gd name="T28" fmla="*/ 300955 w 2500629"/>
              <a:gd name="T29" fmla="*/ 2021823 h 2449829"/>
              <a:gd name="T30" fmla="*/ 436597 w 2500629"/>
              <a:gd name="T31" fmla="*/ 2154701 h 2449829"/>
              <a:gd name="T32" fmla="*/ 591667 w 2500629"/>
              <a:gd name="T33" fmla="*/ 2266026 h 2449829"/>
              <a:gd name="T34" fmla="*/ 763590 w 2500629"/>
              <a:gd name="T35" fmla="*/ 2353276 h 2449829"/>
              <a:gd name="T36" fmla="*/ 949792 w 2500629"/>
              <a:gd name="T37" fmla="*/ 2413930 h 2449829"/>
              <a:gd name="T38" fmla="*/ 1147699 w 2500629"/>
              <a:gd name="T39" fmla="*/ 2445465 h 2449829"/>
              <a:gd name="T40" fmla="*/ 1352777 w 2500629"/>
              <a:gd name="T41" fmla="*/ 2445465 h 2449829"/>
              <a:gd name="T42" fmla="*/ 1550685 w 2500629"/>
              <a:gd name="T43" fmla="*/ 2413930 h 2449829"/>
              <a:gd name="T44" fmla="*/ 1736887 w 2500629"/>
              <a:gd name="T45" fmla="*/ 2353276 h 2449829"/>
              <a:gd name="T46" fmla="*/ 1908810 w 2500629"/>
              <a:gd name="T47" fmla="*/ 2266026 h 2449829"/>
              <a:gd name="T48" fmla="*/ 2063880 w 2500629"/>
              <a:gd name="T49" fmla="*/ 2154701 h 2449829"/>
              <a:gd name="T50" fmla="*/ 2199522 w 2500629"/>
              <a:gd name="T51" fmla="*/ 2021823 h 2449829"/>
              <a:gd name="T52" fmla="*/ 2313162 w 2500629"/>
              <a:gd name="T53" fmla="*/ 1869913 h 2449829"/>
              <a:gd name="T54" fmla="*/ 2402227 w 2500629"/>
              <a:gd name="T55" fmla="*/ 1701494 h 2449829"/>
              <a:gd name="T56" fmla="*/ 2464142 w 2500629"/>
              <a:gd name="T57" fmla="*/ 1519086 h 2449829"/>
              <a:gd name="T58" fmla="*/ 2496333 w 2500629"/>
              <a:gd name="T59" fmla="*/ 1325211 h 2449829"/>
              <a:gd name="T60" fmla="*/ 2496333 w 2500629"/>
              <a:gd name="T61" fmla="*/ 1124313 h 2449829"/>
              <a:gd name="T62" fmla="*/ 2464142 w 2500629"/>
              <a:gd name="T63" fmla="*/ 930438 h 2449829"/>
              <a:gd name="T64" fmla="*/ 2402227 w 2500629"/>
              <a:gd name="T65" fmla="*/ 748030 h 2449829"/>
              <a:gd name="T66" fmla="*/ 2313162 w 2500629"/>
              <a:gd name="T67" fmla="*/ 579611 h 2449829"/>
              <a:gd name="T68" fmla="*/ 2199522 w 2500629"/>
              <a:gd name="T69" fmla="*/ 427701 h 2449829"/>
              <a:gd name="T70" fmla="*/ 2063880 w 2500629"/>
              <a:gd name="T71" fmla="*/ 294823 h 2449829"/>
              <a:gd name="T72" fmla="*/ 1908810 w 2500629"/>
              <a:gd name="T73" fmla="*/ 183498 h 2449829"/>
              <a:gd name="T74" fmla="*/ 1736887 w 2500629"/>
              <a:gd name="T75" fmla="*/ 96248 h 2449829"/>
              <a:gd name="T76" fmla="*/ 1550685 w 2500629"/>
              <a:gd name="T77" fmla="*/ 35595 h 2449829"/>
              <a:gd name="T78" fmla="*/ 1352777 w 2500629"/>
              <a:gd name="T79" fmla="*/ 4060 h 2449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0629" h="2449829">
                <a:moveTo>
                  <a:pt x="1250238" y="0"/>
                </a:moveTo>
                <a:lnTo>
                  <a:pt x="1147699" y="4060"/>
                </a:lnTo>
                <a:lnTo>
                  <a:pt x="1047443" y="16030"/>
                </a:lnTo>
                <a:lnTo>
                  <a:pt x="949792" y="35595"/>
                </a:lnTo>
                <a:lnTo>
                  <a:pt x="855067" y="62439"/>
                </a:lnTo>
                <a:lnTo>
                  <a:pt x="763590" y="96248"/>
                </a:lnTo>
                <a:lnTo>
                  <a:pt x="675682" y="136706"/>
                </a:lnTo>
                <a:lnTo>
                  <a:pt x="591667" y="183498"/>
                </a:lnTo>
                <a:lnTo>
                  <a:pt x="511864" y="236309"/>
                </a:lnTo>
                <a:lnTo>
                  <a:pt x="436597" y="294823"/>
                </a:lnTo>
                <a:lnTo>
                  <a:pt x="366187" y="358725"/>
                </a:lnTo>
                <a:lnTo>
                  <a:pt x="300955" y="427701"/>
                </a:lnTo>
                <a:lnTo>
                  <a:pt x="241224" y="501435"/>
                </a:lnTo>
                <a:lnTo>
                  <a:pt x="187314" y="579611"/>
                </a:lnTo>
                <a:lnTo>
                  <a:pt x="139549" y="661914"/>
                </a:lnTo>
                <a:lnTo>
                  <a:pt x="98250" y="748030"/>
                </a:lnTo>
                <a:lnTo>
                  <a:pt x="63738" y="837644"/>
                </a:lnTo>
                <a:lnTo>
                  <a:pt x="36335" y="930438"/>
                </a:lnTo>
                <a:lnTo>
                  <a:pt x="16363" y="1026100"/>
                </a:lnTo>
                <a:lnTo>
                  <a:pt x="4144" y="1124313"/>
                </a:lnTo>
                <a:lnTo>
                  <a:pt x="0" y="1224762"/>
                </a:lnTo>
                <a:lnTo>
                  <a:pt x="4144" y="1325211"/>
                </a:lnTo>
                <a:lnTo>
                  <a:pt x="16363" y="1423424"/>
                </a:lnTo>
                <a:lnTo>
                  <a:pt x="36335" y="1519086"/>
                </a:lnTo>
                <a:lnTo>
                  <a:pt x="63738" y="1611881"/>
                </a:lnTo>
                <a:lnTo>
                  <a:pt x="98250" y="1701494"/>
                </a:lnTo>
                <a:lnTo>
                  <a:pt x="139549" y="1787610"/>
                </a:lnTo>
                <a:lnTo>
                  <a:pt x="187314" y="1869913"/>
                </a:lnTo>
                <a:lnTo>
                  <a:pt x="241224" y="1948090"/>
                </a:lnTo>
                <a:lnTo>
                  <a:pt x="300955" y="2021823"/>
                </a:lnTo>
                <a:lnTo>
                  <a:pt x="366187" y="2090799"/>
                </a:lnTo>
                <a:lnTo>
                  <a:pt x="436597" y="2154701"/>
                </a:lnTo>
                <a:lnTo>
                  <a:pt x="511864" y="2213216"/>
                </a:lnTo>
                <a:lnTo>
                  <a:pt x="591667" y="2266026"/>
                </a:lnTo>
                <a:lnTo>
                  <a:pt x="675682" y="2312818"/>
                </a:lnTo>
                <a:lnTo>
                  <a:pt x="763590" y="2353276"/>
                </a:lnTo>
                <a:lnTo>
                  <a:pt x="855067" y="2387085"/>
                </a:lnTo>
                <a:lnTo>
                  <a:pt x="949792" y="2413930"/>
                </a:lnTo>
                <a:lnTo>
                  <a:pt x="1047443" y="2433495"/>
                </a:lnTo>
                <a:lnTo>
                  <a:pt x="1147699" y="2445465"/>
                </a:lnTo>
                <a:lnTo>
                  <a:pt x="1250238" y="2449525"/>
                </a:lnTo>
                <a:lnTo>
                  <a:pt x="1352777" y="2445465"/>
                </a:lnTo>
                <a:lnTo>
                  <a:pt x="1453033" y="2433495"/>
                </a:lnTo>
                <a:lnTo>
                  <a:pt x="1550685" y="2413930"/>
                </a:lnTo>
                <a:lnTo>
                  <a:pt x="1645410" y="2387085"/>
                </a:lnTo>
                <a:lnTo>
                  <a:pt x="1736887" y="2353276"/>
                </a:lnTo>
                <a:lnTo>
                  <a:pt x="1824794" y="2312818"/>
                </a:lnTo>
                <a:lnTo>
                  <a:pt x="1908810" y="2266026"/>
                </a:lnTo>
                <a:lnTo>
                  <a:pt x="1988612" y="2213216"/>
                </a:lnTo>
                <a:lnTo>
                  <a:pt x="2063880" y="2154701"/>
                </a:lnTo>
                <a:lnTo>
                  <a:pt x="2134290" y="2090799"/>
                </a:lnTo>
                <a:lnTo>
                  <a:pt x="2199522" y="2021823"/>
                </a:lnTo>
                <a:lnTo>
                  <a:pt x="2259253" y="1948090"/>
                </a:lnTo>
                <a:lnTo>
                  <a:pt x="2313162" y="1869913"/>
                </a:lnTo>
                <a:lnTo>
                  <a:pt x="2360927" y="1787610"/>
                </a:lnTo>
                <a:lnTo>
                  <a:pt x="2402227" y="1701494"/>
                </a:lnTo>
                <a:lnTo>
                  <a:pt x="2436739" y="1611881"/>
                </a:lnTo>
                <a:lnTo>
                  <a:pt x="2464142" y="1519086"/>
                </a:lnTo>
                <a:lnTo>
                  <a:pt x="2484114" y="1423424"/>
                </a:lnTo>
                <a:lnTo>
                  <a:pt x="2496333" y="1325211"/>
                </a:lnTo>
                <a:lnTo>
                  <a:pt x="2500477" y="1224762"/>
                </a:lnTo>
                <a:lnTo>
                  <a:pt x="2496333" y="1124313"/>
                </a:lnTo>
                <a:lnTo>
                  <a:pt x="2484114" y="1026100"/>
                </a:lnTo>
                <a:lnTo>
                  <a:pt x="2464142" y="930438"/>
                </a:lnTo>
                <a:lnTo>
                  <a:pt x="2436739" y="837644"/>
                </a:lnTo>
                <a:lnTo>
                  <a:pt x="2402227" y="748030"/>
                </a:lnTo>
                <a:lnTo>
                  <a:pt x="2360927" y="661914"/>
                </a:lnTo>
                <a:lnTo>
                  <a:pt x="2313162" y="579611"/>
                </a:lnTo>
                <a:lnTo>
                  <a:pt x="2259253" y="501435"/>
                </a:lnTo>
                <a:lnTo>
                  <a:pt x="2199522" y="427701"/>
                </a:lnTo>
                <a:lnTo>
                  <a:pt x="2134290" y="358725"/>
                </a:lnTo>
                <a:lnTo>
                  <a:pt x="2063880" y="294823"/>
                </a:lnTo>
                <a:lnTo>
                  <a:pt x="1988612" y="236309"/>
                </a:lnTo>
                <a:lnTo>
                  <a:pt x="1908810" y="183498"/>
                </a:lnTo>
                <a:lnTo>
                  <a:pt x="1824794" y="136706"/>
                </a:lnTo>
                <a:lnTo>
                  <a:pt x="1736887" y="96248"/>
                </a:lnTo>
                <a:lnTo>
                  <a:pt x="1645410" y="62439"/>
                </a:lnTo>
                <a:lnTo>
                  <a:pt x="1550685" y="35595"/>
                </a:lnTo>
                <a:lnTo>
                  <a:pt x="1453033" y="16030"/>
                </a:lnTo>
                <a:lnTo>
                  <a:pt x="1352777" y="4060"/>
                </a:lnTo>
                <a:lnTo>
                  <a:pt x="1250238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0" name="object 7"/>
          <p:cNvSpPr>
            <a:spLocks/>
          </p:cNvSpPr>
          <p:nvPr/>
        </p:nvSpPr>
        <p:spPr bwMode="auto">
          <a:xfrm>
            <a:off x="5367602" y="3955157"/>
            <a:ext cx="2303967" cy="2246672"/>
          </a:xfrm>
          <a:custGeom>
            <a:avLst/>
            <a:gdLst>
              <a:gd name="T0" fmla="*/ 4144 w 2500629"/>
              <a:gd name="T1" fmla="*/ 1124313 h 2449829"/>
              <a:gd name="T2" fmla="*/ 36335 w 2500629"/>
              <a:gd name="T3" fmla="*/ 930438 h 2449829"/>
              <a:gd name="T4" fmla="*/ 98250 w 2500629"/>
              <a:gd name="T5" fmla="*/ 748030 h 2449829"/>
              <a:gd name="T6" fmla="*/ 187314 w 2500629"/>
              <a:gd name="T7" fmla="*/ 579611 h 2449829"/>
              <a:gd name="T8" fmla="*/ 300955 w 2500629"/>
              <a:gd name="T9" fmla="*/ 427701 h 2449829"/>
              <a:gd name="T10" fmla="*/ 436597 w 2500629"/>
              <a:gd name="T11" fmla="*/ 294823 h 2449829"/>
              <a:gd name="T12" fmla="*/ 591667 w 2500629"/>
              <a:gd name="T13" fmla="*/ 183498 h 2449829"/>
              <a:gd name="T14" fmla="*/ 763590 w 2500629"/>
              <a:gd name="T15" fmla="*/ 96248 h 2449829"/>
              <a:gd name="T16" fmla="*/ 949792 w 2500629"/>
              <a:gd name="T17" fmla="*/ 35595 h 2449829"/>
              <a:gd name="T18" fmla="*/ 1147699 w 2500629"/>
              <a:gd name="T19" fmla="*/ 4060 h 2449829"/>
              <a:gd name="T20" fmla="*/ 1352777 w 2500629"/>
              <a:gd name="T21" fmla="*/ 4060 h 2449829"/>
              <a:gd name="T22" fmla="*/ 1550685 w 2500629"/>
              <a:gd name="T23" fmla="*/ 35595 h 2449829"/>
              <a:gd name="T24" fmla="*/ 1736887 w 2500629"/>
              <a:gd name="T25" fmla="*/ 96248 h 2449829"/>
              <a:gd name="T26" fmla="*/ 1908810 w 2500629"/>
              <a:gd name="T27" fmla="*/ 183498 h 2449829"/>
              <a:gd name="T28" fmla="*/ 2063880 w 2500629"/>
              <a:gd name="T29" fmla="*/ 294823 h 2449829"/>
              <a:gd name="T30" fmla="*/ 2199522 w 2500629"/>
              <a:gd name="T31" fmla="*/ 427701 h 2449829"/>
              <a:gd name="T32" fmla="*/ 2313162 w 2500629"/>
              <a:gd name="T33" fmla="*/ 579611 h 2449829"/>
              <a:gd name="T34" fmla="*/ 2402227 w 2500629"/>
              <a:gd name="T35" fmla="*/ 748030 h 2449829"/>
              <a:gd name="T36" fmla="*/ 2464142 w 2500629"/>
              <a:gd name="T37" fmla="*/ 930438 h 2449829"/>
              <a:gd name="T38" fmla="*/ 2496333 w 2500629"/>
              <a:gd name="T39" fmla="*/ 1124313 h 2449829"/>
              <a:gd name="T40" fmla="*/ 2496333 w 2500629"/>
              <a:gd name="T41" fmla="*/ 1325211 h 2449829"/>
              <a:gd name="T42" fmla="*/ 2464142 w 2500629"/>
              <a:gd name="T43" fmla="*/ 1519086 h 2449829"/>
              <a:gd name="T44" fmla="*/ 2402227 w 2500629"/>
              <a:gd name="T45" fmla="*/ 1701494 h 2449829"/>
              <a:gd name="T46" fmla="*/ 2313162 w 2500629"/>
              <a:gd name="T47" fmla="*/ 1869913 h 2449829"/>
              <a:gd name="T48" fmla="*/ 2199522 w 2500629"/>
              <a:gd name="T49" fmla="*/ 2021823 h 2449829"/>
              <a:gd name="T50" fmla="*/ 2063880 w 2500629"/>
              <a:gd name="T51" fmla="*/ 2154701 h 2449829"/>
              <a:gd name="T52" fmla="*/ 1908810 w 2500629"/>
              <a:gd name="T53" fmla="*/ 2266026 h 2449829"/>
              <a:gd name="T54" fmla="*/ 1736887 w 2500629"/>
              <a:gd name="T55" fmla="*/ 2353276 h 2449829"/>
              <a:gd name="T56" fmla="*/ 1550685 w 2500629"/>
              <a:gd name="T57" fmla="*/ 2413930 h 2449829"/>
              <a:gd name="T58" fmla="*/ 1352777 w 2500629"/>
              <a:gd name="T59" fmla="*/ 2445465 h 2449829"/>
              <a:gd name="T60" fmla="*/ 1147699 w 2500629"/>
              <a:gd name="T61" fmla="*/ 2445465 h 2449829"/>
              <a:gd name="T62" fmla="*/ 949792 w 2500629"/>
              <a:gd name="T63" fmla="*/ 2413930 h 2449829"/>
              <a:gd name="T64" fmla="*/ 763590 w 2500629"/>
              <a:gd name="T65" fmla="*/ 2353276 h 2449829"/>
              <a:gd name="T66" fmla="*/ 591667 w 2500629"/>
              <a:gd name="T67" fmla="*/ 2266026 h 2449829"/>
              <a:gd name="T68" fmla="*/ 436597 w 2500629"/>
              <a:gd name="T69" fmla="*/ 2154701 h 2449829"/>
              <a:gd name="T70" fmla="*/ 300955 w 2500629"/>
              <a:gd name="T71" fmla="*/ 2021823 h 2449829"/>
              <a:gd name="T72" fmla="*/ 187314 w 2500629"/>
              <a:gd name="T73" fmla="*/ 1869913 h 2449829"/>
              <a:gd name="T74" fmla="*/ 98250 w 2500629"/>
              <a:gd name="T75" fmla="*/ 1701494 h 2449829"/>
              <a:gd name="T76" fmla="*/ 36335 w 2500629"/>
              <a:gd name="T77" fmla="*/ 1519086 h 2449829"/>
              <a:gd name="T78" fmla="*/ 4144 w 2500629"/>
              <a:gd name="T79" fmla="*/ 1325211 h 2449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0629" h="2449829">
                <a:moveTo>
                  <a:pt x="0" y="1224762"/>
                </a:moveTo>
                <a:lnTo>
                  <a:pt x="4144" y="1124313"/>
                </a:lnTo>
                <a:lnTo>
                  <a:pt x="16363" y="1026100"/>
                </a:lnTo>
                <a:lnTo>
                  <a:pt x="36335" y="930438"/>
                </a:lnTo>
                <a:lnTo>
                  <a:pt x="63738" y="837644"/>
                </a:lnTo>
                <a:lnTo>
                  <a:pt x="98250" y="748030"/>
                </a:lnTo>
                <a:lnTo>
                  <a:pt x="139549" y="661914"/>
                </a:lnTo>
                <a:lnTo>
                  <a:pt x="187314" y="579611"/>
                </a:lnTo>
                <a:lnTo>
                  <a:pt x="241224" y="501435"/>
                </a:lnTo>
                <a:lnTo>
                  <a:pt x="300955" y="427701"/>
                </a:lnTo>
                <a:lnTo>
                  <a:pt x="366187" y="358725"/>
                </a:lnTo>
                <a:lnTo>
                  <a:pt x="436597" y="294823"/>
                </a:lnTo>
                <a:lnTo>
                  <a:pt x="511864" y="236309"/>
                </a:lnTo>
                <a:lnTo>
                  <a:pt x="591667" y="183498"/>
                </a:lnTo>
                <a:lnTo>
                  <a:pt x="675682" y="136706"/>
                </a:lnTo>
                <a:lnTo>
                  <a:pt x="763590" y="96248"/>
                </a:lnTo>
                <a:lnTo>
                  <a:pt x="855067" y="62439"/>
                </a:lnTo>
                <a:lnTo>
                  <a:pt x="949792" y="35595"/>
                </a:lnTo>
                <a:lnTo>
                  <a:pt x="1047443" y="16030"/>
                </a:lnTo>
                <a:lnTo>
                  <a:pt x="1147699" y="4060"/>
                </a:lnTo>
                <a:lnTo>
                  <a:pt x="1250238" y="0"/>
                </a:lnTo>
                <a:lnTo>
                  <a:pt x="1352777" y="4060"/>
                </a:lnTo>
                <a:lnTo>
                  <a:pt x="1453033" y="16030"/>
                </a:lnTo>
                <a:lnTo>
                  <a:pt x="1550685" y="35595"/>
                </a:lnTo>
                <a:lnTo>
                  <a:pt x="1645410" y="62439"/>
                </a:lnTo>
                <a:lnTo>
                  <a:pt x="1736887" y="96248"/>
                </a:lnTo>
                <a:lnTo>
                  <a:pt x="1824794" y="136706"/>
                </a:lnTo>
                <a:lnTo>
                  <a:pt x="1908810" y="183498"/>
                </a:lnTo>
                <a:lnTo>
                  <a:pt x="1988612" y="236309"/>
                </a:lnTo>
                <a:lnTo>
                  <a:pt x="2063880" y="294823"/>
                </a:lnTo>
                <a:lnTo>
                  <a:pt x="2134290" y="358725"/>
                </a:lnTo>
                <a:lnTo>
                  <a:pt x="2199522" y="427701"/>
                </a:lnTo>
                <a:lnTo>
                  <a:pt x="2259253" y="501435"/>
                </a:lnTo>
                <a:lnTo>
                  <a:pt x="2313162" y="579611"/>
                </a:lnTo>
                <a:lnTo>
                  <a:pt x="2360927" y="661914"/>
                </a:lnTo>
                <a:lnTo>
                  <a:pt x="2402227" y="748030"/>
                </a:lnTo>
                <a:lnTo>
                  <a:pt x="2436739" y="837644"/>
                </a:lnTo>
                <a:lnTo>
                  <a:pt x="2464142" y="930438"/>
                </a:lnTo>
                <a:lnTo>
                  <a:pt x="2484114" y="1026100"/>
                </a:lnTo>
                <a:lnTo>
                  <a:pt x="2496333" y="1124313"/>
                </a:lnTo>
                <a:lnTo>
                  <a:pt x="2500477" y="1224762"/>
                </a:lnTo>
                <a:lnTo>
                  <a:pt x="2496333" y="1325211"/>
                </a:lnTo>
                <a:lnTo>
                  <a:pt x="2484114" y="1423424"/>
                </a:lnTo>
                <a:lnTo>
                  <a:pt x="2464142" y="1519086"/>
                </a:lnTo>
                <a:lnTo>
                  <a:pt x="2436739" y="1611881"/>
                </a:lnTo>
                <a:lnTo>
                  <a:pt x="2402227" y="1701494"/>
                </a:lnTo>
                <a:lnTo>
                  <a:pt x="2360927" y="1787610"/>
                </a:lnTo>
                <a:lnTo>
                  <a:pt x="2313162" y="1869913"/>
                </a:lnTo>
                <a:lnTo>
                  <a:pt x="2259253" y="1948090"/>
                </a:lnTo>
                <a:lnTo>
                  <a:pt x="2199522" y="2021823"/>
                </a:lnTo>
                <a:lnTo>
                  <a:pt x="2134290" y="2090799"/>
                </a:lnTo>
                <a:lnTo>
                  <a:pt x="2063880" y="2154701"/>
                </a:lnTo>
                <a:lnTo>
                  <a:pt x="1988612" y="2213216"/>
                </a:lnTo>
                <a:lnTo>
                  <a:pt x="1908810" y="2266026"/>
                </a:lnTo>
                <a:lnTo>
                  <a:pt x="1824794" y="2312818"/>
                </a:lnTo>
                <a:lnTo>
                  <a:pt x="1736887" y="2353276"/>
                </a:lnTo>
                <a:lnTo>
                  <a:pt x="1645410" y="2387085"/>
                </a:lnTo>
                <a:lnTo>
                  <a:pt x="1550685" y="2413930"/>
                </a:lnTo>
                <a:lnTo>
                  <a:pt x="1453033" y="2433495"/>
                </a:lnTo>
                <a:lnTo>
                  <a:pt x="1352777" y="2445465"/>
                </a:lnTo>
                <a:lnTo>
                  <a:pt x="1250238" y="2449525"/>
                </a:lnTo>
                <a:lnTo>
                  <a:pt x="1147699" y="2445465"/>
                </a:lnTo>
                <a:lnTo>
                  <a:pt x="1047443" y="2433495"/>
                </a:lnTo>
                <a:lnTo>
                  <a:pt x="949792" y="2413930"/>
                </a:lnTo>
                <a:lnTo>
                  <a:pt x="855067" y="2387085"/>
                </a:lnTo>
                <a:lnTo>
                  <a:pt x="763590" y="2353276"/>
                </a:lnTo>
                <a:lnTo>
                  <a:pt x="675682" y="2312818"/>
                </a:lnTo>
                <a:lnTo>
                  <a:pt x="591667" y="2266026"/>
                </a:lnTo>
                <a:lnTo>
                  <a:pt x="511864" y="2213216"/>
                </a:lnTo>
                <a:lnTo>
                  <a:pt x="436597" y="2154701"/>
                </a:lnTo>
                <a:lnTo>
                  <a:pt x="366187" y="2090799"/>
                </a:lnTo>
                <a:lnTo>
                  <a:pt x="300955" y="2021823"/>
                </a:lnTo>
                <a:lnTo>
                  <a:pt x="241224" y="1948090"/>
                </a:lnTo>
                <a:lnTo>
                  <a:pt x="187314" y="1869913"/>
                </a:lnTo>
                <a:lnTo>
                  <a:pt x="139549" y="1787610"/>
                </a:lnTo>
                <a:lnTo>
                  <a:pt x="98250" y="1701494"/>
                </a:lnTo>
                <a:lnTo>
                  <a:pt x="63738" y="1611881"/>
                </a:lnTo>
                <a:lnTo>
                  <a:pt x="36335" y="1519086"/>
                </a:lnTo>
                <a:lnTo>
                  <a:pt x="16363" y="1423424"/>
                </a:lnTo>
                <a:lnTo>
                  <a:pt x="4144" y="1325211"/>
                </a:lnTo>
                <a:lnTo>
                  <a:pt x="0" y="122476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1" name="object 8"/>
          <p:cNvSpPr>
            <a:spLocks/>
          </p:cNvSpPr>
          <p:nvPr/>
        </p:nvSpPr>
        <p:spPr bwMode="auto">
          <a:xfrm>
            <a:off x="5714074" y="4292959"/>
            <a:ext cx="1609561" cy="1569613"/>
          </a:xfrm>
          <a:custGeom>
            <a:avLst/>
            <a:gdLst>
              <a:gd name="T0" fmla="*/ 801807 w 1746884"/>
              <a:gd name="T1" fmla="*/ 2835 h 1711325"/>
              <a:gd name="T2" fmla="*/ 663545 w 1746884"/>
              <a:gd name="T3" fmla="*/ 24861 h 1711325"/>
              <a:gd name="T4" fmla="*/ 533461 w 1746884"/>
              <a:gd name="T5" fmla="*/ 67225 h 1711325"/>
              <a:gd name="T6" fmla="*/ 413352 w 1746884"/>
              <a:gd name="T7" fmla="*/ 128165 h 1711325"/>
              <a:gd name="T8" fmla="*/ 305017 w 1746884"/>
              <a:gd name="T9" fmla="*/ 205921 h 1711325"/>
              <a:gd name="T10" fmla="*/ 210254 w 1746884"/>
              <a:gd name="T11" fmla="*/ 298732 h 1711325"/>
              <a:gd name="T12" fmla="*/ 130862 w 1746884"/>
              <a:gd name="T13" fmla="*/ 404836 h 1711325"/>
              <a:gd name="T14" fmla="*/ 68640 w 1746884"/>
              <a:gd name="T15" fmla="*/ 522472 h 1711325"/>
              <a:gd name="T16" fmla="*/ 25384 w 1746884"/>
              <a:gd name="T17" fmla="*/ 649879 h 1711325"/>
              <a:gd name="T18" fmla="*/ 2895 w 1746884"/>
              <a:gd name="T19" fmla="*/ 785297 h 1711325"/>
              <a:gd name="T20" fmla="*/ 2895 w 1746884"/>
              <a:gd name="T21" fmla="*/ 925621 h 1711325"/>
              <a:gd name="T22" fmla="*/ 25384 w 1746884"/>
              <a:gd name="T23" fmla="*/ 1061038 h 1711325"/>
              <a:gd name="T24" fmla="*/ 68640 w 1746884"/>
              <a:gd name="T25" fmla="*/ 1188446 h 1711325"/>
              <a:gd name="T26" fmla="*/ 130862 w 1746884"/>
              <a:gd name="T27" fmla="*/ 1306082 h 1711325"/>
              <a:gd name="T28" fmla="*/ 210254 w 1746884"/>
              <a:gd name="T29" fmla="*/ 1412186 h 1711325"/>
              <a:gd name="T30" fmla="*/ 305017 w 1746884"/>
              <a:gd name="T31" fmla="*/ 1504997 h 1711325"/>
              <a:gd name="T32" fmla="*/ 413352 w 1746884"/>
              <a:gd name="T33" fmla="*/ 1582753 h 1711325"/>
              <a:gd name="T34" fmla="*/ 533461 w 1746884"/>
              <a:gd name="T35" fmla="*/ 1643693 h 1711325"/>
              <a:gd name="T36" fmla="*/ 663545 w 1746884"/>
              <a:gd name="T37" fmla="*/ 1686057 h 1711325"/>
              <a:gd name="T38" fmla="*/ 801807 w 1746884"/>
              <a:gd name="T39" fmla="*/ 1708082 h 1711325"/>
              <a:gd name="T40" fmla="*/ 945079 w 1746884"/>
              <a:gd name="T41" fmla="*/ 1708082 h 1711325"/>
              <a:gd name="T42" fmla="*/ 1083343 w 1746884"/>
              <a:gd name="T43" fmla="*/ 1686057 h 1711325"/>
              <a:gd name="T44" fmla="*/ 1213429 w 1746884"/>
              <a:gd name="T45" fmla="*/ 1643693 h 1711325"/>
              <a:gd name="T46" fmla="*/ 1333538 w 1746884"/>
              <a:gd name="T47" fmla="*/ 1582753 h 1711325"/>
              <a:gd name="T48" fmla="*/ 1441872 w 1746884"/>
              <a:gd name="T49" fmla="*/ 1504997 h 1711325"/>
              <a:gd name="T50" fmla="*/ 1536634 w 1746884"/>
              <a:gd name="T51" fmla="*/ 1412186 h 1711325"/>
              <a:gd name="T52" fmla="*/ 1616025 w 1746884"/>
              <a:gd name="T53" fmla="*/ 1306082 h 1711325"/>
              <a:gd name="T54" fmla="*/ 1678246 w 1746884"/>
              <a:gd name="T55" fmla="*/ 1188446 h 1711325"/>
              <a:gd name="T56" fmla="*/ 1721500 w 1746884"/>
              <a:gd name="T57" fmla="*/ 1061038 h 1711325"/>
              <a:gd name="T58" fmla="*/ 1743989 w 1746884"/>
              <a:gd name="T59" fmla="*/ 925621 h 1711325"/>
              <a:gd name="T60" fmla="*/ 1743989 w 1746884"/>
              <a:gd name="T61" fmla="*/ 785297 h 1711325"/>
              <a:gd name="T62" fmla="*/ 1721500 w 1746884"/>
              <a:gd name="T63" fmla="*/ 649879 h 1711325"/>
              <a:gd name="T64" fmla="*/ 1678246 w 1746884"/>
              <a:gd name="T65" fmla="*/ 522472 h 1711325"/>
              <a:gd name="T66" fmla="*/ 1616025 w 1746884"/>
              <a:gd name="T67" fmla="*/ 404836 h 1711325"/>
              <a:gd name="T68" fmla="*/ 1536634 w 1746884"/>
              <a:gd name="T69" fmla="*/ 298732 h 1711325"/>
              <a:gd name="T70" fmla="*/ 1441872 w 1746884"/>
              <a:gd name="T71" fmla="*/ 205921 h 1711325"/>
              <a:gd name="T72" fmla="*/ 1333538 w 1746884"/>
              <a:gd name="T73" fmla="*/ 128165 h 1711325"/>
              <a:gd name="T74" fmla="*/ 1213429 w 1746884"/>
              <a:gd name="T75" fmla="*/ 67225 h 1711325"/>
              <a:gd name="T76" fmla="*/ 1083343 w 1746884"/>
              <a:gd name="T77" fmla="*/ 24861 h 1711325"/>
              <a:gd name="T78" fmla="*/ 945079 w 1746884"/>
              <a:gd name="T79" fmla="*/ 2835 h 171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46884" h="1711325">
                <a:moveTo>
                  <a:pt x="873442" y="0"/>
                </a:moveTo>
                <a:lnTo>
                  <a:pt x="801807" y="2835"/>
                </a:lnTo>
                <a:lnTo>
                  <a:pt x="731766" y="11196"/>
                </a:lnTo>
                <a:lnTo>
                  <a:pt x="663545" y="24861"/>
                </a:lnTo>
                <a:lnTo>
                  <a:pt x="597368" y="43611"/>
                </a:lnTo>
                <a:lnTo>
                  <a:pt x="533461" y="67225"/>
                </a:lnTo>
                <a:lnTo>
                  <a:pt x="472047" y="95483"/>
                </a:lnTo>
                <a:lnTo>
                  <a:pt x="413352" y="128165"/>
                </a:lnTo>
                <a:lnTo>
                  <a:pt x="357600" y="165051"/>
                </a:lnTo>
                <a:lnTo>
                  <a:pt x="305017" y="205921"/>
                </a:lnTo>
                <a:lnTo>
                  <a:pt x="255827" y="250555"/>
                </a:lnTo>
                <a:lnTo>
                  <a:pt x="210254" y="298732"/>
                </a:lnTo>
                <a:lnTo>
                  <a:pt x="168525" y="350232"/>
                </a:lnTo>
                <a:lnTo>
                  <a:pt x="130862" y="404836"/>
                </a:lnTo>
                <a:lnTo>
                  <a:pt x="97492" y="462322"/>
                </a:lnTo>
                <a:lnTo>
                  <a:pt x="68640" y="522472"/>
                </a:lnTo>
                <a:lnTo>
                  <a:pt x="44529" y="585064"/>
                </a:lnTo>
                <a:lnTo>
                  <a:pt x="25384" y="649879"/>
                </a:lnTo>
                <a:lnTo>
                  <a:pt x="11432" y="716697"/>
                </a:lnTo>
                <a:lnTo>
                  <a:pt x="2895" y="785297"/>
                </a:lnTo>
                <a:lnTo>
                  <a:pt x="0" y="855459"/>
                </a:lnTo>
                <a:lnTo>
                  <a:pt x="2895" y="925621"/>
                </a:lnTo>
                <a:lnTo>
                  <a:pt x="11432" y="994221"/>
                </a:lnTo>
                <a:lnTo>
                  <a:pt x="25384" y="1061038"/>
                </a:lnTo>
                <a:lnTo>
                  <a:pt x="44529" y="1125853"/>
                </a:lnTo>
                <a:lnTo>
                  <a:pt x="68640" y="1188446"/>
                </a:lnTo>
                <a:lnTo>
                  <a:pt x="97492" y="1248595"/>
                </a:lnTo>
                <a:lnTo>
                  <a:pt x="130862" y="1306082"/>
                </a:lnTo>
                <a:lnTo>
                  <a:pt x="168525" y="1360686"/>
                </a:lnTo>
                <a:lnTo>
                  <a:pt x="210254" y="1412186"/>
                </a:lnTo>
                <a:lnTo>
                  <a:pt x="255827" y="1460363"/>
                </a:lnTo>
                <a:lnTo>
                  <a:pt x="305017" y="1504997"/>
                </a:lnTo>
                <a:lnTo>
                  <a:pt x="357600" y="1545866"/>
                </a:lnTo>
                <a:lnTo>
                  <a:pt x="413352" y="1582753"/>
                </a:lnTo>
                <a:lnTo>
                  <a:pt x="472047" y="1615435"/>
                </a:lnTo>
                <a:lnTo>
                  <a:pt x="533461" y="1643693"/>
                </a:lnTo>
                <a:lnTo>
                  <a:pt x="597368" y="1667307"/>
                </a:lnTo>
                <a:lnTo>
                  <a:pt x="663545" y="1686057"/>
                </a:lnTo>
                <a:lnTo>
                  <a:pt x="731766" y="1699722"/>
                </a:lnTo>
                <a:lnTo>
                  <a:pt x="801807" y="1708082"/>
                </a:lnTo>
                <a:lnTo>
                  <a:pt x="873442" y="1710918"/>
                </a:lnTo>
                <a:lnTo>
                  <a:pt x="945079" y="1708082"/>
                </a:lnTo>
                <a:lnTo>
                  <a:pt x="1015121" y="1699722"/>
                </a:lnTo>
                <a:lnTo>
                  <a:pt x="1083343" y="1686057"/>
                </a:lnTo>
                <a:lnTo>
                  <a:pt x="1149520" y="1667307"/>
                </a:lnTo>
                <a:lnTo>
                  <a:pt x="1213429" y="1643693"/>
                </a:lnTo>
                <a:lnTo>
                  <a:pt x="1274843" y="1615435"/>
                </a:lnTo>
                <a:lnTo>
                  <a:pt x="1333538" y="1582753"/>
                </a:lnTo>
                <a:lnTo>
                  <a:pt x="1389289" y="1545866"/>
                </a:lnTo>
                <a:lnTo>
                  <a:pt x="1441872" y="1504997"/>
                </a:lnTo>
                <a:lnTo>
                  <a:pt x="1491062" y="1460363"/>
                </a:lnTo>
                <a:lnTo>
                  <a:pt x="1536634" y="1412186"/>
                </a:lnTo>
                <a:lnTo>
                  <a:pt x="1578363" y="1360686"/>
                </a:lnTo>
                <a:lnTo>
                  <a:pt x="1616025" y="1306082"/>
                </a:lnTo>
                <a:lnTo>
                  <a:pt x="1649394" y="1248595"/>
                </a:lnTo>
                <a:lnTo>
                  <a:pt x="1678246" y="1188446"/>
                </a:lnTo>
                <a:lnTo>
                  <a:pt x="1702357" y="1125853"/>
                </a:lnTo>
                <a:lnTo>
                  <a:pt x="1721500" y="1061038"/>
                </a:lnTo>
                <a:lnTo>
                  <a:pt x="1735453" y="994221"/>
                </a:lnTo>
                <a:lnTo>
                  <a:pt x="1743989" y="925621"/>
                </a:lnTo>
                <a:lnTo>
                  <a:pt x="1746885" y="855459"/>
                </a:lnTo>
                <a:lnTo>
                  <a:pt x="1743989" y="785297"/>
                </a:lnTo>
                <a:lnTo>
                  <a:pt x="1735453" y="716697"/>
                </a:lnTo>
                <a:lnTo>
                  <a:pt x="1721500" y="649879"/>
                </a:lnTo>
                <a:lnTo>
                  <a:pt x="1702357" y="585064"/>
                </a:lnTo>
                <a:lnTo>
                  <a:pt x="1678246" y="522472"/>
                </a:lnTo>
                <a:lnTo>
                  <a:pt x="1649394" y="462322"/>
                </a:lnTo>
                <a:lnTo>
                  <a:pt x="1616025" y="404836"/>
                </a:lnTo>
                <a:lnTo>
                  <a:pt x="1578363" y="350232"/>
                </a:lnTo>
                <a:lnTo>
                  <a:pt x="1536634" y="298732"/>
                </a:lnTo>
                <a:lnTo>
                  <a:pt x="1491062" y="250555"/>
                </a:lnTo>
                <a:lnTo>
                  <a:pt x="1441872" y="205921"/>
                </a:lnTo>
                <a:lnTo>
                  <a:pt x="1389289" y="165051"/>
                </a:lnTo>
                <a:lnTo>
                  <a:pt x="1333538" y="128165"/>
                </a:lnTo>
                <a:lnTo>
                  <a:pt x="1274843" y="95483"/>
                </a:lnTo>
                <a:lnTo>
                  <a:pt x="1213429" y="67225"/>
                </a:lnTo>
                <a:lnTo>
                  <a:pt x="1149520" y="43611"/>
                </a:lnTo>
                <a:lnTo>
                  <a:pt x="1083343" y="24861"/>
                </a:lnTo>
                <a:lnTo>
                  <a:pt x="1015121" y="11196"/>
                </a:lnTo>
                <a:lnTo>
                  <a:pt x="945079" y="2835"/>
                </a:lnTo>
                <a:lnTo>
                  <a:pt x="8734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2" name="object 9"/>
          <p:cNvSpPr>
            <a:spLocks/>
          </p:cNvSpPr>
          <p:nvPr/>
        </p:nvSpPr>
        <p:spPr bwMode="auto">
          <a:xfrm>
            <a:off x="5714074" y="4292959"/>
            <a:ext cx="1609561" cy="1569613"/>
          </a:xfrm>
          <a:custGeom>
            <a:avLst/>
            <a:gdLst>
              <a:gd name="T0" fmla="*/ 2895 w 1746884"/>
              <a:gd name="T1" fmla="*/ 785297 h 1711325"/>
              <a:gd name="T2" fmla="*/ 25384 w 1746884"/>
              <a:gd name="T3" fmla="*/ 649879 h 1711325"/>
              <a:gd name="T4" fmla="*/ 68640 w 1746884"/>
              <a:gd name="T5" fmla="*/ 522472 h 1711325"/>
              <a:gd name="T6" fmla="*/ 130862 w 1746884"/>
              <a:gd name="T7" fmla="*/ 404836 h 1711325"/>
              <a:gd name="T8" fmla="*/ 210254 w 1746884"/>
              <a:gd name="T9" fmla="*/ 298732 h 1711325"/>
              <a:gd name="T10" fmla="*/ 305017 w 1746884"/>
              <a:gd name="T11" fmla="*/ 205921 h 1711325"/>
              <a:gd name="T12" fmla="*/ 413352 w 1746884"/>
              <a:gd name="T13" fmla="*/ 128165 h 1711325"/>
              <a:gd name="T14" fmla="*/ 533461 w 1746884"/>
              <a:gd name="T15" fmla="*/ 67225 h 1711325"/>
              <a:gd name="T16" fmla="*/ 663545 w 1746884"/>
              <a:gd name="T17" fmla="*/ 24861 h 1711325"/>
              <a:gd name="T18" fmla="*/ 801807 w 1746884"/>
              <a:gd name="T19" fmla="*/ 2835 h 1711325"/>
              <a:gd name="T20" fmla="*/ 945079 w 1746884"/>
              <a:gd name="T21" fmla="*/ 2835 h 1711325"/>
              <a:gd name="T22" fmla="*/ 1083343 w 1746884"/>
              <a:gd name="T23" fmla="*/ 24861 h 1711325"/>
              <a:gd name="T24" fmla="*/ 1213429 w 1746884"/>
              <a:gd name="T25" fmla="*/ 67225 h 1711325"/>
              <a:gd name="T26" fmla="*/ 1333538 w 1746884"/>
              <a:gd name="T27" fmla="*/ 128165 h 1711325"/>
              <a:gd name="T28" fmla="*/ 1441872 w 1746884"/>
              <a:gd name="T29" fmla="*/ 205921 h 1711325"/>
              <a:gd name="T30" fmla="*/ 1536634 w 1746884"/>
              <a:gd name="T31" fmla="*/ 298732 h 1711325"/>
              <a:gd name="T32" fmla="*/ 1616025 w 1746884"/>
              <a:gd name="T33" fmla="*/ 404836 h 1711325"/>
              <a:gd name="T34" fmla="*/ 1678246 w 1746884"/>
              <a:gd name="T35" fmla="*/ 522472 h 1711325"/>
              <a:gd name="T36" fmla="*/ 1721500 w 1746884"/>
              <a:gd name="T37" fmla="*/ 649879 h 1711325"/>
              <a:gd name="T38" fmla="*/ 1743989 w 1746884"/>
              <a:gd name="T39" fmla="*/ 785297 h 1711325"/>
              <a:gd name="T40" fmla="*/ 1743989 w 1746884"/>
              <a:gd name="T41" fmla="*/ 925621 h 1711325"/>
              <a:gd name="T42" fmla="*/ 1721500 w 1746884"/>
              <a:gd name="T43" fmla="*/ 1061038 h 1711325"/>
              <a:gd name="T44" fmla="*/ 1678246 w 1746884"/>
              <a:gd name="T45" fmla="*/ 1188446 h 1711325"/>
              <a:gd name="T46" fmla="*/ 1616025 w 1746884"/>
              <a:gd name="T47" fmla="*/ 1306082 h 1711325"/>
              <a:gd name="T48" fmla="*/ 1536634 w 1746884"/>
              <a:gd name="T49" fmla="*/ 1412186 h 1711325"/>
              <a:gd name="T50" fmla="*/ 1441872 w 1746884"/>
              <a:gd name="T51" fmla="*/ 1504997 h 1711325"/>
              <a:gd name="T52" fmla="*/ 1333538 w 1746884"/>
              <a:gd name="T53" fmla="*/ 1582753 h 1711325"/>
              <a:gd name="T54" fmla="*/ 1213429 w 1746884"/>
              <a:gd name="T55" fmla="*/ 1643693 h 1711325"/>
              <a:gd name="T56" fmla="*/ 1083343 w 1746884"/>
              <a:gd name="T57" fmla="*/ 1686057 h 1711325"/>
              <a:gd name="T58" fmla="*/ 945079 w 1746884"/>
              <a:gd name="T59" fmla="*/ 1708082 h 1711325"/>
              <a:gd name="T60" fmla="*/ 801807 w 1746884"/>
              <a:gd name="T61" fmla="*/ 1708082 h 1711325"/>
              <a:gd name="T62" fmla="*/ 663545 w 1746884"/>
              <a:gd name="T63" fmla="*/ 1686057 h 1711325"/>
              <a:gd name="T64" fmla="*/ 533461 w 1746884"/>
              <a:gd name="T65" fmla="*/ 1643693 h 1711325"/>
              <a:gd name="T66" fmla="*/ 413352 w 1746884"/>
              <a:gd name="T67" fmla="*/ 1582753 h 1711325"/>
              <a:gd name="T68" fmla="*/ 305017 w 1746884"/>
              <a:gd name="T69" fmla="*/ 1504997 h 1711325"/>
              <a:gd name="T70" fmla="*/ 210254 w 1746884"/>
              <a:gd name="T71" fmla="*/ 1412186 h 1711325"/>
              <a:gd name="T72" fmla="*/ 130862 w 1746884"/>
              <a:gd name="T73" fmla="*/ 1306082 h 1711325"/>
              <a:gd name="T74" fmla="*/ 68640 w 1746884"/>
              <a:gd name="T75" fmla="*/ 1188446 h 1711325"/>
              <a:gd name="T76" fmla="*/ 25384 w 1746884"/>
              <a:gd name="T77" fmla="*/ 1061038 h 1711325"/>
              <a:gd name="T78" fmla="*/ 2895 w 1746884"/>
              <a:gd name="T79" fmla="*/ 925621 h 171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46884" h="1711325">
                <a:moveTo>
                  <a:pt x="0" y="855459"/>
                </a:moveTo>
                <a:lnTo>
                  <a:pt x="2895" y="785297"/>
                </a:lnTo>
                <a:lnTo>
                  <a:pt x="11432" y="716697"/>
                </a:lnTo>
                <a:lnTo>
                  <a:pt x="25384" y="649879"/>
                </a:lnTo>
                <a:lnTo>
                  <a:pt x="44529" y="585064"/>
                </a:lnTo>
                <a:lnTo>
                  <a:pt x="68640" y="522472"/>
                </a:lnTo>
                <a:lnTo>
                  <a:pt x="97492" y="462322"/>
                </a:lnTo>
                <a:lnTo>
                  <a:pt x="130862" y="404836"/>
                </a:lnTo>
                <a:lnTo>
                  <a:pt x="168525" y="350232"/>
                </a:lnTo>
                <a:lnTo>
                  <a:pt x="210254" y="298732"/>
                </a:lnTo>
                <a:lnTo>
                  <a:pt x="255827" y="250555"/>
                </a:lnTo>
                <a:lnTo>
                  <a:pt x="305017" y="205921"/>
                </a:lnTo>
                <a:lnTo>
                  <a:pt x="357600" y="165051"/>
                </a:lnTo>
                <a:lnTo>
                  <a:pt x="413352" y="128165"/>
                </a:lnTo>
                <a:lnTo>
                  <a:pt x="472047" y="95483"/>
                </a:lnTo>
                <a:lnTo>
                  <a:pt x="533461" y="67225"/>
                </a:lnTo>
                <a:lnTo>
                  <a:pt x="597368" y="43611"/>
                </a:lnTo>
                <a:lnTo>
                  <a:pt x="663545" y="24861"/>
                </a:lnTo>
                <a:lnTo>
                  <a:pt x="731766" y="11196"/>
                </a:lnTo>
                <a:lnTo>
                  <a:pt x="801807" y="2835"/>
                </a:lnTo>
                <a:lnTo>
                  <a:pt x="873442" y="0"/>
                </a:lnTo>
                <a:lnTo>
                  <a:pt x="945079" y="2835"/>
                </a:lnTo>
                <a:lnTo>
                  <a:pt x="1015121" y="11196"/>
                </a:lnTo>
                <a:lnTo>
                  <a:pt x="1083343" y="24861"/>
                </a:lnTo>
                <a:lnTo>
                  <a:pt x="1149520" y="43611"/>
                </a:lnTo>
                <a:lnTo>
                  <a:pt x="1213429" y="67225"/>
                </a:lnTo>
                <a:lnTo>
                  <a:pt x="1274843" y="95483"/>
                </a:lnTo>
                <a:lnTo>
                  <a:pt x="1333538" y="128165"/>
                </a:lnTo>
                <a:lnTo>
                  <a:pt x="1389289" y="165051"/>
                </a:lnTo>
                <a:lnTo>
                  <a:pt x="1441872" y="205921"/>
                </a:lnTo>
                <a:lnTo>
                  <a:pt x="1491062" y="250555"/>
                </a:lnTo>
                <a:lnTo>
                  <a:pt x="1536634" y="298732"/>
                </a:lnTo>
                <a:lnTo>
                  <a:pt x="1578363" y="350232"/>
                </a:lnTo>
                <a:lnTo>
                  <a:pt x="1616025" y="404836"/>
                </a:lnTo>
                <a:lnTo>
                  <a:pt x="1649394" y="462322"/>
                </a:lnTo>
                <a:lnTo>
                  <a:pt x="1678246" y="522472"/>
                </a:lnTo>
                <a:lnTo>
                  <a:pt x="1702357" y="585064"/>
                </a:lnTo>
                <a:lnTo>
                  <a:pt x="1721500" y="649879"/>
                </a:lnTo>
                <a:lnTo>
                  <a:pt x="1735453" y="716697"/>
                </a:lnTo>
                <a:lnTo>
                  <a:pt x="1743989" y="785297"/>
                </a:lnTo>
                <a:lnTo>
                  <a:pt x="1746885" y="855459"/>
                </a:lnTo>
                <a:lnTo>
                  <a:pt x="1743989" y="925621"/>
                </a:lnTo>
                <a:lnTo>
                  <a:pt x="1735453" y="994221"/>
                </a:lnTo>
                <a:lnTo>
                  <a:pt x="1721500" y="1061038"/>
                </a:lnTo>
                <a:lnTo>
                  <a:pt x="1702357" y="1125853"/>
                </a:lnTo>
                <a:lnTo>
                  <a:pt x="1678246" y="1188446"/>
                </a:lnTo>
                <a:lnTo>
                  <a:pt x="1649394" y="1248595"/>
                </a:lnTo>
                <a:lnTo>
                  <a:pt x="1616025" y="1306082"/>
                </a:lnTo>
                <a:lnTo>
                  <a:pt x="1578363" y="1360686"/>
                </a:lnTo>
                <a:lnTo>
                  <a:pt x="1536634" y="1412186"/>
                </a:lnTo>
                <a:lnTo>
                  <a:pt x="1491062" y="1460363"/>
                </a:lnTo>
                <a:lnTo>
                  <a:pt x="1441872" y="1504997"/>
                </a:lnTo>
                <a:lnTo>
                  <a:pt x="1389289" y="1545866"/>
                </a:lnTo>
                <a:lnTo>
                  <a:pt x="1333538" y="1582753"/>
                </a:lnTo>
                <a:lnTo>
                  <a:pt x="1274843" y="1615435"/>
                </a:lnTo>
                <a:lnTo>
                  <a:pt x="1213429" y="1643693"/>
                </a:lnTo>
                <a:lnTo>
                  <a:pt x="1149520" y="1667307"/>
                </a:lnTo>
                <a:lnTo>
                  <a:pt x="1083343" y="1686057"/>
                </a:lnTo>
                <a:lnTo>
                  <a:pt x="1015121" y="1699722"/>
                </a:lnTo>
                <a:lnTo>
                  <a:pt x="945079" y="1708082"/>
                </a:lnTo>
                <a:lnTo>
                  <a:pt x="873442" y="1710918"/>
                </a:lnTo>
                <a:lnTo>
                  <a:pt x="801807" y="1708082"/>
                </a:lnTo>
                <a:lnTo>
                  <a:pt x="731766" y="1699722"/>
                </a:lnTo>
                <a:lnTo>
                  <a:pt x="663545" y="1686057"/>
                </a:lnTo>
                <a:lnTo>
                  <a:pt x="597368" y="1667307"/>
                </a:lnTo>
                <a:lnTo>
                  <a:pt x="533461" y="1643693"/>
                </a:lnTo>
                <a:lnTo>
                  <a:pt x="472047" y="1615435"/>
                </a:lnTo>
                <a:lnTo>
                  <a:pt x="413352" y="1582753"/>
                </a:lnTo>
                <a:lnTo>
                  <a:pt x="357600" y="1545866"/>
                </a:lnTo>
                <a:lnTo>
                  <a:pt x="305017" y="1504997"/>
                </a:lnTo>
                <a:lnTo>
                  <a:pt x="255827" y="1460363"/>
                </a:lnTo>
                <a:lnTo>
                  <a:pt x="210254" y="1412186"/>
                </a:lnTo>
                <a:lnTo>
                  <a:pt x="168525" y="1360686"/>
                </a:lnTo>
                <a:lnTo>
                  <a:pt x="130862" y="1306082"/>
                </a:lnTo>
                <a:lnTo>
                  <a:pt x="97492" y="1248595"/>
                </a:lnTo>
                <a:lnTo>
                  <a:pt x="68640" y="1188446"/>
                </a:lnTo>
                <a:lnTo>
                  <a:pt x="44529" y="1125853"/>
                </a:lnTo>
                <a:lnTo>
                  <a:pt x="25384" y="1061038"/>
                </a:lnTo>
                <a:lnTo>
                  <a:pt x="11432" y="994221"/>
                </a:lnTo>
                <a:lnTo>
                  <a:pt x="2895" y="925621"/>
                </a:lnTo>
                <a:lnTo>
                  <a:pt x="0" y="85545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3" name="object 10"/>
          <p:cNvSpPr>
            <a:spLocks/>
          </p:cNvSpPr>
          <p:nvPr/>
        </p:nvSpPr>
        <p:spPr bwMode="auto">
          <a:xfrm>
            <a:off x="5037211" y="3631916"/>
            <a:ext cx="2963287" cy="2891699"/>
          </a:xfrm>
          <a:custGeom>
            <a:avLst/>
            <a:gdLst>
              <a:gd name="T0" fmla="*/ 5333 w 3218179"/>
              <a:gd name="T1" fmla="*/ 1446832 h 3152775"/>
              <a:gd name="T2" fmla="*/ 46763 w 3218179"/>
              <a:gd name="T3" fmla="*/ 1197344 h 3152775"/>
              <a:gd name="T4" fmla="*/ 126446 w 3218179"/>
              <a:gd name="T5" fmla="*/ 962611 h 3152775"/>
              <a:gd name="T6" fmla="*/ 241072 w 3218179"/>
              <a:gd name="T7" fmla="*/ 745879 h 3152775"/>
              <a:gd name="T8" fmla="*/ 387326 w 3218179"/>
              <a:gd name="T9" fmla="*/ 550392 h 3152775"/>
              <a:gd name="T10" fmla="*/ 561897 w 3218179"/>
              <a:gd name="T11" fmla="*/ 379397 h 3152775"/>
              <a:gd name="T12" fmla="*/ 761471 w 3218179"/>
              <a:gd name="T13" fmla="*/ 236137 h 3152775"/>
              <a:gd name="T14" fmla="*/ 982735 w 3218179"/>
              <a:gd name="T15" fmla="*/ 123858 h 3152775"/>
              <a:gd name="T16" fmla="*/ 1222377 w 3218179"/>
              <a:gd name="T17" fmla="*/ 45805 h 3152775"/>
              <a:gd name="T18" fmla="*/ 1477084 w 3218179"/>
              <a:gd name="T19" fmla="*/ 5224 h 3152775"/>
              <a:gd name="T20" fmla="*/ 1741019 w 3218179"/>
              <a:gd name="T21" fmla="*/ 5224 h 3152775"/>
              <a:gd name="T22" fmla="*/ 1995726 w 3218179"/>
              <a:gd name="T23" fmla="*/ 45805 h 3152775"/>
              <a:gd name="T24" fmla="*/ 2235368 w 3218179"/>
              <a:gd name="T25" fmla="*/ 123858 h 3152775"/>
              <a:gd name="T26" fmla="*/ 2456632 w 3218179"/>
              <a:gd name="T27" fmla="*/ 236137 h 3152775"/>
              <a:gd name="T28" fmla="*/ 2656206 w 3218179"/>
              <a:gd name="T29" fmla="*/ 379397 h 3152775"/>
              <a:gd name="T30" fmla="*/ 2830777 w 3218179"/>
              <a:gd name="T31" fmla="*/ 550392 h 3152775"/>
              <a:gd name="T32" fmla="*/ 2977031 w 3218179"/>
              <a:gd name="T33" fmla="*/ 745879 h 3152775"/>
              <a:gd name="T34" fmla="*/ 3091656 w 3218179"/>
              <a:gd name="T35" fmla="*/ 962611 h 3152775"/>
              <a:gd name="T36" fmla="*/ 3171340 w 3218179"/>
              <a:gd name="T37" fmla="*/ 1197344 h 3152775"/>
              <a:gd name="T38" fmla="*/ 3212769 w 3218179"/>
              <a:gd name="T39" fmla="*/ 1446832 h 3152775"/>
              <a:gd name="T40" fmla="*/ 3212769 w 3218179"/>
              <a:gd name="T41" fmla="*/ 1705358 h 3152775"/>
              <a:gd name="T42" fmla="*/ 3171340 w 3218179"/>
              <a:gd name="T43" fmla="*/ 1954846 h 3152775"/>
              <a:gd name="T44" fmla="*/ 3091656 w 3218179"/>
              <a:gd name="T45" fmla="*/ 2189579 h 3152775"/>
              <a:gd name="T46" fmla="*/ 2977031 w 3218179"/>
              <a:gd name="T47" fmla="*/ 2406311 h 3152775"/>
              <a:gd name="T48" fmla="*/ 2830777 w 3218179"/>
              <a:gd name="T49" fmla="*/ 2601798 h 3152775"/>
              <a:gd name="T50" fmla="*/ 2656206 w 3218179"/>
              <a:gd name="T51" fmla="*/ 2772793 h 3152775"/>
              <a:gd name="T52" fmla="*/ 2456632 w 3218179"/>
              <a:gd name="T53" fmla="*/ 2916053 h 3152775"/>
              <a:gd name="T54" fmla="*/ 2235368 w 3218179"/>
              <a:gd name="T55" fmla="*/ 3028332 h 3152775"/>
              <a:gd name="T56" fmla="*/ 1995726 w 3218179"/>
              <a:gd name="T57" fmla="*/ 3106384 h 3152775"/>
              <a:gd name="T58" fmla="*/ 1741019 w 3218179"/>
              <a:gd name="T59" fmla="*/ 3146966 h 3152775"/>
              <a:gd name="T60" fmla="*/ 1477084 w 3218179"/>
              <a:gd name="T61" fmla="*/ 3146966 h 3152775"/>
              <a:gd name="T62" fmla="*/ 1222377 w 3218179"/>
              <a:gd name="T63" fmla="*/ 3106384 h 3152775"/>
              <a:gd name="T64" fmla="*/ 982735 w 3218179"/>
              <a:gd name="T65" fmla="*/ 3028332 h 3152775"/>
              <a:gd name="T66" fmla="*/ 761471 w 3218179"/>
              <a:gd name="T67" fmla="*/ 2916053 h 3152775"/>
              <a:gd name="T68" fmla="*/ 561897 w 3218179"/>
              <a:gd name="T69" fmla="*/ 2772793 h 3152775"/>
              <a:gd name="T70" fmla="*/ 387326 w 3218179"/>
              <a:gd name="T71" fmla="*/ 2601798 h 3152775"/>
              <a:gd name="T72" fmla="*/ 241072 w 3218179"/>
              <a:gd name="T73" fmla="*/ 2406311 h 3152775"/>
              <a:gd name="T74" fmla="*/ 126446 w 3218179"/>
              <a:gd name="T75" fmla="*/ 2189579 h 3152775"/>
              <a:gd name="T76" fmla="*/ 46763 w 3218179"/>
              <a:gd name="T77" fmla="*/ 1954846 h 3152775"/>
              <a:gd name="T78" fmla="*/ 5333 w 3218179"/>
              <a:gd name="T79" fmla="*/ 1705358 h 315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18179" h="3152775">
                <a:moveTo>
                  <a:pt x="0" y="1576095"/>
                </a:moveTo>
                <a:lnTo>
                  <a:pt x="5333" y="1446832"/>
                </a:lnTo>
                <a:lnTo>
                  <a:pt x="21059" y="1320446"/>
                </a:lnTo>
                <a:lnTo>
                  <a:pt x="46763" y="1197344"/>
                </a:lnTo>
                <a:lnTo>
                  <a:pt x="82030" y="1077930"/>
                </a:lnTo>
                <a:lnTo>
                  <a:pt x="126446" y="962611"/>
                </a:lnTo>
                <a:lnTo>
                  <a:pt x="179599" y="851792"/>
                </a:lnTo>
                <a:lnTo>
                  <a:pt x="241072" y="745879"/>
                </a:lnTo>
                <a:lnTo>
                  <a:pt x="310453" y="645277"/>
                </a:lnTo>
                <a:lnTo>
                  <a:pt x="387326" y="550392"/>
                </a:lnTo>
                <a:lnTo>
                  <a:pt x="471279" y="461630"/>
                </a:lnTo>
                <a:lnTo>
                  <a:pt x="561897" y="379397"/>
                </a:lnTo>
                <a:lnTo>
                  <a:pt x="658765" y="304097"/>
                </a:lnTo>
                <a:lnTo>
                  <a:pt x="761471" y="236137"/>
                </a:lnTo>
                <a:lnTo>
                  <a:pt x="869598" y="175922"/>
                </a:lnTo>
                <a:lnTo>
                  <a:pt x="982735" y="123858"/>
                </a:lnTo>
                <a:lnTo>
                  <a:pt x="1100466" y="80351"/>
                </a:lnTo>
                <a:lnTo>
                  <a:pt x="1222377" y="45805"/>
                </a:lnTo>
                <a:lnTo>
                  <a:pt x="1348054" y="20628"/>
                </a:lnTo>
                <a:lnTo>
                  <a:pt x="1477084" y="5224"/>
                </a:lnTo>
                <a:lnTo>
                  <a:pt x="1609051" y="0"/>
                </a:lnTo>
                <a:lnTo>
                  <a:pt x="1741019" y="5224"/>
                </a:lnTo>
                <a:lnTo>
                  <a:pt x="1870049" y="20628"/>
                </a:lnTo>
                <a:lnTo>
                  <a:pt x="1995726" y="45805"/>
                </a:lnTo>
                <a:lnTo>
                  <a:pt x="2117637" y="80351"/>
                </a:lnTo>
                <a:lnTo>
                  <a:pt x="2235368" y="123858"/>
                </a:lnTo>
                <a:lnTo>
                  <a:pt x="2348504" y="175922"/>
                </a:lnTo>
                <a:lnTo>
                  <a:pt x="2456632" y="236137"/>
                </a:lnTo>
                <a:lnTo>
                  <a:pt x="2559338" y="304097"/>
                </a:lnTo>
                <a:lnTo>
                  <a:pt x="2656206" y="379397"/>
                </a:lnTo>
                <a:lnTo>
                  <a:pt x="2746824" y="461630"/>
                </a:lnTo>
                <a:lnTo>
                  <a:pt x="2830777" y="550392"/>
                </a:lnTo>
                <a:lnTo>
                  <a:pt x="2907650" y="645277"/>
                </a:lnTo>
                <a:lnTo>
                  <a:pt x="2977031" y="745879"/>
                </a:lnTo>
                <a:lnTo>
                  <a:pt x="3038504" y="851792"/>
                </a:lnTo>
                <a:lnTo>
                  <a:pt x="3091656" y="962611"/>
                </a:lnTo>
                <a:lnTo>
                  <a:pt x="3136073" y="1077930"/>
                </a:lnTo>
                <a:lnTo>
                  <a:pt x="3171340" y="1197344"/>
                </a:lnTo>
                <a:lnTo>
                  <a:pt x="3197044" y="1320446"/>
                </a:lnTo>
                <a:lnTo>
                  <a:pt x="3212769" y="1446832"/>
                </a:lnTo>
                <a:lnTo>
                  <a:pt x="3218103" y="1576095"/>
                </a:lnTo>
                <a:lnTo>
                  <a:pt x="3212769" y="1705358"/>
                </a:lnTo>
                <a:lnTo>
                  <a:pt x="3197044" y="1831744"/>
                </a:lnTo>
                <a:lnTo>
                  <a:pt x="3171340" y="1954846"/>
                </a:lnTo>
                <a:lnTo>
                  <a:pt x="3136073" y="2074260"/>
                </a:lnTo>
                <a:lnTo>
                  <a:pt x="3091656" y="2189579"/>
                </a:lnTo>
                <a:lnTo>
                  <a:pt x="3038504" y="2300398"/>
                </a:lnTo>
                <a:lnTo>
                  <a:pt x="2977031" y="2406311"/>
                </a:lnTo>
                <a:lnTo>
                  <a:pt x="2907650" y="2506913"/>
                </a:lnTo>
                <a:lnTo>
                  <a:pt x="2830777" y="2601798"/>
                </a:lnTo>
                <a:lnTo>
                  <a:pt x="2746824" y="2690560"/>
                </a:lnTo>
                <a:lnTo>
                  <a:pt x="2656206" y="2772793"/>
                </a:lnTo>
                <a:lnTo>
                  <a:pt x="2559338" y="2848093"/>
                </a:lnTo>
                <a:lnTo>
                  <a:pt x="2456632" y="2916053"/>
                </a:lnTo>
                <a:lnTo>
                  <a:pt x="2348504" y="2976268"/>
                </a:lnTo>
                <a:lnTo>
                  <a:pt x="2235368" y="3028332"/>
                </a:lnTo>
                <a:lnTo>
                  <a:pt x="2117637" y="3071839"/>
                </a:lnTo>
                <a:lnTo>
                  <a:pt x="1995726" y="3106384"/>
                </a:lnTo>
                <a:lnTo>
                  <a:pt x="1870049" y="3131562"/>
                </a:lnTo>
                <a:lnTo>
                  <a:pt x="1741019" y="3146966"/>
                </a:lnTo>
                <a:lnTo>
                  <a:pt x="1609051" y="3152190"/>
                </a:lnTo>
                <a:lnTo>
                  <a:pt x="1477084" y="3146966"/>
                </a:lnTo>
                <a:lnTo>
                  <a:pt x="1348054" y="3131562"/>
                </a:lnTo>
                <a:lnTo>
                  <a:pt x="1222377" y="3106384"/>
                </a:lnTo>
                <a:lnTo>
                  <a:pt x="1100466" y="3071839"/>
                </a:lnTo>
                <a:lnTo>
                  <a:pt x="982735" y="3028332"/>
                </a:lnTo>
                <a:lnTo>
                  <a:pt x="869598" y="2976268"/>
                </a:lnTo>
                <a:lnTo>
                  <a:pt x="761471" y="2916053"/>
                </a:lnTo>
                <a:lnTo>
                  <a:pt x="658765" y="2848093"/>
                </a:lnTo>
                <a:lnTo>
                  <a:pt x="561897" y="2772793"/>
                </a:lnTo>
                <a:lnTo>
                  <a:pt x="471279" y="2690560"/>
                </a:lnTo>
                <a:lnTo>
                  <a:pt x="387326" y="2601798"/>
                </a:lnTo>
                <a:lnTo>
                  <a:pt x="310453" y="2506913"/>
                </a:lnTo>
                <a:lnTo>
                  <a:pt x="241072" y="2406311"/>
                </a:lnTo>
                <a:lnTo>
                  <a:pt x="179599" y="2300398"/>
                </a:lnTo>
                <a:lnTo>
                  <a:pt x="126446" y="2189579"/>
                </a:lnTo>
                <a:lnTo>
                  <a:pt x="82030" y="2074260"/>
                </a:lnTo>
                <a:lnTo>
                  <a:pt x="46763" y="1954846"/>
                </a:lnTo>
                <a:lnTo>
                  <a:pt x="21059" y="1831744"/>
                </a:lnTo>
                <a:lnTo>
                  <a:pt x="5333" y="1705358"/>
                </a:lnTo>
                <a:lnTo>
                  <a:pt x="0" y="157609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4" name="object 11"/>
          <p:cNvSpPr>
            <a:spLocks/>
          </p:cNvSpPr>
          <p:nvPr/>
        </p:nvSpPr>
        <p:spPr bwMode="auto">
          <a:xfrm>
            <a:off x="6037156" y="4581255"/>
            <a:ext cx="980940" cy="958075"/>
          </a:xfrm>
          <a:custGeom>
            <a:avLst/>
            <a:gdLst>
              <a:gd name="T0" fmla="*/ 488918 w 1065529"/>
              <a:gd name="T1" fmla="*/ 1728 h 1043304"/>
              <a:gd name="T2" fmla="*/ 404610 w 1065529"/>
              <a:gd name="T3" fmla="*/ 15152 h 1043304"/>
              <a:gd name="T4" fmla="*/ 325288 w 1065529"/>
              <a:gd name="T5" fmla="*/ 40971 h 1043304"/>
              <a:gd name="T6" fmla="*/ 252049 w 1065529"/>
              <a:gd name="T7" fmla="*/ 78113 h 1043304"/>
              <a:gd name="T8" fmla="*/ 185990 w 1065529"/>
              <a:gd name="T9" fmla="*/ 125503 h 1043304"/>
              <a:gd name="T10" fmla="*/ 128207 w 1065529"/>
              <a:gd name="T11" fmla="*/ 182068 h 1043304"/>
              <a:gd name="T12" fmla="*/ 79796 w 1065529"/>
              <a:gd name="T13" fmla="*/ 246735 h 1043304"/>
              <a:gd name="T14" fmla="*/ 41854 w 1065529"/>
              <a:gd name="T15" fmla="*/ 318430 h 1043304"/>
              <a:gd name="T16" fmla="*/ 15478 w 1065529"/>
              <a:gd name="T17" fmla="*/ 396080 h 1043304"/>
              <a:gd name="T18" fmla="*/ 1765 w 1065529"/>
              <a:gd name="T19" fmla="*/ 478612 h 1043304"/>
              <a:gd name="T20" fmla="*/ 1765 w 1065529"/>
              <a:gd name="T21" fmla="*/ 564133 h 1043304"/>
              <a:gd name="T22" fmla="*/ 15478 w 1065529"/>
              <a:gd name="T23" fmla="*/ 646665 h 1043304"/>
              <a:gd name="T24" fmla="*/ 41854 w 1065529"/>
              <a:gd name="T25" fmla="*/ 724315 h 1043304"/>
              <a:gd name="T26" fmla="*/ 79796 w 1065529"/>
              <a:gd name="T27" fmla="*/ 796010 h 1043304"/>
              <a:gd name="T28" fmla="*/ 128207 w 1065529"/>
              <a:gd name="T29" fmla="*/ 860677 h 1043304"/>
              <a:gd name="T30" fmla="*/ 185990 w 1065529"/>
              <a:gd name="T31" fmla="*/ 917242 h 1043304"/>
              <a:gd name="T32" fmla="*/ 252049 w 1065529"/>
              <a:gd name="T33" fmla="*/ 964632 h 1043304"/>
              <a:gd name="T34" fmla="*/ 325288 w 1065529"/>
              <a:gd name="T35" fmla="*/ 1001774 h 1043304"/>
              <a:gd name="T36" fmla="*/ 404610 w 1065529"/>
              <a:gd name="T37" fmla="*/ 1027593 h 1043304"/>
              <a:gd name="T38" fmla="*/ 488918 w 1065529"/>
              <a:gd name="T39" fmla="*/ 1041017 h 1043304"/>
              <a:gd name="T40" fmla="*/ 576282 w 1065529"/>
              <a:gd name="T41" fmla="*/ 1041017 h 1043304"/>
              <a:gd name="T42" fmla="*/ 660594 w 1065529"/>
              <a:gd name="T43" fmla="*/ 1027593 h 1043304"/>
              <a:gd name="T44" fmla="*/ 739918 w 1065529"/>
              <a:gd name="T45" fmla="*/ 1001774 h 1043304"/>
              <a:gd name="T46" fmla="*/ 813159 w 1065529"/>
              <a:gd name="T47" fmla="*/ 964632 h 1043304"/>
              <a:gd name="T48" fmla="*/ 879219 w 1065529"/>
              <a:gd name="T49" fmla="*/ 917242 h 1043304"/>
              <a:gd name="T50" fmla="*/ 937004 w 1065529"/>
              <a:gd name="T51" fmla="*/ 860677 h 1043304"/>
              <a:gd name="T52" fmla="*/ 985415 w 1065529"/>
              <a:gd name="T53" fmla="*/ 796010 h 1043304"/>
              <a:gd name="T54" fmla="*/ 1023357 w 1065529"/>
              <a:gd name="T55" fmla="*/ 724315 h 1043304"/>
              <a:gd name="T56" fmla="*/ 1049733 w 1065529"/>
              <a:gd name="T57" fmla="*/ 646665 h 1043304"/>
              <a:gd name="T58" fmla="*/ 1063446 w 1065529"/>
              <a:gd name="T59" fmla="*/ 564133 h 1043304"/>
              <a:gd name="T60" fmla="*/ 1063446 w 1065529"/>
              <a:gd name="T61" fmla="*/ 478612 h 1043304"/>
              <a:gd name="T62" fmla="*/ 1049733 w 1065529"/>
              <a:gd name="T63" fmla="*/ 396080 h 1043304"/>
              <a:gd name="T64" fmla="*/ 1023357 w 1065529"/>
              <a:gd name="T65" fmla="*/ 318430 h 1043304"/>
              <a:gd name="T66" fmla="*/ 985415 w 1065529"/>
              <a:gd name="T67" fmla="*/ 246735 h 1043304"/>
              <a:gd name="T68" fmla="*/ 937004 w 1065529"/>
              <a:gd name="T69" fmla="*/ 182068 h 1043304"/>
              <a:gd name="T70" fmla="*/ 879219 w 1065529"/>
              <a:gd name="T71" fmla="*/ 125503 h 1043304"/>
              <a:gd name="T72" fmla="*/ 813159 w 1065529"/>
              <a:gd name="T73" fmla="*/ 78113 h 1043304"/>
              <a:gd name="T74" fmla="*/ 739918 w 1065529"/>
              <a:gd name="T75" fmla="*/ 40971 h 1043304"/>
              <a:gd name="T76" fmla="*/ 660594 w 1065529"/>
              <a:gd name="T77" fmla="*/ 15152 h 1043304"/>
              <a:gd name="T78" fmla="*/ 576282 w 1065529"/>
              <a:gd name="T79" fmla="*/ 1728 h 1043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5529" h="1043304">
                <a:moveTo>
                  <a:pt x="532599" y="0"/>
                </a:moveTo>
                <a:lnTo>
                  <a:pt x="488918" y="1728"/>
                </a:lnTo>
                <a:lnTo>
                  <a:pt x="446209" y="6823"/>
                </a:lnTo>
                <a:lnTo>
                  <a:pt x="404610" y="15152"/>
                </a:lnTo>
                <a:lnTo>
                  <a:pt x="364257" y="26579"/>
                </a:lnTo>
                <a:lnTo>
                  <a:pt x="325288" y="40971"/>
                </a:lnTo>
                <a:lnTo>
                  <a:pt x="287840" y="58194"/>
                </a:lnTo>
                <a:lnTo>
                  <a:pt x="252049" y="78113"/>
                </a:lnTo>
                <a:lnTo>
                  <a:pt x="218054" y="100594"/>
                </a:lnTo>
                <a:lnTo>
                  <a:pt x="185990" y="125503"/>
                </a:lnTo>
                <a:lnTo>
                  <a:pt x="155995" y="152706"/>
                </a:lnTo>
                <a:lnTo>
                  <a:pt x="128207" y="182068"/>
                </a:lnTo>
                <a:lnTo>
                  <a:pt x="102761" y="213456"/>
                </a:lnTo>
                <a:lnTo>
                  <a:pt x="79796" y="246735"/>
                </a:lnTo>
                <a:lnTo>
                  <a:pt x="59448" y="281771"/>
                </a:lnTo>
                <a:lnTo>
                  <a:pt x="41854" y="318430"/>
                </a:lnTo>
                <a:lnTo>
                  <a:pt x="27152" y="356578"/>
                </a:lnTo>
                <a:lnTo>
                  <a:pt x="15478" y="396080"/>
                </a:lnTo>
                <a:lnTo>
                  <a:pt x="6970" y="436803"/>
                </a:lnTo>
                <a:lnTo>
                  <a:pt x="1765" y="478612"/>
                </a:lnTo>
                <a:lnTo>
                  <a:pt x="0" y="521373"/>
                </a:lnTo>
                <a:lnTo>
                  <a:pt x="1765" y="564133"/>
                </a:lnTo>
                <a:lnTo>
                  <a:pt x="6970" y="605942"/>
                </a:lnTo>
                <a:lnTo>
                  <a:pt x="15478" y="646665"/>
                </a:lnTo>
                <a:lnTo>
                  <a:pt x="27152" y="686167"/>
                </a:lnTo>
                <a:lnTo>
                  <a:pt x="41854" y="724315"/>
                </a:lnTo>
                <a:lnTo>
                  <a:pt x="59448" y="760974"/>
                </a:lnTo>
                <a:lnTo>
                  <a:pt x="79796" y="796010"/>
                </a:lnTo>
                <a:lnTo>
                  <a:pt x="102761" y="829289"/>
                </a:lnTo>
                <a:lnTo>
                  <a:pt x="128207" y="860677"/>
                </a:lnTo>
                <a:lnTo>
                  <a:pt x="155995" y="890039"/>
                </a:lnTo>
                <a:lnTo>
                  <a:pt x="185990" y="917242"/>
                </a:lnTo>
                <a:lnTo>
                  <a:pt x="218054" y="942151"/>
                </a:lnTo>
                <a:lnTo>
                  <a:pt x="252049" y="964632"/>
                </a:lnTo>
                <a:lnTo>
                  <a:pt x="287840" y="984551"/>
                </a:lnTo>
                <a:lnTo>
                  <a:pt x="325288" y="1001774"/>
                </a:lnTo>
                <a:lnTo>
                  <a:pt x="364257" y="1016166"/>
                </a:lnTo>
                <a:lnTo>
                  <a:pt x="404610" y="1027593"/>
                </a:lnTo>
                <a:lnTo>
                  <a:pt x="446209" y="1035922"/>
                </a:lnTo>
                <a:lnTo>
                  <a:pt x="488918" y="1041017"/>
                </a:lnTo>
                <a:lnTo>
                  <a:pt x="532599" y="1042746"/>
                </a:lnTo>
                <a:lnTo>
                  <a:pt x="576282" y="1041017"/>
                </a:lnTo>
                <a:lnTo>
                  <a:pt x="618993" y="1035922"/>
                </a:lnTo>
                <a:lnTo>
                  <a:pt x="660594" y="1027593"/>
                </a:lnTo>
                <a:lnTo>
                  <a:pt x="700948" y="1016166"/>
                </a:lnTo>
                <a:lnTo>
                  <a:pt x="739918" y="1001774"/>
                </a:lnTo>
                <a:lnTo>
                  <a:pt x="777367" y="984551"/>
                </a:lnTo>
                <a:lnTo>
                  <a:pt x="813159" y="964632"/>
                </a:lnTo>
                <a:lnTo>
                  <a:pt x="847155" y="942151"/>
                </a:lnTo>
                <a:lnTo>
                  <a:pt x="879219" y="917242"/>
                </a:lnTo>
                <a:lnTo>
                  <a:pt x="909215" y="890039"/>
                </a:lnTo>
                <a:lnTo>
                  <a:pt x="937004" y="860677"/>
                </a:lnTo>
                <a:lnTo>
                  <a:pt x="962450" y="829289"/>
                </a:lnTo>
                <a:lnTo>
                  <a:pt x="985415" y="796010"/>
                </a:lnTo>
                <a:lnTo>
                  <a:pt x="1005763" y="760974"/>
                </a:lnTo>
                <a:lnTo>
                  <a:pt x="1023357" y="724315"/>
                </a:lnTo>
                <a:lnTo>
                  <a:pt x="1038059" y="686167"/>
                </a:lnTo>
                <a:lnTo>
                  <a:pt x="1049733" y="646665"/>
                </a:lnTo>
                <a:lnTo>
                  <a:pt x="1058241" y="605942"/>
                </a:lnTo>
                <a:lnTo>
                  <a:pt x="1063446" y="564133"/>
                </a:lnTo>
                <a:lnTo>
                  <a:pt x="1065212" y="521373"/>
                </a:lnTo>
                <a:lnTo>
                  <a:pt x="1063446" y="478612"/>
                </a:lnTo>
                <a:lnTo>
                  <a:pt x="1058241" y="436803"/>
                </a:lnTo>
                <a:lnTo>
                  <a:pt x="1049733" y="396080"/>
                </a:lnTo>
                <a:lnTo>
                  <a:pt x="1038059" y="356578"/>
                </a:lnTo>
                <a:lnTo>
                  <a:pt x="1023357" y="318430"/>
                </a:lnTo>
                <a:lnTo>
                  <a:pt x="1005763" y="281771"/>
                </a:lnTo>
                <a:lnTo>
                  <a:pt x="985415" y="246735"/>
                </a:lnTo>
                <a:lnTo>
                  <a:pt x="962450" y="213456"/>
                </a:lnTo>
                <a:lnTo>
                  <a:pt x="937004" y="182068"/>
                </a:lnTo>
                <a:lnTo>
                  <a:pt x="909215" y="152706"/>
                </a:lnTo>
                <a:lnTo>
                  <a:pt x="879219" y="125503"/>
                </a:lnTo>
                <a:lnTo>
                  <a:pt x="847155" y="100594"/>
                </a:lnTo>
                <a:lnTo>
                  <a:pt x="813159" y="78113"/>
                </a:lnTo>
                <a:lnTo>
                  <a:pt x="777367" y="58194"/>
                </a:lnTo>
                <a:lnTo>
                  <a:pt x="739918" y="40971"/>
                </a:lnTo>
                <a:lnTo>
                  <a:pt x="700948" y="26579"/>
                </a:lnTo>
                <a:lnTo>
                  <a:pt x="660594" y="15152"/>
                </a:lnTo>
                <a:lnTo>
                  <a:pt x="618993" y="6823"/>
                </a:lnTo>
                <a:lnTo>
                  <a:pt x="576282" y="1728"/>
                </a:lnTo>
                <a:lnTo>
                  <a:pt x="532599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" name="object 12"/>
          <p:cNvSpPr>
            <a:spLocks/>
          </p:cNvSpPr>
          <p:nvPr/>
        </p:nvSpPr>
        <p:spPr bwMode="auto">
          <a:xfrm>
            <a:off x="6037156" y="4581255"/>
            <a:ext cx="980940" cy="958075"/>
          </a:xfrm>
          <a:custGeom>
            <a:avLst/>
            <a:gdLst>
              <a:gd name="T0" fmla="*/ 1765 w 1065529"/>
              <a:gd name="T1" fmla="*/ 478612 h 1043304"/>
              <a:gd name="T2" fmla="*/ 15478 w 1065529"/>
              <a:gd name="T3" fmla="*/ 396080 h 1043304"/>
              <a:gd name="T4" fmla="*/ 41854 w 1065529"/>
              <a:gd name="T5" fmla="*/ 318430 h 1043304"/>
              <a:gd name="T6" fmla="*/ 79796 w 1065529"/>
              <a:gd name="T7" fmla="*/ 246735 h 1043304"/>
              <a:gd name="T8" fmla="*/ 128207 w 1065529"/>
              <a:gd name="T9" fmla="*/ 182068 h 1043304"/>
              <a:gd name="T10" fmla="*/ 185990 w 1065529"/>
              <a:gd name="T11" fmla="*/ 125503 h 1043304"/>
              <a:gd name="T12" fmla="*/ 252049 w 1065529"/>
              <a:gd name="T13" fmla="*/ 78113 h 1043304"/>
              <a:gd name="T14" fmla="*/ 325288 w 1065529"/>
              <a:gd name="T15" fmla="*/ 40971 h 1043304"/>
              <a:gd name="T16" fmla="*/ 404610 w 1065529"/>
              <a:gd name="T17" fmla="*/ 15152 h 1043304"/>
              <a:gd name="T18" fmla="*/ 488918 w 1065529"/>
              <a:gd name="T19" fmla="*/ 1728 h 1043304"/>
              <a:gd name="T20" fmla="*/ 576282 w 1065529"/>
              <a:gd name="T21" fmla="*/ 1728 h 1043304"/>
              <a:gd name="T22" fmla="*/ 660594 w 1065529"/>
              <a:gd name="T23" fmla="*/ 15152 h 1043304"/>
              <a:gd name="T24" fmla="*/ 739918 w 1065529"/>
              <a:gd name="T25" fmla="*/ 40971 h 1043304"/>
              <a:gd name="T26" fmla="*/ 813159 w 1065529"/>
              <a:gd name="T27" fmla="*/ 78113 h 1043304"/>
              <a:gd name="T28" fmla="*/ 879219 w 1065529"/>
              <a:gd name="T29" fmla="*/ 125503 h 1043304"/>
              <a:gd name="T30" fmla="*/ 937004 w 1065529"/>
              <a:gd name="T31" fmla="*/ 182068 h 1043304"/>
              <a:gd name="T32" fmla="*/ 985415 w 1065529"/>
              <a:gd name="T33" fmla="*/ 246735 h 1043304"/>
              <a:gd name="T34" fmla="*/ 1023357 w 1065529"/>
              <a:gd name="T35" fmla="*/ 318430 h 1043304"/>
              <a:gd name="T36" fmla="*/ 1049733 w 1065529"/>
              <a:gd name="T37" fmla="*/ 396080 h 1043304"/>
              <a:gd name="T38" fmla="*/ 1063446 w 1065529"/>
              <a:gd name="T39" fmla="*/ 478612 h 1043304"/>
              <a:gd name="T40" fmla="*/ 1063446 w 1065529"/>
              <a:gd name="T41" fmla="*/ 564133 h 1043304"/>
              <a:gd name="T42" fmla="*/ 1049733 w 1065529"/>
              <a:gd name="T43" fmla="*/ 646665 h 1043304"/>
              <a:gd name="T44" fmla="*/ 1023357 w 1065529"/>
              <a:gd name="T45" fmla="*/ 724315 h 1043304"/>
              <a:gd name="T46" fmla="*/ 985415 w 1065529"/>
              <a:gd name="T47" fmla="*/ 796010 h 1043304"/>
              <a:gd name="T48" fmla="*/ 937004 w 1065529"/>
              <a:gd name="T49" fmla="*/ 860677 h 1043304"/>
              <a:gd name="T50" fmla="*/ 879219 w 1065529"/>
              <a:gd name="T51" fmla="*/ 917242 h 1043304"/>
              <a:gd name="T52" fmla="*/ 813159 w 1065529"/>
              <a:gd name="T53" fmla="*/ 964632 h 1043304"/>
              <a:gd name="T54" fmla="*/ 739918 w 1065529"/>
              <a:gd name="T55" fmla="*/ 1001774 h 1043304"/>
              <a:gd name="T56" fmla="*/ 660594 w 1065529"/>
              <a:gd name="T57" fmla="*/ 1027593 h 1043304"/>
              <a:gd name="T58" fmla="*/ 576282 w 1065529"/>
              <a:gd name="T59" fmla="*/ 1041017 h 1043304"/>
              <a:gd name="T60" fmla="*/ 488918 w 1065529"/>
              <a:gd name="T61" fmla="*/ 1041017 h 1043304"/>
              <a:gd name="T62" fmla="*/ 404610 w 1065529"/>
              <a:gd name="T63" fmla="*/ 1027593 h 1043304"/>
              <a:gd name="T64" fmla="*/ 325288 w 1065529"/>
              <a:gd name="T65" fmla="*/ 1001774 h 1043304"/>
              <a:gd name="T66" fmla="*/ 252049 w 1065529"/>
              <a:gd name="T67" fmla="*/ 964632 h 1043304"/>
              <a:gd name="T68" fmla="*/ 185990 w 1065529"/>
              <a:gd name="T69" fmla="*/ 917242 h 1043304"/>
              <a:gd name="T70" fmla="*/ 128207 w 1065529"/>
              <a:gd name="T71" fmla="*/ 860677 h 1043304"/>
              <a:gd name="T72" fmla="*/ 79796 w 1065529"/>
              <a:gd name="T73" fmla="*/ 796010 h 1043304"/>
              <a:gd name="T74" fmla="*/ 41854 w 1065529"/>
              <a:gd name="T75" fmla="*/ 724315 h 1043304"/>
              <a:gd name="T76" fmla="*/ 15478 w 1065529"/>
              <a:gd name="T77" fmla="*/ 646665 h 1043304"/>
              <a:gd name="T78" fmla="*/ 1765 w 1065529"/>
              <a:gd name="T79" fmla="*/ 564133 h 1043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5529" h="1043304">
                <a:moveTo>
                  <a:pt x="0" y="521373"/>
                </a:moveTo>
                <a:lnTo>
                  <a:pt x="1765" y="478612"/>
                </a:lnTo>
                <a:lnTo>
                  <a:pt x="6970" y="436803"/>
                </a:lnTo>
                <a:lnTo>
                  <a:pt x="15478" y="396080"/>
                </a:lnTo>
                <a:lnTo>
                  <a:pt x="27152" y="356578"/>
                </a:lnTo>
                <a:lnTo>
                  <a:pt x="41854" y="318430"/>
                </a:lnTo>
                <a:lnTo>
                  <a:pt x="59448" y="281771"/>
                </a:lnTo>
                <a:lnTo>
                  <a:pt x="79796" y="246735"/>
                </a:lnTo>
                <a:lnTo>
                  <a:pt x="102761" y="213456"/>
                </a:lnTo>
                <a:lnTo>
                  <a:pt x="128207" y="182068"/>
                </a:lnTo>
                <a:lnTo>
                  <a:pt x="155995" y="152706"/>
                </a:lnTo>
                <a:lnTo>
                  <a:pt x="185990" y="125503"/>
                </a:lnTo>
                <a:lnTo>
                  <a:pt x="218054" y="100594"/>
                </a:lnTo>
                <a:lnTo>
                  <a:pt x="252049" y="78113"/>
                </a:lnTo>
                <a:lnTo>
                  <a:pt x="287840" y="58194"/>
                </a:lnTo>
                <a:lnTo>
                  <a:pt x="325288" y="40971"/>
                </a:lnTo>
                <a:lnTo>
                  <a:pt x="364257" y="26579"/>
                </a:lnTo>
                <a:lnTo>
                  <a:pt x="404610" y="15152"/>
                </a:lnTo>
                <a:lnTo>
                  <a:pt x="446209" y="6823"/>
                </a:lnTo>
                <a:lnTo>
                  <a:pt x="488918" y="1728"/>
                </a:lnTo>
                <a:lnTo>
                  <a:pt x="532599" y="0"/>
                </a:lnTo>
                <a:lnTo>
                  <a:pt x="576282" y="1728"/>
                </a:lnTo>
                <a:lnTo>
                  <a:pt x="618993" y="6823"/>
                </a:lnTo>
                <a:lnTo>
                  <a:pt x="660594" y="15152"/>
                </a:lnTo>
                <a:lnTo>
                  <a:pt x="700948" y="26579"/>
                </a:lnTo>
                <a:lnTo>
                  <a:pt x="739918" y="40971"/>
                </a:lnTo>
                <a:lnTo>
                  <a:pt x="777367" y="58194"/>
                </a:lnTo>
                <a:lnTo>
                  <a:pt x="813159" y="78113"/>
                </a:lnTo>
                <a:lnTo>
                  <a:pt x="847155" y="100594"/>
                </a:lnTo>
                <a:lnTo>
                  <a:pt x="879219" y="125503"/>
                </a:lnTo>
                <a:lnTo>
                  <a:pt x="909215" y="152706"/>
                </a:lnTo>
                <a:lnTo>
                  <a:pt x="937004" y="182068"/>
                </a:lnTo>
                <a:lnTo>
                  <a:pt x="962450" y="213456"/>
                </a:lnTo>
                <a:lnTo>
                  <a:pt x="985415" y="246735"/>
                </a:lnTo>
                <a:lnTo>
                  <a:pt x="1005763" y="281771"/>
                </a:lnTo>
                <a:lnTo>
                  <a:pt x="1023357" y="318430"/>
                </a:lnTo>
                <a:lnTo>
                  <a:pt x="1038059" y="356578"/>
                </a:lnTo>
                <a:lnTo>
                  <a:pt x="1049733" y="396080"/>
                </a:lnTo>
                <a:lnTo>
                  <a:pt x="1058241" y="436803"/>
                </a:lnTo>
                <a:lnTo>
                  <a:pt x="1063446" y="478612"/>
                </a:lnTo>
                <a:lnTo>
                  <a:pt x="1065212" y="521373"/>
                </a:lnTo>
                <a:lnTo>
                  <a:pt x="1063446" y="564133"/>
                </a:lnTo>
                <a:lnTo>
                  <a:pt x="1058241" y="605942"/>
                </a:lnTo>
                <a:lnTo>
                  <a:pt x="1049733" y="646665"/>
                </a:lnTo>
                <a:lnTo>
                  <a:pt x="1038059" y="686167"/>
                </a:lnTo>
                <a:lnTo>
                  <a:pt x="1023357" y="724315"/>
                </a:lnTo>
                <a:lnTo>
                  <a:pt x="1005763" y="760974"/>
                </a:lnTo>
                <a:lnTo>
                  <a:pt x="985415" y="796010"/>
                </a:lnTo>
                <a:lnTo>
                  <a:pt x="962450" y="829289"/>
                </a:lnTo>
                <a:lnTo>
                  <a:pt x="937004" y="860677"/>
                </a:lnTo>
                <a:lnTo>
                  <a:pt x="909215" y="890039"/>
                </a:lnTo>
                <a:lnTo>
                  <a:pt x="879219" y="917242"/>
                </a:lnTo>
                <a:lnTo>
                  <a:pt x="847155" y="942151"/>
                </a:lnTo>
                <a:lnTo>
                  <a:pt x="813159" y="964632"/>
                </a:lnTo>
                <a:lnTo>
                  <a:pt x="777367" y="984551"/>
                </a:lnTo>
                <a:lnTo>
                  <a:pt x="739918" y="1001774"/>
                </a:lnTo>
                <a:lnTo>
                  <a:pt x="700948" y="1016166"/>
                </a:lnTo>
                <a:lnTo>
                  <a:pt x="660594" y="1027593"/>
                </a:lnTo>
                <a:lnTo>
                  <a:pt x="618993" y="1035922"/>
                </a:lnTo>
                <a:lnTo>
                  <a:pt x="576282" y="1041017"/>
                </a:lnTo>
                <a:lnTo>
                  <a:pt x="532599" y="1042746"/>
                </a:lnTo>
                <a:lnTo>
                  <a:pt x="488918" y="1041017"/>
                </a:lnTo>
                <a:lnTo>
                  <a:pt x="446209" y="1035922"/>
                </a:lnTo>
                <a:lnTo>
                  <a:pt x="404610" y="1027593"/>
                </a:lnTo>
                <a:lnTo>
                  <a:pt x="364257" y="1016166"/>
                </a:lnTo>
                <a:lnTo>
                  <a:pt x="325288" y="1001774"/>
                </a:lnTo>
                <a:lnTo>
                  <a:pt x="287840" y="984551"/>
                </a:lnTo>
                <a:lnTo>
                  <a:pt x="252049" y="964632"/>
                </a:lnTo>
                <a:lnTo>
                  <a:pt x="218054" y="942151"/>
                </a:lnTo>
                <a:lnTo>
                  <a:pt x="185990" y="917242"/>
                </a:lnTo>
                <a:lnTo>
                  <a:pt x="155995" y="890039"/>
                </a:lnTo>
                <a:lnTo>
                  <a:pt x="128207" y="860677"/>
                </a:lnTo>
                <a:lnTo>
                  <a:pt x="102761" y="829289"/>
                </a:lnTo>
                <a:lnTo>
                  <a:pt x="79796" y="796010"/>
                </a:lnTo>
                <a:lnTo>
                  <a:pt x="59448" y="760974"/>
                </a:lnTo>
                <a:lnTo>
                  <a:pt x="41854" y="724315"/>
                </a:lnTo>
                <a:lnTo>
                  <a:pt x="27152" y="686167"/>
                </a:lnTo>
                <a:lnTo>
                  <a:pt x="15478" y="646665"/>
                </a:lnTo>
                <a:lnTo>
                  <a:pt x="6970" y="605942"/>
                </a:lnTo>
                <a:lnTo>
                  <a:pt x="1765" y="564133"/>
                </a:lnTo>
                <a:lnTo>
                  <a:pt x="0" y="521373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6" name="object 13"/>
          <p:cNvSpPr txBox="1"/>
          <p:nvPr/>
        </p:nvSpPr>
        <p:spPr>
          <a:xfrm>
            <a:off x="6341233" y="4968562"/>
            <a:ext cx="577453" cy="22568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190" dirty="0">
                <a:latin typeface="Arial"/>
                <a:cs typeface="Arial"/>
              </a:rPr>
              <a:t>主轴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7" name="object 14"/>
          <p:cNvSpPr>
            <a:spLocks/>
          </p:cNvSpPr>
          <p:nvPr/>
        </p:nvSpPr>
        <p:spPr bwMode="auto">
          <a:xfrm>
            <a:off x="6518123" y="4292959"/>
            <a:ext cx="10234" cy="289752"/>
          </a:xfrm>
          <a:custGeom>
            <a:avLst/>
            <a:gdLst>
              <a:gd name="T0" fmla="*/ 0 w 10159"/>
              <a:gd name="T1" fmla="*/ 0 h 314960"/>
              <a:gd name="T2" fmla="*/ 9740 w 10159"/>
              <a:gd name="T3" fmla="*/ 314617 h 3149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9" h="314960">
                <a:moveTo>
                  <a:pt x="0" y="0"/>
                </a:moveTo>
                <a:lnTo>
                  <a:pt x="9740" y="314617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8" name="object 15"/>
          <p:cNvSpPr>
            <a:spLocks/>
          </p:cNvSpPr>
          <p:nvPr/>
        </p:nvSpPr>
        <p:spPr bwMode="auto">
          <a:xfrm>
            <a:off x="6874829" y="4523014"/>
            <a:ext cx="213439" cy="199477"/>
          </a:xfrm>
          <a:custGeom>
            <a:avLst/>
            <a:gdLst>
              <a:gd name="T0" fmla="*/ 231267 w 231775"/>
              <a:gd name="T1" fmla="*/ 0 h 217170"/>
              <a:gd name="T2" fmla="*/ 0 w 231775"/>
              <a:gd name="T3" fmla="*/ 216763 h 2171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1775" h="217170">
                <a:moveTo>
                  <a:pt x="231267" y="0"/>
                </a:moveTo>
                <a:lnTo>
                  <a:pt x="0" y="216763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9" name="object 16"/>
          <p:cNvSpPr>
            <a:spLocks/>
          </p:cNvSpPr>
          <p:nvPr/>
        </p:nvSpPr>
        <p:spPr bwMode="auto">
          <a:xfrm>
            <a:off x="7018096" y="5060293"/>
            <a:ext cx="305539" cy="17473"/>
          </a:xfrm>
          <a:custGeom>
            <a:avLst/>
            <a:gdLst>
              <a:gd name="T0" fmla="*/ 331101 w 331470"/>
              <a:gd name="T1" fmla="*/ 19481 h 19685"/>
              <a:gd name="T2" fmla="*/ 0 w 331470"/>
              <a:gd name="T3" fmla="*/ 0 h 196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70" h="19685">
                <a:moveTo>
                  <a:pt x="331101" y="19481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" name="object 17"/>
          <p:cNvSpPr>
            <a:spLocks/>
          </p:cNvSpPr>
          <p:nvPr/>
        </p:nvSpPr>
        <p:spPr bwMode="auto">
          <a:xfrm>
            <a:off x="6874829" y="5398094"/>
            <a:ext cx="213439" cy="234423"/>
          </a:xfrm>
          <a:custGeom>
            <a:avLst/>
            <a:gdLst>
              <a:gd name="T0" fmla="*/ 231267 w 231775"/>
              <a:gd name="T1" fmla="*/ 255714 h 255904"/>
              <a:gd name="T2" fmla="*/ 0 w 231775"/>
              <a:gd name="T3" fmla="*/ 0 h 2559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1775" h="255904">
                <a:moveTo>
                  <a:pt x="231267" y="255714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1" name="object 18"/>
          <p:cNvSpPr>
            <a:spLocks/>
          </p:cNvSpPr>
          <p:nvPr/>
        </p:nvSpPr>
        <p:spPr bwMode="auto">
          <a:xfrm>
            <a:off x="6518123" y="5537874"/>
            <a:ext cx="10234" cy="324698"/>
          </a:xfrm>
          <a:custGeom>
            <a:avLst/>
            <a:gdLst>
              <a:gd name="T0" fmla="*/ 0 w 10159"/>
              <a:gd name="T1" fmla="*/ 353568 h 353695"/>
              <a:gd name="T2" fmla="*/ 9740 w 10159"/>
              <a:gd name="T3" fmla="*/ 0 h 3536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9" h="353695">
                <a:moveTo>
                  <a:pt x="0" y="353568"/>
                </a:moveTo>
                <a:lnTo>
                  <a:pt x="974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2" name="object 19"/>
          <p:cNvSpPr>
            <a:spLocks/>
          </p:cNvSpPr>
          <p:nvPr/>
        </p:nvSpPr>
        <p:spPr bwMode="auto">
          <a:xfrm>
            <a:off x="5949442" y="5398094"/>
            <a:ext cx="230981" cy="234423"/>
          </a:xfrm>
          <a:custGeom>
            <a:avLst/>
            <a:gdLst>
              <a:gd name="T0" fmla="*/ 250748 w 250825"/>
              <a:gd name="T1" fmla="*/ 0 h 255904"/>
              <a:gd name="T2" fmla="*/ 0 w 250825"/>
              <a:gd name="T3" fmla="*/ 255714 h 2559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825" h="255904">
                <a:moveTo>
                  <a:pt x="250748" y="0"/>
                </a:moveTo>
                <a:lnTo>
                  <a:pt x="0" y="25571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3" name="object 20"/>
          <p:cNvSpPr>
            <a:spLocks/>
          </p:cNvSpPr>
          <p:nvPr/>
        </p:nvSpPr>
        <p:spPr bwMode="auto">
          <a:xfrm>
            <a:off x="5714074" y="5060293"/>
            <a:ext cx="323082" cy="17473"/>
          </a:xfrm>
          <a:custGeom>
            <a:avLst/>
            <a:gdLst>
              <a:gd name="T0" fmla="*/ 350570 w 351154"/>
              <a:gd name="T1" fmla="*/ 0 h 19685"/>
              <a:gd name="T2" fmla="*/ 0 w 351154"/>
              <a:gd name="T3" fmla="*/ 19481 h 196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1154" h="19685">
                <a:moveTo>
                  <a:pt x="350570" y="0"/>
                </a:moveTo>
                <a:lnTo>
                  <a:pt x="0" y="19481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4" name="object 21"/>
          <p:cNvSpPr>
            <a:spLocks/>
          </p:cNvSpPr>
          <p:nvPr/>
        </p:nvSpPr>
        <p:spPr bwMode="auto">
          <a:xfrm>
            <a:off x="5949442" y="4523014"/>
            <a:ext cx="230981" cy="199477"/>
          </a:xfrm>
          <a:custGeom>
            <a:avLst/>
            <a:gdLst>
              <a:gd name="T0" fmla="*/ 0 w 250825"/>
              <a:gd name="T1" fmla="*/ 0 h 217170"/>
              <a:gd name="T2" fmla="*/ 250748 w 250825"/>
              <a:gd name="T3" fmla="*/ 216763 h 2171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825" h="217170">
                <a:moveTo>
                  <a:pt x="0" y="0"/>
                </a:moveTo>
                <a:lnTo>
                  <a:pt x="250748" y="216763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5" name="object 22"/>
          <p:cNvSpPr txBox="1"/>
          <p:nvPr/>
        </p:nvSpPr>
        <p:spPr>
          <a:xfrm>
            <a:off x="6341449" y="4030342"/>
            <a:ext cx="233905" cy="172978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defRPr/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6" name="object 23"/>
          <p:cNvSpPr>
            <a:spLocks/>
          </p:cNvSpPr>
          <p:nvPr/>
        </p:nvSpPr>
        <p:spPr bwMode="auto">
          <a:xfrm>
            <a:off x="6518123" y="3631916"/>
            <a:ext cx="1462" cy="323241"/>
          </a:xfrm>
          <a:custGeom>
            <a:avLst/>
            <a:gdLst>
              <a:gd name="T0" fmla="*/ 0 w 1270"/>
              <a:gd name="T1" fmla="*/ 0 h 352425"/>
              <a:gd name="T2" fmla="*/ 749 w 1270"/>
              <a:gd name="T3" fmla="*/ 352069 h 3524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0" h="352425">
                <a:moveTo>
                  <a:pt x="0" y="0"/>
                </a:moveTo>
                <a:lnTo>
                  <a:pt x="749" y="35206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7" name="object 24"/>
          <p:cNvSpPr>
            <a:spLocks/>
          </p:cNvSpPr>
          <p:nvPr/>
        </p:nvSpPr>
        <p:spPr bwMode="auto">
          <a:xfrm>
            <a:off x="7670107" y="5077765"/>
            <a:ext cx="330391" cy="1457"/>
          </a:xfrm>
          <a:custGeom>
            <a:avLst/>
            <a:gdLst>
              <a:gd name="T0" fmla="*/ 358063 w 358140"/>
              <a:gd name="T1" fmla="*/ 0 h 1270"/>
              <a:gd name="T2" fmla="*/ 0 w 358140"/>
              <a:gd name="T3" fmla="*/ 749 h 1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8140" h="1270">
                <a:moveTo>
                  <a:pt x="358063" y="0"/>
                </a:moveTo>
                <a:lnTo>
                  <a:pt x="0" y="74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8" name="object 25"/>
          <p:cNvSpPr>
            <a:spLocks/>
          </p:cNvSpPr>
          <p:nvPr/>
        </p:nvSpPr>
        <p:spPr bwMode="auto">
          <a:xfrm>
            <a:off x="7333868" y="4055624"/>
            <a:ext cx="232444" cy="228599"/>
          </a:xfrm>
          <a:custGeom>
            <a:avLst/>
            <a:gdLst>
              <a:gd name="T0" fmla="*/ 252971 w 253365"/>
              <a:gd name="T1" fmla="*/ 0 h 249555"/>
              <a:gd name="T2" fmla="*/ 0 w 253365"/>
              <a:gd name="T3" fmla="*/ 249174 h 249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365" h="249555">
                <a:moveTo>
                  <a:pt x="252971" y="0"/>
                </a:moveTo>
                <a:lnTo>
                  <a:pt x="0" y="24917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9" name="object 26"/>
          <p:cNvSpPr>
            <a:spLocks/>
          </p:cNvSpPr>
          <p:nvPr/>
        </p:nvSpPr>
        <p:spPr bwMode="auto">
          <a:xfrm>
            <a:off x="7333868" y="5872764"/>
            <a:ext cx="232444" cy="227143"/>
          </a:xfrm>
          <a:custGeom>
            <a:avLst/>
            <a:gdLst>
              <a:gd name="T0" fmla="*/ 252971 w 253365"/>
              <a:gd name="T1" fmla="*/ 247675 h 248285"/>
              <a:gd name="T2" fmla="*/ 0 w 253365"/>
              <a:gd name="T3" fmla="*/ 0 h 248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365" h="248285">
                <a:moveTo>
                  <a:pt x="252971" y="247675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0" name="object 27"/>
          <p:cNvSpPr>
            <a:spLocks/>
          </p:cNvSpPr>
          <p:nvPr/>
        </p:nvSpPr>
        <p:spPr bwMode="auto">
          <a:xfrm>
            <a:off x="6518123" y="6201829"/>
            <a:ext cx="1462" cy="321786"/>
          </a:xfrm>
          <a:custGeom>
            <a:avLst/>
            <a:gdLst>
              <a:gd name="T0" fmla="*/ 0 w 1270"/>
              <a:gd name="T1" fmla="*/ 350570 h 351154"/>
              <a:gd name="T2" fmla="*/ 749 w 1270"/>
              <a:gd name="T3" fmla="*/ 0 h 3511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0" h="351154">
                <a:moveTo>
                  <a:pt x="0" y="350570"/>
                </a:moveTo>
                <a:lnTo>
                  <a:pt x="749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" name="object 28"/>
          <p:cNvSpPr>
            <a:spLocks/>
          </p:cNvSpPr>
          <p:nvPr/>
        </p:nvSpPr>
        <p:spPr bwMode="auto">
          <a:xfrm>
            <a:off x="5471397" y="5872764"/>
            <a:ext cx="233905" cy="227143"/>
          </a:xfrm>
          <a:custGeom>
            <a:avLst/>
            <a:gdLst>
              <a:gd name="T0" fmla="*/ 254469 w 254635"/>
              <a:gd name="T1" fmla="*/ 0 h 248285"/>
              <a:gd name="T2" fmla="*/ 0 w 254635"/>
              <a:gd name="T3" fmla="*/ 247675 h 248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635" h="248285">
                <a:moveTo>
                  <a:pt x="254469" y="0"/>
                </a:moveTo>
                <a:lnTo>
                  <a:pt x="0" y="24767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2" name="object 29"/>
          <p:cNvSpPr>
            <a:spLocks/>
          </p:cNvSpPr>
          <p:nvPr/>
        </p:nvSpPr>
        <p:spPr bwMode="auto">
          <a:xfrm>
            <a:off x="5037211" y="5077765"/>
            <a:ext cx="331853" cy="1457"/>
          </a:xfrm>
          <a:custGeom>
            <a:avLst/>
            <a:gdLst>
              <a:gd name="T0" fmla="*/ 359562 w 360045"/>
              <a:gd name="T1" fmla="*/ 749 h 1270"/>
              <a:gd name="T2" fmla="*/ 0 w 360045"/>
              <a:gd name="T3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045" h="1270">
                <a:moveTo>
                  <a:pt x="359562" y="749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3" name="object 30"/>
          <p:cNvSpPr>
            <a:spLocks/>
          </p:cNvSpPr>
          <p:nvPr/>
        </p:nvSpPr>
        <p:spPr bwMode="auto">
          <a:xfrm>
            <a:off x="5471397" y="4055624"/>
            <a:ext cx="233905" cy="228599"/>
          </a:xfrm>
          <a:custGeom>
            <a:avLst/>
            <a:gdLst>
              <a:gd name="T0" fmla="*/ 0 w 254635"/>
              <a:gd name="T1" fmla="*/ 0 h 249555"/>
              <a:gd name="T2" fmla="*/ 254469 w 254635"/>
              <a:gd name="T3" fmla="*/ 249174 h 249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635" h="249555">
                <a:moveTo>
                  <a:pt x="0" y="0"/>
                </a:moveTo>
                <a:lnTo>
                  <a:pt x="254469" y="24917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4" name="object 31"/>
          <p:cNvSpPr>
            <a:spLocks/>
          </p:cNvSpPr>
          <p:nvPr/>
        </p:nvSpPr>
        <p:spPr bwMode="auto">
          <a:xfrm>
            <a:off x="6947924" y="3728015"/>
            <a:ext cx="140343" cy="327609"/>
          </a:xfrm>
          <a:custGeom>
            <a:avLst/>
            <a:gdLst>
              <a:gd name="T0" fmla="*/ 151853 w 152400"/>
              <a:gd name="T1" fmla="*/ 0 h 357505"/>
              <a:gd name="T2" fmla="*/ 0 w 152400"/>
              <a:gd name="T3" fmla="*/ 357454 h 3575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" h="357505">
                <a:moveTo>
                  <a:pt x="151853" y="0"/>
                </a:moveTo>
                <a:lnTo>
                  <a:pt x="0" y="35745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5" name="object 32"/>
          <p:cNvSpPr>
            <a:spLocks/>
          </p:cNvSpPr>
          <p:nvPr/>
        </p:nvSpPr>
        <p:spPr bwMode="auto">
          <a:xfrm>
            <a:off x="7566312" y="4523014"/>
            <a:ext cx="309925" cy="129587"/>
          </a:xfrm>
          <a:custGeom>
            <a:avLst/>
            <a:gdLst>
              <a:gd name="T0" fmla="*/ 0 w 335915"/>
              <a:gd name="T1" fmla="*/ 140525 h 140969"/>
              <a:gd name="T2" fmla="*/ 335521 w 335915"/>
              <a:gd name="T3" fmla="*/ 0 h 14096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5915" h="140969">
                <a:moveTo>
                  <a:pt x="0" y="140525"/>
                </a:moveTo>
                <a:lnTo>
                  <a:pt x="335521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" name="object 33"/>
          <p:cNvSpPr>
            <a:spLocks/>
          </p:cNvSpPr>
          <p:nvPr/>
        </p:nvSpPr>
        <p:spPr bwMode="auto">
          <a:xfrm>
            <a:off x="7566312" y="5482545"/>
            <a:ext cx="309925" cy="149973"/>
          </a:xfrm>
          <a:custGeom>
            <a:avLst/>
            <a:gdLst>
              <a:gd name="T0" fmla="*/ 0 w 335915"/>
              <a:gd name="T1" fmla="*/ 0 h 163829"/>
              <a:gd name="T2" fmla="*/ 335521 w 335915"/>
              <a:gd name="T3" fmla="*/ 163347 h 1638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5915" h="163829">
                <a:moveTo>
                  <a:pt x="0" y="0"/>
                </a:moveTo>
                <a:lnTo>
                  <a:pt x="335521" y="163347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7" name="object 34"/>
          <p:cNvSpPr>
            <a:spLocks/>
          </p:cNvSpPr>
          <p:nvPr/>
        </p:nvSpPr>
        <p:spPr bwMode="auto">
          <a:xfrm>
            <a:off x="7018096" y="6099906"/>
            <a:ext cx="140343" cy="267912"/>
          </a:xfrm>
          <a:custGeom>
            <a:avLst/>
            <a:gdLst>
              <a:gd name="T0" fmla="*/ 0 w 152400"/>
              <a:gd name="T1" fmla="*/ 0 h 292735"/>
              <a:gd name="T2" fmla="*/ 152019 w 152400"/>
              <a:gd name="T3" fmla="*/ 292290 h 29273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" h="292735">
                <a:moveTo>
                  <a:pt x="0" y="0"/>
                </a:moveTo>
                <a:lnTo>
                  <a:pt x="152019" y="29229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8" name="object 35"/>
          <p:cNvSpPr>
            <a:spLocks/>
          </p:cNvSpPr>
          <p:nvPr/>
        </p:nvSpPr>
        <p:spPr bwMode="auto">
          <a:xfrm>
            <a:off x="5926051" y="6123203"/>
            <a:ext cx="163734" cy="267912"/>
          </a:xfrm>
          <a:custGeom>
            <a:avLst/>
            <a:gdLst>
              <a:gd name="T0" fmla="*/ 177444 w 177800"/>
              <a:gd name="T1" fmla="*/ 0 h 292735"/>
              <a:gd name="T2" fmla="*/ 0 w 177800"/>
              <a:gd name="T3" fmla="*/ 292290 h 29273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7800" h="292735">
                <a:moveTo>
                  <a:pt x="177444" y="0"/>
                </a:moveTo>
                <a:lnTo>
                  <a:pt x="0" y="29229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9" name="object 36"/>
          <p:cNvSpPr>
            <a:spLocks/>
          </p:cNvSpPr>
          <p:nvPr/>
        </p:nvSpPr>
        <p:spPr bwMode="auto">
          <a:xfrm>
            <a:off x="5138082" y="5537874"/>
            <a:ext cx="333315" cy="94643"/>
          </a:xfrm>
          <a:custGeom>
            <a:avLst/>
            <a:gdLst>
              <a:gd name="T0" fmla="*/ 0 w 361314"/>
              <a:gd name="T1" fmla="*/ 103009 h 103504"/>
              <a:gd name="T2" fmla="*/ 360730 w 361314"/>
              <a:gd name="T3" fmla="*/ 0 h 1035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314" h="103504">
                <a:moveTo>
                  <a:pt x="0" y="103009"/>
                </a:moveTo>
                <a:lnTo>
                  <a:pt x="36073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" name="object 37"/>
          <p:cNvSpPr>
            <a:spLocks/>
          </p:cNvSpPr>
          <p:nvPr/>
        </p:nvSpPr>
        <p:spPr bwMode="auto">
          <a:xfrm>
            <a:off x="5138082" y="4523014"/>
            <a:ext cx="333315" cy="129587"/>
          </a:xfrm>
          <a:custGeom>
            <a:avLst/>
            <a:gdLst>
              <a:gd name="T0" fmla="*/ 0 w 361314"/>
              <a:gd name="T1" fmla="*/ 0 h 140969"/>
              <a:gd name="T2" fmla="*/ 360730 w 361314"/>
              <a:gd name="T3" fmla="*/ 140525 h 14096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314" h="140969">
                <a:moveTo>
                  <a:pt x="0" y="0"/>
                </a:moveTo>
                <a:lnTo>
                  <a:pt x="360730" y="14052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1" name="object 38"/>
          <p:cNvSpPr>
            <a:spLocks/>
          </p:cNvSpPr>
          <p:nvPr/>
        </p:nvSpPr>
        <p:spPr bwMode="auto">
          <a:xfrm>
            <a:off x="5926051" y="3742575"/>
            <a:ext cx="163734" cy="269367"/>
          </a:xfrm>
          <a:custGeom>
            <a:avLst/>
            <a:gdLst>
              <a:gd name="T0" fmla="*/ 0 w 177800"/>
              <a:gd name="T1" fmla="*/ 0 h 294639"/>
              <a:gd name="T2" fmla="*/ 177444 w 177800"/>
              <a:gd name="T3" fmla="*/ 294424 h 2946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7800" h="294639">
                <a:moveTo>
                  <a:pt x="0" y="0"/>
                </a:moveTo>
                <a:lnTo>
                  <a:pt x="177444" y="29442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" name="object 39"/>
          <p:cNvSpPr txBox="1"/>
          <p:nvPr/>
        </p:nvSpPr>
        <p:spPr>
          <a:xfrm>
            <a:off x="7891276" y="3684343"/>
            <a:ext cx="646782" cy="307777"/>
          </a:xfrm>
          <a:prstGeom prst="rect">
            <a:avLst/>
          </a:prstGeom>
          <a:solidFill>
            <a:srgbClr val="DEDFF5"/>
          </a:solidFill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latin typeface="Calibri"/>
                <a:cs typeface="Calibri"/>
              </a:rPr>
              <a:t>区域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3" name="object 40"/>
          <p:cNvSpPr txBox="1"/>
          <p:nvPr/>
        </p:nvSpPr>
        <p:spPr>
          <a:xfrm>
            <a:off x="6521047" y="3720734"/>
            <a:ext cx="514592" cy="225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5" dirty="0">
                <a:latin typeface="Calibri"/>
                <a:cs typeface="Calibri"/>
              </a:rPr>
              <a:t>扇区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3040" y="3183728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（</a:t>
            </a:r>
            <a:r>
              <a:rPr lang="en-US" altLang="zh-CN" dirty="0" smtClean="0">
                <a:latin typeface="Calibri" pitchFamily="34" charset="0"/>
              </a:rPr>
              <a:t>a</a:t>
            </a:r>
            <a:r>
              <a:rPr lang="zh-CN" altLang="en-US" dirty="0" smtClean="0">
                <a:latin typeface="Calibri" pitchFamily="34" charset="0"/>
              </a:rPr>
              <a:t>）原来的磁盘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6440216" y="6384411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）现代的磁盘</a:t>
            </a:r>
          </a:p>
        </p:txBody>
      </p:sp>
      <p:sp>
        <p:nvSpPr>
          <p:cNvPr id="4" name="矩形 3"/>
          <p:cNvSpPr/>
          <p:nvPr/>
        </p:nvSpPr>
        <p:spPr>
          <a:xfrm>
            <a:off x="7631407" y="5924303"/>
            <a:ext cx="1409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25" dirty="0">
                <a:latin typeface="Calibri"/>
                <a:cs typeface="Calibri"/>
              </a:rPr>
              <a:t>多区记录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zh-CN" altLang="en-US" sz="3200" dirty="0" smtClean="0">
                <a:ea typeface="宋体" pitchFamily="2" charset="-122"/>
              </a:rPr>
              <a:t>计算磁盘容量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056167"/>
            <a:ext cx="8463590" cy="527795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磁盘容量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  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字节数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扇区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 x 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平均扇区数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磁道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 x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	      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磁道数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盘面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 x 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盘面数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盘片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 x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		      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盘片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Example:</a:t>
            </a:r>
          </a:p>
          <a:p>
            <a:pPr lvl="1"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512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扇区</a:t>
            </a:r>
          </a:p>
          <a:p>
            <a:pPr lvl="1"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300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扇区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磁道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平均值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20,000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磁道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盘面</a:t>
            </a:r>
          </a:p>
          <a:p>
            <a:pPr lvl="1"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盘面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盘片</a:t>
            </a:r>
          </a:p>
          <a:p>
            <a:pPr lvl="1"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盘片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</a:p>
          <a:p>
            <a:pPr lvl="1" eaLnBrk="1" hangingPunct="1"/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容量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 512 x 300 x 20000 x 2 x 5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	 = 30,720,000,000  = 30.72 GB </a:t>
            </a:r>
          </a:p>
          <a:p>
            <a:pPr lvl="1" eaLnBrk="1" hangingPunct="1"/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5602914" y="3905250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602914" y="4489450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834814" y="4438650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806114" y="4248150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5602914" y="3333750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59957" y="29337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/>
              <a:t>盘面</a:t>
            </a:r>
            <a:r>
              <a:rPr lang="en-US" altLang="zh-CN" sz="1600" dirty="0"/>
              <a:t>0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59957" y="32797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859957" y="35052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2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859957" y="38512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59957" y="408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59957" y="44354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5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602914" y="4248150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6453814" y="4400550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6834814" y="3867150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831514" y="3638550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441114" y="3829050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6834814" y="3295650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5793414" y="3092450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441114" y="3219450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6834814" y="2698750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5602914" y="3092450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602914" y="3663950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453814" y="3295650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7634914" y="3308350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7084052" y="2301875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Arial" pitchFamily="34" charset="0"/>
              </a:rPr>
              <a:t>柱面 </a:t>
            </a:r>
            <a:r>
              <a:rPr lang="en-US" altLang="zh-CN" sz="1600" i="1">
                <a:latin typeface="Arial" pitchFamily="34" charset="0"/>
              </a:rPr>
              <a:t>k</a:t>
            </a:r>
            <a:endParaRPr lang="en-US" altLang="zh-CN" sz="1600">
              <a:latin typeface="Arial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7457114" y="2698750"/>
            <a:ext cx="177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593514" y="5019675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旋转轴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8217527" y="31273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盘片</a:t>
            </a:r>
            <a:r>
              <a:rPr lang="en-US" altLang="zh-CN" sz="1600"/>
              <a:t>0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8217527" y="36861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盘片</a:t>
            </a:r>
            <a:r>
              <a:rPr lang="en-US" altLang="zh-CN" sz="1600"/>
              <a:t>1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8217527" y="42957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盘片</a:t>
            </a:r>
            <a:r>
              <a:rPr lang="en-US" altLang="zh-CN" sz="16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2" r="11427" b="8240"/>
          <a:stretch>
            <a:fillRect/>
          </a:stretch>
        </p:blipFill>
        <p:spPr bwMode="auto">
          <a:xfrm>
            <a:off x="158750" y="4160838"/>
            <a:ext cx="3330575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7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磁盘操作 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单盘片视图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516313" y="2389188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546350" y="1439863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2736850" y="1625600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2927350" y="1811338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3117850" y="1998663"/>
            <a:ext cx="2649538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3306763" y="2184400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3687763" y="2557463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7" name="Arc 13"/>
          <p:cNvSpPr>
            <a:spLocks/>
          </p:cNvSpPr>
          <p:nvPr/>
        </p:nvSpPr>
        <p:spPr bwMode="auto">
          <a:xfrm rot="-1879939">
            <a:off x="2368550" y="1781175"/>
            <a:ext cx="1231900" cy="508000"/>
          </a:xfrm>
          <a:custGeom>
            <a:avLst/>
            <a:gdLst>
              <a:gd name="T0" fmla="*/ 0 w 19775"/>
              <a:gd name="T1" fmla="*/ 2147483647 h 21600"/>
              <a:gd name="T2" fmla="*/ 2147483647 w 19775"/>
              <a:gd name="T3" fmla="*/ 0 h 21600"/>
              <a:gd name="T4" fmla="*/ 2147483647 w 19775"/>
              <a:gd name="T5" fmla="*/ 2147483647 h 21600"/>
              <a:gd name="T6" fmla="*/ 0 60000 65536"/>
              <a:gd name="T7" fmla="*/ 0 60000 65536"/>
              <a:gd name="T8" fmla="*/ 0 60000 65536"/>
              <a:gd name="T9" fmla="*/ 0 w 19775"/>
              <a:gd name="T10" fmla="*/ 0 h 21600"/>
              <a:gd name="T11" fmla="*/ 19775 w 197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lnTo>
                  <a:pt x="0" y="1291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357188" y="1314450"/>
            <a:ext cx="2389187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r>
              <a:rPr lang="zh-CN" altLang="en-US" dirty="0"/>
              <a:t>磁盘表面以</a:t>
            </a:r>
            <a:r>
              <a:rPr lang="zh-CN" altLang="en-US" dirty="0">
                <a:solidFill>
                  <a:srgbClr val="FF0000"/>
                </a:solidFill>
              </a:rPr>
              <a:t>固定旋转速率旋转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160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983164" y="789893"/>
            <a:ext cx="3951288" cy="5410202"/>
            <a:chOff x="2768" y="525"/>
            <a:chExt cx="2489" cy="3408"/>
          </a:xfrm>
        </p:grpSpPr>
        <p:grpSp>
          <p:nvGrpSpPr>
            <p:cNvPr id="24636" name="Group 67"/>
            <p:cNvGrpSpPr>
              <a:grpSpLocks/>
            </p:cNvGrpSpPr>
            <p:nvPr/>
          </p:nvGrpSpPr>
          <p:grpSpPr bwMode="auto">
            <a:xfrm>
              <a:off x="2768" y="2607"/>
              <a:ext cx="2378" cy="1326"/>
              <a:chOff x="2768" y="2607"/>
              <a:chExt cx="2378" cy="1326"/>
            </a:xfrm>
          </p:grpSpPr>
          <p:sp>
            <p:nvSpPr>
              <p:cNvPr id="24638" name="Rectangle 5"/>
              <p:cNvSpPr>
                <a:spLocks noChangeArrowheads="1"/>
              </p:cNvSpPr>
              <p:nvPr/>
            </p:nvSpPr>
            <p:spPr bwMode="auto">
              <a:xfrm>
                <a:off x="2899" y="3179"/>
                <a:ext cx="2247" cy="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/>
              <a:p>
                <a:r>
                  <a:rPr lang="zh-CN" altLang="en-US" dirty="0"/>
                  <a:t>通过在半径方向上移动，传动臂可以将读写头定位在任何磁道上</a:t>
                </a:r>
              </a:p>
            </p:txBody>
          </p:sp>
          <p:sp>
            <p:nvSpPr>
              <p:cNvPr id="24639" name="Arc 16"/>
              <p:cNvSpPr>
                <a:spLocks noChangeAspect="1"/>
              </p:cNvSpPr>
              <p:nvPr/>
            </p:nvSpPr>
            <p:spPr bwMode="auto">
              <a:xfrm rot="2822162" flipV="1">
                <a:off x="2493" y="2882"/>
                <a:ext cx="713" cy="163"/>
              </a:xfrm>
              <a:custGeom>
                <a:avLst/>
                <a:gdLst>
                  <a:gd name="T0" fmla="*/ 0 w 37393"/>
                  <a:gd name="T1" fmla="*/ 0 h 21600"/>
                  <a:gd name="T2" fmla="*/ 0 w 37393"/>
                  <a:gd name="T3" fmla="*/ 0 h 21600"/>
                  <a:gd name="T4" fmla="*/ 0 w 373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7393"/>
                  <a:gd name="T10" fmla="*/ 0 h 21600"/>
                  <a:gd name="T11" fmla="*/ 37393 w 373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lnTo>
                      <a:pt x="-1" y="10886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637" name="Rectangle 15"/>
            <p:cNvSpPr>
              <a:spLocks noChangeArrowheads="1"/>
            </p:cNvSpPr>
            <p:nvPr/>
          </p:nvSpPr>
          <p:spPr bwMode="auto">
            <a:xfrm>
              <a:off x="3177" y="525"/>
              <a:ext cx="2080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/>
            <a:p>
              <a:r>
                <a:rPr lang="zh-CN" altLang="en-US" dirty="0"/>
                <a:t>读写磁头连到传动臂的</a:t>
              </a:r>
            </a:p>
            <a:p>
              <a:r>
                <a:rPr lang="zh-CN" altLang="en-US" dirty="0"/>
                <a:t>末端，在磁盘表面上一</a:t>
              </a:r>
              <a:r>
                <a:rPr lang="zh-CN" altLang="en-US" dirty="0" smtClean="0"/>
                <a:t>层薄薄的</a:t>
              </a:r>
              <a:r>
                <a:rPr lang="zh-CN" altLang="en-US" dirty="0"/>
                <a:t>气垫上飞翔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841875" y="2876550"/>
            <a:ext cx="2205038" cy="850900"/>
            <a:chOff x="2701" y="2022"/>
            <a:chExt cx="1389" cy="536"/>
          </a:xfrm>
        </p:grpSpPr>
        <p:grpSp>
          <p:nvGrpSpPr>
            <p:cNvPr id="24632" name="Group 2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34" name="Oval 2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35" name="Rectangle 2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33" name="Oval 2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 rot="-809166">
            <a:off x="4937125" y="3009900"/>
            <a:ext cx="2205038" cy="850900"/>
            <a:chOff x="2701" y="2022"/>
            <a:chExt cx="1389" cy="536"/>
          </a:xfrm>
        </p:grpSpPr>
        <p:grpSp>
          <p:nvGrpSpPr>
            <p:cNvPr id="24628" name="Group 48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30" name="Oval 49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31" name="Rectangle 5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29" name="Oval 51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 rot="905387">
            <a:off x="4765675" y="2627313"/>
            <a:ext cx="2205038" cy="850900"/>
            <a:chOff x="2701" y="2022"/>
            <a:chExt cx="1389" cy="536"/>
          </a:xfrm>
        </p:grpSpPr>
        <p:grpSp>
          <p:nvGrpSpPr>
            <p:cNvPr id="24624" name="Group 6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26" name="Oval 6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27" name="Rectangle 6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25" name="Oval 6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sp>
        <p:nvSpPr>
          <p:cNvPr id="95261" name="Oval 29"/>
          <p:cNvSpPr>
            <a:spLocks noChangeArrowheads="1"/>
          </p:cNvSpPr>
          <p:nvPr/>
        </p:nvSpPr>
        <p:spPr bwMode="auto">
          <a:xfrm rot="5400000">
            <a:off x="3857625" y="2765426"/>
            <a:ext cx="1127125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600"/>
              <a:t>spindle</a:t>
            </a: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 rot="10800000"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600"/>
              <a:t>spindle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 rot="-5400000">
            <a:off x="3856832" y="2766219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600"/>
              <a:t>spindle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600"/>
              <a:t>spindle</a:t>
            </a: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 rot="905387">
            <a:off x="4756150" y="2627313"/>
            <a:ext cx="2205038" cy="850900"/>
            <a:chOff x="2701" y="2022"/>
            <a:chExt cx="1389" cy="536"/>
          </a:xfrm>
        </p:grpSpPr>
        <p:grpSp>
          <p:nvGrpSpPr>
            <p:cNvPr id="24620" name="Group 6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22" name="Oval 7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23" name="Rectangle 7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21" name="Oval 7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 rot="905387">
            <a:off x="4756150" y="2627313"/>
            <a:ext cx="2205038" cy="850900"/>
            <a:chOff x="2701" y="2022"/>
            <a:chExt cx="1389" cy="536"/>
          </a:xfrm>
        </p:grpSpPr>
        <p:grpSp>
          <p:nvGrpSpPr>
            <p:cNvPr id="24616" name="Group 7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18" name="Oval 7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19" name="Rectangle 7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17" name="Oval 7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 rot="-809166">
            <a:off x="4938713" y="3008313"/>
            <a:ext cx="2205037" cy="850900"/>
            <a:chOff x="2701" y="2022"/>
            <a:chExt cx="1389" cy="536"/>
          </a:xfrm>
        </p:grpSpPr>
        <p:grpSp>
          <p:nvGrpSpPr>
            <p:cNvPr id="24612" name="Group 8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14" name="Oval 8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15" name="Rectangle 8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13" name="Oval 8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 rot="-809166">
            <a:off x="4937125" y="3008313"/>
            <a:ext cx="2205038" cy="850900"/>
            <a:chOff x="2701" y="2022"/>
            <a:chExt cx="1389" cy="536"/>
          </a:xfrm>
        </p:grpSpPr>
        <p:grpSp>
          <p:nvGrpSpPr>
            <p:cNvPr id="24608" name="Group 8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10" name="Oval 9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11" name="Rectangle 9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09" name="Oval 9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 rot="-809166">
            <a:off x="4937125" y="3008313"/>
            <a:ext cx="2205038" cy="850900"/>
            <a:chOff x="2701" y="2022"/>
            <a:chExt cx="1389" cy="536"/>
          </a:xfrm>
        </p:grpSpPr>
        <p:grpSp>
          <p:nvGrpSpPr>
            <p:cNvPr id="24604" name="Group 9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06" name="Oval 9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07" name="Rectangle 9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05" name="Oval 9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67149" y="309120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转动轴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0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磁盘操作（多盘片视图）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 flipH="1">
            <a:off x="3879673" y="30145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4" name="Oval 5"/>
          <p:cNvSpPr>
            <a:spLocks noChangeArrowheads="1"/>
          </p:cNvSpPr>
          <p:nvPr/>
        </p:nvSpPr>
        <p:spPr bwMode="auto">
          <a:xfrm>
            <a:off x="3739973" y="2976472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 flipH="1">
            <a:off x="3882848" y="35733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6" name="Oval 7"/>
          <p:cNvSpPr>
            <a:spLocks noChangeArrowheads="1"/>
          </p:cNvSpPr>
          <p:nvPr/>
        </p:nvSpPr>
        <p:spPr bwMode="auto">
          <a:xfrm>
            <a:off x="3743148" y="3535272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 flipH="1">
            <a:off x="3879673" y="41829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3739973" y="4144872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09" name="AutoShape 10"/>
          <p:cNvSpPr>
            <a:spLocks noChangeArrowheads="1"/>
          </p:cNvSpPr>
          <p:nvPr/>
        </p:nvSpPr>
        <p:spPr bwMode="auto">
          <a:xfrm>
            <a:off x="2765248" y="4030572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1736548" y="3840072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4336873" y="2773272"/>
            <a:ext cx="3175" cy="140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 flipH="1">
            <a:off x="3879673" y="39543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13" name="Oval 14"/>
          <p:cNvSpPr>
            <a:spLocks noChangeArrowheads="1"/>
          </p:cNvSpPr>
          <p:nvPr/>
        </p:nvSpPr>
        <p:spPr bwMode="auto">
          <a:xfrm>
            <a:off x="3739973" y="3916272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4340048" y="3459072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15" name="AutoShape 16"/>
          <p:cNvSpPr>
            <a:spLocks noChangeArrowheads="1"/>
          </p:cNvSpPr>
          <p:nvPr/>
        </p:nvSpPr>
        <p:spPr bwMode="auto">
          <a:xfrm>
            <a:off x="2765248" y="3459072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5616" name="Oval 17"/>
          <p:cNvSpPr>
            <a:spLocks noChangeArrowheads="1"/>
          </p:cNvSpPr>
          <p:nvPr/>
        </p:nvSpPr>
        <p:spPr bwMode="auto">
          <a:xfrm>
            <a:off x="1761948" y="3230472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17" name="AutoShape 18"/>
          <p:cNvSpPr>
            <a:spLocks noChangeArrowheads="1"/>
          </p:cNvSpPr>
          <p:nvPr/>
        </p:nvSpPr>
        <p:spPr bwMode="auto">
          <a:xfrm>
            <a:off x="2765248" y="2887572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5618" name="Oval 19"/>
          <p:cNvSpPr>
            <a:spLocks noChangeArrowheads="1"/>
          </p:cNvSpPr>
          <p:nvPr/>
        </p:nvSpPr>
        <p:spPr bwMode="auto">
          <a:xfrm>
            <a:off x="1723848" y="2684372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19" name="AutoShape 20"/>
          <p:cNvSpPr>
            <a:spLocks noChangeArrowheads="1"/>
          </p:cNvSpPr>
          <p:nvPr/>
        </p:nvSpPr>
        <p:spPr bwMode="auto">
          <a:xfrm>
            <a:off x="2765248" y="2290672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5620" name="Line 21"/>
          <p:cNvSpPr>
            <a:spLocks noChangeShapeType="1"/>
          </p:cNvSpPr>
          <p:nvPr/>
        </p:nvSpPr>
        <p:spPr bwMode="auto">
          <a:xfrm flipH="1">
            <a:off x="3879673" y="27732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1" name="Oval 22"/>
          <p:cNvSpPr>
            <a:spLocks noChangeArrowheads="1"/>
          </p:cNvSpPr>
          <p:nvPr/>
        </p:nvSpPr>
        <p:spPr bwMode="auto">
          <a:xfrm>
            <a:off x="3727273" y="2735172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22" name="Line 23"/>
          <p:cNvSpPr>
            <a:spLocks noChangeShapeType="1"/>
          </p:cNvSpPr>
          <p:nvPr/>
        </p:nvSpPr>
        <p:spPr bwMode="auto">
          <a:xfrm flipH="1">
            <a:off x="3879673" y="33320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3" name="Oval 24"/>
          <p:cNvSpPr>
            <a:spLocks noChangeArrowheads="1"/>
          </p:cNvSpPr>
          <p:nvPr/>
        </p:nvSpPr>
        <p:spPr bwMode="auto">
          <a:xfrm>
            <a:off x="3739973" y="3293972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24" name="Text Box 25"/>
          <p:cNvSpPr txBox="1">
            <a:spLocks noChangeArrowheads="1"/>
          </p:cNvSpPr>
          <p:nvPr/>
        </p:nvSpPr>
        <p:spPr bwMode="auto">
          <a:xfrm>
            <a:off x="4435298" y="2979522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传动臂</a:t>
            </a:r>
          </a:p>
        </p:txBody>
      </p:sp>
      <p:sp>
        <p:nvSpPr>
          <p:cNvPr id="25625" name="Text Box 26"/>
          <p:cNvSpPr txBox="1">
            <a:spLocks noChangeArrowheads="1"/>
          </p:cNvSpPr>
          <p:nvPr/>
        </p:nvSpPr>
        <p:spPr bwMode="auto">
          <a:xfrm>
            <a:off x="3243085" y="1616412"/>
            <a:ext cx="34491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/>
              <a:t>多个读写磁头从一个柱面移动到另一个柱面</a:t>
            </a:r>
          </a:p>
        </p:txBody>
      </p:sp>
      <p:sp>
        <p:nvSpPr>
          <p:cNvPr id="25626" name="Line 27"/>
          <p:cNvSpPr>
            <a:spLocks noChangeShapeType="1"/>
          </p:cNvSpPr>
          <p:nvPr/>
        </p:nvSpPr>
        <p:spPr bwMode="auto">
          <a:xfrm flipH="1">
            <a:off x="4022548" y="2458947"/>
            <a:ext cx="31750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27" name="Text Box 28"/>
          <p:cNvSpPr txBox="1">
            <a:spLocks noChangeArrowheads="1"/>
          </p:cNvSpPr>
          <p:nvPr/>
        </p:nvSpPr>
        <p:spPr bwMode="auto">
          <a:xfrm>
            <a:off x="3146248" y="4363947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/>
              <a:t>旋转轴</a:t>
            </a:r>
          </a:p>
        </p:txBody>
      </p:sp>
      <p:sp>
        <p:nvSpPr>
          <p:cNvPr id="25628" name="Line 29"/>
          <p:cNvSpPr>
            <a:spLocks noChangeShapeType="1"/>
          </p:cNvSpPr>
          <p:nvPr/>
        </p:nvSpPr>
        <p:spPr bwMode="auto">
          <a:xfrm flipH="1">
            <a:off x="3946348" y="2458947"/>
            <a:ext cx="39052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2"/>
          <p:cNvSpPr>
            <a:spLocks noChangeAspect="1" noChangeArrowheads="1"/>
          </p:cNvSpPr>
          <p:nvPr/>
        </p:nvSpPr>
        <p:spPr bwMode="auto">
          <a:xfrm>
            <a:off x="738188" y="2090738"/>
            <a:ext cx="1716087" cy="1714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5013" y="2090738"/>
            <a:ext cx="7799387" cy="1722437"/>
            <a:chOff x="463" y="1317"/>
            <a:chExt cx="4913" cy="1085"/>
          </a:xfrm>
        </p:grpSpPr>
        <p:grpSp>
          <p:nvGrpSpPr>
            <p:cNvPr id="26636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sp>
            <p:nvSpPr>
              <p:cNvPr id="26638" name="Line 5"/>
              <p:cNvSpPr>
                <a:spLocks noChangeAspect="1" noChangeShapeType="1"/>
              </p:cNvSpPr>
              <p:nvPr/>
            </p:nvSpPr>
            <p:spPr bwMode="auto">
              <a:xfrm>
                <a:off x="1006" y="1317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9" name="Line 6"/>
              <p:cNvSpPr>
                <a:spLocks noChangeAspect="1" noChangeShapeType="1"/>
              </p:cNvSpPr>
              <p:nvPr/>
            </p:nvSpPr>
            <p:spPr bwMode="auto">
              <a:xfrm rot="1800000">
                <a:off x="1008" y="1319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0" name="Line 7"/>
              <p:cNvSpPr>
                <a:spLocks noChangeAspect="1" noChangeShapeType="1"/>
              </p:cNvSpPr>
              <p:nvPr/>
            </p:nvSpPr>
            <p:spPr bwMode="auto">
              <a:xfrm rot="3600000">
                <a:off x="1004" y="1321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1" name="Line 8"/>
              <p:cNvSpPr>
                <a:spLocks noChangeAspect="1" noChangeShapeType="1"/>
              </p:cNvSpPr>
              <p:nvPr/>
            </p:nvSpPr>
            <p:spPr bwMode="auto">
              <a:xfrm rot="5400000">
                <a:off x="1004" y="1307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2" name="Line 9"/>
              <p:cNvSpPr>
                <a:spLocks noChangeAspect="1" noChangeShapeType="1"/>
              </p:cNvSpPr>
              <p:nvPr/>
            </p:nvSpPr>
            <p:spPr bwMode="auto">
              <a:xfrm rot="7200000">
                <a:off x="1011" y="1300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Line 10"/>
              <p:cNvSpPr>
                <a:spLocks noChangeAspect="1" noChangeShapeType="1"/>
              </p:cNvSpPr>
              <p:nvPr/>
            </p:nvSpPr>
            <p:spPr bwMode="auto">
              <a:xfrm rot="9000000">
                <a:off x="1017" y="1322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37" name="Rectangle 11"/>
            <p:cNvSpPr>
              <a:spLocks noChangeArrowheads="1"/>
            </p:cNvSpPr>
            <p:nvPr/>
          </p:nvSpPr>
          <p:spPr bwMode="auto">
            <a:xfrm>
              <a:off x="1776" y="1488"/>
              <a:ext cx="360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b"/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Arial" pitchFamily="34" charset="0"/>
                </a:rPr>
                <a:t>磁道分成若干扇区</a:t>
              </a:r>
            </a:p>
          </p:txBody>
        </p:sp>
      </p:grpSp>
      <p:sp>
        <p:nvSpPr>
          <p:cNvPr id="26628" name="Rectangle 12"/>
          <p:cNvSpPr>
            <a:spLocks noGrp="1" noChangeArrowheads="1"/>
          </p:cNvSpPr>
          <p:nvPr>
            <p:ph type="title"/>
          </p:nvPr>
        </p:nvSpPr>
        <p:spPr>
          <a:xfrm>
            <a:off x="357188" y="381000"/>
            <a:ext cx="8482012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磁盘结构</a:t>
            </a:r>
            <a:r>
              <a:rPr lang="en-US" altLang="zh-CN" smtClean="0">
                <a:ea typeface="宋体" pitchFamily="2" charset="-122"/>
              </a:rPr>
              <a:t>——</a:t>
            </a:r>
            <a:r>
              <a:rPr lang="zh-CN" altLang="en-US" smtClean="0">
                <a:ea typeface="宋体" pitchFamily="2" charset="-122"/>
              </a:rPr>
              <a:t>单盘片俯视图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28688" y="1524000"/>
            <a:ext cx="7300912" cy="2117725"/>
            <a:chOff x="585" y="960"/>
            <a:chExt cx="4599" cy="1334"/>
          </a:xfrm>
        </p:grpSpPr>
        <p:grpSp>
          <p:nvGrpSpPr>
            <p:cNvPr id="26630" name="Group 14"/>
            <p:cNvGrpSpPr>
              <a:grpSpLocks/>
            </p:cNvGrpSpPr>
            <p:nvPr/>
          </p:nvGrpSpPr>
          <p:grpSpPr bwMode="auto">
            <a:xfrm>
              <a:off x="585" y="1430"/>
              <a:ext cx="865" cy="864"/>
              <a:chOff x="585" y="1430"/>
              <a:chExt cx="865" cy="864"/>
            </a:xfrm>
          </p:grpSpPr>
          <p:sp>
            <p:nvSpPr>
              <p:cNvPr id="26632" name="Oval 15"/>
              <p:cNvSpPr>
                <a:spLocks noChangeAspect="1" noChangeArrowheads="1"/>
              </p:cNvSpPr>
              <p:nvPr/>
            </p:nvSpPr>
            <p:spPr bwMode="auto">
              <a:xfrm>
                <a:off x="900" y="1765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6633" name="Oval 16"/>
              <p:cNvSpPr>
                <a:spLocks noChangeAspect="1" noChangeArrowheads="1"/>
              </p:cNvSpPr>
              <p:nvPr/>
            </p:nvSpPr>
            <p:spPr bwMode="auto">
              <a:xfrm>
                <a:off x="585" y="1430"/>
                <a:ext cx="865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6634" name="Oval 17"/>
              <p:cNvSpPr>
                <a:spLocks noChangeAspect="1" noChangeArrowheads="1"/>
              </p:cNvSpPr>
              <p:nvPr/>
            </p:nvSpPr>
            <p:spPr bwMode="auto">
              <a:xfrm>
                <a:off x="693" y="1538"/>
                <a:ext cx="649" cy="6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6635" name="Oval 18"/>
              <p:cNvSpPr>
                <a:spLocks noChangeAspect="1" noChangeArrowheads="1"/>
              </p:cNvSpPr>
              <p:nvPr/>
            </p:nvSpPr>
            <p:spPr bwMode="auto">
              <a:xfrm>
                <a:off x="792" y="1657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6631" name="Rectangle 19"/>
            <p:cNvSpPr>
              <a:spLocks noChangeArrowheads="1"/>
            </p:cNvSpPr>
            <p:nvPr/>
          </p:nvSpPr>
          <p:spPr bwMode="auto">
            <a:xfrm>
              <a:off x="1776" y="960"/>
              <a:ext cx="340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b"/>
            <a:lstStyle/>
            <a:p>
              <a:r>
                <a:rPr lang="zh-CN" altLang="en-US" sz="2800">
                  <a:solidFill>
                    <a:schemeClr val="tx2"/>
                  </a:solidFill>
                  <a:latin typeface="Arial" pitchFamily="34" charset="0"/>
                </a:rPr>
                <a:t>盘面由多条磁道组成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磁盘访问</a:t>
            </a:r>
          </a:p>
        </p:txBody>
      </p:sp>
      <p:grpSp>
        <p:nvGrpSpPr>
          <p:cNvPr id="27651" name="Group 3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6740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27655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7656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7657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7658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27652" name="AutoShape 15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653" name="Rectangle 16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磁头在磁道上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磁盘访问</a:t>
            </a:r>
          </a:p>
        </p:txBody>
      </p:sp>
      <p:grpSp>
        <p:nvGrpSpPr>
          <p:cNvPr id="28675" name="Group 3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8788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28680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8681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8682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8683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28676" name="AutoShape 15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677" name="AutoShape 1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678" name="Rectangle 17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逆时针旋转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磁盘访问</a:t>
            </a:r>
            <a:r>
              <a:rPr lang="en-US" altLang="zh-CN" smtClean="0">
                <a:ea typeface="宋体" pitchFamily="2" charset="-122"/>
              </a:rPr>
              <a:t>——</a:t>
            </a:r>
            <a:r>
              <a:rPr lang="zh-CN" altLang="en-US" smtClean="0">
                <a:ea typeface="宋体" pitchFamily="2" charset="-122"/>
              </a:rPr>
              <a:t>读操作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735013" y="1962150"/>
            <a:ext cx="1727200" cy="1851025"/>
            <a:chOff x="463" y="1236"/>
            <a:chExt cx="1088" cy="1166"/>
          </a:xfrm>
        </p:grpSpPr>
        <p:grpSp>
          <p:nvGrpSpPr>
            <p:cNvPr id="29702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grpSp>
            <p:nvGrpSpPr>
              <p:cNvPr id="29704" name="Group 5"/>
              <p:cNvGrpSpPr>
                <a:grpSpLocks noChangeAspect="1"/>
              </p:cNvGrpSpPr>
              <p:nvPr/>
            </p:nvGrpSpPr>
            <p:grpSpPr bwMode="auto">
              <a:xfrm>
                <a:off x="463" y="1317"/>
                <a:ext cx="1088" cy="1085"/>
                <a:chOff x="525" y="1152"/>
                <a:chExt cx="1449" cy="1446"/>
              </a:xfrm>
            </p:grpSpPr>
            <p:sp>
              <p:nvSpPr>
                <p:cNvPr id="12083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29707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29708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29709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29710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1" name="Line 1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2" name="Line 1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3" name="Line 1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4" name="Line 1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5" name="Line 1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6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29705" name="Freeform 17"/>
              <p:cNvSpPr>
                <a:spLocks noChangeAspect="1"/>
              </p:cNvSpPr>
              <p:nvPr/>
            </p:nvSpPr>
            <p:spPr bwMode="auto">
              <a:xfrm rot="1766421">
                <a:off x="982" y="1526"/>
                <a:ext cx="161" cy="153"/>
              </a:xfrm>
              <a:custGeom>
                <a:avLst/>
                <a:gdLst>
                  <a:gd name="T0" fmla="*/ 50 w 164"/>
                  <a:gd name="T1" fmla="*/ 131 h 155"/>
                  <a:gd name="T2" fmla="*/ 0 w 164"/>
                  <a:gd name="T3" fmla="*/ 38 h 155"/>
                  <a:gd name="T4" fmla="*/ 21 w 164"/>
                  <a:gd name="T5" fmla="*/ 38 h 155"/>
                  <a:gd name="T6" fmla="*/ 33 w 164"/>
                  <a:gd name="T7" fmla="*/ 26 h 155"/>
                  <a:gd name="T8" fmla="*/ 50 w 164"/>
                  <a:gd name="T9" fmla="*/ 21 h 155"/>
                  <a:gd name="T10" fmla="*/ 68 w 164"/>
                  <a:gd name="T11" fmla="*/ 14 h 155"/>
                  <a:gd name="T12" fmla="*/ 80 w 164"/>
                  <a:gd name="T13" fmla="*/ 9 h 155"/>
                  <a:gd name="T14" fmla="*/ 98 w 164"/>
                  <a:gd name="T15" fmla="*/ 5 h 155"/>
                  <a:gd name="T16" fmla="*/ 122 w 164"/>
                  <a:gd name="T17" fmla="*/ 2 h 155"/>
                  <a:gd name="T18" fmla="*/ 130 w 164"/>
                  <a:gd name="T19" fmla="*/ 0 h 155"/>
                  <a:gd name="T20" fmla="*/ 130 w 164"/>
                  <a:gd name="T21" fmla="*/ 110 h 155"/>
                  <a:gd name="T22" fmla="*/ 120 w 164"/>
                  <a:gd name="T23" fmla="*/ 111 h 155"/>
                  <a:gd name="T24" fmla="*/ 112 w 164"/>
                  <a:gd name="T25" fmla="*/ 111 h 155"/>
                  <a:gd name="T26" fmla="*/ 102 w 164"/>
                  <a:gd name="T27" fmla="*/ 112 h 155"/>
                  <a:gd name="T28" fmla="*/ 83 w 164"/>
                  <a:gd name="T29" fmla="*/ 115 h 155"/>
                  <a:gd name="T30" fmla="*/ 73 w 164"/>
                  <a:gd name="T31" fmla="*/ 119 h 155"/>
                  <a:gd name="T32" fmla="*/ 59 w 164"/>
                  <a:gd name="T33" fmla="*/ 126 h 155"/>
                  <a:gd name="T34" fmla="*/ 50 w 164"/>
                  <a:gd name="T35" fmla="*/ 131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03" name="AutoShape 18"/>
            <p:cNvSpPr>
              <a:spLocks noChangeAspect="1" noChangeArrowheads="1"/>
            </p:cNvSpPr>
            <p:nvPr/>
          </p:nvSpPr>
          <p:spPr bwMode="auto">
            <a:xfrm>
              <a:off x="920" y="1236"/>
              <a:ext cx="183" cy="350"/>
            </a:xfrm>
            <a:prstGeom prst="downArrow">
              <a:avLst>
                <a:gd name="adj1" fmla="val 50000"/>
                <a:gd name="adj2" fmla="val 47814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29700" name="AutoShape 19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701" name="Rectangle 20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读取蓝色扇区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磁盘访问</a:t>
            </a:r>
            <a:r>
              <a:rPr lang="en-US" altLang="zh-CN" smtClean="0">
                <a:ea typeface="宋体" pitchFamily="2" charset="-122"/>
              </a:rPr>
              <a:t>——</a:t>
            </a:r>
            <a:r>
              <a:rPr lang="zh-CN" altLang="en-US" smtClean="0">
                <a:ea typeface="宋体" pitchFamily="2" charset="-122"/>
              </a:rPr>
              <a:t>读操作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读完蓝色扇区后</a:t>
            </a:r>
          </a:p>
        </p:txBody>
      </p:sp>
      <p:grpSp>
        <p:nvGrpSpPr>
          <p:cNvPr id="30724" name="Group 4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22885" name="Oval 5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30730" name="Oval 6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30731" name="Oval 7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30732" name="Oval 8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30733" name="Line 9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0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1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2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13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14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Oval 15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30725" name="Freeform 16"/>
          <p:cNvSpPr>
            <a:spLocks noChangeAspect="1"/>
          </p:cNvSpPr>
          <p:nvPr/>
        </p:nvSpPr>
        <p:spPr bwMode="auto">
          <a:xfrm>
            <a:off x="1358900" y="2438400"/>
            <a:ext cx="242888" cy="230188"/>
          </a:xfrm>
          <a:custGeom>
            <a:avLst/>
            <a:gdLst>
              <a:gd name="T0" fmla="*/ 2147483647 w 164"/>
              <a:gd name="T1" fmla="*/ 2147483647 h 155"/>
              <a:gd name="T2" fmla="*/ 0 w 164"/>
              <a:gd name="T3" fmla="*/ 2147483647 h 155"/>
              <a:gd name="T4" fmla="*/ 2147483647 w 164"/>
              <a:gd name="T5" fmla="*/ 2147483647 h 155"/>
              <a:gd name="T6" fmla="*/ 2147483647 w 164"/>
              <a:gd name="T7" fmla="*/ 2147483647 h 155"/>
              <a:gd name="T8" fmla="*/ 2147483647 w 164"/>
              <a:gd name="T9" fmla="*/ 2147483647 h 155"/>
              <a:gd name="T10" fmla="*/ 2147483647 w 164"/>
              <a:gd name="T11" fmla="*/ 2147483647 h 155"/>
              <a:gd name="T12" fmla="*/ 2147483647 w 164"/>
              <a:gd name="T13" fmla="*/ 2147483647 h 155"/>
              <a:gd name="T14" fmla="*/ 2147483647 w 164"/>
              <a:gd name="T15" fmla="*/ 2147483647 h 155"/>
              <a:gd name="T16" fmla="*/ 2147483647 w 164"/>
              <a:gd name="T17" fmla="*/ 2147483647 h 155"/>
              <a:gd name="T18" fmla="*/ 2147483647 w 164"/>
              <a:gd name="T19" fmla="*/ 0 h 155"/>
              <a:gd name="T20" fmla="*/ 2147483647 w 164"/>
              <a:gd name="T21" fmla="*/ 2147483647 h 155"/>
              <a:gd name="T22" fmla="*/ 2147483647 w 164"/>
              <a:gd name="T23" fmla="*/ 2147483647 h 155"/>
              <a:gd name="T24" fmla="*/ 2147483647 w 164"/>
              <a:gd name="T25" fmla="*/ 2147483647 h 155"/>
              <a:gd name="T26" fmla="*/ 2147483647 w 164"/>
              <a:gd name="T27" fmla="*/ 2147483647 h 155"/>
              <a:gd name="T28" fmla="*/ 2147483647 w 164"/>
              <a:gd name="T29" fmla="*/ 2147483647 h 155"/>
              <a:gd name="T30" fmla="*/ 2147483647 w 164"/>
              <a:gd name="T31" fmla="*/ 2147483647 h 155"/>
              <a:gd name="T32" fmla="*/ 2147483647 w 164"/>
              <a:gd name="T33" fmla="*/ 2147483647 h 155"/>
              <a:gd name="T34" fmla="*/ 2147483647 w 164"/>
              <a:gd name="T35" fmla="*/ 2147483647 h 15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4"/>
              <a:gd name="T55" fmla="*/ 0 h 155"/>
              <a:gd name="T56" fmla="*/ 164 w 164"/>
              <a:gd name="T57" fmla="*/ 155 h 15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4" h="155">
                <a:moveTo>
                  <a:pt x="62" y="155"/>
                </a:moveTo>
                <a:lnTo>
                  <a:pt x="0" y="48"/>
                </a:lnTo>
                <a:lnTo>
                  <a:pt x="21" y="38"/>
                </a:lnTo>
                <a:lnTo>
                  <a:pt x="45" y="26"/>
                </a:lnTo>
                <a:lnTo>
                  <a:pt x="62" y="21"/>
                </a:lnTo>
                <a:lnTo>
                  <a:pt x="80" y="14"/>
                </a:lnTo>
                <a:lnTo>
                  <a:pt x="102" y="9"/>
                </a:lnTo>
                <a:lnTo>
                  <a:pt x="122" y="5"/>
                </a:lnTo>
                <a:lnTo>
                  <a:pt x="152" y="2"/>
                </a:lnTo>
                <a:lnTo>
                  <a:pt x="164" y="0"/>
                </a:lnTo>
                <a:lnTo>
                  <a:pt x="164" y="129"/>
                </a:lnTo>
                <a:lnTo>
                  <a:pt x="149" y="131"/>
                </a:lnTo>
                <a:lnTo>
                  <a:pt x="137" y="131"/>
                </a:lnTo>
                <a:lnTo>
                  <a:pt x="126" y="132"/>
                </a:lnTo>
                <a:lnTo>
                  <a:pt x="107" y="138"/>
                </a:lnTo>
                <a:lnTo>
                  <a:pt x="89" y="143"/>
                </a:lnTo>
                <a:lnTo>
                  <a:pt x="71" y="150"/>
                </a:lnTo>
                <a:lnTo>
                  <a:pt x="62" y="155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" name="AutoShape 17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27" name="AutoShape 18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28" name="Rectangle 19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读完蓝色扇区后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  <a:sym typeface="+mn-ea"/>
              </a:rPr>
              <a:t>磁盘访问</a:t>
            </a:r>
            <a:r>
              <a:rPr lang="en-US" altLang="zh-CN" smtClean="0">
                <a:ea typeface="宋体" pitchFamily="2" charset="-122"/>
                <a:sym typeface="+mn-ea"/>
              </a:rPr>
              <a:t>——</a:t>
            </a:r>
            <a:r>
              <a:rPr lang="zh-CN" altLang="en-US" smtClean="0">
                <a:ea typeface="宋体" pitchFamily="2" charset="-122"/>
                <a:sym typeface="+mn-ea"/>
              </a:rPr>
              <a:t>读操作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读完蓝色扇区后</a:t>
            </a:r>
          </a:p>
        </p:txBody>
      </p:sp>
      <p:grpSp>
        <p:nvGrpSpPr>
          <p:cNvPr id="31748" name="Group 4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1751" name="Group 5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31753" name="Group 6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493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175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175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175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1760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" name="Line 1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2" name="Line 1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3" name="Line 1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4" name="Line 1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5" name="Line 1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6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1754" name="Freeform 18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5" name="Freeform 19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2" name="AutoShape 20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31749" name="AutoShape 21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750" name="Rectangle 22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请求读取红色扇区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marL="119380" indent="-119380" defTabSz="-635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zh-CN" altLang="en-GB" dirty="0" smtClean="0">
                <a:latin typeface="Arial"/>
                <a:ea typeface="宋体" charset="0"/>
                <a:cs typeface="Arial"/>
              </a:rPr>
              <a:t>存储器</a:t>
            </a:r>
            <a:br>
              <a:rPr lang="zh-CN" altLang="en-GB" dirty="0" smtClean="0">
                <a:latin typeface="Arial"/>
                <a:ea typeface="宋体" charset="0"/>
                <a:cs typeface="Arial"/>
              </a:rPr>
            </a:br>
            <a:r>
              <a:rPr lang="zh-CN" altLang="en-GB" dirty="0" smtClean="0">
                <a:latin typeface="Arial"/>
                <a:ea typeface="宋体" charset="0"/>
                <a:cs typeface="Arial"/>
              </a:rPr>
              <a:t>层次结构举例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18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21088" y="836613"/>
            <a:ext cx="8699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 dirty="0">
                <a:solidFill>
                  <a:sysClr val="windowText" lastClr="000000"/>
                </a:solidFill>
                <a:latin typeface="Arial"/>
                <a:ea typeface="宋体" charset="0"/>
                <a:cs typeface="Arial"/>
              </a:rPr>
              <a:t>寄存器</a:t>
            </a: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379788" y="1285875"/>
            <a:ext cx="13525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L1</a:t>
            </a:r>
            <a:r>
              <a:rPr lang="zh-CN" altLang="en-US" sz="1800" b="0" kern="0">
                <a:solidFill>
                  <a:sysClr val="windowText" lastClr="000000"/>
                </a:solidFill>
                <a:latin typeface="Arial"/>
                <a:ea typeface="宋体" charset="0"/>
                <a:cs typeface="Arial"/>
              </a:rPr>
              <a:t>高速缓存</a:t>
            </a: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551238" y="3824288"/>
            <a:ext cx="10096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 dirty="0">
                <a:solidFill>
                  <a:sysClr val="windowText" lastClr="000000"/>
                </a:solidFill>
                <a:latin typeface="Arial"/>
                <a:ea typeface="宋体" charset="0"/>
                <a:cs typeface="Arial"/>
              </a:rPr>
              <a:t>主存</a:t>
            </a: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(DRAM)</a:t>
            </a:r>
          </a:p>
        </p:txBody>
      </p:sp>
      <p:sp>
        <p:nvSpPr>
          <p:cNvPr id="5127" name="Text Box 200"/>
          <p:cNvSpPr txBox="1">
            <a:spLocks noChangeAspect="1" noChangeArrowheads="1"/>
          </p:cNvSpPr>
          <p:nvPr/>
        </p:nvSpPr>
        <p:spPr bwMode="auto">
          <a:xfrm>
            <a:off x="3278188" y="484981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本地二级存储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本地磁盘</a:t>
            </a:r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32" name="Text Box 223"/>
          <p:cNvSpPr txBox="1">
            <a:spLocks noChangeAspect="1" noChangeArrowheads="1"/>
          </p:cNvSpPr>
          <p:nvPr/>
        </p:nvSpPr>
        <p:spPr bwMode="auto">
          <a:xfrm>
            <a:off x="130175" y="3838575"/>
            <a:ext cx="9953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更大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 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更慢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更廉价 </a:t>
            </a:r>
          </a:p>
          <a:p>
            <a:pPr eaLnBrk="1" hangingPunct="1"/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每字节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的存储器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34" name="Text Box 225"/>
          <p:cNvSpPr txBox="1">
            <a:spLocks noChangeAspect="1" noChangeArrowheads="1"/>
          </p:cNvSpPr>
          <p:nvPr/>
        </p:nvSpPr>
        <p:spPr bwMode="auto">
          <a:xfrm>
            <a:off x="2395538" y="5949950"/>
            <a:ext cx="332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远程二级存储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分布式文件系统、</a:t>
            </a:r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服务器</a:t>
            </a:r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900" y="5378450"/>
            <a:ext cx="2062163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本地磁盘保存着从远程网络服务器磁盘上取出的文件</a:t>
            </a: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37" name="Text Box 236"/>
          <p:cNvSpPr txBox="1">
            <a:spLocks noChangeAspect="1" noChangeArrowheads="1"/>
          </p:cNvSpPr>
          <p:nvPr/>
        </p:nvSpPr>
        <p:spPr bwMode="auto">
          <a:xfrm>
            <a:off x="3316288" y="195103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L2 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高速缓存 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(SRAM)</a:t>
            </a:r>
          </a:p>
        </p:txBody>
      </p:sp>
      <p:sp>
        <p:nvSpPr>
          <p:cNvPr id="5138" name="Text Box 243"/>
          <p:cNvSpPr txBox="1">
            <a:spLocks noChangeAspect="1" noChangeArrowheads="1"/>
          </p:cNvSpPr>
          <p:nvPr/>
        </p:nvSpPr>
        <p:spPr bwMode="auto">
          <a:xfrm>
            <a:off x="4962525" y="1644650"/>
            <a:ext cx="2838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L1 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高速缓存保存着从 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L2 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高速缓存取出的缓存行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6313"/>
            <a:ext cx="2919412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CPU </a:t>
            </a: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寄存器保存着从高速缓存存储器取出的字</a:t>
            </a:r>
          </a:p>
        </p:txBody>
      </p:sp>
      <p:sp>
        <p:nvSpPr>
          <p:cNvPr id="5140" name="Text Box 231"/>
          <p:cNvSpPr txBox="1">
            <a:spLocks noChangeAspect="1" noChangeArrowheads="1"/>
          </p:cNvSpPr>
          <p:nvPr/>
        </p:nvSpPr>
        <p:spPr bwMode="auto">
          <a:xfrm>
            <a:off x="5365750" y="2406650"/>
            <a:ext cx="2628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L2 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高速缓存保存着从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L3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高速缓存取出的缓存行 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41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717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7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33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L5:</a:t>
            </a:r>
          </a:p>
        </p:txBody>
      </p:sp>
      <p:sp>
        <p:nvSpPr>
          <p:cNvPr id="5147" name="Text Box 289"/>
          <p:cNvSpPr txBox="1">
            <a:spLocks noChangeAspect="1" noChangeArrowheads="1"/>
          </p:cNvSpPr>
          <p:nvPr/>
        </p:nvSpPr>
        <p:spPr bwMode="auto">
          <a:xfrm>
            <a:off x="130175" y="1390650"/>
            <a:ext cx="995363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更小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更快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更贵</a:t>
            </a:r>
          </a:p>
          <a:p>
            <a:pPr eaLnBrk="1" hangingPunct="1"/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每字节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的存储器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50" name="Text Box 293"/>
          <p:cNvSpPr txBox="1">
            <a:spLocks noChangeAspect="1" noChangeArrowheads="1"/>
          </p:cNvSpPr>
          <p:nvPr/>
        </p:nvSpPr>
        <p:spPr bwMode="auto">
          <a:xfrm>
            <a:off x="3316288" y="27828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L3 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高速缓存 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8350"/>
            <a:ext cx="28765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L3 </a:t>
            </a: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高速缓存保存着从主存高速缓存取出的缓存行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42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502400" y="4373563"/>
            <a:ext cx="21844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主存保存着从本地磁盘取出的磁盘块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  <a:sym typeface="+mn-ea"/>
              </a:rPr>
              <a:t>磁盘访问</a:t>
            </a:r>
            <a:r>
              <a:rPr lang="en-US" altLang="zh-CN" smtClean="0">
                <a:ea typeface="宋体" pitchFamily="2" charset="-122"/>
                <a:sym typeface="+mn-ea"/>
              </a:rPr>
              <a:t>——</a:t>
            </a:r>
            <a:r>
              <a:rPr lang="zh-CN" altLang="en-US" smtClean="0">
                <a:ea typeface="宋体" pitchFamily="2" charset="-122"/>
                <a:sym typeface="+mn-ea"/>
              </a:rPr>
              <a:t>读操作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蓝色读完后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784475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寻找红色扇区</a:t>
            </a:r>
          </a:p>
        </p:txBody>
      </p:sp>
      <p:grpSp>
        <p:nvGrpSpPr>
          <p:cNvPr id="32773" name="Group 5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2793" name="Group 6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32795" name="Group 7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698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2799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280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280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2802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3" name="Line 13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4" name="Line 14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5" name="Line 15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6" name="Line 16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7" name="Line 17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8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2796" name="Freeform 19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7" name="Freeform 20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94" name="AutoShape 21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2774" name="Group 22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32777" name="Group 23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32779" name="Group 24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7001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2783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2784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2785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2786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7" name="Line 30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8" name="Line 31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9" name="Line 3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0" name="Line 33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1" name="Line 34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2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2780" name="Freeform 36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4 w 287"/>
                  <a:gd name="T3" fmla="*/ 0 h 177"/>
                  <a:gd name="T4" fmla="*/ 129 w 287"/>
                  <a:gd name="T5" fmla="*/ 17 h 177"/>
                  <a:gd name="T6" fmla="*/ 170 w 287"/>
                  <a:gd name="T7" fmla="*/ 30 h 177"/>
                  <a:gd name="T8" fmla="*/ 213 w 287"/>
                  <a:gd name="T9" fmla="*/ 42 h 177"/>
                  <a:gd name="T10" fmla="*/ 243 w 287"/>
                  <a:gd name="T11" fmla="*/ 48 h 177"/>
                  <a:gd name="T12" fmla="*/ 282 w 287"/>
                  <a:gd name="T13" fmla="*/ 56 h 177"/>
                  <a:gd name="T14" fmla="*/ 321 w 287"/>
                  <a:gd name="T15" fmla="*/ 60 h 177"/>
                  <a:gd name="T16" fmla="*/ 357 w 287"/>
                  <a:gd name="T17" fmla="*/ 65 h 177"/>
                  <a:gd name="T18" fmla="*/ 383 w 287"/>
                  <a:gd name="T19" fmla="*/ 66 h 177"/>
                  <a:gd name="T20" fmla="*/ 417 w 287"/>
                  <a:gd name="T21" fmla="*/ 66 h 177"/>
                  <a:gd name="T22" fmla="*/ 417 w 287"/>
                  <a:gd name="T23" fmla="*/ 177 h 177"/>
                  <a:gd name="T24" fmla="*/ 365 w 287"/>
                  <a:gd name="T25" fmla="*/ 177 h 177"/>
                  <a:gd name="T26" fmla="*/ 330 w 287"/>
                  <a:gd name="T27" fmla="*/ 176 h 177"/>
                  <a:gd name="T28" fmla="*/ 290 w 287"/>
                  <a:gd name="T29" fmla="*/ 173 h 177"/>
                  <a:gd name="T30" fmla="*/ 245 w 287"/>
                  <a:gd name="T31" fmla="*/ 167 h 177"/>
                  <a:gd name="T32" fmla="*/ 209 w 287"/>
                  <a:gd name="T33" fmla="*/ 161 h 177"/>
                  <a:gd name="T34" fmla="*/ 160 w 287"/>
                  <a:gd name="T35" fmla="*/ 152 h 177"/>
                  <a:gd name="T36" fmla="*/ 99 w 287"/>
                  <a:gd name="T37" fmla="*/ 138 h 177"/>
                  <a:gd name="T38" fmla="*/ 60 w 287"/>
                  <a:gd name="T39" fmla="*/ 126 h 177"/>
                  <a:gd name="T40" fmla="*/ 35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1" name="Freeform 37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78" name="AutoShape 38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32775" name="AutoShape 39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776" name="Rectangle 40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寻找红色所在磁道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磁盘访问</a:t>
            </a:r>
            <a:r>
              <a:rPr lang="en-US" altLang="zh-CN" smtClean="0">
                <a:ea typeface="宋体" pitchFamily="2" charset="-122"/>
              </a:rPr>
              <a:t>——</a:t>
            </a:r>
            <a:r>
              <a:rPr lang="zh-CN" altLang="en-US" smtClean="0">
                <a:ea typeface="宋体" pitchFamily="2" charset="-122"/>
              </a:rPr>
              <a:t>旋转延迟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读完蓝色扇区后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寻找红色扇区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旋转延迟</a:t>
            </a:r>
          </a:p>
        </p:txBody>
      </p:sp>
      <p:grpSp>
        <p:nvGrpSpPr>
          <p:cNvPr id="33798" name="Group 6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3836" name="Group 7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33838" name="Group 8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903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384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43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44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45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6" name="Line 14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7" name="Line 15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8" name="Line 16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9" name="Line 17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50" name="Line 18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51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3839" name="Freeform 20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0" name="Freeform 21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37" name="AutoShape 22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3799" name="Group 23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33820" name="Group 24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33822" name="Group 25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905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3826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27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28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29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0" name="Line 3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1" name="Line 3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2" name="Line 3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3" name="Line 3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4" name="Line 3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5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3823" name="Freeform 37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4 w 287"/>
                  <a:gd name="T3" fmla="*/ 0 h 177"/>
                  <a:gd name="T4" fmla="*/ 129 w 287"/>
                  <a:gd name="T5" fmla="*/ 17 h 177"/>
                  <a:gd name="T6" fmla="*/ 170 w 287"/>
                  <a:gd name="T7" fmla="*/ 30 h 177"/>
                  <a:gd name="T8" fmla="*/ 213 w 287"/>
                  <a:gd name="T9" fmla="*/ 42 h 177"/>
                  <a:gd name="T10" fmla="*/ 243 w 287"/>
                  <a:gd name="T11" fmla="*/ 48 h 177"/>
                  <a:gd name="T12" fmla="*/ 282 w 287"/>
                  <a:gd name="T13" fmla="*/ 56 h 177"/>
                  <a:gd name="T14" fmla="*/ 321 w 287"/>
                  <a:gd name="T15" fmla="*/ 60 h 177"/>
                  <a:gd name="T16" fmla="*/ 357 w 287"/>
                  <a:gd name="T17" fmla="*/ 65 h 177"/>
                  <a:gd name="T18" fmla="*/ 383 w 287"/>
                  <a:gd name="T19" fmla="*/ 66 h 177"/>
                  <a:gd name="T20" fmla="*/ 417 w 287"/>
                  <a:gd name="T21" fmla="*/ 66 h 177"/>
                  <a:gd name="T22" fmla="*/ 417 w 287"/>
                  <a:gd name="T23" fmla="*/ 177 h 177"/>
                  <a:gd name="T24" fmla="*/ 365 w 287"/>
                  <a:gd name="T25" fmla="*/ 177 h 177"/>
                  <a:gd name="T26" fmla="*/ 330 w 287"/>
                  <a:gd name="T27" fmla="*/ 176 h 177"/>
                  <a:gd name="T28" fmla="*/ 290 w 287"/>
                  <a:gd name="T29" fmla="*/ 173 h 177"/>
                  <a:gd name="T30" fmla="*/ 245 w 287"/>
                  <a:gd name="T31" fmla="*/ 167 h 177"/>
                  <a:gd name="T32" fmla="*/ 209 w 287"/>
                  <a:gd name="T33" fmla="*/ 161 h 177"/>
                  <a:gd name="T34" fmla="*/ 160 w 287"/>
                  <a:gd name="T35" fmla="*/ 152 h 177"/>
                  <a:gd name="T36" fmla="*/ 99 w 287"/>
                  <a:gd name="T37" fmla="*/ 138 h 177"/>
                  <a:gd name="T38" fmla="*/ 60 w 287"/>
                  <a:gd name="T39" fmla="*/ 126 h 177"/>
                  <a:gd name="T40" fmla="*/ 35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4" name="Freeform 38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21" name="AutoShape 39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3800" name="Group 40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33803" name="Group 41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33805" name="Group 42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29067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3810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11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12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1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4" name="Line 48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5" name="Line 49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6" name="Line 5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7" name="Line 51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8" name="Line 52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9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3806" name="Freeform 54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223 h 177"/>
                  <a:gd name="T2" fmla="*/ 71 w 287"/>
                  <a:gd name="T3" fmla="*/ 0 h 177"/>
                  <a:gd name="T4" fmla="*/ 113 w 287"/>
                  <a:gd name="T5" fmla="*/ 35 h 177"/>
                  <a:gd name="T6" fmla="*/ 151 w 287"/>
                  <a:gd name="T7" fmla="*/ 65 h 177"/>
                  <a:gd name="T8" fmla="*/ 188 w 287"/>
                  <a:gd name="T9" fmla="*/ 91 h 177"/>
                  <a:gd name="T10" fmla="*/ 216 w 287"/>
                  <a:gd name="T11" fmla="*/ 104 h 177"/>
                  <a:gd name="T12" fmla="*/ 249 w 287"/>
                  <a:gd name="T13" fmla="*/ 123 h 177"/>
                  <a:gd name="T14" fmla="*/ 285 w 287"/>
                  <a:gd name="T15" fmla="*/ 131 h 177"/>
                  <a:gd name="T16" fmla="*/ 314 w 287"/>
                  <a:gd name="T17" fmla="*/ 142 h 177"/>
                  <a:gd name="T18" fmla="*/ 340 w 287"/>
                  <a:gd name="T19" fmla="*/ 145 h 177"/>
                  <a:gd name="T20" fmla="*/ 368 w 287"/>
                  <a:gd name="T21" fmla="*/ 145 h 177"/>
                  <a:gd name="T22" fmla="*/ 368 w 287"/>
                  <a:gd name="T23" fmla="*/ 391 h 177"/>
                  <a:gd name="T24" fmla="*/ 322 w 287"/>
                  <a:gd name="T25" fmla="*/ 391 h 177"/>
                  <a:gd name="T26" fmla="*/ 292 w 287"/>
                  <a:gd name="T27" fmla="*/ 390 h 177"/>
                  <a:gd name="T28" fmla="*/ 256 w 287"/>
                  <a:gd name="T29" fmla="*/ 380 h 177"/>
                  <a:gd name="T30" fmla="*/ 218 w 287"/>
                  <a:gd name="T31" fmla="*/ 367 h 177"/>
                  <a:gd name="T32" fmla="*/ 184 w 287"/>
                  <a:gd name="T33" fmla="*/ 352 h 177"/>
                  <a:gd name="T34" fmla="*/ 141 w 287"/>
                  <a:gd name="T35" fmla="*/ 333 h 177"/>
                  <a:gd name="T36" fmla="*/ 90 w 287"/>
                  <a:gd name="T37" fmla="*/ 303 h 177"/>
                  <a:gd name="T38" fmla="*/ 54 w 287"/>
                  <a:gd name="T39" fmla="*/ 280 h 177"/>
                  <a:gd name="T40" fmla="*/ 23 w 287"/>
                  <a:gd name="T41" fmla="*/ 254 h 177"/>
                  <a:gd name="T42" fmla="*/ 0 w 287"/>
                  <a:gd name="T43" fmla="*/ 223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7" name="Freeform 55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8" name="Freeform 56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804" name="AutoShape 57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33801" name="AutoShape 58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802" name="Rectangle 59"/>
          <p:cNvSpPr>
            <a:spLocks noChangeArrowheads="1"/>
          </p:cNvSpPr>
          <p:nvPr/>
        </p:nvSpPr>
        <p:spPr bwMode="auto">
          <a:xfrm>
            <a:off x="1981200" y="4495800"/>
            <a:ext cx="640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旋转到红色扇区处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  <a:sym typeface="+mn-ea"/>
              </a:rPr>
              <a:t>磁盘访问</a:t>
            </a:r>
            <a:r>
              <a:rPr lang="en-US" altLang="zh-CN" smtClean="0">
                <a:ea typeface="宋体" pitchFamily="2" charset="-122"/>
                <a:sym typeface="+mn-ea"/>
              </a:rPr>
              <a:t>——</a:t>
            </a:r>
            <a:r>
              <a:rPr lang="zh-CN" altLang="en-US" smtClean="0">
                <a:ea typeface="宋体" pitchFamily="2" charset="-122"/>
                <a:sym typeface="+mn-ea"/>
              </a:rPr>
              <a:t>读操作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096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蓝色扇区读完后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寻找红色扇区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旋转延迟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读完红色扇区后</a:t>
            </a:r>
          </a:p>
        </p:txBody>
      </p:sp>
      <p:grpSp>
        <p:nvGrpSpPr>
          <p:cNvPr id="34823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4878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34880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108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4884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85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86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87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8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9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0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1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2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3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4881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2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79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4824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34862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34864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1099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4868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69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70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71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2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3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4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5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6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7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4865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4 w 287"/>
                  <a:gd name="T3" fmla="*/ 0 h 177"/>
                  <a:gd name="T4" fmla="*/ 129 w 287"/>
                  <a:gd name="T5" fmla="*/ 17 h 177"/>
                  <a:gd name="T6" fmla="*/ 170 w 287"/>
                  <a:gd name="T7" fmla="*/ 30 h 177"/>
                  <a:gd name="T8" fmla="*/ 213 w 287"/>
                  <a:gd name="T9" fmla="*/ 42 h 177"/>
                  <a:gd name="T10" fmla="*/ 243 w 287"/>
                  <a:gd name="T11" fmla="*/ 48 h 177"/>
                  <a:gd name="T12" fmla="*/ 282 w 287"/>
                  <a:gd name="T13" fmla="*/ 56 h 177"/>
                  <a:gd name="T14" fmla="*/ 321 w 287"/>
                  <a:gd name="T15" fmla="*/ 60 h 177"/>
                  <a:gd name="T16" fmla="*/ 357 w 287"/>
                  <a:gd name="T17" fmla="*/ 65 h 177"/>
                  <a:gd name="T18" fmla="*/ 383 w 287"/>
                  <a:gd name="T19" fmla="*/ 66 h 177"/>
                  <a:gd name="T20" fmla="*/ 417 w 287"/>
                  <a:gd name="T21" fmla="*/ 66 h 177"/>
                  <a:gd name="T22" fmla="*/ 417 w 287"/>
                  <a:gd name="T23" fmla="*/ 177 h 177"/>
                  <a:gd name="T24" fmla="*/ 365 w 287"/>
                  <a:gd name="T25" fmla="*/ 177 h 177"/>
                  <a:gd name="T26" fmla="*/ 330 w 287"/>
                  <a:gd name="T27" fmla="*/ 176 h 177"/>
                  <a:gd name="T28" fmla="*/ 290 w 287"/>
                  <a:gd name="T29" fmla="*/ 173 h 177"/>
                  <a:gd name="T30" fmla="*/ 245 w 287"/>
                  <a:gd name="T31" fmla="*/ 167 h 177"/>
                  <a:gd name="T32" fmla="*/ 209 w 287"/>
                  <a:gd name="T33" fmla="*/ 161 h 177"/>
                  <a:gd name="T34" fmla="*/ 160 w 287"/>
                  <a:gd name="T35" fmla="*/ 152 h 177"/>
                  <a:gd name="T36" fmla="*/ 99 w 287"/>
                  <a:gd name="T37" fmla="*/ 138 h 177"/>
                  <a:gd name="T38" fmla="*/ 60 w 287"/>
                  <a:gd name="T39" fmla="*/ 126 h 177"/>
                  <a:gd name="T40" fmla="*/ 35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6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63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4825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34845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34847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1116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4852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53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54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55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6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7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8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9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0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1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4848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223 h 177"/>
                  <a:gd name="T2" fmla="*/ 71 w 287"/>
                  <a:gd name="T3" fmla="*/ 0 h 177"/>
                  <a:gd name="T4" fmla="*/ 113 w 287"/>
                  <a:gd name="T5" fmla="*/ 35 h 177"/>
                  <a:gd name="T6" fmla="*/ 151 w 287"/>
                  <a:gd name="T7" fmla="*/ 65 h 177"/>
                  <a:gd name="T8" fmla="*/ 188 w 287"/>
                  <a:gd name="T9" fmla="*/ 91 h 177"/>
                  <a:gd name="T10" fmla="*/ 216 w 287"/>
                  <a:gd name="T11" fmla="*/ 104 h 177"/>
                  <a:gd name="T12" fmla="*/ 249 w 287"/>
                  <a:gd name="T13" fmla="*/ 123 h 177"/>
                  <a:gd name="T14" fmla="*/ 285 w 287"/>
                  <a:gd name="T15" fmla="*/ 131 h 177"/>
                  <a:gd name="T16" fmla="*/ 314 w 287"/>
                  <a:gd name="T17" fmla="*/ 142 h 177"/>
                  <a:gd name="T18" fmla="*/ 340 w 287"/>
                  <a:gd name="T19" fmla="*/ 145 h 177"/>
                  <a:gd name="T20" fmla="*/ 368 w 287"/>
                  <a:gd name="T21" fmla="*/ 145 h 177"/>
                  <a:gd name="T22" fmla="*/ 368 w 287"/>
                  <a:gd name="T23" fmla="*/ 391 h 177"/>
                  <a:gd name="T24" fmla="*/ 322 w 287"/>
                  <a:gd name="T25" fmla="*/ 391 h 177"/>
                  <a:gd name="T26" fmla="*/ 292 w 287"/>
                  <a:gd name="T27" fmla="*/ 390 h 177"/>
                  <a:gd name="T28" fmla="*/ 256 w 287"/>
                  <a:gd name="T29" fmla="*/ 380 h 177"/>
                  <a:gd name="T30" fmla="*/ 218 w 287"/>
                  <a:gd name="T31" fmla="*/ 367 h 177"/>
                  <a:gd name="T32" fmla="*/ 184 w 287"/>
                  <a:gd name="T33" fmla="*/ 352 h 177"/>
                  <a:gd name="T34" fmla="*/ 141 w 287"/>
                  <a:gd name="T35" fmla="*/ 333 h 177"/>
                  <a:gd name="T36" fmla="*/ 90 w 287"/>
                  <a:gd name="T37" fmla="*/ 303 h 177"/>
                  <a:gd name="T38" fmla="*/ 54 w 287"/>
                  <a:gd name="T39" fmla="*/ 280 h 177"/>
                  <a:gd name="T40" fmla="*/ 23 w 287"/>
                  <a:gd name="T41" fmla="*/ 254 h 177"/>
                  <a:gd name="T42" fmla="*/ 0 w 287"/>
                  <a:gd name="T43" fmla="*/ 223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9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0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846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4826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34829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34831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1134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5"/>
                  <a:ext cx="1440" cy="14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4835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36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37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38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9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0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1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2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3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4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4832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3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0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34827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828" name="Rectangle 77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完成红色扇区读操作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09307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磁盘访问</a:t>
            </a:r>
            <a:r>
              <a:rPr lang="en-US" altLang="zh-CN" smtClean="0">
                <a:ea typeface="宋体" pitchFamily="2" charset="-122"/>
              </a:rPr>
              <a:t>——</a:t>
            </a:r>
            <a:r>
              <a:rPr lang="zh-CN" altLang="en-US" smtClean="0">
                <a:ea typeface="宋体" pitchFamily="2" charset="-122"/>
              </a:rPr>
              <a:t>服务时间的组成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读完蓝色扇区后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寻找红色扇区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旋转延迟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696075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读完红色扇区后</a:t>
            </a:r>
          </a:p>
        </p:txBody>
      </p:sp>
      <p:grpSp>
        <p:nvGrpSpPr>
          <p:cNvPr id="35847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5909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35911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591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916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917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918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19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20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21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22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23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24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5912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3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10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5848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35893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35895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5899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900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901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902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3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4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5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6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7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8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5896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4 w 287"/>
                  <a:gd name="T3" fmla="*/ 0 h 177"/>
                  <a:gd name="T4" fmla="*/ 129 w 287"/>
                  <a:gd name="T5" fmla="*/ 17 h 177"/>
                  <a:gd name="T6" fmla="*/ 170 w 287"/>
                  <a:gd name="T7" fmla="*/ 30 h 177"/>
                  <a:gd name="T8" fmla="*/ 213 w 287"/>
                  <a:gd name="T9" fmla="*/ 42 h 177"/>
                  <a:gd name="T10" fmla="*/ 243 w 287"/>
                  <a:gd name="T11" fmla="*/ 48 h 177"/>
                  <a:gd name="T12" fmla="*/ 282 w 287"/>
                  <a:gd name="T13" fmla="*/ 56 h 177"/>
                  <a:gd name="T14" fmla="*/ 321 w 287"/>
                  <a:gd name="T15" fmla="*/ 60 h 177"/>
                  <a:gd name="T16" fmla="*/ 357 w 287"/>
                  <a:gd name="T17" fmla="*/ 65 h 177"/>
                  <a:gd name="T18" fmla="*/ 383 w 287"/>
                  <a:gd name="T19" fmla="*/ 66 h 177"/>
                  <a:gd name="T20" fmla="*/ 417 w 287"/>
                  <a:gd name="T21" fmla="*/ 66 h 177"/>
                  <a:gd name="T22" fmla="*/ 417 w 287"/>
                  <a:gd name="T23" fmla="*/ 177 h 177"/>
                  <a:gd name="T24" fmla="*/ 365 w 287"/>
                  <a:gd name="T25" fmla="*/ 177 h 177"/>
                  <a:gd name="T26" fmla="*/ 330 w 287"/>
                  <a:gd name="T27" fmla="*/ 176 h 177"/>
                  <a:gd name="T28" fmla="*/ 290 w 287"/>
                  <a:gd name="T29" fmla="*/ 173 h 177"/>
                  <a:gd name="T30" fmla="*/ 245 w 287"/>
                  <a:gd name="T31" fmla="*/ 167 h 177"/>
                  <a:gd name="T32" fmla="*/ 209 w 287"/>
                  <a:gd name="T33" fmla="*/ 161 h 177"/>
                  <a:gd name="T34" fmla="*/ 160 w 287"/>
                  <a:gd name="T35" fmla="*/ 152 h 177"/>
                  <a:gd name="T36" fmla="*/ 99 w 287"/>
                  <a:gd name="T37" fmla="*/ 138 h 177"/>
                  <a:gd name="T38" fmla="*/ 60 w 287"/>
                  <a:gd name="T39" fmla="*/ 126 h 177"/>
                  <a:gd name="T40" fmla="*/ 35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7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94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5849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35876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35878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5883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884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885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886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87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88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89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90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91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92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5879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223 h 177"/>
                  <a:gd name="T2" fmla="*/ 71 w 287"/>
                  <a:gd name="T3" fmla="*/ 0 h 177"/>
                  <a:gd name="T4" fmla="*/ 113 w 287"/>
                  <a:gd name="T5" fmla="*/ 35 h 177"/>
                  <a:gd name="T6" fmla="*/ 151 w 287"/>
                  <a:gd name="T7" fmla="*/ 65 h 177"/>
                  <a:gd name="T8" fmla="*/ 188 w 287"/>
                  <a:gd name="T9" fmla="*/ 91 h 177"/>
                  <a:gd name="T10" fmla="*/ 216 w 287"/>
                  <a:gd name="T11" fmla="*/ 104 h 177"/>
                  <a:gd name="T12" fmla="*/ 249 w 287"/>
                  <a:gd name="T13" fmla="*/ 123 h 177"/>
                  <a:gd name="T14" fmla="*/ 285 w 287"/>
                  <a:gd name="T15" fmla="*/ 131 h 177"/>
                  <a:gd name="T16" fmla="*/ 314 w 287"/>
                  <a:gd name="T17" fmla="*/ 142 h 177"/>
                  <a:gd name="T18" fmla="*/ 340 w 287"/>
                  <a:gd name="T19" fmla="*/ 145 h 177"/>
                  <a:gd name="T20" fmla="*/ 368 w 287"/>
                  <a:gd name="T21" fmla="*/ 145 h 177"/>
                  <a:gd name="T22" fmla="*/ 368 w 287"/>
                  <a:gd name="T23" fmla="*/ 391 h 177"/>
                  <a:gd name="T24" fmla="*/ 322 w 287"/>
                  <a:gd name="T25" fmla="*/ 391 h 177"/>
                  <a:gd name="T26" fmla="*/ 292 w 287"/>
                  <a:gd name="T27" fmla="*/ 390 h 177"/>
                  <a:gd name="T28" fmla="*/ 256 w 287"/>
                  <a:gd name="T29" fmla="*/ 380 h 177"/>
                  <a:gd name="T30" fmla="*/ 218 w 287"/>
                  <a:gd name="T31" fmla="*/ 367 h 177"/>
                  <a:gd name="T32" fmla="*/ 184 w 287"/>
                  <a:gd name="T33" fmla="*/ 352 h 177"/>
                  <a:gd name="T34" fmla="*/ 141 w 287"/>
                  <a:gd name="T35" fmla="*/ 333 h 177"/>
                  <a:gd name="T36" fmla="*/ 90 w 287"/>
                  <a:gd name="T37" fmla="*/ 303 h 177"/>
                  <a:gd name="T38" fmla="*/ 54 w 287"/>
                  <a:gd name="T39" fmla="*/ 280 h 177"/>
                  <a:gd name="T40" fmla="*/ 23 w 287"/>
                  <a:gd name="T41" fmla="*/ 254 h 177"/>
                  <a:gd name="T42" fmla="*/ 0 w 287"/>
                  <a:gd name="T43" fmla="*/ 223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0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1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877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5850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35860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35862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5"/>
                  <a:ext cx="1440" cy="14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5866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867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868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869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0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1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2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3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4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5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5863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4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61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35851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852" name="TextBox 83"/>
          <p:cNvSpPr txBox="1">
            <a:spLocks noChangeArrowheads="1"/>
          </p:cNvSpPr>
          <p:nvPr/>
        </p:nvSpPr>
        <p:spPr bwMode="auto">
          <a:xfrm>
            <a:off x="658813" y="5341938"/>
            <a:ext cx="140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数据传输</a:t>
            </a:r>
          </a:p>
        </p:txBody>
      </p:sp>
      <p:sp>
        <p:nvSpPr>
          <p:cNvPr id="35853" name="TextBox 84"/>
          <p:cNvSpPr txBox="1">
            <a:spLocks noChangeArrowheads="1"/>
          </p:cNvSpPr>
          <p:nvPr/>
        </p:nvSpPr>
        <p:spPr bwMode="auto">
          <a:xfrm>
            <a:off x="3251200" y="5341938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寻道</a:t>
            </a:r>
          </a:p>
        </p:txBody>
      </p:sp>
      <p:sp>
        <p:nvSpPr>
          <p:cNvPr id="35854" name="TextBox 85"/>
          <p:cNvSpPr txBox="1">
            <a:spLocks noChangeArrowheads="1"/>
          </p:cNvSpPr>
          <p:nvPr/>
        </p:nvSpPr>
        <p:spPr bwMode="auto">
          <a:xfrm>
            <a:off x="4876800" y="5341938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latin typeface="Calibri" pitchFamily="34" charset="0"/>
              </a:rPr>
              <a:t>旋转延迟</a:t>
            </a:r>
          </a:p>
        </p:txBody>
      </p:sp>
      <p:sp>
        <p:nvSpPr>
          <p:cNvPr id="35855" name="TextBox 86"/>
          <p:cNvSpPr txBox="1">
            <a:spLocks noChangeArrowheads="1"/>
          </p:cNvSpPr>
          <p:nvPr/>
        </p:nvSpPr>
        <p:spPr bwMode="auto">
          <a:xfrm>
            <a:off x="6662738" y="5341938"/>
            <a:ext cx="21732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latin typeface="Calibri" pitchFamily="34" charset="0"/>
              </a:rPr>
              <a:t>数据传输</a:t>
            </a:r>
            <a:endParaRPr lang="en-US" altLang="zh-CN">
              <a:latin typeface="Calibri" pitchFamily="34" charset="0"/>
            </a:endParaRPr>
          </a:p>
          <a:p>
            <a:pPr algn="ctr"/>
            <a:r>
              <a:rPr lang="zh-CN" altLang="en-US">
                <a:latin typeface="Calibri" pitchFamily="34" charset="0"/>
              </a:rPr>
              <a:t>（读</a:t>
            </a:r>
            <a:r>
              <a:rPr lang="en-US" altLang="zh-CN">
                <a:latin typeface="Calibri" pitchFamily="34" charset="0"/>
              </a:rPr>
              <a:t>/</a:t>
            </a:r>
            <a:r>
              <a:rPr lang="zh-CN" altLang="en-US">
                <a:latin typeface="Calibri" pitchFamily="34" charset="0"/>
              </a:rPr>
              <a:t>写时间）</a:t>
            </a:r>
            <a:endParaRPr lang="en-US" altLang="zh-CN">
              <a:latin typeface="Calibri" pitchFamily="34" charset="0"/>
            </a:endParaRPr>
          </a:p>
        </p:txBody>
      </p:sp>
      <p:cxnSp>
        <p:nvCxnSpPr>
          <p:cNvPr id="35856" name="Straight Arrow Connector 88"/>
          <p:cNvCxnSpPr>
            <a:cxnSpLocks noChangeShapeType="1"/>
            <a:stCxn id="35852" idx="0"/>
          </p:cNvCxnSpPr>
          <p:nvPr/>
        </p:nvCxnSpPr>
        <p:spPr bwMode="auto">
          <a:xfrm rot="5400000" flipH="1" flipV="1">
            <a:off x="982663" y="4949825"/>
            <a:ext cx="768350" cy="15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Arrow Connector 89"/>
          <p:cNvCxnSpPr>
            <a:cxnSpLocks noChangeShapeType="1"/>
          </p:cNvCxnSpPr>
          <p:nvPr/>
        </p:nvCxnSpPr>
        <p:spPr bwMode="auto">
          <a:xfrm rot="5400000" flipH="1" flipV="1">
            <a:off x="3267869" y="5010944"/>
            <a:ext cx="773113" cy="15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318125" y="5011738"/>
            <a:ext cx="773113" cy="142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Arrow Connector 91"/>
          <p:cNvCxnSpPr>
            <a:cxnSpLocks noChangeShapeType="1"/>
          </p:cNvCxnSpPr>
          <p:nvPr/>
        </p:nvCxnSpPr>
        <p:spPr bwMode="auto">
          <a:xfrm rot="5400000" flipH="1" flipV="1">
            <a:off x="7366794" y="5023644"/>
            <a:ext cx="774700" cy="142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磁盘访问时间</a:t>
            </a:r>
          </a:p>
        </p:txBody>
      </p:sp>
      <p:sp>
        <p:nvSpPr>
          <p:cNvPr id="3686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51355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访问某个扇区的平均时间为 </a:t>
            </a:r>
            <a:r>
              <a:rPr lang="en-US" altLang="zh-CN" smtClean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访问时间  </a:t>
            </a:r>
            <a:r>
              <a:rPr lang="en-US" altLang="zh-CN" smtClean="0">
                <a:ea typeface="宋体" pitchFamily="2" charset="-122"/>
              </a:rPr>
              <a:t>=  </a:t>
            </a:r>
            <a:r>
              <a:rPr lang="zh-CN" altLang="en-US" smtClean="0">
                <a:ea typeface="宋体" pitchFamily="2" charset="-122"/>
              </a:rPr>
              <a:t>寻道时间 </a:t>
            </a:r>
            <a:r>
              <a:rPr lang="en-US" altLang="zh-CN" smtClean="0">
                <a:ea typeface="宋体" pitchFamily="2" charset="-122"/>
              </a:rPr>
              <a:t>+  </a:t>
            </a:r>
            <a:r>
              <a:rPr lang="zh-CN" altLang="en-US" smtClean="0">
                <a:ea typeface="宋体" pitchFamily="2" charset="-122"/>
              </a:rPr>
              <a:t>旋转时间 </a:t>
            </a:r>
            <a:r>
              <a:rPr lang="en-US" altLang="zh-CN" smtClean="0">
                <a:ea typeface="宋体" pitchFamily="2" charset="-122"/>
              </a:rPr>
              <a:t>+ </a:t>
            </a:r>
            <a:r>
              <a:rPr lang="zh-CN" altLang="en-US" smtClean="0">
                <a:ea typeface="宋体" pitchFamily="2" charset="-122"/>
              </a:rPr>
              <a:t>数据传输时间 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寻道时间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磁头由一个柱面移动到另一个柱面的时间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通常寻道时间为： </a:t>
            </a:r>
            <a:r>
              <a:rPr lang="en-US" altLang="zh-CN" smtClean="0">
                <a:ea typeface="宋体" pitchFamily="2" charset="-122"/>
              </a:rPr>
              <a:t>3—9 ms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旋转时间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经过磁盘旋转，目标扇区到达磁头下的时间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最大旋转延迟 </a:t>
            </a:r>
            <a:r>
              <a:rPr lang="en-US" altLang="zh-CN" smtClean="0">
                <a:ea typeface="宋体" pitchFamily="2" charset="-122"/>
              </a:rPr>
              <a:t>=  1/RPMs x 60 sec/1 min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平均旋转延迟 </a:t>
            </a:r>
            <a:r>
              <a:rPr lang="en-US" altLang="zh-CN" smtClean="0">
                <a:ea typeface="宋体" pitchFamily="2" charset="-122"/>
              </a:rPr>
              <a:t>= 0.5 x </a:t>
            </a:r>
            <a:r>
              <a:rPr lang="zh-CN" altLang="en-US" smtClean="0">
                <a:ea typeface="宋体" pitchFamily="2" charset="-122"/>
              </a:rPr>
              <a:t>最大旋转延迟</a:t>
            </a:r>
            <a:r>
              <a:rPr lang="en-US" altLang="zh-CN" smtClean="0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通常旋转时间 </a:t>
            </a:r>
            <a:r>
              <a:rPr lang="en-US" altLang="zh-CN" smtClean="0">
                <a:ea typeface="宋体" pitchFamily="2" charset="-122"/>
              </a:rPr>
              <a:t>= 7200 RPMs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数据传输时间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传输每个扇区所需时间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数据传输时间 </a:t>
            </a:r>
            <a:r>
              <a:rPr lang="en-US" altLang="zh-CN" smtClean="0">
                <a:ea typeface="宋体" pitchFamily="2" charset="-122"/>
              </a:rPr>
              <a:t>= 1/RPM x 1/(</a:t>
            </a:r>
            <a:r>
              <a:rPr lang="zh-CN" altLang="en-US" smtClean="0">
                <a:ea typeface="宋体" pitchFamily="2" charset="-122"/>
              </a:rPr>
              <a:t>平均扇区数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磁道</a:t>
            </a:r>
            <a:r>
              <a:rPr lang="en-US" altLang="zh-CN" smtClean="0">
                <a:ea typeface="宋体" pitchFamily="2" charset="-122"/>
              </a:rPr>
              <a:t>) x 60 </a:t>
            </a:r>
            <a:r>
              <a:rPr lang="zh-CN" altLang="en-US" smtClean="0">
                <a:ea typeface="宋体" pitchFamily="2" charset="-122"/>
              </a:rPr>
              <a:t>秒</a:t>
            </a:r>
            <a:r>
              <a:rPr lang="en-US" altLang="zh-CN" smtClean="0">
                <a:ea typeface="宋体" pitchFamily="2" charset="-122"/>
              </a:rPr>
              <a:t>/1 </a:t>
            </a:r>
            <a:r>
              <a:rPr lang="zh-CN" altLang="en-US" smtClean="0">
                <a:ea typeface="宋体" pitchFamily="2" charset="-122"/>
              </a:rPr>
              <a:t>分钟</a:t>
            </a:r>
            <a:r>
              <a:rPr lang="en-US" altLang="zh-CN" smtClean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磁盘访问时间示例</a:t>
            </a:r>
          </a:p>
        </p:txBody>
      </p:sp>
      <p:sp>
        <p:nvSpPr>
          <p:cNvPr id="3789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747125" cy="497205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给定条件</a:t>
            </a:r>
            <a:r>
              <a:rPr lang="en-US" altLang="zh-CN" smtClean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旋转速度 </a:t>
            </a:r>
            <a:r>
              <a:rPr lang="en-US" altLang="zh-CN" smtClean="0">
                <a:ea typeface="宋体" pitchFamily="2" charset="-122"/>
              </a:rPr>
              <a:t>= 7,200 RPM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平均寻道时间 </a:t>
            </a:r>
            <a:r>
              <a:rPr lang="en-US" altLang="zh-CN" smtClean="0">
                <a:ea typeface="宋体" pitchFamily="2" charset="-122"/>
              </a:rPr>
              <a:t>= 9 ms.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平均扇区数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磁道 </a:t>
            </a:r>
            <a:r>
              <a:rPr lang="en-US" altLang="zh-CN" smtClean="0">
                <a:ea typeface="宋体" pitchFamily="2" charset="-122"/>
              </a:rPr>
              <a:t>= 400.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计算结果</a:t>
            </a:r>
            <a:r>
              <a:rPr lang="en-US" altLang="zh-CN" smtClean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平均旋转时间 </a:t>
            </a:r>
            <a:r>
              <a:rPr lang="en-US" altLang="zh-CN" smtClean="0">
                <a:ea typeface="宋体" pitchFamily="2" charset="-122"/>
              </a:rPr>
              <a:t>= 1/2 x (60 secs/7200 RPM) x 1000 ms/sec ≈ 4 ms.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数据传输时间 </a:t>
            </a:r>
            <a:r>
              <a:rPr lang="en-US" altLang="zh-CN" smtClean="0">
                <a:ea typeface="宋体" pitchFamily="2" charset="-122"/>
              </a:rPr>
              <a:t>= 60/7200 RPM x 1/400 secs/track x 1000 ms/sec ≈ 0.02 ms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服务总时间  </a:t>
            </a:r>
            <a:r>
              <a:rPr lang="en-US" altLang="zh-CN" smtClean="0">
                <a:ea typeface="宋体" pitchFamily="2" charset="-122"/>
              </a:rPr>
              <a:t>= 9 ms + 4 ms + 0.02 ms = 13.02 ms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重点</a:t>
            </a:r>
            <a:r>
              <a:rPr lang="en-US" altLang="zh-CN" smtClean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访问时间主要由寻道时间和旋转时间组成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访问扇区的第一个</a:t>
            </a:r>
            <a:r>
              <a:rPr lang="en-US" altLang="zh-CN" smtClean="0">
                <a:ea typeface="宋体" pitchFamily="2" charset="-122"/>
              </a:rPr>
              <a:t>bit</a:t>
            </a:r>
            <a:r>
              <a:rPr lang="zh-CN" altLang="en-US" smtClean="0">
                <a:ea typeface="宋体" pitchFamily="2" charset="-122"/>
              </a:rPr>
              <a:t>比较消耗时间，剩余</a:t>
            </a:r>
            <a:r>
              <a:rPr lang="en-US" altLang="zh-CN" smtClean="0">
                <a:ea typeface="宋体" pitchFamily="2" charset="-122"/>
              </a:rPr>
              <a:t>bit</a:t>
            </a:r>
            <a:r>
              <a:rPr lang="zh-CN" altLang="en-US" smtClean="0">
                <a:ea typeface="宋体" pitchFamily="2" charset="-122"/>
              </a:rPr>
              <a:t>较快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SRAM </a:t>
            </a:r>
            <a:r>
              <a:rPr lang="zh-CN" altLang="en-US" smtClean="0">
                <a:ea typeface="宋体" pitchFamily="2" charset="-122"/>
              </a:rPr>
              <a:t>访问时间为 </a:t>
            </a:r>
            <a:r>
              <a:rPr lang="en-US" altLang="zh-CN" smtClean="0">
                <a:ea typeface="宋体" pitchFamily="2" charset="-122"/>
              </a:rPr>
              <a:t>4 ns/</a:t>
            </a:r>
            <a:r>
              <a:rPr lang="zh-CN" altLang="en-US" smtClean="0">
                <a:ea typeface="宋体" pitchFamily="2" charset="-122"/>
              </a:rPr>
              <a:t>双字</a:t>
            </a:r>
            <a:r>
              <a:rPr lang="en-US" altLang="zh-CN" smtClean="0">
                <a:ea typeface="宋体" pitchFamily="2" charset="-122"/>
              </a:rPr>
              <a:t>, DRAM </a:t>
            </a:r>
            <a:r>
              <a:rPr lang="zh-CN" altLang="en-US" smtClean="0">
                <a:ea typeface="宋体" pitchFamily="2" charset="-122"/>
              </a:rPr>
              <a:t>为 </a:t>
            </a:r>
            <a:r>
              <a:rPr lang="en-US" altLang="zh-CN" smtClean="0">
                <a:ea typeface="宋体" pitchFamily="2" charset="-122"/>
              </a:rPr>
              <a:t>60 ns/</a:t>
            </a:r>
            <a:r>
              <a:rPr lang="zh-CN" altLang="en-US" smtClean="0">
                <a:ea typeface="宋体" pitchFamily="2" charset="-122"/>
              </a:rPr>
              <a:t>双字</a:t>
            </a: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磁盘比</a:t>
            </a:r>
            <a:r>
              <a:rPr lang="en-US" altLang="zh-CN" smtClean="0">
                <a:ea typeface="宋体" pitchFamily="2" charset="-122"/>
              </a:rPr>
              <a:t>SRAM</a:t>
            </a:r>
            <a:r>
              <a:rPr lang="zh-CN" altLang="en-US" smtClean="0">
                <a:ea typeface="宋体" pitchFamily="2" charset="-122"/>
              </a:rPr>
              <a:t>慢</a:t>
            </a:r>
            <a:r>
              <a:rPr lang="en-US" altLang="zh-CN" smtClean="0">
                <a:ea typeface="宋体" pitchFamily="2" charset="-122"/>
              </a:rPr>
              <a:t>4,0000</a:t>
            </a:r>
            <a:r>
              <a:rPr lang="zh-CN" altLang="en-US" smtClean="0">
                <a:ea typeface="宋体" pitchFamily="2" charset="-122"/>
              </a:rPr>
              <a:t>倍</a:t>
            </a:r>
            <a:r>
              <a:rPr lang="en-US" altLang="zh-CN" smtClean="0">
                <a:ea typeface="宋体" pitchFamily="2" charset="-122"/>
              </a:rPr>
              <a:t>, </a:t>
            </a: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磁盘比 </a:t>
            </a:r>
            <a:r>
              <a:rPr lang="en-US" altLang="zh-CN" smtClean="0">
                <a:ea typeface="宋体" pitchFamily="2" charset="-122"/>
              </a:rPr>
              <a:t>DRAM</a:t>
            </a:r>
            <a:r>
              <a:rPr lang="zh-CN" altLang="en-US" smtClean="0">
                <a:ea typeface="宋体" pitchFamily="2" charset="-122"/>
              </a:rPr>
              <a:t>慢</a:t>
            </a:r>
            <a:r>
              <a:rPr lang="en-US" altLang="zh-CN" smtClean="0">
                <a:ea typeface="宋体" pitchFamily="2" charset="-122"/>
              </a:rPr>
              <a:t>2500</a:t>
            </a:r>
            <a:r>
              <a:rPr lang="zh-CN" altLang="en-US" smtClean="0">
                <a:ea typeface="宋体" pitchFamily="2" charset="-122"/>
              </a:rPr>
              <a:t>倍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lvl="1"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4. </a:t>
            </a:r>
            <a:r>
              <a:rPr lang="zh-CN" altLang="en-US" dirty="0" smtClean="0">
                <a:ea typeface="宋体" pitchFamily="2" charset="-122"/>
              </a:rPr>
              <a:t>逻辑磁盘块</a:t>
            </a:r>
          </a:p>
        </p:txBody>
      </p:sp>
      <p:sp>
        <p:nvSpPr>
          <p:cNvPr id="3891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现代磁盘将复杂的物理结构转换成简单的抽象视图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一组连续扇区被封装成一个</a:t>
            </a:r>
            <a:r>
              <a:rPr lang="en-US" altLang="zh-CN" dirty="0" smtClean="0">
                <a:ea typeface="宋体" pitchFamily="2" charset="-122"/>
              </a:rPr>
              <a:t>b-sized</a:t>
            </a:r>
            <a:r>
              <a:rPr lang="zh-CN" altLang="en-US" dirty="0" smtClean="0">
                <a:ea typeface="宋体" pitchFamily="2" charset="-122"/>
              </a:rPr>
              <a:t>大小的逻辑盘块 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逻辑块与物理块之间的映射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由磁盘控制器（硬件和固件组成）来维护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将读写请求地址转换成三元组：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盘面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磁道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扇区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) .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允许控制器从每个区域中保留一部分空闲柱面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区分</a:t>
            </a:r>
            <a:r>
              <a:rPr lang="en-US" altLang="zh-CN" dirty="0" smtClean="0">
                <a:ea typeface="宋体" pitchFamily="2" charset="-122"/>
              </a:rPr>
              <a:t>“</a:t>
            </a:r>
            <a:r>
              <a:rPr lang="zh-CN" altLang="en-US" dirty="0" smtClean="0">
                <a:ea typeface="宋体" pitchFamily="2" charset="-122"/>
              </a:rPr>
              <a:t>格式化容量</a:t>
            </a:r>
            <a:r>
              <a:rPr lang="en-US" altLang="zh-CN" dirty="0" smtClean="0">
                <a:ea typeface="宋体" pitchFamily="2" charset="-122"/>
              </a:rPr>
              <a:t>”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“</a:t>
            </a:r>
            <a:r>
              <a:rPr lang="zh-CN" altLang="en-US" dirty="0" smtClean="0">
                <a:ea typeface="宋体" pitchFamily="2" charset="-122"/>
              </a:rPr>
              <a:t>最大容量”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1"/>
          <p:cNvSpPr>
            <a:spLocks noGrp="1" noChangeArrowheads="1"/>
          </p:cNvSpPr>
          <p:nvPr>
            <p:ph type="title"/>
          </p:nvPr>
        </p:nvSpPr>
        <p:spPr>
          <a:xfrm>
            <a:off x="357188" y="3333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5. </a:t>
            </a:r>
            <a:r>
              <a:rPr lang="zh-CN" altLang="en-US" dirty="0" smtClean="0">
                <a:ea typeface="宋体" pitchFamily="2" charset="-122"/>
              </a:rPr>
              <a:t>连接</a:t>
            </a:r>
            <a:r>
              <a:rPr lang="en-US" altLang="zh-CN" dirty="0" smtClean="0">
                <a:ea typeface="宋体" pitchFamily="2" charset="-122"/>
              </a:rPr>
              <a:t>I/O</a:t>
            </a:r>
            <a:r>
              <a:rPr lang="zh-CN" altLang="en-US" dirty="0" smtClean="0">
                <a:ea typeface="宋体" pitchFamily="2" charset="-122"/>
              </a:rPr>
              <a:t>设备：</a:t>
            </a:r>
            <a:r>
              <a:rPr lang="en-US" altLang="zh-CN" dirty="0" smtClean="0">
                <a:ea typeface="宋体" pitchFamily="2" charset="-122"/>
              </a:rPr>
              <a:t>I/O </a:t>
            </a:r>
            <a:r>
              <a:rPr lang="zh-CN" altLang="en-US" dirty="0" smtClean="0">
                <a:ea typeface="宋体" pitchFamily="2" charset="-122"/>
              </a:rPr>
              <a:t>总线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主存</a:t>
            </a:r>
          </a:p>
        </p:txBody>
      </p:sp>
      <p:sp>
        <p:nvSpPr>
          <p:cNvPr id="39940" name="AutoShape 5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I/O </a:t>
            </a:r>
          </a:p>
          <a:p>
            <a:pPr algn="ctr"/>
            <a:r>
              <a:rPr lang="zh-CN" altLang="en-US" sz="1600"/>
              <a:t>桥接器</a:t>
            </a:r>
          </a:p>
        </p:txBody>
      </p:sp>
      <p:sp>
        <p:nvSpPr>
          <p:cNvPr id="39942" name="AutoShape 7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总线接口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9" name="AutoShape 14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50" name="AutoShape 15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51" name="Rectangle 16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1600"/>
              <a:t>算术</a:t>
            </a:r>
          </a:p>
          <a:p>
            <a:r>
              <a:rPr lang="zh-CN" altLang="en-US" sz="1600"/>
              <a:t>逻辑</a:t>
            </a:r>
          </a:p>
          <a:p>
            <a:r>
              <a:rPr lang="zh-CN" altLang="en-US" sz="1600"/>
              <a:t>单元</a:t>
            </a:r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1692275" y="1412875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寄存器文件</a:t>
            </a:r>
          </a:p>
        </p:txBody>
      </p:sp>
      <p:sp>
        <p:nvSpPr>
          <p:cNvPr id="39953" name="AutoShape 18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54" name="Rectangle 19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55" name="Text Box 20"/>
          <p:cNvSpPr txBox="1">
            <a:spLocks noChangeArrowheads="1"/>
          </p:cNvSpPr>
          <p:nvPr/>
        </p:nvSpPr>
        <p:spPr bwMode="auto">
          <a:xfrm>
            <a:off x="819150" y="10477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CPU </a:t>
            </a:r>
            <a:r>
              <a:rPr lang="zh-CN" altLang="en-US" sz="1600"/>
              <a:t>芯片</a:t>
            </a:r>
          </a:p>
        </p:txBody>
      </p:sp>
      <p:sp>
        <p:nvSpPr>
          <p:cNvPr id="39956" name="Text Box 21"/>
          <p:cNvSpPr txBox="1">
            <a:spLocks noChangeArrowheads="1"/>
          </p:cNvSpPr>
          <p:nvPr/>
        </p:nvSpPr>
        <p:spPr bwMode="auto">
          <a:xfrm>
            <a:off x="3865563" y="2343150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系统总线</a:t>
            </a:r>
          </a:p>
        </p:txBody>
      </p:sp>
      <p:sp>
        <p:nvSpPr>
          <p:cNvPr id="39957" name="Line 22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8" name="Text Box 23"/>
          <p:cNvSpPr txBox="1">
            <a:spLocks noChangeArrowheads="1"/>
          </p:cNvSpPr>
          <p:nvPr/>
        </p:nvSpPr>
        <p:spPr bwMode="auto">
          <a:xfrm>
            <a:off x="5386388" y="2343150"/>
            <a:ext cx="1198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存储器总线</a:t>
            </a:r>
          </a:p>
        </p:txBody>
      </p:sp>
      <p:sp>
        <p:nvSpPr>
          <p:cNvPr id="39959" name="Line 24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0" name="AutoShape 25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61" name="AutoShape 26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62" name="Rectangle 27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磁盘控制器</a:t>
            </a:r>
          </a:p>
        </p:txBody>
      </p:sp>
      <p:sp>
        <p:nvSpPr>
          <p:cNvPr id="39963" name="AutoShape 28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64" name="Rectangle 29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图形适配器</a:t>
            </a:r>
          </a:p>
        </p:txBody>
      </p:sp>
      <p:sp>
        <p:nvSpPr>
          <p:cNvPr id="39965" name="AutoShape 30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66" name="Rectangle 31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USB</a:t>
            </a:r>
          </a:p>
          <a:p>
            <a:pPr algn="ctr"/>
            <a:r>
              <a:rPr lang="zh-CN" altLang="en-US" sz="1600"/>
              <a:t>控制器</a:t>
            </a:r>
          </a:p>
        </p:txBody>
      </p:sp>
      <p:sp>
        <p:nvSpPr>
          <p:cNvPr id="39967" name="Line 32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8" name="Line 33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9" name="Text Box 34"/>
          <p:cNvSpPr txBox="1">
            <a:spLocks noChangeArrowheads="1"/>
          </p:cNvSpPr>
          <p:nvPr/>
        </p:nvSpPr>
        <p:spPr bwMode="auto">
          <a:xfrm>
            <a:off x="1277938" y="592455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鼠标</a:t>
            </a:r>
          </a:p>
        </p:txBody>
      </p:sp>
      <p:sp>
        <p:nvSpPr>
          <p:cNvPr id="39970" name="Text Box 35"/>
          <p:cNvSpPr txBox="1">
            <a:spLocks noChangeArrowheads="1"/>
          </p:cNvSpPr>
          <p:nvPr/>
        </p:nvSpPr>
        <p:spPr bwMode="auto">
          <a:xfrm>
            <a:off x="2078038" y="5924550"/>
            <a:ext cx="588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键盘</a:t>
            </a:r>
          </a:p>
        </p:txBody>
      </p:sp>
      <p:sp>
        <p:nvSpPr>
          <p:cNvPr id="39971" name="Line 36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2" name="Text Box 37"/>
          <p:cNvSpPr txBox="1">
            <a:spLocks noChangeArrowheads="1"/>
          </p:cNvSpPr>
          <p:nvPr/>
        </p:nvSpPr>
        <p:spPr bwMode="auto">
          <a:xfrm>
            <a:off x="3214688" y="5924550"/>
            <a:ext cx="79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显示器</a:t>
            </a:r>
          </a:p>
        </p:txBody>
      </p:sp>
      <p:sp>
        <p:nvSpPr>
          <p:cNvPr id="39973" name="Line 38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4" name="AutoShape 39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磁盘</a:t>
            </a:r>
          </a:p>
        </p:txBody>
      </p:sp>
      <p:sp>
        <p:nvSpPr>
          <p:cNvPr id="39975" name="AutoShape 40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76" name="Rectangle 41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77" name="Rectangle 42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78" name="Rectangle 43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79" name="Text Box 44"/>
          <p:cNvSpPr txBox="1">
            <a:spLocks noChangeArrowheads="1"/>
          </p:cNvSpPr>
          <p:nvPr/>
        </p:nvSpPr>
        <p:spPr bwMode="auto">
          <a:xfrm>
            <a:off x="4529138" y="4540250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I/O </a:t>
            </a:r>
            <a:r>
              <a:rPr lang="zh-CN" altLang="en-US" sz="1600"/>
              <a:t>总线</a:t>
            </a:r>
          </a:p>
        </p:txBody>
      </p:sp>
      <p:sp>
        <p:nvSpPr>
          <p:cNvPr id="39980" name="Rectangle 45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81" name="Rectangle 46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82" name="Rectangle 47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83" name="Rectangle 48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84" name="Text Box 49"/>
          <p:cNvSpPr txBox="1">
            <a:spLocks noChangeArrowheads="1"/>
          </p:cNvSpPr>
          <p:nvPr/>
        </p:nvSpPr>
        <p:spPr bwMode="auto">
          <a:xfrm>
            <a:off x="6708775" y="4752975"/>
            <a:ext cx="2011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针对诸如网络适配器</a:t>
            </a:r>
          </a:p>
          <a:p>
            <a:r>
              <a:rPr lang="zh-CN" altLang="en-US" sz="1600"/>
              <a:t>这样的其他设备的</a:t>
            </a:r>
          </a:p>
          <a:p>
            <a:r>
              <a:rPr lang="zh-CN" altLang="en-US" sz="1600"/>
              <a:t>扩展插槽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7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6. </a:t>
            </a:r>
            <a:r>
              <a:rPr lang="zh-CN" altLang="en-US" dirty="0" smtClean="0">
                <a:ea typeface="宋体" pitchFamily="2" charset="-122"/>
              </a:rPr>
              <a:t>访问磁盘：读取一个磁盘扇区 </a:t>
            </a:r>
            <a:r>
              <a:rPr lang="en-US" altLang="zh-CN" dirty="0" smtClean="0">
                <a:ea typeface="宋体" pitchFamily="2" charset="-122"/>
              </a:rPr>
              <a:t>(1)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6291263" y="2989263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主存</a:t>
            </a:r>
          </a:p>
        </p:txBody>
      </p:sp>
      <p:sp>
        <p:nvSpPr>
          <p:cNvPr id="40964" name="AutoShape 5"/>
          <p:cNvSpPr>
            <a:spLocks noChangeArrowheads="1"/>
          </p:cNvSpPr>
          <p:nvPr/>
        </p:nvSpPr>
        <p:spPr bwMode="auto">
          <a:xfrm>
            <a:off x="4767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3852863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 sz="1600"/>
          </a:p>
        </p:txBody>
      </p:sp>
      <p:sp>
        <p:nvSpPr>
          <p:cNvPr id="40966" name="AutoShape 7"/>
          <p:cNvSpPr>
            <a:spLocks noChangeArrowheads="1"/>
          </p:cNvSpPr>
          <p:nvPr/>
        </p:nvSpPr>
        <p:spPr bwMode="auto">
          <a:xfrm>
            <a:off x="2395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1411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1411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1411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1411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1411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2" name="AutoShape 13"/>
          <p:cNvSpPr>
            <a:spLocks noChangeArrowheads="1"/>
          </p:cNvSpPr>
          <p:nvPr/>
        </p:nvSpPr>
        <p:spPr bwMode="auto">
          <a:xfrm>
            <a:off x="2184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3" name="AutoShape 14"/>
          <p:cNvSpPr>
            <a:spLocks noChangeArrowheads="1"/>
          </p:cNvSpPr>
          <p:nvPr/>
        </p:nvSpPr>
        <p:spPr bwMode="auto">
          <a:xfrm flipH="1">
            <a:off x="2095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2628900" y="1693863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算术</a:t>
            </a:r>
          </a:p>
          <a:p>
            <a:pPr algn="ctr"/>
            <a:r>
              <a:rPr lang="zh-CN" altLang="en-US" sz="1600"/>
              <a:t>逻辑</a:t>
            </a:r>
          </a:p>
          <a:p>
            <a:pPr algn="ctr"/>
            <a:r>
              <a:rPr lang="zh-CN" altLang="en-US" sz="1600"/>
              <a:t>单元</a:t>
            </a:r>
          </a:p>
        </p:txBody>
      </p:sp>
      <p:sp>
        <p:nvSpPr>
          <p:cNvPr id="40975" name="Text Box 16"/>
          <p:cNvSpPr txBox="1">
            <a:spLocks noChangeArrowheads="1"/>
          </p:cNvSpPr>
          <p:nvPr/>
        </p:nvSpPr>
        <p:spPr bwMode="auto">
          <a:xfrm>
            <a:off x="1103313" y="1525588"/>
            <a:ext cx="11985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寄存器文件</a:t>
            </a:r>
          </a:p>
        </p:txBody>
      </p:sp>
      <p:sp>
        <p:nvSpPr>
          <p:cNvPr id="40976" name="AutoShape 17"/>
          <p:cNvSpPr>
            <a:spLocks noChangeArrowheads="1"/>
          </p:cNvSpPr>
          <p:nvPr/>
        </p:nvSpPr>
        <p:spPr bwMode="auto">
          <a:xfrm>
            <a:off x="1485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342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228600" y="11430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CPU </a:t>
            </a:r>
            <a:r>
              <a:rPr lang="zh-CN" altLang="en-US" sz="1600"/>
              <a:t>芯片</a:t>
            </a:r>
          </a:p>
        </p:txBody>
      </p:sp>
      <p:sp>
        <p:nvSpPr>
          <p:cNvPr id="40979" name="AutoShape 20"/>
          <p:cNvSpPr>
            <a:spLocks noChangeArrowheads="1"/>
          </p:cNvSpPr>
          <p:nvPr/>
        </p:nvSpPr>
        <p:spPr bwMode="auto">
          <a:xfrm>
            <a:off x="4076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80" name="AutoShape 21"/>
          <p:cNvSpPr>
            <a:spLocks noChangeArrowheads="1"/>
          </p:cNvSpPr>
          <p:nvPr/>
        </p:nvSpPr>
        <p:spPr bwMode="auto">
          <a:xfrm flipV="1">
            <a:off x="5181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81" name="Rectangle 22"/>
          <p:cNvSpPr>
            <a:spLocks noChangeArrowheads="1"/>
          </p:cNvSpPr>
          <p:nvPr/>
        </p:nvSpPr>
        <p:spPr bwMode="auto">
          <a:xfrm>
            <a:off x="4762500" y="5287963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磁盘控制器</a:t>
            </a:r>
          </a:p>
        </p:txBody>
      </p:sp>
      <p:sp>
        <p:nvSpPr>
          <p:cNvPr id="40982" name="AutoShape 23"/>
          <p:cNvSpPr>
            <a:spLocks noChangeArrowheads="1"/>
          </p:cNvSpPr>
          <p:nvPr/>
        </p:nvSpPr>
        <p:spPr bwMode="auto">
          <a:xfrm flipV="1">
            <a:off x="2851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83" name="Rectangle 24"/>
          <p:cNvSpPr>
            <a:spLocks noChangeArrowheads="1"/>
          </p:cNvSpPr>
          <p:nvPr/>
        </p:nvSpPr>
        <p:spPr bwMode="auto">
          <a:xfrm>
            <a:off x="2432050" y="5287963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图形适配器</a:t>
            </a:r>
          </a:p>
        </p:txBody>
      </p:sp>
      <p:sp>
        <p:nvSpPr>
          <p:cNvPr id="40984" name="AutoShape 25"/>
          <p:cNvSpPr>
            <a:spLocks noChangeArrowheads="1"/>
          </p:cNvSpPr>
          <p:nvPr/>
        </p:nvSpPr>
        <p:spPr bwMode="auto">
          <a:xfrm flipV="1">
            <a:off x="1174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85" name="Rectangle 26"/>
          <p:cNvSpPr>
            <a:spLocks noChangeArrowheads="1"/>
          </p:cNvSpPr>
          <p:nvPr/>
        </p:nvSpPr>
        <p:spPr bwMode="auto">
          <a:xfrm>
            <a:off x="831850" y="5199063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USB</a:t>
            </a:r>
            <a:r>
              <a:rPr lang="zh-CN" altLang="en-US" sz="1600"/>
              <a:t>控制器</a:t>
            </a:r>
          </a:p>
        </p:txBody>
      </p:sp>
      <p:sp>
        <p:nvSpPr>
          <p:cNvPr id="40986" name="Line 27"/>
          <p:cNvSpPr>
            <a:spLocks noChangeShapeType="1"/>
          </p:cNvSpPr>
          <p:nvPr/>
        </p:nvSpPr>
        <p:spPr bwMode="auto">
          <a:xfrm>
            <a:off x="1060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Line 28"/>
          <p:cNvSpPr>
            <a:spLocks noChangeShapeType="1"/>
          </p:cNvSpPr>
          <p:nvPr/>
        </p:nvSpPr>
        <p:spPr bwMode="auto">
          <a:xfrm>
            <a:off x="1822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Text Box 29"/>
          <p:cNvSpPr txBox="1">
            <a:spLocks noChangeArrowheads="1"/>
          </p:cNvSpPr>
          <p:nvPr/>
        </p:nvSpPr>
        <p:spPr bwMode="auto">
          <a:xfrm>
            <a:off x="749300" y="6037263"/>
            <a:ext cx="590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鼠标</a:t>
            </a:r>
          </a:p>
        </p:txBody>
      </p:sp>
      <p:sp>
        <p:nvSpPr>
          <p:cNvPr id="40989" name="Text Box 30"/>
          <p:cNvSpPr txBox="1">
            <a:spLocks noChangeArrowheads="1"/>
          </p:cNvSpPr>
          <p:nvPr/>
        </p:nvSpPr>
        <p:spPr bwMode="auto">
          <a:xfrm>
            <a:off x="1550988" y="6021388"/>
            <a:ext cx="590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键盘</a:t>
            </a:r>
          </a:p>
        </p:txBody>
      </p:sp>
      <p:sp>
        <p:nvSpPr>
          <p:cNvPr id="40990" name="Line 31"/>
          <p:cNvSpPr>
            <a:spLocks noChangeShapeType="1"/>
          </p:cNvSpPr>
          <p:nvPr/>
        </p:nvSpPr>
        <p:spPr bwMode="auto">
          <a:xfrm>
            <a:off x="3117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Text Box 32"/>
          <p:cNvSpPr txBox="1">
            <a:spLocks noChangeArrowheads="1"/>
          </p:cNvSpPr>
          <p:nvPr/>
        </p:nvSpPr>
        <p:spPr bwMode="auto">
          <a:xfrm>
            <a:off x="2625725" y="6037263"/>
            <a:ext cx="7921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显示器</a:t>
            </a:r>
          </a:p>
        </p:txBody>
      </p:sp>
      <p:sp>
        <p:nvSpPr>
          <p:cNvPr id="40992" name="Line 33"/>
          <p:cNvSpPr>
            <a:spLocks noChangeShapeType="1"/>
          </p:cNvSpPr>
          <p:nvPr/>
        </p:nvSpPr>
        <p:spPr bwMode="auto">
          <a:xfrm>
            <a:off x="5422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AutoShape 34"/>
          <p:cNvSpPr>
            <a:spLocks noChangeArrowheads="1"/>
          </p:cNvSpPr>
          <p:nvPr/>
        </p:nvSpPr>
        <p:spPr bwMode="auto">
          <a:xfrm>
            <a:off x="5124450" y="6189663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磁盘</a:t>
            </a:r>
          </a:p>
        </p:txBody>
      </p:sp>
      <p:sp>
        <p:nvSpPr>
          <p:cNvPr id="40994" name="AutoShape 35"/>
          <p:cNvSpPr>
            <a:spLocks noChangeArrowheads="1"/>
          </p:cNvSpPr>
          <p:nvPr/>
        </p:nvSpPr>
        <p:spPr bwMode="auto">
          <a:xfrm>
            <a:off x="266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95" name="Rectangle 36"/>
          <p:cNvSpPr>
            <a:spLocks noChangeArrowheads="1"/>
          </p:cNvSpPr>
          <p:nvPr/>
        </p:nvSpPr>
        <p:spPr bwMode="auto">
          <a:xfrm>
            <a:off x="1343025" y="45005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96" name="Rectangle 37"/>
          <p:cNvSpPr>
            <a:spLocks noChangeArrowheads="1"/>
          </p:cNvSpPr>
          <p:nvPr/>
        </p:nvSpPr>
        <p:spPr bwMode="auto">
          <a:xfrm>
            <a:off x="3019425" y="44910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97" name="Rectangle 38"/>
          <p:cNvSpPr>
            <a:spLocks noChangeArrowheads="1"/>
          </p:cNvSpPr>
          <p:nvPr/>
        </p:nvSpPr>
        <p:spPr bwMode="auto">
          <a:xfrm>
            <a:off x="5353050" y="44815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98" name="Text Box 39"/>
          <p:cNvSpPr txBox="1">
            <a:spLocks noChangeArrowheads="1"/>
          </p:cNvSpPr>
          <p:nvPr/>
        </p:nvSpPr>
        <p:spPr bwMode="auto">
          <a:xfrm>
            <a:off x="5553075" y="4127500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I/O </a:t>
            </a:r>
            <a:r>
              <a:rPr lang="zh-CN" altLang="en-US" sz="1600"/>
              <a:t>总线</a:t>
            </a:r>
          </a:p>
        </p:txBody>
      </p:sp>
      <p:sp>
        <p:nvSpPr>
          <p:cNvPr id="40999" name="Rectangle 40"/>
          <p:cNvSpPr>
            <a:spLocks noChangeArrowheads="1"/>
          </p:cNvSpPr>
          <p:nvPr/>
        </p:nvSpPr>
        <p:spPr bwMode="auto">
          <a:xfrm>
            <a:off x="4243388" y="44196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000" name="Line 41"/>
          <p:cNvSpPr>
            <a:spLocks noChangeShapeType="1"/>
          </p:cNvSpPr>
          <p:nvPr/>
        </p:nvSpPr>
        <p:spPr bwMode="auto">
          <a:xfrm>
            <a:off x="2355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Line 42"/>
          <p:cNvSpPr>
            <a:spLocks noChangeShapeType="1"/>
          </p:cNvSpPr>
          <p:nvPr/>
        </p:nvSpPr>
        <p:spPr bwMode="auto">
          <a:xfrm>
            <a:off x="4332288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2" name="Line 43"/>
          <p:cNvSpPr>
            <a:spLocks noChangeShapeType="1"/>
          </p:cNvSpPr>
          <p:nvPr/>
        </p:nvSpPr>
        <p:spPr bwMode="auto">
          <a:xfrm flipV="1">
            <a:off x="4294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3" name="Line 44"/>
          <p:cNvSpPr>
            <a:spLocks noChangeShapeType="1"/>
          </p:cNvSpPr>
          <p:nvPr/>
        </p:nvSpPr>
        <p:spPr bwMode="auto">
          <a:xfrm>
            <a:off x="5429250" y="4487863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4" name="Rectangle 45"/>
          <p:cNvSpPr>
            <a:spLocks noChangeArrowheads="1"/>
          </p:cNvSpPr>
          <p:nvPr/>
        </p:nvSpPr>
        <p:spPr bwMode="auto">
          <a:xfrm>
            <a:off x="495300" y="3173413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总线接口</a:t>
            </a:r>
          </a:p>
        </p:txBody>
      </p:sp>
      <p:sp>
        <p:nvSpPr>
          <p:cNvPr id="41005" name="Text Box 46"/>
          <p:cNvSpPr txBox="1">
            <a:spLocks noChangeArrowheads="1"/>
          </p:cNvSpPr>
          <p:nvPr/>
        </p:nvSpPr>
        <p:spPr bwMode="auto">
          <a:xfrm>
            <a:off x="4038600" y="1323975"/>
            <a:ext cx="4876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b="0"/>
              <a:t>CPU</a:t>
            </a:r>
            <a:r>
              <a:rPr lang="zh-CN" altLang="en-US" b="0"/>
              <a:t>通过将命令、逻辑块号和目的存储器地址写到与磁盘相关联的存储器映射地址，发起一个磁盘读请求操作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7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读取一个磁盘扇区 </a:t>
            </a:r>
            <a:r>
              <a:rPr lang="en-US" altLang="zh-CN" smtClean="0">
                <a:ea typeface="宋体" pitchFamily="2" charset="-122"/>
              </a:rPr>
              <a:t>(2)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主存</a:t>
            </a:r>
          </a:p>
        </p:txBody>
      </p:sp>
      <p:sp>
        <p:nvSpPr>
          <p:cNvPr id="41988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 sz="1600"/>
          </a:p>
        </p:txBody>
      </p:sp>
      <p:sp>
        <p:nvSpPr>
          <p:cNvPr id="41990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3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4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5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6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7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8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算术</a:t>
            </a:r>
          </a:p>
          <a:p>
            <a:pPr algn="ctr"/>
            <a:r>
              <a:rPr lang="zh-CN" altLang="en-US" sz="1600"/>
              <a:t>逻辑</a:t>
            </a:r>
          </a:p>
          <a:p>
            <a:pPr algn="ctr"/>
            <a:r>
              <a:rPr lang="zh-CN" altLang="en-US" sz="1600"/>
              <a:t>单元</a:t>
            </a:r>
          </a:p>
        </p:txBody>
      </p:sp>
      <p:sp>
        <p:nvSpPr>
          <p:cNvPr id="41999" name="Text Box 16"/>
          <p:cNvSpPr txBox="1">
            <a:spLocks noChangeArrowheads="1"/>
          </p:cNvSpPr>
          <p:nvPr/>
        </p:nvSpPr>
        <p:spPr bwMode="auto">
          <a:xfrm>
            <a:off x="1093788" y="1509713"/>
            <a:ext cx="11985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寄存器文件</a:t>
            </a:r>
          </a:p>
        </p:txBody>
      </p:sp>
      <p:sp>
        <p:nvSpPr>
          <p:cNvPr id="42000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01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02" name="Text Box 19"/>
          <p:cNvSpPr txBox="1">
            <a:spLocks noChangeArrowheads="1"/>
          </p:cNvSpPr>
          <p:nvPr/>
        </p:nvSpPr>
        <p:spPr bwMode="auto">
          <a:xfrm>
            <a:off x="269875" y="11112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CPU </a:t>
            </a:r>
            <a:r>
              <a:rPr lang="zh-CN" altLang="en-US" sz="1600"/>
              <a:t>芯片</a:t>
            </a:r>
          </a:p>
        </p:txBody>
      </p:sp>
      <p:sp>
        <p:nvSpPr>
          <p:cNvPr id="42003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04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05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磁盘控制器</a:t>
            </a:r>
          </a:p>
        </p:txBody>
      </p:sp>
      <p:sp>
        <p:nvSpPr>
          <p:cNvPr id="42006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07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图形适配器</a:t>
            </a:r>
          </a:p>
        </p:txBody>
      </p:sp>
      <p:sp>
        <p:nvSpPr>
          <p:cNvPr id="42008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09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USB</a:t>
            </a:r>
            <a:r>
              <a:rPr lang="zh-CN" altLang="en-US" sz="1600"/>
              <a:t>控制器</a:t>
            </a:r>
          </a:p>
        </p:txBody>
      </p:sp>
      <p:sp>
        <p:nvSpPr>
          <p:cNvPr id="42010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1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2" name="Text Box 29"/>
          <p:cNvSpPr txBox="1">
            <a:spLocks noChangeArrowheads="1"/>
          </p:cNvSpPr>
          <p:nvPr/>
        </p:nvSpPr>
        <p:spPr bwMode="auto">
          <a:xfrm>
            <a:off x="692150" y="60198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鼠标</a:t>
            </a:r>
          </a:p>
        </p:txBody>
      </p:sp>
      <p:sp>
        <p:nvSpPr>
          <p:cNvPr id="42013" name="Text Box 30"/>
          <p:cNvSpPr txBox="1">
            <a:spLocks noChangeArrowheads="1"/>
          </p:cNvSpPr>
          <p:nvPr/>
        </p:nvSpPr>
        <p:spPr bwMode="auto">
          <a:xfrm>
            <a:off x="1492250" y="60198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键盘</a:t>
            </a:r>
          </a:p>
        </p:txBody>
      </p:sp>
      <p:sp>
        <p:nvSpPr>
          <p:cNvPr id="42014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5" name="Text Box 32"/>
          <p:cNvSpPr txBox="1">
            <a:spLocks noChangeArrowheads="1"/>
          </p:cNvSpPr>
          <p:nvPr/>
        </p:nvSpPr>
        <p:spPr bwMode="auto">
          <a:xfrm>
            <a:off x="2628900" y="6019800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显示器</a:t>
            </a:r>
          </a:p>
        </p:txBody>
      </p:sp>
      <p:sp>
        <p:nvSpPr>
          <p:cNvPr id="42016" name="AutoShape 33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磁盘</a:t>
            </a:r>
          </a:p>
        </p:txBody>
      </p:sp>
      <p:sp>
        <p:nvSpPr>
          <p:cNvPr id="42017" name="AutoShape 34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18" name="Rectangle 35"/>
          <p:cNvSpPr>
            <a:spLocks noChangeArrowheads="1"/>
          </p:cNvSpPr>
          <p:nvPr/>
        </p:nvSpPr>
        <p:spPr bwMode="auto">
          <a:xfrm>
            <a:off x="1346200" y="45005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19" name="Rectangle 36"/>
          <p:cNvSpPr>
            <a:spLocks noChangeArrowheads="1"/>
          </p:cNvSpPr>
          <p:nvPr/>
        </p:nvSpPr>
        <p:spPr bwMode="auto">
          <a:xfrm>
            <a:off x="3022600" y="44910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20" name="Rectangle 37"/>
          <p:cNvSpPr>
            <a:spLocks noChangeArrowheads="1"/>
          </p:cNvSpPr>
          <p:nvPr/>
        </p:nvSpPr>
        <p:spPr bwMode="auto">
          <a:xfrm>
            <a:off x="5356225" y="44815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21" name="Text Box 38"/>
          <p:cNvSpPr txBox="1">
            <a:spLocks noChangeArrowheads="1"/>
          </p:cNvSpPr>
          <p:nvPr/>
        </p:nvSpPr>
        <p:spPr bwMode="auto">
          <a:xfrm>
            <a:off x="5556250" y="4127500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I/O </a:t>
            </a:r>
            <a:r>
              <a:rPr lang="zh-CN" altLang="en-US" sz="1600"/>
              <a:t>总线</a:t>
            </a:r>
          </a:p>
        </p:txBody>
      </p:sp>
      <p:sp>
        <p:nvSpPr>
          <p:cNvPr id="42022" name="Rectangle 39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23" name="Line 40"/>
          <p:cNvSpPr>
            <a:spLocks noChangeShapeType="1"/>
          </p:cNvSpPr>
          <p:nvPr/>
        </p:nvSpPr>
        <p:spPr bwMode="auto">
          <a:xfrm>
            <a:off x="4297363" y="33655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4" name="Line 41"/>
          <p:cNvSpPr>
            <a:spLocks noChangeShapeType="1"/>
          </p:cNvSpPr>
          <p:nvPr/>
        </p:nvSpPr>
        <p:spPr bwMode="auto">
          <a:xfrm>
            <a:off x="4335463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5" name="Line 42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6" name="Line 43"/>
          <p:cNvSpPr>
            <a:spLocks noChangeShapeType="1"/>
          </p:cNvSpPr>
          <p:nvPr/>
        </p:nvSpPr>
        <p:spPr bwMode="auto">
          <a:xfrm flipH="1">
            <a:off x="5432425" y="450056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7" name="Rectangle 44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总线接口</a:t>
            </a:r>
          </a:p>
        </p:txBody>
      </p:sp>
      <p:sp>
        <p:nvSpPr>
          <p:cNvPr id="42028" name="Text Box 46"/>
          <p:cNvSpPr txBox="1">
            <a:spLocks noChangeArrowheads="1"/>
          </p:cNvSpPr>
          <p:nvPr/>
        </p:nvSpPr>
        <p:spPr bwMode="auto">
          <a:xfrm>
            <a:off x="4210050" y="1323975"/>
            <a:ext cx="43957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b="0"/>
              <a:t>磁盘控制器读取扇区，并执行到主存的</a:t>
            </a:r>
            <a:r>
              <a:rPr lang="en-US" altLang="zh-CN" b="0"/>
              <a:t>DMA</a:t>
            </a:r>
            <a:r>
              <a:rPr lang="zh-CN" altLang="en-US" b="0"/>
              <a:t>传送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446639" y="434975"/>
            <a:ext cx="4697361" cy="7620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为何要了解存储器层次结构？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6875" y="1362076"/>
            <a:ext cx="7896225" cy="50206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3200" dirty="0" smtClean="0">
                <a:ea typeface="宋体" pitchFamily="2" charset="-122"/>
              </a:rPr>
              <a:t>你的程序要访问的数据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025241" y="56578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endParaRPr lang="en-US" altLang="zh-CN" sz="180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61317" y="2628027"/>
            <a:ext cx="2024884" cy="46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None/>
              <a:defRPr sz="3200" kern="0"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周期</a:t>
            </a:r>
            <a:endParaRPr lang="en-US" altLang="zh-C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1162" y="1966969"/>
            <a:ext cx="3371697" cy="50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3200" kern="0" dirty="0" smtClean="0">
                <a:ea typeface="宋体" pitchFamily="2" charset="-122"/>
              </a:rPr>
              <a:t>在寄存器</a:t>
            </a:r>
            <a:endParaRPr lang="en-US" altLang="zh-CN" sz="3200" kern="0" dirty="0" smtClean="0">
              <a:ea typeface="宋体" pitchFamily="2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11161" y="3240245"/>
            <a:ext cx="3613356" cy="50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3200" kern="0" dirty="0" smtClean="0">
                <a:ea typeface="宋体" pitchFamily="2" charset="-122"/>
              </a:rPr>
              <a:t>在高速缓存</a:t>
            </a:r>
            <a:endParaRPr lang="en-US" altLang="zh-CN" sz="3200" kern="0" dirty="0" smtClean="0">
              <a:ea typeface="宋体" pitchFamily="2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43331" y="3750942"/>
            <a:ext cx="2955670" cy="46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None/>
              <a:defRPr sz="3200" kern="0"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4 ~ 75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周期</a:t>
            </a:r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49748" y="4296899"/>
            <a:ext cx="1635356" cy="50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3200" kern="0" dirty="0" smtClean="0">
                <a:ea typeface="宋体" pitchFamily="2" charset="-122"/>
              </a:rPr>
              <a:t>在主存</a:t>
            </a:r>
            <a:endParaRPr lang="en-US" altLang="zh-CN" sz="3200" kern="0" dirty="0" smtClean="0">
              <a:ea typeface="宋体" pitchFamily="2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743331" y="4875733"/>
            <a:ext cx="2321542" cy="46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None/>
              <a:defRPr sz="3200" kern="0"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100+</a:t>
            </a:r>
            <a:r>
              <a:rPr lang="zh-CN" altLang="en-US" dirty="0" smtClean="0"/>
              <a:t>个周期</a:t>
            </a:r>
            <a:endParaRPr lang="en-US" altLang="zh-CN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40658" y="5454855"/>
            <a:ext cx="1635356" cy="50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3200" kern="0" dirty="0" smtClean="0">
                <a:ea typeface="宋体" pitchFamily="2" charset="-122"/>
              </a:rPr>
              <a:t>在磁盘</a:t>
            </a:r>
            <a:endParaRPr lang="en-US" altLang="zh-CN" sz="3200" kern="0" dirty="0" smtClean="0">
              <a:ea typeface="宋体" pitchFamily="2" charset="-122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733302" y="6000524"/>
            <a:ext cx="2563201" cy="46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None/>
              <a:defRPr sz="3200" kern="0"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千万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/>
              <a:t>个周期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5089754" y="2541826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数据</a:t>
            </a:r>
            <a:r>
              <a:rPr lang="zh-CN" altLang="en-US" sz="2800" dirty="0" smtClean="0"/>
              <a:t>访问时间？</a:t>
            </a:r>
            <a:endParaRPr lang="en-US" altLang="zh-CN" sz="2800" dirty="0"/>
          </a:p>
        </p:txBody>
      </p:sp>
      <p:sp>
        <p:nvSpPr>
          <p:cNvPr id="30" name="矩形 29"/>
          <p:cNvSpPr/>
          <p:nvPr/>
        </p:nvSpPr>
        <p:spPr>
          <a:xfrm>
            <a:off x="5153253" y="3557459"/>
            <a:ext cx="35777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Core i7</a:t>
            </a:r>
            <a:r>
              <a:rPr lang="zh-CN" altLang="en-US" sz="2800" dirty="0" smtClean="0"/>
              <a:t>系统</a:t>
            </a:r>
            <a:endParaRPr lang="en-US" altLang="zh-CN" sz="2800" dirty="0" smtClean="0"/>
          </a:p>
          <a:p>
            <a:r>
              <a:rPr lang="zh-CN" altLang="en-US" sz="2800" dirty="0" smtClean="0"/>
              <a:t>不同矩阵乘法</a:t>
            </a:r>
            <a:endParaRPr lang="en-US" altLang="zh-CN" sz="2800" dirty="0" smtClean="0"/>
          </a:p>
          <a:p>
            <a:r>
              <a:rPr lang="zh-CN" altLang="en-US" sz="2800" dirty="0" smtClean="0"/>
              <a:t>相同数量的算术操作运行时间可相差</a:t>
            </a:r>
            <a:r>
              <a:rPr lang="en-US" altLang="zh-CN" sz="2800" dirty="0" smtClean="0">
                <a:solidFill>
                  <a:srgbClr val="FF0000"/>
                </a:solidFill>
              </a:rPr>
              <a:t>40</a:t>
            </a:r>
            <a:r>
              <a:rPr lang="zh-CN" altLang="en-US" sz="2800" dirty="0" smtClean="0"/>
              <a:t>倍</a:t>
            </a:r>
            <a:endParaRPr lang="en-US" altLang="zh-CN" sz="2800" dirty="0"/>
          </a:p>
        </p:txBody>
      </p:sp>
      <p:sp>
        <p:nvSpPr>
          <p:cNvPr id="31" name="矩形 30"/>
          <p:cNvSpPr/>
          <p:nvPr/>
        </p:nvSpPr>
        <p:spPr>
          <a:xfrm>
            <a:off x="5153253" y="5764540"/>
            <a:ext cx="2958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局部性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读取一个磁盘扇区 </a:t>
            </a:r>
            <a:r>
              <a:rPr lang="en-US" altLang="zh-CN" smtClean="0">
                <a:ea typeface="宋体" pitchFamily="2" charset="-122"/>
              </a:rPr>
              <a:t>(3)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主存</a:t>
            </a:r>
          </a:p>
        </p:txBody>
      </p:sp>
      <p:sp>
        <p:nvSpPr>
          <p:cNvPr id="43012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4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7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8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9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0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1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2" name="Rectangle 15"/>
          <p:cNvSpPr>
            <a:spLocks noChangeArrowheads="1"/>
          </p:cNvSpPr>
          <p:nvPr/>
        </p:nvSpPr>
        <p:spPr bwMode="auto">
          <a:xfrm>
            <a:off x="2632075" y="1676400"/>
            <a:ext cx="609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算术</a:t>
            </a:r>
          </a:p>
          <a:p>
            <a:pPr algn="ctr"/>
            <a:r>
              <a:rPr lang="zh-CN" altLang="en-US" dirty="0"/>
              <a:t>逻辑</a:t>
            </a:r>
          </a:p>
          <a:p>
            <a:pPr algn="ctr"/>
            <a:r>
              <a:rPr lang="zh-CN" altLang="en-US" dirty="0"/>
              <a:t>单元</a:t>
            </a:r>
          </a:p>
        </p:txBody>
      </p:sp>
      <p:sp>
        <p:nvSpPr>
          <p:cNvPr id="43023" name="Text Box 16"/>
          <p:cNvSpPr txBox="1">
            <a:spLocks noChangeArrowheads="1"/>
          </p:cNvSpPr>
          <p:nvPr/>
        </p:nvSpPr>
        <p:spPr bwMode="auto">
          <a:xfrm>
            <a:off x="839987" y="1445568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/>
              <a:t>寄存器文件</a:t>
            </a:r>
          </a:p>
        </p:txBody>
      </p:sp>
      <p:sp>
        <p:nvSpPr>
          <p:cNvPr id="43024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5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6" name="Text Box 19"/>
          <p:cNvSpPr txBox="1">
            <a:spLocks noChangeArrowheads="1"/>
          </p:cNvSpPr>
          <p:nvPr/>
        </p:nvSpPr>
        <p:spPr bwMode="auto">
          <a:xfrm>
            <a:off x="247650" y="1080443"/>
            <a:ext cx="1425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CPU chip</a:t>
            </a:r>
          </a:p>
        </p:txBody>
      </p:sp>
      <p:sp>
        <p:nvSpPr>
          <p:cNvPr id="43027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8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9" name="Rectangle 22"/>
          <p:cNvSpPr>
            <a:spLocks noChangeArrowheads="1"/>
          </p:cNvSpPr>
          <p:nvPr/>
        </p:nvSpPr>
        <p:spPr bwMode="auto">
          <a:xfrm>
            <a:off x="4408488" y="5270500"/>
            <a:ext cx="18542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磁盘控制器</a:t>
            </a:r>
          </a:p>
        </p:txBody>
      </p:sp>
      <p:sp>
        <p:nvSpPr>
          <p:cNvPr id="43030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31" name="Rectangle 24"/>
          <p:cNvSpPr>
            <a:spLocks noChangeArrowheads="1"/>
          </p:cNvSpPr>
          <p:nvPr/>
        </p:nvSpPr>
        <p:spPr bwMode="auto">
          <a:xfrm>
            <a:off x="2187575" y="5270500"/>
            <a:ext cx="1866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图形适配器</a:t>
            </a:r>
          </a:p>
        </p:txBody>
      </p:sp>
      <p:sp>
        <p:nvSpPr>
          <p:cNvPr id="43032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33" name="Rectangle 26"/>
          <p:cNvSpPr>
            <a:spLocks noChangeArrowheads="1"/>
          </p:cNvSpPr>
          <p:nvPr/>
        </p:nvSpPr>
        <p:spPr bwMode="auto">
          <a:xfrm>
            <a:off x="663191" y="5257800"/>
            <a:ext cx="1314834" cy="6280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USB</a:t>
            </a:r>
          </a:p>
          <a:p>
            <a:pPr algn="ctr"/>
            <a:r>
              <a:rPr lang="zh-CN" altLang="en-US"/>
              <a:t>控制器</a:t>
            </a:r>
          </a:p>
        </p:txBody>
      </p:sp>
      <p:sp>
        <p:nvSpPr>
          <p:cNvPr id="43034" name="Line 27"/>
          <p:cNvSpPr>
            <a:spLocks noChangeShapeType="1"/>
          </p:cNvSpPr>
          <p:nvPr/>
        </p:nvSpPr>
        <p:spPr bwMode="auto">
          <a:xfrm>
            <a:off x="1063625" y="587158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5" name="Line 28"/>
          <p:cNvSpPr>
            <a:spLocks noChangeShapeType="1"/>
          </p:cNvSpPr>
          <p:nvPr/>
        </p:nvSpPr>
        <p:spPr bwMode="auto">
          <a:xfrm>
            <a:off x="1825625" y="587158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585712" y="6037627"/>
            <a:ext cx="803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/>
              <a:t>鼠标</a:t>
            </a:r>
          </a:p>
        </p:txBody>
      </p:sp>
      <p:sp>
        <p:nvSpPr>
          <p:cNvPr id="43037" name="Text Box 30"/>
          <p:cNvSpPr txBox="1">
            <a:spLocks noChangeArrowheads="1"/>
          </p:cNvSpPr>
          <p:nvPr/>
        </p:nvSpPr>
        <p:spPr bwMode="auto">
          <a:xfrm>
            <a:off x="1385019" y="6037627"/>
            <a:ext cx="803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/>
              <a:t>键盘</a:t>
            </a:r>
          </a:p>
        </p:txBody>
      </p:sp>
      <p:sp>
        <p:nvSpPr>
          <p:cNvPr id="43038" name="Line 31"/>
          <p:cNvSpPr>
            <a:spLocks noChangeShapeType="1"/>
          </p:cNvSpPr>
          <p:nvPr/>
        </p:nvSpPr>
        <p:spPr bwMode="auto">
          <a:xfrm>
            <a:off x="3121025" y="583139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9" name="Text Box 32"/>
          <p:cNvSpPr txBox="1">
            <a:spLocks noChangeArrowheads="1"/>
          </p:cNvSpPr>
          <p:nvPr/>
        </p:nvSpPr>
        <p:spPr bwMode="auto">
          <a:xfrm>
            <a:off x="2468579" y="6037627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/>
              <a:t>显示器</a:t>
            </a:r>
          </a:p>
        </p:txBody>
      </p:sp>
      <p:sp>
        <p:nvSpPr>
          <p:cNvPr id="43040" name="Line 33"/>
          <p:cNvSpPr>
            <a:spLocks noChangeShapeType="1"/>
          </p:cNvSpPr>
          <p:nvPr/>
        </p:nvSpPr>
        <p:spPr bwMode="auto">
          <a:xfrm>
            <a:off x="5426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1" name="AutoShape 34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磁盘</a:t>
            </a:r>
          </a:p>
        </p:txBody>
      </p:sp>
      <p:sp>
        <p:nvSpPr>
          <p:cNvPr id="43042" name="AutoShape 35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43" name="Rectangle 36"/>
          <p:cNvSpPr>
            <a:spLocks noChangeArrowheads="1"/>
          </p:cNvSpPr>
          <p:nvPr/>
        </p:nvSpPr>
        <p:spPr bwMode="auto">
          <a:xfrm>
            <a:off x="1346200" y="45005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44" name="Rectangle 37"/>
          <p:cNvSpPr>
            <a:spLocks noChangeArrowheads="1"/>
          </p:cNvSpPr>
          <p:nvPr/>
        </p:nvSpPr>
        <p:spPr bwMode="auto">
          <a:xfrm>
            <a:off x="3022600" y="44910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45" name="Rectangle 38"/>
          <p:cNvSpPr>
            <a:spLocks noChangeArrowheads="1"/>
          </p:cNvSpPr>
          <p:nvPr/>
        </p:nvSpPr>
        <p:spPr bwMode="auto">
          <a:xfrm>
            <a:off x="5356225" y="44815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46" name="Text Box 39"/>
          <p:cNvSpPr txBox="1">
            <a:spLocks noChangeArrowheads="1"/>
          </p:cNvSpPr>
          <p:nvPr/>
        </p:nvSpPr>
        <p:spPr bwMode="auto">
          <a:xfrm>
            <a:off x="5556250" y="4064943"/>
            <a:ext cx="114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I/O</a:t>
            </a:r>
            <a:r>
              <a:rPr lang="zh-CN" altLang="en-US"/>
              <a:t>总线</a:t>
            </a:r>
          </a:p>
        </p:txBody>
      </p:sp>
      <p:sp>
        <p:nvSpPr>
          <p:cNvPr id="43047" name="Rectangle 40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48" name="Line 41"/>
          <p:cNvSpPr>
            <a:spLocks noChangeShapeType="1"/>
          </p:cNvSpPr>
          <p:nvPr/>
        </p:nvSpPr>
        <p:spPr bwMode="auto">
          <a:xfrm flipH="1">
            <a:off x="3343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9" name="Line 42"/>
          <p:cNvSpPr>
            <a:spLocks noChangeShapeType="1"/>
          </p:cNvSpPr>
          <p:nvPr/>
        </p:nvSpPr>
        <p:spPr bwMode="auto">
          <a:xfrm>
            <a:off x="4335463" y="2667000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0" name="Line 43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1" name="Line 44"/>
          <p:cNvSpPr>
            <a:spLocks noChangeShapeType="1"/>
          </p:cNvSpPr>
          <p:nvPr/>
        </p:nvSpPr>
        <p:spPr bwMode="auto">
          <a:xfrm flipH="1">
            <a:off x="5426075" y="4500563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2" name="Rectangle 45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总线接口</a:t>
            </a:r>
          </a:p>
        </p:txBody>
      </p:sp>
      <p:sp>
        <p:nvSpPr>
          <p:cNvPr id="43053" name="Text Box 47"/>
          <p:cNvSpPr txBox="1">
            <a:spLocks noChangeArrowheads="1"/>
          </p:cNvSpPr>
          <p:nvPr/>
        </p:nvSpPr>
        <p:spPr bwMode="auto">
          <a:xfrm>
            <a:off x="4495800" y="1219200"/>
            <a:ext cx="4343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b="0" dirty="0"/>
              <a:t>当</a:t>
            </a:r>
            <a:r>
              <a:rPr lang="en-US" altLang="zh-CN" b="0" dirty="0"/>
              <a:t>DMA</a:t>
            </a:r>
            <a:r>
              <a:rPr lang="zh-CN" altLang="en-US" b="0" dirty="0"/>
              <a:t>传送完成时，磁盘控制器用中断方式通知</a:t>
            </a:r>
            <a:r>
              <a:rPr lang="en-US" altLang="zh-CN" b="0" dirty="0"/>
              <a:t>CPU (</a:t>
            </a:r>
            <a:r>
              <a:rPr lang="zh-CN" altLang="en-US" b="0" dirty="0"/>
              <a:t>需要一个特殊引脚与</a:t>
            </a:r>
            <a:r>
              <a:rPr lang="en-US" altLang="zh-CN" b="0" dirty="0"/>
              <a:t>CPU</a:t>
            </a:r>
            <a:r>
              <a:rPr lang="zh-CN" altLang="en-US" b="0" dirty="0"/>
              <a:t>相连</a:t>
            </a:r>
            <a:r>
              <a:rPr lang="en-US" altLang="zh-CN" b="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89"/>
          <p:cNvSpPr>
            <a:spLocks noChangeArrowheads="1"/>
          </p:cNvSpPr>
          <p:nvPr/>
        </p:nvSpPr>
        <p:spPr bwMode="auto">
          <a:xfrm>
            <a:off x="502418" y="3352800"/>
            <a:ext cx="8189406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329310" y="334495"/>
            <a:ext cx="8362514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6.1.3 </a:t>
            </a:r>
            <a:r>
              <a:rPr lang="zh-CN" altLang="en-US" dirty="0" smtClean="0">
                <a:ea typeface="宋体" pitchFamily="2" charset="-122"/>
              </a:rPr>
              <a:t>固态硬盘 </a:t>
            </a:r>
            <a:r>
              <a:rPr lang="en-US" altLang="zh-CN" dirty="0" smtClean="0">
                <a:ea typeface="宋体" pitchFamily="2" charset="-122"/>
              </a:rPr>
              <a:t>(Solid State Disk, </a:t>
            </a:r>
            <a:r>
              <a:rPr lang="zh-CN" altLang="en-US" dirty="0" smtClean="0">
                <a:ea typeface="宋体" pitchFamily="2" charset="-122"/>
              </a:rPr>
              <a:t>简称</a:t>
            </a:r>
            <a:r>
              <a:rPr lang="en-US" altLang="zh-CN" dirty="0" smtClean="0">
                <a:ea typeface="宋体" pitchFamily="2" charset="-122"/>
              </a:rPr>
              <a:t>SSD)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396875" y="4724400"/>
            <a:ext cx="7896225" cy="1905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页大小</a:t>
            </a:r>
            <a:r>
              <a:rPr lang="en-US" altLang="zh-CN" smtClean="0">
                <a:ea typeface="宋体" pitchFamily="2" charset="-122"/>
              </a:rPr>
              <a:t>: 512B to 4KB, </a:t>
            </a:r>
            <a:r>
              <a:rPr lang="zh-CN" altLang="en-US" smtClean="0">
                <a:ea typeface="宋体" pitchFamily="2" charset="-122"/>
              </a:rPr>
              <a:t>块大小</a:t>
            </a:r>
            <a:r>
              <a:rPr lang="en-US" altLang="zh-CN" smtClean="0">
                <a:ea typeface="宋体" pitchFamily="2" charset="-122"/>
              </a:rPr>
              <a:t>: 32 to 128 pages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数据以页单位读写。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只有在某页所属块整个被擦除后，才可写该页。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在进行大约</a:t>
            </a:r>
            <a:r>
              <a:rPr lang="en-US" altLang="zh-CN" smtClean="0">
                <a:ea typeface="宋体" pitchFamily="2" charset="-122"/>
              </a:rPr>
              <a:t>10,0000</a:t>
            </a:r>
            <a:r>
              <a:rPr lang="zh-CN" altLang="en-US" smtClean="0">
                <a:ea typeface="宋体" pitchFamily="2" charset="-122"/>
              </a:rPr>
              <a:t>次重复写后，块会磨损坏。</a:t>
            </a:r>
          </a:p>
        </p:txBody>
      </p:sp>
      <p:sp>
        <p:nvSpPr>
          <p:cNvPr id="44037" name="AutoShape 238"/>
          <p:cNvSpPr>
            <a:spLocks noChangeArrowheads="1"/>
          </p:cNvSpPr>
          <p:nvPr/>
        </p:nvSpPr>
        <p:spPr bwMode="auto">
          <a:xfrm flipV="1">
            <a:off x="4305300" y="1606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3505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闪存翻译层</a:t>
            </a: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4572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ea typeface="+mn-ea"/>
            </a:endParaRPr>
          </a:p>
        </p:txBody>
      </p:sp>
      <p:sp>
        <p:nvSpPr>
          <p:cNvPr id="44040" name="Rectangle 235"/>
          <p:cNvSpPr>
            <a:spLocks noChangeArrowheads="1"/>
          </p:cNvSpPr>
          <p:nvPr/>
        </p:nvSpPr>
        <p:spPr bwMode="auto">
          <a:xfrm>
            <a:off x="3429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CCFFCC"/>
              </a:solidFill>
            </a:endParaRPr>
          </a:p>
        </p:txBody>
      </p:sp>
      <p:sp>
        <p:nvSpPr>
          <p:cNvPr id="44041" name="Rectangle 264"/>
          <p:cNvSpPr>
            <a:spLocks noChangeArrowheads="1"/>
          </p:cNvSpPr>
          <p:nvPr/>
        </p:nvSpPr>
        <p:spPr bwMode="auto">
          <a:xfrm>
            <a:off x="4476750" y="1541463"/>
            <a:ext cx="161925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3429000" y="1004243"/>
            <a:ext cx="1293944" cy="46166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ysClr val="windowText" lastClr="000000"/>
                </a:solidFill>
                <a:latin typeface="Arial" charset="0"/>
                <a:ea typeface="+mn-ea"/>
              </a:rPr>
              <a:t>I/O </a:t>
            </a:r>
            <a:r>
              <a:rPr lang="zh-CN" altLang="en-US" b="0" kern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总线</a:t>
            </a:r>
          </a:p>
        </p:txBody>
      </p:sp>
      <p:sp>
        <p:nvSpPr>
          <p:cNvPr id="44043" name="Rectangle 271"/>
          <p:cNvSpPr>
            <a:spLocks noChangeArrowheads="1"/>
          </p:cNvSpPr>
          <p:nvPr/>
        </p:nvSpPr>
        <p:spPr bwMode="auto">
          <a:xfrm>
            <a:off x="5562600" y="1174750"/>
            <a:ext cx="457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044" name="Rectangle 272"/>
          <p:cNvSpPr>
            <a:spLocks noChangeArrowheads="1"/>
          </p:cNvSpPr>
          <p:nvPr/>
        </p:nvSpPr>
        <p:spPr bwMode="auto">
          <a:xfrm>
            <a:off x="3048000" y="1219200"/>
            <a:ext cx="457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045" name="Rectangle 280"/>
          <p:cNvSpPr>
            <a:spLocks noChangeArrowheads="1"/>
          </p:cNvSpPr>
          <p:nvPr/>
        </p:nvSpPr>
        <p:spPr bwMode="auto">
          <a:xfrm>
            <a:off x="633046" y="3689350"/>
            <a:ext cx="3645267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818334" y="3765550"/>
            <a:ext cx="911518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页</a:t>
            </a:r>
            <a:r>
              <a:rPr lang="en-US" b="0" kern="0" dirty="0">
                <a:solidFill>
                  <a:sysClr val="windowText" lastClr="000000"/>
                </a:solidFill>
                <a:latin typeface="Arial" charset="0"/>
                <a:ea typeface="+mn-ea"/>
              </a:rPr>
              <a:t> 0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1907745" y="3765550"/>
            <a:ext cx="895294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页</a:t>
            </a:r>
            <a:r>
              <a:rPr lang="en-US" b="0" kern="0" dirty="0">
                <a:solidFill>
                  <a:sysClr val="windowText" lastClr="000000"/>
                </a:solidFill>
                <a:latin typeface="Arial" charset="0"/>
                <a:ea typeface="+mn-ea"/>
              </a:rPr>
              <a:t> 1</a:t>
            </a: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3303326" y="3765550"/>
            <a:ext cx="898787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页</a:t>
            </a:r>
            <a:r>
              <a:rPr lang="en-US" b="0" kern="0" dirty="0">
                <a:solidFill>
                  <a:sysClr val="windowText" lastClr="000000"/>
                </a:solidFill>
                <a:latin typeface="Arial" charset="0"/>
                <a:ea typeface="+mn-ea"/>
              </a:rPr>
              <a:t>P-1</a:t>
            </a:r>
          </a:p>
        </p:txBody>
      </p:sp>
      <p:sp>
        <p:nvSpPr>
          <p:cNvPr id="44049" name="Text Box 279"/>
          <p:cNvSpPr txBox="1">
            <a:spLocks noChangeArrowheads="1"/>
          </p:cNvSpPr>
          <p:nvPr/>
        </p:nvSpPr>
        <p:spPr bwMode="auto">
          <a:xfrm>
            <a:off x="2836376" y="3613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513140" y="3281660"/>
            <a:ext cx="748923" cy="46166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块 </a:t>
            </a:r>
            <a:r>
              <a:rPr lang="en-US" altLang="zh-CN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0</a:t>
            </a:r>
          </a:p>
        </p:txBody>
      </p:sp>
      <p:sp>
        <p:nvSpPr>
          <p:cNvPr id="44051" name="Text Box 282"/>
          <p:cNvSpPr txBox="1">
            <a:spLocks noChangeArrowheads="1"/>
          </p:cNvSpPr>
          <p:nvPr/>
        </p:nvSpPr>
        <p:spPr bwMode="auto">
          <a:xfrm>
            <a:off x="4311650" y="3657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44052" name="Rectangle 287"/>
          <p:cNvSpPr>
            <a:spLocks noChangeArrowheads="1"/>
          </p:cNvSpPr>
          <p:nvPr/>
        </p:nvSpPr>
        <p:spPr bwMode="auto">
          <a:xfrm>
            <a:off x="4745263" y="3689350"/>
            <a:ext cx="3765691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44053" name="Rectangle 283"/>
          <p:cNvSpPr>
            <a:spLocks noChangeArrowheads="1"/>
          </p:cNvSpPr>
          <p:nvPr/>
        </p:nvSpPr>
        <p:spPr bwMode="auto">
          <a:xfrm>
            <a:off x="4882664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Arial" pitchFamily="34" charset="0"/>
              </a:rPr>
              <a:t>页</a:t>
            </a:r>
            <a:r>
              <a:rPr lang="en-US" altLang="zh-CN" b="0" dirty="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4054" name="Rectangle 284"/>
          <p:cNvSpPr>
            <a:spLocks noChangeArrowheads="1"/>
          </p:cNvSpPr>
          <p:nvPr/>
        </p:nvSpPr>
        <p:spPr bwMode="auto">
          <a:xfrm>
            <a:off x="5901728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Arial" pitchFamily="34" charset="0"/>
              </a:rPr>
              <a:t>页</a:t>
            </a:r>
            <a:r>
              <a:rPr lang="en-US" altLang="zh-CN" b="0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7467600" y="3765550"/>
            <a:ext cx="919419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页</a:t>
            </a:r>
            <a:r>
              <a:rPr lang="en-US" b="0" kern="0" dirty="0">
                <a:solidFill>
                  <a:sysClr val="windowText" lastClr="000000"/>
                </a:solidFill>
                <a:latin typeface="Arial" charset="0"/>
                <a:ea typeface="+mn-ea"/>
              </a:rPr>
              <a:t>P-1</a:t>
            </a:r>
          </a:p>
        </p:txBody>
      </p:sp>
      <p:sp>
        <p:nvSpPr>
          <p:cNvPr id="44056" name="Text Box 286"/>
          <p:cNvSpPr txBox="1">
            <a:spLocks noChangeArrowheads="1"/>
          </p:cNvSpPr>
          <p:nvPr/>
        </p:nvSpPr>
        <p:spPr bwMode="auto">
          <a:xfrm>
            <a:off x="6930846" y="3613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4800600" y="3321050"/>
            <a:ext cx="1141659" cy="46166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块</a:t>
            </a:r>
            <a:r>
              <a:rPr lang="en-US" b="0" kern="0" dirty="0">
                <a:solidFill>
                  <a:sysClr val="windowText" lastClr="000000"/>
                </a:solidFill>
                <a:latin typeface="Arial" charset="0"/>
                <a:ea typeface="+mn-ea"/>
              </a:rPr>
              <a:t>  B-1</a:t>
            </a:r>
          </a:p>
        </p:txBody>
      </p:sp>
      <p:sp>
        <p:nvSpPr>
          <p:cNvPr id="44058" name="Text Box 291"/>
          <p:cNvSpPr txBox="1">
            <a:spLocks noChangeArrowheads="1"/>
          </p:cNvSpPr>
          <p:nvPr/>
        </p:nvSpPr>
        <p:spPr bwMode="auto">
          <a:xfrm>
            <a:off x="474820" y="290477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Arial" pitchFamily="34" charset="0"/>
              </a:rPr>
              <a:t>闪存</a:t>
            </a:r>
          </a:p>
        </p:txBody>
      </p:sp>
      <p:sp>
        <p:nvSpPr>
          <p:cNvPr id="44059" name="Rectangle 292"/>
          <p:cNvSpPr>
            <a:spLocks noChangeArrowheads="1"/>
          </p:cNvSpPr>
          <p:nvPr/>
        </p:nvSpPr>
        <p:spPr bwMode="auto">
          <a:xfrm>
            <a:off x="357187" y="2317750"/>
            <a:ext cx="8535603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329310" y="1852817"/>
            <a:ext cx="2339102" cy="46166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固态硬盘</a:t>
            </a:r>
            <a:r>
              <a:rPr lang="en-US" b="0" kern="0" dirty="0">
                <a:solidFill>
                  <a:sysClr val="windowText" lastClr="000000"/>
                </a:solidFill>
                <a:latin typeface="Arial" charset="0"/>
                <a:ea typeface="+mn-ea"/>
              </a:rPr>
              <a:t> (SSD)</a:t>
            </a: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4724400" y="1655763"/>
            <a:ext cx="2475088" cy="46166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ea typeface="宋体" charset="0"/>
              </a:rPr>
              <a:t>读写逻辑磁盘块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固态硬盘性能特点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96875" y="3200400"/>
            <a:ext cx="7896225" cy="2590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顺序访问比随机访问快</a:t>
            </a: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典型存储器层次结构问题</a:t>
            </a:r>
          </a:p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随机写会较慢</a:t>
            </a: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擦除块需要较长时间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(~1 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ms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修改一页需要块内所有页复制到新块中</a:t>
            </a: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早期固态硬盘读写时间差距更大</a:t>
            </a: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325437" y="1196975"/>
            <a:ext cx="8747125" cy="1200329"/>
          </a:xfrm>
          <a:prstGeom prst="rect">
            <a:avLst/>
          </a:prstGeom>
          <a:solidFill>
            <a:srgbClr val="E2E2E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Calibri" pitchFamily="34" charset="0"/>
              </a:rPr>
              <a:t>顺序读速度</a:t>
            </a:r>
            <a:r>
              <a:rPr lang="en-US" altLang="zh-CN" dirty="0">
                <a:latin typeface="Calibri" pitchFamily="34" charset="0"/>
              </a:rPr>
              <a:t>550 MB/s		</a:t>
            </a:r>
            <a:r>
              <a:rPr lang="en-US" altLang="zh-CN" dirty="0" smtClean="0">
                <a:latin typeface="Calibri" pitchFamily="34" charset="0"/>
              </a:rPr>
              <a:t>     </a:t>
            </a:r>
            <a:r>
              <a:rPr lang="zh-CN" altLang="en-US" dirty="0">
                <a:latin typeface="Calibri" pitchFamily="34" charset="0"/>
              </a:rPr>
              <a:t>顺序写速度</a:t>
            </a:r>
            <a:r>
              <a:rPr lang="en-US" altLang="zh-CN" dirty="0">
                <a:latin typeface="Calibri" pitchFamily="34" charset="0"/>
              </a:rPr>
              <a:t>470 MB/s</a:t>
            </a:r>
          </a:p>
          <a:p>
            <a:r>
              <a:rPr lang="zh-CN" altLang="en-US" dirty="0">
                <a:latin typeface="Calibri" pitchFamily="34" charset="0"/>
              </a:rPr>
              <a:t>随机读速度</a:t>
            </a:r>
            <a:r>
              <a:rPr lang="en-US" altLang="zh-CN" dirty="0">
                <a:latin typeface="Calibri" pitchFamily="34" charset="0"/>
              </a:rPr>
              <a:t>365 MB/s	     	</a:t>
            </a:r>
            <a:r>
              <a:rPr lang="en-US" altLang="zh-CN" dirty="0" smtClean="0">
                <a:latin typeface="Calibri" pitchFamily="34" charset="0"/>
              </a:rPr>
              <a:t>     </a:t>
            </a:r>
            <a:r>
              <a:rPr lang="zh-CN" altLang="en-US" dirty="0">
                <a:latin typeface="Calibri" pitchFamily="34" charset="0"/>
              </a:rPr>
              <a:t>随机写速度</a:t>
            </a:r>
            <a:r>
              <a:rPr lang="en-US" altLang="zh-CN" dirty="0">
                <a:latin typeface="Calibri" pitchFamily="34" charset="0"/>
              </a:rPr>
              <a:t>303 MB/s</a:t>
            </a:r>
          </a:p>
          <a:p>
            <a:r>
              <a:rPr lang="zh-CN" altLang="en-US" dirty="0">
                <a:latin typeface="Calibri" pitchFamily="34" charset="0"/>
              </a:rPr>
              <a:t>平均读时间</a:t>
            </a:r>
            <a:r>
              <a:rPr lang="en-US" altLang="zh-CN" dirty="0">
                <a:latin typeface="Calibri" pitchFamily="34" charset="0"/>
              </a:rPr>
              <a:t>50 us		             </a:t>
            </a:r>
            <a:r>
              <a:rPr lang="en-US" altLang="zh-CN" dirty="0" smtClean="0">
                <a:latin typeface="Calibri" pitchFamily="34" charset="0"/>
              </a:rPr>
              <a:t>     </a:t>
            </a:r>
            <a:r>
              <a:rPr lang="zh-CN" altLang="en-US" dirty="0">
                <a:latin typeface="Calibri" pitchFamily="34" charset="0"/>
              </a:rPr>
              <a:t>平均写时间</a:t>
            </a:r>
            <a:r>
              <a:rPr lang="en-US" altLang="zh-CN" dirty="0">
                <a:latin typeface="Calibri" pitchFamily="34" charset="0"/>
              </a:rPr>
              <a:t>60 us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76200" y="6292850"/>
            <a:ext cx="2957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800">
                <a:latin typeface="Calibri" pitchFamily="34" charset="0"/>
              </a:rPr>
              <a:t>来源</a:t>
            </a:r>
            <a:r>
              <a:rPr lang="en-US" altLang="zh-CN" sz="1800">
                <a:latin typeface="Calibri" pitchFamily="34" charset="0"/>
              </a:rPr>
              <a:t>: Intel SSD 730 </a:t>
            </a:r>
            <a:r>
              <a:rPr lang="zh-CN" altLang="en-US" sz="1800">
                <a:latin typeface="Calibri" pitchFamily="34" charset="0"/>
              </a:rPr>
              <a:t>产品参数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489473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ea typeface="宋体" pitchFamily="2" charset="-122"/>
              </a:rPr>
              <a:t>固态硬盘 </a:t>
            </a:r>
            <a:r>
              <a:rPr lang="en-US" altLang="zh-CN" sz="3200" dirty="0" err="1" smtClean="0">
                <a:ea typeface="宋体" pitchFamily="2" charset="-122"/>
              </a:rPr>
              <a:t>vs</a:t>
            </a: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zh-CN" altLang="en-US" sz="3200" dirty="0" smtClean="0">
                <a:ea typeface="宋体" pitchFamily="2" charset="-122"/>
              </a:rPr>
              <a:t>机械磁盘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57187" y="924448"/>
            <a:ext cx="8676281" cy="540967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无移动部件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 随机访问快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,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低功耗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,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更结实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劣势</a:t>
            </a: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会磨损 </a:t>
            </a:r>
          </a:p>
          <a:p>
            <a:pPr lvl="2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flash translation layer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闪存转换层用算法减少平均磨损率</a:t>
            </a:r>
          </a:p>
          <a:p>
            <a:pPr lvl="2"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Intel SSD 730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保证在磨损坏前可写入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128 petabyte (128 x 10</a:t>
            </a:r>
            <a:r>
              <a:rPr lang="en-US" altLang="zh-CN" sz="24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bytes) </a:t>
            </a: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比磁盘贵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</a:p>
          <a:p>
            <a:pPr lvl="1"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MP3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播放器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智能手机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笔记本电脑</a:t>
            </a:r>
          </a:p>
          <a:p>
            <a:pPr lvl="1" eaLnBrk="1" hangingPunct="1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开始在台式机和服务器中应用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lIns="0" tIns="222886" rIns="0" bIns="0" rtlCol="0">
            <a:spAutoFit/>
          </a:bodyPr>
          <a:lstStyle/>
          <a:p>
            <a:pPr marL="12700">
              <a:defRPr/>
            </a:pPr>
            <a:r>
              <a:rPr spc="-10" dirty="0"/>
              <a:t>B</a:t>
            </a:r>
            <a:r>
              <a:rPr spc="-5" dirty="0"/>
              <a:t>ey</a:t>
            </a:r>
            <a:r>
              <a:rPr spc="-10" dirty="0"/>
              <a:t>o</a:t>
            </a:r>
            <a:r>
              <a:rPr spc="-5" dirty="0"/>
              <a:t>nd</a:t>
            </a:r>
            <a:r>
              <a:rPr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5" dirty="0"/>
              <a:t>c</a:t>
            </a:r>
            <a:r>
              <a:rPr spc="-10" dirty="0"/>
              <a:t>o</a:t>
            </a:r>
            <a:r>
              <a:rPr spc="-5" dirty="0"/>
              <a:t>mputer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249" y="1473200"/>
            <a:ext cx="8135187" cy="242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59000"/>
              <a:buFont typeface="Wingdings" pitchFamily="2" charset="2"/>
              <a:buChar char=""/>
            </a:pPr>
            <a:r>
              <a:rPr lang="zh-CN" altLang="en-US" sz="2800" dirty="0">
                <a:latin typeface="Calibri" pitchFamily="34" charset="0"/>
              </a:rPr>
              <a:t>云存储</a:t>
            </a:r>
            <a:endParaRPr lang="zh-CN" sz="2800" dirty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例如：</a:t>
            </a:r>
            <a:r>
              <a:rPr lang="zh-CN" altLang="zh-CN" sz="2800" dirty="0">
                <a:latin typeface="Calibri" pitchFamily="34" charset="0"/>
              </a:rPr>
              <a:t>S3, GCS, ABS, Dropbox, …</a:t>
            </a:r>
          </a:p>
          <a:p>
            <a:pPr>
              <a:spcBef>
                <a:spcPts val="675"/>
              </a:spcBef>
              <a:buClr>
                <a:srgbClr val="990000"/>
              </a:buClr>
              <a:buSzPct val="59000"/>
              <a:buFont typeface="Wingdings" pitchFamily="2" charset="2"/>
              <a:buChar char=""/>
            </a:pPr>
            <a:r>
              <a:rPr lang="zh-CN" altLang="en-US" sz="2800" dirty="0">
                <a:latin typeface="Calibri" pitchFamily="34" charset="0"/>
              </a:rPr>
              <a:t>使用网络访问远程存储</a:t>
            </a:r>
            <a:endParaRPr lang="zh-CN" sz="2800" dirty="0">
              <a:latin typeface="Calibri" pitchFamily="34" charset="0"/>
            </a:endParaRPr>
          </a:p>
          <a:p>
            <a:pPr>
              <a:spcBef>
                <a:spcPts val="675"/>
              </a:spcBef>
              <a:buClr>
                <a:srgbClr val="990000"/>
              </a:buClr>
              <a:buSzPct val="59000"/>
              <a:buFont typeface="Wingdings" pitchFamily="2" charset="2"/>
              <a:buChar char=""/>
            </a:pPr>
            <a:r>
              <a:rPr lang="zh-CN" altLang="en-US" sz="2800" dirty="0">
                <a:latin typeface="Calibri" pitchFamily="34" charset="0"/>
              </a:rPr>
              <a:t>延迟</a:t>
            </a:r>
            <a:r>
              <a:rPr lang="en-US" altLang="zh-CN" sz="2800" dirty="0">
                <a:latin typeface="Calibri" pitchFamily="34" charset="0"/>
              </a:rPr>
              <a:t>: </a:t>
            </a:r>
            <a:r>
              <a:rPr lang="zh-CN" altLang="en-US" sz="2800" dirty="0">
                <a:latin typeface="Calibri" pitchFamily="34" charset="0"/>
              </a:rPr>
              <a:t>在数以毫秒为顺序 </a:t>
            </a:r>
            <a:r>
              <a:rPr lang="en-US" altLang="zh-CN" sz="2800" dirty="0">
                <a:latin typeface="Calibri" pitchFamily="34" charset="0"/>
              </a:rPr>
              <a:t>(</a:t>
            </a:r>
            <a:r>
              <a:rPr lang="zh-CN" altLang="en-US" sz="2800" dirty="0">
                <a:latin typeface="Calibri" pitchFamily="34" charset="0"/>
              </a:rPr>
              <a:t>取决于你在哪里</a:t>
            </a:r>
            <a:r>
              <a:rPr lang="en-US" altLang="zh-CN" sz="2800" dirty="0">
                <a:latin typeface="Calibri" pitchFamily="34" charset="0"/>
              </a:rPr>
              <a:t>)</a:t>
            </a:r>
            <a:endParaRPr lang="zh-CN" altLang="zh-CN" sz="2800" dirty="0">
              <a:latin typeface="Calibri" pitchFamily="34" charset="0"/>
            </a:endParaRPr>
          </a:p>
          <a:p>
            <a:pPr>
              <a:spcBef>
                <a:spcPts val="675"/>
              </a:spcBef>
              <a:buClr>
                <a:srgbClr val="990000"/>
              </a:buClr>
              <a:buSzPct val="59000"/>
              <a:buFont typeface="Wingdings" pitchFamily="2" charset="2"/>
              <a:buChar char=""/>
            </a:pPr>
            <a:r>
              <a:rPr lang="zh-CN" altLang="en-US" sz="2800" dirty="0">
                <a:latin typeface="Calibri" pitchFamily="34" charset="0"/>
              </a:rPr>
              <a:t>吞吐量</a:t>
            </a:r>
            <a:r>
              <a:rPr lang="en-US" altLang="zh-CN" sz="2800" dirty="0">
                <a:latin typeface="Calibri" pitchFamily="34" charset="0"/>
              </a:rPr>
              <a:t>: </a:t>
            </a:r>
            <a:r>
              <a:rPr lang="zh-CN" altLang="en-US" sz="2800" dirty="0">
                <a:latin typeface="Calibri" pitchFamily="34" charset="0"/>
              </a:rPr>
              <a:t>按 </a:t>
            </a:r>
            <a:r>
              <a:rPr lang="en-US" altLang="zh-CN" sz="2800" dirty="0">
                <a:latin typeface="Calibri" pitchFamily="34" charset="0"/>
              </a:rPr>
              <a:t>10s MB/</a:t>
            </a:r>
            <a:r>
              <a:rPr lang="zh-CN" altLang="en-US" sz="2800" dirty="0">
                <a:latin typeface="Calibri" pitchFamily="34" charset="0"/>
              </a:rPr>
              <a:t>秒的顺序排列</a:t>
            </a:r>
            <a:endParaRPr lang="zh-CN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227C562-01ED-4EE0-8D7A-FAFB4A0D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1" y="342917"/>
            <a:ext cx="8583608" cy="595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7444E83-44A0-4609-8A76-1778ED4F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1" y="1209634"/>
            <a:ext cx="8063111" cy="15751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6366EFC-5092-49B8-AF71-46C49C16F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50" y="2901286"/>
            <a:ext cx="7836331" cy="38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97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EA8A7547-1893-40D8-87AD-C3A9FE00EE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227C562-01ED-4EE0-8D7A-FAFB4A0D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1" y="774917"/>
            <a:ext cx="8583608" cy="5950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FA917FE-B006-4CFD-9813-513A23EF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00" y="2779202"/>
            <a:ext cx="7621401" cy="13521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6315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4B0525B0-A12E-4375-B485-E249167B47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7444E83-44A0-4609-8A76-1778ED4F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1" y="734434"/>
            <a:ext cx="8063111" cy="15751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B625335-A0CA-4F94-ACBC-747514C2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65" y="3407482"/>
            <a:ext cx="7878047" cy="18217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17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F43438BC-9FCE-42D9-A18C-650BCD9536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89243A85-07F8-46AC-B146-175691FC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58" y="3342432"/>
            <a:ext cx="8474864" cy="29491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909" y="6357886"/>
            <a:ext cx="781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数据传输时间 </a:t>
            </a:r>
            <a:r>
              <a:rPr lang="en-US" altLang="zh-CN" sz="1800" dirty="0"/>
              <a:t>= (60s / 10 000RPM ) x (1/1000</a:t>
            </a:r>
            <a:r>
              <a:rPr lang="zh-CN" altLang="en-US" sz="1800" dirty="0"/>
              <a:t>扇区</a:t>
            </a:r>
            <a:r>
              <a:rPr lang="en-US" altLang="zh-CN" sz="1800" dirty="0"/>
              <a:t>/</a:t>
            </a:r>
            <a:r>
              <a:rPr lang="zh-CN" altLang="en-US" sz="1800" dirty="0"/>
              <a:t>磁道</a:t>
            </a:r>
            <a:r>
              <a:rPr lang="en-US" altLang="zh-CN" sz="1800" dirty="0"/>
              <a:t>) x 1000ms x 2000  = 12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 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6366EFC-5092-49B8-AF71-46C49C16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50" y="316489"/>
            <a:ext cx="6020419" cy="29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35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object 6"/>
          <p:cNvSpPr>
            <a:spLocks noChangeArrowheads="1"/>
          </p:cNvSpPr>
          <p:nvPr/>
        </p:nvSpPr>
        <p:spPr bwMode="auto">
          <a:xfrm>
            <a:off x="2211388" y="1071563"/>
            <a:ext cx="474662" cy="679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11" name="object 11"/>
          <p:cNvSpPr txBox="1"/>
          <p:nvPr/>
        </p:nvSpPr>
        <p:spPr>
          <a:xfrm>
            <a:off x="856298" y="871538"/>
            <a:ext cx="6019228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lang="zh-CN" altLang="en-US" spc="-5" dirty="0">
                <a:solidFill>
                  <a:srgbClr val="C00000"/>
                </a:solidFill>
                <a:latin typeface="Calibri"/>
                <a:cs typeface="Calibri"/>
              </a:rPr>
              <a:t>在 </a:t>
            </a:r>
            <a:r>
              <a:rPr lang="en-US" altLang="zh-CN" spc="-1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pc="-10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pc="-5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lang="zh-CN" altLang="en-US" spc="-5" dirty="0" smtClean="0">
                <a:solidFill>
                  <a:srgbClr val="C00000"/>
                </a:solidFill>
                <a:latin typeface="Calibri"/>
                <a:cs typeface="Calibri"/>
              </a:rPr>
              <a:t>、</a:t>
            </a:r>
            <a:r>
              <a:rPr lang="en-US" altLang="zh-CN" spc="-5" dirty="0">
                <a:solidFill>
                  <a:srgbClr val="C00000"/>
                </a:solidFill>
                <a:latin typeface="Calibri"/>
                <a:cs typeface="Calibri"/>
              </a:rPr>
              <a:t> D</a:t>
            </a:r>
            <a:r>
              <a:rPr lang="en-US" altLang="zh-CN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lang="en-US" altLang="zh-CN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lang="zh-CN" altLang="en-US" spc="-5" dirty="0">
                <a:solidFill>
                  <a:srgbClr val="C00000"/>
                </a:solidFill>
                <a:latin typeface="Calibri"/>
                <a:cs typeface="Calibri"/>
              </a:rPr>
              <a:t>、和</a:t>
            </a:r>
            <a:r>
              <a:rPr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spc="-5" dirty="0">
                <a:solidFill>
                  <a:srgbClr val="C00000"/>
                </a:solidFill>
                <a:latin typeface="Calibri"/>
                <a:cs typeface="Calibri"/>
              </a:rPr>
              <a:t>间，速度差距变大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9157" name="object 12"/>
          <p:cNvSpPr>
            <a:spLocks/>
          </p:cNvSpPr>
          <p:nvPr/>
        </p:nvSpPr>
        <p:spPr bwMode="auto">
          <a:xfrm>
            <a:off x="1931988" y="5253546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58" name="object 13"/>
          <p:cNvSpPr>
            <a:spLocks/>
          </p:cNvSpPr>
          <p:nvPr/>
        </p:nvSpPr>
        <p:spPr bwMode="auto">
          <a:xfrm>
            <a:off x="1931988" y="4872546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59" name="object 14"/>
          <p:cNvSpPr>
            <a:spLocks/>
          </p:cNvSpPr>
          <p:nvPr/>
        </p:nvSpPr>
        <p:spPr bwMode="auto">
          <a:xfrm>
            <a:off x="1931988" y="4489958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0" name="object 15"/>
          <p:cNvSpPr>
            <a:spLocks/>
          </p:cNvSpPr>
          <p:nvPr/>
        </p:nvSpPr>
        <p:spPr bwMode="auto">
          <a:xfrm>
            <a:off x="1931988" y="4108958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1" name="object 16"/>
          <p:cNvSpPr>
            <a:spLocks/>
          </p:cNvSpPr>
          <p:nvPr/>
        </p:nvSpPr>
        <p:spPr bwMode="auto">
          <a:xfrm>
            <a:off x="1931988" y="3727958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2" name="object 17"/>
          <p:cNvSpPr>
            <a:spLocks/>
          </p:cNvSpPr>
          <p:nvPr/>
        </p:nvSpPr>
        <p:spPr bwMode="auto">
          <a:xfrm>
            <a:off x="1931988" y="3345371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3" name="object 18"/>
          <p:cNvSpPr>
            <a:spLocks/>
          </p:cNvSpPr>
          <p:nvPr/>
        </p:nvSpPr>
        <p:spPr bwMode="auto">
          <a:xfrm>
            <a:off x="1931988" y="2964371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4" name="object 19"/>
          <p:cNvSpPr>
            <a:spLocks/>
          </p:cNvSpPr>
          <p:nvPr/>
        </p:nvSpPr>
        <p:spPr bwMode="auto">
          <a:xfrm>
            <a:off x="1931988" y="2581783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5" name="object 20"/>
          <p:cNvSpPr>
            <a:spLocks/>
          </p:cNvSpPr>
          <p:nvPr/>
        </p:nvSpPr>
        <p:spPr bwMode="auto">
          <a:xfrm>
            <a:off x="1931988" y="2200783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6" name="object 21"/>
          <p:cNvSpPr>
            <a:spLocks/>
          </p:cNvSpPr>
          <p:nvPr/>
        </p:nvSpPr>
        <p:spPr bwMode="auto">
          <a:xfrm>
            <a:off x="1931988" y="1818196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7" name="object 22"/>
          <p:cNvSpPr>
            <a:spLocks/>
          </p:cNvSpPr>
          <p:nvPr/>
        </p:nvSpPr>
        <p:spPr bwMode="auto">
          <a:xfrm>
            <a:off x="1931988" y="1437196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8" name="object 23"/>
          <p:cNvSpPr>
            <a:spLocks/>
          </p:cNvSpPr>
          <p:nvPr/>
        </p:nvSpPr>
        <p:spPr bwMode="auto">
          <a:xfrm>
            <a:off x="1931988" y="1437196"/>
            <a:ext cx="0" cy="3816350"/>
          </a:xfrm>
          <a:custGeom>
            <a:avLst/>
            <a:gdLst>
              <a:gd name="T0" fmla="*/ 3816096 h 3816350"/>
              <a:gd name="T1" fmla="*/ 0 h 381635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816350">
                <a:moveTo>
                  <a:pt x="0" y="3816096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9" name="object 24"/>
          <p:cNvSpPr>
            <a:spLocks/>
          </p:cNvSpPr>
          <p:nvPr/>
        </p:nvSpPr>
        <p:spPr bwMode="auto">
          <a:xfrm>
            <a:off x="1885950" y="5253546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0" name="object 25"/>
          <p:cNvSpPr>
            <a:spLocks/>
          </p:cNvSpPr>
          <p:nvPr/>
        </p:nvSpPr>
        <p:spPr bwMode="auto">
          <a:xfrm>
            <a:off x="1885950" y="4872546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1" name="object 26"/>
          <p:cNvSpPr>
            <a:spLocks/>
          </p:cNvSpPr>
          <p:nvPr/>
        </p:nvSpPr>
        <p:spPr bwMode="auto">
          <a:xfrm>
            <a:off x="1885950" y="4489958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2" name="object 27"/>
          <p:cNvSpPr>
            <a:spLocks/>
          </p:cNvSpPr>
          <p:nvPr/>
        </p:nvSpPr>
        <p:spPr bwMode="auto">
          <a:xfrm>
            <a:off x="1885950" y="4108958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3" name="object 28"/>
          <p:cNvSpPr>
            <a:spLocks/>
          </p:cNvSpPr>
          <p:nvPr/>
        </p:nvSpPr>
        <p:spPr bwMode="auto">
          <a:xfrm>
            <a:off x="1885950" y="3727958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4" name="object 29"/>
          <p:cNvSpPr>
            <a:spLocks/>
          </p:cNvSpPr>
          <p:nvPr/>
        </p:nvSpPr>
        <p:spPr bwMode="auto">
          <a:xfrm>
            <a:off x="1885950" y="3345371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5" name="object 30"/>
          <p:cNvSpPr>
            <a:spLocks/>
          </p:cNvSpPr>
          <p:nvPr/>
        </p:nvSpPr>
        <p:spPr bwMode="auto">
          <a:xfrm>
            <a:off x="1885950" y="2964371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6" name="object 31"/>
          <p:cNvSpPr>
            <a:spLocks/>
          </p:cNvSpPr>
          <p:nvPr/>
        </p:nvSpPr>
        <p:spPr bwMode="auto">
          <a:xfrm>
            <a:off x="1885950" y="2581783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7" name="object 32"/>
          <p:cNvSpPr>
            <a:spLocks/>
          </p:cNvSpPr>
          <p:nvPr/>
        </p:nvSpPr>
        <p:spPr bwMode="auto">
          <a:xfrm>
            <a:off x="1885950" y="2200783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8" name="object 33"/>
          <p:cNvSpPr>
            <a:spLocks/>
          </p:cNvSpPr>
          <p:nvPr/>
        </p:nvSpPr>
        <p:spPr bwMode="auto">
          <a:xfrm>
            <a:off x="1885950" y="1818196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9" name="object 34"/>
          <p:cNvSpPr>
            <a:spLocks/>
          </p:cNvSpPr>
          <p:nvPr/>
        </p:nvSpPr>
        <p:spPr bwMode="auto">
          <a:xfrm>
            <a:off x="1885950" y="1437196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0" name="object 35"/>
          <p:cNvSpPr>
            <a:spLocks/>
          </p:cNvSpPr>
          <p:nvPr/>
        </p:nvSpPr>
        <p:spPr bwMode="auto">
          <a:xfrm>
            <a:off x="1931988" y="5253546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1" name="object 36"/>
          <p:cNvSpPr>
            <a:spLocks/>
          </p:cNvSpPr>
          <p:nvPr/>
        </p:nvSpPr>
        <p:spPr bwMode="auto">
          <a:xfrm>
            <a:off x="1931988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2" name="object 37"/>
          <p:cNvSpPr>
            <a:spLocks/>
          </p:cNvSpPr>
          <p:nvPr/>
        </p:nvSpPr>
        <p:spPr bwMode="auto">
          <a:xfrm>
            <a:off x="2471738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3" name="object 38"/>
          <p:cNvSpPr>
            <a:spLocks/>
          </p:cNvSpPr>
          <p:nvPr/>
        </p:nvSpPr>
        <p:spPr bwMode="auto">
          <a:xfrm>
            <a:off x="3009900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4" name="object 39"/>
          <p:cNvSpPr>
            <a:spLocks/>
          </p:cNvSpPr>
          <p:nvPr/>
        </p:nvSpPr>
        <p:spPr bwMode="auto">
          <a:xfrm>
            <a:off x="3549650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5" name="object 40"/>
          <p:cNvSpPr>
            <a:spLocks/>
          </p:cNvSpPr>
          <p:nvPr/>
        </p:nvSpPr>
        <p:spPr bwMode="auto">
          <a:xfrm>
            <a:off x="4087813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6" name="object 41"/>
          <p:cNvSpPr>
            <a:spLocks/>
          </p:cNvSpPr>
          <p:nvPr/>
        </p:nvSpPr>
        <p:spPr bwMode="auto">
          <a:xfrm>
            <a:off x="4627563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7" name="object 42"/>
          <p:cNvSpPr>
            <a:spLocks/>
          </p:cNvSpPr>
          <p:nvPr/>
        </p:nvSpPr>
        <p:spPr bwMode="auto">
          <a:xfrm>
            <a:off x="5164138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8" name="object 43"/>
          <p:cNvSpPr>
            <a:spLocks/>
          </p:cNvSpPr>
          <p:nvPr/>
        </p:nvSpPr>
        <p:spPr bwMode="auto">
          <a:xfrm>
            <a:off x="5703888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9" name="object 44"/>
          <p:cNvSpPr>
            <a:spLocks/>
          </p:cNvSpPr>
          <p:nvPr/>
        </p:nvSpPr>
        <p:spPr bwMode="auto">
          <a:xfrm>
            <a:off x="6243638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90" name="object 45"/>
          <p:cNvSpPr>
            <a:spLocks noChangeArrowheads="1"/>
          </p:cNvSpPr>
          <p:nvPr/>
        </p:nvSpPr>
        <p:spPr bwMode="auto">
          <a:xfrm>
            <a:off x="2111375" y="1414971"/>
            <a:ext cx="184150" cy="185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1" name="object 46"/>
          <p:cNvSpPr>
            <a:spLocks noChangeArrowheads="1"/>
          </p:cNvSpPr>
          <p:nvPr/>
        </p:nvSpPr>
        <p:spPr bwMode="auto">
          <a:xfrm>
            <a:off x="2647950" y="1576896"/>
            <a:ext cx="185738" cy="185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2" name="object 47"/>
          <p:cNvSpPr>
            <a:spLocks noChangeArrowheads="1"/>
          </p:cNvSpPr>
          <p:nvPr/>
        </p:nvSpPr>
        <p:spPr bwMode="auto">
          <a:xfrm>
            <a:off x="3187700" y="1748346"/>
            <a:ext cx="184150" cy="185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3" name="object 48"/>
          <p:cNvSpPr>
            <a:spLocks noChangeArrowheads="1"/>
          </p:cNvSpPr>
          <p:nvPr/>
        </p:nvSpPr>
        <p:spPr bwMode="auto">
          <a:xfrm>
            <a:off x="3725863" y="1784858"/>
            <a:ext cx="184150" cy="1857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4" name="object 49"/>
          <p:cNvSpPr>
            <a:spLocks noChangeArrowheads="1"/>
          </p:cNvSpPr>
          <p:nvPr/>
        </p:nvSpPr>
        <p:spPr bwMode="auto">
          <a:xfrm>
            <a:off x="4265613" y="1832483"/>
            <a:ext cx="184150" cy="1857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5" name="object 50"/>
          <p:cNvSpPr>
            <a:spLocks noChangeArrowheads="1"/>
          </p:cNvSpPr>
          <p:nvPr/>
        </p:nvSpPr>
        <p:spPr bwMode="auto">
          <a:xfrm>
            <a:off x="4803775" y="1862646"/>
            <a:ext cx="184150" cy="185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6" name="object 51"/>
          <p:cNvSpPr>
            <a:spLocks noChangeArrowheads="1"/>
          </p:cNvSpPr>
          <p:nvPr/>
        </p:nvSpPr>
        <p:spPr bwMode="auto">
          <a:xfrm>
            <a:off x="5343525" y="1948371"/>
            <a:ext cx="184150" cy="185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7" name="object 52"/>
          <p:cNvSpPr>
            <a:spLocks noChangeArrowheads="1"/>
          </p:cNvSpPr>
          <p:nvPr/>
        </p:nvSpPr>
        <p:spPr bwMode="auto">
          <a:xfrm>
            <a:off x="5881688" y="1948371"/>
            <a:ext cx="184150" cy="185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8" name="object 53"/>
          <p:cNvSpPr>
            <a:spLocks noChangeArrowheads="1"/>
          </p:cNvSpPr>
          <p:nvPr/>
        </p:nvSpPr>
        <p:spPr bwMode="auto">
          <a:xfrm>
            <a:off x="5881688" y="2626233"/>
            <a:ext cx="184150" cy="1857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9" name="object 54"/>
          <p:cNvSpPr>
            <a:spLocks noChangeArrowheads="1"/>
          </p:cNvSpPr>
          <p:nvPr/>
        </p:nvSpPr>
        <p:spPr bwMode="auto">
          <a:xfrm>
            <a:off x="2112963" y="3543808"/>
            <a:ext cx="182562" cy="1841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0" name="object 55"/>
          <p:cNvSpPr>
            <a:spLocks noChangeArrowheads="1"/>
          </p:cNvSpPr>
          <p:nvPr/>
        </p:nvSpPr>
        <p:spPr bwMode="auto">
          <a:xfrm>
            <a:off x="3189288" y="3716846"/>
            <a:ext cx="182562" cy="1841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1" name="object 56"/>
          <p:cNvSpPr>
            <a:spLocks noChangeArrowheads="1"/>
          </p:cNvSpPr>
          <p:nvPr/>
        </p:nvSpPr>
        <p:spPr bwMode="auto">
          <a:xfrm>
            <a:off x="3727450" y="3742246"/>
            <a:ext cx="182563" cy="1857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2" name="object 57"/>
          <p:cNvSpPr>
            <a:spLocks noChangeArrowheads="1"/>
          </p:cNvSpPr>
          <p:nvPr/>
        </p:nvSpPr>
        <p:spPr bwMode="auto">
          <a:xfrm>
            <a:off x="4267200" y="3756533"/>
            <a:ext cx="182563" cy="1841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3" name="object 58"/>
          <p:cNvSpPr>
            <a:spLocks noChangeArrowheads="1"/>
          </p:cNvSpPr>
          <p:nvPr/>
        </p:nvSpPr>
        <p:spPr bwMode="auto">
          <a:xfrm>
            <a:off x="4805363" y="3772408"/>
            <a:ext cx="182562" cy="1841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4" name="object 59"/>
          <p:cNvSpPr>
            <a:spLocks noChangeArrowheads="1"/>
          </p:cNvSpPr>
          <p:nvPr/>
        </p:nvSpPr>
        <p:spPr bwMode="auto">
          <a:xfrm>
            <a:off x="5345113" y="3810508"/>
            <a:ext cx="182562" cy="1841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5" name="object 60"/>
          <p:cNvSpPr>
            <a:spLocks noChangeArrowheads="1"/>
          </p:cNvSpPr>
          <p:nvPr/>
        </p:nvSpPr>
        <p:spPr bwMode="auto">
          <a:xfrm>
            <a:off x="5883275" y="3924808"/>
            <a:ext cx="182563" cy="1841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6" name="object 61"/>
          <p:cNvSpPr>
            <a:spLocks noChangeArrowheads="1"/>
          </p:cNvSpPr>
          <p:nvPr/>
        </p:nvSpPr>
        <p:spPr bwMode="auto">
          <a:xfrm>
            <a:off x="2112963" y="3589846"/>
            <a:ext cx="182562" cy="1857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7" name="object 62"/>
          <p:cNvSpPr>
            <a:spLocks noChangeArrowheads="1"/>
          </p:cNvSpPr>
          <p:nvPr/>
        </p:nvSpPr>
        <p:spPr bwMode="auto">
          <a:xfrm>
            <a:off x="2649538" y="3658108"/>
            <a:ext cx="184150" cy="3571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8" name="object 63"/>
          <p:cNvSpPr>
            <a:spLocks noChangeArrowheads="1"/>
          </p:cNvSpPr>
          <p:nvPr/>
        </p:nvSpPr>
        <p:spPr bwMode="auto">
          <a:xfrm>
            <a:off x="3189288" y="3970846"/>
            <a:ext cx="182562" cy="1857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9" name="object 64"/>
          <p:cNvSpPr>
            <a:spLocks noChangeArrowheads="1"/>
          </p:cNvSpPr>
          <p:nvPr/>
        </p:nvSpPr>
        <p:spPr bwMode="auto">
          <a:xfrm>
            <a:off x="3727450" y="4237546"/>
            <a:ext cx="182563" cy="1857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0" name="object 65"/>
          <p:cNvSpPr>
            <a:spLocks noChangeArrowheads="1"/>
          </p:cNvSpPr>
          <p:nvPr/>
        </p:nvSpPr>
        <p:spPr bwMode="auto">
          <a:xfrm>
            <a:off x="4267200" y="4269296"/>
            <a:ext cx="182563" cy="1841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1" name="object 66"/>
          <p:cNvSpPr>
            <a:spLocks noChangeArrowheads="1"/>
          </p:cNvSpPr>
          <p:nvPr/>
        </p:nvSpPr>
        <p:spPr bwMode="auto">
          <a:xfrm>
            <a:off x="4805363" y="4307396"/>
            <a:ext cx="182562" cy="1841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2" name="object 67"/>
          <p:cNvSpPr>
            <a:spLocks noChangeArrowheads="1"/>
          </p:cNvSpPr>
          <p:nvPr/>
        </p:nvSpPr>
        <p:spPr bwMode="auto">
          <a:xfrm>
            <a:off x="5345113" y="4353433"/>
            <a:ext cx="182562" cy="1857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3" name="object 68"/>
          <p:cNvSpPr>
            <a:spLocks noChangeArrowheads="1"/>
          </p:cNvSpPr>
          <p:nvPr/>
        </p:nvSpPr>
        <p:spPr bwMode="auto">
          <a:xfrm>
            <a:off x="5883275" y="4377246"/>
            <a:ext cx="182563" cy="1841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4" name="object 69"/>
          <p:cNvSpPr>
            <a:spLocks noChangeArrowheads="1"/>
          </p:cNvSpPr>
          <p:nvPr/>
        </p:nvSpPr>
        <p:spPr bwMode="auto">
          <a:xfrm>
            <a:off x="2108200" y="3569208"/>
            <a:ext cx="192088" cy="193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5" name="object 70"/>
          <p:cNvSpPr>
            <a:spLocks noChangeArrowheads="1"/>
          </p:cNvSpPr>
          <p:nvPr/>
        </p:nvSpPr>
        <p:spPr bwMode="auto">
          <a:xfrm>
            <a:off x="2646363" y="3767646"/>
            <a:ext cx="192087" cy="193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6" name="object 71"/>
          <p:cNvSpPr>
            <a:spLocks noChangeArrowheads="1"/>
          </p:cNvSpPr>
          <p:nvPr/>
        </p:nvSpPr>
        <p:spPr bwMode="auto">
          <a:xfrm>
            <a:off x="3184525" y="4120071"/>
            <a:ext cx="192088" cy="1920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7" name="object 72"/>
          <p:cNvSpPr>
            <a:spLocks noChangeArrowheads="1"/>
          </p:cNvSpPr>
          <p:nvPr/>
        </p:nvSpPr>
        <p:spPr bwMode="auto">
          <a:xfrm>
            <a:off x="3722688" y="4339146"/>
            <a:ext cx="192087" cy="193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8" name="object 73"/>
          <p:cNvSpPr>
            <a:spLocks noChangeArrowheads="1"/>
          </p:cNvSpPr>
          <p:nvPr/>
        </p:nvSpPr>
        <p:spPr bwMode="auto">
          <a:xfrm>
            <a:off x="4800600" y="4531233"/>
            <a:ext cx="192088" cy="193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9" name="object 74"/>
          <p:cNvSpPr>
            <a:spLocks noChangeArrowheads="1"/>
          </p:cNvSpPr>
          <p:nvPr/>
        </p:nvSpPr>
        <p:spPr bwMode="auto">
          <a:xfrm>
            <a:off x="5340350" y="4569333"/>
            <a:ext cx="192088" cy="193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0" name="object 75"/>
          <p:cNvSpPr>
            <a:spLocks noChangeArrowheads="1"/>
          </p:cNvSpPr>
          <p:nvPr/>
        </p:nvSpPr>
        <p:spPr bwMode="auto">
          <a:xfrm>
            <a:off x="5878513" y="4601083"/>
            <a:ext cx="192087" cy="193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1" name="object 76"/>
          <p:cNvSpPr>
            <a:spLocks noChangeArrowheads="1"/>
          </p:cNvSpPr>
          <p:nvPr/>
        </p:nvSpPr>
        <p:spPr bwMode="auto">
          <a:xfrm>
            <a:off x="4262438" y="4616958"/>
            <a:ext cx="192087" cy="1920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2" name="object 77"/>
          <p:cNvSpPr>
            <a:spLocks noChangeArrowheads="1"/>
          </p:cNvSpPr>
          <p:nvPr/>
        </p:nvSpPr>
        <p:spPr bwMode="auto">
          <a:xfrm>
            <a:off x="4800600" y="4647121"/>
            <a:ext cx="192088" cy="1936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3" name="object 78"/>
          <p:cNvSpPr>
            <a:spLocks noChangeArrowheads="1"/>
          </p:cNvSpPr>
          <p:nvPr/>
        </p:nvSpPr>
        <p:spPr bwMode="auto">
          <a:xfrm>
            <a:off x="5340350" y="4797933"/>
            <a:ext cx="192088" cy="1936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4" name="object 79"/>
          <p:cNvSpPr>
            <a:spLocks noChangeArrowheads="1"/>
          </p:cNvSpPr>
          <p:nvPr/>
        </p:nvSpPr>
        <p:spPr bwMode="auto">
          <a:xfrm>
            <a:off x="5878513" y="4836033"/>
            <a:ext cx="192087" cy="1936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5" name="object 80"/>
          <p:cNvSpPr>
            <a:spLocks/>
          </p:cNvSpPr>
          <p:nvPr/>
        </p:nvSpPr>
        <p:spPr bwMode="auto">
          <a:xfrm>
            <a:off x="2201863" y="1484821"/>
            <a:ext cx="3771900" cy="533400"/>
          </a:xfrm>
          <a:custGeom>
            <a:avLst/>
            <a:gdLst>
              <a:gd name="T0" fmla="*/ 0 w 3771900"/>
              <a:gd name="T1" fmla="*/ 0 h 533400"/>
              <a:gd name="T2" fmla="*/ 539496 w 3771900"/>
              <a:gd name="T3" fmla="*/ 163068 h 533400"/>
              <a:gd name="T4" fmla="*/ 1077468 w 3771900"/>
              <a:gd name="T5" fmla="*/ 333756 h 533400"/>
              <a:gd name="T6" fmla="*/ 1616964 w 3771900"/>
              <a:gd name="T7" fmla="*/ 370332 h 533400"/>
              <a:gd name="T8" fmla="*/ 2154936 w 3771900"/>
              <a:gd name="T9" fmla="*/ 419100 h 533400"/>
              <a:gd name="T10" fmla="*/ 2694432 w 3771900"/>
              <a:gd name="T11" fmla="*/ 449580 h 533400"/>
              <a:gd name="T12" fmla="*/ 3232404 w 3771900"/>
              <a:gd name="T13" fmla="*/ 533400 h 533400"/>
              <a:gd name="T14" fmla="*/ 3771900 w 3771900"/>
              <a:gd name="T15" fmla="*/ 533400 h 53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1900" h="533400">
                <a:moveTo>
                  <a:pt x="0" y="0"/>
                </a:moveTo>
                <a:lnTo>
                  <a:pt x="539496" y="163068"/>
                </a:lnTo>
                <a:lnTo>
                  <a:pt x="1077468" y="333756"/>
                </a:lnTo>
                <a:lnTo>
                  <a:pt x="1616964" y="370332"/>
                </a:lnTo>
                <a:lnTo>
                  <a:pt x="2154936" y="419100"/>
                </a:lnTo>
                <a:lnTo>
                  <a:pt x="2694432" y="449580"/>
                </a:lnTo>
                <a:lnTo>
                  <a:pt x="3232404" y="533400"/>
                </a:lnTo>
                <a:lnTo>
                  <a:pt x="3771900" y="53340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26" name="object 81"/>
          <p:cNvSpPr>
            <a:spLocks noChangeArrowheads="1"/>
          </p:cNvSpPr>
          <p:nvPr/>
        </p:nvSpPr>
        <p:spPr bwMode="auto">
          <a:xfrm>
            <a:off x="2151063" y="1432433"/>
            <a:ext cx="104775" cy="1047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7" name="object 82"/>
          <p:cNvSpPr>
            <a:spLocks noChangeArrowheads="1"/>
          </p:cNvSpPr>
          <p:nvPr/>
        </p:nvSpPr>
        <p:spPr bwMode="auto">
          <a:xfrm>
            <a:off x="2687638" y="1595946"/>
            <a:ext cx="106362" cy="1047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8" name="object 83"/>
          <p:cNvSpPr>
            <a:spLocks noChangeArrowheads="1"/>
          </p:cNvSpPr>
          <p:nvPr/>
        </p:nvSpPr>
        <p:spPr bwMode="auto">
          <a:xfrm>
            <a:off x="3227388" y="1765808"/>
            <a:ext cx="106362" cy="10636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9" name="object 84"/>
          <p:cNvSpPr>
            <a:spLocks noChangeArrowheads="1"/>
          </p:cNvSpPr>
          <p:nvPr/>
        </p:nvSpPr>
        <p:spPr bwMode="auto">
          <a:xfrm>
            <a:off x="3765550" y="1802321"/>
            <a:ext cx="104775" cy="1063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0" name="object 85"/>
          <p:cNvSpPr>
            <a:spLocks noChangeArrowheads="1"/>
          </p:cNvSpPr>
          <p:nvPr/>
        </p:nvSpPr>
        <p:spPr bwMode="auto">
          <a:xfrm>
            <a:off x="4305300" y="1849946"/>
            <a:ext cx="104775" cy="1047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1" name="object 86"/>
          <p:cNvSpPr>
            <a:spLocks noChangeArrowheads="1"/>
          </p:cNvSpPr>
          <p:nvPr/>
        </p:nvSpPr>
        <p:spPr bwMode="auto">
          <a:xfrm>
            <a:off x="4843463" y="1880108"/>
            <a:ext cx="104775" cy="10636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2" name="object 87"/>
          <p:cNvSpPr>
            <a:spLocks noChangeArrowheads="1"/>
          </p:cNvSpPr>
          <p:nvPr/>
        </p:nvSpPr>
        <p:spPr bwMode="auto">
          <a:xfrm>
            <a:off x="5383213" y="1965833"/>
            <a:ext cx="104775" cy="1047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3" name="object 88"/>
          <p:cNvSpPr>
            <a:spLocks noChangeArrowheads="1"/>
          </p:cNvSpPr>
          <p:nvPr/>
        </p:nvSpPr>
        <p:spPr bwMode="auto">
          <a:xfrm>
            <a:off x="5921375" y="1965833"/>
            <a:ext cx="104775" cy="1047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4" name="object 89"/>
          <p:cNvSpPr>
            <a:spLocks noChangeArrowheads="1"/>
          </p:cNvSpPr>
          <p:nvPr/>
        </p:nvSpPr>
        <p:spPr bwMode="auto">
          <a:xfrm>
            <a:off x="5921375" y="2643696"/>
            <a:ext cx="104775" cy="10636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5" name="object 90"/>
          <p:cNvSpPr>
            <a:spLocks/>
          </p:cNvSpPr>
          <p:nvPr/>
        </p:nvSpPr>
        <p:spPr bwMode="auto">
          <a:xfrm>
            <a:off x="2201863" y="3612071"/>
            <a:ext cx="3771900" cy="382587"/>
          </a:xfrm>
          <a:custGeom>
            <a:avLst/>
            <a:gdLst>
              <a:gd name="T0" fmla="*/ 0 w 3771900"/>
              <a:gd name="T1" fmla="*/ 0 h 382904"/>
              <a:gd name="T2" fmla="*/ 539496 w 3771900"/>
              <a:gd name="T3" fmla="*/ 115823 h 382904"/>
              <a:gd name="T4" fmla="*/ 1077468 w 3771900"/>
              <a:gd name="T5" fmla="*/ 173736 h 382904"/>
              <a:gd name="T6" fmla="*/ 1616964 w 3771900"/>
              <a:gd name="T7" fmla="*/ 199644 h 382904"/>
              <a:gd name="T8" fmla="*/ 2154936 w 3771900"/>
              <a:gd name="T9" fmla="*/ 214884 h 382904"/>
              <a:gd name="T10" fmla="*/ 2694432 w 3771900"/>
              <a:gd name="T11" fmla="*/ 230124 h 382904"/>
              <a:gd name="T12" fmla="*/ 3232404 w 3771900"/>
              <a:gd name="T13" fmla="*/ 266700 h 382904"/>
              <a:gd name="T14" fmla="*/ 3771900 w 3771900"/>
              <a:gd name="T15" fmla="*/ 382524 h 382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1900" h="382904">
                <a:moveTo>
                  <a:pt x="0" y="0"/>
                </a:moveTo>
                <a:lnTo>
                  <a:pt x="539496" y="115823"/>
                </a:lnTo>
                <a:lnTo>
                  <a:pt x="1077468" y="173736"/>
                </a:lnTo>
                <a:lnTo>
                  <a:pt x="1616964" y="199644"/>
                </a:lnTo>
                <a:lnTo>
                  <a:pt x="2154936" y="214884"/>
                </a:lnTo>
                <a:lnTo>
                  <a:pt x="2694432" y="230124"/>
                </a:lnTo>
                <a:lnTo>
                  <a:pt x="3232404" y="266700"/>
                </a:lnTo>
                <a:lnTo>
                  <a:pt x="3771900" y="382524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36" name="object 91"/>
          <p:cNvSpPr>
            <a:spLocks noChangeArrowheads="1"/>
          </p:cNvSpPr>
          <p:nvPr/>
        </p:nvSpPr>
        <p:spPr bwMode="auto">
          <a:xfrm>
            <a:off x="2152650" y="3561271"/>
            <a:ext cx="103188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7" name="object 92"/>
          <p:cNvSpPr>
            <a:spLocks noChangeArrowheads="1"/>
          </p:cNvSpPr>
          <p:nvPr/>
        </p:nvSpPr>
        <p:spPr bwMode="auto">
          <a:xfrm>
            <a:off x="2689225" y="3675571"/>
            <a:ext cx="104775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8" name="object 93"/>
          <p:cNvSpPr>
            <a:spLocks noChangeArrowheads="1"/>
          </p:cNvSpPr>
          <p:nvPr/>
        </p:nvSpPr>
        <p:spPr bwMode="auto">
          <a:xfrm>
            <a:off x="3228975" y="3735896"/>
            <a:ext cx="104775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9" name="object 94"/>
          <p:cNvSpPr>
            <a:spLocks noChangeArrowheads="1"/>
          </p:cNvSpPr>
          <p:nvPr/>
        </p:nvSpPr>
        <p:spPr bwMode="auto">
          <a:xfrm>
            <a:off x="3767138" y="3761296"/>
            <a:ext cx="103187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0" name="object 95"/>
          <p:cNvSpPr>
            <a:spLocks noChangeArrowheads="1"/>
          </p:cNvSpPr>
          <p:nvPr/>
        </p:nvSpPr>
        <p:spPr bwMode="auto">
          <a:xfrm>
            <a:off x="4306888" y="3775583"/>
            <a:ext cx="103187" cy="10318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1" name="object 96"/>
          <p:cNvSpPr>
            <a:spLocks noChangeArrowheads="1"/>
          </p:cNvSpPr>
          <p:nvPr/>
        </p:nvSpPr>
        <p:spPr bwMode="auto">
          <a:xfrm>
            <a:off x="4845050" y="3789871"/>
            <a:ext cx="103188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2" name="object 97"/>
          <p:cNvSpPr>
            <a:spLocks noChangeArrowheads="1"/>
          </p:cNvSpPr>
          <p:nvPr/>
        </p:nvSpPr>
        <p:spPr bwMode="auto">
          <a:xfrm>
            <a:off x="5384800" y="3827971"/>
            <a:ext cx="103188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3" name="object 98"/>
          <p:cNvSpPr>
            <a:spLocks noChangeArrowheads="1"/>
          </p:cNvSpPr>
          <p:nvPr/>
        </p:nvSpPr>
        <p:spPr bwMode="auto">
          <a:xfrm>
            <a:off x="5922963" y="3942271"/>
            <a:ext cx="103187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4" name="object 99"/>
          <p:cNvSpPr>
            <a:spLocks/>
          </p:cNvSpPr>
          <p:nvPr/>
        </p:nvSpPr>
        <p:spPr bwMode="auto">
          <a:xfrm>
            <a:off x="2201863" y="3659696"/>
            <a:ext cx="3771900" cy="787400"/>
          </a:xfrm>
          <a:custGeom>
            <a:avLst/>
            <a:gdLst>
              <a:gd name="T0" fmla="*/ 0 w 3771900"/>
              <a:gd name="T1" fmla="*/ 0 h 788035"/>
              <a:gd name="T2" fmla="*/ 539496 w 3771900"/>
              <a:gd name="T3" fmla="*/ 242315 h 788035"/>
              <a:gd name="T4" fmla="*/ 1077468 w 3771900"/>
              <a:gd name="T5" fmla="*/ 382523 h 788035"/>
              <a:gd name="T6" fmla="*/ 1616964 w 3771900"/>
              <a:gd name="T7" fmla="*/ 649223 h 788035"/>
              <a:gd name="T8" fmla="*/ 2154936 w 3771900"/>
              <a:gd name="T9" fmla="*/ 679703 h 788035"/>
              <a:gd name="T10" fmla="*/ 2694432 w 3771900"/>
              <a:gd name="T11" fmla="*/ 716279 h 788035"/>
              <a:gd name="T12" fmla="*/ 3232404 w 3771900"/>
              <a:gd name="T13" fmla="*/ 763523 h 788035"/>
              <a:gd name="T14" fmla="*/ 3771900 w 3771900"/>
              <a:gd name="T15" fmla="*/ 787907 h 788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1900" h="788035">
                <a:moveTo>
                  <a:pt x="0" y="0"/>
                </a:moveTo>
                <a:lnTo>
                  <a:pt x="539496" y="242315"/>
                </a:lnTo>
                <a:lnTo>
                  <a:pt x="1077468" y="382523"/>
                </a:lnTo>
                <a:lnTo>
                  <a:pt x="1616964" y="649223"/>
                </a:lnTo>
                <a:lnTo>
                  <a:pt x="2154936" y="679703"/>
                </a:lnTo>
                <a:lnTo>
                  <a:pt x="2694432" y="716279"/>
                </a:lnTo>
                <a:lnTo>
                  <a:pt x="3232404" y="763523"/>
                </a:lnTo>
                <a:lnTo>
                  <a:pt x="3771900" y="787907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45" name="object 100"/>
          <p:cNvSpPr>
            <a:spLocks noChangeArrowheads="1"/>
          </p:cNvSpPr>
          <p:nvPr/>
        </p:nvSpPr>
        <p:spPr bwMode="auto">
          <a:xfrm>
            <a:off x="2152650" y="3608896"/>
            <a:ext cx="103188" cy="1031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6" name="object 101"/>
          <p:cNvSpPr>
            <a:spLocks noChangeArrowheads="1"/>
          </p:cNvSpPr>
          <p:nvPr/>
        </p:nvSpPr>
        <p:spPr bwMode="auto">
          <a:xfrm>
            <a:off x="2689225" y="3850196"/>
            <a:ext cx="104775" cy="1031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7" name="object 102"/>
          <p:cNvSpPr>
            <a:spLocks noChangeArrowheads="1"/>
          </p:cNvSpPr>
          <p:nvPr/>
        </p:nvSpPr>
        <p:spPr bwMode="auto">
          <a:xfrm>
            <a:off x="3228975" y="3989896"/>
            <a:ext cx="104775" cy="1031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8" name="object 103"/>
          <p:cNvSpPr>
            <a:spLocks noChangeArrowheads="1"/>
          </p:cNvSpPr>
          <p:nvPr/>
        </p:nvSpPr>
        <p:spPr bwMode="auto">
          <a:xfrm>
            <a:off x="3767138" y="4256596"/>
            <a:ext cx="103187" cy="1031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9" name="object 104"/>
          <p:cNvSpPr>
            <a:spLocks noChangeArrowheads="1"/>
          </p:cNvSpPr>
          <p:nvPr/>
        </p:nvSpPr>
        <p:spPr bwMode="auto">
          <a:xfrm>
            <a:off x="4306888" y="4286758"/>
            <a:ext cx="103187" cy="10318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0" name="object 105"/>
          <p:cNvSpPr>
            <a:spLocks noChangeArrowheads="1"/>
          </p:cNvSpPr>
          <p:nvPr/>
        </p:nvSpPr>
        <p:spPr bwMode="auto">
          <a:xfrm>
            <a:off x="4845050" y="4324858"/>
            <a:ext cx="103188" cy="10318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1" name="object 106"/>
          <p:cNvSpPr>
            <a:spLocks noChangeArrowheads="1"/>
          </p:cNvSpPr>
          <p:nvPr/>
        </p:nvSpPr>
        <p:spPr bwMode="auto">
          <a:xfrm>
            <a:off x="5384800" y="4372483"/>
            <a:ext cx="103188" cy="10318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2" name="object 107"/>
          <p:cNvSpPr>
            <a:spLocks noChangeArrowheads="1"/>
          </p:cNvSpPr>
          <p:nvPr/>
        </p:nvSpPr>
        <p:spPr bwMode="auto">
          <a:xfrm>
            <a:off x="5922963" y="4394708"/>
            <a:ext cx="103187" cy="1047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3" name="object 108"/>
          <p:cNvSpPr>
            <a:spLocks/>
          </p:cNvSpPr>
          <p:nvPr/>
        </p:nvSpPr>
        <p:spPr bwMode="auto">
          <a:xfrm>
            <a:off x="2201863" y="3642233"/>
            <a:ext cx="3771900" cy="1047750"/>
          </a:xfrm>
          <a:custGeom>
            <a:avLst/>
            <a:gdLst>
              <a:gd name="T0" fmla="*/ 0 w 3771900"/>
              <a:gd name="T1" fmla="*/ 0 h 1047114"/>
              <a:gd name="T2" fmla="*/ 539496 w 3771900"/>
              <a:gd name="T3" fmla="*/ 199644 h 1047114"/>
              <a:gd name="T4" fmla="*/ 1077468 w 3771900"/>
              <a:gd name="T5" fmla="*/ 551688 h 1047114"/>
              <a:gd name="T6" fmla="*/ 1616964 w 3771900"/>
              <a:gd name="T7" fmla="*/ 769620 h 1047114"/>
              <a:gd name="T8" fmla="*/ 2154936 w 3771900"/>
              <a:gd name="T9" fmla="*/ 1046988 h 1047114"/>
              <a:gd name="T10" fmla="*/ 2694432 w 3771900"/>
              <a:gd name="T11" fmla="*/ 963168 h 1047114"/>
              <a:gd name="T12" fmla="*/ 3232404 w 3771900"/>
              <a:gd name="T13" fmla="*/ 999744 h 1047114"/>
              <a:gd name="T14" fmla="*/ 3771900 w 3771900"/>
              <a:gd name="T15" fmla="*/ 1031747 h 104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1900" h="1047114">
                <a:moveTo>
                  <a:pt x="0" y="0"/>
                </a:moveTo>
                <a:lnTo>
                  <a:pt x="539496" y="199644"/>
                </a:lnTo>
                <a:lnTo>
                  <a:pt x="1077468" y="551688"/>
                </a:lnTo>
                <a:lnTo>
                  <a:pt x="1616964" y="769620"/>
                </a:lnTo>
                <a:lnTo>
                  <a:pt x="2154936" y="1046988"/>
                </a:lnTo>
                <a:lnTo>
                  <a:pt x="2694432" y="963168"/>
                </a:lnTo>
                <a:lnTo>
                  <a:pt x="3232404" y="999744"/>
                </a:lnTo>
                <a:lnTo>
                  <a:pt x="3771900" y="1031747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54" name="object 109"/>
          <p:cNvSpPr>
            <a:spLocks noChangeArrowheads="1"/>
          </p:cNvSpPr>
          <p:nvPr/>
        </p:nvSpPr>
        <p:spPr bwMode="auto">
          <a:xfrm>
            <a:off x="2147888" y="3586671"/>
            <a:ext cx="112712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5" name="object 110"/>
          <p:cNvSpPr>
            <a:spLocks noChangeArrowheads="1"/>
          </p:cNvSpPr>
          <p:nvPr/>
        </p:nvSpPr>
        <p:spPr bwMode="auto">
          <a:xfrm>
            <a:off x="2686050" y="3783521"/>
            <a:ext cx="112713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6" name="object 111"/>
          <p:cNvSpPr>
            <a:spLocks noChangeArrowheads="1"/>
          </p:cNvSpPr>
          <p:nvPr/>
        </p:nvSpPr>
        <p:spPr bwMode="auto">
          <a:xfrm>
            <a:off x="3224213" y="4135946"/>
            <a:ext cx="112712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7" name="object 112"/>
          <p:cNvSpPr>
            <a:spLocks noChangeArrowheads="1"/>
          </p:cNvSpPr>
          <p:nvPr/>
        </p:nvSpPr>
        <p:spPr bwMode="auto">
          <a:xfrm>
            <a:off x="3762375" y="4355021"/>
            <a:ext cx="112713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8" name="object 113"/>
          <p:cNvSpPr>
            <a:spLocks noChangeArrowheads="1"/>
          </p:cNvSpPr>
          <p:nvPr/>
        </p:nvSpPr>
        <p:spPr bwMode="auto">
          <a:xfrm>
            <a:off x="4302125" y="4632833"/>
            <a:ext cx="112713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9" name="object 114"/>
          <p:cNvSpPr>
            <a:spLocks noChangeArrowheads="1"/>
          </p:cNvSpPr>
          <p:nvPr/>
        </p:nvSpPr>
        <p:spPr bwMode="auto">
          <a:xfrm>
            <a:off x="5380038" y="4585208"/>
            <a:ext cx="112712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60" name="object 115"/>
          <p:cNvSpPr>
            <a:spLocks noChangeArrowheads="1"/>
          </p:cNvSpPr>
          <p:nvPr/>
        </p:nvSpPr>
        <p:spPr bwMode="auto">
          <a:xfrm>
            <a:off x="5918200" y="4616958"/>
            <a:ext cx="112713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61" name="object 116"/>
          <p:cNvSpPr>
            <a:spLocks/>
          </p:cNvSpPr>
          <p:nvPr/>
        </p:nvSpPr>
        <p:spPr bwMode="auto">
          <a:xfrm>
            <a:off x="4357688" y="4689983"/>
            <a:ext cx="1616075" cy="219075"/>
          </a:xfrm>
          <a:custGeom>
            <a:avLst/>
            <a:gdLst>
              <a:gd name="T0" fmla="*/ 0 w 1617345"/>
              <a:gd name="T1" fmla="*/ 0 h 219710"/>
              <a:gd name="T2" fmla="*/ 539496 w 1617345"/>
              <a:gd name="T3" fmla="*/ 30480 h 219710"/>
              <a:gd name="T4" fmla="*/ 1077468 w 1617345"/>
              <a:gd name="T5" fmla="*/ 182880 h 219710"/>
              <a:gd name="T6" fmla="*/ 1616964 w 1617345"/>
              <a:gd name="T7" fmla="*/ 219456 h 219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17345" h="219710">
                <a:moveTo>
                  <a:pt x="0" y="0"/>
                </a:moveTo>
                <a:lnTo>
                  <a:pt x="539496" y="30480"/>
                </a:lnTo>
                <a:lnTo>
                  <a:pt x="1077468" y="182880"/>
                </a:lnTo>
                <a:lnTo>
                  <a:pt x="1616964" y="219456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62" name="object 117"/>
          <p:cNvSpPr>
            <a:spLocks noChangeArrowheads="1"/>
          </p:cNvSpPr>
          <p:nvPr/>
        </p:nvSpPr>
        <p:spPr bwMode="auto">
          <a:xfrm>
            <a:off x="4302125" y="4632833"/>
            <a:ext cx="112713" cy="1143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63" name="object 118"/>
          <p:cNvSpPr>
            <a:spLocks noChangeArrowheads="1"/>
          </p:cNvSpPr>
          <p:nvPr/>
        </p:nvSpPr>
        <p:spPr bwMode="auto">
          <a:xfrm>
            <a:off x="4840288" y="4547108"/>
            <a:ext cx="112712" cy="2301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64" name="object 119"/>
          <p:cNvSpPr>
            <a:spLocks noChangeArrowheads="1"/>
          </p:cNvSpPr>
          <p:nvPr/>
        </p:nvSpPr>
        <p:spPr bwMode="auto">
          <a:xfrm>
            <a:off x="5380038" y="4813808"/>
            <a:ext cx="112712" cy="1143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65" name="object 120"/>
          <p:cNvSpPr>
            <a:spLocks noChangeArrowheads="1"/>
          </p:cNvSpPr>
          <p:nvPr/>
        </p:nvSpPr>
        <p:spPr bwMode="auto">
          <a:xfrm>
            <a:off x="5918200" y="4851908"/>
            <a:ext cx="112713" cy="1143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121" name="object 121"/>
          <p:cNvSpPr txBox="1"/>
          <p:nvPr/>
        </p:nvSpPr>
        <p:spPr>
          <a:xfrm>
            <a:off x="1577975" y="5166233"/>
            <a:ext cx="2349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577975" y="4785233"/>
            <a:ext cx="2349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577975" y="4402646"/>
            <a:ext cx="2349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493838" y="4021646"/>
            <a:ext cx="32226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408113" y="3639058"/>
            <a:ext cx="407987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281113" y="3258058"/>
            <a:ext cx="5334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,</a:t>
            </a:r>
            <a:r>
              <a:rPr sz="1200" dirty="0">
                <a:latin typeface="Arial"/>
                <a:cs typeface="Arial"/>
              </a:rPr>
              <a:t>00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196975" y="2875471"/>
            <a:ext cx="619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,0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111250" y="2494471"/>
            <a:ext cx="7048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00</a:t>
            </a:r>
            <a:r>
              <a:rPr sz="1200" spc="-1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984250" y="2111883"/>
            <a:ext cx="8318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,</a:t>
            </a:r>
            <a:r>
              <a:rPr sz="1200" dirty="0">
                <a:latin typeface="Arial"/>
                <a:cs typeface="Arial"/>
              </a:rPr>
              <a:t>00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,0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900113" y="1730883"/>
            <a:ext cx="9144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,0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00</a:t>
            </a:r>
            <a:r>
              <a:rPr sz="1200" spc="-1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15975" y="1349883"/>
            <a:ext cx="1000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00</a:t>
            </a:r>
            <a:r>
              <a:rPr sz="1200" spc="-10" dirty="0">
                <a:latin typeface="Arial"/>
                <a:cs typeface="Arial"/>
              </a:rPr>
              <a:t>,</a:t>
            </a:r>
            <a:r>
              <a:rPr sz="1200" dirty="0">
                <a:latin typeface="Arial"/>
                <a:cs typeface="Arial"/>
              </a:rPr>
              <a:t>00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020888" y="5347208"/>
            <a:ext cx="365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9</a:t>
            </a:r>
            <a:r>
              <a:rPr sz="1200" dirty="0">
                <a:latin typeface="Arial"/>
                <a:cs typeface="Arial"/>
              </a:rPr>
              <a:t>85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559050" y="5347208"/>
            <a:ext cx="36671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9</a:t>
            </a:r>
            <a:r>
              <a:rPr sz="1200" dirty="0">
                <a:latin typeface="Arial"/>
                <a:cs typeface="Arial"/>
              </a:rPr>
              <a:t>90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098800" y="5347208"/>
            <a:ext cx="365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9</a:t>
            </a:r>
            <a:r>
              <a:rPr sz="1200" dirty="0">
                <a:latin typeface="Arial"/>
                <a:cs typeface="Arial"/>
              </a:rPr>
              <a:t>95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636963" y="5347208"/>
            <a:ext cx="36671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176713" y="5347208"/>
            <a:ext cx="365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714875" y="5347208"/>
            <a:ext cx="365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253038" y="5347208"/>
            <a:ext cx="36671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792788" y="5347208"/>
            <a:ext cx="365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21280" y="2994781"/>
            <a:ext cx="177800" cy="700405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defRPr/>
            </a:pPr>
            <a:r>
              <a:rPr sz="1200" spc="-3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ime</a:t>
            </a:r>
            <a:r>
              <a:rPr sz="1200" spc="-5" dirty="0">
                <a:latin typeface="Arial"/>
                <a:cs typeface="Arial"/>
              </a:rPr>
              <a:t> (n</a:t>
            </a:r>
            <a:r>
              <a:rPr sz="1200" dirty="0">
                <a:latin typeface="Arial"/>
                <a:cs typeface="Arial"/>
              </a:rPr>
              <a:t>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914775" y="5561521"/>
            <a:ext cx="3492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spc="-7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ear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287" name="object 142"/>
          <p:cNvSpPr>
            <a:spLocks/>
          </p:cNvSpPr>
          <p:nvPr/>
        </p:nvSpPr>
        <p:spPr bwMode="auto">
          <a:xfrm>
            <a:off x="6697663" y="2904046"/>
            <a:ext cx="244475" cy="0"/>
          </a:xfrm>
          <a:custGeom>
            <a:avLst/>
            <a:gdLst>
              <a:gd name="T0" fmla="*/ 0 w 243840"/>
              <a:gd name="T1" fmla="*/ 243840 w 24384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88" name="object 143"/>
          <p:cNvSpPr>
            <a:spLocks/>
          </p:cNvSpPr>
          <p:nvPr/>
        </p:nvSpPr>
        <p:spPr bwMode="auto">
          <a:xfrm>
            <a:off x="6775450" y="2859596"/>
            <a:ext cx="88900" cy="88900"/>
          </a:xfrm>
          <a:custGeom>
            <a:avLst/>
            <a:gdLst>
              <a:gd name="T0" fmla="*/ 44450 w 88900"/>
              <a:gd name="T1" fmla="*/ 0 h 88900"/>
              <a:gd name="T2" fmla="*/ 0 w 88900"/>
              <a:gd name="T3" fmla="*/ 44450 h 88900"/>
              <a:gd name="T4" fmla="*/ 44450 w 88900"/>
              <a:gd name="T5" fmla="*/ 88900 h 88900"/>
              <a:gd name="T6" fmla="*/ 88900 w 88900"/>
              <a:gd name="T7" fmla="*/ 44450 h 88900"/>
              <a:gd name="T8" fmla="*/ 44450 w 88900"/>
              <a:gd name="T9" fmla="*/ 0 h 88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00" h="88900">
                <a:moveTo>
                  <a:pt x="44450" y="0"/>
                </a:moveTo>
                <a:lnTo>
                  <a:pt x="0" y="44450"/>
                </a:lnTo>
                <a:lnTo>
                  <a:pt x="44450" y="88900"/>
                </a:lnTo>
                <a:lnTo>
                  <a:pt x="88900" y="4445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89" name="object 144"/>
          <p:cNvSpPr>
            <a:spLocks/>
          </p:cNvSpPr>
          <p:nvPr/>
        </p:nvSpPr>
        <p:spPr bwMode="auto">
          <a:xfrm>
            <a:off x="6697663" y="3148521"/>
            <a:ext cx="244475" cy="0"/>
          </a:xfrm>
          <a:custGeom>
            <a:avLst/>
            <a:gdLst>
              <a:gd name="T0" fmla="*/ 0 w 243840"/>
              <a:gd name="T1" fmla="*/ 243840 w 24384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0" name="object 145"/>
          <p:cNvSpPr>
            <a:spLocks/>
          </p:cNvSpPr>
          <p:nvPr/>
        </p:nvSpPr>
        <p:spPr bwMode="auto">
          <a:xfrm>
            <a:off x="6775450" y="3104071"/>
            <a:ext cx="88900" cy="88900"/>
          </a:xfrm>
          <a:custGeom>
            <a:avLst/>
            <a:gdLst>
              <a:gd name="T0" fmla="*/ 44450 w 88900"/>
              <a:gd name="T1" fmla="*/ 0 h 88900"/>
              <a:gd name="T2" fmla="*/ 0 w 88900"/>
              <a:gd name="T3" fmla="*/ 88899 h 88900"/>
              <a:gd name="T4" fmla="*/ 88900 w 88900"/>
              <a:gd name="T5" fmla="*/ 88899 h 88900"/>
              <a:gd name="T6" fmla="*/ 44450 w 88900"/>
              <a:gd name="T7" fmla="*/ 0 h 88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900" h="88900">
                <a:moveTo>
                  <a:pt x="44450" y="0"/>
                </a:moveTo>
                <a:lnTo>
                  <a:pt x="0" y="88899"/>
                </a:lnTo>
                <a:lnTo>
                  <a:pt x="88900" y="88899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1" name="object 146"/>
          <p:cNvSpPr>
            <a:spLocks/>
          </p:cNvSpPr>
          <p:nvPr/>
        </p:nvSpPr>
        <p:spPr bwMode="auto">
          <a:xfrm>
            <a:off x="6864350" y="3394583"/>
            <a:ext cx="77788" cy="0"/>
          </a:xfrm>
          <a:custGeom>
            <a:avLst/>
            <a:gdLst>
              <a:gd name="T0" fmla="*/ 0 w 78104"/>
              <a:gd name="T1" fmla="*/ 77724 w 78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2" name="object 147"/>
          <p:cNvSpPr>
            <a:spLocks/>
          </p:cNvSpPr>
          <p:nvPr/>
        </p:nvSpPr>
        <p:spPr bwMode="auto">
          <a:xfrm>
            <a:off x="6697663" y="3394583"/>
            <a:ext cx="77787" cy="0"/>
          </a:xfrm>
          <a:custGeom>
            <a:avLst/>
            <a:gdLst>
              <a:gd name="T0" fmla="*/ 0 w 78104"/>
              <a:gd name="T1" fmla="*/ 77724 w 78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3" name="object 148"/>
          <p:cNvSpPr>
            <a:spLocks/>
          </p:cNvSpPr>
          <p:nvPr/>
        </p:nvSpPr>
        <p:spPr bwMode="auto">
          <a:xfrm>
            <a:off x="6775450" y="3350133"/>
            <a:ext cx="88900" cy="88900"/>
          </a:xfrm>
          <a:custGeom>
            <a:avLst/>
            <a:gdLst>
              <a:gd name="T0" fmla="*/ 0 w 88900"/>
              <a:gd name="T1" fmla="*/ 0 h 88900"/>
              <a:gd name="T2" fmla="*/ 88392 w 88900"/>
              <a:gd name="T3" fmla="*/ 0 h 88900"/>
              <a:gd name="T4" fmla="*/ 88392 w 88900"/>
              <a:gd name="T5" fmla="*/ 88391 h 88900"/>
              <a:gd name="T6" fmla="*/ 0 w 88900"/>
              <a:gd name="T7" fmla="*/ 88391 h 88900"/>
              <a:gd name="T8" fmla="*/ 0 w 88900"/>
              <a:gd name="T9" fmla="*/ 0 h 88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00" h="88900">
                <a:moveTo>
                  <a:pt x="0" y="0"/>
                </a:moveTo>
                <a:lnTo>
                  <a:pt x="88392" y="0"/>
                </a:lnTo>
                <a:lnTo>
                  <a:pt x="88392" y="88391"/>
                </a:lnTo>
                <a:lnTo>
                  <a:pt x="0" y="883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4" name="object 149"/>
          <p:cNvSpPr>
            <a:spLocks/>
          </p:cNvSpPr>
          <p:nvPr/>
        </p:nvSpPr>
        <p:spPr bwMode="auto">
          <a:xfrm>
            <a:off x="6697663" y="3639058"/>
            <a:ext cx="244475" cy="0"/>
          </a:xfrm>
          <a:custGeom>
            <a:avLst/>
            <a:gdLst>
              <a:gd name="T0" fmla="*/ 0 w 243840"/>
              <a:gd name="T1" fmla="*/ 243840 w 24384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5" name="object 150"/>
          <p:cNvSpPr>
            <a:spLocks/>
          </p:cNvSpPr>
          <p:nvPr/>
        </p:nvSpPr>
        <p:spPr bwMode="auto">
          <a:xfrm>
            <a:off x="6777038" y="3596196"/>
            <a:ext cx="87312" cy="85725"/>
          </a:xfrm>
          <a:custGeom>
            <a:avLst/>
            <a:gdLst>
              <a:gd name="T0" fmla="*/ 36009 w 87629"/>
              <a:gd name="T1" fmla="*/ 0 h 86360"/>
              <a:gd name="T2" fmla="*/ 1339 w 87629"/>
              <a:gd name="T3" fmla="*/ 36332 h 86360"/>
              <a:gd name="T4" fmla="*/ 0 w 87629"/>
              <a:gd name="T5" fmla="*/ 53373 h 86360"/>
              <a:gd name="T6" fmla="*/ 4524 w 87629"/>
              <a:gd name="T7" fmla="*/ 64472 h 86360"/>
              <a:gd name="T8" fmla="*/ 12470 w 87629"/>
              <a:gd name="T9" fmla="*/ 73796 h 86360"/>
              <a:gd name="T10" fmla="*/ 23774 w 87629"/>
              <a:gd name="T11" fmla="*/ 80817 h 86360"/>
              <a:gd name="T12" fmla="*/ 38374 w 87629"/>
              <a:gd name="T13" fmla="*/ 85007 h 86360"/>
              <a:gd name="T14" fmla="*/ 56207 w 87629"/>
              <a:gd name="T15" fmla="*/ 85838 h 86360"/>
              <a:gd name="T16" fmla="*/ 68655 w 87629"/>
              <a:gd name="T17" fmla="*/ 79673 h 86360"/>
              <a:gd name="T18" fmla="*/ 78492 w 87629"/>
              <a:gd name="T19" fmla="*/ 70074 h 86360"/>
              <a:gd name="T20" fmla="*/ 84954 w 87629"/>
              <a:gd name="T21" fmla="*/ 57803 h 86360"/>
              <a:gd name="T22" fmla="*/ 87278 w 87629"/>
              <a:gd name="T23" fmla="*/ 43623 h 86360"/>
              <a:gd name="T24" fmla="*/ 87013 w 87629"/>
              <a:gd name="T25" fmla="*/ 38780 h 86360"/>
              <a:gd name="T26" fmla="*/ 52357 w 87629"/>
              <a:gd name="T27" fmla="*/ 1703 h 86360"/>
              <a:gd name="T28" fmla="*/ 36009 w 87629"/>
              <a:gd name="T29" fmla="*/ 0 h 8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7629" h="86360">
                <a:moveTo>
                  <a:pt x="36009" y="0"/>
                </a:moveTo>
                <a:lnTo>
                  <a:pt x="1339" y="36332"/>
                </a:lnTo>
                <a:lnTo>
                  <a:pt x="0" y="53373"/>
                </a:lnTo>
                <a:lnTo>
                  <a:pt x="4524" y="64472"/>
                </a:lnTo>
                <a:lnTo>
                  <a:pt x="12470" y="73796"/>
                </a:lnTo>
                <a:lnTo>
                  <a:pt x="23774" y="80817"/>
                </a:lnTo>
                <a:lnTo>
                  <a:pt x="38374" y="85007"/>
                </a:lnTo>
                <a:lnTo>
                  <a:pt x="56207" y="85838"/>
                </a:lnTo>
                <a:lnTo>
                  <a:pt x="68655" y="79673"/>
                </a:lnTo>
                <a:lnTo>
                  <a:pt x="78492" y="70074"/>
                </a:lnTo>
                <a:lnTo>
                  <a:pt x="84954" y="57803"/>
                </a:lnTo>
                <a:lnTo>
                  <a:pt x="87278" y="43623"/>
                </a:lnTo>
                <a:lnTo>
                  <a:pt x="87013" y="38780"/>
                </a:lnTo>
                <a:lnTo>
                  <a:pt x="52357" y="1703"/>
                </a:lnTo>
                <a:lnTo>
                  <a:pt x="360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6" name="object 151"/>
          <p:cNvSpPr>
            <a:spLocks/>
          </p:cNvSpPr>
          <p:nvPr/>
        </p:nvSpPr>
        <p:spPr bwMode="auto">
          <a:xfrm>
            <a:off x="6864350" y="3883533"/>
            <a:ext cx="77788" cy="0"/>
          </a:xfrm>
          <a:custGeom>
            <a:avLst/>
            <a:gdLst>
              <a:gd name="T0" fmla="*/ 0 w 78104"/>
              <a:gd name="T1" fmla="*/ 77724 w 78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7" name="object 152"/>
          <p:cNvSpPr>
            <a:spLocks/>
          </p:cNvSpPr>
          <p:nvPr/>
        </p:nvSpPr>
        <p:spPr bwMode="auto">
          <a:xfrm>
            <a:off x="6697663" y="3883533"/>
            <a:ext cx="77787" cy="0"/>
          </a:xfrm>
          <a:custGeom>
            <a:avLst/>
            <a:gdLst>
              <a:gd name="T0" fmla="*/ 0 w 78104"/>
              <a:gd name="T1" fmla="*/ 77724 w 78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8" name="object 153"/>
          <p:cNvSpPr>
            <a:spLocks/>
          </p:cNvSpPr>
          <p:nvPr/>
        </p:nvSpPr>
        <p:spPr bwMode="auto">
          <a:xfrm>
            <a:off x="6775450" y="3839083"/>
            <a:ext cx="88900" cy="90488"/>
          </a:xfrm>
          <a:custGeom>
            <a:avLst/>
            <a:gdLst>
              <a:gd name="T0" fmla="*/ 0 w 88900"/>
              <a:gd name="T1" fmla="*/ 0 h 90170"/>
              <a:gd name="T2" fmla="*/ 88392 w 88900"/>
              <a:gd name="T3" fmla="*/ 0 h 90170"/>
              <a:gd name="T4" fmla="*/ 88392 w 88900"/>
              <a:gd name="T5" fmla="*/ 89916 h 90170"/>
              <a:gd name="T6" fmla="*/ 0 w 88900"/>
              <a:gd name="T7" fmla="*/ 89916 h 90170"/>
              <a:gd name="T8" fmla="*/ 0 w 88900"/>
              <a:gd name="T9" fmla="*/ 0 h 90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00" h="90170">
                <a:moveTo>
                  <a:pt x="0" y="0"/>
                </a:moveTo>
                <a:lnTo>
                  <a:pt x="88392" y="0"/>
                </a:lnTo>
                <a:lnTo>
                  <a:pt x="88392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9" name="object 154"/>
          <p:cNvSpPr>
            <a:spLocks/>
          </p:cNvSpPr>
          <p:nvPr/>
        </p:nvSpPr>
        <p:spPr bwMode="auto">
          <a:xfrm>
            <a:off x="6697663" y="4128008"/>
            <a:ext cx="244475" cy="0"/>
          </a:xfrm>
          <a:custGeom>
            <a:avLst/>
            <a:gdLst>
              <a:gd name="T0" fmla="*/ 0 w 243840"/>
              <a:gd name="T1" fmla="*/ 243840 w 24384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300" name="object 155"/>
          <p:cNvSpPr>
            <a:spLocks/>
          </p:cNvSpPr>
          <p:nvPr/>
        </p:nvSpPr>
        <p:spPr bwMode="auto">
          <a:xfrm>
            <a:off x="6775450" y="4086733"/>
            <a:ext cx="87313" cy="85725"/>
          </a:xfrm>
          <a:custGeom>
            <a:avLst/>
            <a:gdLst>
              <a:gd name="T0" fmla="*/ 31019 w 87629"/>
              <a:gd name="T1" fmla="*/ 0 h 86360"/>
              <a:gd name="T2" fmla="*/ 18561 w 87629"/>
              <a:gd name="T3" fmla="*/ 6137 h 86360"/>
              <a:gd name="T4" fmla="*/ 8744 w 87629"/>
              <a:gd name="T5" fmla="*/ 15715 h 86360"/>
              <a:gd name="T6" fmla="*/ 2309 w 87629"/>
              <a:gd name="T7" fmla="*/ 27992 h 86360"/>
              <a:gd name="T8" fmla="*/ 0 w 87629"/>
              <a:gd name="T9" fmla="*/ 42226 h 86360"/>
              <a:gd name="T10" fmla="*/ 269 w 87629"/>
              <a:gd name="T11" fmla="*/ 47156 h 86360"/>
              <a:gd name="T12" fmla="*/ 34926 w 87629"/>
              <a:gd name="T13" fmla="*/ 84159 h 86360"/>
              <a:gd name="T14" fmla="*/ 51349 w 87629"/>
              <a:gd name="T15" fmla="*/ 85845 h 86360"/>
              <a:gd name="T16" fmla="*/ 63282 w 87629"/>
              <a:gd name="T17" fmla="*/ 81927 h 86360"/>
              <a:gd name="T18" fmla="*/ 73397 w 87629"/>
              <a:gd name="T19" fmla="*/ 74451 h 86360"/>
              <a:gd name="T20" fmla="*/ 81139 w 87629"/>
              <a:gd name="T21" fmla="*/ 63590 h 86360"/>
              <a:gd name="T22" fmla="*/ 85951 w 87629"/>
              <a:gd name="T23" fmla="*/ 49518 h 86360"/>
              <a:gd name="T24" fmla="*/ 87278 w 87629"/>
              <a:gd name="T25" fmla="*/ 32407 h 86360"/>
              <a:gd name="T26" fmla="*/ 82768 w 87629"/>
              <a:gd name="T27" fmla="*/ 21297 h 86360"/>
              <a:gd name="T28" fmla="*/ 74839 w 87629"/>
              <a:gd name="T29" fmla="*/ 11987 h 86360"/>
              <a:gd name="T30" fmla="*/ 63539 w 87629"/>
              <a:gd name="T31" fmla="*/ 4991 h 86360"/>
              <a:gd name="T32" fmla="*/ 48916 w 87629"/>
              <a:gd name="T33" fmla="*/ 824 h 86360"/>
              <a:gd name="T34" fmla="*/ 31019 w 87629"/>
              <a:gd name="T35" fmla="*/ 0 h 8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7629" h="86360">
                <a:moveTo>
                  <a:pt x="31019" y="0"/>
                </a:moveTo>
                <a:lnTo>
                  <a:pt x="18561" y="6137"/>
                </a:lnTo>
                <a:lnTo>
                  <a:pt x="8744" y="15715"/>
                </a:lnTo>
                <a:lnTo>
                  <a:pt x="2309" y="27992"/>
                </a:lnTo>
                <a:lnTo>
                  <a:pt x="0" y="42226"/>
                </a:lnTo>
                <a:lnTo>
                  <a:pt x="269" y="47156"/>
                </a:lnTo>
                <a:lnTo>
                  <a:pt x="34926" y="84159"/>
                </a:lnTo>
                <a:lnTo>
                  <a:pt x="51349" y="85845"/>
                </a:lnTo>
                <a:lnTo>
                  <a:pt x="63282" y="81927"/>
                </a:lnTo>
                <a:lnTo>
                  <a:pt x="73397" y="74451"/>
                </a:lnTo>
                <a:lnTo>
                  <a:pt x="81139" y="63590"/>
                </a:lnTo>
                <a:lnTo>
                  <a:pt x="85951" y="49518"/>
                </a:lnTo>
                <a:lnTo>
                  <a:pt x="87278" y="32407"/>
                </a:lnTo>
                <a:lnTo>
                  <a:pt x="82768" y="21297"/>
                </a:lnTo>
                <a:lnTo>
                  <a:pt x="74839" y="11987"/>
                </a:lnTo>
                <a:lnTo>
                  <a:pt x="63539" y="4991"/>
                </a:lnTo>
                <a:lnTo>
                  <a:pt x="48916" y="824"/>
                </a:lnTo>
                <a:lnTo>
                  <a:pt x="310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301" name="object 156"/>
          <p:cNvSpPr>
            <a:spLocks/>
          </p:cNvSpPr>
          <p:nvPr/>
        </p:nvSpPr>
        <p:spPr bwMode="auto">
          <a:xfrm>
            <a:off x="6775450" y="4086733"/>
            <a:ext cx="87313" cy="85725"/>
          </a:xfrm>
          <a:custGeom>
            <a:avLst/>
            <a:gdLst>
              <a:gd name="T0" fmla="*/ 0 w 87629"/>
              <a:gd name="T1" fmla="*/ 42226 h 86360"/>
              <a:gd name="T2" fmla="*/ 2309 w 87629"/>
              <a:gd name="T3" fmla="*/ 27992 h 86360"/>
              <a:gd name="T4" fmla="*/ 8744 w 87629"/>
              <a:gd name="T5" fmla="*/ 15715 h 86360"/>
              <a:gd name="T6" fmla="*/ 18561 w 87629"/>
              <a:gd name="T7" fmla="*/ 6137 h 86360"/>
              <a:gd name="T8" fmla="*/ 31019 w 87629"/>
              <a:gd name="T9" fmla="*/ 0 h 86360"/>
              <a:gd name="T10" fmla="*/ 48916 w 87629"/>
              <a:gd name="T11" fmla="*/ 824 h 86360"/>
              <a:gd name="T12" fmla="*/ 63539 w 87629"/>
              <a:gd name="T13" fmla="*/ 4991 h 86360"/>
              <a:gd name="T14" fmla="*/ 74839 w 87629"/>
              <a:gd name="T15" fmla="*/ 11987 h 86360"/>
              <a:gd name="T16" fmla="*/ 82768 w 87629"/>
              <a:gd name="T17" fmla="*/ 21297 h 86360"/>
              <a:gd name="T18" fmla="*/ 87278 w 87629"/>
              <a:gd name="T19" fmla="*/ 32407 h 86360"/>
              <a:gd name="T20" fmla="*/ 85951 w 87629"/>
              <a:gd name="T21" fmla="*/ 49518 h 86360"/>
              <a:gd name="T22" fmla="*/ 81139 w 87629"/>
              <a:gd name="T23" fmla="*/ 63590 h 86360"/>
              <a:gd name="T24" fmla="*/ 73397 w 87629"/>
              <a:gd name="T25" fmla="*/ 74451 h 86360"/>
              <a:gd name="T26" fmla="*/ 63282 w 87629"/>
              <a:gd name="T27" fmla="*/ 81927 h 86360"/>
              <a:gd name="T28" fmla="*/ 51349 w 87629"/>
              <a:gd name="T29" fmla="*/ 85845 h 86360"/>
              <a:gd name="T30" fmla="*/ 34926 w 87629"/>
              <a:gd name="T31" fmla="*/ 84159 h 86360"/>
              <a:gd name="T32" fmla="*/ 3687 w 87629"/>
              <a:gd name="T33" fmla="*/ 59754 h 86360"/>
              <a:gd name="T34" fmla="*/ 0 w 87629"/>
              <a:gd name="T35" fmla="*/ 42226 h 8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7629" h="86360">
                <a:moveTo>
                  <a:pt x="0" y="42226"/>
                </a:moveTo>
                <a:lnTo>
                  <a:pt x="2309" y="27992"/>
                </a:lnTo>
                <a:lnTo>
                  <a:pt x="8744" y="15715"/>
                </a:lnTo>
                <a:lnTo>
                  <a:pt x="18561" y="6137"/>
                </a:lnTo>
                <a:lnTo>
                  <a:pt x="31019" y="0"/>
                </a:lnTo>
                <a:lnTo>
                  <a:pt x="48916" y="824"/>
                </a:lnTo>
                <a:lnTo>
                  <a:pt x="63539" y="4991"/>
                </a:lnTo>
                <a:lnTo>
                  <a:pt x="74839" y="11987"/>
                </a:lnTo>
                <a:lnTo>
                  <a:pt x="82768" y="21297"/>
                </a:lnTo>
                <a:lnTo>
                  <a:pt x="87278" y="32407"/>
                </a:lnTo>
                <a:lnTo>
                  <a:pt x="85951" y="49518"/>
                </a:lnTo>
                <a:lnTo>
                  <a:pt x="81139" y="63590"/>
                </a:lnTo>
                <a:lnTo>
                  <a:pt x="73397" y="74451"/>
                </a:lnTo>
                <a:lnTo>
                  <a:pt x="63282" y="81927"/>
                </a:lnTo>
                <a:lnTo>
                  <a:pt x="51349" y="85845"/>
                </a:lnTo>
                <a:lnTo>
                  <a:pt x="34926" y="84159"/>
                </a:lnTo>
                <a:lnTo>
                  <a:pt x="3687" y="59754"/>
                </a:lnTo>
                <a:lnTo>
                  <a:pt x="0" y="4222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7" name="object 157"/>
          <p:cNvSpPr txBox="1"/>
          <p:nvPr/>
        </p:nvSpPr>
        <p:spPr>
          <a:xfrm>
            <a:off x="6638925" y="2783396"/>
            <a:ext cx="2049463" cy="14668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marL="3238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134000"/>
              </a:lnSpc>
            </a:pPr>
            <a:r>
              <a:rPr lang="zh-CN" altLang="zh-CN" sz="1200">
                <a:latin typeface="Arial" pitchFamily="34" charset="0"/>
                <a:cs typeface="Arial" pitchFamily="34" charset="0"/>
              </a:rPr>
              <a:t>Disk seek time SSD access time DRAM access time SRAM access time CPU cycle time</a:t>
            </a:r>
          </a:p>
          <a:p>
            <a:pPr>
              <a:spcBef>
                <a:spcPts val="488"/>
              </a:spcBef>
            </a:pPr>
            <a:r>
              <a:rPr lang="zh-CN" altLang="zh-CN" sz="1200">
                <a:latin typeface="Arial" pitchFamily="34" charset="0"/>
                <a:cs typeface="Arial" pitchFamily="34" charset="0"/>
              </a:rPr>
              <a:t>Effective CPU cycle time</a:t>
            </a:r>
          </a:p>
        </p:txBody>
      </p:sp>
      <p:sp>
        <p:nvSpPr>
          <p:cNvPr id="158" name="object 158"/>
          <p:cNvSpPr txBox="1"/>
          <p:nvPr/>
        </p:nvSpPr>
        <p:spPr>
          <a:xfrm>
            <a:off x="5521325" y="3612071"/>
            <a:ext cx="6381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094413" y="4642358"/>
            <a:ext cx="4175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788025" y="2343658"/>
            <a:ext cx="3857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SS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497513" y="1751521"/>
            <a:ext cx="4286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5" name="object 3"/>
          <p:cNvSpPr txBox="1">
            <a:spLocks/>
          </p:cNvSpPr>
          <p:nvPr/>
        </p:nvSpPr>
        <p:spPr bwMode="auto">
          <a:xfrm>
            <a:off x="381000" y="111872"/>
            <a:ext cx="7591425" cy="64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10186" rIns="0" bIns="0" numCol="1" anchor="ctr" anchorCtr="0" compatLnSpc="1">
            <a:prstTxWarp prst="textNoShape">
              <a:avLst/>
            </a:prstTxWarp>
            <a:spAutoFit/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12700"/>
            <a:r>
              <a:rPr lang="en-US" altLang="zh-CN" sz="2800" kern="0" dirty="0" smtClean="0">
                <a:ea typeface="宋体" pitchFamily="2" charset="-122"/>
              </a:rPr>
              <a:t>6.2 </a:t>
            </a:r>
            <a:r>
              <a:rPr lang="zh-CN" altLang="en-US" sz="2800" kern="0" dirty="0" smtClean="0">
                <a:ea typeface="宋体" pitchFamily="2" charset="-122"/>
              </a:rPr>
              <a:t>局部性</a:t>
            </a:r>
            <a:endParaRPr lang="zh-CN" sz="2800" kern="0" dirty="0" smtClean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0457" y="6022192"/>
            <a:ext cx="6786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dirty="0"/>
              <a:t>解决问题的关键是利用</a:t>
            </a:r>
            <a:r>
              <a:rPr lang="zh-CN" altLang="en-US" dirty="0" smtClean="0"/>
              <a:t>程序特有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局部性</a:t>
            </a:r>
            <a:r>
              <a:rPr lang="zh-CN" altLang="en-US" dirty="0"/>
              <a:t>特点。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局部性良好的程序效率高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ea typeface="宋体" pitchFamily="2" charset="-122"/>
              </a:rPr>
              <a:t>多次</a:t>
            </a:r>
            <a:r>
              <a:rPr lang="zh-CN" altLang="en-US" sz="2800" dirty="0" smtClean="0">
                <a:ea typeface="宋体" pitchFamily="2" charset="-122"/>
              </a:rPr>
              <a:t>访问相同的数据项集合</a:t>
            </a:r>
            <a:endParaRPr lang="en-US" altLang="zh-CN" sz="2800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ea typeface="宋体" pitchFamily="2" charset="-122"/>
              </a:rPr>
              <a:t>连续访问临近的数据项集合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150" y="56578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endParaRPr lang="en-US" altLang="zh-CN" sz="1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8177212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局部性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mtClean="0">
                <a:solidFill>
                  <a:srgbClr val="C00000"/>
                </a:solidFill>
                <a:ea typeface="宋体" pitchFamily="2" charset="-122"/>
              </a:rPr>
              <a:t>局部性原理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: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zh-CN" altLang="en-US" smtClean="0">
                <a:ea typeface="宋体" pitchFamily="2" charset="-122"/>
              </a:rPr>
              <a:t>程序倾向于使用最近一段时间，距离其较近地址的数据和指令。</a:t>
            </a:r>
            <a:endParaRPr lang="en-GB" altLang="zh-CN" smtClean="0">
              <a:ea typeface="宋体" pitchFamily="2" charset="-122"/>
            </a:endParaRP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mtClean="0">
              <a:solidFill>
                <a:srgbClr val="C00000"/>
              </a:solidFill>
              <a:ea typeface="宋体" pitchFamily="2" charset="-122"/>
            </a:endParaRP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mtClean="0">
                <a:solidFill>
                  <a:srgbClr val="C00000"/>
                </a:solidFill>
                <a:ea typeface="宋体" pitchFamily="2" charset="-122"/>
              </a:rPr>
              <a:t>时间局部性</a:t>
            </a:r>
            <a:r>
              <a:rPr lang="en-GB" altLang="zh-CN" smtClean="0">
                <a:solidFill>
                  <a:srgbClr val="C00000"/>
                </a:solidFill>
                <a:ea typeface="宋体" pitchFamily="2" charset="-122"/>
              </a:rPr>
              <a:t>:  </a:t>
            </a:r>
          </a:p>
          <a:p>
            <a:pPr lvl="1"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mtClean="0">
                <a:ea typeface="宋体" pitchFamily="2" charset="-122"/>
              </a:rPr>
              <a:t>最近被访问的数据或指令</a:t>
            </a:r>
          </a:p>
          <a:p>
            <a:pPr lvl="1" defTabSz="0" eaLnBrk="1" hangingPunct="1">
              <a:buFont typeface="Wingdings" pitchFamily="2" charset="2"/>
              <a:buNone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mtClean="0">
                <a:ea typeface="宋体" pitchFamily="2" charset="-122"/>
              </a:rPr>
              <a:t>在未来可能还会被访问</a:t>
            </a: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mtClean="0">
              <a:solidFill>
                <a:srgbClr val="C00000"/>
              </a:solidFill>
              <a:ea typeface="宋体" pitchFamily="2" charset="-122"/>
            </a:endParaRP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mtClean="0">
                <a:solidFill>
                  <a:srgbClr val="C00000"/>
                </a:solidFill>
                <a:ea typeface="宋体" pitchFamily="2" charset="-122"/>
              </a:rPr>
              <a:t>空间局部性</a:t>
            </a:r>
            <a:r>
              <a:rPr lang="en-GB" altLang="zh-CN" smtClean="0">
                <a:solidFill>
                  <a:srgbClr val="C00000"/>
                </a:solidFill>
                <a:ea typeface="宋体" pitchFamily="2" charset="-122"/>
              </a:rPr>
              <a:t>:  </a:t>
            </a:r>
          </a:p>
          <a:p>
            <a:pPr lvl="1"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mtClean="0">
                <a:ea typeface="宋体" pitchFamily="2" charset="-122"/>
              </a:rPr>
              <a:t>当前访问地址附近的区域在不久</a:t>
            </a:r>
          </a:p>
          <a:p>
            <a:pPr lvl="1" defTabSz="0" eaLnBrk="1" hangingPunct="1">
              <a:buFont typeface="Wingdings" pitchFamily="2" charset="2"/>
              <a:buNone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mtClean="0">
                <a:ea typeface="宋体" pitchFamily="2" charset="-122"/>
              </a:rPr>
              <a:t>还有可能被访问</a:t>
            </a:r>
          </a:p>
          <a:p>
            <a:pPr defTabSz="0" eaLnBrk="1" hangingPunct="1">
              <a:buFont typeface="Wingdings 2" pitchFamily="18" charset="2"/>
              <a:buNone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mtClean="0">
              <a:ea typeface="宋体" pitchFamily="2" charset="-122"/>
            </a:endParaRP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mtClean="0"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endParaRPr lang="en-US" altLang="zh-CN" sz="1800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endParaRPr lang="en-US" altLang="zh-CN" sz="1800">
              <a:latin typeface="Calibri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319838" y="2614613"/>
            <a:ext cx="627062" cy="433387"/>
          </a:xfrm>
          <a:custGeom>
            <a:avLst/>
            <a:gdLst>
              <a:gd name="T0" fmla="*/ 286887 w 627844"/>
              <a:gd name="T1" fmla="*/ 431372 h 433589"/>
              <a:gd name="T2" fmla="*/ 45522 w 627844"/>
              <a:gd name="T3" fmla="*/ 72606 h 433589"/>
              <a:gd name="T4" fmla="*/ 560014 w 627844"/>
              <a:gd name="T5" fmla="*/ 59793 h 433589"/>
              <a:gd name="T6" fmla="*/ 401218 w 627844"/>
              <a:gd name="T7" fmla="*/ 431372 h 433589"/>
              <a:gd name="T8" fmla="*/ 0 60000 65536"/>
              <a:gd name="T9" fmla="*/ 0 60000 65536"/>
              <a:gd name="T10" fmla="*/ 0 60000 65536"/>
              <a:gd name="T11" fmla="*/ 0 60000 65536"/>
              <a:gd name="T12" fmla="*/ 0 w 627844"/>
              <a:gd name="T13" fmla="*/ 0 h 433589"/>
              <a:gd name="T14" fmla="*/ 627844 w 627844"/>
              <a:gd name="T15" fmla="*/ 433589 h 433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2350" y="4616450"/>
            <a:ext cx="1905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endParaRPr lang="en-US" altLang="zh-CN" sz="1800">
              <a:latin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6050" y="4616450"/>
            <a:ext cx="381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endParaRPr lang="en-US" altLang="zh-CN" sz="1800">
              <a:latin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70700" y="4616450"/>
            <a:ext cx="381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endParaRPr lang="en-US" altLang="zh-CN" sz="1800">
              <a:latin typeface="Calibri" pitchFamily="34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416675" y="4186238"/>
            <a:ext cx="841375" cy="360362"/>
          </a:xfrm>
          <a:custGeom>
            <a:avLst/>
            <a:gdLst>
              <a:gd name="T0" fmla="*/ 200574 w 841420"/>
              <a:gd name="T1" fmla="*/ 362132 h 359535"/>
              <a:gd name="T2" fmla="*/ 91170 w 841420"/>
              <a:gd name="T3" fmla="*/ 58337 h 359535"/>
              <a:gd name="T4" fmla="*/ 747608 w 841420"/>
              <a:gd name="T5" fmla="*/ 51733 h 359535"/>
              <a:gd name="T6" fmla="*/ 651071 w 841420"/>
              <a:gd name="T7" fmla="*/ 368737 h 359535"/>
              <a:gd name="T8" fmla="*/ 0 60000 65536"/>
              <a:gd name="T9" fmla="*/ 0 60000 65536"/>
              <a:gd name="T10" fmla="*/ 0 60000 65536"/>
              <a:gd name="T11" fmla="*/ 0 60000 65536"/>
              <a:gd name="T12" fmla="*/ 0 w 841420"/>
              <a:gd name="T13" fmla="*/ 0 h 359535"/>
              <a:gd name="T14" fmla="*/ 841420 w 841420"/>
              <a:gd name="T15" fmla="*/ 359535 h 3595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3"/>
          <p:cNvSpPr>
            <a:spLocks noGrp="1"/>
          </p:cNvSpPr>
          <p:nvPr>
            <p:ph type="title"/>
          </p:nvPr>
        </p:nvSpPr>
        <p:spPr>
          <a:xfrm>
            <a:off x="357188" y="463634"/>
            <a:ext cx="8305228" cy="704681"/>
          </a:xfrm>
        </p:spPr>
        <p:txBody>
          <a:bodyPr wrap="square" lIns="0" tIns="210186" rIns="0" bIns="0">
            <a:spAutoFit/>
          </a:bodyPr>
          <a:lstStyle/>
          <a:p>
            <a:pPr marL="12700"/>
            <a:r>
              <a:rPr lang="en-US" altLang="zh-CN" sz="3200" dirty="0" smtClean="0">
                <a:ea typeface="宋体" pitchFamily="2" charset="-122"/>
              </a:rPr>
              <a:t>6.2.1 – 6.2.2 </a:t>
            </a:r>
            <a:r>
              <a:rPr lang="zh-CN" altLang="en-US" sz="3200" dirty="0" smtClean="0">
                <a:ea typeface="宋体" pitchFamily="2" charset="-122"/>
              </a:rPr>
              <a:t>对程序数据</a:t>
            </a:r>
            <a:r>
              <a:rPr lang="en-US" altLang="zh-CN" sz="3200" dirty="0" smtClean="0">
                <a:ea typeface="宋体" pitchFamily="2" charset="-122"/>
              </a:rPr>
              <a:t>/</a:t>
            </a:r>
            <a:r>
              <a:rPr lang="zh-CN" altLang="en-US" sz="3200" dirty="0" smtClean="0">
                <a:ea typeface="宋体" pitchFamily="2" charset="-122"/>
              </a:rPr>
              <a:t>指令引用的局部性</a:t>
            </a:r>
            <a:endParaRPr lang="zh-CN" sz="3200" dirty="0" smtClean="0">
              <a:ea typeface="宋体" pitchFamily="2" charset="-122"/>
            </a:endParaRPr>
          </a:p>
        </p:txBody>
      </p:sp>
      <p:sp>
        <p:nvSpPr>
          <p:cNvPr id="52227" name="object 4"/>
          <p:cNvSpPr txBox="1">
            <a:spLocks noChangeArrowheads="1"/>
          </p:cNvSpPr>
          <p:nvPr/>
        </p:nvSpPr>
        <p:spPr bwMode="auto">
          <a:xfrm>
            <a:off x="476250" y="3275013"/>
            <a:ext cx="237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>
                <a:latin typeface="Calibri" pitchFamily="34" charset="0"/>
              </a:rPr>
              <a:t>数据引用</a:t>
            </a:r>
            <a:endParaRPr lang="zh-CN">
              <a:latin typeface="Calibri" pitchFamily="34" charset="0"/>
            </a:endParaRPr>
          </a:p>
        </p:txBody>
      </p:sp>
      <p:sp>
        <p:nvSpPr>
          <p:cNvPr id="52228" name="object 5"/>
          <p:cNvSpPr txBox="1">
            <a:spLocks noChangeArrowheads="1"/>
          </p:cNvSpPr>
          <p:nvPr/>
        </p:nvSpPr>
        <p:spPr bwMode="auto">
          <a:xfrm>
            <a:off x="797941" y="3887235"/>
            <a:ext cx="566851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98450" indent="-285750"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110000"/>
              <a:buFont typeface="Wingdings" pitchFamily="2" charset="2"/>
              <a:buChar char=""/>
            </a:pPr>
            <a:r>
              <a:rPr lang="zh-CN" altLang="en-US" sz="2000" dirty="0">
                <a:latin typeface="Calibri" pitchFamily="34" charset="0"/>
              </a:rPr>
              <a:t>连续引用数组元素（步长为</a:t>
            </a:r>
            <a:r>
              <a:rPr lang="en-US" altLang="zh-CN" sz="2000" dirty="0">
                <a:latin typeface="Calibri" pitchFamily="34" charset="0"/>
              </a:rPr>
              <a:t>1</a:t>
            </a:r>
            <a:r>
              <a:rPr lang="zh-CN" altLang="en-US" sz="2000" dirty="0">
                <a:latin typeface="Calibri" pitchFamily="34" charset="0"/>
              </a:rPr>
              <a:t>的引用模式）</a:t>
            </a:r>
            <a:r>
              <a:rPr lang="en-US" altLang="zh-CN" sz="2000" dirty="0" smtClean="0">
                <a:latin typeface="Calibri" pitchFamily="34" charset="0"/>
              </a:rPr>
              <a:t>;</a:t>
            </a:r>
          </a:p>
          <a:p>
            <a:pPr>
              <a:buClr>
                <a:srgbClr val="990000"/>
              </a:buClr>
              <a:buSzPct val="110000"/>
              <a:buFont typeface="Wingdings" pitchFamily="2" charset="2"/>
              <a:buChar char=""/>
            </a:pPr>
            <a:endParaRPr lang="en-US" altLang="zh-CN" sz="2000" dirty="0">
              <a:latin typeface="Calibri" pitchFamily="34" charset="0"/>
            </a:endParaRPr>
          </a:p>
          <a:p>
            <a:pPr>
              <a:buClr>
                <a:srgbClr val="990000"/>
              </a:buClr>
              <a:buSzPct val="110000"/>
              <a:buFont typeface="Wingdings" pitchFamily="2" charset="2"/>
              <a:buChar char=""/>
            </a:pPr>
            <a:r>
              <a:rPr lang="zh-CN" altLang="en-US" sz="2000" dirty="0">
                <a:latin typeface="Calibri" pitchFamily="34" charset="0"/>
              </a:rPr>
              <a:t>每次迭代引用的变量</a:t>
            </a:r>
            <a:r>
              <a:rPr lang="en-US" altLang="zh-CN" sz="2000" dirty="0">
                <a:latin typeface="Calibri" pitchFamily="34" charset="0"/>
              </a:rPr>
              <a:t>sum</a:t>
            </a:r>
            <a:r>
              <a:rPr lang="zh-CN" altLang="en-US" sz="2000" dirty="0">
                <a:latin typeface="Calibri" pitchFamily="34" charset="0"/>
              </a:rPr>
              <a:t>。</a:t>
            </a:r>
            <a:endParaRPr lang="zh-CN" sz="2000" dirty="0">
              <a:latin typeface="Calibri" pitchFamily="34" charset="0"/>
            </a:endParaRPr>
          </a:p>
        </p:txBody>
      </p:sp>
      <p:sp>
        <p:nvSpPr>
          <p:cNvPr id="52229" name="object 6"/>
          <p:cNvSpPr txBox="1">
            <a:spLocks noChangeArrowheads="1"/>
          </p:cNvSpPr>
          <p:nvPr/>
        </p:nvSpPr>
        <p:spPr bwMode="auto">
          <a:xfrm>
            <a:off x="476250" y="5047820"/>
            <a:ext cx="315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 dirty="0">
                <a:latin typeface="Calibri" pitchFamily="34" charset="0"/>
              </a:rPr>
              <a:t>指令引用</a:t>
            </a:r>
            <a:endParaRPr lang="zh-CN" dirty="0">
              <a:latin typeface="Calibri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50" y="5531662"/>
            <a:ext cx="4000500" cy="987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>
              <a:buClr>
                <a:srgbClr val="990000"/>
              </a:buClr>
              <a:buSzPct val="110000"/>
              <a:buFont typeface="Wingdings"/>
              <a:buChar char=""/>
              <a:tabLst>
                <a:tab pos="299720" algn="l"/>
              </a:tabLst>
              <a:defRPr/>
            </a:pPr>
            <a:r>
              <a:rPr lang="zh-CN" altLang="en-US" sz="2000" dirty="0">
                <a:latin typeface="Calibri"/>
                <a:cs typeface="Calibri"/>
              </a:rPr>
              <a:t>顺序引用指令</a:t>
            </a:r>
            <a:r>
              <a:rPr lang="en-US" altLang="zh-CN" sz="2000" dirty="0" smtClean="0">
                <a:latin typeface="Calibri"/>
                <a:cs typeface="Calibri"/>
              </a:rPr>
              <a:t>;</a:t>
            </a:r>
          </a:p>
          <a:p>
            <a:pPr marL="299085" indent="-286385">
              <a:buClr>
                <a:srgbClr val="990000"/>
              </a:buClr>
              <a:buSzPct val="110000"/>
              <a:buFont typeface="Wingdings"/>
              <a:buChar char=""/>
              <a:tabLst>
                <a:tab pos="299720" algn="l"/>
              </a:tabLst>
              <a:defRPr/>
            </a:pPr>
            <a:endParaRPr sz="2000" dirty="0">
              <a:latin typeface="Calibri"/>
              <a:cs typeface="Calibri"/>
            </a:endParaRPr>
          </a:p>
          <a:p>
            <a:pPr marL="299085" indent="-286385"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99720" algn="l"/>
              </a:tabLst>
              <a:defRPr/>
            </a:pPr>
            <a:r>
              <a:rPr lang="zh-CN" altLang="en-US" sz="2000" spc="-5" dirty="0">
                <a:latin typeface="Calibri"/>
                <a:cs typeface="Calibri"/>
              </a:rPr>
              <a:t>重复地使用</a:t>
            </a:r>
            <a:r>
              <a:rPr lang="en-US" altLang="zh-CN" sz="2000" spc="-5" dirty="0">
                <a:latin typeface="Calibri"/>
                <a:cs typeface="Calibri"/>
              </a:rPr>
              <a:t>loop</a:t>
            </a:r>
            <a:r>
              <a:rPr lang="zh-CN" altLang="en-US" sz="2000" spc="-5" dirty="0">
                <a:latin typeface="Calibri"/>
                <a:cs typeface="Calibri"/>
              </a:rPr>
              <a:t>循环</a:t>
            </a:r>
            <a:r>
              <a:rPr lang="zh-CN" altLang="en-US" sz="2000" dirty="0">
                <a:latin typeface="Calibri"/>
                <a:cs typeface="Calibri"/>
              </a:rPr>
              <a:t>。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188" y="1398890"/>
            <a:ext cx="4448470" cy="1477328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</a:ln>
        </p:spPr>
        <p:txBody>
          <a:bodyPr wrap="square" lIns="0" tIns="0" rIns="0" bIns="0">
            <a:spAutoFit/>
          </a:bodyPr>
          <a:lstStyle>
            <a:lvl1pPr marL="825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for (i = 0; i &lt; n; i++)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+= a[i];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return sum;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29293" y="3104956"/>
            <a:ext cx="269830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682625" indent="-669925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空间或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时间局部性</a:t>
            </a:r>
            <a:r>
              <a:rPr lang="zh-CN" altLang="zh-CN" dirty="0" smtClean="0">
                <a:solidFill>
                  <a:srgbClr val="FF0000"/>
                </a:solidFill>
                <a:latin typeface="Calibri" pitchFamily="34" charset="0"/>
              </a:rPr>
              <a:t>?</a:t>
            </a:r>
            <a:endParaRPr lang="zh-CN" altLang="zh-CN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29293" y="3738450"/>
            <a:ext cx="123773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2000"/>
              </a:lnSpc>
              <a:spcBef>
                <a:spcPts val="388"/>
              </a:spcBef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空间</a:t>
            </a:r>
            <a:r>
              <a:rPr lang="zh-CN" altLang="zh-CN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zh-CN" alt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9293" y="4379152"/>
            <a:ext cx="803425" cy="579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2000"/>
              </a:lnSpc>
              <a:spcBef>
                <a:spcPts val="388"/>
              </a:spcBef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时间</a:t>
            </a:r>
            <a:endParaRPr lang="zh-CN" altLang="zh-CN" dirty="0">
              <a:latin typeface="Calibri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29292" y="5329306"/>
            <a:ext cx="123773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2000"/>
              </a:lnSpc>
              <a:spcBef>
                <a:spcPts val="388"/>
              </a:spcBef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空间</a:t>
            </a:r>
            <a:r>
              <a:rPr lang="zh-CN" altLang="zh-CN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zh-CN" alt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9292" y="6025289"/>
            <a:ext cx="803425" cy="579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2000"/>
              </a:lnSpc>
              <a:spcBef>
                <a:spcPts val="388"/>
              </a:spcBef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时间</a:t>
            </a:r>
            <a:endParaRPr lang="zh-CN" altLang="zh-CN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4093" y="1938255"/>
            <a:ext cx="611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局部性良好的代码（二维数组</a:t>
            </a:r>
            <a:r>
              <a:rPr lang="en-US" altLang="zh-CN" sz="1800" dirty="0"/>
              <a:t>M=2N=3</a:t>
            </a:r>
            <a:r>
              <a:rPr lang="zh-CN" altLang="en-US" sz="1800" dirty="0"/>
              <a:t>）示例：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2" y="4798151"/>
            <a:ext cx="7131105" cy="18344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4093" y="4300369"/>
            <a:ext cx="662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局部性不良的代码（二维数组）示例：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" y="2447176"/>
            <a:ext cx="7118081" cy="1813352"/>
          </a:xfrm>
          <a:prstGeom prst="rect">
            <a:avLst/>
          </a:prstGeom>
        </p:spPr>
      </p:pic>
      <p:sp>
        <p:nvSpPr>
          <p:cNvPr id="10" name="object 3"/>
          <p:cNvSpPr txBox="1">
            <a:spLocks/>
          </p:cNvSpPr>
          <p:nvPr/>
        </p:nvSpPr>
        <p:spPr>
          <a:xfrm>
            <a:off x="442872" y="415279"/>
            <a:ext cx="7591425" cy="655950"/>
          </a:xfrm>
          <a:prstGeom prst="rect">
            <a:avLst/>
          </a:prstGeom>
        </p:spPr>
        <p:txBody>
          <a:bodyPr lIns="0" tIns="222886" rIns="0" bIns="0">
            <a:spAutoFit/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12700"/>
            <a:r>
              <a:rPr lang="zh-CN" altLang="en-US" sz="2800" kern="0" smtClean="0">
                <a:ea typeface="宋体" pitchFamily="2" charset="-122"/>
              </a:rPr>
              <a:t>局部性的定性估计</a:t>
            </a:r>
            <a:endParaRPr lang="zh-CN" sz="2800" kern="0" dirty="0" smtClean="0">
              <a:ea typeface="宋体" pitchFamily="2" charset="-122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442872" y="1319716"/>
            <a:ext cx="838265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 sz="2000" dirty="0">
                <a:latin typeface="Calibri" pitchFamily="34" charset="0"/>
              </a:rPr>
              <a:t>能够查看代码并获得定性</a:t>
            </a:r>
            <a:r>
              <a:rPr lang="zh-CN" altLang="en-US" sz="2000" dirty="0" smtClean="0">
                <a:latin typeface="Calibri" pitchFamily="34" charset="0"/>
              </a:rPr>
              <a:t>的局部性是</a:t>
            </a:r>
            <a:r>
              <a:rPr lang="zh-CN" altLang="en-US" sz="2000" dirty="0">
                <a:latin typeface="Calibri" pitchFamily="34" charset="0"/>
              </a:rPr>
              <a:t>专业程序员的一项关键技能</a:t>
            </a:r>
            <a:r>
              <a:rPr lang="zh-CN" altLang="zh-CN" sz="2000" dirty="0" smtClean="0">
                <a:latin typeface="Calibri" pitchFamily="34" charset="0"/>
              </a:rPr>
              <a:t>.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9462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 smtClean="0">
                <a:ea typeface="宋体" pitchFamily="2" charset="-122"/>
              </a:rPr>
              <a:t>局部性例子</a:t>
            </a:r>
            <a:endParaRPr lang="zh-CN" smtClean="0">
              <a:ea typeface="宋体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250" y="1463675"/>
            <a:ext cx="6978650" cy="3603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ts val="2775"/>
              </a:lnSpc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>
                <a:solidFill>
                  <a:srgbClr val="C00000"/>
                </a:solidFill>
                <a:latin typeface="Calibri" pitchFamily="34" charset="0"/>
              </a:rPr>
              <a:t>问题</a:t>
            </a:r>
            <a:r>
              <a:rPr lang="zh-CN" altLang="zh-CN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这个函数对于数组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有好的局部性吗</a:t>
            </a:r>
            <a:r>
              <a:rPr lang="zh-CN" altLang="zh-CN">
                <a:latin typeface="Calibri" pitchFamily="34" charset="0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250" y="2222310"/>
            <a:ext cx="6375654" cy="3323987"/>
          </a:xfrm>
          <a:prstGeom prst="rect">
            <a:avLst/>
          </a:prstGeom>
          <a:solidFill>
            <a:srgbClr val="F6F5BD"/>
          </a:solidFill>
          <a:ln w="25400">
            <a:solidFill>
              <a:srgbClr val="000000"/>
            </a:solidFill>
          </a:ln>
        </p:spPr>
        <p:txBody>
          <a:bodyPr wrap="square" lIns="0" tIns="0" rIns="0" bIns="0">
            <a:spAutoFit/>
          </a:bodyPr>
          <a:lstStyle>
            <a:lvl1pPr marL="77788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int sum_array_cols(int a[M][N])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i, j,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spcBef>
                <a:spcPts val="38"/>
              </a:spcBef>
            </a:pP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(j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N; j++) 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(i = 0; i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+= a[i][j]; 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sum;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4880" y="5718147"/>
            <a:ext cx="3986213" cy="476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90525" indent="-377825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129000"/>
              </a:lnSpc>
            </a:pPr>
            <a:r>
              <a:rPr lang="zh-CN" altLang="en-US" dirty="0">
                <a:latin typeface="Calibri" pitchFamily="34" charset="0"/>
              </a:rPr>
              <a:t>回答</a:t>
            </a:r>
            <a:r>
              <a:rPr lang="zh-CN" altLang="zh-CN" dirty="0">
                <a:latin typeface="Calibri" pitchFamily="34" charset="0"/>
              </a:rPr>
              <a:t>: </a:t>
            </a:r>
            <a:r>
              <a:rPr lang="zh-CN" altLang="en-US" dirty="0">
                <a:latin typeface="Calibri" pitchFamily="34" charset="0"/>
              </a:rPr>
              <a:t>不</a:t>
            </a:r>
            <a:r>
              <a:rPr lang="zh-CN" altLang="zh-CN" dirty="0">
                <a:latin typeface="Calibri" pitchFamily="34" charset="0"/>
              </a:rPr>
              <a:t>, </a:t>
            </a:r>
            <a:r>
              <a:rPr lang="zh-CN" altLang="en-US" dirty="0">
                <a:latin typeface="Calibri" pitchFamily="34" charset="0"/>
              </a:rPr>
              <a:t>除非</a:t>
            </a:r>
            <a:r>
              <a:rPr lang="zh-CN" altLang="zh-CN" dirty="0">
                <a:latin typeface="Calibri" pitchFamily="34" charset="0"/>
              </a:rPr>
              <a:t>… </a:t>
            </a:r>
            <a:r>
              <a:rPr lang="en-US" altLang="zh-CN" dirty="0" smtClean="0">
                <a:latin typeface="Calibri" pitchFamily="34" charset="0"/>
              </a:rPr>
              <a:t>N</a:t>
            </a:r>
            <a:r>
              <a:rPr lang="zh-CN" altLang="en-US" dirty="0" smtClean="0">
                <a:latin typeface="Calibri" pitchFamily="34" charset="0"/>
              </a:rPr>
              <a:t>非常</a:t>
            </a:r>
            <a:r>
              <a:rPr lang="zh-CN" altLang="en-US" dirty="0">
                <a:latin typeface="Calibri" pitchFamily="34" charset="0"/>
              </a:rPr>
              <a:t>小</a:t>
            </a:r>
            <a:endParaRPr lang="zh-CN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9462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 smtClean="0">
                <a:ea typeface="宋体" pitchFamily="2" charset="-122"/>
              </a:rPr>
              <a:t>局部性例子</a:t>
            </a:r>
            <a:endParaRPr lang="zh-CN" smtClean="0">
              <a:ea typeface="宋体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188" y="1262507"/>
            <a:ext cx="7673975" cy="7397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问题</a:t>
            </a:r>
            <a:r>
              <a:rPr lang="zh-CN" altLang="zh-CN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zh-CN" altLang="en-US" dirty="0">
                <a:latin typeface="Calibri" pitchFamily="34" charset="0"/>
              </a:rPr>
              <a:t>改变下面函数中循环的顺序，使得它以步长为</a:t>
            </a:r>
            <a:r>
              <a:rPr lang="en-US" altLang="zh-CN" dirty="0">
                <a:latin typeface="Calibri" pitchFamily="34" charset="0"/>
              </a:rPr>
              <a:t>1</a:t>
            </a:r>
            <a:r>
              <a:rPr lang="zh-CN" altLang="en-US" dirty="0">
                <a:latin typeface="Calibri" pitchFamily="34" charset="0"/>
              </a:rPr>
              <a:t>的引用模式扫描三维数组</a:t>
            </a:r>
            <a:r>
              <a:rPr lang="en-US" altLang="zh-CN" dirty="0">
                <a:latin typeface="Calibri" pitchFamily="34" charset="0"/>
              </a:rPr>
              <a:t>a</a:t>
            </a:r>
            <a:r>
              <a:rPr lang="zh-CN" altLang="en-US" dirty="0">
                <a:latin typeface="Calibri" pitchFamily="34" charset="0"/>
              </a:rPr>
              <a:t>：</a:t>
            </a:r>
            <a:endParaRPr lang="zh-CN" dirty="0">
              <a:latin typeface="Calibr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353" y="2261680"/>
            <a:ext cx="8147367" cy="3693319"/>
          </a:xfrm>
          <a:prstGeom prst="rect">
            <a:avLst/>
          </a:prstGeom>
          <a:solidFill>
            <a:srgbClr val="F6F5BD"/>
          </a:solidFill>
          <a:ln w="25400">
            <a:solidFill>
              <a:srgbClr val="000000"/>
            </a:solidFill>
          </a:ln>
        </p:spPr>
        <p:txBody>
          <a:bodyPr wrap="square" lIns="0" tIns="0" rIns="0" bIns="0">
            <a:spAutoFit/>
          </a:bodyPr>
          <a:lstStyle>
            <a:lvl1pPr marL="77788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int sum_array_3d(int a[M][N][N])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i, j, k, sum = 0;</a:t>
            </a:r>
          </a:p>
          <a:p>
            <a:pPr>
              <a:spcBef>
                <a:spcPts val="38"/>
              </a:spcBef>
            </a:pP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(i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N; i++) 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(j = 0; j &lt;	N; j++)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(k = 0; k &lt; M; k++) 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+= a[k][i][j];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sum;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9462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 smtClean="0">
                <a:ea typeface="宋体" pitchFamily="2" charset="-122"/>
              </a:rPr>
              <a:t>局部性例子</a:t>
            </a:r>
            <a:endParaRPr lang="zh-CN" smtClean="0">
              <a:ea typeface="宋体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188" y="1262507"/>
            <a:ext cx="7673975" cy="7397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问题</a:t>
            </a:r>
            <a:r>
              <a:rPr lang="zh-CN" altLang="zh-CN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zh-CN" altLang="en-US" dirty="0">
                <a:latin typeface="Calibri" pitchFamily="34" charset="0"/>
              </a:rPr>
              <a:t>改变下面函数中循环的顺序，使得它以步长为</a:t>
            </a:r>
            <a:r>
              <a:rPr lang="en-US" altLang="zh-CN" dirty="0">
                <a:latin typeface="Calibri" pitchFamily="34" charset="0"/>
              </a:rPr>
              <a:t>1</a:t>
            </a:r>
            <a:r>
              <a:rPr lang="zh-CN" altLang="en-US" dirty="0">
                <a:latin typeface="Calibri" pitchFamily="34" charset="0"/>
              </a:rPr>
              <a:t>的引用模式扫描三维数组</a:t>
            </a:r>
            <a:r>
              <a:rPr lang="en-US" altLang="zh-CN" dirty="0">
                <a:latin typeface="Calibri" pitchFamily="34" charset="0"/>
              </a:rPr>
              <a:t>a</a:t>
            </a:r>
            <a:r>
              <a:rPr lang="zh-CN" altLang="en-US" dirty="0">
                <a:latin typeface="Calibri" pitchFamily="34" charset="0"/>
              </a:rPr>
              <a:t>：</a:t>
            </a:r>
            <a:endParaRPr lang="zh-CN" dirty="0">
              <a:latin typeface="Calibr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353" y="2261680"/>
            <a:ext cx="8147367" cy="3693319"/>
          </a:xfrm>
          <a:prstGeom prst="rect">
            <a:avLst/>
          </a:prstGeom>
          <a:solidFill>
            <a:srgbClr val="F6F5BD"/>
          </a:solidFill>
          <a:ln w="25400">
            <a:solidFill>
              <a:srgbClr val="000000"/>
            </a:solidFill>
          </a:ln>
        </p:spPr>
        <p:txBody>
          <a:bodyPr wrap="square" lIns="0" tIns="0" rIns="0" bIns="0">
            <a:spAutoFit/>
          </a:bodyPr>
          <a:lstStyle>
            <a:lvl1pPr marL="77788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int sum_array_3d(int a[M][N][N])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i, j, k, sum = 0;</a:t>
            </a:r>
          </a:p>
          <a:p>
            <a:pPr>
              <a:spcBef>
                <a:spcPts val="38"/>
              </a:spcBef>
            </a:pP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++) 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&lt;	N;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++)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++) 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+= a[k][i][j];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sum;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39755" y="6134672"/>
            <a:ext cx="3829050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pc="-5" dirty="0">
                <a:latin typeface="Calibri"/>
                <a:cs typeface="Calibri"/>
              </a:rPr>
              <a:t>答案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lang="zh-CN" altLang="en-US" spc="5" dirty="0">
                <a:latin typeface="Calibri"/>
                <a:cs typeface="Calibri"/>
              </a:rPr>
              <a:t>将循环</a:t>
            </a:r>
            <a:r>
              <a:rPr lang="en-US" altLang="zh-CN" spc="5" dirty="0">
                <a:latin typeface="Calibri"/>
                <a:cs typeface="Calibri"/>
              </a:rPr>
              <a:t>k</a:t>
            </a:r>
            <a:r>
              <a:rPr lang="zh-CN" altLang="en-US" spc="5" dirty="0">
                <a:latin typeface="Calibri"/>
                <a:cs typeface="Calibri"/>
              </a:rPr>
              <a:t>放到最外层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8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153F45BF-73BA-4A67-9DFA-DA598BA902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ECF49FC-2FE8-4E34-B70B-5BD59F61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8" y="323302"/>
            <a:ext cx="7132320" cy="329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FBABDAD-56F6-4799-AE36-D04D89DB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2" y="3852949"/>
            <a:ext cx="7565132" cy="29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B17040D-294A-4C5D-9A81-6E824EAF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" y="4980194"/>
            <a:ext cx="9066802" cy="18778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ECF49FC-2FE8-4E34-B70B-5BD59F615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" y="323302"/>
            <a:ext cx="5308532" cy="2449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FBABDAD-56F6-4799-AE36-D04D89DB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851354"/>
            <a:ext cx="5287394" cy="20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0401" y="1568768"/>
            <a:ext cx="8276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/>
              <a:t>局部性评估的简单准则：</a:t>
            </a:r>
            <a:endParaRPr lang="en-US" altLang="zh-CN" sz="2700" dirty="0"/>
          </a:p>
          <a:p>
            <a:pPr marL="214313" indent="-214313">
              <a:buFont typeface="Wingdings" panose="05000000000000000000" pitchFamily="2" charset="2"/>
              <a:buChar char="p"/>
            </a:pPr>
            <a:r>
              <a:rPr lang="en-US" altLang="zh-CN" sz="2100" dirty="0"/>
              <a:t>	</a:t>
            </a:r>
            <a:r>
              <a:rPr lang="zh-CN" altLang="en-US" sz="2100" dirty="0"/>
              <a:t>重复引用同一变量的程序具有较好的局部性；</a:t>
            </a:r>
            <a:endParaRPr lang="en-US" altLang="zh-CN" sz="2100" dirty="0"/>
          </a:p>
          <a:p>
            <a:pPr marL="214313" indent="-214313">
              <a:buFont typeface="Wingdings" panose="05000000000000000000" pitchFamily="2" charset="2"/>
              <a:buChar char="p"/>
            </a:pPr>
            <a:r>
              <a:rPr lang="en-US" altLang="zh-CN" sz="2100" dirty="0"/>
              <a:t>	</a:t>
            </a:r>
            <a:r>
              <a:rPr lang="zh-CN" altLang="en-US" sz="2100" dirty="0"/>
              <a:t>度与具有步长为</a:t>
            </a:r>
            <a:r>
              <a:rPr lang="en-US" altLang="zh-CN" sz="2100" dirty="0"/>
              <a:t>K</a:t>
            </a:r>
            <a:r>
              <a:rPr lang="zh-CN" altLang="en-US" sz="2100" dirty="0"/>
              <a:t>的引用模式，步长越小空间局部性越好；</a:t>
            </a:r>
            <a:endParaRPr lang="en-US" altLang="zh-CN" sz="2100" dirty="0"/>
          </a:p>
          <a:p>
            <a:pPr marL="214313" indent="-214313">
              <a:buFont typeface="Wingdings" panose="05000000000000000000" pitchFamily="2" charset="2"/>
              <a:buChar char="p"/>
            </a:pPr>
            <a:r>
              <a:rPr lang="en-US" altLang="zh-CN" sz="2100" dirty="0"/>
              <a:t>	</a:t>
            </a:r>
            <a:r>
              <a:rPr lang="zh-CN" altLang="en-US" sz="2100" dirty="0"/>
              <a:t>对取指令来说，循环代码的时间和空间局部性较好，循环体越小、迭代次数越多局部性越好；</a:t>
            </a:r>
          </a:p>
        </p:txBody>
      </p:sp>
    </p:spTree>
    <p:extLst>
      <p:ext uri="{BB962C8B-B14F-4D97-AF65-F5344CB8AC3E}">
        <p14:creationId xmlns:p14="http://schemas.microsoft.com/office/powerpoint/2010/main" val="26340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6.3 </a:t>
            </a:r>
            <a:r>
              <a:rPr lang="zh-CN" altLang="en-US" dirty="0" smtClean="0">
                <a:ea typeface="宋体" pitchFamily="2" charset="-122"/>
              </a:rPr>
              <a:t>存储器层次结构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软硬件的基础稳定特性</a:t>
            </a:r>
            <a:r>
              <a:rPr lang="en-US" altLang="zh-CN" smtClean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高速存储器技术费用高，容量小，且耗电量大，易发热</a:t>
            </a:r>
            <a:r>
              <a:rPr lang="en-US" altLang="zh-CN" smtClean="0">
                <a:ea typeface="宋体" pitchFamily="2" charset="-122"/>
              </a:rPr>
              <a:t>. 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CPU</a:t>
            </a:r>
            <a:r>
              <a:rPr lang="zh-CN" altLang="en-US" smtClean="0">
                <a:ea typeface="宋体" pitchFamily="2" charset="-122"/>
              </a:rPr>
              <a:t>与主存的速度差别越来越大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设计良好的程序有更好的局部性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lvl="1"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这些基础特性相互补充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以上特性给出一条组织主存和存储系统的途径，称作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存储器层次结构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77135" y="1249658"/>
            <a:ext cx="8343088" cy="777616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6.1.1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随机访问存储器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(Random-Access Memory,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RAM)</a:t>
            </a:r>
          </a:p>
        </p:txBody>
      </p:sp>
      <p:sp>
        <p:nvSpPr>
          <p:cNvPr id="4" name="Rectangle 1028"/>
          <p:cNvSpPr txBox="1">
            <a:spLocks noChangeArrowheads="1"/>
          </p:cNvSpPr>
          <p:nvPr/>
        </p:nvSpPr>
        <p:spPr bwMode="auto">
          <a:xfrm>
            <a:off x="177135" y="487658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6.1 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存储技术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60735"/>
              </p:ext>
            </p:extLst>
          </p:nvPr>
        </p:nvGraphicFramePr>
        <p:xfrm>
          <a:off x="230459" y="2601609"/>
          <a:ext cx="861582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39"/>
                <a:gridCol w="1174595"/>
                <a:gridCol w="1571126"/>
                <a:gridCol w="993654"/>
                <a:gridCol w="1025912"/>
                <a:gridCol w="899532"/>
                <a:gridCol w="1984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RAM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每位晶体管数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相对访问时间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是否持续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干扰敏感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相对花费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应用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SRAM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 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1000x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高速缓存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DRAM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主存、</a:t>
                      </a:r>
                      <a:endParaRPr lang="en-US" altLang="zh-CN" sz="2400" dirty="0" smtClean="0"/>
                    </a:p>
                    <a:p>
                      <a:pPr algn="ctr"/>
                      <a:r>
                        <a:rPr lang="zh-CN" altLang="en-US" sz="2400" dirty="0" smtClean="0"/>
                        <a:t>帧缓存区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marL="119380" indent="-119380" defTabSz="-635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zh-CN" altLang="en-GB" dirty="0" smtClean="0">
                <a:latin typeface="Arial"/>
                <a:ea typeface="宋体" charset="0"/>
                <a:cs typeface="Arial"/>
              </a:rPr>
              <a:t>存储器</a:t>
            </a:r>
            <a:br>
              <a:rPr lang="zh-CN" altLang="en-GB" dirty="0" smtClean="0">
                <a:latin typeface="Arial"/>
                <a:ea typeface="宋体" charset="0"/>
                <a:cs typeface="Arial"/>
              </a:rPr>
            </a:br>
            <a:r>
              <a:rPr lang="zh-CN" altLang="en-GB" dirty="0" smtClean="0">
                <a:latin typeface="Arial"/>
                <a:ea typeface="宋体" charset="0"/>
                <a:cs typeface="Arial"/>
              </a:rPr>
              <a:t>层次结构举例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18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21088" y="836613"/>
            <a:ext cx="8699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 dirty="0">
                <a:solidFill>
                  <a:sysClr val="windowText" lastClr="000000"/>
                </a:solidFill>
                <a:latin typeface="Arial"/>
                <a:ea typeface="宋体" charset="0"/>
                <a:cs typeface="Arial"/>
              </a:rPr>
              <a:t>寄存器</a:t>
            </a: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379788" y="1285875"/>
            <a:ext cx="13525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L1</a:t>
            </a:r>
            <a:r>
              <a:rPr lang="zh-CN" altLang="en-US" sz="1800" b="0" kern="0">
                <a:solidFill>
                  <a:sysClr val="windowText" lastClr="000000"/>
                </a:solidFill>
                <a:latin typeface="Arial"/>
                <a:ea typeface="宋体" charset="0"/>
                <a:cs typeface="Arial"/>
              </a:rPr>
              <a:t>高速缓存</a:t>
            </a: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551238" y="3824288"/>
            <a:ext cx="10096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 dirty="0">
                <a:solidFill>
                  <a:sysClr val="windowText" lastClr="000000"/>
                </a:solidFill>
                <a:latin typeface="Arial"/>
                <a:ea typeface="宋体" charset="0"/>
                <a:cs typeface="Arial"/>
              </a:rPr>
              <a:t>主存</a:t>
            </a: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(DRAM)</a:t>
            </a:r>
          </a:p>
        </p:txBody>
      </p:sp>
      <p:sp>
        <p:nvSpPr>
          <p:cNvPr id="58375" name="Text Box 200"/>
          <p:cNvSpPr txBox="1">
            <a:spLocks noChangeAspect="1" noChangeArrowheads="1"/>
          </p:cNvSpPr>
          <p:nvPr/>
        </p:nvSpPr>
        <p:spPr bwMode="auto">
          <a:xfrm>
            <a:off x="3278188" y="484981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本地二级存储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本地磁盘</a:t>
            </a:r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8380" name="Text Box 223"/>
          <p:cNvSpPr txBox="1">
            <a:spLocks noChangeAspect="1" noChangeArrowheads="1"/>
          </p:cNvSpPr>
          <p:nvPr/>
        </p:nvSpPr>
        <p:spPr bwMode="auto">
          <a:xfrm>
            <a:off x="130175" y="3838575"/>
            <a:ext cx="9953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更大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 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更慢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更廉价 </a:t>
            </a:r>
          </a:p>
          <a:p>
            <a:pPr eaLnBrk="1" hangingPunct="1"/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每字节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的存储器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8382" name="Text Box 225"/>
          <p:cNvSpPr txBox="1">
            <a:spLocks noChangeAspect="1" noChangeArrowheads="1"/>
          </p:cNvSpPr>
          <p:nvPr/>
        </p:nvSpPr>
        <p:spPr bwMode="auto">
          <a:xfrm>
            <a:off x="2395538" y="5949950"/>
            <a:ext cx="332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远程二级存储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分布式文件系统、</a:t>
            </a:r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服务器</a:t>
            </a:r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900" y="5378450"/>
            <a:ext cx="2062163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本地磁盘保存着从远程网络服务器磁盘上取出的文件</a:t>
            </a: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8385" name="Text Box 236"/>
          <p:cNvSpPr txBox="1">
            <a:spLocks noChangeAspect="1" noChangeArrowheads="1"/>
          </p:cNvSpPr>
          <p:nvPr/>
        </p:nvSpPr>
        <p:spPr bwMode="auto">
          <a:xfrm>
            <a:off x="3316288" y="195103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L2 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高速缓存 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(SRAM)</a:t>
            </a:r>
          </a:p>
        </p:txBody>
      </p:sp>
      <p:sp>
        <p:nvSpPr>
          <p:cNvPr id="58386" name="Text Box 243"/>
          <p:cNvSpPr txBox="1">
            <a:spLocks noChangeAspect="1" noChangeArrowheads="1"/>
          </p:cNvSpPr>
          <p:nvPr/>
        </p:nvSpPr>
        <p:spPr bwMode="auto">
          <a:xfrm>
            <a:off x="4962525" y="1644650"/>
            <a:ext cx="2838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L1 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高速缓存保存着从 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L2 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高速缓存取出的缓存行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6313"/>
            <a:ext cx="2919412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CPU </a:t>
            </a: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寄存器保存着从高速缓存存储器取出的字</a:t>
            </a:r>
          </a:p>
        </p:txBody>
      </p:sp>
      <p:sp>
        <p:nvSpPr>
          <p:cNvPr id="58388" name="Text Box 231"/>
          <p:cNvSpPr txBox="1">
            <a:spLocks noChangeAspect="1" noChangeArrowheads="1"/>
          </p:cNvSpPr>
          <p:nvPr/>
        </p:nvSpPr>
        <p:spPr bwMode="auto">
          <a:xfrm>
            <a:off x="5365750" y="2406650"/>
            <a:ext cx="2628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L2 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高速缓存保存着从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L3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高速缓存取出的缓存行 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41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717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7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33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L5:</a:t>
            </a:r>
          </a:p>
        </p:txBody>
      </p:sp>
      <p:sp>
        <p:nvSpPr>
          <p:cNvPr id="58395" name="Text Box 289"/>
          <p:cNvSpPr txBox="1">
            <a:spLocks noChangeAspect="1" noChangeArrowheads="1"/>
          </p:cNvSpPr>
          <p:nvPr/>
        </p:nvSpPr>
        <p:spPr bwMode="auto">
          <a:xfrm>
            <a:off x="130175" y="1390650"/>
            <a:ext cx="995363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更小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更快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更贵</a:t>
            </a:r>
          </a:p>
          <a:p>
            <a:pPr eaLnBrk="1" hangingPunct="1"/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每字节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的存储器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8398" name="Text Box 293"/>
          <p:cNvSpPr txBox="1">
            <a:spLocks noChangeAspect="1" noChangeArrowheads="1"/>
          </p:cNvSpPr>
          <p:nvPr/>
        </p:nvSpPr>
        <p:spPr bwMode="auto">
          <a:xfrm>
            <a:off x="3316288" y="27828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L3 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高速缓存 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8350"/>
            <a:ext cx="28765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L3 </a:t>
            </a: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高速缓存保存着从主存高速缓存取出的缓存行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42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502400" y="4373563"/>
            <a:ext cx="21844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主存保存着从本地磁盘取出的磁盘块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6.3.1 </a:t>
            </a:r>
            <a:r>
              <a:rPr lang="zh-CN" altLang="en-US" dirty="0" smtClean="0">
                <a:ea typeface="宋体" pitchFamily="2" charset="-122"/>
              </a:rPr>
              <a:t>高速缓存</a:t>
            </a:r>
            <a:r>
              <a:rPr lang="en-US" altLang="zh-CN" dirty="0">
                <a:ea typeface="宋体" pitchFamily="2" charset="-122"/>
              </a:rPr>
              <a:t>c</a:t>
            </a:r>
            <a:r>
              <a:rPr lang="en-US" altLang="zh-CN" dirty="0" smtClean="0">
                <a:ea typeface="宋体" pitchFamily="2" charset="-122"/>
              </a:rPr>
              <a:t>ache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42310"/>
            <a:ext cx="8442325" cy="513715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F0000"/>
                </a:solidFill>
                <a:ea typeface="宋体" pitchFamily="2" charset="-122"/>
              </a:rPr>
              <a:t>Cache: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一种更小，速度更快的存储设备。作为更大、更慢存储设备的缓冲区</a:t>
            </a:r>
            <a:r>
              <a:rPr lang="en-US" altLang="zh-CN" dirty="0" smtClean="0">
                <a:ea typeface="宋体" pitchFamily="2" charset="-122"/>
              </a:rPr>
              <a:t>.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解决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与主存之间速度匹配的问题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存储器层次结构的基本思想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对于每个</a:t>
            </a:r>
            <a:r>
              <a:rPr lang="en-US" altLang="zh-CN" sz="2400" dirty="0" smtClean="0">
                <a:ea typeface="宋体" pitchFamily="2" charset="-122"/>
              </a:rPr>
              <a:t>k</a:t>
            </a:r>
            <a:r>
              <a:rPr lang="zh-CN" altLang="en-US" sz="2400" dirty="0" smtClean="0">
                <a:ea typeface="宋体" pitchFamily="2" charset="-122"/>
              </a:rPr>
              <a:t>，位于</a:t>
            </a:r>
            <a:r>
              <a:rPr lang="en-US" altLang="zh-CN" sz="2400" dirty="0" smtClean="0">
                <a:ea typeface="宋体" pitchFamily="2" charset="-122"/>
              </a:rPr>
              <a:t>k</a:t>
            </a:r>
            <a:r>
              <a:rPr lang="zh-CN" altLang="en-US" sz="2400" dirty="0" smtClean="0">
                <a:ea typeface="宋体" pitchFamily="2" charset="-122"/>
              </a:rPr>
              <a:t>层的更快更小的存储设备作为位于</a:t>
            </a:r>
            <a:r>
              <a:rPr lang="en-US" altLang="zh-CN" sz="2400" dirty="0" smtClean="0">
                <a:ea typeface="宋体" pitchFamily="2" charset="-122"/>
              </a:rPr>
              <a:t>k+1</a:t>
            </a:r>
            <a:r>
              <a:rPr lang="zh-CN" altLang="en-US" sz="2400" dirty="0" smtClean="0">
                <a:ea typeface="宋体" pitchFamily="2" charset="-122"/>
              </a:rPr>
              <a:t>等的更大更慢的存储设备的缓存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为什么存储器层次结构行得通</a:t>
            </a:r>
            <a:r>
              <a:rPr lang="en-US" altLang="zh-CN" dirty="0" smtClean="0">
                <a:ea typeface="宋体" pitchFamily="2" charset="-122"/>
              </a:rPr>
              <a:t>?</a:t>
            </a: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由于局部性原理，程序访问第</a:t>
            </a:r>
            <a:r>
              <a:rPr lang="en-US" altLang="zh-CN" sz="2400" dirty="0" smtClean="0">
                <a:ea typeface="宋体" pitchFamily="2" charset="-122"/>
              </a:rPr>
              <a:t>k</a:t>
            </a:r>
            <a:r>
              <a:rPr lang="zh-CN" altLang="en-US" sz="2400" dirty="0" smtClean="0">
                <a:ea typeface="宋体" pitchFamily="2" charset="-122"/>
              </a:rPr>
              <a:t>层的数据比第</a:t>
            </a:r>
            <a:r>
              <a:rPr lang="en-US" altLang="zh-CN" sz="2400" dirty="0" smtClean="0">
                <a:ea typeface="宋体" pitchFamily="2" charset="-122"/>
              </a:rPr>
              <a:t>k+1</a:t>
            </a:r>
            <a:r>
              <a:rPr lang="zh-CN" altLang="en-US" sz="2400" dirty="0" smtClean="0">
                <a:ea typeface="宋体" pitchFamily="2" charset="-122"/>
              </a:rPr>
              <a:t>层的数据要频繁 </a:t>
            </a: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因此，第</a:t>
            </a:r>
            <a:r>
              <a:rPr lang="en-US" altLang="zh-CN" sz="2400" dirty="0" smtClean="0">
                <a:ea typeface="宋体" pitchFamily="2" charset="-122"/>
              </a:rPr>
              <a:t>k+1</a:t>
            </a:r>
            <a:r>
              <a:rPr lang="zh-CN" altLang="en-US" sz="2400" dirty="0" smtClean="0">
                <a:ea typeface="宋体" pitchFamily="2" charset="-122"/>
              </a:rPr>
              <a:t>层存储设备更慢且更大、更廉价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  <a:p>
            <a:pPr eaLnBrk="1" hangingPunct="1"/>
            <a:r>
              <a:rPr lang="zh-CN" altLang="en-US" i="1" dirty="0" smtClean="0">
                <a:solidFill>
                  <a:srgbClr val="FF0000"/>
                </a:solidFill>
                <a:ea typeface="宋体" pitchFamily="2" charset="-122"/>
              </a:rPr>
              <a:t>重要观点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2" charset="-122"/>
              </a:rPr>
              <a:t>:  </a:t>
            </a:r>
            <a:r>
              <a:rPr lang="zh-CN" altLang="en-US" dirty="0" smtClean="0">
                <a:ea typeface="宋体" pitchFamily="2" charset="-122"/>
              </a:rPr>
              <a:t>存储器层次结构构建了一个大容量的存储池，像底层存储器一样低廉，而又可以达到顶层存储器的速度。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374814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60419" name="Title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高速缓存基本概念</a:t>
            </a:r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1905000" y="3746414"/>
            <a:ext cx="3581400" cy="2057400"/>
          </a:xfrm>
          <a:prstGeom prst="rect">
            <a:avLst/>
          </a:prstGeom>
          <a:solidFill>
            <a:srgbClr val="DEDFF5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endParaRPr lang="en-US" altLang="zh-CN" sz="180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1750927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2057400" y="3898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0</a:t>
            </a:r>
          </a:p>
        </p:txBody>
      </p:sp>
      <p:sp>
        <p:nvSpPr>
          <p:cNvPr id="60423" name="Rectangle 5"/>
          <p:cNvSpPr>
            <a:spLocks noChangeArrowheads="1"/>
          </p:cNvSpPr>
          <p:nvPr/>
        </p:nvSpPr>
        <p:spPr bwMode="auto">
          <a:xfrm>
            <a:off x="2895600" y="3898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</a:t>
            </a:r>
          </a:p>
        </p:txBody>
      </p:sp>
      <p:sp>
        <p:nvSpPr>
          <p:cNvPr id="60424" name="Rectangle 6"/>
          <p:cNvSpPr>
            <a:spLocks noChangeArrowheads="1"/>
          </p:cNvSpPr>
          <p:nvPr/>
        </p:nvSpPr>
        <p:spPr bwMode="auto">
          <a:xfrm>
            <a:off x="3733800" y="3898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2</a:t>
            </a:r>
          </a:p>
        </p:txBody>
      </p:sp>
      <p:sp>
        <p:nvSpPr>
          <p:cNvPr id="60425" name="Rectangle 7"/>
          <p:cNvSpPr>
            <a:spLocks noChangeArrowheads="1"/>
          </p:cNvSpPr>
          <p:nvPr/>
        </p:nvSpPr>
        <p:spPr bwMode="auto">
          <a:xfrm>
            <a:off x="4572000" y="3898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3</a:t>
            </a:r>
          </a:p>
        </p:txBody>
      </p:sp>
      <p:sp>
        <p:nvSpPr>
          <p:cNvPr id="60426" name="Rectangle 8"/>
          <p:cNvSpPr>
            <a:spLocks noChangeArrowheads="1"/>
          </p:cNvSpPr>
          <p:nvPr/>
        </p:nvSpPr>
        <p:spPr bwMode="auto">
          <a:xfrm>
            <a:off x="2057400" y="4279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4</a:t>
            </a:r>
          </a:p>
        </p:txBody>
      </p:sp>
      <p:sp>
        <p:nvSpPr>
          <p:cNvPr id="60427" name="Rectangle 9"/>
          <p:cNvSpPr>
            <a:spLocks noChangeArrowheads="1"/>
          </p:cNvSpPr>
          <p:nvPr/>
        </p:nvSpPr>
        <p:spPr bwMode="auto">
          <a:xfrm>
            <a:off x="2895600" y="4279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5</a:t>
            </a:r>
          </a:p>
        </p:txBody>
      </p:sp>
      <p:sp>
        <p:nvSpPr>
          <p:cNvPr id="60428" name="Rectangle 10"/>
          <p:cNvSpPr>
            <a:spLocks noChangeArrowheads="1"/>
          </p:cNvSpPr>
          <p:nvPr/>
        </p:nvSpPr>
        <p:spPr bwMode="auto">
          <a:xfrm>
            <a:off x="3733800" y="4279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6</a:t>
            </a:r>
          </a:p>
        </p:txBody>
      </p:sp>
      <p:sp>
        <p:nvSpPr>
          <p:cNvPr id="60429" name="Rectangle 11"/>
          <p:cNvSpPr>
            <a:spLocks noChangeArrowheads="1"/>
          </p:cNvSpPr>
          <p:nvPr/>
        </p:nvSpPr>
        <p:spPr bwMode="auto">
          <a:xfrm>
            <a:off x="4572000" y="4279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7</a:t>
            </a:r>
          </a:p>
        </p:txBody>
      </p:sp>
      <p:sp>
        <p:nvSpPr>
          <p:cNvPr id="60430" name="Rectangle 12"/>
          <p:cNvSpPr>
            <a:spLocks noChangeArrowheads="1"/>
          </p:cNvSpPr>
          <p:nvPr/>
        </p:nvSpPr>
        <p:spPr bwMode="auto">
          <a:xfrm>
            <a:off x="2057400" y="4660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8</a:t>
            </a:r>
          </a:p>
        </p:txBody>
      </p:sp>
      <p:sp>
        <p:nvSpPr>
          <p:cNvPr id="60431" name="Rectangle 13"/>
          <p:cNvSpPr>
            <a:spLocks noChangeArrowheads="1"/>
          </p:cNvSpPr>
          <p:nvPr/>
        </p:nvSpPr>
        <p:spPr bwMode="auto">
          <a:xfrm>
            <a:off x="2895600" y="4660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9</a:t>
            </a:r>
          </a:p>
        </p:txBody>
      </p:sp>
      <p:sp>
        <p:nvSpPr>
          <p:cNvPr id="60432" name="Rectangle 14"/>
          <p:cNvSpPr>
            <a:spLocks noChangeArrowheads="1"/>
          </p:cNvSpPr>
          <p:nvPr/>
        </p:nvSpPr>
        <p:spPr bwMode="auto">
          <a:xfrm>
            <a:off x="3733800" y="4660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10</a:t>
            </a:r>
          </a:p>
        </p:txBody>
      </p:sp>
      <p:sp>
        <p:nvSpPr>
          <p:cNvPr id="60433" name="Rectangle 15"/>
          <p:cNvSpPr>
            <a:spLocks noChangeArrowheads="1"/>
          </p:cNvSpPr>
          <p:nvPr/>
        </p:nvSpPr>
        <p:spPr bwMode="auto">
          <a:xfrm>
            <a:off x="4572000" y="4660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11</a:t>
            </a:r>
          </a:p>
        </p:txBody>
      </p:sp>
      <p:sp>
        <p:nvSpPr>
          <p:cNvPr id="60434" name="Rectangle 16"/>
          <p:cNvSpPr>
            <a:spLocks noChangeArrowheads="1"/>
          </p:cNvSpPr>
          <p:nvPr/>
        </p:nvSpPr>
        <p:spPr bwMode="auto">
          <a:xfrm>
            <a:off x="2057400" y="5041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12</a:t>
            </a:r>
          </a:p>
        </p:txBody>
      </p:sp>
      <p:sp>
        <p:nvSpPr>
          <p:cNvPr id="60435" name="Rectangle 17"/>
          <p:cNvSpPr>
            <a:spLocks noChangeArrowheads="1"/>
          </p:cNvSpPr>
          <p:nvPr/>
        </p:nvSpPr>
        <p:spPr bwMode="auto">
          <a:xfrm>
            <a:off x="2895600" y="5041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13</a:t>
            </a:r>
          </a:p>
        </p:txBody>
      </p:sp>
      <p:sp>
        <p:nvSpPr>
          <p:cNvPr id="60436" name="Rectangle 18"/>
          <p:cNvSpPr>
            <a:spLocks noChangeArrowheads="1"/>
          </p:cNvSpPr>
          <p:nvPr/>
        </p:nvSpPr>
        <p:spPr bwMode="auto">
          <a:xfrm>
            <a:off x="3733800" y="5041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60437" name="Rectangle 19"/>
          <p:cNvSpPr>
            <a:spLocks noChangeArrowheads="1"/>
          </p:cNvSpPr>
          <p:nvPr/>
        </p:nvSpPr>
        <p:spPr bwMode="auto">
          <a:xfrm>
            <a:off x="4572000" y="5041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15</a:t>
            </a:r>
          </a:p>
        </p:txBody>
      </p:sp>
      <p:cxnSp>
        <p:nvCxnSpPr>
          <p:cNvPr id="60438" name="Straight Connector 21"/>
          <p:cNvCxnSpPr>
            <a:cxnSpLocks noChangeShapeType="1"/>
          </p:cNvCxnSpPr>
          <p:nvPr/>
        </p:nvCxnSpPr>
        <p:spPr bwMode="auto">
          <a:xfrm>
            <a:off x="2286000" y="5575214"/>
            <a:ext cx="3048000" cy="1588"/>
          </a:xfrm>
          <a:prstGeom prst="line">
            <a:avLst/>
          </a:prstGeom>
          <a:noFill/>
          <a:ln w="88900" cap="rnd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9" name="Rectangle 25"/>
          <p:cNvSpPr>
            <a:spLocks noChangeArrowheads="1"/>
          </p:cNvSpPr>
          <p:nvPr/>
        </p:nvSpPr>
        <p:spPr bwMode="auto">
          <a:xfrm>
            <a:off x="2057400" y="1903327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8</a:t>
            </a:r>
          </a:p>
        </p:txBody>
      </p:sp>
      <p:sp>
        <p:nvSpPr>
          <p:cNvPr id="60440" name="Rectangle 26"/>
          <p:cNvSpPr>
            <a:spLocks noChangeArrowheads="1"/>
          </p:cNvSpPr>
          <p:nvPr/>
        </p:nvSpPr>
        <p:spPr bwMode="auto">
          <a:xfrm>
            <a:off x="2895600" y="1903327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9</a:t>
            </a:r>
          </a:p>
        </p:txBody>
      </p:sp>
      <p:sp>
        <p:nvSpPr>
          <p:cNvPr id="60441" name="Rectangle 27"/>
          <p:cNvSpPr>
            <a:spLocks noChangeArrowheads="1"/>
          </p:cNvSpPr>
          <p:nvPr/>
        </p:nvSpPr>
        <p:spPr bwMode="auto">
          <a:xfrm>
            <a:off x="3733800" y="1903327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60442" name="Rectangle 28"/>
          <p:cNvSpPr>
            <a:spLocks noChangeArrowheads="1"/>
          </p:cNvSpPr>
          <p:nvPr/>
        </p:nvSpPr>
        <p:spPr bwMode="auto">
          <a:xfrm>
            <a:off x="4572000" y="1903327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3</a:t>
            </a:r>
          </a:p>
        </p:txBody>
      </p:sp>
      <p:sp>
        <p:nvSpPr>
          <p:cNvPr id="60443" name="TextBox 29"/>
          <p:cNvSpPr txBox="1">
            <a:spLocks noChangeArrowheads="1"/>
          </p:cNvSpPr>
          <p:nvPr/>
        </p:nvSpPr>
        <p:spPr bwMode="auto">
          <a:xfrm>
            <a:off x="357188" y="1766802"/>
            <a:ext cx="140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高速缓存</a:t>
            </a:r>
          </a:p>
        </p:txBody>
      </p:sp>
      <p:sp>
        <p:nvSpPr>
          <p:cNvPr id="60444" name="TextBox 30"/>
          <p:cNvSpPr txBox="1">
            <a:spLocks noChangeArrowheads="1"/>
          </p:cNvSpPr>
          <p:nvPr/>
        </p:nvSpPr>
        <p:spPr bwMode="auto">
          <a:xfrm>
            <a:off x="457200" y="3822614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主存</a:t>
            </a:r>
          </a:p>
        </p:txBody>
      </p:sp>
      <p:sp>
        <p:nvSpPr>
          <p:cNvPr id="60445" name="Text Box 19"/>
          <p:cNvSpPr txBox="1">
            <a:spLocks noChangeArrowheads="1"/>
          </p:cNvSpPr>
          <p:nvPr/>
        </p:nvSpPr>
        <p:spPr bwMode="auto">
          <a:xfrm>
            <a:off x="5635625" y="3627352"/>
            <a:ext cx="29194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1600">
                <a:latin typeface="Calibri" pitchFamily="34" charset="0"/>
              </a:rPr>
              <a:t>第</a:t>
            </a:r>
            <a:r>
              <a:rPr lang="en-US" altLang="zh-CN" sz="1600">
                <a:latin typeface="Calibri" pitchFamily="34" charset="0"/>
              </a:rPr>
              <a:t>k+1</a:t>
            </a:r>
            <a:r>
              <a:rPr lang="zh-CN" altLang="en-US" sz="1600">
                <a:latin typeface="Calibri" pitchFamily="34" charset="0"/>
              </a:rPr>
              <a:t>层更大、更慢、更便宜的</a:t>
            </a:r>
          </a:p>
          <a:p>
            <a:pPr>
              <a:lnSpc>
                <a:spcPct val="98000"/>
              </a:lnSpc>
            </a:pPr>
            <a:r>
              <a:rPr lang="zh-CN" altLang="en-US" sz="1600">
                <a:latin typeface="Calibri" pitchFamily="34" charset="0"/>
              </a:rPr>
              <a:t>设备被划分成块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3350" y="2716127"/>
            <a:ext cx="28384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1600">
                <a:latin typeface="Calibri" pitchFamily="34" charset="0"/>
              </a:rPr>
              <a:t>数据以块大小为传输单元</a:t>
            </a:r>
          </a:p>
          <a:p>
            <a:pPr>
              <a:lnSpc>
                <a:spcPct val="98000"/>
              </a:lnSpc>
            </a:pPr>
            <a:r>
              <a:rPr lang="zh-CN" altLang="en-GB" sz="1600">
                <a:latin typeface="Calibri" pitchFamily="34" charset="0"/>
              </a:rPr>
              <a:t>在层与层之间拷贝</a:t>
            </a:r>
          </a:p>
        </p:txBody>
      </p:sp>
      <p:sp>
        <p:nvSpPr>
          <p:cNvPr id="60447" name="Text Box 29"/>
          <p:cNvSpPr txBox="1">
            <a:spLocks noChangeArrowheads="1"/>
          </p:cNvSpPr>
          <p:nvPr/>
        </p:nvSpPr>
        <p:spPr bwMode="auto">
          <a:xfrm>
            <a:off x="5562600" y="1766802"/>
            <a:ext cx="35274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1600">
                <a:latin typeface="Calibri" pitchFamily="34" charset="0"/>
              </a:rPr>
              <a:t>第</a:t>
            </a:r>
            <a:r>
              <a:rPr lang="en-US" altLang="zh-CN" sz="1600">
                <a:latin typeface="Calibri" pitchFamily="34" charset="0"/>
              </a:rPr>
              <a:t>k</a:t>
            </a:r>
            <a:r>
              <a:rPr lang="zh-CN" altLang="en-US" sz="1600">
                <a:latin typeface="Calibri" pitchFamily="34" charset="0"/>
              </a:rPr>
              <a:t>层更小、更快、更昂贵的设备缓存</a:t>
            </a:r>
          </a:p>
          <a:p>
            <a:pPr>
              <a:lnSpc>
                <a:spcPct val="98000"/>
              </a:lnSpc>
            </a:pPr>
            <a:r>
              <a:rPr lang="zh-CN" altLang="en-US" sz="1600">
                <a:latin typeface="Calibri" pitchFamily="34" charset="0"/>
              </a:rPr>
              <a:t>着第</a:t>
            </a:r>
            <a:r>
              <a:rPr lang="en-US" altLang="zh-CN" sz="1600">
                <a:latin typeface="Calibri" pitchFamily="34" charset="0"/>
              </a:rPr>
              <a:t>k+1</a:t>
            </a:r>
            <a:r>
              <a:rPr lang="zh-CN" altLang="en-US" sz="1600">
                <a:latin typeface="Calibri" pitchFamily="34" charset="0"/>
              </a:rPr>
              <a:t>层块的一个子集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57400" y="4279814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90800" y="2908214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057400" y="1903327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33800" y="4660814"/>
            <a:ext cx="762000" cy="304800"/>
          </a:xfrm>
          <a:prstGeom prst="rect">
            <a:avLst/>
          </a:prstGeom>
          <a:solidFill>
            <a:srgbClr val="A9E39D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90800" y="2908214"/>
            <a:ext cx="762000" cy="304800"/>
          </a:xfrm>
          <a:prstGeom prst="rect">
            <a:avLst/>
          </a:prstGeom>
          <a:solidFill>
            <a:srgbClr val="A9E39D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733800" y="1903327"/>
            <a:ext cx="762000" cy="304800"/>
          </a:xfrm>
          <a:prstGeom prst="rect">
            <a:avLst/>
          </a:prstGeom>
          <a:solidFill>
            <a:srgbClr val="A9E39D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61444" name="Title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基本高速缓存概念</a:t>
            </a:r>
            <a:r>
              <a:rPr lang="en-US" altLang="zh-CN" smtClean="0">
                <a:ea typeface="宋体" pitchFamily="2" charset="-122"/>
              </a:rPr>
              <a:t>: </a:t>
            </a:r>
            <a:r>
              <a:rPr lang="zh-CN" altLang="en-US" smtClean="0">
                <a:ea typeface="宋体" pitchFamily="2" charset="-122"/>
              </a:rPr>
              <a:t>命中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 sz="180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1713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0</a:t>
            </a:r>
          </a:p>
        </p:txBody>
      </p:sp>
      <p:sp>
        <p:nvSpPr>
          <p:cNvPr id="61448" name="Rectangle 5"/>
          <p:cNvSpPr>
            <a:spLocks noChangeArrowheads="1"/>
          </p:cNvSpPr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</a:t>
            </a:r>
          </a:p>
        </p:txBody>
      </p:sp>
      <p:sp>
        <p:nvSpPr>
          <p:cNvPr id="61449" name="Rectangle 6"/>
          <p:cNvSpPr>
            <a:spLocks noChangeArrowheads="1"/>
          </p:cNvSpPr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2</a:t>
            </a:r>
          </a:p>
        </p:txBody>
      </p:sp>
      <p:sp>
        <p:nvSpPr>
          <p:cNvPr id="61450" name="Rectangle 7"/>
          <p:cNvSpPr>
            <a:spLocks noChangeArrowheads="1"/>
          </p:cNvSpPr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3</a:t>
            </a:r>
          </a:p>
        </p:txBody>
      </p:sp>
      <p:sp>
        <p:nvSpPr>
          <p:cNvPr id="61451" name="Rectangle 8"/>
          <p:cNvSpPr>
            <a:spLocks noChangeArrowheads="1"/>
          </p:cNvSpPr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4</a:t>
            </a:r>
          </a:p>
        </p:txBody>
      </p:sp>
      <p:sp>
        <p:nvSpPr>
          <p:cNvPr id="61452" name="Rectangle 9"/>
          <p:cNvSpPr>
            <a:spLocks noChangeArrowheads="1"/>
          </p:cNvSpPr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5</a:t>
            </a:r>
          </a:p>
        </p:txBody>
      </p:sp>
      <p:sp>
        <p:nvSpPr>
          <p:cNvPr id="61453" name="Rectangle 10"/>
          <p:cNvSpPr>
            <a:spLocks noChangeArrowheads="1"/>
          </p:cNvSpPr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6</a:t>
            </a:r>
          </a:p>
        </p:txBody>
      </p:sp>
      <p:sp>
        <p:nvSpPr>
          <p:cNvPr id="61454" name="Rectangle 11"/>
          <p:cNvSpPr>
            <a:spLocks noChangeArrowheads="1"/>
          </p:cNvSpPr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7</a:t>
            </a:r>
          </a:p>
        </p:txBody>
      </p:sp>
      <p:sp>
        <p:nvSpPr>
          <p:cNvPr id="61455" name="Rectangle 12"/>
          <p:cNvSpPr>
            <a:spLocks noChangeArrowheads="1"/>
          </p:cNvSpPr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8</a:t>
            </a:r>
          </a:p>
        </p:txBody>
      </p:sp>
      <p:sp>
        <p:nvSpPr>
          <p:cNvPr id="61456" name="Rectangle 13"/>
          <p:cNvSpPr>
            <a:spLocks noChangeArrowheads="1"/>
          </p:cNvSpPr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9</a:t>
            </a:r>
          </a:p>
        </p:txBody>
      </p:sp>
      <p:sp>
        <p:nvSpPr>
          <p:cNvPr id="61457" name="Rectangle 14"/>
          <p:cNvSpPr>
            <a:spLocks noChangeArrowheads="1"/>
          </p:cNvSpPr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10</a:t>
            </a:r>
          </a:p>
        </p:txBody>
      </p:sp>
      <p:sp>
        <p:nvSpPr>
          <p:cNvPr id="61458" name="Rectangle 15"/>
          <p:cNvSpPr>
            <a:spLocks noChangeArrowheads="1"/>
          </p:cNvSpPr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11</a:t>
            </a:r>
          </a:p>
        </p:txBody>
      </p:sp>
      <p:sp>
        <p:nvSpPr>
          <p:cNvPr id="61459" name="Rectangle 16"/>
          <p:cNvSpPr>
            <a:spLocks noChangeArrowheads="1"/>
          </p:cNvSpPr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12</a:t>
            </a:r>
          </a:p>
        </p:txBody>
      </p:sp>
      <p:sp>
        <p:nvSpPr>
          <p:cNvPr id="61460" name="Rectangle 17"/>
          <p:cNvSpPr>
            <a:spLocks noChangeArrowheads="1"/>
          </p:cNvSpPr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13</a:t>
            </a:r>
          </a:p>
        </p:txBody>
      </p:sp>
      <p:sp>
        <p:nvSpPr>
          <p:cNvPr id="61461" name="Rectangle 18"/>
          <p:cNvSpPr>
            <a:spLocks noChangeArrowheads="1"/>
          </p:cNvSpPr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61462" name="Rectangle 19"/>
          <p:cNvSpPr>
            <a:spLocks noChangeArrowheads="1"/>
          </p:cNvSpPr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15</a:t>
            </a:r>
          </a:p>
        </p:txBody>
      </p:sp>
      <p:cxnSp>
        <p:nvCxnSpPr>
          <p:cNvPr id="61463" name="Straight Connector 21"/>
          <p:cNvCxnSpPr>
            <a:cxnSpLocks noChangeShapeType="1"/>
          </p:cNvCxnSpPr>
          <p:nvPr/>
        </p:nvCxnSpPr>
        <p:spPr bwMode="auto">
          <a:xfrm>
            <a:off x="2286000" y="6096000"/>
            <a:ext cx="3048000" cy="1588"/>
          </a:xfrm>
          <a:prstGeom prst="line">
            <a:avLst/>
          </a:prstGeom>
          <a:noFill/>
          <a:ln w="88900" cap="rnd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4" name="Rectangle 25"/>
          <p:cNvSpPr>
            <a:spLocks noChangeArrowheads="1"/>
          </p:cNvSpPr>
          <p:nvPr/>
        </p:nvSpPr>
        <p:spPr bwMode="auto">
          <a:xfrm>
            <a:off x="20574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8</a:t>
            </a:r>
          </a:p>
        </p:txBody>
      </p:sp>
      <p:sp>
        <p:nvSpPr>
          <p:cNvPr id="61465" name="Rectangle 26"/>
          <p:cNvSpPr>
            <a:spLocks noChangeArrowheads="1"/>
          </p:cNvSpPr>
          <p:nvPr/>
        </p:nvSpPr>
        <p:spPr bwMode="auto">
          <a:xfrm>
            <a:off x="28956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9</a:t>
            </a:r>
          </a:p>
        </p:txBody>
      </p:sp>
      <p:sp>
        <p:nvSpPr>
          <p:cNvPr id="61466" name="Rectangle 27"/>
          <p:cNvSpPr>
            <a:spLocks noChangeArrowheads="1"/>
          </p:cNvSpPr>
          <p:nvPr/>
        </p:nvSpPr>
        <p:spPr bwMode="auto">
          <a:xfrm>
            <a:off x="37338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61467" name="Rectangle 28"/>
          <p:cNvSpPr>
            <a:spLocks noChangeArrowheads="1"/>
          </p:cNvSpPr>
          <p:nvPr/>
        </p:nvSpPr>
        <p:spPr bwMode="auto">
          <a:xfrm>
            <a:off x="45720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3</a:t>
            </a:r>
          </a:p>
        </p:txBody>
      </p:sp>
      <p:sp>
        <p:nvSpPr>
          <p:cNvPr id="61468" name="TextBox 29"/>
          <p:cNvSpPr txBox="1">
            <a:spLocks noChangeArrowheads="1"/>
          </p:cNvSpPr>
          <p:nvPr/>
        </p:nvSpPr>
        <p:spPr bwMode="auto">
          <a:xfrm>
            <a:off x="503238" y="2286000"/>
            <a:ext cx="140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高速缓存</a:t>
            </a:r>
          </a:p>
        </p:txBody>
      </p:sp>
      <p:sp>
        <p:nvSpPr>
          <p:cNvPr id="61469" name="TextBox 30"/>
          <p:cNvSpPr txBox="1">
            <a:spLocks noChangeArrowheads="1"/>
          </p:cNvSpPr>
          <p:nvPr/>
        </p:nvSpPr>
        <p:spPr bwMode="auto">
          <a:xfrm>
            <a:off x="457200" y="43434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主存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88" y="1579563"/>
            <a:ext cx="2090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2000" i="1">
                <a:latin typeface="Calibri" pitchFamily="34" charset="0"/>
              </a:rPr>
              <a:t>需要块</a:t>
            </a:r>
            <a:r>
              <a:rPr lang="en-US" altLang="zh-CN" sz="2000" i="1">
                <a:latin typeface="Calibri" pitchFamily="34" charset="0"/>
              </a:rPr>
              <a:t>b</a:t>
            </a:r>
            <a:r>
              <a:rPr lang="zh-CN" altLang="en-US" sz="2000" i="1">
                <a:latin typeface="Calibri" pitchFamily="34" charset="0"/>
              </a:rPr>
              <a:t>中的数据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141788" y="1619250"/>
            <a:ext cx="89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latin typeface="Calibri" pitchFamily="34" charset="0"/>
              </a:rPr>
              <a:t>请求</a:t>
            </a:r>
            <a:r>
              <a:rPr lang="en-US" altLang="zh-CN" sz="1600">
                <a:latin typeface="Calibri" pitchFamily="34" charset="0"/>
              </a:rPr>
              <a:t>: 14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733800" y="2425700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5663" y="2209800"/>
            <a:ext cx="216058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2000" i="1">
                <a:latin typeface="Calibri" pitchFamily="34" charset="0"/>
              </a:rPr>
              <a:t>块</a:t>
            </a:r>
            <a:r>
              <a:rPr lang="en-US" altLang="zh-CN" sz="2000" i="1">
                <a:latin typeface="Calibri" pitchFamily="34" charset="0"/>
              </a:rPr>
              <a:t>b</a:t>
            </a:r>
            <a:r>
              <a:rPr lang="zh-CN" altLang="en-US" sz="2000" i="1">
                <a:latin typeface="Calibri" pitchFamily="34" charset="0"/>
              </a:rPr>
              <a:t>在高速缓存中</a:t>
            </a:r>
            <a:r>
              <a:rPr lang="en-GB" altLang="zh-CN" sz="2000" i="1">
                <a:latin typeface="Calibri" pitchFamily="34" charset="0"/>
              </a:rPr>
              <a:t>:</a:t>
            </a:r>
          </a:p>
          <a:p>
            <a:pPr>
              <a:lnSpc>
                <a:spcPct val="98000"/>
              </a:lnSpc>
            </a:pPr>
            <a:r>
              <a:rPr lang="zh-CN" altLang="en-GB" sz="2000" i="1">
                <a:solidFill>
                  <a:srgbClr val="C00000"/>
                </a:solidFill>
                <a:latin typeface="Calibri" pitchFamily="34" charset="0"/>
              </a:rPr>
              <a:t>命中</a:t>
            </a:r>
            <a:r>
              <a:rPr lang="en-GB" altLang="zh-CN" sz="2000" i="1">
                <a:solidFill>
                  <a:srgbClr val="C00000"/>
                </a:solidFill>
                <a:latin typeface="Calibri" pitchFamily="34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62468" name="Title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基本高速缓存概念</a:t>
            </a:r>
            <a:r>
              <a:rPr lang="en-US" altLang="zh-CN" smtClean="0">
                <a:ea typeface="宋体" pitchFamily="2" charset="-122"/>
              </a:rPr>
              <a:t>: </a:t>
            </a:r>
            <a:r>
              <a:rPr lang="zh-CN" altLang="en-US" smtClean="0">
                <a:ea typeface="宋体" pitchFamily="2" charset="-122"/>
              </a:rPr>
              <a:t>不命中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 sz="180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1713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62471" name="Rectangle 4"/>
          <p:cNvSpPr>
            <a:spLocks noChangeArrowheads="1"/>
          </p:cNvSpPr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0</a:t>
            </a:r>
          </a:p>
        </p:txBody>
      </p:sp>
      <p:sp>
        <p:nvSpPr>
          <p:cNvPr id="62472" name="Rectangle 5"/>
          <p:cNvSpPr>
            <a:spLocks noChangeArrowheads="1"/>
          </p:cNvSpPr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</a:t>
            </a:r>
          </a:p>
        </p:txBody>
      </p:sp>
      <p:sp>
        <p:nvSpPr>
          <p:cNvPr id="62473" name="Rectangle 6"/>
          <p:cNvSpPr>
            <a:spLocks noChangeArrowheads="1"/>
          </p:cNvSpPr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2</a:t>
            </a:r>
          </a:p>
        </p:txBody>
      </p:sp>
      <p:sp>
        <p:nvSpPr>
          <p:cNvPr id="62474" name="Rectangle 7"/>
          <p:cNvSpPr>
            <a:spLocks noChangeArrowheads="1"/>
          </p:cNvSpPr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3</a:t>
            </a:r>
          </a:p>
        </p:txBody>
      </p:sp>
      <p:sp>
        <p:nvSpPr>
          <p:cNvPr id="62475" name="Rectangle 8"/>
          <p:cNvSpPr>
            <a:spLocks noChangeArrowheads="1"/>
          </p:cNvSpPr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4</a:t>
            </a:r>
          </a:p>
        </p:txBody>
      </p:sp>
      <p:sp>
        <p:nvSpPr>
          <p:cNvPr id="62476" name="Rectangle 9"/>
          <p:cNvSpPr>
            <a:spLocks noChangeArrowheads="1"/>
          </p:cNvSpPr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5</a:t>
            </a:r>
          </a:p>
        </p:txBody>
      </p:sp>
      <p:sp>
        <p:nvSpPr>
          <p:cNvPr id="62477" name="Rectangle 10"/>
          <p:cNvSpPr>
            <a:spLocks noChangeArrowheads="1"/>
          </p:cNvSpPr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6</a:t>
            </a:r>
          </a:p>
        </p:txBody>
      </p:sp>
      <p:sp>
        <p:nvSpPr>
          <p:cNvPr id="62478" name="Rectangle 11"/>
          <p:cNvSpPr>
            <a:spLocks noChangeArrowheads="1"/>
          </p:cNvSpPr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7</a:t>
            </a:r>
          </a:p>
        </p:txBody>
      </p:sp>
      <p:sp>
        <p:nvSpPr>
          <p:cNvPr id="62479" name="Rectangle 12"/>
          <p:cNvSpPr>
            <a:spLocks noChangeArrowheads="1"/>
          </p:cNvSpPr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8</a:t>
            </a:r>
          </a:p>
        </p:txBody>
      </p:sp>
      <p:sp>
        <p:nvSpPr>
          <p:cNvPr id="62480" name="Rectangle 13"/>
          <p:cNvSpPr>
            <a:spLocks noChangeArrowheads="1"/>
          </p:cNvSpPr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9</a:t>
            </a:r>
          </a:p>
        </p:txBody>
      </p:sp>
      <p:sp>
        <p:nvSpPr>
          <p:cNvPr id="62481" name="Rectangle 14"/>
          <p:cNvSpPr>
            <a:spLocks noChangeArrowheads="1"/>
          </p:cNvSpPr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10</a:t>
            </a:r>
          </a:p>
        </p:txBody>
      </p:sp>
      <p:sp>
        <p:nvSpPr>
          <p:cNvPr id="62482" name="Rectangle 15"/>
          <p:cNvSpPr>
            <a:spLocks noChangeArrowheads="1"/>
          </p:cNvSpPr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11</a:t>
            </a:r>
          </a:p>
        </p:txBody>
      </p:sp>
      <p:sp>
        <p:nvSpPr>
          <p:cNvPr id="62483" name="Rectangle 16"/>
          <p:cNvSpPr>
            <a:spLocks noChangeArrowheads="1"/>
          </p:cNvSpPr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12</a:t>
            </a:r>
          </a:p>
        </p:txBody>
      </p:sp>
      <p:sp>
        <p:nvSpPr>
          <p:cNvPr id="62484" name="Rectangle 17"/>
          <p:cNvSpPr>
            <a:spLocks noChangeArrowheads="1"/>
          </p:cNvSpPr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13</a:t>
            </a:r>
          </a:p>
        </p:txBody>
      </p:sp>
      <p:sp>
        <p:nvSpPr>
          <p:cNvPr id="62485" name="Rectangle 18"/>
          <p:cNvSpPr>
            <a:spLocks noChangeArrowheads="1"/>
          </p:cNvSpPr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62486" name="Rectangle 19"/>
          <p:cNvSpPr>
            <a:spLocks noChangeArrowheads="1"/>
          </p:cNvSpPr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15</a:t>
            </a:r>
          </a:p>
        </p:txBody>
      </p:sp>
      <p:cxnSp>
        <p:nvCxnSpPr>
          <p:cNvPr id="62487" name="Straight Connector 21"/>
          <p:cNvCxnSpPr>
            <a:cxnSpLocks noChangeShapeType="1"/>
          </p:cNvCxnSpPr>
          <p:nvPr/>
        </p:nvCxnSpPr>
        <p:spPr bwMode="auto">
          <a:xfrm>
            <a:off x="2286000" y="6096000"/>
            <a:ext cx="3048000" cy="1588"/>
          </a:xfrm>
          <a:prstGeom prst="line">
            <a:avLst/>
          </a:prstGeom>
          <a:noFill/>
          <a:ln w="88900" cap="rnd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8" name="Rectangle 25"/>
          <p:cNvSpPr>
            <a:spLocks noChangeArrowheads="1"/>
          </p:cNvSpPr>
          <p:nvPr/>
        </p:nvSpPr>
        <p:spPr bwMode="auto">
          <a:xfrm>
            <a:off x="20574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8</a:t>
            </a:r>
          </a:p>
        </p:txBody>
      </p:sp>
      <p:sp>
        <p:nvSpPr>
          <p:cNvPr id="62489" name="Rectangle 26"/>
          <p:cNvSpPr>
            <a:spLocks noChangeArrowheads="1"/>
          </p:cNvSpPr>
          <p:nvPr/>
        </p:nvSpPr>
        <p:spPr bwMode="auto">
          <a:xfrm>
            <a:off x="28956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9</a:t>
            </a:r>
          </a:p>
        </p:txBody>
      </p:sp>
      <p:sp>
        <p:nvSpPr>
          <p:cNvPr id="62490" name="Rectangle 27"/>
          <p:cNvSpPr>
            <a:spLocks noChangeArrowheads="1"/>
          </p:cNvSpPr>
          <p:nvPr/>
        </p:nvSpPr>
        <p:spPr bwMode="auto">
          <a:xfrm>
            <a:off x="37338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62491" name="Rectangle 28"/>
          <p:cNvSpPr>
            <a:spLocks noChangeArrowheads="1"/>
          </p:cNvSpPr>
          <p:nvPr/>
        </p:nvSpPr>
        <p:spPr bwMode="auto">
          <a:xfrm>
            <a:off x="45720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3</a:t>
            </a:r>
          </a:p>
        </p:txBody>
      </p:sp>
      <p:sp>
        <p:nvSpPr>
          <p:cNvPr id="62492" name="TextBox 29"/>
          <p:cNvSpPr txBox="1">
            <a:spLocks noChangeArrowheads="1"/>
          </p:cNvSpPr>
          <p:nvPr/>
        </p:nvSpPr>
        <p:spPr bwMode="auto">
          <a:xfrm>
            <a:off x="457200" y="2286000"/>
            <a:ext cx="140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高速缓存</a:t>
            </a:r>
          </a:p>
        </p:txBody>
      </p:sp>
      <p:sp>
        <p:nvSpPr>
          <p:cNvPr id="62493" name="TextBox 30"/>
          <p:cNvSpPr txBox="1">
            <a:spLocks noChangeArrowheads="1"/>
          </p:cNvSpPr>
          <p:nvPr/>
        </p:nvSpPr>
        <p:spPr bwMode="auto">
          <a:xfrm>
            <a:off x="457200" y="43434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主存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88" y="1579563"/>
            <a:ext cx="2090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2000" i="1">
                <a:latin typeface="Calibri" pitchFamily="34" charset="0"/>
                <a:sym typeface="+mn-ea"/>
              </a:rPr>
              <a:t>需要块</a:t>
            </a:r>
            <a:r>
              <a:rPr lang="en-US" altLang="zh-CN" sz="2000" i="1">
                <a:latin typeface="Calibri" pitchFamily="34" charset="0"/>
                <a:sym typeface="+mn-ea"/>
              </a:rPr>
              <a:t>b</a:t>
            </a:r>
            <a:r>
              <a:rPr lang="zh-CN" altLang="en-US" sz="2000" i="1">
                <a:latin typeface="Calibri" pitchFamily="34" charset="0"/>
                <a:sym typeface="+mn-ea"/>
              </a:rPr>
              <a:t>中的数据</a:t>
            </a:r>
            <a:endParaRPr lang="en-GB" altLang="zh-CN" sz="2000" i="1">
              <a:latin typeface="Calibri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141788" y="1619250"/>
            <a:ext cx="89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latin typeface="Calibri" pitchFamily="34" charset="0"/>
              </a:rPr>
              <a:t>请求</a:t>
            </a:r>
            <a:r>
              <a:rPr lang="en-US" altLang="zh-CN" sz="1600">
                <a:latin typeface="Calibri" pitchFamily="34" charset="0"/>
              </a:rPr>
              <a:t>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5663" y="2209800"/>
            <a:ext cx="241458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2000" i="1">
                <a:latin typeface="Calibri" pitchFamily="34" charset="0"/>
                <a:sym typeface="+mn-ea"/>
              </a:rPr>
              <a:t>块</a:t>
            </a:r>
            <a:r>
              <a:rPr lang="en-US" altLang="zh-CN" sz="2000" i="1">
                <a:latin typeface="Calibri" pitchFamily="34" charset="0"/>
                <a:sym typeface="+mn-ea"/>
              </a:rPr>
              <a:t>b</a:t>
            </a:r>
            <a:r>
              <a:rPr lang="zh-CN" altLang="en-US" sz="2000" i="1">
                <a:latin typeface="Calibri" pitchFamily="34" charset="0"/>
                <a:sym typeface="+mn-ea"/>
              </a:rPr>
              <a:t>不在高速缓存中</a:t>
            </a:r>
            <a:r>
              <a:rPr lang="en-GB" altLang="zh-CN" sz="2000" i="1">
                <a:latin typeface="Calibri" pitchFamily="34" charset="0"/>
                <a:sym typeface="+mn-ea"/>
              </a:rPr>
              <a:t>:</a:t>
            </a:r>
            <a:endParaRPr lang="en-GB" altLang="zh-CN" sz="2000" i="1">
              <a:latin typeface="Calibri" pitchFamily="34" charset="0"/>
            </a:endParaRPr>
          </a:p>
          <a:p>
            <a:pPr>
              <a:lnSpc>
                <a:spcPct val="98000"/>
              </a:lnSpc>
            </a:pPr>
            <a:r>
              <a:rPr lang="zh-CN" altLang="en-GB" sz="2000" i="1">
                <a:solidFill>
                  <a:srgbClr val="C00000"/>
                </a:solidFill>
                <a:latin typeface="Calibri" pitchFamily="34" charset="0"/>
                <a:sym typeface="+mn-ea"/>
              </a:rPr>
              <a:t>不命中</a:t>
            </a:r>
            <a:r>
              <a:rPr lang="en-GB" altLang="zh-CN" sz="2000" i="1">
                <a:solidFill>
                  <a:srgbClr val="C00000"/>
                </a:solidFill>
                <a:latin typeface="Calibri" pitchFamily="34" charset="0"/>
                <a:sym typeface="+mn-ea"/>
              </a:rPr>
              <a:t>!</a:t>
            </a:r>
            <a:endParaRPr lang="en-GB" altLang="zh-CN" sz="2000" i="1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19788" y="3390900"/>
            <a:ext cx="20907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2000" i="1">
                <a:latin typeface="Calibri" pitchFamily="34" charset="0"/>
              </a:rPr>
              <a:t>块</a:t>
            </a:r>
            <a:r>
              <a:rPr lang="en-US" altLang="zh-CN" sz="2000" i="1">
                <a:latin typeface="Calibri" pitchFamily="34" charset="0"/>
              </a:rPr>
              <a:t>b</a:t>
            </a:r>
            <a:r>
              <a:rPr lang="zh-CN" altLang="en-US" sz="2000" i="1">
                <a:latin typeface="Calibri" pitchFamily="34" charset="0"/>
              </a:rPr>
              <a:t>从主存中读取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141788" y="3395663"/>
            <a:ext cx="895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latin typeface="Calibri" pitchFamily="34" charset="0"/>
              </a:rPr>
              <a:t>请求</a:t>
            </a:r>
            <a:r>
              <a:rPr lang="en-US" altLang="zh-CN" sz="1600">
                <a:latin typeface="Calibri" pitchFamily="34" charset="0"/>
              </a:rPr>
              <a:t>: 12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95600" y="2425700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332288"/>
            <a:ext cx="259873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2000" i="1">
                <a:latin typeface="Calibri" pitchFamily="34" charset="0"/>
              </a:rPr>
              <a:t>块</a:t>
            </a:r>
            <a:r>
              <a:rPr lang="en-US" altLang="zh-CN" sz="2000" i="1">
                <a:latin typeface="Calibri" pitchFamily="34" charset="0"/>
              </a:rPr>
              <a:t>b</a:t>
            </a:r>
            <a:r>
              <a:rPr lang="zh-CN" altLang="en-US" sz="2000" i="1">
                <a:latin typeface="Calibri" pitchFamily="34" charset="0"/>
              </a:rPr>
              <a:t>存储在高速缓存中</a:t>
            </a:r>
          </a:p>
          <a:p>
            <a:pPr>
              <a:lnSpc>
                <a:spcPct val="98000"/>
              </a:lnSpc>
              <a:buFont typeface="Arial" pitchFamily="34" charset="0"/>
              <a:buChar char="•"/>
            </a:pPr>
            <a:r>
              <a:rPr lang="zh-CN" altLang="en-GB" sz="1800" b="0">
                <a:solidFill>
                  <a:srgbClr val="C00000"/>
                </a:solidFill>
                <a:latin typeface="Calibri" pitchFamily="34" charset="0"/>
              </a:rPr>
              <a:t>替换策略</a:t>
            </a:r>
            <a:r>
              <a:rPr lang="en-GB" altLang="zh-CN" sz="1800" b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GB" altLang="zh-CN" sz="1800" b="0">
                <a:latin typeface="Calibri" pitchFamily="34" charset="0"/>
              </a:rPr>
              <a:t/>
            </a:r>
            <a:br>
              <a:rPr lang="en-GB" altLang="zh-CN" sz="1800" b="0">
                <a:latin typeface="Calibri" pitchFamily="34" charset="0"/>
              </a:rPr>
            </a:br>
            <a:r>
              <a:rPr lang="zh-CN" altLang="en-GB" sz="1800" b="0">
                <a:latin typeface="Calibri" pitchFamily="34" charset="0"/>
              </a:rPr>
              <a:t>决定块</a:t>
            </a:r>
            <a:r>
              <a:rPr lang="en-US" altLang="zh-CN" sz="1800" b="0">
                <a:latin typeface="Calibri" pitchFamily="34" charset="0"/>
              </a:rPr>
              <a:t>b</a:t>
            </a:r>
            <a:r>
              <a:rPr lang="zh-CN" altLang="en-US" sz="1800" b="0">
                <a:latin typeface="Calibri" pitchFamily="34" charset="0"/>
              </a:rPr>
              <a:t>去向</a:t>
            </a:r>
          </a:p>
          <a:p>
            <a:pPr>
              <a:lnSpc>
                <a:spcPct val="98000"/>
              </a:lnSpc>
              <a:buFont typeface="Arial" pitchFamily="34" charset="0"/>
              <a:buChar char="•"/>
            </a:pPr>
            <a:r>
              <a:rPr lang="zh-CN" altLang="en-GB" sz="1800" b="0">
                <a:solidFill>
                  <a:srgbClr val="C00000"/>
                </a:solidFill>
                <a:latin typeface="Calibri" pitchFamily="34" charset="0"/>
              </a:rPr>
              <a:t>替换策略</a:t>
            </a:r>
            <a:r>
              <a:rPr lang="en-GB" altLang="zh-CN" sz="1800" b="0">
                <a:solidFill>
                  <a:srgbClr val="C00000"/>
                </a:solidFill>
                <a:latin typeface="Calibri" pitchFamily="34" charset="0"/>
              </a:rPr>
              <a:t>:</a:t>
            </a:r>
            <a:br>
              <a:rPr lang="en-GB" altLang="zh-CN" sz="1800" b="0">
                <a:solidFill>
                  <a:srgbClr val="C00000"/>
                </a:solidFill>
                <a:latin typeface="Calibri" pitchFamily="34" charset="0"/>
              </a:rPr>
            </a:br>
            <a:r>
              <a:rPr lang="zh-CN" altLang="en-GB" sz="1800" b="0">
                <a:latin typeface="Calibri" pitchFamily="34" charset="0"/>
              </a:rPr>
              <a:t>决定哪一块被换出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75" y="339496"/>
            <a:ext cx="8292953" cy="923330"/>
          </a:xfrm>
        </p:spPr>
        <p:txBody>
          <a:bodyPr wrap="square" lIns="0" tIns="0" rIns="0" bIns="0">
            <a:spAutoFit/>
          </a:bodyPr>
          <a:lstStyle/>
          <a:p>
            <a:pPr marL="26988" indent="-14288"/>
            <a:r>
              <a:rPr lang="zh-CN" altLang="en-US" sz="3200" dirty="0" smtClean="0">
                <a:ea typeface="宋体" pitchFamily="2" charset="-122"/>
              </a:rPr>
              <a:t>基本高速缓存概念</a:t>
            </a:r>
            <a:r>
              <a:rPr lang="en-US" altLang="zh-CN" sz="3200" dirty="0" smtClean="0">
                <a:ea typeface="宋体" pitchFamily="2" charset="-122"/>
              </a:rPr>
              <a:t>: </a:t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zh-CN" altLang="en-US" sz="2800" dirty="0" smtClean="0">
                <a:ea typeface="宋体" pitchFamily="2" charset="-122"/>
              </a:rPr>
              <a:t>三类缓存不命中</a:t>
            </a:r>
            <a:endParaRPr lang="zh-CN" sz="2800" dirty="0" smtClean="0">
              <a:ea typeface="宋体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6727" y="1362075"/>
            <a:ext cx="8617160" cy="5339923"/>
          </a:xfrm>
        </p:spPr>
        <p:txBody>
          <a:bodyPr wrap="square" lIns="0" tIns="0" rIns="0" bIns="0">
            <a:spAutoFit/>
          </a:bodyPr>
          <a:lstStyle/>
          <a:p>
            <a:pPr marL="517525">
              <a:buFont typeface="Wingdings" pitchFamily="2" charset="2"/>
              <a:buChar char=""/>
              <a:tabLst>
                <a:tab pos="517525" algn="l"/>
              </a:tabLst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冷不命中</a:t>
            </a:r>
            <a:r>
              <a:rPr lang="zh-CN" altLang="zh-CN" dirty="0" smtClean="0"/>
              <a:t>(</a:t>
            </a:r>
            <a:r>
              <a:rPr lang="zh-CN" altLang="en-US" dirty="0" smtClean="0">
                <a:ea typeface="宋体" pitchFamily="2" charset="-122"/>
              </a:rPr>
              <a:t>或强制性不命中</a:t>
            </a:r>
            <a:r>
              <a:rPr lang="zh-CN" altLang="zh-CN" dirty="0" smtClean="0"/>
              <a:t>) </a:t>
            </a:r>
          </a:p>
          <a:p>
            <a:pPr marL="917575" lvl="1">
              <a:spcBef>
                <a:spcPts val="500"/>
              </a:spcBef>
              <a:buFont typeface="Wingdings" pitchFamily="2" charset="2"/>
              <a:buChar char=""/>
              <a:tabLst>
                <a:tab pos="517525" algn="l"/>
              </a:tabLst>
            </a:pPr>
            <a:r>
              <a:rPr lang="zh-CN" altLang="en-US" sz="2400" dirty="0" smtClean="0">
                <a:ea typeface="宋体" pitchFamily="2" charset="-122"/>
              </a:rPr>
              <a:t>由于高速缓存开始为空并且这是对块的第一次引用，所以发生冷不命中。</a:t>
            </a:r>
            <a:endParaRPr lang="zh-CN" sz="2400" dirty="0" smtClean="0">
              <a:ea typeface="宋体" pitchFamily="2" charset="-122"/>
            </a:endParaRPr>
          </a:p>
          <a:p>
            <a:pPr marL="517525">
              <a:spcBef>
                <a:spcPts val="550"/>
              </a:spcBef>
              <a:buSzPct val="58000"/>
              <a:buFont typeface="Wingdings" pitchFamily="2" charset="2"/>
              <a:buChar char=""/>
              <a:tabLst>
                <a:tab pos="517525" algn="l"/>
              </a:tabLst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容量不命中</a:t>
            </a:r>
            <a:endParaRPr 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917575" lvl="1">
              <a:spcBef>
                <a:spcPts val="500"/>
              </a:spcBef>
              <a:buFont typeface="Wingdings" pitchFamily="2" charset="2"/>
              <a:buChar char=""/>
              <a:tabLst>
                <a:tab pos="517525" algn="l"/>
              </a:tabLst>
            </a:pPr>
            <a:r>
              <a:rPr lang="zh-CN" altLang="en-US" sz="2400" dirty="0" smtClean="0">
                <a:ea typeface="宋体" pitchFamily="2" charset="-122"/>
              </a:rPr>
              <a:t>当一组活动缓存块（工作集）大于缓存时发生</a:t>
            </a:r>
            <a:endParaRPr lang="zh-CN" sz="2400" dirty="0" smtClean="0">
              <a:ea typeface="宋体" pitchFamily="2" charset="-122"/>
            </a:endParaRPr>
          </a:p>
          <a:p>
            <a:pPr marL="517525">
              <a:spcBef>
                <a:spcPts val="550"/>
              </a:spcBef>
              <a:buSzPct val="58000"/>
              <a:buFont typeface="Wingdings" pitchFamily="2" charset="2"/>
              <a:buChar char=""/>
              <a:tabLst>
                <a:tab pos="517525" algn="l"/>
              </a:tabLst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冲突不命中</a:t>
            </a:r>
            <a:endParaRPr 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917575" lvl="1">
              <a:spcBef>
                <a:spcPts val="500"/>
              </a:spcBef>
              <a:buFont typeface="Wingdings" pitchFamily="2" charset="2"/>
              <a:buChar char=""/>
              <a:tabLst>
                <a:tab pos="517525" algn="l"/>
              </a:tabLst>
            </a:pPr>
            <a:r>
              <a:rPr lang="zh-CN" altLang="en-US" sz="2400" dirty="0" smtClean="0">
                <a:ea typeface="宋体" pitchFamily="2" charset="-122"/>
              </a:rPr>
              <a:t>大多数高速缓存将第</a:t>
            </a:r>
            <a:r>
              <a:rPr lang="en-US" altLang="zh-CN" sz="2400" dirty="0" smtClean="0">
                <a:ea typeface="宋体" pitchFamily="2" charset="-122"/>
              </a:rPr>
              <a:t>k+1</a:t>
            </a:r>
            <a:r>
              <a:rPr lang="zh-CN" altLang="en-US" sz="2400" dirty="0" smtClean="0">
                <a:ea typeface="宋体" pitchFamily="2" charset="-122"/>
              </a:rPr>
              <a:t>层的某个块限制放置在第</a:t>
            </a:r>
            <a:r>
              <a:rPr lang="en-US" altLang="zh-CN" sz="2400" dirty="0" smtClean="0">
                <a:ea typeface="宋体" pitchFamily="2" charset="-122"/>
              </a:rPr>
              <a:t>k</a:t>
            </a:r>
            <a:r>
              <a:rPr lang="zh-CN" altLang="en-US" sz="2400" dirty="0" smtClean="0">
                <a:ea typeface="宋体" pitchFamily="2" charset="-122"/>
              </a:rPr>
              <a:t>层块的一个小的子集中（有时只是一个块）</a:t>
            </a:r>
            <a:endParaRPr lang="zh-CN" sz="2400" dirty="0" smtClean="0">
              <a:ea typeface="宋体" pitchFamily="2" charset="-122"/>
            </a:endParaRPr>
          </a:p>
          <a:p>
            <a:pPr marL="1317625" lvl="2">
              <a:spcBef>
                <a:spcPts val="475"/>
              </a:spcBef>
              <a:buFont typeface="Wingdings" pitchFamily="2" charset="2"/>
              <a:buChar char=""/>
              <a:tabLst>
                <a:tab pos="517525" algn="l"/>
              </a:tabLst>
            </a:pPr>
            <a:r>
              <a:rPr lang="zh-CN" altLang="en-US" sz="2400" dirty="0" smtClean="0">
                <a:ea typeface="宋体" pitchFamily="2" charset="-122"/>
              </a:rPr>
              <a:t>例如，第</a:t>
            </a:r>
            <a:r>
              <a:rPr lang="en-US" altLang="zh-CN" sz="2400" dirty="0" smtClean="0">
                <a:ea typeface="宋体" pitchFamily="2" charset="-122"/>
              </a:rPr>
              <a:t>k+1</a:t>
            </a:r>
            <a:r>
              <a:rPr lang="zh-CN" altLang="en-US" sz="2400" dirty="0" smtClean="0">
                <a:ea typeface="宋体" pitchFamily="2" charset="-122"/>
              </a:rPr>
              <a:t>层的块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r>
              <a:rPr lang="zh-CN" altLang="en-US" sz="2400" dirty="0" smtClean="0">
                <a:ea typeface="宋体" pitchFamily="2" charset="-122"/>
              </a:rPr>
              <a:t>必须放置在第</a:t>
            </a:r>
            <a:r>
              <a:rPr lang="en-US" altLang="zh-CN" sz="2400" dirty="0" smtClean="0">
                <a:ea typeface="宋体" pitchFamily="2" charset="-122"/>
              </a:rPr>
              <a:t>k</a:t>
            </a:r>
            <a:r>
              <a:rPr lang="zh-CN" altLang="en-US" sz="2400" dirty="0" smtClean="0">
                <a:ea typeface="宋体" pitchFamily="2" charset="-122"/>
              </a:rPr>
              <a:t>层的块（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 mod 4</a:t>
            </a:r>
            <a:r>
              <a:rPr lang="zh-CN" altLang="en-US" sz="2400" dirty="0" smtClean="0">
                <a:ea typeface="宋体" pitchFamily="2" charset="-122"/>
              </a:rPr>
              <a:t>）中</a:t>
            </a:r>
            <a:endParaRPr lang="zh-CN" sz="2400" dirty="0" smtClean="0">
              <a:ea typeface="宋体" pitchFamily="2" charset="-122"/>
            </a:endParaRPr>
          </a:p>
          <a:p>
            <a:pPr marL="917575" lvl="1">
              <a:spcBef>
                <a:spcPts val="475"/>
              </a:spcBef>
              <a:buFont typeface="Wingdings" pitchFamily="2" charset="2"/>
              <a:buChar char=""/>
              <a:tabLst>
                <a:tab pos="517525" algn="l"/>
              </a:tabLst>
            </a:pPr>
            <a:r>
              <a:rPr lang="zh-CN" altLang="en-US" sz="2400" dirty="0" smtClean="0">
                <a:ea typeface="宋体" pitchFamily="2" charset="-122"/>
              </a:rPr>
              <a:t>当第</a:t>
            </a:r>
            <a:r>
              <a:rPr lang="en-US" altLang="zh-CN" sz="2400" dirty="0" smtClean="0">
                <a:ea typeface="宋体" pitchFamily="2" charset="-122"/>
              </a:rPr>
              <a:t>k</a:t>
            </a:r>
            <a:r>
              <a:rPr lang="zh-CN" altLang="en-US" sz="2400" dirty="0" smtClean="0">
                <a:ea typeface="宋体" pitchFamily="2" charset="-122"/>
              </a:rPr>
              <a:t>层的缓存足够大，但多个数据对象映射到同一个缓存块中时发生冲突不命中</a:t>
            </a:r>
            <a:endParaRPr lang="zh-CN" sz="2400" dirty="0" smtClean="0">
              <a:ea typeface="宋体" pitchFamily="2" charset="-122"/>
            </a:endParaRPr>
          </a:p>
          <a:p>
            <a:pPr marL="1317625" lvl="2">
              <a:spcBef>
                <a:spcPts val="475"/>
              </a:spcBef>
              <a:buFont typeface="Wingdings" pitchFamily="2" charset="2"/>
              <a:buChar char=""/>
              <a:tabLst>
                <a:tab pos="517525" algn="l"/>
              </a:tabLst>
            </a:pPr>
            <a:r>
              <a:rPr lang="zh-CN" altLang="en-US" sz="2400" dirty="0" smtClean="0">
                <a:ea typeface="宋体" pitchFamily="2" charset="-122"/>
              </a:rPr>
              <a:t>例如，每次引用块</a:t>
            </a:r>
            <a:r>
              <a:rPr lang="zh-CN" altLang="zh-CN" sz="2400" dirty="0" smtClean="0">
                <a:ea typeface="Calibri" pitchFamily="34" charset="0"/>
                <a:cs typeface="Calibri" pitchFamily="34" charset="0"/>
              </a:rPr>
              <a:t>0, 8, 0, 8, 0, 8, ... </a:t>
            </a:r>
            <a:r>
              <a:rPr lang="zh-CN" altLang="en-US" sz="2400" dirty="0" smtClean="0">
                <a:ea typeface="宋体" pitchFamily="2" charset="-122"/>
              </a:rPr>
              <a:t>都会错过</a:t>
            </a:r>
            <a:endParaRPr lang="zh-CN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71475" y="1185789"/>
            <a:ext cx="8229600" cy="4566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6.3.8</a:t>
            </a:r>
            <a:r>
              <a:rPr lang="zh-CN" altLang="en-US" sz="2400" dirty="0"/>
              <a:t> </a:t>
            </a:r>
            <a:r>
              <a:rPr lang="en-US" altLang="zh-CN" sz="2400" dirty="0"/>
              <a:t>cache </a:t>
            </a:r>
            <a:r>
              <a:rPr lang="zh-CN" altLang="en-US" sz="2400" dirty="0"/>
              <a:t>参数与性能</a:t>
            </a:r>
            <a:endParaRPr lang="en-US" altLang="zh-CN" sz="2400" dirty="0"/>
          </a:p>
          <a:p>
            <a:pPr lvl="1"/>
            <a:r>
              <a:rPr lang="en-US" altLang="zh-CN" sz="2100" dirty="0"/>
              <a:t>cache</a:t>
            </a:r>
            <a:r>
              <a:rPr lang="zh-CN" altLang="en-US" sz="2100" dirty="0"/>
              <a:t>性能指标：</a:t>
            </a:r>
            <a:endParaRPr lang="en-US" altLang="zh-CN" sz="2100" dirty="0"/>
          </a:p>
          <a:p>
            <a:pPr lvl="2"/>
            <a:r>
              <a:rPr lang="zh-CN" altLang="en-US" sz="1800" dirty="0"/>
              <a:t>不命中率</a:t>
            </a:r>
            <a:r>
              <a:rPr lang="en-US" altLang="zh-CN" sz="1800" dirty="0"/>
              <a:t>/</a:t>
            </a:r>
            <a:r>
              <a:rPr lang="zh-CN" altLang="en-US" sz="1800" dirty="0"/>
              <a:t>缺失率（</a:t>
            </a:r>
            <a:r>
              <a:rPr lang="en-US" altLang="zh-CN" sz="1800" dirty="0"/>
              <a:t>miss rate</a:t>
            </a:r>
            <a:r>
              <a:rPr lang="zh-CN" altLang="en-US" sz="1800" dirty="0"/>
              <a:t>）</a:t>
            </a:r>
            <a:r>
              <a:rPr lang="en-US" altLang="zh-CN" sz="1800" dirty="0"/>
              <a:t>——</a:t>
            </a:r>
            <a:r>
              <a:rPr lang="zh-CN" altLang="en-US" sz="1800" dirty="0"/>
              <a:t>不命中次数</a:t>
            </a:r>
            <a:r>
              <a:rPr lang="en-US" altLang="zh-CN" sz="1800" dirty="0"/>
              <a:t>/</a:t>
            </a:r>
            <a:r>
              <a:rPr lang="zh-CN" altLang="en-US" sz="1800" dirty="0"/>
              <a:t>地址引用次数</a:t>
            </a:r>
            <a:endParaRPr lang="en-US" altLang="zh-CN" sz="1800" dirty="0"/>
          </a:p>
          <a:p>
            <a:pPr lvl="2"/>
            <a:r>
              <a:rPr lang="zh-CN" altLang="en-US" sz="1800" dirty="0"/>
              <a:t>命中率（</a:t>
            </a:r>
            <a:r>
              <a:rPr lang="en-US" altLang="zh-CN" sz="1800" dirty="0"/>
              <a:t>hit rate</a:t>
            </a:r>
            <a:r>
              <a:rPr lang="zh-CN" altLang="en-US" sz="1800" dirty="0"/>
              <a:t>）</a:t>
            </a:r>
            <a:r>
              <a:rPr lang="en-US" altLang="zh-CN" sz="1800" dirty="0"/>
              <a:t>——</a:t>
            </a:r>
            <a:r>
              <a:rPr lang="zh-CN" altLang="en-US" sz="1800" dirty="0"/>
              <a:t>命中次数</a:t>
            </a:r>
            <a:r>
              <a:rPr lang="en-US" altLang="zh-CN" sz="1800" dirty="0"/>
              <a:t>/</a:t>
            </a:r>
            <a:r>
              <a:rPr lang="zh-CN" altLang="en-US" sz="1800" dirty="0"/>
              <a:t>地址引用次数</a:t>
            </a:r>
            <a:r>
              <a:rPr lang="en-US" altLang="zh-CN" sz="1800" dirty="0"/>
              <a:t>=1-</a:t>
            </a:r>
            <a:r>
              <a:rPr lang="zh-CN" altLang="en-US" sz="1800" dirty="0"/>
              <a:t>不命中率</a:t>
            </a:r>
            <a:endParaRPr lang="en-US" altLang="zh-CN" sz="1800" dirty="0"/>
          </a:p>
          <a:p>
            <a:pPr lvl="2"/>
            <a:r>
              <a:rPr lang="zh-CN" altLang="en-US" sz="1800" dirty="0"/>
              <a:t>命中时间（</a:t>
            </a:r>
            <a:r>
              <a:rPr lang="en-US" altLang="zh-CN" sz="1800" dirty="0"/>
              <a:t>hit time</a:t>
            </a:r>
            <a:r>
              <a:rPr lang="zh-CN" altLang="en-US" sz="1800" dirty="0"/>
              <a:t>）</a:t>
            </a:r>
            <a:r>
              <a:rPr lang="en-US" altLang="zh-CN" sz="1800" dirty="0"/>
              <a:t>——</a:t>
            </a:r>
            <a:r>
              <a:rPr lang="zh-CN" altLang="en-US" sz="1800" dirty="0"/>
              <a:t>命中时取得数据的时间，几个时钟周期</a:t>
            </a:r>
            <a:endParaRPr lang="en-US" altLang="zh-CN" sz="1800" dirty="0"/>
          </a:p>
          <a:p>
            <a:pPr lvl="2"/>
            <a:r>
              <a:rPr lang="zh-CN" altLang="en-US" sz="1800" dirty="0"/>
              <a:t>不命中处罚（</a:t>
            </a:r>
            <a:r>
              <a:rPr lang="en-US" altLang="zh-CN" sz="1800" dirty="0"/>
              <a:t>miss penalty</a:t>
            </a:r>
            <a:r>
              <a:rPr lang="zh-CN" altLang="en-US" sz="1800" dirty="0"/>
              <a:t>）</a:t>
            </a:r>
            <a:r>
              <a:rPr lang="en-US" altLang="zh-CN" sz="1800" dirty="0"/>
              <a:t>——</a:t>
            </a:r>
            <a:r>
              <a:rPr lang="zh-CN" altLang="en-US" sz="1800" dirty="0"/>
              <a:t>不命中时所需的额外时间</a:t>
            </a:r>
            <a:r>
              <a:rPr lang="en-US" altLang="zh-CN" sz="1800" dirty="0"/>
              <a:t>=</a:t>
            </a:r>
            <a:r>
              <a:rPr lang="zh-CN" altLang="en-US" sz="1800" dirty="0"/>
              <a:t>不命中时间</a:t>
            </a:r>
            <a:r>
              <a:rPr lang="en-US" altLang="zh-CN" sz="1800" dirty="0"/>
              <a:t>-</a:t>
            </a:r>
            <a:r>
              <a:rPr lang="zh-CN" altLang="en-US" sz="1800" dirty="0"/>
              <a:t>命中时间。</a:t>
            </a:r>
            <a:r>
              <a:rPr lang="en-US" altLang="zh-CN" sz="1350" i="1" dirty="0">
                <a:solidFill>
                  <a:srgbClr val="00B050"/>
                </a:solidFill>
              </a:rPr>
              <a:t>L1</a:t>
            </a:r>
            <a:r>
              <a:rPr lang="zh-CN" altLang="en-US" sz="1350" i="1" dirty="0">
                <a:solidFill>
                  <a:srgbClr val="00B050"/>
                </a:solidFill>
              </a:rPr>
              <a:t>典型处罚</a:t>
            </a:r>
            <a:r>
              <a:rPr lang="en-US" altLang="zh-CN" sz="1350" i="1" dirty="0">
                <a:solidFill>
                  <a:srgbClr val="00B050"/>
                </a:solidFill>
              </a:rPr>
              <a:t>10s</a:t>
            </a:r>
            <a:r>
              <a:rPr lang="zh-CN" altLang="en-US" sz="1350" i="1" dirty="0">
                <a:solidFill>
                  <a:srgbClr val="00B050"/>
                </a:solidFill>
              </a:rPr>
              <a:t>周期，</a:t>
            </a:r>
            <a:r>
              <a:rPr lang="en-US" altLang="zh-CN" sz="1350" i="1" dirty="0">
                <a:solidFill>
                  <a:srgbClr val="00B050"/>
                </a:solidFill>
              </a:rPr>
              <a:t>L3</a:t>
            </a:r>
            <a:r>
              <a:rPr lang="zh-CN" altLang="en-US" sz="1350" i="1" dirty="0">
                <a:solidFill>
                  <a:srgbClr val="00B050"/>
                </a:solidFill>
              </a:rPr>
              <a:t>的典型处罚</a:t>
            </a:r>
            <a:r>
              <a:rPr lang="en-US" altLang="zh-CN" sz="1350" i="1" dirty="0">
                <a:solidFill>
                  <a:srgbClr val="00B050"/>
                </a:solidFill>
              </a:rPr>
              <a:t>40</a:t>
            </a:r>
            <a:r>
              <a:rPr lang="zh-CN" altLang="en-US" sz="1350" i="1" dirty="0">
                <a:solidFill>
                  <a:srgbClr val="00B050"/>
                </a:solidFill>
              </a:rPr>
              <a:t>个周期，主存典型处罚</a:t>
            </a:r>
            <a:r>
              <a:rPr lang="en-US" altLang="zh-CN" sz="1350" i="1" dirty="0">
                <a:solidFill>
                  <a:srgbClr val="00B050"/>
                </a:solidFill>
              </a:rPr>
              <a:t>100</a:t>
            </a:r>
            <a:r>
              <a:rPr lang="zh-CN" altLang="en-US" sz="1350" i="1" dirty="0">
                <a:solidFill>
                  <a:srgbClr val="00B050"/>
                </a:solidFill>
              </a:rPr>
              <a:t>个周期</a:t>
            </a:r>
            <a:endParaRPr lang="en-US" altLang="zh-CN" sz="1350" i="1" dirty="0">
              <a:solidFill>
                <a:srgbClr val="00B050"/>
              </a:solidFill>
            </a:endParaRPr>
          </a:p>
          <a:p>
            <a:pPr lvl="1"/>
            <a:r>
              <a:rPr lang="zh-CN" altLang="en-US" sz="2100" dirty="0"/>
              <a:t>参数对性能的定性结论：</a:t>
            </a:r>
            <a:endParaRPr lang="en-US" altLang="zh-CN" sz="2100" dirty="0"/>
          </a:p>
          <a:p>
            <a:pPr lvl="2"/>
            <a:r>
              <a:rPr lang="zh-CN" altLang="en-US" sz="1800" dirty="0"/>
              <a:t>提高</a:t>
            </a:r>
            <a:r>
              <a:rPr lang="en-US" altLang="zh-CN" sz="1800" dirty="0"/>
              <a:t>cache</a:t>
            </a:r>
            <a:r>
              <a:rPr lang="zh-CN" altLang="en-US" sz="1800" dirty="0"/>
              <a:t>容量会提升命中率</a:t>
            </a:r>
            <a:endParaRPr lang="en-US" altLang="zh-CN" sz="1800" dirty="0"/>
          </a:p>
          <a:p>
            <a:pPr lvl="2"/>
            <a:r>
              <a:rPr lang="zh-CN" altLang="en-US" sz="1800" dirty="0"/>
              <a:t>提高块的大小有利于提高命中率，但是块的大小过大使得快数量下降过多也会降低命中率</a:t>
            </a:r>
            <a:endParaRPr lang="en-US" altLang="zh-CN" sz="1800" dirty="0"/>
          </a:p>
          <a:p>
            <a:pPr lvl="2"/>
            <a:r>
              <a:rPr lang="zh-CN" altLang="en-US" sz="1800" dirty="0"/>
              <a:t>提高相联度有利于减少行冲突提升命中率，但硬件复杂度提升会增加处罚时间</a:t>
            </a:r>
            <a:endParaRPr lang="en-US" altLang="zh-CN" sz="1800" dirty="0"/>
          </a:p>
          <a:p>
            <a:pPr lvl="2"/>
            <a:r>
              <a:rPr lang="zh-CN" altLang="en-US" sz="1800" dirty="0"/>
              <a:t>直写用于靠近</a:t>
            </a:r>
            <a:r>
              <a:rPr lang="en-US" altLang="zh-CN" sz="1800" dirty="0"/>
              <a:t>CPU</a:t>
            </a:r>
            <a:r>
              <a:rPr lang="zh-CN" altLang="en-US" sz="1800" dirty="0"/>
              <a:t>，而写回用于远离</a:t>
            </a:r>
            <a:r>
              <a:rPr lang="en-US" altLang="zh-CN" sz="1800" dirty="0"/>
              <a:t>CPU</a:t>
            </a:r>
          </a:p>
          <a:p>
            <a:pPr lvl="2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986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889" y="1431132"/>
            <a:ext cx="6318647" cy="1188244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Cache</a:t>
            </a: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的命中率：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在一个程序执行期间，设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i="1" baseline="-250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完成存取的总次数，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i="1" baseline="-2500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表示主存完成存取的总次数，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定义为命中率。则有：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3330179" y="2564607"/>
          <a:ext cx="1943100" cy="902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Microsoft 公式 3.0" r:id="rId3" imgW="812447" imgH="431613" progId="Equation.3">
                  <p:embed/>
                </p:oleObj>
              </mc:Choice>
              <mc:Fallback>
                <p:oleObj name="Microsoft 公式 3.0" r:id="rId3" imgW="8124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179" y="2564607"/>
                        <a:ext cx="1943100" cy="902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1601392" y="3699273"/>
            <a:ext cx="6211490" cy="19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accent2"/>
                </a:solidFill>
                <a:ea typeface="黑体" pitchFamily="49" charset="-122"/>
              </a:rPr>
              <a:t>平均访问时间：</a:t>
            </a:r>
            <a:r>
              <a:rPr lang="zh-CN" altLang="en-US" sz="1800" dirty="0"/>
              <a:t>若</a:t>
            </a:r>
            <a:r>
              <a:rPr lang="en-US" altLang="zh-CN" sz="1800" i="1" dirty="0" err="1"/>
              <a:t>t</a:t>
            </a:r>
            <a:r>
              <a:rPr lang="en-US" altLang="zh-CN" sz="1800" i="1" baseline="-25000" dirty="0" err="1"/>
              <a:t>c</a:t>
            </a:r>
            <a:r>
              <a:rPr lang="zh-CN" altLang="en-US" sz="1800" dirty="0"/>
              <a:t>表示命中时的</a:t>
            </a:r>
            <a:r>
              <a:rPr lang="en-US" altLang="zh-CN" sz="1800" dirty="0"/>
              <a:t>Cache</a:t>
            </a:r>
            <a:r>
              <a:rPr lang="zh-CN" altLang="en-US" sz="1800" dirty="0"/>
              <a:t>访问时间，</a:t>
            </a:r>
            <a:r>
              <a:rPr lang="en-US" altLang="zh-CN" sz="1800" i="1" dirty="0"/>
              <a:t>t</a:t>
            </a:r>
            <a:r>
              <a:rPr lang="en-US" altLang="zh-CN" sz="1800" i="1" baseline="-25000" dirty="0"/>
              <a:t>m</a:t>
            </a:r>
            <a:r>
              <a:rPr lang="zh-CN" altLang="en-US" sz="1800" dirty="0"/>
              <a:t>表示未命中时的主存访问时间，</a:t>
            </a:r>
            <a:r>
              <a:rPr lang="en-US" altLang="zh-CN" sz="1800" dirty="0"/>
              <a:t>1-</a:t>
            </a:r>
            <a:r>
              <a:rPr lang="en-US" altLang="zh-CN" sz="1800" i="1" dirty="0"/>
              <a:t>h</a:t>
            </a:r>
            <a:r>
              <a:rPr lang="zh-CN" altLang="en-US" sz="1800" dirty="0"/>
              <a:t>表示未命中率，则</a:t>
            </a:r>
            <a:r>
              <a:rPr lang="en-US" altLang="zh-CN" sz="1800" dirty="0"/>
              <a:t>Cache/</a:t>
            </a:r>
            <a:r>
              <a:rPr lang="zh-CN" altLang="en-US" sz="1800" dirty="0"/>
              <a:t>主存系统的平均访问时间</a:t>
            </a:r>
            <a:r>
              <a:rPr lang="en-US" altLang="zh-CN" sz="1800" i="1" dirty="0"/>
              <a:t>t</a:t>
            </a:r>
            <a:r>
              <a:rPr lang="en-US" altLang="zh-CN" sz="1800" i="1" baseline="-25000" dirty="0"/>
              <a:t>a</a:t>
            </a:r>
            <a:r>
              <a:rPr lang="zh-CN" altLang="en-US" sz="1800" dirty="0"/>
              <a:t>为</a:t>
            </a:r>
            <a:r>
              <a:rPr lang="zh-CN" altLang="en-US" sz="2100" dirty="0"/>
              <a:t>：</a:t>
            </a:r>
          </a:p>
          <a:p>
            <a:pPr marL="257175" indent="-257175">
              <a:spcBef>
                <a:spcPct val="20000"/>
              </a:spcBef>
              <a:defRPr/>
            </a:pPr>
            <a:r>
              <a:rPr lang="zh-CN" altLang="en-US" sz="2100" dirty="0"/>
              <a:t>                </a:t>
            </a:r>
            <a:r>
              <a:rPr lang="en-US" altLang="zh-CN" sz="2100" i="1" dirty="0"/>
              <a:t>t</a:t>
            </a:r>
            <a:r>
              <a:rPr lang="en-US" altLang="zh-CN" sz="2100" i="1" baseline="-25000" dirty="0"/>
              <a:t>a</a:t>
            </a:r>
            <a:r>
              <a:rPr lang="en-US" altLang="zh-CN" sz="2100" dirty="0"/>
              <a:t>= </a:t>
            </a:r>
            <a:r>
              <a:rPr lang="en-US" altLang="zh-CN" sz="2100" i="1" dirty="0"/>
              <a:t>h</a:t>
            </a:r>
            <a:r>
              <a:rPr lang="en-US" altLang="zh-CN" sz="2100" dirty="0"/>
              <a:t> </a:t>
            </a:r>
            <a:r>
              <a:rPr lang="en-US" altLang="zh-CN" sz="2100" dirty="0">
                <a:sym typeface="Wingdings" pitchFamily="2" charset="2"/>
              </a:rPr>
              <a:t> </a:t>
            </a:r>
            <a:r>
              <a:rPr lang="en-US" altLang="zh-CN" sz="2100" i="1" dirty="0" err="1"/>
              <a:t>t</a:t>
            </a:r>
            <a:r>
              <a:rPr lang="en-US" altLang="zh-CN" sz="2100" i="1" baseline="-25000" dirty="0" err="1"/>
              <a:t>c</a:t>
            </a:r>
            <a:r>
              <a:rPr lang="en-US" altLang="zh-CN" sz="2100" baseline="-25000" dirty="0"/>
              <a:t> </a:t>
            </a:r>
            <a:r>
              <a:rPr lang="en-US" altLang="zh-CN" sz="2100" dirty="0"/>
              <a:t>+ (1 - </a:t>
            </a:r>
            <a:r>
              <a:rPr lang="en-US" altLang="zh-CN" sz="2100" i="1" dirty="0"/>
              <a:t>h</a:t>
            </a:r>
            <a:r>
              <a:rPr lang="en-US" altLang="zh-CN" sz="2100" dirty="0"/>
              <a:t>) </a:t>
            </a:r>
            <a:r>
              <a:rPr lang="en-US" altLang="zh-CN" sz="2100" dirty="0">
                <a:sym typeface="Wingdings" pitchFamily="2" charset="2"/>
              </a:rPr>
              <a:t></a:t>
            </a:r>
            <a:r>
              <a:rPr lang="en-US" altLang="zh-CN" sz="2100" dirty="0"/>
              <a:t> </a:t>
            </a:r>
            <a:r>
              <a:rPr lang="en-US" altLang="zh-CN" sz="2100" i="1" dirty="0"/>
              <a:t>t</a:t>
            </a:r>
            <a:r>
              <a:rPr lang="en-US" altLang="zh-CN" sz="2100" i="1" baseline="-25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5660668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9123" y="1320466"/>
            <a:ext cx="7871661" cy="428324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练习：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  <a:defRPr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某计算机系统的内存储器由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和主存构成，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的存取周期为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45ns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，主存的存取周期为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200ns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。已知在一段给定的时间内，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共访问内存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4500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次，其中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340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次访问主存。问：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的命中率是多少？</a:t>
            </a:r>
          </a:p>
          <a:p>
            <a:pPr lvl="1" eaLnBrk="1" hangingPunct="1">
              <a:defRPr/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访问内存的平均时间是多少纳秒？</a:t>
            </a:r>
          </a:p>
          <a:p>
            <a:pPr lvl="1" eaLnBrk="1" hangingPunct="1"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Cache-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主存系统的效率是多少？</a:t>
            </a:r>
          </a:p>
        </p:txBody>
      </p:sp>
    </p:spTree>
    <p:extLst>
      <p:ext uri="{BB962C8B-B14F-4D97-AF65-F5344CB8AC3E}">
        <p14:creationId xmlns:p14="http://schemas.microsoft.com/office/powerpoint/2010/main" val="3958424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57350" y="1543050"/>
            <a:ext cx="600075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5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550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的命中率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h=</a:t>
            </a:r>
            <a:r>
              <a:rPr lang="en-US" altLang="zh-CN" dirty="0" err="1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</a:t>
            </a: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/(</a:t>
            </a:r>
            <a:r>
              <a:rPr lang="en-US" altLang="zh-CN" dirty="0" err="1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Nc+Nm</a:t>
            </a: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zh-CN" altLang="en-US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4500-340</a:t>
            </a:r>
            <a:r>
              <a:rPr lang="zh-CN" altLang="en-US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/4500=0.92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5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55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访存的平均时间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100" baseline="-25000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100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100" dirty="0" err="1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</a:t>
            </a:r>
            <a:r>
              <a:rPr lang="en-US" altLang="zh-CN" sz="2100" baseline="-25000" dirty="0" err="1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100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+(1-h)t</a:t>
            </a:r>
            <a:r>
              <a:rPr lang="en-US" altLang="zh-CN" sz="2100" baseline="-25000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100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=0.92 ×45+(1-0.92) ×200=57.4[ns]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5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550" dirty="0">
                <a:latin typeface="黑体" panose="02010609060101010101" pitchFamily="49" charset="-122"/>
                <a:ea typeface="黑体" panose="02010609060101010101" pitchFamily="49" charset="-122"/>
              </a:rPr>
              <a:t>cache-</a:t>
            </a: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主存系统的效率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e=</a:t>
            </a:r>
            <a:r>
              <a:rPr lang="en-US" altLang="zh-CN" dirty="0" err="1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</a:t>
            </a: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 ta=45/57.4=0.78=78%</a:t>
            </a:r>
          </a:p>
        </p:txBody>
      </p:sp>
    </p:spTree>
    <p:extLst>
      <p:ext uri="{BB962C8B-B14F-4D97-AF65-F5344CB8AC3E}">
        <p14:creationId xmlns:p14="http://schemas.microsoft.com/office/powerpoint/2010/main" val="30416701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增强版 </a:t>
            </a:r>
            <a:r>
              <a:rPr lang="en-US" altLang="zh-CN" smtClean="0">
                <a:ea typeface="宋体" pitchFamily="2" charset="-122"/>
              </a:rPr>
              <a:t>DRAMs</a:t>
            </a:r>
          </a:p>
        </p:txBody>
      </p:sp>
      <p:sp>
        <p:nvSpPr>
          <p:cNvPr id="819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241005" y="1099514"/>
            <a:ext cx="8750595" cy="5528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1966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DRAM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发明以来，其基本单元从未改变。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Intel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公司于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1970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将其推向市场。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DRAM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集成了更好的逻辑接口和更快的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传输接口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DRAM (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SDRAM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采用常见的时钟信号代替异步控制信号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允许复用行地址 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双倍数据速率同步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DRAM (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DDR SDRAM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每个周期每个引脚使用两个时钟沿传送两比特的控制信号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通过使用提高有效带宽的预取缓冲区的大小来划分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DDR SDRAM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DDR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(2 bits), 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DDR2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(4 bits), 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DDR3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(8 bits)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截止到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2010,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多数服务器和桌面系统均支持该标准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Intel Core i7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仅支持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DDR3 SDRAM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819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804" y="385352"/>
            <a:ext cx="3033962" cy="66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193" y="439767"/>
            <a:ext cx="8229600" cy="857250"/>
          </a:xfrm>
        </p:spPr>
        <p:txBody>
          <a:bodyPr/>
          <a:lstStyle/>
          <a:p>
            <a:r>
              <a:rPr lang="en-US" altLang="zh-CN" dirty="0"/>
              <a:t>6.4 cache</a:t>
            </a:r>
            <a:r>
              <a:rPr lang="zh-CN" altLang="en-US" dirty="0"/>
              <a:t>对程序性能的影响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3" y="1194867"/>
            <a:ext cx="8229600" cy="456634"/>
          </a:xfrm>
        </p:spPr>
        <p:txBody>
          <a:bodyPr/>
          <a:lstStyle/>
          <a:p>
            <a:r>
              <a:rPr lang="en-US" altLang="zh-CN" dirty="0"/>
              <a:t>6.4.1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友好的代码</a:t>
            </a:r>
            <a:endParaRPr lang="en-US" altLang="zh-CN" dirty="0"/>
          </a:p>
          <a:p>
            <a:pPr lvl="1"/>
            <a:r>
              <a:rPr lang="zh-CN" altLang="en-US" dirty="0"/>
              <a:t>原则</a:t>
            </a:r>
            <a:r>
              <a:rPr lang="en-US" altLang="zh-CN" dirty="0"/>
              <a:t>——</a:t>
            </a:r>
            <a:r>
              <a:rPr lang="zh-CN" altLang="en-US" dirty="0"/>
              <a:t>充分利用局部性：</a:t>
            </a:r>
            <a:endParaRPr lang="en-US" altLang="zh-CN" dirty="0"/>
          </a:p>
          <a:p>
            <a:pPr lvl="2"/>
            <a:r>
              <a:rPr lang="zh-CN" altLang="en-US" dirty="0"/>
              <a:t>常见代码（占运行时间较多核心函数、及函数内的循环）的代码运行得快。这符合</a:t>
            </a:r>
            <a:r>
              <a:rPr lang="en-US" altLang="zh-CN" dirty="0" err="1"/>
              <a:t>amdahl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2"/>
            <a:r>
              <a:rPr lang="zh-CN" altLang="en-US" dirty="0"/>
              <a:t>每个循环内部缓存命中率最大化</a:t>
            </a:r>
            <a:endParaRPr lang="en-US" altLang="zh-CN" dirty="0"/>
          </a:p>
          <a:p>
            <a:pPr lvl="1"/>
            <a:r>
              <a:rPr lang="zh-CN" altLang="en-US" dirty="0"/>
              <a:t>方法：尽量反复引用相同或相近的数据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7193" y="3806870"/>
            <a:ext cx="32681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sumvec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 v[N])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2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{</a:t>
            </a:r>
          </a:p>
          <a:p>
            <a:r>
              <a:rPr lang="nn-NO" altLang="zh-CN" sz="1800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nn-NO" altLang="zh-CN" sz="1800" dirty="0">
                <a:solidFill>
                  <a:srgbClr val="000000"/>
                </a:solidFill>
                <a:latin typeface="ZztexMono-Regular"/>
              </a:rPr>
              <a:t>int i, sum = 0;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4</a:t>
            </a:r>
          </a:p>
          <a:p>
            <a:r>
              <a:rPr lang="nn-NO" altLang="zh-CN" sz="1800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nn-NO" altLang="zh-CN" sz="1800" dirty="0">
                <a:solidFill>
                  <a:srgbClr val="FF0000"/>
                </a:solidFill>
                <a:latin typeface="ZztexMono-Regular"/>
              </a:rPr>
              <a:t>for (i = 0; i &lt; N; i++)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6 	</a:t>
            </a:r>
            <a:r>
              <a:rPr lang="en-US" altLang="zh-CN" sz="1800" dirty="0">
                <a:solidFill>
                  <a:srgbClr val="FF0000"/>
                </a:solidFill>
                <a:latin typeface="ZztexMono-Regular"/>
              </a:rPr>
              <a:t>sum += v[</a:t>
            </a:r>
            <a:r>
              <a:rPr lang="en-US" altLang="zh-CN" sz="1800" dirty="0" err="1">
                <a:solidFill>
                  <a:srgbClr val="FF0000"/>
                </a:solidFill>
                <a:latin typeface="ZztexMono-Regular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ZztexMono-Regular"/>
              </a:rPr>
              <a:t>];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7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return sum;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8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}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97" y="5180828"/>
            <a:ext cx="5741896" cy="54522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267588" y="5453441"/>
            <a:ext cx="462915" cy="203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椭圆 8"/>
          <p:cNvSpPr/>
          <p:nvPr/>
        </p:nvSpPr>
        <p:spPr>
          <a:xfrm>
            <a:off x="7112790" y="5455743"/>
            <a:ext cx="462915" cy="203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/>
        </p:nvSpPr>
        <p:spPr>
          <a:xfrm>
            <a:off x="3527787" y="4024615"/>
            <a:ext cx="552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/>
              <a:t>i</a:t>
            </a:r>
            <a:r>
              <a:rPr lang="en-US" altLang="zh-CN" sz="1800" dirty="0"/>
              <a:t>/m</a:t>
            </a:r>
            <a:r>
              <a:rPr lang="zh-CN" altLang="en-US" sz="1800" dirty="0"/>
              <a:t>时间局部性高，编译器通常将他们放在寄存器中</a:t>
            </a:r>
          </a:p>
        </p:txBody>
      </p:sp>
    </p:spTree>
    <p:extLst>
      <p:ext uri="{BB962C8B-B14F-4D97-AF65-F5344CB8AC3E}">
        <p14:creationId xmlns:p14="http://schemas.microsoft.com/office/powerpoint/2010/main" val="22109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8624" y="1597873"/>
            <a:ext cx="52569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sumarrayrows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 a[M][N])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2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{</a:t>
            </a:r>
          </a:p>
          <a:p>
            <a:r>
              <a:rPr lang="nn-NO" altLang="zh-CN" sz="1800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nn-NO" altLang="zh-CN" sz="1800" dirty="0">
                <a:solidFill>
                  <a:srgbClr val="000000"/>
                </a:solidFill>
                <a:latin typeface="ZztexMono-Regular"/>
              </a:rPr>
              <a:t>int i, j, sum = 0;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4</a:t>
            </a:r>
          </a:p>
          <a:p>
            <a:r>
              <a:rPr lang="nn-NO" altLang="zh-CN" sz="1800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nn-NO" altLang="zh-CN" sz="1800" dirty="0">
                <a:solidFill>
                  <a:srgbClr val="000000"/>
                </a:solidFill>
                <a:latin typeface="ZztexMono-Regular"/>
              </a:rPr>
              <a:t>for (i = 0; i &lt; M; i++)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6 </a:t>
            </a:r>
            <a:r>
              <a:rPr lang="zh-CN" altLang="en-US" sz="1800" dirty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for (j = 0; j &lt; N;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7 </a:t>
            </a:r>
            <a:r>
              <a:rPr lang="zh-CN" altLang="en-US" sz="1800" dirty="0">
                <a:solidFill>
                  <a:srgbClr val="00AEF0"/>
                </a:solidFill>
                <a:latin typeface="StoneSans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sum += a[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][j];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8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return sum;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9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}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18624" y="393773"/>
            <a:ext cx="568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二位数组的行列优先访问模式示例：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8624" y="1158481"/>
            <a:ext cx="3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行优先顺序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919" y="4253256"/>
            <a:ext cx="6934577" cy="1441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49053" y="3703320"/>
            <a:ext cx="384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</a:t>
            </a:r>
            <a:r>
              <a:rPr lang="zh-CN" altLang="en-US" sz="1800" dirty="0"/>
              <a:t>次不命中，不命中率</a:t>
            </a:r>
            <a:r>
              <a:rPr lang="en-US" altLang="zh-CN" sz="1800" dirty="0"/>
              <a:t>0.25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639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5808" y="445928"/>
            <a:ext cx="427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列优先顺序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30653" y="3498227"/>
            <a:ext cx="439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32</a:t>
            </a:r>
            <a:r>
              <a:rPr lang="zh-CN" altLang="en-US" sz="1800" dirty="0"/>
              <a:t>次不命中，不命中率</a:t>
            </a:r>
            <a:r>
              <a:rPr lang="en-US" altLang="zh-CN" sz="1800" dirty="0"/>
              <a:t>1.00</a:t>
            </a:r>
          </a:p>
          <a:p>
            <a:r>
              <a:rPr lang="zh-CN" altLang="en-US" sz="1800" dirty="0"/>
              <a:t>运行时间变为两倍长</a:t>
            </a:r>
          </a:p>
        </p:txBody>
      </p:sp>
      <p:sp>
        <p:nvSpPr>
          <p:cNvPr id="8" name="矩形 7"/>
          <p:cNvSpPr/>
          <p:nvPr/>
        </p:nvSpPr>
        <p:spPr>
          <a:xfrm>
            <a:off x="745808" y="1025665"/>
            <a:ext cx="6979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sumarraycols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 a[M][N])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2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{</a:t>
            </a:r>
          </a:p>
          <a:p>
            <a:r>
              <a:rPr lang="nn-NO" altLang="zh-CN" sz="1800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nn-NO" altLang="zh-CN" sz="1800" dirty="0">
                <a:solidFill>
                  <a:srgbClr val="000000"/>
                </a:solidFill>
                <a:latin typeface="ZztexMono-Regular"/>
              </a:rPr>
              <a:t>int i, j, sum = 0;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4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for (j = 0; j &lt; N;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)</a:t>
            </a:r>
          </a:p>
          <a:p>
            <a:r>
              <a:rPr lang="nn-NO" altLang="zh-CN" sz="1800" dirty="0">
                <a:solidFill>
                  <a:srgbClr val="00AEF0"/>
                </a:solidFill>
                <a:latin typeface="StoneSans"/>
              </a:rPr>
              <a:t>6 </a:t>
            </a:r>
            <a:r>
              <a:rPr lang="zh-CN" altLang="en-US" sz="1800" dirty="0">
                <a:solidFill>
                  <a:srgbClr val="00AEF0"/>
                </a:solidFill>
                <a:latin typeface="StoneSans"/>
              </a:rPr>
              <a:t>    </a:t>
            </a:r>
            <a:r>
              <a:rPr lang="nn-NO" altLang="zh-CN" sz="1800" dirty="0">
                <a:solidFill>
                  <a:srgbClr val="000000"/>
                </a:solidFill>
                <a:latin typeface="ZztexMono-Regular"/>
              </a:rPr>
              <a:t>for (i = 0; i &lt; M; i++)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7 </a:t>
            </a:r>
            <a:r>
              <a:rPr lang="zh-CN" altLang="en-US" sz="1800" dirty="0">
                <a:solidFill>
                  <a:srgbClr val="00AEF0"/>
                </a:solidFill>
                <a:latin typeface="StoneSans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sum += a[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][j];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8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return sum;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9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}</a:t>
            </a:r>
            <a:endParaRPr lang="zh-CN" altLang="en-US" sz="1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02" y="4259566"/>
            <a:ext cx="6844811" cy="13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659812" cy="762000"/>
          </a:xfrm>
        </p:spPr>
        <p:txBody>
          <a:bodyPr/>
          <a:lstStyle/>
          <a:p>
            <a:pPr defTabSz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>
                <a:ea typeface="宋体" pitchFamily="2" charset="-122"/>
              </a:rPr>
              <a:t>存储器结构层次中高速缓存应用举例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</a:ln>
        </p:spPr>
        <p:txBody>
          <a:bodyPr lIns="90000" tIns="46800" rIns="90000" bIns="46800"/>
          <a:lstStyle/>
          <a:p>
            <a:pPr defTabSz="-635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+mn-ea"/>
              </a:rPr>
              <a:t>Hardware MMU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905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848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943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114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7658100" y="5338763"/>
            <a:ext cx="1447800" cy="58578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905500" y="5338763"/>
            <a:ext cx="1752600" cy="58578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3848100" y="5338763"/>
            <a:ext cx="2057400" cy="58578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1943100" y="5338763"/>
            <a:ext cx="1905000" cy="58578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114300" y="5338763"/>
            <a:ext cx="1828800" cy="58578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114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114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114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114300" y="3690938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>
                <a:solidFill>
                  <a:srgbClr val="000066"/>
                </a:solidFill>
                <a:latin typeface="Calibri" pitchFamily="34" charset="0"/>
              </a:rPr>
              <a:t>虚拟内存</a:t>
            </a: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114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114300" y="3014663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114300" y="2078038"/>
            <a:ext cx="1828800" cy="3508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>
                <a:solidFill>
                  <a:srgbClr val="000066"/>
                </a:solidFill>
                <a:latin typeface="Calibri" pitchFamily="34" charset="0"/>
              </a:rPr>
              <a:t>寄存器</a:t>
            </a: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114300" y="1438275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>
                <a:latin typeface="Calibri" pitchFamily="34" charset="0"/>
              </a:rPr>
              <a:t>Cache </a:t>
            </a:r>
            <a:r>
              <a:rPr lang="zh-CN" altLang="en-GB" sz="1800">
                <a:latin typeface="Calibri" pitchFamily="34" charset="0"/>
              </a:rPr>
              <a:t>类型</a:t>
            </a: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1943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1943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1943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1943100" y="3690938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1943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1943100" y="3014663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1943100" y="2078038"/>
            <a:ext cx="1905000" cy="3508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4-8 bytes words</a:t>
            </a:r>
          </a:p>
        </p:txBody>
      </p:sp>
      <p:sp>
        <p:nvSpPr>
          <p:cNvPr id="64540" name="Rectangle 28"/>
          <p:cNvSpPr>
            <a:spLocks noChangeArrowheads="1"/>
          </p:cNvSpPr>
          <p:nvPr/>
        </p:nvSpPr>
        <p:spPr bwMode="auto">
          <a:xfrm>
            <a:off x="1943100" y="1438275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GB" sz="1800">
                <a:latin typeface="Calibri" pitchFamily="34" charset="0"/>
              </a:rPr>
              <a:t>cache</a:t>
            </a:r>
            <a:r>
              <a:rPr lang="zh-CN" altLang="en-US" sz="1800">
                <a:latin typeface="Calibri" pitchFamily="34" charset="0"/>
              </a:rPr>
              <a:t>中存储内容</a:t>
            </a:r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7658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Web </a:t>
            </a:r>
            <a:r>
              <a:rPr lang="zh-CN" altLang="en-GB" sz="1600">
                <a:solidFill>
                  <a:srgbClr val="000066"/>
                </a:solidFill>
                <a:latin typeface="Calibri" pitchFamily="34" charset="0"/>
              </a:rPr>
              <a:t>代理服务器</a:t>
            </a:r>
          </a:p>
        </p:txBody>
      </p:sp>
      <p:sp>
        <p:nvSpPr>
          <p:cNvPr id="64542" name="Rectangle 30"/>
          <p:cNvSpPr>
            <a:spLocks noChangeArrowheads="1"/>
          </p:cNvSpPr>
          <p:nvPr/>
        </p:nvSpPr>
        <p:spPr bwMode="auto">
          <a:xfrm>
            <a:off x="5905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64543" name="Rectangle 31"/>
          <p:cNvSpPr>
            <a:spLocks noChangeArrowheads="1"/>
          </p:cNvSpPr>
          <p:nvPr/>
        </p:nvSpPr>
        <p:spPr bwMode="auto">
          <a:xfrm>
            <a:off x="3848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7658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5905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4546" name="Rectangle 34"/>
          <p:cNvSpPr>
            <a:spLocks noChangeArrowheads="1"/>
          </p:cNvSpPr>
          <p:nvPr/>
        </p:nvSpPr>
        <p:spPr bwMode="auto">
          <a:xfrm>
            <a:off x="3848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7658100" y="3014663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5905500" y="3014663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3848100" y="3014663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7658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5905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64552" name="Rectangle 40"/>
          <p:cNvSpPr>
            <a:spLocks noChangeArrowheads="1"/>
          </p:cNvSpPr>
          <p:nvPr/>
        </p:nvSpPr>
        <p:spPr bwMode="auto">
          <a:xfrm>
            <a:off x="3848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64553" name="Rectangle 41"/>
          <p:cNvSpPr>
            <a:spLocks noChangeArrowheads="1"/>
          </p:cNvSpPr>
          <p:nvPr/>
        </p:nvSpPr>
        <p:spPr bwMode="auto">
          <a:xfrm>
            <a:off x="7658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64554" name="Rectangle 42"/>
          <p:cNvSpPr>
            <a:spLocks noChangeArrowheads="1"/>
          </p:cNvSpPr>
          <p:nvPr/>
        </p:nvSpPr>
        <p:spPr bwMode="auto">
          <a:xfrm>
            <a:off x="5905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64555" name="Rectangle 43"/>
          <p:cNvSpPr>
            <a:spLocks noChangeArrowheads="1"/>
          </p:cNvSpPr>
          <p:nvPr/>
        </p:nvSpPr>
        <p:spPr bwMode="auto">
          <a:xfrm>
            <a:off x="3848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64556" name="Rectangle 44"/>
          <p:cNvSpPr>
            <a:spLocks noChangeArrowheads="1"/>
          </p:cNvSpPr>
          <p:nvPr/>
        </p:nvSpPr>
        <p:spPr bwMode="auto">
          <a:xfrm>
            <a:off x="7658100" y="3690938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64557" name="Rectangle 45"/>
          <p:cNvSpPr>
            <a:spLocks noChangeArrowheads="1"/>
          </p:cNvSpPr>
          <p:nvPr/>
        </p:nvSpPr>
        <p:spPr bwMode="auto">
          <a:xfrm>
            <a:off x="5905500" y="3690938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4558" name="Rectangle 46"/>
          <p:cNvSpPr>
            <a:spLocks noChangeArrowheads="1"/>
          </p:cNvSpPr>
          <p:nvPr/>
        </p:nvSpPr>
        <p:spPr bwMode="auto">
          <a:xfrm>
            <a:off x="3848100" y="3690938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64559" name="Rectangle 47"/>
          <p:cNvSpPr>
            <a:spLocks noChangeArrowheads="1"/>
          </p:cNvSpPr>
          <p:nvPr/>
        </p:nvSpPr>
        <p:spPr bwMode="auto">
          <a:xfrm>
            <a:off x="7658100" y="2078038"/>
            <a:ext cx="1447800" cy="3508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64560" name="Rectangle 48"/>
          <p:cNvSpPr>
            <a:spLocks noChangeArrowheads="1"/>
          </p:cNvSpPr>
          <p:nvPr/>
        </p:nvSpPr>
        <p:spPr bwMode="auto">
          <a:xfrm>
            <a:off x="5905500" y="2078038"/>
            <a:ext cx="1752600" cy="3508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3848100" y="2078038"/>
            <a:ext cx="2057400" cy="3508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64562" name="Rectangle 50"/>
          <p:cNvSpPr>
            <a:spLocks noChangeArrowheads="1"/>
          </p:cNvSpPr>
          <p:nvPr/>
        </p:nvSpPr>
        <p:spPr bwMode="auto">
          <a:xfrm>
            <a:off x="7658100" y="1438275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800">
                <a:latin typeface="Calibri" pitchFamily="34" charset="0"/>
              </a:rPr>
              <a:t>管理程序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438275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</a:ln>
        </p:spPr>
        <p:txBody>
          <a:bodyPr lIns="90000" tIns="46800" rIns="90000" bIns="46800" anchor="ctr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zh-CN" altLang="en-GB" sz="1800">
                <a:latin typeface="Calibri" pitchFamily="34" charset="0"/>
              </a:rPr>
              <a:t>延迟</a:t>
            </a:r>
            <a:r>
              <a:rPr lang="en-GB" sz="1800">
                <a:latin typeface="Calibri" pitchFamily="34" charset="0"/>
              </a:rPr>
              <a:t> </a:t>
            </a:r>
            <a:r>
              <a:rPr lang="en-GB" altLang="zh-CN" sz="1800">
                <a:latin typeface="Calibri" pitchFamily="34" charset="0"/>
              </a:rPr>
              <a:t>(</a:t>
            </a:r>
            <a:r>
              <a:rPr lang="zh-CN" altLang="en-GB" sz="1800">
                <a:latin typeface="Calibri" pitchFamily="34" charset="0"/>
              </a:rPr>
              <a:t>周期</a:t>
            </a:r>
            <a:r>
              <a:rPr lang="en-GB" altLang="zh-CN" sz="1800">
                <a:latin typeface="Calibri" pitchFamily="34" charset="0"/>
              </a:rPr>
              <a:t>)</a:t>
            </a:r>
          </a:p>
        </p:txBody>
      </p:sp>
      <p:sp>
        <p:nvSpPr>
          <p:cNvPr id="64564" name="Rectangle 52"/>
          <p:cNvSpPr>
            <a:spLocks noChangeArrowheads="1"/>
          </p:cNvSpPr>
          <p:nvPr/>
        </p:nvSpPr>
        <p:spPr bwMode="auto">
          <a:xfrm>
            <a:off x="3848100" y="1438275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>
                <a:latin typeface="Calibri" pitchFamily="34" charset="0"/>
              </a:rPr>
              <a:t>被缓存的位置</a:t>
            </a:r>
          </a:p>
        </p:txBody>
      </p:sp>
      <p:sp>
        <p:nvSpPr>
          <p:cNvPr id="64565" name="Line 58"/>
          <p:cNvSpPr>
            <a:spLocks noChangeShapeType="1"/>
          </p:cNvSpPr>
          <p:nvPr/>
        </p:nvSpPr>
        <p:spPr bwMode="auto">
          <a:xfrm>
            <a:off x="114300" y="1438275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66" name="Rectangle 15"/>
          <p:cNvSpPr>
            <a:spLocks noChangeArrowheads="1"/>
          </p:cNvSpPr>
          <p:nvPr/>
        </p:nvSpPr>
        <p:spPr bwMode="auto">
          <a:xfrm>
            <a:off x="114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>
                <a:solidFill>
                  <a:srgbClr val="000066"/>
                </a:solidFill>
                <a:latin typeface="Calibri" pitchFamily="34" charset="0"/>
              </a:rPr>
              <a:t>磁盘</a:t>
            </a: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 cache	</a:t>
            </a:r>
          </a:p>
        </p:txBody>
      </p:sp>
      <p:sp>
        <p:nvSpPr>
          <p:cNvPr id="64567" name="Rectangle 23"/>
          <p:cNvSpPr>
            <a:spLocks noChangeArrowheads="1"/>
          </p:cNvSpPr>
          <p:nvPr/>
        </p:nvSpPr>
        <p:spPr bwMode="auto">
          <a:xfrm>
            <a:off x="1943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64568" name="Rectangle 34"/>
          <p:cNvSpPr>
            <a:spLocks noChangeArrowheads="1"/>
          </p:cNvSpPr>
          <p:nvPr/>
        </p:nvSpPr>
        <p:spPr bwMode="auto">
          <a:xfrm>
            <a:off x="3848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64569" name="Rectangle 33"/>
          <p:cNvSpPr>
            <a:spLocks noChangeArrowheads="1"/>
          </p:cNvSpPr>
          <p:nvPr/>
        </p:nvSpPr>
        <p:spPr bwMode="auto">
          <a:xfrm>
            <a:off x="5905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4570" name="Rectangle 32"/>
          <p:cNvSpPr>
            <a:spLocks noChangeArrowheads="1"/>
          </p:cNvSpPr>
          <p:nvPr/>
        </p:nvSpPr>
        <p:spPr bwMode="auto">
          <a:xfrm>
            <a:off x="7658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Disk </a:t>
            </a:r>
            <a:r>
              <a:rPr lang="zh-CN" altLang="en-GB" sz="1600">
                <a:solidFill>
                  <a:srgbClr val="000066"/>
                </a:solidFill>
                <a:latin typeface="Calibri" pitchFamily="34" charset="0"/>
              </a:rPr>
              <a:t>固件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存储器层次结构概念小结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CPU</a:t>
            </a:r>
            <a:r>
              <a:rPr lang="zh-CN" altLang="en-US" smtClean="0">
                <a:ea typeface="宋体" pitchFamily="2" charset="-122"/>
              </a:rPr>
              <a:t>，主存和大容量存储设备之间的速度差距继续增大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设计良好的程序体现出局部性特点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利用局部性特点，基于高速缓存的存储器结构有利于缩小速度差距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79979" y="314473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ea typeface="宋体" pitchFamily="2" charset="-122"/>
              </a:rPr>
              <a:t>非易失性存储器</a:t>
            </a:r>
          </a:p>
        </p:txBody>
      </p:sp>
      <p:sp>
        <p:nvSpPr>
          <p:cNvPr id="921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27591" y="1076473"/>
            <a:ext cx="8888818" cy="55529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DRAM </a:t>
            </a:r>
            <a:r>
              <a:rPr lang="zh-CN" altLang="en-US" sz="2200" dirty="0" smtClean="0">
                <a:ea typeface="宋体" pitchFamily="2" charset="-122"/>
              </a:rPr>
              <a:t>和</a:t>
            </a:r>
            <a:r>
              <a:rPr lang="en-US" altLang="zh-CN" sz="2200" dirty="0" smtClean="0">
                <a:ea typeface="宋体" pitchFamily="2" charset="-122"/>
              </a:rPr>
              <a:t>SRAM</a:t>
            </a:r>
            <a:r>
              <a:rPr lang="zh-CN" altLang="en-US" sz="2200" dirty="0" smtClean="0">
                <a:ea typeface="宋体" pitchFamily="2" charset="-122"/>
              </a:rPr>
              <a:t>为易失性存储器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>
                <a:ea typeface="宋体" pitchFamily="2" charset="-122"/>
              </a:rPr>
              <a:t>断电数据丢失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 smtClean="0">
                <a:ea typeface="宋体" pitchFamily="2" charset="-122"/>
              </a:rPr>
              <a:t>非易失性存储器断电后，仍然保存数据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>
                <a:ea typeface="宋体" pitchFamily="2" charset="-122"/>
              </a:rPr>
              <a:t>只读存储器</a:t>
            </a:r>
            <a:r>
              <a:rPr lang="en-US" altLang="zh-CN" sz="2200" dirty="0" smtClean="0">
                <a:ea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FF0000"/>
                </a:solidFill>
                <a:ea typeface="宋体" pitchFamily="2" charset="-122"/>
              </a:rPr>
              <a:t>ROM</a:t>
            </a:r>
            <a:r>
              <a:rPr lang="en-US" altLang="zh-CN" sz="2200" dirty="0" smtClean="0">
                <a:ea typeface="宋体" pitchFamily="2" charset="-122"/>
              </a:rPr>
              <a:t>): </a:t>
            </a:r>
            <a:r>
              <a:rPr lang="zh-CN" altLang="en-US" sz="2200" dirty="0" smtClean="0">
                <a:ea typeface="宋体" pitchFamily="2" charset="-122"/>
              </a:rPr>
              <a:t>生产时写入程序，只能写一次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Programmable ROM (</a:t>
            </a:r>
            <a:r>
              <a:rPr lang="en-US" altLang="zh-CN" sz="2200" dirty="0" smtClean="0">
                <a:solidFill>
                  <a:srgbClr val="FF0000"/>
                </a:solidFill>
                <a:ea typeface="宋体" pitchFamily="2" charset="-122"/>
              </a:rPr>
              <a:t>PROM</a:t>
            </a:r>
            <a:r>
              <a:rPr lang="en-US" altLang="zh-CN" sz="2200" dirty="0" smtClean="0">
                <a:ea typeface="宋体" pitchFamily="2" charset="-122"/>
              </a:rPr>
              <a:t>): </a:t>
            </a:r>
            <a:r>
              <a:rPr lang="zh-CN" altLang="en-US" sz="2200" dirty="0" smtClean="0">
                <a:ea typeface="宋体" pitchFamily="2" charset="-122"/>
              </a:rPr>
              <a:t>可以重新一次编程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err="1" smtClean="0">
                <a:ea typeface="宋体" pitchFamily="2" charset="-122"/>
              </a:rPr>
              <a:t>Eraseable</a:t>
            </a:r>
            <a:r>
              <a:rPr lang="en-US" altLang="zh-CN" sz="2200" dirty="0" smtClean="0">
                <a:ea typeface="宋体" pitchFamily="2" charset="-122"/>
              </a:rPr>
              <a:t> PROM (</a:t>
            </a:r>
            <a:r>
              <a:rPr lang="en-US" altLang="zh-CN" sz="2200" dirty="0" smtClean="0">
                <a:solidFill>
                  <a:srgbClr val="FF0000"/>
                </a:solidFill>
                <a:ea typeface="宋体" pitchFamily="2" charset="-122"/>
              </a:rPr>
              <a:t>EPROM</a:t>
            </a:r>
            <a:r>
              <a:rPr lang="en-US" altLang="zh-CN" sz="2200" dirty="0" smtClean="0">
                <a:ea typeface="宋体" pitchFamily="2" charset="-122"/>
              </a:rPr>
              <a:t>): </a:t>
            </a:r>
            <a:r>
              <a:rPr lang="zh-CN" altLang="en-US" sz="2200" dirty="0" smtClean="0">
                <a:ea typeface="宋体" pitchFamily="2" charset="-122"/>
              </a:rPr>
              <a:t>可用紫外线或</a:t>
            </a:r>
            <a:r>
              <a:rPr lang="en-US" altLang="zh-CN" sz="2200" dirty="0" smtClean="0">
                <a:ea typeface="宋体" pitchFamily="2" charset="-122"/>
              </a:rPr>
              <a:t>X</a:t>
            </a:r>
            <a:r>
              <a:rPr lang="zh-CN" altLang="en-US" sz="2200" dirty="0" smtClean="0">
                <a:ea typeface="宋体" pitchFamily="2" charset="-122"/>
              </a:rPr>
              <a:t>光整块擦除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Electrically </a:t>
            </a:r>
            <a:r>
              <a:rPr lang="en-US" altLang="zh-CN" sz="2200" dirty="0" err="1" smtClean="0">
                <a:ea typeface="宋体" pitchFamily="2" charset="-122"/>
              </a:rPr>
              <a:t>eraseable</a:t>
            </a:r>
            <a:r>
              <a:rPr lang="en-US" altLang="zh-CN" sz="2200" dirty="0" smtClean="0">
                <a:ea typeface="宋体" pitchFamily="2" charset="-122"/>
              </a:rPr>
              <a:t> PROM (</a:t>
            </a:r>
            <a:r>
              <a:rPr lang="en-US" altLang="zh-CN" sz="2200" dirty="0" smtClean="0">
                <a:solidFill>
                  <a:srgbClr val="FF0000"/>
                </a:solidFill>
                <a:ea typeface="宋体" pitchFamily="2" charset="-122"/>
              </a:rPr>
              <a:t>EEPROM</a:t>
            </a:r>
            <a:r>
              <a:rPr lang="en-US" altLang="zh-CN" sz="2200" dirty="0" smtClean="0">
                <a:ea typeface="宋体" pitchFamily="2" charset="-122"/>
              </a:rPr>
              <a:t>): </a:t>
            </a:r>
            <a:r>
              <a:rPr lang="zh-CN" altLang="en-US" sz="2200" dirty="0" smtClean="0">
                <a:ea typeface="宋体" pitchFamily="2" charset="-122"/>
              </a:rPr>
              <a:t>可用电子整块擦除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Flash memory: EEPROMs. </a:t>
            </a:r>
            <a:r>
              <a:rPr lang="zh-CN" altLang="en-US" sz="2200" dirty="0" smtClean="0">
                <a:ea typeface="宋体" pitchFamily="2" charset="-122"/>
              </a:rPr>
              <a:t>以块为单位进行擦除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10,0000</a:t>
            </a:r>
            <a:r>
              <a:rPr lang="zh-CN" altLang="en-US" sz="2200" dirty="0" smtClean="0">
                <a:ea typeface="宋体" pitchFamily="2" charset="-122"/>
              </a:rPr>
              <a:t>次擦除后即磨损坏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 smtClean="0">
                <a:ea typeface="宋体" pitchFamily="2" charset="-122"/>
              </a:rPr>
              <a:t>非易失性存储器的应用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>
                <a:ea typeface="宋体" pitchFamily="2" charset="-122"/>
              </a:rPr>
              <a:t>存储固件程序的</a:t>
            </a:r>
            <a:r>
              <a:rPr lang="en-US" altLang="zh-CN" sz="2200" dirty="0" smtClean="0">
                <a:ea typeface="宋体" pitchFamily="2" charset="-122"/>
              </a:rPr>
              <a:t>ROM(BIOS, </a:t>
            </a:r>
            <a:r>
              <a:rPr lang="zh-CN" altLang="en-US" sz="2200" dirty="0" smtClean="0">
                <a:ea typeface="宋体" pitchFamily="2" charset="-122"/>
              </a:rPr>
              <a:t>磁盘控制器</a:t>
            </a:r>
            <a:r>
              <a:rPr lang="en-US" altLang="zh-CN" sz="2200" dirty="0" smtClean="0">
                <a:ea typeface="宋体" pitchFamily="2" charset="-122"/>
              </a:rPr>
              <a:t>, </a:t>
            </a:r>
            <a:r>
              <a:rPr lang="zh-CN" altLang="en-US" sz="2200" dirty="0" smtClean="0">
                <a:ea typeface="宋体" pitchFamily="2" charset="-122"/>
              </a:rPr>
              <a:t>网卡</a:t>
            </a:r>
            <a:r>
              <a:rPr lang="en-US" altLang="zh-CN" sz="2200" dirty="0" smtClean="0">
                <a:ea typeface="宋体" pitchFamily="2" charset="-122"/>
              </a:rPr>
              <a:t>, </a:t>
            </a:r>
            <a:r>
              <a:rPr lang="zh-CN" altLang="en-US" sz="2200" dirty="0" smtClean="0">
                <a:ea typeface="宋体" pitchFamily="2" charset="-122"/>
              </a:rPr>
              <a:t>图形加速器</a:t>
            </a:r>
            <a:r>
              <a:rPr lang="en-US" altLang="zh-CN" sz="2200" dirty="0" smtClean="0">
                <a:ea typeface="宋体" pitchFamily="2" charset="-122"/>
              </a:rPr>
              <a:t>, </a:t>
            </a:r>
            <a:r>
              <a:rPr lang="zh-CN" altLang="en-US" sz="2200" dirty="0" smtClean="0">
                <a:ea typeface="宋体" pitchFamily="2" charset="-122"/>
              </a:rPr>
              <a:t>安全子系统</a:t>
            </a:r>
            <a:r>
              <a:rPr lang="en-US" altLang="zh-CN" sz="2200" dirty="0" smtClean="0">
                <a:ea typeface="宋体" pitchFamily="2" charset="-122"/>
              </a:rPr>
              <a:t>,…)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>
                <a:ea typeface="宋体" pitchFamily="2" charset="-122"/>
              </a:rPr>
              <a:t>固态硬盘 </a:t>
            </a:r>
            <a:r>
              <a:rPr lang="en-US" altLang="zh-CN" sz="2200" dirty="0" smtClean="0">
                <a:ea typeface="宋体" pitchFamily="2" charset="-122"/>
              </a:rPr>
              <a:t>(</a:t>
            </a:r>
            <a:r>
              <a:rPr lang="zh-CN" altLang="en-US" sz="2200" dirty="0" smtClean="0">
                <a:ea typeface="宋体" pitchFamily="2" charset="-122"/>
              </a:rPr>
              <a:t>闪存盘</a:t>
            </a:r>
            <a:r>
              <a:rPr lang="en-US" altLang="zh-CN" sz="2200" dirty="0" smtClean="0">
                <a:ea typeface="宋体" pitchFamily="2" charset="-122"/>
              </a:rPr>
              <a:t>, </a:t>
            </a:r>
            <a:r>
              <a:rPr lang="zh-CN" altLang="en-US" sz="2200" dirty="0" smtClean="0">
                <a:ea typeface="宋体" pitchFamily="2" charset="-122"/>
              </a:rPr>
              <a:t>智能手机</a:t>
            </a:r>
            <a:r>
              <a:rPr lang="en-US" altLang="zh-CN" sz="2200" dirty="0" smtClean="0">
                <a:ea typeface="宋体" pitchFamily="2" charset="-122"/>
              </a:rPr>
              <a:t>, mp3 </a:t>
            </a:r>
            <a:r>
              <a:rPr lang="zh-CN" altLang="en-US" sz="2200" dirty="0" smtClean="0">
                <a:ea typeface="宋体" pitchFamily="2" charset="-122"/>
              </a:rPr>
              <a:t>播放器</a:t>
            </a:r>
            <a:r>
              <a:rPr lang="en-US" altLang="zh-CN" sz="2200" dirty="0" smtClean="0">
                <a:ea typeface="宋体" pitchFamily="2" charset="-122"/>
              </a:rPr>
              <a:t>, </a:t>
            </a:r>
            <a:r>
              <a:rPr lang="zh-CN" altLang="en-US" sz="2200" dirty="0" smtClean="0">
                <a:ea typeface="宋体" pitchFamily="2" charset="-122"/>
              </a:rPr>
              <a:t>平板电脑</a:t>
            </a:r>
            <a:r>
              <a:rPr lang="en-US" altLang="zh-CN" sz="2200" dirty="0" smtClean="0">
                <a:ea typeface="宋体" pitchFamily="2" charset="-122"/>
              </a:rPr>
              <a:t>, </a:t>
            </a:r>
            <a:r>
              <a:rPr lang="zh-CN" altLang="en-US" sz="2200" dirty="0" smtClean="0">
                <a:ea typeface="宋体" pitchFamily="2" charset="-122"/>
              </a:rPr>
              <a:t>笔记本电脑</a:t>
            </a:r>
            <a:r>
              <a:rPr lang="en-US" altLang="zh-CN" sz="2200" dirty="0" smtClean="0">
                <a:ea typeface="宋体" pitchFamily="2" charset="-122"/>
              </a:rPr>
              <a:t>,…)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>
                <a:ea typeface="宋体" pitchFamily="2" charset="-122"/>
              </a:rPr>
              <a:t>磁盘高速缓冲存储器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6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786812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典型的连接</a:t>
            </a:r>
            <a:r>
              <a:rPr lang="en-US" altLang="zh-CN" smtClean="0">
                <a:ea typeface="宋体" pitchFamily="2" charset="-122"/>
              </a:rPr>
              <a:t>CPU</a:t>
            </a:r>
            <a:r>
              <a:rPr lang="zh-CN" altLang="en-US" smtClean="0">
                <a:ea typeface="宋体" pitchFamily="2" charset="-122"/>
              </a:rPr>
              <a:t>和主存的总线结构</a:t>
            </a:r>
          </a:p>
        </p:txBody>
      </p:sp>
      <p:sp>
        <p:nvSpPr>
          <p:cNvPr id="1024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8056"/>
            <a:ext cx="7896225" cy="510894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一条总线是由多条并排的电线组成的一束线，用于传输地址、数据和控制信号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多个设备共享多条总线</a:t>
            </a:r>
          </a:p>
        </p:txBody>
      </p:sp>
      <p:sp>
        <p:nvSpPr>
          <p:cNvPr id="10244" name="Rectangle 5"/>
          <p:cNvSpPr>
            <a:spLocks noChangeAspect="1" noChangeArrowheads="1"/>
          </p:cNvSpPr>
          <p:nvPr/>
        </p:nvSpPr>
        <p:spPr bwMode="auto">
          <a:xfrm>
            <a:off x="7637463" y="5337175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主存</a:t>
            </a:r>
          </a:p>
        </p:txBody>
      </p:sp>
      <p:sp>
        <p:nvSpPr>
          <p:cNvPr id="10245" name="AutoShape 6"/>
          <p:cNvSpPr>
            <a:spLocks noChangeAspect="1" noChangeArrowheads="1"/>
          </p:cNvSpPr>
          <p:nvPr/>
        </p:nvSpPr>
        <p:spPr bwMode="auto">
          <a:xfrm>
            <a:off x="5880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46" name="Rectangle 7"/>
          <p:cNvSpPr>
            <a:spLocks noChangeAspect="1" noChangeArrowheads="1"/>
          </p:cNvSpPr>
          <p:nvPr/>
        </p:nvSpPr>
        <p:spPr bwMode="auto">
          <a:xfrm>
            <a:off x="4824413" y="5548313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I/O </a:t>
            </a:r>
          </a:p>
          <a:p>
            <a:pPr algn="ctr"/>
            <a:r>
              <a:rPr lang="zh-CN" altLang="en-US" sz="1600"/>
              <a:t>桥接口</a:t>
            </a:r>
          </a:p>
        </p:txBody>
      </p:sp>
      <p:sp>
        <p:nvSpPr>
          <p:cNvPr id="10247" name="AutoShape 8"/>
          <p:cNvSpPr>
            <a:spLocks noChangeAspect="1" noChangeArrowheads="1"/>
          </p:cNvSpPr>
          <p:nvPr/>
        </p:nvSpPr>
        <p:spPr bwMode="auto">
          <a:xfrm>
            <a:off x="3143250" y="551180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48" name="Rectangle 9"/>
          <p:cNvSpPr>
            <a:spLocks noChangeAspect="1" noChangeArrowheads="1"/>
          </p:cNvSpPr>
          <p:nvPr/>
        </p:nvSpPr>
        <p:spPr bwMode="auto">
          <a:xfrm>
            <a:off x="950913" y="5548313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总线接口</a:t>
            </a:r>
          </a:p>
        </p:txBody>
      </p:sp>
      <p:sp>
        <p:nvSpPr>
          <p:cNvPr id="10249" name="Rectangle 10"/>
          <p:cNvSpPr>
            <a:spLocks noChangeAspect="1" noChangeArrowheads="1"/>
          </p:cNvSpPr>
          <p:nvPr/>
        </p:nvSpPr>
        <p:spPr bwMode="auto">
          <a:xfrm>
            <a:off x="2008188" y="401796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0" name="Rectangle 11"/>
          <p:cNvSpPr>
            <a:spLocks noChangeAspect="1" noChangeArrowheads="1"/>
          </p:cNvSpPr>
          <p:nvPr/>
        </p:nvSpPr>
        <p:spPr bwMode="auto">
          <a:xfrm>
            <a:off x="2008188" y="419417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1" name="Rectangle 12"/>
          <p:cNvSpPr>
            <a:spLocks noChangeAspect="1" noChangeArrowheads="1"/>
          </p:cNvSpPr>
          <p:nvPr/>
        </p:nvSpPr>
        <p:spPr bwMode="auto">
          <a:xfrm>
            <a:off x="2008188" y="4370388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2" name="Rectangle 13"/>
          <p:cNvSpPr>
            <a:spLocks noChangeAspect="1" noChangeArrowheads="1"/>
          </p:cNvSpPr>
          <p:nvPr/>
        </p:nvSpPr>
        <p:spPr bwMode="auto">
          <a:xfrm>
            <a:off x="2008188" y="454501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3" name="Rectangle 14"/>
          <p:cNvSpPr>
            <a:spLocks noChangeAspect="1" noChangeArrowheads="1"/>
          </p:cNvSpPr>
          <p:nvPr/>
        </p:nvSpPr>
        <p:spPr bwMode="auto">
          <a:xfrm>
            <a:off x="2008188" y="472122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4" name="AutoShape 15"/>
          <p:cNvSpPr>
            <a:spLocks noChangeAspect="1" noChangeArrowheads="1"/>
          </p:cNvSpPr>
          <p:nvPr/>
        </p:nvSpPr>
        <p:spPr bwMode="auto">
          <a:xfrm>
            <a:off x="2900363" y="4017963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5" name="AutoShape 16"/>
          <p:cNvSpPr>
            <a:spLocks noChangeAspect="1" noChangeArrowheads="1"/>
          </p:cNvSpPr>
          <p:nvPr/>
        </p:nvSpPr>
        <p:spPr bwMode="auto">
          <a:xfrm flipH="1">
            <a:off x="2797175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6" name="Rectangle 17"/>
          <p:cNvSpPr>
            <a:spLocks noChangeAspect="1" noChangeArrowheads="1"/>
          </p:cNvSpPr>
          <p:nvPr/>
        </p:nvSpPr>
        <p:spPr bwMode="auto">
          <a:xfrm>
            <a:off x="3413125" y="3843338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算术</a:t>
            </a:r>
          </a:p>
          <a:p>
            <a:pPr algn="ctr"/>
            <a:r>
              <a:rPr lang="zh-CN" altLang="en-US" sz="1600"/>
              <a:t>逻辑</a:t>
            </a:r>
          </a:p>
          <a:p>
            <a:pPr algn="ctr"/>
            <a:r>
              <a:rPr lang="zh-CN" altLang="en-US" sz="1600"/>
              <a:t>单元</a:t>
            </a:r>
          </a:p>
        </p:txBody>
      </p:sp>
      <p:sp>
        <p:nvSpPr>
          <p:cNvPr id="10257" name="Text Box 18"/>
          <p:cNvSpPr txBox="1">
            <a:spLocks noChangeAspect="1" noChangeArrowheads="1"/>
          </p:cNvSpPr>
          <p:nvPr/>
        </p:nvSpPr>
        <p:spPr bwMode="auto">
          <a:xfrm>
            <a:off x="1841500" y="3673475"/>
            <a:ext cx="11985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寄存器文件</a:t>
            </a:r>
          </a:p>
        </p:txBody>
      </p:sp>
      <p:sp>
        <p:nvSpPr>
          <p:cNvPr id="10258" name="AutoShape 19"/>
          <p:cNvSpPr>
            <a:spLocks noChangeAspect="1" noChangeArrowheads="1"/>
          </p:cNvSpPr>
          <p:nvPr/>
        </p:nvSpPr>
        <p:spPr bwMode="auto">
          <a:xfrm>
            <a:off x="2093913" y="4984750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9" name="Rectangle 20"/>
          <p:cNvSpPr>
            <a:spLocks noChangeAspect="1" noChangeArrowheads="1"/>
          </p:cNvSpPr>
          <p:nvPr/>
        </p:nvSpPr>
        <p:spPr bwMode="auto">
          <a:xfrm>
            <a:off x="776288" y="3578225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60" name="Text Box 21"/>
          <p:cNvSpPr txBox="1">
            <a:spLocks noChangeAspect="1" noChangeArrowheads="1"/>
          </p:cNvSpPr>
          <p:nvPr/>
        </p:nvSpPr>
        <p:spPr bwMode="auto">
          <a:xfrm>
            <a:off x="744538" y="32512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CPU </a:t>
            </a:r>
            <a:r>
              <a:rPr lang="zh-CN" altLang="en-US" sz="1600"/>
              <a:t>芯片</a:t>
            </a:r>
          </a:p>
        </p:txBody>
      </p:sp>
      <p:sp>
        <p:nvSpPr>
          <p:cNvPr id="10261" name="Text Box 22"/>
          <p:cNvSpPr txBox="1">
            <a:spLocks noChangeAspect="1" noChangeArrowheads="1"/>
          </p:cNvSpPr>
          <p:nvPr/>
        </p:nvSpPr>
        <p:spPr bwMode="auto">
          <a:xfrm>
            <a:off x="4348163" y="4748213"/>
            <a:ext cx="9953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系统总线</a:t>
            </a:r>
          </a:p>
        </p:txBody>
      </p:sp>
      <p:sp>
        <p:nvSpPr>
          <p:cNvPr id="10262" name="Line 23"/>
          <p:cNvSpPr>
            <a:spLocks noChangeAspect="1" noChangeShapeType="1"/>
          </p:cNvSpPr>
          <p:nvPr/>
        </p:nvSpPr>
        <p:spPr bwMode="auto">
          <a:xfrm flipH="1">
            <a:off x="4027488" y="5073650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3" name="Text Box 24"/>
          <p:cNvSpPr txBox="1">
            <a:spLocks noChangeAspect="1" noChangeArrowheads="1"/>
          </p:cNvSpPr>
          <p:nvPr/>
        </p:nvSpPr>
        <p:spPr bwMode="auto">
          <a:xfrm>
            <a:off x="6019800" y="4748213"/>
            <a:ext cx="11985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存储器总线</a:t>
            </a:r>
          </a:p>
        </p:txBody>
      </p:sp>
      <p:sp>
        <p:nvSpPr>
          <p:cNvPr id="10264" name="Line 25"/>
          <p:cNvSpPr>
            <a:spLocks noChangeAspect="1" noChangeShapeType="1"/>
          </p:cNvSpPr>
          <p:nvPr/>
        </p:nvSpPr>
        <p:spPr bwMode="auto">
          <a:xfrm>
            <a:off x="6664325" y="50736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pitchFamily="18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pitchFamily="18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4516</TotalTime>
  <Words>4411</Words>
  <Application>Microsoft Office PowerPoint</Application>
  <PresentationFormat>全屏显示(4:3)</PresentationFormat>
  <Paragraphs>1038</Paragraphs>
  <Slides>74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1" baseType="lpstr">
      <vt:lpstr>ＭＳ Ｐゴシック</vt:lpstr>
      <vt:lpstr>StarSymbol</vt:lpstr>
      <vt:lpstr>StoneSans</vt:lpstr>
      <vt:lpstr>ZztexMono-Regular</vt:lpstr>
      <vt:lpstr>黑体</vt:lpstr>
      <vt:lpstr>宋体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Default Design</vt:lpstr>
      <vt:lpstr>Microsoft 公式 3.0</vt:lpstr>
      <vt:lpstr>第 6 章 - 存储器层次结构</vt:lpstr>
      <vt:lpstr>存储器长什么样子啊？</vt:lpstr>
      <vt:lpstr>存储器 层次结构举例</vt:lpstr>
      <vt:lpstr>为何要了解存储器层次结构？</vt:lpstr>
      <vt:lpstr>局部性良好的程序效率高</vt:lpstr>
      <vt:lpstr>6.1.1 随机访问存储器 (Random-Access Memory, 简称RAM)</vt:lpstr>
      <vt:lpstr>增强版 DRAMs</vt:lpstr>
      <vt:lpstr>非易失性存储器</vt:lpstr>
      <vt:lpstr>典型的连接CPU和主存的总线结构</vt:lpstr>
      <vt:lpstr>内存读事务(1)</vt:lpstr>
      <vt:lpstr>内存读事务(2)</vt:lpstr>
      <vt:lpstr>内存读事务(3)</vt:lpstr>
      <vt:lpstr>内存写事务 (1)</vt:lpstr>
      <vt:lpstr>内存写事务(2)</vt:lpstr>
      <vt:lpstr>内存写事务(3)</vt:lpstr>
      <vt:lpstr>6.1.2 磁盘存储</vt:lpstr>
      <vt:lpstr>1. 磁盘结构</vt:lpstr>
      <vt:lpstr>磁盘结构 (多个盘片)</vt:lpstr>
      <vt:lpstr>2. 磁盘容量</vt:lpstr>
      <vt:lpstr>记录区</vt:lpstr>
      <vt:lpstr> 计算磁盘容量</vt:lpstr>
      <vt:lpstr>3. 磁盘操作 (单盘片视图)</vt:lpstr>
      <vt:lpstr>磁盘操作（多盘片视图）</vt:lpstr>
      <vt:lpstr>磁盘结构——单盘片俯视图</vt:lpstr>
      <vt:lpstr>磁盘访问</vt:lpstr>
      <vt:lpstr>磁盘访问</vt:lpstr>
      <vt:lpstr>磁盘访问——读操作</vt:lpstr>
      <vt:lpstr>磁盘访问——读操作</vt:lpstr>
      <vt:lpstr>磁盘访问——读操作</vt:lpstr>
      <vt:lpstr>磁盘访问——读操作</vt:lpstr>
      <vt:lpstr>磁盘访问——旋转延迟</vt:lpstr>
      <vt:lpstr>磁盘访问——读操作</vt:lpstr>
      <vt:lpstr>磁盘访问——服务时间的组成</vt:lpstr>
      <vt:lpstr>磁盘访问时间</vt:lpstr>
      <vt:lpstr>磁盘访问时间示例</vt:lpstr>
      <vt:lpstr>4. 逻辑磁盘块</vt:lpstr>
      <vt:lpstr>5. 连接I/O设备：I/O 总线</vt:lpstr>
      <vt:lpstr>6. 访问磁盘：读取一个磁盘扇区 (1)</vt:lpstr>
      <vt:lpstr>读取一个磁盘扇区 (2)</vt:lpstr>
      <vt:lpstr>读取一个磁盘扇区 (3)</vt:lpstr>
      <vt:lpstr>6.1.3 固态硬盘 (Solid State Disk, 简称SSD)</vt:lpstr>
      <vt:lpstr>固态硬盘性能特点</vt:lpstr>
      <vt:lpstr>固态硬盘 vs 机械磁盘</vt:lpstr>
      <vt:lpstr>Beyond the computer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局部性</vt:lpstr>
      <vt:lpstr>6.2.1 – 6.2.2 对程序数据/指令引用的局部性</vt:lpstr>
      <vt:lpstr>PowerPoint 演示文稿</vt:lpstr>
      <vt:lpstr>局部性例子</vt:lpstr>
      <vt:lpstr>局部性例子</vt:lpstr>
      <vt:lpstr>局部性例子</vt:lpstr>
      <vt:lpstr>PowerPoint 演示文稿</vt:lpstr>
      <vt:lpstr>PowerPoint 演示文稿</vt:lpstr>
      <vt:lpstr>PowerPoint 演示文稿</vt:lpstr>
      <vt:lpstr>6.3 存储器层次结构</vt:lpstr>
      <vt:lpstr>存储器 层次结构举例</vt:lpstr>
      <vt:lpstr>6.3.1 高速缓存cache</vt:lpstr>
      <vt:lpstr>高速缓存基本概念</vt:lpstr>
      <vt:lpstr>基本高速缓存概念: 命中</vt:lpstr>
      <vt:lpstr>基本高速缓存概念: 不命中</vt:lpstr>
      <vt:lpstr>基本高速缓存概念:  三类缓存不命中</vt:lpstr>
      <vt:lpstr>PowerPoint 演示文稿</vt:lpstr>
      <vt:lpstr>PowerPoint 演示文稿</vt:lpstr>
      <vt:lpstr>PowerPoint 演示文稿</vt:lpstr>
      <vt:lpstr>PowerPoint 演示文稿</vt:lpstr>
      <vt:lpstr>6.4 cache对程序性能的影响</vt:lpstr>
      <vt:lpstr>PowerPoint 演示文稿</vt:lpstr>
      <vt:lpstr>PowerPoint 演示文稿</vt:lpstr>
      <vt:lpstr>存储器结构层次中高速缓存应用举例</vt:lpstr>
      <vt:lpstr>存储器层次结构概念小结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Yuhong Feng</cp:lastModifiedBy>
  <cp:revision>639</cp:revision>
  <cp:lastPrinted>1999-09-20T15:19:00Z</cp:lastPrinted>
  <dcterms:created xsi:type="dcterms:W3CDTF">2011-09-29T14:59:00Z</dcterms:created>
  <dcterms:modified xsi:type="dcterms:W3CDTF">2020-06-21T17:18:47Z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