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318" r:id="rId2"/>
    <p:sldId id="342" r:id="rId3"/>
    <p:sldId id="344" r:id="rId4"/>
    <p:sldId id="345" r:id="rId5"/>
    <p:sldId id="346" r:id="rId6"/>
    <p:sldId id="369" r:id="rId7"/>
    <p:sldId id="370" r:id="rId8"/>
    <p:sldId id="371" r:id="rId9"/>
    <p:sldId id="372" r:id="rId10"/>
    <p:sldId id="373" r:id="rId11"/>
    <p:sldId id="374" r:id="rId12"/>
    <p:sldId id="919" r:id="rId13"/>
    <p:sldId id="376" r:id="rId14"/>
    <p:sldId id="319" r:id="rId15"/>
    <p:sldId id="293" r:id="rId16"/>
    <p:sldId id="299" r:id="rId17"/>
    <p:sldId id="377" r:id="rId18"/>
    <p:sldId id="300" r:id="rId19"/>
    <p:sldId id="379" r:id="rId20"/>
    <p:sldId id="380" r:id="rId21"/>
    <p:sldId id="381" r:id="rId22"/>
    <p:sldId id="301" r:id="rId23"/>
    <p:sldId id="382" r:id="rId24"/>
    <p:sldId id="383" r:id="rId25"/>
    <p:sldId id="384" r:id="rId26"/>
    <p:sldId id="385" r:id="rId27"/>
    <p:sldId id="386" r:id="rId28"/>
    <p:sldId id="387" r:id="rId29"/>
    <p:sldId id="390" r:id="rId30"/>
    <p:sldId id="388" r:id="rId31"/>
    <p:sldId id="391" r:id="rId32"/>
    <p:sldId id="392" r:id="rId33"/>
    <p:sldId id="393" r:id="rId34"/>
    <p:sldId id="395" r:id="rId35"/>
    <p:sldId id="397" r:id="rId36"/>
    <p:sldId id="304" r:id="rId37"/>
    <p:sldId id="398" r:id="rId38"/>
    <p:sldId id="399" r:id="rId39"/>
    <p:sldId id="305" r:id="rId40"/>
    <p:sldId id="310" r:id="rId41"/>
    <p:sldId id="400" r:id="rId42"/>
    <p:sldId id="328" r:id="rId43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6078"/>
    <a:srgbClr val="000000"/>
    <a:srgbClr val="FFFFFF"/>
    <a:srgbClr val="696969"/>
    <a:srgbClr val="5D414A"/>
    <a:srgbClr val="8F5E76"/>
    <a:srgbClr val="F23C00"/>
    <a:srgbClr val="545454"/>
    <a:srgbClr val="B90B2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85" autoAdjust="0"/>
    <p:restoredTop sz="94715"/>
  </p:normalViewPr>
  <p:slideViewPr>
    <p:cSldViewPr snapToGrid="0" snapToObjects="1">
      <p:cViewPr varScale="1">
        <p:scale>
          <a:sx n="108" d="100"/>
          <a:sy n="108" d="100"/>
        </p:scale>
        <p:origin x="282" y="96"/>
      </p:cViewPr>
      <p:guideLst>
        <p:guide orient="horz" pos="2227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17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14E63-7882-42D2-8270-AC04DA40FA3A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98503-EB27-441B-BBEA-46D7032672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84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942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79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721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"/>
            <a:ext cx="12203310" cy="6851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"/>
            <a:ext cx="12203310" cy="6851650"/>
          </a:xfrm>
          <a:prstGeom prst="rect">
            <a:avLst/>
          </a:prstGeom>
        </p:spPr>
      </p:pic>
      <p:sp>
        <p:nvSpPr>
          <p:cNvPr id="3" name="等腰三角形 2"/>
          <p:cNvSpPr/>
          <p:nvPr userDrawn="1"/>
        </p:nvSpPr>
        <p:spPr>
          <a:xfrm>
            <a:off x="11310" y="2805697"/>
            <a:ext cx="12192000" cy="4052303"/>
          </a:xfrm>
          <a:prstGeom prst="triangle">
            <a:avLst>
              <a:gd name="adj" fmla="val 10000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等腰三角形 3"/>
          <p:cNvSpPr/>
          <p:nvPr userDrawn="1"/>
        </p:nvSpPr>
        <p:spPr>
          <a:xfrm>
            <a:off x="0" y="0"/>
            <a:ext cx="12192000" cy="6857999"/>
          </a:xfrm>
          <a:prstGeom prst="triangle">
            <a:avLst>
              <a:gd name="adj" fmla="val 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Pr>
        <a:solidFill>
          <a:schemeClr val="accent2">
            <a:lumMod val="50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1"/>
          <p:cNvSpPr/>
          <p:nvPr userDrawn="1"/>
        </p:nvSpPr>
        <p:spPr>
          <a:xfrm>
            <a:off x="11310" y="2805697"/>
            <a:ext cx="12192000" cy="4052303"/>
          </a:xfrm>
          <a:prstGeom prst="triangle">
            <a:avLst>
              <a:gd name="adj" fmla="val 10000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等腰三角形 2"/>
          <p:cNvSpPr/>
          <p:nvPr userDrawn="1"/>
        </p:nvSpPr>
        <p:spPr>
          <a:xfrm>
            <a:off x="0" y="0"/>
            <a:ext cx="12192000" cy="6857999"/>
          </a:xfrm>
          <a:prstGeom prst="triangle">
            <a:avLst>
              <a:gd name="adj" fmla="val 0"/>
            </a:avLst>
          </a:prstGeom>
          <a:solidFill>
            <a:schemeClr val="accent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12192000" cy="59716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0" y="6120883"/>
            <a:ext cx="12192000" cy="59716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Pr>
        <a:pattFill prst="dot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33741"/>
            <a:ext cx="417095" cy="597160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593558" y="133741"/>
            <a:ext cx="11598442" cy="597160"/>
          </a:xfrm>
          <a:prstGeom prst="rect">
            <a:avLst/>
          </a:prstGeom>
          <a:solidFill>
            <a:schemeClr val="bg1">
              <a:alpha val="85098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57753-3450-41C8-8B05-01BE0301526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90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52305" y="705792"/>
            <a:ext cx="5059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计算机与软件学院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04380" y="1638389"/>
            <a:ext cx="9955530" cy="1106805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6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chapter1.</a:t>
            </a:r>
            <a:r>
              <a:rPr kumimoji="1" lang="zh-CN" alt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计算机系统漫游</a:t>
            </a:r>
            <a:endParaRPr kumimoji="1" lang="en-US" altLang="zh-CN" sz="66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12705" y="2847985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《</a:t>
            </a:r>
            <a:r>
              <a:rPr kumimoji="1" lang="zh-CN" altLang="en-US" sz="2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计算机系统（二）</a:t>
            </a:r>
            <a:r>
              <a:rPr kumimoji="1" lang="en-US" altLang="zh-CN" sz="2800" b="1" dirty="0">
                <a:solidFill>
                  <a:schemeClr val="accent2">
                    <a:lumMod val="50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》</a:t>
            </a:r>
            <a:endParaRPr kumimoji="1" lang="zh-CN" altLang="en-US" sz="2800" b="1" dirty="0">
              <a:solidFill>
                <a:schemeClr val="accent2">
                  <a:lumMod val="50000"/>
                </a:schemeClr>
              </a:solidFill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课程的意义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/>
        </p:nvSpPr>
        <p:spPr>
          <a:xfrm>
            <a:off x="635635" y="739140"/>
            <a:ext cx="7685405" cy="56851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000" dirty="0">
                <a:ea typeface="黑体" panose="02010609060101010101" pitchFamily="49" charset="-122"/>
              </a:rPr>
              <a:t>了解计算机系统整体概念，理解计算机系统层次结构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000" dirty="0">
                <a:ea typeface="黑体" panose="02010609060101010101" pitchFamily="49" charset="-122"/>
              </a:rPr>
              <a:t>理解高级语言程序、</a:t>
            </a:r>
            <a:r>
              <a:rPr lang="en-US" altLang="zh-CN" sz="2000" dirty="0">
                <a:ea typeface="黑体" panose="02010609060101010101" pitchFamily="49" charset="-122"/>
              </a:rPr>
              <a:t>ISA</a:t>
            </a:r>
            <a:r>
              <a:rPr lang="zh-CN" altLang="en-US" sz="2000" dirty="0">
                <a:ea typeface="黑体" panose="02010609060101010101" pitchFamily="49" charset="-122"/>
              </a:rPr>
              <a:t>、编译</a:t>
            </a:r>
            <a:r>
              <a:rPr lang="en-US" altLang="zh-CN" sz="2000" dirty="0"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ea typeface="黑体" panose="02010609060101010101" pitchFamily="49" charset="-122"/>
              </a:rPr>
              <a:t>链接、</a:t>
            </a:r>
            <a:r>
              <a:rPr lang="en-US" altLang="zh-CN" sz="2000" dirty="0">
                <a:ea typeface="黑体" panose="02010609060101010101" pitchFamily="49" charset="-122"/>
              </a:rPr>
              <a:t>OS</a:t>
            </a:r>
            <a:r>
              <a:rPr lang="zh-CN" altLang="en-US" sz="2000" dirty="0">
                <a:ea typeface="黑体" panose="02010609060101010101" pitchFamily="49" charset="-122"/>
              </a:rPr>
              <a:t>、硬件等之间的关系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>
                <a:ea typeface="黑体" panose="02010609060101010101" pitchFamily="49" charset="-122"/>
              </a:rPr>
              <a:t>高级语言语句与具体指令的对应关系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>
                <a:ea typeface="黑体" panose="02010609060101010101" pitchFamily="49" charset="-122"/>
              </a:rPr>
              <a:t>变量（常量）如何表示和存放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>
                <a:ea typeface="黑体" panose="02010609060101010101" pitchFamily="49" charset="-122"/>
              </a:rPr>
              <a:t>数组、指针等如何在指令级进行访问操作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>
                <a:ea typeface="黑体" panose="02010609060101010101" pitchFamily="49" charset="-122"/>
              </a:rPr>
              <a:t>嵌套和递归等机制如何在指令级实现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>
                <a:ea typeface="黑体" panose="02010609060101010101" pitchFamily="49" charset="-122"/>
              </a:rPr>
              <a:t>堆</a:t>
            </a:r>
            <a:r>
              <a:rPr lang="en-US" altLang="zh-CN" sz="1800" dirty="0">
                <a:ea typeface="黑体" panose="02010609060101010101" pitchFamily="49" charset="-122"/>
              </a:rPr>
              <a:t>/</a:t>
            </a:r>
            <a:r>
              <a:rPr lang="zh-CN" altLang="en-US" sz="1800" dirty="0">
                <a:ea typeface="黑体" panose="02010609060101010101" pitchFamily="49" charset="-122"/>
              </a:rPr>
              <a:t>栈的结构和动态存储分配机制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>
                <a:ea typeface="黑体" panose="02010609060101010101" pitchFamily="49" charset="-122"/>
              </a:rPr>
              <a:t>程序中的</a:t>
            </a:r>
            <a:r>
              <a:rPr lang="en-US" altLang="zh-CN" sz="1800" dirty="0">
                <a:ea typeface="黑体" panose="02010609060101010101" pitchFamily="49" charset="-122"/>
              </a:rPr>
              <a:t>I/O</a:t>
            </a:r>
            <a:r>
              <a:rPr lang="zh-CN" altLang="en-US" sz="1800" dirty="0">
                <a:ea typeface="黑体" panose="02010609060101010101" pitchFamily="49" charset="-122"/>
              </a:rPr>
              <a:t>操作和涉及到的系统调用过程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en-US" altLang="zh-CN" sz="1800" dirty="0">
                <a:ea typeface="黑体" panose="02010609060101010101" pitchFamily="49" charset="-122"/>
              </a:rPr>
              <a:t>……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000" dirty="0">
                <a:ea typeface="黑体" panose="02010609060101010101" pitchFamily="49" charset="-122"/>
              </a:rPr>
              <a:t>理解指令在计算机硬件上的执行过程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>
                <a:ea typeface="黑体" panose="02010609060101010101" pitchFamily="49" charset="-122"/>
              </a:rPr>
              <a:t>算术逻辑运算部件以及运算指令执行过程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>
                <a:ea typeface="黑体" panose="02010609060101010101" pitchFamily="49" charset="-122"/>
              </a:rPr>
              <a:t>层次化存储结构（</a:t>
            </a:r>
            <a:r>
              <a:rPr lang="en-US" altLang="zh-CN" sz="1800" dirty="0">
                <a:ea typeface="黑体" panose="02010609060101010101" pitchFamily="49" charset="-122"/>
              </a:rPr>
              <a:t>Cache</a:t>
            </a:r>
            <a:r>
              <a:rPr lang="zh-CN" altLang="en-US" sz="1800" dirty="0">
                <a:ea typeface="黑体" panose="02010609060101010101" pitchFamily="49" charset="-122"/>
              </a:rPr>
              <a:t>、</a:t>
            </a:r>
            <a:r>
              <a:rPr lang="en-US" altLang="zh-CN" sz="1800" dirty="0">
                <a:ea typeface="黑体" panose="02010609060101010101" pitchFamily="49" charset="-122"/>
              </a:rPr>
              <a:t>TLB</a:t>
            </a:r>
            <a:r>
              <a:rPr lang="zh-CN" altLang="en-US" sz="1800" dirty="0">
                <a:ea typeface="黑体" panose="02010609060101010101" pitchFamily="49" charset="-122"/>
              </a:rPr>
              <a:t>、</a:t>
            </a:r>
            <a:r>
              <a:rPr lang="en-US" altLang="zh-CN" sz="1800" dirty="0">
                <a:ea typeface="黑体" panose="02010609060101010101" pitchFamily="49" charset="-122"/>
              </a:rPr>
              <a:t>RAID</a:t>
            </a:r>
            <a:r>
              <a:rPr lang="zh-CN" altLang="en-US" sz="1800" dirty="0">
                <a:ea typeface="黑体" panose="02010609060101010101" pitchFamily="49" charset="-122"/>
              </a:rPr>
              <a:t>等）以及访存过程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en-US" altLang="zh-CN" sz="1800" dirty="0">
                <a:ea typeface="黑体" panose="02010609060101010101" pitchFamily="49" charset="-122"/>
              </a:rPr>
              <a:t>I/O</a:t>
            </a:r>
            <a:r>
              <a:rPr lang="zh-CN" altLang="en-US" sz="1800" dirty="0">
                <a:ea typeface="黑体" panose="02010609060101010101" pitchFamily="49" charset="-122"/>
              </a:rPr>
              <a:t>结构（</a:t>
            </a:r>
            <a:r>
              <a:rPr lang="en-US" altLang="zh-CN" sz="1800" dirty="0">
                <a:ea typeface="黑体" panose="02010609060101010101" pitchFamily="49" charset="-122"/>
              </a:rPr>
              <a:t>I/O</a:t>
            </a:r>
            <a:r>
              <a:rPr lang="zh-CN" altLang="en-US" sz="1800" dirty="0">
                <a:ea typeface="黑体" panose="02010609060101010101" pitchFamily="49" charset="-122"/>
              </a:rPr>
              <a:t>外设和接口、</a:t>
            </a:r>
            <a:r>
              <a:rPr lang="en-US" altLang="zh-CN" sz="1800" dirty="0">
                <a:ea typeface="黑体" panose="02010609060101010101" pitchFamily="49" charset="-122"/>
              </a:rPr>
              <a:t>BUS</a:t>
            </a:r>
            <a:r>
              <a:rPr lang="zh-CN" altLang="en-US" sz="1800" dirty="0">
                <a:ea typeface="黑体" panose="02010609060101010101" pitchFamily="49" charset="-122"/>
              </a:rPr>
              <a:t>、网络等）以及</a:t>
            </a:r>
            <a:r>
              <a:rPr lang="en-US" altLang="zh-CN" sz="1800" dirty="0">
                <a:ea typeface="黑体" panose="02010609060101010101" pitchFamily="49" charset="-122"/>
              </a:rPr>
              <a:t>I/O</a:t>
            </a:r>
            <a:r>
              <a:rPr lang="zh-CN" altLang="en-US" sz="1800" dirty="0">
                <a:ea typeface="黑体" panose="02010609060101010101" pitchFamily="49" charset="-122"/>
              </a:rPr>
              <a:t>过程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en-US" altLang="zh-CN" sz="1800" dirty="0">
                <a:ea typeface="黑体" panose="02010609060101010101" pitchFamily="49" charset="-122"/>
              </a:rPr>
              <a:t>……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000" dirty="0">
                <a:ea typeface="黑体" panose="02010609060101010101" pitchFamily="49" charset="-122"/>
              </a:rPr>
              <a:t>理解构成计算机硬件的基本电路特性和设计方法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>
                <a:ea typeface="黑体" panose="02010609060101010101" pitchFamily="49" charset="-122"/>
              </a:rPr>
              <a:t>布尔代数、逻辑门电路、</a:t>
            </a:r>
            <a:r>
              <a:rPr lang="en-US" altLang="zh-CN" sz="1800" dirty="0">
                <a:ea typeface="黑体" panose="02010609060101010101" pitchFamily="49" charset="-122"/>
              </a:rPr>
              <a:t>FPGA</a:t>
            </a:r>
            <a:r>
              <a:rPr lang="zh-CN" altLang="en-US" sz="1800" dirty="0">
                <a:ea typeface="黑体" panose="02010609060101010101" pitchFamily="49" charset="-122"/>
              </a:rPr>
              <a:t>和</a:t>
            </a:r>
            <a:r>
              <a:rPr lang="en-US" altLang="zh-CN" sz="1800" dirty="0">
                <a:ea typeface="黑体" panose="02010609060101010101" pitchFamily="49" charset="-122"/>
              </a:rPr>
              <a:t>HDL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>
                <a:ea typeface="黑体" panose="02010609060101010101" pitchFamily="49" charset="-122"/>
              </a:rPr>
              <a:t>功耗、延时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en-US" altLang="zh-CN" sz="1800" dirty="0">
                <a:ea typeface="黑体" panose="02010609060101010101" pitchFamily="49" charset="-122"/>
              </a:rPr>
              <a:t>……</a:t>
            </a:r>
          </a:p>
          <a:p>
            <a:pPr marL="0" indent="0">
              <a:lnSpc>
                <a:spcPct val="105000"/>
              </a:lnSpc>
              <a:spcBef>
                <a:spcPct val="5000"/>
              </a:spcBef>
              <a:buNone/>
            </a:pPr>
            <a:endParaRPr lang="en-US" altLang="zh-CN" sz="2000" dirty="0">
              <a:ea typeface="黑体" panose="02010609060101010101" pitchFamily="49" charset="-122"/>
            </a:endParaRPr>
          </a:p>
        </p:txBody>
      </p:sp>
      <p:sp>
        <p:nvSpPr>
          <p:cNvPr id="174089" name="AutoShape 9"/>
          <p:cNvSpPr>
            <a:spLocks noChangeArrowheads="1"/>
          </p:cNvSpPr>
          <p:nvPr/>
        </p:nvSpPr>
        <p:spPr bwMode="auto">
          <a:xfrm>
            <a:off x="7113589" y="1536384"/>
            <a:ext cx="2520422" cy="1214682"/>
          </a:xfrm>
          <a:prstGeom prst="cloudCallout">
            <a:avLst>
              <a:gd name="adj1" fmla="val -43840"/>
              <a:gd name="adj2" fmla="val 5573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/>
            <a:r>
              <a:rPr lang="zh-CN" altLang="en-US" sz="2200" b="1" dirty="0">
                <a:solidFill>
                  <a:schemeClr val="tx1"/>
                </a:solidFill>
                <a:ea typeface="微软雅黑" panose="020B0503020204020204" pitchFamily="34" charset="-122"/>
              </a:rPr>
              <a:t>有利于理解编译原理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7322186" y="4446240"/>
            <a:ext cx="2873374" cy="764632"/>
          </a:xfrm>
          <a:prstGeom prst="cloudCallout">
            <a:avLst>
              <a:gd name="adj1" fmla="val -44563"/>
              <a:gd name="adj2" fmla="val 6635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/>
            <a:r>
              <a:rPr lang="zh-CN" altLang="en-US" sz="2200" b="1" dirty="0">
                <a:solidFill>
                  <a:schemeClr val="tx1"/>
                </a:solidFill>
                <a:ea typeface="微软雅黑" panose="020B0503020204020204" pitchFamily="34" charset="-122"/>
              </a:rPr>
              <a:t>计算机系统</a:t>
            </a:r>
            <a:r>
              <a:rPr lang="en-US" altLang="zh-CN" sz="2200" b="1" dirty="0">
                <a:solidFill>
                  <a:schemeClr val="tx1"/>
                </a:solidFill>
                <a:ea typeface="微软雅黑" panose="020B0503020204020204" pitchFamily="34" charset="-122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4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4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4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4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4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4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4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4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40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40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40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40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40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9" grpId="0" bldLvl="0" animBg="1"/>
      <p:bldP spid="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图: 资料带 2"/>
          <p:cNvSpPr/>
          <p:nvPr/>
        </p:nvSpPr>
        <p:spPr>
          <a:xfrm>
            <a:off x="742315" y="610235"/>
            <a:ext cx="10123170" cy="5636895"/>
          </a:xfrm>
          <a:prstGeom prst="flowChartPunchedTap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课程的意义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/>
        </p:nvSpPr>
        <p:spPr>
          <a:xfrm>
            <a:off x="741998" y="836613"/>
            <a:ext cx="8229600" cy="5517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>
              <a:buFontTx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在有些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位系统上</a:t>
            </a:r>
          </a:p>
          <a:p>
            <a:pPr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-2147483648 &lt; 2147483647</a:t>
            </a:r>
          </a:p>
          <a:p>
            <a:pPr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结果为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（与事实不符），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Why?</a:t>
            </a:r>
          </a:p>
          <a:p>
            <a:pPr>
              <a:buFontTx/>
              <a:buNone/>
            </a:pP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-2147483648;</a:t>
            </a:r>
          </a:p>
          <a:p>
            <a:pPr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2147483647</a:t>
            </a:r>
          </a:p>
          <a:p>
            <a:pPr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Why?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-2147483647-1  &lt;  2147483647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结果怎样？</a:t>
            </a:r>
          </a:p>
        </p:txBody>
      </p:sp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6584633" y="1499215"/>
            <a:ext cx="3330575" cy="3095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>
                <a:ea typeface="黑体" panose="02010609060101010101" pitchFamily="49" charset="-122"/>
              </a:rPr>
              <a:t>理解该问题需要知道：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FF0000"/>
                </a:solidFill>
                <a:ea typeface="黑体" panose="02010609060101010101" pitchFamily="49" charset="-122"/>
              </a:rPr>
              <a:t>编译器如何处理字面量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3366FF"/>
                </a:solidFill>
                <a:ea typeface="黑体" panose="02010609060101010101" pitchFamily="49" charset="-122"/>
              </a:rPr>
              <a:t>机器级数据的表示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3366FF"/>
                </a:solidFill>
                <a:ea typeface="黑体" panose="02010609060101010101" pitchFamily="49" charset="-122"/>
              </a:rPr>
              <a:t>高级语言中运算规则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3366FF"/>
                </a:solidFill>
                <a:ea typeface="黑体" panose="02010609060101010101" pitchFamily="49" charset="-122"/>
              </a:rPr>
              <a:t>机器指令的含义和执行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3366FF"/>
                </a:solidFill>
                <a:ea typeface="黑体" panose="02010609060101010101" pitchFamily="49" charset="-122"/>
              </a:rPr>
              <a:t>计算机内部的运算电路</a:t>
            </a:r>
          </a:p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33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en-US" altLang="zh-CN" sz="2400" b="1">
              <a:solidFill>
                <a:srgbClr val="3366FF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6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6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98426"/>
            <a:ext cx="8229600" cy="561975"/>
          </a:xfrm>
        </p:spPr>
        <p:txBody>
          <a:bodyPr/>
          <a:lstStyle/>
          <a:p>
            <a:r>
              <a:rPr lang="en-US" altLang="zh-CN" sz="3600">
                <a:ea typeface="宋体" pitchFamily="2" charset="-122"/>
              </a:rPr>
              <a:t>C</a:t>
            </a:r>
            <a:r>
              <a:rPr lang="zh-CN" altLang="en-US" sz="3600">
                <a:ea typeface="宋体" pitchFamily="2" charset="-122"/>
              </a:rPr>
              <a:t>语言程序中的整数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5" y="773114"/>
            <a:ext cx="8731250" cy="544619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rgbClr val="CC3300"/>
                </a:solidFill>
              </a:rPr>
              <a:t>1</a:t>
            </a:r>
            <a:r>
              <a:rPr lang="zh-CN" altLang="en-US" sz="2000" dirty="0">
                <a:solidFill>
                  <a:srgbClr val="CC3300"/>
                </a:solidFill>
              </a:rPr>
              <a:t>）在</a:t>
            </a:r>
            <a:r>
              <a:rPr lang="en-US" altLang="zh-CN" sz="2000" dirty="0">
                <a:solidFill>
                  <a:srgbClr val="CC3300"/>
                </a:solidFill>
              </a:rPr>
              <a:t>ISO C90</a:t>
            </a:r>
            <a:r>
              <a:rPr lang="zh-CN" altLang="en-US" sz="2000" dirty="0">
                <a:solidFill>
                  <a:srgbClr val="CC3300"/>
                </a:solidFill>
              </a:rPr>
              <a:t>标准下 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-2147483648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按补码存放，结果为</a:t>
            </a: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0x80000000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，因此</a:t>
            </a:r>
          </a:p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-2147483648 &lt; 2147483647”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按无符号数比较，</a:t>
            </a:r>
          </a:p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  10……0B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01……1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大，结果为</a:t>
            </a: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zh-CN" altLang="en-US" sz="2000" dirty="0">
                <a:solidFill>
                  <a:srgbClr val="CC3300"/>
                </a:solidFill>
              </a:rPr>
              <a:t>     </a:t>
            </a:r>
            <a:r>
              <a:rPr lang="zh-CN" altLang="en-US" sz="2000" dirty="0">
                <a:solidFill>
                  <a:srgbClr val="008000"/>
                </a:solidFill>
              </a:rPr>
              <a:t>在</a:t>
            </a:r>
            <a:r>
              <a:rPr lang="en-US" altLang="zh-CN" sz="2000" dirty="0">
                <a:solidFill>
                  <a:srgbClr val="008000"/>
                </a:solidFill>
              </a:rPr>
              <a:t>ISO C99</a:t>
            </a:r>
            <a:r>
              <a:rPr lang="zh-CN" altLang="en-US" sz="2000" dirty="0">
                <a:solidFill>
                  <a:srgbClr val="008000"/>
                </a:solidFill>
              </a:rPr>
              <a:t>标准下 ，</a:t>
            </a:r>
            <a:r>
              <a:rPr lang="zh-CN" altLang="en-US" sz="20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按带符号整数比较，因此</a:t>
            </a:r>
          </a:p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zh-CN" altLang="en-US" sz="20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-2147483648 &lt; 2147483647”</a:t>
            </a:r>
            <a:r>
              <a:rPr lang="zh-CN" altLang="en-US" sz="20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，</a:t>
            </a:r>
          </a:p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10……0B</a:t>
            </a:r>
            <a:r>
              <a:rPr lang="zh-CN" altLang="en-US" sz="20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en-US" altLang="zh-CN" sz="20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01……1</a:t>
            </a:r>
            <a:r>
              <a:rPr lang="zh-CN" altLang="en-US" sz="20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小，结果为</a:t>
            </a:r>
            <a:r>
              <a:rPr lang="en-US" altLang="zh-CN" sz="20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0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rgbClr val="CC3300"/>
                </a:solidFill>
              </a:rPr>
              <a:t>2</a:t>
            </a:r>
            <a:r>
              <a:rPr lang="zh-CN" altLang="en-US" sz="2000" dirty="0">
                <a:solidFill>
                  <a:srgbClr val="CC3300"/>
                </a:solidFill>
              </a:rPr>
              <a:t>）</a:t>
            </a:r>
            <a:r>
              <a:rPr lang="en-US" altLang="zh-CN" sz="2000" dirty="0" err="1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&lt; 2147483647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型数比较，结果为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en-US" altLang="zh-CN" sz="2000" dirty="0">
                <a:solidFill>
                  <a:srgbClr val="CC3300"/>
                </a:solidFill>
              </a:rPr>
              <a:t>3</a:t>
            </a:r>
            <a:r>
              <a:rPr lang="zh-CN" altLang="en-US" sz="2000" dirty="0">
                <a:solidFill>
                  <a:srgbClr val="CC3300"/>
                </a:solidFill>
              </a:rPr>
              <a:t>）</a:t>
            </a:r>
            <a:r>
              <a:rPr lang="en-US" altLang="zh-CN" sz="2000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-2147483647-1 &lt; 2147483647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型比较，结果为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623620" name="Text Box 4"/>
          <p:cNvSpPr txBox="1">
            <a:spLocks noChangeArrowheads="1"/>
          </p:cNvSpPr>
          <p:nvPr/>
        </p:nvSpPr>
        <p:spPr bwMode="auto">
          <a:xfrm>
            <a:off x="9066330" y="2213866"/>
            <a:ext cx="13509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语言中的“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Integer Promotion”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规则决定的。</a:t>
            </a:r>
          </a:p>
        </p:txBody>
      </p:sp>
    </p:spTree>
    <p:extLst>
      <p:ext uri="{BB962C8B-B14F-4D97-AF65-F5344CB8AC3E}">
        <p14:creationId xmlns:p14="http://schemas.microsoft.com/office/powerpoint/2010/main" val="120433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2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2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2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课程的意义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/>
        </p:nvSpPr>
        <p:spPr>
          <a:xfrm>
            <a:off x="165100" y="773113"/>
            <a:ext cx="4535488" cy="2730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 err="1"/>
              <a:t>int</a:t>
            </a:r>
            <a:r>
              <a:rPr lang="en-US" altLang="zh-CN" sz="2200" dirty="0"/>
              <a:t> sum(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a[ ], </a:t>
            </a:r>
            <a:r>
              <a:rPr lang="en-US" altLang="zh-CN" sz="2200" dirty="0">
                <a:solidFill>
                  <a:srgbClr val="FF3300"/>
                </a:solidFill>
              </a:rPr>
              <a:t>unsigned</a:t>
            </a:r>
            <a:r>
              <a:rPr lang="en-US" altLang="zh-CN" sz="2200" dirty="0"/>
              <a:t> </a:t>
            </a:r>
            <a:r>
              <a:rPr lang="en-US" altLang="zh-CN" sz="2200" dirty="0" err="1"/>
              <a:t>len</a:t>
            </a:r>
            <a:r>
              <a:rPr lang="en-US" altLang="zh-CN" sz="2200" dirty="0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/>
              <a:t>  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 </a:t>
            </a:r>
            <a:r>
              <a:rPr lang="en-US" altLang="zh-CN" sz="2200" dirty="0" err="1"/>
              <a:t>i</a:t>
            </a:r>
            <a:r>
              <a:rPr lang="zh-CN" altLang="en-US" sz="2200" dirty="0"/>
              <a:t>，</a:t>
            </a:r>
            <a:r>
              <a:rPr lang="en-US" altLang="zh-CN" sz="2200" dirty="0"/>
              <a:t>sum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/>
              <a:t>   for 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= 0; </a:t>
            </a:r>
            <a:r>
              <a:rPr lang="en-US" altLang="zh-CN" sz="2200" dirty="0" err="1">
                <a:solidFill>
                  <a:srgbClr val="FF3300"/>
                </a:solidFill>
              </a:rPr>
              <a:t>i</a:t>
            </a:r>
            <a:r>
              <a:rPr lang="en-US" altLang="zh-CN" sz="2200" dirty="0">
                <a:solidFill>
                  <a:srgbClr val="FF3300"/>
                </a:solidFill>
              </a:rPr>
              <a:t> &lt;= </a:t>
            </a:r>
            <a:r>
              <a:rPr lang="en-US" altLang="zh-CN" sz="2200" dirty="0" err="1">
                <a:solidFill>
                  <a:srgbClr val="FF3300"/>
                </a:solidFill>
              </a:rPr>
              <a:t>len</a:t>
            </a:r>
            <a:r>
              <a:rPr lang="en-US" altLang="zh-CN" sz="2200" dirty="0">
                <a:solidFill>
                  <a:srgbClr val="FF3300"/>
                </a:solidFill>
              </a:rPr>
              <a:t>–1</a:t>
            </a:r>
            <a:r>
              <a:rPr lang="en-US" altLang="zh-CN" sz="2200" dirty="0"/>
              <a:t>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/>
              <a:t>	    sum += a[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/>
              <a:t>   return sum;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/>
              <a:t>}</a:t>
            </a:r>
            <a:endParaRPr lang="zh-CN" altLang="en-US" sz="2200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6395" y="2067559"/>
            <a:ext cx="4264027" cy="1554105"/>
          </a:xfrm>
          <a:prstGeom prst="rect">
            <a:avLst/>
          </a:prstGeom>
          <a:noFill/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8712030" y="739335"/>
            <a:ext cx="3330575" cy="2990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400" b="1" dirty="0">
                <a:ea typeface="黑体" panose="02010609060101010101" pitchFamily="49" charset="-122"/>
              </a:rPr>
              <a:t>理解该问题需要知道：</a:t>
            </a:r>
          </a:p>
          <a:p>
            <a:pPr>
              <a:spcBef>
                <a:spcPct val="15000"/>
              </a:spcBef>
            </a:pPr>
            <a:r>
              <a:rPr lang="zh-CN" altLang="en-US" sz="2400" b="1" dirty="0">
                <a:solidFill>
                  <a:srgbClr val="3366FF"/>
                </a:solidFill>
                <a:ea typeface="黑体" panose="02010609060101010101" pitchFamily="49" charset="-122"/>
              </a:rPr>
              <a:t>高级语言中运算规则</a:t>
            </a:r>
          </a:p>
          <a:p>
            <a:pPr>
              <a:spcBef>
                <a:spcPct val="15000"/>
              </a:spcBef>
            </a:pP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49" charset="-122"/>
              </a:rPr>
              <a:t>机器指令的含义和执行</a:t>
            </a:r>
          </a:p>
          <a:p>
            <a:pPr>
              <a:spcBef>
                <a:spcPct val="15000"/>
              </a:spcBef>
            </a:pP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计算机内部的运算电路</a:t>
            </a:r>
          </a:p>
          <a:p>
            <a:pPr>
              <a:spcBef>
                <a:spcPct val="15000"/>
              </a:spcBef>
            </a:pPr>
            <a:r>
              <a:rPr lang="zh-CN" altLang="en-US" sz="2400" b="1" dirty="0">
                <a:solidFill>
                  <a:srgbClr val="916078"/>
                </a:solidFill>
                <a:ea typeface="黑体" panose="02010609060101010101" pitchFamily="49" charset="-122"/>
              </a:rPr>
              <a:t>异常的检测和处理</a:t>
            </a:r>
          </a:p>
          <a:p>
            <a:pPr>
              <a:spcBef>
                <a:spcPct val="15000"/>
              </a:spcBef>
            </a:pP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虚拟地址空间</a:t>
            </a:r>
          </a:p>
          <a:p>
            <a:pPr>
              <a:spcBef>
                <a:spcPct val="15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en-US" altLang="zh-CN" sz="24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-33020" y="3865245"/>
            <a:ext cx="12219940" cy="197040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12700">
            <a:noFill/>
            <a:miter lim="800000"/>
          </a:ln>
        </p:spPr>
        <p:txBody>
          <a:bodyPr wrap="square" lIns="63500" tIns="25400" rIns="63500" bIns="25400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1600" dirty="0"/>
              <a:t>unsigned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-- </a:t>
            </a:r>
            <a:r>
              <a:rPr lang="zh-CN" altLang="en-US" sz="1600" dirty="0"/>
              <a:t>有的编译器处理成</a:t>
            </a:r>
            <a:r>
              <a:rPr lang="en-US" altLang="zh-CN" sz="1600" dirty="0"/>
              <a:t>unsigned long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(32</a:t>
            </a:r>
            <a:r>
              <a:rPr lang="zh-CN" altLang="en-US" sz="1600" dirty="0"/>
              <a:t>位</a:t>
            </a:r>
            <a:r>
              <a:rPr lang="en-US" altLang="zh-CN" sz="1600" dirty="0"/>
              <a:t>), </a:t>
            </a:r>
            <a:r>
              <a:rPr lang="zh-CN" altLang="en-US" sz="1600" dirty="0"/>
              <a:t>有的处理成</a:t>
            </a:r>
            <a:r>
              <a:rPr lang="en-US" altLang="zh-CN" sz="1600" dirty="0"/>
              <a:t>unsigned short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(16</a:t>
            </a:r>
            <a:r>
              <a:rPr lang="zh-CN" altLang="en-US" sz="1600" dirty="0"/>
              <a:t>位</a:t>
            </a:r>
            <a:r>
              <a:rPr lang="en-US" altLang="zh-CN" sz="1600" dirty="0"/>
              <a:t>)</a:t>
            </a:r>
            <a:r>
              <a:rPr lang="zh-CN" altLang="en-US" sz="1600" dirty="0"/>
              <a:t>，减法用补码加法实现，</a:t>
            </a:r>
            <a:r>
              <a:rPr lang="en-US" altLang="zh-CN" sz="1600" dirty="0"/>
              <a:t>-1</a:t>
            </a:r>
            <a:r>
              <a:rPr lang="zh-CN" altLang="en-US" sz="1600" dirty="0"/>
              <a:t>的机器数为</a:t>
            </a:r>
            <a:r>
              <a:rPr lang="en-US" altLang="zh-CN" sz="1600" dirty="0"/>
              <a:t>0xffffffff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1600" dirty="0"/>
              <a:t>x = 0: 00000000 00000000 00000000 00000000</a:t>
            </a:r>
            <a:br>
              <a:rPr lang="en-US" altLang="zh-CN" sz="1600" dirty="0"/>
            </a:br>
            <a:r>
              <a:rPr lang="en-US" altLang="zh-CN" sz="1600" dirty="0"/>
              <a:t>x -1 = 00000000 00000000 00000000 00000000 + 11111111 11111111 11111111 11111111</a:t>
            </a:r>
            <a:endParaRPr lang="en-US" altLang="zh-CN" sz="1600" dirty="0">
              <a:solidFill>
                <a:srgbClr val="990000"/>
              </a:solidFill>
              <a:ea typeface="微软雅黑" panose="020B0503020204020204" pitchFamily="34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显然，对于每个 </a:t>
            </a:r>
            <a:r>
              <a:rPr lang="en-US" altLang="zh-CN" sz="1600" b="1" dirty="0" err="1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都满足条件，因为任何无符号数都比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32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个</a:t>
            </a: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小，因此循环体被不断执行，最终导致数组访问越界而发生存储器访问异常。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244975" y="773113"/>
            <a:ext cx="4467225" cy="11925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15000"/>
              </a:spcBef>
            </a:pPr>
            <a:r>
              <a:rPr lang="zh-CN" altLang="en-US" sz="2200" dirty="0">
                <a:ea typeface="微软雅黑" panose="020B0503020204020204" pitchFamily="34" charset="-122"/>
              </a:rPr>
              <a:t>当参数</a:t>
            </a:r>
            <a:r>
              <a:rPr lang="en-US" altLang="zh-CN" sz="2200" dirty="0" err="1">
                <a:ea typeface="微软雅黑" panose="020B0503020204020204" pitchFamily="34" charset="-122"/>
              </a:rPr>
              <a:t>len</a:t>
            </a:r>
            <a:r>
              <a:rPr lang="zh-CN" altLang="en-US" sz="2200" dirty="0">
                <a:ea typeface="微软雅黑" panose="020B0503020204020204" pitchFamily="34" charset="-122"/>
              </a:rPr>
              <a:t>为</a:t>
            </a:r>
            <a:r>
              <a:rPr lang="en-US" altLang="zh-CN" sz="2200" dirty="0">
                <a:ea typeface="微软雅黑" panose="020B0503020204020204" pitchFamily="34" charset="-122"/>
              </a:rPr>
              <a:t>0</a:t>
            </a:r>
            <a:r>
              <a:rPr lang="zh-CN" altLang="en-US" sz="2200" dirty="0">
                <a:ea typeface="微软雅黑" panose="020B0503020204020204" pitchFamily="34" charset="-122"/>
              </a:rPr>
              <a:t>时，返回值应该是</a:t>
            </a:r>
            <a:r>
              <a:rPr lang="en-US" altLang="zh-CN" sz="2200" dirty="0">
                <a:ea typeface="微软雅黑" panose="020B0503020204020204" pitchFamily="34" charset="-122"/>
              </a:rPr>
              <a:t>0</a:t>
            </a:r>
            <a:r>
              <a:rPr lang="zh-CN" altLang="en-US" sz="2200" dirty="0">
                <a:ea typeface="微软雅黑" panose="020B0503020204020204" pitchFamily="34" charset="-122"/>
              </a:rPr>
              <a:t>，但是在机器上执行时，</a:t>
            </a:r>
          </a:p>
          <a:p>
            <a:pPr eaLnBrk="0" hangingPunct="0">
              <a:spcBef>
                <a:spcPct val="15000"/>
              </a:spcBef>
            </a:pPr>
            <a:r>
              <a:rPr lang="zh-CN" altLang="en-US" sz="2200" dirty="0">
                <a:ea typeface="微软雅黑" panose="020B0503020204020204" pitchFamily="34" charset="-122"/>
              </a:rPr>
              <a:t>却发生了存储器访问异常。</a:t>
            </a:r>
            <a:r>
              <a:rPr lang="zh-CN" altLang="en-US" b="0" dirty="0"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Why?</a:t>
            </a:r>
            <a:endParaRPr lang="en-US" altLang="zh-CN" sz="22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89390" y="1666874"/>
            <a:ext cx="2984500" cy="2245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96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en-US" altLang="zh-CN" sz="9600" b="1" dirty="0">
              <a:solidFill>
                <a:schemeClr val="accent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b="1" dirty="0">
                <a:solidFill>
                  <a:schemeClr val="accent3"/>
                </a:solidFill>
                <a:ea typeface="微软雅黑" panose="020B0503020204020204" pitchFamily="34" charset="-122"/>
              </a:rPr>
              <a:t>第一章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506513" y="705991"/>
            <a:ext cx="5673090" cy="830997"/>
            <a:chOff x="1301045" y="1233616"/>
            <a:chExt cx="5673090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2229415" y="1359981"/>
              <a:ext cx="4744720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ONE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   数据及其解读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01045" y="1233616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8965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01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06513" y="1558619"/>
            <a:ext cx="5227320" cy="830997"/>
            <a:chOff x="1301045" y="1954951"/>
            <a:chExt cx="5227320" cy="830997"/>
          </a:xfrm>
        </p:grpSpPr>
        <p:sp>
          <p:nvSpPr>
            <p:cNvPr id="6" name="文本框 5"/>
            <p:cNvSpPr txBox="1"/>
            <p:nvPr/>
          </p:nvSpPr>
          <p:spPr>
            <a:xfrm>
              <a:off x="2229415" y="2081316"/>
              <a:ext cx="4298950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TWO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   编译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/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连接过程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01045" y="1954951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8965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02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506513" y="2411247"/>
            <a:ext cx="4615815" cy="830997"/>
            <a:chOff x="1301045" y="2676288"/>
            <a:chExt cx="4615815" cy="830997"/>
          </a:xfrm>
        </p:grpSpPr>
        <p:sp>
          <p:nvSpPr>
            <p:cNvPr id="8" name="文本框 7"/>
            <p:cNvSpPr txBox="1"/>
            <p:nvPr/>
          </p:nvSpPr>
          <p:spPr>
            <a:xfrm>
              <a:off x="2229415" y="2802653"/>
              <a:ext cx="3687445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THREE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 指令的执行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301045" y="2676288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8965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03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6513" y="3263875"/>
            <a:ext cx="5673090" cy="830997"/>
            <a:chOff x="1301045" y="3397624"/>
            <a:chExt cx="5673090" cy="830997"/>
          </a:xfrm>
        </p:grpSpPr>
        <p:sp>
          <p:nvSpPr>
            <p:cNvPr id="10" name="文本框 9"/>
            <p:cNvSpPr txBox="1"/>
            <p:nvPr/>
          </p:nvSpPr>
          <p:spPr>
            <a:xfrm>
              <a:off x="2229415" y="3523989"/>
              <a:ext cx="4744720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FOUR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 存储设备的层次结构</a:t>
              </a:r>
              <a:endParaRPr kumimoji="1" lang="zh-CN" altLang="en-US" sz="2400" b="1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01045" y="3397624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8965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04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506513" y="4116503"/>
            <a:ext cx="5394325" cy="830997"/>
            <a:chOff x="1301045" y="4118960"/>
            <a:chExt cx="5394325" cy="830997"/>
          </a:xfrm>
        </p:grpSpPr>
        <p:sp>
          <p:nvSpPr>
            <p:cNvPr id="12" name="文本框 11"/>
            <p:cNvSpPr txBox="1"/>
            <p:nvPr/>
          </p:nvSpPr>
          <p:spPr>
            <a:xfrm>
              <a:off x="2229415" y="4245325"/>
              <a:ext cx="4465955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FIVE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   计算机系统中的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OS</a:t>
              </a:r>
              <a:endParaRPr kumimoji="1" lang="en-US" altLang="zh-CN" sz="2400" b="1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01045" y="4118960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8965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05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506513" y="4969131"/>
            <a:ext cx="5769610" cy="830997"/>
            <a:chOff x="1301045" y="4840298"/>
            <a:chExt cx="5769610" cy="830997"/>
          </a:xfrm>
        </p:grpSpPr>
        <p:sp>
          <p:nvSpPr>
            <p:cNvPr id="14" name="文本框 13"/>
            <p:cNvSpPr txBox="1"/>
            <p:nvPr/>
          </p:nvSpPr>
          <p:spPr>
            <a:xfrm>
              <a:off x="2229415" y="4966663"/>
              <a:ext cx="4841240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SIX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     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  <a:sym typeface="+mn-ea"/>
                </a:rPr>
                <a:t>计算机系统间通信</a:t>
              </a:r>
              <a:endParaRPr kumimoji="1" lang="zh-CN" altLang="en-US" sz="2400" b="1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01045" y="4840298"/>
              <a:ext cx="8675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8965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06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06855" y="5800090"/>
            <a:ext cx="5227320" cy="829945"/>
            <a:chOff x="1301045" y="4840298"/>
            <a:chExt cx="4337755" cy="829950"/>
          </a:xfrm>
        </p:grpSpPr>
        <p:sp>
          <p:nvSpPr>
            <p:cNvPr id="22" name="文本框 21"/>
            <p:cNvSpPr txBox="1"/>
            <p:nvPr/>
          </p:nvSpPr>
          <p:spPr>
            <a:xfrm>
              <a:off x="2229545" y="4966670"/>
              <a:ext cx="3409255" cy="570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8965">
                <a:lnSpc>
                  <a:spcPct val="130000"/>
                </a:lnSpc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PART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</a:t>
              </a: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SEVEN</a:t>
              </a:r>
              <a:r>
                <a:rPr lang="zh-CN" altLang="en-US" sz="2400" b="1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      并行概念</a:t>
              </a:r>
              <a:endParaRPr kumimoji="1" lang="zh-CN" altLang="en-US" sz="2400" b="1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301045" y="4840298"/>
              <a:ext cx="858520" cy="829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8965"/>
              <a:r>
                <a:rPr kumimoji="1" lang="en-US" altLang="zh-CN" sz="4800" dirty="0">
                  <a:solidFill>
                    <a:schemeClr val="accent2">
                      <a:lumMod val="50000"/>
                    </a:schemeClr>
                  </a:solidFill>
                  <a:ea typeface="微软雅黑" panose="020B0503020204020204" pitchFamily="34" charset="-122"/>
                </a:rPr>
                <a:t>07</a:t>
              </a:r>
              <a:endParaRPr kumimoji="1" lang="zh-CN" altLang="en-US" sz="4800" dirty="0">
                <a:solidFill>
                  <a:schemeClr val="accent2">
                    <a:lumMod val="50000"/>
                  </a:schemeClr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85400" y="3020091"/>
            <a:ext cx="433522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PART</a:t>
            </a:r>
            <a:r>
              <a:rPr kumimoji="1" lang="zh-CN" altLang="en-US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ONE</a:t>
            </a:r>
            <a:endParaRPr kumimoji="1"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85172" y="4291309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数据及其解读</a:t>
            </a:r>
          </a:p>
        </p:txBody>
      </p:sp>
    </p:spTree>
  </p:cSld>
  <p:clrMapOvr>
    <a:masterClrMapping/>
  </p:clrMapOvr>
  <p:transition spd="slow">
    <p:comb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ONE  </a:t>
            </a:r>
            <a:r>
              <a:rPr kumimoji="1"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数据及其解读</a:t>
            </a:r>
            <a:endParaRPr kumimoji="1"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292" y="1132113"/>
            <a:ext cx="4356867" cy="244619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175" y="3887207"/>
            <a:ext cx="4356867" cy="24461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90" y="4631690"/>
            <a:ext cx="3030855" cy="1701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165" y="1132205"/>
            <a:ext cx="3000375" cy="168465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57885" y="1132205"/>
            <a:ext cx="4752340" cy="33648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36590" y="2909570"/>
            <a:ext cx="6076950" cy="34239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7971" name="Rectangle 3"/>
          <p:cNvSpPr>
            <a:spLocks noGrp="1" noChangeArrowheads="1"/>
          </p:cNvSpPr>
          <p:nvPr/>
        </p:nvSpPr>
        <p:spPr>
          <a:xfrm>
            <a:off x="1431290" y="1528763"/>
            <a:ext cx="3178175" cy="18979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 marL="203200" indent="-203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1 #include &lt;</a:t>
            </a:r>
            <a:r>
              <a:rPr lang="en-US" altLang="zh-CN" sz="2000" dirty="0" err="1">
                <a:solidFill>
                  <a:schemeClr val="tx1"/>
                </a:solidFill>
                <a:cs typeface="Arial" panose="020B0604020202020204" pitchFamily="34" charset="0"/>
              </a:rPr>
              <a:t>stdio.h</a:t>
            </a:r>
            <a:r>
              <a:rPr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&gt;</a:t>
            </a: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2</a:t>
            </a: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3 </a:t>
            </a:r>
            <a:r>
              <a:rPr lang="en-US" altLang="zh-CN" sz="2000" dirty="0" err="1">
                <a:solidFill>
                  <a:schemeClr val="tx1"/>
                </a:solidFill>
                <a:cs typeface="Arial" panose="020B0604020202020204" pitchFamily="34" charset="0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 main()</a:t>
            </a: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4 {</a:t>
            </a: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5 </a:t>
            </a:r>
            <a:r>
              <a:rPr lang="en-US" altLang="zh-CN" sz="2000" dirty="0" err="1">
                <a:solidFill>
                  <a:schemeClr val="tx1"/>
                </a:solidFill>
                <a:cs typeface="Arial" panose="020B0604020202020204" pitchFamily="34" charset="0"/>
              </a:rPr>
              <a:t>printf</a:t>
            </a:r>
            <a:r>
              <a:rPr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("hello, world\n");</a:t>
            </a: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cs typeface="Arial" panose="020B0604020202020204" pitchFamily="34" charset="0"/>
              </a:rPr>
              <a:t>6 }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128078" y="1132205"/>
            <a:ext cx="35877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经典的“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hello.c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 ”C-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源程序</a:t>
            </a: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6142055" y="2909765"/>
            <a:ext cx="4992687" cy="4302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200" b="1" dirty="0" err="1">
                <a:solidFill>
                  <a:schemeClr val="bg1">
                    <a:lumMod val="50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hello.c</a:t>
            </a:r>
            <a:r>
              <a:rPr lang="zh-CN" altLang="en-US" sz="2200" b="1" dirty="0">
                <a:solidFill>
                  <a:schemeClr val="bg1">
                    <a:lumMod val="50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sz="2200" b="1" dirty="0">
                <a:solidFill>
                  <a:schemeClr val="bg1">
                    <a:lumMod val="50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ASCII</a:t>
            </a:r>
            <a:r>
              <a:rPr lang="zh-CN" altLang="en-US" sz="2200" b="1" dirty="0">
                <a:solidFill>
                  <a:schemeClr val="bg1">
                    <a:lumMod val="50000"/>
                  </a:schemeClr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文本表示</a:t>
            </a:r>
          </a:p>
        </p:txBody>
      </p:sp>
      <p:sp>
        <p:nvSpPr>
          <p:cNvPr id="359440" name="Text Box 16"/>
          <p:cNvSpPr txBox="1">
            <a:spLocks noChangeArrowheads="1"/>
          </p:cNvSpPr>
          <p:nvPr/>
        </p:nvSpPr>
        <p:spPr bwMode="auto">
          <a:xfrm>
            <a:off x="1540828" y="3427100"/>
            <a:ext cx="274320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程序的功能是：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输出“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hello,world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5736590" y="3686810"/>
            <a:ext cx="6076950" cy="230695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 wrap="square">
            <a:spAutoFit/>
          </a:bodyPr>
          <a:lstStyle/>
          <a:p>
            <a:pPr algn="dist" eaLnBrk="0" hangingPunct="0"/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# i n c l u d e &lt;sp&gt; &lt; s t d i o .</a:t>
            </a:r>
          </a:p>
          <a:p>
            <a:pPr algn="dist" eaLnBrk="0" hangingPunct="0"/>
            <a:r>
              <a:rPr lang="en-US" altLang="zh-CN" b="1">
                <a:latin typeface="Times New Roman" panose="02020603050405020304" pitchFamily="18" charset="0"/>
              </a:rPr>
              <a:t>35 105 110 99 108 117 100 101 32 60 115 116 100 105 111 46</a:t>
            </a:r>
          </a:p>
          <a:p>
            <a:pPr algn="dist" eaLnBrk="0" hangingPunct="0"/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h &gt; \n \n i n t &lt;sp&gt; m a i n ( ) \n {</a:t>
            </a:r>
          </a:p>
          <a:p>
            <a:pPr algn="dist" eaLnBrk="0" hangingPunct="0"/>
            <a:r>
              <a:rPr lang="en-US" altLang="zh-CN" b="1">
                <a:latin typeface="Times New Roman" panose="02020603050405020304" pitchFamily="18" charset="0"/>
              </a:rPr>
              <a:t>104 62 10 10 105 110 116 32 109 97 105 110 40 41 10 123</a:t>
            </a:r>
          </a:p>
          <a:p>
            <a:pPr algn="dist" eaLnBrk="0" hangingPunct="0"/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\n &lt;sp&gt; &lt;sp&gt; &lt;sp&gt; &lt;sp&gt; p r i n t f ( " h e l</a:t>
            </a:r>
          </a:p>
          <a:p>
            <a:pPr algn="dist" eaLnBrk="0" hangingPunct="0"/>
            <a:r>
              <a:rPr lang="en-US" altLang="zh-CN" b="1">
                <a:latin typeface="Times New Roman" panose="02020603050405020304" pitchFamily="18" charset="0"/>
              </a:rPr>
              <a:t>10 32 32 32 32 112 114 105 110 116 102 40 34 104 101 108</a:t>
            </a:r>
          </a:p>
          <a:p>
            <a:pPr algn="dist" eaLnBrk="0" hangingPunct="0"/>
            <a:r>
              <a:rPr lang="en-US" altLang="zh-CN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rPr>
              <a:t>l o , &lt;sp&gt; w o r l d \ n " ) ; \n }</a:t>
            </a:r>
          </a:p>
          <a:p>
            <a:pPr algn="dist" eaLnBrk="0" hangingPunct="0"/>
            <a:r>
              <a:rPr lang="en-US" altLang="zh-CN" b="1">
                <a:latin typeface="Times New Roman" panose="02020603050405020304" pitchFamily="18" charset="0"/>
              </a:rPr>
              <a:t>108 111 44 32 119 111 114 108 100 92 110 34 41 59 10 125</a:t>
            </a:r>
          </a:p>
        </p:txBody>
      </p:sp>
      <p:sp>
        <p:nvSpPr>
          <p:cNvPr id="8" name="矩形 7"/>
          <p:cNvSpPr/>
          <p:nvPr/>
        </p:nvSpPr>
        <p:spPr>
          <a:xfrm>
            <a:off x="1253490" y="1529080"/>
            <a:ext cx="3355975" cy="1898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40" grpId="0"/>
      <p:bldP spid="35943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88799" y="3020091"/>
            <a:ext cx="432842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PART</a:t>
            </a:r>
            <a:r>
              <a:rPr kumimoji="1" lang="zh-CN" altLang="en-US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TWO</a:t>
            </a:r>
            <a:endParaRPr kumimoji="1"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62300" y="4276069"/>
            <a:ext cx="378015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编译/链接过程</a:t>
            </a:r>
            <a:endParaRPr lang="en-US" altLang="zh-CN" sz="4400" dirty="0"/>
          </a:p>
          <a:p>
            <a:pPr algn="ctr"/>
            <a:endParaRPr kumimoji="1" lang="zh-CN" altLang="en-US" sz="44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mb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5728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 </a:t>
            </a:r>
            <a:r>
              <a:rPr kumimoji="1"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编译/链接过程</a:t>
            </a:r>
            <a:endParaRPr lang="en-US" altLang="zh-CN" dirty="0"/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kumimoji="1"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6"/>
          <a:stretch>
            <a:fillRect/>
          </a:stretch>
        </p:blipFill>
        <p:spPr>
          <a:xfrm>
            <a:off x="0" y="1507490"/>
            <a:ext cx="1370330" cy="3692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562"/>
          <a:stretch>
            <a:fillRect/>
          </a:stretch>
        </p:blipFill>
        <p:spPr>
          <a:xfrm>
            <a:off x="10836910" y="1507490"/>
            <a:ext cx="1361440" cy="36925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17370" y="1137603"/>
            <a:ext cx="593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源代码经过编译</a:t>
            </a:r>
            <a:r>
              <a:rPr lang="en-US" altLang="zh-CN" dirty="0"/>
              <a:t>/</a:t>
            </a:r>
            <a:r>
              <a:rPr lang="zh-CN" altLang="en-US" dirty="0"/>
              <a:t>链接后生成可执行文件：</a:t>
            </a:r>
          </a:p>
        </p:txBody>
      </p:sp>
      <p:sp>
        <p:nvSpPr>
          <p:cNvPr id="10" name="矩形 9"/>
          <p:cNvSpPr/>
          <p:nvPr/>
        </p:nvSpPr>
        <p:spPr>
          <a:xfrm>
            <a:off x="6053926" y="113800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ZztexMono-Regular"/>
              </a:rPr>
              <a:t>unix</a:t>
            </a:r>
            <a:r>
              <a:rPr lang="en-US" altLang="zh-CN" dirty="0">
                <a:latin typeface="ZztexMono-Regular"/>
              </a:rPr>
              <a:t>&gt; </a:t>
            </a:r>
            <a:r>
              <a:rPr lang="en-US" altLang="zh-CN" i="1" dirty="0" err="1">
                <a:latin typeface="ZztexMono-Italic"/>
              </a:rPr>
              <a:t>gcc</a:t>
            </a:r>
            <a:r>
              <a:rPr lang="en-US" altLang="zh-CN" i="1" dirty="0">
                <a:latin typeface="ZztexMono-Italic"/>
              </a:rPr>
              <a:t> -o hello </a:t>
            </a:r>
            <a:r>
              <a:rPr lang="en-US" altLang="zh-CN" i="1" dirty="0" err="1">
                <a:latin typeface="ZztexMono-Italic"/>
              </a:rPr>
              <a:t>hello.c</a:t>
            </a:r>
            <a:endParaRPr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02" y="1969155"/>
            <a:ext cx="9075465" cy="1831320"/>
          </a:xfrm>
          <a:prstGeom prst="rect">
            <a:avLst/>
          </a:prstGeom>
        </p:spPr>
      </p:pic>
      <p:sp>
        <p:nvSpPr>
          <p:cNvPr id="11" name="灯片编号占位符 3"/>
          <p:cNvSpPr>
            <a:spLocks noGrp="1"/>
          </p:cNvSpPr>
          <p:nvPr/>
        </p:nvSpPr>
        <p:spPr>
          <a:xfrm>
            <a:off x="8737600" y="632079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Calibri" panose="020F050202020403020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92EB7A3-68BD-4CAE-8C14-8063AF6D8FB4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807970" y="1966437"/>
            <a:ext cx="113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预处理器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644390" y="1968977"/>
            <a:ext cx="98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编译器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79871" y="1968977"/>
            <a:ext cx="98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汇编器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627928" y="1966437"/>
            <a:ext cx="98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链接器</a:t>
            </a:r>
          </a:p>
        </p:txBody>
      </p:sp>
      <p:sp>
        <p:nvSpPr>
          <p:cNvPr id="16" name="矩形 15"/>
          <p:cNvSpPr/>
          <p:nvPr/>
        </p:nvSpPr>
        <p:spPr>
          <a:xfrm>
            <a:off x="2548890" y="1966595"/>
            <a:ext cx="6923405" cy="118300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362594" y="1507550"/>
            <a:ext cx="1482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编译系统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426969" y="4830524"/>
            <a:ext cx="138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预处理阶段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472940" y="4830524"/>
            <a:ext cx="115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编译阶段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509386" y="4830524"/>
            <a:ext cx="112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汇编阶段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631738" y="4830524"/>
            <a:ext cx="116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链接阶段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670867" y="3800555"/>
            <a:ext cx="133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源程序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305127" y="3800555"/>
            <a:ext cx="156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填充头文件后的源程序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392603" y="3800555"/>
            <a:ext cx="112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汇编程序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7181850" y="3800555"/>
            <a:ext cx="155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可重定位目标程序（二进制）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084320" y="4376737"/>
            <a:ext cx="11430" cy="11744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955028" y="4376737"/>
            <a:ext cx="11430" cy="11744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8114437" y="4376737"/>
            <a:ext cx="11430" cy="117443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240181" y="3800555"/>
            <a:ext cx="186424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可执行目标</a:t>
            </a:r>
          </a:p>
          <a:p>
            <a:r>
              <a:rPr lang="zh-CN" altLang="en-US" dirty="0"/>
              <a:t>程序（二进制）</a:t>
            </a:r>
          </a:p>
        </p:txBody>
      </p:sp>
      <p:sp>
        <p:nvSpPr>
          <p:cNvPr id="26" name="椭圆形标注 25"/>
          <p:cNvSpPr/>
          <p:nvPr/>
        </p:nvSpPr>
        <p:spPr>
          <a:xfrm>
            <a:off x="6844665" y="411480"/>
            <a:ext cx="2626995" cy="726440"/>
          </a:xfrm>
          <a:prstGeom prst="wedgeEllipseCallout">
            <a:avLst>
              <a:gd name="adj1" fmla="val -37648"/>
              <a:gd name="adj2" fmla="val 66695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sym typeface="+mn-ea"/>
              </a:rPr>
              <a:t>编译器驱动程序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5728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TWO </a:t>
            </a:r>
            <a:r>
              <a:rPr kumimoji="1"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编译/链接过程</a:t>
            </a:r>
            <a:endParaRPr lang="en-US" altLang="zh-CN" dirty="0"/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kumimoji="1"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6"/>
          <a:stretch>
            <a:fillRect/>
          </a:stretch>
        </p:blipFill>
        <p:spPr>
          <a:xfrm>
            <a:off x="0" y="1507490"/>
            <a:ext cx="1370330" cy="3692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562"/>
          <a:stretch>
            <a:fillRect/>
          </a:stretch>
        </p:blipFill>
        <p:spPr>
          <a:xfrm>
            <a:off x="10836910" y="1507490"/>
            <a:ext cx="1361440" cy="3692525"/>
          </a:xfrm>
          <a:prstGeom prst="rect">
            <a:avLst/>
          </a:prstGeom>
        </p:spPr>
      </p:pic>
      <p:sp>
        <p:nvSpPr>
          <p:cNvPr id="11" name="灯片编号占位符 3"/>
          <p:cNvSpPr>
            <a:spLocks noGrp="1"/>
          </p:cNvSpPr>
          <p:nvPr/>
        </p:nvSpPr>
        <p:spPr>
          <a:xfrm>
            <a:off x="8737600" y="632079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Calibri" panose="020F050202020403020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92EB7A3-68BD-4CAE-8C14-8063AF6D8FB4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474470" y="1138535"/>
            <a:ext cx="7113270" cy="4123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学习编译</a:t>
            </a:r>
            <a:r>
              <a:rPr lang="en-US" altLang="zh-CN" sz="2000" b="1" dirty="0">
                <a:solidFill>
                  <a:schemeClr val="tx1"/>
                </a:solidFill>
              </a:rPr>
              <a:t>/</a:t>
            </a:r>
            <a:r>
              <a:rPr lang="zh-CN" altLang="en-US" sz="2000" b="1" dirty="0">
                <a:solidFill>
                  <a:schemeClr val="tx1"/>
                </a:solidFill>
              </a:rPr>
              <a:t>链接的好处</a:t>
            </a:r>
          </a:p>
          <a:p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</a:rPr>
              <a:t>）优化程序性能</a:t>
            </a:r>
          </a:p>
          <a:p>
            <a:pPr lvl="2" indent="0">
              <a:buFont typeface="Wingdings" panose="05000000000000000000" charset="0"/>
              <a:buChar char=""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</a:rPr>
              <a:t>swith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语句比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if-then-else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语句效率高吗？</a:t>
            </a:r>
          </a:p>
          <a:p>
            <a:pPr marL="1200150" lvl="2" indent="-285750">
              <a:buFont typeface="Wingdings" panose="05000000000000000000" charset="0"/>
              <a:buChar char="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函数调用的开销有多大？</a:t>
            </a:r>
          </a:p>
          <a:p>
            <a:pPr marL="1200150" lvl="2" indent="-285750">
              <a:buFont typeface="Wingdings" panose="05000000000000000000" charset="0"/>
              <a:buChar char=""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while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循环比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循环高效吗？</a:t>
            </a:r>
          </a:p>
          <a:p>
            <a:pPr marL="1200150" lvl="2" indent="-285750">
              <a:buFont typeface="Wingdings" panose="05000000000000000000" charset="0"/>
              <a:buChar char="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指针引用比数组索引效率高吗？</a:t>
            </a:r>
          </a:p>
          <a:p>
            <a:pPr marL="1200150" lvl="2" indent="-285750">
              <a:buFont typeface="Wingdings" panose="05000000000000000000" charset="0"/>
              <a:buChar char="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循环求和的结果放在本地变量要比传入的变量快？</a:t>
            </a:r>
          </a:p>
          <a:p>
            <a:pPr marL="1200150" lvl="2" indent="-285750">
              <a:buFont typeface="Wingdings" panose="05000000000000000000" charset="0"/>
              <a:buChar char="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优化：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语言变换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存储层次结构</a:t>
            </a:r>
          </a:p>
          <a:p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</a:rPr>
              <a:t>）处理链接时出现的错误</a:t>
            </a:r>
          </a:p>
          <a:p>
            <a:pPr lvl="2" indent="0">
              <a:buFont typeface="Wingdings" panose="05000000000000000000" charset="0"/>
              <a:buChar char="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大型的开源软件在编译时往往会出现库不完整的情况</a:t>
            </a:r>
          </a:p>
          <a:p>
            <a:r>
              <a:rPr lang="en-US" altLang="zh-CN" sz="2000" b="1" dirty="0">
                <a:solidFill>
                  <a:schemeClr val="tx1"/>
                </a:solidFill>
              </a:rPr>
              <a:t>	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</a:rPr>
              <a:t>）避免安全漏洞</a:t>
            </a:r>
          </a:p>
          <a:p>
            <a:pPr marL="1200150" lvl="2" indent="-285750">
              <a:buFont typeface="Wingdings" panose="05000000000000000000" charset="0"/>
              <a:buChar char="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例如缓冲区溢出攻击中的数据的数量和格式问题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课程信息</a:t>
            </a:r>
          </a:p>
        </p:txBody>
      </p:sp>
      <p:sp>
        <p:nvSpPr>
          <p:cNvPr id="4" name="折角形 3"/>
          <p:cNvSpPr/>
          <p:nvPr/>
        </p:nvSpPr>
        <p:spPr>
          <a:xfrm>
            <a:off x="437515" y="1041400"/>
            <a:ext cx="3850640" cy="5425440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4513869" y="1532890"/>
            <a:ext cx="3410932" cy="4523105"/>
          </a:xfrm>
          <a:prstGeom prst="foldedCorner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160000" scaled="0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折角形 6"/>
          <p:cNvSpPr/>
          <p:nvPr/>
        </p:nvSpPr>
        <p:spPr>
          <a:xfrm>
            <a:off x="8413750" y="2166620"/>
            <a:ext cx="3410585" cy="4444365"/>
          </a:xfrm>
          <a:prstGeom prst="foldedCorner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22518" y="1041195"/>
            <a:ext cx="248031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《学时及考试安排》</a:t>
            </a:r>
          </a:p>
        </p:txBody>
      </p:sp>
      <p:sp>
        <p:nvSpPr>
          <p:cNvPr id="9" name="矩形 8"/>
          <p:cNvSpPr/>
          <p:nvPr/>
        </p:nvSpPr>
        <p:spPr>
          <a:xfrm>
            <a:off x="5239615" y="1532685"/>
            <a:ext cx="222504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《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课程相关情况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》</a:t>
            </a:r>
          </a:p>
        </p:txBody>
      </p:sp>
      <p:sp>
        <p:nvSpPr>
          <p:cNvPr id="10" name="矩形 9"/>
          <p:cNvSpPr/>
          <p:nvPr/>
        </p:nvSpPr>
        <p:spPr>
          <a:xfrm>
            <a:off x="9261460" y="2166415"/>
            <a:ext cx="1714500" cy="4914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>
              <a:lnSpc>
                <a:spcPct val="13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《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</a:rPr>
              <a:t>参考书籍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</a:rPr>
              <a:t>》</a:t>
            </a:r>
          </a:p>
        </p:txBody>
      </p:sp>
      <p:sp>
        <p:nvSpPr>
          <p:cNvPr id="14" name="文本框 8"/>
          <p:cNvSpPr txBox="1"/>
          <p:nvPr/>
        </p:nvSpPr>
        <p:spPr>
          <a:xfrm>
            <a:off x="437515" y="1532890"/>
            <a:ext cx="38512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705" indent="-179705" algn="l"/>
            <a:r>
              <a:rPr lang="zh-CN" altLang="zh-CN" sz="2400" kern="100" dirty="0">
                <a:latin typeface="Times New Roman" panose="02020603050405020304" pitchFamily="18" charset="0"/>
                <a:sym typeface="+mn-ea"/>
              </a:rPr>
              <a:t>课程名称：计算机系统</a:t>
            </a:r>
            <a:r>
              <a:rPr lang="zh-CN" altLang="en-US" sz="2400" kern="100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sz="2400" kern="100" dirty="0">
                <a:latin typeface="Times New Roman" panose="02020603050405020304" pitchFamily="18" charset="0"/>
                <a:sym typeface="+mn-ea"/>
              </a:rPr>
              <a:t>）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marL="179705" indent="-179705" algn="l"/>
            <a:r>
              <a:rPr lang="zh-CN" altLang="zh-CN" sz="2400" kern="100" dirty="0">
                <a:latin typeface="Times New Roman" panose="02020603050405020304" pitchFamily="18" charset="0"/>
                <a:sym typeface="+mn-ea"/>
              </a:rPr>
              <a:t>总 学 时：</a:t>
            </a:r>
            <a:r>
              <a:rPr lang="en-US" altLang="zh-CN" sz="2400" kern="100" dirty="0">
                <a:latin typeface="Times New Roman" panose="02020603050405020304" pitchFamily="18" charset="0"/>
                <a:sym typeface="+mn-ea"/>
              </a:rPr>
              <a:t>72</a:t>
            </a:r>
            <a:r>
              <a:rPr lang="zh-CN" altLang="zh-CN" sz="2400" kern="100" dirty="0">
                <a:latin typeface="Times New Roman" panose="02020603050405020304" pitchFamily="18" charset="0"/>
                <a:sym typeface="+mn-ea"/>
              </a:rPr>
              <a:t>学时，其中，</a:t>
            </a:r>
          </a:p>
          <a:p>
            <a:pPr marL="179705" indent="-179705" algn="l"/>
            <a:r>
              <a:rPr lang="zh-CN" altLang="zh-CN" sz="2400" kern="100" dirty="0">
                <a:latin typeface="Times New Roman" panose="02020603050405020304" pitchFamily="18" charset="0"/>
                <a:sym typeface="+mn-ea"/>
              </a:rPr>
              <a:t>实验课为</a:t>
            </a:r>
            <a:r>
              <a:rPr lang="en-US" altLang="zh-CN" sz="2400" kern="100" dirty="0">
                <a:latin typeface="Times New Roman" panose="02020603050405020304" pitchFamily="18" charset="0"/>
                <a:sym typeface="+mn-ea"/>
              </a:rPr>
              <a:t>18</a:t>
            </a:r>
            <a:r>
              <a:rPr lang="zh-CN" altLang="en-US" sz="2400" kern="100" dirty="0">
                <a:latin typeface="Times New Roman" panose="02020603050405020304" pitchFamily="18" charset="0"/>
                <a:sym typeface="+mn-ea"/>
              </a:rPr>
              <a:t>学时</a:t>
            </a:r>
          </a:p>
          <a:p>
            <a:pPr marL="179705" indent="-179705" algn="l"/>
            <a:r>
              <a:rPr lang="zh-CN" altLang="zh-CN" sz="2400" kern="100" dirty="0">
                <a:latin typeface="Times New Roman" panose="02020603050405020304" pitchFamily="18" charset="0"/>
                <a:sym typeface="+mn-ea"/>
              </a:rPr>
              <a:t>学分：</a:t>
            </a:r>
            <a:r>
              <a:rPr lang="en-US" altLang="zh-CN" sz="2400" kern="100" dirty="0">
                <a:latin typeface="Times New Roman" panose="02020603050405020304" pitchFamily="18" charset="0"/>
                <a:sym typeface="+mn-ea"/>
              </a:rPr>
              <a:t>3.5</a:t>
            </a:r>
          </a:p>
          <a:p>
            <a:pPr marL="179705" indent="-179705" algn="l"/>
            <a:r>
              <a:rPr lang="zh-CN" altLang="zh-CN" sz="2400" kern="100" dirty="0">
                <a:latin typeface="Times New Roman" panose="02020603050405020304" pitchFamily="18" charset="0"/>
                <a:sym typeface="+mn-ea"/>
              </a:rPr>
              <a:t>先修课程：计算机系统</a:t>
            </a:r>
            <a:r>
              <a:rPr lang="en-US" altLang="zh-CN" sz="2400" kern="100" dirty="0">
                <a:latin typeface="Times New Roman" panose="02020603050405020304" pitchFamily="18" charset="0"/>
                <a:sym typeface="+mn-ea"/>
              </a:rPr>
              <a:t>(1)</a:t>
            </a:r>
            <a:r>
              <a:rPr lang="zh-CN" altLang="en-US" sz="2400" kern="100" dirty="0">
                <a:latin typeface="Times New Roman" panose="02020603050405020304" pitchFamily="18" charset="0"/>
                <a:sym typeface="+mn-ea"/>
              </a:rPr>
              <a:t>，</a:t>
            </a:r>
          </a:p>
          <a:p>
            <a:pPr marL="179705" indent="-179705" algn="l"/>
            <a:r>
              <a:rPr lang="zh-CN" altLang="en-US" sz="2400" kern="100" dirty="0">
                <a:solidFill>
                  <a:schemeClr val="tx1"/>
                </a:solidFill>
                <a:latin typeface="+mn-ea"/>
                <a:sym typeface="+mn-ea"/>
              </a:rPr>
              <a:t>面向对象程序设计</a:t>
            </a:r>
            <a:r>
              <a:rPr lang="en-US" altLang="zh-CN" sz="2400" kern="100" dirty="0">
                <a:solidFill>
                  <a:schemeClr val="tx1"/>
                </a:solidFill>
                <a:latin typeface="+mn-ea"/>
                <a:sym typeface="+mn-ea"/>
              </a:rPr>
              <a:t>(C</a:t>
            </a:r>
            <a:r>
              <a:rPr lang="zh-CN" altLang="en-US" sz="2400" kern="100" dirty="0">
                <a:solidFill>
                  <a:schemeClr val="tx1"/>
                </a:solidFill>
                <a:latin typeface="+mn-ea"/>
                <a:sym typeface="+mn-ea"/>
              </a:rPr>
              <a:t>语言</a:t>
            </a:r>
          </a:p>
          <a:p>
            <a:pPr marL="179705" indent="-179705" algn="l"/>
            <a:r>
              <a:rPr lang="zh-CN" altLang="en-US" sz="2400" kern="100" dirty="0">
                <a:solidFill>
                  <a:schemeClr val="tx1"/>
                </a:solidFill>
                <a:latin typeface="+mn-ea"/>
                <a:sym typeface="+mn-ea"/>
              </a:rPr>
              <a:t>或</a:t>
            </a:r>
            <a:r>
              <a:rPr lang="en-US" altLang="zh-CN" sz="2400" kern="100" dirty="0">
                <a:solidFill>
                  <a:schemeClr val="tx1"/>
                </a:solidFill>
                <a:latin typeface="+mn-ea"/>
                <a:sym typeface="+mn-ea"/>
              </a:rPr>
              <a:t>C++)</a:t>
            </a:r>
          </a:p>
          <a:p>
            <a:pPr marL="179705" indent="-179705" algn="l"/>
            <a:r>
              <a:rPr lang="zh-CN" altLang="en-US" sz="2400" b="1" kern="100" dirty="0">
                <a:solidFill>
                  <a:schemeClr val="tx1"/>
                </a:solidFill>
                <a:latin typeface="+mn-ea"/>
                <a:sym typeface="+mn-ea"/>
              </a:rPr>
              <a:t>总</a:t>
            </a:r>
            <a:r>
              <a:rPr lang="zh-CN" altLang="zh-CN" sz="2400" b="1" kern="100" dirty="0">
                <a:latin typeface="Times New Roman" panose="02020603050405020304" pitchFamily="18" charset="0"/>
                <a:sym typeface="+mn-ea"/>
              </a:rPr>
              <a:t>成绩＝平时成绩×</a:t>
            </a:r>
            <a:r>
              <a:rPr lang="en-US" altLang="zh-CN" sz="2400" b="1" kern="100" dirty="0">
                <a:latin typeface="Times New Roman" panose="02020603050405020304" pitchFamily="18" charset="0"/>
                <a:sym typeface="+mn-ea"/>
              </a:rPr>
              <a:t>40%</a:t>
            </a:r>
            <a:r>
              <a:rPr lang="zh-CN" altLang="zh-CN" sz="2400" b="1" kern="100" dirty="0">
                <a:latin typeface="Times New Roman" panose="02020603050405020304" pitchFamily="18" charset="0"/>
                <a:sym typeface="+mn-ea"/>
              </a:rPr>
              <a:t>＋期末成绩×</a:t>
            </a:r>
            <a:r>
              <a:rPr lang="en-US" altLang="zh-CN" sz="2400" b="1" kern="100" dirty="0">
                <a:latin typeface="Times New Roman" panose="02020603050405020304" pitchFamily="18" charset="0"/>
                <a:sym typeface="+mn-ea"/>
              </a:rPr>
              <a:t>60%</a:t>
            </a:r>
          </a:p>
          <a:p>
            <a:pPr marL="179705" indent="-179705" algn="l"/>
            <a:r>
              <a:rPr lang="zh-CN" altLang="en-US" sz="2400" kern="100" dirty="0">
                <a:solidFill>
                  <a:schemeClr val="tx1"/>
                </a:solidFill>
                <a:latin typeface="+mn-ea"/>
                <a:sym typeface="+mn-ea"/>
              </a:rPr>
              <a:t>平</a:t>
            </a:r>
            <a:r>
              <a:rPr lang="zh-CN" altLang="zh-CN" sz="2400" kern="100" dirty="0">
                <a:latin typeface="Times New Roman" panose="02020603050405020304" pitchFamily="18" charset="0"/>
                <a:sym typeface="+mn-ea"/>
              </a:rPr>
              <a:t>时成绩包括平时记录的出勤情况、课堂提问、课后作业以及实验成绩等。</a:t>
            </a:r>
            <a:endParaRPr lang="zh-CN" altLang="en-US" sz="2400" kern="100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4806315" y="2070735"/>
            <a:ext cx="3381721" cy="2905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400" dirty="0">
                <a:latin typeface="+mn-ea"/>
                <a:sym typeface="+mn-ea"/>
              </a:rPr>
              <a:t>主讲老师：罗胜</a:t>
            </a:r>
            <a:endParaRPr lang="en-US" altLang="zh-CN" sz="2400" dirty="0">
              <a:latin typeface="+mn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+mn-ea"/>
                <a:sym typeface="+mn-ea"/>
              </a:rPr>
              <a:t>邮箱：</a:t>
            </a:r>
            <a:r>
              <a:rPr lang="en-US" altLang="zh-CN" sz="2400" dirty="0">
                <a:latin typeface="+mn-ea"/>
                <a:sym typeface="+mn-ea"/>
              </a:rPr>
              <a:t>sluo@szu.edu.cn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+mn-ea"/>
                <a:sym typeface="+mn-ea"/>
              </a:rPr>
              <a:t>办公室：计算机楼</a:t>
            </a:r>
            <a:r>
              <a:rPr lang="en-US" altLang="zh-CN" sz="2400" dirty="0">
                <a:latin typeface="+mn-ea"/>
                <a:sym typeface="+mn-ea"/>
              </a:rPr>
              <a:t>941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+mn-ea"/>
                <a:sym typeface="+mn-ea"/>
              </a:rPr>
              <a:t>实验课地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sym typeface="+mn-ea"/>
              </a:rPr>
              <a:t>点：双周</a:t>
            </a:r>
            <a:r>
              <a:rPr lang="zh-CN" altLang="en-US" sz="2400" dirty="0">
                <a:latin typeface="+mn-ea"/>
                <a:sym typeface="+mn-ea"/>
              </a:rPr>
              <a:t>南区计算机楼</a:t>
            </a:r>
            <a:r>
              <a:rPr lang="en-US" altLang="zh-CN" sz="2400" dirty="0">
                <a:latin typeface="+mn-ea"/>
                <a:sym typeface="+mn-ea"/>
              </a:rPr>
              <a:t>328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8413750" y="2682240"/>
            <a:ext cx="34105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</a:pPr>
            <a:r>
              <a:rPr lang="zh-CN" altLang="zh-CN" sz="2400" b="1" kern="100" dirty="0">
                <a:latin typeface="Times New Roman" panose="02020603050405020304" pitchFamily="18" charset="0"/>
                <a:sym typeface="+mn-ea"/>
              </a:rPr>
              <a:t>教材：</a:t>
            </a:r>
            <a:r>
              <a:rPr lang="en-US" altLang="zh-CN" sz="2400" kern="100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zh-CN" altLang="zh-CN" sz="2400" kern="100" dirty="0">
                <a:latin typeface="Times New Roman" panose="02020603050405020304" pitchFamily="18" charset="0"/>
                <a:sym typeface="+mn-ea"/>
              </a:rPr>
              <a:t>美</a:t>
            </a:r>
            <a:r>
              <a:rPr lang="en-US" altLang="zh-CN" sz="2400" kern="100" dirty="0">
                <a:latin typeface="Times New Roman" panose="02020603050405020304" pitchFamily="18" charset="0"/>
                <a:sym typeface="+mn-ea"/>
              </a:rPr>
              <a:t>) Randal E. Bryant</a:t>
            </a:r>
            <a:r>
              <a:rPr lang="zh-CN" altLang="zh-CN" sz="2400" kern="100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kern="100" dirty="0">
                <a:latin typeface="Times New Roman" panose="02020603050405020304" pitchFamily="18" charset="0"/>
                <a:sym typeface="+mn-ea"/>
              </a:rPr>
              <a:t>David R.O </a:t>
            </a:r>
            <a:r>
              <a:rPr lang="en-US" altLang="zh-CN" sz="2400" kern="100" dirty="0" err="1">
                <a:latin typeface="Times New Roman" panose="02020603050405020304" pitchFamily="18" charset="0"/>
                <a:sym typeface="+mn-ea"/>
              </a:rPr>
              <a:t>Hallaren</a:t>
            </a:r>
            <a:r>
              <a:rPr lang="en-US" altLang="zh-CN" sz="2400" kern="100" dirty="0">
                <a:latin typeface="Times New Roman" panose="02020603050405020304" pitchFamily="18" charset="0"/>
                <a:sym typeface="+mn-ea"/>
              </a:rPr>
              <a:t> </a:t>
            </a:r>
            <a:r>
              <a:rPr lang="zh-CN" altLang="zh-CN" sz="2400" kern="100" dirty="0">
                <a:latin typeface="Times New Roman" panose="02020603050405020304" pitchFamily="18" charset="0"/>
                <a:sym typeface="+mn-ea"/>
              </a:rPr>
              <a:t>著</a:t>
            </a:r>
            <a:r>
              <a:rPr lang="en-US" altLang="zh-CN" sz="2400" kern="100" dirty="0">
                <a:latin typeface="Times New Roman" panose="02020603050405020304" pitchFamily="18" charset="0"/>
                <a:sym typeface="+mn-ea"/>
              </a:rPr>
              <a:t>, </a:t>
            </a:r>
            <a:r>
              <a:rPr lang="zh-CN" altLang="zh-CN" sz="2400" kern="100" dirty="0">
                <a:latin typeface="Times New Roman" panose="02020603050405020304" pitchFamily="18" charset="0"/>
                <a:sym typeface="+mn-ea"/>
              </a:rPr>
              <a:t>龚奕利，雷迎春译，深入理解计算机系统（原书第</a:t>
            </a:r>
            <a:r>
              <a:rPr lang="en-US" altLang="zh-CN" sz="2400" kern="100" dirty="0">
                <a:latin typeface="Times New Roman" panose="02020603050405020304" pitchFamily="18" charset="0"/>
                <a:sym typeface="+mn-ea"/>
              </a:rPr>
              <a:t>3</a:t>
            </a:r>
            <a:r>
              <a:rPr lang="zh-CN" altLang="zh-CN" sz="2400" kern="100" dirty="0">
                <a:latin typeface="Times New Roman" panose="02020603050405020304" pitchFamily="18" charset="0"/>
                <a:sym typeface="+mn-ea"/>
              </a:rPr>
              <a:t>版），机械工业出版社，</a:t>
            </a:r>
            <a:r>
              <a:rPr lang="en-US" altLang="zh-CN" sz="2400" kern="100" dirty="0">
                <a:latin typeface="Times New Roman" panose="02020603050405020304" pitchFamily="18" charset="0"/>
                <a:sym typeface="+mn-ea"/>
              </a:rPr>
              <a:t>2011.</a:t>
            </a:r>
            <a:endParaRPr lang="zh-CN" altLang="zh-CN" sz="2400" kern="100" dirty="0">
              <a:latin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</a:pPr>
            <a:r>
              <a:rPr lang="zh-CN" altLang="zh-CN" sz="2400" b="1" kern="100" dirty="0">
                <a:latin typeface="Times New Roman" panose="02020603050405020304" pitchFamily="18" charset="0"/>
                <a:sym typeface="+mn-ea"/>
              </a:rPr>
              <a:t>参考教材：</a:t>
            </a:r>
            <a:r>
              <a:rPr lang="zh-CN" altLang="zh-CN" sz="2400" kern="100" dirty="0">
                <a:latin typeface="Times New Roman" panose="02020603050405020304" pitchFamily="18" charset="0"/>
                <a:sym typeface="+mn-ea"/>
              </a:rPr>
              <a:t>袁春风，计算机系统基础（第</a:t>
            </a:r>
            <a:r>
              <a:rPr lang="en-US" altLang="zh-CN" sz="2400" kern="100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zh-CN" sz="2400" kern="100" dirty="0">
                <a:latin typeface="Times New Roman" panose="02020603050405020304" pitchFamily="18" charset="0"/>
                <a:sym typeface="+mn-ea"/>
              </a:rPr>
              <a:t>版），机械工业出版社，</a:t>
            </a:r>
            <a:r>
              <a:rPr lang="en-US" altLang="zh-CN" sz="2400" kern="100" dirty="0">
                <a:latin typeface="Times New Roman" panose="02020603050405020304" pitchFamily="18" charset="0"/>
                <a:sym typeface="+mn-ea"/>
              </a:rPr>
              <a:t>2014</a:t>
            </a:r>
            <a:r>
              <a:rPr lang="zh-CN" altLang="zh-CN" sz="2400" kern="100" dirty="0">
                <a:latin typeface="Times New Roman" panose="02020603050405020304" pitchFamily="18" charset="0"/>
                <a:sym typeface="+mn-ea"/>
              </a:rPr>
              <a:t>年</a:t>
            </a:r>
            <a:r>
              <a:rPr lang="en-US" altLang="zh-CN" sz="2400" kern="100" dirty="0">
                <a:latin typeface="Times New Roman" panose="02020603050405020304" pitchFamily="18" charset="0"/>
                <a:sym typeface="+mn-ea"/>
              </a:rPr>
              <a:t>7</a:t>
            </a:r>
            <a:r>
              <a:rPr lang="zh-CN" altLang="zh-CN" sz="2400" kern="100" dirty="0">
                <a:latin typeface="Times New Roman" panose="02020603050405020304" pitchFamily="18" charset="0"/>
                <a:sym typeface="+mn-ea"/>
              </a:rPr>
              <a:t>月</a:t>
            </a:r>
            <a:endParaRPr lang="zh-CN" altLang="en-US" sz="24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/>
      <p:bldP spid="9" grpId="0"/>
      <p:bldP spid="10" grpId="0"/>
      <p:bldP spid="14" grpId="0"/>
      <p:bldP spid="15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63577" y="3020091"/>
            <a:ext cx="477887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PART</a:t>
            </a:r>
            <a:r>
              <a:rPr kumimoji="1" lang="zh-CN" altLang="en-US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THREE</a:t>
            </a:r>
            <a:endParaRPr kumimoji="1"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4572" y="4291309"/>
            <a:ext cx="29768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指令的执行</a:t>
            </a:r>
            <a:endParaRPr kumimoji="1" lang="zh-CN" altLang="en-US" sz="44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mb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THREE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指令的执行</a:t>
            </a:r>
          </a:p>
        </p:txBody>
      </p:sp>
      <p:graphicFrame>
        <p:nvGraphicFramePr>
          <p:cNvPr id="466947" name="Object 4"/>
          <p:cNvGraphicFramePr>
            <a:graphicFrameLocks noGrp="1" noChangeAspect="1"/>
          </p:cNvGraphicFramePr>
          <p:nvPr/>
        </p:nvGraphicFramePr>
        <p:xfrm>
          <a:off x="2339875" y="2075306"/>
          <a:ext cx="8173764" cy="4694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17" name="位图图像" r:id="rId3" imgW="4705350" imgH="3324225" progId="Paint.Picture">
                  <p:embed/>
                </p:oleObj>
              </mc:Choice>
              <mc:Fallback>
                <p:oleObj name="位图图像" r:id="rId3" imgW="4705350" imgH="3324225" progId="Paint.Picture">
                  <p:embed/>
                  <p:pic>
                    <p:nvPicPr>
                      <p:cNvPr id="0" name="图片 519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875" y="2075306"/>
                        <a:ext cx="8173764" cy="4694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74675" y="876300"/>
            <a:ext cx="45110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"/>
            </a:pPr>
            <a:r>
              <a:rPr lang="zh-CN" altLang="en-US" sz="2400" b="1" dirty="0"/>
              <a:t>程序的执行：</a:t>
            </a:r>
          </a:p>
          <a:p>
            <a:pPr marL="342900" indent="-342900">
              <a:buFont typeface="Wingdings" panose="05000000000000000000" charset="0"/>
              <a:buChar char=""/>
            </a:pPr>
            <a:endParaRPr lang="zh-CN" altLang="en-US" sz="2400" b="1" dirty="0"/>
          </a:p>
          <a:p>
            <a:pPr marL="342900" indent="-342900">
              <a:buFont typeface="Wingdings" panose="05000000000000000000" charset="0"/>
              <a:buChar char=""/>
            </a:pPr>
            <a:r>
              <a:rPr lang="zh-CN" altLang="en-US" sz="2400" b="1" kern="0" dirty="0">
                <a:sym typeface="+mn-ea"/>
              </a:rPr>
              <a:t>一个典型系统的硬件组成：</a:t>
            </a:r>
            <a:endParaRPr lang="zh-CN" altLang="en-US" sz="2400" b="1" dirty="0"/>
          </a:p>
        </p:txBody>
      </p:sp>
      <p:sp>
        <p:nvSpPr>
          <p:cNvPr id="23" name="矩形 22"/>
          <p:cNvSpPr/>
          <p:nvPr/>
        </p:nvSpPr>
        <p:spPr>
          <a:xfrm>
            <a:off x="2728836" y="827103"/>
            <a:ext cx="288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latin typeface="ZztexMono-Regular"/>
              </a:rPr>
              <a:t>unix</a:t>
            </a:r>
            <a:r>
              <a:rPr lang="en-US" altLang="zh-CN" sz="2400" b="1" dirty="0">
                <a:latin typeface="ZztexMono-Regular"/>
              </a:rPr>
              <a:t>&gt; </a:t>
            </a:r>
            <a:r>
              <a:rPr lang="en-US" altLang="zh-CN" sz="2400" b="1" i="1" dirty="0">
                <a:latin typeface="ZztexMono-Italic"/>
              </a:rPr>
              <a:t>./hello</a:t>
            </a:r>
          </a:p>
          <a:p>
            <a:r>
              <a:rPr lang="en-US" altLang="zh-CN" sz="2400" b="1" dirty="0">
                <a:latin typeface="ZztexMono-Regular"/>
              </a:rPr>
              <a:t>hello, world</a:t>
            </a:r>
          </a:p>
        </p:txBody>
      </p:sp>
      <p:grpSp>
        <p:nvGrpSpPr>
          <p:cNvPr id="5" name="Group 23"/>
          <p:cNvGrpSpPr/>
          <p:nvPr/>
        </p:nvGrpSpPr>
        <p:grpSpPr bwMode="auto">
          <a:xfrm>
            <a:off x="3021649" y="5344160"/>
            <a:ext cx="5435600" cy="1441450"/>
            <a:chOff x="722" y="2704"/>
            <a:chExt cx="3424" cy="908"/>
          </a:xfrm>
        </p:grpSpPr>
        <p:sp>
          <p:nvSpPr>
            <p:cNvPr id="466956" name="Rectangle 10"/>
            <p:cNvSpPr>
              <a:spLocks noChangeArrowheads="1"/>
            </p:cNvSpPr>
            <p:nvPr/>
          </p:nvSpPr>
          <p:spPr bwMode="auto">
            <a:xfrm>
              <a:off x="867" y="2704"/>
              <a:ext cx="731" cy="283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466957" name="Rectangle 11"/>
            <p:cNvSpPr>
              <a:spLocks noChangeArrowheads="1"/>
            </p:cNvSpPr>
            <p:nvPr/>
          </p:nvSpPr>
          <p:spPr bwMode="auto">
            <a:xfrm>
              <a:off x="1881" y="2731"/>
              <a:ext cx="813" cy="265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466958" name="Rectangle 12"/>
            <p:cNvSpPr>
              <a:spLocks noChangeArrowheads="1"/>
            </p:cNvSpPr>
            <p:nvPr/>
          </p:nvSpPr>
          <p:spPr bwMode="auto">
            <a:xfrm>
              <a:off x="3333" y="2730"/>
              <a:ext cx="813" cy="265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466959" name="Text Box 16"/>
            <p:cNvSpPr txBox="1">
              <a:spLocks noChangeArrowheads="1"/>
            </p:cNvSpPr>
            <p:nvPr/>
          </p:nvSpPr>
          <p:spPr bwMode="auto">
            <a:xfrm>
              <a:off x="1973" y="3381"/>
              <a:ext cx="1436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cs typeface="Arial" panose="020B0604020202020204" pitchFamily="34" charset="0"/>
                </a:rPr>
                <a:t>Input/Output</a:t>
              </a:r>
            </a:p>
          </p:txBody>
        </p:sp>
        <p:sp>
          <p:nvSpPr>
            <p:cNvPr id="466960" name="Oval 19"/>
            <p:cNvSpPr>
              <a:spLocks noChangeArrowheads="1"/>
            </p:cNvSpPr>
            <p:nvPr/>
          </p:nvSpPr>
          <p:spPr bwMode="auto">
            <a:xfrm>
              <a:off x="722" y="3081"/>
              <a:ext cx="521" cy="2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466961" name="Oval 20"/>
            <p:cNvSpPr>
              <a:spLocks noChangeArrowheads="1"/>
            </p:cNvSpPr>
            <p:nvPr/>
          </p:nvSpPr>
          <p:spPr bwMode="auto">
            <a:xfrm>
              <a:off x="1214" y="3054"/>
              <a:ext cx="613" cy="3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466962" name="Oval 21"/>
            <p:cNvSpPr>
              <a:spLocks noChangeArrowheads="1"/>
            </p:cNvSpPr>
            <p:nvPr/>
          </p:nvSpPr>
          <p:spPr bwMode="auto">
            <a:xfrm>
              <a:off x="2028" y="3070"/>
              <a:ext cx="531" cy="2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466963" name="Oval 22"/>
            <p:cNvSpPr>
              <a:spLocks noChangeArrowheads="1"/>
            </p:cNvSpPr>
            <p:nvPr/>
          </p:nvSpPr>
          <p:spPr bwMode="auto">
            <a:xfrm>
              <a:off x="3455" y="3072"/>
              <a:ext cx="594" cy="51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17"/>
          <p:cNvGrpSpPr/>
          <p:nvPr/>
        </p:nvGrpSpPr>
        <p:grpSpPr bwMode="auto">
          <a:xfrm>
            <a:off x="2728279" y="2105343"/>
            <a:ext cx="3005138" cy="2336800"/>
            <a:chOff x="548" y="567"/>
            <a:chExt cx="1893" cy="1472"/>
          </a:xfrm>
        </p:grpSpPr>
        <p:sp>
          <p:nvSpPr>
            <p:cNvPr id="466950" name="Rectangle 7"/>
            <p:cNvSpPr>
              <a:spLocks noChangeArrowheads="1"/>
            </p:cNvSpPr>
            <p:nvPr/>
          </p:nvSpPr>
          <p:spPr bwMode="auto">
            <a:xfrm>
              <a:off x="558" y="805"/>
              <a:ext cx="1883" cy="1234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466951" name="Text Box 13"/>
            <p:cNvSpPr txBox="1">
              <a:spLocks noChangeArrowheads="1"/>
            </p:cNvSpPr>
            <p:nvPr/>
          </p:nvSpPr>
          <p:spPr bwMode="auto">
            <a:xfrm>
              <a:off x="548" y="567"/>
              <a:ext cx="503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2"/>
                  </a:solidFill>
                  <a:cs typeface="Arial" panose="020B0604020202020204" pitchFamily="34" charset="0"/>
                </a:rPr>
                <a:t>CPU</a:t>
              </a:r>
            </a:p>
          </p:txBody>
        </p:sp>
      </p:grp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673100" y="906780"/>
            <a:ext cx="798830" cy="3670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cs typeface="Arial" panose="020B0604020202020204" pitchFamily="34" charset="0"/>
              </a:rPr>
              <a:t>CPU</a:t>
            </a:r>
          </a:p>
        </p:txBody>
      </p:sp>
      <p:grpSp>
        <p:nvGrpSpPr>
          <p:cNvPr id="10" name="Group 18"/>
          <p:cNvGrpSpPr/>
          <p:nvPr/>
        </p:nvGrpSpPr>
        <p:grpSpPr bwMode="auto">
          <a:xfrm>
            <a:off x="8558849" y="3147378"/>
            <a:ext cx="955675" cy="1101725"/>
            <a:chOff x="4306" y="1325"/>
            <a:chExt cx="602" cy="694"/>
          </a:xfrm>
        </p:grpSpPr>
        <p:sp>
          <p:nvSpPr>
            <p:cNvPr id="466953" name="Rectangle 9"/>
            <p:cNvSpPr>
              <a:spLocks noChangeArrowheads="1"/>
            </p:cNvSpPr>
            <p:nvPr/>
          </p:nvSpPr>
          <p:spPr bwMode="auto">
            <a:xfrm>
              <a:off x="4306" y="1571"/>
              <a:ext cx="566" cy="448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anose="02020603050405020304" pitchFamily="18" charset="0"/>
              </a:endParaRPr>
            </a:p>
          </p:txBody>
        </p:sp>
        <p:sp>
          <p:nvSpPr>
            <p:cNvPr id="466954" name="Text Box 15"/>
            <p:cNvSpPr txBox="1">
              <a:spLocks noChangeArrowheads="1"/>
            </p:cNvSpPr>
            <p:nvPr/>
          </p:nvSpPr>
          <p:spPr bwMode="auto">
            <a:xfrm>
              <a:off x="4405" y="1325"/>
              <a:ext cx="503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cs typeface="Arial" panose="020B0604020202020204" pitchFamily="34" charset="0"/>
                </a:rPr>
                <a:t>MM</a:t>
              </a:r>
            </a:p>
          </p:txBody>
        </p:sp>
      </p:grpSp>
      <p:sp>
        <p:nvSpPr>
          <p:cNvPr id="11" name="云形标注 10"/>
          <p:cNvSpPr/>
          <p:nvPr/>
        </p:nvSpPr>
        <p:spPr>
          <a:xfrm>
            <a:off x="8457565" y="827405"/>
            <a:ext cx="3124835" cy="1717675"/>
          </a:xfrm>
          <a:prstGeom prst="cloudCallout">
            <a:avLst>
              <a:gd name="adj1" fmla="val -54978"/>
              <a:gd name="adj2" fmla="val 46524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PC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：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程序计数器；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ALU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：算术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/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逻辑单元；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USB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：通用串行总线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THREE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指令的执行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7720" y="1140404"/>
            <a:ext cx="4149409" cy="2372173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35700" y="1148783"/>
            <a:ext cx="4149409" cy="2372173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14749" y="3890525"/>
            <a:ext cx="4149409" cy="2372173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29918" y="3890526"/>
            <a:ext cx="4149409" cy="2372173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90670" y="3061970"/>
            <a:ext cx="640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b="1" dirty="0">
                <a:solidFill>
                  <a:srgbClr val="916078"/>
                </a:solidFill>
                <a:ea typeface="微软雅黑" panose="020B0503020204020204" pitchFamily="34" charset="-122"/>
              </a:rPr>
              <a:t>总线</a:t>
            </a:r>
          </a:p>
        </p:txBody>
      </p:sp>
      <p:sp>
        <p:nvSpPr>
          <p:cNvPr id="24" name="矩形 23"/>
          <p:cNvSpPr/>
          <p:nvPr/>
        </p:nvSpPr>
        <p:spPr>
          <a:xfrm>
            <a:off x="3890670" y="3980180"/>
            <a:ext cx="640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b="1" dirty="0">
                <a:solidFill>
                  <a:srgbClr val="916078"/>
                </a:solidFill>
                <a:ea typeface="微软雅黑" panose="020B0503020204020204" pitchFamily="34" charset="-122"/>
              </a:rPr>
              <a:t>主存</a:t>
            </a:r>
          </a:p>
        </p:txBody>
      </p:sp>
      <p:sp>
        <p:nvSpPr>
          <p:cNvPr id="25" name="矩形 24"/>
          <p:cNvSpPr/>
          <p:nvPr/>
        </p:nvSpPr>
        <p:spPr>
          <a:xfrm>
            <a:off x="7441912" y="3980180"/>
            <a:ext cx="868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b="1" dirty="0">
                <a:solidFill>
                  <a:srgbClr val="916078"/>
                </a:solidFill>
                <a:ea typeface="微软雅黑" panose="020B0503020204020204" pitchFamily="34" charset="-122"/>
              </a:rPr>
              <a:t>处理器</a:t>
            </a:r>
          </a:p>
        </p:txBody>
      </p:sp>
      <p:sp>
        <p:nvSpPr>
          <p:cNvPr id="26" name="矩形 25"/>
          <p:cNvSpPr/>
          <p:nvPr/>
        </p:nvSpPr>
        <p:spPr>
          <a:xfrm>
            <a:off x="7375555" y="3061970"/>
            <a:ext cx="100139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en-US" altLang="zh-CN" b="1" dirty="0">
                <a:solidFill>
                  <a:srgbClr val="916078"/>
                </a:solidFill>
                <a:ea typeface="微软雅黑" panose="020B0503020204020204" pitchFamily="34" charset="-122"/>
              </a:rPr>
              <a:t>I/O</a:t>
            </a:r>
            <a:r>
              <a:rPr lang="zh-CN" altLang="en-US" b="1" dirty="0">
                <a:solidFill>
                  <a:srgbClr val="916078"/>
                </a:solidFill>
                <a:ea typeface="微软雅黑" panose="020B0503020204020204" pitchFamily="34" charset="-122"/>
              </a:rPr>
              <a:t>设备</a:t>
            </a:r>
          </a:p>
        </p:txBody>
      </p:sp>
      <p:grpSp>
        <p:nvGrpSpPr>
          <p:cNvPr id="4" name="组 2"/>
          <p:cNvGrpSpPr/>
          <p:nvPr/>
        </p:nvGrpSpPr>
        <p:grpSpPr>
          <a:xfrm>
            <a:off x="5311384" y="2972316"/>
            <a:ext cx="578175" cy="548640"/>
            <a:chOff x="5285984" y="2972316"/>
            <a:chExt cx="578175" cy="548640"/>
          </a:xfrm>
        </p:grpSpPr>
        <p:sp>
          <p:nvSpPr>
            <p:cNvPr id="11" name="矩形 10"/>
            <p:cNvSpPr/>
            <p:nvPr/>
          </p:nvSpPr>
          <p:spPr>
            <a:xfrm>
              <a:off x="5285984" y="2972316"/>
              <a:ext cx="578175" cy="5486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352895" y="3061970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 3"/>
          <p:cNvGrpSpPr/>
          <p:nvPr/>
        </p:nvGrpSpPr>
        <p:grpSpPr>
          <a:xfrm>
            <a:off x="6248368" y="2972316"/>
            <a:ext cx="578174" cy="548640"/>
            <a:chOff x="6248368" y="2972316"/>
            <a:chExt cx="578174" cy="548640"/>
          </a:xfrm>
        </p:grpSpPr>
        <p:sp>
          <p:nvSpPr>
            <p:cNvPr id="20" name="矩形 19"/>
            <p:cNvSpPr/>
            <p:nvPr/>
          </p:nvSpPr>
          <p:spPr>
            <a:xfrm>
              <a:off x="6248368" y="2972316"/>
              <a:ext cx="578174" cy="548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296829" y="3061970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 5"/>
          <p:cNvGrpSpPr/>
          <p:nvPr/>
        </p:nvGrpSpPr>
        <p:grpSpPr>
          <a:xfrm>
            <a:off x="6229918" y="3890526"/>
            <a:ext cx="578175" cy="548640"/>
            <a:chOff x="6229918" y="3890526"/>
            <a:chExt cx="578175" cy="548640"/>
          </a:xfrm>
        </p:grpSpPr>
        <p:sp>
          <p:nvSpPr>
            <p:cNvPr id="21" name="矩形 20"/>
            <p:cNvSpPr/>
            <p:nvPr/>
          </p:nvSpPr>
          <p:spPr>
            <a:xfrm>
              <a:off x="6229918" y="3890526"/>
              <a:ext cx="578175" cy="5486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296829" y="3980180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 4"/>
          <p:cNvGrpSpPr/>
          <p:nvPr/>
        </p:nvGrpSpPr>
        <p:grpSpPr>
          <a:xfrm>
            <a:off x="5285984" y="3890526"/>
            <a:ext cx="578174" cy="548640"/>
            <a:chOff x="5285984" y="3890526"/>
            <a:chExt cx="578174" cy="548640"/>
          </a:xfrm>
        </p:grpSpPr>
        <p:sp>
          <p:nvSpPr>
            <p:cNvPr id="14" name="矩形 13"/>
            <p:cNvSpPr/>
            <p:nvPr/>
          </p:nvSpPr>
          <p:spPr>
            <a:xfrm>
              <a:off x="5285984" y="3890526"/>
              <a:ext cx="578174" cy="548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352895" y="3980180"/>
              <a:ext cx="4443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608965"/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b="1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文本框 8"/>
          <p:cNvSpPr txBox="1"/>
          <p:nvPr/>
        </p:nvSpPr>
        <p:spPr>
          <a:xfrm>
            <a:off x="1663065" y="1148715"/>
            <a:ext cx="4134485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贯穿整个系统的一组电子管道称为总线。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总线传送定长的字节块，即字。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大多数机器的字长为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个字节或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个字节。</a:t>
            </a:r>
          </a:p>
        </p:txBody>
      </p:sp>
      <p:sp>
        <p:nvSpPr>
          <p:cNvPr id="32" name="文本框 8"/>
          <p:cNvSpPr txBox="1"/>
          <p:nvPr/>
        </p:nvSpPr>
        <p:spPr>
          <a:xfrm>
            <a:off x="6229985" y="1148715"/>
            <a:ext cx="415544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包括：键盘和鼠标、显示器、磁盘驱动器。</a:t>
            </a: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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通过一个控制器或适配器与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总线相连。</a:t>
            </a:r>
          </a:p>
          <a:p>
            <a:pPr indent="0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8"/>
          <p:cNvSpPr txBox="1"/>
          <p:nvPr/>
        </p:nvSpPr>
        <p:spPr>
          <a:xfrm>
            <a:off x="6248400" y="4348480"/>
            <a:ext cx="413766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Wingdings" panose="05000000000000000000" charset="0"/>
              <a:buChar char="©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的核心是一个程序计数器。</a:t>
            </a: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©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在指令的要求下可能会执行这些操作：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加载、存储、操作、跳转。</a:t>
            </a:r>
          </a:p>
        </p:txBody>
      </p:sp>
      <p:sp>
        <p:nvSpPr>
          <p:cNvPr id="34" name="文本框 8"/>
          <p:cNvSpPr txBox="1"/>
          <p:nvPr/>
        </p:nvSpPr>
        <p:spPr>
          <a:xfrm>
            <a:off x="1703070" y="4272280"/>
            <a:ext cx="4172585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Wingdings" panose="05000000000000000000" charset="0"/>
              <a:buChar char="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是一个临时存储设备。</a:t>
            </a: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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由一组动态随机存取存储器（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DRAM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）芯片组成。</a:t>
            </a:r>
          </a:p>
          <a:p>
            <a:pPr marL="342900" indent="-342900">
              <a:lnSpc>
                <a:spcPct val="130000"/>
              </a:lnSpc>
              <a:buFont typeface="Wingdings" panose="05000000000000000000" charset="0"/>
              <a:buChar char="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从逻辑上来说是个线性的字节数组。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 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指令的执行</a:t>
            </a:r>
            <a:endParaRPr kumimoji="1"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6"/>
          <a:stretch>
            <a:fillRect/>
          </a:stretch>
        </p:blipFill>
        <p:spPr>
          <a:xfrm>
            <a:off x="0" y="1507494"/>
            <a:ext cx="2192919" cy="369251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562"/>
          <a:stretch>
            <a:fillRect/>
          </a:stretch>
        </p:blipFill>
        <p:spPr>
          <a:xfrm>
            <a:off x="9999081" y="1507494"/>
            <a:ext cx="2199015" cy="3692512"/>
          </a:xfrm>
          <a:prstGeom prst="rect">
            <a:avLst/>
          </a:prstGeom>
        </p:spPr>
      </p:pic>
      <p:grpSp>
        <p:nvGrpSpPr>
          <p:cNvPr id="3" name="组 2"/>
          <p:cNvGrpSpPr/>
          <p:nvPr/>
        </p:nvGrpSpPr>
        <p:grpSpPr>
          <a:xfrm>
            <a:off x="2807970" y="1507490"/>
            <a:ext cx="6576695" cy="3692525"/>
            <a:chOff x="2807677" y="1507494"/>
            <a:chExt cx="6576646" cy="369251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7677" y="1507494"/>
              <a:ext cx="6576646" cy="3692512"/>
            </a:xfrm>
            <a:prstGeom prst="rect">
              <a:avLst/>
            </a:prstGeom>
            <a:grpFill/>
          </p:spPr>
        </p:pic>
        <p:sp>
          <p:nvSpPr>
            <p:cNvPr id="11" name="矩形 10"/>
            <p:cNvSpPr/>
            <p:nvPr/>
          </p:nvSpPr>
          <p:spPr>
            <a:xfrm>
              <a:off x="2807677" y="1507494"/>
              <a:ext cx="6576646" cy="36925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2963396" y="1507203"/>
            <a:ext cx="24320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8965"/>
            <a:r>
              <a:rPr lang="en-US" altLang="zh-CN" sz="2400" b="1" dirty="0">
                <a:solidFill>
                  <a:srgbClr val="000000"/>
                </a:solidFill>
                <a:sym typeface="+mn-ea"/>
              </a:rPr>
              <a:t>hello</a:t>
            </a:r>
            <a:r>
              <a:rPr lang="zh-CN" altLang="en-US" sz="2400" b="1" dirty="0">
                <a:solidFill>
                  <a:srgbClr val="000000"/>
                </a:solidFill>
                <a:sym typeface="+mn-ea"/>
              </a:rPr>
              <a:t>程序的执行</a:t>
            </a:r>
            <a:endParaRPr lang="zh-CN" altLang="en-US" sz="2400" b="1" dirty="0">
              <a:solidFill>
                <a:srgbClr val="000000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2807335" y="2090420"/>
            <a:ext cx="6576695" cy="236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3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用户通过键盘输入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hello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命令，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OS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shell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外壳程序创建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hello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进程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hello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程序被装入内存中，经调度后由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CPU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执行</a:t>
            </a:r>
          </a:p>
          <a:p>
            <a:pPr marL="285750" indent="-285750">
              <a:lnSpc>
                <a:spcPct val="130000"/>
              </a:lnSpc>
              <a:buFont typeface="Wingdings" panose="05000000000000000000" charset="0"/>
              <a:buChar char=""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CPU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依靠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PC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逐条指令执行，操作为围绕着 “寄存器文件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/ALU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和主存”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操作分为以下几类：加载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存储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运算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跳转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THREE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指令的执行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365" y="993140"/>
            <a:ext cx="7689850" cy="48723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74160" y="1105108"/>
            <a:ext cx="447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916078"/>
                </a:solidFill>
              </a:rPr>
              <a:t>读入到</a:t>
            </a:r>
            <a:r>
              <a:rPr lang="en-US" altLang="zh-CN" sz="2400" b="1" dirty="0">
                <a:solidFill>
                  <a:srgbClr val="916078"/>
                </a:solidFill>
              </a:rPr>
              <a:t>shell</a:t>
            </a:r>
            <a:r>
              <a:rPr lang="zh-CN" altLang="en-US" sz="2400" b="1" dirty="0">
                <a:solidFill>
                  <a:srgbClr val="916078"/>
                </a:solidFill>
              </a:rPr>
              <a:t>程序的数据缓冲区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79900" y="5865455"/>
            <a:ext cx="304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用户键入</a:t>
            </a:r>
            <a:r>
              <a:rPr lang="en-US" altLang="zh-CN" sz="2400" b="1" dirty="0"/>
              <a:t>hello</a:t>
            </a:r>
            <a:r>
              <a:rPr lang="zh-CN" altLang="en-US" sz="2400" b="1" dirty="0"/>
              <a:t>命令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THREE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指令的执行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04" y="914499"/>
            <a:ext cx="8390275" cy="521486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37280" y="6258560"/>
            <a:ext cx="4279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从磁盘加载</a:t>
            </a:r>
            <a:r>
              <a:rPr lang="en-US" altLang="zh-CN" sz="2400" b="1" dirty="0"/>
              <a:t>hello</a:t>
            </a:r>
            <a:r>
              <a:rPr lang="zh-CN" altLang="en-US" sz="2400" b="1" dirty="0"/>
              <a:t>可执行文件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153504" y="1065635"/>
            <a:ext cx="3986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916078"/>
                </a:solidFill>
              </a:rPr>
              <a:t>hello</a:t>
            </a:r>
            <a:r>
              <a:rPr lang="zh-CN" altLang="en-US" sz="2400" b="1" dirty="0">
                <a:solidFill>
                  <a:srgbClr val="916078"/>
                </a:solidFill>
              </a:rPr>
              <a:t>程序的代码和数据（含字符串“</a:t>
            </a:r>
            <a:r>
              <a:rPr lang="en-US" altLang="zh-CN" sz="2400" b="1" dirty="0">
                <a:solidFill>
                  <a:srgbClr val="916078"/>
                </a:solidFill>
              </a:rPr>
              <a:t>hello, world!</a:t>
            </a:r>
            <a:r>
              <a:rPr lang="zh-CN" altLang="en-US" sz="2400" b="1" dirty="0">
                <a:solidFill>
                  <a:srgbClr val="916078"/>
                </a:solidFill>
              </a:rPr>
              <a:t>”）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THREE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指令的执行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090" y="739140"/>
            <a:ext cx="7682865" cy="558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59529" y="6326855"/>
            <a:ext cx="339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将字符串输出到显示器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6513" y="3020091"/>
            <a:ext cx="463300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PART</a:t>
            </a:r>
            <a:r>
              <a:rPr kumimoji="1" lang="zh-CN" altLang="en-US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FOUR</a:t>
            </a:r>
            <a:endParaRPr kumimoji="1"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46972" y="4291309"/>
            <a:ext cx="5212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存储设备的层次结构</a:t>
            </a:r>
            <a:endParaRPr kumimoji="1" lang="zh-CN" altLang="en-US" sz="44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mb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 txBox="1"/>
          <p:nvPr/>
        </p:nvSpPr>
        <p:spPr>
          <a:xfrm>
            <a:off x="-13911" y="423153"/>
            <a:ext cx="8775975" cy="5767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/>
              <a:t>   </a:t>
            </a:r>
            <a:r>
              <a:rPr lang="zh-CN" altLang="en-US" b="1" dirty="0"/>
              <a:t>高速缓存存储器（</a:t>
            </a:r>
            <a:r>
              <a:rPr lang="en-US" altLang="zh-CN" dirty="0"/>
              <a:t>cache</a:t>
            </a:r>
            <a:r>
              <a:rPr lang="zh-CN" altLang="en-US" dirty="0"/>
              <a:t>）的引入</a:t>
            </a:r>
            <a:endParaRPr lang="en-US" altLang="zh-CN" dirty="0"/>
          </a:p>
          <a:p>
            <a:pPr lvl="1"/>
            <a:r>
              <a:rPr lang="zh-CN" altLang="en-US" dirty="0"/>
              <a:t>问题：</a:t>
            </a:r>
            <a:endParaRPr lang="en-US" altLang="zh-CN" dirty="0"/>
          </a:p>
          <a:p>
            <a:pPr lvl="2"/>
            <a:r>
              <a:rPr lang="en-US" altLang="zh-CN" dirty="0"/>
              <a:t>CPU</a:t>
            </a:r>
            <a:r>
              <a:rPr lang="zh-CN" altLang="en-US" dirty="0"/>
              <a:t>与主存、外设的速度差</a:t>
            </a:r>
            <a:endParaRPr lang="en-US" altLang="zh-CN" dirty="0"/>
          </a:p>
          <a:p>
            <a:pPr lvl="3"/>
            <a:r>
              <a:rPr lang="zh-CN" altLang="en-US" sz="2200" b="1" dirty="0">
                <a:solidFill>
                  <a:srgbClr val="7030A0"/>
                </a:solidFill>
              </a:rPr>
              <a:t>处理器内部寄存器比主存快</a:t>
            </a:r>
            <a:r>
              <a:rPr lang="en-US" altLang="zh-CN" sz="2200" b="1" dirty="0">
                <a:solidFill>
                  <a:srgbClr val="7030A0"/>
                </a:solidFill>
              </a:rPr>
              <a:t>100</a:t>
            </a:r>
            <a:r>
              <a:rPr lang="zh-CN" altLang="en-US" sz="2200" b="1" dirty="0">
                <a:solidFill>
                  <a:srgbClr val="7030A0"/>
                </a:solidFill>
              </a:rPr>
              <a:t>倍；</a:t>
            </a:r>
          </a:p>
          <a:p>
            <a:pPr lvl="3"/>
            <a:r>
              <a:rPr lang="zh-CN" altLang="en-US" sz="2200" b="1" dirty="0">
                <a:solidFill>
                  <a:srgbClr val="7030A0"/>
                </a:solidFill>
              </a:rPr>
              <a:t>主存比磁盘快</a:t>
            </a:r>
            <a:r>
              <a:rPr lang="en-US" altLang="zh-CN" sz="2200" b="1" dirty="0">
                <a:solidFill>
                  <a:srgbClr val="7030A0"/>
                </a:solidFill>
              </a:rPr>
              <a:t>1000</a:t>
            </a:r>
            <a:r>
              <a:rPr lang="zh-CN" altLang="en-US" sz="2200" b="1" dirty="0">
                <a:solidFill>
                  <a:srgbClr val="7030A0"/>
                </a:solidFill>
              </a:rPr>
              <a:t>万倍；</a:t>
            </a:r>
          </a:p>
          <a:p>
            <a:pPr lvl="2"/>
            <a:r>
              <a:rPr lang="en-US" altLang="zh-CN" dirty="0"/>
              <a:t>CPU</a:t>
            </a:r>
            <a:r>
              <a:rPr lang="zh-CN" altLang="en-US" dirty="0"/>
              <a:t>与主存、外设的容量差</a:t>
            </a:r>
            <a:endParaRPr lang="en-US" altLang="zh-CN" dirty="0"/>
          </a:p>
          <a:p>
            <a:pPr lvl="3"/>
            <a:r>
              <a:rPr lang="zh-CN" altLang="en-US" sz="2200" b="1" dirty="0">
                <a:solidFill>
                  <a:srgbClr val="7030A0"/>
                </a:solidFill>
              </a:rPr>
              <a:t>处理器内部寄存器几十或几百字节；</a:t>
            </a:r>
          </a:p>
          <a:p>
            <a:pPr lvl="3"/>
            <a:r>
              <a:rPr lang="zh-CN" altLang="en-US" sz="2200" b="1" dirty="0">
                <a:solidFill>
                  <a:srgbClr val="7030A0"/>
                </a:solidFill>
              </a:rPr>
              <a:t>主存可以放几十亿字节；</a:t>
            </a:r>
          </a:p>
          <a:p>
            <a:pPr lvl="3"/>
            <a:r>
              <a:rPr lang="zh-CN" altLang="en-US" sz="2200" b="1" dirty="0">
                <a:solidFill>
                  <a:srgbClr val="7030A0"/>
                </a:solidFill>
              </a:rPr>
              <a:t>磁盘容量可以比主存大</a:t>
            </a:r>
            <a:r>
              <a:rPr lang="en-US" altLang="zh-CN" sz="2200" b="1" dirty="0">
                <a:solidFill>
                  <a:srgbClr val="7030A0"/>
                </a:solidFill>
              </a:rPr>
              <a:t>1000</a:t>
            </a:r>
            <a:r>
              <a:rPr lang="zh-CN" altLang="en-US" sz="2200" b="1" dirty="0">
                <a:solidFill>
                  <a:srgbClr val="7030A0"/>
                </a:solidFill>
              </a:rPr>
              <a:t>倍；</a:t>
            </a:r>
          </a:p>
          <a:p>
            <a:pPr lvl="1"/>
            <a:r>
              <a:rPr lang="zh-CN" altLang="en-US" b="1" dirty="0"/>
              <a:t>解决方法：</a:t>
            </a:r>
            <a:endParaRPr lang="en-US" altLang="zh-CN" b="1" dirty="0"/>
          </a:p>
          <a:p>
            <a:pPr lvl="2"/>
            <a:r>
              <a:rPr lang="zh-CN" altLang="en-US" b="1" dirty="0">
                <a:solidFill>
                  <a:srgbClr val="7030A0"/>
                </a:solidFill>
              </a:rPr>
              <a:t>插入中间一级存储器，速度和容量介乎两者之间，用于保存常用数据</a:t>
            </a:r>
          </a:p>
          <a:p>
            <a:pPr lvl="2"/>
            <a:r>
              <a:rPr lang="zh-CN" altLang="en-US" b="1" dirty="0">
                <a:solidFill>
                  <a:srgbClr val="7030A0"/>
                </a:solidFill>
              </a:rPr>
              <a:t>其工作原理建立在数据访问的“局部性”之上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315" y="209550"/>
            <a:ext cx="5570220" cy="5295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FOUR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存储设备的层次结构</a:t>
            </a:r>
            <a:endParaRPr kumimoji="1"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101715" y="1677670"/>
            <a:ext cx="5917565" cy="3585210"/>
          </a:xfrm>
          <a:prstGeom prst="round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101862" y="1539334"/>
            <a:ext cx="1" cy="4017404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078239" y="2739823"/>
            <a:ext cx="3531920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3" name="泪滴形 2"/>
          <p:cNvSpPr/>
          <p:nvPr/>
        </p:nvSpPr>
        <p:spPr>
          <a:xfrm rot="18900000">
            <a:off x="5953102" y="5491292"/>
            <a:ext cx="297517" cy="297518"/>
          </a:xfrm>
          <a:prstGeom prst="teardrop">
            <a:avLst>
              <a:gd name="adj" fmla="val 185029"/>
            </a:avLst>
          </a:prstGeom>
          <a:solidFill>
            <a:schemeClr val="bg2">
              <a:lumMod val="25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2447290"/>
            <a:ext cx="5402580" cy="28149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01715" y="1804035"/>
            <a:ext cx="5766435" cy="3488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Wingdings" panose="05000000000000000000" charset="0"/>
              <a:buChar char=""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采用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SRAM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技术，速度接近于内部寄存器，容量介于寄存器文件和主存之间；</a:t>
            </a:r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"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可以形成多级结构，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L1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容量为几万字节（几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KB~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几十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KB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），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L2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可以到几十万到几百万字节，还可以具有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</a:rPr>
              <a:t>L3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；</a:t>
            </a:r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"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</a:rPr>
              <a:t>高速缓存存储器的利用情况不同，可能会引起性能上高达一个数量级异常的差异；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062595" y="1278890"/>
            <a:ext cx="19964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916078"/>
                </a:solidFill>
                <a:sym typeface="+mn-ea"/>
              </a:rPr>
              <a:t>高速缓存存储器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课程实验</a:t>
            </a:r>
          </a:p>
        </p:txBody>
      </p:sp>
      <p:graphicFrame>
        <p:nvGraphicFramePr>
          <p:cNvPr id="2" name="表格 1"/>
          <p:cNvGraphicFramePr/>
          <p:nvPr/>
        </p:nvGraphicFramePr>
        <p:xfrm>
          <a:off x="1402080" y="906780"/>
          <a:ext cx="9171940" cy="5758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2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7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实验名称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实验内容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实验类型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实验环境配置与使用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配置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Linux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实验环境</a:t>
                      </a:r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掌握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Linux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下的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编程、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GCC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编译与链接、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GDB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调试</a:t>
                      </a:r>
                      <a:r>
                        <a:rPr lang="zh-CN" alt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等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方法。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验证</a:t>
                      </a:r>
                    </a:p>
                  </a:txBody>
                  <a:tcPr marL="65692" marR="6569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数据表示实验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使用有限类型和数量的运算操作实现一组给定功能（位操作、补码运算和浮点数操作）的函数。此实验将加深对数据二进制编码表示的了解。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设计</a:t>
                      </a:r>
                    </a:p>
                  </a:txBody>
                  <a:tcPr marL="65692" marR="6569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逆向工程实验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从字符串比较、循环、条件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分支、递归调用和栈、指针、链表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指针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结构这六个方面增强对程序的机器级表示、汇编语言、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GDB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调试器和反汇编等方面原理与技能的掌握。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设计</a:t>
                      </a:r>
                    </a:p>
                  </a:txBody>
                  <a:tcPr marL="65692" marR="65692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缓冲区溢出攻击实验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对一个可执行程序实施一系列缓冲区溢出攻击，即设法通过造成缓冲区溢出来改变该可执行程序的运行内存映像。本实验的目的是加深对函数调用规则和堆栈结构的理解。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设计</a:t>
                      </a:r>
                    </a:p>
                  </a:txBody>
                  <a:tcPr marL="65692" marR="65692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Cache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实验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本实验通过一个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Cache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模拟器，利用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Cache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来优化一个矩阵的转置以达到缺失率最小，从而分析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cache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对程序性能的影响。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设计</a:t>
                      </a:r>
                    </a:p>
                  </a:txBody>
                  <a:tcPr marL="65692" marR="65692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7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性能优化实验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本实验旨在让学生掌握测量程序执行时间的方法，并综合利用循环展开、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cache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友好、替换变量等多种优化手段来对两个函数进行代码优化，从而提升程序执行效率。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综合</a:t>
                      </a:r>
                    </a:p>
                  </a:txBody>
                  <a:tcPr marL="65692" marR="65692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315" y="209550"/>
            <a:ext cx="5570220" cy="5295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FOUR 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存储设备的层次结构</a:t>
            </a:r>
            <a:endParaRPr kumimoji="1"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101862" y="1567686"/>
            <a:ext cx="4624754" cy="1172474"/>
          </a:xfrm>
          <a:prstGeom prst="roundRect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102448" y="3859108"/>
            <a:ext cx="4624754" cy="1172474"/>
          </a:xfrm>
          <a:prstGeom prst="round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102497" y="2739945"/>
            <a:ext cx="4624754" cy="1172474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101862" y="1539334"/>
            <a:ext cx="1" cy="4017404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647699" y="4199053"/>
            <a:ext cx="3531920" cy="49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sym typeface="+mn-ea"/>
              </a:rPr>
              <a:t>OS</a:t>
            </a:r>
            <a:r>
              <a:rPr lang="zh-CN" altLang="en-US" sz="2000" dirty="0">
                <a:solidFill>
                  <a:schemeClr val="bg1"/>
                </a:solidFill>
                <a:sym typeface="+mn-ea"/>
              </a:rPr>
              <a:t>能看见虚存和物理内存；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12535" y="2880360"/>
            <a:ext cx="429387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主存和</a:t>
            </a:r>
            <a:r>
              <a:rPr lang="en-US" altLang="zh-CN" sz="2000" dirty="0">
                <a:sym typeface="+mn-ea"/>
              </a:rPr>
              <a:t>cache</a:t>
            </a:r>
            <a:r>
              <a:rPr lang="zh-CN" altLang="en-US" sz="2000" dirty="0">
                <a:sym typeface="+mn-ea"/>
              </a:rPr>
              <a:t>是物理内存的概念，对软件透明；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01080" y="1708150"/>
            <a:ext cx="4625340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用户编程模型是以进程的虚拟存储为抽象中心，主要对应于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DRAM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；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泪滴形 2"/>
          <p:cNvSpPr/>
          <p:nvPr/>
        </p:nvSpPr>
        <p:spPr>
          <a:xfrm rot="18900000">
            <a:off x="5953102" y="5491292"/>
            <a:ext cx="297517" cy="297518"/>
          </a:xfrm>
          <a:prstGeom prst="teardrop">
            <a:avLst>
              <a:gd name="adj" fmla="val 185029"/>
            </a:avLst>
          </a:prstGeom>
          <a:solidFill>
            <a:schemeClr val="bg2">
              <a:lumMod val="25000"/>
            </a:schemeClr>
          </a:solidFill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7" y="792270"/>
            <a:ext cx="5928393" cy="46374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8" grpId="0"/>
      <p:bldP spid="21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38299" y="3020091"/>
            <a:ext cx="422942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PART</a:t>
            </a:r>
            <a:r>
              <a:rPr kumimoji="1" lang="zh-CN" altLang="en-US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FIVE</a:t>
            </a:r>
            <a:endParaRPr kumimoji="1"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23819" y="4291309"/>
            <a:ext cx="4858385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计算机系统中的OS</a:t>
            </a:r>
            <a:endParaRPr lang="zh-CN" altLang="en-US" sz="4400" dirty="0"/>
          </a:p>
          <a:p>
            <a:pPr algn="ctr"/>
            <a:endParaRPr kumimoji="1" lang="zh-CN" altLang="en-US" sz="44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mb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/>
        </p:nvGrpSpPr>
        <p:grpSpPr>
          <a:xfrm rot="16200000">
            <a:off x="5249545" y="4437380"/>
            <a:ext cx="2336800" cy="2569210"/>
            <a:chOff x="6331207" y="3514887"/>
            <a:chExt cx="2423851" cy="2523963"/>
          </a:xfrm>
        </p:grpSpPr>
        <p:sp>
          <p:nvSpPr>
            <p:cNvPr id="16" name="矩形 15"/>
            <p:cNvSpPr/>
            <p:nvPr/>
          </p:nvSpPr>
          <p:spPr>
            <a:xfrm>
              <a:off x="6335707" y="3533775"/>
              <a:ext cx="2419351" cy="250507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6200000">
              <a:off x="7482099" y="2363995"/>
              <a:ext cx="119532" cy="242131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150495" y="1624965"/>
            <a:ext cx="5480050" cy="2524125"/>
            <a:chOff x="562074" y="3514887"/>
            <a:chExt cx="2421888" cy="2523963"/>
          </a:xfrm>
        </p:grpSpPr>
        <p:sp>
          <p:nvSpPr>
            <p:cNvPr id="14" name="矩形 13"/>
            <p:cNvSpPr/>
            <p:nvPr/>
          </p:nvSpPr>
          <p:spPr>
            <a:xfrm>
              <a:off x="564611" y="3533775"/>
              <a:ext cx="2419351" cy="250507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6200000">
              <a:off x="1712966" y="2363995"/>
              <a:ext cx="119532" cy="2421315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07166" y="887765"/>
            <a:ext cx="2927350" cy="436245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marL="342900" lvl="0" indent="-342900" algn="ctr" defTabSz="608965">
              <a:buFont typeface="Wingdings" panose="05000000000000000000" charset="0"/>
              <a:buChar char=""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计算机系统的分层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2" name="文本占位符 1"/>
          <p:cNvSpPr txBox="1"/>
          <p:nvPr/>
        </p:nvSpPr>
        <p:spPr>
          <a:xfrm>
            <a:off x="742315" y="209550"/>
            <a:ext cx="5370830" cy="5295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FIVE  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计算机系统中的</a:t>
            </a: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</a:p>
        </p:txBody>
      </p:sp>
      <p:grpSp>
        <p:nvGrpSpPr>
          <p:cNvPr id="2" name="组 1"/>
          <p:cNvGrpSpPr/>
          <p:nvPr/>
        </p:nvGrpSpPr>
        <p:grpSpPr>
          <a:xfrm>
            <a:off x="6494145" y="1680210"/>
            <a:ext cx="5114925" cy="1822450"/>
            <a:chOff x="3445087" y="3533775"/>
            <a:chExt cx="2428923" cy="2506581"/>
          </a:xfrm>
        </p:grpSpPr>
        <p:sp>
          <p:nvSpPr>
            <p:cNvPr id="15" name="矩形 14"/>
            <p:cNvSpPr/>
            <p:nvPr/>
          </p:nvSpPr>
          <p:spPr>
            <a:xfrm>
              <a:off x="3450159" y="3533775"/>
              <a:ext cx="2419351" cy="2506581"/>
            </a:xfrm>
            <a:prstGeom prst="rect">
              <a:avLst/>
            </a:prstGeom>
            <a:blipFill>
              <a:blip r:embed="rId2"/>
              <a:srcRect/>
              <a:stretch>
                <a:fillRect l="-38670" r="-46492" b="-10902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445087" y="3533775"/>
              <a:ext cx="2428923" cy="2505075"/>
            </a:xfrm>
            <a:prstGeom prst="rect">
              <a:avLst/>
            </a:prstGeom>
            <a:solidFill>
              <a:schemeClr val="accent3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862330" y="5048885"/>
            <a:ext cx="3738245" cy="1074420"/>
            <a:chOff x="15307675" y="4130040"/>
            <a:chExt cx="2428923" cy="2506581"/>
          </a:xfrm>
        </p:grpSpPr>
        <p:sp>
          <p:nvSpPr>
            <p:cNvPr id="17" name="矩形 16"/>
            <p:cNvSpPr/>
            <p:nvPr/>
          </p:nvSpPr>
          <p:spPr>
            <a:xfrm>
              <a:off x="15307675" y="4130040"/>
              <a:ext cx="2419351" cy="2506581"/>
            </a:xfrm>
            <a:prstGeom prst="rect">
              <a:avLst/>
            </a:prstGeom>
            <a:blipFill>
              <a:blip r:embed="rId2"/>
              <a:srcRect/>
              <a:stretch>
                <a:fillRect l="-38670" r="-46492" b="-10902"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5307675" y="4131546"/>
              <a:ext cx="2428923" cy="2505075"/>
            </a:xfrm>
            <a:prstGeom prst="rect">
              <a:avLst/>
            </a:prstGeom>
            <a:solidFill>
              <a:schemeClr val="accent3">
                <a:lumMod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30" y="1967865"/>
            <a:ext cx="5897880" cy="21805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807" y="4258628"/>
            <a:ext cx="6312236" cy="250412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04940" y="2219325"/>
            <a:ext cx="49034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防止硬件被失控的应用程序滥用；</a:t>
            </a:r>
          </a:p>
          <a:p>
            <a:pPr marL="342900" indent="-342900">
              <a:buFont typeface="+mj-lt"/>
              <a:buAutoNum type="alphaLcParenR"/>
            </a:pPr>
            <a:r>
              <a:rPr lang="zh-CN" altLang="en-US" dirty="0">
                <a:solidFill>
                  <a:schemeClr val="bg1"/>
                </a:solidFill>
                <a:sym typeface="+mn-ea"/>
              </a:rPr>
              <a:t>向应用程序提供简单移植的接口来使用硬件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72885" y="1859915"/>
            <a:ext cx="2133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OS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作用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: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90295" y="5151755"/>
            <a:ext cx="3032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OS</a:t>
            </a:r>
            <a:r>
              <a:rPr lang="zh-CN" altLang="en-US">
                <a:solidFill>
                  <a:schemeClr val="bg1"/>
                </a:solidFill>
              </a:rPr>
              <a:t>中的抽象：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82040" y="5471795"/>
            <a:ext cx="3041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进程、虚拟内存和文件系统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315" y="209550"/>
            <a:ext cx="5172710" cy="5295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kumimoji="1" lang="en-US" altLang="zh-CN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FIVE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计算机系统中的OS</a:t>
            </a:r>
            <a:endParaRPr lang="zh-CN" altLang="en-US" dirty="0"/>
          </a:p>
          <a:p>
            <a:pPr marL="0" indent="0">
              <a:buNone/>
            </a:pPr>
            <a:endParaRPr kumimoji="1"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17046" y="887765"/>
            <a:ext cx="1088390" cy="436245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marL="342900" lvl="0" indent="-342900" algn="ctr" defTabSz="608965">
              <a:buFont typeface="Wingdings" panose="05000000000000000000" charset="0"/>
              <a:buChar char=""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  <a:sym typeface="+mn-ea"/>
              </a:rPr>
              <a:t>进程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222250" y="1323975"/>
            <a:ext cx="11826240" cy="31813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BatangChe" panose="02030609000101010101" charset="-127"/>
              <a:buChar char="-"/>
            </a:pPr>
            <a:r>
              <a:rPr lang="zh-CN" altLang="en-US" dirty="0"/>
              <a:t>定义：操作系统对一个正在运行的程序的一种抽象</a:t>
            </a:r>
            <a:endParaRPr lang="en-US" altLang="zh-CN" dirty="0"/>
          </a:p>
          <a:p>
            <a:pPr lvl="2"/>
            <a:r>
              <a:rPr lang="zh-CN" altLang="en-US" dirty="0"/>
              <a:t>是计算机系统中最重要的概念之一；</a:t>
            </a:r>
            <a:endParaRPr lang="en-US" altLang="zh-CN" dirty="0"/>
          </a:p>
          <a:p>
            <a:pPr lvl="2"/>
            <a:r>
              <a:rPr lang="zh-CN" altLang="en-US" dirty="0"/>
              <a:t>一个系统上可以有多个进程并发执行；</a:t>
            </a:r>
            <a:endParaRPr lang="en-US" altLang="zh-CN" dirty="0"/>
          </a:p>
          <a:p>
            <a:pPr lvl="2"/>
            <a:r>
              <a:rPr lang="zh-CN" altLang="en-US" dirty="0"/>
              <a:t>一个</a:t>
            </a:r>
            <a:r>
              <a:rPr lang="en-US" altLang="zh-CN" dirty="0"/>
              <a:t>CPU</a:t>
            </a:r>
            <a:r>
              <a:rPr lang="zh-CN" altLang="en-US" dirty="0"/>
              <a:t>上的进程可以交替执行</a:t>
            </a:r>
            <a:r>
              <a:rPr lang="en-US" altLang="zh-CN" dirty="0"/>
              <a:t>——</a:t>
            </a:r>
            <a:r>
              <a:rPr lang="zh-CN" altLang="en-US" dirty="0"/>
              <a:t>使用“上下文切换”机制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385" y="3318829"/>
            <a:ext cx="5513681" cy="2778443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5457508" y="4201161"/>
            <a:ext cx="1354455" cy="54244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457508" y="5012691"/>
            <a:ext cx="1354455" cy="54244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68875" y="3134162"/>
            <a:ext cx="307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</a:rPr>
              <a:t>（</a:t>
            </a:r>
            <a:r>
              <a:rPr lang="en-US" altLang="zh-CN" b="1" dirty="0">
                <a:solidFill>
                  <a:srgbClr val="00B050"/>
                </a:solidFill>
              </a:rPr>
              <a:t>shell</a:t>
            </a:r>
            <a:r>
              <a:rPr lang="zh-CN" altLang="en-US" b="1" dirty="0">
                <a:solidFill>
                  <a:srgbClr val="00B050"/>
                </a:solidFill>
              </a:rPr>
              <a:t>）                 （</a:t>
            </a:r>
            <a:r>
              <a:rPr lang="en-US" altLang="zh-CN" b="1" dirty="0">
                <a:solidFill>
                  <a:srgbClr val="00B050"/>
                </a:solidFill>
              </a:rPr>
              <a:t>hello</a:t>
            </a:r>
            <a:r>
              <a:rPr lang="zh-CN" altLang="en-US" b="1" dirty="0">
                <a:solidFill>
                  <a:srgbClr val="00B050"/>
                </a:solidFill>
              </a:rPr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46960" y="3581501"/>
            <a:ext cx="1114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上下文切换的简单示意：</a:t>
            </a:r>
          </a:p>
        </p:txBody>
      </p:sp>
      <p:sp>
        <p:nvSpPr>
          <p:cNvPr id="9" name="椭圆形标注 8"/>
          <p:cNvSpPr/>
          <p:nvPr/>
        </p:nvSpPr>
        <p:spPr>
          <a:xfrm>
            <a:off x="9187815" y="1569720"/>
            <a:ext cx="3007995" cy="1066800"/>
          </a:xfrm>
          <a:prstGeom prst="wedgeEllipseCallout">
            <a:avLst>
              <a:gd name="adj1" fmla="val -70139"/>
              <a:gd name="adj2" fmla="val 6916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保存当前进程的上下文、恢复新进程的上下文</a:t>
            </a:r>
          </a:p>
        </p:txBody>
      </p:sp>
      <p:sp>
        <p:nvSpPr>
          <p:cNvPr id="11" name="云形标注 10"/>
          <p:cNvSpPr/>
          <p:nvPr/>
        </p:nvSpPr>
        <p:spPr>
          <a:xfrm>
            <a:off x="-30480" y="3581400"/>
            <a:ext cx="2377440" cy="1804035"/>
          </a:xfrm>
          <a:prstGeom prst="cloudCallout">
            <a:avLst>
              <a:gd name="adj1" fmla="val 85576"/>
              <a:gd name="adj2" fmla="val 4563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从一个进程到另一个进程的转换是由操作系统</a:t>
            </a:r>
            <a:r>
              <a:rPr lang="zh-CN" alt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内核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管理的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315" y="209550"/>
            <a:ext cx="5172710" cy="5295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kumimoji="1" lang="en-US" altLang="zh-CN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FIVE</a:t>
            </a: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计算机系统中的OS</a:t>
            </a:r>
            <a:endParaRPr lang="zh-CN" altLang="en-US" dirty="0"/>
          </a:p>
          <a:p>
            <a:pPr marL="0" indent="0">
              <a:buNone/>
            </a:pPr>
            <a:endParaRPr kumimoji="1"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2446" y="739175"/>
            <a:ext cx="2002790" cy="436245"/>
          </a:xfrm>
          <a:prstGeom prst="rect">
            <a:avLst/>
          </a:prstGeom>
          <a:noFill/>
        </p:spPr>
        <p:txBody>
          <a:bodyPr wrap="none" lIns="68570" tIns="34289" rIns="68570" bIns="34289" rtlCol="0">
            <a:spAutoFit/>
          </a:bodyPr>
          <a:lstStyle/>
          <a:p>
            <a:pPr marL="342900" lvl="0" indent="-342900" algn="ctr" defTabSz="608965">
              <a:buFont typeface="Wingdings" panose="05000000000000000000" charset="0"/>
              <a:buChar char=""/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虚拟存储器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692" y="872430"/>
            <a:ext cx="6564926" cy="4972050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>
          <a:xfrm>
            <a:off x="535305" y="617220"/>
            <a:ext cx="5288446" cy="49117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每个进程看到的是一个一致的、虚拟的存储器</a:t>
            </a:r>
            <a:r>
              <a:rPr lang="en-US" altLang="zh-CN" dirty="0"/>
              <a:t>——</a:t>
            </a:r>
            <a:r>
              <a:rPr lang="zh-CN" altLang="en-US" dirty="0"/>
              <a:t>即进程的虚拟地址空间</a:t>
            </a:r>
            <a:endParaRPr lang="en-US" altLang="zh-CN" dirty="0"/>
          </a:p>
          <a:p>
            <a:pPr lvl="1"/>
            <a:r>
              <a:rPr lang="zh-CN" altLang="en-US" dirty="0"/>
              <a:t>系统中有多个进程，因此有多个独立的虚拟地址空间</a:t>
            </a:r>
            <a:endParaRPr lang="en-US" altLang="zh-CN" dirty="0"/>
          </a:p>
          <a:p>
            <a:pPr lvl="1"/>
            <a:r>
              <a:rPr lang="zh-CN" altLang="en-US" dirty="0"/>
              <a:t>布局：</a:t>
            </a:r>
            <a:endParaRPr lang="en-US" altLang="zh-CN" dirty="0"/>
          </a:p>
          <a:p>
            <a:pPr lvl="2"/>
            <a:r>
              <a:rPr lang="zh-CN" altLang="en-US" dirty="0"/>
              <a:t>程序代码和数据</a:t>
            </a:r>
            <a:endParaRPr lang="en-US" altLang="zh-CN" dirty="0"/>
          </a:p>
          <a:p>
            <a:pPr lvl="2"/>
            <a:r>
              <a:rPr lang="zh-CN" altLang="en-US" dirty="0"/>
              <a:t>堆</a:t>
            </a:r>
            <a:endParaRPr lang="en-US" altLang="zh-CN" dirty="0"/>
          </a:p>
          <a:p>
            <a:pPr lvl="2"/>
            <a:r>
              <a:rPr lang="zh-CN" altLang="en-US" dirty="0"/>
              <a:t>共享库</a:t>
            </a:r>
            <a:endParaRPr lang="en-US" altLang="zh-CN" dirty="0"/>
          </a:p>
          <a:p>
            <a:pPr lvl="2"/>
            <a:r>
              <a:rPr lang="zh-CN" altLang="en-US" dirty="0"/>
              <a:t>栈</a:t>
            </a:r>
            <a:endParaRPr lang="en-US" altLang="zh-CN" dirty="0"/>
          </a:p>
          <a:p>
            <a:pPr lvl="2"/>
            <a:r>
              <a:rPr lang="zh-CN" altLang="en-US" dirty="0"/>
              <a:t>内核虚拟空间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79931" y="3020091"/>
            <a:ext cx="354616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PART</a:t>
            </a:r>
            <a:r>
              <a:rPr kumimoji="1" lang="zh-CN" altLang="en-US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SIX</a:t>
            </a:r>
            <a:endParaRPr kumimoji="1"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26372" y="4291309"/>
            <a:ext cx="46532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计算机系统间通信</a:t>
            </a:r>
          </a:p>
        </p:txBody>
      </p:sp>
    </p:spTree>
  </p:cSld>
  <p:clrMapOvr>
    <a:masterClrMapping/>
  </p:clrMapOvr>
  <p:transition spd="slow">
    <p:comb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315" y="209550"/>
            <a:ext cx="5553710" cy="5295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SIX  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计算机系统间通信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7" r="-1"/>
          <a:stretch>
            <a:fillRect/>
          </a:stretch>
        </p:blipFill>
        <p:spPr>
          <a:xfrm>
            <a:off x="-18288" y="1353140"/>
            <a:ext cx="4783719" cy="479675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999892" y="1353140"/>
            <a:ext cx="7192108" cy="479675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95239" y="6150278"/>
            <a:ext cx="237299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网络也是一种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I/O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设备</a:t>
            </a:r>
          </a:p>
        </p:txBody>
      </p:sp>
      <p:sp>
        <p:nvSpPr>
          <p:cNvPr id="7" name="矩形 6"/>
          <p:cNvSpPr/>
          <p:nvPr/>
        </p:nvSpPr>
        <p:spPr>
          <a:xfrm>
            <a:off x="5011677" y="1353028"/>
            <a:ext cx="20701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 defTabSz="608965">
              <a:buFont typeface="Wingdings" panose="05000000000000000000" charset="0"/>
              <a:buChar char=""/>
            </a:pP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网络接口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55" y="1845310"/>
            <a:ext cx="5493385" cy="4304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315" y="209550"/>
            <a:ext cx="5553710" cy="5295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SIX  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计算机系统间通信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7" r="-1"/>
          <a:stretch>
            <a:fillRect/>
          </a:stretch>
        </p:blipFill>
        <p:spPr>
          <a:xfrm>
            <a:off x="-18415" y="1353185"/>
            <a:ext cx="2375535" cy="47967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44470" y="1353185"/>
            <a:ext cx="9447530" cy="479679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353982" y="5647358"/>
            <a:ext cx="362839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08965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利用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telnet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通过网络远程运行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hello</a:t>
            </a:r>
          </a:p>
        </p:txBody>
      </p:sp>
      <p:sp>
        <p:nvSpPr>
          <p:cNvPr id="7" name="矩形 6"/>
          <p:cNvSpPr/>
          <p:nvPr/>
        </p:nvSpPr>
        <p:spPr>
          <a:xfrm>
            <a:off x="2774572" y="1353028"/>
            <a:ext cx="207010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 defTabSz="608965">
              <a:buFont typeface="Wingdings" panose="05000000000000000000" charset="0"/>
              <a:buChar char=""/>
            </a:pP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sym typeface="+mn-ea"/>
              </a:rPr>
              <a:t>网络协议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315" y="3220085"/>
            <a:ext cx="9417685" cy="2076450"/>
          </a:xfrm>
          <a:prstGeom prst="rect">
            <a:avLst/>
          </a:prstGeom>
        </p:spPr>
      </p:pic>
      <p:sp>
        <p:nvSpPr>
          <p:cNvPr id="9" name="内容占位符 2"/>
          <p:cNvSpPr txBox="1"/>
          <p:nvPr/>
        </p:nvSpPr>
        <p:spPr>
          <a:xfrm>
            <a:off x="2744470" y="1353185"/>
            <a:ext cx="10972800" cy="161417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应用层协议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TCP/IP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592705" y="3020091"/>
            <a:ext cx="4920615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PART</a:t>
            </a:r>
            <a:r>
              <a:rPr kumimoji="1" lang="zh-CN" altLang="en-US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66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SEVEN</a:t>
            </a:r>
            <a:endParaRPr kumimoji="1" lang="zh-CN" altLang="en-US" sz="6600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43972" y="4291309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4400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并行概念</a:t>
            </a:r>
          </a:p>
        </p:txBody>
      </p:sp>
    </p:spTree>
  </p:cSld>
  <p:clrMapOvr>
    <a:masterClrMapping/>
  </p:clrMapOvr>
  <p:transition spd="slow">
    <p:comb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PART SEVEN      </a:t>
            </a: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并行概念</a:t>
            </a:r>
          </a:p>
        </p:txBody>
      </p:sp>
      <p:sp>
        <p:nvSpPr>
          <p:cNvPr id="4" name="折角形 3"/>
          <p:cNvSpPr/>
          <p:nvPr/>
        </p:nvSpPr>
        <p:spPr>
          <a:xfrm>
            <a:off x="1271905" y="1399540"/>
            <a:ext cx="10025380" cy="4799965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" name="内容占位符 2"/>
          <p:cNvSpPr txBox="1"/>
          <p:nvPr/>
        </p:nvSpPr>
        <p:spPr>
          <a:xfrm>
            <a:off x="1271905" y="1399540"/>
            <a:ext cx="10025380" cy="307403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"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并发与并行</a:t>
            </a: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同时性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simultaneity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，多个事件同时在发生</a:t>
            </a: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并发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concurrency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，一段时间内的多个事件在活动（可以是交织进行的）</a:t>
            </a:r>
          </a:p>
          <a:p>
            <a:pPr lvl="1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并行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parallelism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，包含同时性和并发性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课程概要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677" y="1507494"/>
            <a:ext cx="6576646" cy="369251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56"/>
          <a:stretch>
            <a:fillRect/>
          </a:stretch>
        </p:blipFill>
        <p:spPr>
          <a:xfrm>
            <a:off x="0" y="1507494"/>
            <a:ext cx="2192919" cy="369251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66562"/>
          <a:stretch>
            <a:fillRect/>
          </a:stretch>
        </p:blipFill>
        <p:spPr>
          <a:xfrm>
            <a:off x="9999081" y="1507494"/>
            <a:ext cx="2199015" cy="369251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07970" y="1507490"/>
            <a:ext cx="6684010" cy="369252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61101" y="1622495"/>
            <a:ext cx="569214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8965"/>
            <a:r>
              <a:rPr lang="zh-CN" altLang="en-US" sz="2400" b="1">
                <a:solidFill>
                  <a:schemeClr val="tx1"/>
                </a:solidFill>
                <a:sym typeface="+mn-ea"/>
              </a:rPr>
              <a:t>计算机系统基础</a:t>
            </a:r>
            <a:r>
              <a:rPr lang="en-US" altLang="zh-CN" sz="2400" b="1">
                <a:solidFill>
                  <a:schemeClr val="tx1"/>
                </a:solidFill>
                <a:latin typeface="黑体" panose="02010609060101010101" pitchFamily="49" charset="-122"/>
                <a:sym typeface="+mn-ea"/>
              </a:rPr>
              <a:t>—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从程序员角度认识系统</a:t>
            </a:r>
            <a:endParaRPr lang="zh-CN" altLang="en-US" sz="2400" b="1" dirty="0">
              <a:solidFill>
                <a:schemeClr val="tx1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07970" y="2082800"/>
            <a:ext cx="6684010" cy="4119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5000"/>
              </a:lnSpc>
              <a:spcBef>
                <a:spcPct val="30000"/>
              </a:spcBef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目标：</a:t>
            </a:r>
          </a:p>
          <a:p>
            <a:pPr>
              <a:lnSpc>
                <a:spcPct val="150000"/>
              </a:lnSpc>
              <a:spcBef>
                <a:spcPct val="30000"/>
              </a:spcBef>
              <a:buFontTx/>
              <a:buNone/>
            </a:pPr>
            <a:r>
              <a:rPr lang="zh-CN" altLang="en-US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培养学生的</a:t>
            </a:r>
            <a:r>
              <a:rPr lang="zh-CN" altLang="en-US" b="1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系统能力</a:t>
            </a:r>
            <a:r>
              <a:rPr lang="zh-CN" altLang="en-US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，使其成为一个“高效”程序员，在</a:t>
            </a:r>
            <a:r>
              <a:rPr lang="zh-CN" altLang="en-US" b="1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程序调试、性能提升、程序移植和健壮性</a:t>
            </a:r>
            <a:r>
              <a:rPr lang="zh-CN" altLang="en-US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等方面成为高手；建立扎实的计算机系统概念，为后续的</a:t>
            </a:r>
            <a:r>
              <a:rPr lang="en-US" altLang="zh-CN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OS</a:t>
            </a:r>
            <a:r>
              <a:rPr lang="zh-CN" altLang="en-US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、编译、体系结构等课程打下坚实基础。</a:t>
            </a: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IA-64+Linux+C+gcc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solidFill>
                  <a:srgbClr val="54545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为平台</a:t>
            </a: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buFont typeface="Wingdings" panose="05000000000000000000" charset="0"/>
              <a:buChar char=""/>
            </a:pPr>
            <a:r>
              <a:rPr lang="zh-CN" altLang="en-US" dirty="0">
                <a:solidFill>
                  <a:srgbClr val="545454"/>
                </a:solidFill>
                <a:ea typeface="微软雅黑" panose="020B0503020204020204" pitchFamily="34" charset="-122"/>
                <a:sym typeface="+mn-ea"/>
              </a:rPr>
              <a:t>主要内容：描述程序执行的底层机制</a:t>
            </a:r>
          </a:p>
          <a:p>
            <a:pPr indent="0">
              <a:lnSpc>
                <a:spcPct val="150000"/>
              </a:lnSpc>
              <a:spcBef>
                <a:spcPct val="30000"/>
              </a:spcBef>
              <a:buFont typeface="Wingdings" panose="05000000000000000000" charset="0"/>
              <a:buNone/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ct val="30000"/>
              </a:spcBef>
              <a:buFont typeface="Wingdings" panose="05000000000000000000" charset="0"/>
              <a:buChar char=""/>
            </a:pP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SEVEN      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并行概念</a:t>
            </a:r>
          </a:p>
        </p:txBody>
      </p:sp>
      <p:sp>
        <p:nvSpPr>
          <p:cNvPr id="135" name=" 135"/>
          <p:cNvSpPr/>
          <p:nvPr/>
        </p:nvSpPr>
        <p:spPr>
          <a:xfrm rot="16200000">
            <a:off x="4789805" y="2748280"/>
            <a:ext cx="5220335" cy="1202055"/>
          </a:xfrm>
          <a:custGeom>
            <a:avLst/>
            <a:gdLst>
              <a:gd name="connsiteX0" fmla="*/ 4381875 w 6516714"/>
              <a:gd name="connsiteY0" fmla="*/ 0 h 2476413"/>
              <a:gd name="connsiteX1" fmla="*/ 6516714 w 6516714"/>
              <a:gd name="connsiteY1" fmla="*/ 1238208 h 2476413"/>
              <a:gd name="connsiteX2" fmla="*/ 4381875 w 6516714"/>
              <a:gd name="connsiteY2" fmla="*/ 2476413 h 2476413"/>
              <a:gd name="connsiteX3" fmla="*/ 4381875 w 6516714"/>
              <a:gd name="connsiteY3" fmla="*/ 2456682 h 2476413"/>
              <a:gd name="connsiteX4" fmla="*/ 4855462 w 6516714"/>
              <a:gd name="connsiteY4" fmla="*/ 1644997 h 2476413"/>
              <a:gd name="connsiteX5" fmla="*/ 0 w 6516714"/>
              <a:gd name="connsiteY5" fmla="*/ 1238206 h 2476413"/>
              <a:gd name="connsiteX6" fmla="*/ 4855461 w 6516714"/>
              <a:gd name="connsiteY6" fmla="*/ 831415 h 2476413"/>
              <a:gd name="connsiteX7" fmla="*/ 4381875 w 6516714"/>
              <a:gd name="connsiteY7" fmla="*/ 19731 h 247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6714" h="2476413">
                <a:moveTo>
                  <a:pt x="4381875" y="0"/>
                </a:moveTo>
                <a:lnTo>
                  <a:pt x="6516714" y="1238208"/>
                </a:lnTo>
                <a:lnTo>
                  <a:pt x="4381875" y="2476413"/>
                </a:lnTo>
                <a:lnTo>
                  <a:pt x="4381875" y="2456682"/>
                </a:lnTo>
                <a:lnTo>
                  <a:pt x="4855462" y="1644997"/>
                </a:lnTo>
                <a:lnTo>
                  <a:pt x="0" y="1238206"/>
                </a:lnTo>
                <a:lnTo>
                  <a:pt x="4855461" y="831415"/>
                </a:lnTo>
                <a:lnTo>
                  <a:pt x="4381875" y="19731"/>
                </a:lnTo>
                <a:close/>
              </a:path>
            </a:pathLst>
          </a:custGeom>
          <a:solidFill>
            <a:srgbClr val="916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9560" y="906780"/>
            <a:ext cx="37941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 sz="3200" dirty="0">
                <a:sym typeface="+mn-ea"/>
              </a:rPr>
              <a:t>不同层次的并行</a:t>
            </a:r>
            <a:endParaRPr lang="zh-CN" altLang="en-US" sz="3200"/>
          </a:p>
        </p:txBody>
      </p:sp>
      <p:sp>
        <p:nvSpPr>
          <p:cNvPr id="6" name="内容占位符 2"/>
          <p:cNvSpPr txBox="1"/>
          <p:nvPr/>
        </p:nvSpPr>
        <p:spPr>
          <a:xfrm>
            <a:off x="464820" y="1490345"/>
            <a:ext cx="6684010" cy="39077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BatangChe" panose="02030609000101010101" charset="-127"/>
              <a:buChar char="-"/>
            </a:pPr>
            <a:r>
              <a:rPr lang="zh-CN" altLang="en-US" sz="2400" dirty="0"/>
              <a:t>线程级并发</a:t>
            </a:r>
          </a:p>
          <a:p>
            <a:pPr lvl="2"/>
            <a:r>
              <a:rPr lang="zh-CN" altLang="en-US" sz="2000" dirty="0"/>
              <a:t>单处理器系统上的多进程</a:t>
            </a:r>
            <a:r>
              <a:rPr lang="en-US" altLang="zh-CN" sz="2000" dirty="0"/>
              <a:t>/</a:t>
            </a:r>
            <a:r>
              <a:rPr lang="zh-CN" altLang="en-US" sz="2000" dirty="0"/>
              <a:t>多线程并发</a:t>
            </a:r>
            <a:endParaRPr lang="en-US" altLang="zh-CN" sz="2000" dirty="0"/>
          </a:p>
          <a:p>
            <a:pPr lvl="2"/>
            <a:r>
              <a:rPr lang="zh-CN" altLang="en-US" sz="2000" dirty="0"/>
              <a:t>多处理器上的并发</a:t>
            </a:r>
            <a:endParaRPr lang="en-US" altLang="zh-CN" sz="2000" dirty="0"/>
          </a:p>
          <a:p>
            <a:pPr lvl="2"/>
            <a:r>
              <a:rPr lang="zh-CN" altLang="en-US" sz="2000" dirty="0"/>
              <a:t>超线程（</a:t>
            </a:r>
            <a:r>
              <a:rPr lang="en-US" altLang="zh-CN" sz="2000" dirty="0" err="1"/>
              <a:t>hyperthread</a:t>
            </a:r>
            <a:r>
              <a:rPr lang="zh-CN" altLang="en-US" sz="2000" dirty="0"/>
              <a:t>）</a:t>
            </a:r>
            <a:r>
              <a:rPr lang="en-US" altLang="zh-CN" sz="2000" dirty="0"/>
              <a:t>/</a:t>
            </a:r>
            <a:r>
              <a:rPr lang="zh-CN" altLang="en-US" sz="2000" dirty="0"/>
              <a:t>同时多线程上的并发</a:t>
            </a:r>
            <a:endParaRPr lang="en-US" altLang="zh-CN" sz="2000" dirty="0"/>
          </a:p>
          <a:p>
            <a:pPr lvl="3"/>
            <a:r>
              <a:rPr lang="zh-CN" altLang="en-US" sz="1800" dirty="0"/>
              <a:t>普通核上的进程切换需要</a:t>
            </a:r>
            <a:r>
              <a:rPr lang="en-US" altLang="zh-CN" sz="1800" dirty="0"/>
              <a:t>20000</a:t>
            </a:r>
            <a:r>
              <a:rPr lang="zh-CN" altLang="en-US" sz="1800" dirty="0"/>
              <a:t>个时钟周期</a:t>
            </a:r>
            <a:endParaRPr lang="en-US" altLang="zh-CN" sz="1800" dirty="0"/>
          </a:p>
          <a:p>
            <a:pPr lvl="3"/>
            <a:r>
              <a:rPr lang="zh-CN" altLang="en-US" sz="1800" dirty="0"/>
              <a:t>超线程处理器硬件线程切换可以在单个周期完成</a:t>
            </a:r>
            <a:endParaRPr lang="en-US" altLang="zh-CN" sz="1800" dirty="0"/>
          </a:p>
          <a:p>
            <a:pPr lvl="2"/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b="6243"/>
          <a:stretch>
            <a:fillRect/>
          </a:stretch>
        </p:blipFill>
        <p:spPr>
          <a:xfrm>
            <a:off x="1609725" y="3839210"/>
            <a:ext cx="4394200" cy="22885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b="2044"/>
          <a:stretch>
            <a:fillRect/>
          </a:stretch>
        </p:blipFill>
        <p:spPr>
          <a:xfrm>
            <a:off x="8001000" y="2400300"/>
            <a:ext cx="4160520" cy="36512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545830" y="2032000"/>
            <a:ext cx="3070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Intel Core i7</a:t>
            </a:r>
            <a:r>
              <a:rPr lang="zh-CN" altLang="en-US" b="1" dirty="0"/>
              <a:t>多核处理器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960" y="4660900"/>
            <a:ext cx="1655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不同的处理器配置分类。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9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SEVEN      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并行概念</a:t>
            </a:r>
          </a:p>
        </p:txBody>
      </p:sp>
      <p:sp>
        <p:nvSpPr>
          <p:cNvPr id="3" name="内容占位符 2"/>
          <p:cNvSpPr txBox="1"/>
          <p:nvPr/>
        </p:nvSpPr>
        <p:spPr>
          <a:xfrm>
            <a:off x="232410" y="738505"/>
            <a:ext cx="10972800" cy="56851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dirty="0"/>
              <a:t>指令级并行</a:t>
            </a:r>
            <a:endParaRPr lang="en-US" altLang="zh-CN" dirty="0"/>
          </a:p>
          <a:p>
            <a:pPr lvl="2"/>
            <a:r>
              <a:rPr lang="zh-CN" altLang="en-US" dirty="0"/>
              <a:t>处理器可以同时执行多条指令的属性成为指令级并行（</a:t>
            </a:r>
            <a:r>
              <a:rPr lang="en-US" altLang="zh-CN" dirty="0"/>
              <a:t>ILP</a:t>
            </a:r>
            <a:r>
              <a:rPr lang="zh-CN" altLang="en-US" dirty="0"/>
              <a:t>，</a:t>
            </a:r>
            <a:r>
              <a:rPr lang="en-US" altLang="zh-CN" dirty="0"/>
              <a:t>Instruction Level Parallelism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流水</a:t>
            </a:r>
            <a:endParaRPr lang="en-US" altLang="zh-CN" dirty="0"/>
          </a:p>
          <a:p>
            <a:pPr lvl="2"/>
            <a:r>
              <a:rPr lang="zh-CN" altLang="en-US" dirty="0"/>
              <a:t>超标量（</a:t>
            </a:r>
            <a:r>
              <a:rPr lang="en-US" altLang="zh-CN" dirty="0" err="1"/>
              <a:t>superscale</a:t>
            </a:r>
            <a:r>
              <a:rPr lang="zh-CN" altLang="en-US" dirty="0"/>
              <a:t>）</a:t>
            </a:r>
            <a:r>
              <a:rPr lang="en-US" altLang="zh-CN" dirty="0"/>
              <a:t>/</a:t>
            </a:r>
            <a:r>
              <a:rPr lang="zh-CN" altLang="en-US" dirty="0"/>
              <a:t>多发射等技术</a:t>
            </a:r>
            <a:endParaRPr lang="en-US" altLang="zh-CN" dirty="0"/>
          </a:p>
          <a:p>
            <a:pPr lvl="3"/>
            <a:r>
              <a:rPr lang="zh-CN" altLang="en-US" dirty="0"/>
              <a:t>一个周期可以发送</a:t>
            </a:r>
            <a:r>
              <a:rPr lang="en-US" altLang="zh-CN" dirty="0"/>
              <a:t>/</a:t>
            </a:r>
            <a:r>
              <a:rPr lang="zh-CN" altLang="en-US" dirty="0"/>
              <a:t>完成一条以上指令</a:t>
            </a:r>
            <a:endParaRPr lang="en-US" altLang="zh-CN" dirty="0"/>
          </a:p>
          <a:p>
            <a:pPr marL="1371600" lvl="3" indent="0">
              <a:buNone/>
            </a:pPr>
            <a:endParaRPr lang="en-US" altLang="zh-CN" dirty="0"/>
          </a:p>
          <a:p>
            <a:pPr marL="1371600" lvl="3" indent="0">
              <a:buNone/>
            </a:pPr>
            <a:endParaRPr lang="en-US" altLang="zh-CN" dirty="0"/>
          </a:p>
          <a:p>
            <a:pPr marL="1371600" lvl="3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数据并行</a:t>
            </a:r>
            <a:endParaRPr lang="en-US" altLang="zh-CN" dirty="0"/>
          </a:p>
          <a:p>
            <a:pPr lvl="2"/>
            <a:r>
              <a:rPr lang="zh-CN" altLang="en-US" dirty="0"/>
              <a:t>处理器使用特殊硬件允许一条指令完成多个数据的处理</a:t>
            </a:r>
            <a:endParaRPr lang="en-US" altLang="zh-CN" dirty="0"/>
          </a:p>
          <a:p>
            <a:pPr lvl="2"/>
            <a:r>
              <a:rPr lang="zh-CN" altLang="en-US" dirty="0"/>
              <a:t>称为单指令流多数据流</a:t>
            </a:r>
            <a:r>
              <a:rPr lang="en-US" altLang="zh-CN" dirty="0"/>
              <a:t>SIMD</a:t>
            </a:r>
          </a:p>
        </p:txBody>
      </p:sp>
      <p:sp>
        <p:nvSpPr>
          <p:cNvPr id="159" name=" 159"/>
          <p:cNvSpPr/>
          <p:nvPr/>
        </p:nvSpPr>
        <p:spPr>
          <a:xfrm>
            <a:off x="326390" y="3497580"/>
            <a:ext cx="11539855" cy="518160"/>
          </a:xfrm>
          <a:custGeom>
            <a:avLst/>
            <a:gdLst>
              <a:gd name="connsiteX0" fmla="*/ 545178 w 812503"/>
              <a:gd name="connsiteY0" fmla="*/ 0 h 310097"/>
              <a:gd name="connsiteX1" fmla="*/ 812503 w 812503"/>
              <a:gd name="connsiteY1" fmla="*/ 155049 h 310097"/>
              <a:gd name="connsiteX2" fmla="*/ 545178 w 812503"/>
              <a:gd name="connsiteY2" fmla="*/ 310097 h 310097"/>
              <a:gd name="connsiteX3" fmla="*/ 545178 w 812503"/>
              <a:gd name="connsiteY3" fmla="*/ 212220 h 310097"/>
              <a:gd name="connsiteX4" fmla="*/ 0 w 812503"/>
              <a:gd name="connsiteY4" fmla="*/ 259590 h 310097"/>
              <a:gd name="connsiteX5" fmla="*/ 160832 w 812503"/>
              <a:gd name="connsiteY5" fmla="*/ 155049 h 310097"/>
              <a:gd name="connsiteX6" fmla="*/ 0 w 812503"/>
              <a:gd name="connsiteY6" fmla="*/ 50507 h 310097"/>
              <a:gd name="connsiteX7" fmla="*/ 545178 w 812503"/>
              <a:gd name="connsiteY7" fmla="*/ 97878 h 310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503" h="310097">
                <a:moveTo>
                  <a:pt x="545178" y="0"/>
                </a:moveTo>
                <a:lnTo>
                  <a:pt x="812503" y="155049"/>
                </a:lnTo>
                <a:lnTo>
                  <a:pt x="545178" y="310097"/>
                </a:lnTo>
                <a:lnTo>
                  <a:pt x="545178" y="212220"/>
                </a:lnTo>
                <a:lnTo>
                  <a:pt x="0" y="259590"/>
                </a:lnTo>
                <a:lnTo>
                  <a:pt x="160832" y="155049"/>
                </a:lnTo>
                <a:lnTo>
                  <a:pt x="0" y="50507"/>
                </a:lnTo>
                <a:lnTo>
                  <a:pt x="545178" y="97878"/>
                </a:lnTo>
                <a:close/>
              </a:path>
            </a:pathLst>
          </a:custGeom>
          <a:solidFill>
            <a:srgbClr val="9160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09968" y="1638389"/>
            <a:ext cx="5144358" cy="1107996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66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THANK</a:t>
            </a:r>
            <a:r>
              <a:rPr kumimoji="1" lang="zh-CN" altLang="en-US" sz="66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kumimoji="1" lang="en-US" altLang="zh-CN" sz="6600" b="1" dirty="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YOU!</a:t>
            </a:r>
            <a:endParaRPr kumimoji="1" lang="zh-CN" altLang="en-US" sz="6600" b="1" dirty="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课程内容概要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07" r="-1"/>
          <a:stretch>
            <a:fillRect/>
          </a:stretch>
        </p:blipFill>
        <p:spPr>
          <a:xfrm>
            <a:off x="-18415" y="1353185"/>
            <a:ext cx="4036695" cy="479679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481830" y="1353185"/>
            <a:ext cx="7709535" cy="479679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481513" y="1353185"/>
            <a:ext cx="4167187" cy="2835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1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/*---sum.c---*/</a:t>
            </a:r>
          </a:p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b="1"/>
              <a:t>int sum(int a[ ], unsigned len)</a:t>
            </a:r>
          </a:p>
          <a:p>
            <a:pPr marL="342900" indent="-342900" eaLnBrk="0" hangingPunct="0"/>
            <a:r>
              <a:rPr lang="en-US" altLang="zh-CN" b="1"/>
              <a:t>{</a:t>
            </a:r>
          </a:p>
          <a:p>
            <a:pPr marL="342900" indent="-342900" eaLnBrk="0" hangingPunct="0"/>
            <a:r>
              <a:rPr lang="en-US" altLang="zh-CN" b="1"/>
              <a:t>	int 	i</a:t>
            </a:r>
            <a:r>
              <a:rPr lang="zh-CN" altLang="en-US" b="1"/>
              <a:t>，</a:t>
            </a:r>
            <a:r>
              <a:rPr lang="en-US" altLang="zh-CN" b="1"/>
              <a:t>sum = 0;</a:t>
            </a:r>
          </a:p>
          <a:p>
            <a:pPr marL="342900" indent="-342900" eaLnBrk="0" hangingPunct="0"/>
            <a:r>
              <a:rPr lang="en-US" altLang="zh-CN" b="1"/>
              <a:t>	for	(i = 0; i &lt;= len–1; i++)</a:t>
            </a:r>
          </a:p>
          <a:p>
            <a:pPr marL="342900" indent="-342900" eaLnBrk="0" hangingPunct="0"/>
            <a:r>
              <a:rPr lang="en-US" altLang="zh-CN" b="1"/>
              <a:t>      	sum += a[i];</a:t>
            </a:r>
          </a:p>
          <a:p>
            <a:pPr marL="342900" indent="-342900" eaLnBrk="0" hangingPunct="0"/>
            <a:r>
              <a:rPr lang="en-US" altLang="zh-CN" b="1"/>
              <a:t>	return sum;</a:t>
            </a:r>
          </a:p>
          <a:p>
            <a:pPr marL="342900" indent="-342900" eaLnBrk="0" hangingPunct="0"/>
            <a:r>
              <a:rPr lang="en-US" altLang="zh-CN" b="1"/>
              <a:t>}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4943475" y="2834640"/>
            <a:ext cx="2802890" cy="4572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7746365" y="2044065"/>
            <a:ext cx="681355" cy="69659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8234045" y="1675765"/>
            <a:ext cx="4088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各类语句的转换与表示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指令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（第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  <a:sym typeface="+mn-ea"/>
              </a:rPr>
              <a:t>章）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5470525" y="3108960"/>
            <a:ext cx="1280795" cy="304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5" idx="1"/>
          </p:cNvCxnSpPr>
          <p:nvPr/>
        </p:nvCxnSpPr>
        <p:spPr>
          <a:xfrm flipV="1">
            <a:off x="6827520" y="1675765"/>
            <a:ext cx="1600200" cy="1433195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8427720" y="1353185"/>
            <a:ext cx="2514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7030A0"/>
                </a:solidFill>
                <a:ea typeface="微软雅黑" panose="020B0503020204020204" pitchFamily="34" charset="-122"/>
                <a:sym typeface="+mn-ea"/>
              </a:rPr>
              <a:t>数据的运算（第</a:t>
            </a:r>
            <a:r>
              <a:rPr lang="en-US" altLang="zh-CN" b="1" dirty="0">
                <a:solidFill>
                  <a:srgbClr val="7030A0"/>
                </a:solidFill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b="1" dirty="0">
                <a:solidFill>
                  <a:srgbClr val="7030A0"/>
                </a:solidFill>
                <a:ea typeface="微软雅黑" panose="020B0503020204020204" pitchFamily="34" charset="-122"/>
                <a:sym typeface="+mn-ea"/>
              </a:rPr>
              <a:t>章）</a:t>
            </a:r>
          </a:p>
          <a:p>
            <a:endParaRPr lang="zh-CN" altLang="en-US" b="1" dirty="0">
              <a:solidFill>
                <a:srgbClr val="7030A0"/>
              </a:solidFill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481830" y="3897948"/>
            <a:ext cx="3376613" cy="2835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0" hangingPunct="0">
              <a:spcBef>
                <a:spcPct val="1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/*---main.c---*/</a:t>
            </a:r>
          </a:p>
          <a:p>
            <a:pPr marL="342900" indent="-342900" eaLnBrk="0" hangingPunct="0">
              <a:spcBef>
                <a:spcPct val="10000"/>
              </a:spcBef>
            </a:pPr>
            <a:r>
              <a:rPr lang="en-US" altLang="zh-CN" b="1"/>
              <a:t>int main()</a:t>
            </a:r>
          </a:p>
          <a:p>
            <a:pPr marL="342900" indent="-342900" eaLnBrk="0" hangingPunct="0"/>
            <a:r>
              <a:rPr lang="en-US" altLang="zh-CN" b="1"/>
              <a:t>{</a:t>
            </a:r>
          </a:p>
          <a:p>
            <a:pPr marL="342900" indent="-342900" eaLnBrk="0" hangingPunct="0"/>
            <a:r>
              <a:rPr lang="en-US" altLang="zh-CN" b="1"/>
              <a:t>	int 	a[1]={100};</a:t>
            </a:r>
          </a:p>
          <a:p>
            <a:pPr marL="342900" indent="-342900" eaLnBrk="0" hangingPunct="0"/>
            <a:r>
              <a:rPr lang="en-US" altLang="zh-CN" b="1"/>
              <a:t>	int   sum; sum=sum(a,0);</a:t>
            </a:r>
          </a:p>
          <a:p>
            <a:pPr marL="342900" indent="-342900" eaLnBrk="0" hangingPunct="0"/>
            <a:r>
              <a:rPr lang="en-US" altLang="zh-CN" b="1"/>
              <a:t>    printf(“%d”,sum);</a:t>
            </a:r>
          </a:p>
          <a:p>
            <a:pPr marL="342900" indent="-342900" eaLnBrk="0" hangingPunct="0"/>
            <a:r>
              <a:rPr lang="en-US" altLang="zh-CN" b="1"/>
              <a:t>}</a:t>
            </a: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4907915" y="5090160"/>
            <a:ext cx="1006475" cy="1524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853430" y="2412365"/>
            <a:ext cx="2574290" cy="249491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234045" y="2044065"/>
            <a:ext cx="3957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66CC"/>
                </a:solidFill>
                <a:ea typeface="微软雅黑" panose="020B0503020204020204" pitchFamily="34" charset="-122"/>
                <a:sym typeface="+mn-ea"/>
              </a:rPr>
              <a:t>各类复杂数据类型的转换表示</a:t>
            </a:r>
            <a:r>
              <a:rPr lang="en-US" altLang="zh-CN" b="1">
                <a:solidFill>
                  <a:srgbClr val="0066CC"/>
                </a:solidFill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b="1">
                <a:solidFill>
                  <a:srgbClr val="0066CC"/>
                </a:solidFill>
                <a:ea typeface="微软雅黑" panose="020B0503020204020204" pitchFamily="34" charset="-122"/>
                <a:sym typeface="+mn-ea"/>
              </a:rPr>
              <a:t>第</a:t>
            </a:r>
            <a:r>
              <a:rPr lang="en-US" altLang="zh-CN" b="1">
                <a:solidFill>
                  <a:srgbClr val="0066CC"/>
                </a:solidFill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zh-CN" b="1">
                <a:solidFill>
                  <a:srgbClr val="0066CC"/>
                </a:solidFill>
                <a:ea typeface="微软雅黑" panose="020B0503020204020204" pitchFamily="34" charset="-122"/>
                <a:sym typeface="+mn-ea"/>
              </a:rPr>
              <a:t>章</a:t>
            </a:r>
            <a:r>
              <a:rPr lang="en-US" altLang="zh-CN" b="1">
                <a:solidFill>
                  <a:srgbClr val="0066CC"/>
                </a:solidFill>
                <a:ea typeface="微软雅黑" panose="020B0503020204020204" pitchFamily="34" charset="-122"/>
                <a:sym typeface="+mn-ea"/>
              </a:rPr>
              <a:t>)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6142355" y="5105400"/>
            <a:ext cx="41021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6583045" y="2773680"/>
            <a:ext cx="1844675" cy="213360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427720" y="2405380"/>
            <a:ext cx="312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数据的表示（第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章）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6613525" y="5410200"/>
            <a:ext cx="768985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482840" y="3431540"/>
            <a:ext cx="751205" cy="1752600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159750" y="3063240"/>
            <a:ext cx="4031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7030A0"/>
                </a:solidFill>
                <a:ea typeface="微软雅黑" panose="020B0503020204020204" pitchFamily="34" charset="-122"/>
                <a:sym typeface="+mn-ea"/>
              </a:rPr>
              <a:t>过程（函数）调用的转换表示（第</a:t>
            </a:r>
            <a:r>
              <a:rPr lang="en-US" altLang="zh-CN" b="1">
                <a:solidFill>
                  <a:srgbClr val="7030A0"/>
                </a:solidFill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b="1">
                <a:solidFill>
                  <a:srgbClr val="7030A0"/>
                </a:solidFill>
                <a:ea typeface="微软雅黑" panose="020B0503020204020204" pitchFamily="34" charset="-122"/>
                <a:sym typeface="+mn-ea"/>
              </a:rPr>
              <a:t>章）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4739005" y="5684520"/>
            <a:ext cx="208851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6827520" y="2880360"/>
            <a:ext cx="1965960" cy="280416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871585" y="2740660"/>
            <a:ext cx="2682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输入输出</a:t>
            </a:r>
            <a:r>
              <a:rPr lang="en-US" altLang="zh-CN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(I/O)</a:t>
            </a:r>
            <a:r>
              <a:rPr lang="zh-CN" altLang="en-US" b="1" dirty="0">
                <a:solidFill>
                  <a:schemeClr val="accent4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（第10章）</a:t>
            </a:r>
            <a:endParaRPr lang="zh-CN" altLang="en-US"/>
          </a:p>
        </p:txBody>
      </p:sp>
      <p:pic>
        <p:nvPicPr>
          <p:cNvPr id="516126" name="Picture 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70190" y="4516755"/>
            <a:ext cx="4321175" cy="1633220"/>
          </a:xfrm>
          <a:prstGeom prst="rect">
            <a:avLst/>
          </a:prstGeom>
          <a:noFill/>
        </p:spPr>
      </p:pic>
      <p:sp>
        <p:nvSpPr>
          <p:cNvPr id="25" name="文本框 24"/>
          <p:cNvSpPr txBox="1"/>
          <p:nvPr/>
        </p:nvSpPr>
        <p:spPr>
          <a:xfrm>
            <a:off x="8562975" y="3431540"/>
            <a:ext cx="362839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链接（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linker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）和加载（第7章）</a:t>
            </a:r>
            <a:endParaRPr lang="zh-CN" altLang="en-US" b="1" dirty="0">
              <a:solidFill>
                <a:srgbClr val="F23C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spcBef>
                <a:spcPct val="10000"/>
              </a:spcBef>
            </a:pPr>
            <a: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程序执行（存储器访问）（第7章）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异常和中断处理（第8章）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16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16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7" grpId="0"/>
      <p:bldP spid="18" grpId="0"/>
      <p:bldP spid="21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课程内容概要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折角形 3"/>
          <p:cNvSpPr/>
          <p:nvPr/>
        </p:nvSpPr>
        <p:spPr>
          <a:xfrm>
            <a:off x="358775" y="1041400"/>
            <a:ext cx="11696065" cy="5425440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15747" name="Rectangle 3"/>
          <p:cNvSpPr>
            <a:spLocks noGrp="1" noChangeArrowheads="1"/>
          </p:cNvSpPr>
          <p:nvPr/>
        </p:nvSpPr>
        <p:spPr>
          <a:xfrm>
            <a:off x="358775" y="1041400"/>
            <a:ext cx="7677150" cy="5472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5000"/>
              </a:lnSpc>
              <a:spcBef>
                <a:spcPct val="35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使学生清楚理解：</a:t>
            </a:r>
          </a:p>
          <a:p>
            <a:pPr>
              <a:lnSpc>
                <a:spcPct val="105000"/>
              </a:lnSpc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计算机是</a:t>
            </a:r>
            <a:r>
              <a:rPr lang="zh-CN" altLang="en-US" dirty="0">
                <a:ln/>
                <a:solidFill>
                  <a:srgbClr val="916078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如何生成和运行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可执行文件的！</a:t>
            </a:r>
          </a:p>
          <a:p>
            <a:pPr>
              <a:lnSpc>
                <a:spcPct val="105000"/>
              </a:lnSpc>
              <a:spcBef>
                <a:spcPct val="35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重点在高级语言以下各抽象层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5000"/>
              </a:lnSpc>
              <a:spcBef>
                <a:spcPct val="3500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语言程序设计层</a:t>
            </a:r>
          </a:p>
          <a:p>
            <a:pPr lvl="2">
              <a:lnSpc>
                <a:spcPct val="105000"/>
              </a:lnSpc>
              <a:spcBef>
                <a:spcPct val="35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数据的机器级表示、运算</a:t>
            </a:r>
          </a:p>
          <a:p>
            <a:pPr lvl="2">
              <a:lnSpc>
                <a:spcPct val="105000"/>
              </a:lnSpc>
              <a:spcBef>
                <a:spcPct val="35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语句和过程调用的机器级表示</a:t>
            </a:r>
          </a:p>
          <a:p>
            <a:pPr lvl="1">
              <a:lnSpc>
                <a:spcPct val="105000"/>
              </a:lnSpc>
              <a:spcBef>
                <a:spcPct val="35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指令集体系结构（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）和汇编层 </a:t>
            </a:r>
          </a:p>
          <a:p>
            <a:pPr lvl="2">
              <a:lnSpc>
                <a:spcPct val="105000"/>
              </a:lnSpc>
              <a:spcBef>
                <a:spcPct val="35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指令系统、机器代码、汇编语言</a:t>
            </a:r>
          </a:p>
          <a:p>
            <a:pPr lvl="1">
              <a:lnSpc>
                <a:spcPct val="105000"/>
              </a:lnSpc>
              <a:spcBef>
                <a:spcPct val="35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微体系结构及硬件层</a:t>
            </a:r>
          </a:p>
          <a:p>
            <a:pPr lvl="2">
              <a:lnSpc>
                <a:spcPct val="105000"/>
              </a:lnSpc>
              <a:spcBef>
                <a:spcPct val="35000"/>
              </a:spcBef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的通用结构</a:t>
            </a:r>
          </a:p>
          <a:p>
            <a:pPr lvl="2">
              <a:lnSpc>
                <a:spcPct val="105000"/>
              </a:lnSpc>
              <a:spcBef>
                <a:spcPct val="35000"/>
              </a:spcBef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层次结构存储系统</a:t>
            </a:r>
          </a:p>
          <a:p>
            <a:pPr lvl="1">
              <a:lnSpc>
                <a:spcPct val="105000"/>
              </a:lnSpc>
              <a:spcBef>
                <a:spcPct val="35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微软雅黑" panose="020B0503020204020204" pitchFamily="34" charset="-122"/>
              </a:rPr>
              <a:t>操作系统、编译和链接的部分内容</a:t>
            </a: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47523" y="1763713"/>
            <a:ext cx="3751262" cy="472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5753" name="Rectangle 9"/>
          <p:cNvSpPr>
            <a:spLocks noChangeArrowheads="1"/>
          </p:cNvSpPr>
          <p:nvPr/>
        </p:nvSpPr>
        <p:spPr bwMode="auto">
          <a:xfrm>
            <a:off x="6938010" y="2889250"/>
            <a:ext cx="3600450" cy="449263"/>
          </a:xfrm>
          <a:prstGeom prst="rect">
            <a:avLst/>
          </a:prstGeom>
          <a:solidFill>
            <a:srgbClr val="008080">
              <a:alpha val="25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54" name="Rectangle 10"/>
          <p:cNvSpPr>
            <a:spLocks noChangeArrowheads="1"/>
          </p:cNvSpPr>
          <p:nvPr/>
        </p:nvSpPr>
        <p:spPr bwMode="auto">
          <a:xfrm>
            <a:off x="6938010" y="3833813"/>
            <a:ext cx="3600450" cy="539750"/>
          </a:xfrm>
          <a:prstGeom prst="rect">
            <a:avLst/>
          </a:prstGeom>
          <a:solidFill>
            <a:srgbClr val="FFCC00">
              <a:alpha val="25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55" name="Rectangle 11"/>
          <p:cNvSpPr>
            <a:spLocks noChangeArrowheads="1"/>
          </p:cNvSpPr>
          <p:nvPr/>
        </p:nvSpPr>
        <p:spPr bwMode="auto">
          <a:xfrm>
            <a:off x="6938010" y="4419600"/>
            <a:ext cx="3600450" cy="449263"/>
          </a:xfrm>
          <a:prstGeom prst="rect">
            <a:avLst/>
          </a:prstGeom>
          <a:solidFill>
            <a:srgbClr val="FF0000">
              <a:alpha val="25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56" name="Rectangle 12"/>
          <p:cNvSpPr>
            <a:spLocks noChangeArrowheads="1"/>
          </p:cNvSpPr>
          <p:nvPr/>
        </p:nvSpPr>
        <p:spPr bwMode="auto">
          <a:xfrm>
            <a:off x="6938010" y="3338513"/>
            <a:ext cx="3600450" cy="495300"/>
          </a:xfrm>
          <a:prstGeom prst="rect">
            <a:avLst/>
          </a:prstGeom>
          <a:solidFill>
            <a:srgbClr val="800080">
              <a:alpha val="25000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5760" name="Group 16"/>
          <p:cNvGrpSpPr/>
          <p:nvPr/>
        </p:nvGrpSpPr>
        <p:grpSpPr bwMode="auto">
          <a:xfrm>
            <a:off x="8287385" y="773113"/>
            <a:ext cx="2457450" cy="2501900"/>
            <a:chOff x="4156" y="471"/>
            <a:chExt cx="1548" cy="1576"/>
          </a:xfrm>
        </p:grpSpPr>
        <p:sp>
          <p:nvSpPr>
            <p:cNvPr id="415757" name="Text Box 13"/>
            <p:cNvSpPr txBox="1">
              <a:spLocks noChangeArrowheads="1"/>
            </p:cNvSpPr>
            <p:nvPr/>
          </p:nvSpPr>
          <p:spPr bwMode="auto">
            <a:xfrm>
              <a:off x="4156" y="471"/>
              <a:ext cx="1548" cy="5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FF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“问题求解”课程解决应用</a:t>
              </a:r>
              <a:r>
                <a:rPr lang="en-US" altLang="zh-CN" b="1">
                  <a:solidFill>
                    <a:srgbClr val="0000FF"/>
                  </a:solidFill>
                  <a:ea typeface="微软雅黑" panose="020B0503020204020204" pitchFamily="34" charset="-122"/>
                  <a:cs typeface="Arial" panose="020B0604020202020204" pitchFamily="34" charset="0"/>
                </a:rPr>
                <a:t>→</a:t>
              </a:r>
              <a:r>
                <a:rPr lang="zh-CN" altLang="en-US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算法（数据结构）</a:t>
              </a:r>
              <a:r>
                <a:rPr lang="en-US" altLang="zh-CN" b="1">
                  <a:solidFill>
                    <a:srgbClr val="0000FF"/>
                  </a:solidFill>
                </a:rPr>
                <a:t>→</a:t>
              </a:r>
              <a:r>
                <a:rPr lang="zh-CN" altLang="en-US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编程层</a:t>
              </a:r>
            </a:p>
          </p:txBody>
        </p:sp>
        <p:sp>
          <p:nvSpPr>
            <p:cNvPr id="415759" name="Line 15"/>
            <p:cNvSpPr>
              <a:spLocks noChangeShapeType="1"/>
            </p:cNvSpPr>
            <p:nvPr/>
          </p:nvSpPr>
          <p:spPr bwMode="auto">
            <a:xfrm>
              <a:off x="5658" y="1054"/>
              <a:ext cx="0" cy="9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5751" name="Group 7"/>
          <p:cNvGrpSpPr/>
          <p:nvPr/>
        </p:nvGrpSpPr>
        <p:grpSpPr bwMode="auto">
          <a:xfrm>
            <a:off x="3197861" y="2476183"/>
            <a:ext cx="3559174" cy="2462212"/>
            <a:chOff x="978" y="1601"/>
            <a:chExt cx="2242" cy="1551"/>
          </a:xfrm>
        </p:grpSpPr>
        <p:sp>
          <p:nvSpPr>
            <p:cNvPr id="415749" name="Line 5"/>
            <p:cNvSpPr>
              <a:spLocks noChangeShapeType="1"/>
            </p:cNvSpPr>
            <p:nvPr/>
          </p:nvSpPr>
          <p:spPr bwMode="auto">
            <a:xfrm>
              <a:off x="978" y="1601"/>
              <a:ext cx="2242" cy="3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50" name="Line 6"/>
            <p:cNvSpPr>
              <a:spLocks noChangeShapeType="1"/>
            </p:cNvSpPr>
            <p:nvPr/>
          </p:nvSpPr>
          <p:spPr bwMode="auto">
            <a:xfrm>
              <a:off x="3220" y="1933"/>
              <a:ext cx="0" cy="121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15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5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5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1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1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3" grpId="0" bldLvl="0" animBg="1"/>
      <p:bldP spid="415754" grpId="0" bldLvl="0" animBg="1"/>
      <p:bldP spid="415755" grpId="0" bldLvl="0" animBg="1"/>
      <p:bldP spid="41575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课程内容概要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折角形 3"/>
          <p:cNvSpPr/>
          <p:nvPr/>
        </p:nvSpPr>
        <p:spPr>
          <a:xfrm>
            <a:off x="977900" y="1041400"/>
            <a:ext cx="9984740" cy="5425440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>
          <a:xfrm>
            <a:off x="977900" y="1772285"/>
            <a:ext cx="7727950" cy="5218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5000"/>
              </a:lnSpc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内容组织：</a:t>
            </a:r>
          </a:p>
          <a:p>
            <a:pPr>
              <a:lnSpc>
                <a:spcPct val="10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第一部分 程序结构和执行（</a:t>
            </a:r>
            <a:r>
              <a:rPr lang="zh-CN" altLang="en-US" dirty="0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表示和转换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>
              <a:lnSpc>
                <a:spcPct val="10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计算机系统概述（第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章）</a:t>
            </a:r>
          </a:p>
          <a:p>
            <a:pPr lvl="1">
              <a:lnSpc>
                <a:spcPct val="10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信息的表示与处理（第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章）</a:t>
            </a:r>
          </a:p>
          <a:p>
            <a:pPr lvl="1">
              <a:lnSpc>
                <a:spcPct val="10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程序的机器级表示（第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存储器层次结构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虚拟存储器（第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章）</a:t>
            </a:r>
          </a:p>
          <a:p>
            <a:pPr>
              <a:lnSpc>
                <a:spcPct val="10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第二部分 在系统上运行程序（</a:t>
            </a:r>
            <a:r>
              <a:rPr lang="zh-CN" altLang="en-US" dirty="0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执行控制流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>
              <a:lnSpc>
                <a:spcPct val="10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程序的链接 （第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章）</a:t>
            </a:r>
          </a:p>
          <a:p>
            <a:pPr lvl="1">
              <a:lnSpc>
                <a:spcPct val="10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程序的执行 （第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章）</a:t>
            </a:r>
          </a:p>
          <a:p>
            <a:pPr lvl="1">
              <a:lnSpc>
                <a:spcPct val="10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异常控制流 （第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章）</a:t>
            </a:r>
          </a:p>
          <a:p>
            <a:pPr lvl="1">
              <a:lnSpc>
                <a:spcPct val="10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操作的实现 （第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77900" y="1227455"/>
            <a:ext cx="5934075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前导知识：</a:t>
            </a:r>
            <a:r>
              <a:rPr lang="en-US" altLang="zh-CN" sz="2400" b="1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6912029" y="3371935"/>
            <a:ext cx="2205246" cy="765085"/>
          </a:xfrm>
          <a:prstGeom prst="wedgeRectCallout">
            <a:avLst>
              <a:gd name="adj1" fmla="val -72576"/>
              <a:gd name="adj2" fmla="val 2768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</a:rPr>
              <a:t>将在</a:t>
            </a:r>
            <a:r>
              <a:rPr lang="en-US" altLang="zh-CN" sz="2000" dirty="0">
                <a:solidFill>
                  <a:schemeClr val="tx1"/>
                </a:solidFill>
              </a:rPr>
              <a:t>《</a:t>
            </a:r>
            <a:r>
              <a:rPr lang="zh-CN" altLang="en-US" sz="2000" dirty="0">
                <a:solidFill>
                  <a:schemeClr val="tx1"/>
                </a:solidFill>
              </a:rPr>
              <a:t>操作系统</a:t>
            </a:r>
            <a:r>
              <a:rPr lang="en-US" altLang="zh-CN" sz="2000" dirty="0">
                <a:solidFill>
                  <a:schemeClr val="tx1"/>
                </a:solidFill>
              </a:rPr>
              <a:t>》</a:t>
            </a:r>
            <a:r>
              <a:rPr lang="zh-CN" altLang="en-US" sz="2000" dirty="0">
                <a:solidFill>
                  <a:schemeClr val="tx1"/>
                </a:solidFill>
              </a:rPr>
              <a:t>课程中详细讲解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课程内容概要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折角形 3"/>
          <p:cNvSpPr/>
          <p:nvPr/>
        </p:nvSpPr>
        <p:spPr>
          <a:xfrm>
            <a:off x="358775" y="837565"/>
            <a:ext cx="11696065" cy="5741035"/>
          </a:xfrm>
          <a:prstGeom prst="foldedCorner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14723" name="Rectangle 3"/>
          <p:cNvSpPr>
            <a:spLocks noGrp="1" noChangeArrowheads="1"/>
          </p:cNvSpPr>
          <p:nvPr/>
        </p:nvSpPr>
        <p:spPr>
          <a:xfrm>
            <a:off x="468313" y="836613"/>
            <a:ext cx="8513762" cy="5741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zh-CN" altLang="en-US" sz="2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三个主题：</a:t>
            </a: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表示（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zh-CN" altLang="en-US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不同数据类型（包括带符号整数、无符号整数、浮点数、数组、结构等）在寄存器或存储器中如何表示和存储？</a:t>
            </a:r>
          </a:p>
          <a:p>
            <a:pPr lvl="1"/>
            <a:r>
              <a:rPr lang="zh-CN" altLang="en-US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指令如何表示和编码（译码）？</a:t>
            </a:r>
          </a:p>
          <a:p>
            <a:pPr lvl="1"/>
            <a:r>
              <a:rPr lang="zh-CN" altLang="en-US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存储地址（指针）如何表示以及如何生成复杂数据结构中数据元素的地址？</a:t>
            </a: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转换（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Translation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zh-CN" altLang="en-US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高级语言程序对应的机器级代码是怎样的？</a:t>
            </a: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执行控制流（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Control flow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/>
            <a:r>
              <a:rPr lang="zh-CN" altLang="en-US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计算机能理解的“程序”是如何组织和控制的？</a:t>
            </a:r>
          </a:p>
          <a:p>
            <a:pPr lvl="1"/>
            <a:r>
              <a:rPr lang="zh-CN" altLang="en-US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如何在计算机中组织多个程序的并发执行？</a:t>
            </a:r>
          </a:p>
          <a:p>
            <a:pPr lvl="1"/>
            <a:r>
              <a:rPr lang="zh-CN" altLang="en-US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逻辑控制流中的异常事件及其处理</a:t>
            </a:r>
          </a:p>
          <a:p>
            <a:pPr lvl="1"/>
            <a:r>
              <a:rPr lang="en-US" altLang="zh-CN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操作的执行控制流（用户态</a:t>
            </a:r>
            <a:r>
              <a:rPr lang="zh-CN" altLang="en-US">
                <a:solidFill>
                  <a:srgbClr val="916078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→内核态</a:t>
            </a:r>
            <a:r>
              <a:rPr lang="zh-CN" altLang="en-US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4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4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4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4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742042" y="209635"/>
            <a:ext cx="4868117" cy="5295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课程的意义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53625" y="1409995"/>
            <a:ext cx="9984154" cy="337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charset="0"/>
              <a:buChar char="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计算资源多样化，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I/O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设备无处不在，数据中心、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PMD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等共存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软件和硬件协同设计</a:t>
            </a:r>
            <a:r>
              <a:rPr lang="zh-CN" altLang="en-US" sz="20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（硬件、</a:t>
            </a:r>
            <a:r>
              <a:rPr lang="en-US" altLang="zh-CN" sz="20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OS</a:t>
            </a:r>
            <a:r>
              <a:rPr lang="zh-CN" altLang="en-US" sz="20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和编译器之间的关联更加密切） </a:t>
            </a:r>
            <a:r>
              <a:rPr lang="en-US" altLang="zh-CN" sz="20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Apple</a:t>
            </a:r>
            <a:r>
              <a:rPr lang="zh-CN" altLang="en-US" sz="2000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 sz="2000" b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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对应用程序员的要求更高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编写高效程序必需了解计算机底层结构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必需掌握并行程序设计技术和工具</a:t>
            </a:r>
          </a:p>
          <a:p>
            <a:pPr marL="742950" lvl="1" indent="-285750">
              <a:lnSpc>
                <a:spcPct val="110000"/>
              </a:lnSpc>
              <a:buFont typeface="Wingdings" panose="05000000000000000000" charset="0"/>
              <a:buChar char=""/>
            </a:pPr>
            <a:r>
              <a:rPr lang="zh-CN" altLang="en-US" b="1" dirty="0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应用问题更复杂，领域更广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气象、生物、医药、地质、天文等领域的高性能计算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Google、百度等互联网应用领域海量“大数据“处理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物联网（移动设备、信息家电等）嵌入式开发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银行、保险、证券等大型数据库系统开发和维护</a:t>
            </a:r>
          </a:p>
          <a:p>
            <a:pPr marL="1200150" lvl="2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游戏、多媒体等实时处理软件开发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6153" y="739123"/>
            <a:ext cx="904986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8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6817" y="3743297"/>
            <a:ext cx="904986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8965">
              <a:lnSpc>
                <a:spcPct val="130000"/>
              </a:lnSpc>
            </a:pPr>
            <a:r>
              <a:rPr lang="zh-CN" altLang="en-US" sz="8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6" name="文本框 8"/>
          <p:cNvSpPr txBox="1"/>
          <p:nvPr/>
        </p:nvSpPr>
        <p:spPr>
          <a:xfrm>
            <a:off x="1669220" y="4991282"/>
            <a:ext cx="9668607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000" b="1">
                <a:solidFill>
                  <a:srgbClr val="99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“并行”成为重要主题、培养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具有系统观的软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硬件贯通人才</a:t>
            </a:r>
            <a:r>
              <a:rPr lang="zh-CN" altLang="en-US" sz="2000" b="1">
                <a:solidFill>
                  <a:srgbClr val="99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是关键！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742315" y="860743"/>
            <a:ext cx="7021513" cy="4270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200" b="1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en-US" altLang="zh-CN" sz="2200" b="1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200" b="1">
                <a:solidFill>
                  <a:srgbClr val="9160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时代的几个特征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theme/theme1.xml><?xml version="1.0" encoding="utf-8"?>
<a:theme xmlns:a="http://schemas.openxmlformats.org/drawingml/2006/main" name="清风素材 https://12sc.taobao.com/">
  <a:themeElements>
    <a:clrScheme name="自定义 7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D078A5"/>
      </a:accent1>
      <a:accent2>
        <a:srgbClr val="7E4460"/>
      </a:accent2>
      <a:accent3>
        <a:srgbClr val="F3D06C"/>
      </a:accent3>
      <a:accent4>
        <a:srgbClr val="F4445A"/>
      </a:accent4>
      <a:accent5>
        <a:srgbClr val="E4DBCD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3386</TotalTime>
  <Words>3200</Words>
  <Application>Microsoft Office PowerPoint</Application>
  <PresentationFormat>宽屏</PresentationFormat>
  <Paragraphs>428</Paragraphs>
  <Slides>42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BatangChe</vt:lpstr>
      <vt:lpstr>ZztexMono-Italic</vt:lpstr>
      <vt:lpstr>ZztexMono-Regular</vt:lpstr>
      <vt:lpstr>黑体</vt:lpstr>
      <vt:lpstr>宋体</vt:lpstr>
      <vt:lpstr>微软雅黑</vt:lpstr>
      <vt:lpstr>Arial</vt:lpstr>
      <vt:lpstr>Calibri</vt:lpstr>
      <vt:lpstr>Century Gothic</vt:lpstr>
      <vt:lpstr>Times New Roman</vt:lpstr>
      <vt:lpstr>Wingdings</vt:lpstr>
      <vt:lpstr>清风素材 https://12sc.taobao.com/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C语言程序中的整数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Senyi</dc:creator>
  <cp:lastModifiedBy>sluo@szu.edu.cn</cp:lastModifiedBy>
  <cp:revision>15</cp:revision>
  <dcterms:created xsi:type="dcterms:W3CDTF">2015-08-18T02:51:00Z</dcterms:created>
  <dcterms:modified xsi:type="dcterms:W3CDTF">2023-02-21T03:22:40Z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