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338" r:id="rId5"/>
    <p:sldId id="331" r:id="rId6"/>
    <p:sldId id="357" r:id="rId7"/>
    <p:sldId id="358" r:id="rId8"/>
    <p:sldId id="375" r:id="rId9"/>
    <p:sldId id="376" r:id="rId10"/>
    <p:sldId id="392" r:id="rId11"/>
    <p:sldId id="377" r:id="rId12"/>
    <p:sldId id="378" r:id="rId13"/>
    <p:sldId id="409" r:id="rId14"/>
    <p:sldId id="410" r:id="rId15"/>
    <p:sldId id="408" r:id="rId16"/>
    <p:sldId id="379" r:id="rId17"/>
    <p:sldId id="35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411" r:id="rId26"/>
    <p:sldId id="412" r:id="rId27"/>
    <p:sldId id="413" r:id="rId28"/>
    <p:sldId id="414" r:id="rId29"/>
    <p:sldId id="388" r:id="rId30"/>
    <p:sldId id="387" r:id="rId31"/>
    <p:sldId id="389" r:id="rId32"/>
    <p:sldId id="348" r:id="rId33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1D53"/>
    <a:srgbClr val="8BB5F3"/>
    <a:srgbClr val="FFFFFF"/>
    <a:srgbClr val="85003B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81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94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2.xml"/><Relationship Id="rId4" Type="http://schemas.openxmlformats.org/officeDocument/2006/relationships/image" Target="../media/image14.png"/><Relationship Id="rId3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3.xml"/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4.xml"/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5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8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9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0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83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0" Type="http://schemas.openxmlformats.org/officeDocument/2006/relationships/notesSlide" Target="../notesSlides/notesSlide20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4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5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6.xml"/><Relationship Id="rId4" Type="http://schemas.openxmlformats.org/officeDocument/2006/relationships/image" Target="../media/image21.png"/><Relationship Id="rId3" Type="http://schemas.openxmlformats.org/officeDocument/2006/relationships/image" Target="../media/image20.jpe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7.xml"/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8.xml"/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9.xml"/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0.xml"/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3.xml"/><Relationship Id="rId1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8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9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0.xml"/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1.xml"/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635" y="0"/>
            <a:ext cx="12192635" cy="2335530"/>
            <a:chOff x="-912" y="-4272"/>
            <a:chExt cx="19201" cy="3678"/>
          </a:xfrm>
        </p:grpSpPr>
        <p:pic>
          <p:nvPicPr>
            <p:cNvPr id="10" name="图片 9" descr="封面"/>
            <p:cNvPicPr>
              <a:picLocks noChangeAspect="1"/>
            </p:cNvPicPr>
            <p:nvPr/>
          </p:nvPicPr>
          <p:blipFill>
            <a:blip r:embed="rId1"/>
            <a:srcRect l="1163" t="31372" r="1163"/>
            <a:stretch>
              <a:fillRect/>
            </a:stretch>
          </p:blipFill>
          <p:spPr>
            <a:xfrm>
              <a:off x="-912" y="-4272"/>
              <a:ext cx="19201" cy="2633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7458" y="-3054"/>
              <a:ext cx="2460" cy="2460"/>
            </a:xfrm>
            <a:prstGeom prst="ellipse">
              <a:avLst/>
            </a:prstGeom>
            <a:solidFill>
              <a:srgbClr val="85003B"/>
            </a:solidFill>
            <a:ln w="38100">
              <a:solidFill>
                <a:srgbClr val="FFF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567940" y="2800350"/>
            <a:ext cx="766699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4800" b="1" dirty="0">
                <a:sym typeface="+mn-ea"/>
              </a:rPr>
              <a:t>实验五 </a:t>
            </a:r>
            <a:r>
              <a:rPr lang="zh-CN" altLang="en-US" sz="4800" b="1" dirty="0">
                <a:latin typeface="+mj-lt"/>
                <a:ea typeface="+mj-ea"/>
                <a:cs typeface="+mj-cs"/>
                <a:sym typeface="+mn-ea"/>
              </a:rPr>
              <a:t>交换机与</a:t>
            </a:r>
            <a:r>
              <a:rPr lang="en-US" altLang="zh-CN" sz="4800" b="1" dirty="0">
                <a:latin typeface="+mj-lt"/>
                <a:ea typeface="+mj-ea"/>
                <a:cs typeface="+mj-cs"/>
                <a:sym typeface="+mn-ea"/>
              </a:rPr>
              <a:t>VLAN</a:t>
            </a:r>
            <a:r>
              <a:rPr lang="zh-CN" altLang="en-US" sz="4800" b="1" dirty="0">
                <a:latin typeface="+mj-lt"/>
                <a:ea typeface="+mj-ea"/>
                <a:cs typeface="+mj-cs"/>
                <a:sym typeface="+mn-ea"/>
              </a:rPr>
              <a:t>配置</a:t>
            </a:r>
            <a:r>
              <a:rPr lang="zh-CN" altLang="en-US" sz="4800" dirty="0">
                <a:latin typeface="+mj-lt"/>
                <a:ea typeface="+mj-ea"/>
                <a:cs typeface="+mj-cs"/>
                <a:sym typeface="+mn-ea"/>
              </a:rPr>
              <a:t> </a:t>
            </a:r>
            <a:endParaRPr lang="zh-CN" altLang="en-US" sz="48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942080" y="4007485"/>
            <a:ext cx="4309110" cy="368935"/>
            <a:chOff x="6208" y="5972"/>
            <a:chExt cx="6786" cy="581"/>
          </a:xfrm>
        </p:grpSpPr>
        <p:sp>
          <p:nvSpPr>
            <p:cNvPr id="21" name="圆角矩形 20"/>
            <p:cNvSpPr/>
            <p:nvPr/>
          </p:nvSpPr>
          <p:spPr>
            <a:xfrm>
              <a:off x="6208" y="5972"/>
              <a:ext cx="6786" cy="581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208" y="5973"/>
              <a:ext cx="678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zh-CN" altLang="en-US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Abadi" panose="020F0502020204030204" pitchFamily="34" charset="0"/>
                </a:rPr>
                <a:t>深</a:t>
              </a:r>
              <a:r>
                <a:rPr kumimoji="1" lang="en-US" altLang="zh-CN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Abadi" panose="020F0502020204030204" pitchFamily="34" charset="0"/>
                </a:rPr>
                <a:t>  </a:t>
              </a:r>
              <a:r>
                <a:rPr kumimoji="1" lang="zh-CN" altLang="en-US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Abadi" panose="020F0502020204030204" pitchFamily="34" charset="0"/>
                </a:rPr>
                <a:t>圳</a:t>
              </a:r>
              <a:r>
                <a:rPr kumimoji="1" lang="en-US" altLang="zh-CN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Abadi" panose="020F0502020204030204" pitchFamily="34" charset="0"/>
                </a:rPr>
                <a:t>  </a:t>
              </a:r>
              <a:r>
                <a:rPr kumimoji="1" lang="zh-CN" altLang="en-US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Abadi" panose="020F0502020204030204" pitchFamily="34" charset="0"/>
                </a:rPr>
                <a:t>大</a:t>
              </a:r>
              <a:r>
                <a:rPr kumimoji="1" lang="en-US" altLang="zh-CN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Abadi" panose="020F0502020204030204" pitchFamily="34" charset="0"/>
                </a:rPr>
                <a:t>  </a:t>
              </a:r>
              <a:r>
                <a:rPr kumimoji="1" lang="zh-CN" altLang="en-US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Abadi" panose="020F0502020204030204" pitchFamily="34" charset="0"/>
                </a:rPr>
                <a:t>学</a:t>
              </a:r>
              <a:r>
                <a:rPr kumimoji="1" lang="en-US" altLang="zh-CN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Abadi" panose="020F0502020204030204" pitchFamily="34" charset="0"/>
                </a:rPr>
                <a:t>  </a:t>
              </a:r>
              <a:r>
                <a:rPr kumimoji="1" lang="zh-CN" altLang="en-US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Abadi" panose="020F0502020204030204" pitchFamily="34" charset="0"/>
                </a:rPr>
                <a:t>计</a:t>
              </a:r>
              <a:r>
                <a:rPr kumimoji="1" lang="en-US" altLang="zh-CN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Abadi" panose="020F0502020204030204" pitchFamily="34" charset="0"/>
                </a:rPr>
                <a:t>  </a:t>
              </a:r>
              <a:r>
                <a:rPr kumimoji="1" lang="zh-CN" altLang="en-US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Abadi" panose="020F0502020204030204" pitchFamily="34" charset="0"/>
                </a:rPr>
                <a:t>算</a:t>
              </a:r>
              <a:r>
                <a:rPr kumimoji="1" lang="en-US" altLang="zh-CN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Abadi" panose="020F0502020204030204" pitchFamily="34" charset="0"/>
                </a:rPr>
                <a:t>  </a:t>
              </a:r>
              <a:r>
                <a:rPr kumimoji="1" lang="zh-CN" altLang="en-US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Abadi" panose="020F0502020204030204" pitchFamily="34" charset="0"/>
                </a:rPr>
                <a:t>机</a:t>
              </a:r>
              <a:r>
                <a:rPr kumimoji="1" lang="en-US" altLang="zh-CN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Abadi" panose="020F0502020204030204" pitchFamily="34" charset="0"/>
                </a:rPr>
                <a:t>  </a:t>
              </a:r>
              <a:r>
                <a:rPr kumimoji="1" lang="zh-CN" altLang="en-US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Abadi" panose="020F0502020204030204" pitchFamily="34" charset="0"/>
                </a:rPr>
                <a:t>与</a:t>
              </a:r>
              <a:r>
                <a:rPr kumimoji="1" lang="en-US" altLang="zh-CN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Abadi" panose="020F0502020204030204" pitchFamily="34" charset="0"/>
                </a:rPr>
                <a:t>  </a:t>
              </a:r>
              <a:r>
                <a:rPr kumimoji="1" lang="zh-CN" altLang="en-US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Abadi" panose="020F0502020204030204" pitchFamily="34" charset="0"/>
                </a:rPr>
                <a:t>软</a:t>
              </a:r>
              <a:r>
                <a:rPr kumimoji="1" lang="en-US" altLang="zh-CN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Abadi" panose="020F0502020204030204" pitchFamily="34" charset="0"/>
                </a:rPr>
                <a:t>  </a:t>
              </a:r>
              <a:r>
                <a:rPr kumimoji="1" lang="zh-CN" altLang="en-US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Abadi" panose="020F0502020204030204" pitchFamily="34" charset="0"/>
                </a:rPr>
                <a:t>件</a:t>
              </a:r>
              <a:r>
                <a:rPr kumimoji="1" lang="en-US" altLang="zh-CN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Abadi" panose="020F0502020204030204" pitchFamily="34" charset="0"/>
                </a:rPr>
                <a:t>  </a:t>
              </a:r>
              <a:r>
                <a:rPr kumimoji="1" lang="zh-CN" altLang="en-US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Abadi" panose="020F0502020204030204" pitchFamily="34" charset="0"/>
                </a:rPr>
                <a:t>学</a:t>
              </a:r>
              <a:r>
                <a:rPr kumimoji="1" lang="en-US" altLang="zh-CN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Abadi" panose="020F0502020204030204" pitchFamily="34" charset="0"/>
                </a:rPr>
                <a:t>  </a:t>
              </a:r>
              <a:r>
                <a:rPr kumimoji="1" lang="zh-CN" altLang="en-US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  <a:cs typeface="Abadi" panose="020F0502020204030204" pitchFamily="34" charset="0"/>
                </a:rPr>
                <a:t>院</a:t>
              </a:r>
              <a:endParaRPr kumimoji="1" lang="zh-CN" altLang="en-US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Abadi" panose="020F0502020204030204" pitchFamily="34" charset="0"/>
              </a:endParaRPr>
            </a:p>
          </p:txBody>
        </p:sp>
      </p:grpSp>
      <p:pic>
        <p:nvPicPr>
          <p:cNvPr id="2" name="图片 1" descr="核心交换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70" y="982980"/>
            <a:ext cx="1142365" cy="11423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05105" y="16954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研究问题</a:t>
            </a:r>
            <a:endParaRPr lang="zh-CN" altLang="en-US" sz="36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pic>
        <p:nvPicPr>
          <p:cNvPr id="2" name="图片 1" descr="5be239d35119f53d4f04a85c39c8a68c"/>
          <p:cNvPicPr>
            <a:picLocks noChangeAspect="1"/>
          </p:cNvPicPr>
          <p:nvPr/>
        </p:nvPicPr>
        <p:blipFill>
          <a:blip r:embed="rId1"/>
          <a:srcRect l="19775" t="7237" r="1131" b="65427"/>
          <a:stretch>
            <a:fillRect/>
          </a:stretch>
        </p:blipFill>
        <p:spPr>
          <a:xfrm>
            <a:off x="2145030" y="-5715"/>
            <a:ext cx="7846060" cy="9150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1855" y="-6985"/>
            <a:ext cx="7827645" cy="908685"/>
          </a:xfrm>
          <a:prstGeom prst="rect">
            <a:avLst/>
          </a:prstGeom>
          <a:solidFill>
            <a:srgbClr val="A81D5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-6985"/>
            <a:ext cx="2141855" cy="908685"/>
          </a:xfrm>
          <a:prstGeom prst="rect">
            <a:avLst/>
          </a:prstGeom>
          <a:solidFill>
            <a:srgbClr val="A81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735185" y="-5715"/>
            <a:ext cx="907200" cy="90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12485" r="4405" b="17625"/>
          <a:stretch>
            <a:fillRect/>
          </a:stretch>
        </p:blipFill>
        <p:spPr>
          <a:xfrm>
            <a:off x="9735185" y="98425"/>
            <a:ext cx="2381250" cy="7251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6370" y="17970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实验内容</a:t>
            </a:r>
            <a:endParaRPr lang="zh-CN" altLang="en-US" sz="32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6370" y="909320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A81D53"/>
                </a:solidFill>
                <a:sym typeface="+mn-ea"/>
              </a:rPr>
              <a:t>连接双节点网络</a:t>
            </a:r>
            <a:endParaRPr lang="zh-CN" altLang="en-US" sz="2800" b="1" dirty="0">
              <a:solidFill>
                <a:srgbClr val="A81D53"/>
              </a:solidFill>
              <a:sym typeface="+mn-ea"/>
            </a:endParaRPr>
          </a:p>
        </p:txBody>
      </p:sp>
      <p:pic>
        <p:nvPicPr>
          <p:cNvPr id="-2147482619" name="图片 -2147482620" descr="C:/Users/lenovo/AppData/Local/Temp/picturecompress_20210524095828/output_1.jpgoutput_1"/>
          <p:cNvPicPr>
            <a:picLocks noChangeAspect="1"/>
          </p:cNvPicPr>
          <p:nvPr/>
        </p:nvPicPr>
        <p:blipFill>
          <a:blip r:embed="rId3"/>
          <a:srcRect t="21164" b="8701"/>
          <a:stretch>
            <a:fillRect/>
          </a:stretch>
        </p:blipFill>
        <p:spPr>
          <a:xfrm>
            <a:off x="647065" y="1800225"/>
            <a:ext cx="5222240" cy="2747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18" name="图片 -2147482619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585" y="1525905"/>
            <a:ext cx="4267200" cy="3296285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3" name="文本框 2"/>
          <p:cNvSpPr txBox="1"/>
          <p:nvPr/>
        </p:nvSpPr>
        <p:spPr>
          <a:xfrm>
            <a:off x="979805" y="4916805"/>
            <a:ext cx="580009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600">
                <a:solidFill>
                  <a:srgbClr val="A81D53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两台主机的以太网网口分别与交换机的两个网口连接</a:t>
            </a:r>
            <a:endParaRPr lang="zh-CN" sz="1600">
              <a:solidFill>
                <a:srgbClr val="A81D53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indent="0"/>
            <a:endParaRPr lang="zh-CN" sz="1600">
              <a:solidFill>
                <a:srgbClr val="A81D53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600">
                <a:solidFill>
                  <a:srgbClr val="A81D53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通过在网口插拔网线来知道交换机某个网口的名称</a:t>
            </a:r>
            <a:endParaRPr lang="zh-CN" sz="1600">
              <a:solidFill>
                <a:srgbClr val="A81D53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indent="0"/>
            <a:endParaRPr lang="zh-CN" altLang="en-US" sz="1600" b="0">
              <a:solidFill>
                <a:srgbClr val="A81D53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05105" y="16954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研究问题</a:t>
            </a:r>
            <a:endParaRPr lang="zh-CN" altLang="en-US" sz="36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pic>
        <p:nvPicPr>
          <p:cNvPr id="2" name="图片 1" descr="5be239d35119f53d4f04a85c39c8a68c"/>
          <p:cNvPicPr>
            <a:picLocks noChangeAspect="1"/>
          </p:cNvPicPr>
          <p:nvPr/>
        </p:nvPicPr>
        <p:blipFill>
          <a:blip r:embed="rId1"/>
          <a:srcRect l="19775" t="7237" r="1131" b="65427"/>
          <a:stretch>
            <a:fillRect/>
          </a:stretch>
        </p:blipFill>
        <p:spPr>
          <a:xfrm>
            <a:off x="2145030" y="-5715"/>
            <a:ext cx="7846060" cy="9150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1855" y="-6985"/>
            <a:ext cx="7827645" cy="908685"/>
          </a:xfrm>
          <a:prstGeom prst="rect">
            <a:avLst/>
          </a:prstGeom>
          <a:solidFill>
            <a:srgbClr val="A81D5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-6985"/>
            <a:ext cx="2141855" cy="908685"/>
          </a:xfrm>
          <a:prstGeom prst="rect">
            <a:avLst/>
          </a:prstGeom>
          <a:solidFill>
            <a:srgbClr val="A81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735185" y="-5715"/>
            <a:ext cx="907200" cy="90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12485" r="4405" b="17625"/>
          <a:stretch>
            <a:fillRect/>
          </a:stretch>
        </p:blipFill>
        <p:spPr>
          <a:xfrm>
            <a:off x="9735185" y="98425"/>
            <a:ext cx="2381250" cy="7251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6370" y="17970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实验内容</a:t>
            </a:r>
            <a:endParaRPr lang="zh-CN" altLang="en-US" sz="32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6370" y="909320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A81D53"/>
                </a:solidFill>
                <a:sym typeface="+mn-ea"/>
              </a:rPr>
              <a:t>连接双节点网络</a:t>
            </a:r>
            <a:endParaRPr lang="zh-CN" altLang="en-US" sz="2800" b="1" dirty="0">
              <a:solidFill>
                <a:srgbClr val="A81D53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3230" y="2224405"/>
            <a:ext cx="5800090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600">
                <a:solidFill>
                  <a:srgbClr val="A81D53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控制面板→网络和Internet→网络连接</a:t>
            </a:r>
            <a:endParaRPr lang="zh-CN" sz="1600">
              <a:solidFill>
                <a:srgbClr val="A81D53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1600">
              <a:solidFill>
                <a:srgbClr val="A81D53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600">
                <a:solidFill>
                  <a:srgbClr val="A81D53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右键点击要设置的以太网接口→属性</a:t>
            </a:r>
            <a:endParaRPr lang="zh-CN" sz="1600">
              <a:solidFill>
                <a:srgbClr val="A81D53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1600">
              <a:solidFill>
                <a:srgbClr val="A81D53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600">
                <a:solidFill>
                  <a:srgbClr val="A81D53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Internet协议版本4（TCP/IPv4）→属性</a:t>
            </a:r>
            <a:endParaRPr lang="zh-CN" sz="1600">
              <a:solidFill>
                <a:srgbClr val="A81D53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1600">
              <a:solidFill>
                <a:srgbClr val="A81D53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600">
                <a:solidFill>
                  <a:srgbClr val="A81D53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输入IP地址和子网掩码</a:t>
            </a:r>
            <a:endParaRPr lang="zh-CN" sz="1600">
              <a:solidFill>
                <a:srgbClr val="A81D53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sz="1600" b="0">
              <a:solidFill>
                <a:srgbClr val="A81D53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-2147482617" name="图片 -2147482618" descr="E:\我的文档\课程3\计算机网络\实验五\报告\图\2\以太网ip设置PC1（失败）.png以太网ip设置PC1（失败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150" y="1193165"/>
            <a:ext cx="4102100" cy="4897755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6" name="文本框 5"/>
          <p:cNvSpPr txBox="1"/>
          <p:nvPr/>
        </p:nvSpPr>
        <p:spPr>
          <a:xfrm>
            <a:off x="443230" y="6238240"/>
            <a:ext cx="9202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>
                <a:solidFill>
                  <a:srgbClr val="A81D53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netsh interface ip set address “以太网” static 10.110.10.1 255.255.255.0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05105" y="16954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研究问题</a:t>
            </a:r>
            <a:endParaRPr lang="zh-CN" altLang="en-US" sz="36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pic>
        <p:nvPicPr>
          <p:cNvPr id="2" name="图片 1" descr="5be239d35119f53d4f04a85c39c8a68c"/>
          <p:cNvPicPr>
            <a:picLocks noChangeAspect="1"/>
          </p:cNvPicPr>
          <p:nvPr/>
        </p:nvPicPr>
        <p:blipFill>
          <a:blip r:embed="rId1"/>
          <a:srcRect l="19775" t="7237" r="1131" b="65427"/>
          <a:stretch>
            <a:fillRect/>
          </a:stretch>
        </p:blipFill>
        <p:spPr>
          <a:xfrm>
            <a:off x="2145030" y="-5715"/>
            <a:ext cx="7846060" cy="9150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1855" y="-6985"/>
            <a:ext cx="7827645" cy="908685"/>
          </a:xfrm>
          <a:prstGeom prst="rect">
            <a:avLst/>
          </a:prstGeom>
          <a:solidFill>
            <a:srgbClr val="A81D5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-6985"/>
            <a:ext cx="2141855" cy="908685"/>
          </a:xfrm>
          <a:prstGeom prst="rect">
            <a:avLst/>
          </a:prstGeom>
          <a:solidFill>
            <a:srgbClr val="A81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735185" y="-5715"/>
            <a:ext cx="907200" cy="90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12485" r="4405" b="17625"/>
          <a:stretch>
            <a:fillRect/>
          </a:stretch>
        </p:blipFill>
        <p:spPr>
          <a:xfrm>
            <a:off x="9735185" y="98425"/>
            <a:ext cx="2381250" cy="7251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6370" y="17970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实验内容</a:t>
            </a:r>
            <a:endParaRPr lang="zh-CN" altLang="en-US" sz="32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6370" y="909320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A81D53"/>
                </a:solidFill>
                <a:sym typeface="+mn-ea"/>
              </a:rPr>
              <a:t>连接双节点网络</a:t>
            </a:r>
            <a:endParaRPr lang="zh-CN" altLang="en-US" sz="2800" b="1" dirty="0">
              <a:solidFill>
                <a:srgbClr val="A81D53"/>
              </a:solidFill>
              <a:sym typeface="+mn-ea"/>
            </a:endParaRPr>
          </a:p>
        </p:txBody>
      </p:sp>
      <p:pic>
        <p:nvPicPr>
          <p:cNvPr id="-2147482616" name="图片 -2147482617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20" y="2132965"/>
            <a:ext cx="5147310" cy="352425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05105" y="16954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研究问题</a:t>
            </a:r>
            <a:endParaRPr lang="zh-CN" altLang="en-US" sz="36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pic>
        <p:nvPicPr>
          <p:cNvPr id="2" name="图片 1" descr="5be239d35119f53d4f04a85c39c8a68c"/>
          <p:cNvPicPr>
            <a:picLocks noChangeAspect="1"/>
          </p:cNvPicPr>
          <p:nvPr/>
        </p:nvPicPr>
        <p:blipFill>
          <a:blip r:embed="rId1"/>
          <a:srcRect l="19775" t="7237" r="1131" b="65427"/>
          <a:stretch>
            <a:fillRect/>
          </a:stretch>
        </p:blipFill>
        <p:spPr>
          <a:xfrm>
            <a:off x="2145030" y="-5715"/>
            <a:ext cx="7846060" cy="9150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1855" y="-6985"/>
            <a:ext cx="7827645" cy="908685"/>
          </a:xfrm>
          <a:prstGeom prst="rect">
            <a:avLst/>
          </a:prstGeom>
          <a:solidFill>
            <a:srgbClr val="A81D5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-6985"/>
            <a:ext cx="2141855" cy="908685"/>
          </a:xfrm>
          <a:prstGeom prst="rect">
            <a:avLst/>
          </a:prstGeom>
          <a:solidFill>
            <a:srgbClr val="A81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735185" y="-5715"/>
            <a:ext cx="907200" cy="90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12485" r="4405" b="17625"/>
          <a:stretch>
            <a:fillRect/>
          </a:stretch>
        </p:blipFill>
        <p:spPr>
          <a:xfrm>
            <a:off x="9735185" y="98425"/>
            <a:ext cx="2381250" cy="7251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6370" y="17970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实验内容</a:t>
            </a:r>
            <a:endParaRPr lang="zh-CN" altLang="en-US" sz="32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6370" y="90932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 dirty="0">
                <a:solidFill>
                  <a:srgbClr val="A81D53"/>
                </a:solidFill>
                <a:sym typeface="+mn-ea"/>
              </a:rPr>
              <a:t>各种视图及视图间切换</a:t>
            </a:r>
            <a:endParaRPr lang="zh-CN" altLang="en-US" sz="2800" b="1" dirty="0">
              <a:solidFill>
                <a:srgbClr val="A81D53"/>
              </a:solidFill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23875" y="1739900"/>
            <a:ext cx="9277985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ym typeface="+mn-ea"/>
              </a:rPr>
              <a:t>Quidway</a:t>
            </a:r>
            <a:r>
              <a:rPr lang="zh-CN" altLang="en-US" sz="2400" dirty="0">
                <a:sym typeface="+mn-ea"/>
              </a:rPr>
              <a:t>交换机主要有</a:t>
            </a:r>
            <a:r>
              <a:rPr lang="en-US" altLang="zh-CN" sz="2400" b="1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种视图，每个视图下都有专属该视图的命令，在其他视图下不能使用，有些命令则可以在任何视图下使用。视图之间的关系如下： </a:t>
            </a:r>
            <a:endParaRPr lang="zh-CN" altLang="en-US" sz="2400"/>
          </a:p>
        </p:txBody>
      </p:sp>
      <p:grpSp>
        <p:nvGrpSpPr>
          <p:cNvPr id="11268" name="Group 5"/>
          <p:cNvGrpSpPr/>
          <p:nvPr/>
        </p:nvGrpSpPr>
        <p:grpSpPr>
          <a:xfrm>
            <a:off x="2479675" y="2895600"/>
            <a:ext cx="5676900" cy="3663950"/>
            <a:chOff x="2520" y="8173"/>
            <a:chExt cx="5948" cy="3057"/>
          </a:xfrm>
        </p:grpSpPr>
        <p:sp>
          <p:nvSpPr>
            <p:cNvPr id="11269" name="Oval 6"/>
            <p:cNvSpPr/>
            <p:nvPr/>
          </p:nvSpPr>
          <p:spPr>
            <a:xfrm>
              <a:off x="2520" y="9240"/>
              <a:ext cx="1440" cy="936"/>
            </a:xfrm>
            <a:prstGeom prst="ellipse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108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None/>
              </a:pPr>
              <a:r>
                <a:rPr lang="zh-CN" altLang="en-US" sz="1800" dirty="0">
                  <a:latin typeface="Times New Roman" panose="02020603050405020304" pitchFamily="18" charset="0"/>
                </a:rPr>
                <a:t>用户视图</a:t>
              </a:r>
              <a:endParaRPr lang="zh-CN" altLang="en-US" sz="1800" dirty="0"/>
            </a:p>
          </p:txBody>
        </p:sp>
        <p:sp>
          <p:nvSpPr>
            <p:cNvPr id="11270" name="Oval 7"/>
            <p:cNvSpPr/>
            <p:nvPr/>
          </p:nvSpPr>
          <p:spPr>
            <a:xfrm>
              <a:off x="4317" y="9240"/>
              <a:ext cx="1440" cy="936"/>
            </a:xfrm>
            <a:prstGeom prst="ellipse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108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None/>
              </a:pPr>
              <a:r>
                <a:rPr lang="zh-CN" altLang="en-US" sz="1800" dirty="0">
                  <a:latin typeface="Times New Roman" panose="02020603050405020304" pitchFamily="18" charset="0"/>
                </a:rPr>
                <a:t>系统视图</a:t>
              </a:r>
              <a:endParaRPr lang="zh-CN" altLang="en-US" sz="1800" dirty="0"/>
            </a:p>
          </p:txBody>
        </p:sp>
        <p:sp>
          <p:nvSpPr>
            <p:cNvPr id="11271" name="Line 8"/>
            <p:cNvSpPr/>
            <p:nvPr/>
          </p:nvSpPr>
          <p:spPr>
            <a:xfrm>
              <a:off x="3960" y="9708"/>
              <a:ext cx="3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72" name="Line 9"/>
            <p:cNvSpPr/>
            <p:nvPr/>
          </p:nvSpPr>
          <p:spPr>
            <a:xfrm flipV="1">
              <a:off x="5580" y="8616"/>
              <a:ext cx="1440" cy="7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73" name="Line 10"/>
            <p:cNvSpPr/>
            <p:nvPr/>
          </p:nvSpPr>
          <p:spPr>
            <a:xfrm>
              <a:off x="5760" y="9708"/>
              <a:ext cx="12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74" name="Line 11"/>
            <p:cNvSpPr/>
            <p:nvPr/>
          </p:nvSpPr>
          <p:spPr>
            <a:xfrm>
              <a:off x="5580" y="10020"/>
              <a:ext cx="144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75" name="Oval 12"/>
            <p:cNvSpPr/>
            <p:nvPr/>
          </p:nvSpPr>
          <p:spPr>
            <a:xfrm>
              <a:off x="7010" y="8173"/>
              <a:ext cx="1440" cy="936"/>
            </a:xfrm>
            <a:prstGeom prst="ellipse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36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1800" dirty="0">
                  <a:latin typeface="Times New Roman" panose="02020603050405020304" pitchFamily="18" charset="0"/>
                </a:rPr>
                <a:t>用户界面</a:t>
              </a:r>
              <a:endParaRPr lang="zh-CN" altLang="en-US" sz="1800" dirty="0"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1800" dirty="0">
                  <a:latin typeface="Times New Roman" panose="02020603050405020304" pitchFamily="18" charset="0"/>
                </a:rPr>
                <a:t>视图</a:t>
              </a:r>
              <a:endParaRPr lang="zh-CN" altLang="en-US" sz="1800" dirty="0"/>
            </a:p>
          </p:txBody>
        </p:sp>
        <p:sp>
          <p:nvSpPr>
            <p:cNvPr id="11276" name="Oval 13"/>
            <p:cNvSpPr/>
            <p:nvPr/>
          </p:nvSpPr>
          <p:spPr>
            <a:xfrm>
              <a:off x="7020" y="9240"/>
              <a:ext cx="1440" cy="936"/>
            </a:xfrm>
            <a:prstGeom prst="ellipse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36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VLAN</a:t>
              </a:r>
              <a:endParaRPr lang="en-US" altLang="zh-CN" sz="1800" dirty="0"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1800" dirty="0">
                  <a:latin typeface="Times New Roman" panose="02020603050405020304" pitchFamily="18" charset="0"/>
                </a:rPr>
                <a:t>视图</a:t>
              </a:r>
              <a:endParaRPr lang="zh-CN" altLang="en-US" sz="1800" dirty="0"/>
            </a:p>
          </p:txBody>
        </p:sp>
        <p:sp>
          <p:nvSpPr>
            <p:cNvPr id="11277" name="Oval 14"/>
            <p:cNvSpPr/>
            <p:nvPr/>
          </p:nvSpPr>
          <p:spPr>
            <a:xfrm>
              <a:off x="7028" y="10294"/>
              <a:ext cx="1440" cy="936"/>
            </a:xfrm>
            <a:prstGeom prst="ellipse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3600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1800" dirty="0">
                  <a:latin typeface="Times New Roman" panose="02020603050405020304" pitchFamily="18" charset="0"/>
                </a:rPr>
                <a:t>以太网端口视图</a:t>
              </a:r>
              <a:endParaRPr lang="zh-CN" altLang="en-US" sz="1800" dirty="0"/>
            </a:p>
          </p:txBody>
        </p:sp>
      </p:grp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05105" y="16954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研究问题</a:t>
            </a:r>
            <a:endParaRPr lang="zh-CN" altLang="en-US" sz="36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pic>
        <p:nvPicPr>
          <p:cNvPr id="2" name="图片 1" descr="5be239d35119f53d4f04a85c39c8a68c"/>
          <p:cNvPicPr>
            <a:picLocks noChangeAspect="1"/>
          </p:cNvPicPr>
          <p:nvPr/>
        </p:nvPicPr>
        <p:blipFill>
          <a:blip r:embed="rId1"/>
          <a:srcRect l="19775" t="7237" r="1131" b="65427"/>
          <a:stretch>
            <a:fillRect/>
          </a:stretch>
        </p:blipFill>
        <p:spPr>
          <a:xfrm>
            <a:off x="2145030" y="-5715"/>
            <a:ext cx="7846060" cy="9150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1855" y="-6985"/>
            <a:ext cx="7827645" cy="908685"/>
          </a:xfrm>
          <a:prstGeom prst="rect">
            <a:avLst/>
          </a:prstGeom>
          <a:solidFill>
            <a:srgbClr val="A81D5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-6985"/>
            <a:ext cx="2141855" cy="908685"/>
          </a:xfrm>
          <a:prstGeom prst="rect">
            <a:avLst/>
          </a:prstGeom>
          <a:solidFill>
            <a:srgbClr val="A81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735185" y="-5715"/>
            <a:ext cx="907200" cy="90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12485" r="4405" b="17625"/>
          <a:stretch>
            <a:fillRect/>
          </a:stretch>
        </p:blipFill>
        <p:spPr>
          <a:xfrm>
            <a:off x="9735185" y="98425"/>
            <a:ext cx="2381250" cy="7251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6370" y="17970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实验内容</a:t>
            </a:r>
            <a:endParaRPr lang="zh-CN" altLang="en-US" sz="32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6370" y="90932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 dirty="0">
                <a:solidFill>
                  <a:srgbClr val="A81D53"/>
                </a:solidFill>
                <a:sym typeface="+mn-ea"/>
              </a:rPr>
              <a:t>各种视图及视图间切换</a:t>
            </a:r>
            <a:endParaRPr lang="zh-CN" altLang="en-US" sz="2800" b="1" dirty="0">
              <a:solidFill>
                <a:srgbClr val="A81D53"/>
              </a:solidFill>
              <a:sym typeface="+mn-ea"/>
            </a:endParaRPr>
          </a:p>
        </p:txBody>
      </p:sp>
      <p:graphicFrame>
        <p:nvGraphicFramePr>
          <p:cNvPr id="3" name="Group 464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877060" y="1431290"/>
          <a:ext cx="8382000" cy="5330827"/>
        </p:xfrm>
        <a:graphic>
          <a:graphicData uri="http://schemas.openxmlformats.org/drawingml/2006/table">
            <a:tbl>
              <a:tblPr/>
              <a:tblGrid>
                <a:gridCol w="1139825"/>
                <a:gridCol w="1736725"/>
                <a:gridCol w="1423988"/>
                <a:gridCol w="1887537"/>
                <a:gridCol w="2193925"/>
              </a:tblGrid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视图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提示符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进入命令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退出命令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用户视图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查看交换机的基本信息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&lt;Quidway&gt;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与交换机建立连接即进入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quit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断开与交换机连接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系统视图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配置系统参数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[Quidway]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在用户视图下键入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system-view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quit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返回用户视图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返回用户视图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55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以太网端口视图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配置以太网端口参数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[Quidway-Ethernet0/1]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固定以太网端口视图：在系统视图下键入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interface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ethernet0/1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quit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返回系统视图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返回用户视图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395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[Quidway-Ethernet1/1]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扩展百兆以太网端口视图：在系统视图下键入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interface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ethernet 1/1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  <a:tr h="722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VLAN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视图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配置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VLAN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参数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[Quidway-vlan1]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在系统视图下键入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vlan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quit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返回系统视图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返回用户视图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用户界面视图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配置用户界面参数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[Quidway-ui-aux0]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在系统视图下键入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user-interface aux0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quit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返回系统视图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返回用户视图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05105" y="16954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研究问题</a:t>
            </a:r>
            <a:endParaRPr lang="zh-CN" altLang="en-US" sz="36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pic>
        <p:nvPicPr>
          <p:cNvPr id="2" name="图片 1" descr="5be239d35119f53d4f04a85c39c8a68c"/>
          <p:cNvPicPr>
            <a:picLocks noChangeAspect="1"/>
          </p:cNvPicPr>
          <p:nvPr/>
        </p:nvPicPr>
        <p:blipFill>
          <a:blip r:embed="rId1"/>
          <a:srcRect l="19775" t="7237" r="1131" b="65427"/>
          <a:stretch>
            <a:fillRect/>
          </a:stretch>
        </p:blipFill>
        <p:spPr>
          <a:xfrm>
            <a:off x="2145030" y="-5715"/>
            <a:ext cx="7846060" cy="9150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1855" y="-6985"/>
            <a:ext cx="7827645" cy="908685"/>
          </a:xfrm>
          <a:prstGeom prst="rect">
            <a:avLst/>
          </a:prstGeom>
          <a:solidFill>
            <a:srgbClr val="A81D5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-6985"/>
            <a:ext cx="2141855" cy="908685"/>
          </a:xfrm>
          <a:prstGeom prst="rect">
            <a:avLst/>
          </a:prstGeom>
          <a:solidFill>
            <a:srgbClr val="A81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735185" y="-5715"/>
            <a:ext cx="907200" cy="90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12485" r="4405" b="17625"/>
          <a:stretch>
            <a:fillRect/>
          </a:stretch>
        </p:blipFill>
        <p:spPr>
          <a:xfrm>
            <a:off x="9735185" y="98425"/>
            <a:ext cx="2381250" cy="7251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6370" y="17970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实验内容</a:t>
            </a:r>
            <a:endParaRPr lang="zh-CN" altLang="en-US" sz="32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6370" y="909320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 dirty="0">
                <a:solidFill>
                  <a:srgbClr val="A81D53"/>
                </a:solidFill>
                <a:sym typeface="+mn-ea"/>
              </a:rPr>
              <a:t>交换机基本配置</a:t>
            </a:r>
            <a:endParaRPr lang="en-US" altLang="zh-CN" sz="2800" b="1" dirty="0">
              <a:solidFill>
                <a:srgbClr val="A81D53"/>
              </a:solidFill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23875" y="1739900"/>
            <a:ext cx="11249660" cy="5073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命令行在线帮助：</a:t>
            </a:r>
            <a:r>
              <a:rPr lang="en-US" altLang="zh-CN" sz="2400" dirty="0">
                <a:sym typeface="+mn-ea"/>
              </a:rPr>
              <a:t>&lt;Quidway&gt;?</a:t>
            </a: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语言选择命令：</a:t>
            </a:r>
            <a:r>
              <a:rPr lang="en-US" altLang="zh-CN" sz="2400" dirty="0">
                <a:sym typeface="+mn-ea"/>
              </a:rPr>
              <a:t>&lt;Quidway&gt; language-mode</a:t>
            </a:r>
            <a:r>
              <a:rPr lang="zh-CN" altLang="en-US" sz="2400" dirty="0">
                <a:sym typeface="+mn-ea"/>
              </a:rPr>
              <a:t>　</a:t>
            </a:r>
            <a:r>
              <a:rPr lang="en-US" altLang="zh-CN" sz="2400" dirty="0">
                <a:sym typeface="+mn-ea"/>
              </a:rPr>
              <a:t>{ chinese | english }</a:t>
            </a: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查看历史命令：</a:t>
            </a:r>
            <a:r>
              <a:rPr lang="en-US" altLang="zh-CN" sz="2400" dirty="0">
                <a:sym typeface="+mn-ea"/>
              </a:rPr>
              <a:t>[Quidway] display  history-command</a:t>
            </a: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进入以太网端口视图：</a:t>
            </a:r>
            <a:r>
              <a:rPr lang="en-US" altLang="zh-CN" sz="2400" dirty="0">
                <a:sym typeface="+mn-ea"/>
              </a:rPr>
              <a:t>[Quidway] interface ethernet0/1</a:t>
            </a: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打开以太网端口：</a:t>
            </a:r>
            <a:r>
              <a:rPr lang="en-US" altLang="zh-CN" sz="2400" dirty="0">
                <a:sym typeface="+mn-ea"/>
              </a:rPr>
              <a:t>[Quidway-Ethernet0/1]shutdown</a:t>
            </a: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关闭以太网端口：</a:t>
            </a:r>
            <a:r>
              <a:rPr lang="en-US" altLang="zh-CN" sz="2400" dirty="0">
                <a:sym typeface="+mn-ea"/>
              </a:rPr>
              <a:t>[Quidway-Ethernet0/1]undo shutdown</a:t>
            </a: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设置以太网端口描述字符串 ：</a:t>
            </a:r>
            <a:r>
              <a:rPr lang="en-US" altLang="zh-CN" sz="2400" dirty="0">
                <a:sym typeface="+mn-ea"/>
              </a:rPr>
              <a:t>[Quidway-Ethernet0/1]description test</a:t>
            </a: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删除以太网端口描述字符串 ：</a:t>
            </a:r>
            <a:r>
              <a:rPr lang="en-US" altLang="zh-CN" sz="2400" dirty="0">
                <a:sym typeface="+mn-ea"/>
              </a:rPr>
              <a:t>[Quidway-Ethernet0/1]undo description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05105" y="16954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研究问题</a:t>
            </a:r>
            <a:endParaRPr lang="zh-CN" altLang="en-US" sz="36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pic>
        <p:nvPicPr>
          <p:cNvPr id="2" name="图片 1" descr="5be239d35119f53d4f04a85c39c8a68c"/>
          <p:cNvPicPr>
            <a:picLocks noChangeAspect="1"/>
          </p:cNvPicPr>
          <p:nvPr/>
        </p:nvPicPr>
        <p:blipFill>
          <a:blip r:embed="rId1"/>
          <a:srcRect l="19775" t="7237" r="1131" b="65427"/>
          <a:stretch>
            <a:fillRect/>
          </a:stretch>
        </p:blipFill>
        <p:spPr>
          <a:xfrm>
            <a:off x="2145030" y="-5715"/>
            <a:ext cx="7846060" cy="9150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1855" y="-6985"/>
            <a:ext cx="7827645" cy="908685"/>
          </a:xfrm>
          <a:prstGeom prst="rect">
            <a:avLst/>
          </a:prstGeom>
          <a:solidFill>
            <a:srgbClr val="A81D5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-6985"/>
            <a:ext cx="2141855" cy="908685"/>
          </a:xfrm>
          <a:prstGeom prst="rect">
            <a:avLst/>
          </a:prstGeom>
          <a:solidFill>
            <a:srgbClr val="A81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735185" y="-5715"/>
            <a:ext cx="907200" cy="90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12485" r="4405" b="17625"/>
          <a:stretch>
            <a:fillRect/>
          </a:stretch>
        </p:blipFill>
        <p:spPr>
          <a:xfrm>
            <a:off x="9735185" y="98425"/>
            <a:ext cx="2381250" cy="7251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6370" y="17970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实验内容</a:t>
            </a:r>
            <a:endParaRPr lang="zh-CN" altLang="en-US" sz="32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6370" y="909320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 dirty="0">
                <a:solidFill>
                  <a:srgbClr val="A81D53"/>
                </a:solidFill>
                <a:sym typeface="+mn-ea"/>
              </a:rPr>
              <a:t>交换机基本配置</a:t>
            </a:r>
            <a:endParaRPr lang="en-US" altLang="zh-CN" sz="2800" b="1" dirty="0">
              <a:solidFill>
                <a:srgbClr val="A81D53"/>
              </a:solidFill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23875" y="1574165"/>
            <a:ext cx="11249660" cy="5073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设置以太网端口的双工状态： </a:t>
            </a:r>
            <a:r>
              <a:rPr lang="en-US" altLang="zh-CN" sz="2400" dirty="0">
                <a:sym typeface="+mn-ea"/>
              </a:rPr>
              <a:t>[Quidway-Ethernet0/1]duplex { auto | full | half } </a:t>
            </a: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恢复以太网端口的双工状态为缺省值：</a:t>
            </a:r>
            <a:r>
              <a:rPr lang="en-US" altLang="zh-CN" sz="2400" dirty="0">
                <a:sym typeface="+mn-ea"/>
              </a:rPr>
              <a:t>[Quidway-Ethernet0/1]undo duplex</a:t>
            </a: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设置百兆以太网端口的速率：</a:t>
            </a:r>
            <a:r>
              <a:rPr lang="en-US" altLang="zh-CN" sz="2400" dirty="0">
                <a:sym typeface="+mn-ea"/>
              </a:rPr>
              <a:t>[Quidway-Ethernet0/1]speed { 10 | 100 | auto }</a:t>
            </a: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设置千兆以太网端口的速率：</a:t>
            </a:r>
            <a:r>
              <a:rPr lang="en-US" altLang="zh-CN" sz="2400" dirty="0">
                <a:sym typeface="+mn-ea"/>
              </a:rPr>
              <a:t>[Quidway-Ethernet0/1]speed { 10 | 100 | 1000 | auto }</a:t>
            </a: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恢复以太网端口的速率为缺省值：</a:t>
            </a:r>
            <a:r>
              <a:rPr lang="en-US" altLang="zh-CN" sz="2400" dirty="0">
                <a:sym typeface="+mn-ea"/>
              </a:rPr>
              <a:t>[Quidway-Ethernet0/1]undo speed</a:t>
            </a: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设置以太网端口连接的网线的类型</a:t>
            </a:r>
            <a:r>
              <a:rPr lang="en-US" altLang="zh-CN" sz="2400" dirty="0">
                <a:sym typeface="+mn-ea"/>
              </a:rPr>
              <a:t>[Quidway-Ethernet0/1]mdi { across | auto | normal }</a:t>
            </a: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恢复以太网端口的网线类型为缺省值</a:t>
            </a:r>
            <a:r>
              <a:rPr lang="en-US" altLang="zh-CN" sz="2400" dirty="0">
                <a:sym typeface="+mn-ea"/>
              </a:rPr>
              <a:t>[Quidway-Ethernet0/1]undo mdi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05105" y="16954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研究问题</a:t>
            </a:r>
            <a:endParaRPr lang="zh-CN" altLang="en-US" sz="36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pic>
        <p:nvPicPr>
          <p:cNvPr id="2" name="图片 1" descr="5be239d35119f53d4f04a85c39c8a68c"/>
          <p:cNvPicPr>
            <a:picLocks noChangeAspect="1"/>
          </p:cNvPicPr>
          <p:nvPr/>
        </p:nvPicPr>
        <p:blipFill>
          <a:blip r:embed="rId1"/>
          <a:srcRect l="19775" t="7237" r="1131" b="65427"/>
          <a:stretch>
            <a:fillRect/>
          </a:stretch>
        </p:blipFill>
        <p:spPr>
          <a:xfrm>
            <a:off x="2145030" y="-5715"/>
            <a:ext cx="7846060" cy="9150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1855" y="-6985"/>
            <a:ext cx="7827645" cy="908685"/>
          </a:xfrm>
          <a:prstGeom prst="rect">
            <a:avLst/>
          </a:prstGeom>
          <a:solidFill>
            <a:srgbClr val="A81D5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-6985"/>
            <a:ext cx="2141855" cy="908685"/>
          </a:xfrm>
          <a:prstGeom prst="rect">
            <a:avLst/>
          </a:prstGeom>
          <a:solidFill>
            <a:srgbClr val="A81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735185" y="-5715"/>
            <a:ext cx="907200" cy="90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12485" r="4405" b="17625"/>
          <a:stretch>
            <a:fillRect/>
          </a:stretch>
        </p:blipFill>
        <p:spPr>
          <a:xfrm>
            <a:off x="9735185" y="98425"/>
            <a:ext cx="2381250" cy="7251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6370" y="17970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实验内容</a:t>
            </a:r>
            <a:endParaRPr lang="zh-CN" altLang="en-US" sz="32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6370" y="909320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 dirty="0">
                <a:solidFill>
                  <a:srgbClr val="A81D53"/>
                </a:solidFill>
                <a:sym typeface="+mn-ea"/>
              </a:rPr>
              <a:t>交换机基本配置</a:t>
            </a:r>
            <a:endParaRPr lang="en-US" altLang="zh-CN" sz="2800" b="1" dirty="0">
              <a:solidFill>
                <a:srgbClr val="A81D53"/>
              </a:solidFill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23875" y="1574165"/>
            <a:ext cx="11668760" cy="5073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指定以太网端口类型</a:t>
            </a:r>
            <a:r>
              <a:rPr lang="en-US" altLang="zh-CN" sz="2400" dirty="0">
                <a:sym typeface="+mn-ea"/>
              </a:rPr>
              <a:t>[Quidway-Ethernet0/1]port link-type { access | trunk | hybird }</a:t>
            </a: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恢复以太网端口类型缺省值</a:t>
            </a:r>
            <a:r>
              <a:rPr lang="en-US" altLang="zh-CN" sz="2400" dirty="0">
                <a:sym typeface="+mn-ea"/>
              </a:rPr>
              <a:t>[Quidway-Ethernet0/1]undo port link-type </a:t>
            </a: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显示交换机当前配置信息：</a:t>
            </a:r>
            <a:r>
              <a:rPr lang="en-US" altLang="zh-CN" sz="2400" dirty="0">
                <a:sym typeface="+mn-ea"/>
              </a:rPr>
              <a:t>[Quidway]display current-configuration</a:t>
            </a: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显示交换机保存的配置信息：</a:t>
            </a:r>
            <a:r>
              <a:rPr lang="en-US" altLang="zh-CN" sz="2400" dirty="0">
                <a:sym typeface="+mn-ea"/>
              </a:rPr>
              <a:t>[Quidway]display saved-configuration</a:t>
            </a: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显示交换机的硬件和软件版本：</a:t>
            </a:r>
            <a:r>
              <a:rPr lang="en-US" altLang="zh-CN" sz="2400" dirty="0">
                <a:sym typeface="+mn-ea"/>
              </a:rPr>
              <a:t>[Quidway]display version</a:t>
            </a: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显示交换机的</a:t>
            </a:r>
            <a:r>
              <a:rPr lang="en-US" altLang="zh-CN" sz="2400" dirty="0">
                <a:sym typeface="+mn-ea"/>
              </a:rPr>
              <a:t>VLAN</a:t>
            </a:r>
            <a:r>
              <a:rPr lang="zh-CN" altLang="en-US" sz="2400" dirty="0">
                <a:sym typeface="+mn-ea"/>
              </a:rPr>
              <a:t>接口配置信息： </a:t>
            </a:r>
            <a:r>
              <a:rPr lang="en-US" altLang="zh-CN" sz="2400" dirty="0">
                <a:sym typeface="+mn-ea"/>
              </a:rPr>
              <a:t>[Quidway]display vlan</a:t>
            </a: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显示交换机端口配置信息： </a:t>
            </a:r>
            <a:r>
              <a:rPr lang="en-US" altLang="zh-CN" sz="2400" dirty="0">
                <a:sym typeface="+mn-ea"/>
              </a:rPr>
              <a:t>[Quidway]display interface ethernet0/1</a:t>
            </a: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重置交换机保存的配置信息：</a:t>
            </a:r>
            <a:r>
              <a:rPr lang="en-US" altLang="zh-CN" sz="2400" dirty="0">
                <a:sym typeface="+mn-ea"/>
              </a:rPr>
              <a:t>[Quidway]reset saved-configuration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05105" y="16954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研究问题</a:t>
            </a:r>
            <a:endParaRPr lang="zh-CN" altLang="en-US" sz="36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pic>
        <p:nvPicPr>
          <p:cNvPr id="2" name="图片 1" descr="5be239d35119f53d4f04a85c39c8a68c"/>
          <p:cNvPicPr>
            <a:picLocks noChangeAspect="1"/>
          </p:cNvPicPr>
          <p:nvPr/>
        </p:nvPicPr>
        <p:blipFill>
          <a:blip r:embed="rId1"/>
          <a:srcRect l="19775" t="7237" r="1131" b="65427"/>
          <a:stretch>
            <a:fillRect/>
          </a:stretch>
        </p:blipFill>
        <p:spPr>
          <a:xfrm>
            <a:off x="2145030" y="-5715"/>
            <a:ext cx="7846060" cy="9150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1855" y="-6985"/>
            <a:ext cx="7827645" cy="908685"/>
          </a:xfrm>
          <a:prstGeom prst="rect">
            <a:avLst/>
          </a:prstGeom>
          <a:solidFill>
            <a:srgbClr val="A81D5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-6985"/>
            <a:ext cx="2141855" cy="908685"/>
          </a:xfrm>
          <a:prstGeom prst="rect">
            <a:avLst/>
          </a:prstGeom>
          <a:solidFill>
            <a:srgbClr val="A81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735185" y="-5715"/>
            <a:ext cx="907200" cy="90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12485" r="4405" b="17625"/>
          <a:stretch>
            <a:fillRect/>
          </a:stretch>
        </p:blipFill>
        <p:spPr>
          <a:xfrm>
            <a:off x="9735185" y="98425"/>
            <a:ext cx="2381250" cy="7251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6370" y="17970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实验内容</a:t>
            </a:r>
            <a:endParaRPr lang="zh-CN" altLang="en-US" sz="32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6370" y="909320"/>
            <a:ext cx="25730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 dirty="0">
                <a:solidFill>
                  <a:srgbClr val="A81D53"/>
                </a:solidFill>
                <a:sym typeface="+mn-ea"/>
              </a:rPr>
              <a:t>VLAN基本配置</a:t>
            </a:r>
            <a:endParaRPr lang="en-US" altLang="zh-CN" sz="2800" b="1" dirty="0">
              <a:solidFill>
                <a:srgbClr val="A81D53"/>
              </a:solidFill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43510" y="1574165"/>
            <a:ext cx="1213675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lvl="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创建并进入</a:t>
            </a:r>
            <a:r>
              <a:rPr lang="en-US" altLang="zh-CN" sz="2400" dirty="0">
                <a:sym typeface="+mn-ea"/>
              </a:rPr>
              <a:t>VLAN</a:t>
            </a:r>
            <a:r>
              <a:rPr lang="zh-CN" altLang="en-US" sz="2400" dirty="0">
                <a:sym typeface="+mn-ea"/>
              </a:rPr>
              <a:t>视图： </a:t>
            </a:r>
            <a:r>
              <a:rPr lang="en-US" altLang="zh-CN" sz="2400" dirty="0">
                <a:sym typeface="+mn-ea"/>
              </a:rPr>
              <a:t>[Quidway] vlan vlan_id</a:t>
            </a: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删除已创建的</a:t>
            </a:r>
            <a:r>
              <a:rPr lang="en-US" altLang="zh-CN" sz="2400" dirty="0">
                <a:sym typeface="+mn-ea"/>
              </a:rPr>
              <a:t>VLAN</a:t>
            </a:r>
            <a:r>
              <a:rPr lang="zh-CN" altLang="en-US" sz="2400" dirty="0">
                <a:sym typeface="+mn-ea"/>
              </a:rPr>
              <a:t>：</a:t>
            </a:r>
            <a:r>
              <a:rPr lang="en-US" altLang="zh-CN" sz="2400" dirty="0">
                <a:sym typeface="+mn-ea"/>
              </a:rPr>
              <a:t>[Quidway] undo vlan vlan_id</a:t>
            </a: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为指定的</a:t>
            </a:r>
            <a:r>
              <a:rPr lang="en-US" altLang="zh-CN" sz="2400" dirty="0">
                <a:sym typeface="+mn-ea"/>
              </a:rPr>
              <a:t>VLAN</a:t>
            </a:r>
            <a:r>
              <a:rPr lang="zh-CN" altLang="en-US" sz="2400" dirty="0">
                <a:sym typeface="+mn-ea"/>
              </a:rPr>
              <a:t>增加以太网端口：</a:t>
            </a:r>
            <a:r>
              <a:rPr lang="en-US" altLang="zh-CN" sz="2400" dirty="0">
                <a:sym typeface="+mn-ea"/>
              </a:rPr>
              <a:t>[Quidway-vlan2]port { interface_type interface_num | interface_name  [ to interface_type interface_num | interface_name ] }&amp; &lt; 1-10 &gt;</a:t>
            </a: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删除指定的</a:t>
            </a:r>
            <a:r>
              <a:rPr lang="en-US" altLang="zh-CN" sz="2400" dirty="0">
                <a:sym typeface="+mn-ea"/>
              </a:rPr>
              <a:t>VLAN</a:t>
            </a:r>
            <a:r>
              <a:rPr lang="zh-CN" altLang="en-US" sz="2400" dirty="0">
                <a:sym typeface="+mn-ea"/>
              </a:rPr>
              <a:t>的某些以太网端口：</a:t>
            </a:r>
            <a:r>
              <a:rPr lang="en-US" altLang="en-US" sz="2400" dirty="0">
                <a:sym typeface="+mn-ea"/>
              </a:rPr>
              <a:t>[Quidway-vlan2]</a:t>
            </a:r>
            <a:r>
              <a:rPr lang="en-US" altLang="zh-CN" sz="2400" dirty="0">
                <a:sym typeface="+mn-ea"/>
              </a:rPr>
              <a:t>undo port { interface_type nterface_num | interface_name [ to interface_type interface_num | interface_name ] }&amp; &lt; 1-10 &gt;</a:t>
            </a: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给指定的</a:t>
            </a:r>
            <a:r>
              <a:rPr lang="en-US" altLang="zh-CN" sz="2400" dirty="0">
                <a:sym typeface="+mn-ea"/>
              </a:rPr>
              <a:t>VLAN</a:t>
            </a:r>
            <a:r>
              <a:rPr lang="zh-CN" altLang="en-US" sz="2400" dirty="0">
                <a:sym typeface="+mn-ea"/>
              </a:rPr>
              <a:t>指定一个描述字符串：</a:t>
            </a:r>
            <a:r>
              <a:rPr lang="en-US" altLang="en-US" sz="2400" dirty="0">
                <a:sym typeface="+mn-ea"/>
              </a:rPr>
              <a:t>[Quidway-vlan2]</a:t>
            </a:r>
            <a:r>
              <a:rPr lang="en-US" altLang="zh-CN" sz="2400" dirty="0">
                <a:sym typeface="+mn-ea"/>
              </a:rPr>
              <a:t>description </a:t>
            </a:r>
            <a:r>
              <a:rPr lang="en-US" altLang="zh-CN" sz="2400" i="1" dirty="0">
                <a:sym typeface="+mn-ea"/>
              </a:rPr>
              <a:t>test</a:t>
            </a:r>
            <a:endParaRPr lang="en-US" altLang="zh-CN" sz="2400" i="1" dirty="0">
              <a:sym typeface="+mn-ea"/>
            </a:endParaRPr>
          </a:p>
          <a:p>
            <a:pPr marL="342900" lvl="0" indent="-342900" eaLnBrk="1" hangingPunct="1">
              <a:buFont typeface="Arial" panose="020B0604020202020204" pitchFamily="34" charset="0"/>
              <a:buChar char="•"/>
            </a:pPr>
            <a:endParaRPr lang="en-US" altLang="zh-CN" sz="2400" i="1" dirty="0">
              <a:sym typeface="+mn-ea"/>
            </a:endParaRPr>
          </a:p>
          <a:p>
            <a:pPr marL="342900" lvl="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删除指定</a:t>
            </a:r>
            <a:r>
              <a:rPr lang="en-US" altLang="zh-CN" sz="2400" dirty="0">
                <a:sym typeface="+mn-ea"/>
              </a:rPr>
              <a:t>VLAN</a:t>
            </a:r>
            <a:r>
              <a:rPr lang="zh-CN" altLang="en-US" sz="2400" dirty="0">
                <a:sym typeface="+mn-ea"/>
              </a:rPr>
              <a:t>的描述字符串：</a:t>
            </a:r>
            <a:r>
              <a:rPr lang="en-US" altLang="en-US" sz="2400" dirty="0">
                <a:sym typeface="+mn-ea"/>
              </a:rPr>
              <a:t>[Quidway-vlan2]</a:t>
            </a:r>
            <a:r>
              <a:rPr lang="en-US" altLang="zh-CN" sz="2400" dirty="0">
                <a:sym typeface="+mn-ea"/>
              </a:rPr>
              <a:t>undo description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05105" y="16954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研究问题</a:t>
            </a:r>
            <a:endParaRPr lang="zh-CN" altLang="en-US" sz="36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pic>
        <p:nvPicPr>
          <p:cNvPr id="2" name="图片 1" descr="5be239d35119f53d4f04a85c39c8a68c"/>
          <p:cNvPicPr>
            <a:picLocks noChangeAspect="1"/>
          </p:cNvPicPr>
          <p:nvPr/>
        </p:nvPicPr>
        <p:blipFill>
          <a:blip r:embed="rId1"/>
          <a:srcRect l="19775" t="7237" r="1131" b="65427"/>
          <a:stretch>
            <a:fillRect/>
          </a:stretch>
        </p:blipFill>
        <p:spPr>
          <a:xfrm>
            <a:off x="2145030" y="-5715"/>
            <a:ext cx="7846060" cy="9150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1855" y="-6985"/>
            <a:ext cx="7827645" cy="908685"/>
          </a:xfrm>
          <a:prstGeom prst="rect">
            <a:avLst/>
          </a:prstGeom>
          <a:solidFill>
            <a:srgbClr val="A81D5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-6985"/>
            <a:ext cx="2141855" cy="908685"/>
          </a:xfrm>
          <a:prstGeom prst="rect">
            <a:avLst/>
          </a:prstGeom>
          <a:solidFill>
            <a:srgbClr val="A81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735185" y="-5715"/>
            <a:ext cx="907200" cy="90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12485" r="4405" b="17625"/>
          <a:stretch>
            <a:fillRect/>
          </a:stretch>
        </p:blipFill>
        <p:spPr>
          <a:xfrm>
            <a:off x="9735185" y="98425"/>
            <a:ext cx="2381250" cy="7251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6370" y="17970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实验内容</a:t>
            </a:r>
            <a:endParaRPr lang="zh-CN" altLang="en-US" sz="32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6370" y="909320"/>
            <a:ext cx="25730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 dirty="0">
                <a:solidFill>
                  <a:srgbClr val="A81D53"/>
                </a:solidFill>
                <a:sym typeface="+mn-ea"/>
              </a:rPr>
              <a:t>VLAN基本配置</a:t>
            </a:r>
            <a:endParaRPr lang="en-US" altLang="zh-CN" sz="2800" b="1" dirty="0">
              <a:solidFill>
                <a:srgbClr val="A81D53"/>
              </a:solidFill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43510" y="1574165"/>
            <a:ext cx="121367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lvl="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显示</a:t>
            </a:r>
            <a:r>
              <a:rPr lang="en-US" altLang="zh-CN" sz="2400" dirty="0">
                <a:sym typeface="+mn-ea"/>
              </a:rPr>
              <a:t>VLAN</a:t>
            </a:r>
            <a:r>
              <a:rPr lang="zh-CN" altLang="en-US" sz="2400" dirty="0">
                <a:sym typeface="+mn-ea"/>
              </a:rPr>
              <a:t>相关信息：</a:t>
            </a:r>
            <a:r>
              <a:rPr lang="en-US" altLang="en-US" sz="2400" dirty="0">
                <a:sym typeface="+mn-ea"/>
              </a:rPr>
              <a:t>[Quidway-vlan2]</a:t>
            </a:r>
            <a:r>
              <a:rPr lang="en-US" altLang="zh-CN" sz="2400" dirty="0">
                <a:sym typeface="+mn-ea"/>
              </a:rPr>
              <a:t>display vlan [vlan_id | all | static | dynamic ]</a:t>
            </a: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进入</a:t>
            </a:r>
            <a:r>
              <a:rPr lang="en-US" altLang="zh-CN" sz="2400" dirty="0">
                <a:sym typeface="+mn-ea"/>
              </a:rPr>
              <a:t>VLAN</a:t>
            </a:r>
            <a:r>
              <a:rPr lang="zh-CN" altLang="en-US" sz="2400" dirty="0">
                <a:sym typeface="+mn-ea"/>
              </a:rPr>
              <a:t>接口视图：</a:t>
            </a:r>
            <a:r>
              <a:rPr lang="en-US" altLang="zh-CN" sz="2400" dirty="0">
                <a:sym typeface="+mn-ea"/>
              </a:rPr>
              <a:t>[Quidway]interface vlan-interface 2</a:t>
            </a: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配置交换机</a:t>
            </a:r>
            <a:r>
              <a:rPr lang="en-US" altLang="zh-CN" sz="2400" dirty="0">
                <a:sym typeface="+mn-ea"/>
              </a:rPr>
              <a:t>IP</a:t>
            </a:r>
            <a:r>
              <a:rPr lang="zh-CN" altLang="en-US" sz="2400" dirty="0">
                <a:sym typeface="+mn-ea"/>
              </a:rPr>
              <a:t>地址：</a:t>
            </a:r>
            <a:r>
              <a:rPr lang="en-US" altLang="zh-CN" sz="2400" dirty="0">
                <a:sym typeface="+mn-ea"/>
              </a:rPr>
              <a:t>[Quidway-Vlan-interface2]ip address 10.110.10.3 255.255.255.0</a:t>
            </a:r>
            <a:endParaRPr lang="en-US" altLang="zh-CN" sz="2400" dirty="0"/>
          </a:p>
          <a:p>
            <a:pPr marL="609600" lvl="0" indent="-609600" eaLnBrk="1" hangingPunct="1"/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05105" y="16954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研究问题</a:t>
            </a:r>
            <a:endParaRPr lang="zh-CN" altLang="en-US" sz="36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pic>
        <p:nvPicPr>
          <p:cNvPr id="2" name="图片 1" descr="5be239d35119f53d4f04a85c39c8a68c"/>
          <p:cNvPicPr>
            <a:picLocks noChangeAspect="1"/>
          </p:cNvPicPr>
          <p:nvPr/>
        </p:nvPicPr>
        <p:blipFill>
          <a:blip r:embed="rId1"/>
          <a:srcRect l="19775" t="7237" r="1131" b="65427"/>
          <a:stretch>
            <a:fillRect/>
          </a:stretch>
        </p:blipFill>
        <p:spPr>
          <a:xfrm>
            <a:off x="2145030" y="-5715"/>
            <a:ext cx="7846060" cy="9150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1855" y="-6985"/>
            <a:ext cx="7827645" cy="908685"/>
          </a:xfrm>
          <a:prstGeom prst="rect">
            <a:avLst/>
          </a:prstGeom>
          <a:solidFill>
            <a:srgbClr val="A81D5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-6985"/>
            <a:ext cx="2141855" cy="908685"/>
          </a:xfrm>
          <a:prstGeom prst="rect">
            <a:avLst/>
          </a:prstGeom>
          <a:solidFill>
            <a:srgbClr val="A81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735185" y="-5715"/>
            <a:ext cx="907200" cy="90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12485" r="4405" b="17625"/>
          <a:stretch>
            <a:fillRect/>
          </a:stretch>
        </p:blipFill>
        <p:spPr>
          <a:xfrm>
            <a:off x="9735185" y="98425"/>
            <a:ext cx="2381250" cy="7251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6370" y="16954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实验目的</a:t>
            </a:r>
            <a:endParaRPr lang="zh-CN" altLang="en-US" sz="32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3875" y="1739900"/>
            <a:ext cx="70440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了解Quidway S3900系统中低端交换机的基本功能和配置方法。</a:t>
            </a:r>
            <a:endParaRPr lang="zh-CN" altLang="en-US" sz="2400" dirty="0"/>
          </a:p>
          <a:p>
            <a:pPr marL="342900" indent="-342900" algn="l" eaLnBrk="1" hangingPunct="1"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342900" indent="-342900" algn="l" eaLnBrk="1" hangingPunct="1"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342900" indent="-342900" algn="l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了解交换机的基本配置和VLAN的划分方法。 </a:t>
            </a:r>
            <a:endParaRPr lang="zh-CN" altLang="en-US" sz="2400" dirty="0">
              <a:sym typeface="+mn-ea"/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05105" y="16954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研究问题</a:t>
            </a:r>
            <a:endParaRPr lang="zh-CN" altLang="en-US" sz="36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pic>
        <p:nvPicPr>
          <p:cNvPr id="2" name="图片 1" descr="5be239d35119f53d4f04a85c39c8a68c"/>
          <p:cNvPicPr>
            <a:picLocks noChangeAspect="1"/>
          </p:cNvPicPr>
          <p:nvPr/>
        </p:nvPicPr>
        <p:blipFill>
          <a:blip r:embed="rId1"/>
          <a:srcRect l="19775" t="7237" r="1131" b="65427"/>
          <a:stretch>
            <a:fillRect/>
          </a:stretch>
        </p:blipFill>
        <p:spPr>
          <a:xfrm>
            <a:off x="2145030" y="-5715"/>
            <a:ext cx="7846060" cy="9150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1855" y="-6985"/>
            <a:ext cx="7827645" cy="908685"/>
          </a:xfrm>
          <a:prstGeom prst="rect">
            <a:avLst/>
          </a:prstGeom>
          <a:solidFill>
            <a:srgbClr val="A81D5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-6985"/>
            <a:ext cx="2141855" cy="908685"/>
          </a:xfrm>
          <a:prstGeom prst="rect">
            <a:avLst/>
          </a:prstGeom>
          <a:solidFill>
            <a:srgbClr val="A81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735185" y="-5715"/>
            <a:ext cx="907200" cy="90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12485" r="4405" b="17625"/>
          <a:stretch>
            <a:fillRect/>
          </a:stretch>
        </p:blipFill>
        <p:spPr>
          <a:xfrm>
            <a:off x="9735185" y="98425"/>
            <a:ext cx="2381250" cy="7251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6370" y="17970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实验内容</a:t>
            </a:r>
            <a:endParaRPr lang="zh-CN" altLang="en-US" sz="32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6370" y="909320"/>
            <a:ext cx="25730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 dirty="0">
                <a:solidFill>
                  <a:srgbClr val="A81D53"/>
                </a:solidFill>
                <a:sym typeface="+mn-ea"/>
              </a:rPr>
              <a:t>VLAN基本配置</a:t>
            </a:r>
            <a:endParaRPr lang="en-US" altLang="zh-CN" sz="2800" b="1" dirty="0">
              <a:solidFill>
                <a:srgbClr val="A81D53"/>
              </a:solidFill>
              <a:sym typeface="+mn-ea"/>
            </a:endParaRPr>
          </a:p>
        </p:txBody>
      </p:sp>
      <p:grpSp>
        <p:nvGrpSpPr>
          <p:cNvPr id="19461" name="Group 6"/>
          <p:cNvGrpSpPr/>
          <p:nvPr/>
        </p:nvGrpSpPr>
        <p:grpSpPr>
          <a:xfrm>
            <a:off x="635635" y="1925320"/>
            <a:ext cx="7010400" cy="3508375"/>
            <a:chOff x="659" y="1534"/>
            <a:chExt cx="4525" cy="2114"/>
          </a:xfrm>
        </p:grpSpPr>
        <p:graphicFrame>
          <p:nvGraphicFramePr>
            <p:cNvPr id="19462" name="Object 7"/>
            <p:cNvGraphicFramePr>
              <a:graphicFrameLocks noChangeAspect="1"/>
            </p:cNvGraphicFramePr>
            <p:nvPr/>
          </p:nvGraphicFramePr>
          <p:xfrm>
            <a:off x="1185" y="1534"/>
            <a:ext cx="3999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3" imgW="5638800" imgH="590550" progId="Paint.Picture">
                    <p:embed/>
                  </p:oleObj>
                </mc:Choice>
                <mc:Fallback>
                  <p:oleObj name="" r:id="rId3" imgW="5638800" imgH="590550" progId="Paint.Picture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4">
                          <a:lum bright="20001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85" y="1534"/>
                          <a:ext cx="3999" cy="5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9463" name="Picture 8" descr="PC Blue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2" y="2640"/>
              <a:ext cx="780" cy="71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4" name="Text Box 9"/>
            <p:cNvSpPr txBox="1"/>
            <p:nvPr/>
          </p:nvSpPr>
          <p:spPr>
            <a:xfrm>
              <a:off x="659" y="2096"/>
              <a:ext cx="781" cy="2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Ethernet 0/3</a:t>
              </a:r>
              <a:endParaRPr lang="en-US" altLang="zh-CN" sz="1600" dirty="0"/>
            </a:p>
          </p:txBody>
        </p:sp>
        <p:sp>
          <p:nvSpPr>
            <p:cNvPr id="19465" name="Text Box 10"/>
            <p:cNvSpPr txBox="1"/>
            <p:nvPr/>
          </p:nvSpPr>
          <p:spPr>
            <a:xfrm>
              <a:off x="3688" y="2064"/>
              <a:ext cx="488" cy="2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console</a:t>
              </a:r>
              <a:endParaRPr lang="en-US" altLang="zh-CN" sz="1600" dirty="0"/>
            </a:p>
          </p:txBody>
        </p:sp>
        <p:sp>
          <p:nvSpPr>
            <p:cNvPr id="19466" name="Text Box 11"/>
            <p:cNvSpPr txBox="1"/>
            <p:nvPr/>
          </p:nvSpPr>
          <p:spPr>
            <a:xfrm>
              <a:off x="877" y="3446"/>
              <a:ext cx="295" cy="17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PC1</a:t>
              </a:r>
              <a:endParaRPr lang="en-US" altLang="zh-CN" sz="1600" dirty="0"/>
            </a:p>
          </p:txBody>
        </p:sp>
        <p:sp>
          <p:nvSpPr>
            <p:cNvPr id="19467" name="Text Box 12"/>
            <p:cNvSpPr txBox="1"/>
            <p:nvPr/>
          </p:nvSpPr>
          <p:spPr>
            <a:xfrm>
              <a:off x="2586" y="3446"/>
              <a:ext cx="439" cy="20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PC2</a:t>
              </a:r>
              <a:endParaRPr lang="en-US" altLang="zh-CN" sz="1600" dirty="0"/>
            </a:p>
          </p:txBody>
        </p:sp>
        <p:sp>
          <p:nvSpPr>
            <p:cNvPr id="19468" name="Line 13"/>
            <p:cNvSpPr/>
            <p:nvPr/>
          </p:nvSpPr>
          <p:spPr>
            <a:xfrm flipH="1">
              <a:off x="1082" y="1728"/>
              <a:ext cx="838" cy="912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19469" name="Picture 14" descr="PC Blue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84" y="2640"/>
              <a:ext cx="780" cy="71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70" name="Line 15"/>
            <p:cNvSpPr/>
            <p:nvPr/>
          </p:nvSpPr>
          <p:spPr>
            <a:xfrm>
              <a:off x="1920" y="1872"/>
              <a:ext cx="1008" cy="768"/>
            </a:xfrm>
            <a:prstGeom prst="line">
              <a:avLst/>
            </a:prstGeom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1" name="Text Box 16"/>
            <p:cNvSpPr txBox="1"/>
            <p:nvPr/>
          </p:nvSpPr>
          <p:spPr>
            <a:xfrm>
              <a:off x="2592" y="2096"/>
              <a:ext cx="781" cy="2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Ethernet 0/4</a:t>
              </a:r>
              <a:endParaRPr lang="en-US" altLang="zh-CN" sz="1600" dirty="0"/>
            </a:p>
          </p:txBody>
        </p:sp>
      </p:grpSp>
      <p:pic>
        <p:nvPicPr>
          <p:cNvPr id="-2147482603" name="图片 -2147482604" descr="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0525" y="1995170"/>
            <a:ext cx="3779520" cy="322072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05105" y="16954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研究问题</a:t>
            </a:r>
            <a:endParaRPr lang="zh-CN" altLang="en-US" sz="36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pic>
        <p:nvPicPr>
          <p:cNvPr id="2" name="图片 1" descr="5be239d35119f53d4f04a85c39c8a68c"/>
          <p:cNvPicPr>
            <a:picLocks noChangeAspect="1"/>
          </p:cNvPicPr>
          <p:nvPr/>
        </p:nvPicPr>
        <p:blipFill>
          <a:blip r:embed="rId1"/>
          <a:srcRect l="19775" t="7237" r="1131" b="65427"/>
          <a:stretch>
            <a:fillRect/>
          </a:stretch>
        </p:blipFill>
        <p:spPr>
          <a:xfrm>
            <a:off x="2145030" y="-5715"/>
            <a:ext cx="7846060" cy="9150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1855" y="-6985"/>
            <a:ext cx="7827645" cy="908685"/>
          </a:xfrm>
          <a:prstGeom prst="rect">
            <a:avLst/>
          </a:prstGeom>
          <a:solidFill>
            <a:srgbClr val="A81D5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-6985"/>
            <a:ext cx="2141855" cy="908685"/>
          </a:xfrm>
          <a:prstGeom prst="rect">
            <a:avLst/>
          </a:prstGeom>
          <a:solidFill>
            <a:srgbClr val="A81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735185" y="-5715"/>
            <a:ext cx="907200" cy="90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12485" r="4405" b="17625"/>
          <a:stretch>
            <a:fillRect/>
          </a:stretch>
        </p:blipFill>
        <p:spPr>
          <a:xfrm>
            <a:off x="9735185" y="98425"/>
            <a:ext cx="2381250" cy="7251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6370" y="17970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实验内容</a:t>
            </a:r>
            <a:endParaRPr lang="zh-CN" altLang="en-US" sz="32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6370" y="909320"/>
            <a:ext cx="25730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 dirty="0">
                <a:solidFill>
                  <a:srgbClr val="A81D53"/>
                </a:solidFill>
                <a:sym typeface="+mn-ea"/>
              </a:rPr>
              <a:t>VLAN基本配置</a:t>
            </a:r>
            <a:endParaRPr lang="en-US" altLang="zh-CN" sz="2800" b="1" dirty="0">
              <a:solidFill>
                <a:srgbClr val="A81D53"/>
              </a:solidFill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92505" y="1574165"/>
            <a:ext cx="10364470" cy="2748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按图连接好实验设备，</a:t>
            </a:r>
            <a:r>
              <a:rPr lang="en-US" altLang="zh-CN" sz="2400" dirty="0">
                <a:sym typeface="+mn-ea"/>
              </a:rPr>
              <a:t>PC1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PC2</a:t>
            </a:r>
            <a:r>
              <a:rPr lang="zh-CN" altLang="en-US" sz="2400" dirty="0">
                <a:sym typeface="+mn-ea"/>
              </a:rPr>
              <a:t>、交换机的</a:t>
            </a:r>
            <a:r>
              <a:rPr lang="en-US" altLang="zh-CN" sz="2400" dirty="0">
                <a:sym typeface="+mn-ea"/>
              </a:rPr>
              <a:t>IP</a:t>
            </a:r>
            <a:r>
              <a:rPr lang="zh-CN" altLang="en-US" sz="2400" dirty="0">
                <a:sym typeface="+mn-ea"/>
              </a:rPr>
              <a:t>地址分别为</a:t>
            </a:r>
            <a:r>
              <a:rPr lang="en-US" altLang="zh-CN" sz="2400" dirty="0">
                <a:sym typeface="+mn-ea"/>
              </a:rPr>
              <a:t>10.110.10.1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10.110.10.2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10.110.10.3</a:t>
            </a:r>
            <a:r>
              <a:rPr lang="zh-CN" altLang="en-US" sz="2400" dirty="0">
                <a:sym typeface="+mn-ea"/>
              </a:rPr>
              <a:t>，子网掩码均设置为</a:t>
            </a:r>
            <a:r>
              <a:rPr lang="en-US" altLang="zh-CN" sz="2400" dirty="0">
                <a:sym typeface="+mn-ea"/>
              </a:rPr>
              <a:t>255.255.255.0</a:t>
            </a:r>
            <a:r>
              <a:rPr lang="zh-CN" altLang="en-US" sz="2400" dirty="0">
                <a:sym typeface="+mn-ea"/>
              </a:rPr>
              <a:t>。建立</a:t>
            </a:r>
            <a:r>
              <a:rPr lang="en-US" altLang="zh-CN" sz="2400" dirty="0">
                <a:sym typeface="+mn-ea"/>
              </a:rPr>
              <a:t>VLAN2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VLAN3</a:t>
            </a:r>
            <a:r>
              <a:rPr lang="zh-CN" altLang="en-US" sz="2400" dirty="0">
                <a:sym typeface="+mn-ea"/>
              </a:rPr>
              <a:t>，通过配置将端口</a:t>
            </a:r>
            <a:r>
              <a:rPr lang="en-US" altLang="zh-CN" sz="2400" dirty="0">
                <a:sym typeface="+mn-ea"/>
              </a:rPr>
              <a:t>Ethernet 0/3</a:t>
            </a:r>
            <a:r>
              <a:rPr lang="zh-CN" altLang="en-US" sz="2400" dirty="0">
                <a:sym typeface="+mn-ea"/>
              </a:rPr>
              <a:t>包含到</a:t>
            </a:r>
            <a:r>
              <a:rPr lang="en-US" altLang="zh-CN" sz="2400" dirty="0">
                <a:sym typeface="+mn-ea"/>
              </a:rPr>
              <a:t>VLAN2</a:t>
            </a:r>
            <a:r>
              <a:rPr lang="zh-CN" altLang="en-US" sz="2400" dirty="0">
                <a:sym typeface="+mn-ea"/>
              </a:rPr>
              <a:t>中，将端口</a:t>
            </a:r>
            <a:r>
              <a:rPr lang="en-US" altLang="zh-CN" sz="2400" dirty="0">
                <a:sym typeface="+mn-ea"/>
              </a:rPr>
              <a:t>Ethernet 0/4</a:t>
            </a:r>
            <a:r>
              <a:rPr lang="zh-CN" altLang="en-US" sz="2400" dirty="0">
                <a:sym typeface="+mn-ea"/>
              </a:rPr>
              <a:t>包含到</a:t>
            </a:r>
            <a:r>
              <a:rPr lang="en-US" altLang="zh-CN" sz="2400" dirty="0">
                <a:sym typeface="+mn-ea"/>
              </a:rPr>
              <a:t>VLAN3</a:t>
            </a:r>
            <a:r>
              <a:rPr lang="zh-CN" altLang="en-US" sz="2400" dirty="0">
                <a:sym typeface="+mn-ea"/>
              </a:rPr>
              <a:t>中，并使用</a:t>
            </a:r>
            <a:r>
              <a:rPr lang="en-US" altLang="zh-CN" sz="2400" dirty="0">
                <a:sym typeface="+mn-ea"/>
              </a:rPr>
              <a:t>PING</a:t>
            </a:r>
            <a:r>
              <a:rPr lang="zh-CN" altLang="en-US" sz="2400" dirty="0">
                <a:sym typeface="+mn-ea"/>
              </a:rPr>
              <a:t>命令检查</a:t>
            </a:r>
            <a:r>
              <a:rPr lang="en-US" altLang="zh-CN" sz="2400" dirty="0">
                <a:sym typeface="+mn-ea"/>
              </a:rPr>
              <a:t>VLAN</a:t>
            </a:r>
            <a:r>
              <a:rPr lang="zh-CN" altLang="en-US" sz="2400" dirty="0">
                <a:sym typeface="+mn-ea"/>
              </a:rPr>
              <a:t>工作情况，测试</a:t>
            </a:r>
            <a:r>
              <a:rPr lang="en-US" altLang="zh-CN" sz="2400" dirty="0">
                <a:sym typeface="+mn-ea"/>
              </a:rPr>
              <a:t>PC1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PC2</a:t>
            </a:r>
            <a:r>
              <a:rPr lang="zh-CN" altLang="en-US" sz="2400" dirty="0">
                <a:sym typeface="+mn-ea"/>
              </a:rPr>
              <a:t>、交换机之间能否</a:t>
            </a:r>
            <a:r>
              <a:rPr lang="en-US" altLang="zh-CN" sz="2400" dirty="0">
                <a:sym typeface="+mn-ea"/>
              </a:rPr>
              <a:t>PING</a:t>
            </a:r>
            <a:r>
              <a:rPr lang="zh-CN" altLang="en-US" sz="2400" dirty="0">
                <a:sym typeface="+mn-ea"/>
              </a:rPr>
              <a:t>成功。 </a:t>
            </a:r>
            <a:endParaRPr lang="zh-CN" altLang="en-US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将端口</a:t>
            </a:r>
            <a:r>
              <a:rPr lang="en-US" altLang="zh-CN" sz="2400" dirty="0">
                <a:sym typeface="+mn-ea"/>
              </a:rPr>
              <a:t>Ethernet 0/4</a:t>
            </a:r>
            <a:r>
              <a:rPr lang="zh-CN" altLang="en-US" sz="2400" dirty="0">
                <a:sym typeface="+mn-ea"/>
              </a:rPr>
              <a:t>包含到</a:t>
            </a:r>
            <a:r>
              <a:rPr lang="en-US" altLang="zh-CN" sz="2400" dirty="0">
                <a:sym typeface="+mn-ea"/>
              </a:rPr>
              <a:t>VLAN2</a:t>
            </a:r>
            <a:r>
              <a:rPr lang="zh-CN" altLang="en-US" sz="2400" dirty="0">
                <a:sym typeface="+mn-ea"/>
              </a:rPr>
              <a:t>中，并使用</a:t>
            </a:r>
            <a:r>
              <a:rPr lang="en-US" altLang="zh-CN" sz="2400" dirty="0">
                <a:sym typeface="+mn-ea"/>
              </a:rPr>
              <a:t>PING</a:t>
            </a:r>
            <a:r>
              <a:rPr lang="zh-CN" altLang="en-US" sz="2400" dirty="0">
                <a:sym typeface="+mn-ea"/>
              </a:rPr>
              <a:t>命令检查</a:t>
            </a:r>
            <a:r>
              <a:rPr lang="en-US" altLang="zh-CN" sz="2400" dirty="0">
                <a:sym typeface="+mn-ea"/>
              </a:rPr>
              <a:t>VLAN</a:t>
            </a:r>
            <a:r>
              <a:rPr lang="zh-CN" altLang="en-US" sz="2400" dirty="0">
                <a:sym typeface="+mn-ea"/>
              </a:rPr>
              <a:t>工作情况，测试</a:t>
            </a:r>
            <a:r>
              <a:rPr lang="en-US" altLang="zh-CN" sz="2400" dirty="0">
                <a:sym typeface="+mn-ea"/>
              </a:rPr>
              <a:t>PC1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PC2 </a:t>
            </a:r>
            <a:r>
              <a:rPr lang="zh-CN" altLang="en-US" sz="2400" dirty="0">
                <a:sym typeface="+mn-ea"/>
              </a:rPr>
              <a:t>、交换机之间能否</a:t>
            </a:r>
            <a:r>
              <a:rPr lang="en-US" altLang="zh-CN" sz="2400" dirty="0">
                <a:sym typeface="+mn-ea"/>
              </a:rPr>
              <a:t>PING</a:t>
            </a:r>
            <a:r>
              <a:rPr lang="zh-CN" altLang="en-US" sz="2400" dirty="0">
                <a:sym typeface="+mn-ea"/>
              </a:rPr>
              <a:t>成功。 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05105" y="16954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研究问题</a:t>
            </a:r>
            <a:endParaRPr lang="zh-CN" altLang="en-US" sz="36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pic>
        <p:nvPicPr>
          <p:cNvPr id="2" name="图片 1" descr="5be239d35119f53d4f04a85c39c8a68c"/>
          <p:cNvPicPr>
            <a:picLocks noChangeAspect="1"/>
          </p:cNvPicPr>
          <p:nvPr/>
        </p:nvPicPr>
        <p:blipFill>
          <a:blip r:embed="rId1"/>
          <a:srcRect l="19775" t="7237" r="1131" b="65427"/>
          <a:stretch>
            <a:fillRect/>
          </a:stretch>
        </p:blipFill>
        <p:spPr>
          <a:xfrm>
            <a:off x="2145030" y="-5715"/>
            <a:ext cx="7846060" cy="9150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1855" y="-6985"/>
            <a:ext cx="7827645" cy="908685"/>
          </a:xfrm>
          <a:prstGeom prst="rect">
            <a:avLst/>
          </a:prstGeom>
          <a:solidFill>
            <a:srgbClr val="A81D5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-6985"/>
            <a:ext cx="2141855" cy="908685"/>
          </a:xfrm>
          <a:prstGeom prst="rect">
            <a:avLst/>
          </a:prstGeom>
          <a:solidFill>
            <a:srgbClr val="A81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735185" y="-5715"/>
            <a:ext cx="907200" cy="90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12485" r="4405" b="17625"/>
          <a:stretch>
            <a:fillRect/>
          </a:stretch>
        </p:blipFill>
        <p:spPr>
          <a:xfrm>
            <a:off x="9735185" y="98425"/>
            <a:ext cx="2381250" cy="7251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6370" y="17970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实验内容</a:t>
            </a:r>
            <a:endParaRPr lang="zh-CN" altLang="en-US" sz="32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6370" y="909320"/>
            <a:ext cx="25730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 dirty="0">
                <a:solidFill>
                  <a:srgbClr val="A81D53"/>
                </a:solidFill>
                <a:sym typeface="+mn-ea"/>
              </a:rPr>
              <a:t>VLAN基本配置</a:t>
            </a:r>
            <a:endParaRPr lang="en-US" altLang="zh-CN" sz="2800" b="1" dirty="0">
              <a:solidFill>
                <a:srgbClr val="A81D53"/>
              </a:solidFill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92505" y="1574165"/>
            <a:ext cx="1036447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lvl="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# </a:t>
            </a:r>
            <a:r>
              <a:rPr lang="zh-CN" altLang="en-US" sz="2400" dirty="0">
                <a:sym typeface="+mn-ea"/>
              </a:rPr>
              <a:t>创建</a:t>
            </a:r>
            <a:r>
              <a:rPr lang="en-US" altLang="zh-CN" sz="2400" dirty="0">
                <a:sym typeface="+mn-ea"/>
              </a:rPr>
              <a:t>VLAN 2</a:t>
            </a:r>
            <a:r>
              <a:rPr lang="zh-CN" altLang="en-US" sz="2400" dirty="0">
                <a:sym typeface="+mn-ea"/>
              </a:rPr>
              <a:t>并进入其视图。</a:t>
            </a:r>
            <a:endParaRPr lang="zh-CN" altLang="en-US" sz="2400" dirty="0">
              <a:sym typeface="+mn-ea"/>
            </a:endParaRPr>
          </a:p>
          <a:p>
            <a:pPr lvl="0" indent="0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sym typeface="+mn-ea"/>
              </a:rPr>
              <a:t>	[Quidway] vlan 2</a:t>
            </a: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# </a:t>
            </a:r>
            <a:r>
              <a:rPr lang="zh-CN" altLang="en-US" sz="2400" dirty="0">
                <a:sym typeface="+mn-ea"/>
              </a:rPr>
              <a:t>向</a:t>
            </a:r>
            <a:r>
              <a:rPr lang="en-US" altLang="zh-CN" sz="2400" dirty="0">
                <a:sym typeface="+mn-ea"/>
              </a:rPr>
              <a:t>VLAN 2</a:t>
            </a:r>
            <a:r>
              <a:rPr lang="zh-CN" altLang="en-US" sz="2400" dirty="0">
                <a:sym typeface="+mn-ea"/>
              </a:rPr>
              <a:t>中加入端口</a:t>
            </a:r>
            <a:r>
              <a:rPr lang="en-US" altLang="zh-CN" sz="2400" dirty="0">
                <a:sym typeface="+mn-ea"/>
              </a:rPr>
              <a:t>Ethernet 0/3</a:t>
            </a:r>
            <a:endParaRPr lang="en-US" altLang="zh-CN" sz="2400" dirty="0">
              <a:sym typeface="+mn-ea"/>
            </a:endParaRPr>
          </a:p>
          <a:p>
            <a:pPr lvl="0" indent="0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sym typeface="+mn-ea"/>
              </a:rPr>
              <a:t>	[Quidway-vlan2] port  ethernet 0/3</a:t>
            </a: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#  </a:t>
            </a:r>
            <a:r>
              <a:rPr lang="zh-CN" altLang="en-US" sz="2400" dirty="0">
                <a:sym typeface="+mn-ea"/>
              </a:rPr>
              <a:t>创建</a:t>
            </a:r>
            <a:r>
              <a:rPr lang="en-US" altLang="zh-CN" sz="2400" dirty="0">
                <a:sym typeface="+mn-ea"/>
              </a:rPr>
              <a:t>VLAN 3</a:t>
            </a:r>
            <a:r>
              <a:rPr lang="zh-CN" altLang="en-US" sz="2400" dirty="0">
                <a:sym typeface="+mn-ea"/>
              </a:rPr>
              <a:t>并进入其视图。</a:t>
            </a:r>
            <a:endParaRPr lang="zh-CN" altLang="en-US" sz="2400" dirty="0">
              <a:sym typeface="+mn-ea"/>
            </a:endParaRPr>
          </a:p>
          <a:p>
            <a:pPr lvl="0" indent="0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sym typeface="+mn-ea"/>
              </a:rPr>
              <a:t>	[Quidway-vlan2] vlan 3</a:t>
            </a: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342900" lvl="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# </a:t>
            </a:r>
            <a:r>
              <a:rPr lang="zh-CN" altLang="en-US" sz="2400" dirty="0">
                <a:sym typeface="+mn-ea"/>
              </a:rPr>
              <a:t>向</a:t>
            </a:r>
            <a:r>
              <a:rPr lang="en-US" altLang="zh-CN" sz="2400" dirty="0">
                <a:sym typeface="+mn-ea"/>
              </a:rPr>
              <a:t>VLAN 3</a:t>
            </a:r>
            <a:r>
              <a:rPr lang="zh-CN" altLang="en-US" sz="2400" dirty="0">
                <a:sym typeface="+mn-ea"/>
              </a:rPr>
              <a:t>中加入端口</a:t>
            </a:r>
            <a:r>
              <a:rPr lang="en-US" altLang="zh-CN" sz="2400" dirty="0">
                <a:sym typeface="+mn-ea"/>
              </a:rPr>
              <a:t>Ethernet 0/4</a:t>
            </a:r>
            <a:r>
              <a:rPr lang="zh-CN" altLang="en-US" sz="2400" dirty="0">
                <a:sym typeface="+mn-ea"/>
              </a:rPr>
              <a:t>。</a:t>
            </a:r>
            <a:endParaRPr lang="zh-CN" altLang="en-US" sz="2400" dirty="0">
              <a:sym typeface="+mn-ea"/>
            </a:endParaRPr>
          </a:p>
          <a:p>
            <a:pPr lvl="0" indent="0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sym typeface="+mn-ea"/>
              </a:rPr>
              <a:t>	[Quidway-vlan3] port  ethernet 0/4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05105" y="16954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研究问题</a:t>
            </a:r>
            <a:endParaRPr lang="zh-CN" altLang="en-US" sz="36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pic>
        <p:nvPicPr>
          <p:cNvPr id="2" name="图片 1" descr="5be239d35119f53d4f04a85c39c8a68c"/>
          <p:cNvPicPr>
            <a:picLocks noChangeAspect="1"/>
          </p:cNvPicPr>
          <p:nvPr/>
        </p:nvPicPr>
        <p:blipFill>
          <a:blip r:embed="rId1"/>
          <a:srcRect l="19775" t="7237" r="1131" b="65427"/>
          <a:stretch>
            <a:fillRect/>
          </a:stretch>
        </p:blipFill>
        <p:spPr>
          <a:xfrm>
            <a:off x="2145030" y="-5715"/>
            <a:ext cx="7846060" cy="9150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1855" y="-6985"/>
            <a:ext cx="7827645" cy="908685"/>
          </a:xfrm>
          <a:prstGeom prst="rect">
            <a:avLst/>
          </a:prstGeom>
          <a:solidFill>
            <a:srgbClr val="A81D5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-6985"/>
            <a:ext cx="2141855" cy="908685"/>
          </a:xfrm>
          <a:prstGeom prst="rect">
            <a:avLst/>
          </a:prstGeom>
          <a:solidFill>
            <a:srgbClr val="A81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735185" y="-5715"/>
            <a:ext cx="907200" cy="90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12485" r="4405" b="17625"/>
          <a:stretch>
            <a:fillRect/>
          </a:stretch>
        </p:blipFill>
        <p:spPr>
          <a:xfrm>
            <a:off x="9735185" y="98425"/>
            <a:ext cx="2381250" cy="7251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6370" y="17970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实验内容</a:t>
            </a:r>
            <a:endParaRPr lang="zh-CN" altLang="en-US" sz="32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6370" y="90932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b="1" dirty="0">
                <a:solidFill>
                  <a:srgbClr val="A81D53"/>
                </a:solidFill>
                <a:sym typeface="+mn-ea"/>
              </a:rPr>
              <a:t>Trunk </a:t>
            </a:r>
            <a:r>
              <a:rPr lang="zh-CN" altLang="en-US" sz="2800" b="1" dirty="0">
                <a:solidFill>
                  <a:srgbClr val="A81D53"/>
                </a:solidFill>
                <a:sym typeface="+mn-ea"/>
              </a:rPr>
              <a:t>实验</a:t>
            </a:r>
            <a:endParaRPr lang="zh-CN" altLang="en-US" sz="2800" b="1" dirty="0">
              <a:solidFill>
                <a:srgbClr val="A81D53"/>
              </a:solidFill>
              <a:sym typeface="+mn-ea"/>
            </a:endParaRPr>
          </a:p>
        </p:txBody>
      </p:sp>
      <p:pic>
        <p:nvPicPr>
          <p:cNvPr id="4" name="图片 -2147482603" descr="E:\我的文档\课程3\计算机网络\实验五\报告\图\4\0.jpg0"/>
          <p:cNvPicPr>
            <a:picLocks noChangeAspect="1"/>
          </p:cNvPicPr>
          <p:nvPr/>
        </p:nvPicPr>
        <p:blipFill>
          <a:blip r:embed="rId3"/>
          <a:srcRect t="17967"/>
          <a:stretch>
            <a:fillRect/>
          </a:stretch>
        </p:blipFill>
        <p:spPr>
          <a:xfrm>
            <a:off x="7338695" y="2372360"/>
            <a:ext cx="4432935" cy="27279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-2147482601" name="图片 -2147482602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80" y="2490470"/>
            <a:ext cx="6642735" cy="2755265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05105" y="16954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研究问题</a:t>
            </a:r>
            <a:endParaRPr lang="zh-CN" altLang="en-US" sz="36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pic>
        <p:nvPicPr>
          <p:cNvPr id="2" name="图片 1" descr="5be239d35119f53d4f04a85c39c8a68c"/>
          <p:cNvPicPr>
            <a:picLocks noChangeAspect="1"/>
          </p:cNvPicPr>
          <p:nvPr/>
        </p:nvPicPr>
        <p:blipFill>
          <a:blip r:embed="rId1"/>
          <a:srcRect l="19775" t="7237" r="1131" b="65427"/>
          <a:stretch>
            <a:fillRect/>
          </a:stretch>
        </p:blipFill>
        <p:spPr>
          <a:xfrm>
            <a:off x="2145030" y="-5715"/>
            <a:ext cx="7846060" cy="9150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1855" y="-6985"/>
            <a:ext cx="7827645" cy="908685"/>
          </a:xfrm>
          <a:prstGeom prst="rect">
            <a:avLst/>
          </a:prstGeom>
          <a:solidFill>
            <a:srgbClr val="A81D5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-6985"/>
            <a:ext cx="2141855" cy="908685"/>
          </a:xfrm>
          <a:prstGeom prst="rect">
            <a:avLst/>
          </a:prstGeom>
          <a:solidFill>
            <a:srgbClr val="A81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735185" y="-5715"/>
            <a:ext cx="907200" cy="90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12485" r="4405" b="17625"/>
          <a:stretch>
            <a:fillRect/>
          </a:stretch>
        </p:blipFill>
        <p:spPr>
          <a:xfrm>
            <a:off x="9735185" y="98425"/>
            <a:ext cx="2381250" cy="7251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6370" y="17970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实验内容</a:t>
            </a:r>
            <a:endParaRPr lang="zh-CN" altLang="en-US" sz="32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6370" y="90932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b="1" dirty="0">
                <a:solidFill>
                  <a:srgbClr val="A81D53"/>
                </a:solidFill>
                <a:sym typeface="+mn-ea"/>
              </a:rPr>
              <a:t>Trunk </a:t>
            </a:r>
            <a:r>
              <a:rPr lang="zh-CN" altLang="en-US" sz="2800" b="1" dirty="0">
                <a:solidFill>
                  <a:srgbClr val="A81D53"/>
                </a:solidFill>
                <a:sym typeface="+mn-ea"/>
              </a:rPr>
              <a:t>实验</a:t>
            </a:r>
            <a:endParaRPr lang="zh-CN" altLang="en-US" sz="2800" b="1" dirty="0">
              <a:solidFill>
                <a:srgbClr val="A81D53"/>
              </a:solidFill>
              <a:sym typeface="+mn-ea"/>
            </a:endParaRPr>
          </a:p>
        </p:txBody>
      </p:sp>
      <p:pic>
        <p:nvPicPr>
          <p:cNvPr id="-2147482591" name="图片 -2147482592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995" y="2308225"/>
            <a:ext cx="6595745" cy="2719705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05105" y="16954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研究问题</a:t>
            </a:r>
            <a:endParaRPr lang="zh-CN" altLang="en-US" sz="36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pic>
        <p:nvPicPr>
          <p:cNvPr id="2" name="图片 1" descr="5be239d35119f53d4f04a85c39c8a68c"/>
          <p:cNvPicPr>
            <a:picLocks noChangeAspect="1"/>
          </p:cNvPicPr>
          <p:nvPr/>
        </p:nvPicPr>
        <p:blipFill>
          <a:blip r:embed="rId1"/>
          <a:srcRect l="19775" t="7237" r="1131" b="65427"/>
          <a:stretch>
            <a:fillRect/>
          </a:stretch>
        </p:blipFill>
        <p:spPr>
          <a:xfrm>
            <a:off x="2145030" y="-5715"/>
            <a:ext cx="7846060" cy="9150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1855" y="-6985"/>
            <a:ext cx="7827645" cy="908685"/>
          </a:xfrm>
          <a:prstGeom prst="rect">
            <a:avLst/>
          </a:prstGeom>
          <a:solidFill>
            <a:srgbClr val="A81D5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-6985"/>
            <a:ext cx="2141855" cy="908685"/>
          </a:xfrm>
          <a:prstGeom prst="rect">
            <a:avLst/>
          </a:prstGeom>
          <a:solidFill>
            <a:srgbClr val="A81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735185" y="-5715"/>
            <a:ext cx="907200" cy="90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12485" r="4405" b="17625"/>
          <a:stretch>
            <a:fillRect/>
          </a:stretch>
        </p:blipFill>
        <p:spPr>
          <a:xfrm>
            <a:off x="9735185" y="98425"/>
            <a:ext cx="2381250" cy="7251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6370" y="17970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实验内容</a:t>
            </a:r>
            <a:endParaRPr lang="zh-CN" altLang="en-US" sz="32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6370" y="90932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b="1" dirty="0">
                <a:solidFill>
                  <a:srgbClr val="A81D53"/>
                </a:solidFill>
                <a:sym typeface="+mn-ea"/>
              </a:rPr>
              <a:t>Trunk </a:t>
            </a:r>
            <a:r>
              <a:rPr lang="zh-CN" altLang="en-US" sz="2800" b="1" dirty="0">
                <a:solidFill>
                  <a:srgbClr val="A81D53"/>
                </a:solidFill>
                <a:sym typeface="+mn-ea"/>
              </a:rPr>
              <a:t>实验</a:t>
            </a:r>
            <a:endParaRPr lang="zh-CN" altLang="en-US" sz="2800" b="1" dirty="0">
              <a:solidFill>
                <a:srgbClr val="A81D53"/>
              </a:solidFill>
              <a:sym typeface="+mn-ea"/>
            </a:endParaRPr>
          </a:p>
        </p:txBody>
      </p:sp>
      <p:pic>
        <p:nvPicPr>
          <p:cNvPr id="-2147482598" name="图片 -2147482599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945" y="2299970"/>
            <a:ext cx="6327775" cy="2647315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05105" y="16954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研究问题</a:t>
            </a:r>
            <a:endParaRPr lang="zh-CN" altLang="en-US" sz="36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pic>
        <p:nvPicPr>
          <p:cNvPr id="2" name="图片 1" descr="5be239d35119f53d4f04a85c39c8a68c"/>
          <p:cNvPicPr>
            <a:picLocks noChangeAspect="1"/>
          </p:cNvPicPr>
          <p:nvPr/>
        </p:nvPicPr>
        <p:blipFill>
          <a:blip r:embed="rId1"/>
          <a:srcRect l="19775" t="7237" r="1131" b="65427"/>
          <a:stretch>
            <a:fillRect/>
          </a:stretch>
        </p:blipFill>
        <p:spPr>
          <a:xfrm>
            <a:off x="2145030" y="-5715"/>
            <a:ext cx="7846060" cy="9150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1855" y="-6985"/>
            <a:ext cx="7827645" cy="908685"/>
          </a:xfrm>
          <a:prstGeom prst="rect">
            <a:avLst/>
          </a:prstGeom>
          <a:solidFill>
            <a:srgbClr val="A81D5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-6985"/>
            <a:ext cx="2141855" cy="908685"/>
          </a:xfrm>
          <a:prstGeom prst="rect">
            <a:avLst/>
          </a:prstGeom>
          <a:solidFill>
            <a:srgbClr val="A81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735185" y="-5715"/>
            <a:ext cx="907200" cy="90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12485" r="4405" b="17625"/>
          <a:stretch>
            <a:fillRect/>
          </a:stretch>
        </p:blipFill>
        <p:spPr>
          <a:xfrm>
            <a:off x="9735185" y="98425"/>
            <a:ext cx="2381250" cy="7251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6370" y="17970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实验内容</a:t>
            </a:r>
            <a:endParaRPr lang="zh-CN" altLang="en-US" sz="32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6370" y="90932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b="1" dirty="0">
                <a:solidFill>
                  <a:srgbClr val="A81D53"/>
                </a:solidFill>
                <a:sym typeface="+mn-ea"/>
              </a:rPr>
              <a:t>Trunk </a:t>
            </a:r>
            <a:r>
              <a:rPr lang="zh-CN" altLang="en-US" sz="2800" b="1" dirty="0">
                <a:solidFill>
                  <a:srgbClr val="A81D53"/>
                </a:solidFill>
                <a:sym typeface="+mn-ea"/>
              </a:rPr>
              <a:t>实验</a:t>
            </a:r>
            <a:endParaRPr lang="zh-CN" altLang="en-US" sz="2800" b="1" dirty="0">
              <a:solidFill>
                <a:srgbClr val="A81D53"/>
              </a:solidFill>
              <a:sym typeface="+mn-ea"/>
            </a:endParaRPr>
          </a:p>
        </p:txBody>
      </p:sp>
      <p:pic>
        <p:nvPicPr>
          <p:cNvPr id="-2147482593" name="图片 -2147482594" descr="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050" y="2342515"/>
            <a:ext cx="6494145" cy="2698115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05105" y="16954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研究问题</a:t>
            </a:r>
            <a:endParaRPr lang="zh-CN" altLang="en-US" sz="36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pic>
        <p:nvPicPr>
          <p:cNvPr id="2" name="图片 1" descr="5be239d35119f53d4f04a85c39c8a68c"/>
          <p:cNvPicPr>
            <a:picLocks noChangeAspect="1"/>
          </p:cNvPicPr>
          <p:nvPr/>
        </p:nvPicPr>
        <p:blipFill>
          <a:blip r:embed="rId1"/>
          <a:srcRect l="19775" t="7237" r="1131" b="65427"/>
          <a:stretch>
            <a:fillRect/>
          </a:stretch>
        </p:blipFill>
        <p:spPr>
          <a:xfrm>
            <a:off x="2145030" y="-5715"/>
            <a:ext cx="7846060" cy="9150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1855" y="-6985"/>
            <a:ext cx="7827645" cy="908685"/>
          </a:xfrm>
          <a:prstGeom prst="rect">
            <a:avLst/>
          </a:prstGeom>
          <a:solidFill>
            <a:srgbClr val="A81D5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-6985"/>
            <a:ext cx="2141855" cy="908685"/>
          </a:xfrm>
          <a:prstGeom prst="rect">
            <a:avLst/>
          </a:prstGeom>
          <a:solidFill>
            <a:srgbClr val="A81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735185" y="-5715"/>
            <a:ext cx="907200" cy="90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12485" r="4405" b="17625"/>
          <a:stretch>
            <a:fillRect/>
          </a:stretch>
        </p:blipFill>
        <p:spPr>
          <a:xfrm>
            <a:off x="9735185" y="98425"/>
            <a:ext cx="2381250" cy="7251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6370" y="17970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实验内容</a:t>
            </a:r>
            <a:endParaRPr lang="zh-CN" altLang="en-US" sz="32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6370" y="90932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buClrTx/>
              <a:buSzTx/>
              <a:buFontTx/>
            </a:pPr>
            <a:r>
              <a:rPr lang="en-US" altLang="zh-CN" sz="2800" b="1" dirty="0">
                <a:solidFill>
                  <a:srgbClr val="A81D53"/>
                </a:solidFill>
                <a:sym typeface="+mn-ea"/>
              </a:rPr>
              <a:t>Trunk </a:t>
            </a:r>
            <a:r>
              <a:rPr lang="zh-CN" altLang="zh-CN" sz="2800" b="1" dirty="0">
                <a:solidFill>
                  <a:srgbClr val="A81D53"/>
                </a:solidFill>
                <a:sym typeface="+mn-ea"/>
              </a:rPr>
              <a:t>实验</a:t>
            </a:r>
            <a:endParaRPr lang="zh-CN" altLang="zh-CN" sz="2800" b="1" dirty="0">
              <a:solidFill>
                <a:srgbClr val="A81D53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2560" r="3856"/>
          <a:stretch>
            <a:fillRect/>
          </a:stretch>
        </p:blipFill>
        <p:spPr>
          <a:xfrm>
            <a:off x="2446020" y="1757045"/>
            <a:ext cx="7104380" cy="3343275"/>
          </a:xfrm>
          <a:prstGeom prst="rect">
            <a:avLst/>
          </a:prstGeom>
        </p:spPr>
      </p:pic>
      <p:sp>
        <p:nvSpPr>
          <p:cNvPr id="25617" name="Rectangle 18"/>
          <p:cNvSpPr/>
          <p:nvPr/>
        </p:nvSpPr>
        <p:spPr>
          <a:xfrm>
            <a:off x="4412615" y="5309235"/>
            <a:ext cx="2808288" cy="720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Trunk</a:t>
            </a:r>
            <a:endParaRPr lang="en-US" altLang="zh-CN" sz="1800" b="1" dirty="0">
              <a:latin typeface="Times New Roman" panose="02020603050405020304" pitchFamily="18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latin typeface="Times New Roman" panose="02020603050405020304" pitchFamily="18" charset="0"/>
              </a:rPr>
              <a:t>分组实验环境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05105" y="16954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研究问题</a:t>
            </a:r>
            <a:endParaRPr lang="zh-CN" altLang="en-US" sz="36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pic>
        <p:nvPicPr>
          <p:cNvPr id="2" name="图片 1" descr="5be239d35119f53d4f04a85c39c8a68c"/>
          <p:cNvPicPr>
            <a:picLocks noChangeAspect="1"/>
          </p:cNvPicPr>
          <p:nvPr/>
        </p:nvPicPr>
        <p:blipFill>
          <a:blip r:embed="rId1"/>
          <a:srcRect l="19775" t="7237" r="1131" b="65427"/>
          <a:stretch>
            <a:fillRect/>
          </a:stretch>
        </p:blipFill>
        <p:spPr>
          <a:xfrm>
            <a:off x="2145030" y="-5715"/>
            <a:ext cx="7846060" cy="9150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1855" y="-6985"/>
            <a:ext cx="7827645" cy="908685"/>
          </a:xfrm>
          <a:prstGeom prst="rect">
            <a:avLst/>
          </a:prstGeom>
          <a:solidFill>
            <a:srgbClr val="A81D5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-6985"/>
            <a:ext cx="2141855" cy="908685"/>
          </a:xfrm>
          <a:prstGeom prst="rect">
            <a:avLst/>
          </a:prstGeom>
          <a:solidFill>
            <a:srgbClr val="A81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735185" y="-5715"/>
            <a:ext cx="907200" cy="90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12485" r="4405" b="17625"/>
          <a:stretch>
            <a:fillRect/>
          </a:stretch>
        </p:blipFill>
        <p:spPr>
          <a:xfrm>
            <a:off x="9735185" y="98425"/>
            <a:ext cx="2381250" cy="7251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6370" y="17970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实验内容</a:t>
            </a:r>
            <a:endParaRPr lang="zh-CN" altLang="en-US" sz="32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6370" y="909320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rgbClr val="A81D53"/>
                </a:solidFill>
                <a:sym typeface="+mn-ea"/>
              </a:rPr>
              <a:t>Trunk （基本命令）</a:t>
            </a:r>
            <a:endParaRPr lang="en-US" altLang="zh-CN" sz="2800" b="1" dirty="0">
              <a:solidFill>
                <a:srgbClr val="A81D53"/>
              </a:solidFill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92505" y="1574165"/>
            <a:ext cx="10364470" cy="4891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设置端口属性（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port link-type trunk</a:t>
            </a: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设置端口所属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VLAN</a:t>
            </a: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port trunk permit </a:t>
            </a:r>
            <a:r>
              <a:rPr lang="en-US" altLang="zh-CN" sz="240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vlan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…</a:t>
            </a: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[S3610A] interface Ethernet 0/1 </a:t>
            </a:r>
            <a:endParaRPr lang="en-US" altLang="zh-CN" sz="24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#  </a:t>
            </a: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进入端口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0/1</a:t>
            </a: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视图。</a:t>
            </a:r>
            <a:endParaRPr lang="zh-CN" altLang="en-US" sz="24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zh-CN" altLang="en-US" sz="24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[S3610A-Ethernet 0/1]port link-type  trunk </a:t>
            </a:r>
            <a:endParaRPr lang="en-US" altLang="zh-CN" sz="24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# </a:t>
            </a: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配置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Ethernet 0/1</a:t>
            </a: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端口为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Trunk</a:t>
            </a: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端口</a:t>
            </a:r>
            <a:endParaRPr lang="zh-CN" altLang="en-US" sz="24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zh-CN" altLang="en-US" sz="24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[S3610A-Ethernet1/0/1]port trunk permit </a:t>
            </a:r>
            <a:r>
              <a:rPr lang="en-US" altLang="zh-CN" sz="240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vlan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 all</a:t>
            </a:r>
            <a:endParaRPr lang="en-US" altLang="zh-CN" sz="240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# </a:t>
            </a: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允许所有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VLAN</a:t>
            </a: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通过 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05105" y="16954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研究问题</a:t>
            </a:r>
            <a:endParaRPr lang="zh-CN" altLang="en-US" sz="36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pic>
        <p:nvPicPr>
          <p:cNvPr id="2" name="图片 1" descr="5be239d35119f53d4f04a85c39c8a68c"/>
          <p:cNvPicPr>
            <a:picLocks noChangeAspect="1"/>
          </p:cNvPicPr>
          <p:nvPr/>
        </p:nvPicPr>
        <p:blipFill>
          <a:blip r:embed="rId1"/>
          <a:srcRect l="19775" t="7237" r="1131" b="65427"/>
          <a:stretch>
            <a:fillRect/>
          </a:stretch>
        </p:blipFill>
        <p:spPr>
          <a:xfrm>
            <a:off x="2145030" y="-5715"/>
            <a:ext cx="7846060" cy="9150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1855" y="-6985"/>
            <a:ext cx="7827645" cy="908685"/>
          </a:xfrm>
          <a:prstGeom prst="rect">
            <a:avLst/>
          </a:prstGeom>
          <a:solidFill>
            <a:srgbClr val="A81D5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-6985"/>
            <a:ext cx="2141855" cy="908685"/>
          </a:xfrm>
          <a:prstGeom prst="rect">
            <a:avLst/>
          </a:prstGeom>
          <a:solidFill>
            <a:srgbClr val="A81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735185" y="-5715"/>
            <a:ext cx="907200" cy="90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12485" r="4405" b="17625"/>
          <a:stretch>
            <a:fillRect/>
          </a:stretch>
        </p:blipFill>
        <p:spPr>
          <a:xfrm>
            <a:off x="9735185" y="98425"/>
            <a:ext cx="2381250" cy="7251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6370" y="17970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实验内容</a:t>
            </a:r>
            <a:endParaRPr lang="zh-CN" altLang="en-US" sz="32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6370" y="909320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rgbClr val="A81D53"/>
                </a:solidFill>
                <a:sym typeface="+mn-ea"/>
              </a:rPr>
              <a:t>Trunk （基本命令）</a:t>
            </a:r>
            <a:endParaRPr lang="en-US" altLang="zh-CN" sz="2800" b="1" dirty="0">
              <a:solidFill>
                <a:srgbClr val="A81D53"/>
              </a:solidFill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92505" y="1574165"/>
            <a:ext cx="10364470" cy="37445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按图连接好实验设备，</a:t>
            </a:r>
            <a:r>
              <a:rPr lang="en-US" altLang="zh-CN" sz="2400" dirty="0">
                <a:sym typeface="+mn-ea"/>
              </a:rPr>
              <a:t>PC1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PC2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PC3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PC4</a:t>
            </a:r>
            <a:r>
              <a:rPr lang="zh-CN" altLang="en-US" sz="2400" dirty="0">
                <a:sym typeface="+mn-ea"/>
              </a:rPr>
              <a:t>的</a:t>
            </a:r>
            <a:r>
              <a:rPr lang="en-US" altLang="zh-CN" sz="2400" dirty="0">
                <a:sym typeface="+mn-ea"/>
              </a:rPr>
              <a:t>IP</a:t>
            </a:r>
            <a:r>
              <a:rPr lang="zh-CN" altLang="en-US" sz="2400" dirty="0">
                <a:sym typeface="+mn-ea"/>
              </a:rPr>
              <a:t>地址分别为</a:t>
            </a:r>
            <a:r>
              <a:rPr lang="en-US" altLang="zh-CN" sz="2400" dirty="0">
                <a:sym typeface="+mn-ea"/>
              </a:rPr>
              <a:t>10.110.10.1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10.110.10.2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10.110.10.3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10.110.10.4</a:t>
            </a:r>
            <a:r>
              <a:rPr lang="zh-CN" altLang="en-US" sz="2400" dirty="0">
                <a:sym typeface="+mn-ea"/>
              </a:rPr>
              <a:t>，子网掩码均设置为</a:t>
            </a:r>
            <a:r>
              <a:rPr lang="en-US" altLang="zh-CN" sz="2400" dirty="0">
                <a:sym typeface="+mn-ea"/>
              </a:rPr>
              <a:t>255.255.255.0</a:t>
            </a:r>
            <a:r>
              <a:rPr lang="zh-CN" altLang="en-US" sz="2400" dirty="0">
                <a:sym typeface="+mn-ea"/>
              </a:rPr>
              <a:t>。</a:t>
            </a:r>
            <a:endParaRPr lang="zh-CN" altLang="en-US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建立</a:t>
            </a:r>
            <a:r>
              <a:rPr lang="en-US" altLang="zh-CN" sz="2400" dirty="0">
                <a:sym typeface="+mn-ea"/>
              </a:rPr>
              <a:t>VLAN2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VLAN3</a:t>
            </a:r>
            <a:r>
              <a:rPr lang="zh-CN" altLang="en-US" sz="2400" dirty="0">
                <a:sym typeface="+mn-ea"/>
              </a:rPr>
              <a:t>，通过配置将</a:t>
            </a:r>
            <a:r>
              <a:rPr lang="en-US" altLang="zh-CN" sz="2400" dirty="0">
                <a:sym typeface="+mn-ea"/>
              </a:rPr>
              <a:t>PC1</a:t>
            </a:r>
            <a:r>
              <a:rPr lang="zh-CN" altLang="en-US" sz="2400" dirty="0">
                <a:sym typeface="+mn-ea"/>
              </a:rPr>
              <a:t>和</a:t>
            </a:r>
            <a:r>
              <a:rPr lang="en-US" altLang="zh-CN" sz="2400" dirty="0">
                <a:sym typeface="+mn-ea"/>
              </a:rPr>
              <a:t>PC3</a:t>
            </a:r>
            <a:r>
              <a:rPr lang="zh-CN" altLang="en-US" sz="2400" dirty="0">
                <a:sym typeface="+mn-ea"/>
              </a:rPr>
              <a:t>所连端口包含到</a:t>
            </a:r>
            <a:r>
              <a:rPr lang="en-US" altLang="zh-CN" sz="2400" dirty="0">
                <a:sym typeface="+mn-ea"/>
              </a:rPr>
              <a:t>VLAN3</a:t>
            </a:r>
            <a:r>
              <a:rPr lang="zh-CN" altLang="en-US" sz="2400" dirty="0">
                <a:sym typeface="+mn-ea"/>
              </a:rPr>
              <a:t>中，通过配置将</a:t>
            </a:r>
            <a:r>
              <a:rPr lang="en-US" altLang="zh-CN" sz="2400" dirty="0">
                <a:sym typeface="+mn-ea"/>
              </a:rPr>
              <a:t>PC2</a:t>
            </a:r>
            <a:r>
              <a:rPr lang="zh-CN" altLang="en-US" sz="2400" dirty="0">
                <a:sym typeface="+mn-ea"/>
              </a:rPr>
              <a:t>和</a:t>
            </a:r>
            <a:r>
              <a:rPr lang="en-US" altLang="zh-CN" sz="2400" dirty="0">
                <a:sym typeface="+mn-ea"/>
              </a:rPr>
              <a:t>PC4</a:t>
            </a:r>
            <a:r>
              <a:rPr lang="zh-CN" altLang="en-US" sz="2400" dirty="0">
                <a:sym typeface="+mn-ea"/>
              </a:rPr>
              <a:t>所连端口包含到</a:t>
            </a:r>
            <a:r>
              <a:rPr lang="en-US" altLang="zh-CN" sz="2400" dirty="0">
                <a:sym typeface="+mn-ea"/>
              </a:rPr>
              <a:t>VLAN2</a:t>
            </a:r>
            <a:r>
              <a:rPr lang="zh-CN" altLang="en-US" sz="2400" dirty="0">
                <a:sym typeface="+mn-ea"/>
              </a:rPr>
              <a:t>中，将两台交换机的</a:t>
            </a:r>
            <a:r>
              <a:rPr lang="en-US" altLang="zh-CN" sz="2400" dirty="0">
                <a:sym typeface="+mn-ea"/>
              </a:rPr>
              <a:t>Ethernet 0/23</a:t>
            </a:r>
            <a:r>
              <a:rPr lang="zh-CN" altLang="en-US" sz="2400" dirty="0">
                <a:sym typeface="+mn-ea"/>
              </a:rPr>
              <a:t>端口设置为</a:t>
            </a:r>
            <a:r>
              <a:rPr lang="en-US" altLang="zh-CN" sz="2400" dirty="0">
                <a:sym typeface="+mn-ea"/>
              </a:rPr>
              <a:t>Trunk</a:t>
            </a:r>
            <a:r>
              <a:rPr lang="zh-CN" altLang="en-US" sz="2400" dirty="0">
                <a:sym typeface="+mn-ea"/>
              </a:rPr>
              <a:t>端口，并允许所有</a:t>
            </a:r>
            <a:r>
              <a:rPr lang="en-US" altLang="zh-CN" sz="2400" dirty="0">
                <a:sym typeface="+mn-ea"/>
              </a:rPr>
              <a:t>VLAN</a:t>
            </a:r>
            <a:r>
              <a:rPr lang="zh-CN" altLang="en-US" sz="2400" dirty="0">
                <a:sym typeface="+mn-ea"/>
              </a:rPr>
              <a:t>通过。</a:t>
            </a:r>
            <a:endParaRPr lang="zh-CN" altLang="en-US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ym typeface="+mn-ea"/>
            </a:endParaRPr>
          </a:p>
          <a:p>
            <a:pPr marL="342900" lvl="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使用</a:t>
            </a:r>
            <a:r>
              <a:rPr lang="en-US" altLang="zh-CN" sz="2400" dirty="0">
                <a:sym typeface="+mn-ea"/>
              </a:rPr>
              <a:t>PING</a:t>
            </a:r>
            <a:r>
              <a:rPr lang="zh-CN" altLang="en-US" sz="2400" dirty="0">
                <a:sym typeface="+mn-ea"/>
              </a:rPr>
              <a:t>命令检查</a:t>
            </a:r>
            <a:r>
              <a:rPr lang="en-US" altLang="zh-CN" sz="2400" dirty="0">
                <a:sym typeface="+mn-ea"/>
              </a:rPr>
              <a:t>VLAN</a:t>
            </a:r>
            <a:r>
              <a:rPr lang="zh-CN" altLang="en-US" sz="2400" dirty="0">
                <a:sym typeface="+mn-ea"/>
              </a:rPr>
              <a:t>工作情况，测试</a:t>
            </a:r>
            <a:r>
              <a:rPr lang="en-US" altLang="zh-CN" sz="2400" dirty="0">
                <a:sym typeface="+mn-ea"/>
              </a:rPr>
              <a:t>PC1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PC2</a:t>
            </a:r>
            <a:r>
              <a:rPr lang="zh-CN" altLang="en-US" sz="2400" dirty="0">
                <a:sym typeface="+mn-ea"/>
              </a:rPr>
              <a:t>之间能否</a:t>
            </a:r>
            <a:r>
              <a:rPr lang="en-US" altLang="zh-CN" sz="2400" dirty="0">
                <a:sym typeface="+mn-ea"/>
              </a:rPr>
              <a:t>PING</a:t>
            </a:r>
            <a:r>
              <a:rPr lang="zh-CN" altLang="en-US" sz="2400" dirty="0">
                <a:sym typeface="+mn-ea"/>
              </a:rPr>
              <a:t>成功，测试</a:t>
            </a:r>
            <a:r>
              <a:rPr lang="en-US" altLang="zh-CN" sz="2400" dirty="0">
                <a:sym typeface="+mn-ea"/>
              </a:rPr>
              <a:t>PC1</a:t>
            </a:r>
            <a:r>
              <a:rPr lang="zh-CN" altLang="en-US" sz="2400" dirty="0">
                <a:sym typeface="+mn-ea"/>
              </a:rPr>
              <a:t>和</a:t>
            </a:r>
            <a:r>
              <a:rPr lang="en-US" altLang="zh-CN" sz="2400" dirty="0">
                <a:sym typeface="+mn-ea"/>
              </a:rPr>
              <a:t>PC3</a:t>
            </a:r>
            <a:r>
              <a:rPr lang="zh-CN" altLang="en-US" sz="2400" dirty="0">
                <a:sym typeface="+mn-ea"/>
              </a:rPr>
              <a:t>能否</a:t>
            </a:r>
            <a:r>
              <a:rPr lang="en-US" altLang="zh-CN" sz="2400" dirty="0">
                <a:sym typeface="+mn-ea"/>
              </a:rPr>
              <a:t>PING</a:t>
            </a:r>
            <a:r>
              <a:rPr lang="zh-CN" altLang="en-US" sz="2400" dirty="0">
                <a:sym typeface="+mn-ea"/>
              </a:rPr>
              <a:t>成功，测试</a:t>
            </a:r>
            <a:r>
              <a:rPr lang="en-US" altLang="zh-CN" sz="2400" dirty="0">
                <a:sym typeface="+mn-ea"/>
              </a:rPr>
              <a:t>PC2</a:t>
            </a:r>
            <a:r>
              <a:rPr lang="zh-CN" altLang="en-US" sz="2400" dirty="0">
                <a:sym typeface="+mn-ea"/>
              </a:rPr>
              <a:t>和</a:t>
            </a:r>
            <a:r>
              <a:rPr lang="en-US" altLang="zh-CN" sz="2400" dirty="0">
                <a:sym typeface="+mn-ea"/>
              </a:rPr>
              <a:t>PC4</a:t>
            </a:r>
            <a:r>
              <a:rPr lang="zh-CN" altLang="en-US" sz="2400" dirty="0">
                <a:sym typeface="+mn-ea"/>
              </a:rPr>
              <a:t>能否</a:t>
            </a:r>
            <a:r>
              <a:rPr lang="en-US" altLang="zh-CN" sz="2400" dirty="0">
                <a:sym typeface="+mn-ea"/>
              </a:rPr>
              <a:t>PING</a:t>
            </a:r>
            <a:r>
              <a:rPr lang="zh-CN" altLang="en-US" sz="2400" dirty="0">
                <a:sym typeface="+mn-ea"/>
              </a:rPr>
              <a:t>成功。 </a:t>
            </a:r>
            <a:endParaRPr lang="zh-CN" altLang="en-US" sz="2400" dirty="0"/>
          </a:p>
          <a:p>
            <a:pPr marL="609600" lvl="0" indent="-609600" eaLnBrk="1" hangingPunct="1">
              <a:lnSpc>
                <a:spcPct val="90000"/>
              </a:lnSpc>
            </a:pP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05105" y="16954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研究问题</a:t>
            </a:r>
            <a:endParaRPr lang="zh-CN" altLang="en-US" sz="36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pic>
        <p:nvPicPr>
          <p:cNvPr id="2" name="图片 1" descr="5be239d35119f53d4f04a85c39c8a68c"/>
          <p:cNvPicPr>
            <a:picLocks noChangeAspect="1"/>
          </p:cNvPicPr>
          <p:nvPr/>
        </p:nvPicPr>
        <p:blipFill>
          <a:blip r:embed="rId1"/>
          <a:srcRect l="19775" t="7237" r="1131" b="65427"/>
          <a:stretch>
            <a:fillRect/>
          </a:stretch>
        </p:blipFill>
        <p:spPr>
          <a:xfrm>
            <a:off x="2145030" y="-5715"/>
            <a:ext cx="7846060" cy="9150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1855" y="-6985"/>
            <a:ext cx="7827645" cy="908685"/>
          </a:xfrm>
          <a:prstGeom prst="rect">
            <a:avLst/>
          </a:prstGeom>
          <a:solidFill>
            <a:srgbClr val="A81D5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-6985"/>
            <a:ext cx="2141855" cy="908685"/>
          </a:xfrm>
          <a:prstGeom prst="rect">
            <a:avLst/>
          </a:prstGeom>
          <a:solidFill>
            <a:srgbClr val="A81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735185" y="-5715"/>
            <a:ext cx="907200" cy="90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12485" r="4405" b="17625"/>
          <a:stretch>
            <a:fillRect/>
          </a:stretch>
        </p:blipFill>
        <p:spPr>
          <a:xfrm>
            <a:off x="9735185" y="98425"/>
            <a:ext cx="2381250" cy="7251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6370" y="17970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实验环境</a:t>
            </a:r>
            <a:endParaRPr lang="zh-CN" altLang="en-US" sz="32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23875" y="1739900"/>
            <a:ext cx="704405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Quidway S3900</a:t>
            </a:r>
            <a:r>
              <a:rPr lang="zh-CN" altLang="en-US" sz="2400" dirty="0">
                <a:sym typeface="+mn-ea"/>
              </a:rPr>
              <a:t>交换机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台</a:t>
            </a:r>
            <a:endParaRPr lang="zh-CN" altLang="en-US" sz="2400" dirty="0">
              <a:sym typeface="+mn-ea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zh-CN" altLang="en-US" sz="2400" dirty="0">
              <a:sym typeface="+mn-ea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PC</a:t>
            </a:r>
            <a:r>
              <a:rPr lang="zh-CN" altLang="en-US" sz="2400" dirty="0">
                <a:sym typeface="+mn-ea"/>
              </a:rPr>
              <a:t>机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台（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个用于配置，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个用于测试）</a:t>
            </a:r>
            <a:endParaRPr lang="zh-CN" altLang="en-US" sz="2400" dirty="0">
              <a:sym typeface="+mn-ea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zh-CN" altLang="en-US" sz="2400" dirty="0">
              <a:sym typeface="+mn-ea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Console线缆</a:t>
            </a:r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条，双绞线若干</a:t>
            </a:r>
            <a:endParaRPr lang="zh-CN" altLang="en-US" sz="2400" dirty="0">
              <a:sym typeface="+mn-ea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zh-CN" altLang="en-US" sz="2400" dirty="0">
              <a:sym typeface="+mn-ea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指定</a:t>
            </a:r>
            <a:r>
              <a:rPr lang="en-US" altLang="zh-CN" sz="2400" dirty="0">
                <a:sym typeface="+mn-ea"/>
              </a:rPr>
              <a:t>IP</a:t>
            </a:r>
            <a:r>
              <a:rPr lang="zh-CN" altLang="en-US" sz="2400" dirty="0">
                <a:sym typeface="+mn-ea"/>
              </a:rPr>
              <a:t>地址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个（可使用私有</a:t>
            </a:r>
            <a:r>
              <a:rPr lang="en-US" altLang="zh-CN" sz="2400" dirty="0">
                <a:sym typeface="+mn-ea"/>
              </a:rPr>
              <a:t>IP</a:t>
            </a:r>
            <a:r>
              <a:rPr lang="zh-CN" altLang="en-US" sz="2400" dirty="0">
                <a:sym typeface="+mn-ea"/>
              </a:rPr>
              <a:t>）</a:t>
            </a:r>
            <a:endParaRPr lang="zh-CN" altLang="en-US" sz="2400" b="1">
              <a:solidFill>
                <a:srgbClr val="A81D53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10080"/>
            <a:ext cx="12192635" cy="3037205"/>
          </a:xfrm>
          <a:prstGeom prst="rect">
            <a:avLst/>
          </a:prstGeom>
          <a:solidFill>
            <a:srgbClr val="A81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395220" y="25400"/>
            <a:ext cx="1137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endParaRPr lang="en-US" altLang="zh-CN" sz="72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 descr="a62d833a4db6990cedce101fc67ae522"/>
          <p:cNvPicPr>
            <a:picLocks noChangeAspect="1"/>
          </p:cNvPicPr>
          <p:nvPr/>
        </p:nvPicPr>
        <p:blipFill>
          <a:blip r:embed="rId1">
            <a:clrChange>
              <a:clrFrom>
                <a:srgbClr val="152208">
                  <a:alpha val="100000"/>
                </a:srgbClr>
              </a:clrFrom>
              <a:clrTo>
                <a:srgbClr val="152208">
                  <a:alpha val="100000"/>
                  <a:alpha val="0"/>
                </a:srgbClr>
              </a:clrTo>
            </a:clrChange>
          </a:blip>
          <a:srcRect l="5768" t="53991" b="14361"/>
          <a:stretch>
            <a:fillRect/>
          </a:stretch>
        </p:blipFill>
        <p:spPr>
          <a:xfrm>
            <a:off x="-635" y="1910080"/>
            <a:ext cx="12192635" cy="303657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1270" y="1911350"/>
            <a:ext cx="12193905" cy="3036570"/>
          </a:xfrm>
          <a:prstGeom prst="rect">
            <a:avLst/>
          </a:prstGeom>
          <a:solidFill>
            <a:srgbClr val="85003B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940300" y="2830195"/>
            <a:ext cx="39960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谢谢</a:t>
            </a:r>
            <a:endParaRPr lang="zh-CN" altLang="en-US" sz="7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05105" y="16954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研究问题</a:t>
            </a:r>
            <a:endParaRPr lang="zh-CN" altLang="en-US" sz="36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pic>
        <p:nvPicPr>
          <p:cNvPr id="2" name="图片 1" descr="5be239d35119f53d4f04a85c39c8a68c"/>
          <p:cNvPicPr>
            <a:picLocks noChangeAspect="1"/>
          </p:cNvPicPr>
          <p:nvPr/>
        </p:nvPicPr>
        <p:blipFill>
          <a:blip r:embed="rId1"/>
          <a:srcRect l="19775" t="7237" r="1131" b="65427"/>
          <a:stretch>
            <a:fillRect/>
          </a:stretch>
        </p:blipFill>
        <p:spPr>
          <a:xfrm>
            <a:off x="2145030" y="-5715"/>
            <a:ext cx="7846060" cy="9150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1855" y="-6985"/>
            <a:ext cx="7827645" cy="908685"/>
          </a:xfrm>
          <a:prstGeom prst="rect">
            <a:avLst/>
          </a:prstGeom>
          <a:solidFill>
            <a:srgbClr val="A81D5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-6985"/>
            <a:ext cx="2141855" cy="908685"/>
          </a:xfrm>
          <a:prstGeom prst="rect">
            <a:avLst/>
          </a:prstGeom>
          <a:solidFill>
            <a:srgbClr val="A81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735185" y="-5715"/>
            <a:ext cx="907200" cy="90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12485" r="4405" b="17625"/>
          <a:stretch>
            <a:fillRect/>
          </a:stretch>
        </p:blipFill>
        <p:spPr>
          <a:xfrm>
            <a:off x="9735185" y="98425"/>
            <a:ext cx="2381250" cy="7251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6370" y="17970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实验内容</a:t>
            </a:r>
            <a:endParaRPr lang="zh-CN" altLang="en-US" sz="32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23875" y="1739900"/>
            <a:ext cx="9277985" cy="3412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获取华为</a:t>
            </a:r>
            <a:r>
              <a:rPr lang="en-US" altLang="zh-CN" sz="2400" dirty="0">
                <a:sym typeface="+mn-ea"/>
              </a:rPr>
              <a:t>Quidway S3900</a:t>
            </a:r>
            <a:r>
              <a:rPr lang="zh-CN" altLang="en-US" sz="2400" dirty="0">
                <a:sym typeface="+mn-ea"/>
              </a:rPr>
              <a:t>系统交换机的使用手册等资料。</a:t>
            </a:r>
            <a:endParaRPr lang="zh-CN" altLang="en-US" sz="2400" dirty="0">
              <a:sym typeface="+mn-ea"/>
            </a:endParaRP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ym typeface="+mn-ea"/>
            </a:endParaRP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通过</a:t>
            </a:r>
            <a:r>
              <a:rPr lang="en-US" altLang="zh-CN" sz="2400" dirty="0">
                <a:sym typeface="+mn-ea"/>
              </a:rPr>
              <a:t>Console</a:t>
            </a:r>
            <a:r>
              <a:rPr lang="zh-CN" altLang="en-US" sz="2400" dirty="0">
                <a:sym typeface="+mn-ea"/>
              </a:rPr>
              <a:t>方式登录</a:t>
            </a:r>
            <a:r>
              <a:rPr lang="en-US" altLang="zh-CN" sz="2400" dirty="0">
                <a:sym typeface="+mn-ea"/>
              </a:rPr>
              <a:t>Quidway S3900</a:t>
            </a:r>
            <a:r>
              <a:rPr lang="zh-CN" altLang="en-US" sz="2400" dirty="0">
                <a:sym typeface="+mn-ea"/>
              </a:rPr>
              <a:t>系列交换机，并熟悉交换机的各种视图及视图之间的切换。</a:t>
            </a:r>
            <a:endParaRPr lang="zh-CN" altLang="en-US" sz="2400" dirty="0">
              <a:sym typeface="+mn-ea"/>
            </a:endParaRP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ym typeface="+mn-ea"/>
            </a:endParaRP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配置交换机的端口参数，了解相关命令的使用方法。</a:t>
            </a:r>
            <a:endParaRPr lang="zh-CN" altLang="en-US" sz="2400" dirty="0">
              <a:sym typeface="+mn-ea"/>
            </a:endParaRP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ym typeface="+mn-ea"/>
            </a:endParaRP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进行</a:t>
            </a:r>
            <a:r>
              <a:rPr lang="en-US" altLang="zh-CN" sz="2400" dirty="0">
                <a:sym typeface="+mn-ea"/>
              </a:rPr>
              <a:t>VLAN</a:t>
            </a:r>
            <a:r>
              <a:rPr lang="zh-CN" altLang="en-US" sz="2400" dirty="0">
                <a:sym typeface="+mn-ea"/>
              </a:rPr>
              <a:t>配置，了解</a:t>
            </a:r>
            <a:r>
              <a:rPr lang="en-US" altLang="zh-CN" sz="2400" dirty="0">
                <a:sym typeface="+mn-ea"/>
              </a:rPr>
              <a:t>VLAN</a:t>
            </a:r>
            <a:r>
              <a:rPr lang="zh-CN" altLang="en-US" sz="2400" dirty="0">
                <a:sym typeface="+mn-ea"/>
              </a:rPr>
              <a:t>配置命令的使用方法。</a:t>
            </a:r>
            <a:endParaRPr lang="zh-CN" altLang="en-US" sz="2400" dirty="0">
              <a:sym typeface="+mn-ea"/>
            </a:endParaRP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ym typeface="+mn-ea"/>
            </a:endParaRPr>
          </a:p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+mn-ea"/>
              </a:rPr>
              <a:t>实验验证，提交实验报告。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05105" y="16954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研究问题</a:t>
            </a:r>
            <a:endParaRPr lang="zh-CN" altLang="en-US" sz="36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pic>
        <p:nvPicPr>
          <p:cNvPr id="2" name="图片 1" descr="5be239d35119f53d4f04a85c39c8a68c"/>
          <p:cNvPicPr>
            <a:picLocks noChangeAspect="1"/>
          </p:cNvPicPr>
          <p:nvPr/>
        </p:nvPicPr>
        <p:blipFill>
          <a:blip r:embed="rId1"/>
          <a:srcRect l="19775" t="7237" r="1131" b="65427"/>
          <a:stretch>
            <a:fillRect/>
          </a:stretch>
        </p:blipFill>
        <p:spPr>
          <a:xfrm>
            <a:off x="2145030" y="-5715"/>
            <a:ext cx="7846060" cy="9150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1855" y="-6985"/>
            <a:ext cx="7827645" cy="908685"/>
          </a:xfrm>
          <a:prstGeom prst="rect">
            <a:avLst/>
          </a:prstGeom>
          <a:solidFill>
            <a:srgbClr val="A81D5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-6985"/>
            <a:ext cx="2141855" cy="908685"/>
          </a:xfrm>
          <a:prstGeom prst="rect">
            <a:avLst/>
          </a:prstGeom>
          <a:solidFill>
            <a:srgbClr val="A81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735185" y="-5715"/>
            <a:ext cx="907200" cy="90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12485" r="4405" b="17625"/>
          <a:stretch>
            <a:fillRect/>
          </a:stretch>
        </p:blipFill>
        <p:spPr>
          <a:xfrm>
            <a:off x="9735185" y="98425"/>
            <a:ext cx="2381250" cy="7251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6370" y="17970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实验内容</a:t>
            </a:r>
            <a:endParaRPr lang="zh-CN" altLang="en-US" sz="32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6370" y="909320"/>
            <a:ext cx="42722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 dirty="0">
                <a:solidFill>
                  <a:srgbClr val="A81D53"/>
                </a:solidFill>
                <a:sym typeface="+mn-ea"/>
              </a:rPr>
              <a:t>Console方式登录</a:t>
            </a:r>
            <a:r>
              <a:rPr lang="en-US" altLang="zh-CN" sz="2800" dirty="0">
                <a:sym typeface="+mn-ea"/>
              </a:rPr>
              <a:t>  </a:t>
            </a:r>
            <a:r>
              <a:rPr lang="zh-CN" altLang="en-US" sz="2800" dirty="0">
                <a:sym typeface="+mn-ea"/>
              </a:rPr>
              <a:t>第一步</a:t>
            </a:r>
            <a:endParaRPr lang="en-US" altLang="zh-CN" sz="2800" b="1" dirty="0">
              <a:solidFill>
                <a:srgbClr val="A81D53"/>
              </a:solidFill>
              <a:sym typeface="+mn-ea"/>
            </a:endParaRPr>
          </a:p>
          <a:p>
            <a:endParaRPr lang="zh-CN" altLang="en-US" sz="2800" b="1" dirty="0">
              <a:solidFill>
                <a:srgbClr val="A81D53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" y="1704975"/>
            <a:ext cx="6276975" cy="3448050"/>
          </a:xfrm>
          <a:prstGeom prst="rect">
            <a:avLst/>
          </a:prstGeom>
        </p:spPr>
      </p:pic>
      <p:pic>
        <p:nvPicPr>
          <p:cNvPr id="4" name="图片 -2147482624" descr="E:\我的文档\课程3\计算机网络\实验五\报告\图\1\1.png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520" y="3422015"/>
            <a:ext cx="6451600" cy="29946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00" name="文本框 99"/>
          <p:cNvSpPr txBox="1"/>
          <p:nvPr/>
        </p:nvSpPr>
        <p:spPr>
          <a:xfrm>
            <a:off x="6391910" y="2776855"/>
            <a:ext cx="580009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600" b="0">
                <a:solidFill>
                  <a:srgbClr val="A81D53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确保电源指示灯是亮着的，且使用Console线缆将主机的串口连接到交换机的Console口上，用户将根据这条线路管理交换机。</a:t>
            </a:r>
            <a:endParaRPr lang="zh-CN" altLang="en-US" sz="1600" b="0">
              <a:solidFill>
                <a:srgbClr val="A81D53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60" y="2123440"/>
            <a:ext cx="3848100" cy="4457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5105" y="16954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研究问题</a:t>
            </a:r>
            <a:endParaRPr lang="zh-CN" altLang="en-US" sz="36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pic>
        <p:nvPicPr>
          <p:cNvPr id="2" name="图片 1" descr="5be239d35119f53d4f04a85c39c8a68c"/>
          <p:cNvPicPr>
            <a:picLocks noChangeAspect="1"/>
          </p:cNvPicPr>
          <p:nvPr/>
        </p:nvPicPr>
        <p:blipFill>
          <a:blip r:embed="rId2"/>
          <a:srcRect l="19775" t="7237" r="1131" b="65427"/>
          <a:stretch>
            <a:fillRect/>
          </a:stretch>
        </p:blipFill>
        <p:spPr>
          <a:xfrm>
            <a:off x="2145030" y="-5715"/>
            <a:ext cx="7846060" cy="9150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1855" y="-6985"/>
            <a:ext cx="7827645" cy="908685"/>
          </a:xfrm>
          <a:prstGeom prst="rect">
            <a:avLst/>
          </a:prstGeom>
          <a:solidFill>
            <a:srgbClr val="A81D5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-6985"/>
            <a:ext cx="2141855" cy="908685"/>
          </a:xfrm>
          <a:prstGeom prst="rect">
            <a:avLst/>
          </a:prstGeom>
          <a:solidFill>
            <a:srgbClr val="A81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735185" y="-5715"/>
            <a:ext cx="907200" cy="90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12485" r="4405" b="17625"/>
          <a:stretch>
            <a:fillRect/>
          </a:stretch>
        </p:blipFill>
        <p:spPr>
          <a:xfrm>
            <a:off x="9735185" y="98425"/>
            <a:ext cx="2381250" cy="7251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6370" y="17970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实验内容</a:t>
            </a:r>
            <a:endParaRPr lang="zh-CN" altLang="en-US" sz="32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6370" y="909320"/>
            <a:ext cx="42722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 dirty="0">
                <a:solidFill>
                  <a:srgbClr val="A81D53"/>
                </a:solidFill>
                <a:sym typeface="+mn-ea"/>
              </a:rPr>
              <a:t>Console方式登录</a:t>
            </a:r>
            <a:r>
              <a:rPr lang="en-US" altLang="zh-CN" sz="2800" dirty="0">
                <a:sym typeface="+mn-ea"/>
              </a:rPr>
              <a:t>  </a:t>
            </a:r>
            <a:r>
              <a:rPr lang="zh-CN" altLang="en-US" sz="2800" dirty="0">
                <a:sym typeface="+mn-ea"/>
              </a:rPr>
              <a:t>第二步</a:t>
            </a:r>
            <a:endParaRPr lang="en-US" altLang="zh-CN" sz="2800" b="1" dirty="0">
              <a:solidFill>
                <a:srgbClr val="A81D53"/>
              </a:solidFill>
              <a:sym typeface="+mn-ea"/>
            </a:endParaRPr>
          </a:p>
          <a:p>
            <a:endParaRPr lang="zh-CN" altLang="en-US" sz="2800" b="1" dirty="0">
              <a:solidFill>
                <a:srgbClr val="A81D53"/>
              </a:solidFill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14350" y="1786255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buClrTx/>
              <a:buSzTx/>
              <a:buFontTx/>
            </a:pPr>
            <a:r>
              <a:rPr lang="zh-CN" sz="1600" b="0">
                <a:solidFill>
                  <a:srgbClr val="A81D53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在搜索栏输入“hypertrm”可找到超级终端</a:t>
            </a:r>
            <a:endParaRPr lang="zh-CN" sz="1600">
              <a:solidFill>
                <a:srgbClr val="A81D53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50" y="3289935"/>
            <a:ext cx="3799840" cy="31400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05105" y="16954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研究问题</a:t>
            </a:r>
            <a:endParaRPr lang="zh-CN" altLang="en-US" sz="36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pic>
        <p:nvPicPr>
          <p:cNvPr id="2" name="图片 1" descr="5be239d35119f53d4f04a85c39c8a68c"/>
          <p:cNvPicPr>
            <a:picLocks noChangeAspect="1"/>
          </p:cNvPicPr>
          <p:nvPr/>
        </p:nvPicPr>
        <p:blipFill>
          <a:blip r:embed="rId1"/>
          <a:srcRect l="19775" t="7237" r="1131" b="65427"/>
          <a:stretch>
            <a:fillRect/>
          </a:stretch>
        </p:blipFill>
        <p:spPr>
          <a:xfrm>
            <a:off x="2145030" y="-5715"/>
            <a:ext cx="7846060" cy="9150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1855" y="-6985"/>
            <a:ext cx="7827645" cy="908685"/>
          </a:xfrm>
          <a:prstGeom prst="rect">
            <a:avLst/>
          </a:prstGeom>
          <a:solidFill>
            <a:srgbClr val="A81D5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-6985"/>
            <a:ext cx="2141855" cy="908685"/>
          </a:xfrm>
          <a:prstGeom prst="rect">
            <a:avLst/>
          </a:prstGeom>
          <a:solidFill>
            <a:srgbClr val="A81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735185" y="-5715"/>
            <a:ext cx="907200" cy="90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12485" r="4405" b="17625"/>
          <a:stretch>
            <a:fillRect/>
          </a:stretch>
        </p:blipFill>
        <p:spPr>
          <a:xfrm>
            <a:off x="9735185" y="98425"/>
            <a:ext cx="2381250" cy="7251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6370" y="17970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实验内容</a:t>
            </a:r>
            <a:endParaRPr lang="zh-CN" altLang="en-US" sz="32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6370" y="909320"/>
            <a:ext cx="42722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 dirty="0">
                <a:solidFill>
                  <a:srgbClr val="A81D53"/>
                </a:solidFill>
                <a:sym typeface="+mn-ea"/>
              </a:rPr>
              <a:t>Console方式登录</a:t>
            </a:r>
            <a:r>
              <a:rPr lang="en-US" altLang="zh-CN" sz="2800" dirty="0">
                <a:sym typeface="+mn-ea"/>
              </a:rPr>
              <a:t>  </a:t>
            </a:r>
            <a:r>
              <a:rPr lang="zh-CN" altLang="en-US" sz="2800" dirty="0">
                <a:sym typeface="+mn-ea"/>
              </a:rPr>
              <a:t>第二步</a:t>
            </a:r>
            <a:endParaRPr lang="en-US" altLang="zh-CN" sz="2800" b="1" dirty="0">
              <a:solidFill>
                <a:srgbClr val="A81D53"/>
              </a:solidFill>
              <a:sym typeface="+mn-ea"/>
            </a:endParaRPr>
          </a:p>
          <a:p>
            <a:endParaRPr lang="zh-CN" altLang="en-US" sz="2800" b="1" dirty="0">
              <a:solidFill>
                <a:srgbClr val="A81D53"/>
              </a:solidFill>
              <a:sym typeface="+mn-ea"/>
            </a:endParaRPr>
          </a:p>
        </p:txBody>
      </p:sp>
      <p:pic>
        <p:nvPicPr>
          <p:cNvPr id="3" name="图片 -2147482622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305" y="3240405"/>
            <a:ext cx="3293110" cy="2807335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4" name="图片 -2147482623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295" y="1862455"/>
            <a:ext cx="3282315" cy="4185285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00" name="文本框 99"/>
          <p:cNvSpPr txBox="1"/>
          <p:nvPr/>
        </p:nvSpPr>
        <p:spPr>
          <a:xfrm>
            <a:off x="514350" y="2313305"/>
            <a:ext cx="559689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sz="1600" b="0">
                <a:solidFill>
                  <a:srgbClr val="A81D53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除了要设置“COM3”模式外，其余设置使用默认设置即可</a:t>
            </a:r>
            <a:endParaRPr lang="zh-CN" sz="1600" b="0">
              <a:solidFill>
                <a:srgbClr val="A81D53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05105" y="16954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研究问题</a:t>
            </a:r>
            <a:endParaRPr lang="zh-CN" altLang="en-US" sz="36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pic>
        <p:nvPicPr>
          <p:cNvPr id="2" name="图片 1" descr="5be239d35119f53d4f04a85c39c8a68c"/>
          <p:cNvPicPr>
            <a:picLocks noChangeAspect="1"/>
          </p:cNvPicPr>
          <p:nvPr/>
        </p:nvPicPr>
        <p:blipFill>
          <a:blip r:embed="rId1"/>
          <a:srcRect l="19775" t="7237" r="1131" b="65427"/>
          <a:stretch>
            <a:fillRect/>
          </a:stretch>
        </p:blipFill>
        <p:spPr>
          <a:xfrm>
            <a:off x="2145030" y="-5715"/>
            <a:ext cx="7846060" cy="9150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1855" y="-6985"/>
            <a:ext cx="7827645" cy="908685"/>
          </a:xfrm>
          <a:prstGeom prst="rect">
            <a:avLst/>
          </a:prstGeom>
          <a:solidFill>
            <a:srgbClr val="A81D5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-6985"/>
            <a:ext cx="2141855" cy="908685"/>
          </a:xfrm>
          <a:prstGeom prst="rect">
            <a:avLst/>
          </a:prstGeom>
          <a:solidFill>
            <a:srgbClr val="A81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735185" y="-5715"/>
            <a:ext cx="907200" cy="90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12485" r="4405" b="17625"/>
          <a:stretch>
            <a:fillRect/>
          </a:stretch>
        </p:blipFill>
        <p:spPr>
          <a:xfrm>
            <a:off x="9735185" y="98425"/>
            <a:ext cx="2381250" cy="7251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6370" y="17970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实验内容</a:t>
            </a:r>
            <a:endParaRPr lang="zh-CN" altLang="en-US" sz="32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6370" y="909320"/>
            <a:ext cx="42722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 dirty="0">
                <a:solidFill>
                  <a:srgbClr val="A81D53"/>
                </a:solidFill>
                <a:sym typeface="+mn-ea"/>
              </a:rPr>
              <a:t>Console方式登录</a:t>
            </a:r>
            <a:r>
              <a:rPr lang="en-US" altLang="zh-CN" sz="2800" dirty="0">
                <a:sym typeface="+mn-ea"/>
              </a:rPr>
              <a:t>  </a:t>
            </a:r>
            <a:r>
              <a:rPr lang="zh-CN" altLang="en-US" sz="2800" dirty="0">
                <a:sym typeface="+mn-ea"/>
              </a:rPr>
              <a:t>第三步</a:t>
            </a:r>
            <a:endParaRPr lang="en-US" altLang="zh-CN" sz="2800" b="1" dirty="0">
              <a:solidFill>
                <a:srgbClr val="A81D53"/>
              </a:solidFill>
              <a:sym typeface="+mn-ea"/>
            </a:endParaRPr>
          </a:p>
          <a:p>
            <a:endParaRPr lang="zh-CN" altLang="en-US" sz="2800" b="1" dirty="0">
              <a:solidFill>
                <a:srgbClr val="A81D53"/>
              </a:solidFill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14350" y="2313305"/>
            <a:ext cx="559689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ClrTx/>
              <a:buSzTx/>
              <a:buFontTx/>
            </a:pPr>
            <a:r>
              <a:rPr lang="zh-CN" sz="1600" b="0">
                <a:solidFill>
                  <a:srgbClr val="A81D53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出现提示符“&lt;Quidway&gt;”，则代表登录成功</a:t>
            </a:r>
            <a:endParaRPr lang="zh-CN" sz="1600" b="0">
              <a:solidFill>
                <a:srgbClr val="A81D53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3" name="图片 1" descr="E:\我的文档\课程3\计算机网络\实验五\报告\图\1\4.png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105" y="3101340"/>
            <a:ext cx="8073390" cy="3138805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/>
            <a:headEnd type="none" w="med" len="med"/>
            <a:tailEnd type="none" w="med" len="med"/>
          </a:ln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05105" y="169545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研究问题</a:t>
            </a:r>
            <a:endParaRPr lang="zh-CN" altLang="en-US" sz="36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pic>
        <p:nvPicPr>
          <p:cNvPr id="2" name="图片 1" descr="5be239d35119f53d4f04a85c39c8a68c"/>
          <p:cNvPicPr>
            <a:picLocks noChangeAspect="1"/>
          </p:cNvPicPr>
          <p:nvPr/>
        </p:nvPicPr>
        <p:blipFill>
          <a:blip r:embed="rId1"/>
          <a:srcRect l="19775" t="7237" r="1131" b="65427"/>
          <a:stretch>
            <a:fillRect/>
          </a:stretch>
        </p:blipFill>
        <p:spPr>
          <a:xfrm>
            <a:off x="2145030" y="-5715"/>
            <a:ext cx="7846060" cy="9150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1855" y="-6985"/>
            <a:ext cx="7827645" cy="908685"/>
          </a:xfrm>
          <a:prstGeom prst="rect">
            <a:avLst/>
          </a:prstGeom>
          <a:solidFill>
            <a:srgbClr val="A81D5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-6985"/>
            <a:ext cx="2141855" cy="908685"/>
          </a:xfrm>
          <a:prstGeom prst="rect">
            <a:avLst/>
          </a:prstGeom>
          <a:solidFill>
            <a:srgbClr val="A81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9735185" y="-5715"/>
            <a:ext cx="907200" cy="90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12485" r="4405" b="17625"/>
          <a:stretch>
            <a:fillRect/>
          </a:stretch>
        </p:blipFill>
        <p:spPr>
          <a:xfrm>
            <a:off x="9735185" y="98425"/>
            <a:ext cx="2381250" cy="72517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6370" y="17970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华光准圆_CNKI" panose="02000500000000000000" charset="-122"/>
                <a:ea typeface="华光准圆_CNKI" panose="02000500000000000000" charset="-122"/>
                <a:sym typeface="+mn-ea"/>
              </a:rPr>
              <a:t>实验内容</a:t>
            </a:r>
            <a:endParaRPr lang="zh-CN" altLang="en-US" sz="3200">
              <a:solidFill>
                <a:schemeClr val="bg1"/>
              </a:solidFill>
              <a:latin typeface="华光准圆_CNKI" panose="02000500000000000000" charset="-122"/>
              <a:ea typeface="华光准圆_CNKI" panose="02000500000000000000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6370" y="909320"/>
            <a:ext cx="42722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b="1" dirty="0">
                <a:solidFill>
                  <a:srgbClr val="A81D53"/>
                </a:solidFill>
                <a:sym typeface="+mn-ea"/>
              </a:rPr>
              <a:t>Console方式登录</a:t>
            </a:r>
            <a:r>
              <a:rPr lang="en-US" altLang="zh-CN" sz="2800" dirty="0">
                <a:sym typeface="+mn-ea"/>
              </a:rPr>
              <a:t>  </a:t>
            </a:r>
            <a:r>
              <a:rPr lang="zh-CN" altLang="en-US" sz="2800" dirty="0">
                <a:sym typeface="+mn-ea"/>
              </a:rPr>
              <a:t>第三步</a:t>
            </a:r>
            <a:endParaRPr lang="en-US" altLang="zh-CN" sz="2800" b="1" dirty="0">
              <a:solidFill>
                <a:srgbClr val="A81D53"/>
              </a:solidFill>
              <a:sym typeface="+mn-ea"/>
            </a:endParaRPr>
          </a:p>
          <a:p>
            <a:pPr algn="l"/>
            <a:endParaRPr lang="zh-CN" altLang="en-US" sz="2800" b="1" dirty="0">
              <a:solidFill>
                <a:srgbClr val="A81D53"/>
              </a:solidFill>
              <a:sym typeface="+mn-ea"/>
            </a:endParaRPr>
          </a:p>
        </p:txBody>
      </p:sp>
      <p:pic>
        <p:nvPicPr>
          <p:cNvPr id="1024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210" y="1840230"/>
            <a:ext cx="8610600" cy="17049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UNIT_TABLE_BEAUTIFY" val="smartTable{4834bb25-599d-42f6-adba-2ba979ee9bf2}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COMMONDATA" val="eyJoZGlkIjoiZmM1ZGQ4MmEzNGI4ZTcxODA5Mzg2Mzg1ZWU5NDVkNzEifQ==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4521</Words>
  <Application>WPS 演示</Application>
  <PresentationFormat>宽屏</PresentationFormat>
  <Paragraphs>427</Paragraphs>
  <Slides>30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宋体</vt:lpstr>
      <vt:lpstr>Wingdings</vt:lpstr>
      <vt:lpstr>Wingdings</vt:lpstr>
      <vt:lpstr>黑体</vt:lpstr>
      <vt:lpstr>等线</vt:lpstr>
      <vt:lpstr>Abadi</vt:lpstr>
      <vt:lpstr>Calibri</vt:lpstr>
      <vt:lpstr>华光准圆_CNKI</vt:lpstr>
      <vt:lpstr>Times New Roman</vt:lpstr>
      <vt:lpstr>微软雅黑</vt:lpstr>
      <vt:lpstr>Arial Unicode MS</vt:lpstr>
      <vt:lpstr>Office 主题​​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丸子焘</cp:lastModifiedBy>
  <cp:revision>389</cp:revision>
  <dcterms:created xsi:type="dcterms:W3CDTF">2019-06-19T02:08:00Z</dcterms:created>
  <dcterms:modified xsi:type="dcterms:W3CDTF">2022-05-09T01:24:02Z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8EFABD6AF12E4F2586757C07DD2BB3AE</vt:lpwstr>
  </property>
</Properties>
</file>