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57"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2" r:id="rId21"/>
    <p:sldId id="333" r:id="rId22"/>
    <p:sldId id="336" r:id="rId23"/>
    <p:sldId id="337" r:id="rId24"/>
    <p:sldId id="338" r:id="rId25"/>
    <p:sldId id="343" r:id="rId26"/>
    <p:sldId id="344" r:id="rId27"/>
    <p:sldId id="345" r:id="rId28"/>
    <p:sldId id="346" r:id="rId29"/>
    <p:sldId id="347" r:id="rId30"/>
    <p:sldId id="348" r:id="rId31"/>
    <p:sldId id="349" r:id="rId32"/>
    <p:sldId id="350" r:id="rId33"/>
    <p:sldId id="351" r:id="rId34"/>
    <p:sldId id="352" r:id="rId35"/>
    <p:sldId id="353" r:id="rId36"/>
    <p:sldId id="354" r:id="rId37"/>
    <p:sldId id="355" r:id="rId38"/>
    <p:sldId id="356" r:id="rId39"/>
    <p:sldId id="358" r:id="rId40"/>
    <p:sldId id="359" r:id="rId41"/>
    <p:sldId id="360" r:id="rId42"/>
    <p:sldId id="361"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91F24"/>
    <a:srgbClr val="AD7CD6"/>
    <a:srgbClr val="5B9BD5"/>
    <a:srgbClr val="1F4E79"/>
    <a:srgbClr val="00B050"/>
    <a:srgbClr val="002060"/>
    <a:srgbClr val="DC1111"/>
    <a:srgbClr val="940A40"/>
    <a:srgbClr val="01A8EF"/>
    <a:srgbClr val="AE4F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67" autoAdjust="0"/>
    <p:restoredTop sz="83953" autoAdjust="0"/>
  </p:normalViewPr>
  <p:slideViewPr>
    <p:cSldViewPr snapToGrid="0">
      <p:cViewPr varScale="1">
        <p:scale>
          <a:sx n="93" d="100"/>
          <a:sy n="93" d="100"/>
        </p:scale>
        <p:origin x="114" y="9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AECE4-D632-437F-9C42-22F9B76FE28B}" type="datetimeFigureOut">
              <a:rPr lang="zh-CN" altLang="en-US" smtClean="0"/>
              <a:t>2025/6/18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4ECA83-BC4F-44D2-9786-4893DCA926DE}" type="slidenum">
              <a:rPr lang="zh-CN" altLang="en-US" smtClean="0"/>
              <a:t>‹#›</a:t>
            </a:fld>
            <a:endParaRPr lang="zh-CN" altLang="en-US"/>
          </a:p>
        </p:txBody>
      </p:sp>
    </p:spTree>
    <p:extLst>
      <p:ext uri="{BB962C8B-B14F-4D97-AF65-F5344CB8AC3E}">
        <p14:creationId xmlns:p14="http://schemas.microsoft.com/office/powerpoint/2010/main" val="3668980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F4ECA83-BC4F-44D2-9786-4893DCA926DE}" type="slidenum">
              <a:rPr lang="zh-CN" altLang="en-US" smtClean="0"/>
              <a:t>1</a:t>
            </a:fld>
            <a:endParaRPr lang="zh-CN" altLang="en-US"/>
          </a:p>
        </p:txBody>
      </p:sp>
    </p:spTree>
    <p:extLst>
      <p:ext uri="{BB962C8B-B14F-4D97-AF65-F5344CB8AC3E}">
        <p14:creationId xmlns:p14="http://schemas.microsoft.com/office/powerpoint/2010/main" val="1375660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92418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F406A3A-B0F9-4CA7-B9FA-E5DCD0E6FCE6}" type="datetimeFigureOut">
              <a:rPr lang="zh-CN" altLang="en-US" smtClean="0"/>
              <a:t>2025/6/18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F406A3A-B0F9-4CA7-B9FA-E5DCD0E6FCE6}" type="datetimeFigureOut">
              <a:rPr lang="zh-CN" altLang="en-US" smtClean="0"/>
              <a:t>2025/6/18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F406A3A-B0F9-4CA7-B9FA-E5DCD0E6FCE6}" type="datetimeFigureOut">
              <a:rPr lang="zh-CN" altLang="en-US" smtClean="0"/>
              <a:t>2025/6/18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11" name="Rectangle 11"/>
          <p:cNvSpPr>
            <a:spLocks noChangeArrowheads="1"/>
          </p:cNvSpPr>
          <p:nvPr userDrawn="1"/>
        </p:nvSpPr>
        <p:spPr bwMode="auto">
          <a:xfrm>
            <a:off x="0" y="6708236"/>
            <a:ext cx="12192000" cy="149763"/>
          </a:xfrm>
          <a:prstGeom prst="roundRect">
            <a:avLst>
              <a:gd name="adj" fmla="val 0"/>
            </a:avLst>
          </a:prstGeom>
          <a:solidFill>
            <a:srgbClr val="940A40"/>
          </a:solidFill>
          <a:ln>
            <a:noFill/>
          </a:ln>
          <a:effectLst>
            <a:outerShdw blurRad="254000" dist="101600" dir="5400000" algn="ctr" rotWithShape="0">
              <a:srgbClr val="C30F0F">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72000" rtlCol="0" anchor="ctr"/>
          <a:lstStyle/>
          <a:p>
            <a:endParaRPr lang="zh-CN" altLang="en-US" sz="2800" dirty="0">
              <a:ln w="19050">
                <a:noFill/>
              </a:ln>
              <a:gradFill>
                <a:gsLst>
                  <a:gs pos="100000">
                    <a:srgbClr val="E9BE61"/>
                  </a:gs>
                  <a:gs pos="49000">
                    <a:srgbClr val="FEEFAC"/>
                  </a:gs>
                </a:gsLst>
                <a:lin ang="5400000" scaled="0"/>
              </a:gradFill>
              <a:latin typeface="思源宋体 CN Heavy" panose="02020900000000000000" pitchFamily="18" charset="-122"/>
              <a:ea typeface="思源宋体 CN Heavy" panose="02020900000000000000" pitchFamily="18" charset="-122"/>
              <a:sym typeface="+mn-lt"/>
            </a:endParaRPr>
          </a:p>
        </p:txBody>
      </p:sp>
      <p:grpSp>
        <p:nvGrpSpPr>
          <p:cNvPr id="4" name="组合 3"/>
          <p:cNvGrpSpPr/>
          <p:nvPr userDrawn="1"/>
        </p:nvGrpSpPr>
        <p:grpSpPr>
          <a:xfrm>
            <a:off x="3708400" y="796925"/>
            <a:ext cx="7898130" cy="5631180"/>
            <a:chOff x="5980" y="1215"/>
            <a:chExt cx="12438" cy="8868"/>
          </a:xfrm>
        </p:grpSpPr>
        <p:pic>
          <p:nvPicPr>
            <p:cNvPr id="2" name="图片 1" descr="深圳大学标志-03"/>
            <p:cNvPicPr>
              <a:picLocks noChangeAspect="1"/>
            </p:cNvPicPr>
            <p:nvPr userDrawn="1"/>
          </p:nvPicPr>
          <p:blipFill>
            <a:blip r:embed="rId2"/>
            <a:stretch>
              <a:fillRect/>
            </a:stretch>
          </p:blipFill>
          <p:spPr>
            <a:xfrm>
              <a:off x="5980" y="1215"/>
              <a:ext cx="12439" cy="8868"/>
            </a:xfrm>
            <a:prstGeom prst="rect">
              <a:avLst/>
            </a:prstGeom>
            <a:noFill/>
          </p:spPr>
        </p:pic>
        <p:sp>
          <p:nvSpPr>
            <p:cNvPr id="3" name="矩形 2"/>
            <p:cNvSpPr/>
            <p:nvPr userDrawn="1"/>
          </p:nvSpPr>
          <p:spPr>
            <a:xfrm>
              <a:off x="7760" y="1558"/>
              <a:ext cx="9720" cy="8280"/>
            </a:xfrm>
            <a:prstGeom prst="rect">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descr="深圳大学标志-04"/>
          <p:cNvPicPr>
            <a:picLocks noChangeAspect="1"/>
          </p:cNvPicPr>
          <p:nvPr userDrawn="1"/>
        </p:nvPicPr>
        <p:blipFill>
          <a:blip r:embed="rId3"/>
          <a:stretch>
            <a:fillRect/>
          </a:stretch>
        </p:blipFill>
        <p:spPr>
          <a:xfrm>
            <a:off x="9657715" y="0"/>
            <a:ext cx="2369820" cy="935355"/>
          </a:xfrm>
          <a:prstGeom prst="rect">
            <a:avLst/>
          </a:prstGeom>
        </p:spPr>
      </p:pic>
      <p:cxnSp>
        <p:nvCxnSpPr>
          <p:cNvPr id="12" name="直接连接符 11"/>
          <p:cNvCxnSpPr/>
          <p:nvPr userDrawn="1"/>
        </p:nvCxnSpPr>
        <p:spPr>
          <a:xfrm>
            <a:off x="-10160" y="822325"/>
            <a:ext cx="11833860" cy="0"/>
          </a:xfrm>
          <a:prstGeom prst="line">
            <a:avLst/>
          </a:prstGeom>
          <a:ln>
            <a:solidFill>
              <a:srgbClr val="A91F24"/>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F406A3A-B0F9-4CA7-B9FA-E5DCD0E6FCE6}" type="datetimeFigureOut">
              <a:rPr lang="zh-CN" altLang="en-US" smtClean="0"/>
              <a:t>2025/6/18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F406A3A-B0F9-4CA7-B9FA-E5DCD0E6FCE6}" type="datetimeFigureOut">
              <a:rPr lang="zh-CN" altLang="en-US" smtClean="0"/>
              <a:t>2025/6/18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F406A3A-B0F9-4CA7-B9FA-E5DCD0E6FCE6}" type="datetimeFigureOut">
              <a:rPr lang="zh-CN" altLang="en-US" smtClean="0"/>
              <a:t>2025/6/18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F406A3A-B0F9-4CA7-B9FA-E5DCD0E6FCE6}" type="datetimeFigureOut">
              <a:rPr lang="zh-CN" altLang="en-US" smtClean="0"/>
              <a:t>2025/6/18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F406A3A-B0F9-4CA7-B9FA-E5DCD0E6FCE6}" type="datetimeFigureOut">
              <a:rPr lang="zh-CN" altLang="en-US" smtClean="0"/>
              <a:t>2025/6/18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F406A3A-B0F9-4CA7-B9FA-E5DCD0E6FCE6}" type="datetimeFigureOut">
              <a:rPr lang="zh-CN" altLang="en-US" smtClean="0"/>
              <a:t>2025/6/18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F406A3A-B0F9-4CA7-B9FA-E5DCD0E6FCE6}" type="datetimeFigureOut">
              <a:rPr lang="zh-CN" altLang="en-US" smtClean="0"/>
              <a:t>2025/6/18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F406A3A-B0F9-4CA7-B9FA-E5DCD0E6FCE6}" type="datetimeFigureOut">
              <a:rPr lang="zh-CN" altLang="en-US" smtClean="0"/>
              <a:t>2025/6/18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2EB040-DE28-4918-A5AA-DE13ADD2AA5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406A3A-B0F9-4CA7-B9FA-E5DCD0E6FCE6}" type="datetimeFigureOut">
              <a:rPr lang="zh-CN" altLang="en-US" smtClean="0"/>
              <a:t>2025/6/18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2EB040-DE28-4918-A5AA-DE13ADD2AA5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1.bin"/><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2.bin"/><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3.bin"/><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4.bin"/><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5.bin"/><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6.bin"/><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5.wmf"/><Relationship Id="rId7" Type="http://schemas.openxmlformats.org/officeDocument/2006/relationships/image" Target="../media/image7.wmf"/><Relationship Id="rId12"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13.xml"/><Relationship Id="rId6" Type="http://schemas.openxmlformats.org/officeDocument/2006/relationships/oleObject" Target="../embeddings/oleObject3.bin"/><Relationship Id="rId11" Type="http://schemas.openxmlformats.org/officeDocument/2006/relationships/oleObject" Target="../embeddings/oleObject6.bin"/><Relationship Id="rId5" Type="http://schemas.openxmlformats.org/officeDocument/2006/relationships/image" Target="../media/image6.wmf"/><Relationship Id="rId10" Type="http://schemas.openxmlformats.org/officeDocument/2006/relationships/image" Target="../media/image8.wmf"/><Relationship Id="rId4" Type="http://schemas.openxmlformats.org/officeDocument/2006/relationships/oleObject" Target="../embeddings/oleObject2.bin"/><Relationship Id="rId9"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oleObject" Target="../embeddings/oleObject17.bin"/><Relationship Id="rId1" Type="http://schemas.openxmlformats.org/officeDocument/2006/relationships/slideLayout" Target="../slideLayouts/slideLayout13.xml"/><Relationship Id="rId5" Type="http://schemas.openxmlformats.org/officeDocument/2006/relationships/image" Target="../media/image27.emf"/><Relationship Id="rId4" Type="http://schemas.openxmlformats.org/officeDocument/2006/relationships/oleObject" Target="../embeddings/oleObject18.bin"/></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18.bin"/><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19.bin"/><Relationship Id="rId1" Type="http://schemas.openxmlformats.org/officeDocument/2006/relationships/slideLayout" Target="../slideLayouts/slideLayout13.xml"/><Relationship Id="rId5" Type="http://schemas.openxmlformats.org/officeDocument/2006/relationships/image" Target="../media/image29.emf"/><Relationship Id="rId4" Type="http://schemas.openxmlformats.org/officeDocument/2006/relationships/oleObject" Target="../embeddings/oleObject20.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5.wmf"/><Relationship Id="rId7" Type="http://schemas.openxmlformats.org/officeDocument/2006/relationships/image" Target="../media/image7.wmf"/><Relationship Id="rId12"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13.xml"/><Relationship Id="rId6" Type="http://schemas.openxmlformats.org/officeDocument/2006/relationships/oleObject" Target="../embeddings/oleObject3.bin"/><Relationship Id="rId11" Type="http://schemas.openxmlformats.org/officeDocument/2006/relationships/oleObject" Target="../embeddings/oleObject6.bin"/><Relationship Id="rId5" Type="http://schemas.openxmlformats.org/officeDocument/2006/relationships/image" Target="../media/image6.wmf"/><Relationship Id="rId10" Type="http://schemas.openxmlformats.org/officeDocument/2006/relationships/image" Target="../media/image8.wmf"/><Relationship Id="rId4" Type="http://schemas.openxmlformats.org/officeDocument/2006/relationships/oleObject" Target="../embeddings/oleObject2.bin"/><Relationship Id="rId9" Type="http://schemas.openxmlformats.org/officeDocument/2006/relationships/oleObject" Target="../embeddings/oleObject5.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7.bin"/><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8.bin"/><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9.bin"/><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0.bin"/><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12192000" cy="660400"/>
          </a:xfrm>
          <a:prstGeom prst="rect">
            <a:avLst/>
          </a:prstGeom>
          <a:gradFill>
            <a:gsLst>
              <a:gs pos="0">
                <a:schemeClr val="accent1">
                  <a:lumMod val="75000"/>
                  <a:alpha val="41000"/>
                </a:schemeClr>
              </a:gs>
              <a:gs pos="100000">
                <a:srgbClr val="AE4F74">
                  <a:alpha val="10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descr="深圳大学标志-白色-04"/>
          <p:cNvPicPr>
            <a:picLocks noChangeAspect="1"/>
          </p:cNvPicPr>
          <p:nvPr/>
        </p:nvPicPr>
        <p:blipFill>
          <a:blip r:embed="rId3"/>
          <a:stretch>
            <a:fillRect/>
          </a:stretch>
        </p:blipFill>
        <p:spPr>
          <a:xfrm>
            <a:off x="527050" y="-115570"/>
            <a:ext cx="2261235" cy="892175"/>
          </a:xfrm>
          <a:prstGeom prst="rect">
            <a:avLst/>
          </a:prstGeom>
        </p:spPr>
      </p:pic>
      <p:grpSp>
        <p:nvGrpSpPr>
          <p:cNvPr id="10" name="组合 9"/>
          <p:cNvGrpSpPr/>
          <p:nvPr/>
        </p:nvGrpSpPr>
        <p:grpSpPr>
          <a:xfrm>
            <a:off x="0" y="1685290"/>
            <a:ext cx="12192000" cy="4641850"/>
            <a:chOff x="0" y="2654"/>
            <a:chExt cx="19200" cy="7310"/>
          </a:xfrm>
        </p:grpSpPr>
        <p:grpSp>
          <p:nvGrpSpPr>
            <p:cNvPr id="2" name="组合 1"/>
            <p:cNvGrpSpPr/>
            <p:nvPr/>
          </p:nvGrpSpPr>
          <p:grpSpPr>
            <a:xfrm>
              <a:off x="0" y="2654"/>
              <a:ext cx="19200" cy="7310"/>
              <a:chOff x="208" y="1601460"/>
              <a:chExt cx="12191793" cy="4641720"/>
            </a:xfrm>
          </p:grpSpPr>
          <p:pic>
            <p:nvPicPr>
              <p:cNvPr id="11" name="图片 10" descr="F:\小章鱼\2021年\4月\20210409 深大计算机网络微视频制作ppt\意向图\src=http___n.sinaimg.cn_sinacn_w1080h720_20180226_fd09-fyrwsqi4643197.pngsrc=http___n.sinaimg.cn_sinacn_w1080h720_20180226_fd09-fyrwsqi4643197"/>
              <p:cNvPicPr>
                <a:picLocks noChangeAspect="1"/>
              </p:cNvPicPr>
              <p:nvPr/>
            </p:nvPicPr>
            <p:blipFill>
              <a:blip r:embed="rId4"/>
              <a:srcRect/>
              <a:stretch>
                <a:fillRect/>
              </a:stretch>
            </p:blipFill>
            <p:spPr>
              <a:xfrm>
                <a:off x="208" y="1601460"/>
                <a:ext cx="6132195" cy="3628390"/>
              </a:xfrm>
              <a:custGeom>
                <a:avLst/>
                <a:gdLst>
                  <a:gd name="connsiteX0" fmla="*/ 258760 w 6132609"/>
                  <a:gd name="connsiteY0" fmla="*/ 0 h 3741440"/>
                  <a:gd name="connsiteX1" fmla="*/ 6132609 w 6132609"/>
                  <a:gd name="connsiteY1" fmla="*/ 0 h 3741440"/>
                  <a:gd name="connsiteX2" fmla="*/ 6132609 w 6132609"/>
                  <a:gd name="connsiteY2" fmla="*/ 586186 h 3741440"/>
                  <a:gd name="connsiteX3" fmla="*/ 5135581 w 6132609"/>
                  <a:gd name="connsiteY3" fmla="*/ 3741440 h 3741440"/>
                  <a:gd name="connsiteX4" fmla="*/ 0 w 6132609"/>
                  <a:gd name="connsiteY4" fmla="*/ 3741440 h 3741440"/>
                  <a:gd name="connsiteX5" fmla="*/ 0 w 6132609"/>
                  <a:gd name="connsiteY5" fmla="*/ 818887 h 37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2609" h="3741440">
                    <a:moveTo>
                      <a:pt x="258760" y="0"/>
                    </a:moveTo>
                    <a:lnTo>
                      <a:pt x="6132609" y="0"/>
                    </a:lnTo>
                    <a:lnTo>
                      <a:pt x="6132609" y="586186"/>
                    </a:lnTo>
                    <a:lnTo>
                      <a:pt x="5135581" y="3741440"/>
                    </a:lnTo>
                    <a:lnTo>
                      <a:pt x="0" y="3741440"/>
                    </a:lnTo>
                    <a:lnTo>
                      <a:pt x="0" y="818887"/>
                    </a:lnTo>
                    <a:close/>
                  </a:path>
                </a:pathLst>
              </a:custGeom>
            </p:spPr>
          </p:pic>
          <p:sp>
            <p:nvSpPr>
              <p:cNvPr id="17" name="任意多边形 16"/>
              <p:cNvSpPr/>
              <p:nvPr/>
            </p:nvSpPr>
            <p:spPr>
              <a:xfrm>
                <a:off x="5326743" y="2334339"/>
                <a:ext cx="6865257" cy="2162629"/>
              </a:xfrm>
              <a:custGeom>
                <a:avLst/>
                <a:gdLst>
                  <a:gd name="connsiteX0" fmla="*/ 690203 w 6865257"/>
                  <a:gd name="connsiteY0" fmla="*/ 0 h 2162629"/>
                  <a:gd name="connsiteX1" fmla="*/ 6865257 w 6865257"/>
                  <a:gd name="connsiteY1" fmla="*/ 0 h 2162629"/>
                  <a:gd name="connsiteX2" fmla="*/ 6865257 w 6865257"/>
                  <a:gd name="connsiteY2" fmla="*/ 2162629 h 2162629"/>
                  <a:gd name="connsiteX3" fmla="*/ 0 w 6865257"/>
                  <a:gd name="connsiteY3" fmla="*/ 2162629 h 2162629"/>
                </a:gdLst>
                <a:ahLst/>
                <a:cxnLst>
                  <a:cxn ang="0">
                    <a:pos x="connsiteX0" y="connsiteY0"/>
                  </a:cxn>
                  <a:cxn ang="0">
                    <a:pos x="connsiteX1" y="connsiteY1"/>
                  </a:cxn>
                  <a:cxn ang="0">
                    <a:pos x="connsiteX2" y="connsiteY2"/>
                  </a:cxn>
                  <a:cxn ang="0">
                    <a:pos x="connsiteX3" y="connsiteY3"/>
                  </a:cxn>
                </a:cxnLst>
                <a:rect l="l" t="t" r="r" b="b"/>
                <a:pathLst>
                  <a:path w="6865257" h="2162629">
                    <a:moveTo>
                      <a:pt x="690203" y="0"/>
                    </a:moveTo>
                    <a:lnTo>
                      <a:pt x="6865257" y="0"/>
                    </a:lnTo>
                    <a:lnTo>
                      <a:pt x="6865257" y="2162629"/>
                    </a:lnTo>
                    <a:lnTo>
                      <a:pt x="0" y="2162629"/>
                    </a:lnTo>
                    <a:close/>
                  </a:path>
                </a:pathLst>
              </a:custGeom>
              <a:solidFill>
                <a:srgbClr val="940A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14"/>
              <p:cNvSpPr/>
              <p:nvPr/>
            </p:nvSpPr>
            <p:spPr>
              <a:xfrm>
                <a:off x="3454400" y="2334340"/>
                <a:ext cx="8737601" cy="2162629"/>
              </a:xfrm>
              <a:custGeom>
                <a:avLst/>
                <a:gdLst>
                  <a:gd name="connsiteX0" fmla="*/ 690203 w 8737601"/>
                  <a:gd name="connsiteY0" fmla="*/ 0 h 2162629"/>
                  <a:gd name="connsiteX1" fmla="*/ 8737601 w 8737601"/>
                  <a:gd name="connsiteY1" fmla="*/ 0 h 2162629"/>
                  <a:gd name="connsiteX2" fmla="*/ 8737601 w 8737601"/>
                  <a:gd name="connsiteY2" fmla="*/ 5658 h 2162629"/>
                  <a:gd name="connsiteX3" fmla="*/ 2613346 w 8737601"/>
                  <a:gd name="connsiteY3" fmla="*/ 5658 h 2162629"/>
                  <a:gd name="connsiteX4" fmla="*/ 1924949 w 8737601"/>
                  <a:gd name="connsiteY4" fmla="*/ 2162629 h 2162629"/>
                  <a:gd name="connsiteX5" fmla="*/ 0 w 8737601"/>
                  <a:gd name="connsiteY5" fmla="*/ 2162629 h 2162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37601" h="2162629">
                    <a:moveTo>
                      <a:pt x="690203" y="0"/>
                    </a:moveTo>
                    <a:lnTo>
                      <a:pt x="8737601" y="0"/>
                    </a:lnTo>
                    <a:lnTo>
                      <a:pt x="8737601" y="5658"/>
                    </a:lnTo>
                    <a:lnTo>
                      <a:pt x="2613346" y="5658"/>
                    </a:lnTo>
                    <a:lnTo>
                      <a:pt x="1924949" y="2162629"/>
                    </a:lnTo>
                    <a:lnTo>
                      <a:pt x="0" y="2162629"/>
                    </a:lnTo>
                    <a:close/>
                  </a:path>
                </a:pathLst>
              </a:custGeom>
              <a:solidFill>
                <a:srgbClr val="940A4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336031" y="2625090"/>
                <a:ext cx="4186555" cy="922020"/>
              </a:xfrm>
              <a:prstGeom prst="rect">
                <a:avLst/>
              </a:prstGeom>
              <a:noFill/>
            </p:spPr>
            <p:txBody>
              <a:bodyPr wrap="square" rtlCol="0">
                <a:spAutoFit/>
              </a:bodyPr>
              <a:lstStyle/>
              <a:p>
                <a:pPr algn="dist"/>
                <a:r>
                  <a:rPr lang="zh-CN" altLang="en-US" sz="5400" b="1" dirty="0">
                    <a:solidFill>
                      <a:schemeClr val="bg1"/>
                    </a:solidFill>
                    <a:latin typeface="微软雅黑" panose="020B0503020204020204" pitchFamily="34" charset="-122"/>
                    <a:ea typeface="微软雅黑" panose="020B0503020204020204" pitchFamily="34" charset="-122"/>
                  </a:rPr>
                  <a:t>计算机网络 </a:t>
                </a:r>
              </a:p>
            </p:txBody>
          </p:sp>
          <p:sp>
            <p:nvSpPr>
              <p:cNvPr id="19" name="TextBox 7"/>
              <p:cNvSpPr>
                <a:spLocks noChangeArrowheads="1"/>
              </p:cNvSpPr>
              <p:nvPr/>
            </p:nvSpPr>
            <p:spPr bwMode="auto">
              <a:xfrm>
                <a:off x="6205523" y="3531631"/>
                <a:ext cx="5401330" cy="615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en-US" altLang="zh-CN" sz="4000" b="1" dirty="0">
                    <a:solidFill>
                      <a:schemeClr val="bg1"/>
                    </a:solidFill>
                    <a:latin typeface="Century Gothic" panose="020B0502020202020204" pitchFamily="34" charset="0"/>
                    <a:ea typeface="微软雅黑" panose="020B0503020204020204" pitchFamily="34" charset="-122"/>
                    <a:cs typeface="LilyUPC" panose="020B0604020202020204" pitchFamily="34" charset="-34"/>
                    <a:sym typeface="微软雅黑" panose="020B0503020204020204" pitchFamily="34" charset="-122"/>
                  </a:rPr>
                  <a:t>ComputerNetwork</a:t>
                </a:r>
              </a:p>
            </p:txBody>
          </p:sp>
          <p:grpSp>
            <p:nvGrpSpPr>
              <p:cNvPr id="22" name="Group 8"/>
              <p:cNvGrpSpPr/>
              <p:nvPr/>
            </p:nvGrpSpPr>
            <p:grpSpPr bwMode="auto">
              <a:xfrm>
                <a:off x="6376935" y="4754668"/>
                <a:ext cx="4692248" cy="338774"/>
                <a:chOff x="275" y="0"/>
                <a:chExt cx="7391" cy="533"/>
              </a:xfrm>
            </p:grpSpPr>
            <p:sp>
              <p:nvSpPr>
                <p:cNvPr id="23" name="直接连接符 16"/>
                <p:cNvSpPr>
                  <a:spLocks noChangeShapeType="1"/>
                </p:cNvSpPr>
                <p:nvPr/>
              </p:nvSpPr>
              <p:spPr bwMode="auto">
                <a:xfrm>
                  <a:off x="1700" y="90"/>
                  <a:ext cx="3" cy="340"/>
                </a:xfrm>
                <a:prstGeom prst="line">
                  <a:avLst/>
                </a:prstGeom>
                <a:noFill/>
                <a:ln w="9525">
                  <a:solidFill>
                    <a:schemeClr val="tx1">
                      <a:alpha val="60000"/>
                    </a:schemeClr>
                  </a:solidFill>
                  <a:miter lim="800000"/>
                </a:ln>
                <a:extLst>
                  <a:ext uri="{909E8E84-426E-40DD-AFC4-6F175D3DCCD1}">
                    <a14:hiddenFill xmlns:a14="http://schemas.microsoft.com/office/drawing/2010/main">
                      <a:noFill/>
                    </a14:hiddenFill>
                  </a:ext>
                </a:extLst>
              </p:spPr>
              <p:txBody>
                <a:bodyPr/>
                <a:lstStyle/>
                <a:p>
                  <a:pPr>
                    <a:defRPr/>
                  </a:pPr>
                  <a:endParaRPr lang="zh-CN" altLang="en-US">
                    <a:latin typeface="等线" panose="02010600030101010101" pitchFamily="2" charset="-122"/>
                    <a:ea typeface="等线" panose="02010600030101010101" pitchFamily="2" charset="-122"/>
                  </a:endParaRPr>
                </a:p>
              </p:txBody>
            </p:sp>
            <p:sp>
              <p:nvSpPr>
                <p:cNvPr id="25" name="直接连接符 18"/>
                <p:cNvSpPr>
                  <a:spLocks noChangeShapeType="1"/>
                </p:cNvSpPr>
                <p:nvPr/>
              </p:nvSpPr>
              <p:spPr bwMode="auto">
                <a:xfrm>
                  <a:off x="5221" y="90"/>
                  <a:ext cx="0" cy="340"/>
                </a:xfrm>
                <a:prstGeom prst="line">
                  <a:avLst/>
                </a:prstGeom>
                <a:noFill/>
                <a:ln w="9525">
                  <a:solidFill>
                    <a:schemeClr val="tx1">
                      <a:alpha val="60000"/>
                    </a:schemeClr>
                  </a:solidFill>
                  <a:miter lim="800000"/>
                </a:ln>
                <a:extLst>
                  <a:ext uri="{909E8E84-426E-40DD-AFC4-6F175D3DCCD1}">
                    <a14:hiddenFill xmlns:a14="http://schemas.microsoft.com/office/drawing/2010/main">
                      <a:noFill/>
                    </a14:hiddenFill>
                  </a:ext>
                </a:extLst>
              </p:spPr>
              <p:txBody>
                <a:bodyPr/>
                <a:lstStyle/>
                <a:p>
                  <a:pPr>
                    <a:defRPr/>
                  </a:pPr>
                  <a:endParaRPr lang="zh-CN" altLang="en-US">
                    <a:latin typeface="等线" panose="02010600030101010101" pitchFamily="2" charset="-122"/>
                    <a:ea typeface="等线" panose="02010600030101010101" pitchFamily="2" charset="-122"/>
                  </a:endParaRPr>
                </a:p>
              </p:txBody>
            </p:sp>
            <p:sp>
              <p:nvSpPr>
                <p:cNvPr id="26" name="TextBox 20"/>
                <p:cNvSpPr>
                  <a:spLocks noChangeArrowheads="1"/>
                </p:cNvSpPr>
                <p:nvPr/>
              </p:nvSpPr>
              <p:spPr bwMode="auto">
                <a:xfrm>
                  <a:off x="275" y="0"/>
                  <a:ext cx="126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defRPr/>
                  </a:pPr>
                  <a:r>
                    <a:rPr lang="zh-CN" altLang="en-US" sz="1600" dirty="0">
                      <a:latin typeface="等线" panose="02010600030101010101" pitchFamily="2" charset="-122"/>
                      <a:ea typeface="等线" panose="02010600030101010101" pitchFamily="2" charset="-122"/>
                      <a:sym typeface="方正兰亭中黑_GBK" panose="02000000000000000000" pitchFamily="2" charset="-122"/>
                    </a:rPr>
                    <a:t>授课人</a:t>
                  </a:r>
                </a:p>
              </p:txBody>
            </p:sp>
            <p:sp>
              <p:nvSpPr>
                <p:cNvPr id="27" name="TextBox 21"/>
                <p:cNvSpPr>
                  <a:spLocks noChangeArrowheads="1"/>
                </p:cNvSpPr>
                <p:nvPr/>
              </p:nvSpPr>
              <p:spPr bwMode="auto">
                <a:xfrm>
                  <a:off x="1823" y="0"/>
                  <a:ext cx="1248"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l" eaLnBrk="1" hangingPunct="1">
                    <a:spcBef>
                      <a:spcPct val="0"/>
                    </a:spcBef>
                    <a:buFont typeface="Arial" panose="020B0604020202020204" pitchFamily="34" charset="0"/>
                    <a:buNone/>
                    <a:defRPr/>
                  </a:pPr>
                  <a:r>
                    <a:rPr lang="zh-CN" altLang="en-US" sz="1600" dirty="0">
                      <a:latin typeface="等线" panose="02010600030101010101" pitchFamily="2" charset="-122"/>
                      <a:ea typeface="等线" panose="02010600030101010101" pitchFamily="2" charset="-122"/>
                      <a:sym typeface="方正兰亭中黑_GBK" panose="02000000000000000000" pitchFamily="2" charset="-122"/>
                    </a:rPr>
                    <a:t>邹永攀</a:t>
                  </a:r>
                </a:p>
              </p:txBody>
            </p:sp>
            <p:sp>
              <p:nvSpPr>
                <p:cNvPr id="28" name="TextBox 22"/>
                <p:cNvSpPr>
                  <a:spLocks noChangeArrowheads="1"/>
                </p:cNvSpPr>
                <p:nvPr/>
              </p:nvSpPr>
              <p:spPr bwMode="auto">
                <a:xfrm>
                  <a:off x="4017" y="0"/>
                  <a:ext cx="928" cy="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defRPr/>
                  </a:pPr>
                  <a:r>
                    <a:rPr lang="zh-CN" altLang="en-US" sz="1600" dirty="0">
                      <a:latin typeface="等线" panose="02010600030101010101" pitchFamily="2" charset="-122"/>
                      <a:ea typeface="等线" panose="02010600030101010101" pitchFamily="2" charset="-122"/>
                      <a:sym typeface="方正兰亭中黑_GBK" panose="02000000000000000000" pitchFamily="2" charset="-122"/>
                    </a:rPr>
                    <a:t>日期</a:t>
                  </a:r>
                </a:p>
              </p:txBody>
            </p:sp>
            <p:sp>
              <p:nvSpPr>
                <p:cNvPr id="29" name="TextBox 23"/>
                <p:cNvSpPr>
                  <a:spLocks noChangeArrowheads="1"/>
                </p:cNvSpPr>
                <p:nvPr/>
              </p:nvSpPr>
              <p:spPr bwMode="auto">
                <a:xfrm>
                  <a:off x="5221" y="0"/>
                  <a:ext cx="2445"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eaLnBrk="1" hangingPunct="1">
                    <a:spcBef>
                      <a:spcPct val="0"/>
                    </a:spcBef>
                    <a:buFont typeface="Arial" panose="020B0604020202020204" pitchFamily="34" charset="0"/>
                    <a:buNone/>
                    <a:defRPr/>
                  </a:pPr>
                  <a:r>
                    <a:rPr lang="en-US" altLang="zh-CN" sz="1600">
                      <a:latin typeface="等线" panose="02010600030101010101" pitchFamily="2" charset="-122"/>
                      <a:ea typeface="等线" panose="02010600030101010101" pitchFamily="2" charset="-122"/>
                      <a:sym typeface="方正兰亭中黑_GBK" panose="02000000000000000000" pitchFamily="2" charset="-122"/>
                    </a:rPr>
                    <a:t>2024</a:t>
                  </a:r>
                  <a:r>
                    <a:rPr lang="zh-CN" altLang="en-US" sz="1600">
                      <a:latin typeface="等线" panose="02010600030101010101" pitchFamily="2" charset="-122"/>
                      <a:ea typeface="等线" panose="02010600030101010101" pitchFamily="2" charset="-122"/>
                      <a:sym typeface="方正兰亭中黑_GBK" panose="02000000000000000000" pitchFamily="2" charset="-122"/>
                    </a:rPr>
                    <a:t>年</a:t>
                  </a:r>
                  <a:r>
                    <a:rPr lang="en-US" altLang="zh-CN" sz="1600" dirty="0">
                      <a:latin typeface="等线" panose="02010600030101010101" pitchFamily="2" charset="-122"/>
                      <a:ea typeface="等线" panose="02010600030101010101" pitchFamily="2" charset="-122"/>
                      <a:sym typeface="方正兰亭中黑_GBK" panose="02000000000000000000" pitchFamily="2" charset="-122"/>
                    </a:rPr>
                    <a:t>5</a:t>
                  </a:r>
                  <a:r>
                    <a:rPr lang="zh-CN" altLang="en-US" sz="1600" dirty="0">
                      <a:latin typeface="等线" panose="02010600030101010101" pitchFamily="2" charset="-122"/>
                      <a:ea typeface="等线" panose="02010600030101010101" pitchFamily="2" charset="-122"/>
                      <a:sym typeface="方正兰亭中黑_GBK" panose="02000000000000000000" pitchFamily="2" charset="-122"/>
                    </a:rPr>
                    <a:t>月</a:t>
                  </a:r>
                  <a:r>
                    <a:rPr lang="en-US" altLang="zh-CN" sz="1600" dirty="0">
                      <a:latin typeface="等线" panose="02010600030101010101" pitchFamily="2" charset="-122"/>
                      <a:ea typeface="等线" panose="02010600030101010101" pitchFamily="2" charset="-122"/>
                      <a:sym typeface="方正兰亭中黑_GBK" panose="02000000000000000000" pitchFamily="2" charset="-122"/>
                    </a:rPr>
                    <a:t>27</a:t>
                  </a:r>
                  <a:r>
                    <a:rPr lang="zh-CN" altLang="en-US" sz="1600" dirty="0">
                      <a:latin typeface="等线" panose="02010600030101010101" pitchFamily="2" charset="-122"/>
                      <a:ea typeface="等线" panose="02010600030101010101" pitchFamily="2" charset="-122"/>
                      <a:sym typeface="方正兰亭中黑_GBK" panose="02000000000000000000" pitchFamily="2" charset="-122"/>
                    </a:rPr>
                    <a:t>日</a:t>
                  </a:r>
                </a:p>
              </p:txBody>
            </p:sp>
          </p:grpSp>
          <p:sp>
            <p:nvSpPr>
              <p:cNvPr id="30" name="矩形 29"/>
              <p:cNvSpPr/>
              <p:nvPr/>
            </p:nvSpPr>
            <p:spPr>
              <a:xfrm>
                <a:off x="362158" y="5869295"/>
                <a:ext cx="11762740" cy="373885"/>
              </a:xfrm>
              <a:prstGeom prst="rect">
                <a:avLst/>
              </a:prstGeom>
            </p:spPr>
            <p:txBody>
              <a:bodyPr wrap="square">
                <a:spAutoFit/>
              </a:bodyPr>
              <a:lstStyle/>
              <a:p>
                <a:pPr algn="ctr">
                  <a:lnSpc>
                    <a:spcPct val="150000"/>
                  </a:lnSpc>
                </a:pPr>
                <a:r>
                  <a:rPr lang="en-US" altLang="zh-CN" sz="1400" b="1" spc="2500" noProof="1">
                    <a:latin typeface="Century Gothic" panose="020B0502020202020204" pitchFamily="34" charset="0"/>
                    <a:ea typeface="+mj-ea"/>
                  </a:rPr>
                  <a:t>Computer Network Curriculum</a:t>
                </a:r>
              </a:p>
            </p:txBody>
          </p:sp>
        </p:grpSp>
        <p:sp>
          <p:nvSpPr>
            <p:cNvPr id="9" name="任意多边形 8"/>
            <p:cNvSpPr/>
            <p:nvPr/>
          </p:nvSpPr>
          <p:spPr>
            <a:xfrm>
              <a:off x="6635" y="2936"/>
              <a:ext cx="12565" cy="754"/>
            </a:xfrm>
            <a:custGeom>
              <a:avLst/>
              <a:gdLst>
                <a:gd name="connsiteX0" fmla="*/ 265 w 12565"/>
                <a:gd name="connsiteY0" fmla="*/ 0 h 754"/>
                <a:gd name="connsiteX1" fmla="*/ 12565 w 12565"/>
                <a:gd name="connsiteY1" fmla="*/ 12 h 754"/>
                <a:gd name="connsiteX2" fmla="*/ 12565 w 12565"/>
                <a:gd name="connsiteY2" fmla="*/ 754 h 754"/>
                <a:gd name="connsiteX3" fmla="*/ 0 w 12565"/>
                <a:gd name="connsiteY3" fmla="*/ 754 h 754"/>
                <a:gd name="connsiteX4" fmla="*/ 265 w 12565"/>
                <a:gd name="connsiteY4" fmla="*/ 0 h 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5" h="754">
                  <a:moveTo>
                    <a:pt x="265" y="0"/>
                  </a:moveTo>
                  <a:lnTo>
                    <a:pt x="12565" y="12"/>
                  </a:lnTo>
                  <a:lnTo>
                    <a:pt x="12565" y="754"/>
                  </a:lnTo>
                  <a:lnTo>
                    <a:pt x="0" y="754"/>
                  </a:lnTo>
                  <a:lnTo>
                    <a:pt x="265" y="0"/>
                  </a:lnTo>
                  <a:close/>
                </a:path>
              </a:pathLst>
            </a:custGeom>
            <a:gradFill>
              <a:gsLst>
                <a:gs pos="100000">
                  <a:schemeClr val="accent1">
                    <a:lumMod val="75000"/>
                    <a:alpha val="0"/>
                  </a:schemeClr>
                </a:gs>
                <a:gs pos="0">
                  <a:srgbClr val="01A8EF">
                    <a:alpha val="57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13316" name="文本框 8"/>
          <p:cNvSpPr txBox="1"/>
          <p:nvPr/>
        </p:nvSpPr>
        <p:spPr>
          <a:xfrm>
            <a:off x="731520" y="929005"/>
            <a:ext cx="5238115" cy="598805"/>
          </a:xfrm>
          <a:prstGeom prst="rect">
            <a:avLst/>
          </a:prstGeom>
          <a:noFill/>
          <a:ln w="9525">
            <a:noFill/>
          </a:ln>
        </p:spPr>
        <p:txBody>
          <a:bodyPr wrap="square">
            <a:spAutoFit/>
          </a:bodyPr>
          <a:lstStyle/>
          <a:p>
            <a:pPr>
              <a:lnSpc>
                <a:spcPct val="150000"/>
              </a:lnSpc>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4.3.2 IPv4地址标准分类</a:t>
            </a:r>
          </a:p>
        </p:txBody>
      </p:sp>
      <p:sp>
        <p:nvSpPr>
          <p:cNvPr id="3" name="矩形 2"/>
          <p:cNvSpPr/>
          <p:nvPr/>
        </p:nvSpPr>
        <p:spPr>
          <a:xfrm>
            <a:off x="1077595" y="1638935"/>
            <a:ext cx="10215245" cy="1087755"/>
          </a:xfrm>
          <a:prstGeom prst="rect">
            <a:avLst/>
          </a:prstGeom>
        </p:spPr>
        <p:txBody>
          <a:bodyPr wrap="square">
            <a:spAutoFit/>
          </a:bodyPr>
          <a:lstStyle/>
          <a:p>
            <a:pPr marL="342900" indent="-342900">
              <a:lnSpc>
                <a:spcPct val="120000"/>
              </a:lnSpc>
              <a:buFont typeface="Wingdings" panose="05000000000000000000" pitchFamily="2" charset="2"/>
              <a:buChar char="Ø"/>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IP</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地址的点分十进制表示法：地址长度为</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32</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位</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，采用点分十进制（</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X.X.X.X</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X</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在</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[0,255]</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之间，占</a:t>
            </a:r>
            <a:r>
              <a:rPr lang="en-US" altLang="zh-CN"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8</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位</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）表示</a:t>
            </a:r>
            <a:endParaRPr lang="zh-CN" altLang="en-US" b="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nSpc>
                <a:spcPct val="12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标准分类：网络号</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主机号，根据</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网络号前缀和位数</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的差异，分为</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C</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D</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E</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五类</a:t>
            </a:r>
          </a:p>
        </p:txBody>
      </p:sp>
      <p:graphicFrame>
        <p:nvGraphicFramePr>
          <p:cNvPr id="21511" name="Object 3"/>
          <p:cNvGraphicFramePr>
            <a:graphicFrameLocks noChangeAspect="1"/>
          </p:cNvGraphicFramePr>
          <p:nvPr/>
        </p:nvGraphicFramePr>
        <p:xfrm>
          <a:off x="1354455" y="2868295"/>
          <a:ext cx="9345930" cy="3489960"/>
        </p:xfrm>
        <a:graphic>
          <a:graphicData uri="http://schemas.openxmlformats.org/presentationml/2006/ole">
            <mc:AlternateContent xmlns:mc="http://schemas.openxmlformats.org/markup-compatibility/2006">
              <mc:Choice xmlns:v="urn:schemas-microsoft-com:vml" Requires="v">
                <p:oleObj r:id="rId2" imgW="11684000" imgH="4356100" progId="Visio.Drawing.11">
                  <p:embed/>
                </p:oleObj>
              </mc:Choice>
              <mc:Fallback>
                <p:oleObj r:id="rId2" imgW="11684000" imgH="4356100" progId="Visio.Drawing.11">
                  <p:embed/>
                  <p:pic>
                    <p:nvPicPr>
                      <p:cNvPr id="0" name="图片 3109"/>
                      <p:cNvPicPr/>
                      <p:nvPr/>
                    </p:nvPicPr>
                    <p:blipFill>
                      <a:blip r:embed="rId3"/>
                      <a:stretch>
                        <a:fillRect/>
                      </a:stretch>
                    </p:blipFill>
                    <p:spPr>
                      <a:xfrm>
                        <a:off x="1354455" y="2868295"/>
                        <a:ext cx="9345930" cy="3489960"/>
                      </a:xfrm>
                      <a:prstGeom prst="rect">
                        <a:avLst/>
                      </a:prstGeom>
                      <a:noFill/>
                      <a:ln w="38100">
                        <a:noFill/>
                        <a:miter/>
                      </a:ln>
                    </p:spPr>
                  </p:pic>
                </p:oleObj>
              </mc:Fallback>
            </mc:AlternateContent>
          </a:graphicData>
        </a:graphic>
      </p:graphicFrame>
      <p:sp>
        <p:nvSpPr>
          <p:cNvPr id="4" name="圆角矩形 3"/>
          <p:cNvSpPr/>
          <p:nvPr/>
        </p:nvSpPr>
        <p:spPr>
          <a:xfrm>
            <a:off x="6798310" y="3110865"/>
            <a:ext cx="1135380" cy="2919730"/>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cxnSp>
        <p:nvCxnSpPr>
          <p:cNvPr id="6" name="直接箭头连接符 5"/>
          <p:cNvCxnSpPr/>
          <p:nvPr/>
        </p:nvCxnSpPr>
        <p:spPr>
          <a:xfrm flipV="1">
            <a:off x="7933690" y="3175000"/>
            <a:ext cx="323850" cy="180340"/>
          </a:xfrm>
          <a:prstGeom prst="straightConnector1">
            <a:avLst/>
          </a:prstGeom>
          <a:ln w="1905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1514" name="文本框 8"/>
          <p:cNvSpPr txBox="1"/>
          <p:nvPr/>
        </p:nvSpPr>
        <p:spPr>
          <a:xfrm>
            <a:off x="8347710" y="2868295"/>
            <a:ext cx="2352675" cy="368300"/>
          </a:xfrm>
          <a:prstGeom prst="rect">
            <a:avLst/>
          </a:prstGeom>
          <a:noFill/>
          <a:ln w="9525">
            <a:noFill/>
          </a:ln>
        </p:spPr>
        <p:txBody>
          <a:bodyPr>
            <a:spAutoFit/>
          </a:bodyPr>
          <a:lstStyle/>
          <a:p>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思考：为什么？</a:t>
            </a: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316"/>
                                        </p:tgtEl>
                                        <p:attrNameLst>
                                          <p:attrName>style.visibility</p:attrName>
                                        </p:attrNameLst>
                                      </p:cBhvr>
                                      <p:to>
                                        <p:strVal val="visible"/>
                                      </p:to>
                                    </p:set>
                                    <p:animEffect transition="in" filter="fade">
                                      <p:cBhvr>
                                        <p:cTn id="11" dur="1000"/>
                                        <p:tgtEl>
                                          <p:spTgt spid="13316"/>
                                        </p:tgtEl>
                                      </p:cBhvr>
                                    </p:animEffect>
                                    <p:anim calcmode="lin" valueType="num">
                                      <p:cBhvr>
                                        <p:cTn id="12" dur="1000" fill="hold"/>
                                        <p:tgtEl>
                                          <p:spTgt spid="13316"/>
                                        </p:tgtEl>
                                        <p:attrNameLst>
                                          <p:attrName>ppt_x</p:attrName>
                                        </p:attrNameLst>
                                      </p:cBhvr>
                                      <p:tavLst>
                                        <p:tav tm="0">
                                          <p:val>
                                            <p:strVal val="#ppt_x"/>
                                          </p:val>
                                        </p:tav>
                                        <p:tav tm="100000">
                                          <p:val>
                                            <p:strVal val="#ppt_x"/>
                                          </p:val>
                                        </p:tav>
                                      </p:tavLst>
                                    </p:anim>
                                    <p:anim calcmode="lin" valueType="num">
                                      <p:cBhvr>
                                        <p:cTn id="13" dur="1000" fill="hold"/>
                                        <p:tgtEl>
                                          <p:spTgt spid="1331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000"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par>
                          <p:cTn id="18" fill="hold">
                            <p:stCondLst>
                              <p:cond delay="2500"/>
                            </p:stCondLst>
                            <p:childTnLst>
                              <p:par>
                                <p:cTn id="19" presetID="42" presetClass="entr" presetSubtype="0" fill="hold" nodeType="afterEffect">
                                  <p:stCondLst>
                                    <p:cond delay="0"/>
                                  </p:stCondLst>
                                  <p:childTnLst>
                                    <p:set>
                                      <p:cBhvr>
                                        <p:cTn id="20" dur="1" fill="hold">
                                          <p:stCondLst>
                                            <p:cond delay="0"/>
                                          </p:stCondLst>
                                        </p:cTn>
                                        <p:tgtEl>
                                          <p:spTgt spid="21511"/>
                                        </p:tgtEl>
                                        <p:attrNameLst>
                                          <p:attrName>style.visibility</p:attrName>
                                        </p:attrNameLst>
                                      </p:cBhvr>
                                      <p:to>
                                        <p:strVal val="visible"/>
                                      </p:to>
                                    </p:set>
                                    <p:animEffect transition="in" filter="fade">
                                      <p:cBhvr>
                                        <p:cTn id="21" dur="1000"/>
                                        <p:tgtEl>
                                          <p:spTgt spid="21511"/>
                                        </p:tgtEl>
                                      </p:cBhvr>
                                    </p:animEffect>
                                    <p:anim calcmode="lin" valueType="num">
                                      <p:cBhvr>
                                        <p:cTn id="22" dur="1000" fill="hold"/>
                                        <p:tgtEl>
                                          <p:spTgt spid="21511"/>
                                        </p:tgtEl>
                                        <p:attrNameLst>
                                          <p:attrName>ppt_x</p:attrName>
                                        </p:attrNameLst>
                                      </p:cBhvr>
                                      <p:tavLst>
                                        <p:tav tm="0">
                                          <p:val>
                                            <p:strVal val="#ppt_x"/>
                                          </p:val>
                                        </p:tav>
                                        <p:tav tm="100000">
                                          <p:val>
                                            <p:strVal val="#ppt_x"/>
                                          </p:val>
                                        </p:tav>
                                      </p:tavLst>
                                    </p:anim>
                                    <p:anim calcmode="lin" valueType="num">
                                      <p:cBhvr>
                                        <p:cTn id="23" dur="1000" fill="hold"/>
                                        <p:tgtEl>
                                          <p:spTgt spid="21511"/>
                                        </p:tgtEl>
                                        <p:attrNameLst>
                                          <p:attrName>ppt_y</p:attrName>
                                        </p:attrNameLst>
                                      </p:cBhvr>
                                      <p:tavLst>
                                        <p:tav tm="0">
                                          <p:val>
                                            <p:strVal val="#ppt_y+.1"/>
                                          </p:val>
                                        </p:tav>
                                        <p:tav tm="100000">
                                          <p:val>
                                            <p:strVal val="#ppt_y"/>
                                          </p:val>
                                        </p:tav>
                                      </p:tavLst>
                                    </p:anim>
                                  </p:childTnLst>
                                </p:cTn>
                              </p:par>
                            </p:childTnLst>
                          </p:cTn>
                        </p:par>
                        <p:par>
                          <p:cTn id="24" fill="hold">
                            <p:stCondLst>
                              <p:cond delay="3500"/>
                            </p:stCondLst>
                            <p:childTnLst>
                              <p:par>
                                <p:cTn id="25" presetID="53" presetClass="entr" presetSubtype="16" fill="hold" grpId="0" nodeType="afterEffect">
                                  <p:stCondLst>
                                    <p:cond delay="0"/>
                                  </p:stCondLst>
                                  <p:childTnLst>
                                    <p:set>
                                      <p:cBhvr>
                                        <p:cTn id="26" dur="1000" fill="hold">
                                          <p:stCondLst>
                                            <p:cond delay="0"/>
                                          </p:stCondLst>
                                        </p:cTn>
                                        <p:tgtEl>
                                          <p:spTgt spid="4"/>
                                        </p:tgtEl>
                                        <p:attrNameLst>
                                          <p:attrName>style.visibility</p:attrName>
                                        </p:attrNameLst>
                                      </p:cBhvr>
                                      <p:to>
                                        <p:strVal val="visible"/>
                                      </p:to>
                                    </p:set>
                                    <p:anim calcmode="lin" valueType="num">
                                      <p:cBhvr>
                                        <p:cTn id="27" dur="1000" fill="hold"/>
                                        <p:tgtEl>
                                          <p:spTgt spid="4"/>
                                        </p:tgtEl>
                                        <p:attrNameLst>
                                          <p:attrName>ppt_w</p:attrName>
                                        </p:attrNameLst>
                                      </p:cBhvr>
                                      <p:tavLst>
                                        <p:tav tm="0">
                                          <p:val>
                                            <p:fltVal val="0"/>
                                          </p:val>
                                        </p:tav>
                                        <p:tav tm="100000">
                                          <p:val>
                                            <p:strVal val="#ppt_w"/>
                                          </p:val>
                                        </p:tav>
                                      </p:tavLst>
                                    </p:anim>
                                    <p:anim calcmode="lin" valueType="num">
                                      <p:cBhvr>
                                        <p:cTn id="28" dur="1000" fill="hold"/>
                                        <p:tgtEl>
                                          <p:spTgt spid="4"/>
                                        </p:tgtEl>
                                        <p:attrNameLst>
                                          <p:attrName>ppt_h</p:attrName>
                                        </p:attrNameLst>
                                      </p:cBhvr>
                                      <p:tavLst>
                                        <p:tav tm="0">
                                          <p:val>
                                            <p:fltVal val="0"/>
                                          </p:val>
                                        </p:tav>
                                        <p:tav tm="100000">
                                          <p:val>
                                            <p:strVal val="#ppt_h"/>
                                          </p:val>
                                        </p:tav>
                                      </p:tavLst>
                                    </p:anim>
                                    <p:animEffect transition="in" filter="fade">
                                      <p:cBhvr>
                                        <p:cTn id="29" dur="1000"/>
                                        <p:tgtEl>
                                          <p:spTgt spid="4"/>
                                        </p:tgtEl>
                                      </p:cBhvr>
                                    </p:animEffect>
                                  </p:childTnLst>
                                </p:cTn>
                              </p:par>
                            </p:childTnLst>
                          </p:cTn>
                        </p:par>
                        <p:par>
                          <p:cTn id="30" fill="hold">
                            <p:stCondLst>
                              <p:cond delay="4500"/>
                            </p:stCondLst>
                            <p:childTnLst>
                              <p:par>
                                <p:cTn id="31" presetID="22" presetClass="entr" presetSubtype="4"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21514"/>
                                        </p:tgtEl>
                                        <p:attrNameLst>
                                          <p:attrName>style.visibility</p:attrName>
                                        </p:attrNameLst>
                                      </p:cBhvr>
                                      <p:to>
                                        <p:strVal val="visible"/>
                                      </p:to>
                                    </p:set>
                                    <p:animEffect transition="in" filter="fade">
                                      <p:cBhvr>
                                        <p:cTn id="37" dur="1000"/>
                                        <p:tgtEl>
                                          <p:spTgt spid="21514"/>
                                        </p:tgtEl>
                                      </p:cBhvr>
                                    </p:animEffect>
                                    <p:anim calcmode="lin" valueType="num">
                                      <p:cBhvr>
                                        <p:cTn id="38" dur="1000" fill="hold"/>
                                        <p:tgtEl>
                                          <p:spTgt spid="21514"/>
                                        </p:tgtEl>
                                        <p:attrNameLst>
                                          <p:attrName>ppt_x</p:attrName>
                                        </p:attrNameLst>
                                      </p:cBhvr>
                                      <p:tavLst>
                                        <p:tav tm="0">
                                          <p:val>
                                            <p:strVal val="#ppt_x"/>
                                          </p:val>
                                        </p:tav>
                                        <p:tav tm="100000">
                                          <p:val>
                                            <p:strVal val="#ppt_x"/>
                                          </p:val>
                                        </p:tav>
                                      </p:tavLst>
                                    </p:anim>
                                    <p:anim calcmode="lin" valueType="num">
                                      <p:cBhvr>
                                        <p:cTn id="39" dur="1000" fill="hold"/>
                                        <p:tgtEl>
                                          <p:spTgt spid="215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3316" grpId="0"/>
      <p:bldP spid="3" grpId="0"/>
      <p:bldP spid="4" grpId="0" animBg="1"/>
      <p:bldP spid="215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731520" y="929005"/>
            <a:ext cx="5238115" cy="598805"/>
          </a:xfrm>
          <a:prstGeom prst="rect">
            <a:avLst/>
          </a:prstGeom>
          <a:noFill/>
          <a:ln w="9525">
            <a:noFill/>
          </a:ln>
        </p:spPr>
        <p:txBody>
          <a:bodyPr wrap="square">
            <a:spAutoFit/>
          </a:bodyPr>
          <a:lstStyle/>
          <a:p>
            <a:pPr>
              <a:lnSpc>
                <a:spcPct val="150000"/>
              </a:lnSpc>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4.3.2 IPv4地址标准分类</a:t>
            </a:r>
          </a:p>
        </p:txBody>
      </p:sp>
      <p:sp>
        <p:nvSpPr>
          <p:cNvPr id="5" name="文本框 4"/>
          <p:cNvSpPr txBox="1"/>
          <p:nvPr/>
        </p:nvSpPr>
        <p:spPr>
          <a:xfrm>
            <a:off x="1704975" y="1781493"/>
            <a:ext cx="8642350" cy="4302125"/>
          </a:xfrm>
          <a:prstGeom prst="rect">
            <a:avLst/>
          </a:prstGeom>
          <a:noFill/>
        </p:spPr>
        <p:txBody>
          <a:bodyPr>
            <a:spAutoFit/>
          </a:bodyPr>
          <a:lstStyle/>
          <a:p>
            <a:pPr marL="342900" marR="0" indent="-342900" defTabSz="914400">
              <a:lnSpc>
                <a:spcPct val="120000"/>
              </a:lnSpc>
              <a:buClrTx/>
              <a:buSzTx/>
              <a:buFont typeface="Wingdings" panose="05000000000000000000" pitchFamily="2" charset="2"/>
              <a:buChar char="Ø"/>
              <a:defRPr/>
            </a:pP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A</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类地址一共可以分为</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128</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2</a:t>
            </a:r>
            <a:r>
              <a:rPr kumimoji="0" lang="en-US" altLang="zh-CN" sz="1900" b="0" kern="1200" cap="none" spc="0" normalizeH="0" baseline="30000" noProof="0" dirty="0">
                <a:latin typeface="Times New Roman" panose="02020603050405020304" pitchFamily="18" charset="0"/>
                <a:ea typeface="黑体" panose="02010609060101010101" pitchFamily="49" charset="-122"/>
                <a:cs typeface="+mn-cs"/>
              </a:rPr>
              <a:t>7</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）个地址块，各块地址范围如下：</a:t>
            </a:r>
            <a:endParaRPr kumimoji="0" lang="en-US" altLang="zh-CN" sz="1900" b="0" kern="1200" cap="none" spc="0" normalizeH="0" baseline="0" noProof="0" dirty="0">
              <a:latin typeface="Times New Roman" panose="02020603050405020304" pitchFamily="18" charset="0"/>
              <a:ea typeface="黑体" panose="02010609060101010101" pitchFamily="49" charset="-122"/>
              <a:cs typeface="+mn-cs"/>
            </a:endParaRPr>
          </a:p>
          <a:p>
            <a:pPr marR="0" defTabSz="914400">
              <a:lnSpc>
                <a:spcPct val="120000"/>
              </a:lnSpc>
              <a:buClrTx/>
              <a:buSzTx/>
              <a:buFontTx/>
              <a:defRPr/>
            </a:pP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	</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第</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1</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块地址为：</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0.0.0.0~0.255.255.255 </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（网络号为</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0</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a:t>
            </a:r>
          </a:p>
          <a:p>
            <a:pPr marR="0" defTabSz="914400">
              <a:lnSpc>
                <a:spcPct val="120000"/>
              </a:lnSpc>
              <a:buClrTx/>
              <a:buSzTx/>
              <a:buFontTx/>
              <a:defRPr/>
            </a:pP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	第</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2</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块地址为：</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1.0.0.0~1.255.255.255</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（网络号为</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1</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a:t>
            </a:r>
          </a:p>
          <a:p>
            <a:pPr marR="0" defTabSz="914400">
              <a:lnSpc>
                <a:spcPct val="120000"/>
              </a:lnSpc>
              <a:buClrTx/>
              <a:buSzTx/>
              <a:buFontTx/>
              <a:defRPr/>
            </a:pP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	</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 …</a:t>
            </a:r>
          </a:p>
          <a:p>
            <a:pPr marR="0" defTabSz="914400">
              <a:lnSpc>
                <a:spcPct val="120000"/>
              </a:lnSpc>
              <a:buClrTx/>
              <a:buSzTx/>
              <a:buFontTx/>
              <a:defRPr/>
            </a:pP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	</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最后一块地址为：</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127.0.0.0~127.255.255.255</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（网络号为</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127</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a:t>
            </a:r>
          </a:p>
          <a:p>
            <a:pPr marR="0" defTabSz="914400">
              <a:lnSpc>
                <a:spcPct val="120000"/>
              </a:lnSpc>
              <a:buClrTx/>
              <a:buSzTx/>
              <a:buFontTx/>
              <a:defRPr/>
            </a:pP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注：</a:t>
            </a:r>
            <a:r>
              <a:rPr kumimoji="0" lang="zh-CN" altLang="en-US" b="0" i="1" kern="1200" cap="none" spc="0" normalizeH="0" baseline="0" noProof="0" dirty="0">
                <a:latin typeface="Times New Roman" panose="02020603050405020304" pitchFamily="18" charset="0"/>
                <a:ea typeface="黑体" panose="02010609060101010101" pitchFamily="49" charset="-122"/>
                <a:cs typeface="+mn-cs"/>
              </a:rPr>
              <a:t>网络号全</a:t>
            </a:r>
            <a:r>
              <a:rPr kumimoji="0" lang="en-US" altLang="zh-CN" b="0" i="1" kern="1200" cap="none" spc="0" normalizeH="0" baseline="0" noProof="0" dirty="0">
                <a:latin typeface="Times New Roman" panose="02020603050405020304" pitchFamily="18" charset="0"/>
                <a:ea typeface="黑体" panose="02010609060101010101" pitchFamily="49" charset="-122"/>
                <a:cs typeface="+mn-cs"/>
              </a:rPr>
              <a:t>0</a:t>
            </a:r>
            <a:r>
              <a:rPr kumimoji="0" lang="zh-CN" altLang="en-US" b="0" i="1" kern="1200" cap="none" spc="0" normalizeH="0" baseline="0" noProof="0" dirty="0">
                <a:latin typeface="Times New Roman" panose="02020603050405020304" pitchFamily="18" charset="0"/>
                <a:ea typeface="黑体" panose="02010609060101010101" pitchFamily="49" charset="-122"/>
                <a:cs typeface="+mn-cs"/>
              </a:rPr>
              <a:t>或全</a:t>
            </a:r>
            <a:r>
              <a:rPr kumimoji="0" lang="en-US" altLang="zh-CN" b="0" i="1" kern="1200" cap="none" spc="0" normalizeH="0" baseline="0" noProof="0" dirty="0">
                <a:latin typeface="Times New Roman" panose="02020603050405020304" pitchFamily="18" charset="0"/>
                <a:ea typeface="黑体" panose="02010609060101010101" pitchFamily="49" charset="-122"/>
                <a:cs typeface="+mn-cs"/>
              </a:rPr>
              <a:t>1</a:t>
            </a:r>
            <a:r>
              <a:rPr kumimoji="0" lang="zh-CN" altLang="en-US" b="0" i="1" kern="1200" cap="none" spc="0" normalizeH="0" baseline="0" noProof="0" dirty="0">
                <a:latin typeface="Times New Roman" panose="02020603050405020304" pitchFamily="18" charset="0"/>
                <a:ea typeface="黑体" panose="02010609060101010101" pitchFamily="49" charset="-122"/>
                <a:cs typeface="+mn-cs"/>
              </a:rPr>
              <a:t>的地址，以及网络号为</a:t>
            </a:r>
            <a:r>
              <a:rPr kumimoji="0" lang="en-US" altLang="zh-CN" b="0" i="1" kern="1200" cap="none" spc="0" normalizeH="0" baseline="0" noProof="0" dirty="0">
                <a:latin typeface="Times New Roman" panose="02020603050405020304" pitchFamily="18" charset="0"/>
                <a:ea typeface="黑体" panose="02010609060101010101" pitchFamily="49" charset="-122"/>
                <a:cs typeface="+mn-cs"/>
              </a:rPr>
              <a:t>10</a:t>
            </a:r>
            <a:r>
              <a:rPr kumimoji="0" lang="zh-CN" altLang="en-US" b="0" i="1" kern="1200" cap="none" spc="0" normalizeH="0" baseline="0" noProof="0" dirty="0">
                <a:latin typeface="Times New Roman" panose="02020603050405020304" pitchFamily="18" charset="0"/>
                <a:ea typeface="黑体" panose="02010609060101010101" pitchFamily="49" charset="-122"/>
                <a:cs typeface="+mn-cs"/>
              </a:rPr>
              <a:t>的地址留作专用地址，还剩下</a:t>
            </a:r>
            <a:r>
              <a:rPr kumimoji="0" lang="en-US" altLang="zh-CN" b="0" i="1" kern="1200" cap="none" spc="0" normalizeH="0" baseline="0" noProof="0" dirty="0">
                <a:latin typeface="Times New Roman" panose="02020603050405020304" pitchFamily="18" charset="0"/>
                <a:ea typeface="黑体" panose="02010609060101010101" pitchFamily="49" charset="-122"/>
                <a:cs typeface="+mn-cs"/>
              </a:rPr>
              <a:t>125</a:t>
            </a:r>
            <a:r>
              <a:rPr kumimoji="0" lang="zh-CN" altLang="en-US" b="0" i="1" kern="1200" cap="none" spc="0" normalizeH="0" baseline="0" noProof="0" dirty="0">
                <a:latin typeface="Times New Roman" panose="02020603050405020304" pitchFamily="18" charset="0"/>
                <a:ea typeface="黑体" panose="02010609060101010101" pitchFamily="49" charset="-122"/>
                <a:cs typeface="+mn-cs"/>
              </a:rPr>
              <a:t>个地址块；主机号全</a:t>
            </a:r>
            <a:r>
              <a:rPr kumimoji="0" lang="en-US" altLang="zh-CN" b="0" i="1" kern="1200" cap="none" spc="0" normalizeH="0" baseline="0" noProof="0" dirty="0">
                <a:latin typeface="Times New Roman" panose="02020603050405020304" pitchFamily="18" charset="0"/>
                <a:ea typeface="黑体" panose="02010609060101010101" pitchFamily="49" charset="-122"/>
                <a:cs typeface="+mn-cs"/>
              </a:rPr>
              <a:t>0</a:t>
            </a:r>
            <a:r>
              <a:rPr kumimoji="0" lang="zh-CN" altLang="en-US" b="0" i="1" kern="1200" cap="none" spc="0" normalizeH="0" baseline="0" noProof="0" dirty="0">
                <a:latin typeface="Times New Roman" panose="02020603050405020304" pitchFamily="18" charset="0"/>
                <a:ea typeface="黑体" panose="02010609060101010101" pitchFamily="49" charset="-122"/>
                <a:cs typeface="+mn-cs"/>
              </a:rPr>
              <a:t>或者全</a:t>
            </a:r>
            <a:r>
              <a:rPr kumimoji="0" lang="en-US" altLang="zh-CN" b="0" i="1" kern="1200" cap="none" spc="0" normalizeH="0" baseline="0" noProof="0" dirty="0">
                <a:latin typeface="Times New Roman" panose="02020603050405020304" pitchFamily="18" charset="0"/>
                <a:ea typeface="黑体" panose="02010609060101010101" pitchFamily="49" charset="-122"/>
                <a:cs typeface="+mn-cs"/>
              </a:rPr>
              <a:t>1</a:t>
            </a:r>
            <a:r>
              <a:rPr kumimoji="0" lang="zh-CN" altLang="en-US" b="0" i="1" kern="1200" cap="none" spc="0" normalizeH="0" baseline="0" noProof="0" dirty="0">
                <a:latin typeface="Times New Roman" panose="02020603050405020304" pitchFamily="18" charset="0"/>
                <a:ea typeface="黑体" panose="02010609060101010101" pitchFamily="49" charset="-122"/>
                <a:cs typeface="+mn-cs"/>
              </a:rPr>
              <a:t>的地址用于特殊目的，故每个</a:t>
            </a:r>
            <a:r>
              <a:rPr kumimoji="0" lang="en-US" altLang="zh-CN" b="0" i="1" kern="1200" cap="none" spc="0" normalizeH="0" baseline="0" noProof="0" dirty="0">
                <a:latin typeface="Times New Roman" panose="02020603050405020304" pitchFamily="18" charset="0"/>
                <a:ea typeface="黑体" panose="02010609060101010101" pitchFamily="49" charset="-122"/>
                <a:cs typeface="+mn-cs"/>
              </a:rPr>
              <a:t>A</a:t>
            </a:r>
            <a:r>
              <a:rPr kumimoji="0" lang="zh-CN" altLang="en-US" b="0" i="1" kern="1200" cap="none" spc="0" normalizeH="0" baseline="0" noProof="0" dirty="0">
                <a:latin typeface="Times New Roman" panose="02020603050405020304" pitchFamily="18" charset="0"/>
                <a:ea typeface="黑体" panose="02010609060101010101" pitchFamily="49" charset="-122"/>
                <a:cs typeface="+mn-cs"/>
              </a:rPr>
              <a:t>类子网可以分配的主机号为</a:t>
            </a:r>
            <a:r>
              <a:rPr kumimoji="0" lang="en-US" altLang="zh-CN" b="0" i="1" kern="1200" cap="none" spc="0" normalizeH="0" baseline="0" noProof="0" dirty="0">
                <a:latin typeface="Times New Roman" panose="02020603050405020304" pitchFamily="18" charset="0"/>
                <a:ea typeface="黑体" panose="02010609060101010101" pitchFamily="49" charset="-122"/>
                <a:cs typeface="+mn-cs"/>
              </a:rPr>
              <a:t>2</a:t>
            </a:r>
            <a:r>
              <a:rPr kumimoji="0" lang="en-US" altLang="zh-CN" b="0" i="1" kern="1200" cap="none" spc="0" normalizeH="0" baseline="30000" noProof="0" dirty="0">
                <a:latin typeface="Times New Roman" panose="02020603050405020304" pitchFamily="18" charset="0"/>
                <a:ea typeface="黑体" panose="02010609060101010101" pitchFamily="49" charset="-122"/>
                <a:cs typeface="+mn-cs"/>
              </a:rPr>
              <a:t>24</a:t>
            </a:r>
            <a:r>
              <a:rPr kumimoji="0" lang="en-US" altLang="zh-CN" b="0" i="1" kern="1200" cap="none" spc="0" normalizeH="0" baseline="0" noProof="0" dirty="0">
                <a:latin typeface="Times New Roman" panose="02020603050405020304" pitchFamily="18" charset="0"/>
                <a:ea typeface="黑体" panose="02010609060101010101" pitchFamily="49" charset="-122"/>
                <a:cs typeface="+mn-cs"/>
              </a:rPr>
              <a:t>-2</a:t>
            </a:r>
          </a:p>
          <a:p>
            <a:pPr marL="342900" marR="0" indent="-342900" defTabSz="914400">
              <a:lnSpc>
                <a:spcPct val="120000"/>
              </a:lnSpc>
              <a:buClrTx/>
              <a:buSzTx/>
              <a:buFont typeface="Wingdings" panose="05000000000000000000" pitchFamily="2" charset="2"/>
              <a:buChar char="Ø"/>
              <a:defRPr/>
            </a:pP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B</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类地址一共可分为</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16384</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2</a:t>
            </a:r>
            <a:r>
              <a:rPr kumimoji="0" lang="en-US" altLang="zh-CN" sz="1900" b="0" kern="1200" cap="none" spc="0" normalizeH="0" baseline="30000" noProof="0" dirty="0">
                <a:latin typeface="Times New Roman" panose="02020603050405020304" pitchFamily="18" charset="0"/>
                <a:ea typeface="黑体" panose="02010609060101010101" pitchFamily="49" charset="-122"/>
                <a:cs typeface="+mn-cs"/>
              </a:rPr>
              <a:t>14</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）个地址块，每块可分配主机数</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2</a:t>
            </a:r>
            <a:r>
              <a:rPr kumimoji="0" lang="en-US" altLang="zh-CN" sz="1900" b="0" kern="1200" cap="none" spc="0" normalizeH="0" baseline="30000" noProof="0" dirty="0">
                <a:latin typeface="Times New Roman" panose="02020603050405020304" pitchFamily="18" charset="0"/>
                <a:ea typeface="黑体" panose="02010609060101010101" pitchFamily="49" charset="-122"/>
                <a:cs typeface="+mn-cs"/>
              </a:rPr>
              <a:t>16</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-2</a:t>
            </a:r>
          </a:p>
          <a:p>
            <a:pPr marL="342900" marR="0" indent="-342900" defTabSz="914400">
              <a:lnSpc>
                <a:spcPct val="120000"/>
              </a:lnSpc>
              <a:buClrTx/>
              <a:buSzTx/>
              <a:buFont typeface="Wingdings" panose="05000000000000000000" pitchFamily="2" charset="2"/>
              <a:buChar char="Ø"/>
              <a:defRPr/>
            </a:pP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C</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类地址一共可分为</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2</a:t>
            </a:r>
            <a:r>
              <a:rPr kumimoji="0" lang="en-US" altLang="zh-CN" sz="1900" b="0" kern="1200" cap="none" spc="0" normalizeH="0" baseline="30000" noProof="0" dirty="0">
                <a:latin typeface="Times New Roman" panose="02020603050405020304" pitchFamily="18" charset="0"/>
                <a:ea typeface="黑体" panose="02010609060101010101" pitchFamily="49" charset="-122"/>
                <a:cs typeface="+mn-cs"/>
              </a:rPr>
              <a:t>21</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个地址块，每块可分配主机数</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254</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2</a:t>
            </a:r>
            <a:r>
              <a:rPr kumimoji="0" lang="en-US" altLang="zh-CN" sz="1900" b="0" kern="1200" cap="none" spc="0" normalizeH="0" baseline="30000" noProof="0" dirty="0">
                <a:latin typeface="Times New Roman" panose="02020603050405020304" pitchFamily="18" charset="0"/>
                <a:ea typeface="黑体" panose="02010609060101010101" pitchFamily="49" charset="-122"/>
                <a:cs typeface="+mn-cs"/>
              </a:rPr>
              <a:t>8</a:t>
            </a: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-2</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a:t>
            </a:r>
          </a:p>
          <a:p>
            <a:pPr marL="342900" marR="0" indent="-342900" defTabSz="914400">
              <a:lnSpc>
                <a:spcPct val="120000"/>
              </a:lnSpc>
              <a:buClrTx/>
              <a:buSzTx/>
              <a:buFont typeface="Wingdings" panose="05000000000000000000" pitchFamily="2" charset="2"/>
              <a:buChar char="Ø"/>
              <a:defRPr/>
            </a:pP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D</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类地址不用于标识网络，而用于特殊用途，如多播地址</a:t>
            </a:r>
          </a:p>
          <a:p>
            <a:pPr marL="342900" marR="0" indent="-342900" defTabSz="914400">
              <a:lnSpc>
                <a:spcPct val="120000"/>
              </a:lnSpc>
              <a:buClrTx/>
              <a:buSzTx/>
              <a:buFont typeface="Wingdings" panose="05000000000000000000" pitchFamily="2" charset="2"/>
              <a:buChar char="Ø"/>
              <a:defRPr/>
            </a:pPr>
            <a:r>
              <a:rPr kumimoji="0" lang="en-US" altLang="zh-CN" sz="1900" b="0" kern="1200" cap="none" spc="0" normalizeH="0" baseline="0" noProof="0" dirty="0">
                <a:latin typeface="Times New Roman" panose="02020603050405020304" pitchFamily="18" charset="0"/>
                <a:ea typeface="黑体" panose="02010609060101010101" pitchFamily="49" charset="-122"/>
                <a:cs typeface="+mn-cs"/>
              </a:rPr>
              <a:t>E</a:t>
            </a:r>
            <a:r>
              <a:rPr kumimoji="0" lang="zh-CN" altLang="en-US" sz="1900" b="0" kern="1200" cap="none" spc="0" normalizeH="0" baseline="0" noProof="0" dirty="0">
                <a:latin typeface="Times New Roman" panose="02020603050405020304" pitchFamily="18" charset="0"/>
                <a:ea typeface="黑体" panose="02010609060101010101" pitchFamily="49" charset="-122"/>
                <a:cs typeface="+mn-cs"/>
              </a:rPr>
              <a:t>类地址暂时保留，用于某些实验和将来使用</a:t>
            </a:r>
          </a:p>
        </p:txBody>
      </p:sp>
      <p:sp>
        <p:nvSpPr>
          <p:cNvPr id="6" name="矩形 5"/>
          <p:cNvSpPr/>
          <p:nvPr/>
        </p:nvSpPr>
        <p:spPr bwMode="auto">
          <a:xfrm>
            <a:off x="1327785" y="1648460"/>
            <a:ext cx="9498330" cy="4603115"/>
          </a:xfrm>
          <a:prstGeom prst="rect">
            <a:avLst/>
          </a:prstGeom>
          <a:noFill/>
          <a:ln w="9525" cap="flat" cmpd="sng" algn="ctr">
            <a:solidFill>
              <a:srgbClr val="A91F24"/>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prstClr val="black"/>
              </a:solidFill>
              <a:effectLst/>
              <a:uLnTx/>
              <a:uFillTx/>
              <a:latin typeface="字魂105号-简雅黑" panose="00000500000000000000" charset="-122"/>
              <a:ea typeface="字魂105号-简雅黑" panose="00000500000000000000"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1" presetClass="entr" presetSubtype="1" fill="hold" grpId="0" nodeType="afterEffect">
                                  <p:stCondLst>
                                    <p:cond delay="0"/>
                                  </p:stCondLst>
                                  <p:childTnLst>
                                    <p:set>
                                      <p:cBhvr>
                                        <p:cTn id="16" dur="500" fill="hold">
                                          <p:stCondLst>
                                            <p:cond delay="0"/>
                                          </p:stCondLst>
                                        </p:cTn>
                                        <p:tgtEl>
                                          <p:spTgt spid="6"/>
                                        </p:tgtEl>
                                        <p:attrNameLst>
                                          <p:attrName>style.visibility</p:attrName>
                                        </p:attrNameLst>
                                      </p:cBhvr>
                                      <p:to>
                                        <p:strVal val="visible"/>
                                      </p:to>
                                    </p:set>
                                    <p:animEffect transition="in" filter="wheel(1)">
                                      <p:cBhvr>
                                        <p:cTn id="17" dur="500"/>
                                        <p:tgtEl>
                                          <p:spTgt spid="6"/>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000" fill="hold">
                                          <p:stCondLst>
                                            <p:cond delay="0"/>
                                          </p:stCondLst>
                                        </p:cTn>
                                        <p:tgtEl>
                                          <p:spTgt spid="5"/>
                                        </p:tgtEl>
                                        <p:attrNameLst>
                                          <p:attrName>style.visibility</p:attrName>
                                        </p:attrNameLst>
                                      </p:cBhvr>
                                      <p:to>
                                        <p:strVal val="visible"/>
                                      </p:to>
                                    </p:set>
                                    <p:animEffect transition="in" filter="wipe(left)">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P spid="5" grpId="0"/>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731520" y="929005"/>
            <a:ext cx="5238115" cy="598805"/>
          </a:xfrm>
          <a:prstGeom prst="rect">
            <a:avLst/>
          </a:prstGeom>
          <a:noFill/>
          <a:ln w="9525">
            <a:noFill/>
          </a:ln>
        </p:spPr>
        <p:txBody>
          <a:bodyPr wrap="square">
            <a:spAutoFit/>
          </a:bodyPr>
          <a:lstStyle/>
          <a:p>
            <a:pPr>
              <a:lnSpc>
                <a:spcPct val="150000"/>
              </a:lnSpc>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4.3.2 IPv4地址标准分类</a:t>
            </a:r>
          </a:p>
        </p:txBody>
      </p:sp>
      <p:graphicFrame>
        <p:nvGraphicFramePr>
          <p:cNvPr id="4" name="表格 3"/>
          <p:cNvGraphicFramePr>
            <a:graphicFrameLocks noGrp="1"/>
          </p:cNvGraphicFramePr>
          <p:nvPr>
            <p:custDataLst>
              <p:tags r:id="rId1"/>
            </p:custDataLst>
          </p:nvPr>
        </p:nvGraphicFramePr>
        <p:xfrm>
          <a:off x="1679893" y="2199958"/>
          <a:ext cx="8713787" cy="3389309"/>
        </p:xfrm>
        <a:graphic>
          <a:graphicData uri="http://schemas.openxmlformats.org/drawingml/2006/table">
            <a:tbl>
              <a:tblPr/>
              <a:tblGrid>
                <a:gridCol w="977900">
                  <a:extLst>
                    <a:ext uri="{9D8B030D-6E8A-4147-A177-3AD203B41FA5}">
                      <a16:colId xmlns:a16="http://schemas.microsoft.com/office/drawing/2014/main" val="20000"/>
                    </a:ext>
                  </a:extLst>
                </a:gridCol>
                <a:gridCol w="746125">
                  <a:extLst>
                    <a:ext uri="{9D8B030D-6E8A-4147-A177-3AD203B41FA5}">
                      <a16:colId xmlns:a16="http://schemas.microsoft.com/office/drawing/2014/main" val="20001"/>
                    </a:ext>
                  </a:extLst>
                </a:gridCol>
                <a:gridCol w="977900">
                  <a:extLst>
                    <a:ext uri="{9D8B030D-6E8A-4147-A177-3AD203B41FA5}">
                      <a16:colId xmlns:a16="http://schemas.microsoft.com/office/drawing/2014/main" val="20002"/>
                    </a:ext>
                  </a:extLst>
                </a:gridCol>
                <a:gridCol w="977900">
                  <a:extLst>
                    <a:ext uri="{9D8B030D-6E8A-4147-A177-3AD203B41FA5}">
                      <a16:colId xmlns:a16="http://schemas.microsoft.com/office/drawing/2014/main" val="20003"/>
                    </a:ext>
                  </a:extLst>
                </a:gridCol>
                <a:gridCol w="979487">
                  <a:extLst>
                    <a:ext uri="{9D8B030D-6E8A-4147-A177-3AD203B41FA5}">
                      <a16:colId xmlns:a16="http://schemas.microsoft.com/office/drawing/2014/main" val="20004"/>
                    </a:ext>
                  </a:extLst>
                </a:gridCol>
                <a:gridCol w="977900">
                  <a:extLst>
                    <a:ext uri="{9D8B030D-6E8A-4147-A177-3AD203B41FA5}">
                      <a16:colId xmlns:a16="http://schemas.microsoft.com/office/drawing/2014/main" val="20005"/>
                    </a:ext>
                  </a:extLst>
                </a:gridCol>
                <a:gridCol w="977900">
                  <a:extLst>
                    <a:ext uri="{9D8B030D-6E8A-4147-A177-3AD203B41FA5}">
                      <a16:colId xmlns:a16="http://schemas.microsoft.com/office/drawing/2014/main" val="20006"/>
                    </a:ext>
                  </a:extLst>
                </a:gridCol>
                <a:gridCol w="1119188">
                  <a:extLst>
                    <a:ext uri="{9D8B030D-6E8A-4147-A177-3AD203B41FA5}">
                      <a16:colId xmlns:a16="http://schemas.microsoft.com/office/drawing/2014/main" val="20007"/>
                    </a:ext>
                  </a:extLst>
                </a:gridCol>
                <a:gridCol w="979487">
                  <a:extLst>
                    <a:ext uri="{9D8B030D-6E8A-4147-A177-3AD203B41FA5}">
                      <a16:colId xmlns:a16="http://schemas.microsoft.com/office/drawing/2014/main" val="20008"/>
                    </a:ext>
                  </a:extLst>
                </a:gridCol>
              </a:tblGrid>
              <a:tr h="484187">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dirty="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网络</a:t>
                      </a:r>
                      <a:endParaRPr kumimoji="0" lang="zh-CN" sz="1600" b="0" i="0" u="none" strike="noStrike" cap="none" normalizeH="0" baseline="0" dirty="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dirty="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类别</a:t>
                      </a:r>
                    </a:p>
                  </a:txBody>
                  <a:tcPr marL="68580" marR="68580" marT="0" marB="0" anchor="ctr" horzOverflow="overflow">
                    <a:lnL w="12700">
                      <a:solidFill>
                        <a:schemeClr val="tx1"/>
                      </a:solidFill>
                      <a:prstDash val="solid"/>
                    </a:lnL>
                    <a:lnR w="12700">
                      <a:solidFill>
                        <a:schemeClr val="tx1"/>
                      </a:solidFill>
                      <a:prstDash val="solid"/>
                    </a:lnR>
                    <a:lnT w="19050">
                      <a:solidFill>
                        <a:schemeClr val="tx1"/>
                      </a:solidFill>
                      <a:prstDash val="solid"/>
                    </a:lnT>
                    <a:lnB w="19050">
                      <a:solidFill>
                        <a:schemeClr val="tx1"/>
                      </a:solidFill>
                      <a:prstDash val="solid"/>
                    </a:lnB>
                    <a:lnTlToBr>
                      <a:noFill/>
                    </a:lnTlToBr>
                    <a:lnBlToTr>
                      <a:noFill/>
                    </a:lnBlToTr>
                    <a:solidFill>
                      <a:srgbClr val="A91F24"/>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网络</a:t>
                      </a:r>
                      <a:endParaRPr kumimoji="0" lang="zh-CN" sz="1600" b="0" i="0" u="none" strike="noStrike" cap="none" normalizeH="0" baseline="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标识</a:t>
                      </a:r>
                    </a:p>
                  </a:txBody>
                  <a:tcPr marL="68580" marR="68580" marT="0" marB="0" anchor="ctr" horzOverflow="overflow">
                    <a:lnL w="12700">
                      <a:solidFill>
                        <a:schemeClr val="tx1"/>
                      </a:solidFill>
                      <a:prstDash val="solid"/>
                    </a:lnL>
                    <a:lnR w="12700">
                      <a:solidFill>
                        <a:schemeClr val="tx1"/>
                      </a:solidFill>
                      <a:prstDash val="solid"/>
                    </a:lnR>
                    <a:lnT w="19050">
                      <a:solidFill>
                        <a:schemeClr val="tx1"/>
                      </a:solidFill>
                      <a:prstDash val="solid"/>
                    </a:lnT>
                    <a:lnB w="19050">
                      <a:solidFill>
                        <a:schemeClr val="tx1"/>
                      </a:solidFill>
                      <a:prstDash val="solid"/>
                    </a:lnB>
                    <a:lnTlToBr>
                      <a:noFill/>
                    </a:lnTlToBr>
                    <a:lnBlToTr>
                      <a:noFill/>
                    </a:lnBlToTr>
                    <a:solidFill>
                      <a:srgbClr val="A91F24"/>
                    </a:solid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dirty="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第</a:t>
                      </a:r>
                      <a:r>
                        <a:rPr kumimoji="0" lang="en-US" altLang="zh-CN" sz="1600" b="1" i="0" u="none" strike="noStrike" cap="none" normalizeH="0" baseline="0" dirty="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1</a:t>
                      </a:r>
                      <a:r>
                        <a:rPr kumimoji="0" lang="zh-CN" sz="1600" b="1" i="0" u="none" strike="noStrike" cap="none" normalizeH="0" baseline="0" dirty="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字节</a:t>
                      </a:r>
                    </a:p>
                  </a:txBody>
                  <a:tcPr marL="68580" marR="68580" marT="0" marB="0" anchor="ctr" horzOverflow="overflow">
                    <a:lnL w="12700">
                      <a:solidFill>
                        <a:schemeClr val="tx1"/>
                      </a:solidFill>
                      <a:prstDash val="solid"/>
                    </a:lnL>
                    <a:lnR w="12700">
                      <a:solidFill>
                        <a:schemeClr val="tx1"/>
                      </a:solidFill>
                      <a:prstDash val="solid"/>
                    </a:lnR>
                    <a:lnT w="19050">
                      <a:solidFill>
                        <a:schemeClr val="tx1"/>
                      </a:solidFill>
                      <a:prstDash val="solid"/>
                    </a:lnT>
                    <a:lnB w="12700">
                      <a:solidFill>
                        <a:schemeClr val="tx1"/>
                      </a:solidFill>
                      <a:prstDash val="solid"/>
                    </a:lnB>
                    <a:lnTlToBr>
                      <a:noFill/>
                    </a:lnTlToBr>
                    <a:lnBlToTr>
                      <a:noFill/>
                    </a:lnBlToTr>
                    <a:solidFill>
                      <a:srgbClr val="A91F24"/>
                    </a:solidFill>
                  </a:tcPr>
                </a:tc>
                <a:tc hMerge="1">
                  <a:txBody>
                    <a:bodyPr/>
                    <a:lstStyle/>
                    <a:p>
                      <a:endParaRPr lang="zh-CN"/>
                    </a:p>
                  </a:txBody>
                  <a:tcPr>
                    <a:lnR w="12700">
                      <a:solidFill>
                        <a:schemeClr val="tx1"/>
                      </a:solidFill>
                      <a:prstDash val="solid"/>
                    </a:lnR>
                    <a:lnT w="19050">
                      <a:solidFill>
                        <a:schemeClr val="tx1"/>
                      </a:solidFill>
                      <a:prstDash val="solid"/>
                    </a:lnT>
                    <a:lnB w="12700">
                      <a:solidFill>
                        <a:schemeClr val="tx1"/>
                      </a:solidFill>
                      <a:prstDash val="solid"/>
                    </a:lnB>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网络地址</a:t>
                      </a:r>
                      <a:endParaRPr kumimoji="0" lang="zh-CN" sz="1600" b="0" i="0" u="none" strike="noStrike" cap="none" normalizeH="0" baseline="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长度</a:t>
                      </a:r>
                    </a:p>
                  </a:txBody>
                  <a:tcPr marL="68580" marR="68580" marT="0" marB="0" anchor="ctr" horzOverflow="overflow">
                    <a:lnL w="12700">
                      <a:solidFill>
                        <a:schemeClr val="tx1"/>
                      </a:solidFill>
                      <a:prstDash val="solid"/>
                    </a:lnL>
                    <a:lnR w="12700">
                      <a:solidFill>
                        <a:schemeClr val="tx1"/>
                      </a:solidFill>
                      <a:prstDash val="solid"/>
                    </a:lnR>
                    <a:lnT w="19050">
                      <a:solidFill>
                        <a:schemeClr val="tx1"/>
                      </a:solidFill>
                      <a:prstDash val="solid"/>
                    </a:lnT>
                    <a:lnB w="19050">
                      <a:solidFill>
                        <a:schemeClr val="tx1"/>
                      </a:solidFill>
                      <a:prstDash val="solid"/>
                    </a:lnB>
                    <a:lnTlToBr>
                      <a:noFill/>
                    </a:lnTlToBr>
                    <a:lnBlToTr>
                      <a:noFill/>
                    </a:lnBlToTr>
                    <a:solidFill>
                      <a:srgbClr val="A91F24"/>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主机地址</a:t>
                      </a:r>
                      <a:endParaRPr kumimoji="0" lang="zh-CN" sz="1600" b="0" i="0" u="none" strike="noStrike" cap="none" normalizeH="0" baseline="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长度</a:t>
                      </a:r>
                    </a:p>
                  </a:txBody>
                  <a:tcPr marL="68580" marR="68580" marT="0" marB="0" anchor="ctr" horzOverflow="overflow">
                    <a:lnL w="12700">
                      <a:solidFill>
                        <a:schemeClr val="tx1"/>
                      </a:solidFill>
                      <a:prstDash val="solid"/>
                    </a:lnL>
                    <a:lnR w="12700">
                      <a:solidFill>
                        <a:schemeClr val="tx1"/>
                      </a:solidFill>
                      <a:prstDash val="solid"/>
                    </a:lnR>
                    <a:lnT w="19050">
                      <a:solidFill>
                        <a:schemeClr val="tx1"/>
                      </a:solidFill>
                      <a:prstDash val="solid"/>
                    </a:lnT>
                    <a:lnB w="19050">
                      <a:solidFill>
                        <a:schemeClr val="tx1"/>
                      </a:solidFill>
                      <a:prstDash val="solid"/>
                    </a:lnB>
                    <a:lnTlToBr>
                      <a:noFill/>
                    </a:lnTlToBr>
                    <a:lnBlToTr>
                      <a:noFill/>
                    </a:lnBlToTr>
                    <a:solidFill>
                      <a:srgbClr val="A91F24"/>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dirty="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最大</a:t>
                      </a:r>
                      <a:endParaRPr kumimoji="0" lang="zh-CN" sz="1600" b="0" i="0" u="none" strike="noStrike" cap="none" normalizeH="0" baseline="0" dirty="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dirty="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网络数</a:t>
                      </a:r>
                    </a:p>
                  </a:txBody>
                  <a:tcPr marL="68580" marR="68580" marT="0" marB="0" anchor="ctr" horzOverflow="overflow">
                    <a:lnL w="12700">
                      <a:solidFill>
                        <a:schemeClr val="tx1"/>
                      </a:solidFill>
                      <a:prstDash val="solid"/>
                    </a:lnL>
                    <a:lnR w="12700">
                      <a:solidFill>
                        <a:schemeClr val="tx1"/>
                      </a:solidFill>
                      <a:prstDash val="solid"/>
                    </a:lnR>
                    <a:lnT w="19050">
                      <a:solidFill>
                        <a:schemeClr val="tx1"/>
                      </a:solidFill>
                      <a:prstDash val="solid"/>
                    </a:lnT>
                    <a:lnB w="19050">
                      <a:solidFill>
                        <a:schemeClr val="tx1"/>
                      </a:solidFill>
                      <a:prstDash val="solid"/>
                    </a:lnB>
                    <a:lnTlToBr>
                      <a:noFill/>
                    </a:lnTlToBr>
                    <a:lnBlToTr>
                      <a:noFill/>
                    </a:lnBlToTr>
                    <a:solidFill>
                      <a:srgbClr val="A91F24"/>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最大</a:t>
                      </a:r>
                      <a:endParaRPr kumimoji="0" lang="zh-CN" sz="1600" b="0" i="0" u="none" strike="noStrike" cap="none" normalizeH="0" baseline="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主机数</a:t>
                      </a:r>
                    </a:p>
                  </a:txBody>
                  <a:tcPr marL="68580" marR="68580" marT="0" marB="0" anchor="ctr" horzOverflow="overflow">
                    <a:lnL w="12700">
                      <a:solidFill>
                        <a:schemeClr val="tx1"/>
                      </a:solidFill>
                      <a:prstDash val="solid"/>
                    </a:lnL>
                    <a:lnR w="12700">
                      <a:solidFill>
                        <a:schemeClr val="tx1"/>
                      </a:solidFill>
                      <a:prstDash val="solid"/>
                    </a:lnR>
                    <a:lnT w="19050">
                      <a:solidFill>
                        <a:schemeClr val="tx1"/>
                      </a:solidFill>
                      <a:prstDash val="solid"/>
                    </a:lnT>
                    <a:lnB w="19050">
                      <a:solidFill>
                        <a:schemeClr val="tx1"/>
                      </a:solidFill>
                      <a:prstDash val="solid"/>
                    </a:lnB>
                    <a:lnTlToBr>
                      <a:noFill/>
                    </a:lnTlToBr>
                    <a:lnBlToTr>
                      <a:noFill/>
                    </a:lnBlToTr>
                    <a:solidFill>
                      <a:srgbClr val="A91F24"/>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适用</a:t>
                      </a:r>
                      <a:endParaRPr kumimoji="0" lang="zh-CN" sz="1600" b="0" i="0" u="none" strike="noStrike" cap="none" normalizeH="0" baseline="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范围</a:t>
                      </a:r>
                    </a:p>
                  </a:txBody>
                  <a:tcPr marL="68580" marR="68580" marT="0" marB="0" anchor="ctr" horzOverflow="overflow">
                    <a:lnL w="12700">
                      <a:solidFill>
                        <a:schemeClr val="tx1"/>
                      </a:solidFill>
                      <a:prstDash val="solid"/>
                    </a:lnL>
                    <a:lnR w="12700">
                      <a:solidFill>
                        <a:schemeClr val="tx1"/>
                      </a:solidFill>
                      <a:prstDash val="solid"/>
                    </a:lnR>
                    <a:lnT w="19050">
                      <a:solidFill>
                        <a:schemeClr val="tx1"/>
                      </a:solidFill>
                      <a:prstDash val="solid"/>
                    </a:lnT>
                    <a:lnB w="19050">
                      <a:solidFill>
                        <a:schemeClr val="tx1"/>
                      </a:solidFill>
                      <a:prstDash val="solid"/>
                    </a:lnB>
                    <a:lnTlToBr>
                      <a:noFill/>
                    </a:lnTlToBr>
                    <a:lnBlToTr>
                      <a:noFill/>
                    </a:lnBlToTr>
                    <a:solidFill>
                      <a:srgbClr val="A91F24"/>
                    </a:solidFill>
                  </a:tcPr>
                </a:tc>
                <a:extLst>
                  <a:ext uri="{0D108BD9-81ED-4DB2-BD59-A6C34878D82A}">
                    <a16:rowId xmlns:a16="http://schemas.microsoft.com/office/drawing/2014/main" val="10000"/>
                  </a:ext>
                </a:extLst>
              </a:tr>
              <a:tr h="484187">
                <a:tc vMerge="1">
                  <a:txBody>
                    <a:bodyPr/>
                    <a:lstStyle/>
                    <a:p>
                      <a:endParaRPr lang="zh-CN"/>
                    </a:p>
                  </a:txBody>
                  <a:tcPr>
                    <a:lnL w="12700">
                      <a:solidFill>
                        <a:schemeClr val="tx1"/>
                      </a:solidFill>
                      <a:prstDash val="solid"/>
                    </a:lnL>
                    <a:lnR w="12700">
                      <a:solidFill>
                        <a:schemeClr val="tx1"/>
                      </a:solidFill>
                      <a:prstDash val="solid"/>
                    </a:lnR>
                    <a:lnB w="19050">
                      <a:solidFill>
                        <a:schemeClr val="tx1"/>
                      </a:solidFill>
                      <a:prstDash val="solid"/>
                    </a:lnB>
                  </a:tcPr>
                </a:tc>
                <a:tc vMerge="1">
                  <a:txBody>
                    <a:bodyPr/>
                    <a:lstStyle/>
                    <a:p>
                      <a:endParaRPr lang="zh-CN"/>
                    </a:p>
                  </a:txBody>
                  <a:tcPr>
                    <a:lnL w="12700">
                      <a:solidFill>
                        <a:schemeClr val="tx1"/>
                      </a:solidFill>
                      <a:prstDash val="solid"/>
                    </a:lnL>
                    <a:lnR w="12700">
                      <a:solidFill>
                        <a:schemeClr val="tx1"/>
                      </a:solidFill>
                      <a:prstDash val="solid"/>
                    </a:lnR>
                    <a:lnB w="19050">
                      <a:solidFill>
                        <a:schemeClr val="tx1"/>
                      </a:solidFill>
                      <a:prstDash val="soli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二进制</a:t>
                      </a: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9050">
                      <a:solidFill>
                        <a:schemeClr val="tx1"/>
                      </a:solidFill>
                      <a:prstDash val="solid"/>
                    </a:lnB>
                    <a:lnTlToBr>
                      <a:noFill/>
                    </a:lnTlToBr>
                    <a:lnBlToTr>
                      <a:noFill/>
                    </a:lnBlToTr>
                    <a:solidFill>
                      <a:srgbClr val="A91F24"/>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dirty="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十进制</a:t>
                      </a: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9050">
                      <a:solidFill>
                        <a:schemeClr val="tx1"/>
                      </a:solidFill>
                      <a:prstDash val="solid"/>
                    </a:lnB>
                    <a:lnTlToBr>
                      <a:noFill/>
                    </a:lnTlToBr>
                    <a:lnBlToTr>
                      <a:noFill/>
                    </a:lnBlToTr>
                    <a:solidFill>
                      <a:srgbClr val="A91F24"/>
                    </a:solidFill>
                  </a:tcPr>
                </a:tc>
                <a:tc vMerge="1">
                  <a:txBody>
                    <a:bodyPr/>
                    <a:lstStyle/>
                    <a:p>
                      <a:endParaRPr lang="zh-CN"/>
                    </a:p>
                  </a:txBody>
                  <a:tcPr>
                    <a:lnL w="12700">
                      <a:solidFill>
                        <a:schemeClr val="tx1"/>
                      </a:solidFill>
                      <a:prstDash val="solid"/>
                    </a:lnL>
                    <a:lnR w="12700">
                      <a:solidFill>
                        <a:schemeClr val="tx1"/>
                      </a:solidFill>
                      <a:prstDash val="solid"/>
                    </a:lnR>
                    <a:lnB w="19050">
                      <a:solidFill>
                        <a:schemeClr val="tx1"/>
                      </a:solidFill>
                      <a:prstDash val="solid"/>
                    </a:lnB>
                  </a:tcPr>
                </a:tc>
                <a:tc vMerge="1">
                  <a:txBody>
                    <a:bodyPr/>
                    <a:lstStyle/>
                    <a:p>
                      <a:endParaRPr lang="zh-CN"/>
                    </a:p>
                  </a:txBody>
                  <a:tcPr>
                    <a:lnL w="12700">
                      <a:solidFill>
                        <a:schemeClr val="tx1"/>
                      </a:solidFill>
                      <a:prstDash val="solid"/>
                    </a:lnL>
                    <a:lnR w="12700">
                      <a:solidFill>
                        <a:schemeClr val="tx1"/>
                      </a:solidFill>
                      <a:prstDash val="solid"/>
                    </a:lnR>
                    <a:lnB w="19050">
                      <a:solidFill>
                        <a:schemeClr val="tx1"/>
                      </a:solidFill>
                      <a:prstDash val="solid"/>
                    </a:lnB>
                  </a:tcPr>
                </a:tc>
                <a:tc vMerge="1">
                  <a:txBody>
                    <a:bodyPr/>
                    <a:lstStyle/>
                    <a:p>
                      <a:endParaRPr lang="zh-CN"/>
                    </a:p>
                  </a:txBody>
                  <a:tcPr>
                    <a:lnL w="12700">
                      <a:solidFill>
                        <a:schemeClr val="tx1"/>
                      </a:solidFill>
                      <a:prstDash val="solid"/>
                    </a:lnL>
                    <a:lnR w="12700">
                      <a:solidFill>
                        <a:schemeClr val="tx1"/>
                      </a:solidFill>
                      <a:prstDash val="solid"/>
                    </a:lnR>
                    <a:lnB w="19050">
                      <a:solidFill>
                        <a:schemeClr val="tx1"/>
                      </a:solidFill>
                      <a:prstDash val="solid"/>
                    </a:lnB>
                  </a:tcPr>
                </a:tc>
                <a:tc vMerge="1">
                  <a:txBody>
                    <a:bodyPr/>
                    <a:lstStyle/>
                    <a:p>
                      <a:endParaRPr lang="zh-CN"/>
                    </a:p>
                  </a:txBody>
                  <a:tcPr>
                    <a:lnL w="12700">
                      <a:solidFill>
                        <a:schemeClr val="tx1"/>
                      </a:solidFill>
                      <a:prstDash val="solid"/>
                    </a:lnL>
                    <a:lnR w="12700">
                      <a:solidFill>
                        <a:schemeClr val="tx1"/>
                      </a:solidFill>
                      <a:prstDash val="solid"/>
                    </a:lnR>
                    <a:lnB w="19050">
                      <a:solidFill>
                        <a:schemeClr val="tx1"/>
                      </a:solidFill>
                      <a:prstDash val="solid"/>
                    </a:lnB>
                  </a:tcPr>
                </a:tc>
                <a:tc vMerge="1">
                  <a:txBody>
                    <a:bodyPr/>
                    <a:lstStyle/>
                    <a:p>
                      <a:endParaRPr lang="zh-CN"/>
                    </a:p>
                  </a:txBody>
                  <a:tcPr>
                    <a:lnL w="12700">
                      <a:solidFill>
                        <a:schemeClr val="tx1"/>
                      </a:solidFill>
                      <a:prstDash val="solid"/>
                    </a:lnL>
                    <a:lnR w="12700">
                      <a:solidFill>
                        <a:schemeClr val="tx1"/>
                      </a:solidFill>
                      <a:prstDash val="solid"/>
                    </a:lnR>
                    <a:lnB w="19050">
                      <a:solidFill>
                        <a:schemeClr val="tx1"/>
                      </a:solidFill>
                      <a:prstDash val="solid"/>
                    </a:lnB>
                  </a:tcPr>
                </a:tc>
                <a:extLst>
                  <a:ext uri="{0D108BD9-81ED-4DB2-BD59-A6C34878D82A}">
                    <a16:rowId xmlns:a16="http://schemas.microsoft.com/office/drawing/2014/main" val="10001"/>
                  </a:ext>
                </a:extLst>
              </a:tr>
              <a:tr h="48418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905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0</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905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0xxxxxxx</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905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 – 126</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905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r>
                        <a:rPr kumimoji="0" 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字节</a:t>
                      </a:r>
                    </a:p>
                  </a:txBody>
                  <a:tcPr marL="68580" marR="68580" marT="0" marB="0" anchor="ctr" horzOverflow="overflow">
                    <a:lnL w="12700">
                      <a:solidFill>
                        <a:schemeClr val="tx1"/>
                      </a:solidFill>
                      <a:prstDash val="solid"/>
                    </a:lnL>
                    <a:lnR w="12700">
                      <a:solidFill>
                        <a:schemeClr val="tx1"/>
                      </a:solidFill>
                      <a:prstDash val="solid"/>
                    </a:lnR>
                    <a:lnT w="1905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3</a:t>
                      </a: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字节</a:t>
                      </a:r>
                    </a:p>
                  </a:txBody>
                  <a:tcPr marL="68580" marR="68580" marT="0" marB="0" anchor="ctr" horzOverflow="overflow">
                    <a:lnL w="12700">
                      <a:solidFill>
                        <a:schemeClr val="tx1"/>
                      </a:solidFill>
                      <a:prstDash val="solid"/>
                    </a:lnL>
                    <a:lnR w="12700">
                      <a:solidFill>
                        <a:schemeClr val="tx1"/>
                      </a:solidFill>
                      <a:prstDash val="solid"/>
                    </a:lnR>
                    <a:lnT w="1905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126</a:t>
                      </a:r>
                      <a:endParaRPr kumimoji="0" lang="zh-CN"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905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16,777,214</a:t>
                      </a:r>
                      <a:endParaRPr kumimoji="0" lang="zh-CN"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905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大型网络</a:t>
                      </a:r>
                    </a:p>
                  </a:txBody>
                  <a:tcPr marL="68580" marR="68580" marT="0" marB="0" anchor="ctr" horzOverflow="overflow">
                    <a:lnL w="12700">
                      <a:solidFill>
                        <a:schemeClr val="tx1"/>
                      </a:solidFill>
                      <a:prstDash val="solid"/>
                    </a:lnL>
                    <a:lnR w="12700">
                      <a:solidFill>
                        <a:schemeClr val="tx1"/>
                      </a:solidFill>
                      <a:prstDash val="solid"/>
                    </a:lnR>
                    <a:lnT w="1905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48418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B</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10</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10xxxxxx</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128 – 191</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字节</a:t>
                      </a: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a:t>
                      </a:r>
                      <a:r>
                        <a:rPr kumimoji="0" 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字节</a:t>
                      </a: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16383</a:t>
                      </a:r>
                      <a:endParaRPr kumimoji="0" lang="zh-CN"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65534</a:t>
                      </a:r>
                      <a:endParaRPr kumimoji="0" lang="zh-CN"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中型网络</a:t>
                      </a: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48418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C</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110</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110xxxxx</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192 – 223</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3</a:t>
                      </a:r>
                      <a:r>
                        <a:rPr kumimoji="0" 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字节</a:t>
                      </a: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r>
                        <a:rPr kumimoji="0" 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字节</a:t>
                      </a: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2097 151</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254</a:t>
                      </a:r>
                      <a:endParaRPr kumimoji="0" lang="zh-CN"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小型网络</a:t>
                      </a: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48418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D</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1110</a:t>
                      </a:r>
                      <a:endParaRPr kumimoji="0" lang="zh-CN"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1110xxxx</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224 – 239</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多播传送</a:t>
                      </a: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484187">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E</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905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1110</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905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11110xxx</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905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240 - 247</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905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905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905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905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9050">
                      <a:solidFill>
                        <a:schemeClr val="tx1"/>
                      </a:solidFill>
                      <a:prstDash val="soli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保留</a:t>
                      </a:r>
                    </a:p>
                  </a:txBody>
                  <a:tcPr marL="68580" marR="68580" marT="0" marB="0" anchor="ctr" horzOverflow="overflow">
                    <a:lnL w="12700">
                      <a:solidFill>
                        <a:schemeClr val="tx1"/>
                      </a:solidFill>
                      <a:prstDash val="solid"/>
                    </a:lnL>
                    <a:lnR w="12700">
                      <a:solidFill>
                        <a:schemeClr val="tx1"/>
                      </a:solidFill>
                      <a:prstDash val="solid"/>
                    </a:lnR>
                    <a:lnT w="12700">
                      <a:solidFill>
                        <a:schemeClr val="tx1"/>
                      </a:solidFill>
                      <a:prstDash val="solid"/>
                    </a:lnT>
                    <a:lnB w="19050">
                      <a:solidFill>
                        <a:schemeClr val="tx1"/>
                      </a:solidFill>
                      <a:prstDash val="soli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5678" name="TextBox 3"/>
          <p:cNvSpPr txBox="1"/>
          <p:nvPr/>
        </p:nvSpPr>
        <p:spPr>
          <a:xfrm>
            <a:off x="4704080" y="1653223"/>
            <a:ext cx="2519363" cy="398780"/>
          </a:xfrm>
          <a:prstGeom prst="rect">
            <a:avLst/>
          </a:prstGeom>
          <a:solidFill>
            <a:srgbClr val="A91F24"/>
          </a:solidFill>
          <a:ln w="15875">
            <a:noFill/>
          </a:ln>
        </p:spPr>
        <p:txBody>
          <a:bodyPr>
            <a:spAutoFit/>
          </a:bodyPr>
          <a:lstStyle/>
          <a:p>
            <a:pPr algn="ctr" eaLnBrk="1" hangingPunct="1"/>
            <a:r>
              <a:rPr lang="en-US" alt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IP</a:t>
            </a:r>
            <a:r>
              <a:rPr lang="zh-CN" altLang="en-US"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地址分类表</a:t>
            </a: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731520" y="929005"/>
            <a:ext cx="5238115" cy="598805"/>
          </a:xfrm>
          <a:prstGeom prst="rect">
            <a:avLst/>
          </a:prstGeom>
          <a:noFill/>
          <a:ln w="9525">
            <a:noFill/>
          </a:ln>
        </p:spPr>
        <p:txBody>
          <a:bodyPr wrap="square">
            <a:spAutoFit/>
          </a:bodyPr>
          <a:lstStyle/>
          <a:p>
            <a:pPr>
              <a:lnSpc>
                <a:spcPct val="150000"/>
              </a:lnSpc>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4.3.2 IPv4地址标准分类</a:t>
            </a:r>
          </a:p>
        </p:txBody>
      </p:sp>
      <p:sp>
        <p:nvSpPr>
          <p:cNvPr id="25678" name="TextBox 3"/>
          <p:cNvSpPr txBox="1"/>
          <p:nvPr/>
        </p:nvSpPr>
        <p:spPr>
          <a:xfrm>
            <a:off x="4704080" y="1653223"/>
            <a:ext cx="2519363" cy="398780"/>
          </a:xfrm>
          <a:prstGeom prst="rect">
            <a:avLst/>
          </a:prstGeom>
          <a:solidFill>
            <a:srgbClr val="A91F24"/>
          </a:solidFill>
          <a:ln w="15875">
            <a:noFill/>
          </a:ln>
        </p:spPr>
        <p:txBody>
          <a:bodyPr>
            <a:spAutoFit/>
          </a:bodyPr>
          <a:lstStyle/>
          <a:p>
            <a:pPr algn="ctr" eaLnBrk="1" hangingPunct="1"/>
            <a:r>
              <a:rPr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特殊IP地址</a:t>
            </a:r>
          </a:p>
        </p:txBody>
      </p:sp>
      <p:graphicFrame>
        <p:nvGraphicFramePr>
          <p:cNvPr id="8" name="内容占位符 2"/>
          <p:cNvGraphicFramePr/>
          <p:nvPr>
            <p:custDataLst>
              <p:tags r:id="rId1"/>
            </p:custDataLst>
            <p:extLst>
              <p:ext uri="{D42A27DB-BD31-4B8C-83A1-F6EECF244321}">
                <p14:modId xmlns:p14="http://schemas.microsoft.com/office/powerpoint/2010/main" val="3723428896"/>
              </p:ext>
            </p:extLst>
          </p:nvPr>
        </p:nvGraphicFramePr>
        <p:xfrm>
          <a:off x="1642745" y="2244725"/>
          <a:ext cx="8642349" cy="3816350"/>
        </p:xfrm>
        <a:graphic>
          <a:graphicData uri="http://schemas.openxmlformats.org/drawingml/2006/table">
            <a:tbl>
              <a:tblPr>
                <a:tableStyleId>{5C22544A-7EE6-4342-B048-85BDC9FD1C3A}</a:tableStyleId>
              </a:tblPr>
              <a:tblGrid>
                <a:gridCol w="995045">
                  <a:extLst>
                    <a:ext uri="{9D8B030D-6E8A-4147-A177-3AD203B41FA5}">
                      <a16:colId xmlns:a16="http://schemas.microsoft.com/office/drawing/2014/main" val="20000"/>
                    </a:ext>
                  </a:extLst>
                </a:gridCol>
                <a:gridCol w="1592556">
                  <a:extLst>
                    <a:ext uri="{9D8B030D-6E8A-4147-A177-3AD203B41FA5}">
                      <a16:colId xmlns:a16="http://schemas.microsoft.com/office/drawing/2014/main" val="20001"/>
                    </a:ext>
                  </a:extLst>
                </a:gridCol>
                <a:gridCol w="1194278">
                  <a:extLst>
                    <a:ext uri="{9D8B030D-6E8A-4147-A177-3AD203B41FA5}">
                      <a16:colId xmlns:a16="http://schemas.microsoft.com/office/drawing/2014/main" val="20002"/>
                    </a:ext>
                  </a:extLst>
                </a:gridCol>
                <a:gridCol w="1326975">
                  <a:extLst>
                    <a:ext uri="{9D8B030D-6E8A-4147-A177-3AD203B41FA5}">
                      <a16:colId xmlns:a16="http://schemas.microsoft.com/office/drawing/2014/main" val="20003"/>
                    </a:ext>
                  </a:extLst>
                </a:gridCol>
                <a:gridCol w="3533495">
                  <a:extLst>
                    <a:ext uri="{9D8B030D-6E8A-4147-A177-3AD203B41FA5}">
                      <a16:colId xmlns:a16="http://schemas.microsoft.com/office/drawing/2014/main" val="20004"/>
                    </a:ext>
                  </a:extLst>
                </a:gridCol>
              </a:tblGrid>
              <a:tr h="763270">
                <a:tc>
                  <a:txBody>
                    <a:bodyPr/>
                    <a:lstStyle/>
                    <a:p>
                      <a:pPr marL="0" algn="ctr" defTabSz="914400" rtl="0" eaLnBrk="1" latinLnBrk="0" hangingPunct="1">
                        <a:lnSpc>
                          <a:spcPct val="100000"/>
                        </a:lnSpc>
                        <a:spcAft>
                          <a:spcPts val="0"/>
                        </a:spcAft>
                      </a:pPr>
                      <a:r>
                        <a:rPr lang="zh-CN" sz="1800" b="1" kern="1200" baseline="0" dirty="0">
                          <a:solidFill>
                            <a:schemeClr val="bg1"/>
                          </a:solidFill>
                          <a:effectLst/>
                          <a:latin typeface="Times New Roman" panose="02020603050405020304" pitchFamily="18" charset="0"/>
                          <a:ea typeface="黑体" panose="02010609060101010101" pitchFamily="49" charset="-122"/>
                          <a:cs typeface="+mn-cs"/>
                        </a:rPr>
                        <a:t>网络号</a:t>
                      </a:r>
                    </a:p>
                  </a:txBody>
                  <a:tcPr marL="68591" marR="68591" marT="0" marB="0" anchor="ctr">
                    <a:lnL w="12700" cap="flat" cmpd="sng" algn="ctr">
                      <a:solidFill>
                        <a:schemeClr val="tx1"/>
                      </a:solidFill>
                      <a:prstDash val="solid"/>
                      <a:round/>
                      <a:headEnd type="none" w="med" len="med"/>
                      <a:tailEnd type="none" w="med" len="med"/>
                    </a:lnL>
                    <a:lnR w="12700">
                      <a:solidFill>
                        <a:schemeClr val="tx1"/>
                      </a:solidFill>
                      <a:prstDash val="solid"/>
                    </a:lnR>
                    <a:lnT w="19050">
                      <a:solidFill>
                        <a:schemeClr val="tx1"/>
                      </a:solidFill>
                      <a:prstDash val="solid"/>
                    </a:lnT>
                    <a:lnB w="19050">
                      <a:solidFill>
                        <a:schemeClr val="tx1"/>
                      </a:solidFill>
                      <a:prstDash val="solid"/>
                    </a:lnB>
                    <a:solidFill>
                      <a:srgbClr val="A91F24"/>
                    </a:solidFill>
                  </a:tcPr>
                </a:tc>
                <a:tc>
                  <a:txBody>
                    <a:bodyPr/>
                    <a:lstStyle/>
                    <a:p>
                      <a:pPr marL="0" algn="ctr" defTabSz="914400" rtl="0" eaLnBrk="1" latinLnBrk="0" hangingPunct="1">
                        <a:lnSpc>
                          <a:spcPct val="100000"/>
                        </a:lnSpc>
                        <a:spcAft>
                          <a:spcPts val="0"/>
                        </a:spcAft>
                      </a:pPr>
                      <a:r>
                        <a:rPr lang="zh-CN" sz="1800" b="1" kern="1200" baseline="0" dirty="0">
                          <a:solidFill>
                            <a:schemeClr val="bg1"/>
                          </a:solidFill>
                          <a:effectLst/>
                          <a:latin typeface="Times New Roman" panose="02020603050405020304" pitchFamily="18" charset="0"/>
                          <a:ea typeface="黑体" panose="02010609060101010101" pitchFamily="49" charset="-122"/>
                          <a:cs typeface="+mn-cs"/>
                        </a:rPr>
                        <a:t>主机号</a:t>
                      </a:r>
                    </a:p>
                  </a:txBody>
                  <a:tcPr marL="68591" marR="68591" marT="0" marB="0" anchor="ctr">
                    <a:lnL w="12700">
                      <a:solidFill>
                        <a:schemeClr val="tx1"/>
                      </a:solidFill>
                      <a:prstDash val="solid"/>
                    </a:lnL>
                    <a:lnR w="12700">
                      <a:solidFill>
                        <a:schemeClr val="tx1"/>
                      </a:solidFill>
                      <a:prstDash val="solid"/>
                    </a:lnR>
                    <a:lnT w="19050">
                      <a:solidFill>
                        <a:schemeClr val="tx1"/>
                      </a:solidFill>
                      <a:prstDash val="solid"/>
                    </a:lnT>
                    <a:lnB w="19050">
                      <a:solidFill>
                        <a:schemeClr val="tx1"/>
                      </a:solidFill>
                      <a:prstDash val="solid"/>
                    </a:lnB>
                    <a:solidFill>
                      <a:srgbClr val="A91F24"/>
                    </a:solidFill>
                  </a:tcPr>
                </a:tc>
                <a:tc>
                  <a:txBody>
                    <a:bodyPr/>
                    <a:lstStyle/>
                    <a:p>
                      <a:pPr marL="0" algn="ctr" defTabSz="914400" rtl="0" eaLnBrk="1" latinLnBrk="0" hangingPunct="1">
                        <a:lnSpc>
                          <a:spcPct val="100000"/>
                        </a:lnSpc>
                        <a:spcAft>
                          <a:spcPts val="0"/>
                        </a:spcAft>
                      </a:pPr>
                      <a:r>
                        <a:rPr lang="zh-CN" sz="1800" b="1" kern="1200" baseline="0" dirty="0">
                          <a:solidFill>
                            <a:schemeClr val="bg1"/>
                          </a:solidFill>
                          <a:effectLst/>
                          <a:latin typeface="Times New Roman" panose="02020603050405020304" pitchFamily="18" charset="0"/>
                          <a:ea typeface="黑体" panose="02010609060101010101" pitchFamily="49" charset="-122"/>
                          <a:cs typeface="+mn-cs"/>
                        </a:rPr>
                        <a:t>源地址</a:t>
                      </a:r>
                      <a:endParaRPr lang="en-US" altLang="zh-CN" sz="1800" b="1" kern="1200" baseline="0" dirty="0">
                        <a:solidFill>
                          <a:schemeClr val="bg1"/>
                        </a:solidFill>
                        <a:effectLst/>
                        <a:latin typeface="Times New Roman" panose="02020603050405020304" pitchFamily="18" charset="0"/>
                        <a:ea typeface="黑体" panose="02010609060101010101" pitchFamily="49" charset="-122"/>
                        <a:cs typeface="+mn-cs"/>
                      </a:endParaRPr>
                    </a:p>
                    <a:p>
                      <a:pPr marL="0" algn="ctr" defTabSz="914400" rtl="0" eaLnBrk="1" latinLnBrk="0" hangingPunct="1">
                        <a:lnSpc>
                          <a:spcPct val="100000"/>
                        </a:lnSpc>
                        <a:spcAft>
                          <a:spcPts val="0"/>
                        </a:spcAft>
                      </a:pPr>
                      <a:r>
                        <a:rPr lang="zh-CN" sz="1800" b="1" kern="1200" baseline="0" dirty="0">
                          <a:solidFill>
                            <a:schemeClr val="bg1"/>
                          </a:solidFill>
                          <a:effectLst/>
                          <a:latin typeface="Times New Roman" panose="02020603050405020304" pitchFamily="18" charset="0"/>
                          <a:ea typeface="黑体" panose="02010609060101010101" pitchFamily="49" charset="-122"/>
                          <a:cs typeface="+mn-cs"/>
                        </a:rPr>
                        <a:t>使用</a:t>
                      </a:r>
                    </a:p>
                  </a:txBody>
                  <a:tcPr marL="68591" marR="68591" marT="0" marB="0" anchor="ctr">
                    <a:lnL w="12700">
                      <a:solidFill>
                        <a:schemeClr val="tx1"/>
                      </a:solidFill>
                      <a:prstDash val="solid"/>
                    </a:lnL>
                    <a:lnR w="12700">
                      <a:solidFill>
                        <a:schemeClr val="tx1"/>
                      </a:solidFill>
                      <a:prstDash val="solid"/>
                    </a:lnR>
                    <a:lnT w="19050">
                      <a:solidFill>
                        <a:schemeClr val="tx1"/>
                      </a:solidFill>
                      <a:prstDash val="solid"/>
                    </a:lnT>
                    <a:lnB w="19050">
                      <a:solidFill>
                        <a:schemeClr val="tx1"/>
                      </a:solidFill>
                      <a:prstDash val="solid"/>
                    </a:lnB>
                    <a:solidFill>
                      <a:srgbClr val="A91F24"/>
                    </a:solidFill>
                  </a:tcPr>
                </a:tc>
                <a:tc>
                  <a:txBody>
                    <a:bodyPr/>
                    <a:lstStyle/>
                    <a:p>
                      <a:pPr marL="0" algn="ctr" defTabSz="914400" rtl="0" eaLnBrk="1" latinLnBrk="0" hangingPunct="1">
                        <a:lnSpc>
                          <a:spcPct val="100000"/>
                        </a:lnSpc>
                        <a:spcAft>
                          <a:spcPts val="0"/>
                        </a:spcAft>
                      </a:pPr>
                      <a:r>
                        <a:rPr lang="zh-CN" sz="1800" b="1" kern="1200" baseline="0" dirty="0">
                          <a:solidFill>
                            <a:schemeClr val="bg1"/>
                          </a:solidFill>
                          <a:effectLst/>
                          <a:latin typeface="Times New Roman" panose="02020603050405020304" pitchFamily="18" charset="0"/>
                          <a:ea typeface="黑体" panose="02010609060101010101" pitchFamily="49" charset="-122"/>
                          <a:cs typeface="+mn-cs"/>
                        </a:rPr>
                        <a:t>目的地址</a:t>
                      </a:r>
                      <a:endParaRPr lang="en-US" altLang="zh-CN" sz="1800" b="1" kern="1200" baseline="0" dirty="0">
                        <a:solidFill>
                          <a:schemeClr val="bg1"/>
                        </a:solidFill>
                        <a:effectLst/>
                        <a:latin typeface="Times New Roman" panose="02020603050405020304" pitchFamily="18" charset="0"/>
                        <a:ea typeface="黑体" panose="02010609060101010101" pitchFamily="49" charset="-122"/>
                        <a:cs typeface="+mn-cs"/>
                      </a:endParaRPr>
                    </a:p>
                    <a:p>
                      <a:pPr marL="0" algn="ctr" defTabSz="914400" rtl="0" eaLnBrk="1" latinLnBrk="0" hangingPunct="1">
                        <a:lnSpc>
                          <a:spcPct val="100000"/>
                        </a:lnSpc>
                        <a:spcAft>
                          <a:spcPts val="0"/>
                        </a:spcAft>
                      </a:pPr>
                      <a:r>
                        <a:rPr lang="zh-CN" sz="1800" b="1" kern="1200" baseline="0" dirty="0">
                          <a:solidFill>
                            <a:schemeClr val="bg1"/>
                          </a:solidFill>
                          <a:effectLst/>
                          <a:latin typeface="Times New Roman" panose="02020603050405020304" pitchFamily="18" charset="0"/>
                          <a:ea typeface="黑体" panose="02010609060101010101" pitchFamily="49" charset="-122"/>
                          <a:cs typeface="+mn-cs"/>
                        </a:rPr>
                        <a:t>使用</a:t>
                      </a:r>
                    </a:p>
                  </a:txBody>
                  <a:tcPr marL="68591" marR="68591" marT="0" marB="0" anchor="ctr">
                    <a:lnL w="12700">
                      <a:solidFill>
                        <a:schemeClr val="tx1"/>
                      </a:solidFill>
                      <a:prstDash val="solid"/>
                    </a:lnL>
                    <a:lnR w="12700">
                      <a:solidFill>
                        <a:schemeClr val="tx1"/>
                      </a:solidFill>
                      <a:prstDash val="solid"/>
                    </a:lnR>
                    <a:lnT w="19050">
                      <a:solidFill>
                        <a:schemeClr val="tx1"/>
                      </a:solidFill>
                      <a:prstDash val="solid"/>
                    </a:lnT>
                    <a:lnB w="19050">
                      <a:solidFill>
                        <a:schemeClr val="tx1"/>
                      </a:solidFill>
                      <a:prstDash val="solid"/>
                    </a:lnB>
                    <a:solidFill>
                      <a:srgbClr val="A91F24"/>
                    </a:solidFill>
                  </a:tcPr>
                </a:tc>
                <a:tc>
                  <a:txBody>
                    <a:bodyPr/>
                    <a:lstStyle/>
                    <a:p>
                      <a:pPr marL="0" algn="ctr" defTabSz="914400" rtl="0" eaLnBrk="1" latinLnBrk="0" hangingPunct="1">
                        <a:lnSpc>
                          <a:spcPct val="100000"/>
                        </a:lnSpc>
                        <a:spcAft>
                          <a:spcPts val="0"/>
                        </a:spcAft>
                        <a:tabLst>
                          <a:tab pos="2637155" algn="ctr"/>
                          <a:tab pos="5274310" algn="r"/>
                          <a:tab pos="266700" algn="l"/>
                        </a:tabLst>
                      </a:pPr>
                      <a:r>
                        <a:rPr lang="zh-CN" altLang="en-US" sz="1800" b="1" kern="1200" baseline="0" dirty="0">
                          <a:solidFill>
                            <a:schemeClr val="bg1"/>
                          </a:solidFill>
                          <a:effectLst/>
                          <a:latin typeface="Times New Roman" panose="02020603050405020304" pitchFamily="18" charset="0"/>
                          <a:ea typeface="黑体" panose="02010609060101010101" pitchFamily="49" charset="-122"/>
                          <a:cs typeface="+mn-cs"/>
                        </a:rPr>
                        <a:t>含义</a:t>
                      </a:r>
                    </a:p>
                  </a:txBody>
                  <a:tcPr marL="68591" marR="68591" marT="0" marB="0" anchor="ctr">
                    <a:lnL w="12700">
                      <a:solidFill>
                        <a:schemeClr val="tx1"/>
                      </a:solidFill>
                      <a:prstDash val="solid"/>
                    </a:lnL>
                    <a:lnR w="12700" cap="flat" cmpd="sng" algn="ctr">
                      <a:solidFill>
                        <a:schemeClr val="tx1"/>
                      </a:solidFill>
                      <a:prstDash val="solid"/>
                      <a:round/>
                      <a:headEnd type="none" w="med" len="med"/>
                      <a:tailEnd type="none" w="med" len="med"/>
                    </a:lnR>
                    <a:lnT w="19050">
                      <a:solidFill>
                        <a:schemeClr val="tx1"/>
                      </a:solidFill>
                      <a:prstDash val="solid"/>
                    </a:lnT>
                    <a:lnB w="19050">
                      <a:solidFill>
                        <a:schemeClr val="tx1"/>
                      </a:solidFill>
                      <a:prstDash val="solid"/>
                    </a:lnB>
                    <a:solidFill>
                      <a:srgbClr val="A91F24"/>
                    </a:solidFill>
                  </a:tcPr>
                </a:tc>
                <a:extLst>
                  <a:ext uri="{0D108BD9-81ED-4DB2-BD59-A6C34878D82A}">
                    <a16:rowId xmlns:a16="http://schemas.microsoft.com/office/drawing/2014/main" val="10000"/>
                  </a:ext>
                </a:extLst>
              </a:tr>
              <a:tr h="763270">
                <a:tc>
                  <a:txBody>
                    <a:bodyPr/>
                    <a:lstStyle/>
                    <a:p>
                      <a:pPr marL="0" algn="ctr" defTabSz="914400" rtl="0" eaLnBrk="1" latinLnBrk="0" hangingPunct="1">
                        <a:lnSpc>
                          <a:spcPct val="100000"/>
                        </a:lnSpc>
                        <a:spcAft>
                          <a:spcPts val="0"/>
                        </a:spcAft>
                      </a:pPr>
                      <a:r>
                        <a:rPr lang="en-US" sz="1600" b="0" kern="1200" baseline="0" dirty="0">
                          <a:solidFill>
                            <a:schemeClr val="tx1"/>
                          </a:solidFill>
                          <a:effectLst/>
                          <a:latin typeface="Times New Roman" panose="02020603050405020304" pitchFamily="18" charset="0"/>
                          <a:ea typeface="黑体" panose="02010609060101010101" pitchFamily="49" charset="-122"/>
                          <a:cs typeface="+mn-cs"/>
                        </a:rPr>
                        <a:t>0</a:t>
                      </a:r>
                      <a:endParaRPr lang="zh-CN" sz="1600" b="0" kern="1200" baseline="0" dirty="0">
                        <a:solidFill>
                          <a:schemeClr val="tx1"/>
                        </a:solidFill>
                        <a:effectLst/>
                        <a:latin typeface="Times New Roman" panose="02020603050405020304" pitchFamily="18" charset="0"/>
                        <a:ea typeface="黑体" panose="02010609060101010101" pitchFamily="49" charset="-122"/>
                        <a:cs typeface="+mn-cs"/>
                      </a:endParaRPr>
                    </a:p>
                  </a:txBody>
                  <a:tcPr marL="68591" marR="68591" marT="0" marB="0" anchor="ctr">
                    <a:lnL w="12700" cap="flat" cmpd="sng" algn="ctr">
                      <a:solidFill>
                        <a:schemeClr val="tx1"/>
                      </a:solidFill>
                      <a:prstDash val="solid"/>
                      <a:round/>
                      <a:headEnd type="none" w="med" len="med"/>
                      <a:tailEnd type="none" w="med" len="med"/>
                    </a:lnL>
                    <a:lnR w="12700">
                      <a:solidFill>
                        <a:schemeClr val="tx1"/>
                      </a:solidFill>
                      <a:prstDash val="solid"/>
                    </a:lnR>
                    <a:lnT w="19050">
                      <a:solidFill>
                        <a:schemeClr val="tx1"/>
                      </a:solidFill>
                      <a:prstDash val="solid"/>
                    </a:lnT>
                    <a:lnB w="12700">
                      <a:solidFill>
                        <a:schemeClr val="tx1"/>
                      </a:solidFill>
                      <a:prstDash val="solid"/>
                    </a:lnB>
                    <a:noFill/>
                  </a:tcPr>
                </a:tc>
                <a:tc>
                  <a:txBody>
                    <a:bodyPr/>
                    <a:lstStyle/>
                    <a:p>
                      <a:pPr marL="0" algn="ctr" defTabSz="914400" rtl="0" eaLnBrk="1" latinLnBrk="0" hangingPunct="1">
                        <a:lnSpc>
                          <a:spcPct val="100000"/>
                        </a:lnSpc>
                        <a:spcAft>
                          <a:spcPts val="0"/>
                        </a:spcAft>
                      </a:pPr>
                      <a:r>
                        <a:rPr lang="en-US" sz="1600" b="0" kern="1200" baseline="0" dirty="0">
                          <a:solidFill>
                            <a:schemeClr val="tx1"/>
                          </a:solidFill>
                          <a:effectLst/>
                          <a:latin typeface="Times New Roman" panose="02020603050405020304" pitchFamily="18" charset="0"/>
                          <a:ea typeface="黑体" panose="02010609060101010101" pitchFamily="49" charset="-122"/>
                          <a:cs typeface="+mn-cs"/>
                        </a:rPr>
                        <a:t>0</a:t>
                      </a:r>
                      <a:endParaRPr lang="zh-CN" sz="1600" b="0" kern="1200" baseline="0" dirty="0">
                        <a:solidFill>
                          <a:schemeClr val="tx1"/>
                        </a:solidFill>
                        <a:effectLst/>
                        <a:latin typeface="Times New Roman" panose="02020603050405020304" pitchFamily="18" charset="0"/>
                        <a:ea typeface="黑体" panose="02010609060101010101" pitchFamily="49" charset="-122"/>
                        <a:cs typeface="+mn-cs"/>
                      </a:endParaRPr>
                    </a:p>
                  </a:txBody>
                  <a:tcPr marL="68591" marR="68591" marT="0" marB="0" anchor="ctr">
                    <a:lnL w="12700">
                      <a:solidFill>
                        <a:schemeClr val="tx1"/>
                      </a:solidFill>
                      <a:prstDash val="solid"/>
                    </a:lnL>
                    <a:lnR w="12700">
                      <a:solidFill>
                        <a:schemeClr val="tx1"/>
                      </a:solidFill>
                      <a:prstDash val="solid"/>
                    </a:lnR>
                    <a:lnT w="19050">
                      <a:solidFill>
                        <a:schemeClr val="tx1"/>
                      </a:solidFill>
                      <a:prstDash val="solid"/>
                    </a:lnT>
                    <a:lnB w="12700">
                      <a:solidFill>
                        <a:schemeClr val="tx1"/>
                      </a:solidFill>
                      <a:prstDash val="solid"/>
                    </a:lnB>
                    <a:noFill/>
                  </a:tcPr>
                </a:tc>
                <a:tc>
                  <a:txBody>
                    <a:bodyPr/>
                    <a:lstStyle/>
                    <a:p>
                      <a:pPr marL="0" algn="ctr" defTabSz="914400" rtl="0" eaLnBrk="1" latinLnBrk="0" hangingPunct="1">
                        <a:lnSpc>
                          <a:spcPct val="100000"/>
                        </a:lnSpc>
                        <a:spcAft>
                          <a:spcPts val="0"/>
                        </a:spcAft>
                      </a:pP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可以</a:t>
                      </a:r>
                    </a:p>
                  </a:txBody>
                  <a:tcPr marL="68591" marR="68591" marT="0" marB="0" anchor="ctr">
                    <a:lnL w="12700">
                      <a:solidFill>
                        <a:schemeClr val="tx1"/>
                      </a:solidFill>
                      <a:prstDash val="solid"/>
                    </a:lnL>
                    <a:lnR w="12700">
                      <a:solidFill>
                        <a:schemeClr val="tx1"/>
                      </a:solidFill>
                      <a:prstDash val="solid"/>
                    </a:lnR>
                    <a:lnT w="19050">
                      <a:solidFill>
                        <a:schemeClr val="tx1"/>
                      </a:solidFill>
                      <a:prstDash val="solid"/>
                    </a:lnT>
                    <a:lnB w="12700">
                      <a:solidFill>
                        <a:schemeClr val="tx1"/>
                      </a:solidFill>
                      <a:prstDash val="solid"/>
                    </a:lnB>
                    <a:noFill/>
                  </a:tcPr>
                </a:tc>
                <a:tc>
                  <a:txBody>
                    <a:bodyPr/>
                    <a:lstStyle/>
                    <a:p>
                      <a:pPr marL="0" algn="ctr" defTabSz="914400" rtl="0" eaLnBrk="1" latinLnBrk="0" hangingPunct="1">
                        <a:lnSpc>
                          <a:spcPct val="100000"/>
                        </a:lnSpc>
                        <a:spcAft>
                          <a:spcPts val="0"/>
                        </a:spcAft>
                      </a:pP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不可</a:t>
                      </a:r>
                    </a:p>
                  </a:txBody>
                  <a:tcPr marL="68591" marR="68591" marT="0" marB="0" anchor="ctr">
                    <a:lnL w="12700">
                      <a:solidFill>
                        <a:schemeClr val="tx1"/>
                      </a:solidFill>
                      <a:prstDash val="solid"/>
                    </a:lnL>
                    <a:lnR w="12700">
                      <a:solidFill>
                        <a:schemeClr val="tx1"/>
                      </a:solidFill>
                      <a:prstDash val="solid"/>
                    </a:lnR>
                    <a:lnT w="19050">
                      <a:solidFill>
                        <a:schemeClr val="tx1"/>
                      </a:solidFill>
                      <a:prstDash val="solid"/>
                    </a:lnT>
                    <a:lnB w="12700">
                      <a:solidFill>
                        <a:schemeClr val="tx1"/>
                      </a:solidFill>
                      <a:prstDash val="solid"/>
                    </a:lnB>
                    <a:noFill/>
                  </a:tcPr>
                </a:tc>
                <a:tc>
                  <a:txBody>
                    <a:bodyPr/>
                    <a:lstStyle/>
                    <a:p>
                      <a:pPr marL="0" algn="l" defTabSz="914400" rtl="0" eaLnBrk="1" latinLnBrk="0" hangingPunct="1">
                        <a:lnSpc>
                          <a:spcPct val="100000"/>
                        </a:lnSpc>
                        <a:spcAft>
                          <a:spcPts val="0"/>
                        </a:spcAft>
                      </a:pP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在本网络上的本主机（见</a:t>
                      </a:r>
                      <a:r>
                        <a:rPr lang="en-US" altLang="zh-CN" sz="1600" b="0" kern="1200" baseline="0" dirty="0">
                          <a:solidFill>
                            <a:schemeClr val="tx1"/>
                          </a:solidFill>
                          <a:effectLst/>
                          <a:latin typeface="Times New Roman" panose="02020603050405020304" pitchFamily="18" charset="0"/>
                          <a:ea typeface="黑体" panose="02010609060101010101" pitchFamily="49" charset="-122"/>
                          <a:cs typeface="+mn-cs"/>
                        </a:rPr>
                        <a:t> </a:t>
                      </a:r>
                      <a:r>
                        <a:rPr lang="en-US" sz="1600" b="0" kern="1200" baseline="0" dirty="0">
                          <a:solidFill>
                            <a:schemeClr val="tx1"/>
                          </a:solidFill>
                          <a:effectLst/>
                          <a:latin typeface="Times New Roman" panose="02020603050405020304" pitchFamily="18" charset="0"/>
                          <a:ea typeface="黑体" panose="02010609060101010101" pitchFamily="49" charset="-122"/>
                          <a:cs typeface="+mn-cs"/>
                        </a:rPr>
                        <a:t>6.6 </a:t>
                      </a: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节</a:t>
                      </a:r>
                      <a:r>
                        <a:rPr lang="en-US" altLang="zh-CN" sz="1600" b="0" kern="1200" baseline="0" dirty="0">
                          <a:solidFill>
                            <a:schemeClr val="tx1"/>
                          </a:solidFill>
                          <a:effectLst/>
                          <a:latin typeface="Times New Roman" panose="02020603050405020304" pitchFamily="18" charset="0"/>
                          <a:ea typeface="黑体" panose="02010609060101010101" pitchFamily="49" charset="-122"/>
                          <a:cs typeface="+mn-cs"/>
                        </a:rPr>
                        <a:t> </a:t>
                      </a:r>
                      <a:r>
                        <a:rPr lang="en-US" sz="1600" b="0" kern="1200" baseline="0" dirty="0">
                          <a:solidFill>
                            <a:schemeClr val="tx1"/>
                          </a:solidFill>
                          <a:effectLst/>
                          <a:latin typeface="Times New Roman" panose="02020603050405020304" pitchFamily="18" charset="0"/>
                          <a:ea typeface="黑体" panose="02010609060101010101" pitchFamily="49" charset="-122"/>
                          <a:cs typeface="+mn-cs"/>
                        </a:rPr>
                        <a:t>DHCP </a:t>
                      </a: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协议）</a:t>
                      </a:r>
                    </a:p>
                  </a:txBody>
                  <a:tcPr marL="68591" marR="68591" marT="0" marB="0" anchor="ctr">
                    <a:lnL w="12700">
                      <a:solidFill>
                        <a:schemeClr val="tx1"/>
                      </a:solidFill>
                      <a:prstDash val="solid"/>
                    </a:lnL>
                    <a:lnR w="12700" cap="flat" cmpd="sng" algn="ctr">
                      <a:solidFill>
                        <a:schemeClr val="tx1"/>
                      </a:solidFill>
                      <a:prstDash val="solid"/>
                      <a:round/>
                      <a:headEnd type="none" w="med" len="med"/>
                      <a:tailEnd type="none" w="med" len="med"/>
                    </a:lnR>
                    <a:lnT w="19050">
                      <a:solidFill>
                        <a:schemeClr val="tx1"/>
                      </a:solidFill>
                      <a:prstDash val="solid"/>
                    </a:lnT>
                    <a:lnB w="12700">
                      <a:solidFill>
                        <a:schemeClr val="tx1"/>
                      </a:solidFill>
                      <a:prstDash val="solid"/>
                    </a:lnB>
                    <a:noFill/>
                  </a:tcPr>
                </a:tc>
                <a:extLst>
                  <a:ext uri="{0D108BD9-81ED-4DB2-BD59-A6C34878D82A}">
                    <a16:rowId xmlns:a16="http://schemas.microsoft.com/office/drawing/2014/main" val="10001"/>
                  </a:ext>
                </a:extLst>
              </a:tr>
              <a:tr h="381635">
                <a:tc>
                  <a:txBody>
                    <a:bodyPr/>
                    <a:lstStyle/>
                    <a:p>
                      <a:pPr marL="0" algn="ctr" defTabSz="914400" rtl="0" eaLnBrk="1" latinLnBrk="0" hangingPunct="1">
                        <a:lnSpc>
                          <a:spcPct val="100000"/>
                        </a:lnSpc>
                        <a:spcAft>
                          <a:spcPts val="0"/>
                        </a:spcAft>
                      </a:pPr>
                      <a:r>
                        <a:rPr lang="en-US" sz="1600" b="0" kern="1200" baseline="0" dirty="0">
                          <a:solidFill>
                            <a:schemeClr val="tx1"/>
                          </a:solidFill>
                          <a:effectLst/>
                          <a:latin typeface="Times New Roman" panose="02020603050405020304" pitchFamily="18" charset="0"/>
                          <a:ea typeface="黑体" panose="02010609060101010101" pitchFamily="49" charset="-122"/>
                          <a:cs typeface="+mn-cs"/>
                        </a:rPr>
                        <a:t>0</a:t>
                      </a:r>
                      <a:endParaRPr lang="zh-CN" sz="1600" b="0" kern="1200" baseline="0" dirty="0">
                        <a:solidFill>
                          <a:schemeClr val="tx1"/>
                        </a:solidFill>
                        <a:effectLst/>
                        <a:latin typeface="Times New Roman" panose="02020603050405020304" pitchFamily="18" charset="0"/>
                        <a:ea typeface="黑体" panose="02010609060101010101" pitchFamily="49" charset="-122"/>
                        <a:cs typeface="+mn-cs"/>
                      </a:endParaRPr>
                    </a:p>
                  </a:txBody>
                  <a:tcPr marL="68591" marR="68591" marT="0" marB="0" anchor="ctr">
                    <a:lnL w="12700" cap="flat" cmpd="sng" algn="ctr">
                      <a:solidFill>
                        <a:schemeClr val="tx1"/>
                      </a:solidFill>
                      <a:prstDash val="solid"/>
                      <a:round/>
                      <a:headEnd type="none" w="med" len="med"/>
                      <a:tailEnd type="none" w="med" len="me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marL="0" algn="ctr" defTabSz="914400" rtl="0" eaLnBrk="1" latinLnBrk="0" hangingPunct="1">
                        <a:lnSpc>
                          <a:spcPct val="100000"/>
                        </a:lnSpc>
                        <a:spcAft>
                          <a:spcPts val="0"/>
                        </a:spcAft>
                      </a:pPr>
                      <a:r>
                        <a:rPr lang="en-US" sz="1600" b="0" kern="1200" baseline="0" dirty="0">
                          <a:solidFill>
                            <a:schemeClr val="tx1"/>
                          </a:solidFill>
                          <a:effectLst/>
                          <a:latin typeface="Times New Roman" panose="02020603050405020304" pitchFamily="18" charset="0"/>
                          <a:ea typeface="黑体" panose="02010609060101010101" pitchFamily="49" charset="-122"/>
                          <a:cs typeface="+mn-cs"/>
                        </a:rPr>
                        <a:t>host-id</a:t>
                      </a:r>
                      <a:endParaRPr lang="zh-CN" sz="1600" b="0" kern="1200" baseline="0" dirty="0">
                        <a:solidFill>
                          <a:schemeClr val="tx1"/>
                        </a:solidFill>
                        <a:effectLst/>
                        <a:latin typeface="Times New Roman" panose="02020603050405020304" pitchFamily="18" charset="0"/>
                        <a:ea typeface="黑体" panose="02010609060101010101" pitchFamily="49" charset="-122"/>
                        <a:cs typeface="+mn-cs"/>
                      </a:endParaRPr>
                    </a:p>
                  </a:txBody>
                  <a:tcPr marL="68591" marR="68591"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marL="0" algn="ctr" defTabSz="914400" rtl="0" eaLnBrk="1" latinLnBrk="0" hangingPunct="1">
                        <a:lnSpc>
                          <a:spcPct val="100000"/>
                        </a:lnSpc>
                        <a:spcAft>
                          <a:spcPts val="0"/>
                        </a:spcAft>
                      </a:pP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可以</a:t>
                      </a:r>
                    </a:p>
                  </a:txBody>
                  <a:tcPr marL="68591" marR="68591"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marL="0" algn="ctr" defTabSz="914400" rtl="0" eaLnBrk="1" latinLnBrk="0" hangingPunct="1">
                        <a:lnSpc>
                          <a:spcPct val="100000"/>
                        </a:lnSpc>
                        <a:spcAft>
                          <a:spcPts val="0"/>
                        </a:spcAft>
                      </a:pP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不可</a:t>
                      </a:r>
                    </a:p>
                  </a:txBody>
                  <a:tcPr marL="68591" marR="68591"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marL="0" algn="l" defTabSz="914400" rtl="0" eaLnBrk="1" latinLnBrk="0" hangingPunct="1">
                        <a:lnSpc>
                          <a:spcPct val="100000"/>
                        </a:lnSpc>
                        <a:spcAft>
                          <a:spcPts val="0"/>
                        </a:spcAft>
                      </a:pP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在本网络上的某台主机</a:t>
                      </a:r>
                      <a:r>
                        <a:rPr lang="en-US" altLang="zh-CN" sz="1600" b="0" kern="1200" baseline="0" dirty="0">
                          <a:solidFill>
                            <a:schemeClr val="tx1"/>
                          </a:solidFill>
                          <a:effectLst/>
                          <a:latin typeface="Times New Roman" panose="02020603050405020304" pitchFamily="18" charset="0"/>
                          <a:ea typeface="黑体" panose="02010609060101010101" pitchFamily="49" charset="-122"/>
                          <a:cs typeface="+mn-cs"/>
                        </a:rPr>
                        <a:t> </a:t>
                      </a:r>
                      <a:r>
                        <a:rPr lang="en-US" sz="1600" b="0" kern="1200" baseline="0" dirty="0">
                          <a:solidFill>
                            <a:schemeClr val="tx1"/>
                          </a:solidFill>
                          <a:effectLst/>
                          <a:latin typeface="Times New Roman" panose="02020603050405020304" pitchFamily="18" charset="0"/>
                          <a:ea typeface="黑体" panose="02010609060101010101" pitchFamily="49" charset="-122"/>
                          <a:cs typeface="+mn-cs"/>
                        </a:rPr>
                        <a:t>host-id</a:t>
                      </a:r>
                      <a:endParaRPr lang="zh-CN" sz="1600" b="0" kern="1200" baseline="0" dirty="0">
                        <a:solidFill>
                          <a:schemeClr val="tx1"/>
                        </a:solidFill>
                        <a:effectLst/>
                        <a:latin typeface="Times New Roman" panose="02020603050405020304" pitchFamily="18" charset="0"/>
                        <a:ea typeface="黑体" panose="02010609060101010101" pitchFamily="49" charset="-122"/>
                        <a:cs typeface="+mn-cs"/>
                      </a:endParaRPr>
                    </a:p>
                  </a:txBody>
                  <a:tcPr marL="68591" marR="68591" marT="0"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2"/>
                  </a:ext>
                </a:extLst>
              </a:tr>
              <a:tr h="763270">
                <a:tc>
                  <a:txBody>
                    <a:bodyPr/>
                    <a:lstStyle/>
                    <a:p>
                      <a:pPr marL="0" algn="ctr" defTabSz="914400" rtl="0" eaLnBrk="1" latinLnBrk="0" hangingPunct="1">
                        <a:lnSpc>
                          <a:spcPct val="100000"/>
                        </a:lnSpc>
                        <a:spcAft>
                          <a:spcPts val="0"/>
                        </a:spcAft>
                      </a:pP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全</a:t>
                      </a:r>
                      <a:r>
                        <a:rPr lang="en-US" altLang="zh-CN" sz="1600" b="0" kern="1200" baseline="0" dirty="0">
                          <a:solidFill>
                            <a:schemeClr val="tx1"/>
                          </a:solidFill>
                          <a:effectLst/>
                          <a:latin typeface="Times New Roman" panose="02020603050405020304" pitchFamily="18" charset="0"/>
                          <a:ea typeface="黑体" panose="02010609060101010101" pitchFamily="49" charset="-122"/>
                          <a:cs typeface="+mn-cs"/>
                        </a:rPr>
                        <a:t> </a:t>
                      </a:r>
                      <a:r>
                        <a:rPr lang="en-US" sz="1600" b="0" kern="1200" baseline="0" dirty="0">
                          <a:solidFill>
                            <a:schemeClr val="tx1"/>
                          </a:solidFill>
                          <a:effectLst/>
                          <a:latin typeface="Times New Roman" panose="02020603050405020304" pitchFamily="18" charset="0"/>
                          <a:ea typeface="黑体" panose="02010609060101010101" pitchFamily="49" charset="-122"/>
                          <a:cs typeface="+mn-cs"/>
                        </a:rPr>
                        <a:t>1</a:t>
                      </a:r>
                      <a:endParaRPr lang="zh-CN" sz="1600" b="0" kern="1200" baseline="0" dirty="0">
                        <a:solidFill>
                          <a:schemeClr val="tx1"/>
                        </a:solidFill>
                        <a:effectLst/>
                        <a:latin typeface="Times New Roman" panose="02020603050405020304" pitchFamily="18" charset="0"/>
                        <a:ea typeface="黑体" panose="02010609060101010101" pitchFamily="49" charset="-122"/>
                        <a:cs typeface="+mn-cs"/>
                      </a:endParaRPr>
                    </a:p>
                  </a:txBody>
                  <a:tcPr marL="68591" marR="68591" marT="0" marB="0" anchor="ctr">
                    <a:lnL w="12700" cap="flat" cmpd="sng" algn="ctr">
                      <a:solidFill>
                        <a:schemeClr val="tx1"/>
                      </a:solidFill>
                      <a:prstDash val="solid"/>
                      <a:round/>
                      <a:headEnd type="none" w="med" len="med"/>
                      <a:tailEnd type="none" w="med" len="me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marL="0" algn="ctr" defTabSz="914400" rtl="0" eaLnBrk="1" latinLnBrk="0" hangingPunct="1">
                        <a:lnSpc>
                          <a:spcPct val="100000"/>
                        </a:lnSpc>
                        <a:spcAft>
                          <a:spcPts val="0"/>
                        </a:spcAft>
                      </a:pPr>
                      <a:r>
                        <a:rPr lang="zh-CN" sz="1600" b="0" kern="1200" baseline="0" dirty="0">
                          <a:solidFill>
                            <a:srgbClr val="FF0000"/>
                          </a:solidFill>
                          <a:effectLst/>
                          <a:latin typeface="Times New Roman" panose="02020603050405020304" pitchFamily="18" charset="0"/>
                          <a:ea typeface="黑体" panose="02010609060101010101" pitchFamily="49" charset="-122"/>
                          <a:cs typeface="+mn-cs"/>
                        </a:rPr>
                        <a:t>全</a:t>
                      </a:r>
                      <a:r>
                        <a:rPr lang="en-US" altLang="zh-CN" sz="1600" b="0" kern="1200" baseline="0" dirty="0">
                          <a:solidFill>
                            <a:srgbClr val="FF0000"/>
                          </a:solidFill>
                          <a:effectLst/>
                          <a:latin typeface="Times New Roman" panose="02020603050405020304" pitchFamily="18" charset="0"/>
                          <a:ea typeface="黑体" panose="02010609060101010101" pitchFamily="49" charset="-122"/>
                          <a:cs typeface="+mn-cs"/>
                        </a:rPr>
                        <a:t> </a:t>
                      </a:r>
                      <a:r>
                        <a:rPr lang="en-US" sz="1600" b="0" kern="1200" baseline="0" dirty="0">
                          <a:solidFill>
                            <a:srgbClr val="FF0000"/>
                          </a:solidFill>
                          <a:effectLst/>
                          <a:latin typeface="Times New Roman" panose="02020603050405020304" pitchFamily="18" charset="0"/>
                          <a:ea typeface="黑体" panose="02010609060101010101" pitchFamily="49" charset="-122"/>
                          <a:cs typeface="+mn-cs"/>
                        </a:rPr>
                        <a:t>1</a:t>
                      </a:r>
                      <a:endParaRPr lang="zh-CN" sz="1600" b="0" kern="1200" baseline="0" dirty="0">
                        <a:solidFill>
                          <a:srgbClr val="FF0000"/>
                        </a:solidFill>
                        <a:effectLst/>
                        <a:latin typeface="Times New Roman" panose="02020603050405020304" pitchFamily="18" charset="0"/>
                        <a:ea typeface="黑体" panose="02010609060101010101" pitchFamily="49" charset="-122"/>
                        <a:cs typeface="+mn-cs"/>
                      </a:endParaRPr>
                    </a:p>
                  </a:txBody>
                  <a:tcPr marL="68591" marR="68591"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marL="0" algn="ctr" defTabSz="914400" rtl="0" eaLnBrk="1" latinLnBrk="0" hangingPunct="1">
                        <a:lnSpc>
                          <a:spcPct val="100000"/>
                        </a:lnSpc>
                        <a:spcAft>
                          <a:spcPts val="0"/>
                        </a:spcAft>
                      </a:pP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不可</a:t>
                      </a:r>
                    </a:p>
                  </a:txBody>
                  <a:tcPr marL="68591" marR="68591"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marL="0" algn="ctr" defTabSz="914400" rtl="0" eaLnBrk="1" latinLnBrk="0" hangingPunct="1">
                        <a:lnSpc>
                          <a:spcPct val="100000"/>
                        </a:lnSpc>
                        <a:spcAft>
                          <a:spcPts val="0"/>
                        </a:spcAft>
                      </a:pP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可以</a:t>
                      </a:r>
                    </a:p>
                  </a:txBody>
                  <a:tcPr marL="68591" marR="68591"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marL="0" algn="l" defTabSz="914400" rtl="0" eaLnBrk="1" latinLnBrk="0" hangingPunct="1">
                        <a:lnSpc>
                          <a:spcPct val="100000"/>
                        </a:lnSpc>
                        <a:spcAft>
                          <a:spcPts val="0"/>
                        </a:spcAft>
                      </a:pP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只在本网络上进行广播（各路由器均不转发）</a:t>
                      </a:r>
                    </a:p>
                  </a:txBody>
                  <a:tcPr marL="68591" marR="68591" marT="0"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3"/>
                  </a:ext>
                </a:extLst>
              </a:tr>
              <a:tr h="381635">
                <a:tc>
                  <a:txBody>
                    <a:bodyPr/>
                    <a:lstStyle/>
                    <a:p>
                      <a:pPr marL="0" algn="ctr" defTabSz="914400" rtl="0" eaLnBrk="1" latinLnBrk="0" hangingPunct="1">
                        <a:lnSpc>
                          <a:spcPct val="100000"/>
                        </a:lnSpc>
                        <a:spcAft>
                          <a:spcPts val="0"/>
                        </a:spcAft>
                      </a:pPr>
                      <a:r>
                        <a:rPr lang="en-US" sz="1600" b="0" kern="1200" baseline="0">
                          <a:solidFill>
                            <a:schemeClr val="tx1"/>
                          </a:solidFill>
                          <a:effectLst/>
                          <a:latin typeface="Times New Roman" panose="02020603050405020304" pitchFamily="18" charset="0"/>
                          <a:ea typeface="黑体" panose="02010609060101010101" pitchFamily="49" charset="-122"/>
                          <a:cs typeface="+mn-cs"/>
                        </a:rPr>
                        <a:t>net-id</a:t>
                      </a:r>
                      <a:endParaRPr lang="zh-CN" sz="1600" b="0" kern="1200" baseline="0">
                        <a:solidFill>
                          <a:schemeClr val="tx1"/>
                        </a:solidFill>
                        <a:effectLst/>
                        <a:latin typeface="Times New Roman" panose="02020603050405020304" pitchFamily="18" charset="0"/>
                        <a:ea typeface="黑体" panose="02010609060101010101" pitchFamily="49" charset="-122"/>
                        <a:cs typeface="+mn-cs"/>
                      </a:endParaRPr>
                    </a:p>
                  </a:txBody>
                  <a:tcPr marL="68591" marR="68591" marT="0" marB="0" anchor="ctr">
                    <a:lnL w="12700" cap="flat" cmpd="sng" algn="ctr">
                      <a:solidFill>
                        <a:schemeClr val="tx1"/>
                      </a:solidFill>
                      <a:prstDash val="solid"/>
                      <a:round/>
                      <a:headEnd type="none" w="med" len="med"/>
                      <a:tailEnd type="none" w="med" len="me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marL="0" algn="ctr" defTabSz="914400" rtl="0" eaLnBrk="1" latinLnBrk="0" hangingPunct="1">
                        <a:lnSpc>
                          <a:spcPct val="100000"/>
                        </a:lnSpc>
                        <a:spcAft>
                          <a:spcPts val="0"/>
                        </a:spcAft>
                      </a:pP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全</a:t>
                      </a:r>
                      <a:r>
                        <a:rPr lang="en-US" altLang="zh-CN" sz="1600" b="0" kern="1200" baseline="0" dirty="0">
                          <a:solidFill>
                            <a:schemeClr val="tx1"/>
                          </a:solidFill>
                          <a:effectLst/>
                          <a:latin typeface="Times New Roman" panose="02020603050405020304" pitchFamily="18" charset="0"/>
                          <a:ea typeface="黑体" panose="02010609060101010101" pitchFamily="49" charset="-122"/>
                          <a:cs typeface="+mn-cs"/>
                        </a:rPr>
                        <a:t> </a:t>
                      </a:r>
                      <a:r>
                        <a:rPr lang="en-US" sz="1600" b="0" kern="1200" baseline="0" dirty="0">
                          <a:solidFill>
                            <a:schemeClr val="tx1"/>
                          </a:solidFill>
                          <a:effectLst/>
                          <a:latin typeface="Times New Roman" panose="02020603050405020304" pitchFamily="18" charset="0"/>
                          <a:ea typeface="黑体" panose="02010609060101010101" pitchFamily="49" charset="-122"/>
                          <a:cs typeface="+mn-cs"/>
                        </a:rPr>
                        <a:t>1</a:t>
                      </a:r>
                      <a:endParaRPr lang="zh-CN" sz="1600" b="0" kern="1200" baseline="0" dirty="0">
                        <a:solidFill>
                          <a:schemeClr val="tx1"/>
                        </a:solidFill>
                        <a:effectLst/>
                        <a:latin typeface="Times New Roman" panose="02020603050405020304" pitchFamily="18" charset="0"/>
                        <a:ea typeface="黑体" panose="02010609060101010101" pitchFamily="49" charset="-122"/>
                        <a:cs typeface="+mn-cs"/>
                      </a:endParaRPr>
                    </a:p>
                  </a:txBody>
                  <a:tcPr marL="68591" marR="68591"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marL="0" algn="ctr" defTabSz="914400" rtl="0" eaLnBrk="1" latinLnBrk="0" hangingPunct="1">
                        <a:lnSpc>
                          <a:spcPct val="100000"/>
                        </a:lnSpc>
                        <a:spcAft>
                          <a:spcPts val="0"/>
                        </a:spcAft>
                      </a:pP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不可</a:t>
                      </a:r>
                    </a:p>
                  </a:txBody>
                  <a:tcPr marL="68591" marR="68591"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marL="0" algn="ctr" defTabSz="914400" rtl="0" eaLnBrk="1" latinLnBrk="0" hangingPunct="1">
                        <a:lnSpc>
                          <a:spcPct val="100000"/>
                        </a:lnSpc>
                        <a:spcAft>
                          <a:spcPts val="0"/>
                        </a:spcAft>
                      </a:pPr>
                      <a:r>
                        <a:rPr lang="zh-CN" sz="1600" b="0" kern="1200" baseline="0">
                          <a:solidFill>
                            <a:schemeClr val="tx1"/>
                          </a:solidFill>
                          <a:effectLst/>
                          <a:latin typeface="Times New Roman" panose="02020603050405020304" pitchFamily="18" charset="0"/>
                          <a:ea typeface="黑体" panose="02010609060101010101" pitchFamily="49" charset="-122"/>
                          <a:cs typeface="+mn-cs"/>
                        </a:rPr>
                        <a:t>可以</a:t>
                      </a:r>
                    </a:p>
                  </a:txBody>
                  <a:tcPr marL="68591" marR="68591" marT="0" marB="0" anchor="ct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lstStyle/>
                    <a:p>
                      <a:pPr marL="0" algn="l" defTabSz="914400" rtl="0" eaLnBrk="1" latinLnBrk="0" hangingPunct="1">
                        <a:lnSpc>
                          <a:spcPct val="100000"/>
                        </a:lnSpc>
                        <a:spcAft>
                          <a:spcPts val="0"/>
                        </a:spcAft>
                      </a:pP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对</a:t>
                      </a:r>
                      <a:r>
                        <a:rPr lang="en-US" altLang="zh-CN" sz="1600" b="0" kern="1200" baseline="0" dirty="0">
                          <a:solidFill>
                            <a:schemeClr val="tx1"/>
                          </a:solidFill>
                          <a:effectLst/>
                          <a:latin typeface="Times New Roman" panose="02020603050405020304" pitchFamily="18" charset="0"/>
                          <a:ea typeface="黑体" panose="02010609060101010101" pitchFamily="49" charset="-122"/>
                          <a:cs typeface="+mn-cs"/>
                        </a:rPr>
                        <a:t> </a:t>
                      </a:r>
                      <a:r>
                        <a:rPr lang="en-US" sz="1600" b="0" kern="1200" baseline="0" dirty="0">
                          <a:solidFill>
                            <a:schemeClr val="tx1"/>
                          </a:solidFill>
                          <a:effectLst/>
                          <a:latin typeface="Times New Roman" panose="02020603050405020304" pitchFamily="18" charset="0"/>
                          <a:ea typeface="黑体" panose="02010609060101010101" pitchFamily="49" charset="-122"/>
                          <a:cs typeface="+mn-cs"/>
                        </a:rPr>
                        <a:t>net-id </a:t>
                      </a: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上的所有主机进行广播</a:t>
                      </a:r>
                    </a:p>
                  </a:txBody>
                  <a:tcPr marL="68591" marR="68591" marT="0"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2700">
                      <a:solidFill>
                        <a:schemeClr val="tx1"/>
                      </a:solidFill>
                      <a:prstDash val="solid"/>
                    </a:lnB>
                    <a:noFill/>
                  </a:tcPr>
                </a:tc>
                <a:extLst>
                  <a:ext uri="{0D108BD9-81ED-4DB2-BD59-A6C34878D82A}">
                    <a16:rowId xmlns:a16="http://schemas.microsoft.com/office/drawing/2014/main" val="10004"/>
                  </a:ext>
                </a:extLst>
              </a:tr>
              <a:tr h="763270">
                <a:tc>
                  <a:txBody>
                    <a:bodyPr/>
                    <a:lstStyle/>
                    <a:p>
                      <a:pPr marL="0" algn="ctr" defTabSz="914400" rtl="0" eaLnBrk="1" latinLnBrk="0" hangingPunct="1">
                        <a:lnSpc>
                          <a:spcPct val="100000"/>
                        </a:lnSpc>
                        <a:spcAft>
                          <a:spcPts val="0"/>
                        </a:spcAft>
                      </a:pPr>
                      <a:r>
                        <a:rPr lang="en-US" sz="1600" b="0" kern="1200" baseline="0" dirty="0">
                          <a:solidFill>
                            <a:schemeClr val="tx1"/>
                          </a:solidFill>
                          <a:effectLst/>
                          <a:latin typeface="Times New Roman" panose="02020603050405020304" pitchFamily="18" charset="0"/>
                          <a:ea typeface="黑体" panose="02010609060101010101" pitchFamily="49" charset="-122"/>
                          <a:cs typeface="+mn-cs"/>
                        </a:rPr>
                        <a:t>127</a:t>
                      </a:r>
                      <a:endParaRPr lang="zh-CN" sz="1600" b="0" kern="1200" baseline="0" dirty="0">
                        <a:solidFill>
                          <a:schemeClr val="tx1"/>
                        </a:solidFill>
                        <a:effectLst/>
                        <a:latin typeface="Times New Roman" panose="02020603050405020304" pitchFamily="18" charset="0"/>
                        <a:ea typeface="黑体" panose="02010609060101010101" pitchFamily="49" charset="-122"/>
                        <a:cs typeface="+mn-cs"/>
                      </a:endParaRPr>
                    </a:p>
                  </a:txBody>
                  <a:tcPr marL="68591" marR="68591" marT="0" marB="0" anchor="ctr">
                    <a:lnL w="12700" cap="flat" cmpd="sng" algn="ctr">
                      <a:solidFill>
                        <a:schemeClr val="tx1"/>
                      </a:solidFill>
                      <a:prstDash val="solid"/>
                      <a:round/>
                      <a:headEnd type="none" w="med" len="med"/>
                      <a:tailEnd type="none" w="med" len="med"/>
                    </a:lnL>
                    <a:lnR w="12700">
                      <a:solidFill>
                        <a:schemeClr val="tx1"/>
                      </a:solidFill>
                      <a:prstDash val="solid"/>
                    </a:lnR>
                    <a:lnT w="12700">
                      <a:solidFill>
                        <a:schemeClr val="tx1"/>
                      </a:solidFill>
                      <a:prstDash val="solid"/>
                    </a:lnT>
                    <a:lnB w="190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非全</a:t>
                      </a:r>
                      <a:r>
                        <a:rPr lang="en-US" altLang="zh-CN" sz="1600" b="0" kern="1200" baseline="0" dirty="0">
                          <a:solidFill>
                            <a:schemeClr val="tx1"/>
                          </a:solidFill>
                          <a:effectLst/>
                          <a:latin typeface="Times New Roman" panose="02020603050405020304" pitchFamily="18" charset="0"/>
                          <a:ea typeface="黑体" panose="02010609060101010101" pitchFamily="49" charset="-122"/>
                          <a:cs typeface="+mn-cs"/>
                        </a:rPr>
                        <a:t> </a:t>
                      </a:r>
                      <a:r>
                        <a:rPr lang="en-US" sz="1600" b="0" kern="1200" baseline="0" dirty="0">
                          <a:solidFill>
                            <a:schemeClr val="tx1"/>
                          </a:solidFill>
                          <a:effectLst/>
                          <a:latin typeface="Times New Roman" panose="02020603050405020304" pitchFamily="18" charset="0"/>
                          <a:ea typeface="黑体" panose="02010609060101010101" pitchFamily="49" charset="-122"/>
                          <a:cs typeface="+mn-cs"/>
                        </a:rPr>
                        <a:t>0 </a:t>
                      </a: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或全</a:t>
                      </a:r>
                      <a:r>
                        <a:rPr lang="en-US" altLang="zh-CN" sz="1600" b="0" kern="1200" baseline="0" dirty="0">
                          <a:solidFill>
                            <a:schemeClr val="tx1"/>
                          </a:solidFill>
                          <a:effectLst/>
                          <a:latin typeface="Times New Roman" panose="02020603050405020304" pitchFamily="18" charset="0"/>
                          <a:ea typeface="黑体" panose="02010609060101010101" pitchFamily="49" charset="-122"/>
                          <a:cs typeface="+mn-cs"/>
                        </a:rPr>
                        <a:t> </a:t>
                      </a:r>
                      <a:r>
                        <a:rPr lang="en-US" sz="1600" b="0" kern="1200" baseline="0" dirty="0">
                          <a:solidFill>
                            <a:schemeClr val="tx1"/>
                          </a:solidFill>
                          <a:effectLst/>
                          <a:latin typeface="Times New Roman" panose="02020603050405020304" pitchFamily="18" charset="0"/>
                          <a:ea typeface="黑体" panose="02010609060101010101" pitchFamily="49" charset="-122"/>
                          <a:cs typeface="+mn-cs"/>
                        </a:rPr>
                        <a:t>1 </a:t>
                      </a: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的任何数</a:t>
                      </a:r>
                    </a:p>
                  </a:txBody>
                  <a:tcPr marL="68591" marR="68591" marT="0" marB="0" anchor="ctr">
                    <a:lnL w="12700">
                      <a:solidFill>
                        <a:schemeClr val="tx1"/>
                      </a:solidFill>
                      <a:prstDash val="solid"/>
                    </a:lnL>
                    <a:lnR w="12700">
                      <a:solidFill>
                        <a:schemeClr val="tx1"/>
                      </a:solidFill>
                      <a:prstDash val="solid"/>
                    </a:lnR>
                    <a:lnT w="12700">
                      <a:solidFill>
                        <a:schemeClr val="tx1"/>
                      </a:solidFill>
                      <a:prstDash val="solid"/>
                    </a:lnT>
                    <a:lnB w="190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可以</a:t>
                      </a:r>
                    </a:p>
                  </a:txBody>
                  <a:tcPr marL="68591" marR="68591" marT="0" marB="0" anchor="ctr">
                    <a:lnL w="12700">
                      <a:solidFill>
                        <a:schemeClr val="tx1"/>
                      </a:solidFill>
                      <a:prstDash val="solid"/>
                    </a:lnL>
                    <a:lnR w="12700">
                      <a:solidFill>
                        <a:schemeClr val="tx1"/>
                      </a:solidFill>
                      <a:prstDash val="solid"/>
                    </a:lnR>
                    <a:lnT w="12700">
                      <a:solidFill>
                        <a:schemeClr val="tx1"/>
                      </a:solidFill>
                      <a:prstDash val="solid"/>
                    </a:lnT>
                    <a:lnB w="1905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lnSpc>
                          <a:spcPct val="100000"/>
                        </a:lnSpc>
                        <a:spcAft>
                          <a:spcPts val="0"/>
                        </a:spcAft>
                      </a:pP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可以</a:t>
                      </a:r>
                    </a:p>
                  </a:txBody>
                  <a:tcPr marL="68591" marR="68591" marT="0" marB="0" anchor="ctr">
                    <a:lnL w="12700">
                      <a:solidFill>
                        <a:schemeClr val="tx1"/>
                      </a:solidFill>
                      <a:prstDash val="solid"/>
                    </a:lnL>
                    <a:lnR w="12700">
                      <a:solidFill>
                        <a:schemeClr val="tx1"/>
                      </a:solidFill>
                      <a:prstDash val="solid"/>
                    </a:lnR>
                    <a:lnT w="12700">
                      <a:solidFill>
                        <a:schemeClr val="tx1"/>
                      </a:solidFill>
                      <a:prstDash val="solid"/>
                    </a:lnT>
                    <a:lnB w="1905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lnSpc>
                          <a:spcPct val="100000"/>
                        </a:lnSpc>
                        <a:spcAft>
                          <a:spcPts val="0"/>
                        </a:spcAft>
                      </a:pPr>
                      <a:r>
                        <a:rPr lang="zh-CN" sz="1600" b="0" kern="1200" baseline="0" dirty="0">
                          <a:solidFill>
                            <a:schemeClr val="tx1"/>
                          </a:solidFill>
                          <a:effectLst/>
                          <a:latin typeface="Times New Roman" panose="02020603050405020304" pitchFamily="18" charset="0"/>
                          <a:ea typeface="黑体" panose="02010609060101010101" pitchFamily="49" charset="-122"/>
                          <a:cs typeface="+mn-cs"/>
                        </a:rPr>
                        <a:t>用作本地软件环回测试之用</a:t>
                      </a:r>
                    </a:p>
                  </a:txBody>
                  <a:tcPr marL="68591" marR="68591" marT="0" marB="0" anchor="ctr">
                    <a:lnL w="12700">
                      <a:solidFill>
                        <a:schemeClr val="tx1"/>
                      </a:solidFill>
                      <a:prstDash val="solid"/>
                    </a:lnL>
                    <a:lnR w="12700" cap="flat" cmpd="sng" algn="ctr">
                      <a:solidFill>
                        <a:schemeClr val="tx1"/>
                      </a:solidFill>
                      <a:prstDash val="solid"/>
                      <a:round/>
                      <a:headEnd type="none" w="med" len="med"/>
                      <a:tailEnd type="none" w="med" len="med"/>
                    </a:lnR>
                    <a:lnT w="12700">
                      <a:solidFill>
                        <a:schemeClr val="tx1"/>
                      </a:solidFill>
                      <a:prstDash val="soli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5" name="圆角矩形 4"/>
          <p:cNvSpPr/>
          <p:nvPr/>
        </p:nvSpPr>
        <p:spPr>
          <a:xfrm>
            <a:off x="1571308" y="4189413"/>
            <a:ext cx="8785225" cy="1800225"/>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731520" y="929005"/>
            <a:ext cx="5238115" cy="598805"/>
          </a:xfrm>
          <a:prstGeom prst="rect">
            <a:avLst/>
          </a:prstGeom>
          <a:noFill/>
          <a:ln w="9525">
            <a:noFill/>
          </a:ln>
        </p:spPr>
        <p:txBody>
          <a:bodyPr wrap="square">
            <a:spAutoFit/>
          </a:bodyPr>
          <a:lstStyle/>
          <a:p>
            <a:pPr>
              <a:lnSpc>
                <a:spcPct val="150000"/>
              </a:lnSpc>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4.3.2 IPv4地址标准分类</a:t>
            </a:r>
          </a:p>
        </p:txBody>
      </p:sp>
      <p:sp>
        <p:nvSpPr>
          <p:cNvPr id="5" name="文本框 4"/>
          <p:cNvSpPr txBox="1"/>
          <p:nvPr/>
        </p:nvSpPr>
        <p:spPr>
          <a:xfrm>
            <a:off x="2181860" y="4441508"/>
            <a:ext cx="8642350" cy="850265"/>
          </a:xfrm>
          <a:prstGeom prst="rect">
            <a:avLst/>
          </a:prstGeom>
          <a:noFill/>
        </p:spPr>
        <p:txBody>
          <a:bodyPr>
            <a:spAutoFit/>
          </a:bodyPr>
          <a:lstStyle/>
          <a:p>
            <a:pPr marL="342900" marR="0" indent="-342900" defTabSz="914400">
              <a:lnSpc>
                <a:spcPct val="130000"/>
              </a:lnSpc>
              <a:buClrTx/>
              <a:buSzTx/>
              <a:buFont typeface="Wingdings" panose="05000000000000000000" pitchFamily="2" charset="2"/>
              <a:buChar char="Ø"/>
              <a:defRPr/>
            </a:pPr>
            <a:r>
              <a:rPr kumimoji="0" sz="1900" b="0" kern="1200" cap="none" spc="0" normalizeH="0" noProof="0" dirty="0">
                <a:latin typeface="Times New Roman" panose="02020603050405020304" pitchFamily="18" charset="0"/>
                <a:ea typeface="黑体" panose="02010609060101010101" pitchFamily="49" charset="-122"/>
                <a:cs typeface="+mn-cs"/>
              </a:rPr>
              <a:t>使用TCP/IP协议但不接入互联网的内部网络，或者需要做转换</a:t>
            </a:r>
          </a:p>
          <a:p>
            <a:pPr marL="342900" marR="0" indent="-342900" defTabSz="914400">
              <a:lnSpc>
                <a:spcPct val="130000"/>
              </a:lnSpc>
              <a:buClrTx/>
              <a:buSzTx/>
              <a:buFont typeface="Wingdings" panose="05000000000000000000" pitchFamily="2" charset="2"/>
              <a:buChar char="Ø"/>
              <a:defRPr/>
            </a:pPr>
            <a:r>
              <a:rPr kumimoji="0" sz="1900" b="0" kern="1200" cap="none" spc="0" normalizeH="0" noProof="0" dirty="0">
                <a:latin typeface="Times New Roman" panose="02020603050405020304" pitchFamily="18" charset="0"/>
                <a:ea typeface="黑体" panose="02010609060101010101" pitchFamily="49" charset="-122"/>
                <a:cs typeface="+mn-cs"/>
              </a:rPr>
              <a:t>建立内部网络不准备接入互联网，或者希望使用网络地址转换技术</a:t>
            </a:r>
          </a:p>
        </p:txBody>
      </p:sp>
      <p:graphicFrame>
        <p:nvGraphicFramePr>
          <p:cNvPr id="9" name="表格 8"/>
          <p:cNvGraphicFramePr>
            <a:graphicFrameLocks noGrp="1"/>
          </p:cNvGraphicFramePr>
          <p:nvPr>
            <p:custDataLst>
              <p:tags r:id="rId1"/>
            </p:custDataLst>
          </p:nvPr>
        </p:nvGraphicFramePr>
        <p:xfrm>
          <a:off x="3908108" y="1959293"/>
          <a:ext cx="3960811" cy="2280949"/>
        </p:xfrm>
        <a:graphic>
          <a:graphicData uri="http://schemas.openxmlformats.org/drawingml/2006/table">
            <a:tbl>
              <a:tblPr/>
              <a:tblGrid>
                <a:gridCol w="718153">
                  <a:extLst>
                    <a:ext uri="{9D8B030D-6E8A-4147-A177-3AD203B41FA5}">
                      <a16:colId xmlns:a16="http://schemas.microsoft.com/office/drawing/2014/main" val="20000"/>
                    </a:ext>
                  </a:extLst>
                </a:gridCol>
                <a:gridCol w="2538536">
                  <a:extLst>
                    <a:ext uri="{9D8B030D-6E8A-4147-A177-3AD203B41FA5}">
                      <a16:colId xmlns:a16="http://schemas.microsoft.com/office/drawing/2014/main" val="20001"/>
                    </a:ext>
                  </a:extLst>
                </a:gridCol>
                <a:gridCol w="704122">
                  <a:extLst>
                    <a:ext uri="{9D8B030D-6E8A-4147-A177-3AD203B41FA5}">
                      <a16:colId xmlns:a16="http://schemas.microsoft.com/office/drawing/2014/main" val="20002"/>
                    </a:ext>
                  </a:extLst>
                </a:gridCol>
              </a:tblGrid>
              <a:tr h="548761">
                <a:tc>
                  <a:txBody>
                    <a:bodyPr/>
                    <a:lstStyle/>
                    <a:p>
                      <a:pPr algn="ctr">
                        <a:lnSpc>
                          <a:spcPct val="200000"/>
                        </a:lnSpc>
                        <a:spcAft>
                          <a:spcPts val="0"/>
                        </a:spcAft>
                      </a:pPr>
                      <a:r>
                        <a:rPr lang="zh-CN" altLang="en-US" sz="1900" b="1" kern="100" baseline="0" dirty="0">
                          <a:solidFill>
                            <a:schemeClr val="bg1"/>
                          </a:solidFill>
                          <a:latin typeface="Times New Roman" panose="02020603050405020304" pitchFamily="18" charset="0"/>
                          <a:ea typeface="黑体" panose="02010609060101010101" pitchFamily="49" charset="-122"/>
                          <a:cs typeface="Times New Roman" panose="02020603050405020304"/>
                        </a:rPr>
                        <a:t>类别</a:t>
                      </a:r>
                    </a:p>
                  </a:txBody>
                  <a:tcPr marL="68584" marR="68584" marT="0" marB="0">
                    <a:lnL>
                      <a:noFill/>
                    </a:lnL>
                    <a:lnR>
                      <a:noFill/>
                    </a:lnR>
                    <a:lnT w="19050">
                      <a:solidFill>
                        <a:schemeClr val="tx1"/>
                      </a:solidFill>
                      <a:prstDash val="solid"/>
                    </a:lnT>
                    <a:lnB w="19050" cap="flat" cmpd="sng" algn="ctr">
                      <a:solidFill>
                        <a:schemeClr val="tx1"/>
                      </a:solidFill>
                      <a:prstDash val="solid"/>
                      <a:round/>
                      <a:headEnd type="none" w="med" len="med"/>
                      <a:tailEnd type="none" w="med" len="med"/>
                    </a:lnB>
                    <a:solidFill>
                      <a:srgbClr val="A91F24"/>
                    </a:solidFill>
                  </a:tcPr>
                </a:tc>
                <a:tc>
                  <a:txBody>
                    <a:bodyPr/>
                    <a:lstStyle/>
                    <a:p>
                      <a:pPr algn="ctr">
                        <a:lnSpc>
                          <a:spcPct val="200000"/>
                        </a:lnSpc>
                        <a:spcAft>
                          <a:spcPts val="0"/>
                        </a:spcAft>
                      </a:pPr>
                      <a:r>
                        <a:rPr lang="zh-CN" sz="1900" b="1" kern="100" baseline="0" dirty="0">
                          <a:solidFill>
                            <a:schemeClr val="bg1"/>
                          </a:solidFill>
                          <a:latin typeface="Times New Roman" panose="02020603050405020304" pitchFamily="18" charset="0"/>
                          <a:ea typeface="黑体" panose="02010609060101010101" pitchFamily="49" charset="-122"/>
                          <a:cs typeface="Times New Roman" panose="02020603050405020304"/>
                        </a:rPr>
                        <a:t>网络号</a:t>
                      </a:r>
                    </a:p>
                  </a:txBody>
                  <a:tcPr marL="68584" marR="68584" marT="0" marB="0">
                    <a:lnL>
                      <a:noFill/>
                    </a:lnL>
                    <a:lnR>
                      <a:noFill/>
                    </a:lnR>
                    <a:lnT w="19050">
                      <a:solidFill>
                        <a:schemeClr val="tx1"/>
                      </a:solidFill>
                      <a:prstDash val="solid"/>
                    </a:lnT>
                    <a:lnB w="19050" cap="flat" cmpd="sng" algn="ctr">
                      <a:solidFill>
                        <a:schemeClr val="tx1"/>
                      </a:solidFill>
                      <a:prstDash val="solid"/>
                      <a:round/>
                      <a:headEnd type="none" w="med" len="med"/>
                      <a:tailEnd type="none" w="med" len="med"/>
                    </a:lnB>
                    <a:solidFill>
                      <a:srgbClr val="A91F24"/>
                    </a:solidFill>
                  </a:tcPr>
                </a:tc>
                <a:tc>
                  <a:txBody>
                    <a:bodyPr/>
                    <a:lstStyle/>
                    <a:p>
                      <a:pPr algn="ctr">
                        <a:lnSpc>
                          <a:spcPct val="200000"/>
                        </a:lnSpc>
                        <a:spcAft>
                          <a:spcPts val="0"/>
                        </a:spcAft>
                      </a:pPr>
                      <a:r>
                        <a:rPr lang="zh-CN" sz="1900" b="1" kern="100" baseline="0" dirty="0">
                          <a:solidFill>
                            <a:schemeClr val="bg1"/>
                          </a:solidFill>
                          <a:latin typeface="Times New Roman" panose="02020603050405020304" pitchFamily="18" charset="0"/>
                          <a:ea typeface="黑体" panose="02010609060101010101" pitchFamily="49" charset="-122"/>
                          <a:cs typeface="Times New Roman" panose="02020603050405020304"/>
                        </a:rPr>
                        <a:t>总 数</a:t>
                      </a:r>
                    </a:p>
                  </a:txBody>
                  <a:tcPr marL="68584" marR="68584" marT="0" marB="0">
                    <a:lnL>
                      <a:noFill/>
                    </a:lnL>
                    <a:lnR>
                      <a:noFill/>
                    </a:lnR>
                    <a:lnT w="19050">
                      <a:solidFill>
                        <a:schemeClr val="tx1"/>
                      </a:solidFill>
                      <a:prstDash val="solid"/>
                    </a:lnT>
                    <a:lnB w="19050" cap="flat" cmpd="sng" algn="ctr">
                      <a:solidFill>
                        <a:schemeClr val="tx1"/>
                      </a:solidFill>
                      <a:prstDash val="solid"/>
                      <a:round/>
                      <a:headEnd type="none" w="med" len="med"/>
                      <a:tailEnd type="none" w="med" len="med"/>
                    </a:lnB>
                    <a:solidFill>
                      <a:srgbClr val="A91F24"/>
                    </a:solidFill>
                  </a:tcPr>
                </a:tc>
                <a:extLst>
                  <a:ext uri="{0D108BD9-81ED-4DB2-BD59-A6C34878D82A}">
                    <a16:rowId xmlns:a16="http://schemas.microsoft.com/office/drawing/2014/main" val="10000"/>
                  </a:ext>
                </a:extLst>
              </a:tr>
              <a:tr h="557530">
                <a:tc>
                  <a:txBody>
                    <a:bodyPr/>
                    <a:lstStyle/>
                    <a:p>
                      <a:pPr algn="ctr">
                        <a:lnSpc>
                          <a:spcPct val="200000"/>
                        </a:lnSpc>
                        <a:spcAft>
                          <a:spcPts val="0"/>
                        </a:spcAft>
                      </a:pPr>
                      <a:r>
                        <a:rPr lang="en-US" sz="1800" kern="100" baseline="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a:t>
                      </a:r>
                      <a:endParaRPr lang="zh-CN" sz="1800" kern="100" baseline="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68584" marR="68584" marT="0" marB="0">
                    <a:lnL>
                      <a:noFill/>
                    </a:lnL>
                    <a:lnR>
                      <a:noFill/>
                    </a:lnR>
                    <a:lnT w="19050" cap="flat" cmpd="sng" algn="ctr">
                      <a:solidFill>
                        <a:schemeClr val="tx1"/>
                      </a:solidFill>
                      <a:prstDash val="solid"/>
                      <a:round/>
                      <a:headEnd type="none" w="med" len="med"/>
                      <a:tailEnd type="none" w="med" len="med"/>
                    </a:lnT>
                    <a:lnB>
                      <a:noFill/>
                    </a:lnB>
                    <a:solidFill>
                      <a:schemeClr val="bg2">
                        <a:lumMod val="75000"/>
                        <a:lumOff val="25000"/>
                      </a:schemeClr>
                    </a:solidFill>
                  </a:tcPr>
                </a:tc>
                <a:tc>
                  <a:txBody>
                    <a:bodyPr/>
                    <a:lstStyle/>
                    <a:p>
                      <a:pPr algn="ctr">
                        <a:lnSpc>
                          <a:spcPct val="200000"/>
                        </a:lnSpc>
                        <a:spcAft>
                          <a:spcPts val="0"/>
                        </a:spcAft>
                      </a:pPr>
                      <a:r>
                        <a:rPr lang="en-US" sz="1800" kern="100" baseline="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10</a:t>
                      </a:r>
                      <a:endParaRPr lang="zh-CN" sz="1800" kern="100" baseline="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68584" marR="68584" marT="0" marB="0">
                    <a:lnL>
                      <a:noFill/>
                    </a:lnL>
                    <a:lnR>
                      <a:noFill/>
                    </a:lnR>
                    <a:lnT w="19050" cap="flat" cmpd="sng" algn="ctr">
                      <a:solidFill>
                        <a:schemeClr val="tx1"/>
                      </a:solidFill>
                      <a:prstDash val="solid"/>
                      <a:round/>
                      <a:headEnd type="none" w="med" len="med"/>
                      <a:tailEnd type="none" w="med" len="med"/>
                    </a:lnT>
                    <a:lnB>
                      <a:noFill/>
                    </a:lnB>
                    <a:solidFill>
                      <a:schemeClr val="bg2">
                        <a:lumMod val="75000"/>
                        <a:lumOff val="25000"/>
                      </a:schemeClr>
                    </a:solidFill>
                  </a:tcPr>
                </a:tc>
                <a:tc>
                  <a:txBody>
                    <a:bodyPr/>
                    <a:lstStyle/>
                    <a:p>
                      <a:pPr indent="146050" algn="ctr">
                        <a:lnSpc>
                          <a:spcPct val="200000"/>
                        </a:lnSpc>
                        <a:spcAft>
                          <a:spcPts val="0"/>
                        </a:spcAft>
                      </a:pPr>
                      <a:r>
                        <a:rPr lang="en-US" sz="1800" kern="100" baseline="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endParaRPr lang="zh-CN" sz="1800" kern="100" baseline="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68584" marR="68584" marT="0" marB="0">
                    <a:lnL>
                      <a:noFill/>
                    </a:lnL>
                    <a:lnR>
                      <a:noFill/>
                    </a:lnR>
                    <a:lnT w="19050" cap="flat" cmpd="sng" algn="ctr">
                      <a:solidFill>
                        <a:schemeClr val="tx1"/>
                      </a:solidFill>
                      <a:prstDash val="solid"/>
                      <a:round/>
                      <a:headEnd type="none" w="med" len="med"/>
                      <a:tailEnd type="none" w="med" len="med"/>
                    </a:lnT>
                    <a:lnB>
                      <a:noFill/>
                    </a:lnB>
                    <a:solidFill>
                      <a:schemeClr val="bg2">
                        <a:lumMod val="75000"/>
                        <a:lumOff val="25000"/>
                      </a:schemeClr>
                    </a:solidFill>
                  </a:tcPr>
                </a:tc>
                <a:extLst>
                  <a:ext uri="{0D108BD9-81ED-4DB2-BD59-A6C34878D82A}">
                    <a16:rowId xmlns:a16="http://schemas.microsoft.com/office/drawing/2014/main" val="10001"/>
                  </a:ext>
                </a:extLst>
              </a:tr>
              <a:tr h="625897">
                <a:tc>
                  <a:txBody>
                    <a:bodyPr/>
                    <a:lstStyle/>
                    <a:p>
                      <a:pPr algn="ctr">
                        <a:lnSpc>
                          <a:spcPct val="200000"/>
                        </a:lnSpc>
                        <a:spcAft>
                          <a:spcPts val="0"/>
                        </a:spcAft>
                      </a:pPr>
                      <a:r>
                        <a:rPr lang="en-US" sz="1800" kern="100" baseline="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a:t>
                      </a:r>
                      <a:endParaRPr lang="zh-CN" sz="1800" kern="100" baseline="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68584" marR="68584" marT="0" marB="0">
                    <a:lnL>
                      <a:noFill/>
                    </a:lnL>
                    <a:lnR>
                      <a:noFill/>
                    </a:lnR>
                    <a:lnT>
                      <a:noFill/>
                    </a:lnT>
                    <a:lnB>
                      <a:noFill/>
                    </a:lnB>
                    <a:solidFill>
                      <a:schemeClr val="bg2">
                        <a:lumMod val="75000"/>
                        <a:lumOff val="25000"/>
                      </a:schemeClr>
                    </a:solidFill>
                  </a:tcPr>
                </a:tc>
                <a:tc>
                  <a:txBody>
                    <a:bodyPr/>
                    <a:lstStyle/>
                    <a:p>
                      <a:pPr algn="ctr">
                        <a:lnSpc>
                          <a:spcPct val="200000"/>
                        </a:lnSpc>
                        <a:spcAft>
                          <a:spcPts val="0"/>
                        </a:spcAft>
                      </a:pPr>
                      <a:r>
                        <a:rPr lang="en-US" sz="1800" kern="100" baseline="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172.16 ~ 172.31</a:t>
                      </a:r>
                      <a:endParaRPr lang="zh-CN" sz="1800" kern="100" baseline="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68584" marR="68584" marT="0" marB="0">
                    <a:lnL>
                      <a:noFill/>
                    </a:lnL>
                    <a:lnR>
                      <a:noFill/>
                    </a:lnR>
                    <a:lnT>
                      <a:noFill/>
                    </a:lnT>
                    <a:lnB>
                      <a:noFill/>
                    </a:lnB>
                    <a:solidFill>
                      <a:schemeClr val="bg2">
                        <a:lumMod val="75000"/>
                        <a:lumOff val="25000"/>
                      </a:schemeClr>
                    </a:solidFill>
                  </a:tcPr>
                </a:tc>
                <a:tc>
                  <a:txBody>
                    <a:bodyPr/>
                    <a:lstStyle/>
                    <a:p>
                      <a:pPr indent="146050" algn="ctr">
                        <a:lnSpc>
                          <a:spcPct val="200000"/>
                        </a:lnSpc>
                        <a:spcAft>
                          <a:spcPts val="0"/>
                        </a:spcAft>
                      </a:pPr>
                      <a:r>
                        <a:rPr lang="en-US" sz="1800" kern="100" baseline="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16</a:t>
                      </a:r>
                      <a:endParaRPr lang="zh-CN" sz="1800" kern="100" baseline="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68584" marR="68584" marT="0" marB="0">
                    <a:lnL>
                      <a:noFill/>
                    </a:lnL>
                    <a:lnR>
                      <a:noFill/>
                    </a:lnR>
                    <a:lnT>
                      <a:noFill/>
                    </a:lnT>
                    <a:lnB>
                      <a:noFill/>
                    </a:lnB>
                    <a:solidFill>
                      <a:schemeClr val="bg2">
                        <a:lumMod val="75000"/>
                        <a:lumOff val="25000"/>
                      </a:schemeClr>
                    </a:solidFill>
                  </a:tcPr>
                </a:tc>
                <a:extLst>
                  <a:ext uri="{0D108BD9-81ED-4DB2-BD59-A6C34878D82A}">
                    <a16:rowId xmlns:a16="http://schemas.microsoft.com/office/drawing/2014/main" val="10002"/>
                  </a:ext>
                </a:extLst>
              </a:tr>
              <a:tr h="548761">
                <a:tc>
                  <a:txBody>
                    <a:bodyPr/>
                    <a:lstStyle/>
                    <a:p>
                      <a:pPr algn="ctr">
                        <a:lnSpc>
                          <a:spcPct val="200000"/>
                        </a:lnSpc>
                        <a:spcAft>
                          <a:spcPts val="0"/>
                        </a:spcAft>
                      </a:pPr>
                      <a:r>
                        <a:rPr lang="en-US" sz="1800" kern="100" baseline="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t>
                      </a:r>
                      <a:endParaRPr lang="zh-CN" sz="1800" kern="100" baseline="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68584" marR="68584" marT="0" marB="0">
                    <a:lnL>
                      <a:noFill/>
                    </a:lnL>
                    <a:lnR>
                      <a:noFill/>
                    </a:lnR>
                    <a:lnT>
                      <a:noFill/>
                    </a:lnT>
                    <a:lnB w="19050" cap="flat" cmpd="sng" algn="ctr">
                      <a:solidFill>
                        <a:schemeClr val="tx1"/>
                      </a:solidFill>
                      <a:prstDash val="solid"/>
                      <a:round/>
                      <a:headEnd type="none" w="med" len="med"/>
                      <a:tailEnd type="none" w="med" len="med"/>
                    </a:lnB>
                    <a:solidFill>
                      <a:schemeClr val="bg2">
                        <a:lumMod val="75000"/>
                        <a:lumOff val="25000"/>
                      </a:schemeClr>
                    </a:solidFill>
                  </a:tcPr>
                </a:tc>
                <a:tc>
                  <a:txBody>
                    <a:bodyPr/>
                    <a:lstStyle/>
                    <a:p>
                      <a:pPr algn="ctr">
                        <a:lnSpc>
                          <a:spcPct val="200000"/>
                        </a:lnSpc>
                        <a:spcAft>
                          <a:spcPts val="0"/>
                        </a:spcAft>
                      </a:pPr>
                      <a:r>
                        <a:rPr lang="en-US" sz="1800" kern="100" baseline="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192.168.0 ~ 192.168.255</a:t>
                      </a:r>
                      <a:endParaRPr lang="zh-CN" sz="1800" kern="100" baseline="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68584" marR="68584" marT="0" marB="0">
                    <a:lnL>
                      <a:noFill/>
                    </a:lnL>
                    <a:lnR>
                      <a:noFill/>
                    </a:lnR>
                    <a:lnT>
                      <a:noFill/>
                    </a:lnT>
                    <a:lnB w="19050" cap="flat" cmpd="sng" algn="ctr">
                      <a:solidFill>
                        <a:schemeClr val="tx1"/>
                      </a:solidFill>
                      <a:prstDash val="solid"/>
                      <a:round/>
                      <a:headEnd type="none" w="med" len="med"/>
                      <a:tailEnd type="none" w="med" len="med"/>
                    </a:lnB>
                    <a:solidFill>
                      <a:schemeClr val="bg2">
                        <a:lumMod val="75000"/>
                        <a:lumOff val="25000"/>
                      </a:schemeClr>
                    </a:solidFill>
                  </a:tcPr>
                </a:tc>
                <a:tc>
                  <a:txBody>
                    <a:bodyPr/>
                    <a:lstStyle/>
                    <a:p>
                      <a:pPr indent="146050" algn="ctr">
                        <a:lnSpc>
                          <a:spcPct val="200000"/>
                        </a:lnSpc>
                        <a:spcAft>
                          <a:spcPts val="0"/>
                        </a:spcAft>
                      </a:pPr>
                      <a:r>
                        <a:rPr lang="en-US" sz="1800" kern="100" baseline="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256</a:t>
                      </a:r>
                      <a:endParaRPr lang="zh-CN" sz="1800" kern="100" baseline="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marL="68584" marR="68584" marT="0" marB="0">
                    <a:lnL>
                      <a:noFill/>
                    </a:lnL>
                    <a:lnR>
                      <a:noFill/>
                    </a:lnR>
                    <a:lnT>
                      <a:noFill/>
                    </a:lnT>
                    <a:lnB w="19050" cap="flat" cmpd="sng" algn="ctr">
                      <a:solidFill>
                        <a:schemeClr val="tx1"/>
                      </a:solidFill>
                      <a:prstDash val="solid"/>
                      <a:round/>
                      <a:headEnd type="none" w="med" len="med"/>
                      <a:tailEnd type="none" w="med" len="med"/>
                    </a:lnB>
                    <a:solidFill>
                      <a:schemeClr val="bg2">
                        <a:lumMod val="75000"/>
                        <a:lumOff val="25000"/>
                      </a:schemeClr>
                    </a:solidFill>
                  </a:tcPr>
                </a:tc>
                <a:extLst>
                  <a:ext uri="{0D108BD9-81ED-4DB2-BD59-A6C34878D82A}">
                    <a16:rowId xmlns:a16="http://schemas.microsoft.com/office/drawing/2014/main" val="10003"/>
                  </a:ext>
                </a:extLst>
              </a:tr>
            </a:tbl>
          </a:graphicData>
        </a:graphic>
      </p:graphicFrame>
      <p:sp>
        <p:nvSpPr>
          <p:cNvPr id="4" name="í$1ïdê"/>
          <p:cNvSpPr/>
          <p:nvPr/>
        </p:nvSpPr>
        <p:spPr bwMode="auto">
          <a:xfrm>
            <a:off x="2286635" y="5538470"/>
            <a:ext cx="7279005" cy="717550"/>
          </a:xfrm>
          <a:custGeom>
            <a:avLst/>
            <a:gdLst>
              <a:gd name="T0" fmla="*/ 559 w 1046"/>
              <a:gd name="T1" fmla="*/ 39 h 650"/>
              <a:gd name="T2" fmla="*/ 523 w 1046"/>
              <a:gd name="T3" fmla="*/ 0 h 650"/>
              <a:gd name="T4" fmla="*/ 487 w 1046"/>
              <a:gd name="T5" fmla="*/ 39 h 650"/>
              <a:gd name="T6" fmla="*/ 0 w 1046"/>
              <a:gd name="T7" fmla="*/ 39 h 650"/>
              <a:gd name="T8" fmla="*/ 0 w 1046"/>
              <a:gd name="T9" fmla="*/ 650 h 650"/>
              <a:gd name="T10" fmla="*/ 523 w 1046"/>
              <a:gd name="T11" fmla="*/ 609 h 650"/>
              <a:gd name="T12" fmla="*/ 1046 w 1046"/>
              <a:gd name="T13" fmla="*/ 650 h 650"/>
              <a:gd name="T14" fmla="*/ 1046 w 1046"/>
              <a:gd name="T15" fmla="*/ 39 h 650"/>
              <a:gd name="T16" fmla="*/ 559 w 1046"/>
              <a:gd name="T17" fmla="*/ 3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6" h="650">
                <a:moveTo>
                  <a:pt x="559" y="39"/>
                </a:moveTo>
                <a:cubicBezTo>
                  <a:pt x="523" y="0"/>
                  <a:pt x="523" y="0"/>
                  <a:pt x="523" y="0"/>
                </a:cubicBezTo>
                <a:cubicBezTo>
                  <a:pt x="487" y="39"/>
                  <a:pt x="487" y="39"/>
                  <a:pt x="487" y="39"/>
                </a:cubicBezTo>
                <a:cubicBezTo>
                  <a:pt x="0" y="39"/>
                  <a:pt x="0" y="39"/>
                  <a:pt x="0" y="39"/>
                </a:cubicBezTo>
                <a:cubicBezTo>
                  <a:pt x="0" y="650"/>
                  <a:pt x="0" y="650"/>
                  <a:pt x="0" y="650"/>
                </a:cubicBezTo>
                <a:cubicBezTo>
                  <a:pt x="142" y="625"/>
                  <a:pt x="324" y="609"/>
                  <a:pt x="523" y="609"/>
                </a:cubicBezTo>
                <a:cubicBezTo>
                  <a:pt x="722" y="609"/>
                  <a:pt x="904" y="625"/>
                  <a:pt x="1046" y="650"/>
                </a:cubicBezTo>
                <a:cubicBezTo>
                  <a:pt x="1046" y="39"/>
                  <a:pt x="1046" y="39"/>
                  <a:pt x="1046" y="39"/>
                </a:cubicBezTo>
                <a:lnTo>
                  <a:pt x="559" y="39"/>
                </a:lnTo>
                <a:close/>
              </a:path>
            </a:pathLst>
          </a:custGeom>
          <a:noFill/>
          <a:ln w="12700" cap="flat" cmpd="sng" algn="ctr">
            <a:solidFill>
              <a:srgbClr val="A91F24"/>
            </a:solidFill>
            <a:prstDash val="solid"/>
            <a:miter lim="800000"/>
          </a:ln>
          <a:effectLst>
            <a:outerShdw sx="103000" sy="103000" algn="ctr" rotWithShape="0">
              <a:prstClr val="black">
                <a:alpha val="8000"/>
              </a:prstClr>
            </a:outerShdw>
          </a:effectLst>
        </p:spPr>
        <p:txBody>
          <a:bodyPr wrap="square" lIns="121920" tIns="60960" rIns="121920" bIns="60960" rtlCol="0" anchor="ctr">
            <a:normAutofit/>
          </a:bodyPr>
          <a:lstStyle/>
          <a:p>
            <a:pPr algn="ctr" defTabSz="1219200">
              <a:defRPr/>
            </a:pPr>
            <a:endParaRPr lang="en-US" sz="1865" kern="0" spc="400">
              <a:solidFill>
                <a:srgbClr val="FFFFFF"/>
              </a:solidFill>
              <a:cs typeface="+mn-ea"/>
              <a:sym typeface="+mn-lt"/>
            </a:endParaRPr>
          </a:p>
        </p:txBody>
      </p:sp>
      <p:sp>
        <p:nvSpPr>
          <p:cNvPr id="7" name="文本框 6"/>
          <p:cNvSpPr txBox="1"/>
          <p:nvPr/>
        </p:nvSpPr>
        <p:spPr>
          <a:xfrm>
            <a:off x="2286635" y="5728970"/>
            <a:ext cx="7279005" cy="400110"/>
          </a:xfrm>
          <a:prstGeom prst="rect">
            <a:avLst/>
          </a:prstGeom>
          <a:noFill/>
          <a:effectLst/>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sz="2000" b="1" noProof="0" dirty="0">
                <a:ln>
                  <a:noFill/>
                </a:ln>
                <a:solidFill>
                  <a:srgbClr val="FF0000"/>
                </a:solidFill>
                <a:effectLst/>
                <a:uLnTx/>
                <a:uFillTx/>
                <a:latin typeface="黑体" panose="02010609060101010101" pitchFamily="49" charset="-122"/>
                <a:ea typeface="黑体" panose="02010609060101010101" pitchFamily="49" charset="-122"/>
                <a:sym typeface="+mn-ea"/>
              </a:rPr>
              <a:t>思考：标准分类IP地址是几级结构？是否存在什么不足？</a:t>
            </a:r>
          </a:p>
        </p:txBody>
      </p:sp>
      <p:sp>
        <p:nvSpPr>
          <p:cNvPr id="25678" name="TextBox 3"/>
          <p:cNvSpPr txBox="1"/>
          <p:nvPr/>
        </p:nvSpPr>
        <p:spPr>
          <a:xfrm>
            <a:off x="4951730" y="1505585"/>
            <a:ext cx="1897380" cy="398780"/>
          </a:xfrm>
          <a:prstGeom prst="rect">
            <a:avLst/>
          </a:prstGeom>
          <a:solidFill>
            <a:srgbClr val="A91F24"/>
          </a:solidFill>
          <a:ln w="15875">
            <a:noFill/>
          </a:ln>
        </p:spPr>
        <p:txBody>
          <a:bodyPr wrap="square">
            <a:spAutoFit/>
          </a:bodyPr>
          <a:lstStyle/>
          <a:p>
            <a:pPr algn="ctr" eaLnBrk="1" hangingPunct="1"/>
            <a:r>
              <a:rPr 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专用</a:t>
            </a:r>
            <a:r>
              <a:rPr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IP地址</a:t>
            </a: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000" fill="hold">
                                          <p:stCondLst>
                                            <p:cond delay="0"/>
                                          </p:stCondLst>
                                        </p:cTn>
                                        <p:tgtEl>
                                          <p:spTgt spid="5"/>
                                        </p:tgtEl>
                                        <p:attrNameLst>
                                          <p:attrName>style.visibility</p:attrName>
                                        </p:attrNameLst>
                                      </p:cBhvr>
                                      <p:to>
                                        <p:strVal val="visible"/>
                                      </p:to>
                                    </p:set>
                                    <p:animEffect transition="in" filter="wipe(left)">
                                      <p:cBhvr>
                                        <p:cTn id="17" dur="1000"/>
                                        <p:tgtEl>
                                          <p:spTgt spid="5"/>
                                        </p:tgtEl>
                                      </p:cBhvr>
                                    </p:animEffect>
                                  </p:childTnLst>
                                </p:cTn>
                              </p:par>
                            </p:childTnLst>
                          </p:cTn>
                        </p:par>
                        <p:par>
                          <p:cTn id="18" fill="hold">
                            <p:stCondLst>
                              <p:cond delay="2500"/>
                            </p:stCondLst>
                            <p:childTnLst>
                              <p:par>
                                <p:cTn id="19" presetID="22" presetClass="entr" presetSubtype="1"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up)">
                                      <p:cBhvr>
                                        <p:cTn id="21" dur="500"/>
                                        <p:tgtEl>
                                          <p:spTgt spid="4"/>
                                        </p:tgtEl>
                                      </p:cBhvr>
                                    </p:animEffect>
                                  </p:childTnLst>
                                </p:cTn>
                              </p:par>
                            </p:childTnLst>
                          </p:cTn>
                        </p:par>
                        <p:par>
                          <p:cTn id="22" fill="hold">
                            <p:stCondLst>
                              <p:cond delay="3000"/>
                            </p:stCondLst>
                            <p:childTnLst>
                              <p:par>
                                <p:cTn id="23" presetID="22" presetClass="entr" presetSubtype="1" fill="hold" grpId="0" nodeType="afterEffect">
                                  <p:stCondLst>
                                    <p:cond delay="0"/>
                                  </p:stCondLst>
                                  <p:childTnLst>
                                    <p:set>
                                      <p:cBhvr>
                                        <p:cTn id="24" dur="1000" fill="hold">
                                          <p:stCondLst>
                                            <p:cond delay="0"/>
                                          </p:stCondLst>
                                        </p:cTn>
                                        <p:tgtEl>
                                          <p:spTgt spid="7"/>
                                        </p:tgtEl>
                                        <p:attrNameLst>
                                          <p:attrName>style.visibility</p:attrName>
                                        </p:attrNameLst>
                                      </p:cBhvr>
                                      <p:to>
                                        <p:strVal val="visible"/>
                                      </p:to>
                                    </p:set>
                                    <p:animEffect transition="in" filter="wipe(up)">
                                      <p:cBhvr>
                                        <p:cTn id="2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P spid="5" grpId="0"/>
      <p:bldP spid="4" grpId="0" bldLvl="0" animBg="1"/>
      <p:bldP spid="7"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731520" y="929005"/>
            <a:ext cx="5238115" cy="598805"/>
          </a:xfrm>
          <a:prstGeom prst="rect">
            <a:avLst/>
          </a:prstGeom>
          <a:noFill/>
          <a:ln w="9525">
            <a:noFill/>
          </a:ln>
        </p:spPr>
        <p:txBody>
          <a:bodyPr wrap="square">
            <a:spAutoFit/>
          </a:bodyPr>
          <a:lstStyle/>
          <a:p>
            <a:pPr>
              <a:lnSpc>
                <a:spcPct val="150000"/>
              </a:lnSpc>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4.3.2 IPv4地址标准分类</a:t>
            </a:r>
          </a:p>
        </p:txBody>
      </p:sp>
      <p:sp>
        <p:nvSpPr>
          <p:cNvPr id="10" name="矩形 9"/>
          <p:cNvSpPr/>
          <p:nvPr/>
        </p:nvSpPr>
        <p:spPr>
          <a:xfrm>
            <a:off x="766445" y="2026920"/>
            <a:ext cx="10281285" cy="1868805"/>
          </a:xfrm>
          <a:prstGeom prst="rect">
            <a:avLst/>
          </a:prstGeom>
        </p:spPr>
        <p:txBody>
          <a:bodyPr wrap="square">
            <a:spAutoFit/>
          </a:bodyPr>
          <a:lstStyle/>
          <a:p>
            <a:pPr marL="800100" marR="0" lvl="2" indent="-342900" algn="l" defTabSz="914400" rtl="0" eaLnBrk="0" fontAlgn="base" latinLnBrk="0" hangingPunct="0">
              <a:lnSpc>
                <a:spcPct val="170000"/>
              </a:lnSpc>
              <a:spcBef>
                <a:spcPts val="0"/>
              </a:spcBef>
              <a:spcAft>
                <a:spcPts val="0"/>
              </a:spcAft>
              <a:buClrTx/>
              <a:buSzTx/>
              <a:buFont typeface="Arial" panose="020B0604020202020204" pitchFamily="34" charset="0"/>
              <a:buChar char="•"/>
              <a:defRPr/>
            </a:pPr>
            <a:r>
              <a:rPr lang="en-US" altLang="zh-CN" sz="17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IP </a:t>
            </a:r>
            <a:r>
              <a:rPr lang="zh-CN" altLang="en-US" sz="17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地址管理机构在分配 </a:t>
            </a:r>
            <a:r>
              <a:rPr lang="en-US" altLang="zh-CN" sz="17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IP </a:t>
            </a:r>
            <a:r>
              <a:rPr lang="zh-CN" altLang="en-US" sz="17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地址时只分配网络号，而剩下的主机号则由</a:t>
            </a:r>
            <a:r>
              <a:rPr lang="zh-CN" altLang="en-US" sz="1700" b="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得到该网络号</a:t>
            </a:r>
            <a:r>
              <a:rPr lang="zh-CN" altLang="en-US" sz="17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的单位自行分配。这样就方便了 </a:t>
            </a:r>
            <a:r>
              <a:rPr lang="en-US" altLang="zh-CN" sz="17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IP </a:t>
            </a:r>
            <a:r>
              <a:rPr lang="zh-CN" altLang="en-US" sz="17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地址的管理。</a:t>
            </a:r>
            <a:endParaRPr kumimoji="0" lang="en-US" altLang="zh-CN" sz="17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800100" marR="0" lvl="2" indent="-342900" algn="l" defTabSz="914400" rtl="0" eaLnBrk="0" fontAlgn="base" latinLnBrk="0" hangingPunct="0">
              <a:lnSpc>
                <a:spcPct val="170000"/>
              </a:lnSpc>
              <a:spcBef>
                <a:spcPts val="0"/>
              </a:spcBef>
              <a:spcAft>
                <a:spcPts val="0"/>
              </a:spcAft>
              <a:buClrTx/>
              <a:buSzTx/>
              <a:buFont typeface="Arial" panose="020B0604020202020204" pitchFamily="34" charset="0"/>
              <a:buChar char="•"/>
              <a:defRPr/>
            </a:pPr>
            <a:r>
              <a:rPr lang="zh-CN" altLang="en-US" sz="17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路由器仅根据目的主机所连接的</a:t>
            </a:r>
            <a:r>
              <a:rPr lang="zh-CN" altLang="en-US" sz="1700" b="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网络号</a:t>
            </a:r>
            <a:r>
              <a:rPr lang="zh-CN" altLang="en-US" sz="17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来转发分组</a:t>
            </a:r>
            <a:r>
              <a:rPr lang="zh-CN" altLang="en-US" sz="17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（而不考虑目的主机号），这样就可以使</a:t>
            </a:r>
            <a:r>
              <a:rPr lang="zh-CN" altLang="en-US" sz="1700" b="1" noProof="0" dirty="0">
                <a:ln>
                  <a:noFill/>
                </a:ln>
                <a:solidFill>
                  <a:srgbClr val="0000FF"/>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路由表中的项目数</a:t>
            </a:r>
            <a:r>
              <a:rPr lang="zh-CN" altLang="en-US" sz="17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大幅度减少，从而减小了路由表所占的存储空间。</a:t>
            </a:r>
            <a:endParaRPr lang="zh-CN" altLang="en-US" sz="17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nvSpPr>
        <p:spPr>
          <a:xfrm>
            <a:off x="934720" y="1599565"/>
            <a:ext cx="7799705" cy="470535"/>
          </a:xfrm>
          <a:prstGeom prst="rect">
            <a:avLst/>
          </a:prstGeom>
        </p:spPr>
        <p:txBody>
          <a:bodyPr wrap="square">
            <a:spAutoFit/>
          </a:bodyPr>
          <a:lstStyle/>
          <a:p>
            <a:pPr marL="342900" marR="0" lvl="1" indent="-342900" algn="l" defTabSz="914400" rtl="0" eaLnBrk="0" fontAlgn="base" latinLnBrk="0" hangingPunct="0">
              <a:lnSpc>
                <a:spcPct val="130000"/>
              </a:lnSpc>
              <a:spcBef>
                <a:spcPts val="0"/>
              </a:spcBef>
              <a:spcAft>
                <a:spcPts val="0"/>
              </a:spcAft>
              <a:buClrTx/>
              <a:buSzTx/>
              <a:buFont typeface="Wingdings" panose="05000000000000000000" pitchFamily="2" charset="2"/>
              <a:buChar char="Ø"/>
              <a:defRPr/>
            </a:pPr>
            <a:r>
              <a:rPr lang="en-US" altLang="zh-CN" sz="19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IP </a:t>
            </a:r>
            <a:r>
              <a:rPr lang="zh-CN" altLang="en-US" sz="19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地址是一种分等级的地址结构。分两个等级的好处是：</a:t>
            </a:r>
            <a:endParaRPr lang="zh-CN" altLang="en-US" sz="17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6" name="矩形 5"/>
          <p:cNvSpPr/>
          <p:nvPr/>
        </p:nvSpPr>
        <p:spPr>
          <a:xfrm>
            <a:off x="766445" y="4558665"/>
            <a:ext cx="10578465" cy="1763395"/>
          </a:xfrm>
          <a:prstGeom prst="rect">
            <a:avLst/>
          </a:prstGeom>
        </p:spPr>
        <p:txBody>
          <a:bodyPr wrap="square">
            <a:spAutoFit/>
          </a:bodyPr>
          <a:lstStyle/>
          <a:p>
            <a:pPr marL="742950" marR="0" lvl="2" indent="-285750" algn="l" defTabSz="914400" rtl="0" eaLnBrk="0" fontAlgn="base" latinLnBrk="0" hangingPunct="0">
              <a:lnSpc>
                <a:spcPct val="160000"/>
              </a:lnSpc>
              <a:spcBef>
                <a:spcPts val="0"/>
              </a:spcBef>
              <a:spcAft>
                <a:spcPts val="0"/>
              </a:spcAft>
              <a:buClrTx/>
              <a:buSzTx/>
              <a:buFont typeface="Arial" panose="020B0604020202020204" pitchFamily="34" charset="0"/>
              <a:buChar char="•"/>
              <a:defRPr/>
            </a:pPr>
            <a:r>
              <a:rPr lang="zh-CN" altLang="en-US" sz="17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当一个主机同时连接到两个网络上时，该主机就必须同时具有两个相应的 IP 地址，其网络号 net-id 必须是不同的。这种主机称为多归属主机。</a:t>
            </a:r>
            <a:endParaRPr kumimoji="0" lang="zh-CN" altLang="en-US" sz="17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742950" marR="0" lvl="2" indent="-285750" algn="l" defTabSz="914400" rtl="0" eaLnBrk="0" fontAlgn="base" latinLnBrk="0" hangingPunct="0">
              <a:lnSpc>
                <a:spcPct val="160000"/>
              </a:lnSpc>
              <a:spcBef>
                <a:spcPts val="0"/>
              </a:spcBef>
              <a:spcAft>
                <a:spcPts val="0"/>
              </a:spcAft>
              <a:buClrTx/>
              <a:buSzTx/>
              <a:buFont typeface="Arial" panose="020B0604020202020204" pitchFamily="34" charset="0"/>
              <a:buChar char="•"/>
              <a:defRPr/>
            </a:pPr>
            <a:r>
              <a:rPr lang="zh-CN" altLang="en-US" sz="1700"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由于一个路由器至少应当连接到两个网络（这样它才能将 IP 数据报从一个网络转发到另一个网络），因此一个路由器至少应当有两个不同的 IP 地址。</a:t>
            </a:r>
          </a:p>
        </p:txBody>
      </p:sp>
      <p:sp>
        <p:nvSpPr>
          <p:cNvPr id="11" name="矩形 10"/>
          <p:cNvSpPr/>
          <p:nvPr/>
        </p:nvSpPr>
        <p:spPr>
          <a:xfrm>
            <a:off x="934720" y="4111625"/>
            <a:ext cx="7799705" cy="470535"/>
          </a:xfrm>
          <a:prstGeom prst="rect">
            <a:avLst/>
          </a:prstGeom>
        </p:spPr>
        <p:txBody>
          <a:bodyPr wrap="square">
            <a:spAutoFit/>
          </a:bodyPr>
          <a:lstStyle/>
          <a:p>
            <a:pPr marL="342900" marR="0" lvl="1" indent="-342900" algn="l" defTabSz="914400" rtl="0" eaLnBrk="0" fontAlgn="base" latinLnBrk="0" hangingPunct="0">
              <a:lnSpc>
                <a:spcPct val="130000"/>
              </a:lnSpc>
              <a:spcBef>
                <a:spcPts val="0"/>
              </a:spcBef>
              <a:spcAft>
                <a:spcPts val="0"/>
              </a:spcAft>
              <a:buClrTx/>
              <a:buSzTx/>
              <a:buFont typeface="Wingdings" panose="05000000000000000000" pitchFamily="2" charset="2"/>
              <a:buChar char="Ø"/>
              <a:defRPr/>
            </a:pPr>
            <a:r>
              <a:rPr sz="19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IP 地址是标志一个主机（或路由器）和一条链路的接口：</a:t>
            </a: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000"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000" fill="hold">
                                          <p:stCondLst>
                                            <p:cond delay="0"/>
                                          </p:stCondLst>
                                        </p:cTn>
                                        <p:tgtEl>
                                          <p:spTgt spid="10"/>
                                        </p:tgtEl>
                                        <p:attrNameLst>
                                          <p:attrName>style.visibility</p:attrName>
                                        </p:attrNameLst>
                                      </p:cBhvr>
                                      <p:to>
                                        <p:strVal val="visible"/>
                                      </p:to>
                                    </p:set>
                                    <p:animEffect transition="in" filter="wipe(left)">
                                      <p:cBhvr>
                                        <p:cTn id="21" dur="1000"/>
                                        <p:tgtEl>
                                          <p:spTgt spid="10"/>
                                        </p:tgtEl>
                                      </p:cBhvr>
                                    </p:animEffect>
                                  </p:childTnLst>
                                </p:cTn>
                              </p:par>
                            </p:childTnLst>
                          </p:cTn>
                        </p:par>
                        <p:par>
                          <p:cTn id="22" fill="hold">
                            <p:stCondLst>
                              <p:cond delay="3500"/>
                            </p:stCondLst>
                            <p:childTnLst>
                              <p:par>
                                <p:cTn id="23" presetID="22" presetClass="entr" presetSubtype="8" fill="hold" grpId="0" nodeType="afterEffect">
                                  <p:stCondLst>
                                    <p:cond delay="0"/>
                                  </p:stCondLst>
                                  <p:childTnLst>
                                    <p:set>
                                      <p:cBhvr>
                                        <p:cTn id="24" dur="1000" fill="hold">
                                          <p:stCondLst>
                                            <p:cond delay="0"/>
                                          </p:stCondLst>
                                        </p:cTn>
                                        <p:tgtEl>
                                          <p:spTgt spid="11"/>
                                        </p:tgtEl>
                                        <p:attrNameLst>
                                          <p:attrName>style.visibility</p:attrName>
                                        </p:attrNameLst>
                                      </p:cBhvr>
                                      <p:to>
                                        <p:strVal val="visible"/>
                                      </p:to>
                                    </p:set>
                                    <p:animEffect transition="in" filter="wipe(left)">
                                      <p:cBhvr>
                                        <p:cTn id="25" dur="1000"/>
                                        <p:tgtEl>
                                          <p:spTgt spid="11"/>
                                        </p:tgtEl>
                                      </p:cBhvr>
                                    </p:animEffect>
                                  </p:childTnLst>
                                </p:cTn>
                              </p:par>
                            </p:childTnLst>
                          </p:cTn>
                        </p:par>
                        <p:par>
                          <p:cTn id="26" fill="hold">
                            <p:stCondLst>
                              <p:cond delay="4500"/>
                            </p:stCondLst>
                            <p:childTnLst>
                              <p:par>
                                <p:cTn id="27" presetID="22" presetClass="entr" presetSubtype="8" fill="hold" grpId="0" nodeType="afterEffect">
                                  <p:stCondLst>
                                    <p:cond delay="0"/>
                                  </p:stCondLst>
                                  <p:childTnLst>
                                    <p:set>
                                      <p:cBhvr>
                                        <p:cTn id="28" dur="1000" fill="hold">
                                          <p:stCondLst>
                                            <p:cond delay="0"/>
                                          </p:stCondLst>
                                        </p:cTn>
                                        <p:tgtEl>
                                          <p:spTgt spid="6"/>
                                        </p:tgtEl>
                                        <p:attrNameLst>
                                          <p:attrName>style.visibility</p:attrName>
                                        </p:attrNameLst>
                                      </p:cBhvr>
                                      <p:to>
                                        <p:strVal val="visible"/>
                                      </p:to>
                                    </p:set>
                                    <p:animEffect transition="in" filter="wipe(left)">
                                      <p:cBhvr>
                                        <p:cTn id="2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P spid="10" grpId="0"/>
      <p:bldP spid="8" grpId="0"/>
      <p:bldP spid="6"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941936" y="1076483"/>
            <a:ext cx="5238115" cy="540148"/>
          </a:xfrm>
          <a:prstGeom prst="rect">
            <a:avLst/>
          </a:prstGeom>
          <a:noFill/>
          <a:ln w="9525">
            <a:noFill/>
          </a:ln>
        </p:spPr>
        <p:txBody>
          <a:bodyPr wrap="square">
            <a:spAutoFit/>
          </a:bodyPr>
          <a:lstStyle/>
          <a:p>
            <a:pPr algn="l">
              <a:lnSpc>
                <a:spcPct val="150000"/>
              </a:lnSpc>
              <a:buClrTx/>
              <a:buSzTx/>
              <a:buFontTx/>
            </a:pPr>
            <a:r>
              <a:rPr sz="2200" b="1" dirty="0">
                <a:latin typeface="Times New Roman" panose="02020603050405020304" pitchFamily="18" charset="0"/>
                <a:ea typeface="微软雅黑" panose="020B0503020204020204" pitchFamily="34" charset="-122"/>
                <a:cs typeface="微软雅黑" panose="020B0503020204020204" pitchFamily="34" charset="-122"/>
                <a:sym typeface="+mn-ea"/>
              </a:rPr>
              <a:t>4.3.3 IPv4子网划分</a:t>
            </a:r>
          </a:p>
        </p:txBody>
      </p:sp>
      <p:sp>
        <p:nvSpPr>
          <p:cNvPr id="4" name="矩形 3"/>
          <p:cNvSpPr/>
          <p:nvPr/>
        </p:nvSpPr>
        <p:spPr>
          <a:xfrm>
            <a:off x="1037763" y="1971357"/>
            <a:ext cx="4082415" cy="3161699"/>
          </a:xfrm>
          <a:prstGeom prst="rect">
            <a:avLst/>
          </a:prstGeom>
        </p:spPr>
        <p:txBody>
          <a:bodyPr wrap="square">
            <a:spAutoFit/>
          </a:bodyPr>
          <a:lstStyle/>
          <a:p>
            <a:pPr marL="342900" indent="-342900">
              <a:lnSpc>
                <a:spcPct val="170000"/>
              </a:lnSpc>
              <a:buAutoNum type="arabicPeriod"/>
            </a:pPr>
            <a:r>
              <a:rPr lang="zh-CN" altLang="en-US" sz="2000" noProof="0" dirty="0">
                <a:ln>
                  <a:noFill/>
                </a:ln>
                <a:effectLst/>
                <a:uLnTx/>
                <a:uFillTx/>
                <a:latin typeface="Times New Roman" panose="02020603050405020304" pitchFamily="18" charset="0"/>
                <a:ea typeface="微软雅黑" panose="020B0503020204020204" pitchFamily="34" charset="-122"/>
                <a:cs typeface="微软雅黑" panose="020B0503020204020204" pitchFamily="34" charset="-122"/>
                <a:sym typeface="+mn-ea"/>
              </a:rPr>
              <a:t>划分子网的三级地址结构</a:t>
            </a:r>
            <a:endParaRPr lang="zh-CN" altLang="en-US" sz="2000" b="0" noProof="0" dirty="0">
              <a:ln>
                <a:noFill/>
              </a:ln>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indent="-342900">
              <a:lnSpc>
                <a:spcPct val="170000"/>
              </a:lnSpc>
              <a:buAutoNum type="arabicPeriod"/>
            </a:pPr>
            <a:r>
              <a:rPr lang="zh-CN" altLang="en-US" sz="2000" noProof="0" dirty="0">
                <a:ln>
                  <a:noFill/>
                </a:ln>
                <a:effectLst/>
                <a:uLnTx/>
                <a:uFillTx/>
                <a:latin typeface="Times New Roman" panose="02020603050405020304" pitchFamily="18" charset="0"/>
                <a:ea typeface="微软雅黑" panose="020B0503020204020204" pitchFamily="34" charset="-122"/>
                <a:cs typeface="微软雅黑" panose="020B0503020204020204" pitchFamily="34" charset="-122"/>
                <a:sym typeface="+mn-ea"/>
              </a:rPr>
              <a:t>三级 IP 地址</a:t>
            </a:r>
            <a:endParaRPr lang="zh-CN" altLang="en-US" sz="2000" b="0" noProof="0" dirty="0">
              <a:ln>
                <a:noFill/>
              </a:ln>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indent="-342900">
              <a:lnSpc>
                <a:spcPct val="170000"/>
              </a:lnSpc>
              <a:buAutoNum type="arabicPeriod"/>
            </a:pPr>
            <a:r>
              <a:rPr lang="zh-CN" altLang="en-US" sz="2000" noProof="0" dirty="0">
                <a:ln>
                  <a:noFill/>
                </a:ln>
                <a:effectLst/>
                <a:uLnTx/>
                <a:uFillTx/>
                <a:latin typeface="Times New Roman" panose="02020603050405020304" pitchFamily="18" charset="0"/>
                <a:ea typeface="微软雅黑" panose="020B0503020204020204" pitchFamily="34" charset="-122"/>
                <a:cs typeface="微软雅黑" panose="020B0503020204020204" pitchFamily="34" charset="-122"/>
                <a:sym typeface="+mn-ea"/>
              </a:rPr>
              <a:t>子网掩码</a:t>
            </a:r>
            <a:endParaRPr lang="zh-CN" altLang="en-US" sz="2000" b="0" noProof="0" dirty="0">
              <a:ln>
                <a:noFill/>
              </a:ln>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indent="-342900">
              <a:lnSpc>
                <a:spcPct val="170000"/>
              </a:lnSpc>
              <a:buAutoNum type="arabicPeriod"/>
            </a:pPr>
            <a:r>
              <a:rPr lang="zh-CN" altLang="en-US" sz="2000" noProof="0" dirty="0">
                <a:ln>
                  <a:noFill/>
                </a:ln>
                <a:effectLst/>
                <a:uLnTx/>
                <a:uFillTx/>
                <a:latin typeface="Times New Roman" panose="02020603050405020304" pitchFamily="18" charset="0"/>
                <a:ea typeface="微软雅黑" panose="020B0503020204020204" pitchFamily="34" charset="-122"/>
                <a:cs typeface="微软雅黑" panose="020B0503020204020204" pitchFamily="34" charset="-122"/>
                <a:sym typeface="+mn-ea"/>
              </a:rPr>
              <a:t>子网规划示例</a:t>
            </a:r>
            <a:endParaRPr lang="zh-CN" altLang="en-US" sz="2000" b="0" noProof="0" dirty="0">
              <a:ln>
                <a:noFill/>
              </a:ln>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indent="-342900">
              <a:lnSpc>
                <a:spcPct val="170000"/>
              </a:lnSpc>
              <a:buAutoNum type="arabicPeriod"/>
            </a:pPr>
            <a:r>
              <a:rPr lang="zh-CN" altLang="en-US" sz="2000" noProof="0" dirty="0">
                <a:ln>
                  <a:noFill/>
                </a:ln>
                <a:effectLst/>
                <a:uLnTx/>
                <a:uFillTx/>
                <a:latin typeface="Times New Roman" panose="02020603050405020304" pitchFamily="18" charset="0"/>
                <a:ea typeface="微软雅黑" panose="020B0503020204020204" pitchFamily="34" charset="-122"/>
                <a:cs typeface="微软雅黑" panose="020B0503020204020204" pitchFamily="34" charset="-122"/>
                <a:sym typeface="+mn-ea"/>
              </a:rPr>
              <a:t>全0全1的子网号</a:t>
            </a:r>
            <a:endParaRPr lang="zh-CN" altLang="en-US" sz="2000" b="0" noProof="0" dirty="0">
              <a:ln>
                <a:noFill/>
              </a:ln>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342900" indent="-342900">
              <a:lnSpc>
                <a:spcPct val="170000"/>
              </a:lnSpc>
              <a:buAutoNum type="arabicPeriod"/>
            </a:pPr>
            <a:r>
              <a:rPr lang="zh-CN" altLang="en-US" sz="2000" noProof="0" dirty="0">
                <a:ln>
                  <a:noFill/>
                </a:ln>
                <a:effectLst/>
                <a:uLnTx/>
                <a:uFillTx/>
                <a:latin typeface="Times New Roman" panose="02020603050405020304" pitchFamily="18" charset="0"/>
                <a:ea typeface="微软雅黑" panose="020B0503020204020204" pitchFamily="34" charset="-122"/>
                <a:cs typeface="微软雅黑" panose="020B0503020204020204" pitchFamily="34" charset="-122"/>
                <a:sym typeface="+mn-ea"/>
              </a:rPr>
              <a:t>问题</a:t>
            </a:r>
            <a:endParaRPr kumimoji="0" lang="zh-CN" altLang="en-US" sz="2000" b="0" i="0" u="none" strike="noStrike" cap="none" spc="0" normalizeH="0" noProof="0" dirty="0">
              <a:ln>
                <a:noFill/>
              </a:ln>
              <a:effectLst/>
              <a:uLnTx/>
              <a:uFillTx/>
              <a:latin typeface="Times New Roman" panose="02020603050405020304" pitchFamily="18" charset="0"/>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969645" y="912495"/>
            <a:ext cx="5238115" cy="598805"/>
          </a:xfrm>
          <a:prstGeom prst="rect">
            <a:avLst/>
          </a:prstGeom>
          <a:noFill/>
          <a:ln w="9525">
            <a:noFill/>
          </a:ln>
        </p:spPr>
        <p:txBody>
          <a:bodyPr wrap="square">
            <a:spAutoFit/>
          </a:bodyPr>
          <a:lstStyle/>
          <a:p>
            <a:pPr algn="l">
              <a:lnSpc>
                <a:spcPct val="150000"/>
              </a:lnSpc>
              <a:buClrTx/>
              <a:buSzTx/>
              <a:buFontTx/>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4.3.3 IPv4子网划分</a:t>
            </a:r>
          </a:p>
        </p:txBody>
      </p:sp>
      <p:sp>
        <p:nvSpPr>
          <p:cNvPr id="13316" name="文本框 8"/>
          <p:cNvSpPr txBox="1"/>
          <p:nvPr/>
        </p:nvSpPr>
        <p:spPr>
          <a:xfrm>
            <a:off x="1216025" y="1619250"/>
            <a:ext cx="5238115" cy="598805"/>
          </a:xfrm>
          <a:prstGeom prst="rect">
            <a:avLst/>
          </a:prstGeom>
          <a:noFill/>
          <a:ln w="9525">
            <a:noFill/>
          </a:ln>
        </p:spPr>
        <p:txBody>
          <a:bodyPr wrap="square">
            <a:spAutoFit/>
          </a:bodyPr>
          <a:lstStyle/>
          <a:p>
            <a:pPr>
              <a:lnSpc>
                <a:spcPct val="150000"/>
              </a:lnSpc>
            </a:pP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动机：</a:t>
            </a:r>
            <a:endParaRPr sz="2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p:nvPr/>
        </p:nvSpPr>
        <p:spPr>
          <a:xfrm>
            <a:off x="1216025" y="2079625"/>
            <a:ext cx="9828530" cy="1424305"/>
          </a:xfrm>
          <a:prstGeom prst="rect">
            <a:avLst/>
          </a:prstGeom>
        </p:spPr>
        <p:txBody>
          <a:bodyPr wrap="square">
            <a:spAutoFit/>
          </a:bodyPr>
          <a:lstStyle/>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IP 地址空间的利用率有时很低：少数大型网络(如A类网络)用不了那么多主机号</a:t>
            </a:r>
          </a:p>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给每一个物理网络分配一个网络号会使路由表变得太大而使网络性能变坏</a:t>
            </a:r>
          </a:p>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两级的 IP 地址不够灵活</a:t>
            </a:r>
          </a:p>
        </p:txBody>
      </p:sp>
      <p:sp>
        <p:nvSpPr>
          <p:cNvPr id="5" name="文本框 8"/>
          <p:cNvSpPr txBox="1"/>
          <p:nvPr/>
        </p:nvSpPr>
        <p:spPr>
          <a:xfrm>
            <a:off x="1216025" y="3705860"/>
            <a:ext cx="5238115" cy="598805"/>
          </a:xfrm>
          <a:prstGeom prst="rect">
            <a:avLst/>
          </a:prstGeom>
          <a:noFill/>
          <a:ln w="9525">
            <a:noFill/>
          </a:ln>
        </p:spPr>
        <p:txBody>
          <a:bodyPr wrap="square">
            <a:spAutoFit/>
          </a:bodyPr>
          <a:lstStyle/>
          <a:p>
            <a:pPr>
              <a:lnSpc>
                <a:spcPct val="150000"/>
              </a:lnSpc>
            </a:pP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做法：</a:t>
            </a:r>
            <a:endParaRPr sz="2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nvSpPr>
        <p:spPr>
          <a:xfrm>
            <a:off x="1216025" y="4254500"/>
            <a:ext cx="9523730" cy="979805"/>
          </a:xfrm>
          <a:prstGeom prst="rect">
            <a:avLst/>
          </a:prstGeom>
        </p:spPr>
        <p:txBody>
          <a:bodyPr wrap="square">
            <a:spAutoFit/>
          </a:bodyPr>
          <a:lstStyle/>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由两级划分变为三级划分：从主机位中拿出若干位作为</a:t>
            </a:r>
            <a:r>
              <a:rPr lang="zh-CN" altLang="en-US" sz="1700" b="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子网位</a:t>
            </a:r>
            <a:r>
              <a:rPr lang="zh-CN" altLang="en-US" sz="1700" dirty="0">
                <a:latin typeface="微软雅黑" panose="020B0503020204020204" pitchFamily="34" charset="-122"/>
                <a:ea typeface="微软雅黑" panose="020B0503020204020204" pitchFamily="34" charset="-122"/>
                <a:sym typeface="+mn-ea"/>
              </a:rPr>
              <a:t>（也叫</a:t>
            </a:r>
            <a:r>
              <a:rPr lang="zh-CN" altLang="en-US" sz="1700" b="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子网号字段</a:t>
            </a:r>
            <a:r>
              <a:rPr lang="zh-CN" altLang="en-US" sz="1700" dirty="0">
                <a:latin typeface="微软雅黑" panose="020B0503020204020204" pitchFamily="34" charset="-122"/>
                <a:ea typeface="微软雅黑" panose="020B0503020204020204" pitchFamily="34" charset="-122"/>
                <a:sym typeface="+mn-ea"/>
              </a:rPr>
              <a:t>），从而将一个网络进一步划分成多个子网</a:t>
            </a: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fade">
                                      <p:cBhvr>
                                        <p:cTn id="17" dur="1000"/>
                                        <p:tgtEl>
                                          <p:spTgt spid="13316"/>
                                        </p:tgtEl>
                                      </p:cBhvr>
                                    </p:animEffect>
                                    <p:anim calcmode="lin" valueType="num">
                                      <p:cBhvr>
                                        <p:cTn id="18" dur="1000" fill="hold"/>
                                        <p:tgtEl>
                                          <p:spTgt spid="13316"/>
                                        </p:tgtEl>
                                        <p:attrNameLst>
                                          <p:attrName>ppt_x</p:attrName>
                                        </p:attrNameLst>
                                      </p:cBhvr>
                                      <p:tavLst>
                                        <p:tav tm="0">
                                          <p:val>
                                            <p:strVal val="#ppt_x"/>
                                          </p:val>
                                        </p:tav>
                                        <p:tav tm="100000">
                                          <p:val>
                                            <p:strVal val="#ppt_x"/>
                                          </p:val>
                                        </p:tav>
                                      </p:tavLst>
                                    </p:anim>
                                    <p:anim calcmode="lin" valueType="num">
                                      <p:cBhvr>
                                        <p:cTn id="19" dur="1000" fill="hold"/>
                                        <p:tgtEl>
                                          <p:spTgt spid="13316"/>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000" fill="hold">
                                          <p:stCondLst>
                                            <p:cond delay="0"/>
                                          </p:stCondLst>
                                        </p:cTn>
                                        <p:tgtEl>
                                          <p:spTgt spid="10"/>
                                        </p:tgtEl>
                                        <p:attrNameLst>
                                          <p:attrName>style.visibility</p:attrName>
                                        </p:attrNameLst>
                                      </p:cBhvr>
                                      <p:to>
                                        <p:strVal val="visible"/>
                                      </p:to>
                                    </p:set>
                                    <p:animEffect transition="in" filter="wipe(left)">
                                      <p:cBhvr>
                                        <p:cTn id="23" dur="1000"/>
                                        <p:tgtEl>
                                          <p:spTgt spid="10"/>
                                        </p:tgtEl>
                                      </p:cBhvr>
                                    </p:animEffect>
                                  </p:childTnLst>
                                </p:cTn>
                              </p:par>
                            </p:childTnLst>
                          </p:cTn>
                        </p:par>
                        <p:par>
                          <p:cTn id="24" fill="hold">
                            <p:stCondLst>
                              <p:cond delay="3500"/>
                            </p:stCondLst>
                            <p:childTnLst>
                              <p:par>
                                <p:cTn id="25" presetID="42" presetClass="entr" presetSubtype="0"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par>
                          <p:cTn id="30" fill="hold">
                            <p:stCondLst>
                              <p:cond delay="4500"/>
                            </p:stCondLst>
                            <p:childTnLst>
                              <p:par>
                                <p:cTn id="31" presetID="22" presetClass="entr" presetSubtype="8" fill="hold" grpId="0" nodeType="afterEffect">
                                  <p:stCondLst>
                                    <p:cond delay="0"/>
                                  </p:stCondLst>
                                  <p:childTnLst>
                                    <p:set>
                                      <p:cBhvr>
                                        <p:cTn id="32" dur="1000" fill="hold">
                                          <p:stCondLst>
                                            <p:cond delay="0"/>
                                          </p:stCondLst>
                                        </p:cTn>
                                        <p:tgtEl>
                                          <p:spTgt spid="8"/>
                                        </p:tgtEl>
                                        <p:attrNameLst>
                                          <p:attrName>style.visibility</p:attrName>
                                        </p:attrNameLst>
                                      </p:cBhvr>
                                      <p:to>
                                        <p:strVal val="visible"/>
                                      </p:to>
                                    </p:set>
                                    <p:animEffect transition="in" filter="wipe(left)">
                                      <p:cBhvr>
                                        <p:cTn id="3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P spid="13316" grpId="0"/>
      <p:bldP spid="10" grpId="0"/>
      <p:bldP spid="5"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817245" y="912495"/>
            <a:ext cx="5238115" cy="598805"/>
          </a:xfrm>
          <a:prstGeom prst="rect">
            <a:avLst/>
          </a:prstGeom>
          <a:noFill/>
          <a:ln w="9525">
            <a:noFill/>
          </a:ln>
        </p:spPr>
        <p:txBody>
          <a:bodyPr wrap="square">
            <a:spAutoFit/>
          </a:bodyPr>
          <a:lstStyle/>
          <a:p>
            <a:pPr algn="l">
              <a:lnSpc>
                <a:spcPct val="150000"/>
              </a:lnSpc>
              <a:buClrTx/>
              <a:buSzTx/>
              <a:buFontTx/>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4.3.3 IPv4子网划分</a:t>
            </a:r>
          </a:p>
        </p:txBody>
      </p:sp>
      <p:sp>
        <p:nvSpPr>
          <p:cNvPr id="41990" name="矩形 5"/>
          <p:cNvSpPr/>
          <p:nvPr/>
        </p:nvSpPr>
        <p:spPr>
          <a:xfrm>
            <a:off x="993775" y="1754505"/>
            <a:ext cx="4460240" cy="2883535"/>
          </a:xfrm>
          <a:prstGeom prst="rect">
            <a:avLst/>
          </a:prstGeom>
          <a:noFill/>
          <a:ln w="9525">
            <a:noFill/>
          </a:ln>
        </p:spPr>
        <p:txBody>
          <a:bodyPr wrap="square">
            <a:spAutoFit/>
          </a:bodyPr>
          <a:lstStyle/>
          <a:p>
            <a:pPr marL="285750" indent="-285750">
              <a:lnSpc>
                <a:spcPct val="140000"/>
              </a:lnSpc>
              <a:buFont typeface="Wingdings" panose="05000000000000000000" pitchFamily="2" charset="2"/>
              <a:buChar char="Ø"/>
            </a:pPr>
            <a:r>
              <a:rPr lang="zh-CN" altLang="zh-CN" sz="1700" b="0" dirty="0">
                <a:latin typeface="微软雅黑" panose="020B0503020204020204" pitchFamily="34" charset="-122"/>
                <a:ea typeface="微软雅黑" panose="020B0503020204020204" pitchFamily="34" charset="-122"/>
              </a:rPr>
              <a:t>子网划分纯属</a:t>
            </a:r>
            <a:r>
              <a:rPr lang="zh-CN" altLang="zh-CN" sz="1700" b="0" dirty="0">
                <a:solidFill>
                  <a:srgbClr val="FF0000"/>
                </a:solidFill>
                <a:latin typeface="微软雅黑" panose="020B0503020204020204" pitchFamily="34" charset="-122"/>
                <a:ea typeface="微软雅黑" panose="020B0503020204020204" pitchFamily="34" charset="-122"/>
              </a:rPr>
              <a:t>本单位内部事</a:t>
            </a:r>
            <a:r>
              <a:rPr lang="zh-CN" altLang="zh-CN" sz="1700" b="0" dirty="0">
                <a:latin typeface="微软雅黑" panose="020B0503020204020204" pitchFamily="34" charset="-122"/>
                <a:ea typeface="微软雅黑" panose="020B0503020204020204" pitchFamily="34" charset="-122"/>
              </a:rPr>
              <a:t>，单位以外看不</a:t>
            </a:r>
            <a:r>
              <a:rPr lang="zh-CN" altLang="en-US" sz="1700" b="0" dirty="0">
                <a:latin typeface="微软雅黑" panose="020B0503020204020204" pitchFamily="34" charset="-122"/>
                <a:ea typeface="微软雅黑" panose="020B0503020204020204" pitchFamily="34" charset="-122"/>
              </a:rPr>
              <a:t>到这种</a:t>
            </a:r>
            <a:r>
              <a:rPr lang="zh-CN" altLang="zh-CN" sz="1700" b="0" dirty="0">
                <a:latin typeface="微软雅黑" panose="020B0503020204020204" pitchFamily="34" charset="-122"/>
                <a:ea typeface="微软雅黑" panose="020B0503020204020204" pitchFamily="34" charset="-122"/>
              </a:rPr>
              <a:t>划分</a:t>
            </a:r>
          </a:p>
          <a:p>
            <a:pPr indent="0">
              <a:lnSpc>
                <a:spcPct val="120000"/>
              </a:lnSpc>
              <a:buFont typeface="Wingdings" panose="05000000000000000000" pitchFamily="2" charset="2"/>
              <a:buNone/>
            </a:pPr>
            <a:endParaRPr lang="en-US" altLang="zh-CN" sz="1700" b="0" dirty="0">
              <a:latin typeface="微软雅黑" panose="020B0503020204020204" pitchFamily="34" charset="-122"/>
              <a:ea typeface="微软雅黑" panose="020B0503020204020204" pitchFamily="34" charset="-122"/>
            </a:endParaRPr>
          </a:p>
          <a:p>
            <a:pPr marL="285750" indent="-285750">
              <a:lnSpc>
                <a:spcPct val="120000"/>
              </a:lnSpc>
              <a:buFont typeface="Wingdings" panose="05000000000000000000" pitchFamily="2" charset="2"/>
              <a:buChar char="Ø"/>
            </a:pPr>
            <a:r>
              <a:rPr lang="zh-CN" altLang="en-US" sz="1700" b="0" dirty="0">
                <a:latin typeface="微软雅黑" panose="020B0503020204020204" pitchFamily="34" charset="-122"/>
                <a:ea typeface="微软雅黑" panose="020B0503020204020204" pitchFamily="34" charset="-122"/>
              </a:rPr>
              <a:t>从外部看，该单位仍只有</a:t>
            </a:r>
            <a:r>
              <a:rPr lang="zh-CN" altLang="en-US" sz="1700" dirty="0">
                <a:solidFill>
                  <a:srgbClr val="FF0000"/>
                </a:solidFill>
                <a:latin typeface="微软雅黑" panose="020B0503020204020204" pitchFamily="34" charset="-122"/>
                <a:ea typeface="微软雅黑" panose="020B0503020204020204" pitchFamily="34" charset="-122"/>
              </a:rPr>
              <a:t>一个网络号</a:t>
            </a:r>
          </a:p>
          <a:p>
            <a:pPr marL="285750" indent="-285750">
              <a:lnSpc>
                <a:spcPct val="120000"/>
              </a:lnSpc>
              <a:buFont typeface="Wingdings" panose="05000000000000000000" pitchFamily="2" charset="2"/>
              <a:buChar char="Ø"/>
            </a:pPr>
            <a:endParaRPr lang="zh-CN" altLang="en-US" sz="1700" dirty="0">
              <a:solidFill>
                <a:srgbClr val="FF0000"/>
              </a:solidFill>
              <a:latin typeface="微软雅黑" panose="020B0503020204020204" pitchFamily="34" charset="-122"/>
              <a:ea typeface="微软雅黑" panose="020B0503020204020204" pitchFamily="34" charset="-122"/>
            </a:endParaRPr>
          </a:p>
          <a:p>
            <a:pPr marL="285750" indent="-285750">
              <a:lnSpc>
                <a:spcPct val="140000"/>
              </a:lnSpc>
              <a:buFont typeface="Wingdings" panose="05000000000000000000" pitchFamily="2" charset="2"/>
              <a:buChar char="Ø"/>
            </a:pPr>
            <a:r>
              <a:rPr lang="zh-CN" altLang="en-US" sz="1700" b="0" dirty="0">
                <a:latin typeface="微软雅黑" panose="020B0503020204020204" pitchFamily="34" charset="-122"/>
                <a:ea typeface="微软雅黑" panose="020B0503020204020204" pitchFamily="34" charset="-122"/>
              </a:rPr>
              <a:t>外面分组进入本单位内网，由路由器根据</a:t>
            </a:r>
            <a:r>
              <a:rPr lang="zh-CN" altLang="en-US" sz="1700" dirty="0">
                <a:solidFill>
                  <a:srgbClr val="FF0000"/>
                </a:solidFill>
                <a:latin typeface="微软雅黑" panose="020B0503020204020204" pitchFamily="34" charset="-122"/>
                <a:ea typeface="微软雅黑" panose="020B0503020204020204" pitchFamily="34" charset="-122"/>
              </a:rPr>
              <a:t>子网地址</a:t>
            </a:r>
            <a:r>
              <a:rPr lang="zh-CN" altLang="en-US" sz="1700" b="0" dirty="0">
                <a:latin typeface="微软雅黑" panose="020B0503020204020204" pitchFamily="34" charset="-122"/>
                <a:ea typeface="微软雅黑" panose="020B0503020204020204" pitchFamily="34" charset="-122"/>
              </a:rPr>
              <a:t>进行选路，最后找到内部主机。（</a:t>
            </a:r>
            <a:r>
              <a:rPr lang="zh-CN" altLang="en-US" b="1" dirty="0">
                <a:solidFill>
                  <a:srgbClr val="FF0000"/>
                </a:solidFill>
                <a:latin typeface="微软雅黑" panose="020B0503020204020204" pitchFamily="34" charset="-122"/>
                <a:ea typeface="微软雅黑" panose="020B0503020204020204" pitchFamily="34" charset="-122"/>
              </a:rPr>
              <a:t>思考</a:t>
            </a:r>
            <a:r>
              <a:rPr lang="zh-CN" altLang="en-US" sz="1700" b="0" dirty="0">
                <a:latin typeface="微软雅黑" panose="020B0503020204020204" pitchFamily="34" charset="-122"/>
                <a:ea typeface="微软雅黑" panose="020B0503020204020204" pitchFamily="34" charset="-122"/>
              </a:rPr>
              <a:t>：</a:t>
            </a:r>
            <a:r>
              <a:rPr lang="zh-CN" altLang="en-US" sz="1700" b="0" dirty="0">
                <a:solidFill>
                  <a:srgbClr val="FF0000"/>
                </a:solidFill>
                <a:latin typeface="微软雅黑" panose="020B0503020204020204" pitchFamily="34" charset="-122"/>
                <a:ea typeface="微软雅黑" panose="020B0503020204020204" pitchFamily="34" charset="-122"/>
              </a:rPr>
              <a:t>怎么获得子网地址？</a:t>
            </a:r>
            <a:r>
              <a:rPr lang="zh-CN" altLang="en-US" sz="1700" b="0" dirty="0">
                <a:latin typeface="微软雅黑" panose="020B0503020204020204" pitchFamily="34" charset="-122"/>
                <a:ea typeface="微软雅黑" panose="020B0503020204020204" pitchFamily="34" charset="-122"/>
              </a:rPr>
              <a:t>）</a:t>
            </a:r>
            <a:endParaRPr lang="en-US" altLang="zh-CN" sz="1700" b="0" dirty="0">
              <a:latin typeface="微软雅黑" panose="020B0503020204020204" pitchFamily="34" charset="-122"/>
              <a:ea typeface="微软雅黑" panose="020B0503020204020204" pitchFamily="34" charset="-122"/>
            </a:endParaRPr>
          </a:p>
        </p:txBody>
      </p:sp>
      <p:sp>
        <p:nvSpPr>
          <p:cNvPr id="7" name="下箭头 6"/>
          <p:cNvSpPr/>
          <p:nvPr/>
        </p:nvSpPr>
        <p:spPr>
          <a:xfrm>
            <a:off x="2908300" y="4724400"/>
            <a:ext cx="287338" cy="504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grpSp>
        <p:nvGrpSpPr>
          <p:cNvPr id="4" name="组合 3"/>
          <p:cNvGrpSpPr/>
          <p:nvPr/>
        </p:nvGrpSpPr>
        <p:grpSpPr>
          <a:xfrm>
            <a:off x="5929630" y="1841500"/>
            <a:ext cx="4798060" cy="3762375"/>
            <a:chOff x="9338" y="2510"/>
            <a:chExt cx="7556" cy="5925"/>
          </a:xfrm>
        </p:grpSpPr>
        <p:pic>
          <p:nvPicPr>
            <p:cNvPr id="41988" name="图片 3"/>
            <p:cNvPicPr>
              <a:picLocks noChangeAspect="1"/>
            </p:cNvPicPr>
            <p:nvPr/>
          </p:nvPicPr>
          <p:blipFill>
            <a:blip r:embed="rId2"/>
            <a:stretch>
              <a:fillRect/>
            </a:stretch>
          </p:blipFill>
          <p:spPr>
            <a:xfrm>
              <a:off x="9338" y="2510"/>
              <a:ext cx="7555" cy="2270"/>
            </a:xfrm>
            <a:prstGeom prst="rect">
              <a:avLst/>
            </a:prstGeom>
            <a:noFill/>
            <a:ln w="9525">
              <a:noFill/>
            </a:ln>
          </p:spPr>
        </p:pic>
        <p:pic>
          <p:nvPicPr>
            <p:cNvPr id="41989" name="图片 4"/>
            <p:cNvPicPr>
              <a:picLocks noChangeAspect="1"/>
            </p:cNvPicPr>
            <p:nvPr/>
          </p:nvPicPr>
          <p:blipFill>
            <a:blip r:embed="rId3"/>
            <a:stretch>
              <a:fillRect/>
            </a:stretch>
          </p:blipFill>
          <p:spPr>
            <a:xfrm>
              <a:off x="9536" y="5355"/>
              <a:ext cx="7358" cy="3081"/>
            </a:xfrm>
            <a:prstGeom prst="rect">
              <a:avLst/>
            </a:prstGeom>
            <a:noFill/>
            <a:ln w="9525">
              <a:noFill/>
            </a:ln>
          </p:spPr>
        </p:pic>
      </p:grpSp>
      <p:sp>
        <p:nvSpPr>
          <p:cNvPr id="41992" name="文本框 7"/>
          <p:cNvSpPr txBox="1"/>
          <p:nvPr/>
        </p:nvSpPr>
        <p:spPr>
          <a:xfrm>
            <a:off x="2329815" y="5356860"/>
            <a:ext cx="1443990" cy="460375"/>
          </a:xfrm>
          <a:prstGeom prst="rect">
            <a:avLst/>
          </a:prstGeom>
          <a:noFill/>
          <a:ln w="9525">
            <a:noFill/>
          </a:ln>
        </p:spPr>
        <p:txBody>
          <a:bodyPr wrap="square">
            <a:spAutoFit/>
          </a:bodyPr>
          <a:lstStyle/>
          <a:p>
            <a:pPr algn="dist"/>
            <a:r>
              <a:rPr lang="zh-CN" altLang="en-US" sz="2400" b="1" dirty="0">
                <a:solidFill>
                  <a:srgbClr val="FF0000"/>
                </a:solidFill>
                <a:latin typeface="微软雅黑" panose="020B0503020204020204" pitchFamily="34" charset="-122"/>
                <a:ea typeface="微软雅黑" panose="020B0503020204020204" pitchFamily="34" charset="-122"/>
              </a:rPr>
              <a:t>子网掩码</a:t>
            </a: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41990"/>
                                        </p:tgtEl>
                                        <p:attrNameLst>
                                          <p:attrName>style.visibility</p:attrName>
                                        </p:attrNameLst>
                                      </p:cBhvr>
                                      <p:to>
                                        <p:strVal val="visible"/>
                                      </p:to>
                                    </p:set>
                                    <p:animEffect transition="in" filter="wipe(left)">
                                      <p:cBhvr>
                                        <p:cTn id="17" dur="500"/>
                                        <p:tgtEl>
                                          <p:spTgt spid="419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500"/>
                            </p:stCondLst>
                            <p:childTnLst>
                              <p:par>
                                <p:cTn id="24" presetID="42" presetClass="entr" presetSubtype="0" fill="hold" grpId="0" nodeType="afterEffect">
                                  <p:stCondLst>
                                    <p:cond delay="0"/>
                                  </p:stCondLst>
                                  <p:childTnLst>
                                    <p:set>
                                      <p:cBhvr>
                                        <p:cTn id="25" dur="1" fill="hold">
                                          <p:stCondLst>
                                            <p:cond delay="0"/>
                                          </p:stCondLst>
                                        </p:cTn>
                                        <p:tgtEl>
                                          <p:spTgt spid="41992"/>
                                        </p:tgtEl>
                                        <p:attrNameLst>
                                          <p:attrName>style.visibility</p:attrName>
                                        </p:attrNameLst>
                                      </p:cBhvr>
                                      <p:to>
                                        <p:strVal val="visible"/>
                                      </p:to>
                                    </p:set>
                                    <p:animEffect transition="in" filter="fade">
                                      <p:cBhvr>
                                        <p:cTn id="26" dur="1000"/>
                                        <p:tgtEl>
                                          <p:spTgt spid="41992"/>
                                        </p:tgtEl>
                                      </p:cBhvr>
                                    </p:animEffect>
                                    <p:anim calcmode="lin" valueType="num">
                                      <p:cBhvr>
                                        <p:cTn id="27" dur="1000" fill="hold"/>
                                        <p:tgtEl>
                                          <p:spTgt spid="41992"/>
                                        </p:tgtEl>
                                        <p:attrNameLst>
                                          <p:attrName>ppt_x</p:attrName>
                                        </p:attrNameLst>
                                      </p:cBhvr>
                                      <p:tavLst>
                                        <p:tav tm="0">
                                          <p:val>
                                            <p:strVal val="#ppt_x"/>
                                          </p:val>
                                        </p:tav>
                                        <p:tav tm="100000">
                                          <p:val>
                                            <p:strVal val="#ppt_x"/>
                                          </p:val>
                                        </p:tav>
                                      </p:tavLst>
                                    </p:anim>
                                    <p:anim calcmode="lin" valueType="num">
                                      <p:cBhvr>
                                        <p:cTn id="28" dur="1000" fill="hold"/>
                                        <p:tgtEl>
                                          <p:spTgt spid="41992"/>
                                        </p:tgtEl>
                                        <p:attrNameLst>
                                          <p:attrName>ppt_y</p:attrName>
                                        </p:attrNameLst>
                                      </p:cBhvr>
                                      <p:tavLst>
                                        <p:tav tm="0">
                                          <p:val>
                                            <p:strVal val="#ppt_y+.1"/>
                                          </p:val>
                                        </p:tav>
                                        <p:tav tm="100000">
                                          <p:val>
                                            <p:strVal val="#ppt_y"/>
                                          </p:val>
                                        </p:tav>
                                      </p:tavLst>
                                    </p:anim>
                                  </p:childTnLst>
                                </p:cTn>
                              </p:par>
                            </p:childTnLst>
                          </p:cTn>
                        </p:par>
                        <p:par>
                          <p:cTn id="29" fill="hold">
                            <p:stCondLst>
                              <p:cond delay="1500"/>
                            </p:stCondLst>
                            <p:childTnLst>
                              <p:par>
                                <p:cTn id="30" presetID="42" presetClass="entr" presetSubtype="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1000"/>
                                        <p:tgtEl>
                                          <p:spTgt spid="4"/>
                                        </p:tgtEl>
                                      </p:cBhvr>
                                    </p:animEffect>
                                    <p:anim calcmode="lin" valueType="num">
                                      <p:cBhvr>
                                        <p:cTn id="33" dur="1000" fill="hold"/>
                                        <p:tgtEl>
                                          <p:spTgt spid="4"/>
                                        </p:tgtEl>
                                        <p:attrNameLst>
                                          <p:attrName>ppt_x</p:attrName>
                                        </p:attrNameLst>
                                      </p:cBhvr>
                                      <p:tavLst>
                                        <p:tav tm="0">
                                          <p:val>
                                            <p:strVal val="#ppt_x"/>
                                          </p:val>
                                        </p:tav>
                                        <p:tav tm="100000">
                                          <p:val>
                                            <p:strVal val="#ppt_x"/>
                                          </p:val>
                                        </p:tav>
                                      </p:tavLst>
                                    </p:anim>
                                    <p:anim calcmode="lin" valueType="num">
                                      <p:cBhvr>
                                        <p:cTn id="3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P spid="41990" grpId="0"/>
      <p:bldP spid="7" grpId="0" animBg="1"/>
      <p:bldP spid="4199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817245" y="912495"/>
            <a:ext cx="5238115" cy="598805"/>
          </a:xfrm>
          <a:prstGeom prst="rect">
            <a:avLst/>
          </a:prstGeom>
          <a:noFill/>
          <a:ln w="9525">
            <a:noFill/>
          </a:ln>
        </p:spPr>
        <p:txBody>
          <a:bodyPr wrap="square">
            <a:spAutoFit/>
          </a:bodyPr>
          <a:lstStyle/>
          <a:p>
            <a:pPr algn="l">
              <a:lnSpc>
                <a:spcPct val="150000"/>
              </a:lnSpc>
              <a:buClrTx/>
              <a:buSzTx/>
              <a:buFontTx/>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4.3.3 IPv4子网划分</a:t>
            </a:r>
          </a:p>
        </p:txBody>
      </p:sp>
      <p:graphicFrame>
        <p:nvGraphicFramePr>
          <p:cNvPr id="44036" name="Object 1"/>
          <p:cNvGraphicFramePr>
            <a:graphicFrameLocks noChangeAspect="1"/>
          </p:cNvGraphicFramePr>
          <p:nvPr/>
        </p:nvGraphicFramePr>
        <p:xfrm>
          <a:off x="1157605" y="1593215"/>
          <a:ext cx="8997950" cy="2703830"/>
        </p:xfrm>
        <a:graphic>
          <a:graphicData uri="http://schemas.openxmlformats.org/presentationml/2006/ole">
            <mc:AlternateContent xmlns:mc="http://schemas.openxmlformats.org/markup-compatibility/2006">
              <mc:Choice xmlns:v="urn:schemas-microsoft-com:vml" Requires="v">
                <p:oleObj r:id="rId2" imgW="12598400" imgH="3797300" progId="Visio.Drawing.11">
                  <p:embed/>
                </p:oleObj>
              </mc:Choice>
              <mc:Fallback>
                <p:oleObj r:id="rId2" imgW="12598400" imgH="3797300" progId="Visio.Drawing.11">
                  <p:embed/>
                  <p:pic>
                    <p:nvPicPr>
                      <p:cNvPr id="0" name="图片 3077"/>
                      <p:cNvPicPr/>
                      <p:nvPr/>
                    </p:nvPicPr>
                    <p:blipFill>
                      <a:blip r:embed="rId3"/>
                      <a:stretch>
                        <a:fillRect/>
                      </a:stretch>
                    </p:blipFill>
                    <p:spPr>
                      <a:xfrm>
                        <a:off x="1157605" y="1593215"/>
                        <a:ext cx="8997950" cy="2703830"/>
                      </a:xfrm>
                      <a:prstGeom prst="rect">
                        <a:avLst/>
                      </a:prstGeom>
                      <a:noFill/>
                      <a:ln w="38100">
                        <a:noFill/>
                        <a:miter/>
                      </a:ln>
                    </p:spPr>
                  </p:pic>
                </p:oleObj>
              </mc:Fallback>
            </mc:AlternateContent>
          </a:graphicData>
        </a:graphic>
      </p:graphicFrame>
      <p:pic>
        <p:nvPicPr>
          <p:cNvPr id="44037" name="图片 10"/>
          <p:cNvPicPr>
            <a:picLocks noChangeAspect="1"/>
          </p:cNvPicPr>
          <p:nvPr/>
        </p:nvPicPr>
        <p:blipFill>
          <a:blip r:embed="rId4"/>
          <a:stretch>
            <a:fillRect/>
          </a:stretch>
        </p:blipFill>
        <p:spPr>
          <a:xfrm>
            <a:off x="6169660" y="4283710"/>
            <a:ext cx="4711065" cy="1969770"/>
          </a:xfrm>
          <a:prstGeom prst="rect">
            <a:avLst/>
          </a:prstGeom>
          <a:noFill/>
          <a:ln w="9525">
            <a:noFill/>
          </a:ln>
        </p:spPr>
      </p:pic>
      <p:sp>
        <p:nvSpPr>
          <p:cNvPr id="17" name="矩形 16"/>
          <p:cNvSpPr/>
          <p:nvPr/>
        </p:nvSpPr>
        <p:spPr bwMode="auto">
          <a:xfrm>
            <a:off x="1157605" y="4550410"/>
            <a:ext cx="4681220" cy="1319530"/>
          </a:xfrm>
          <a:prstGeom prst="rect">
            <a:avLst/>
          </a:prstGeom>
          <a:noFill/>
          <a:ln w="9525" cap="flat" cmpd="sng" algn="ctr">
            <a:solidFill>
              <a:srgbClr val="A91F24"/>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prstClr val="black"/>
              </a:solidFill>
              <a:effectLst/>
              <a:uLnTx/>
              <a:uFillTx/>
              <a:latin typeface="字魂105号-简雅黑" panose="00000500000000000000" charset="-122"/>
              <a:ea typeface="字魂105号-简雅黑" panose="00000500000000000000" charset="-122"/>
            </a:endParaRPr>
          </a:p>
        </p:txBody>
      </p:sp>
      <p:sp>
        <p:nvSpPr>
          <p:cNvPr id="21" name="矩形 20"/>
          <p:cNvSpPr/>
          <p:nvPr/>
        </p:nvSpPr>
        <p:spPr>
          <a:xfrm>
            <a:off x="1317625" y="4585970"/>
            <a:ext cx="4431665" cy="1291590"/>
          </a:xfrm>
          <a:prstGeom prst="rect">
            <a:avLst/>
          </a:prstGeom>
        </p:spPr>
        <p:txBody>
          <a:bodyPr wrap="square">
            <a:spAutoFit/>
          </a:bodyPr>
          <a:lstStyle/>
          <a:p>
            <a:pPr algn="just" fontAlgn="base">
              <a:lnSpc>
                <a:spcPct val="150000"/>
              </a:lnSpc>
              <a:spcBef>
                <a:spcPct val="0"/>
              </a:spcBef>
              <a:spcAft>
                <a:spcPct val="0"/>
              </a:spcAft>
              <a:defRPr/>
            </a:pPr>
            <a:r>
              <a:rPr lang="zh-CN" altLang="en-US" sz="20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子网掩码</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：网络位和子网位全部置为</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1</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，主机位全部置为</a:t>
            </a:r>
            <a:r>
              <a:rPr lang="zh-CN" altLang="en-US" sz="16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0</a:t>
            </a:r>
            <a:r>
              <a:rPr lang="zh-CN" altLang="en-US" sz="16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lt"/>
              </a:rPr>
              <a:t>，所得到的点分十进制数即为子网掩码</a:t>
            </a: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4036"/>
                                        </p:tgtEl>
                                        <p:attrNameLst>
                                          <p:attrName>style.visibility</p:attrName>
                                        </p:attrNameLst>
                                      </p:cBhvr>
                                      <p:to>
                                        <p:strVal val="visible"/>
                                      </p:to>
                                    </p:set>
                                    <p:animEffect transition="in" filter="fade">
                                      <p:cBhvr>
                                        <p:cTn id="17" dur="1000"/>
                                        <p:tgtEl>
                                          <p:spTgt spid="44036"/>
                                        </p:tgtEl>
                                      </p:cBhvr>
                                    </p:animEffect>
                                    <p:anim calcmode="lin" valueType="num">
                                      <p:cBhvr>
                                        <p:cTn id="18" dur="1000" fill="hold"/>
                                        <p:tgtEl>
                                          <p:spTgt spid="44036"/>
                                        </p:tgtEl>
                                        <p:attrNameLst>
                                          <p:attrName>ppt_x</p:attrName>
                                        </p:attrNameLst>
                                      </p:cBhvr>
                                      <p:tavLst>
                                        <p:tav tm="0">
                                          <p:val>
                                            <p:strVal val="#ppt_x"/>
                                          </p:val>
                                        </p:tav>
                                        <p:tav tm="100000">
                                          <p:val>
                                            <p:strVal val="#ppt_x"/>
                                          </p:val>
                                        </p:tav>
                                      </p:tavLst>
                                    </p:anim>
                                    <p:anim calcmode="lin" valueType="num">
                                      <p:cBhvr>
                                        <p:cTn id="19" dur="1000" fill="hold"/>
                                        <p:tgtEl>
                                          <p:spTgt spid="44036"/>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500" fill="hold">
                                          <p:stCondLst>
                                            <p:cond delay="0"/>
                                          </p:stCondLst>
                                        </p:cTn>
                                        <p:tgtEl>
                                          <p:spTgt spid="44037"/>
                                        </p:tgtEl>
                                        <p:attrNameLst>
                                          <p:attrName>style.visibility</p:attrName>
                                        </p:attrNameLst>
                                      </p:cBhvr>
                                      <p:to>
                                        <p:strVal val="visible"/>
                                      </p:to>
                                    </p:set>
                                    <p:animEffect transition="in" filter="fade">
                                      <p:cBhvr>
                                        <p:cTn id="23" dur="500"/>
                                        <p:tgtEl>
                                          <p:spTgt spid="44037"/>
                                        </p:tgtEl>
                                      </p:cBhvr>
                                    </p:animEffect>
                                    <p:anim calcmode="lin" valueType="num">
                                      <p:cBhvr>
                                        <p:cTn id="24" dur="500" fill="hold"/>
                                        <p:tgtEl>
                                          <p:spTgt spid="44037"/>
                                        </p:tgtEl>
                                        <p:attrNameLst>
                                          <p:attrName>ppt_x</p:attrName>
                                        </p:attrNameLst>
                                      </p:cBhvr>
                                      <p:tavLst>
                                        <p:tav tm="0">
                                          <p:val>
                                            <p:strVal val="#ppt_x"/>
                                          </p:val>
                                        </p:tav>
                                        <p:tav tm="100000">
                                          <p:val>
                                            <p:strVal val="#ppt_x"/>
                                          </p:val>
                                        </p:tav>
                                      </p:tavLst>
                                    </p:anim>
                                    <p:anim calcmode="lin" valueType="num">
                                      <p:cBhvr>
                                        <p:cTn id="25" dur="500" fill="hold"/>
                                        <p:tgtEl>
                                          <p:spTgt spid="44037"/>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heel(1)">
                                      <p:cBhvr>
                                        <p:cTn id="30" dur="1000"/>
                                        <p:tgtEl>
                                          <p:spTgt spid="17"/>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P spid="17" grpId="0" bldLvl="0" animBg="1"/>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1422400"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本章概览</a:t>
            </a:r>
          </a:p>
        </p:txBody>
      </p:sp>
      <p:sp>
        <p:nvSpPr>
          <p:cNvPr id="32" name="文本框 31"/>
          <p:cNvSpPr txBox="1">
            <a:spLocks noChangeArrowheads="1"/>
          </p:cNvSpPr>
          <p:nvPr/>
        </p:nvSpPr>
        <p:spPr bwMode="auto">
          <a:xfrm>
            <a:off x="1013460" y="3584575"/>
            <a:ext cx="1131570" cy="460375"/>
          </a:xfrm>
          <a:prstGeom prst="rect">
            <a:avLst/>
          </a:prstGeom>
          <a:solidFill>
            <a:schemeClr val="accent5">
              <a:lumMod val="40000"/>
              <a:lumOff val="60000"/>
            </a:schemeClr>
          </a:solidFill>
          <a:ln>
            <a:noFill/>
          </a:ln>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cs typeface="+mn-cs"/>
              </a:rPr>
              <a:t>网络层</a:t>
            </a:r>
          </a:p>
        </p:txBody>
      </p:sp>
      <p:sp>
        <p:nvSpPr>
          <p:cNvPr id="33" name="左大括号 32"/>
          <p:cNvSpPr/>
          <p:nvPr/>
        </p:nvSpPr>
        <p:spPr>
          <a:xfrm>
            <a:off x="2235835" y="1953895"/>
            <a:ext cx="285750" cy="386715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grpSp>
        <p:nvGrpSpPr>
          <p:cNvPr id="43" name="组合 42"/>
          <p:cNvGrpSpPr/>
          <p:nvPr/>
        </p:nvGrpSpPr>
        <p:grpSpPr>
          <a:xfrm>
            <a:off x="2807335" y="1129348"/>
            <a:ext cx="3806190" cy="1955800"/>
            <a:chOff x="4161" y="1779"/>
            <a:chExt cx="5994" cy="3080"/>
          </a:xfrm>
        </p:grpSpPr>
        <p:sp>
          <p:nvSpPr>
            <p:cNvPr id="5125" name="文本框 18"/>
            <p:cNvSpPr txBox="1"/>
            <p:nvPr/>
          </p:nvSpPr>
          <p:spPr>
            <a:xfrm>
              <a:off x="4161" y="2964"/>
              <a:ext cx="1435" cy="531"/>
            </a:xfrm>
            <a:prstGeom prst="rect">
              <a:avLst/>
            </a:prstGeom>
            <a:noFill/>
            <a:ln w="9525">
              <a:noFill/>
            </a:ln>
          </p:spPr>
          <p:txBody>
            <a:bodyPr wrap="square">
              <a:spAutoFit/>
            </a:bodyPr>
            <a:lstStyle/>
            <a:p>
              <a:r>
                <a:rPr lang="zh-CN" altLang="en-US" sz="1600" b="1" dirty="0">
                  <a:latin typeface="微软雅黑" panose="020B0503020204020204" pitchFamily="34" charset="-122"/>
                  <a:ea typeface="微软雅黑" panose="020B0503020204020204" pitchFamily="34" charset="-122"/>
                </a:rPr>
                <a:t>IP地址</a:t>
              </a:r>
            </a:p>
          </p:txBody>
        </p:sp>
        <p:sp>
          <p:nvSpPr>
            <p:cNvPr id="38" name="左大括号 37"/>
            <p:cNvSpPr/>
            <p:nvPr/>
          </p:nvSpPr>
          <p:spPr>
            <a:xfrm>
              <a:off x="5555" y="1796"/>
              <a:ext cx="175" cy="284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135" name="文本框 4"/>
            <p:cNvSpPr txBox="1"/>
            <p:nvPr/>
          </p:nvSpPr>
          <p:spPr>
            <a:xfrm>
              <a:off x="5733" y="1779"/>
              <a:ext cx="4422" cy="535"/>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cs typeface="等线" panose="02010600030101010101" pitchFamily="2" charset="-122"/>
                </a:rPr>
                <a:t>标准分类</a:t>
              </a:r>
              <a:r>
                <a:rPr lang="en-US" altLang="zh-CN" sz="1600" b="0" dirty="0">
                  <a:latin typeface="等线" panose="02010600030101010101" pitchFamily="2" charset="-122"/>
                  <a:ea typeface="等线" panose="02010600030101010101" pitchFamily="2" charset="-122"/>
                  <a:cs typeface="等线" panose="02010600030101010101" pitchFamily="2" charset="-122"/>
                </a:rPr>
                <a:t>IP</a:t>
              </a:r>
              <a:r>
                <a:rPr lang="zh-CN" altLang="en-US" sz="1600" b="0" dirty="0">
                  <a:latin typeface="等线" panose="02010600030101010101" pitchFamily="2" charset="-122"/>
                  <a:ea typeface="等线" panose="02010600030101010101" pitchFamily="2" charset="-122"/>
                  <a:cs typeface="等线" panose="02010600030101010101" pitchFamily="2" charset="-122"/>
                </a:rPr>
                <a:t>地址（二级结构）</a:t>
              </a:r>
            </a:p>
          </p:txBody>
        </p:sp>
        <p:sp>
          <p:nvSpPr>
            <p:cNvPr id="5136" name="文本框 39"/>
            <p:cNvSpPr txBox="1"/>
            <p:nvPr/>
          </p:nvSpPr>
          <p:spPr>
            <a:xfrm>
              <a:off x="5733" y="2776"/>
              <a:ext cx="4422" cy="533"/>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cs typeface="等线" panose="02010600030101010101" pitchFamily="2" charset="-122"/>
                </a:rPr>
                <a:t>划分子网</a:t>
              </a:r>
              <a:r>
                <a:rPr lang="en-US" altLang="zh-CN" sz="1600" b="0" dirty="0">
                  <a:latin typeface="等线" panose="02010600030101010101" pitchFamily="2" charset="-122"/>
                  <a:ea typeface="等线" panose="02010600030101010101" pitchFamily="2" charset="-122"/>
                  <a:cs typeface="等线" panose="02010600030101010101" pitchFamily="2" charset="-122"/>
                </a:rPr>
                <a:t>IP</a:t>
              </a:r>
              <a:r>
                <a:rPr lang="zh-CN" altLang="en-US" sz="1600" b="0" dirty="0">
                  <a:latin typeface="等线" panose="02010600030101010101" pitchFamily="2" charset="-122"/>
                  <a:ea typeface="等线" panose="02010600030101010101" pitchFamily="2" charset="-122"/>
                  <a:cs typeface="等线" panose="02010600030101010101" pitchFamily="2" charset="-122"/>
                </a:rPr>
                <a:t>地址（三级结构）</a:t>
              </a:r>
            </a:p>
          </p:txBody>
        </p:sp>
        <p:sp>
          <p:nvSpPr>
            <p:cNvPr id="5137" name="文本框 42"/>
            <p:cNvSpPr txBox="1"/>
            <p:nvPr/>
          </p:nvSpPr>
          <p:spPr>
            <a:xfrm>
              <a:off x="5730" y="3881"/>
              <a:ext cx="4075" cy="533"/>
            </a:xfrm>
            <a:prstGeom prst="rect">
              <a:avLst/>
            </a:prstGeom>
            <a:noFill/>
            <a:ln w="9525">
              <a:noFill/>
            </a:ln>
          </p:spPr>
          <p:txBody>
            <a:bodyPr>
              <a:spAutoFit/>
            </a:bodyPr>
            <a:lstStyle/>
            <a:p>
              <a:r>
                <a:rPr lang="en-US" altLang="zh-CN" sz="1600" b="0" dirty="0">
                  <a:latin typeface="等线" panose="02010600030101010101" pitchFamily="2" charset="-122"/>
                  <a:ea typeface="等线" panose="02010600030101010101" pitchFamily="2" charset="-122"/>
                  <a:cs typeface="等线" panose="02010600030101010101" pitchFamily="2" charset="-122"/>
                </a:rPr>
                <a:t>CIDR IP</a:t>
              </a:r>
              <a:r>
                <a:rPr lang="zh-CN" altLang="en-US" sz="1600" b="0" dirty="0">
                  <a:latin typeface="等线" panose="02010600030101010101" pitchFamily="2" charset="-122"/>
                  <a:ea typeface="等线" panose="02010600030101010101" pitchFamily="2" charset="-122"/>
                  <a:cs typeface="等线" panose="02010600030101010101" pitchFamily="2" charset="-122"/>
                </a:rPr>
                <a:t>地址（二级结构）</a:t>
              </a:r>
            </a:p>
          </p:txBody>
        </p:sp>
        <p:sp>
          <p:nvSpPr>
            <p:cNvPr id="5138" name="文本框 43"/>
            <p:cNvSpPr txBox="1"/>
            <p:nvPr/>
          </p:nvSpPr>
          <p:spPr>
            <a:xfrm>
              <a:off x="5735" y="4326"/>
              <a:ext cx="2845" cy="533"/>
            </a:xfrm>
            <a:prstGeom prst="rect">
              <a:avLst/>
            </a:prstGeom>
            <a:noFill/>
            <a:ln w="9525">
              <a:noFill/>
            </a:ln>
          </p:spPr>
          <p:txBody>
            <a:bodyPr>
              <a:spAutoFit/>
            </a:bodyPr>
            <a:lstStyle/>
            <a:p>
              <a:r>
                <a:rPr lang="en-US" altLang="zh-CN" sz="1600" b="0" dirty="0">
                  <a:latin typeface="等线" panose="02010600030101010101" pitchFamily="2" charset="-122"/>
                  <a:ea typeface="等线" panose="02010600030101010101" pitchFamily="2" charset="-122"/>
                  <a:cs typeface="等线" panose="02010600030101010101" pitchFamily="2" charset="-122"/>
                </a:rPr>
                <a:t>NAT</a:t>
              </a:r>
              <a:r>
                <a:rPr lang="zh-CN" altLang="en-US" sz="1600" b="0" dirty="0">
                  <a:latin typeface="等线" panose="02010600030101010101" pitchFamily="2" charset="-122"/>
                  <a:ea typeface="等线" panose="02010600030101010101" pitchFamily="2" charset="-122"/>
                  <a:cs typeface="等线" panose="02010600030101010101" pitchFamily="2" charset="-122"/>
                </a:rPr>
                <a:t>地址转换技术</a:t>
              </a:r>
            </a:p>
          </p:txBody>
        </p:sp>
      </p:grpSp>
      <p:grpSp>
        <p:nvGrpSpPr>
          <p:cNvPr id="44" name="组合 43"/>
          <p:cNvGrpSpPr/>
          <p:nvPr/>
        </p:nvGrpSpPr>
        <p:grpSpPr>
          <a:xfrm>
            <a:off x="6576060" y="1005840"/>
            <a:ext cx="3239770" cy="621665"/>
            <a:chOff x="10096" y="1584"/>
            <a:chExt cx="5102" cy="979"/>
          </a:xfrm>
        </p:grpSpPr>
        <p:sp>
          <p:nvSpPr>
            <p:cNvPr id="48" name="左大括号 47"/>
            <p:cNvSpPr/>
            <p:nvPr/>
          </p:nvSpPr>
          <p:spPr>
            <a:xfrm>
              <a:off x="10096" y="1779"/>
              <a:ext cx="113" cy="58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6" name="文本框 44"/>
            <p:cNvSpPr txBox="1"/>
            <p:nvPr/>
          </p:nvSpPr>
          <p:spPr>
            <a:xfrm>
              <a:off x="10176" y="1584"/>
              <a:ext cx="5022" cy="532"/>
            </a:xfrm>
            <a:prstGeom prst="rect">
              <a:avLst/>
            </a:prstGeom>
            <a:noFill/>
            <a:ln w="9525">
              <a:noFill/>
            </a:ln>
          </p:spPr>
          <p:txBody>
            <a:bodyPr>
              <a:spAutoFit/>
            </a:bodyPr>
            <a:lstStyle/>
            <a:p>
              <a:r>
                <a:rPr lang="en-US" altLang="zh-CN" sz="1600" b="0" dirty="0">
                  <a:latin typeface="等线" panose="02010600030101010101" pitchFamily="2" charset="-122"/>
                  <a:ea typeface="等线" panose="02010600030101010101" pitchFamily="2" charset="-122"/>
                  <a:cs typeface="等线" panose="02010600030101010101" pitchFamily="2" charset="-122"/>
                </a:rPr>
                <a:t>A/B/C/D/E</a:t>
              </a:r>
              <a:r>
                <a:rPr lang="zh-CN" altLang="en-US" sz="1600" b="0" dirty="0">
                  <a:latin typeface="等线" panose="02010600030101010101" pitchFamily="2" charset="-122"/>
                  <a:ea typeface="等线" panose="02010600030101010101" pitchFamily="2" charset="-122"/>
                  <a:cs typeface="等线" panose="02010600030101010101" pitchFamily="2" charset="-122"/>
                </a:rPr>
                <a:t>五类标准</a:t>
              </a:r>
              <a:r>
                <a:rPr lang="en-US" altLang="zh-CN" sz="1600" b="0" dirty="0">
                  <a:latin typeface="等线" panose="02010600030101010101" pitchFamily="2" charset="-122"/>
                  <a:ea typeface="等线" panose="02010600030101010101" pitchFamily="2" charset="-122"/>
                  <a:cs typeface="等线" panose="02010600030101010101" pitchFamily="2" charset="-122"/>
                </a:rPr>
                <a:t>IP</a:t>
              </a:r>
              <a:r>
                <a:rPr lang="zh-CN" altLang="en-US" sz="1600" b="0" dirty="0">
                  <a:latin typeface="等线" panose="02010600030101010101" pitchFamily="2" charset="-122"/>
                  <a:ea typeface="等线" panose="02010600030101010101" pitchFamily="2" charset="-122"/>
                  <a:cs typeface="等线" panose="02010600030101010101" pitchFamily="2" charset="-122"/>
                </a:rPr>
                <a:t>地址的划分</a:t>
              </a:r>
            </a:p>
          </p:txBody>
        </p:sp>
        <p:sp>
          <p:nvSpPr>
            <p:cNvPr id="5140" name="文本框 46"/>
            <p:cNvSpPr txBox="1"/>
            <p:nvPr/>
          </p:nvSpPr>
          <p:spPr>
            <a:xfrm>
              <a:off x="10151" y="2031"/>
              <a:ext cx="5025" cy="533"/>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cs typeface="等线" panose="02010600030101010101" pitchFamily="2" charset="-122"/>
                </a:rPr>
                <a:t>某些特殊</a:t>
              </a:r>
              <a:r>
                <a:rPr lang="en-US" altLang="zh-CN" sz="1600" b="0" dirty="0">
                  <a:latin typeface="等线" panose="02010600030101010101" pitchFamily="2" charset="-122"/>
                  <a:ea typeface="等线" panose="02010600030101010101" pitchFamily="2" charset="-122"/>
                  <a:cs typeface="等线" panose="02010600030101010101" pitchFamily="2" charset="-122"/>
                </a:rPr>
                <a:t>IP</a:t>
              </a:r>
              <a:r>
                <a:rPr lang="zh-CN" altLang="en-US" sz="1600" b="0" dirty="0">
                  <a:latin typeface="等线" panose="02010600030101010101" pitchFamily="2" charset="-122"/>
                  <a:ea typeface="等线" panose="02010600030101010101" pitchFamily="2" charset="-122"/>
                  <a:cs typeface="等线" panose="02010600030101010101" pitchFamily="2" charset="-122"/>
                </a:rPr>
                <a:t>地址的作用</a:t>
              </a:r>
            </a:p>
          </p:txBody>
        </p:sp>
      </p:grpSp>
      <p:grpSp>
        <p:nvGrpSpPr>
          <p:cNvPr id="45" name="组合 44"/>
          <p:cNvGrpSpPr/>
          <p:nvPr/>
        </p:nvGrpSpPr>
        <p:grpSpPr>
          <a:xfrm>
            <a:off x="6529705" y="1543685"/>
            <a:ext cx="4006850" cy="906145"/>
            <a:chOff x="10023" y="2431"/>
            <a:chExt cx="6310" cy="1427"/>
          </a:xfrm>
        </p:grpSpPr>
        <p:sp>
          <p:nvSpPr>
            <p:cNvPr id="69" name="左大括号 68"/>
            <p:cNvSpPr/>
            <p:nvPr/>
          </p:nvSpPr>
          <p:spPr>
            <a:xfrm>
              <a:off x="10096" y="2564"/>
              <a:ext cx="113" cy="104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7" name="文本框 48"/>
            <p:cNvSpPr txBox="1"/>
            <p:nvPr/>
          </p:nvSpPr>
          <p:spPr>
            <a:xfrm>
              <a:off x="10131" y="2431"/>
              <a:ext cx="2800" cy="533"/>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rPr>
                <a:t>子网划分的原因</a:t>
              </a:r>
            </a:p>
          </p:txBody>
        </p:sp>
        <p:sp>
          <p:nvSpPr>
            <p:cNvPr id="5142" name="文本框 49"/>
            <p:cNvSpPr txBox="1"/>
            <p:nvPr/>
          </p:nvSpPr>
          <p:spPr>
            <a:xfrm>
              <a:off x="10171" y="2854"/>
              <a:ext cx="6162" cy="532"/>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cs typeface="等线" panose="02010600030101010101" pitchFamily="2" charset="-122"/>
                </a:rPr>
                <a:t>子网划分的方式（子网掩码、子网</a:t>
              </a:r>
              <a:r>
                <a:rPr lang="en-US" altLang="zh-CN" sz="1600" b="0" dirty="0">
                  <a:latin typeface="等线" panose="02010600030101010101" pitchFamily="2" charset="-122"/>
                  <a:ea typeface="等线" panose="02010600030101010101" pitchFamily="2" charset="-122"/>
                  <a:cs typeface="等线" panose="02010600030101010101" pitchFamily="2" charset="-122"/>
                </a:rPr>
                <a:t>IP</a:t>
              </a:r>
              <a:r>
                <a:rPr lang="zh-CN" altLang="en-US" sz="1600" b="0" dirty="0">
                  <a:latin typeface="等线" panose="02010600030101010101" pitchFamily="2" charset="-122"/>
                  <a:ea typeface="等线" panose="02010600030101010101" pitchFamily="2" charset="-122"/>
                  <a:cs typeface="等线" panose="02010600030101010101" pitchFamily="2" charset="-122"/>
                </a:rPr>
                <a:t>）</a:t>
              </a:r>
            </a:p>
          </p:txBody>
        </p:sp>
        <p:sp>
          <p:nvSpPr>
            <p:cNvPr id="5143" name="文本框 50"/>
            <p:cNvSpPr txBox="1"/>
            <p:nvPr/>
          </p:nvSpPr>
          <p:spPr>
            <a:xfrm>
              <a:off x="10023" y="3326"/>
              <a:ext cx="2737" cy="533"/>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rPr>
                <a:t>不均等子网划分</a:t>
              </a:r>
            </a:p>
          </p:txBody>
        </p:sp>
      </p:grpSp>
      <p:grpSp>
        <p:nvGrpSpPr>
          <p:cNvPr id="46" name="组合 45"/>
          <p:cNvGrpSpPr/>
          <p:nvPr/>
        </p:nvGrpSpPr>
        <p:grpSpPr>
          <a:xfrm>
            <a:off x="6233795" y="2383790"/>
            <a:ext cx="2174875" cy="612140"/>
            <a:chOff x="9557" y="3754"/>
            <a:chExt cx="3425" cy="964"/>
          </a:xfrm>
        </p:grpSpPr>
        <p:sp>
          <p:nvSpPr>
            <p:cNvPr id="39" name="左大括号 38"/>
            <p:cNvSpPr/>
            <p:nvPr/>
          </p:nvSpPr>
          <p:spPr>
            <a:xfrm>
              <a:off x="9557" y="3851"/>
              <a:ext cx="115" cy="55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145" name="文本框 52"/>
            <p:cNvSpPr txBox="1"/>
            <p:nvPr/>
          </p:nvSpPr>
          <p:spPr>
            <a:xfrm>
              <a:off x="9672" y="4186"/>
              <a:ext cx="3310" cy="533"/>
            </a:xfrm>
            <a:prstGeom prst="rect">
              <a:avLst/>
            </a:prstGeom>
            <a:noFill/>
            <a:ln w="9525">
              <a:noFill/>
            </a:ln>
          </p:spPr>
          <p:txBody>
            <a:bodyPr>
              <a:spAutoFit/>
            </a:bodyPr>
            <a:lstStyle/>
            <a:p>
              <a:r>
                <a:rPr lang="en-US" altLang="zh-CN" sz="1600" b="0" dirty="0">
                  <a:latin typeface="等线" panose="02010600030101010101" pitchFamily="2" charset="-122"/>
                  <a:ea typeface="等线" panose="02010600030101010101" pitchFamily="2" charset="-122"/>
                  <a:cs typeface="等线" panose="02010600030101010101" pitchFamily="2" charset="-122"/>
                </a:rPr>
                <a:t>CIDR</a:t>
              </a:r>
              <a:r>
                <a:rPr lang="zh-CN" altLang="en-US" sz="1600" b="0" dirty="0">
                  <a:latin typeface="等线" panose="02010600030101010101" pitchFamily="2" charset="-122"/>
                  <a:ea typeface="等线" panose="02010600030101010101" pitchFamily="2" charset="-122"/>
                  <a:cs typeface="等线" panose="02010600030101010101" pitchFamily="2" charset="-122"/>
                </a:rPr>
                <a:t>划分子网的方式</a:t>
              </a:r>
            </a:p>
          </p:txBody>
        </p:sp>
        <p:sp>
          <p:nvSpPr>
            <p:cNvPr id="5146" name="文本框 53"/>
            <p:cNvSpPr txBox="1"/>
            <p:nvPr/>
          </p:nvSpPr>
          <p:spPr>
            <a:xfrm>
              <a:off x="9672" y="3754"/>
              <a:ext cx="3310" cy="532"/>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cs typeface="等线" panose="02010600030101010101" pitchFamily="2" charset="-122"/>
                </a:rPr>
                <a:t>引入</a:t>
              </a:r>
              <a:r>
                <a:rPr lang="en-US" altLang="zh-CN" sz="1600" b="0" dirty="0">
                  <a:latin typeface="等线" panose="02010600030101010101" pitchFamily="2" charset="-122"/>
                  <a:ea typeface="等线" panose="02010600030101010101" pitchFamily="2" charset="-122"/>
                  <a:cs typeface="等线" panose="02010600030101010101" pitchFamily="2" charset="-122"/>
                </a:rPr>
                <a:t>CIDR</a:t>
              </a:r>
              <a:r>
                <a:rPr lang="zh-CN" altLang="en-US" sz="1600" b="0" dirty="0">
                  <a:latin typeface="等线" panose="02010600030101010101" pitchFamily="2" charset="-122"/>
                  <a:ea typeface="等线" panose="02010600030101010101" pitchFamily="2" charset="-122"/>
                  <a:cs typeface="等线" panose="02010600030101010101" pitchFamily="2" charset="-122"/>
                </a:rPr>
                <a:t>的原因</a:t>
              </a:r>
            </a:p>
          </p:txBody>
        </p:sp>
      </p:grpSp>
      <p:grpSp>
        <p:nvGrpSpPr>
          <p:cNvPr id="47" name="组合 46"/>
          <p:cNvGrpSpPr/>
          <p:nvPr/>
        </p:nvGrpSpPr>
        <p:grpSpPr>
          <a:xfrm>
            <a:off x="2804160" y="3223260"/>
            <a:ext cx="4114800" cy="783590"/>
            <a:chOff x="4416" y="5076"/>
            <a:chExt cx="6480" cy="1234"/>
          </a:xfrm>
        </p:grpSpPr>
        <p:sp>
          <p:nvSpPr>
            <p:cNvPr id="79" name="左大括号 78"/>
            <p:cNvSpPr/>
            <p:nvPr/>
          </p:nvSpPr>
          <p:spPr>
            <a:xfrm>
              <a:off x="5849" y="5326"/>
              <a:ext cx="195" cy="79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4" name="矩形 4"/>
            <p:cNvSpPr/>
            <p:nvPr/>
          </p:nvSpPr>
          <p:spPr>
            <a:xfrm>
              <a:off x="4416" y="5501"/>
              <a:ext cx="1071" cy="483"/>
            </a:xfrm>
            <a:prstGeom prst="rect">
              <a:avLst/>
            </a:prstGeom>
            <a:noFill/>
            <a:ln w="9525">
              <a:noFill/>
            </a:ln>
          </p:spPr>
          <p:txBody>
            <a:bodyPr wrap="none">
              <a:spAutoFit/>
            </a:bodyPr>
            <a:lstStyle/>
            <a:p>
              <a:r>
                <a:rPr lang="zh-CN" altLang="en-US" sz="1600" b="1" dirty="0">
                  <a:latin typeface="微软雅黑" panose="020B0503020204020204" pitchFamily="34" charset="-122"/>
                  <a:ea typeface="微软雅黑" panose="020B0503020204020204" pitchFamily="34" charset="-122"/>
                </a:rPr>
                <a:t>IP分组</a:t>
              </a:r>
            </a:p>
          </p:txBody>
        </p:sp>
        <p:sp>
          <p:nvSpPr>
            <p:cNvPr id="5147" name="文本框 54"/>
            <p:cNvSpPr txBox="1"/>
            <p:nvPr/>
          </p:nvSpPr>
          <p:spPr>
            <a:xfrm>
              <a:off x="6036" y="5076"/>
              <a:ext cx="4860" cy="533"/>
            </a:xfrm>
            <a:prstGeom prst="rect">
              <a:avLst/>
            </a:prstGeom>
            <a:noFill/>
            <a:ln w="9525">
              <a:noFill/>
            </a:ln>
          </p:spPr>
          <p:txBody>
            <a:bodyPr>
              <a:spAutoFit/>
            </a:bodyPr>
            <a:lstStyle/>
            <a:p>
              <a:r>
                <a:rPr lang="en-US" altLang="zh-CN" sz="1600" b="0" dirty="0">
                  <a:latin typeface="等线" panose="02010600030101010101" pitchFamily="2" charset="-122"/>
                  <a:ea typeface="等线" panose="02010600030101010101" pitchFamily="2" charset="-122"/>
                  <a:cs typeface="等线" panose="02010600030101010101" pitchFamily="2" charset="-122"/>
                </a:rPr>
                <a:t>IP</a:t>
              </a:r>
              <a:r>
                <a:rPr lang="zh-CN" altLang="en-US" sz="1600" b="0" dirty="0">
                  <a:latin typeface="等线" panose="02010600030101010101" pitchFamily="2" charset="-122"/>
                  <a:ea typeface="等线" panose="02010600030101010101" pitchFamily="2" charset="-122"/>
                  <a:cs typeface="等线" panose="02010600030101010101" pitchFamily="2" charset="-122"/>
                </a:rPr>
                <a:t>分组头格式及各数据域的含义</a:t>
              </a:r>
            </a:p>
          </p:txBody>
        </p:sp>
        <p:sp>
          <p:nvSpPr>
            <p:cNvPr id="5148" name="文本框 55"/>
            <p:cNvSpPr txBox="1"/>
            <p:nvPr/>
          </p:nvSpPr>
          <p:spPr>
            <a:xfrm>
              <a:off x="6036" y="5776"/>
              <a:ext cx="3183" cy="535"/>
            </a:xfrm>
            <a:prstGeom prst="rect">
              <a:avLst/>
            </a:prstGeom>
            <a:noFill/>
            <a:ln w="9525">
              <a:noFill/>
            </a:ln>
          </p:spPr>
          <p:txBody>
            <a:bodyPr>
              <a:spAutoFit/>
            </a:bodyPr>
            <a:lstStyle/>
            <a:p>
              <a:r>
                <a:rPr lang="en-US" altLang="zh-CN" sz="1600" b="0" dirty="0">
                  <a:latin typeface="等线" panose="02010600030101010101" pitchFamily="2" charset="-122"/>
                  <a:ea typeface="等线" panose="02010600030101010101" pitchFamily="2" charset="-122"/>
                  <a:cs typeface="等线" panose="02010600030101010101" pitchFamily="2" charset="-122"/>
                </a:rPr>
                <a:t>IP</a:t>
              </a:r>
              <a:r>
                <a:rPr lang="zh-CN" altLang="en-US" sz="1600" b="0" dirty="0">
                  <a:latin typeface="等线" panose="02010600030101010101" pitchFamily="2" charset="-122"/>
                  <a:ea typeface="等线" panose="02010600030101010101" pitchFamily="2" charset="-122"/>
                  <a:cs typeface="等线" panose="02010600030101010101" pitchFamily="2" charset="-122"/>
                </a:rPr>
                <a:t>分组的分段与组装</a:t>
              </a:r>
            </a:p>
          </p:txBody>
        </p:sp>
      </p:grpSp>
      <p:grpSp>
        <p:nvGrpSpPr>
          <p:cNvPr id="64" name="组合 63"/>
          <p:cNvGrpSpPr/>
          <p:nvPr/>
        </p:nvGrpSpPr>
        <p:grpSpPr>
          <a:xfrm>
            <a:off x="5768340" y="3499485"/>
            <a:ext cx="2101850" cy="634365"/>
            <a:chOff x="9084" y="5511"/>
            <a:chExt cx="3310" cy="999"/>
          </a:xfrm>
        </p:grpSpPr>
        <p:sp>
          <p:nvSpPr>
            <p:cNvPr id="78" name="左大括号 77"/>
            <p:cNvSpPr/>
            <p:nvPr/>
          </p:nvSpPr>
          <p:spPr>
            <a:xfrm>
              <a:off x="9084" y="5721"/>
              <a:ext cx="135" cy="59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149" name="文本框 56"/>
            <p:cNvSpPr txBox="1"/>
            <p:nvPr/>
          </p:nvSpPr>
          <p:spPr>
            <a:xfrm>
              <a:off x="9194" y="5511"/>
              <a:ext cx="1702" cy="533"/>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rPr>
                <a:t>怎么计算</a:t>
              </a:r>
            </a:p>
          </p:txBody>
        </p:sp>
        <p:sp>
          <p:nvSpPr>
            <p:cNvPr id="5150" name="文本框 57"/>
            <p:cNvSpPr txBox="1"/>
            <p:nvPr/>
          </p:nvSpPr>
          <p:spPr>
            <a:xfrm>
              <a:off x="9186" y="5976"/>
              <a:ext cx="3208" cy="535"/>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rPr>
                <a:t>标识、标志、段偏移</a:t>
              </a:r>
            </a:p>
          </p:txBody>
        </p:sp>
      </p:grpSp>
      <p:grpSp>
        <p:nvGrpSpPr>
          <p:cNvPr id="63" name="组合 62"/>
          <p:cNvGrpSpPr/>
          <p:nvPr/>
        </p:nvGrpSpPr>
        <p:grpSpPr>
          <a:xfrm>
            <a:off x="6787515" y="3009265"/>
            <a:ext cx="2139950" cy="639445"/>
            <a:chOff x="10689" y="4739"/>
            <a:chExt cx="3370" cy="1007"/>
          </a:xfrm>
        </p:grpSpPr>
        <p:sp>
          <p:nvSpPr>
            <p:cNvPr id="59" name="左大括号 58"/>
            <p:cNvSpPr/>
            <p:nvPr/>
          </p:nvSpPr>
          <p:spPr>
            <a:xfrm>
              <a:off x="10689" y="4906"/>
              <a:ext cx="118" cy="65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152" name="文本框 59"/>
            <p:cNvSpPr txBox="1"/>
            <p:nvPr/>
          </p:nvSpPr>
          <p:spPr>
            <a:xfrm>
              <a:off x="10751" y="4739"/>
              <a:ext cx="3308" cy="532"/>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rPr>
                <a:t>分组头长度、总长度</a:t>
              </a:r>
            </a:p>
          </p:txBody>
        </p:sp>
        <p:sp>
          <p:nvSpPr>
            <p:cNvPr id="5153" name="文本框 60"/>
            <p:cNvSpPr txBox="1"/>
            <p:nvPr/>
          </p:nvSpPr>
          <p:spPr>
            <a:xfrm>
              <a:off x="10719" y="5214"/>
              <a:ext cx="3310" cy="532"/>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rPr>
                <a:t>生存时间、头校验和</a:t>
              </a:r>
            </a:p>
          </p:txBody>
        </p:sp>
      </p:grpSp>
      <p:grpSp>
        <p:nvGrpSpPr>
          <p:cNvPr id="72" name="组合 71"/>
          <p:cNvGrpSpPr/>
          <p:nvPr/>
        </p:nvGrpSpPr>
        <p:grpSpPr>
          <a:xfrm>
            <a:off x="2800985" y="5560695"/>
            <a:ext cx="3571240" cy="748665"/>
            <a:chOff x="4411" y="8757"/>
            <a:chExt cx="5624" cy="1179"/>
          </a:xfrm>
        </p:grpSpPr>
        <p:sp>
          <p:nvSpPr>
            <p:cNvPr id="5127" name="文本框 40"/>
            <p:cNvSpPr txBox="1"/>
            <p:nvPr/>
          </p:nvSpPr>
          <p:spPr>
            <a:xfrm>
              <a:off x="4411" y="8995"/>
              <a:ext cx="1654" cy="531"/>
            </a:xfrm>
            <a:prstGeom prst="rect">
              <a:avLst/>
            </a:prstGeom>
            <a:noFill/>
            <a:ln w="9525">
              <a:noFill/>
            </a:ln>
          </p:spPr>
          <p:txBody>
            <a:bodyPr wrap="square">
              <a:spAutoFit/>
            </a:bodyPr>
            <a:lstStyle/>
            <a:p>
              <a:r>
                <a:rPr lang="zh-CN" altLang="en-US" sz="1600" b="1" dirty="0">
                  <a:latin typeface="微软雅黑" panose="020B0503020204020204" pitchFamily="34" charset="-122"/>
                  <a:ea typeface="微软雅黑" panose="020B0503020204020204" pitchFamily="34" charset="-122"/>
                </a:rPr>
                <a:t>补充协议</a:t>
              </a:r>
            </a:p>
          </p:txBody>
        </p:sp>
        <p:sp>
          <p:nvSpPr>
            <p:cNvPr id="42" name="左大括号 41"/>
            <p:cNvSpPr/>
            <p:nvPr/>
          </p:nvSpPr>
          <p:spPr>
            <a:xfrm>
              <a:off x="5961" y="8952"/>
              <a:ext cx="148" cy="81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155" name="文本框 62"/>
            <p:cNvSpPr txBox="1"/>
            <p:nvPr/>
          </p:nvSpPr>
          <p:spPr>
            <a:xfrm>
              <a:off x="6029" y="8757"/>
              <a:ext cx="4007" cy="532"/>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cs typeface="等线" panose="02010600030101010101" pitchFamily="2" charset="-122"/>
                </a:rPr>
                <a:t>互联网控制报文协议</a:t>
              </a:r>
              <a:r>
                <a:rPr lang="en-US" altLang="zh-CN" sz="1600" b="0" dirty="0">
                  <a:latin typeface="等线" panose="02010600030101010101" pitchFamily="2" charset="-122"/>
                  <a:ea typeface="等线" panose="02010600030101010101" pitchFamily="2" charset="-122"/>
                  <a:cs typeface="等线" panose="02010600030101010101" pitchFamily="2" charset="-122"/>
                </a:rPr>
                <a:t>ICMP</a:t>
              </a:r>
            </a:p>
          </p:txBody>
        </p:sp>
        <p:sp>
          <p:nvSpPr>
            <p:cNvPr id="5156" name="文本框 63"/>
            <p:cNvSpPr txBox="1"/>
            <p:nvPr/>
          </p:nvSpPr>
          <p:spPr>
            <a:xfrm>
              <a:off x="5996" y="9402"/>
              <a:ext cx="2893" cy="535"/>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cs typeface="等线" panose="02010600030101010101" pitchFamily="2" charset="-122"/>
                </a:rPr>
                <a:t>地址解析协议</a:t>
              </a:r>
              <a:r>
                <a:rPr lang="en-US" altLang="zh-CN" sz="1600" b="0" dirty="0">
                  <a:latin typeface="等线" panose="02010600030101010101" pitchFamily="2" charset="-122"/>
                  <a:ea typeface="等线" panose="02010600030101010101" pitchFamily="2" charset="-122"/>
                  <a:cs typeface="等线" panose="02010600030101010101" pitchFamily="2" charset="-122"/>
                </a:rPr>
                <a:t>ARP</a:t>
              </a:r>
            </a:p>
          </p:txBody>
        </p:sp>
      </p:grpSp>
      <p:grpSp>
        <p:nvGrpSpPr>
          <p:cNvPr id="74" name="组合 73"/>
          <p:cNvGrpSpPr/>
          <p:nvPr/>
        </p:nvGrpSpPr>
        <p:grpSpPr>
          <a:xfrm>
            <a:off x="6285865" y="5351145"/>
            <a:ext cx="1244600" cy="780415"/>
            <a:chOff x="9899" y="8427"/>
            <a:chExt cx="1960" cy="1229"/>
          </a:xfrm>
        </p:grpSpPr>
        <p:sp>
          <p:nvSpPr>
            <p:cNvPr id="65" name="左大括号 64"/>
            <p:cNvSpPr/>
            <p:nvPr/>
          </p:nvSpPr>
          <p:spPr>
            <a:xfrm>
              <a:off x="9899" y="8642"/>
              <a:ext cx="145" cy="81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158" name="文本框 66"/>
            <p:cNvSpPr txBox="1"/>
            <p:nvPr/>
          </p:nvSpPr>
          <p:spPr>
            <a:xfrm>
              <a:off x="9949" y="8427"/>
              <a:ext cx="1910" cy="535"/>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rPr>
                <a:t>协议的作用</a:t>
              </a:r>
            </a:p>
          </p:txBody>
        </p:sp>
        <p:sp>
          <p:nvSpPr>
            <p:cNvPr id="5159" name="文本框 67"/>
            <p:cNvSpPr txBox="1"/>
            <p:nvPr/>
          </p:nvSpPr>
          <p:spPr>
            <a:xfrm>
              <a:off x="9949" y="9124"/>
              <a:ext cx="1910" cy="533"/>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rPr>
                <a:t>协议的分类</a:t>
              </a:r>
            </a:p>
          </p:txBody>
        </p:sp>
      </p:grpSp>
      <p:grpSp>
        <p:nvGrpSpPr>
          <p:cNvPr id="75" name="组合 74"/>
          <p:cNvGrpSpPr/>
          <p:nvPr/>
        </p:nvGrpSpPr>
        <p:grpSpPr>
          <a:xfrm>
            <a:off x="7458710" y="5582920"/>
            <a:ext cx="1078865" cy="728345"/>
            <a:chOff x="11746" y="8792"/>
            <a:chExt cx="1699" cy="1147"/>
          </a:xfrm>
        </p:grpSpPr>
        <p:sp>
          <p:nvSpPr>
            <p:cNvPr id="70" name="左大括号 69"/>
            <p:cNvSpPr/>
            <p:nvPr/>
          </p:nvSpPr>
          <p:spPr>
            <a:xfrm>
              <a:off x="11746" y="8982"/>
              <a:ext cx="145" cy="81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161" name="文本框 70"/>
            <p:cNvSpPr txBox="1"/>
            <p:nvPr/>
          </p:nvSpPr>
          <p:spPr>
            <a:xfrm>
              <a:off x="11851" y="8792"/>
              <a:ext cx="1595" cy="532"/>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rPr>
                <a:t>差错报文</a:t>
              </a:r>
            </a:p>
          </p:txBody>
        </p:sp>
        <p:sp>
          <p:nvSpPr>
            <p:cNvPr id="5162" name="文本框 71"/>
            <p:cNvSpPr txBox="1"/>
            <p:nvPr/>
          </p:nvSpPr>
          <p:spPr>
            <a:xfrm>
              <a:off x="11851" y="9407"/>
              <a:ext cx="1595" cy="532"/>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rPr>
                <a:t>查询报文</a:t>
              </a:r>
            </a:p>
          </p:txBody>
        </p:sp>
      </p:grpSp>
      <p:grpSp>
        <p:nvGrpSpPr>
          <p:cNvPr id="66" name="组合 65"/>
          <p:cNvGrpSpPr/>
          <p:nvPr/>
        </p:nvGrpSpPr>
        <p:grpSpPr>
          <a:xfrm>
            <a:off x="2783205" y="4095750"/>
            <a:ext cx="4362450" cy="1128395"/>
            <a:chOff x="4383" y="6450"/>
            <a:chExt cx="6870" cy="1777"/>
          </a:xfrm>
        </p:grpSpPr>
        <p:sp>
          <p:nvSpPr>
            <p:cNvPr id="35" name="矩形 4"/>
            <p:cNvSpPr/>
            <p:nvPr/>
          </p:nvSpPr>
          <p:spPr>
            <a:xfrm>
              <a:off x="4383" y="7043"/>
              <a:ext cx="1408" cy="483"/>
            </a:xfrm>
            <a:prstGeom prst="rect">
              <a:avLst/>
            </a:prstGeom>
            <a:noFill/>
            <a:ln w="9525">
              <a:noFill/>
            </a:ln>
          </p:spPr>
          <p:txBody>
            <a:bodyPr wrap="none">
              <a:spAutoFit/>
            </a:bodyPr>
            <a:lstStyle/>
            <a:p>
              <a:r>
                <a:rPr lang="zh-CN" altLang="en-US" sz="1600" b="1" dirty="0">
                  <a:latin typeface="微软雅黑" panose="020B0503020204020204" pitchFamily="34" charset="-122"/>
                  <a:ea typeface="微软雅黑" panose="020B0503020204020204" pitchFamily="34" charset="-122"/>
                </a:rPr>
                <a:t>路由算法</a:t>
              </a:r>
            </a:p>
          </p:txBody>
        </p:sp>
        <p:sp>
          <p:nvSpPr>
            <p:cNvPr id="62" name="左大括号 61"/>
            <p:cNvSpPr/>
            <p:nvPr/>
          </p:nvSpPr>
          <p:spPr>
            <a:xfrm>
              <a:off x="5927" y="6525"/>
              <a:ext cx="198" cy="159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163" name="文本框 72"/>
            <p:cNvSpPr txBox="1"/>
            <p:nvPr/>
          </p:nvSpPr>
          <p:spPr>
            <a:xfrm>
              <a:off x="6039" y="6450"/>
              <a:ext cx="5215" cy="533"/>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rPr>
                <a:t>基本概念（路由、网关、跳数等）</a:t>
              </a:r>
            </a:p>
          </p:txBody>
        </p:sp>
        <p:sp>
          <p:nvSpPr>
            <p:cNvPr id="5164" name="文本框 73"/>
            <p:cNvSpPr txBox="1"/>
            <p:nvPr/>
          </p:nvSpPr>
          <p:spPr>
            <a:xfrm>
              <a:off x="6039" y="6965"/>
              <a:ext cx="3515" cy="533"/>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rPr>
                <a:t>路由选择算法和路由表</a:t>
              </a:r>
            </a:p>
          </p:txBody>
        </p:sp>
        <p:sp>
          <p:nvSpPr>
            <p:cNvPr id="5165" name="文本框 74"/>
            <p:cNvSpPr txBox="1"/>
            <p:nvPr/>
          </p:nvSpPr>
          <p:spPr>
            <a:xfrm>
              <a:off x="6014" y="7695"/>
              <a:ext cx="1613" cy="533"/>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rPr>
                <a:t>路由协议</a:t>
              </a:r>
            </a:p>
          </p:txBody>
        </p:sp>
      </p:grpSp>
      <p:grpSp>
        <p:nvGrpSpPr>
          <p:cNvPr id="68" name="组合 67"/>
          <p:cNvGrpSpPr/>
          <p:nvPr/>
        </p:nvGrpSpPr>
        <p:grpSpPr>
          <a:xfrm>
            <a:off x="4760595" y="4523105"/>
            <a:ext cx="4243705" cy="892810"/>
            <a:chOff x="7497" y="7123"/>
            <a:chExt cx="6683" cy="1406"/>
          </a:xfrm>
        </p:grpSpPr>
        <p:sp>
          <p:nvSpPr>
            <p:cNvPr id="76" name="左大括号 75"/>
            <p:cNvSpPr/>
            <p:nvPr/>
          </p:nvSpPr>
          <p:spPr>
            <a:xfrm>
              <a:off x="7497" y="7563"/>
              <a:ext cx="145" cy="81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168" name="文本框 79"/>
            <p:cNvSpPr txBox="1"/>
            <p:nvPr/>
          </p:nvSpPr>
          <p:spPr>
            <a:xfrm>
              <a:off x="7644" y="7995"/>
              <a:ext cx="6438" cy="535"/>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cs typeface="等线" panose="02010600030101010101" pitchFamily="2" charset="-122"/>
                </a:rPr>
                <a:t>外部网关协议</a:t>
              </a:r>
              <a:r>
                <a:rPr lang="en-US" altLang="zh-CN" sz="1600" b="0" dirty="0">
                  <a:latin typeface="等线" panose="02010600030101010101" pitchFamily="2" charset="-122"/>
                  <a:ea typeface="等线" panose="02010600030101010101" pitchFamily="2" charset="-122"/>
                  <a:cs typeface="等线" panose="02010600030101010101" pitchFamily="2" charset="-122"/>
                </a:rPr>
                <a:t>EGP</a:t>
              </a:r>
              <a:r>
                <a:rPr lang="zh-CN" altLang="en-US" sz="1600" b="0" dirty="0">
                  <a:latin typeface="等线" panose="02010600030101010101" pitchFamily="2" charset="-122"/>
                  <a:ea typeface="等线" panose="02010600030101010101" pitchFamily="2" charset="-122"/>
                  <a:cs typeface="等线" panose="02010600030101010101" pitchFamily="2" charset="-122"/>
                </a:rPr>
                <a:t>（</a:t>
              </a:r>
              <a:r>
                <a:rPr lang="en-US" altLang="zh-CN" sz="1600" b="0" dirty="0">
                  <a:latin typeface="等线" panose="02010600030101010101" pitchFamily="2" charset="-122"/>
                  <a:ea typeface="等线" panose="02010600030101010101" pitchFamily="2" charset="-122"/>
                  <a:cs typeface="等线" panose="02010600030101010101" pitchFamily="2" charset="-122"/>
                </a:rPr>
                <a:t>BGP</a:t>
              </a:r>
              <a:r>
                <a:rPr lang="zh-CN" altLang="en-US" sz="1600" b="0" dirty="0">
                  <a:latin typeface="等线" panose="02010600030101010101" pitchFamily="2" charset="-122"/>
                  <a:ea typeface="等线" panose="02010600030101010101" pitchFamily="2" charset="-122"/>
                  <a:cs typeface="等线" panose="02010600030101010101" pitchFamily="2" charset="-122"/>
                </a:rPr>
                <a:t>协议）</a:t>
              </a:r>
            </a:p>
          </p:txBody>
        </p:sp>
        <p:grpSp>
          <p:nvGrpSpPr>
            <p:cNvPr id="67" name="组合 66"/>
            <p:cNvGrpSpPr/>
            <p:nvPr/>
          </p:nvGrpSpPr>
          <p:grpSpPr>
            <a:xfrm>
              <a:off x="7632" y="7123"/>
              <a:ext cx="6548" cy="989"/>
              <a:chOff x="7632" y="7123"/>
              <a:chExt cx="6548" cy="989"/>
            </a:xfrm>
          </p:grpSpPr>
          <p:sp>
            <p:nvSpPr>
              <p:cNvPr id="5167" name="文本框 76"/>
              <p:cNvSpPr txBox="1"/>
              <p:nvPr/>
            </p:nvSpPr>
            <p:spPr>
              <a:xfrm>
                <a:off x="7632" y="7388"/>
                <a:ext cx="2942" cy="532"/>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cs typeface="等线" panose="02010600030101010101" pitchFamily="2" charset="-122"/>
                  </a:rPr>
                  <a:t>内部网关协议</a:t>
                </a:r>
                <a:r>
                  <a:rPr lang="en-US" altLang="zh-CN" sz="1600" b="0" dirty="0">
                    <a:latin typeface="等线" panose="02010600030101010101" pitchFamily="2" charset="-122"/>
                    <a:ea typeface="等线" panose="02010600030101010101" pitchFamily="2" charset="-122"/>
                    <a:cs typeface="等线" panose="02010600030101010101" pitchFamily="2" charset="-122"/>
                  </a:rPr>
                  <a:t>IGP</a:t>
                </a:r>
                <a:endParaRPr lang="zh-CN" altLang="en-US" sz="1600" b="0" dirty="0">
                  <a:latin typeface="等线" panose="02010600030101010101" pitchFamily="2" charset="-122"/>
                  <a:ea typeface="等线" panose="02010600030101010101" pitchFamily="2" charset="-122"/>
                  <a:cs typeface="等线" panose="02010600030101010101" pitchFamily="2" charset="-122"/>
                </a:endParaRPr>
              </a:p>
            </p:txBody>
          </p:sp>
          <p:sp>
            <p:nvSpPr>
              <p:cNvPr id="81" name="左大括号 80"/>
              <p:cNvSpPr/>
              <p:nvPr/>
            </p:nvSpPr>
            <p:spPr>
              <a:xfrm>
                <a:off x="10332" y="7368"/>
                <a:ext cx="115" cy="55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5170" name="文本框 81"/>
              <p:cNvSpPr txBox="1"/>
              <p:nvPr/>
            </p:nvSpPr>
            <p:spPr>
              <a:xfrm>
                <a:off x="10390" y="7123"/>
                <a:ext cx="2777" cy="532"/>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cs typeface="等线" panose="02010600030101010101" pitchFamily="2" charset="-122"/>
                  </a:rPr>
                  <a:t>路由信息协议</a:t>
                </a:r>
                <a:r>
                  <a:rPr lang="en-US" altLang="zh-CN" sz="1600" b="0" dirty="0">
                    <a:latin typeface="等线" panose="02010600030101010101" pitchFamily="2" charset="-122"/>
                    <a:ea typeface="等线" panose="02010600030101010101" pitchFamily="2" charset="-122"/>
                    <a:cs typeface="等线" panose="02010600030101010101" pitchFamily="2" charset="-122"/>
                  </a:rPr>
                  <a:t>RIP</a:t>
                </a:r>
              </a:p>
            </p:txBody>
          </p:sp>
          <p:sp>
            <p:nvSpPr>
              <p:cNvPr id="5171" name="文本框 82"/>
              <p:cNvSpPr txBox="1"/>
              <p:nvPr/>
            </p:nvSpPr>
            <p:spPr>
              <a:xfrm>
                <a:off x="10392" y="7578"/>
                <a:ext cx="3788" cy="535"/>
              </a:xfrm>
              <a:prstGeom prst="rect">
                <a:avLst/>
              </a:prstGeom>
              <a:noFill/>
              <a:ln w="9525">
                <a:noFill/>
              </a:ln>
            </p:spPr>
            <p:txBody>
              <a:bodyPr>
                <a:spAutoFit/>
              </a:bodyPr>
              <a:lstStyle/>
              <a:p>
                <a:r>
                  <a:rPr lang="zh-CN" altLang="en-US" sz="1600" b="0" dirty="0">
                    <a:latin typeface="等线" panose="02010600030101010101" pitchFamily="2" charset="-122"/>
                    <a:ea typeface="等线" panose="02010600030101010101" pitchFamily="2" charset="-122"/>
                    <a:cs typeface="等线" panose="02010600030101010101" pitchFamily="2" charset="-122"/>
                  </a:rPr>
                  <a:t>最短路径优先协议</a:t>
                </a:r>
                <a:r>
                  <a:rPr lang="en-US" altLang="zh-CN" sz="1600" b="0" dirty="0">
                    <a:latin typeface="等线" panose="02010600030101010101" pitchFamily="2" charset="-122"/>
                    <a:ea typeface="等线" panose="02010600030101010101" pitchFamily="2" charset="-122"/>
                    <a:cs typeface="等线" panose="02010600030101010101" pitchFamily="2" charset="-122"/>
                  </a:rPr>
                  <a:t>OSPF</a:t>
                </a:r>
              </a:p>
            </p:txBody>
          </p:sp>
        </p:grpSp>
      </p:grpSp>
      <p:sp>
        <p:nvSpPr>
          <p:cNvPr id="40" name="矩形 39"/>
          <p:cNvSpPr/>
          <p:nvPr/>
        </p:nvSpPr>
        <p:spPr>
          <a:xfrm>
            <a:off x="2672715" y="1005840"/>
            <a:ext cx="7649210" cy="2002790"/>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等线" panose="02010600030101010101" pitchFamily="2" charset="-122"/>
              <a:ea typeface="等线" panose="02010600030101010101" pitchFamily="2" charset="-122"/>
              <a:cs typeface="+mn-cs"/>
            </a:endParaRPr>
          </a:p>
        </p:txBody>
      </p:sp>
      <p:sp>
        <p:nvSpPr>
          <p:cNvPr id="5173" name="文本框 7"/>
          <p:cNvSpPr txBox="1"/>
          <p:nvPr/>
        </p:nvSpPr>
        <p:spPr>
          <a:xfrm>
            <a:off x="9143048" y="2532380"/>
            <a:ext cx="1152525" cy="460375"/>
          </a:xfrm>
          <a:prstGeom prst="rect">
            <a:avLst/>
          </a:prstGeom>
          <a:solidFill>
            <a:schemeClr val="accent1">
              <a:lumMod val="20000"/>
              <a:lumOff val="80000"/>
            </a:schemeClr>
          </a:solidFill>
          <a:ln w="9525">
            <a:noFill/>
          </a:ln>
        </p:spPr>
        <p:txBody>
          <a:bodyPr>
            <a:spAutoFit/>
          </a:bodyPr>
          <a:lstStyle/>
          <a:p>
            <a:r>
              <a:rPr lang="zh-CN" altLang="en-US" sz="2400" b="1" noProof="0" dirty="0">
                <a:ln>
                  <a:noFill/>
                </a:ln>
                <a:solidFill>
                  <a:srgbClr val="C00000"/>
                </a:solidFill>
                <a:effectLst/>
                <a:uLnTx/>
                <a:uFillTx/>
                <a:latin typeface="Arial" panose="020B0604020202020204" pitchFamily="34" charset="0"/>
                <a:ea typeface="宋体" panose="02010600030101010101" pitchFamily="2" charset="-122"/>
              </a:rPr>
              <a:t>重难点</a:t>
            </a:r>
          </a:p>
        </p:txBody>
      </p:sp>
      <p:sp>
        <p:nvSpPr>
          <p:cNvPr id="84" name="矩形 83"/>
          <p:cNvSpPr/>
          <p:nvPr/>
        </p:nvSpPr>
        <p:spPr>
          <a:xfrm>
            <a:off x="2655570" y="4105275"/>
            <a:ext cx="7666990" cy="1246505"/>
          </a:xfrm>
          <a:prstGeom prst="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等线" panose="02010600030101010101" pitchFamily="2" charset="-122"/>
              <a:ea typeface="等线" panose="02010600030101010101" pitchFamily="2" charset="-122"/>
              <a:cs typeface="+mn-cs"/>
            </a:endParaRPr>
          </a:p>
        </p:txBody>
      </p:sp>
      <p:sp>
        <p:nvSpPr>
          <p:cNvPr id="5175" name="文本框 85"/>
          <p:cNvSpPr txBox="1"/>
          <p:nvPr/>
        </p:nvSpPr>
        <p:spPr>
          <a:xfrm>
            <a:off x="9143048" y="4859020"/>
            <a:ext cx="1152525" cy="460375"/>
          </a:xfrm>
          <a:prstGeom prst="rect">
            <a:avLst/>
          </a:prstGeom>
          <a:solidFill>
            <a:schemeClr val="accent1">
              <a:lumMod val="20000"/>
              <a:lumOff val="80000"/>
            </a:schemeClr>
          </a:solidFill>
          <a:ln w="9525">
            <a:noFill/>
          </a:ln>
        </p:spPr>
        <p:txBody>
          <a:bodyPr>
            <a:spAutoFit/>
          </a:bodyPr>
          <a:lstStyle/>
          <a:p>
            <a:pPr algn="l">
              <a:buClrTx/>
              <a:buSzTx/>
              <a:buFontTx/>
            </a:pPr>
            <a:r>
              <a:rPr lang="zh-CN" altLang="en-US" sz="2400" b="1" noProof="0" dirty="0">
                <a:ln>
                  <a:noFill/>
                </a:ln>
                <a:solidFill>
                  <a:srgbClr val="C00000"/>
                </a:solidFill>
                <a:effectLst/>
                <a:uLnTx/>
                <a:uFillTx/>
                <a:latin typeface="Arial" panose="020B0604020202020204" pitchFamily="34" charset="0"/>
                <a:ea typeface="宋体" panose="02010600030101010101" pitchFamily="2" charset="-122"/>
              </a:rPr>
              <a:t>重难点</a:t>
            </a:r>
          </a:p>
        </p:txBody>
      </p:sp>
      <p:sp>
        <p:nvSpPr>
          <p:cNvPr id="41" name="下箭头 40"/>
          <p:cNvSpPr/>
          <p:nvPr/>
        </p:nvSpPr>
        <p:spPr>
          <a:xfrm>
            <a:off x="3086735" y="2264410"/>
            <a:ext cx="215900" cy="122872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等线" panose="02010600030101010101" pitchFamily="2" charset="-122"/>
              <a:ea typeface="等线" panose="02010600030101010101" pitchFamily="2" charset="-122"/>
              <a:cs typeface="+mn-cs"/>
            </a:endParaRPr>
          </a:p>
        </p:txBody>
      </p:sp>
      <p:sp>
        <p:nvSpPr>
          <p:cNvPr id="87" name="下箭头 86"/>
          <p:cNvSpPr/>
          <p:nvPr/>
        </p:nvSpPr>
        <p:spPr>
          <a:xfrm>
            <a:off x="3085148" y="3829685"/>
            <a:ext cx="215900" cy="68421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等线" panose="02010600030101010101" pitchFamily="2" charset="-122"/>
              <a:ea typeface="等线" panose="02010600030101010101" pitchFamily="2" charset="-122"/>
              <a:cs typeface="+mn-cs"/>
            </a:endParaRPr>
          </a:p>
        </p:txBody>
      </p:sp>
      <p:sp>
        <p:nvSpPr>
          <p:cNvPr id="88" name="下箭头 87"/>
          <p:cNvSpPr/>
          <p:nvPr/>
        </p:nvSpPr>
        <p:spPr>
          <a:xfrm>
            <a:off x="3085148" y="4779963"/>
            <a:ext cx="215900" cy="909638"/>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500"/>
                                        <p:tgtEl>
                                          <p:spTgt spid="33"/>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000" fill="hold">
                                          <p:stCondLst>
                                            <p:cond delay="0"/>
                                          </p:stCondLst>
                                        </p:cTn>
                                        <p:tgtEl>
                                          <p:spTgt spid="43"/>
                                        </p:tgtEl>
                                        <p:attrNameLst>
                                          <p:attrName>style.visibility</p:attrName>
                                        </p:attrNameLst>
                                      </p:cBhvr>
                                      <p:to>
                                        <p:strVal val="visible"/>
                                      </p:to>
                                    </p:set>
                                    <p:animEffect transition="in" filter="wipe(left)">
                                      <p:cBhvr>
                                        <p:cTn id="19" dur="1000"/>
                                        <p:tgtEl>
                                          <p:spTgt spid="4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000" fill="hold">
                                          <p:stCondLst>
                                            <p:cond delay="0"/>
                                          </p:stCondLst>
                                        </p:cTn>
                                        <p:tgtEl>
                                          <p:spTgt spid="44"/>
                                        </p:tgtEl>
                                        <p:attrNameLst>
                                          <p:attrName>style.visibility</p:attrName>
                                        </p:attrNameLst>
                                      </p:cBhvr>
                                      <p:to>
                                        <p:strVal val="visible"/>
                                      </p:to>
                                    </p:set>
                                    <p:animEffect transition="in" filter="wipe(left)">
                                      <p:cBhvr>
                                        <p:cTn id="24" dur="1000"/>
                                        <p:tgtEl>
                                          <p:spTgt spid="4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000" fill="hold">
                                          <p:stCondLst>
                                            <p:cond delay="0"/>
                                          </p:stCondLst>
                                        </p:cTn>
                                        <p:tgtEl>
                                          <p:spTgt spid="45"/>
                                        </p:tgtEl>
                                        <p:attrNameLst>
                                          <p:attrName>style.visibility</p:attrName>
                                        </p:attrNameLst>
                                      </p:cBhvr>
                                      <p:to>
                                        <p:strVal val="visible"/>
                                      </p:to>
                                    </p:set>
                                    <p:animEffect transition="in" filter="wipe(left)">
                                      <p:cBhvr>
                                        <p:cTn id="29" dur="1000"/>
                                        <p:tgtEl>
                                          <p:spTgt spid="4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000" fill="hold">
                                          <p:stCondLst>
                                            <p:cond delay="0"/>
                                          </p:stCondLst>
                                        </p:cTn>
                                        <p:tgtEl>
                                          <p:spTgt spid="46"/>
                                        </p:tgtEl>
                                        <p:attrNameLst>
                                          <p:attrName>style.visibility</p:attrName>
                                        </p:attrNameLst>
                                      </p:cBhvr>
                                      <p:to>
                                        <p:strVal val="visible"/>
                                      </p:to>
                                    </p:set>
                                    <p:animEffect transition="in" filter="wipe(left)">
                                      <p:cBhvr>
                                        <p:cTn id="34" dur="10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barn(inVertical)">
                                      <p:cBhvr>
                                        <p:cTn id="39" dur="500"/>
                                        <p:tgtEl>
                                          <p:spTgt spid="40"/>
                                        </p:tgtEl>
                                      </p:cBhvr>
                                    </p:animEffect>
                                  </p:childTnLst>
                                </p:cTn>
                              </p:par>
                            </p:childTnLst>
                          </p:cTn>
                        </p:par>
                        <p:par>
                          <p:cTn id="40" fill="hold">
                            <p:stCondLst>
                              <p:cond delay="500"/>
                            </p:stCondLst>
                            <p:childTnLst>
                              <p:par>
                                <p:cTn id="41" presetID="53" presetClass="entr" presetSubtype="16" fill="hold" grpId="2" nodeType="afterEffect">
                                  <p:stCondLst>
                                    <p:cond delay="0"/>
                                  </p:stCondLst>
                                  <p:childTnLst>
                                    <p:set>
                                      <p:cBhvr>
                                        <p:cTn id="42" dur="1" fill="hold">
                                          <p:stCondLst>
                                            <p:cond delay="0"/>
                                          </p:stCondLst>
                                        </p:cTn>
                                        <p:tgtEl>
                                          <p:spTgt spid="5173"/>
                                        </p:tgtEl>
                                        <p:attrNameLst>
                                          <p:attrName>style.visibility</p:attrName>
                                        </p:attrNameLst>
                                      </p:cBhvr>
                                      <p:to>
                                        <p:strVal val="visible"/>
                                      </p:to>
                                    </p:set>
                                    <p:anim calcmode="lin" valueType="num">
                                      <p:cBhvr>
                                        <p:cTn id="43" dur="500" fill="hold"/>
                                        <p:tgtEl>
                                          <p:spTgt spid="5173"/>
                                        </p:tgtEl>
                                        <p:attrNameLst>
                                          <p:attrName>ppt_w</p:attrName>
                                        </p:attrNameLst>
                                      </p:cBhvr>
                                      <p:tavLst>
                                        <p:tav tm="0">
                                          <p:val>
                                            <p:fltVal val="0"/>
                                          </p:val>
                                        </p:tav>
                                        <p:tav tm="100000">
                                          <p:val>
                                            <p:strVal val="#ppt_w"/>
                                          </p:val>
                                        </p:tav>
                                      </p:tavLst>
                                    </p:anim>
                                    <p:anim calcmode="lin" valueType="num">
                                      <p:cBhvr>
                                        <p:cTn id="44" dur="500" fill="hold"/>
                                        <p:tgtEl>
                                          <p:spTgt spid="5173"/>
                                        </p:tgtEl>
                                        <p:attrNameLst>
                                          <p:attrName>ppt_h</p:attrName>
                                        </p:attrNameLst>
                                      </p:cBhvr>
                                      <p:tavLst>
                                        <p:tav tm="0">
                                          <p:val>
                                            <p:fltVal val="0"/>
                                          </p:val>
                                        </p:tav>
                                        <p:tav tm="100000">
                                          <p:val>
                                            <p:strVal val="#ppt_h"/>
                                          </p:val>
                                        </p:tav>
                                      </p:tavLst>
                                    </p:anim>
                                    <p:animEffect transition="in" filter="fade">
                                      <p:cBhvr>
                                        <p:cTn id="45" dur="500"/>
                                        <p:tgtEl>
                                          <p:spTgt spid="5173"/>
                                        </p:tgtEl>
                                      </p:cBhvr>
                                    </p:animEffect>
                                  </p:childTnLst>
                                </p:cTn>
                              </p:par>
                            </p:childTnLst>
                          </p:cTn>
                        </p:par>
                        <p:par>
                          <p:cTn id="46" fill="hold">
                            <p:stCondLst>
                              <p:cond delay="1000"/>
                            </p:stCondLst>
                            <p:childTnLst>
                              <p:par>
                                <p:cTn id="47" presetID="22" presetClass="entr" presetSubtype="1" fill="hold" grpId="0" nodeType="after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up)">
                                      <p:cBhvr>
                                        <p:cTn id="49" dur="500"/>
                                        <p:tgtEl>
                                          <p:spTgt spid="41"/>
                                        </p:tgtEl>
                                      </p:cBhvr>
                                    </p:animEffect>
                                  </p:childTnLst>
                                </p:cTn>
                              </p:par>
                            </p:childTnLst>
                          </p:cTn>
                        </p:par>
                        <p:par>
                          <p:cTn id="50" fill="hold">
                            <p:stCondLst>
                              <p:cond delay="1500"/>
                            </p:stCondLst>
                            <p:childTnLst>
                              <p:par>
                                <p:cTn id="51" presetID="22" presetClass="entr" presetSubtype="8" fill="hold" nodeType="after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wipe(left)">
                                      <p:cBhvr>
                                        <p:cTn id="53" dur="500"/>
                                        <p:tgtEl>
                                          <p:spTgt spid="4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000" fill="hold">
                                          <p:stCondLst>
                                            <p:cond delay="0"/>
                                          </p:stCondLst>
                                        </p:cTn>
                                        <p:tgtEl>
                                          <p:spTgt spid="63"/>
                                        </p:tgtEl>
                                        <p:attrNameLst>
                                          <p:attrName>style.visibility</p:attrName>
                                        </p:attrNameLst>
                                      </p:cBhvr>
                                      <p:to>
                                        <p:strVal val="visible"/>
                                      </p:to>
                                    </p:set>
                                    <p:animEffect transition="in" filter="wipe(left)">
                                      <p:cBhvr>
                                        <p:cTn id="58" dur="1000"/>
                                        <p:tgtEl>
                                          <p:spTgt spid="6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000" fill="hold">
                                          <p:stCondLst>
                                            <p:cond delay="0"/>
                                          </p:stCondLst>
                                        </p:cTn>
                                        <p:tgtEl>
                                          <p:spTgt spid="64"/>
                                        </p:tgtEl>
                                        <p:attrNameLst>
                                          <p:attrName>style.visibility</p:attrName>
                                        </p:attrNameLst>
                                      </p:cBhvr>
                                      <p:to>
                                        <p:strVal val="visible"/>
                                      </p:to>
                                    </p:set>
                                    <p:animEffect transition="in" filter="wipe(left)">
                                      <p:cBhvr>
                                        <p:cTn id="63" dur="1000"/>
                                        <p:tgtEl>
                                          <p:spTgt spid="64"/>
                                        </p:tgtEl>
                                      </p:cBhvr>
                                    </p:animEffect>
                                  </p:childTnLst>
                                </p:cTn>
                              </p:par>
                            </p:childTnLst>
                          </p:cTn>
                        </p:par>
                        <p:par>
                          <p:cTn id="64" fill="hold">
                            <p:stCondLst>
                              <p:cond delay="1000"/>
                            </p:stCondLst>
                            <p:childTnLst>
                              <p:par>
                                <p:cTn id="65" presetID="22" presetClass="entr" presetSubtype="1" fill="hold" grpId="0" nodeType="after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wipe(up)">
                                      <p:cBhvr>
                                        <p:cTn id="67" dur="500"/>
                                        <p:tgtEl>
                                          <p:spTgt spid="87"/>
                                        </p:tgtEl>
                                      </p:cBhvr>
                                    </p:animEffect>
                                  </p:childTnLst>
                                </p:cTn>
                              </p:par>
                            </p:childTnLst>
                          </p:cTn>
                        </p:par>
                        <p:par>
                          <p:cTn id="68" fill="hold">
                            <p:stCondLst>
                              <p:cond delay="1500"/>
                            </p:stCondLst>
                            <p:childTnLst>
                              <p:par>
                                <p:cTn id="69" presetID="22" presetClass="entr" presetSubtype="8" fill="hold" nodeType="afterEffect">
                                  <p:stCondLst>
                                    <p:cond delay="0"/>
                                  </p:stCondLst>
                                  <p:childTnLst>
                                    <p:set>
                                      <p:cBhvr>
                                        <p:cTn id="70" dur="1000" fill="hold">
                                          <p:stCondLst>
                                            <p:cond delay="0"/>
                                          </p:stCondLst>
                                        </p:cTn>
                                        <p:tgtEl>
                                          <p:spTgt spid="66"/>
                                        </p:tgtEl>
                                        <p:attrNameLst>
                                          <p:attrName>style.visibility</p:attrName>
                                        </p:attrNameLst>
                                      </p:cBhvr>
                                      <p:to>
                                        <p:strVal val="visible"/>
                                      </p:to>
                                    </p:set>
                                    <p:animEffect transition="in" filter="wipe(left)">
                                      <p:cBhvr>
                                        <p:cTn id="71" dur="1000"/>
                                        <p:tgtEl>
                                          <p:spTgt spid="6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000" fill="hold">
                                          <p:stCondLst>
                                            <p:cond delay="0"/>
                                          </p:stCondLst>
                                        </p:cTn>
                                        <p:tgtEl>
                                          <p:spTgt spid="68"/>
                                        </p:tgtEl>
                                        <p:attrNameLst>
                                          <p:attrName>style.visibility</p:attrName>
                                        </p:attrNameLst>
                                      </p:cBhvr>
                                      <p:to>
                                        <p:strVal val="visible"/>
                                      </p:to>
                                    </p:set>
                                    <p:animEffect transition="in" filter="wipe(left)">
                                      <p:cBhvr>
                                        <p:cTn id="76" dur="1000"/>
                                        <p:tgtEl>
                                          <p:spTgt spid="68"/>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84"/>
                                        </p:tgtEl>
                                        <p:attrNameLst>
                                          <p:attrName>style.visibility</p:attrName>
                                        </p:attrNameLst>
                                      </p:cBhvr>
                                      <p:to>
                                        <p:strVal val="visible"/>
                                      </p:to>
                                    </p:set>
                                    <p:animEffect transition="in" filter="barn(inVertical)">
                                      <p:cBhvr>
                                        <p:cTn id="81" dur="500"/>
                                        <p:tgtEl>
                                          <p:spTgt spid="84"/>
                                        </p:tgtEl>
                                      </p:cBhvr>
                                    </p:animEffect>
                                  </p:childTnLst>
                                </p:cTn>
                              </p:par>
                            </p:childTnLst>
                          </p:cTn>
                        </p:par>
                        <p:par>
                          <p:cTn id="82" fill="hold">
                            <p:stCondLst>
                              <p:cond delay="500"/>
                            </p:stCondLst>
                            <p:childTnLst>
                              <p:par>
                                <p:cTn id="83" presetID="53" presetClass="entr" presetSubtype="16" fill="hold" grpId="0" nodeType="afterEffect">
                                  <p:stCondLst>
                                    <p:cond delay="0"/>
                                  </p:stCondLst>
                                  <p:childTnLst>
                                    <p:set>
                                      <p:cBhvr>
                                        <p:cTn id="84" dur="1" fill="hold">
                                          <p:stCondLst>
                                            <p:cond delay="0"/>
                                          </p:stCondLst>
                                        </p:cTn>
                                        <p:tgtEl>
                                          <p:spTgt spid="5175"/>
                                        </p:tgtEl>
                                        <p:attrNameLst>
                                          <p:attrName>style.visibility</p:attrName>
                                        </p:attrNameLst>
                                      </p:cBhvr>
                                      <p:to>
                                        <p:strVal val="visible"/>
                                      </p:to>
                                    </p:set>
                                    <p:anim calcmode="lin" valueType="num">
                                      <p:cBhvr>
                                        <p:cTn id="85" dur="500" fill="hold"/>
                                        <p:tgtEl>
                                          <p:spTgt spid="5175"/>
                                        </p:tgtEl>
                                        <p:attrNameLst>
                                          <p:attrName>ppt_w</p:attrName>
                                        </p:attrNameLst>
                                      </p:cBhvr>
                                      <p:tavLst>
                                        <p:tav tm="0">
                                          <p:val>
                                            <p:fltVal val="0"/>
                                          </p:val>
                                        </p:tav>
                                        <p:tav tm="100000">
                                          <p:val>
                                            <p:strVal val="#ppt_w"/>
                                          </p:val>
                                        </p:tav>
                                      </p:tavLst>
                                    </p:anim>
                                    <p:anim calcmode="lin" valueType="num">
                                      <p:cBhvr>
                                        <p:cTn id="86" dur="500" fill="hold"/>
                                        <p:tgtEl>
                                          <p:spTgt spid="5175"/>
                                        </p:tgtEl>
                                        <p:attrNameLst>
                                          <p:attrName>ppt_h</p:attrName>
                                        </p:attrNameLst>
                                      </p:cBhvr>
                                      <p:tavLst>
                                        <p:tav tm="0">
                                          <p:val>
                                            <p:fltVal val="0"/>
                                          </p:val>
                                        </p:tav>
                                        <p:tav tm="100000">
                                          <p:val>
                                            <p:strVal val="#ppt_h"/>
                                          </p:val>
                                        </p:tav>
                                      </p:tavLst>
                                    </p:anim>
                                    <p:animEffect transition="in" filter="fade">
                                      <p:cBhvr>
                                        <p:cTn id="87" dur="500"/>
                                        <p:tgtEl>
                                          <p:spTgt spid="5175"/>
                                        </p:tgtEl>
                                      </p:cBhvr>
                                    </p:animEffect>
                                  </p:childTnLst>
                                </p:cTn>
                              </p:par>
                            </p:childTnLst>
                          </p:cTn>
                        </p:par>
                        <p:par>
                          <p:cTn id="88" fill="hold">
                            <p:stCondLst>
                              <p:cond delay="1000"/>
                            </p:stCondLst>
                            <p:childTnLst>
                              <p:par>
                                <p:cTn id="89" presetID="22" presetClass="entr" presetSubtype="1" fill="hold" grpId="0" nodeType="afterEffect">
                                  <p:stCondLst>
                                    <p:cond delay="0"/>
                                  </p:stCondLst>
                                  <p:childTnLst>
                                    <p:set>
                                      <p:cBhvr>
                                        <p:cTn id="90" dur="1" fill="hold">
                                          <p:stCondLst>
                                            <p:cond delay="0"/>
                                          </p:stCondLst>
                                        </p:cTn>
                                        <p:tgtEl>
                                          <p:spTgt spid="88"/>
                                        </p:tgtEl>
                                        <p:attrNameLst>
                                          <p:attrName>style.visibility</p:attrName>
                                        </p:attrNameLst>
                                      </p:cBhvr>
                                      <p:to>
                                        <p:strVal val="visible"/>
                                      </p:to>
                                    </p:set>
                                    <p:animEffect transition="in" filter="wipe(up)">
                                      <p:cBhvr>
                                        <p:cTn id="91" dur="500"/>
                                        <p:tgtEl>
                                          <p:spTgt spid="88"/>
                                        </p:tgtEl>
                                      </p:cBhvr>
                                    </p:animEffect>
                                  </p:childTnLst>
                                </p:cTn>
                              </p:par>
                            </p:childTnLst>
                          </p:cTn>
                        </p:par>
                        <p:par>
                          <p:cTn id="92" fill="hold">
                            <p:stCondLst>
                              <p:cond delay="1500"/>
                            </p:stCondLst>
                            <p:childTnLst>
                              <p:par>
                                <p:cTn id="93" presetID="22" presetClass="entr" presetSubtype="8" fill="hold" nodeType="afterEffect">
                                  <p:stCondLst>
                                    <p:cond delay="0"/>
                                  </p:stCondLst>
                                  <p:childTnLst>
                                    <p:set>
                                      <p:cBhvr>
                                        <p:cTn id="94" dur="1000" fill="hold">
                                          <p:stCondLst>
                                            <p:cond delay="0"/>
                                          </p:stCondLst>
                                        </p:cTn>
                                        <p:tgtEl>
                                          <p:spTgt spid="72"/>
                                        </p:tgtEl>
                                        <p:attrNameLst>
                                          <p:attrName>style.visibility</p:attrName>
                                        </p:attrNameLst>
                                      </p:cBhvr>
                                      <p:to>
                                        <p:strVal val="visible"/>
                                      </p:to>
                                    </p:set>
                                    <p:animEffect transition="in" filter="wipe(left)">
                                      <p:cBhvr>
                                        <p:cTn id="95" dur="1000"/>
                                        <p:tgtEl>
                                          <p:spTgt spid="7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wipe(down)">
                                      <p:cBhvr>
                                        <p:cTn id="100" dur="500"/>
                                        <p:tgtEl>
                                          <p:spTgt spid="74"/>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000" fill="hold">
                                          <p:stCondLst>
                                            <p:cond delay="0"/>
                                          </p:stCondLst>
                                        </p:cTn>
                                        <p:tgtEl>
                                          <p:spTgt spid="75"/>
                                        </p:tgtEl>
                                        <p:attrNameLst>
                                          <p:attrName>style.visibility</p:attrName>
                                        </p:attrNameLst>
                                      </p:cBhvr>
                                      <p:to>
                                        <p:strVal val="visible"/>
                                      </p:to>
                                    </p:set>
                                    <p:animEffect transition="in" filter="wipe(left)">
                                      <p:cBhvr>
                                        <p:cTn id="105" dur="1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bldLvl="0" animBg="1"/>
      <p:bldP spid="33" grpId="0" bldLvl="0" animBg="1"/>
      <p:bldP spid="40" grpId="0" animBg="1"/>
      <p:bldP spid="5173" grpId="2" animBg="1"/>
      <p:bldP spid="84" grpId="0" animBg="1"/>
      <p:bldP spid="5175" grpId="0" animBg="1"/>
      <p:bldP spid="41" grpId="0" animBg="1"/>
      <p:bldP spid="87" grpId="0" animBg="1"/>
      <p:bldP spid="8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817245" y="912495"/>
            <a:ext cx="5238115" cy="598805"/>
          </a:xfrm>
          <a:prstGeom prst="rect">
            <a:avLst/>
          </a:prstGeom>
          <a:noFill/>
          <a:ln w="9525">
            <a:noFill/>
          </a:ln>
        </p:spPr>
        <p:txBody>
          <a:bodyPr wrap="square">
            <a:spAutoFit/>
          </a:bodyPr>
          <a:lstStyle/>
          <a:p>
            <a:pPr algn="l">
              <a:lnSpc>
                <a:spcPct val="150000"/>
              </a:lnSpc>
              <a:buClrTx/>
              <a:buSzTx/>
              <a:buFontTx/>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4.3.3 IPv4子网划分</a:t>
            </a:r>
          </a:p>
        </p:txBody>
      </p:sp>
      <p:sp>
        <p:nvSpPr>
          <p:cNvPr id="13316" name="文本框 8"/>
          <p:cNvSpPr txBox="1"/>
          <p:nvPr/>
        </p:nvSpPr>
        <p:spPr>
          <a:xfrm>
            <a:off x="1216025" y="1685925"/>
            <a:ext cx="9991090" cy="506730"/>
          </a:xfrm>
          <a:prstGeom prst="rect">
            <a:avLst/>
          </a:prstGeom>
          <a:noFill/>
          <a:ln w="9525">
            <a:no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lang="zh-CN" altLang="en-US" b="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问题</a:t>
            </a: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一个</a:t>
            </a:r>
            <a:r>
              <a:rPr lang="en-US" altLang="zh-CN"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B</a:t>
            </a:r>
            <a:r>
              <a:rPr lang="zh-CN" altLang="zh-CN"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类</a:t>
            </a: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网络</a:t>
            </a:r>
            <a:r>
              <a:rPr lang="zh-CN" altLang="zh-CN"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156.26.0.0</a:t>
            </a:r>
            <a:r>
              <a:rPr lang="zh-CN" altLang="zh-CN"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）进行子网划分</a:t>
            </a: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zh-CN"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有</a:t>
            </a: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约</a:t>
            </a:r>
            <a:r>
              <a:rPr lang="en-US" altLang="zh-CN"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210</a:t>
            </a: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子网需求</a:t>
            </a:r>
            <a:endParaRPr lang="zh-CN" altLang="en-US" b="1"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p:nvPr/>
        </p:nvSpPr>
        <p:spPr>
          <a:xfrm>
            <a:off x="1216025" y="2279650"/>
            <a:ext cx="9828530" cy="3201670"/>
          </a:xfrm>
          <a:prstGeom prst="rect">
            <a:avLst/>
          </a:prstGeom>
        </p:spPr>
        <p:txBody>
          <a:bodyPr wrap="square">
            <a:spAutoFit/>
          </a:bodyPr>
          <a:lstStyle/>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1）规划方案：取子网号长度=8bit（2</a:t>
            </a:r>
            <a:r>
              <a:rPr lang="zh-CN" altLang="en-US" sz="1700" baseline="30000" dirty="0">
                <a:latin typeface="微软雅黑" panose="020B0503020204020204" pitchFamily="34" charset="-122"/>
                <a:ea typeface="微软雅黑" panose="020B0503020204020204" pitchFamily="34" charset="-122"/>
                <a:sym typeface="+mn-ea"/>
              </a:rPr>
              <a:t>8</a:t>
            </a:r>
            <a:r>
              <a:rPr lang="zh-CN" altLang="en-US" sz="1700" dirty="0">
                <a:latin typeface="微软雅黑" panose="020B0503020204020204" pitchFamily="34" charset="-122"/>
                <a:ea typeface="微软雅黑" panose="020B0503020204020204" pitchFamily="34" charset="-122"/>
                <a:sym typeface="+mn-ea"/>
              </a:rPr>
              <a:t>-2=254），满足要求子网掩码为：255.255.255.0。</a:t>
            </a:r>
          </a:p>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2）根据以上划分方案，网络可用的IP地址为：</a:t>
            </a:r>
          </a:p>
          <a:p>
            <a:pPr marR="0" indent="0" defTabSz="914400">
              <a:lnSpc>
                <a:spcPct val="170000"/>
              </a:lnSpc>
              <a:buClrTx/>
              <a:buSzTx/>
              <a:buFont typeface="Wingdings" panose="05000000000000000000" pitchFamily="2" charset="2"/>
              <a:buNone/>
              <a:defRPr/>
            </a:pPr>
            <a:r>
              <a:rPr lang="zh-CN" altLang="en-US" sz="1700" dirty="0">
                <a:latin typeface="微软雅黑" panose="020B0503020204020204" pitchFamily="34" charset="-122"/>
                <a:ea typeface="微软雅黑" panose="020B0503020204020204" pitchFamily="34" charset="-122"/>
                <a:sym typeface="+mn-ea"/>
              </a:rPr>
              <a:t>          子网1： 156.26.1.1 ~ 156.26.1.254</a:t>
            </a:r>
          </a:p>
          <a:p>
            <a:pPr marR="0" indent="0" defTabSz="914400">
              <a:lnSpc>
                <a:spcPct val="170000"/>
              </a:lnSpc>
              <a:buClrTx/>
              <a:buSzTx/>
              <a:buFont typeface="Wingdings" panose="05000000000000000000" pitchFamily="2" charset="2"/>
              <a:buNone/>
              <a:defRPr/>
            </a:pPr>
            <a:r>
              <a:rPr lang="zh-CN" altLang="en-US" sz="1700" dirty="0">
                <a:latin typeface="微软雅黑" panose="020B0503020204020204" pitchFamily="34" charset="-122"/>
                <a:ea typeface="微软雅黑" panose="020B0503020204020204" pitchFamily="34" charset="-122"/>
                <a:sym typeface="+mn-ea"/>
              </a:rPr>
              <a:t>          子网2： 156.26.2.1 ~ 156.26.2.254</a:t>
            </a:r>
          </a:p>
          <a:p>
            <a:pPr marR="0" indent="0" defTabSz="914400">
              <a:lnSpc>
                <a:spcPct val="170000"/>
              </a:lnSpc>
              <a:buClrTx/>
              <a:buSzTx/>
              <a:buFont typeface="Wingdings" panose="05000000000000000000" pitchFamily="2" charset="2"/>
              <a:buNone/>
              <a:defRPr/>
            </a:pPr>
            <a:r>
              <a:rPr lang="zh-CN" altLang="en-US" sz="1700" dirty="0">
                <a:latin typeface="微软雅黑" panose="020B0503020204020204" pitchFamily="34" charset="-122"/>
                <a:ea typeface="微软雅黑" panose="020B0503020204020204" pitchFamily="34" charset="-122"/>
                <a:sym typeface="+mn-ea"/>
              </a:rPr>
              <a:t>          子网3： 156.26.3.1 ~ 156.26.3.254</a:t>
            </a:r>
          </a:p>
          <a:p>
            <a:pPr marR="0" indent="0" defTabSz="914400">
              <a:lnSpc>
                <a:spcPct val="170000"/>
              </a:lnSpc>
              <a:buClrTx/>
              <a:buSzTx/>
              <a:buFont typeface="Wingdings" panose="05000000000000000000" pitchFamily="2" charset="2"/>
              <a:buNone/>
              <a:defRPr/>
            </a:pPr>
            <a:r>
              <a:rPr lang="zh-CN" altLang="en-US" sz="1700" dirty="0">
                <a:latin typeface="微软雅黑" panose="020B0503020204020204" pitchFamily="34" charset="-122"/>
                <a:ea typeface="微软雅黑" panose="020B0503020204020204" pitchFamily="34" charset="-122"/>
                <a:sym typeface="+mn-ea"/>
              </a:rPr>
              <a:t>          ……</a:t>
            </a:r>
          </a:p>
          <a:p>
            <a:pPr marR="0" indent="0" defTabSz="914400">
              <a:lnSpc>
                <a:spcPct val="170000"/>
              </a:lnSpc>
              <a:buClrTx/>
              <a:buSzTx/>
              <a:buFont typeface="Wingdings" panose="05000000000000000000" pitchFamily="2" charset="2"/>
              <a:buNone/>
              <a:defRPr/>
            </a:pPr>
            <a:r>
              <a:rPr lang="zh-CN" altLang="en-US" sz="1700" dirty="0">
                <a:latin typeface="微软雅黑" panose="020B0503020204020204" pitchFamily="34" charset="-122"/>
                <a:ea typeface="微软雅黑" panose="020B0503020204020204" pitchFamily="34" charset="-122"/>
                <a:sym typeface="+mn-ea"/>
              </a:rPr>
              <a:t>    子网254： 156.26.254.1 ~ 156.26.254.254</a:t>
            </a:r>
          </a:p>
        </p:txBody>
      </p:sp>
      <p:grpSp>
        <p:nvGrpSpPr>
          <p:cNvPr id="5" name="组合 4"/>
          <p:cNvGrpSpPr/>
          <p:nvPr/>
        </p:nvGrpSpPr>
        <p:grpSpPr>
          <a:xfrm>
            <a:off x="2606675" y="3314700"/>
            <a:ext cx="3184525" cy="2231390"/>
            <a:chOff x="4105" y="5220"/>
            <a:chExt cx="5015" cy="3514"/>
          </a:xfrm>
        </p:grpSpPr>
        <p:sp>
          <p:nvSpPr>
            <p:cNvPr id="4" name="矩形 3"/>
            <p:cNvSpPr/>
            <p:nvPr/>
          </p:nvSpPr>
          <p:spPr>
            <a:xfrm>
              <a:off x="4288" y="5220"/>
              <a:ext cx="1815" cy="56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4105" y="8068"/>
              <a:ext cx="2155" cy="568"/>
            </a:xfrm>
            <a:prstGeom prst="rect">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6460" y="5220"/>
              <a:ext cx="2660" cy="3515"/>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grpSp>
      <p:sp>
        <p:nvSpPr>
          <p:cNvPr id="7" name="下箭头 6"/>
          <p:cNvSpPr/>
          <p:nvPr/>
        </p:nvSpPr>
        <p:spPr>
          <a:xfrm rot="16200000">
            <a:off x="6223000" y="4178300"/>
            <a:ext cx="287338" cy="504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bwMode="auto">
          <a:xfrm>
            <a:off x="6786880" y="3937635"/>
            <a:ext cx="4420235" cy="998220"/>
          </a:xfrm>
          <a:prstGeom prst="rect">
            <a:avLst/>
          </a:prstGeom>
          <a:noFill/>
          <a:ln w="9525" cap="flat" cmpd="sng" algn="ctr">
            <a:solidFill>
              <a:srgbClr val="A91F24"/>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0" cap="none" spc="0" normalizeH="0" baseline="0" noProof="0">
              <a:ln>
                <a:noFill/>
              </a:ln>
              <a:solidFill>
                <a:prstClr val="black"/>
              </a:solidFill>
              <a:effectLst/>
              <a:uLnTx/>
              <a:uFillTx/>
              <a:latin typeface="字魂105号-简雅黑" panose="00000500000000000000" charset="-122"/>
              <a:ea typeface="字魂105号-简雅黑" panose="00000500000000000000" charset="-122"/>
            </a:endParaRPr>
          </a:p>
        </p:txBody>
      </p:sp>
      <p:sp>
        <p:nvSpPr>
          <p:cNvPr id="8" name="矩形 7"/>
          <p:cNvSpPr/>
          <p:nvPr/>
        </p:nvSpPr>
        <p:spPr>
          <a:xfrm>
            <a:off x="6946900" y="3994785"/>
            <a:ext cx="4098290" cy="829945"/>
          </a:xfrm>
          <a:prstGeom prst="rect">
            <a:avLst/>
          </a:prstGeom>
        </p:spPr>
        <p:txBody>
          <a:bodyPr wrap="square">
            <a:spAutoFit/>
          </a:bodyPr>
          <a:lstStyle/>
          <a:p>
            <a:pPr algn="just" fontAlgn="base">
              <a:lnSpc>
                <a:spcPct val="150000"/>
              </a:lnSpc>
              <a:spcBef>
                <a:spcPct val="0"/>
              </a:spcBef>
              <a:spcAft>
                <a:spcPct val="0"/>
              </a:spcAft>
              <a:defRPr/>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子网位不能全为“0”，也不能全为“1”；</a:t>
            </a:r>
          </a:p>
          <a:p>
            <a:pPr algn="just" fontAlgn="base">
              <a:lnSpc>
                <a:spcPct val="150000"/>
              </a:lnSpc>
              <a:spcBef>
                <a:spcPct val="0"/>
              </a:spcBef>
              <a:spcAft>
                <a:spcPct val="0"/>
              </a:spcAft>
              <a:defRPr/>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sym typeface="+mn-lt"/>
              </a:rPr>
              <a:t>主机位不能全为“0”，也不能全为“1”。</a:t>
            </a: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fade">
                                      <p:cBhvr>
                                        <p:cTn id="17" dur="1000"/>
                                        <p:tgtEl>
                                          <p:spTgt spid="13316"/>
                                        </p:tgtEl>
                                      </p:cBhvr>
                                    </p:animEffect>
                                    <p:anim calcmode="lin" valueType="num">
                                      <p:cBhvr>
                                        <p:cTn id="18" dur="1000" fill="hold"/>
                                        <p:tgtEl>
                                          <p:spTgt spid="13316"/>
                                        </p:tgtEl>
                                        <p:attrNameLst>
                                          <p:attrName>ppt_x</p:attrName>
                                        </p:attrNameLst>
                                      </p:cBhvr>
                                      <p:tavLst>
                                        <p:tav tm="0">
                                          <p:val>
                                            <p:strVal val="#ppt_x"/>
                                          </p:val>
                                        </p:tav>
                                        <p:tav tm="100000">
                                          <p:val>
                                            <p:strVal val="#ppt_x"/>
                                          </p:val>
                                        </p:tav>
                                      </p:tavLst>
                                    </p:anim>
                                    <p:anim calcmode="lin" valueType="num">
                                      <p:cBhvr>
                                        <p:cTn id="19" dur="1000" fill="hold"/>
                                        <p:tgtEl>
                                          <p:spTgt spid="13316"/>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000" fill="hold">
                                          <p:stCondLst>
                                            <p:cond delay="0"/>
                                          </p:stCondLst>
                                        </p:cTn>
                                        <p:tgtEl>
                                          <p:spTgt spid="10"/>
                                        </p:tgtEl>
                                        <p:attrNameLst>
                                          <p:attrName>style.visibility</p:attrName>
                                        </p:attrNameLst>
                                      </p:cBhvr>
                                      <p:to>
                                        <p:strVal val="visible"/>
                                      </p:to>
                                    </p:set>
                                    <p:animEffect transition="in" filter="wipe(left)">
                                      <p:cBhvr>
                                        <p:cTn id="23" dur="1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heel(1)">
                                      <p:cBhvr>
                                        <p:cTn id="37" dur="1000"/>
                                        <p:tgtEl>
                                          <p:spTgt spid="6"/>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P spid="13316" grpId="0"/>
      <p:bldP spid="10" grpId="0"/>
      <p:bldP spid="7" grpId="0" bldLvl="0" animBg="1"/>
      <p:bldP spid="6" grpId="0" bldLvl="0" animBg="1"/>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817245" y="912495"/>
            <a:ext cx="5238115" cy="598805"/>
          </a:xfrm>
          <a:prstGeom prst="rect">
            <a:avLst/>
          </a:prstGeom>
          <a:noFill/>
          <a:ln w="9525">
            <a:noFill/>
          </a:ln>
        </p:spPr>
        <p:txBody>
          <a:bodyPr wrap="square">
            <a:spAutoFit/>
          </a:bodyPr>
          <a:lstStyle/>
          <a:p>
            <a:pPr algn="l">
              <a:lnSpc>
                <a:spcPct val="150000"/>
              </a:lnSpc>
              <a:buClrTx/>
              <a:buSzTx/>
              <a:buFontTx/>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4.3.3 IPv4子网划分</a:t>
            </a:r>
          </a:p>
        </p:txBody>
      </p:sp>
      <p:sp>
        <p:nvSpPr>
          <p:cNvPr id="13316" name="文本框 8"/>
          <p:cNvSpPr txBox="1"/>
          <p:nvPr/>
        </p:nvSpPr>
        <p:spPr>
          <a:xfrm>
            <a:off x="958850" y="1606550"/>
            <a:ext cx="9991090" cy="922020"/>
          </a:xfrm>
          <a:prstGeom prst="rect">
            <a:avLst/>
          </a:prstGeom>
          <a:noFill/>
          <a:ln w="9525">
            <a:no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lang="zh-CN" altLang="en-US" b="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问题</a:t>
            </a: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如果将C类地址202.60.31.0划分为三个子网，可以容纳的主机数分别为100、50和50。请给出子网划分的方案。</a:t>
            </a:r>
          </a:p>
        </p:txBody>
      </p:sp>
      <p:sp>
        <p:nvSpPr>
          <p:cNvPr id="10" name="矩形 9"/>
          <p:cNvSpPr/>
          <p:nvPr/>
        </p:nvSpPr>
        <p:spPr>
          <a:xfrm>
            <a:off x="854075" y="2590800"/>
            <a:ext cx="6131560" cy="3534410"/>
          </a:xfrm>
          <a:prstGeom prst="rect">
            <a:avLst/>
          </a:prstGeom>
        </p:spPr>
        <p:txBody>
          <a:bodyPr wrap="square">
            <a:spAutoFit/>
          </a:bodyPr>
          <a:lstStyle/>
          <a:p>
            <a:pPr marL="285750" marR="0" indent="-285750" defTabSz="914400">
              <a:lnSpc>
                <a:spcPct val="140000"/>
              </a:lnSpc>
              <a:buClrTx/>
              <a:buSzTx/>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sym typeface="+mn-ea"/>
              </a:rPr>
              <a:t>主机IP地址：11001010   00111100   00011111 00000000    </a:t>
            </a:r>
            <a:r>
              <a:rPr lang="zh-CN" altLang="en-US" sz="1600" b="1" dirty="0">
                <a:solidFill>
                  <a:srgbClr val="FF0000"/>
                </a:solidFill>
                <a:latin typeface="微软雅黑" panose="020B0503020204020204" pitchFamily="34" charset="-122"/>
                <a:ea typeface="微软雅黑" panose="020B0503020204020204" pitchFamily="34" charset="-122"/>
                <a:sym typeface="+mn-ea"/>
              </a:rPr>
              <a:t>202.60.31.0</a:t>
            </a:r>
            <a:endParaRPr lang="zh-CN" altLang="en-US" sz="1600" dirty="0">
              <a:latin typeface="微软雅黑" panose="020B0503020204020204" pitchFamily="34" charset="-122"/>
              <a:ea typeface="微软雅黑" panose="020B0503020204020204" pitchFamily="34" charset="-122"/>
              <a:sym typeface="+mn-ea"/>
            </a:endParaRPr>
          </a:p>
          <a:p>
            <a:pPr marL="285750" marR="0" indent="-285750" defTabSz="914400">
              <a:lnSpc>
                <a:spcPct val="140000"/>
              </a:lnSpc>
              <a:buClrTx/>
              <a:buSzTx/>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sym typeface="+mn-ea"/>
              </a:rPr>
              <a:t>子 网 掩 码： 11111111    11111111    11111111 10000000    </a:t>
            </a:r>
            <a:r>
              <a:rPr lang="zh-CN" altLang="en-US" sz="1600" b="1" dirty="0">
                <a:solidFill>
                  <a:srgbClr val="FF0000"/>
                </a:solidFill>
                <a:latin typeface="微软雅黑" panose="020B0503020204020204" pitchFamily="34" charset="-122"/>
                <a:ea typeface="微软雅黑" panose="020B0503020204020204" pitchFamily="34" charset="-122"/>
                <a:sym typeface="+mn-ea"/>
              </a:rPr>
              <a:t>255.255.255.128</a:t>
            </a:r>
            <a:endParaRPr lang="zh-CN" altLang="en-US" sz="1600" dirty="0">
              <a:latin typeface="微软雅黑" panose="020B0503020204020204" pitchFamily="34" charset="-122"/>
              <a:ea typeface="微软雅黑" panose="020B0503020204020204" pitchFamily="34" charset="-122"/>
              <a:sym typeface="+mn-ea"/>
            </a:endParaRPr>
          </a:p>
          <a:p>
            <a:pPr marL="285750" marR="0" indent="-285750" defTabSz="914400">
              <a:lnSpc>
                <a:spcPct val="140000"/>
              </a:lnSpc>
              <a:buClrTx/>
              <a:buSzTx/>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sym typeface="+mn-ea"/>
              </a:rPr>
              <a:t>子网1地址范围：202.60.31.1~202.60.31.126 （…  00000001~…  011111110）</a:t>
            </a:r>
          </a:p>
          <a:p>
            <a:pPr marL="285750" marR="0" indent="-285750" defTabSz="914400">
              <a:lnSpc>
                <a:spcPct val="140000"/>
              </a:lnSpc>
              <a:buClrTx/>
              <a:buSzTx/>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sym typeface="+mn-ea"/>
              </a:rPr>
              <a:t>子网2地址范围：202.60.31.129~202.60.31.190 （…  10000001~…  10111110）</a:t>
            </a:r>
          </a:p>
          <a:p>
            <a:pPr marL="285750" marR="0" indent="-285750" defTabSz="914400">
              <a:lnSpc>
                <a:spcPct val="140000"/>
              </a:lnSpc>
              <a:buClrTx/>
              <a:buSzTx/>
              <a:buFont typeface="Wingdings" panose="05000000000000000000" pitchFamily="2" charset="2"/>
              <a:buChar char="Ø"/>
              <a:defRPr/>
            </a:pPr>
            <a:r>
              <a:rPr lang="zh-CN" altLang="en-US" sz="1600" dirty="0">
                <a:latin typeface="微软雅黑" panose="020B0503020204020204" pitchFamily="34" charset="-122"/>
                <a:ea typeface="微软雅黑" panose="020B0503020204020204" pitchFamily="34" charset="-122"/>
                <a:sym typeface="+mn-ea"/>
              </a:rPr>
              <a:t>子网3地址范围：202.60.31.193~202.60.31.254 （…  11000001~…  11111110）</a:t>
            </a:r>
          </a:p>
        </p:txBody>
      </p:sp>
      <p:graphicFrame>
        <p:nvGraphicFramePr>
          <p:cNvPr id="50181" name="Object 1"/>
          <p:cNvGraphicFramePr>
            <a:graphicFrameLocks noChangeAspect="1"/>
          </p:cNvGraphicFramePr>
          <p:nvPr/>
        </p:nvGraphicFramePr>
        <p:xfrm>
          <a:off x="5720080" y="2237423"/>
          <a:ext cx="5673725" cy="4149725"/>
        </p:xfrm>
        <a:graphic>
          <a:graphicData uri="http://schemas.openxmlformats.org/presentationml/2006/ole">
            <mc:AlternateContent xmlns:mc="http://schemas.openxmlformats.org/markup-compatibility/2006">
              <mc:Choice xmlns:v="urn:schemas-microsoft-com:vml" Requires="v">
                <p:oleObj r:id="rId2" imgW="6266180" imgH="4598670" progId="Visio.Drawing.11">
                  <p:embed/>
                </p:oleObj>
              </mc:Choice>
              <mc:Fallback>
                <p:oleObj r:id="rId2" imgW="6266180" imgH="4598670" progId="Visio.Drawing.11">
                  <p:embed/>
                  <p:pic>
                    <p:nvPicPr>
                      <p:cNvPr id="0" name="图片 3076"/>
                      <p:cNvPicPr/>
                      <p:nvPr/>
                    </p:nvPicPr>
                    <p:blipFill>
                      <a:blip r:embed="rId3"/>
                      <a:stretch>
                        <a:fillRect/>
                      </a:stretch>
                    </p:blipFill>
                    <p:spPr>
                      <a:xfrm>
                        <a:off x="5720080" y="2237423"/>
                        <a:ext cx="5673725" cy="414972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13316"/>
                                        </p:tgtEl>
                                        <p:attrNameLst>
                                          <p:attrName>style.visibility</p:attrName>
                                        </p:attrNameLst>
                                      </p:cBhvr>
                                      <p:to>
                                        <p:strVal val="visible"/>
                                      </p:to>
                                    </p:set>
                                    <p:animEffect transition="in" filter="fade">
                                      <p:cBhvr>
                                        <p:cTn id="17" dur="1000"/>
                                        <p:tgtEl>
                                          <p:spTgt spid="13316"/>
                                        </p:tgtEl>
                                      </p:cBhvr>
                                    </p:animEffect>
                                    <p:anim calcmode="lin" valueType="num">
                                      <p:cBhvr>
                                        <p:cTn id="18" dur="1000" fill="hold"/>
                                        <p:tgtEl>
                                          <p:spTgt spid="13316"/>
                                        </p:tgtEl>
                                        <p:attrNameLst>
                                          <p:attrName>ppt_x</p:attrName>
                                        </p:attrNameLst>
                                      </p:cBhvr>
                                      <p:tavLst>
                                        <p:tav tm="0">
                                          <p:val>
                                            <p:strVal val="#ppt_x"/>
                                          </p:val>
                                        </p:tav>
                                        <p:tav tm="100000">
                                          <p:val>
                                            <p:strVal val="#ppt_x"/>
                                          </p:val>
                                        </p:tav>
                                      </p:tavLst>
                                    </p:anim>
                                    <p:anim calcmode="lin" valueType="num">
                                      <p:cBhvr>
                                        <p:cTn id="19" dur="1000" fill="hold"/>
                                        <p:tgtEl>
                                          <p:spTgt spid="13316"/>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000" fill="hold">
                                          <p:stCondLst>
                                            <p:cond delay="0"/>
                                          </p:stCondLst>
                                        </p:cTn>
                                        <p:tgtEl>
                                          <p:spTgt spid="10"/>
                                        </p:tgtEl>
                                        <p:attrNameLst>
                                          <p:attrName>style.visibility</p:attrName>
                                        </p:attrNameLst>
                                      </p:cBhvr>
                                      <p:to>
                                        <p:strVal val="visible"/>
                                      </p:to>
                                    </p:set>
                                    <p:animEffect transition="in" filter="wipe(left)">
                                      <p:cBhvr>
                                        <p:cTn id="23" dur="1000"/>
                                        <p:tgtEl>
                                          <p:spTgt spid="10"/>
                                        </p:tgtEl>
                                      </p:cBhvr>
                                    </p:animEffect>
                                  </p:childTnLst>
                                </p:cTn>
                              </p:par>
                            </p:childTnLst>
                          </p:cTn>
                        </p:par>
                        <p:par>
                          <p:cTn id="24" fill="hold">
                            <p:stCondLst>
                              <p:cond delay="3500"/>
                            </p:stCondLst>
                            <p:childTnLst>
                              <p:par>
                                <p:cTn id="25" presetID="42" presetClass="entr" presetSubtype="0" fill="hold" nodeType="afterEffect">
                                  <p:stCondLst>
                                    <p:cond delay="0"/>
                                  </p:stCondLst>
                                  <p:childTnLst>
                                    <p:set>
                                      <p:cBhvr>
                                        <p:cTn id="26" dur="1" fill="hold">
                                          <p:stCondLst>
                                            <p:cond delay="0"/>
                                          </p:stCondLst>
                                        </p:cTn>
                                        <p:tgtEl>
                                          <p:spTgt spid="50181"/>
                                        </p:tgtEl>
                                        <p:attrNameLst>
                                          <p:attrName>style.visibility</p:attrName>
                                        </p:attrNameLst>
                                      </p:cBhvr>
                                      <p:to>
                                        <p:strVal val="visible"/>
                                      </p:to>
                                    </p:set>
                                    <p:animEffect transition="in" filter="fade">
                                      <p:cBhvr>
                                        <p:cTn id="27" dur="1000"/>
                                        <p:tgtEl>
                                          <p:spTgt spid="50181"/>
                                        </p:tgtEl>
                                      </p:cBhvr>
                                    </p:animEffect>
                                    <p:anim calcmode="lin" valueType="num">
                                      <p:cBhvr>
                                        <p:cTn id="28" dur="1000" fill="hold"/>
                                        <p:tgtEl>
                                          <p:spTgt spid="50181"/>
                                        </p:tgtEl>
                                        <p:attrNameLst>
                                          <p:attrName>ppt_x</p:attrName>
                                        </p:attrNameLst>
                                      </p:cBhvr>
                                      <p:tavLst>
                                        <p:tav tm="0">
                                          <p:val>
                                            <p:strVal val="#ppt_x"/>
                                          </p:val>
                                        </p:tav>
                                        <p:tav tm="100000">
                                          <p:val>
                                            <p:strVal val="#ppt_x"/>
                                          </p:val>
                                        </p:tav>
                                      </p:tavLst>
                                    </p:anim>
                                    <p:anim calcmode="lin" valueType="num">
                                      <p:cBhvr>
                                        <p:cTn id="29" dur="1000" fill="hold"/>
                                        <p:tgtEl>
                                          <p:spTgt spid="501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P spid="13316"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951172" y="894715"/>
            <a:ext cx="5238115" cy="598805"/>
          </a:xfrm>
          <a:prstGeom prst="rect">
            <a:avLst/>
          </a:prstGeom>
          <a:noFill/>
          <a:ln w="9525">
            <a:noFill/>
          </a:ln>
        </p:spPr>
        <p:txBody>
          <a:bodyPr wrap="square">
            <a:spAutoFit/>
          </a:bodyPr>
          <a:lstStyle/>
          <a:p>
            <a:pPr algn="l">
              <a:lnSpc>
                <a:spcPct val="150000"/>
              </a:lnSpc>
              <a:buClrTx/>
              <a:buSzTx/>
              <a:buFontTx/>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4.3.4 无类别域间路由</a:t>
            </a:r>
          </a:p>
        </p:txBody>
      </p:sp>
      <p:sp>
        <p:nvSpPr>
          <p:cNvPr id="10" name="矩形 9"/>
          <p:cNvSpPr/>
          <p:nvPr/>
        </p:nvSpPr>
        <p:spPr>
          <a:xfrm>
            <a:off x="1059007" y="1607820"/>
            <a:ext cx="9453245" cy="922497"/>
          </a:xfrm>
          <a:prstGeom prst="rect">
            <a:avLst/>
          </a:prstGeom>
        </p:spPr>
        <p:txBody>
          <a:bodyPr wrap="square">
            <a:spAutoFit/>
          </a:bodyPr>
          <a:lstStyle/>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不限制于标准分类（A/B/C）的地址结构，而是根据对地址管理需要灵活决定（使用</a:t>
            </a:r>
            <a:r>
              <a:rPr lang="zh-CN" altLang="en-US" sz="1700" b="1" dirty="0">
                <a:solidFill>
                  <a:srgbClr val="FF0000"/>
                </a:solidFill>
                <a:latin typeface="微软雅黑" panose="020B0503020204020204" pitchFamily="34" charset="-122"/>
                <a:ea typeface="微软雅黑" panose="020B0503020204020204" pitchFamily="34" charset="-122"/>
                <a:sym typeface="+mn-ea"/>
              </a:rPr>
              <a:t>可变长度子网掩码</a:t>
            </a:r>
            <a:r>
              <a:rPr lang="zh-CN" altLang="en-US" sz="1700" dirty="0">
                <a:latin typeface="微软雅黑" panose="020B0503020204020204" pitchFamily="34" charset="-122"/>
                <a:ea typeface="微软雅黑" panose="020B0503020204020204" pitchFamily="34" charset="-122"/>
                <a:sym typeface="+mn-ea"/>
              </a:rPr>
              <a:t>）</a:t>
            </a:r>
          </a:p>
        </p:txBody>
      </p:sp>
      <p:sp>
        <p:nvSpPr>
          <p:cNvPr id="5" name="文本框 8"/>
          <p:cNvSpPr txBox="1"/>
          <p:nvPr/>
        </p:nvSpPr>
        <p:spPr>
          <a:xfrm>
            <a:off x="1059007" y="2810681"/>
            <a:ext cx="5238115" cy="598805"/>
          </a:xfrm>
          <a:prstGeom prst="rect">
            <a:avLst/>
          </a:prstGeom>
          <a:noFill/>
          <a:ln w="9525">
            <a:noFill/>
          </a:ln>
        </p:spPr>
        <p:txBody>
          <a:bodyPr wrap="square">
            <a:spAutoFit/>
          </a:bodyPr>
          <a:lstStyle/>
          <a:p>
            <a:pPr>
              <a:lnSpc>
                <a:spcPct val="150000"/>
              </a:lnSpc>
            </a:pP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特别注意：</a:t>
            </a:r>
            <a:endParaRPr sz="2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nvSpPr>
        <p:spPr>
          <a:xfrm>
            <a:off x="1059007" y="3409486"/>
            <a:ext cx="10073986" cy="1811971"/>
          </a:xfrm>
          <a:prstGeom prst="rect">
            <a:avLst/>
          </a:prstGeom>
        </p:spPr>
        <p:txBody>
          <a:bodyPr wrap="square">
            <a:spAutoFit/>
          </a:bodyPr>
          <a:lstStyle/>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不采用固定分类方法，采用新的IP寻址和路由选择机制（地址块为基础），解决标准分类子网划分地址浪费现象</a:t>
            </a:r>
          </a:p>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相比传统标准分类方式，CIDR不以固定大小地址块分配地址，而是以任意二进制倍数的大小分配地址。</a:t>
            </a:r>
          </a:p>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网络掩码采用：“IP地址/掩码”</a:t>
            </a: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000"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par>
                          <p:cTn id="18" fill="hold">
                            <p:stCondLst>
                              <p:cond delay="2500"/>
                            </p:stCondLst>
                            <p:childTnLst>
                              <p:par>
                                <p:cTn id="19" presetID="42"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000" fill="hold">
                                          <p:stCondLst>
                                            <p:cond delay="0"/>
                                          </p:stCondLst>
                                        </p:cTn>
                                        <p:tgtEl>
                                          <p:spTgt spid="8"/>
                                        </p:tgtEl>
                                        <p:attrNameLst>
                                          <p:attrName>style.visibility</p:attrName>
                                        </p:attrNameLst>
                                      </p:cBhvr>
                                      <p:to>
                                        <p:strVal val="visible"/>
                                      </p:to>
                                    </p:set>
                                    <p:animEffect transition="in" filter="wipe(left)">
                                      <p:cBhvr>
                                        <p:cTn id="2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P spid="10" grpId="0"/>
      <p:bldP spid="5"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969645" y="912495"/>
            <a:ext cx="5238115" cy="598805"/>
          </a:xfrm>
          <a:prstGeom prst="rect">
            <a:avLst/>
          </a:prstGeom>
          <a:noFill/>
          <a:ln w="9525">
            <a:noFill/>
          </a:ln>
        </p:spPr>
        <p:txBody>
          <a:bodyPr wrap="square">
            <a:spAutoFit/>
          </a:bodyPr>
          <a:lstStyle/>
          <a:p>
            <a:pPr algn="l">
              <a:lnSpc>
                <a:spcPct val="150000"/>
              </a:lnSpc>
              <a:buClrTx/>
              <a:buSzTx/>
              <a:buFontTx/>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4.3.4 无类别域间路由</a:t>
            </a:r>
          </a:p>
        </p:txBody>
      </p:sp>
      <p:sp>
        <p:nvSpPr>
          <p:cNvPr id="4" name="矩形 3"/>
          <p:cNvSpPr/>
          <p:nvPr/>
        </p:nvSpPr>
        <p:spPr>
          <a:xfrm>
            <a:off x="969645" y="1723390"/>
            <a:ext cx="9909175" cy="4090670"/>
          </a:xfrm>
          <a:prstGeom prst="rect">
            <a:avLst/>
          </a:prstGeom>
        </p:spPr>
        <p:txBody>
          <a:bodyPr wrap="square">
            <a:spAutoFit/>
          </a:bodyPr>
          <a:lstStyle/>
          <a:p>
            <a:pPr marL="285750" marR="0" lvl="0" indent="-285750" algn="l" defTabSz="914400" rtl="0" eaLnBrk="0" fontAlgn="base" latinLnBrk="0" hangingPunct="0">
              <a:lnSpc>
                <a:spcPct val="170000"/>
              </a:lnSpc>
              <a:spcBef>
                <a:spcPct val="0"/>
              </a:spcBef>
              <a:spcAft>
                <a:spcPct val="0"/>
              </a:spcAft>
              <a:buClrTx/>
              <a:buSzTx/>
              <a:buFont typeface="Wingdings" panose="05000000000000000000" pitchFamily="2" charset="2"/>
              <a:buChar char="Ø"/>
              <a:defRPr/>
            </a:pP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CIDR</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地址采用“斜线记法”，即</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&lt;</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网络前缀</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&gt;/&lt;</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主机号</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&gt;</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，例如</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200.16.23.0/20</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表示该</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IP</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地址前</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20</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位为</a:t>
            </a:r>
            <a:r>
              <a:rPr kumimoji="0" lang="zh-CN" altLang="en-US" sz="17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网络前缀</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，后</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12</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位为</a:t>
            </a:r>
            <a:r>
              <a:rPr kumimoji="0" lang="zh-CN" altLang="en-US" sz="17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主机号</a:t>
            </a:r>
            <a:endParaRPr kumimoji="0" lang="en-US" altLang="zh-CN" sz="17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285750" marR="0" lvl="0" indent="-285750" algn="l" defTabSz="914400" rtl="0" eaLnBrk="0" fontAlgn="base" latinLnBrk="0" hangingPunct="0">
              <a:lnSpc>
                <a:spcPct val="170000"/>
              </a:lnSpc>
              <a:spcBef>
                <a:spcPct val="0"/>
              </a:spcBef>
              <a:spcAft>
                <a:spcPct val="0"/>
              </a:spcAft>
              <a:buClrTx/>
              <a:buSzTx/>
              <a:buFont typeface="Wingdings" panose="05000000000000000000" pitchFamily="2" charset="2"/>
              <a:buChar char="Ø"/>
              <a:defRPr/>
            </a:pP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CIDR</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将网络前缀相同的连续</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IP</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地址组成一个“</a:t>
            </a:r>
            <a:r>
              <a:rPr kumimoji="0" lang="en-US" altLang="zh-CN" sz="17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CIDR</a:t>
            </a:r>
            <a:r>
              <a:rPr kumimoji="0" lang="zh-CN" altLang="en-US" sz="17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地址块</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”，例如</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200.16.23.0/20</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网络前缀为</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20</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位，说明该</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CIDR</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地址块可拥有的主机数为</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2</a:t>
            </a:r>
            <a:r>
              <a:rPr kumimoji="0" lang="en-US" altLang="zh-CN" sz="1700" b="0" i="0" u="none" strike="noStrike" kern="1200" cap="none" spc="0" normalizeH="0" baseline="3000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12</a:t>
            </a:r>
          </a:p>
          <a:p>
            <a:pPr marL="285750" marR="0" lvl="0" indent="-285750" algn="l" defTabSz="914400" rtl="0" eaLnBrk="0" fontAlgn="base" latinLnBrk="0" hangingPunct="0">
              <a:lnSpc>
                <a:spcPct val="170000"/>
              </a:lnSpc>
              <a:spcBef>
                <a:spcPct val="0"/>
              </a:spcBef>
              <a:spcAft>
                <a:spcPct val="0"/>
              </a:spcAft>
              <a:buClrTx/>
              <a:buSzTx/>
              <a:buFont typeface="Wingdings" panose="05000000000000000000" pitchFamily="2" charset="2"/>
              <a:buChar char="Ø"/>
              <a:defRPr/>
            </a:pP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一个</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CIDR</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地址由块起始地址和网络前缀表示，块起始地址是地址块中地址数值最小（即主机号全</a:t>
            </a:r>
          </a:p>
          <a:p>
            <a:pPr marR="0" lvl="0" indent="0" algn="l" defTabSz="914400" rtl="0" eaLnBrk="0" fontAlgn="base" latinLnBrk="0" hangingPunct="0">
              <a:lnSpc>
                <a:spcPct val="170000"/>
              </a:lnSpc>
              <a:spcBef>
                <a:spcPct val="0"/>
              </a:spcBef>
              <a:spcAft>
                <a:spcPct val="0"/>
              </a:spcAft>
              <a:buClrTx/>
              <a:buSzTx/>
              <a:buFont typeface="Wingdings" panose="05000000000000000000" pitchFamily="2" charset="2"/>
              <a:buNone/>
              <a:defRPr/>
            </a:pP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     0</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），比如对于</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200.16.23.0/20</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此</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CIDR</a:t>
            </a:r>
            <a:r>
              <a:rPr kumimoji="0" lang="zh-CN" altLang="en-US"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地址所属地址块：</a:t>
            </a:r>
            <a:endPar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a:p>
            <a:pPr marL="0" marR="0" lvl="0" indent="0" algn="l" defTabSz="914400" rtl="0" eaLnBrk="0" fontAlgn="base" latinLnBrk="0" hangingPunct="0">
              <a:lnSpc>
                <a:spcPct val="170000"/>
              </a:lnSpc>
              <a:spcBef>
                <a:spcPct val="0"/>
              </a:spcBef>
              <a:spcAft>
                <a:spcPct val="0"/>
              </a:spcAft>
              <a:buClrTx/>
              <a:buSzTx/>
              <a:buFont typeface="Wingdings" panose="05000000000000000000" pitchFamily="2" charset="2"/>
              <a:buNone/>
              <a:defRPr/>
            </a:pPr>
            <a:r>
              <a:rPr kumimoji="0" lang="en-US" altLang="zh-CN" sz="1700" b="0" i="0" u="none" strike="noStrike" kern="1200" cap="none" spc="0" normalizeH="0" baseline="0" noProof="0" dirty="0">
                <a:ln>
                  <a:noFill/>
                </a:ln>
                <a:solidFill>
                  <a:schemeClr val="tx2"/>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                    </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200.16.16.0/20</a:t>
            </a:r>
            <a:r>
              <a:rPr kumimoji="0" lang="en-US" altLang="zh-CN" sz="1700" b="0" i="0" u="none" strike="noStrike" kern="1200" cap="none" spc="0" normalizeH="0" baseline="0" noProof="0" dirty="0">
                <a:ln>
                  <a:noFill/>
                </a:ln>
                <a:solidFill>
                  <a:schemeClr val="tx2"/>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         </a:t>
            </a:r>
            <a:r>
              <a:rPr kumimoji="0" lang="en-US" altLang="zh-CN" sz="17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11001000   00010000   0001</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0000   00000000</a:t>
            </a:r>
          </a:p>
          <a:p>
            <a:pPr marL="0" marR="0" lvl="0" indent="0" algn="l" defTabSz="914400" rtl="0" eaLnBrk="0" fontAlgn="base" latinLnBrk="0" hangingPunct="0">
              <a:lnSpc>
                <a:spcPct val="170000"/>
              </a:lnSpc>
              <a:spcBef>
                <a:spcPct val="0"/>
              </a:spcBef>
              <a:spcAft>
                <a:spcPct val="0"/>
              </a:spcAft>
              <a:buClrTx/>
              <a:buSzTx/>
              <a:buFont typeface="Wingdings" panose="05000000000000000000" pitchFamily="2" charset="2"/>
              <a:buNone/>
              <a:defRPr/>
            </a:pPr>
            <a:r>
              <a:rPr kumimoji="0" lang="en-US" altLang="zh-CN" sz="1700" b="0" i="0" u="none" strike="noStrike" kern="1200" cap="none" spc="0" normalizeH="0" baseline="0" noProof="0" dirty="0">
                <a:ln>
                  <a:noFill/>
                </a:ln>
                <a:solidFill>
                  <a:schemeClr val="tx2"/>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                    </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200.16.31.255/20</a:t>
            </a:r>
            <a:r>
              <a:rPr kumimoji="0" lang="en-US" altLang="zh-CN" sz="1700" b="0" i="0" u="none" strike="noStrike" kern="1200" cap="none" spc="0" normalizeH="0" baseline="0" noProof="0" dirty="0">
                <a:ln>
                  <a:noFill/>
                </a:ln>
                <a:solidFill>
                  <a:schemeClr val="tx2"/>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     </a:t>
            </a:r>
            <a:r>
              <a:rPr kumimoji="0" lang="en-US" altLang="zh-CN" sz="17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11001000   00010000   0001</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1111   11111111</a:t>
            </a:r>
          </a:p>
          <a:p>
            <a:pPr marL="0" marR="0" lvl="0" indent="0" algn="l" defTabSz="914400" rtl="0" eaLnBrk="0" fontAlgn="base" latinLnBrk="0" hangingPunct="0">
              <a:lnSpc>
                <a:spcPct val="170000"/>
              </a:lnSpc>
              <a:spcBef>
                <a:spcPct val="0"/>
              </a:spcBef>
              <a:spcAft>
                <a:spcPct val="0"/>
              </a:spcAft>
              <a:buClrTx/>
              <a:buSzTx/>
              <a:buFont typeface="Wingdings" panose="05000000000000000000" pitchFamily="2" charset="2"/>
              <a:buNone/>
              <a:defRPr/>
            </a:pPr>
            <a:r>
              <a:rPr kumimoji="0" lang="zh-CN" altLang="en-US" sz="17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           主机号全</a:t>
            </a:r>
            <a:r>
              <a:rPr kumimoji="0" lang="en-US" altLang="zh-CN" sz="17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0</a:t>
            </a:r>
            <a:r>
              <a:rPr kumimoji="0" lang="zh-CN" altLang="en-US" sz="17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与全</a:t>
            </a:r>
            <a:r>
              <a:rPr kumimoji="0" lang="en-US" altLang="zh-CN" sz="17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1</a:t>
            </a:r>
            <a:r>
              <a:rPr kumimoji="0" lang="zh-CN" altLang="en-US" sz="17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的地址需去除！</a:t>
            </a:r>
            <a:r>
              <a:rPr kumimoji="0" lang="zh-CN" altLang="en-US" sz="17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所以，范围是：</a:t>
            </a:r>
            <a:r>
              <a:rPr kumimoji="0" lang="en-US" altLang="zh-CN" sz="1700" b="0"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rPr>
              <a:t> 200.16.16.1/20~ 200.16.31.254/20</a:t>
            </a:r>
            <a:endParaRPr kumimoji="0" lang="zh-CN" altLang="zh-CN" sz="1700" b="1" i="0" u="none" strike="noStrike" kern="1200" cap="none" spc="0" normalizeH="0" baseline="0" noProof="0" dirty="0">
              <a:ln>
                <a:noFill/>
              </a:ln>
              <a:solidFill>
                <a:schemeClr val="tx1"/>
              </a:solidFill>
              <a:effectLst/>
              <a:uLnTx/>
              <a:uFillTx/>
              <a:latin typeface="Times New Roman" panose="02020603050405020304" pitchFamily="18" charset="0"/>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817245" y="912495"/>
            <a:ext cx="5238115" cy="598805"/>
          </a:xfrm>
          <a:prstGeom prst="rect">
            <a:avLst/>
          </a:prstGeom>
          <a:noFill/>
          <a:ln w="9525">
            <a:noFill/>
          </a:ln>
        </p:spPr>
        <p:txBody>
          <a:bodyPr wrap="square">
            <a:spAutoFit/>
          </a:bodyPr>
          <a:lstStyle/>
          <a:p>
            <a:pPr algn="l">
              <a:lnSpc>
                <a:spcPct val="150000"/>
              </a:lnSpc>
              <a:buClrTx/>
              <a:buSzTx/>
              <a:buFontTx/>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4.3.4 无类别域间路由</a:t>
            </a:r>
          </a:p>
        </p:txBody>
      </p:sp>
      <p:sp>
        <p:nvSpPr>
          <p:cNvPr id="13316" name="文本框 8"/>
          <p:cNvSpPr txBox="1"/>
          <p:nvPr/>
        </p:nvSpPr>
        <p:spPr>
          <a:xfrm>
            <a:off x="958850" y="1606550"/>
            <a:ext cx="9991090" cy="553085"/>
          </a:xfrm>
          <a:prstGeom prst="rect">
            <a:avLst/>
          </a:prstGeom>
          <a:noFill/>
          <a:ln w="9525">
            <a:no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lang="zh-CN" altLang="en-US" sz="2000" b="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问题</a:t>
            </a: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待划分地址块：200.24.16.0/20，采用CIDR进行8等分。</a:t>
            </a:r>
          </a:p>
        </p:txBody>
      </p:sp>
      <p:sp>
        <p:nvSpPr>
          <p:cNvPr id="7" name="Text Box 1"/>
          <p:cNvSpPr txBox="1">
            <a:spLocks noChangeArrowheads="1"/>
          </p:cNvSpPr>
          <p:nvPr/>
        </p:nvSpPr>
        <p:spPr bwMode="auto">
          <a:xfrm>
            <a:off x="1061720" y="2328545"/>
            <a:ext cx="9413875" cy="3870960"/>
          </a:xfrm>
          <a:prstGeom prst="rect">
            <a:avLst/>
          </a:prstGeom>
          <a:solidFill>
            <a:schemeClr val="bg2">
              <a:lumMod val="25000"/>
              <a:lumOff val="75000"/>
            </a:schemeClr>
          </a:solidFill>
          <a:ln w="9525">
            <a:solidFill>
              <a:srgbClr val="000000"/>
            </a:solidFill>
            <a:miter lim="800000"/>
          </a:ln>
        </p:spPr>
        <p:txBody>
          <a:bodyPr/>
          <a:lstStyle/>
          <a:p>
            <a:pPr marR="0" algn="ctr" defTabSz="914400">
              <a:lnSpc>
                <a:spcPct val="150000"/>
              </a:lnSpc>
              <a:buClrTx/>
              <a:buSzTx/>
              <a:buFontTx/>
              <a:defRPr/>
            </a:pPr>
            <a:r>
              <a:rPr kumimoji="0" 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校园网地址	</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200.24.16.0/20		</a:t>
            </a:r>
            <a:r>
              <a:rPr kumimoji="0" lang="zh-CN" altLang="zh-CN" b="0" u="sng" kern="1200" cap="none" spc="0" normalizeH="0" baseline="0" noProof="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11001000 00011000 0001</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0000 00000000</a:t>
            </a:r>
            <a:endParaRPr kumimoji="0" lang="zh-CN" altLang="zh-CN" b="0" kern="1200" cap="none" spc="0" normalizeH="0" baseline="0" noProof="0" dirty="0">
              <a:latin typeface="Times New Roman" panose="02020603050405020304" pitchFamily="18" charset="0"/>
              <a:ea typeface="黑体" panose="02010609060101010101" pitchFamily="49" charset="-122"/>
              <a:cs typeface="Times New Roman" panose="02020603050405020304" pitchFamily="18" charset="0"/>
            </a:endParaRPr>
          </a:p>
          <a:p>
            <a:pPr marR="0" algn="ctr" defTabSz="914400">
              <a:lnSpc>
                <a:spcPct val="150000"/>
              </a:lnSpc>
              <a:buClrTx/>
              <a:buSzTx/>
              <a:buFontTx/>
              <a:defRPr/>
            </a:pPr>
            <a:r>
              <a:rPr kumimoji="0" 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计算机学院地址	</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200.24.16.0/23		</a:t>
            </a:r>
            <a:r>
              <a:rPr kumimoji="0" lang="zh-CN" altLang="zh-CN" b="0" u="sng"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11001000 00011000 0001</a:t>
            </a:r>
            <a:r>
              <a:rPr kumimoji="0" lang="zh-CN" altLang="zh-CN" b="0" u="sng" kern="1200" cap="none" spc="0" normalizeH="0" baseline="0" noProof="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000</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0 00000000</a:t>
            </a:r>
            <a:endParaRPr kumimoji="0" lang="zh-CN" altLang="zh-CN" b="0" kern="1200" cap="none" spc="0" normalizeH="0" baseline="0" noProof="0" dirty="0">
              <a:latin typeface="Times New Roman" panose="02020603050405020304" pitchFamily="18" charset="0"/>
              <a:ea typeface="黑体" panose="02010609060101010101" pitchFamily="49" charset="-122"/>
              <a:cs typeface="Times New Roman" panose="02020603050405020304" pitchFamily="18" charset="0"/>
            </a:endParaRPr>
          </a:p>
          <a:p>
            <a:pPr marR="0" algn="ctr" defTabSz="914400">
              <a:lnSpc>
                <a:spcPct val="150000"/>
              </a:lnSpc>
              <a:buClrTx/>
              <a:buSzTx/>
              <a:buFontTx/>
              <a:defRPr/>
            </a:pPr>
            <a:r>
              <a:rPr kumimoji="0" 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数学学院地址	</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200.24.18.0/23		</a:t>
            </a:r>
            <a:r>
              <a:rPr kumimoji="0" lang="zh-CN" altLang="zh-CN" b="0" u="sng"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11001000 00011000 0001</a:t>
            </a:r>
            <a:r>
              <a:rPr kumimoji="0" lang="zh-CN" altLang="zh-CN" b="0" u="sng" kern="1200" cap="none" spc="0" normalizeH="0" baseline="0" noProof="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001</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0 00000000</a:t>
            </a:r>
            <a:r>
              <a:rPr kumimoji="0" lang="en-US" altLang="zh-CN" b="0" kern="1200" cap="none" spc="0" normalizeH="0" baseline="0" noProof="0" dirty="0">
                <a:latin typeface="Times New Roman" panose="02020603050405020304" pitchFamily="18" charset="0"/>
                <a:ea typeface="黑体" panose="02010609060101010101" pitchFamily="49" charset="-122"/>
                <a:cs typeface="Times New Roman" panose="02020603050405020304" pitchFamily="18" charset="0"/>
              </a:rPr>
              <a:t> </a:t>
            </a:r>
          </a:p>
          <a:p>
            <a:pPr marR="0" algn="ctr" defTabSz="914400">
              <a:lnSpc>
                <a:spcPct val="150000"/>
              </a:lnSpc>
              <a:buClrTx/>
              <a:buSzTx/>
              <a:buFontTx/>
              <a:defRPr/>
            </a:pPr>
            <a:r>
              <a:rPr kumimoji="0" 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物理学院地址	</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200.24.20.0/23		</a:t>
            </a:r>
            <a:r>
              <a:rPr kumimoji="0" lang="zh-CN" altLang="zh-CN" b="0" u="sng"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11001000 00011000 0001010</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0 00000000</a:t>
            </a:r>
            <a:endParaRPr kumimoji="0" lang="zh-CN" altLang="zh-CN" b="0" kern="1200" cap="none" spc="0" normalizeH="0" baseline="0" noProof="0" dirty="0">
              <a:latin typeface="Times New Roman" panose="02020603050405020304" pitchFamily="18" charset="0"/>
              <a:ea typeface="黑体" panose="02010609060101010101" pitchFamily="49" charset="-122"/>
              <a:cs typeface="Times New Roman" panose="02020603050405020304" pitchFamily="18" charset="0"/>
            </a:endParaRPr>
          </a:p>
          <a:p>
            <a:pPr marR="0" algn="ctr" defTabSz="914400">
              <a:lnSpc>
                <a:spcPct val="150000"/>
              </a:lnSpc>
              <a:buClrTx/>
              <a:buSzTx/>
              <a:buFontTx/>
              <a:defRPr/>
            </a:pPr>
            <a:r>
              <a:rPr kumimoji="0" 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化学学院地址	</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200.24.22.0/23		</a:t>
            </a:r>
            <a:r>
              <a:rPr kumimoji="0" lang="zh-CN" altLang="zh-CN" b="0" u="sng"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11001000 00011000 0001011</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0 00000000</a:t>
            </a:r>
            <a:endParaRPr kumimoji="0" lang="zh-CN" altLang="zh-CN" b="0" kern="1200" cap="none" spc="0" normalizeH="0" baseline="0" noProof="0" dirty="0">
              <a:latin typeface="Times New Roman" panose="02020603050405020304" pitchFamily="18" charset="0"/>
              <a:ea typeface="黑体" panose="02010609060101010101" pitchFamily="49" charset="-122"/>
              <a:cs typeface="Times New Roman" panose="02020603050405020304" pitchFamily="18" charset="0"/>
            </a:endParaRPr>
          </a:p>
          <a:p>
            <a:pPr marR="0" algn="ctr" defTabSz="914400">
              <a:lnSpc>
                <a:spcPct val="150000"/>
              </a:lnSpc>
              <a:buClrTx/>
              <a:buSzTx/>
              <a:buFontTx/>
              <a:defRPr/>
            </a:pPr>
            <a:r>
              <a:rPr kumimoji="0" 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材料学院地址	</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200.24.24.0/23		</a:t>
            </a:r>
            <a:r>
              <a:rPr kumimoji="0" lang="zh-CN" altLang="zh-CN" b="0" u="sng"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11001000 00011000 0001100</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0 00000000</a:t>
            </a:r>
            <a:endParaRPr kumimoji="0" lang="zh-CN" altLang="zh-CN" b="0" kern="1200" cap="none" spc="0" normalizeH="0" baseline="0" noProof="0" dirty="0">
              <a:latin typeface="Times New Roman" panose="02020603050405020304" pitchFamily="18" charset="0"/>
              <a:ea typeface="黑体" panose="02010609060101010101" pitchFamily="49" charset="-122"/>
              <a:cs typeface="Times New Roman" panose="02020603050405020304" pitchFamily="18" charset="0"/>
            </a:endParaRPr>
          </a:p>
          <a:p>
            <a:pPr marR="0" algn="ctr" defTabSz="914400">
              <a:lnSpc>
                <a:spcPct val="150000"/>
              </a:lnSpc>
              <a:buClrTx/>
              <a:buSzTx/>
              <a:buFontTx/>
              <a:defRPr/>
            </a:pPr>
            <a:r>
              <a:rPr kumimoji="0" 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管理学院地址	</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200.24.26.0/23		</a:t>
            </a:r>
            <a:r>
              <a:rPr kumimoji="0" lang="zh-CN" altLang="zh-CN" b="0" u="sng"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11001000 00011000 0001101</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0 00000000</a:t>
            </a:r>
            <a:endParaRPr kumimoji="0" lang="zh-CN" altLang="zh-CN" b="0" kern="1200" cap="none" spc="0" normalizeH="0" baseline="0" noProof="0" dirty="0">
              <a:latin typeface="Times New Roman" panose="02020603050405020304" pitchFamily="18" charset="0"/>
              <a:ea typeface="黑体" panose="02010609060101010101" pitchFamily="49" charset="-122"/>
              <a:cs typeface="Times New Roman" panose="02020603050405020304" pitchFamily="18" charset="0"/>
            </a:endParaRPr>
          </a:p>
          <a:p>
            <a:pPr marR="0" algn="ctr" defTabSz="914400">
              <a:lnSpc>
                <a:spcPct val="150000"/>
              </a:lnSpc>
              <a:buClrTx/>
              <a:buSzTx/>
              <a:buFontTx/>
              <a:defRPr/>
            </a:pPr>
            <a:r>
              <a:rPr kumimoji="0" 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经济学院地址	</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200.24.28.0/23		</a:t>
            </a:r>
            <a:r>
              <a:rPr kumimoji="0" lang="zh-CN" altLang="zh-CN" b="0" u="sng"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11001000 00011000 0001110</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0 00000000</a:t>
            </a:r>
            <a:endParaRPr kumimoji="0" lang="zh-CN" altLang="zh-CN" b="0" kern="1200" cap="none" spc="0" normalizeH="0" baseline="0" noProof="0" dirty="0">
              <a:latin typeface="Times New Roman" panose="02020603050405020304" pitchFamily="18" charset="0"/>
              <a:ea typeface="黑体" panose="02010609060101010101" pitchFamily="49" charset="-122"/>
              <a:cs typeface="Times New Roman" panose="02020603050405020304" pitchFamily="18" charset="0"/>
            </a:endParaRPr>
          </a:p>
          <a:p>
            <a:pPr marR="0" algn="ctr" defTabSz="914400">
              <a:lnSpc>
                <a:spcPct val="150000"/>
              </a:lnSpc>
              <a:buClrTx/>
              <a:buSzTx/>
              <a:buFontTx/>
              <a:defRPr/>
            </a:pPr>
            <a:r>
              <a:rPr kumimoji="0" 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外语学院地址	</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200.24.30.0/23		</a:t>
            </a:r>
            <a:r>
              <a:rPr kumimoji="0" lang="zh-CN" altLang="zh-CN" b="0" u="sng"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11001000 00011000 0001111</a:t>
            </a:r>
            <a:r>
              <a:rPr kumimoji="0" lang="zh-CN" altLang="zh-CN" b="0" kern="1200" cap="none" spc="0" normalizeH="0" baseline="0" noProof="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0 00000000</a:t>
            </a:r>
            <a:endParaRPr kumimoji="0" lang="zh-CN" altLang="zh-CN" b="0" kern="1200" cap="none" spc="0" normalizeH="0" baseline="0" noProof="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1" nodeType="afterEffect">
                                  <p:stCondLst>
                                    <p:cond delay="0"/>
                                  </p:stCondLst>
                                  <p:childTnLst>
                                    <p:set>
                                      <p:cBhvr>
                                        <p:cTn id="16" dur="1000" fill="hold">
                                          <p:stCondLst>
                                            <p:cond delay="0"/>
                                          </p:stCondLst>
                                        </p:cTn>
                                        <p:tgtEl>
                                          <p:spTgt spid="13316"/>
                                        </p:tgtEl>
                                        <p:attrNameLst>
                                          <p:attrName>style.visibility</p:attrName>
                                        </p:attrNameLst>
                                      </p:cBhvr>
                                      <p:to>
                                        <p:strVal val="visible"/>
                                      </p:to>
                                    </p:set>
                                    <p:animEffect transition="in" filter="wipe(left)">
                                      <p:cBhvr>
                                        <p:cTn id="17" dur="1000"/>
                                        <p:tgtEl>
                                          <p:spTgt spid="13316"/>
                                        </p:tgtEl>
                                      </p:cBhvr>
                                    </p:animEffect>
                                  </p:childTnLst>
                                </p:cTn>
                              </p:par>
                            </p:childTnLst>
                          </p:cTn>
                        </p:par>
                        <p:par>
                          <p:cTn id="18" fill="hold">
                            <p:stCondLst>
                              <p:cond delay="2500"/>
                            </p:stCondLst>
                            <p:childTnLst>
                              <p:par>
                                <p:cTn id="19" presetID="42"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P spid="13316" grpId="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817245" y="912495"/>
            <a:ext cx="5238115" cy="598805"/>
          </a:xfrm>
          <a:prstGeom prst="rect">
            <a:avLst/>
          </a:prstGeom>
          <a:noFill/>
          <a:ln w="9525">
            <a:noFill/>
          </a:ln>
        </p:spPr>
        <p:txBody>
          <a:bodyPr wrap="square">
            <a:spAutoFit/>
          </a:bodyPr>
          <a:lstStyle/>
          <a:p>
            <a:pPr algn="l">
              <a:lnSpc>
                <a:spcPct val="150000"/>
              </a:lnSpc>
              <a:buClrTx/>
              <a:buSzTx/>
              <a:buFontTx/>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4.3.4 无类别域间路由</a:t>
            </a:r>
          </a:p>
        </p:txBody>
      </p:sp>
      <p:sp>
        <p:nvSpPr>
          <p:cNvPr id="13316" name="文本框 8"/>
          <p:cNvSpPr txBox="1"/>
          <p:nvPr/>
        </p:nvSpPr>
        <p:spPr>
          <a:xfrm>
            <a:off x="958850" y="1606550"/>
            <a:ext cx="9991090" cy="553085"/>
          </a:xfrm>
          <a:prstGeom prst="rect">
            <a:avLst/>
          </a:prstGeom>
          <a:noFill/>
          <a:ln w="9525">
            <a:noFill/>
          </a:ln>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lang="zh-CN" altLang="en-US" sz="2000" b="1"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问题</a:t>
            </a: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r>
              <a:rPr noProof="0" dirty="0">
                <a:ln>
                  <a:noFill/>
                </a:ln>
                <a:solidFill>
                  <a:srgbClr val="00000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待划分地址块：200.24.16.0/20，采用CIDR进行8等分。</a:t>
            </a:r>
          </a:p>
        </p:txBody>
      </p:sp>
      <p:pic>
        <p:nvPicPr>
          <p:cNvPr id="9" name="图片 8">
            <a:extLst>
              <a:ext uri="{FF2B5EF4-FFF2-40B4-BE49-F238E27FC236}">
                <a16:creationId xmlns:a16="http://schemas.microsoft.com/office/drawing/2014/main" id="{777668E9-F794-41F0-A9B5-2556DD1C5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0952" y="2254885"/>
            <a:ext cx="8890095" cy="4356735"/>
          </a:xfrm>
          <a:prstGeom prst="rect">
            <a:avLst/>
          </a:prstGeom>
        </p:spPr>
      </p:pic>
    </p:spTree>
    <p:extLst>
      <p:ext uri="{BB962C8B-B14F-4D97-AF65-F5344CB8AC3E}">
        <p14:creationId xmlns:p14="http://schemas.microsoft.com/office/powerpoint/2010/main" val="3724550602"/>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000" fill="hold">
                                          <p:stCondLst>
                                            <p:cond delay="0"/>
                                          </p:stCondLst>
                                        </p:cTn>
                                        <p:tgtEl>
                                          <p:spTgt spid="13316"/>
                                        </p:tgtEl>
                                        <p:attrNameLst>
                                          <p:attrName>style.visibility</p:attrName>
                                        </p:attrNameLst>
                                      </p:cBhvr>
                                      <p:to>
                                        <p:strVal val="visible"/>
                                      </p:to>
                                    </p:set>
                                    <p:animEffect transition="in" filter="wipe(left)">
                                      <p:cBhvr>
                                        <p:cTn id="17" dur="10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P spid="133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817245" y="1050925"/>
            <a:ext cx="5238115" cy="540341"/>
          </a:xfrm>
          <a:prstGeom prst="rect">
            <a:avLst/>
          </a:prstGeom>
          <a:noFill/>
          <a:ln w="9525">
            <a:noFill/>
          </a:ln>
        </p:spPr>
        <p:txBody>
          <a:bodyPr wrap="square">
            <a:spAutoFit/>
          </a:bodyPr>
          <a:lstStyle/>
          <a:p>
            <a:pPr algn="l">
              <a:lnSpc>
                <a:spcPct val="150000"/>
              </a:lnSpc>
              <a:buClrTx/>
              <a:buSzTx/>
              <a:buFontTx/>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a:t>
            </a:r>
            <a:r>
              <a:rPr lang="en-US" sz="2200" b="1" dirty="0">
                <a:latin typeface="微软雅黑" panose="020B0503020204020204" pitchFamily="34" charset="-122"/>
                <a:ea typeface="微软雅黑" panose="020B0503020204020204" pitchFamily="34" charset="-122"/>
                <a:cs typeface="微软雅黑" panose="020B0503020204020204" pitchFamily="34" charset="-122"/>
                <a:sym typeface="+mn-ea"/>
              </a:rPr>
              <a:t>5</a:t>
            </a: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mn-ea"/>
              </a:rPr>
              <a:t>NAT</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mn-ea"/>
              </a:rPr>
              <a:t>技术</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基本概念</a:t>
            </a:r>
            <a:endParaRPr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文本框 3">
            <a:extLst>
              <a:ext uri="{FF2B5EF4-FFF2-40B4-BE49-F238E27FC236}">
                <a16:creationId xmlns:a16="http://schemas.microsoft.com/office/drawing/2014/main" id="{FA59E687-5E17-4FDB-B11A-EAE8F2D0C36F}"/>
              </a:ext>
            </a:extLst>
          </p:cNvPr>
          <p:cNvSpPr txBox="1"/>
          <p:nvPr/>
        </p:nvSpPr>
        <p:spPr>
          <a:xfrm>
            <a:off x="332107" y="1703842"/>
            <a:ext cx="11527783" cy="1701748"/>
          </a:xfrm>
          <a:prstGeom prst="rect">
            <a:avLst/>
          </a:prstGeom>
          <a:noFill/>
        </p:spPr>
        <p:txBody>
          <a:bodyPr wrap="square" rtlCol="0">
            <a:spAutoFit/>
          </a:bodyPr>
          <a:lstStyle/>
          <a:p>
            <a:pPr marL="342900" indent="-342900">
              <a:lnSpc>
                <a:spcPct val="150000"/>
              </a:lnSpc>
              <a:buAutoNum type="arabicPeriod"/>
            </a:pPr>
            <a:r>
              <a:rPr lang="en-US" altLang="zh-CN" dirty="0">
                <a:latin typeface="Times New Roman" panose="02020603050405020304" pitchFamily="18" charset="0"/>
                <a:ea typeface="黑体" panose="02010609060101010101" pitchFamily="49" charset="-122"/>
              </a:rPr>
              <a:t>NAT</a:t>
            </a:r>
            <a:r>
              <a:rPr lang="zh-CN" altLang="en-US" dirty="0">
                <a:latin typeface="Times New Roman" panose="02020603050405020304" pitchFamily="18" charset="0"/>
                <a:ea typeface="黑体" panose="02010609060101010101" pitchFamily="49" charset="-122"/>
              </a:rPr>
              <a:t>全称是：</a:t>
            </a:r>
            <a:r>
              <a:rPr lang="en-US" altLang="zh-CN" b="1" dirty="0">
                <a:solidFill>
                  <a:srgbClr val="FF0000"/>
                </a:solidFill>
                <a:latin typeface="Times New Roman" panose="02020603050405020304" pitchFamily="18" charset="0"/>
                <a:ea typeface="黑体" panose="02010609060101010101" pitchFamily="49" charset="-122"/>
              </a:rPr>
              <a:t>Network Address Translation</a:t>
            </a:r>
            <a:r>
              <a:rPr lang="zh-CN" altLang="en-US" dirty="0">
                <a:latin typeface="Times New Roman" panose="02020603050405020304" pitchFamily="18" charset="0"/>
                <a:ea typeface="黑体" panose="02010609060101010101" pitchFamily="49" charset="-122"/>
              </a:rPr>
              <a:t>，即</a:t>
            </a:r>
            <a:r>
              <a:rPr lang="zh-CN" altLang="en-US" b="1" dirty="0">
                <a:solidFill>
                  <a:srgbClr val="FF0000"/>
                </a:solidFill>
                <a:latin typeface="Times New Roman" panose="02020603050405020304" pitchFamily="18" charset="0"/>
                <a:ea typeface="黑体" panose="02010609060101010101" pitchFamily="49" charset="-122"/>
              </a:rPr>
              <a:t>网络地址转换</a:t>
            </a:r>
            <a:r>
              <a:rPr lang="zh-CN" altLang="en-US" dirty="0">
                <a:latin typeface="Times New Roman" panose="02020603050405020304" pitchFamily="18" charset="0"/>
                <a:ea typeface="黑体" panose="02010609060101010101" pitchFamily="49" charset="-122"/>
              </a:rPr>
              <a:t>技术</a:t>
            </a:r>
            <a:endParaRPr lang="en-US" altLang="zh-CN" dirty="0">
              <a:latin typeface="Times New Roman" panose="02020603050405020304" pitchFamily="18" charset="0"/>
              <a:ea typeface="黑体" panose="02010609060101010101" pitchFamily="49" charset="-122"/>
            </a:endParaRPr>
          </a:p>
          <a:p>
            <a:pPr marL="342900" indent="-342900">
              <a:lnSpc>
                <a:spcPct val="150000"/>
              </a:lnSpc>
              <a:buAutoNum type="arabicPeriod"/>
            </a:pPr>
            <a:r>
              <a:rPr lang="en-US" altLang="zh-CN" dirty="0">
                <a:latin typeface="Times New Roman" panose="02020603050405020304" pitchFamily="18" charset="0"/>
                <a:ea typeface="黑体" panose="02010609060101010101" pitchFamily="49" charset="-122"/>
              </a:rPr>
              <a:t>NAT</a:t>
            </a:r>
            <a:r>
              <a:rPr lang="zh-CN" altLang="en-US" dirty="0">
                <a:latin typeface="Times New Roman" panose="02020603050405020304" pitchFamily="18" charset="0"/>
                <a:ea typeface="黑体" panose="02010609060101010101" pitchFamily="49" charset="-122"/>
              </a:rPr>
              <a:t>技术的动因：解决</a:t>
            </a:r>
            <a:r>
              <a:rPr lang="en-US" altLang="zh-CN" dirty="0">
                <a:latin typeface="Times New Roman" panose="02020603050405020304" pitchFamily="18" charset="0"/>
                <a:ea typeface="黑体" panose="02010609060101010101" pitchFamily="49" charset="-122"/>
              </a:rPr>
              <a:t>IP</a:t>
            </a:r>
            <a:r>
              <a:rPr lang="zh-CN" altLang="en-US" dirty="0">
                <a:latin typeface="Times New Roman" panose="02020603050405020304" pitchFamily="18" charset="0"/>
                <a:ea typeface="黑体" panose="02010609060101010101" pitchFamily="49" charset="-122"/>
              </a:rPr>
              <a:t>地址短缺，有效快速补救办法</a:t>
            </a:r>
            <a:endParaRPr lang="en-US" altLang="zh-CN" dirty="0">
              <a:latin typeface="Times New Roman" panose="02020603050405020304" pitchFamily="18" charset="0"/>
              <a:ea typeface="黑体" panose="02010609060101010101" pitchFamily="49" charset="-122"/>
            </a:endParaRPr>
          </a:p>
          <a:p>
            <a:pPr marL="342900" indent="-342900">
              <a:lnSpc>
                <a:spcPct val="150000"/>
              </a:lnSpc>
              <a:buAutoNum type="arabicPeriod"/>
            </a:pPr>
            <a:r>
              <a:rPr lang="en-US" altLang="zh-CN" dirty="0">
                <a:latin typeface="Times New Roman" panose="02020603050405020304" pitchFamily="18" charset="0"/>
                <a:ea typeface="黑体" panose="02010609060101010101" pitchFamily="49" charset="-122"/>
              </a:rPr>
              <a:t>NAT</a:t>
            </a:r>
            <a:r>
              <a:rPr lang="zh-CN" altLang="en-US" dirty="0">
                <a:latin typeface="Times New Roman" panose="02020603050405020304" pitchFamily="18" charset="0"/>
                <a:ea typeface="黑体" panose="02010609060101010101" pitchFamily="49" charset="-122"/>
              </a:rPr>
              <a:t>技术的主要应用领域：</a:t>
            </a:r>
            <a:r>
              <a:rPr lang="en-US" altLang="zh-CN" dirty="0">
                <a:latin typeface="Times New Roman" panose="02020603050405020304" pitchFamily="18" charset="0"/>
                <a:ea typeface="黑体" panose="02010609060101010101" pitchFamily="49" charset="-122"/>
              </a:rPr>
              <a:t>ISP</a:t>
            </a:r>
            <a:r>
              <a:rPr lang="zh-CN" altLang="en-US" dirty="0">
                <a:latin typeface="Times New Roman" panose="02020603050405020304" pitchFamily="18" charset="0"/>
                <a:ea typeface="黑体" panose="02010609060101010101" pitchFamily="49" charset="-122"/>
              </a:rPr>
              <a:t>、</a:t>
            </a:r>
            <a:r>
              <a:rPr lang="en-US" altLang="zh-CN" dirty="0">
                <a:latin typeface="Times New Roman" panose="02020603050405020304" pitchFamily="18" charset="0"/>
                <a:ea typeface="黑体" panose="02010609060101010101" pitchFamily="49" charset="-122"/>
              </a:rPr>
              <a:t>ADSL</a:t>
            </a:r>
            <a:r>
              <a:rPr lang="zh-CN" altLang="en-US" dirty="0">
                <a:latin typeface="Times New Roman" panose="02020603050405020304" pitchFamily="18" charset="0"/>
                <a:ea typeface="黑体" panose="02010609060101010101" pitchFamily="49" charset="-122"/>
              </a:rPr>
              <a:t>、有线电视地址分配；移动无线接入地址分配；需要严格控制访问的内部网络；与防火墙相结合的应用</a:t>
            </a:r>
          </a:p>
        </p:txBody>
      </p:sp>
      <p:graphicFrame>
        <p:nvGraphicFramePr>
          <p:cNvPr id="15" name="Object 3">
            <a:extLst>
              <a:ext uri="{FF2B5EF4-FFF2-40B4-BE49-F238E27FC236}">
                <a16:creationId xmlns:a16="http://schemas.microsoft.com/office/drawing/2014/main" id="{12B5E15C-DE5C-46DE-9A6D-F6ABAEACF0D0}"/>
              </a:ext>
            </a:extLst>
          </p:cNvPr>
          <p:cNvGraphicFramePr>
            <a:graphicFrameLocks noChangeAspect="1"/>
          </p:cNvGraphicFramePr>
          <p:nvPr>
            <p:extLst>
              <p:ext uri="{D42A27DB-BD31-4B8C-83A1-F6EECF244321}">
                <p14:modId xmlns:p14="http://schemas.microsoft.com/office/powerpoint/2010/main" val="944418256"/>
              </p:ext>
            </p:extLst>
          </p:nvPr>
        </p:nvGraphicFramePr>
        <p:xfrm>
          <a:off x="1743123" y="3626499"/>
          <a:ext cx="8624473" cy="2566745"/>
        </p:xfrm>
        <a:graphic>
          <a:graphicData uri="http://schemas.openxmlformats.org/presentationml/2006/ole">
            <mc:AlternateContent xmlns:mc="http://schemas.openxmlformats.org/markup-compatibility/2006">
              <mc:Choice xmlns:v="urn:schemas-microsoft-com:vml" Requires="v">
                <p:oleObj name="Visio" r:id="rId2" imgW="5076835" imgH="1510597" progId="">
                  <p:embed/>
                </p:oleObj>
              </mc:Choice>
              <mc:Fallback>
                <p:oleObj name="Visio" r:id="rId2" imgW="5076835" imgH="1510597" progId="">
                  <p:embed/>
                  <p:pic>
                    <p:nvPicPr>
                      <p:cNvPr id="5734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123" y="3626499"/>
                        <a:ext cx="8624473" cy="2566745"/>
                      </a:xfrm>
                      <a:prstGeom prst="rect">
                        <a:avLst/>
                      </a:prstGeom>
                      <a:noFill/>
                    </p:spPr>
                  </p:pic>
                </p:oleObj>
              </mc:Fallback>
            </mc:AlternateContent>
          </a:graphicData>
        </a:graphic>
      </p:graphicFrame>
      <p:sp>
        <p:nvSpPr>
          <p:cNvPr id="7" name="矩形: 圆角 6">
            <a:extLst>
              <a:ext uri="{FF2B5EF4-FFF2-40B4-BE49-F238E27FC236}">
                <a16:creationId xmlns:a16="http://schemas.microsoft.com/office/drawing/2014/main" id="{64277750-C3C9-4EE2-9C62-5E12FB11195D}"/>
              </a:ext>
            </a:extLst>
          </p:cNvPr>
          <p:cNvSpPr/>
          <p:nvPr/>
        </p:nvSpPr>
        <p:spPr>
          <a:xfrm>
            <a:off x="8842786" y="3746088"/>
            <a:ext cx="1524810" cy="1408069"/>
          </a:xfrm>
          <a:prstGeom prst="roundRect">
            <a:avLst/>
          </a:prstGeom>
          <a:no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2086501"/>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688850" y="286473"/>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688850" y="1070971"/>
            <a:ext cx="5238115" cy="540341"/>
          </a:xfrm>
          <a:prstGeom prst="rect">
            <a:avLst/>
          </a:prstGeom>
          <a:noFill/>
          <a:ln w="9525">
            <a:noFill/>
          </a:ln>
        </p:spPr>
        <p:txBody>
          <a:bodyPr wrap="square">
            <a:spAutoFit/>
          </a:bodyPr>
          <a:lstStyle/>
          <a:p>
            <a:pPr algn="l">
              <a:lnSpc>
                <a:spcPct val="150000"/>
              </a:lnSpc>
              <a:buClrTx/>
              <a:buSzTx/>
              <a:buFontTx/>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a:t>
            </a:r>
            <a:r>
              <a:rPr lang="en-US" sz="2200" b="1" dirty="0">
                <a:latin typeface="微软雅黑" panose="020B0503020204020204" pitchFamily="34" charset="-122"/>
                <a:ea typeface="微软雅黑" panose="020B0503020204020204" pitchFamily="34" charset="-122"/>
                <a:cs typeface="微软雅黑" panose="020B0503020204020204" pitchFamily="34" charset="-122"/>
                <a:sym typeface="+mn-ea"/>
              </a:rPr>
              <a:t>5</a:t>
            </a: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mn-ea"/>
              </a:rPr>
              <a:t>NAT</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mn-ea"/>
              </a:rPr>
              <a:t>技术</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体系结构</a:t>
            </a:r>
            <a:endParaRPr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11" name="Object 1">
            <a:extLst>
              <a:ext uri="{FF2B5EF4-FFF2-40B4-BE49-F238E27FC236}">
                <a16:creationId xmlns:a16="http://schemas.microsoft.com/office/drawing/2014/main" id="{80F53442-258D-47C9-8FF0-8EE1A57C4344}"/>
              </a:ext>
            </a:extLst>
          </p:cNvPr>
          <p:cNvGraphicFramePr>
            <a:graphicFrameLocks noChangeAspect="1"/>
          </p:cNvGraphicFramePr>
          <p:nvPr>
            <p:extLst>
              <p:ext uri="{D42A27DB-BD31-4B8C-83A1-F6EECF244321}">
                <p14:modId xmlns:p14="http://schemas.microsoft.com/office/powerpoint/2010/main" val="3091944921"/>
              </p:ext>
            </p:extLst>
          </p:nvPr>
        </p:nvGraphicFramePr>
        <p:xfrm>
          <a:off x="2783681" y="1861776"/>
          <a:ext cx="6624638" cy="3635375"/>
        </p:xfrm>
        <a:graphic>
          <a:graphicData uri="http://schemas.openxmlformats.org/presentationml/2006/ole">
            <mc:AlternateContent xmlns:mc="http://schemas.openxmlformats.org/markup-compatibility/2006">
              <mc:Choice xmlns:v="urn:schemas-microsoft-com:vml" Requires="v">
                <p:oleObj name="Visio" r:id="rId2" imgW="4487088" imgH="2458936" progId="Visio.Drawing.11">
                  <p:embed/>
                </p:oleObj>
              </mc:Choice>
              <mc:Fallback>
                <p:oleObj name="Visio" r:id="rId2" imgW="4487088" imgH="2458936" progId="Visio.Drawing.11">
                  <p:embed/>
                  <p:pic>
                    <p:nvPicPr>
                      <p:cNvPr id="55297"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681" y="1861776"/>
                        <a:ext cx="6624638" cy="363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矩形 1">
            <a:extLst>
              <a:ext uri="{FF2B5EF4-FFF2-40B4-BE49-F238E27FC236}">
                <a16:creationId xmlns:a16="http://schemas.microsoft.com/office/drawing/2014/main" id="{B9F61604-B4CD-4366-BD26-DADB1B926E1B}"/>
              </a:ext>
            </a:extLst>
          </p:cNvPr>
          <p:cNvSpPr>
            <a:spLocks noChangeArrowheads="1"/>
          </p:cNvSpPr>
          <p:nvPr/>
        </p:nvSpPr>
        <p:spPr bwMode="auto">
          <a:xfrm>
            <a:off x="5022850" y="5312207"/>
            <a:ext cx="2281907" cy="369332"/>
          </a:xfrm>
          <a:prstGeom prst="rect">
            <a:avLst/>
          </a:prstGeom>
          <a:noFill/>
          <a:ln w="9525">
            <a:noFill/>
            <a:miter lim="800000"/>
            <a:headEnd/>
            <a:tailEnd/>
          </a:ln>
        </p:spPr>
        <p:txBody>
          <a:bodyPr wrap="none">
            <a:spAutoFit/>
          </a:bodyPr>
          <a:lstStyle/>
          <a:p>
            <a:r>
              <a:rPr lang="zh-CN" altLang="zh-CN" b="1" dirty="0">
                <a:latin typeface="Times New Roman" panose="02020603050405020304" pitchFamily="18" charset="0"/>
                <a:ea typeface="楷体" pitchFamily="49" charset="-122"/>
              </a:rPr>
              <a:t>使用</a:t>
            </a:r>
            <a:r>
              <a:rPr lang="en-US" altLang="zh-CN" b="1" dirty="0">
                <a:latin typeface="Times New Roman" panose="02020603050405020304" pitchFamily="18" charset="0"/>
                <a:ea typeface="楷体" pitchFamily="49" charset="-122"/>
              </a:rPr>
              <a:t>NAT</a:t>
            </a:r>
            <a:r>
              <a:rPr lang="zh-CN" altLang="zh-CN" b="1" dirty="0">
                <a:latin typeface="Times New Roman" panose="02020603050405020304" pitchFamily="18" charset="0"/>
                <a:ea typeface="楷体" pitchFamily="49" charset="-122"/>
              </a:rPr>
              <a:t>技术的结构</a:t>
            </a:r>
            <a:endParaRPr lang="zh-CN" altLang="en-US" b="1" dirty="0">
              <a:latin typeface="Times New Roman" panose="02020603050405020304" pitchFamily="18" charset="0"/>
              <a:ea typeface="楷体" pitchFamily="49" charset="-122"/>
            </a:endParaRPr>
          </a:p>
        </p:txBody>
      </p:sp>
    </p:spTree>
    <p:extLst>
      <p:ext uri="{BB962C8B-B14F-4D97-AF65-F5344CB8AC3E}">
        <p14:creationId xmlns:p14="http://schemas.microsoft.com/office/powerpoint/2010/main" val="2443303451"/>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688850" y="286473"/>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688850" y="906290"/>
            <a:ext cx="5238115" cy="540341"/>
          </a:xfrm>
          <a:prstGeom prst="rect">
            <a:avLst/>
          </a:prstGeom>
          <a:noFill/>
          <a:ln w="9525">
            <a:noFill/>
          </a:ln>
        </p:spPr>
        <p:txBody>
          <a:bodyPr wrap="square">
            <a:spAutoFit/>
          </a:bodyPr>
          <a:lstStyle/>
          <a:p>
            <a:pPr algn="l">
              <a:lnSpc>
                <a:spcPct val="150000"/>
              </a:lnSpc>
              <a:buClrTx/>
              <a:buSzTx/>
              <a:buFontTx/>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a:t>
            </a:r>
            <a:r>
              <a:rPr lang="en-US" sz="2200" b="1" dirty="0">
                <a:latin typeface="微软雅黑" panose="020B0503020204020204" pitchFamily="34" charset="-122"/>
                <a:ea typeface="微软雅黑" panose="020B0503020204020204" pitchFamily="34" charset="-122"/>
                <a:cs typeface="微软雅黑" panose="020B0503020204020204" pitchFamily="34" charset="-122"/>
                <a:sym typeface="+mn-ea"/>
              </a:rPr>
              <a:t>5</a:t>
            </a: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mn-ea"/>
              </a:rPr>
              <a:t>NAT</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mn-ea"/>
              </a:rPr>
              <a:t>技术</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工作原理</a:t>
            </a:r>
            <a:endParaRPr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TextBox 5">
            <a:extLst>
              <a:ext uri="{FF2B5EF4-FFF2-40B4-BE49-F238E27FC236}">
                <a16:creationId xmlns:a16="http://schemas.microsoft.com/office/drawing/2014/main" id="{DBB064A1-9CD3-483E-A0C0-51DF948F5D8C}"/>
              </a:ext>
            </a:extLst>
          </p:cNvPr>
          <p:cNvSpPr txBox="1">
            <a:spLocks noChangeArrowheads="1"/>
          </p:cNvSpPr>
          <p:nvPr/>
        </p:nvSpPr>
        <p:spPr bwMode="auto">
          <a:xfrm>
            <a:off x="311972" y="1532413"/>
            <a:ext cx="8490976" cy="1231106"/>
          </a:xfrm>
          <a:prstGeom prst="rect">
            <a:avLst/>
          </a:prstGeom>
          <a:noFill/>
          <a:ln w="9525">
            <a:noFill/>
            <a:miter lim="800000"/>
            <a:headEnd/>
            <a:tailEnd/>
          </a:ln>
        </p:spPr>
        <p:txBody>
          <a:bodyPr wrap="square">
            <a:spAutoFit/>
          </a:bodyPr>
          <a:lstStyle/>
          <a:p>
            <a:pPr marL="457200" indent="-457200">
              <a:spcAft>
                <a:spcPts val="600"/>
              </a:spcAft>
            </a:pPr>
            <a:r>
              <a:rPr lang="en-US" altLang="zh-CN" sz="2400" dirty="0">
                <a:latin typeface="Times New Roman" panose="02020603050405020304" pitchFamily="18" charset="0"/>
                <a:ea typeface="黑体" panose="02010609060101010101" pitchFamily="49" charset="-122"/>
              </a:rPr>
              <a:t>NAT</a:t>
            </a:r>
            <a:r>
              <a:rPr lang="zh-CN" altLang="en-US" sz="2400" dirty="0">
                <a:latin typeface="Times New Roman" panose="02020603050405020304" pitchFamily="18" charset="0"/>
                <a:ea typeface="黑体" panose="02010609060101010101" pitchFamily="49" charset="-122"/>
              </a:rPr>
              <a:t>的工作原理：</a:t>
            </a:r>
            <a:endParaRPr lang="en-US" altLang="zh-CN" sz="2400" dirty="0">
              <a:latin typeface="Times New Roman" panose="02020603050405020304" pitchFamily="18" charset="0"/>
              <a:ea typeface="黑体" panose="02010609060101010101" pitchFamily="49" charset="-122"/>
            </a:endParaRPr>
          </a:p>
          <a:p>
            <a:pPr marL="457200" indent="-457200">
              <a:spcAft>
                <a:spcPts val="600"/>
              </a:spcAft>
              <a:buFont typeface="Wingdings" panose="05000000000000000000" pitchFamily="2" charset="2"/>
              <a:buChar char="Ø"/>
            </a:pPr>
            <a:r>
              <a:rPr lang="zh-CN" altLang="en-US" sz="2000" b="0" dirty="0">
                <a:latin typeface="Times New Roman" panose="02020603050405020304" pitchFamily="18" charset="0"/>
                <a:ea typeface="黑体" panose="02010609060101010101" pitchFamily="49" charset="-122"/>
                <a:cs typeface="Times New Roman" pitchFamily="18" charset="0"/>
              </a:rPr>
              <a:t>“一对一”（静态</a:t>
            </a:r>
            <a:r>
              <a:rPr lang="en-US" altLang="zh-CN" sz="2000" b="0" dirty="0">
                <a:latin typeface="Times New Roman" panose="02020603050405020304" pitchFamily="18" charset="0"/>
                <a:ea typeface="黑体" panose="02010609060101010101" pitchFamily="49" charset="-122"/>
                <a:cs typeface="Times New Roman" pitchFamily="18" charset="0"/>
              </a:rPr>
              <a:t>NAT</a:t>
            </a:r>
            <a:r>
              <a:rPr lang="zh-CN" altLang="en-US" sz="2000" b="0" dirty="0">
                <a:latin typeface="Times New Roman" panose="02020603050405020304" pitchFamily="18" charset="0"/>
                <a:ea typeface="黑体" panose="02010609060101010101" pitchFamily="49" charset="-122"/>
                <a:cs typeface="Times New Roman" pitchFamily="18" charset="0"/>
              </a:rPr>
              <a:t>）</a:t>
            </a:r>
            <a:endParaRPr lang="en-US" altLang="zh-CN" sz="2000" dirty="0">
              <a:latin typeface="Times New Roman" panose="02020603050405020304" pitchFamily="18" charset="0"/>
              <a:ea typeface="黑体" panose="02010609060101010101" pitchFamily="49" charset="-122"/>
              <a:cs typeface="Times New Roman" pitchFamily="18" charset="0"/>
            </a:endParaRPr>
          </a:p>
          <a:p>
            <a:pPr marL="457200" indent="-457200">
              <a:spcAft>
                <a:spcPts val="600"/>
              </a:spcAft>
              <a:buFont typeface="Wingdings" panose="05000000000000000000" pitchFamily="2" charset="2"/>
              <a:buChar char="Ø"/>
            </a:pPr>
            <a:r>
              <a:rPr lang="zh-CN" altLang="zh-CN" sz="2000" b="0" dirty="0">
                <a:latin typeface="Times New Roman" panose="02020603050405020304" pitchFamily="18" charset="0"/>
                <a:ea typeface="黑体" panose="02010609060101010101" pitchFamily="49" charset="-122"/>
                <a:cs typeface="Times New Roman" pitchFamily="18" charset="0"/>
              </a:rPr>
              <a:t>“多对多”</a:t>
            </a:r>
            <a:r>
              <a:rPr lang="zh-CN" altLang="en-US" sz="2000" b="0" dirty="0">
                <a:latin typeface="Times New Roman" panose="02020603050405020304" pitchFamily="18" charset="0"/>
                <a:ea typeface="黑体" panose="02010609060101010101" pitchFamily="49" charset="-122"/>
                <a:cs typeface="Times New Roman" pitchFamily="18" charset="0"/>
              </a:rPr>
              <a:t>（动态</a:t>
            </a:r>
            <a:r>
              <a:rPr lang="en-US" altLang="zh-CN" sz="2000" b="0" dirty="0">
                <a:latin typeface="Times New Roman" panose="02020603050405020304" pitchFamily="18" charset="0"/>
                <a:ea typeface="黑体" panose="02010609060101010101" pitchFamily="49" charset="-122"/>
                <a:cs typeface="Times New Roman" pitchFamily="18" charset="0"/>
              </a:rPr>
              <a:t>NAT</a:t>
            </a:r>
            <a:r>
              <a:rPr lang="zh-CN" altLang="en-US" sz="2000" b="0" dirty="0">
                <a:latin typeface="Times New Roman" panose="02020603050405020304" pitchFamily="18" charset="0"/>
                <a:ea typeface="黑体" panose="02010609060101010101" pitchFamily="49" charset="-122"/>
                <a:cs typeface="Times New Roman" pitchFamily="18" charset="0"/>
              </a:rPr>
              <a:t>） </a:t>
            </a:r>
          </a:p>
        </p:txBody>
      </p:sp>
      <p:sp>
        <p:nvSpPr>
          <p:cNvPr id="13" name="TextBox 8">
            <a:extLst>
              <a:ext uri="{FF2B5EF4-FFF2-40B4-BE49-F238E27FC236}">
                <a16:creationId xmlns:a16="http://schemas.microsoft.com/office/drawing/2014/main" id="{7415334A-E6C9-4F52-A684-3867F00FFDFE}"/>
              </a:ext>
            </a:extLst>
          </p:cNvPr>
          <p:cNvSpPr txBox="1"/>
          <p:nvPr/>
        </p:nvSpPr>
        <p:spPr>
          <a:xfrm>
            <a:off x="6096000" y="1466882"/>
            <a:ext cx="5784028" cy="1068113"/>
          </a:xfrm>
          <a:prstGeom prst="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lnSpc>
                <a:spcPct val="120000"/>
              </a:lnSpc>
              <a:defRPr b="0"/>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dirty="0">
                <a:solidFill>
                  <a:schemeClr val="tx1"/>
                </a:solidFill>
                <a:latin typeface="Times New Roman" panose="02020603050405020304" pitchFamily="18" charset="0"/>
              </a:rPr>
              <a:t>像</a:t>
            </a:r>
            <a:r>
              <a:rPr lang="en-US" altLang="zh-CN" dirty="0">
                <a:solidFill>
                  <a:schemeClr val="tx1"/>
                </a:solidFill>
                <a:latin typeface="Times New Roman" panose="02020603050405020304" pitchFamily="18" charset="0"/>
              </a:rPr>
              <a:t>80</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3342</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5001</a:t>
            </a:r>
            <a:r>
              <a:rPr lang="zh-CN" altLang="en-US" dirty="0">
                <a:solidFill>
                  <a:schemeClr val="tx1"/>
                </a:solidFill>
                <a:latin typeface="Times New Roman" panose="02020603050405020304" pitchFamily="18" charset="0"/>
              </a:rPr>
              <a:t>是传输层</a:t>
            </a:r>
            <a:r>
              <a:rPr lang="en-US" altLang="zh-CN" dirty="0">
                <a:solidFill>
                  <a:schemeClr val="tx1"/>
                </a:solidFill>
                <a:latin typeface="Times New Roman" panose="02020603050405020304" pitchFamily="18" charset="0"/>
              </a:rPr>
              <a:t>TCP/UDP</a:t>
            </a:r>
            <a:r>
              <a:rPr lang="zh-CN" altLang="en-US" dirty="0">
                <a:solidFill>
                  <a:schemeClr val="tx1"/>
                </a:solidFill>
                <a:latin typeface="Times New Roman" panose="02020603050405020304" pitchFamily="18" charset="0"/>
              </a:rPr>
              <a:t>协议使用的端口号字段，用于在互联网范围内标识</a:t>
            </a:r>
            <a:r>
              <a:rPr lang="en-US" altLang="zh-CN" dirty="0">
                <a:solidFill>
                  <a:schemeClr val="tx1"/>
                </a:solidFill>
                <a:latin typeface="Times New Roman" panose="02020603050405020304" pitchFamily="18" charset="0"/>
              </a:rPr>
              <a:t>OS</a:t>
            </a:r>
            <a:r>
              <a:rPr lang="zh-CN" altLang="en-US" dirty="0">
                <a:solidFill>
                  <a:schemeClr val="tx1"/>
                </a:solidFill>
                <a:latin typeface="Times New Roman" panose="02020603050405020304" pitchFamily="18" charset="0"/>
              </a:rPr>
              <a:t>应用进程的类型，如</a:t>
            </a:r>
            <a:r>
              <a:rPr lang="en-US" altLang="zh-CN" dirty="0">
                <a:solidFill>
                  <a:schemeClr val="tx1"/>
                </a:solidFill>
                <a:latin typeface="Times New Roman" panose="02020603050405020304" pitchFamily="18" charset="0"/>
              </a:rPr>
              <a:t>80</a:t>
            </a:r>
            <a:r>
              <a:rPr lang="zh-CN" altLang="en-US" dirty="0">
                <a:solidFill>
                  <a:schemeClr val="tx1"/>
                </a:solidFill>
                <a:latin typeface="Times New Roman" panose="02020603050405020304" pitchFamily="18" charset="0"/>
              </a:rPr>
              <a:t>表示</a:t>
            </a:r>
            <a:r>
              <a:rPr lang="en-US" altLang="zh-CN" dirty="0">
                <a:solidFill>
                  <a:schemeClr val="tx1"/>
                </a:solidFill>
                <a:latin typeface="Times New Roman" panose="02020603050405020304" pitchFamily="18" charset="0"/>
              </a:rPr>
              <a:t>Web</a:t>
            </a:r>
            <a:r>
              <a:rPr lang="zh-CN" altLang="en-US" dirty="0">
                <a:solidFill>
                  <a:schemeClr val="tx1"/>
                </a:solidFill>
                <a:latin typeface="Times New Roman" panose="02020603050405020304" pitchFamily="18" charset="0"/>
              </a:rPr>
              <a:t>应用</a:t>
            </a:r>
            <a:r>
              <a:rPr lang="en-US" altLang="zh-CN"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graphicFrame>
        <p:nvGraphicFramePr>
          <p:cNvPr id="14" name="Object 3">
            <a:extLst>
              <a:ext uri="{FF2B5EF4-FFF2-40B4-BE49-F238E27FC236}">
                <a16:creationId xmlns:a16="http://schemas.microsoft.com/office/drawing/2014/main" id="{2E6C81B0-0872-4FDE-BB47-C173ACEC94DF}"/>
              </a:ext>
            </a:extLst>
          </p:cNvPr>
          <p:cNvGraphicFramePr>
            <a:graphicFrameLocks noChangeAspect="1"/>
          </p:cNvGraphicFramePr>
          <p:nvPr>
            <p:extLst>
              <p:ext uri="{D42A27DB-BD31-4B8C-83A1-F6EECF244321}">
                <p14:modId xmlns:p14="http://schemas.microsoft.com/office/powerpoint/2010/main" val="2305241788"/>
              </p:ext>
            </p:extLst>
          </p:nvPr>
        </p:nvGraphicFramePr>
        <p:xfrm>
          <a:off x="2555875" y="2827338"/>
          <a:ext cx="7261225" cy="3984625"/>
        </p:xfrm>
        <a:graphic>
          <a:graphicData uri="http://schemas.openxmlformats.org/presentationml/2006/ole">
            <mc:AlternateContent xmlns:mc="http://schemas.openxmlformats.org/markup-compatibility/2006">
              <mc:Choice xmlns:v="urn:schemas-microsoft-com:vml" Requires="v">
                <p:oleObj name="Visio" r:id="rId2" imgW="5257647" imgH="2895668" progId="Visio.Drawing.11">
                  <p:embed/>
                </p:oleObj>
              </mc:Choice>
              <mc:Fallback>
                <p:oleObj name="Visio" r:id="rId2" imgW="5257647" imgH="2895668" progId="Visio.Drawing.11">
                  <p:embed/>
                  <p:pic>
                    <p:nvPicPr>
                      <p:cNvPr id="53249" name="Object 3"/>
                      <p:cNvPicPr>
                        <a:picLocks noChangeAspect="1" noChangeArrowheads="1"/>
                      </p:cNvPicPr>
                      <p:nvPr/>
                    </p:nvPicPr>
                    <p:blipFill>
                      <a:blip r:embed="rId3"/>
                      <a:srcRect/>
                      <a:stretch>
                        <a:fillRect/>
                      </a:stretch>
                    </p:blipFill>
                    <p:spPr bwMode="auto">
                      <a:xfrm>
                        <a:off x="2555875" y="2827338"/>
                        <a:ext cx="7261225" cy="398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圆角矩形标注 9">
            <a:extLst>
              <a:ext uri="{FF2B5EF4-FFF2-40B4-BE49-F238E27FC236}">
                <a16:creationId xmlns:a16="http://schemas.microsoft.com/office/drawing/2014/main" id="{F6F176B0-3222-4B49-8B91-67EDF6C80AC7}"/>
              </a:ext>
            </a:extLst>
          </p:cNvPr>
          <p:cNvSpPr/>
          <p:nvPr/>
        </p:nvSpPr>
        <p:spPr>
          <a:xfrm>
            <a:off x="1429491" y="2947383"/>
            <a:ext cx="3127969" cy="1833413"/>
          </a:xfrm>
          <a:prstGeom prst="wedgeRoundRectCallout">
            <a:avLst>
              <a:gd name="adj1" fmla="val 63702"/>
              <a:gd name="adj2" fmla="val -10327"/>
              <a:gd name="adj3" fmla="val 16667"/>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altLang="zh-CN" b="0" dirty="0">
                <a:solidFill>
                  <a:schemeClr val="tx1"/>
                </a:solidFill>
              </a:rPr>
              <a:t>NAT</a:t>
            </a:r>
            <a:r>
              <a:rPr lang="zh-CN" altLang="en-US" b="0" dirty="0">
                <a:solidFill>
                  <a:schemeClr val="tx1"/>
                </a:solidFill>
              </a:rPr>
              <a:t>软件通过维护一张</a:t>
            </a:r>
            <a:r>
              <a:rPr lang="zh-CN" altLang="en-US" b="1" dirty="0">
                <a:solidFill>
                  <a:srgbClr val="FF0000"/>
                </a:solidFill>
              </a:rPr>
              <a:t>源</a:t>
            </a:r>
            <a:r>
              <a:rPr lang="en-US" altLang="zh-CN" b="1" dirty="0">
                <a:solidFill>
                  <a:srgbClr val="FF0000"/>
                </a:solidFill>
              </a:rPr>
              <a:t>(IP</a:t>
            </a:r>
            <a:r>
              <a:rPr lang="zh-CN" altLang="en-US" b="1" dirty="0">
                <a:solidFill>
                  <a:srgbClr val="FF0000"/>
                </a:solidFill>
              </a:rPr>
              <a:t>地址</a:t>
            </a:r>
            <a:r>
              <a:rPr lang="en-US" altLang="zh-CN" b="1" dirty="0">
                <a:solidFill>
                  <a:srgbClr val="FF0000"/>
                </a:solidFill>
              </a:rPr>
              <a:t>,</a:t>
            </a:r>
            <a:r>
              <a:rPr lang="zh-CN" altLang="en-US" b="1" dirty="0">
                <a:solidFill>
                  <a:srgbClr val="FF0000"/>
                </a:solidFill>
              </a:rPr>
              <a:t>端口</a:t>
            </a:r>
            <a:r>
              <a:rPr lang="en-US" altLang="zh-CN" b="1" dirty="0">
                <a:solidFill>
                  <a:srgbClr val="FF0000"/>
                </a:solidFill>
              </a:rPr>
              <a:t>)</a:t>
            </a:r>
            <a:r>
              <a:rPr lang="zh-CN" altLang="en-US" b="0" dirty="0">
                <a:solidFill>
                  <a:schemeClr val="tx1"/>
                </a:solidFill>
              </a:rPr>
              <a:t>到</a:t>
            </a:r>
            <a:r>
              <a:rPr lang="zh-CN" altLang="en-US" b="1" dirty="0">
                <a:solidFill>
                  <a:srgbClr val="FF0000"/>
                </a:solidFill>
              </a:rPr>
              <a:t>目的</a:t>
            </a:r>
            <a:r>
              <a:rPr lang="en-US" altLang="zh-CN" b="1" dirty="0">
                <a:solidFill>
                  <a:srgbClr val="FF0000"/>
                </a:solidFill>
              </a:rPr>
              <a:t>(IP</a:t>
            </a:r>
            <a:r>
              <a:rPr lang="zh-CN" altLang="en-US" b="1" dirty="0">
                <a:solidFill>
                  <a:srgbClr val="FF0000"/>
                </a:solidFill>
              </a:rPr>
              <a:t>地址</a:t>
            </a:r>
            <a:r>
              <a:rPr lang="en-US" altLang="zh-CN" b="1" dirty="0">
                <a:solidFill>
                  <a:srgbClr val="FF0000"/>
                </a:solidFill>
              </a:rPr>
              <a:t>,</a:t>
            </a:r>
            <a:r>
              <a:rPr lang="zh-CN" altLang="en-US" b="1" dirty="0">
                <a:solidFill>
                  <a:srgbClr val="FF0000"/>
                </a:solidFill>
              </a:rPr>
              <a:t>端口</a:t>
            </a:r>
            <a:r>
              <a:rPr lang="en-US" altLang="zh-CN" b="1" dirty="0">
                <a:solidFill>
                  <a:srgbClr val="FF0000"/>
                </a:solidFill>
              </a:rPr>
              <a:t>)</a:t>
            </a:r>
            <a:r>
              <a:rPr lang="zh-CN" altLang="en-US" b="0" dirty="0">
                <a:solidFill>
                  <a:schemeClr val="tx1"/>
                </a:solidFill>
              </a:rPr>
              <a:t>的转换表</a:t>
            </a:r>
            <a:r>
              <a:rPr lang="zh-CN" altLang="en-US" dirty="0">
                <a:solidFill>
                  <a:schemeClr val="tx1"/>
                </a:solidFill>
              </a:rPr>
              <a:t>，</a:t>
            </a:r>
            <a:r>
              <a:rPr lang="zh-CN" altLang="en-US" b="0" dirty="0">
                <a:solidFill>
                  <a:schemeClr val="tx1"/>
                </a:solidFill>
              </a:rPr>
              <a:t>就可以完成互联网</a:t>
            </a:r>
            <a:r>
              <a:rPr lang="en-US" altLang="zh-CN" b="0" dirty="0">
                <a:solidFill>
                  <a:schemeClr val="tx1"/>
                </a:solidFill>
              </a:rPr>
              <a:t>IP</a:t>
            </a:r>
            <a:r>
              <a:rPr lang="zh-CN" altLang="en-US" b="0" dirty="0">
                <a:solidFill>
                  <a:schemeClr val="tx1"/>
                </a:solidFill>
              </a:rPr>
              <a:t>数据报到专用网</a:t>
            </a:r>
            <a:r>
              <a:rPr lang="en-US" altLang="zh-CN" b="0" dirty="0">
                <a:solidFill>
                  <a:schemeClr val="tx1"/>
                </a:solidFill>
              </a:rPr>
              <a:t>IP</a:t>
            </a:r>
            <a:r>
              <a:rPr lang="zh-CN" altLang="en-US" b="0" dirty="0">
                <a:solidFill>
                  <a:schemeClr val="tx1"/>
                </a:solidFill>
              </a:rPr>
              <a:t>数据报的内容转发</a:t>
            </a:r>
          </a:p>
        </p:txBody>
      </p:sp>
      <p:sp>
        <p:nvSpPr>
          <p:cNvPr id="16" name="矩形 15">
            <a:extLst>
              <a:ext uri="{FF2B5EF4-FFF2-40B4-BE49-F238E27FC236}">
                <a16:creationId xmlns:a16="http://schemas.microsoft.com/office/drawing/2014/main" id="{021748FE-4D38-44AE-9128-23CABC85FFED}"/>
              </a:ext>
            </a:extLst>
          </p:cNvPr>
          <p:cNvSpPr/>
          <p:nvPr/>
        </p:nvSpPr>
        <p:spPr>
          <a:xfrm>
            <a:off x="5847270" y="4449857"/>
            <a:ext cx="324036" cy="1800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7" name="矩形 16">
            <a:extLst>
              <a:ext uri="{FF2B5EF4-FFF2-40B4-BE49-F238E27FC236}">
                <a16:creationId xmlns:a16="http://schemas.microsoft.com/office/drawing/2014/main" id="{A753B398-1EE4-4EFB-A1DA-6F4445134B33}"/>
              </a:ext>
            </a:extLst>
          </p:cNvPr>
          <p:cNvSpPr/>
          <p:nvPr/>
        </p:nvSpPr>
        <p:spPr>
          <a:xfrm>
            <a:off x="5833756" y="5883216"/>
            <a:ext cx="324036" cy="1800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2445205706"/>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688850" y="286473"/>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3" name="文本框 8"/>
          <p:cNvSpPr txBox="1"/>
          <p:nvPr/>
        </p:nvSpPr>
        <p:spPr>
          <a:xfrm>
            <a:off x="688850" y="906290"/>
            <a:ext cx="5238115" cy="540341"/>
          </a:xfrm>
          <a:prstGeom prst="rect">
            <a:avLst/>
          </a:prstGeom>
          <a:noFill/>
          <a:ln w="9525">
            <a:noFill/>
          </a:ln>
        </p:spPr>
        <p:txBody>
          <a:bodyPr wrap="square">
            <a:spAutoFit/>
          </a:bodyPr>
          <a:lstStyle/>
          <a:p>
            <a:pPr algn="l">
              <a:lnSpc>
                <a:spcPct val="150000"/>
              </a:lnSpc>
              <a:buClrTx/>
              <a:buSzTx/>
              <a:buFontTx/>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a:t>
            </a:r>
            <a:r>
              <a:rPr lang="en-US" sz="2200" b="1" dirty="0">
                <a:latin typeface="微软雅黑" panose="020B0503020204020204" pitchFamily="34" charset="-122"/>
                <a:ea typeface="微软雅黑" panose="020B0503020204020204" pitchFamily="34" charset="-122"/>
                <a:cs typeface="微软雅黑" panose="020B0503020204020204" pitchFamily="34" charset="-122"/>
                <a:sym typeface="+mn-ea"/>
              </a:rPr>
              <a:t>5</a:t>
            </a: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mn-ea"/>
              </a:rPr>
              <a:t>NAT</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mn-ea"/>
              </a:rPr>
              <a:t>技术</a:t>
            </a:r>
            <a:r>
              <a:rPr lang="en-US" altLang="zh-CN" sz="2200" b="1"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评价</a:t>
            </a:r>
            <a:endParaRPr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TextBox 5">
            <a:extLst>
              <a:ext uri="{FF2B5EF4-FFF2-40B4-BE49-F238E27FC236}">
                <a16:creationId xmlns:a16="http://schemas.microsoft.com/office/drawing/2014/main" id="{DBB064A1-9CD3-483E-A0C0-51DF948F5D8C}"/>
              </a:ext>
            </a:extLst>
          </p:cNvPr>
          <p:cNvSpPr txBox="1">
            <a:spLocks noChangeArrowheads="1"/>
          </p:cNvSpPr>
          <p:nvPr/>
        </p:nvSpPr>
        <p:spPr bwMode="auto">
          <a:xfrm>
            <a:off x="319143" y="1661505"/>
            <a:ext cx="11553713" cy="3188630"/>
          </a:xfrm>
          <a:prstGeom prst="rect">
            <a:avLst/>
          </a:prstGeom>
          <a:noFill/>
          <a:ln w="9525">
            <a:noFill/>
            <a:miter lim="800000"/>
            <a:headEnd/>
            <a:tailEnd/>
          </a:ln>
        </p:spPr>
        <p:txBody>
          <a:bodyPr wrap="square">
            <a:spAutoFit/>
          </a:bodyPr>
          <a:lstStyle/>
          <a:p>
            <a:pPr marL="457200" indent="-457200">
              <a:lnSpc>
                <a:spcPct val="150000"/>
              </a:lnSpc>
              <a:spcAft>
                <a:spcPts val="600"/>
              </a:spcAft>
            </a:pPr>
            <a:r>
              <a:rPr lang="en-US" altLang="zh-CN" sz="2000" b="0" dirty="0">
                <a:latin typeface="Times New Roman" panose="02020603050405020304" pitchFamily="18" charset="0"/>
                <a:ea typeface="黑体" panose="02010609060101010101" pitchFamily="49" charset="-122"/>
                <a:cs typeface="Times New Roman" pitchFamily="18" charset="0"/>
              </a:rPr>
              <a:t>1. </a:t>
            </a:r>
            <a:r>
              <a:rPr lang="zh-CN" altLang="en-US" sz="2000" b="0" dirty="0">
                <a:latin typeface="Times New Roman" panose="02020603050405020304" pitchFamily="18" charset="0"/>
                <a:ea typeface="黑体" panose="02010609060101010101" pitchFamily="49" charset="-122"/>
                <a:cs typeface="Times New Roman" pitchFamily="18" charset="0"/>
              </a:rPr>
              <a:t>违反</a:t>
            </a:r>
            <a:r>
              <a:rPr lang="en-US" altLang="zh-CN" sz="2000" b="0" dirty="0">
                <a:latin typeface="Times New Roman" panose="02020603050405020304" pitchFamily="18" charset="0"/>
                <a:ea typeface="黑体" panose="02010609060101010101" pitchFamily="49" charset="-122"/>
                <a:cs typeface="Times New Roman" pitchFamily="18" charset="0"/>
              </a:rPr>
              <a:t>IP</a:t>
            </a:r>
            <a:r>
              <a:rPr lang="zh-CN" altLang="en-US" sz="2000" b="0" dirty="0">
                <a:latin typeface="Times New Roman" panose="02020603050405020304" pitchFamily="18" charset="0"/>
                <a:ea typeface="黑体" panose="02010609060101010101" pitchFamily="49" charset="-122"/>
                <a:cs typeface="Times New Roman" pitchFamily="18" charset="0"/>
              </a:rPr>
              <a:t>地址结构模型设计原则（地址结构基础是每个</a:t>
            </a:r>
            <a:r>
              <a:rPr lang="en-US" altLang="zh-CN" sz="2000" b="0" dirty="0">
                <a:latin typeface="Times New Roman" panose="02020603050405020304" pitchFamily="18" charset="0"/>
                <a:ea typeface="黑体" panose="02010609060101010101" pitchFamily="49" charset="-122"/>
                <a:cs typeface="Times New Roman" pitchFamily="18" charset="0"/>
              </a:rPr>
              <a:t>IP</a:t>
            </a:r>
            <a:r>
              <a:rPr lang="zh-CN" altLang="en-US" sz="2000" b="0" dirty="0">
                <a:latin typeface="Times New Roman" panose="02020603050405020304" pitchFamily="18" charset="0"/>
                <a:ea typeface="黑体" panose="02010609060101010101" pitchFamily="49" charset="-122"/>
                <a:cs typeface="Times New Roman" pitchFamily="18" charset="0"/>
              </a:rPr>
              <a:t>均标识一个网络接入）</a:t>
            </a:r>
          </a:p>
          <a:p>
            <a:pPr marL="457200" indent="-457200">
              <a:lnSpc>
                <a:spcPct val="150000"/>
              </a:lnSpc>
              <a:spcAft>
                <a:spcPts val="600"/>
              </a:spcAft>
            </a:pPr>
            <a:r>
              <a:rPr lang="en-US" altLang="zh-CN" sz="2000" b="0" dirty="0">
                <a:latin typeface="Times New Roman" panose="02020603050405020304" pitchFamily="18" charset="0"/>
                <a:ea typeface="黑体" panose="02010609060101010101" pitchFamily="49" charset="-122"/>
                <a:cs typeface="Times New Roman" pitchFamily="18" charset="0"/>
              </a:rPr>
              <a:t>2. NAT</a:t>
            </a:r>
            <a:r>
              <a:rPr lang="zh-CN" altLang="en-US" sz="2000" b="0" dirty="0">
                <a:latin typeface="Times New Roman" panose="02020603050405020304" pitchFamily="18" charset="0"/>
                <a:ea typeface="黑体" panose="02010609060101010101" pitchFamily="49" charset="-122"/>
                <a:cs typeface="Times New Roman" pitchFamily="18" charset="0"/>
              </a:rPr>
              <a:t>需要额外增加一个端口信息，并通过</a:t>
            </a:r>
            <a:r>
              <a:rPr lang="en-US" altLang="zh-CN" sz="2000" b="0" dirty="0">
                <a:latin typeface="Times New Roman" panose="02020603050405020304" pitchFamily="18" charset="0"/>
                <a:ea typeface="黑体" panose="02010609060101010101" pitchFamily="49" charset="-122"/>
                <a:cs typeface="Times New Roman" pitchFamily="18" charset="0"/>
              </a:rPr>
              <a:t>NAT</a:t>
            </a:r>
            <a:r>
              <a:rPr lang="zh-CN" altLang="en-US" sz="2000" b="0" dirty="0">
                <a:latin typeface="Times New Roman" panose="02020603050405020304" pitchFamily="18" charset="0"/>
                <a:ea typeface="黑体" panose="02010609060101010101" pitchFamily="49" charset="-122"/>
                <a:cs typeface="Times New Roman" pitchFamily="18" charset="0"/>
              </a:rPr>
              <a:t>转换表完成标识一个网络接入</a:t>
            </a:r>
          </a:p>
          <a:p>
            <a:pPr marL="457200" indent="-457200">
              <a:lnSpc>
                <a:spcPct val="150000"/>
              </a:lnSpc>
              <a:spcAft>
                <a:spcPts val="600"/>
              </a:spcAft>
            </a:pPr>
            <a:r>
              <a:rPr lang="en-US" altLang="zh-CN" sz="2000" b="0" dirty="0">
                <a:latin typeface="Times New Roman" panose="02020603050405020304" pitchFamily="18" charset="0"/>
                <a:ea typeface="黑体" panose="02010609060101010101" pitchFamily="49" charset="-122"/>
                <a:cs typeface="Times New Roman" pitchFamily="18" charset="0"/>
              </a:rPr>
              <a:t>3. </a:t>
            </a:r>
            <a:r>
              <a:rPr lang="zh-CN" altLang="en-US" sz="2000" b="0" dirty="0">
                <a:latin typeface="Times New Roman" panose="02020603050405020304" pitchFamily="18" charset="0"/>
                <a:ea typeface="黑体" panose="02010609060101010101" pitchFamily="49" charset="-122"/>
                <a:cs typeface="Times New Roman" pitchFamily="18" charset="0"/>
              </a:rPr>
              <a:t>由无连接变成有连接（维持专用</a:t>
            </a:r>
            <a:r>
              <a:rPr lang="en-US" altLang="zh-CN" sz="2000" b="0" dirty="0">
                <a:latin typeface="Times New Roman" panose="02020603050405020304" pitchFamily="18" charset="0"/>
                <a:ea typeface="黑体" panose="02010609060101010101" pitchFamily="49" charset="-122"/>
                <a:cs typeface="Times New Roman" pitchFamily="18" charset="0"/>
              </a:rPr>
              <a:t>/</a:t>
            </a:r>
            <a:r>
              <a:rPr lang="zh-CN" altLang="en-US" sz="2000" b="0" dirty="0">
                <a:latin typeface="Times New Roman" panose="02020603050405020304" pitchFamily="18" charset="0"/>
                <a:ea typeface="黑体" panose="02010609060101010101" pitchFamily="49" charset="-122"/>
                <a:cs typeface="Times New Roman" pitchFamily="18" charset="0"/>
              </a:rPr>
              <a:t>公用</a:t>
            </a:r>
            <a:r>
              <a:rPr lang="en-US" altLang="zh-CN" sz="2000" b="0" dirty="0">
                <a:latin typeface="Times New Roman" panose="02020603050405020304" pitchFamily="18" charset="0"/>
                <a:ea typeface="黑体" panose="02010609060101010101" pitchFamily="49" charset="-122"/>
                <a:cs typeface="Times New Roman" pitchFamily="18" charset="0"/>
              </a:rPr>
              <a:t>IP</a:t>
            </a:r>
            <a:r>
              <a:rPr lang="zh-CN" altLang="en-US" sz="2000" b="0" dirty="0">
                <a:latin typeface="Times New Roman" panose="02020603050405020304" pitchFamily="18" charset="0"/>
                <a:ea typeface="黑体" panose="02010609060101010101" pitchFamily="49" charset="-122"/>
                <a:cs typeface="Times New Roman" pitchFamily="18" charset="0"/>
              </a:rPr>
              <a:t>、端口号映射关系，互联网变脆弱）</a:t>
            </a:r>
          </a:p>
          <a:p>
            <a:pPr marL="457200" indent="-457200">
              <a:lnSpc>
                <a:spcPct val="150000"/>
              </a:lnSpc>
              <a:spcAft>
                <a:spcPts val="600"/>
              </a:spcAft>
            </a:pPr>
            <a:r>
              <a:rPr lang="en-US" altLang="zh-CN" sz="2000" b="0" dirty="0">
                <a:latin typeface="Times New Roman" panose="02020603050405020304" pitchFamily="18" charset="0"/>
                <a:ea typeface="黑体" panose="02010609060101010101" pitchFamily="49" charset="-122"/>
                <a:cs typeface="Times New Roman" pitchFamily="18" charset="0"/>
              </a:rPr>
              <a:t>4. </a:t>
            </a:r>
            <a:r>
              <a:rPr lang="zh-CN" altLang="en-US" sz="2000" b="0" dirty="0">
                <a:latin typeface="Times New Roman" panose="02020603050405020304" pitchFamily="18" charset="0"/>
                <a:ea typeface="黑体" panose="02010609060101010101" pitchFamily="49" charset="-122"/>
                <a:cs typeface="Times New Roman" pitchFamily="18" charset="0"/>
              </a:rPr>
              <a:t>破坏</a:t>
            </a:r>
            <a:r>
              <a:rPr lang="en-US" altLang="zh-CN" sz="2000" b="0" dirty="0">
                <a:latin typeface="Times New Roman" panose="02020603050405020304" pitchFamily="18" charset="0"/>
                <a:ea typeface="黑体" panose="02010609060101010101" pitchFamily="49" charset="-122"/>
                <a:cs typeface="Times New Roman" pitchFamily="18" charset="0"/>
              </a:rPr>
              <a:t>TCP/IP</a:t>
            </a:r>
            <a:r>
              <a:rPr lang="zh-CN" altLang="en-US" sz="2000" b="0" dirty="0">
                <a:latin typeface="Times New Roman" panose="02020603050405020304" pitchFamily="18" charset="0"/>
                <a:ea typeface="黑体" panose="02010609060101010101" pitchFamily="49" charset="-122"/>
                <a:cs typeface="Times New Roman" pitchFamily="18" charset="0"/>
              </a:rPr>
              <a:t>分层结构原则（修改分组头）</a:t>
            </a:r>
          </a:p>
          <a:p>
            <a:pPr marL="457200" indent="-457200">
              <a:lnSpc>
                <a:spcPct val="150000"/>
              </a:lnSpc>
              <a:spcAft>
                <a:spcPts val="600"/>
              </a:spcAft>
            </a:pPr>
            <a:r>
              <a:rPr lang="en-US" altLang="zh-CN" sz="2000" b="0" dirty="0">
                <a:latin typeface="Times New Roman" panose="02020603050405020304" pitchFamily="18" charset="0"/>
                <a:ea typeface="黑体" panose="02010609060101010101" pitchFamily="49" charset="-122"/>
                <a:cs typeface="Times New Roman" pitchFamily="18" charset="0"/>
              </a:rPr>
              <a:t>5. </a:t>
            </a:r>
            <a:r>
              <a:rPr lang="zh-CN" altLang="en-US" sz="2000" b="0" dirty="0">
                <a:latin typeface="Times New Roman" panose="02020603050405020304" pitchFamily="18" charset="0"/>
                <a:ea typeface="黑体" panose="02010609060101010101" pitchFamily="49" charset="-122"/>
                <a:cs typeface="Times New Roman" pitchFamily="18" charset="0"/>
              </a:rPr>
              <a:t>给</a:t>
            </a:r>
            <a:r>
              <a:rPr lang="en-US" altLang="zh-CN" sz="2000" b="0" dirty="0">
                <a:latin typeface="Times New Roman" panose="02020603050405020304" pitchFamily="18" charset="0"/>
                <a:ea typeface="黑体" panose="02010609060101010101" pitchFamily="49" charset="-122"/>
                <a:cs typeface="Times New Roman" pitchFamily="18" charset="0"/>
              </a:rPr>
              <a:t>P2P</a:t>
            </a:r>
            <a:r>
              <a:rPr lang="zh-CN" altLang="en-US" sz="2000" b="0" dirty="0">
                <a:latin typeface="Times New Roman" panose="02020603050405020304" pitchFamily="18" charset="0"/>
                <a:ea typeface="黑体" panose="02010609060101010101" pitchFamily="49" charset="-122"/>
                <a:cs typeface="Times New Roman" pitchFamily="18" charset="0"/>
              </a:rPr>
              <a:t>应用实现带来困难（破坏文件</a:t>
            </a:r>
            <a:r>
              <a:rPr lang="en-US" altLang="zh-CN" sz="2000" b="0" dirty="0">
                <a:latin typeface="Times New Roman" panose="02020603050405020304" pitchFamily="18" charset="0"/>
                <a:ea typeface="黑体" panose="02010609060101010101" pitchFamily="49" charset="-122"/>
                <a:cs typeface="Times New Roman" pitchFamily="18" charset="0"/>
              </a:rPr>
              <a:t>/</a:t>
            </a:r>
            <a:r>
              <a:rPr lang="zh-CN" altLang="en-US" sz="2000" b="0" dirty="0">
                <a:latin typeface="Times New Roman" panose="02020603050405020304" pitchFamily="18" charset="0"/>
                <a:ea typeface="黑体" panose="02010609060101010101" pitchFamily="49" charset="-122"/>
                <a:cs typeface="Times New Roman" pitchFamily="18" charset="0"/>
              </a:rPr>
              <a:t>语音共享机制）</a:t>
            </a:r>
          </a:p>
          <a:p>
            <a:pPr marL="457200" indent="-457200">
              <a:lnSpc>
                <a:spcPct val="150000"/>
              </a:lnSpc>
              <a:spcAft>
                <a:spcPts val="600"/>
              </a:spcAft>
            </a:pPr>
            <a:r>
              <a:rPr lang="en-US" altLang="zh-CN" sz="2000" b="0" dirty="0">
                <a:latin typeface="Times New Roman" panose="02020603050405020304" pitchFamily="18" charset="0"/>
                <a:ea typeface="黑体" panose="02010609060101010101" pitchFamily="49" charset="-122"/>
                <a:cs typeface="Times New Roman" pitchFamily="18" charset="0"/>
              </a:rPr>
              <a:t>6. </a:t>
            </a:r>
            <a:r>
              <a:rPr lang="zh-CN" altLang="en-US" sz="2000" b="0" dirty="0">
                <a:latin typeface="Times New Roman" panose="02020603050405020304" pitchFamily="18" charset="0"/>
                <a:ea typeface="黑体" panose="02010609060101010101" pitchFamily="49" charset="-122"/>
                <a:cs typeface="Times New Roman" pitchFamily="18" charset="0"/>
              </a:rPr>
              <a:t>高层协议安全性有影响</a:t>
            </a:r>
          </a:p>
        </p:txBody>
      </p:sp>
    </p:spTree>
    <p:extLst>
      <p:ext uri="{BB962C8B-B14F-4D97-AF65-F5344CB8AC3E}">
        <p14:creationId xmlns:p14="http://schemas.microsoft.com/office/powerpoint/2010/main" val="3565588858"/>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42678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4.1 IPv4协议的演变与发展</a:t>
            </a:r>
          </a:p>
        </p:txBody>
      </p:sp>
      <p:sp>
        <p:nvSpPr>
          <p:cNvPr id="13316" name="文本框 8"/>
          <p:cNvSpPr txBox="1"/>
          <p:nvPr/>
        </p:nvSpPr>
        <p:spPr>
          <a:xfrm>
            <a:off x="523875" y="929005"/>
            <a:ext cx="5238115" cy="598805"/>
          </a:xfrm>
          <a:prstGeom prst="rect">
            <a:avLst/>
          </a:prstGeom>
          <a:noFill/>
          <a:ln w="9525">
            <a:noFill/>
          </a:ln>
        </p:spPr>
        <p:txBody>
          <a:bodyPr wrap="square">
            <a:spAutoFit/>
          </a:bodyPr>
          <a:lstStyle/>
          <a:p>
            <a:pPr>
              <a:lnSpc>
                <a:spcPct val="150000"/>
              </a:lnSpc>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4.1.1 网络层的</a:t>
            </a: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功能</a:t>
            </a: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与定位</a:t>
            </a:r>
          </a:p>
        </p:txBody>
      </p:sp>
      <p:sp>
        <p:nvSpPr>
          <p:cNvPr id="10" name="矩形 9"/>
          <p:cNvSpPr/>
          <p:nvPr/>
        </p:nvSpPr>
        <p:spPr>
          <a:xfrm>
            <a:off x="1015365" y="1616075"/>
            <a:ext cx="5142230" cy="979805"/>
          </a:xfrm>
          <a:prstGeom prst="rect">
            <a:avLst/>
          </a:prstGeom>
        </p:spPr>
        <p:txBody>
          <a:bodyPr wrap="square">
            <a:spAutoFit/>
          </a:bodyPr>
          <a:lstStyle/>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在通信主机之间传输分组</a:t>
            </a:r>
          </a:p>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网络层协议必须在每一台主机和路由器上实现</a:t>
            </a:r>
          </a:p>
        </p:txBody>
      </p:sp>
      <p:sp>
        <p:nvSpPr>
          <p:cNvPr id="5" name="í$1ïdê"/>
          <p:cNvSpPr/>
          <p:nvPr/>
        </p:nvSpPr>
        <p:spPr bwMode="auto">
          <a:xfrm>
            <a:off x="1089025" y="2713355"/>
            <a:ext cx="4782185" cy="1132840"/>
          </a:xfrm>
          <a:custGeom>
            <a:avLst/>
            <a:gdLst>
              <a:gd name="T0" fmla="*/ 559 w 1046"/>
              <a:gd name="T1" fmla="*/ 39 h 650"/>
              <a:gd name="T2" fmla="*/ 523 w 1046"/>
              <a:gd name="T3" fmla="*/ 0 h 650"/>
              <a:gd name="T4" fmla="*/ 487 w 1046"/>
              <a:gd name="T5" fmla="*/ 39 h 650"/>
              <a:gd name="T6" fmla="*/ 0 w 1046"/>
              <a:gd name="T7" fmla="*/ 39 h 650"/>
              <a:gd name="T8" fmla="*/ 0 w 1046"/>
              <a:gd name="T9" fmla="*/ 650 h 650"/>
              <a:gd name="T10" fmla="*/ 523 w 1046"/>
              <a:gd name="T11" fmla="*/ 609 h 650"/>
              <a:gd name="T12" fmla="*/ 1046 w 1046"/>
              <a:gd name="T13" fmla="*/ 650 h 650"/>
              <a:gd name="T14" fmla="*/ 1046 w 1046"/>
              <a:gd name="T15" fmla="*/ 39 h 650"/>
              <a:gd name="T16" fmla="*/ 559 w 1046"/>
              <a:gd name="T17" fmla="*/ 39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6" h="650">
                <a:moveTo>
                  <a:pt x="559" y="39"/>
                </a:moveTo>
                <a:cubicBezTo>
                  <a:pt x="523" y="0"/>
                  <a:pt x="523" y="0"/>
                  <a:pt x="523" y="0"/>
                </a:cubicBezTo>
                <a:cubicBezTo>
                  <a:pt x="487" y="39"/>
                  <a:pt x="487" y="39"/>
                  <a:pt x="487" y="39"/>
                </a:cubicBezTo>
                <a:cubicBezTo>
                  <a:pt x="0" y="39"/>
                  <a:pt x="0" y="39"/>
                  <a:pt x="0" y="39"/>
                </a:cubicBezTo>
                <a:cubicBezTo>
                  <a:pt x="0" y="650"/>
                  <a:pt x="0" y="650"/>
                  <a:pt x="0" y="650"/>
                </a:cubicBezTo>
                <a:cubicBezTo>
                  <a:pt x="142" y="625"/>
                  <a:pt x="324" y="609"/>
                  <a:pt x="523" y="609"/>
                </a:cubicBezTo>
                <a:cubicBezTo>
                  <a:pt x="722" y="609"/>
                  <a:pt x="904" y="625"/>
                  <a:pt x="1046" y="650"/>
                </a:cubicBezTo>
                <a:cubicBezTo>
                  <a:pt x="1046" y="39"/>
                  <a:pt x="1046" y="39"/>
                  <a:pt x="1046" y="39"/>
                </a:cubicBezTo>
                <a:lnTo>
                  <a:pt x="559" y="39"/>
                </a:lnTo>
                <a:close/>
              </a:path>
            </a:pathLst>
          </a:custGeom>
          <a:noFill/>
          <a:ln w="12700" cap="flat" cmpd="sng" algn="ctr">
            <a:solidFill>
              <a:srgbClr val="A91F24"/>
            </a:solidFill>
            <a:prstDash val="solid"/>
            <a:miter lim="800000"/>
          </a:ln>
          <a:effectLst>
            <a:outerShdw sx="103000" sy="103000" algn="ctr" rotWithShape="0">
              <a:prstClr val="black">
                <a:alpha val="8000"/>
              </a:prstClr>
            </a:outerShdw>
          </a:effectLst>
        </p:spPr>
        <p:txBody>
          <a:bodyPr wrap="square" lIns="121920" tIns="60960" rIns="121920" bIns="60960" rtlCol="0" anchor="ctr">
            <a:normAutofit/>
          </a:bodyPr>
          <a:lstStyle/>
          <a:p>
            <a:pPr algn="ctr" defTabSz="1219200">
              <a:defRPr/>
            </a:pPr>
            <a:endParaRPr lang="en-US" sz="1865" kern="0" spc="400">
              <a:solidFill>
                <a:srgbClr val="FFFFFF"/>
              </a:solidFill>
              <a:cs typeface="+mn-ea"/>
              <a:sym typeface="+mn-lt"/>
            </a:endParaRPr>
          </a:p>
        </p:txBody>
      </p:sp>
      <p:sp>
        <p:nvSpPr>
          <p:cNvPr id="6" name="文本框 5"/>
          <p:cNvSpPr txBox="1"/>
          <p:nvPr/>
        </p:nvSpPr>
        <p:spPr>
          <a:xfrm>
            <a:off x="1287780" y="2818130"/>
            <a:ext cx="4519295" cy="866140"/>
          </a:xfrm>
          <a:prstGeom prst="rect">
            <a:avLst/>
          </a:prstGeom>
          <a:noFill/>
          <a:effectLst/>
        </p:spPr>
        <p:txBody>
          <a:bodyPr wrap="square" rtlCol="0">
            <a:spAutoFit/>
          </a:bodyPr>
          <a:lstStyle/>
          <a:p>
            <a:pPr marL="0" marR="0" lvl="0" indent="0" algn="l" defTabSz="914400" rtl="0" eaLnBrk="0" fontAlgn="base" latinLnBrk="0" hangingPunct="0">
              <a:lnSpc>
                <a:spcPct val="140000"/>
              </a:lnSpc>
              <a:spcBef>
                <a:spcPct val="0"/>
              </a:spcBef>
              <a:spcAft>
                <a:spcPct val="0"/>
              </a:spcAft>
              <a:buClrTx/>
              <a:buSzTx/>
              <a:buFontTx/>
              <a:buNone/>
              <a:defRPr/>
            </a:pPr>
            <a:r>
              <a:rPr lang="zh-CN" altLang="en-US" sz="2000" b="1" noProof="0" dirty="0">
                <a:solidFill>
                  <a:srgbClr val="FF0000"/>
                </a:solidFill>
                <a:latin typeface="微软雅黑" panose="020B0503020204020204" pitchFamily="34" charset="-122"/>
                <a:ea typeface="微软雅黑" panose="020B0503020204020204" pitchFamily="34" charset="-122"/>
                <a:sym typeface="+mn-ea"/>
              </a:rPr>
              <a:t>思考</a:t>
            </a:r>
            <a:r>
              <a:rPr lang="zh-CN" altLang="en-US" sz="1600" b="1" noProof="0" dirty="0">
                <a:solidFill>
                  <a:srgbClr val="FF0000"/>
                </a:solidFill>
                <a:latin typeface="微软雅黑" panose="020B0503020204020204" pitchFamily="34" charset="-122"/>
                <a:ea typeface="微软雅黑" panose="020B0503020204020204" pitchFamily="34" charset="-122"/>
                <a:sym typeface="+mn-ea"/>
              </a:rPr>
              <a:t>：传输层协议是否需要在每台主机和路由器上实现呢？</a:t>
            </a:r>
          </a:p>
        </p:txBody>
      </p:sp>
      <p:sp>
        <p:nvSpPr>
          <p:cNvPr id="3" name="矩形 2"/>
          <p:cNvSpPr/>
          <p:nvPr/>
        </p:nvSpPr>
        <p:spPr>
          <a:xfrm>
            <a:off x="1018540" y="3959225"/>
            <a:ext cx="5142230" cy="1894840"/>
          </a:xfrm>
          <a:prstGeom prst="rect">
            <a:avLst/>
          </a:prstGeom>
        </p:spPr>
        <p:txBody>
          <a:bodyPr wrap="square">
            <a:spAutoFit/>
          </a:bodyPr>
          <a:lstStyle/>
          <a:p>
            <a:pPr marR="0" indent="0" defTabSz="914400">
              <a:lnSpc>
                <a:spcPct val="170000"/>
              </a:lnSpc>
              <a:buClrTx/>
              <a:buSzTx/>
              <a:buFont typeface="Wingdings" panose="05000000000000000000" pitchFamily="2" charset="2"/>
              <a:buNone/>
              <a:defRPr/>
            </a:pPr>
            <a:r>
              <a:rPr lang="zh-CN" altLang="en-US" sz="1700" b="1" dirty="0">
                <a:latin typeface="微软雅黑" panose="020B0503020204020204" pitchFamily="34" charset="-122"/>
                <a:ea typeface="微软雅黑" panose="020B0503020204020204" pitchFamily="34" charset="-122"/>
                <a:sym typeface="+mn-ea"/>
              </a:rPr>
              <a:t>两项重要功能:</a:t>
            </a:r>
          </a:p>
          <a:p>
            <a:pPr marL="285750" marR="0" indent="-285750" defTabSz="914400">
              <a:lnSpc>
                <a:spcPct val="170000"/>
              </a:lnSpc>
              <a:buClrTx/>
              <a:buSzTx/>
              <a:buFont typeface="Wingdings" panose="05000000000000000000" pitchFamily="2" charset="2"/>
              <a:buChar char="Ø"/>
              <a:defRPr/>
            </a:pPr>
            <a:r>
              <a:rPr lang="zh-CN" altLang="en-US" sz="1800" b="1" noProof="0" dirty="0">
                <a:solidFill>
                  <a:srgbClr val="FF0000"/>
                </a:solidFill>
                <a:latin typeface="微软雅黑" panose="020B0503020204020204" pitchFamily="34" charset="-122"/>
                <a:ea typeface="微软雅黑" panose="020B0503020204020204" pitchFamily="34" charset="-122"/>
                <a:sym typeface="+mn-ea"/>
              </a:rPr>
              <a:t>路径决策</a:t>
            </a:r>
            <a:r>
              <a:rPr lang="zh-CN" altLang="en-US" sz="1700" dirty="0">
                <a:latin typeface="微软雅黑" panose="020B0503020204020204" pitchFamily="34" charset="-122"/>
                <a:ea typeface="微软雅黑" panose="020B0503020204020204" pitchFamily="34" charset="-122"/>
                <a:sym typeface="+mn-ea"/>
              </a:rPr>
              <a:t>：为分组在收发双方之间确定路径， 路由选择算法</a:t>
            </a:r>
          </a:p>
          <a:p>
            <a:pPr marL="285750" marR="0" indent="-285750" defTabSz="914400">
              <a:lnSpc>
                <a:spcPct val="170000"/>
              </a:lnSpc>
              <a:buClrTx/>
              <a:buSzTx/>
              <a:buFont typeface="Wingdings" panose="05000000000000000000" pitchFamily="2" charset="2"/>
              <a:buChar char="Ø"/>
              <a:defRPr/>
            </a:pPr>
            <a:r>
              <a:rPr lang="zh-CN" altLang="en-US" b="1" noProof="0" dirty="0">
                <a:solidFill>
                  <a:srgbClr val="FF0000"/>
                </a:solidFill>
                <a:latin typeface="微软雅黑" panose="020B0503020204020204" pitchFamily="34" charset="-122"/>
                <a:ea typeface="微软雅黑" panose="020B0503020204020204" pitchFamily="34" charset="-122"/>
                <a:sym typeface="+mn-ea"/>
              </a:rPr>
              <a:t>交换</a:t>
            </a:r>
            <a:r>
              <a:rPr lang="zh-CN" altLang="en-US" sz="1700" dirty="0">
                <a:latin typeface="微软雅黑" panose="020B0503020204020204" pitchFamily="34" charset="-122"/>
                <a:ea typeface="微软雅黑" panose="020B0503020204020204" pitchFamily="34" charset="-122"/>
                <a:sym typeface="+mn-ea"/>
              </a:rPr>
              <a:t>：在路由器的输入、输出端口传递分组</a:t>
            </a:r>
          </a:p>
        </p:txBody>
      </p:sp>
      <p:grpSp>
        <p:nvGrpSpPr>
          <p:cNvPr id="7" name="组合 6"/>
          <p:cNvGrpSpPr/>
          <p:nvPr/>
        </p:nvGrpSpPr>
        <p:grpSpPr>
          <a:xfrm>
            <a:off x="6734810" y="1639871"/>
            <a:ext cx="4173555" cy="4226929"/>
            <a:chOff x="7995" y="2113"/>
            <a:chExt cx="6233" cy="6312"/>
          </a:xfrm>
        </p:grpSpPr>
        <p:sp>
          <p:nvSpPr>
            <p:cNvPr id="7174" name="Freeform 4"/>
            <p:cNvSpPr/>
            <p:nvPr/>
          </p:nvSpPr>
          <p:spPr>
            <a:xfrm>
              <a:off x="11348" y="2870"/>
              <a:ext cx="2832" cy="263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alpha val="100000"/>
              </a:srgbClr>
            </a:solidFill>
            <a:ln w="9525">
              <a:noFill/>
            </a:ln>
          </p:spPr>
          <p:txBody>
            <a:bodyPr/>
            <a:lstStyle/>
            <a:p>
              <a:endParaRPr lang="zh-CN" altLang="en-US"/>
            </a:p>
          </p:txBody>
        </p:sp>
        <p:sp>
          <p:nvSpPr>
            <p:cNvPr id="7175" name="Freeform 5"/>
            <p:cNvSpPr/>
            <p:nvPr/>
          </p:nvSpPr>
          <p:spPr>
            <a:xfrm>
              <a:off x="8388" y="2645"/>
              <a:ext cx="2940" cy="250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alpha val="100000"/>
              </a:srgbClr>
            </a:solidFill>
            <a:ln w="9525">
              <a:noFill/>
            </a:ln>
          </p:spPr>
          <p:txBody>
            <a:bodyPr/>
            <a:lstStyle/>
            <a:p>
              <a:endParaRPr lang="zh-CN" altLang="en-US"/>
            </a:p>
          </p:txBody>
        </p:sp>
        <p:sp>
          <p:nvSpPr>
            <p:cNvPr id="7176" name="Freeform 6"/>
            <p:cNvSpPr/>
            <p:nvPr/>
          </p:nvSpPr>
          <p:spPr>
            <a:xfrm>
              <a:off x="8968" y="4930"/>
              <a:ext cx="4685" cy="349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alpha val="100000"/>
              </a:srgbClr>
            </a:solidFill>
            <a:ln w="9525">
              <a:noFill/>
            </a:ln>
          </p:spPr>
          <p:txBody>
            <a:bodyPr/>
            <a:lstStyle/>
            <a:p>
              <a:endParaRPr lang="zh-CN" altLang="en-US"/>
            </a:p>
          </p:txBody>
        </p:sp>
        <p:grpSp>
          <p:nvGrpSpPr>
            <p:cNvPr id="7177" name="Group 7"/>
            <p:cNvGrpSpPr/>
            <p:nvPr/>
          </p:nvGrpSpPr>
          <p:grpSpPr>
            <a:xfrm>
              <a:off x="8573" y="2858"/>
              <a:ext cx="1155" cy="502"/>
              <a:chOff x="3552" y="246"/>
              <a:chExt cx="527" cy="248"/>
            </a:xfrm>
          </p:grpSpPr>
          <p:graphicFrame>
            <p:nvGraphicFramePr>
              <p:cNvPr id="7586"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r:id="rId2" imgW="1307465" imgH="1083945" progId="MS_ClipArt_Gallery.2">
                      <p:embed/>
                    </p:oleObj>
                  </mc:Choice>
                  <mc:Fallback>
                    <p:oleObj r:id="rId2" imgW="1307465" imgH="1083945" progId="MS_ClipArt_Gallery.2">
                      <p:embed/>
                      <p:pic>
                        <p:nvPicPr>
                          <p:cNvPr id="0" name="图片 3077"/>
                          <p:cNvPicPr/>
                          <p:nvPr/>
                        </p:nvPicPr>
                        <p:blipFill>
                          <a:blip r:embed="rId3"/>
                          <a:stretch>
                            <a:fillRect/>
                          </a:stretch>
                        </p:blipFill>
                        <p:spPr>
                          <a:xfrm>
                            <a:off x="3552" y="246"/>
                            <a:ext cx="299" cy="248"/>
                          </a:xfrm>
                          <a:prstGeom prst="rect">
                            <a:avLst/>
                          </a:prstGeom>
                          <a:noFill/>
                          <a:ln w="38100">
                            <a:noFill/>
                            <a:miter/>
                          </a:ln>
                        </p:spPr>
                      </p:pic>
                    </p:oleObj>
                  </mc:Fallback>
                </mc:AlternateContent>
              </a:graphicData>
            </a:graphic>
          </p:graphicFrame>
          <p:graphicFrame>
            <p:nvGraphicFramePr>
              <p:cNvPr id="7587"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r:id="rId4" imgW="681990" imgH="480695" progId="MS_ClipArt_Gallery.2">
                      <p:embed/>
                    </p:oleObj>
                  </mc:Choice>
                  <mc:Fallback>
                    <p:oleObj r:id="rId4" imgW="681990" imgH="480695" progId="MS_ClipArt_Gallery.2">
                      <p:embed/>
                      <p:pic>
                        <p:nvPicPr>
                          <p:cNvPr id="0" name="图片 3078"/>
                          <p:cNvPicPr/>
                          <p:nvPr/>
                        </p:nvPicPr>
                        <p:blipFill>
                          <a:blip r:embed="rId5"/>
                          <a:stretch>
                            <a:fillRect/>
                          </a:stretch>
                        </p:blipFill>
                        <p:spPr>
                          <a:xfrm>
                            <a:off x="3878" y="338"/>
                            <a:ext cx="201" cy="144"/>
                          </a:xfrm>
                          <a:prstGeom prst="rect">
                            <a:avLst/>
                          </a:prstGeom>
                          <a:noFill/>
                          <a:ln w="38100">
                            <a:noFill/>
                            <a:miter/>
                          </a:ln>
                        </p:spPr>
                      </p:pic>
                    </p:oleObj>
                  </mc:Fallback>
                </mc:AlternateContent>
              </a:graphicData>
            </a:graphic>
          </p:graphicFrame>
          <p:sp>
            <p:nvSpPr>
              <p:cNvPr id="7588" name="Line 10"/>
              <p:cNvSpPr/>
              <p:nvPr/>
            </p:nvSpPr>
            <p:spPr>
              <a:xfrm flipV="1">
                <a:off x="3844" y="434"/>
                <a:ext cx="82" cy="2"/>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7178" name="Group 11"/>
            <p:cNvGrpSpPr/>
            <p:nvPr/>
          </p:nvGrpSpPr>
          <p:grpSpPr>
            <a:xfrm>
              <a:off x="8573" y="3795"/>
              <a:ext cx="1155" cy="503"/>
              <a:chOff x="3552" y="246"/>
              <a:chExt cx="527" cy="248"/>
            </a:xfrm>
          </p:grpSpPr>
          <p:graphicFrame>
            <p:nvGraphicFramePr>
              <p:cNvPr id="7583"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r:id="rId2" imgW="1307465" imgH="1083945" progId="MS_ClipArt_Gallery.2">
                      <p:embed/>
                    </p:oleObj>
                  </mc:Choice>
                  <mc:Fallback>
                    <p:oleObj r:id="rId2" imgW="1307465" imgH="1083945" progId="MS_ClipArt_Gallery.2">
                      <p:embed/>
                      <p:pic>
                        <p:nvPicPr>
                          <p:cNvPr id="0" name="图片 3080"/>
                          <p:cNvPicPr/>
                          <p:nvPr/>
                        </p:nvPicPr>
                        <p:blipFill>
                          <a:blip r:embed="rId3"/>
                          <a:stretch>
                            <a:fillRect/>
                          </a:stretch>
                        </p:blipFill>
                        <p:spPr>
                          <a:xfrm>
                            <a:off x="3552" y="246"/>
                            <a:ext cx="299" cy="248"/>
                          </a:xfrm>
                          <a:prstGeom prst="rect">
                            <a:avLst/>
                          </a:prstGeom>
                          <a:noFill/>
                          <a:ln w="38100">
                            <a:noFill/>
                            <a:miter/>
                          </a:ln>
                        </p:spPr>
                      </p:pic>
                    </p:oleObj>
                  </mc:Fallback>
                </mc:AlternateContent>
              </a:graphicData>
            </a:graphic>
          </p:graphicFrame>
          <p:graphicFrame>
            <p:nvGraphicFramePr>
              <p:cNvPr id="7584"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r:id="rId4" imgW="681990" imgH="480695" progId="MS_ClipArt_Gallery.2">
                      <p:embed/>
                    </p:oleObj>
                  </mc:Choice>
                  <mc:Fallback>
                    <p:oleObj r:id="rId4" imgW="681990" imgH="480695" progId="MS_ClipArt_Gallery.2">
                      <p:embed/>
                      <p:pic>
                        <p:nvPicPr>
                          <p:cNvPr id="0" name="图片 3079"/>
                          <p:cNvPicPr/>
                          <p:nvPr/>
                        </p:nvPicPr>
                        <p:blipFill>
                          <a:blip r:embed="rId5"/>
                          <a:stretch>
                            <a:fillRect/>
                          </a:stretch>
                        </p:blipFill>
                        <p:spPr>
                          <a:xfrm>
                            <a:off x="3878" y="338"/>
                            <a:ext cx="201" cy="144"/>
                          </a:xfrm>
                          <a:prstGeom prst="rect">
                            <a:avLst/>
                          </a:prstGeom>
                          <a:noFill/>
                          <a:ln w="38100">
                            <a:noFill/>
                            <a:miter/>
                          </a:ln>
                        </p:spPr>
                      </p:pic>
                    </p:oleObj>
                  </mc:Fallback>
                </mc:AlternateContent>
              </a:graphicData>
            </a:graphic>
          </p:graphicFrame>
          <p:sp>
            <p:nvSpPr>
              <p:cNvPr id="7585" name="Line 14"/>
              <p:cNvSpPr/>
              <p:nvPr/>
            </p:nvSpPr>
            <p:spPr>
              <a:xfrm flipV="1">
                <a:off x="3844" y="434"/>
                <a:ext cx="82" cy="2"/>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7179" name="Group 15"/>
            <p:cNvGrpSpPr/>
            <p:nvPr/>
          </p:nvGrpSpPr>
          <p:grpSpPr>
            <a:xfrm>
              <a:off x="9165" y="3460"/>
              <a:ext cx="110" cy="338"/>
              <a:chOff x="3842" y="406"/>
              <a:chExt cx="51" cy="167"/>
            </a:xfrm>
          </p:grpSpPr>
          <p:sp>
            <p:nvSpPr>
              <p:cNvPr id="7580" name="Oval 16"/>
              <p:cNvSpPr/>
              <p:nvPr/>
            </p:nvSpPr>
            <p:spPr>
              <a:xfrm>
                <a:off x="3842" y="40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581" name="Oval 17"/>
              <p:cNvSpPr/>
              <p:nvPr/>
            </p:nvSpPr>
            <p:spPr>
              <a:xfrm>
                <a:off x="3844" y="46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582" name="Oval 18"/>
              <p:cNvSpPr/>
              <p:nvPr/>
            </p:nvSpPr>
            <p:spPr>
              <a:xfrm>
                <a:off x="3846" y="52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grpSp>
        <p:grpSp>
          <p:nvGrpSpPr>
            <p:cNvPr id="7180" name="Group 19"/>
            <p:cNvGrpSpPr/>
            <p:nvPr/>
          </p:nvGrpSpPr>
          <p:grpSpPr>
            <a:xfrm>
              <a:off x="9905" y="4253"/>
              <a:ext cx="330" cy="622"/>
              <a:chOff x="4180" y="783"/>
              <a:chExt cx="150" cy="307"/>
            </a:xfrm>
          </p:grpSpPr>
          <p:sp>
            <p:nvSpPr>
              <p:cNvPr id="7572" name="AutoShape 20"/>
              <p:cNvSpPr/>
              <p:nvPr/>
            </p:nvSpPr>
            <p:spPr>
              <a:xfrm>
                <a:off x="4180" y="1019"/>
                <a:ext cx="150" cy="71"/>
              </a:xfrm>
              <a:prstGeom prst="parallelogram">
                <a:avLst>
                  <a:gd name="adj" fmla="val 81386"/>
                </a:avLst>
              </a:prstGeom>
              <a:solidFill>
                <a:srgbClr val="33CCCC"/>
              </a:solidFill>
              <a:ln w="9525">
                <a:noFill/>
              </a:ln>
            </p:spPr>
            <p:txBody>
              <a:bodyPr wrap="none" anchor="ctr"/>
              <a:lstStyle/>
              <a:p>
                <a:endParaRPr lang="zh-CN" altLang="en-US" dirty="0">
                  <a:latin typeface="Arial" panose="020B0604020202020204" pitchFamily="34" charset="0"/>
                </a:endParaRPr>
              </a:p>
            </p:txBody>
          </p:sp>
          <p:sp>
            <p:nvSpPr>
              <p:cNvPr id="7573" name="Rectangle 21"/>
              <p:cNvSpPr/>
              <p:nvPr/>
            </p:nvSpPr>
            <p:spPr>
              <a:xfrm>
                <a:off x="4256" y="785"/>
                <a:ext cx="69" cy="236"/>
              </a:xfrm>
              <a:prstGeom prst="rect">
                <a:avLst/>
              </a:prstGeom>
              <a:solidFill>
                <a:srgbClr val="33CCCC"/>
              </a:solidFill>
              <a:ln w="9525">
                <a:noFill/>
              </a:ln>
            </p:spPr>
            <p:txBody>
              <a:bodyPr wrap="none" anchor="ctr"/>
              <a:lstStyle/>
              <a:p>
                <a:endParaRPr lang="zh-CN" altLang="en-US" dirty="0">
                  <a:latin typeface="Arial" panose="020B0604020202020204" pitchFamily="34" charset="0"/>
                </a:endParaRPr>
              </a:p>
            </p:txBody>
          </p:sp>
          <p:sp>
            <p:nvSpPr>
              <p:cNvPr id="7574" name="Rectangle 22"/>
              <p:cNvSpPr/>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75" name="AutoShape 23"/>
              <p:cNvSpPr/>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76" name="Line 24"/>
              <p:cNvSpPr/>
              <p:nvPr/>
            </p:nvSpPr>
            <p:spPr>
              <a:xfrm>
                <a:off x="4330" y="788"/>
                <a:ext cx="0" cy="231"/>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77" name="Line 25"/>
              <p:cNvSpPr/>
              <p:nvPr/>
            </p:nvSpPr>
            <p:spPr>
              <a:xfrm flipH="1">
                <a:off x="4276" y="1019"/>
                <a:ext cx="54" cy="69"/>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78" name="Rectangle 26"/>
              <p:cNvSpPr/>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79" name="Rectangle 27"/>
              <p:cNvSpPr/>
              <p:nvPr/>
            </p:nvSpPr>
            <p:spPr>
              <a:xfrm>
                <a:off x="4202" y="924"/>
                <a:ext cx="48" cy="48"/>
              </a:xfrm>
              <a:prstGeom prst="rect">
                <a:avLst/>
              </a:prstGeom>
              <a:solidFill>
                <a:schemeClr val="bg1"/>
              </a:solidFill>
              <a:ln w="9525">
                <a:noFill/>
              </a:ln>
            </p:spPr>
            <p:txBody>
              <a:bodyPr wrap="none" anchor="ctr"/>
              <a:lstStyle/>
              <a:p>
                <a:endParaRPr lang="zh-CN" altLang="en-US" dirty="0">
                  <a:latin typeface="Arial" panose="020B0604020202020204" pitchFamily="34" charset="0"/>
                </a:endParaRPr>
              </a:p>
            </p:txBody>
          </p:sp>
        </p:grpSp>
        <p:grpSp>
          <p:nvGrpSpPr>
            <p:cNvPr id="7181" name="Group 28"/>
            <p:cNvGrpSpPr/>
            <p:nvPr/>
          </p:nvGrpSpPr>
          <p:grpSpPr>
            <a:xfrm rot="-5400000">
              <a:off x="10398" y="4375"/>
              <a:ext cx="127" cy="368"/>
              <a:chOff x="3842" y="406"/>
              <a:chExt cx="51" cy="167"/>
            </a:xfrm>
          </p:grpSpPr>
          <p:sp>
            <p:nvSpPr>
              <p:cNvPr id="7569" name="Oval 29"/>
              <p:cNvSpPr/>
              <p:nvPr/>
            </p:nvSpPr>
            <p:spPr>
              <a:xfrm>
                <a:off x="3842" y="40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570" name="Oval 30"/>
              <p:cNvSpPr/>
              <p:nvPr/>
            </p:nvSpPr>
            <p:spPr>
              <a:xfrm>
                <a:off x="3844" y="46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571" name="Oval 31"/>
              <p:cNvSpPr/>
              <p:nvPr/>
            </p:nvSpPr>
            <p:spPr>
              <a:xfrm>
                <a:off x="3846" y="52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grpSp>
        <p:sp>
          <p:nvSpPr>
            <p:cNvPr id="7182" name="Line 32"/>
            <p:cNvSpPr/>
            <p:nvPr/>
          </p:nvSpPr>
          <p:spPr>
            <a:xfrm>
              <a:off x="10120" y="4108"/>
              <a:ext cx="780" cy="2"/>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183" name="Line 33"/>
            <p:cNvSpPr/>
            <p:nvPr/>
          </p:nvSpPr>
          <p:spPr>
            <a:xfrm>
              <a:off x="10125" y="4103"/>
              <a:ext cx="3" cy="1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184" name="Line 34"/>
            <p:cNvSpPr/>
            <p:nvPr/>
          </p:nvSpPr>
          <p:spPr>
            <a:xfrm>
              <a:off x="10905" y="4100"/>
              <a:ext cx="3" cy="13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185" name="Line 35"/>
            <p:cNvSpPr/>
            <p:nvPr/>
          </p:nvSpPr>
          <p:spPr>
            <a:xfrm>
              <a:off x="9648" y="3258"/>
              <a:ext cx="455" cy="417"/>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186" name="Line 36"/>
            <p:cNvSpPr/>
            <p:nvPr/>
          </p:nvSpPr>
          <p:spPr>
            <a:xfrm flipV="1">
              <a:off x="9668" y="3708"/>
              <a:ext cx="435" cy="52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187" name="Line 37"/>
            <p:cNvSpPr/>
            <p:nvPr/>
          </p:nvSpPr>
          <p:spPr>
            <a:xfrm flipV="1">
              <a:off x="10498" y="3843"/>
              <a:ext cx="2" cy="257"/>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nvGrpSpPr>
            <p:cNvPr id="7188" name="Group 38"/>
            <p:cNvGrpSpPr/>
            <p:nvPr/>
          </p:nvGrpSpPr>
          <p:grpSpPr>
            <a:xfrm>
              <a:off x="10685" y="4218"/>
              <a:ext cx="330" cy="622"/>
              <a:chOff x="4180" y="783"/>
              <a:chExt cx="150" cy="307"/>
            </a:xfrm>
          </p:grpSpPr>
          <p:sp>
            <p:nvSpPr>
              <p:cNvPr id="7561" name="AutoShape 39"/>
              <p:cNvSpPr/>
              <p:nvPr/>
            </p:nvSpPr>
            <p:spPr>
              <a:xfrm>
                <a:off x="4180" y="1019"/>
                <a:ext cx="150" cy="71"/>
              </a:xfrm>
              <a:prstGeom prst="parallelogram">
                <a:avLst>
                  <a:gd name="adj" fmla="val 81386"/>
                </a:avLst>
              </a:prstGeom>
              <a:solidFill>
                <a:srgbClr val="33CCCC"/>
              </a:solidFill>
              <a:ln w="9525">
                <a:noFill/>
              </a:ln>
            </p:spPr>
            <p:txBody>
              <a:bodyPr wrap="none" anchor="ctr"/>
              <a:lstStyle/>
              <a:p>
                <a:endParaRPr lang="zh-CN" altLang="en-US" dirty="0">
                  <a:latin typeface="Arial" panose="020B0604020202020204" pitchFamily="34" charset="0"/>
                </a:endParaRPr>
              </a:p>
            </p:txBody>
          </p:sp>
          <p:sp>
            <p:nvSpPr>
              <p:cNvPr id="7562" name="Rectangle 40"/>
              <p:cNvSpPr/>
              <p:nvPr/>
            </p:nvSpPr>
            <p:spPr>
              <a:xfrm>
                <a:off x="4256" y="785"/>
                <a:ext cx="69" cy="236"/>
              </a:xfrm>
              <a:prstGeom prst="rect">
                <a:avLst/>
              </a:prstGeom>
              <a:solidFill>
                <a:srgbClr val="33CCCC"/>
              </a:solidFill>
              <a:ln w="9525">
                <a:noFill/>
              </a:ln>
            </p:spPr>
            <p:txBody>
              <a:bodyPr wrap="none" anchor="ctr"/>
              <a:lstStyle/>
              <a:p>
                <a:endParaRPr lang="zh-CN" altLang="en-US" dirty="0">
                  <a:latin typeface="Arial" panose="020B0604020202020204" pitchFamily="34" charset="0"/>
                </a:endParaRPr>
              </a:p>
            </p:txBody>
          </p:sp>
          <p:sp>
            <p:nvSpPr>
              <p:cNvPr id="7563" name="Rectangle 41"/>
              <p:cNvSpPr/>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64" name="AutoShape 42"/>
              <p:cNvSpPr/>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65" name="Line 43"/>
              <p:cNvSpPr/>
              <p:nvPr/>
            </p:nvSpPr>
            <p:spPr>
              <a:xfrm>
                <a:off x="4330" y="788"/>
                <a:ext cx="0" cy="231"/>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66" name="Line 44"/>
              <p:cNvSpPr/>
              <p:nvPr/>
            </p:nvSpPr>
            <p:spPr>
              <a:xfrm flipH="1">
                <a:off x="4276" y="1019"/>
                <a:ext cx="54" cy="69"/>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67" name="Rectangle 45"/>
              <p:cNvSpPr/>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68" name="Rectangle 46"/>
              <p:cNvSpPr/>
              <p:nvPr/>
            </p:nvSpPr>
            <p:spPr>
              <a:xfrm>
                <a:off x="4202" y="924"/>
                <a:ext cx="48" cy="48"/>
              </a:xfrm>
              <a:prstGeom prst="rect">
                <a:avLst/>
              </a:prstGeom>
              <a:solidFill>
                <a:schemeClr val="bg1"/>
              </a:solidFill>
              <a:ln w="9525">
                <a:noFill/>
              </a:ln>
            </p:spPr>
            <p:txBody>
              <a:bodyPr wrap="none" anchor="ctr"/>
              <a:lstStyle/>
              <a:p>
                <a:endParaRPr lang="zh-CN" altLang="en-US" dirty="0">
                  <a:latin typeface="Arial" panose="020B0604020202020204" pitchFamily="34" charset="0"/>
                </a:endParaRPr>
              </a:p>
            </p:txBody>
          </p:sp>
        </p:grpSp>
        <p:grpSp>
          <p:nvGrpSpPr>
            <p:cNvPr id="7189" name="Group 47"/>
            <p:cNvGrpSpPr/>
            <p:nvPr/>
          </p:nvGrpSpPr>
          <p:grpSpPr>
            <a:xfrm>
              <a:off x="9178" y="5193"/>
              <a:ext cx="755" cy="1457"/>
              <a:chOff x="3314" y="1248"/>
              <a:chExt cx="344" cy="694"/>
            </a:xfrm>
          </p:grpSpPr>
          <p:graphicFrame>
            <p:nvGraphicFramePr>
              <p:cNvPr id="7552" name="Object 48"/>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r:id="rId2" imgW="1307465" imgH="1083945" progId="MS_ClipArt_Gallery.2">
                      <p:embed/>
                    </p:oleObj>
                  </mc:Choice>
                  <mc:Fallback>
                    <p:oleObj r:id="rId2" imgW="1307465" imgH="1083945" progId="MS_ClipArt_Gallery.2">
                      <p:embed/>
                      <p:pic>
                        <p:nvPicPr>
                          <p:cNvPr id="0" name="图片 3086"/>
                          <p:cNvPicPr/>
                          <p:nvPr/>
                        </p:nvPicPr>
                        <p:blipFill>
                          <a:blip r:embed="rId3"/>
                          <a:stretch>
                            <a:fillRect/>
                          </a:stretch>
                        </p:blipFill>
                        <p:spPr>
                          <a:xfrm>
                            <a:off x="3314" y="1248"/>
                            <a:ext cx="299" cy="248"/>
                          </a:xfrm>
                          <a:prstGeom prst="rect">
                            <a:avLst/>
                          </a:prstGeom>
                          <a:noFill/>
                          <a:ln w="38100">
                            <a:noFill/>
                            <a:miter/>
                          </a:ln>
                        </p:spPr>
                      </p:pic>
                    </p:oleObj>
                  </mc:Fallback>
                </mc:AlternateContent>
              </a:graphicData>
            </a:graphic>
          </p:graphicFrame>
          <p:sp>
            <p:nvSpPr>
              <p:cNvPr id="7553" name="Line 49"/>
              <p:cNvSpPr/>
              <p:nvPr/>
            </p:nvSpPr>
            <p:spPr>
              <a:xfrm flipV="1">
                <a:off x="3606" y="1433"/>
                <a:ext cx="52" cy="5"/>
              </a:xfrm>
              <a:prstGeom prst="line">
                <a:avLst/>
              </a:prstGeom>
              <a:ln w="19050" cap="flat" cmpd="sng">
                <a:solidFill>
                  <a:schemeClr val="tx1"/>
                </a:solidFill>
                <a:prstDash val="solid"/>
                <a:headEnd type="none" w="med" len="med"/>
                <a:tailEnd type="none" w="med" len="med"/>
              </a:ln>
            </p:spPr>
            <p:txBody>
              <a:bodyPr/>
              <a:lstStyle/>
              <a:p>
                <a:endParaRPr lang="zh-CN" altLang="en-US"/>
              </a:p>
            </p:txBody>
          </p:sp>
          <p:graphicFrame>
            <p:nvGraphicFramePr>
              <p:cNvPr id="7554" name="Object 50"/>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r:id="rId2" imgW="1307465" imgH="1083945" progId="MS_ClipArt_Gallery.2">
                      <p:embed/>
                    </p:oleObj>
                  </mc:Choice>
                  <mc:Fallback>
                    <p:oleObj r:id="rId2" imgW="1307465" imgH="1083945" progId="MS_ClipArt_Gallery.2">
                      <p:embed/>
                      <p:pic>
                        <p:nvPicPr>
                          <p:cNvPr id="0" name="图片 3087"/>
                          <p:cNvPicPr/>
                          <p:nvPr/>
                        </p:nvPicPr>
                        <p:blipFill>
                          <a:blip r:embed="rId3"/>
                          <a:stretch>
                            <a:fillRect/>
                          </a:stretch>
                        </p:blipFill>
                        <p:spPr>
                          <a:xfrm>
                            <a:off x="3314" y="1694"/>
                            <a:ext cx="299" cy="248"/>
                          </a:xfrm>
                          <a:prstGeom prst="rect">
                            <a:avLst/>
                          </a:prstGeom>
                          <a:noFill/>
                          <a:ln w="38100">
                            <a:noFill/>
                            <a:miter/>
                          </a:ln>
                        </p:spPr>
                      </p:pic>
                    </p:oleObj>
                  </mc:Fallback>
                </mc:AlternateContent>
              </a:graphicData>
            </a:graphic>
          </p:graphicFrame>
          <p:sp>
            <p:nvSpPr>
              <p:cNvPr id="7555" name="Line 51"/>
              <p:cNvSpPr/>
              <p:nvPr/>
            </p:nvSpPr>
            <p:spPr>
              <a:xfrm flipV="1">
                <a:off x="3606" y="1882"/>
                <a:ext cx="52" cy="2"/>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nvGrpSpPr>
              <p:cNvPr id="7556" name="Group 52"/>
              <p:cNvGrpSpPr/>
              <p:nvPr/>
            </p:nvGrpSpPr>
            <p:grpSpPr>
              <a:xfrm>
                <a:off x="3404" y="1504"/>
                <a:ext cx="51" cy="167"/>
                <a:chOff x="3842" y="406"/>
                <a:chExt cx="51" cy="167"/>
              </a:xfrm>
            </p:grpSpPr>
            <p:sp>
              <p:nvSpPr>
                <p:cNvPr id="7558" name="Oval 53"/>
                <p:cNvSpPr/>
                <p:nvPr/>
              </p:nvSpPr>
              <p:spPr>
                <a:xfrm>
                  <a:off x="3842" y="40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559" name="Oval 54"/>
                <p:cNvSpPr/>
                <p:nvPr/>
              </p:nvSpPr>
              <p:spPr>
                <a:xfrm>
                  <a:off x="3844" y="46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560" name="Oval 55"/>
                <p:cNvSpPr/>
                <p:nvPr/>
              </p:nvSpPr>
              <p:spPr>
                <a:xfrm>
                  <a:off x="3846" y="52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grpSp>
          <p:sp>
            <p:nvSpPr>
              <p:cNvPr id="7557" name="Line 56"/>
              <p:cNvSpPr/>
              <p:nvPr/>
            </p:nvSpPr>
            <p:spPr>
              <a:xfrm>
                <a:off x="3654" y="1431"/>
                <a:ext cx="0" cy="450"/>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graphicFrame>
          <p:nvGraphicFramePr>
            <p:cNvPr id="7190" name="Object 57"/>
            <p:cNvGraphicFramePr>
              <a:graphicFrameLocks noChangeAspect="1"/>
            </p:cNvGraphicFramePr>
            <p:nvPr/>
          </p:nvGraphicFramePr>
          <p:xfrm>
            <a:off x="10545" y="6783"/>
            <a:ext cx="658" cy="522"/>
          </p:xfrm>
          <a:graphic>
            <a:graphicData uri="http://schemas.openxmlformats.org/presentationml/2006/ole">
              <mc:AlternateContent xmlns:mc="http://schemas.openxmlformats.org/markup-compatibility/2006">
                <mc:Choice xmlns:v="urn:schemas-microsoft-com:vml" Requires="v">
                  <p:oleObj r:id="rId2" imgW="1307465" imgH="1083945" progId="MS_ClipArt_Gallery.2">
                    <p:embed/>
                  </p:oleObj>
                </mc:Choice>
                <mc:Fallback>
                  <p:oleObj r:id="rId2" imgW="1307465" imgH="1083945" progId="MS_ClipArt_Gallery.2">
                    <p:embed/>
                    <p:pic>
                      <p:nvPicPr>
                        <p:cNvPr id="0" name="图片 3075"/>
                        <p:cNvPicPr/>
                        <p:nvPr/>
                      </p:nvPicPr>
                      <p:blipFill>
                        <a:blip r:embed="rId3"/>
                        <a:stretch>
                          <a:fillRect/>
                        </a:stretch>
                      </p:blipFill>
                      <p:spPr>
                        <a:xfrm>
                          <a:off x="10545" y="6783"/>
                          <a:ext cx="658" cy="522"/>
                        </a:xfrm>
                        <a:prstGeom prst="rect">
                          <a:avLst/>
                        </a:prstGeom>
                        <a:noFill/>
                        <a:ln w="38100">
                          <a:noFill/>
                          <a:miter/>
                        </a:ln>
                      </p:spPr>
                    </p:pic>
                  </p:oleObj>
                </mc:Fallback>
              </mc:AlternateContent>
            </a:graphicData>
          </a:graphic>
        </p:graphicFrame>
        <p:graphicFrame>
          <p:nvGraphicFramePr>
            <p:cNvPr id="7191" name="Object 58"/>
            <p:cNvGraphicFramePr>
              <a:graphicFrameLocks noChangeAspect="1"/>
            </p:cNvGraphicFramePr>
            <p:nvPr/>
          </p:nvGraphicFramePr>
          <p:xfrm>
            <a:off x="9578" y="6765"/>
            <a:ext cx="655" cy="520"/>
          </p:xfrm>
          <a:graphic>
            <a:graphicData uri="http://schemas.openxmlformats.org/presentationml/2006/ole">
              <mc:AlternateContent xmlns:mc="http://schemas.openxmlformats.org/markup-compatibility/2006">
                <mc:Choice xmlns:v="urn:schemas-microsoft-com:vml" Requires="v">
                  <p:oleObj r:id="rId2" imgW="1307465" imgH="1083945" progId="MS_ClipArt_Gallery.2">
                    <p:embed/>
                  </p:oleObj>
                </mc:Choice>
                <mc:Fallback>
                  <p:oleObj r:id="rId2" imgW="1307465" imgH="1083945" progId="MS_ClipArt_Gallery.2">
                    <p:embed/>
                    <p:pic>
                      <p:nvPicPr>
                        <p:cNvPr id="0" name="图片 3076"/>
                        <p:cNvPicPr/>
                        <p:nvPr/>
                      </p:nvPicPr>
                      <p:blipFill>
                        <a:blip r:embed="rId3"/>
                        <a:stretch>
                          <a:fillRect/>
                        </a:stretch>
                      </p:blipFill>
                      <p:spPr>
                        <a:xfrm>
                          <a:off x="9578" y="6765"/>
                          <a:ext cx="655" cy="520"/>
                        </a:xfrm>
                        <a:prstGeom prst="rect">
                          <a:avLst/>
                        </a:prstGeom>
                        <a:noFill/>
                        <a:ln w="38100">
                          <a:noFill/>
                          <a:miter/>
                        </a:ln>
                      </p:spPr>
                    </p:pic>
                  </p:oleObj>
                </mc:Fallback>
              </mc:AlternateContent>
            </a:graphicData>
          </a:graphic>
        </p:graphicFrame>
        <p:sp>
          <p:nvSpPr>
            <p:cNvPr id="7192" name="Oval 59"/>
            <p:cNvSpPr/>
            <p:nvPr/>
          </p:nvSpPr>
          <p:spPr>
            <a:xfrm rot="-5400000">
              <a:off x="10233" y="6928"/>
              <a:ext cx="100" cy="102"/>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193" name="Oval 60"/>
            <p:cNvSpPr/>
            <p:nvPr/>
          </p:nvSpPr>
          <p:spPr>
            <a:xfrm rot="-5400000">
              <a:off x="10368" y="6925"/>
              <a:ext cx="100" cy="105"/>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194" name="Oval 61"/>
            <p:cNvSpPr/>
            <p:nvPr/>
          </p:nvSpPr>
          <p:spPr>
            <a:xfrm rot="-5400000">
              <a:off x="10490" y="6933"/>
              <a:ext cx="98" cy="102"/>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195" name="Line 62"/>
            <p:cNvSpPr/>
            <p:nvPr/>
          </p:nvSpPr>
          <p:spPr>
            <a:xfrm rot="-5400000">
              <a:off x="10898" y="6743"/>
              <a:ext cx="95" cy="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96" name="Line 63"/>
            <p:cNvSpPr/>
            <p:nvPr/>
          </p:nvSpPr>
          <p:spPr>
            <a:xfrm rot="5400000" flipH="1">
              <a:off x="9913" y="6730"/>
              <a:ext cx="10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97" name="Line 64"/>
            <p:cNvSpPr/>
            <p:nvPr/>
          </p:nvSpPr>
          <p:spPr>
            <a:xfrm rot="-5400000" flipV="1">
              <a:off x="10458" y="6195"/>
              <a:ext cx="0" cy="9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198" name="Line 65"/>
            <p:cNvSpPr/>
            <p:nvPr/>
          </p:nvSpPr>
          <p:spPr>
            <a:xfrm flipV="1">
              <a:off x="9933" y="6100"/>
              <a:ext cx="147" cy="5"/>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199" name="Line 66"/>
            <p:cNvSpPr/>
            <p:nvPr/>
          </p:nvSpPr>
          <p:spPr>
            <a:xfrm>
              <a:off x="10880" y="6173"/>
              <a:ext cx="478" cy="607"/>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00" name="Line 67"/>
            <p:cNvSpPr/>
            <p:nvPr/>
          </p:nvSpPr>
          <p:spPr>
            <a:xfrm flipH="1">
              <a:off x="12133" y="6168"/>
              <a:ext cx="440" cy="617"/>
            </a:xfrm>
            <a:prstGeom prst="line">
              <a:avLst/>
            </a:prstGeom>
            <a:ln w="12700" cap="flat" cmpd="sng">
              <a:solidFill>
                <a:schemeClr val="tx1"/>
              </a:solidFill>
              <a:prstDash val="solid"/>
              <a:headEnd type="none" w="med" len="med"/>
              <a:tailEnd type="none" w="med" len="med"/>
            </a:ln>
          </p:spPr>
          <p:txBody>
            <a:bodyPr/>
            <a:lstStyle/>
            <a:p>
              <a:endParaRPr lang="zh-CN" altLang="en-US"/>
            </a:p>
          </p:txBody>
        </p:sp>
        <p:graphicFrame>
          <p:nvGraphicFramePr>
            <p:cNvPr id="7201" name="Object 68"/>
            <p:cNvGraphicFramePr>
              <a:graphicFrameLocks noChangeAspect="1"/>
            </p:cNvGraphicFramePr>
            <p:nvPr/>
          </p:nvGraphicFramePr>
          <p:xfrm>
            <a:off x="12413" y="5463"/>
            <a:ext cx="320" cy="380"/>
          </p:xfrm>
          <a:graphic>
            <a:graphicData uri="http://schemas.openxmlformats.org/presentationml/2006/ole">
              <mc:AlternateContent xmlns:mc="http://schemas.openxmlformats.org/markup-compatibility/2006">
                <mc:Choice xmlns:v="urn:schemas-microsoft-com:vml" Requires="v">
                  <p:oleObj r:id="rId6" imgW="982980" imgH="1208405" progId="MS_ClipArt_Gallery.2">
                    <p:embed/>
                  </p:oleObj>
                </mc:Choice>
                <mc:Fallback>
                  <p:oleObj r:id="rId6" imgW="982980" imgH="1208405" progId="MS_ClipArt_Gallery.2">
                    <p:embed/>
                    <p:pic>
                      <p:nvPicPr>
                        <p:cNvPr id="0" name="图片 3085"/>
                        <p:cNvPicPr/>
                        <p:nvPr/>
                      </p:nvPicPr>
                      <p:blipFill>
                        <a:blip r:embed="rId7"/>
                        <a:stretch>
                          <a:fillRect/>
                        </a:stretch>
                      </p:blipFill>
                      <p:spPr>
                        <a:xfrm>
                          <a:off x="12413" y="5463"/>
                          <a:ext cx="320" cy="380"/>
                        </a:xfrm>
                        <a:prstGeom prst="rect">
                          <a:avLst/>
                        </a:prstGeom>
                        <a:noFill/>
                        <a:ln w="38100">
                          <a:noFill/>
                          <a:miter/>
                        </a:ln>
                      </p:spPr>
                    </p:pic>
                  </p:oleObj>
                </mc:Fallback>
              </mc:AlternateContent>
            </a:graphicData>
          </a:graphic>
        </p:graphicFrame>
        <p:graphicFrame>
          <p:nvGraphicFramePr>
            <p:cNvPr id="7202" name="Object 69"/>
            <p:cNvGraphicFramePr>
              <a:graphicFrameLocks noChangeAspect="1"/>
            </p:cNvGraphicFramePr>
            <p:nvPr/>
          </p:nvGraphicFramePr>
          <p:xfrm>
            <a:off x="10308" y="5590"/>
            <a:ext cx="320" cy="378"/>
          </p:xfrm>
          <a:graphic>
            <a:graphicData uri="http://schemas.openxmlformats.org/presentationml/2006/ole">
              <mc:AlternateContent xmlns:mc="http://schemas.openxmlformats.org/markup-compatibility/2006">
                <mc:Choice xmlns:v="urn:schemas-microsoft-com:vml" Requires="v">
                  <p:oleObj r:id="rId8" imgW="982980" imgH="1208405" progId="MS_ClipArt_Gallery.2">
                    <p:embed/>
                  </p:oleObj>
                </mc:Choice>
                <mc:Fallback>
                  <p:oleObj r:id="rId8" imgW="982980" imgH="1208405" progId="MS_ClipArt_Gallery.2">
                    <p:embed/>
                    <p:pic>
                      <p:nvPicPr>
                        <p:cNvPr id="0" name="图片 3088"/>
                        <p:cNvPicPr/>
                        <p:nvPr/>
                      </p:nvPicPr>
                      <p:blipFill>
                        <a:blip r:embed="rId7"/>
                        <a:stretch>
                          <a:fillRect/>
                        </a:stretch>
                      </p:blipFill>
                      <p:spPr>
                        <a:xfrm>
                          <a:off x="10308" y="5590"/>
                          <a:ext cx="320" cy="378"/>
                        </a:xfrm>
                        <a:prstGeom prst="rect">
                          <a:avLst/>
                        </a:prstGeom>
                        <a:noFill/>
                        <a:ln w="38100">
                          <a:noFill/>
                          <a:miter/>
                        </a:ln>
                      </p:spPr>
                    </p:pic>
                  </p:oleObj>
                </mc:Fallback>
              </mc:AlternateContent>
            </a:graphicData>
          </a:graphic>
        </p:graphicFrame>
        <p:grpSp>
          <p:nvGrpSpPr>
            <p:cNvPr id="7203" name="Group 70"/>
            <p:cNvGrpSpPr/>
            <p:nvPr/>
          </p:nvGrpSpPr>
          <p:grpSpPr>
            <a:xfrm>
              <a:off x="10855" y="7475"/>
              <a:ext cx="640" cy="673"/>
              <a:chOff x="2870" y="1518"/>
              <a:chExt cx="292" cy="320"/>
            </a:xfrm>
          </p:grpSpPr>
          <p:graphicFrame>
            <p:nvGraphicFramePr>
              <p:cNvPr id="7550" name="Object 7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r:id="rId9" imgW="826770" imgH="840105" progId="MS_ClipArt_Gallery.2">
                      <p:embed/>
                    </p:oleObj>
                  </mc:Choice>
                  <mc:Fallback>
                    <p:oleObj r:id="rId9" imgW="826770" imgH="840105" progId="MS_ClipArt_Gallery.2">
                      <p:embed/>
                      <p:pic>
                        <p:nvPicPr>
                          <p:cNvPr id="0" name="图片 3089"/>
                          <p:cNvPicPr/>
                          <p:nvPr/>
                        </p:nvPicPr>
                        <p:blipFill>
                          <a:blip r:embed="rId10"/>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7551" name="Object 7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r:id="rId11" imgW="1268095" imgH="1199515" progId="MS_ClipArt_Gallery.2">
                      <p:embed/>
                    </p:oleObj>
                  </mc:Choice>
                  <mc:Fallback>
                    <p:oleObj r:id="rId11" imgW="1268095" imgH="1199515" progId="MS_ClipArt_Gallery.2">
                      <p:embed/>
                      <p:pic>
                        <p:nvPicPr>
                          <p:cNvPr id="0" name="图片 3090"/>
                          <p:cNvPicPr/>
                          <p:nvPr/>
                        </p:nvPicPr>
                        <p:blipFill>
                          <a:blip r:embed="rId12"/>
                          <a:stretch>
                            <a:fillRect/>
                          </a:stretch>
                        </p:blipFill>
                        <p:spPr>
                          <a:xfrm>
                            <a:off x="2913" y="1602"/>
                            <a:ext cx="249" cy="236"/>
                          </a:xfrm>
                          <a:prstGeom prst="rect">
                            <a:avLst/>
                          </a:prstGeom>
                          <a:noFill/>
                          <a:ln w="38100">
                            <a:noFill/>
                            <a:miter/>
                          </a:ln>
                        </p:spPr>
                      </p:pic>
                    </p:oleObj>
                  </mc:Fallback>
                </mc:AlternateContent>
              </a:graphicData>
            </a:graphic>
          </p:graphicFrame>
        </p:grpSp>
        <p:grpSp>
          <p:nvGrpSpPr>
            <p:cNvPr id="7204" name="Group 73"/>
            <p:cNvGrpSpPr/>
            <p:nvPr/>
          </p:nvGrpSpPr>
          <p:grpSpPr>
            <a:xfrm>
              <a:off x="12080" y="7525"/>
              <a:ext cx="640" cy="673"/>
              <a:chOff x="2870" y="1518"/>
              <a:chExt cx="292" cy="320"/>
            </a:xfrm>
          </p:grpSpPr>
          <p:graphicFrame>
            <p:nvGraphicFramePr>
              <p:cNvPr id="7548"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r:id="rId9" imgW="826770" imgH="840105" progId="MS_ClipArt_Gallery.2">
                      <p:embed/>
                    </p:oleObj>
                  </mc:Choice>
                  <mc:Fallback>
                    <p:oleObj r:id="rId9" imgW="826770" imgH="840105" progId="MS_ClipArt_Gallery.2">
                      <p:embed/>
                      <p:pic>
                        <p:nvPicPr>
                          <p:cNvPr id="0" name="图片 3091"/>
                          <p:cNvPicPr/>
                          <p:nvPr/>
                        </p:nvPicPr>
                        <p:blipFill>
                          <a:blip r:embed="rId10"/>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7549"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r:id="rId11" imgW="1268095" imgH="1199515" progId="MS_ClipArt_Gallery.2">
                      <p:embed/>
                    </p:oleObj>
                  </mc:Choice>
                  <mc:Fallback>
                    <p:oleObj r:id="rId11" imgW="1268095" imgH="1199515" progId="MS_ClipArt_Gallery.2">
                      <p:embed/>
                      <p:pic>
                        <p:nvPicPr>
                          <p:cNvPr id="0" name="图片 3092"/>
                          <p:cNvPicPr/>
                          <p:nvPr/>
                        </p:nvPicPr>
                        <p:blipFill>
                          <a:blip r:embed="rId12"/>
                          <a:stretch>
                            <a:fillRect/>
                          </a:stretch>
                        </p:blipFill>
                        <p:spPr>
                          <a:xfrm>
                            <a:off x="2913" y="1602"/>
                            <a:ext cx="249" cy="236"/>
                          </a:xfrm>
                          <a:prstGeom prst="rect">
                            <a:avLst/>
                          </a:prstGeom>
                          <a:noFill/>
                          <a:ln w="38100">
                            <a:noFill/>
                            <a:miter/>
                          </a:ln>
                        </p:spPr>
                      </p:pic>
                    </p:oleObj>
                  </mc:Fallback>
                </mc:AlternateContent>
              </a:graphicData>
            </a:graphic>
          </p:graphicFrame>
        </p:grpSp>
        <p:grpSp>
          <p:nvGrpSpPr>
            <p:cNvPr id="7205" name="Group 76"/>
            <p:cNvGrpSpPr/>
            <p:nvPr/>
          </p:nvGrpSpPr>
          <p:grpSpPr>
            <a:xfrm>
              <a:off x="11428" y="7078"/>
              <a:ext cx="597" cy="592"/>
              <a:chOff x="4733" y="2082"/>
              <a:chExt cx="272" cy="282"/>
            </a:xfrm>
          </p:grpSpPr>
          <p:graphicFrame>
            <p:nvGraphicFramePr>
              <p:cNvPr id="7546" name="Object 77"/>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r:id="rId9" imgW="826770" imgH="840105" progId="MS_ClipArt_Gallery.2">
                      <p:embed/>
                    </p:oleObj>
                  </mc:Choice>
                  <mc:Fallback>
                    <p:oleObj r:id="rId9" imgW="826770" imgH="840105" progId="MS_ClipArt_Gallery.2">
                      <p:embed/>
                      <p:pic>
                        <p:nvPicPr>
                          <p:cNvPr id="0" name="图片 3093"/>
                          <p:cNvPicPr/>
                          <p:nvPr/>
                        </p:nvPicPr>
                        <p:blipFill>
                          <a:blip r:embed="rId10"/>
                          <a:stretch>
                            <a:fillRect/>
                          </a:stretch>
                        </p:blipFill>
                        <p:spPr>
                          <a:xfrm>
                            <a:off x="4733" y="2082"/>
                            <a:ext cx="272" cy="282"/>
                          </a:xfrm>
                          <a:prstGeom prst="rect">
                            <a:avLst/>
                          </a:prstGeom>
                          <a:noFill/>
                          <a:ln w="38100">
                            <a:noFill/>
                            <a:miter/>
                          </a:ln>
                        </p:spPr>
                      </p:pic>
                    </p:oleObj>
                  </mc:Fallback>
                </mc:AlternateContent>
              </a:graphicData>
            </a:graphic>
          </p:graphicFrame>
          <p:sp>
            <p:nvSpPr>
              <p:cNvPr id="7547" name="Rectangle 78"/>
              <p:cNvSpPr/>
              <p:nvPr/>
            </p:nvSpPr>
            <p:spPr>
              <a:xfrm>
                <a:off x="4812" y="2181"/>
                <a:ext cx="192" cy="183"/>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grpSp>
        <p:sp>
          <p:nvSpPr>
            <p:cNvPr id="7206" name="Line 79"/>
            <p:cNvSpPr/>
            <p:nvPr/>
          </p:nvSpPr>
          <p:spPr>
            <a:xfrm>
              <a:off x="11910" y="6925"/>
              <a:ext cx="0" cy="360"/>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nvGrpSpPr>
            <p:cNvPr id="7207" name="Group 80"/>
            <p:cNvGrpSpPr/>
            <p:nvPr/>
          </p:nvGrpSpPr>
          <p:grpSpPr>
            <a:xfrm>
              <a:off x="13045" y="6018"/>
              <a:ext cx="328" cy="645"/>
              <a:chOff x="4180" y="783"/>
              <a:chExt cx="150" cy="307"/>
            </a:xfrm>
          </p:grpSpPr>
          <p:sp>
            <p:nvSpPr>
              <p:cNvPr id="7538" name="AutoShape 81"/>
              <p:cNvSpPr/>
              <p:nvPr/>
            </p:nvSpPr>
            <p:spPr>
              <a:xfrm>
                <a:off x="4180" y="1019"/>
                <a:ext cx="150" cy="71"/>
              </a:xfrm>
              <a:prstGeom prst="parallelogram">
                <a:avLst>
                  <a:gd name="adj" fmla="val 81386"/>
                </a:avLst>
              </a:prstGeom>
              <a:solidFill>
                <a:srgbClr val="33CCCC"/>
              </a:solidFill>
              <a:ln w="9525">
                <a:noFill/>
              </a:ln>
            </p:spPr>
            <p:txBody>
              <a:bodyPr wrap="none" anchor="ctr"/>
              <a:lstStyle/>
              <a:p>
                <a:endParaRPr lang="zh-CN" altLang="en-US" dirty="0">
                  <a:latin typeface="Arial" panose="020B0604020202020204" pitchFamily="34" charset="0"/>
                </a:endParaRPr>
              </a:p>
            </p:txBody>
          </p:sp>
          <p:sp>
            <p:nvSpPr>
              <p:cNvPr id="7539" name="Rectangle 82"/>
              <p:cNvSpPr/>
              <p:nvPr/>
            </p:nvSpPr>
            <p:spPr>
              <a:xfrm>
                <a:off x="4256" y="785"/>
                <a:ext cx="69" cy="236"/>
              </a:xfrm>
              <a:prstGeom prst="rect">
                <a:avLst/>
              </a:prstGeom>
              <a:solidFill>
                <a:srgbClr val="33CCCC"/>
              </a:solidFill>
              <a:ln w="9525">
                <a:noFill/>
              </a:ln>
            </p:spPr>
            <p:txBody>
              <a:bodyPr wrap="none" anchor="ctr"/>
              <a:lstStyle/>
              <a:p>
                <a:endParaRPr lang="zh-CN" altLang="en-US" dirty="0">
                  <a:latin typeface="Arial" panose="020B0604020202020204" pitchFamily="34" charset="0"/>
                </a:endParaRPr>
              </a:p>
            </p:txBody>
          </p:sp>
          <p:sp>
            <p:nvSpPr>
              <p:cNvPr id="7540" name="Rectangle 83"/>
              <p:cNvSpPr/>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41" name="AutoShape 84"/>
              <p:cNvSpPr/>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42" name="Line 85"/>
              <p:cNvSpPr/>
              <p:nvPr/>
            </p:nvSpPr>
            <p:spPr>
              <a:xfrm>
                <a:off x="4330" y="788"/>
                <a:ext cx="0" cy="231"/>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43" name="Line 86"/>
              <p:cNvSpPr/>
              <p:nvPr/>
            </p:nvSpPr>
            <p:spPr>
              <a:xfrm flipH="1">
                <a:off x="4276" y="1019"/>
                <a:ext cx="54" cy="69"/>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44" name="Rectangle 87"/>
              <p:cNvSpPr/>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45" name="Rectangle 88"/>
              <p:cNvSpPr/>
              <p:nvPr/>
            </p:nvSpPr>
            <p:spPr>
              <a:xfrm>
                <a:off x="4202" y="924"/>
                <a:ext cx="48" cy="48"/>
              </a:xfrm>
              <a:prstGeom prst="rect">
                <a:avLst/>
              </a:prstGeom>
              <a:solidFill>
                <a:schemeClr val="bg1"/>
              </a:solidFill>
              <a:ln w="9525">
                <a:noFill/>
              </a:ln>
            </p:spPr>
            <p:txBody>
              <a:bodyPr wrap="none" anchor="ctr"/>
              <a:lstStyle/>
              <a:p>
                <a:endParaRPr lang="zh-CN" altLang="en-US" dirty="0">
                  <a:latin typeface="Arial" panose="020B0604020202020204" pitchFamily="34" charset="0"/>
                </a:endParaRPr>
              </a:p>
            </p:txBody>
          </p:sp>
        </p:grpSp>
        <p:grpSp>
          <p:nvGrpSpPr>
            <p:cNvPr id="7208" name="Group 89"/>
            <p:cNvGrpSpPr/>
            <p:nvPr/>
          </p:nvGrpSpPr>
          <p:grpSpPr>
            <a:xfrm>
              <a:off x="13025" y="6718"/>
              <a:ext cx="328" cy="645"/>
              <a:chOff x="4180" y="783"/>
              <a:chExt cx="150" cy="307"/>
            </a:xfrm>
          </p:grpSpPr>
          <p:sp>
            <p:nvSpPr>
              <p:cNvPr id="7530" name="AutoShape 90"/>
              <p:cNvSpPr/>
              <p:nvPr/>
            </p:nvSpPr>
            <p:spPr>
              <a:xfrm>
                <a:off x="4180" y="1019"/>
                <a:ext cx="150" cy="71"/>
              </a:xfrm>
              <a:prstGeom prst="parallelogram">
                <a:avLst>
                  <a:gd name="adj" fmla="val 81386"/>
                </a:avLst>
              </a:prstGeom>
              <a:solidFill>
                <a:srgbClr val="33CCCC"/>
              </a:solidFill>
              <a:ln w="9525">
                <a:noFill/>
              </a:ln>
            </p:spPr>
            <p:txBody>
              <a:bodyPr wrap="none" anchor="ctr"/>
              <a:lstStyle/>
              <a:p>
                <a:endParaRPr lang="zh-CN" altLang="en-US" dirty="0">
                  <a:latin typeface="Arial" panose="020B0604020202020204" pitchFamily="34" charset="0"/>
                </a:endParaRPr>
              </a:p>
            </p:txBody>
          </p:sp>
          <p:sp>
            <p:nvSpPr>
              <p:cNvPr id="7531" name="Rectangle 91"/>
              <p:cNvSpPr/>
              <p:nvPr/>
            </p:nvSpPr>
            <p:spPr>
              <a:xfrm>
                <a:off x="4256" y="785"/>
                <a:ext cx="69" cy="236"/>
              </a:xfrm>
              <a:prstGeom prst="rect">
                <a:avLst/>
              </a:prstGeom>
              <a:solidFill>
                <a:srgbClr val="33CCCC"/>
              </a:solidFill>
              <a:ln w="9525">
                <a:noFill/>
              </a:ln>
            </p:spPr>
            <p:txBody>
              <a:bodyPr wrap="none" anchor="ctr"/>
              <a:lstStyle/>
              <a:p>
                <a:endParaRPr lang="zh-CN" altLang="en-US" dirty="0">
                  <a:latin typeface="Arial" panose="020B0604020202020204" pitchFamily="34" charset="0"/>
                </a:endParaRPr>
              </a:p>
            </p:txBody>
          </p:sp>
          <p:sp>
            <p:nvSpPr>
              <p:cNvPr id="7532" name="Rectangle 92"/>
              <p:cNvSpPr/>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33" name="AutoShape 93"/>
              <p:cNvSpPr/>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34" name="Line 94"/>
              <p:cNvSpPr/>
              <p:nvPr/>
            </p:nvSpPr>
            <p:spPr>
              <a:xfrm>
                <a:off x="4330" y="788"/>
                <a:ext cx="0" cy="231"/>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35" name="Line 95"/>
              <p:cNvSpPr/>
              <p:nvPr/>
            </p:nvSpPr>
            <p:spPr>
              <a:xfrm flipH="1">
                <a:off x="4276" y="1019"/>
                <a:ext cx="54" cy="69"/>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36" name="Rectangle 96"/>
              <p:cNvSpPr/>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37" name="Rectangle 97"/>
              <p:cNvSpPr/>
              <p:nvPr/>
            </p:nvSpPr>
            <p:spPr>
              <a:xfrm>
                <a:off x="4202" y="924"/>
                <a:ext cx="48" cy="48"/>
              </a:xfrm>
              <a:prstGeom prst="rect">
                <a:avLst/>
              </a:prstGeom>
              <a:solidFill>
                <a:schemeClr val="bg1"/>
              </a:solidFill>
              <a:ln w="9525">
                <a:noFill/>
              </a:ln>
            </p:spPr>
            <p:txBody>
              <a:bodyPr wrap="none" anchor="ctr"/>
              <a:lstStyle/>
              <a:p>
                <a:endParaRPr lang="zh-CN" altLang="en-US" dirty="0">
                  <a:latin typeface="Arial" panose="020B0604020202020204" pitchFamily="34" charset="0"/>
                </a:endParaRPr>
              </a:p>
            </p:txBody>
          </p:sp>
        </p:grpSp>
        <p:sp>
          <p:nvSpPr>
            <p:cNvPr id="7209" name="Line 98"/>
            <p:cNvSpPr/>
            <p:nvPr/>
          </p:nvSpPr>
          <p:spPr>
            <a:xfrm rot="5400000" flipH="1">
              <a:off x="12435" y="6605"/>
              <a:ext cx="963"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0" name="Line 99"/>
            <p:cNvSpPr/>
            <p:nvPr/>
          </p:nvSpPr>
          <p:spPr>
            <a:xfrm rot="-5400000">
              <a:off x="12993" y="7003"/>
              <a:ext cx="0" cy="162"/>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1" name="Line 100"/>
            <p:cNvSpPr/>
            <p:nvPr/>
          </p:nvSpPr>
          <p:spPr>
            <a:xfrm rot="-5400000">
              <a:off x="12978" y="6265"/>
              <a:ext cx="0" cy="14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2" name="Line 101"/>
            <p:cNvSpPr/>
            <p:nvPr/>
          </p:nvSpPr>
          <p:spPr>
            <a:xfrm flipV="1">
              <a:off x="10898" y="3338"/>
              <a:ext cx="722" cy="327"/>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3" name="Line 102"/>
            <p:cNvSpPr/>
            <p:nvPr/>
          </p:nvSpPr>
          <p:spPr>
            <a:xfrm>
              <a:off x="12370" y="3313"/>
              <a:ext cx="765" cy="327"/>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4" name="Line 103"/>
            <p:cNvSpPr/>
            <p:nvPr/>
          </p:nvSpPr>
          <p:spPr>
            <a:xfrm flipH="1">
              <a:off x="13188" y="3843"/>
              <a:ext cx="380" cy="1072"/>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5" name="Line 104"/>
            <p:cNvSpPr/>
            <p:nvPr/>
          </p:nvSpPr>
          <p:spPr>
            <a:xfrm>
              <a:off x="11975" y="3490"/>
              <a:ext cx="0" cy="68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6" name="Line 105"/>
            <p:cNvSpPr/>
            <p:nvPr/>
          </p:nvSpPr>
          <p:spPr>
            <a:xfrm>
              <a:off x="12015" y="4510"/>
              <a:ext cx="843" cy="58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7" name="Line 106"/>
            <p:cNvSpPr/>
            <p:nvPr/>
          </p:nvSpPr>
          <p:spPr>
            <a:xfrm flipH="1">
              <a:off x="12740" y="5243"/>
              <a:ext cx="420" cy="567"/>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8" name="Line 107"/>
            <p:cNvSpPr/>
            <p:nvPr/>
          </p:nvSpPr>
          <p:spPr>
            <a:xfrm flipH="1">
              <a:off x="12383" y="3793"/>
              <a:ext cx="882" cy="605"/>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9" name="Line 108"/>
            <p:cNvSpPr/>
            <p:nvPr/>
          </p:nvSpPr>
          <p:spPr>
            <a:xfrm flipH="1">
              <a:off x="12398" y="2910"/>
              <a:ext cx="552" cy="4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20" name="Line 109"/>
            <p:cNvSpPr/>
            <p:nvPr/>
          </p:nvSpPr>
          <p:spPr>
            <a:xfrm flipH="1">
              <a:off x="13528" y="3188"/>
              <a:ext cx="317" cy="277"/>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nvGrpSpPr>
            <p:cNvPr id="7221" name="Group 110"/>
            <p:cNvGrpSpPr/>
            <p:nvPr/>
          </p:nvGrpSpPr>
          <p:grpSpPr>
            <a:xfrm>
              <a:off x="10080" y="3490"/>
              <a:ext cx="790" cy="368"/>
              <a:chOff x="3600" y="219"/>
              <a:chExt cx="360" cy="175"/>
            </a:xfrm>
          </p:grpSpPr>
          <p:sp>
            <p:nvSpPr>
              <p:cNvPr id="7517" name="Oval 111"/>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18" name="Line 112"/>
              <p:cNvSpPr/>
              <p:nvPr/>
            </p:nvSpPr>
            <p:spPr>
              <a:xfrm>
                <a:off x="3603"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519" name="Line 113"/>
              <p:cNvSpPr/>
              <p:nvPr/>
            </p:nvSpPr>
            <p:spPr>
              <a:xfrm>
                <a:off x="3960"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520" name="Rectangle 114"/>
              <p:cNvSpPr/>
              <p:nvPr/>
            </p:nvSpPr>
            <p:spPr>
              <a:xfrm>
                <a:off x="3603" y="289"/>
                <a:ext cx="354" cy="5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521" name="Oval 115"/>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522" name="Group 116"/>
              <p:cNvGrpSpPr/>
              <p:nvPr/>
            </p:nvGrpSpPr>
            <p:grpSpPr>
              <a:xfrm>
                <a:off x="3686" y="244"/>
                <a:ext cx="177" cy="66"/>
                <a:chOff x="2848" y="848"/>
                <a:chExt cx="140" cy="98"/>
              </a:xfrm>
            </p:grpSpPr>
            <p:sp>
              <p:nvSpPr>
                <p:cNvPr id="7527" name="Line 117"/>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28" name="Line 118"/>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29" name="Line 119"/>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523" name="Group 120"/>
              <p:cNvGrpSpPr/>
              <p:nvPr/>
            </p:nvGrpSpPr>
            <p:grpSpPr>
              <a:xfrm flipV="1">
                <a:off x="3686" y="243"/>
                <a:ext cx="177" cy="66"/>
                <a:chOff x="2848" y="848"/>
                <a:chExt cx="140" cy="98"/>
              </a:xfrm>
            </p:grpSpPr>
            <p:sp>
              <p:nvSpPr>
                <p:cNvPr id="7524" name="Line 121"/>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25" name="Line 122"/>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26" name="Line 123"/>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7222" name="Group 124"/>
            <p:cNvGrpSpPr/>
            <p:nvPr/>
          </p:nvGrpSpPr>
          <p:grpSpPr>
            <a:xfrm>
              <a:off x="11580" y="3130"/>
              <a:ext cx="790" cy="368"/>
              <a:chOff x="3600" y="219"/>
              <a:chExt cx="360" cy="175"/>
            </a:xfrm>
          </p:grpSpPr>
          <p:sp>
            <p:nvSpPr>
              <p:cNvPr id="7504" name="Oval 125"/>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05" name="Line 126"/>
              <p:cNvSpPr/>
              <p:nvPr/>
            </p:nvSpPr>
            <p:spPr>
              <a:xfrm>
                <a:off x="3603"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506" name="Line 127"/>
              <p:cNvSpPr/>
              <p:nvPr/>
            </p:nvSpPr>
            <p:spPr>
              <a:xfrm>
                <a:off x="3960"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507" name="Rectangle 128"/>
              <p:cNvSpPr/>
              <p:nvPr/>
            </p:nvSpPr>
            <p:spPr>
              <a:xfrm>
                <a:off x="3603" y="289"/>
                <a:ext cx="354" cy="5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508" name="Oval 129"/>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509" name="Group 130"/>
              <p:cNvGrpSpPr/>
              <p:nvPr/>
            </p:nvGrpSpPr>
            <p:grpSpPr>
              <a:xfrm>
                <a:off x="3686" y="244"/>
                <a:ext cx="177" cy="66"/>
                <a:chOff x="2848" y="848"/>
                <a:chExt cx="140" cy="98"/>
              </a:xfrm>
            </p:grpSpPr>
            <p:sp>
              <p:nvSpPr>
                <p:cNvPr id="7514" name="Line 131"/>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15" name="Line 132"/>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16" name="Line 133"/>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510" name="Group 134"/>
              <p:cNvGrpSpPr/>
              <p:nvPr/>
            </p:nvGrpSpPr>
            <p:grpSpPr>
              <a:xfrm flipV="1">
                <a:off x="3686" y="243"/>
                <a:ext cx="177" cy="66"/>
                <a:chOff x="2848" y="848"/>
                <a:chExt cx="140" cy="98"/>
              </a:xfrm>
            </p:grpSpPr>
            <p:sp>
              <p:nvSpPr>
                <p:cNvPr id="7511" name="Line 135"/>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12" name="Line 136"/>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13" name="Line 137"/>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7223" name="Group 138"/>
            <p:cNvGrpSpPr/>
            <p:nvPr/>
          </p:nvGrpSpPr>
          <p:grpSpPr>
            <a:xfrm>
              <a:off x="11608" y="4165"/>
              <a:ext cx="790" cy="368"/>
              <a:chOff x="3600" y="219"/>
              <a:chExt cx="360" cy="175"/>
            </a:xfrm>
          </p:grpSpPr>
          <p:sp>
            <p:nvSpPr>
              <p:cNvPr id="7491" name="Oval 139"/>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92" name="Line 140"/>
              <p:cNvSpPr/>
              <p:nvPr/>
            </p:nvSpPr>
            <p:spPr>
              <a:xfrm>
                <a:off x="3603"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93" name="Line 141"/>
              <p:cNvSpPr/>
              <p:nvPr/>
            </p:nvSpPr>
            <p:spPr>
              <a:xfrm>
                <a:off x="3960"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94" name="Rectangle 142"/>
              <p:cNvSpPr/>
              <p:nvPr/>
            </p:nvSpPr>
            <p:spPr>
              <a:xfrm>
                <a:off x="3603" y="289"/>
                <a:ext cx="354" cy="5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495" name="Oval 143"/>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496" name="Group 144"/>
              <p:cNvGrpSpPr/>
              <p:nvPr/>
            </p:nvGrpSpPr>
            <p:grpSpPr>
              <a:xfrm>
                <a:off x="3686" y="244"/>
                <a:ext cx="177" cy="66"/>
                <a:chOff x="2848" y="848"/>
                <a:chExt cx="140" cy="98"/>
              </a:xfrm>
            </p:grpSpPr>
            <p:sp>
              <p:nvSpPr>
                <p:cNvPr id="7501" name="Line 145"/>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02" name="Line 146"/>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03" name="Line 147"/>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497" name="Group 148"/>
              <p:cNvGrpSpPr/>
              <p:nvPr/>
            </p:nvGrpSpPr>
            <p:grpSpPr>
              <a:xfrm flipV="1">
                <a:off x="3686" y="243"/>
                <a:ext cx="177" cy="66"/>
                <a:chOff x="2848" y="848"/>
                <a:chExt cx="140" cy="98"/>
              </a:xfrm>
            </p:grpSpPr>
            <p:sp>
              <p:nvSpPr>
                <p:cNvPr id="7498" name="Line 149"/>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99" name="Line 150"/>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00" name="Line 151"/>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7224" name="Group 152"/>
            <p:cNvGrpSpPr/>
            <p:nvPr/>
          </p:nvGrpSpPr>
          <p:grpSpPr>
            <a:xfrm>
              <a:off x="13135" y="3458"/>
              <a:ext cx="788" cy="367"/>
              <a:chOff x="3600" y="219"/>
              <a:chExt cx="360" cy="175"/>
            </a:xfrm>
          </p:grpSpPr>
          <p:sp>
            <p:nvSpPr>
              <p:cNvPr id="7478" name="Oval 153"/>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79" name="Line 154"/>
              <p:cNvSpPr/>
              <p:nvPr/>
            </p:nvSpPr>
            <p:spPr>
              <a:xfrm>
                <a:off x="3603"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80" name="Line 155"/>
              <p:cNvSpPr/>
              <p:nvPr/>
            </p:nvSpPr>
            <p:spPr>
              <a:xfrm>
                <a:off x="3960"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81" name="Rectangle 156"/>
              <p:cNvSpPr/>
              <p:nvPr/>
            </p:nvSpPr>
            <p:spPr>
              <a:xfrm>
                <a:off x="3603" y="289"/>
                <a:ext cx="354" cy="5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482" name="Oval 157"/>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483" name="Group 158"/>
              <p:cNvGrpSpPr/>
              <p:nvPr/>
            </p:nvGrpSpPr>
            <p:grpSpPr>
              <a:xfrm>
                <a:off x="3686" y="244"/>
                <a:ext cx="177" cy="66"/>
                <a:chOff x="2848" y="848"/>
                <a:chExt cx="140" cy="98"/>
              </a:xfrm>
            </p:grpSpPr>
            <p:sp>
              <p:nvSpPr>
                <p:cNvPr id="7488" name="Line 159"/>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89" name="Line 160"/>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90" name="Line 161"/>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484" name="Group 162"/>
              <p:cNvGrpSpPr/>
              <p:nvPr/>
            </p:nvGrpSpPr>
            <p:grpSpPr>
              <a:xfrm flipV="1">
                <a:off x="3686" y="243"/>
                <a:ext cx="177" cy="66"/>
                <a:chOff x="2848" y="848"/>
                <a:chExt cx="140" cy="98"/>
              </a:xfrm>
            </p:grpSpPr>
            <p:sp>
              <p:nvSpPr>
                <p:cNvPr id="7485" name="Line 163"/>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86" name="Line 164"/>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87" name="Line 165"/>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7225" name="Group 166"/>
            <p:cNvGrpSpPr/>
            <p:nvPr/>
          </p:nvGrpSpPr>
          <p:grpSpPr>
            <a:xfrm>
              <a:off x="12830" y="4870"/>
              <a:ext cx="790" cy="368"/>
              <a:chOff x="3600" y="219"/>
              <a:chExt cx="360" cy="175"/>
            </a:xfrm>
          </p:grpSpPr>
          <p:sp>
            <p:nvSpPr>
              <p:cNvPr id="7465" name="Oval 167"/>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66" name="Line 168"/>
              <p:cNvSpPr/>
              <p:nvPr/>
            </p:nvSpPr>
            <p:spPr>
              <a:xfrm>
                <a:off x="3603"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67" name="Line 169"/>
              <p:cNvSpPr/>
              <p:nvPr/>
            </p:nvSpPr>
            <p:spPr>
              <a:xfrm>
                <a:off x="3960"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68" name="Rectangle 170"/>
              <p:cNvSpPr/>
              <p:nvPr/>
            </p:nvSpPr>
            <p:spPr>
              <a:xfrm>
                <a:off x="3603" y="289"/>
                <a:ext cx="354" cy="5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469" name="Oval 171"/>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470" name="Group 172"/>
              <p:cNvGrpSpPr/>
              <p:nvPr/>
            </p:nvGrpSpPr>
            <p:grpSpPr>
              <a:xfrm>
                <a:off x="3686" y="244"/>
                <a:ext cx="177" cy="66"/>
                <a:chOff x="2848" y="848"/>
                <a:chExt cx="140" cy="98"/>
              </a:xfrm>
            </p:grpSpPr>
            <p:sp>
              <p:nvSpPr>
                <p:cNvPr id="7475" name="Line 173"/>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76" name="Line 174"/>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77" name="Line 175"/>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471" name="Group 176"/>
              <p:cNvGrpSpPr/>
              <p:nvPr/>
            </p:nvGrpSpPr>
            <p:grpSpPr>
              <a:xfrm flipV="1">
                <a:off x="3686" y="243"/>
                <a:ext cx="177" cy="66"/>
                <a:chOff x="2848" y="848"/>
                <a:chExt cx="140" cy="98"/>
              </a:xfrm>
            </p:grpSpPr>
            <p:sp>
              <p:nvSpPr>
                <p:cNvPr id="7472" name="Line 177"/>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73" name="Line 178"/>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74" name="Line 179"/>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7226" name="Group 180"/>
            <p:cNvGrpSpPr/>
            <p:nvPr/>
          </p:nvGrpSpPr>
          <p:grpSpPr>
            <a:xfrm>
              <a:off x="12305" y="5790"/>
              <a:ext cx="790" cy="370"/>
              <a:chOff x="3600" y="219"/>
              <a:chExt cx="360" cy="175"/>
            </a:xfrm>
          </p:grpSpPr>
          <p:sp>
            <p:nvSpPr>
              <p:cNvPr id="7452" name="Oval 181"/>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53" name="Line 182"/>
              <p:cNvSpPr/>
              <p:nvPr/>
            </p:nvSpPr>
            <p:spPr>
              <a:xfrm>
                <a:off x="3603"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54" name="Line 183"/>
              <p:cNvSpPr/>
              <p:nvPr/>
            </p:nvSpPr>
            <p:spPr>
              <a:xfrm>
                <a:off x="3960"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55" name="Rectangle 184"/>
              <p:cNvSpPr/>
              <p:nvPr/>
            </p:nvSpPr>
            <p:spPr>
              <a:xfrm>
                <a:off x="3603" y="289"/>
                <a:ext cx="354" cy="5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456" name="Oval 185"/>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457" name="Group 186"/>
              <p:cNvGrpSpPr/>
              <p:nvPr/>
            </p:nvGrpSpPr>
            <p:grpSpPr>
              <a:xfrm>
                <a:off x="3686" y="244"/>
                <a:ext cx="177" cy="66"/>
                <a:chOff x="2848" y="848"/>
                <a:chExt cx="140" cy="98"/>
              </a:xfrm>
            </p:grpSpPr>
            <p:sp>
              <p:nvSpPr>
                <p:cNvPr id="7462" name="Line 187"/>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63" name="Line 188"/>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64" name="Line 189"/>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458" name="Group 190"/>
              <p:cNvGrpSpPr/>
              <p:nvPr/>
            </p:nvGrpSpPr>
            <p:grpSpPr>
              <a:xfrm flipV="1">
                <a:off x="3686" y="243"/>
                <a:ext cx="177" cy="66"/>
                <a:chOff x="2848" y="848"/>
                <a:chExt cx="140" cy="98"/>
              </a:xfrm>
            </p:grpSpPr>
            <p:sp>
              <p:nvSpPr>
                <p:cNvPr id="7459" name="Line 191"/>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60" name="Line 192"/>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61" name="Line 193"/>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7227" name="Group 194"/>
            <p:cNvGrpSpPr/>
            <p:nvPr/>
          </p:nvGrpSpPr>
          <p:grpSpPr>
            <a:xfrm>
              <a:off x="11345" y="6560"/>
              <a:ext cx="788" cy="368"/>
              <a:chOff x="3600" y="219"/>
              <a:chExt cx="360" cy="175"/>
            </a:xfrm>
          </p:grpSpPr>
          <p:sp>
            <p:nvSpPr>
              <p:cNvPr id="7439" name="Oval 195"/>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40" name="Line 196"/>
              <p:cNvSpPr/>
              <p:nvPr/>
            </p:nvSpPr>
            <p:spPr>
              <a:xfrm>
                <a:off x="3603"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41" name="Line 197"/>
              <p:cNvSpPr/>
              <p:nvPr/>
            </p:nvSpPr>
            <p:spPr>
              <a:xfrm>
                <a:off x="3960"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42" name="Rectangle 198"/>
              <p:cNvSpPr/>
              <p:nvPr/>
            </p:nvSpPr>
            <p:spPr>
              <a:xfrm>
                <a:off x="3603" y="289"/>
                <a:ext cx="354" cy="5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443" name="Oval 199"/>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444" name="Group 200"/>
              <p:cNvGrpSpPr/>
              <p:nvPr/>
            </p:nvGrpSpPr>
            <p:grpSpPr>
              <a:xfrm>
                <a:off x="3686" y="244"/>
                <a:ext cx="177" cy="66"/>
                <a:chOff x="2848" y="848"/>
                <a:chExt cx="140" cy="98"/>
              </a:xfrm>
            </p:grpSpPr>
            <p:sp>
              <p:nvSpPr>
                <p:cNvPr id="7449" name="Line 201"/>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50" name="Line 202"/>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51" name="Line 203"/>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445" name="Group 204"/>
              <p:cNvGrpSpPr/>
              <p:nvPr/>
            </p:nvGrpSpPr>
            <p:grpSpPr>
              <a:xfrm flipV="1">
                <a:off x="3686" y="243"/>
                <a:ext cx="177" cy="66"/>
                <a:chOff x="2848" y="848"/>
                <a:chExt cx="140" cy="98"/>
              </a:xfrm>
            </p:grpSpPr>
            <p:sp>
              <p:nvSpPr>
                <p:cNvPr id="7446" name="Line 205"/>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47" name="Line 206"/>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48" name="Line 207"/>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7228" name="Group 208"/>
            <p:cNvGrpSpPr/>
            <p:nvPr/>
          </p:nvGrpSpPr>
          <p:grpSpPr>
            <a:xfrm>
              <a:off x="10080" y="5968"/>
              <a:ext cx="790" cy="367"/>
              <a:chOff x="3600" y="219"/>
              <a:chExt cx="360" cy="175"/>
            </a:xfrm>
          </p:grpSpPr>
          <p:sp>
            <p:nvSpPr>
              <p:cNvPr id="7426" name="Oval 209"/>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27" name="Line 210"/>
              <p:cNvSpPr/>
              <p:nvPr/>
            </p:nvSpPr>
            <p:spPr>
              <a:xfrm>
                <a:off x="3603"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28" name="Line 211"/>
              <p:cNvSpPr/>
              <p:nvPr/>
            </p:nvSpPr>
            <p:spPr>
              <a:xfrm>
                <a:off x="3960"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29" name="Rectangle 212"/>
              <p:cNvSpPr/>
              <p:nvPr/>
            </p:nvSpPr>
            <p:spPr>
              <a:xfrm>
                <a:off x="3603" y="289"/>
                <a:ext cx="354" cy="5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430" name="Oval 213"/>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431" name="Group 214"/>
              <p:cNvGrpSpPr/>
              <p:nvPr/>
            </p:nvGrpSpPr>
            <p:grpSpPr>
              <a:xfrm>
                <a:off x="3686" y="244"/>
                <a:ext cx="177" cy="66"/>
                <a:chOff x="2848" y="848"/>
                <a:chExt cx="140" cy="98"/>
              </a:xfrm>
            </p:grpSpPr>
            <p:sp>
              <p:nvSpPr>
                <p:cNvPr id="7436" name="Line 215"/>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37" name="Line 216"/>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38" name="Line 217"/>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432" name="Group 218"/>
              <p:cNvGrpSpPr/>
              <p:nvPr/>
            </p:nvGrpSpPr>
            <p:grpSpPr>
              <a:xfrm flipV="1">
                <a:off x="3686" y="243"/>
                <a:ext cx="177" cy="66"/>
                <a:chOff x="2848" y="848"/>
                <a:chExt cx="140" cy="98"/>
              </a:xfrm>
            </p:grpSpPr>
            <p:sp>
              <p:nvSpPr>
                <p:cNvPr id="7433" name="Line 219"/>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34" name="Line 220"/>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35" name="Line 221"/>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sp>
          <p:nvSpPr>
            <p:cNvPr id="7229" name="Line 222"/>
            <p:cNvSpPr/>
            <p:nvPr/>
          </p:nvSpPr>
          <p:spPr>
            <a:xfrm flipV="1">
              <a:off x="10483" y="6303"/>
              <a:ext cx="2" cy="392"/>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nvGrpSpPr>
            <p:cNvPr id="7230" name="Group 223"/>
            <p:cNvGrpSpPr/>
            <p:nvPr/>
          </p:nvGrpSpPr>
          <p:grpSpPr>
            <a:xfrm>
              <a:off x="9803" y="2698"/>
              <a:ext cx="4425" cy="4657"/>
              <a:chOff x="3658" y="1203"/>
              <a:chExt cx="1770" cy="1863"/>
            </a:xfrm>
          </p:grpSpPr>
          <p:grpSp>
            <p:nvGrpSpPr>
              <p:cNvPr id="7250" name="Group 224"/>
              <p:cNvGrpSpPr/>
              <p:nvPr/>
            </p:nvGrpSpPr>
            <p:grpSpPr>
              <a:xfrm>
                <a:off x="3712" y="2313"/>
                <a:ext cx="513" cy="432"/>
                <a:chOff x="3937" y="633"/>
                <a:chExt cx="513" cy="432"/>
              </a:xfrm>
            </p:grpSpPr>
            <p:sp>
              <p:nvSpPr>
                <p:cNvPr id="7405" name="Line 225"/>
                <p:cNvSpPr/>
                <p:nvPr/>
              </p:nvSpPr>
              <p:spPr>
                <a:xfrm>
                  <a:off x="4061" y="1035"/>
                  <a:ext cx="312" cy="1"/>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06" name="Line 226"/>
                <p:cNvSpPr/>
                <p:nvPr/>
              </p:nvSpPr>
              <p:spPr>
                <a:xfrm flipV="1">
                  <a:off x="4212" y="929"/>
                  <a:ext cx="1" cy="1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07" name="Oval 227"/>
                <p:cNvSpPr/>
                <p:nvPr/>
              </p:nvSpPr>
              <p:spPr>
                <a:xfrm>
                  <a:off x="4048" y="854"/>
                  <a:ext cx="313" cy="81"/>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08" name="Line 228"/>
                <p:cNvSpPr/>
                <p:nvPr/>
              </p:nvSpPr>
              <p:spPr>
                <a:xfrm>
                  <a:off x="4048"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09" name="Line 229"/>
                <p:cNvSpPr/>
                <p:nvPr/>
              </p:nvSpPr>
              <p:spPr>
                <a:xfrm>
                  <a:off x="4361"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10" name="Rectangle 230"/>
                <p:cNvSpPr/>
                <p:nvPr/>
              </p:nvSpPr>
              <p:spPr>
                <a:xfrm>
                  <a:off x="4048" y="847"/>
                  <a:ext cx="310" cy="4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411" name="Oval 231"/>
                <p:cNvSpPr/>
                <p:nvPr/>
              </p:nvSpPr>
              <p:spPr>
                <a:xfrm>
                  <a:off x="4045" y="788"/>
                  <a:ext cx="313" cy="95"/>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412" name="Group 232"/>
                <p:cNvGrpSpPr/>
                <p:nvPr/>
              </p:nvGrpSpPr>
              <p:grpSpPr>
                <a:xfrm>
                  <a:off x="4120" y="809"/>
                  <a:ext cx="156" cy="55"/>
                  <a:chOff x="2848" y="848"/>
                  <a:chExt cx="140" cy="98"/>
                </a:xfrm>
              </p:grpSpPr>
              <p:sp>
                <p:nvSpPr>
                  <p:cNvPr id="7423" name="Line 233"/>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24" name="Line 234"/>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25" name="Line 235"/>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413" name="Group 236"/>
                <p:cNvGrpSpPr/>
                <p:nvPr/>
              </p:nvGrpSpPr>
              <p:grpSpPr>
                <a:xfrm flipV="1">
                  <a:off x="4120" y="808"/>
                  <a:ext cx="156" cy="56"/>
                  <a:chOff x="2848" y="848"/>
                  <a:chExt cx="140" cy="98"/>
                </a:xfrm>
              </p:grpSpPr>
              <p:sp>
                <p:nvSpPr>
                  <p:cNvPr id="7420" name="Line 237"/>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21" name="Line 238"/>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22" name="Line 239"/>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414" name="Rectangle 240"/>
                <p:cNvSpPr/>
                <p:nvPr/>
              </p:nvSpPr>
              <p:spPr>
                <a:xfrm>
                  <a:off x="3996" y="732"/>
                  <a:ext cx="426" cy="306"/>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415" name="Rectangle 241"/>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16" name="Line 242"/>
                <p:cNvSpPr/>
                <p:nvPr/>
              </p:nvSpPr>
              <p:spPr>
                <a:xfrm>
                  <a:off x="3966" y="945"/>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17" name="Line 243"/>
                <p:cNvSpPr/>
                <p:nvPr/>
              </p:nvSpPr>
              <p:spPr>
                <a:xfrm>
                  <a:off x="3972" y="849"/>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18" name="Rectangle 244"/>
                <p:cNvSpPr/>
                <p:nvPr/>
              </p:nvSpPr>
              <p:spPr>
                <a:xfrm>
                  <a:off x="3966" y="756"/>
                  <a:ext cx="435" cy="9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19" name="Text Box 245"/>
                <p:cNvSpPr txBox="1"/>
                <p:nvPr/>
              </p:nvSpPr>
              <p:spPr>
                <a:xfrm>
                  <a:off x="3937" y="633"/>
                  <a:ext cx="513" cy="422"/>
                </a:xfrm>
                <a:prstGeom prst="rect">
                  <a:avLst/>
                </a:prstGeom>
                <a:noFill/>
                <a:ln w="9525">
                  <a:noFill/>
                </a:ln>
              </p:spPr>
              <p:txBody>
                <a:bodyPr>
                  <a:spAutoFit/>
                </a:bodyPr>
                <a:lstStyle/>
                <a:p>
                  <a:pPr algn="ctr"/>
                  <a:endParaRPr lang="zh-CN" altLang="en-US" sz="1000" dirty="0">
                    <a:latin typeface="Comic Sans MS" panose="030F0702030302020204" pitchFamily="66" charset="0"/>
                  </a:endParaRPr>
                </a:p>
                <a:p>
                  <a:pPr algn="ctr"/>
                  <a:r>
                    <a:rPr lang="en-US" altLang="zh-CN" sz="1000" dirty="0">
                      <a:solidFill>
                        <a:schemeClr val="bg1"/>
                      </a:solidFill>
                      <a:latin typeface="Comic Sans MS" panose="030F0702030302020204" pitchFamily="66" charset="0"/>
                    </a:rPr>
                    <a:t>network</a:t>
                  </a: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grpSp>
          <p:grpSp>
            <p:nvGrpSpPr>
              <p:cNvPr id="7251" name="Group 246"/>
              <p:cNvGrpSpPr/>
              <p:nvPr/>
            </p:nvGrpSpPr>
            <p:grpSpPr>
              <a:xfrm>
                <a:off x="4261" y="1671"/>
                <a:ext cx="513" cy="432"/>
                <a:chOff x="3937" y="633"/>
                <a:chExt cx="513" cy="432"/>
              </a:xfrm>
            </p:grpSpPr>
            <p:sp>
              <p:nvSpPr>
                <p:cNvPr id="7384" name="Line 247"/>
                <p:cNvSpPr/>
                <p:nvPr/>
              </p:nvSpPr>
              <p:spPr>
                <a:xfrm>
                  <a:off x="4061" y="1035"/>
                  <a:ext cx="312" cy="1"/>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85" name="Line 248"/>
                <p:cNvSpPr/>
                <p:nvPr/>
              </p:nvSpPr>
              <p:spPr>
                <a:xfrm flipV="1">
                  <a:off x="4212" y="929"/>
                  <a:ext cx="1" cy="1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86" name="Oval 249"/>
                <p:cNvSpPr/>
                <p:nvPr/>
              </p:nvSpPr>
              <p:spPr>
                <a:xfrm>
                  <a:off x="4048" y="854"/>
                  <a:ext cx="313" cy="81"/>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87" name="Line 250"/>
                <p:cNvSpPr/>
                <p:nvPr/>
              </p:nvSpPr>
              <p:spPr>
                <a:xfrm>
                  <a:off x="4048"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88" name="Line 251"/>
                <p:cNvSpPr/>
                <p:nvPr/>
              </p:nvSpPr>
              <p:spPr>
                <a:xfrm>
                  <a:off x="4361"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89" name="Rectangle 252"/>
                <p:cNvSpPr/>
                <p:nvPr/>
              </p:nvSpPr>
              <p:spPr>
                <a:xfrm>
                  <a:off x="4048" y="847"/>
                  <a:ext cx="310" cy="4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390" name="Oval 253"/>
                <p:cNvSpPr/>
                <p:nvPr/>
              </p:nvSpPr>
              <p:spPr>
                <a:xfrm>
                  <a:off x="4045" y="788"/>
                  <a:ext cx="313" cy="95"/>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391" name="Group 254"/>
                <p:cNvGrpSpPr/>
                <p:nvPr/>
              </p:nvGrpSpPr>
              <p:grpSpPr>
                <a:xfrm>
                  <a:off x="4120" y="809"/>
                  <a:ext cx="156" cy="55"/>
                  <a:chOff x="2848" y="848"/>
                  <a:chExt cx="140" cy="98"/>
                </a:xfrm>
              </p:grpSpPr>
              <p:sp>
                <p:nvSpPr>
                  <p:cNvPr id="7402" name="Line 255"/>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03" name="Line 256"/>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04" name="Line 257"/>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392" name="Group 258"/>
                <p:cNvGrpSpPr/>
                <p:nvPr/>
              </p:nvGrpSpPr>
              <p:grpSpPr>
                <a:xfrm flipV="1">
                  <a:off x="4120" y="808"/>
                  <a:ext cx="156" cy="56"/>
                  <a:chOff x="2848" y="848"/>
                  <a:chExt cx="140" cy="98"/>
                </a:xfrm>
              </p:grpSpPr>
              <p:sp>
                <p:nvSpPr>
                  <p:cNvPr id="7399" name="Line 259"/>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00" name="Line 260"/>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01" name="Line 261"/>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393" name="Rectangle 262"/>
                <p:cNvSpPr/>
                <p:nvPr/>
              </p:nvSpPr>
              <p:spPr>
                <a:xfrm>
                  <a:off x="3996" y="732"/>
                  <a:ext cx="426" cy="306"/>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394" name="Rectangle 263"/>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95" name="Line 264"/>
                <p:cNvSpPr/>
                <p:nvPr/>
              </p:nvSpPr>
              <p:spPr>
                <a:xfrm>
                  <a:off x="3966" y="945"/>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96" name="Line 265"/>
                <p:cNvSpPr/>
                <p:nvPr/>
              </p:nvSpPr>
              <p:spPr>
                <a:xfrm>
                  <a:off x="3972" y="849"/>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97" name="Rectangle 266"/>
                <p:cNvSpPr/>
                <p:nvPr/>
              </p:nvSpPr>
              <p:spPr>
                <a:xfrm>
                  <a:off x="3966" y="756"/>
                  <a:ext cx="435" cy="9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98" name="Text Box 267"/>
                <p:cNvSpPr txBox="1"/>
                <p:nvPr/>
              </p:nvSpPr>
              <p:spPr>
                <a:xfrm>
                  <a:off x="3937" y="633"/>
                  <a:ext cx="513" cy="422"/>
                </a:xfrm>
                <a:prstGeom prst="rect">
                  <a:avLst/>
                </a:prstGeom>
                <a:noFill/>
                <a:ln w="9525">
                  <a:noFill/>
                </a:ln>
              </p:spPr>
              <p:txBody>
                <a:bodyPr>
                  <a:spAutoFit/>
                </a:bodyPr>
                <a:lstStyle/>
                <a:p>
                  <a:pPr algn="ctr"/>
                  <a:endParaRPr lang="zh-CN" altLang="en-US" sz="1000" dirty="0">
                    <a:latin typeface="Comic Sans MS" panose="030F0702030302020204" pitchFamily="66" charset="0"/>
                  </a:endParaRPr>
                </a:p>
                <a:p>
                  <a:pPr algn="ctr"/>
                  <a:r>
                    <a:rPr lang="en-US" altLang="zh-CN" sz="1000" dirty="0">
                      <a:solidFill>
                        <a:schemeClr val="bg1"/>
                      </a:solidFill>
                      <a:latin typeface="Comic Sans MS" panose="030F0702030302020204" pitchFamily="66" charset="0"/>
                    </a:rPr>
                    <a:t>network</a:t>
                  </a: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grpSp>
          <p:grpSp>
            <p:nvGrpSpPr>
              <p:cNvPr id="7252" name="Group 268"/>
              <p:cNvGrpSpPr/>
              <p:nvPr/>
            </p:nvGrpSpPr>
            <p:grpSpPr>
              <a:xfrm>
                <a:off x="4270" y="1203"/>
                <a:ext cx="513" cy="432"/>
                <a:chOff x="3937" y="633"/>
                <a:chExt cx="513" cy="432"/>
              </a:xfrm>
            </p:grpSpPr>
            <p:sp>
              <p:nvSpPr>
                <p:cNvPr id="7363" name="Line 269"/>
                <p:cNvSpPr/>
                <p:nvPr/>
              </p:nvSpPr>
              <p:spPr>
                <a:xfrm>
                  <a:off x="4061" y="1035"/>
                  <a:ext cx="312" cy="1"/>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64" name="Line 270"/>
                <p:cNvSpPr/>
                <p:nvPr/>
              </p:nvSpPr>
              <p:spPr>
                <a:xfrm flipV="1">
                  <a:off x="4212" y="929"/>
                  <a:ext cx="1" cy="1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65" name="Oval 271"/>
                <p:cNvSpPr/>
                <p:nvPr/>
              </p:nvSpPr>
              <p:spPr>
                <a:xfrm>
                  <a:off x="4048" y="854"/>
                  <a:ext cx="313" cy="81"/>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66" name="Line 272"/>
                <p:cNvSpPr/>
                <p:nvPr/>
              </p:nvSpPr>
              <p:spPr>
                <a:xfrm>
                  <a:off x="4048"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67" name="Line 273"/>
                <p:cNvSpPr/>
                <p:nvPr/>
              </p:nvSpPr>
              <p:spPr>
                <a:xfrm>
                  <a:off x="4361"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68" name="Rectangle 274"/>
                <p:cNvSpPr/>
                <p:nvPr/>
              </p:nvSpPr>
              <p:spPr>
                <a:xfrm>
                  <a:off x="4048" y="847"/>
                  <a:ext cx="310" cy="4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369" name="Oval 275"/>
                <p:cNvSpPr/>
                <p:nvPr/>
              </p:nvSpPr>
              <p:spPr>
                <a:xfrm>
                  <a:off x="4045" y="788"/>
                  <a:ext cx="313" cy="95"/>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370" name="Group 276"/>
                <p:cNvGrpSpPr/>
                <p:nvPr/>
              </p:nvGrpSpPr>
              <p:grpSpPr>
                <a:xfrm>
                  <a:off x="4120" y="809"/>
                  <a:ext cx="156" cy="55"/>
                  <a:chOff x="2848" y="848"/>
                  <a:chExt cx="140" cy="98"/>
                </a:xfrm>
              </p:grpSpPr>
              <p:sp>
                <p:nvSpPr>
                  <p:cNvPr id="7381" name="Line 277"/>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82" name="Line 278"/>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83" name="Line 279"/>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371" name="Group 280"/>
                <p:cNvGrpSpPr/>
                <p:nvPr/>
              </p:nvGrpSpPr>
              <p:grpSpPr>
                <a:xfrm flipV="1">
                  <a:off x="4120" y="808"/>
                  <a:ext cx="156" cy="56"/>
                  <a:chOff x="2848" y="848"/>
                  <a:chExt cx="140" cy="98"/>
                </a:xfrm>
              </p:grpSpPr>
              <p:sp>
                <p:nvSpPr>
                  <p:cNvPr id="7378" name="Line 281"/>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79" name="Line 282"/>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80" name="Line 283"/>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372" name="Rectangle 284"/>
                <p:cNvSpPr/>
                <p:nvPr/>
              </p:nvSpPr>
              <p:spPr>
                <a:xfrm>
                  <a:off x="3996" y="732"/>
                  <a:ext cx="426" cy="306"/>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373" name="Rectangle 285"/>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74" name="Line 286"/>
                <p:cNvSpPr/>
                <p:nvPr/>
              </p:nvSpPr>
              <p:spPr>
                <a:xfrm>
                  <a:off x="3966" y="945"/>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75" name="Line 287"/>
                <p:cNvSpPr/>
                <p:nvPr/>
              </p:nvSpPr>
              <p:spPr>
                <a:xfrm>
                  <a:off x="3972" y="849"/>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76" name="Rectangle 288"/>
                <p:cNvSpPr/>
                <p:nvPr/>
              </p:nvSpPr>
              <p:spPr>
                <a:xfrm>
                  <a:off x="3966" y="756"/>
                  <a:ext cx="435" cy="9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77" name="Text Box 289"/>
                <p:cNvSpPr txBox="1"/>
                <p:nvPr/>
              </p:nvSpPr>
              <p:spPr>
                <a:xfrm>
                  <a:off x="3937" y="633"/>
                  <a:ext cx="513" cy="422"/>
                </a:xfrm>
                <a:prstGeom prst="rect">
                  <a:avLst/>
                </a:prstGeom>
                <a:noFill/>
                <a:ln w="9525">
                  <a:noFill/>
                </a:ln>
              </p:spPr>
              <p:txBody>
                <a:bodyPr>
                  <a:spAutoFit/>
                </a:bodyPr>
                <a:lstStyle/>
                <a:p>
                  <a:pPr algn="ctr"/>
                  <a:endParaRPr lang="zh-CN" altLang="en-US" sz="1000" dirty="0">
                    <a:latin typeface="Comic Sans MS" panose="030F0702030302020204" pitchFamily="66" charset="0"/>
                  </a:endParaRPr>
                </a:p>
                <a:p>
                  <a:pPr algn="ctr"/>
                  <a:r>
                    <a:rPr lang="en-US" altLang="zh-CN" sz="1000" dirty="0">
                      <a:solidFill>
                        <a:schemeClr val="bg1"/>
                      </a:solidFill>
                      <a:latin typeface="Comic Sans MS" panose="030F0702030302020204" pitchFamily="66" charset="0"/>
                    </a:rPr>
                    <a:t>network</a:t>
                  </a: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grpSp>
          <p:grpSp>
            <p:nvGrpSpPr>
              <p:cNvPr id="7253" name="Group 290"/>
              <p:cNvGrpSpPr/>
              <p:nvPr/>
            </p:nvGrpSpPr>
            <p:grpSpPr>
              <a:xfrm>
                <a:off x="4477" y="2241"/>
                <a:ext cx="513" cy="432"/>
                <a:chOff x="3937" y="633"/>
                <a:chExt cx="513" cy="432"/>
              </a:xfrm>
            </p:grpSpPr>
            <p:sp>
              <p:nvSpPr>
                <p:cNvPr id="7342" name="Line 291"/>
                <p:cNvSpPr/>
                <p:nvPr/>
              </p:nvSpPr>
              <p:spPr>
                <a:xfrm>
                  <a:off x="4061" y="1035"/>
                  <a:ext cx="312" cy="1"/>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43" name="Line 292"/>
                <p:cNvSpPr/>
                <p:nvPr/>
              </p:nvSpPr>
              <p:spPr>
                <a:xfrm flipV="1">
                  <a:off x="4212" y="929"/>
                  <a:ext cx="1" cy="1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44" name="Oval 293"/>
                <p:cNvSpPr/>
                <p:nvPr/>
              </p:nvSpPr>
              <p:spPr>
                <a:xfrm>
                  <a:off x="4048" y="854"/>
                  <a:ext cx="313" cy="81"/>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45" name="Line 294"/>
                <p:cNvSpPr/>
                <p:nvPr/>
              </p:nvSpPr>
              <p:spPr>
                <a:xfrm>
                  <a:off x="4048"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46" name="Line 295"/>
                <p:cNvSpPr/>
                <p:nvPr/>
              </p:nvSpPr>
              <p:spPr>
                <a:xfrm>
                  <a:off x="4361"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47" name="Rectangle 296"/>
                <p:cNvSpPr/>
                <p:nvPr/>
              </p:nvSpPr>
              <p:spPr>
                <a:xfrm>
                  <a:off x="4048" y="847"/>
                  <a:ext cx="310" cy="4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348" name="Oval 297"/>
                <p:cNvSpPr/>
                <p:nvPr/>
              </p:nvSpPr>
              <p:spPr>
                <a:xfrm>
                  <a:off x="4045" y="788"/>
                  <a:ext cx="313" cy="95"/>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349" name="Group 298"/>
                <p:cNvGrpSpPr/>
                <p:nvPr/>
              </p:nvGrpSpPr>
              <p:grpSpPr>
                <a:xfrm>
                  <a:off x="4120" y="809"/>
                  <a:ext cx="156" cy="55"/>
                  <a:chOff x="2848" y="848"/>
                  <a:chExt cx="140" cy="98"/>
                </a:xfrm>
              </p:grpSpPr>
              <p:sp>
                <p:nvSpPr>
                  <p:cNvPr id="7360" name="Line 299"/>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61" name="Line 300"/>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62" name="Line 301"/>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350" name="Group 302"/>
                <p:cNvGrpSpPr/>
                <p:nvPr/>
              </p:nvGrpSpPr>
              <p:grpSpPr>
                <a:xfrm flipV="1">
                  <a:off x="4120" y="808"/>
                  <a:ext cx="156" cy="56"/>
                  <a:chOff x="2848" y="848"/>
                  <a:chExt cx="140" cy="98"/>
                </a:xfrm>
              </p:grpSpPr>
              <p:sp>
                <p:nvSpPr>
                  <p:cNvPr id="7357" name="Line 303"/>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58" name="Line 304"/>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59" name="Line 305"/>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351" name="Rectangle 306"/>
                <p:cNvSpPr/>
                <p:nvPr/>
              </p:nvSpPr>
              <p:spPr>
                <a:xfrm>
                  <a:off x="3996" y="732"/>
                  <a:ext cx="426" cy="306"/>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352" name="Rectangle 307"/>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53" name="Line 308"/>
                <p:cNvSpPr/>
                <p:nvPr/>
              </p:nvSpPr>
              <p:spPr>
                <a:xfrm>
                  <a:off x="3966" y="945"/>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54" name="Line 309"/>
                <p:cNvSpPr/>
                <p:nvPr/>
              </p:nvSpPr>
              <p:spPr>
                <a:xfrm>
                  <a:off x="3972" y="849"/>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55" name="Rectangle 310"/>
                <p:cNvSpPr/>
                <p:nvPr/>
              </p:nvSpPr>
              <p:spPr>
                <a:xfrm>
                  <a:off x="3966" y="756"/>
                  <a:ext cx="435" cy="9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56" name="Text Box 311"/>
                <p:cNvSpPr txBox="1"/>
                <p:nvPr/>
              </p:nvSpPr>
              <p:spPr>
                <a:xfrm>
                  <a:off x="3937" y="633"/>
                  <a:ext cx="513" cy="422"/>
                </a:xfrm>
                <a:prstGeom prst="rect">
                  <a:avLst/>
                </a:prstGeom>
                <a:noFill/>
                <a:ln w="9525">
                  <a:noFill/>
                </a:ln>
              </p:spPr>
              <p:txBody>
                <a:bodyPr>
                  <a:spAutoFit/>
                </a:bodyPr>
                <a:lstStyle/>
                <a:p>
                  <a:pPr algn="ctr"/>
                  <a:endParaRPr lang="zh-CN" altLang="en-US" sz="1000" dirty="0">
                    <a:latin typeface="Comic Sans MS" panose="030F0702030302020204" pitchFamily="66" charset="0"/>
                  </a:endParaRPr>
                </a:p>
                <a:p>
                  <a:pPr algn="ctr"/>
                  <a:r>
                    <a:rPr lang="en-US" altLang="zh-CN" sz="1000" dirty="0">
                      <a:solidFill>
                        <a:schemeClr val="bg1"/>
                      </a:solidFill>
                      <a:latin typeface="Comic Sans MS" panose="030F0702030302020204" pitchFamily="66" charset="0"/>
                    </a:rPr>
                    <a:t>network</a:t>
                  </a: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grpSp>
          <p:grpSp>
            <p:nvGrpSpPr>
              <p:cNvPr id="7254" name="Group 312"/>
              <p:cNvGrpSpPr/>
              <p:nvPr/>
            </p:nvGrpSpPr>
            <p:grpSpPr>
              <a:xfrm>
                <a:off x="4786" y="1860"/>
                <a:ext cx="513" cy="432"/>
                <a:chOff x="3937" y="633"/>
                <a:chExt cx="513" cy="432"/>
              </a:xfrm>
            </p:grpSpPr>
            <p:sp>
              <p:nvSpPr>
                <p:cNvPr id="7321" name="Line 313"/>
                <p:cNvSpPr/>
                <p:nvPr/>
              </p:nvSpPr>
              <p:spPr>
                <a:xfrm>
                  <a:off x="4061" y="1035"/>
                  <a:ext cx="312" cy="1"/>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22" name="Line 314"/>
                <p:cNvSpPr/>
                <p:nvPr/>
              </p:nvSpPr>
              <p:spPr>
                <a:xfrm flipV="1">
                  <a:off x="4212" y="929"/>
                  <a:ext cx="1" cy="1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23" name="Oval 315"/>
                <p:cNvSpPr/>
                <p:nvPr/>
              </p:nvSpPr>
              <p:spPr>
                <a:xfrm>
                  <a:off x="4048" y="854"/>
                  <a:ext cx="313" cy="81"/>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24" name="Line 316"/>
                <p:cNvSpPr/>
                <p:nvPr/>
              </p:nvSpPr>
              <p:spPr>
                <a:xfrm>
                  <a:off x="4048"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25" name="Line 317"/>
                <p:cNvSpPr/>
                <p:nvPr/>
              </p:nvSpPr>
              <p:spPr>
                <a:xfrm>
                  <a:off x="4361"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26" name="Rectangle 318"/>
                <p:cNvSpPr/>
                <p:nvPr/>
              </p:nvSpPr>
              <p:spPr>
                <a:xfrm>
                  <a:off x="4048" y="847"/>
                  <a:ext cx="310" cy="4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327" name="Oval 319"/>
                <p:cNvSpPr/>
                <p:nvPr/>
              </p:nvSpPr>
              <p:spPr>
                <a:xfrm>
                  <a:off x="4045" y="788"/>
                  <a:ext cx="313" cy="95"/>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328" name="Group 320"/>
                <p:cNvGrpSpPr/>
                <p:nvPr/>
              </p:nvGrpSpPr>
              <p:grpSpPr>
                <a:xfrm>
                  <a:off x="4120" y="809"/>
                  <a:ext cx="156" cy="55"/>
                  <a:chOff x="2848" y="848"/>
                  <a:chExt cx="140" cy="98"/>
                </a:xfrm>
              </p:grpSpPr>
              <p:sp>
                <p:nvSpPr>
                  <p:cNvPr id="7339" name="Line 321"/>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40" name="Line 322"/>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41" name="Line 323"/>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329" name="Group 324"/>
                <p:cNvGrpSpPr/>
                <p:nvPr/>
              </p:nvGrpSpPr>
              <p:grpSpPr>
                <a:xfrm flipV="1">
                  <a:off x="4120" y="808"/>
                  <a:ext cx="156" cy="56"/>
                  <a:chOff x="2848" y="848"/>
                  <a:chExt cx="140" cy="98"/>
                </a:xfrm>
              </p:grpSpPr>
              <p:sp>
                <p:nvSpPr>
                  <p:cNvPr id="7336" name="Line 325"/>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37" name="Line 326"/>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38" name="Line 327"/>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330" name="Rectangle 328"/>
                <p:cNvSpPr/>
                <p:nvPr/>
              </p:nvSpPr>
              <p:spPr>
                <a:xfrm>
                  <a:off x="3996" y="732"/>
                  <a:ext cx="426" cy="306"/>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331" name="Rectangle 329"/>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32" name="Line 330"/>
                <p:cNvSpPr/>
                <p:nvPr/>
              </p:nvSpPr>
              <p:spPr>
                <a:xfrm>
                  <a:off x="3966" y="945"/>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33" name="Line 331"/>
                <p:cNvSpPr/>
                <p:nvPr/>
              </p:nvSpPr>
              <p:spPr>
                <a:xfrm>
                  <a:off x="3972" y="849"/>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34" name="Rectangle 332"/>
                <p:cNvSpPr/>
                <p:nvPr/>
              </p:nvSpPr>
              <p:spPr>
                <a:xfrm>
                  <a:off x="3966" y="756"/>
                  <a:ext cx="435" cy="9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35" name="Text Box 333"/>
                <p:cNvSpPr txBox="1"/>
                <p:nvPr/>
              </p:nvSpPr>
              <p:spPr>
                <a:xfrm>
                  <a:off x="3937" y="633"/>
                  <a:ext cx="513" cy="422"/>
                </a:xfrm>
                <a:prstGeom prst="rect">
                  <a:avLst/>
                </a:prstGeom>
                <a:noFill/>
                <a:ln w="9525">
                  <a:noFill/>
                </a:ln>
              </p:spPr>
              <p:txBody>
                <a:bodyPr>
                  <a:spAutoFit/>
                </a:bodyPr>
                <a:lstStyle/>
                <a:p>
                  <a:pPr algn="ctr"/>
                  <a:endParaRPr lang="zh-CN" altLang="en-US" sz="1000" dirty="0">
                    <a:latin typeface="Comic Sans MS" panose="030F0702030302020204" pitchFamily="66" charset="0"/>
                  </a:endParaRPr>
                </a:p>
                <a:p>
                  <a:pPr algn="ctr"/>
                  <a:r>
                    <a:rPr lang="en-US" altLang="zh-CN" sz="1000" dirty="0">
                      <a:solidFill>
                        <a:schemeClr val="bg1"/>
                      </a:solidFill>
                      <a:latin typeface="Comic Sans MS" panose="030F0702030302020204" pitchFamily="66" charset="0"/>
                    </a:rPr>
                    <a:t>network</a:t>
                  </a: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grpSp>
          <p:grpSp>
            <p:nvGrpSpPr>
              <p:cNvPr id="7255" name="Group 334"/>
              <p:cNvGrpSpPr/>
              <p:nvPr/>
            </p:nvGrpSpPr>
            <p:grpSpPr>
              <a:xfrm>
                <a:off x="4915" y="1323"/>
                <a:ext cx="513" cy="432"/>
                <a:chOff x="3937" y="633"/>
                <a:chExt cx="513" cy="432"/>
              </a:xfrm>
            </p:grpSpPr>
            <p:sp>
              <p:nvSpPr>
                <p:cNvPr id="7300" name="Line 335"/>
                <p:cNvSpPr/>
                <p:nvPr/>
              </p:nvSpPr>
              <p:spPr>
                <a:xfrm>
                  <a:off x="4061" y="1035"/>
                  <a:ext cx="312" cy="1"/>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01" name="Line 336"/>
                <p:cNvSpPr/>
                <p:nvPr/>
              </p:nvSpPr>
              <p:spPr>
                <a:xfrm flipV="1">
                  <a:off x="4212" y="929"/>
                  <a:ext cx="1" cy="1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02" name="Oval 337"/>
                <p:cNvSpPr/>
                <p:nvPr/>
              </p:nvSpPr>
              <p:spPr>
                <a:xfrm>
                  <a:off x="4048" y="854"/>
                  <a:ext cx="313" cy="81"/>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03" name="Line 338"/>
                <p:cNvSpPr/>
                <p:nvPr/>
              </p:nvSpPr>
              <p:spPr>
                <a:xfrm>
                  <a:off x="4048"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04" name="Line 339"/>
                <p:cNvSpPr/>
                <p:nvPr/>
              </p:nvSpPr>
              <p:spPr>
                <a:xfrm>
                  <a:off x="4361"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05" name="Rectangle 340"/>
                <p:cNvSpPr/>
                <p:nvPr/>
              </p:nvSpPr>
              <p:spPr>
                <a:xfrm>
                  <a:off x="4048" y="847"/>
                  <a:ext cx="310" cy="4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306" name="Oval 341"/>
                <p:cNvSpPr/>
                <p:nvPr/>
              </p:nvSpPr>
              <p:spPr>
                <a:xfrm>
                  <a:off x="4045" y="788"/>
                  <a:ext cx="313" cy="95"/>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307" name="Group 342"/>
                <p:cNvGrpSpPr/>
                <p:nvPr/>
              </p:nvGrpSpPr>
              <p:grpSpPr>
                <a:xfrm>
                  <a:off x="4120" y="809"/>
                  <a:ext cx="156" cy="55"/>
                  <a:chOff x="2848" y="848"/>
                  <a:chExt cx="140" cy="98"/>
                </a:xfrm>
              </p:grpSpPr>
              <p:sp>
                <p:nvSpPr>
                  <p:cNvPr id="7318" name="Line 343"/>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19" name="Line 344"/>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20" name="Line 345"/>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308" name="Group 346"/>
                <p:cNvGrpSpPr/>
                <p:nvPr/>
              </p:nvGrpSpPr>
              <p:grpSpPr>
                <a:xfrm flipV="1">
                  <a:off x="4120" y="808"/>
                  <a:ext cx="156" cy="56"/>
                  <a:chOff x="2848" y="848"/>
                  <a:chExt cx="140" cy="98"/>
                </a:xfrm>
              </p:grpSpPr>
              <p:sp>
                <p:nvSpPr>
                  <p:cNvPr id="7315" name="Line 347"/>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16" name="Line 348"/>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17" name="Line 349"/>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309" name="Rectangle 350"/>
                <p:cNvSpPr/>
                <p:nvPr/>
              </p:nvSpPr>
              <p:spPr>
                <a:xfrm>
                  <a:off x="3996" y="732"/>
                  <a:ext cx="426" cy="306"/>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310" name="Rectangle 351"/>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11" name="Line 352"/>
                <p:cNvSpPr/>
                <p:nvPr/>
              </p:nvSpPr>
              <p:spPr>
                <a:xfrm>
                  <a:off x="3966" y="945"/>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12" name="Line 353"/>
                <p:cNvSpPr/>
                <p:nvPr/>
              </p:nvSpPr>
              <p:spPr>
                <a:xfrm>
                  <a:off x="3972" y="849"/>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13" name="Rectangle 354"/>
                <p:cNvSpPr/>
                <p:nvPr/>
              </p:nvSpPr>
              <p:spPr>
                <a:xfrm>
                  <a:off x="3966" y="756"/>
                  <a:ext cx="435" cy="9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14" name="Text Box 355"/>
                <p:cNvSpPr txBox="1"/>
                <p:nvPr/>
              </p:nvSpPr>
              <p:spPr>
                <a:xfrm>
                  <a:off x="3937" y="633"/>
                  <a:ext cx="513" cy="422"/>
                </a:xfrm>
                <a:prstGeom prst="rect">
                  <a:avLst/>
                </a:prstGeom>
                <a:noFill/>
                <a:ln w="9525">
                  <a:noFill/>
                </a:ln>
              </p:spPr>
              <p:txBody>
                <a:bodyPr>
                  <a:spAutoFit/>
                </a:bodyPr>
                <a:lstStyle/>
                <a:p>
                  <a:pPr algn="ctr"/>
                  <a:endParaRPr lang="zh-CN" altLang="en-US" sz="1000" dirty="0">
                    <a:latin typeface="Comic Sans MS" panose="030F0702030302020204" pitchFamily="66" charset="0"/>
                  </a:endParaRPr>
                </a:p>
                <a:p>
                  <a:pPr algn="ctr"/>
                  <a:r>
                    <a:rPr lang="en-US" altLang="zh-CN" sz="1000" dirty="0">
                      <a:solidFill>
                        <a:schemeClr val="bg1"/>
                      </a:solidFill>
                      <a:latin typeface="Comic Sans MS" panose="030F0702030302020204" pitchFamily="66" charset="0"/>
                    </a:rPr>
                    <a:t>network</a:t>
                  </a: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grpSp>
          <p:grpSp>
            <p:nvGrpSpPr>
              <p:cNvPr id="7256" name="Group 356"/>
              <p:cNvGrpSpPr/>
              <p:nvPr/>
            </p:nvGrpSpPr>
            <p:grpSpPr>
              <a:xfrm>
                <a:off x="4189" y="2634"/>
                <a:ext cx="513" cy="432"/>
                <a:chOff x="3937" y="633"/>
                <a:chExt cx="513" cy="432"/>
              </a:xfrm>
            </p:grpSpPr>
            <p:sp>
              <p:nvSpPr>
                <p:cNvPr id="7279" name="Line 357"/>
                <p:cNvSpPr/>
                <p:nvPr/>
              </p:nvSpPr>
              <p:spPr>
                <a:xfrm>
                  <a:off x="4061" y="1035"/>
                  <a:ext cx="312" cy="1"/>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80" name="Line 358"/>
                <p:cNvSpPr/>
                <p:nvPr/>
              </p:nvSpPr>
              <p:spPr>
                <a:xfrm flipV="1">
                  <a:off x="4212" y="929"/>
                  <a:ext cx="1" cy="1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81" name="Oval 359"/>
                <p:cNvSpPr/>
                <p:nvPr/>
              </p:nvSpPr>
              <p:spPr>
                <a:xfrm>
                  <a:off x="4048" y="854"/>
                  <a:ext cx="313" cy="81"/>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282" name="Line 360"/>
                <p:cNvSpPr/>
                <p:nvPr/>
              </p:nvSpPr>
              <p:spPr>
                <a:xfrm>
                  <a:off x="4048"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83" name="Line 361"/>
                <p:cNvSpPr/>
                <p:nvPr/>
              </p:nvSpPr>
              <p:spPr>
                <a:xfrm>
                  <a:off x="4361"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84" name="Rectangle 362"/>
                <p:cNvSpPr/>
                <p:nvPr/>
              </p:nvSpPr>
              <p:spPr>
                <a:xfrm>
                  <a:off x="4048" y="847"/>
                  <a:ext cx="310" cy="4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285" name="Oval 363"/>
                <p:cNvSpPr/>
                <p:nvPr/>
              </p:nvSpPr>
              <p:spPr>
                <a:xfrm>
                  <a:off x="4045" y="788"/>
                  <a:ext cx="313" cy="95"/>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286" name="Group 364"/>
                <p:cNvGrpSpPr/>
                <p:nvPr/>
              </p:nvGrpSpPr>
              <p:grpSpPr>
                <a:xfrm>
                  <a:off x="4120" y="809"/>
                  <a:ext cx="156" cy="55"/>
                  <a:chOff x="2848" y="848"/>
                  <a:chExt cx="140" cy="98"/>
                </a:xfrm>
              </p:grpSpPr>
              <p:sp>
                <p:nvSpPr>
                  <p:cNvPr id="7297" name="Line 365"/>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298" name="Line 366"/>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299" name="Line 367"/>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287" name="Group 368"/>
                <p:cNvGrpSpPr/>
                <p:nvPr/>
              </p:nvGrpSpPr>
              <p:grpSpPr>
                <a:xfrm flipV="1">
                  <a:off x="4120" y="808"/>
                  <a:ext cx="156" cy="56"/>
                  <a:chOff x="2848" y="848"/>
                  <a:chExt cx="140" cy="98"/>
                </a:xfrm>
              </p:grpSpPr>
              <p:sp>
                <p:nvSpPr>
                  <p:cNvPr id="7294" name="Line 369"/>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295" name="Line 370"/>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296" name="Line 371"/>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288" name="Rectangle 372"/>
                <p:cNvSpPr/>
                <p:nvPr/>
              </p:nvSpPr>
              <p:spPr>
                <a:xfrm>
                  <a:off x="3996" y="732"/>
                  <a:ext cx="426" cy="306"/>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289" name="Rectangle 373"/>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290" name="Line 374"/>
                <p:cNvSpPr/>
                <p:nvPr/>
              </p:nvSpPr>
              <p:spPr>
                <a:xfrm>
                  <a:off x="3966" y="945"/>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91" name="Line 375"/>
                <p:cNvSpPr/>
                <p:nvPr/>
              </p:nvSpPr>
              <p:spPr>
                <a:xfrm>
                  <a:off x="3972" y="849"/>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92" name="Rectangle 376"/>
                <p:cNvSpPr/>
                <p:nvPr/>
              </p:nvSpPr>
              <p:spPr>
                <a:xfrm>
                  <a:off x="3966" y="756"/>
                  <a:ext cx="435" cy="9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293" name="Text Box 377"/>
                <p:cNvSpPr txBox="1"/>
                <p:nvPr/>
              </p:nvSpPr>
              <p:spPr>
                <a:xfrm>
                  <a:off x="3937" y="633"/>
                  <a:ext cx="513" cy="422"/>
                </a:xfrm>
                <a:prstGeom prst="rect">
                  <a:avLst/>
                </a:prstGeom>
                <a:noFill/>
                <a:ln w="9525">
                  <a:noFill/>
                </a:ln>
              </p:spPr>
              <p:txBody>
                <a:bodyPr>
                  <a:spAutoFit/>
                </a:bodyPr>
                <a:lstStyle/>
                <a:p>
                  <a:pPr algn="ctr"/>
                  <a:endParaRPr lang="zh-CN" altLang="en-US" sz="1000" dirty="0">
                    <a:latin typeface="Comic Sans MS" panose="030F0702030302020204" pitchFamily="66" charset="0"/>
                  </a:endParaRPr>
                </a:p>
                <a:p>
                  <a:pPr algn="ctr"/>
                  <a:r>
                    <a:rPr lang="en-US" altLang="zh-CN" sz="1000" dirty="0">
                      <a:solidFill>
                        <a:schemeClr val="bg1"/>
                      </a:solidFill>
                      <a:latin typeface="Comic Sans MS" panose="030F0702030302020204" pitchFamily="66" charset="0"/>
                    </a:rPr>
                    <a:t>network</a:t>
                  </a: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grpSp>
          <p:grpSp>
            <p:nvGrpSpPr>
              <p:cNvPr id="7257" name="Group 378"/>
              <p:cNvGrpSpPr/>
              <p:nvPr/>
            </p:nvGrpSpPr>
            <p:grpSpPr>
              <a:xfrm>
                <a:off x="3658" y="1308"/>
                <a:ext cx="513" cy="432"/>
                <a:chOff x="3937" y="633"/>
                <a:chExt cx="513" cy="432"/>
              </a:xfrm>
            </p:grpSpPr>
            <p:sp>
              <p:nvSpPr>
                <p:cNvPr id="7258" name="Line 379"/>
                <p:cNvSpPr/>
                <p:nvPr/>
              </p:nvSpPr>
              <p:spPr>
                <a:xfrm>
                  <a:off x="4061" y="1035"/>
                  <a:ext cx="312" cy="1"/>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59" name="Line 380"/>
                <p:cNvSpPr/>
                <p:nvPr/>
              </p:nvSpPr>
              <p:spPr>
                <a:xfrm flipV="1">
                  <a:off x="4212" y="929"/>
                  <a:ext cx="1" cy="1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60" name="Oval 381"/>
                <p:cNvSpPr/>
                <p:nvPr/>
              </p:nvSpPr>
              <p:spPr>
                <a:xfrm>
                  <a:off x="4048" y="854"/>
                  <a:ext cx="313" cy="81"/>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261" name="Line 382"/>
                <p:cNvSpPr/>
                <p:nvPr/>
              </p:nvSpPr>
              <p:spPr>
                <a:xfrm>
                  <a:off x="4048"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62" name="Line 383"/>
                <p:cNvSpPr/>
                <p:nvPr/>
              </p:nvSpPr>
              <p:spPr>
                <a:xfrm>
                  <a:off x="4361"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63" name="Rectangle 384"/>
                <p:cNvSpPr/>
                <p:nvPr/>
              </p:nvSpPr>
              <p:spPr>
                <a:xfrm>
                  <a:off x="4048" y="847"/>
                  <a:ext cx="310" cy="4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264" name="Oval 385"/>
                <p:cNvSpPr/>
                <p:nvPr/>
              </p:nvSpPr>
              <p:spPr>
                <a:xfrm>
                  <a:off x="4045" y="788"/>
                  <a:ext cx="313" cy="95"/>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265" name="Group 386"/>
                <p:cNvGrpSpPr/>
                <p:nvPr/>
              </p:nvGrpSpPr>
              <p:grpSpPr>
                <a:xfrm>
                  <a:off x="4120" y="809"/>
                  <a:ext cx="156" cy="55"/>
                  <a:chOff x="2848" y="848"/>
                  <a:chExt cx="140" cy="98"/>
                </a:xfrm>
              </p:grpSpPr>
              <p:sp>
                <p:nvSpPr>
                  <p:cNvPr id="7276" name="Line 387"/>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277" name="Line 388"/>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278" name="Line 389"/>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266" name="Group 390"/>
                <p:cNvGrpSpPr/>
                <p:nvPr/>
              </p:nvGrpSpPr>
              <p:grpSpPr>
                <a:xfrm flipV="1">
                  <a:off x="4120" y="808"/>
                  <a:ext cx="156" cy="56"/>
                  <a:chOff x="2848" y="848"/>
                  <a:chExt cx="140" cy="98"/>
                </a:xfrm>
              </p:grpSpPr>
              <p:sp>
                <p:nvSpPr>
                  <p:cNvPr id="7273" name="Line 391"/>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274" name="Line 392"/>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275" name="Line 393"/>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267" name="Rectangle 394"/>
                <p:cNvSpPr/>
                <p:nvPr/>
              </p:nvSpPr>
              <p:spPr>
                <a:xfrm>
                  <a:off x="3996" y="732"/>
                  <a:ext cx="426" cy="306"/>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268" name="Rectangle 395"/>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269" name="Line 396"/>
                <p:cNvSpPr/>
                <p:nvPr/>
              </p:nvSpPr>
              <p:spPr>
                <a:xfrm>
                  <a:off x="3966" y="945"/>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70" name="Line 397"/>
                <p:cNvSpPr/>
                <p:nvPr/>
              </p:nvSpPr>
              <p:spPr>
                <a:xfrm>
                  <a:off x="3972" y="849"/>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71" name="Rectangle 398"/>
                <p:cNvSpPr/>
                <p:nvPr/>
              </p:nvSpPr>
              <p:spPr>
                <a:xfrm>
                  <a:off x="3966" y="756"/>
                  <a:ext cx="435" cy="9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272" name="Text Box 399"/>
                <p:cNvSpPr txBox="1"/>
                <p:nvPr/>
              </p:nvSpPr>
              <p:spPr>
                <a:xfrm>
                  <a:off x="3937" y="633"/>
                  <a:ext cx="513" cy="422"/>
                </a:xfrm>
                <a:prstGeom prst="rect">
                  <a:avLst/>
                </a:prstGeom>
                <a:noFill/>
                <a:ln w="9525">
                  <a:noFill/>
                </a:ln>
              </p:spPr>
              <p:txBody>
                <a:bodyPr>
                  <a:spAutoFit/>
                </a:bodyPr>
                <a:lstStyle/>
                <a:p>
                  <a:pPr algn="ctr"/>
                  <a:endParaRPr lang="zh-CN" altLang="en-US" sz="1000" dirty="0">
                    <a:latin typeface="Comic Sans MS" panose="030F0702030302020204" pitchFamily="66" charset="0"/>
                  </a:endParaRPr>
                </a:p>
                <a:p>
                  <a:pPr algn="ctr"/>
                  <a:r>
                    <a:rPr lang="en-US" altLang="zh-CN" sz="1000" dirty="0">
                      <a:solidFill>
                        <a:schemeClr val="bg1"/>
                      </a:solidFill>
                      <a:latin typeface="Comic Sans MS" panose="030F0702030302020204" pitchFamily="66" charset="0"/>
                    </a:rPr>
                    <a:t>network</a:t>
                  </a: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grpSp>
        </p:grpSp>
        <p:grpSp>
          <p:nvGrpSpPr>
            <p:cNvPr id="7231" name="Group 400"/>
            <p:cNvGrpSpPr/>
            <p:nvPr/>
          </p:nvGrpSpPr>
          <p:grpSpPr>
            <a:xfrm>
              <a:off x="7995" y="2113"/>
              <a:ext cx="6035" cy="5897"/>
              <a:chOff x="2935" y="969"/>
              <a:chExt cx="2414" cy="2359"/>
            </a:xfrm>
          </p:grpSpPr>
          <p:grpSp>
            <p:nvGrpSpPr>
              <p:cNvPr id="7232" name="Group 401"/>
              <p:cNvGrpSpPr/>
              <p:nvPr/>
            </p:nvGrpSpPr>
            <p:grpSpPr>
              <a:xfrm>
                <a:off x="2935" y="969"/>
                <a:ext cx="541" cy="523"/>
                <a:chOff x="2935" y="969"/>
                <a:chExt cx="541" cy="523"/>
              </a:xfrm>
            </p:grpSpPr>
            <p:sp>
              <p:nvSpPr>
                <p:cNvPr id="7242" name="Rectangle 402"/>
                <p:cNvSpPr/>
                <p:nvPr/>
              </p:nvSpPr>
              <p:spPr>
                <a:xfrm>
                  <a:off x="3018" y="969"/>
                  <a:ext cx="426" cy="489"/>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243" name="Rectangle 403"/>
                <p:cNvSpPr/>
                <p:nvPr/>
              </p:nvSpPr>
              <p:spPr>
                <a:xfrm>
                  <a:off x="2997" y="984"/>
                  <a:ext cx="435" cy="50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244" name="Rectangle 404"/>
                <p:cNvSpPr/>
                <p:nvPr/>
              </p:nvSpPr>
              <p:spPr>
                <a:xfrm>
                  <a:off x="3000" y="1185"/>
                  <a:ext cx="432" cy="108"/>
                </a:xfrm>
                <a:prstGeom prst="rect">
                  <a:avLst/>
                </a:prstGeom>
                <a:solidFill>
                  <a:srgbClr val="FF0000"/>
                </a:solidFill>
                <a:ln w="9525">
                  <a:noFill/>
                </a:ln>
              </p:spPr>
              <p:txBody>
                <a:bodyPr wrap="none" anchor="ctr"/>
                <a:lstStyle/>
                <a:p>
                  <a:endParaRPr lang="zh-CN" altLang="en-US" dirty="0">
                    <a:latin typeface="Arial" panose="020B0604020202020204" pitchFamily="34" charset="0"/>
                  </a:endParaRPr>
                </a:p>
              </p:txBody>
            </p:sp>
            <p:sp>
              <p:nvSpPr>
                <p:cNvPr id="7245" name="Text Box 405"/>
                <p:cNvSpPr txBox="1"/>
                <p:nvPr/>
              </p:nvSpPr>
              <p:spPr>
                <a:xfrm>
                  <a:off x="2935" y="978"/>
                  <a:ext cx="541" cy="514"/>
                </a:xfrm>
                <a:prstGeom prst="rect">
                  <a:avLst/>
                </a:prstGeom>
                <a:noFill/>
                <a:ln w="9525">
                  <a:noFill/>
                </a:ln>
              </p:spPr>
              <p:txBody>
                <a:bodyPr>
                  <a:spAutoFit/>
                </a:bodyPr>
                <a:lstStyle/>
                <a:p>
                  <a:pPr algn="ctr"/>
                  <a:r>
                    <a:rPr lang="en-US" altLang="zh-CN" sz="1000" dirty="0">
                      <a:latin typeface="Comic Sans MS" panose="030F0702030302020204" pitchFamily="66" charset="0"/>
                    </a:rPr>
                    <a:t>application</a:t>
                  </a:r>
                </a:p>
                <a:p>
                  <a:pPr algn="ctr"/>
                  <a:r>
                    <a:rPr lang="en-US" altLang="zh-CN" sz="1000" dirty="0">
                      <a:latin typeface="Comic Sans MS" panose="030F0702030302020204" pitchFamily="66" charset="0"/>
                    </a:rPr>
                    <a:t>transport</a:t>
                  </a:r>
                </a:p>
                <a:p>
                  <a:pPr algn="ctr"/>
                  <a:r>
                    <a:rPr lang="en-US" altLang="zh-CN" sz="1000" dirty="0">
                      <a:solidFill>
                        <a:schemeClr val="bg1"/>
                      </a:solidFill>
                      <a:latin typeface="Comic Sans MS" panose="030F0702030302020204" pitchFamily="66" charset="0"/>
                    </a:rPr>
                    <a:t>network</a:t>
                  </a:r>
                  <a:endParaRPr lang="en-US" altLang="zh-CN" sz="1000" dirty="0">
                    <a:latin typeface="Comic Sans MS" panose="030F0702030302020204" pitchFamily="66" charset="0"/>
                  </a:endParaRP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sp>
              <p:nvSpPr>
                <p:cNvPr id="7246" name="Line 406"/>
                <p:cNvSpPr/>
                <p:nvPr/>
              </p:nvSpPr>
              <p:spPr>
                <a:xfrm>
                  <a:off x="2997" y="1194"/>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47" name="Line 407"/>
                <p:cNvSpPr/>
                <p:nvPr/>
              </p:nvSpPr>
              <p:spPr>
                <a:xfrm>
                  <a:off x="3003" y="1290"/>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48" name="Line 408"/>
                <p:cNvSpPr/>
                <p:nvPr/>
              </p:nvSpPr>
              <p:spPr>
                <a:xfrm>
                  <a:off x="3003" y="1374"/>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49" name="Line 409"/>
                <p:cNvSpPr/>
                <p:nvPr/>
              </p:nvSpPr>
              <p:spPr>
                <a:xfrm>
                  <a:off x="3003" y="1092"/>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grpSp>
            <p:nvGrpSpPr>
              <p:cNvPr id="7233" name="Group 410"/>
              <p:cNvGrpSpPr/>
              <p:nvPr/>
            </p:nvGrpSpPr>
            <p:grpSpPr>
              <a:xfrm>
                <a:off x="4816" y="2805"/>
                <a:ext cx="533" cy="523"/>
                <a:chOff x="2956" y="969"/>
                <a:chExt cx="533" cy="523"/>
              </a:xfrm>
            </p:grpSpPr>
            <p:sp>
              <p:nvSpPr>
                <p:cNvPr id="7234" name="Rectangle 411"/>
                <p:cNvSpPr/>
                <p:nvPr/>
              </p:nvSpPr>
              <p:spPr>
                <a:xfrm>
                  <a:off x="3018" y="969"/>
                  <a:ext cx="426" cy="489"/>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235" name="Rectangle 412"/>
                <p:cNvSpPr/>
                <p:nvPr/>
              </p:nvSpPr>
              <p:spPr>
                <a:xfrm>
                  <a:off x="2997" y="984"/>
                  <a:ext cx="435" cy="50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236" name="Rectangle 413"/>
                <p:cNvSpPr/>
                <p:nvPr/>
              </p:nvSpPr>
              <p:spPr>
                <a:xfrm>
                  <a:off x="3000" y="1185"/>
                  <a:ext cx="432" cy="108"/>
                </a:xfrm>
                <a:prstGeom prst="rect">
                  <a:avLst/>
                </a:prstGeom>
                <a:solidFill>
                  <a:srgbClr val="FF0000"/>
                </a:solidFill>
                <a:ln w="9525">
                  <a:noFill/>
                </a:ln>
              </p:spPr>
              <p:txBody>
                <a:bodyPr wrap="none" anchor="ctr"/>
                <a:lstStyle/>
                <a:p>
                  <a:endParaRPr lang="zh-CN" altLang="en-US" dirty="0">
                    <a:latin typeface="Arial" panose="020B0604020202020204" pitchFamily="34" charset="0"/>
                  </a:endParaRPr>
                </a:p>
              </p:txBody>
            </p:sp>
            <p:sp>
              <p:nvSpPr>
                <p:cNvPr id="7237" name="Text Box 414"/>
                <p:cNvSpPr txBox="1"/>
                <p:nvPr/>
              </p:nvSpPr>
              <p:spPr>
                <a:xfrm>
                  <a:off x="2956" y="978"/>
                  <a:ext cx="533" cy="514"/>
                </a:xfrm>
                <a:prstGeom prst="rect">
                  <a:avLst/>
                </a:prstGeom>
                <a:noFill/>
                <a:ln w="9525">
                  <a:noFill/>
                </a:ln>
              </p:spPr>
              <p:txBody>
                <a:bodyPr>
                  <a:spAutoFit/>
                </a:bodyPr>
                <a:lstStyle/>
                <a:p>
                  <a:pPr algn="ctr"/>
                  <a:r>
                    <a:rPr lang="en-US" altLang="zh-CN" sz="1000" dirty="0">
                      <a:latin typeface="Comic Sans MS" panose="030F0702030302020204" pitchFamily="66" charset="0"/>
                    </a:rPr>
                    <a:t>application</a:t>
                  </a:r>
                </a:p>
                <a:p>
                  <a:pPr algn="ctr"/>
                  <a:r>
                    <a:rPr lang="en-US" altLang="zh-CN" sz="1000" dirty="0">
                      <a:latin typeface="Comic Sans MS" panose="030F0702030302020204" pitchFamily="66" charset="0"/>
                    </a:rPr>
                    <a:t>transport</a:t>
                  </a:r>
                </a:p>
                <a:p>
                  <a:pPr algn="ctr"/>
                  <a:r>
                    <a:rPr lang="en-US" altLang="zh-CN" sz="1000" dirty="0">
                      <a:solidFill>
                        <a:schemeClr val="bg1"/>
                      </a:solidFill>
                      <a:latin typeface="Comic Sans MS" panose="030F0702030302020204" pitchFamily="66" charset="0"/>
                    </a:rPr>
                    <a:t>network</a:t>
                  </a:r>
                  <a:endParaRPr lang="en-US" altLang="zh-CN" sz="1000" dirty="0">
                    <a:latin typeface="Comic Sans MS" panose="030F0702030302020204" pitchFamily="66" charset="0"/>
                  </a:endParaRP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sp>
              <p:nvSpPr>
                <p:cNvPr id="7238" name="Line 415"/>
                <p:cNvSpPr/>
                <p:nvPr/>
              </p:nvSpPr>
              <p:spPr>
                <a:xfrm>
                  <a:off x="2997" y="1194"/>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39" name="Line 416"/>
                <p:cNvSpPr/>
                <p:nvPr/>
              </p:nvSpPr>
              <p:spPr>
                <a:xfrm>
                  <a:off x="3003" y="1290"/>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40" name="Line 417"/>
                <p:cNvSpPr/>
                <p:nvPr/>
              </p:nvSpPr>
              <p:spPr>
                <a:xfrm>
                  <a:off x="3003" y="1374"/>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41" name="Line 418"/>
                <p:cNvSpPr/>
                <p:nvPr/>
              </p:nvSpPr>
              <p:spPr>
                <a:xfrm>
                  <a:off x="3003" y="1092"/>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grpSp>
      </p:gr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316"/>
                                        </p:tgtEl>
                                        <p:attrNameLst>
                                          <p:attrName>style.visibility</p:attrName>
                                        </p:attrNameLst>
                                      </p:cBhvr>
                                      <p:to>
                                        <p:strVal val="visible"/>
                                      </p:to>
                                    </p:set>
                                    <p:animEffect transition="in" filter="fade">
                                      <p:cBhvr>
                                        <p:cTn id="11" dur="1000"/>
                                        <p:tgtEl>
                                          <p:spTgt spid="13316"/>
                                        </p:tgtEl>
                                      </p:cBhvr>
                                    </p:animEffect>
                                    <p:anim calcmode="lin" valueType="num">
                                      <p:cBhvr>
                                        <p:cTn id="12" dur="1000" fill="hold"/>
                                        <p:tgtEl>
                                          <p:spTgt spid="13316"/>
                                        </p:tgtEl>
                                        <p:attrNameLst>
                                          <p:attrName>ppt_x</p:attrName>
                                        </p:attrNameLst>
                                      </p:cBhvr>
                                      <p:tavLst>
                                        <p:tav tm="0">
                                          <p:val>
                                            <p:strVal val="#ppt_x"/>
                                          </p:val>
                                        </p:tav>
                                        <p:tav tm="100000">
                                          <p:val>
                                            <p:strVal val="#ppt_x"/>
                                          </p:val>
                                        </p:tav>
                                      </p:tavLst>
                                    </p:anim>
                                    <p:anim calcmode="lin" valueType="num">
                                      <p:cBhvr>
                                        <p:cTn id="13" dur="1000" fill="hold"/>
                                        <p:tgtEl>
                                          <p:spTgt spid="1331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000"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par>
                          <p:cTn id="18" fill="hold">
                            <p:stCondLst>
                              <p:cond delay="2500"/>
                            </p:stCondLst>
                            <p:childTnLst>
                              <p:par>
                                <p:cTn id="19" presetID="22" presetClass="entr" presetSubtype="1"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3000"/>
                            </p:stCondLst>
                            <p:childTnLst>
                              <p:par>
                                <p:cTn id="23" presetID="22" presetClass="entr" presetSubtype="1" fill="hold" grpId="0" nodeType="afterEffect">
                                  <p:stCondLst>
                                    <p:cond delay="0"/>
                                  </p:stCondLst>
                                  <p:childTnLst>
                                    <p:set>
                                      <p:cBhvr>
                                        <p:cTn id="24" dur="1000" fill="hold">
                                          <p:stCondLst>
                                            <p:cond delay="0"/>
                                          </p:stCondLst>
                                        </p:cTn>
                                        <p:tgtEl>
                                          <p:spTgt spid="6"/>
                                        </p:tgtEl>
                                        <p:attrNameLst>
                                          <p:attrName>style.visibility</p:attrName>
                                        </p:attrNameLst>
                                      </p:cBhvr>
                                      <p:to>
                                        <p:strVal val="visible"/>
                                      </p:to>
                                    </p:set>
                                    <p:animEffect transition="in" filter="wipe(up)">
                                      <p:cBhvr>
                                        <p:cTn id="25" dur="1000"/>
                                        <p:tgtEl>
                                          <p:spTgt spid="6"/>
                                        </p:tgtEl>
                                      </p:cBhvr>
                                    </p:animEffect>
                                  </p:childTnLst>
                                </p:cTn>
                              </p:par>
                            </p:childTnLst>
                          </p:cTn>
                        </p:par>
                        <p:par>
                          <p:cTn id="26" fill="hold">
                            <p:stCondLst>
                              <p:cond delay="4000"/>
                            </p:stCondLst>
                            <p:childTnLst>
                              <p:par>
                                <p:cTn id="27" presetID="22" presetClass="entr" presetSubtype="8" fill="hold" grpId="0" nodeType="afterEffect">
                                  <p:stCondLst>
                                    <p:cond delay="0"/>
                                  </p:stCondLst>
                                  <p:childTnLst>
                                    <p:set>
                                      <p:cBhvr>
                                        <p:cTn id="28" dur="1000" fill="hold">
                                          <p:stCondLst>
                                            <p:cond delay="0"/>
                                          </p:stCondLst>
                                        </p:cTn>
                                        <p:tgtEl>
                                          <p:spTgt spid="3"/>
                                        </p:tgtEl>
                                        <p:attrNameLst>
                                          <p:attrName>style.visibility</p:attrName>
                                        </p:attrNameLst>
                                      </p:cBhvr>
                                      <p:to>
                                        <p:strVal val="visible"/>
                                      </p:to>
                                    </p:set>
                                    <p:animEffect transition="in" filter="wipe(left)">
                                      <p:cBhvr>
                                        <p:cTn id="29" dur="1000"/>
                                        <p:tgtEl>
                                          <p:spTgt spid="3"/>
                                        </p:tgtEl>
                                      </p:cBhvr>
                                    </p:animEffect>
                                  </p:childTnLst>
                                </p:cTn>
                              </p:par>
                            </p:childTnLst>
                          </p:cTn>
                        </p:par>
                        <p:par>
                          <p:cTn id="30" fill="hold">
                            <p:stCondLst>
                              <p:cond delay="5000"/>
                            </p:stCondLst>
                            <p:childTnLst>
                              <p:par>
                                <p:cTn id="31" presetID="42" presetClass="entr" presetSubtype="0"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3316" grpId="0"/>
      <p:bldP spid="10" grpId="0"/>
      <p:bldP spid="5" grpId="0" bldLvl="0" animBg="1"/>
      <p:bldP spid="6" grpId="0" bldLvl="0" animBg="1"/>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688850" y="286473"/>
            <a:ext cx="3590727"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下一代互联网</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IPv6</a:t>
            </a:r>
            <a:endPar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8"/>
          <p:cNvSpPr txBox="1"/>
          <p:nvPr/>
        </p:nvSpPr>
        <p:spPr>
          <a:xfrm>
            <a:off x="688850" y="906290"/>
            <a:ext cx="5238115" cy="540341"/>
          </a:xfrm>
          <a:prstGeom prst="rect">
            <a:avLst/>
          </a:prstGeom>
          <a:noFill/>
          <a:ln w="9525">
            <a:noFill/>
          </a:ln>
        </p:spPr>
        <p:txBody>
          <a:bodyPr wrap="square">
            <a:spAutoFit/>
          </a:bodyPr>
          <a:lstStyle/>
          <a:p>
            <a:pPr>
              <a:lnSpc>
                <a:spcPct val="150000"/>
              </a:lnSpc>
            </a:pPr>
            <a:r>
              <a:rPr lang="en-US" sz="2200" b="1" dirty="0">
                <a:latin typeface="微软雅黑" panose="020B0503020204020204" pitchFamily="34" charset="-122"/>
                <a:ea typeface="微软雅黑" panose="020B0503020204020204" pitchFamily="34" charset="-122"/>
                <a:cs typeface="微软雅黑" panose="020B0503020204020204" pitchFamily="34" charset="-122"/>
                <a:sym typeface="+mn-ea"/>
              </a:rPr>
              <a:t>4.4.1 IPv4</a:t>
            </a:r>
            <a:r>
              <a:rPr lang="zh-CN" altLang="en-US" sz="2200" b="1" dirty="0">
                <a:latin typeface="微软雅黑" panose="020B0503020204020204" pitchFamily="34" charset="-122"/>
                <a:ea typeface="微软雅黑" panose="020B0503020204020204" pitchFamily="34" charset="-122"/>
                <a:cs typeface="微软雅黑" panose="020B0503020204020204" pitchFamily="34" charset="-122"/>
                <a:sym typeface="+mn-ea"/>
              </a:rPr>
              <a:t>存在的问题</a:t>
            </a:r>
          </a:p>
        </p:txBody>
      </p:sp>
      <p:sp>
        <p:nvSpPr>
          <p:cNvPr id="9" name="文本框 1">
            <a:extLst>
              <a:ext uri="{FF2B5EF4-FFF2-40B4-BE49-F238E27FC236}">
                <a16:creationId xmlns:a16="http://schemas.microsoft.com/office/drawing/2014/main" id="{1542DA3A-D481-4F5A-963A-46CC81672CC3}"/>
              </a:ext>
            </a:extLst>
          </p:cNvPr>
          <p:cNvSpPr txBox="1">
            <a:spLocks noChangeArrowheads="1"/>
          </p:cNvSpPr>
          <p:nvPr/>
        </p:nvSpPr>
        <p:spPr bwMode="auto">
          <a:xfrm>
            <a:off x="688849" y="1680645"/>
            <a:ext cx="6127944" cy="4119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b="1">
                <a:solidFill>
                  <a:schemeClr val="tx1"/>
                </a:solidFill>
                <a:latin typeface="Arial" panose="020B0604020202020204" pitchFamily="34" charset="0"/>
                <a:ea typeface="宋体" panose="02010600030101010101" pitchFamily="2" charset="-122"/>
              </a:defRPr>
            </a:lvl1pPr>
            <a:lvl2pPr marL="800100" indent="-34290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20000"/>
              </a:lnSpc>
              <a:buFont typeface="Wingdings" panose="05000000000000000000" pitchFamily="2" charset="2"/>
              <a:buChar char="Ø"/>
              <a:defRPr/>
            </a:pPr>
            <a:r>
              <a:rPr lang="zh-CN" altLang="en-US" sz="2000" dirty="0">
                <a:latin typeface="Times New Roman" panose="02020603050405020304" pitchFamily="18" charset="0"/>
                <a:ea typeface="黑体" panose="02010609060101010101" pitchFamily="49" charset="-122"/>
              </a:rPr>
              <a:t>全球</a:t>
            </a:r>
            <a:r>
              <a:rPr lang="en-US" altLang="zh-CN" sz="2000" dirty="0">
                <a:latin typeface="Times New Roman" panose="02020603050405020304" pitchFamily="18" charset="0"/>
                <a:ea typeface="黑体" panose="02010609060101010101" pitchFamily="49" charset="-122"/>
              </a:rPr>
              <a:t>IPv4</a:t>
            </a:r>
            <a:r>
              <a:rPr lang="zh-CN" altLang="en-US" sz="2000" dirty="0">
                <a:latin typeface="Times New Roman" panose="02020603050405020304" pitchFamily="18" charset="0"/>
                <a:ea typeface="黑体" panose="02010609060101010101" pitchFamily="49" charset="-122"/>
              </a:rPr>
              <a:t>现状</a:t>
            </a:r>
            <a:endParaRPr lang="en-US" altLang="zh-CN" sz="2000" dirty="0">
              <a:latin typeface="Times New Roman" panose="02020603050405020304" pitchFamily="18" charset="0"/>
              <a:ea typeface="黑体" panose="02010609060101010101" pitchFamily="49" charset="-122"/>
            </a:endParaRPr>
          </a:p>
          <a:p>
            <a:pPr lvl="1">
              <a:lnSpc>
                <a:spcPct val="120000"/>
              </a:lnSpc>
              <a:buFont typeface="Arial" panose="020B0604020202020204" pitchFamily="34" charset="0"/>
              <a:buChar char="•"/>
              <a:defRPr/>
            </a:pPr>
            <a:r>
              <a:rPr lang="zh-CN" altLang="en-US" sz="2000" b="0" dirty="0">
                <a:latin typeface="Times New Roman" panose="02020603050405020304" pitchFamily="18" charset="0"/>
                <a:ea typeface="黑体" panose="02010609060101010101" pitchFamily="49" charset="-122"/>
                <a:cs typeface="Times New Roman" pitchFamily="18" charset="0"/>
              </a:rPr>
              <a:t>全球所有</a:t>
            </a:r>
            <a:r>
              <a:rPr lang="en-US" altLang="zh-CN" sz="2000" b="0" dirty="0">
                <a:latin typeface="Times New Roman" panose="02020603050405020304" pitchFamily="18" charset="0"/>
                <a:ea typeface="黑体" panose="02010609060101010101" pitchFamily="49" charset="-122"/>
                <a:cs typeface="Times New Roman" pitchFamily="18" charset="0"/>
              </a:rPr>
              <a:t>43</a:t>
            </a:r>
            <a:r>
              <a:rPr lang="zh-CN" altLang="en-US" sz="2000" b="0" dirty="0">
                <a:latin typeface="Times New Roman" panose="02020603050405020304" pitchFamily="18" charset="0"/>
                <a:ea typeface="黑体" panose="02010609060101010101" pitchFamily="49" charset="-122"/>
                <a:cs typeface="Times New Roman" pitchFamily="18" charset="0"/>
              </a:rPr>
              <a:t>亿个</a:t>
            </a:r>
            <a:r>
              <a:rPr lang="en-US" altLang="zh-CN" sz="2000" b="0" dirty="0">
                <a:latin typeface="Times New Roman" panose="02020603050405020304" pitchFamily="18" charset="0"/>
                <a:ea typeface="黑体" panose="02010609060101010101" pitchFamily="49" charset="-122"/>
                <a:cs typeface="Times New Roman" pitchFamily="18" charset="0"/>
              </a:rPr>
              <a:t>IPv4</a:t>
            </a:r>
            <a:r>
              <a:rPr lang="zh-CN" altLang="en-US" sz="2000" b="0" dirty="0">
                <a:latin typeface="Times New Roman" panose="02020603050405020304" pitchFamily="18" charset="0"/>
                <a:ea typeface="黑体" panose="02010609060101010101" pitchFamily="49" charset="-122"/>
                <a:cs typeface="Times New Roman" pitchFamily="18" charset="0"/>
              </a:rPr>
              <a:t>地址已全部分配完毕</a:t>
            </a:r>
            <a:endParaRPr lang="en-US" altLang="zh-CN" sz="2000" b="0" dirty="0">
              <a:latin typeface="Times New Roman" panose="02020603050405020304" pitchFamily="18" charset="0"/>
              <a:ea typeface="黑体" panose="02010609060101010101" pitchFamily="49" charset="-122"/>
              <a:cs typeface="Times New Roman" pitchFamily="18" charset="0"/>
            </a:endParaRPr>
          </a:p>
          <a:p>
            <a:pPr lvl="1">
              <a:lnSpc>
                <a:spcPct val="120000"/>
              </a:lnSpc>
              <a:buFont typeface="Arial" panose="020B0604020202020204" pitchFamily="34" charset="0"/>
              <a:buChar char="•"/>
              <a:defRPr/>
            </a:pPr>
            <a:r>
              <a:rPr lang="en-US" altLang="zh-CN" sz="2000" b="0" dirty="0">
                <a:latin typeface="Times New Roman" panose="02020603050405020304" pitchFamily="18" charset="0"/>
                <a:ea typeface="黑体" panose="02010609060101010101" pitchFamily="49" charset="-122"/>
                <a:cs typeface="Times New Roman" pitchFamily="18" charset="0"/>
              </a:rPr>
              <a:t>IPv4</a:t>
            </a:r>
            <a:r>
              <a:rPr lang="zh-CN" altLang="en-US" sz="2000" b="0" dirty="0">
                <a:latin typeface="Times New Roman" panose="02020603050405020304" pitchFamily="18" charset="0"/>
                <a:ea typeface="黑体" panose="02010609060101010101" pitchFamily="49" charset="-122"/>
                <a:cs typeface="Times New Roman" pitchFamily="18" charset="0"/>
              </a:rPr>
              <a:t>面临的很多问题已经无法用“补丁”的办法来解决</a:t>
            </a:r>
            <a:endParaRPr lang="en-US" altLang="zh-CN" sz="2000" b="0" dirty="0">
              <a:latin typeface="Times New Roman" panose="02020603050405020304" pitchFamily="18" charset="0"/>
              <a:ea typeface="黑体" panose="02010609060101010101" pitchFamily="49" charset="-122"/>
              <a:cs typeface="Times New Roman" pitchFamily="18" charset="0"/>
            </a:endParaRPr>
          </a:p>
          <a:p>
            <a:pPr lvl="1">
              <a:lnSpc>
                <a:spcPct val="120000"/>
              </a:lnSpc>
              <a:buFont typeface="Arial" panose="020B0604020202020204" pitchFamily="34" charset="0"/>
              <a:buChar char="•"/>
              <a:defRPr/>
            </a:pPr>
            <a:r>
              <a:rPr lang="zh-CN" altLang="en-US" sz="2000" b="0" dirty="0">
                <a:latin typeface="Times New Roman" panose="02020603050405020304" pitchFamily="18" charset="0"/>
                <a:ea typeface="黑体" panose="02010609060101010101" pitchFamily="49" charset="-122"/>
                <a:cs typeface="Times New Roman" pitchFamily="18" charset="0"/>
              </a:rPr>
              <a:t>只能设计新的协议统一加以考虑和解决</a:t>
            </a:r>
            <a:endParaRPr lang="en-US" altLang="zh-CN" sz="2000" b="0" dirty="0">
              <a:latin typeface="Times New Roman" panose="02020603050405020304" pitchFamily="18" charset="0"/>
              <a:ea typeface="黑体" panose="02010609060101010101" pitchFamily="49" charset="-122"/>
              <a:cs typeface="Times New Roman" pitchFamily="18" charset="0"/>
            </a:endParaRPr>
          </a:p>
          <a:p>
            <a:pPr marL="342900" indent="-342900">
              <a:lnSpc>
                <a:spcPct val="120000"/>
              </a:lnSpc>
              <a:buFont typeface="Wingdings" panose="05000000000000000000" pitchFamily="2" charset="2"/>
              <a:buChar char="Ø"/>
              <a:defRPr/>
            </a:pPr>
            <a:endParaRPr lang="en-US" altLang="zh-CN" sz="2000" dirty="0">
              <a:latin typeface="Times New Roman" panose="02020603050405020304" pitchFamily="18" charset="0"/>
              <a:ea typeface="黑体" panose="02010609060101010101" pitchFamily="49" charset="-122"/>
            </a:endParaRPr>
          </a:p>
          <a:p>
            <a:pPr marL="342900" indent="-342900">
              <a:lnSpc>
                <a:spcPct val="120000"/>
              </a:lnSpc>
              <a:buFont typeface="Wingdings" panose="05000000000000000000" pitchFamily="2" charset="2"/>
              <a:buChar char="Ø"/>
              <a:defRPr/>
            </a:pPr>
            <a:r>
              <a:rPr lang="zh-CN" altLang="en-US" sz="2000" dirty="0">
                <a:latin typeface="Times New Roman" panose="02020603050405020304" pitchFamily="18" charset="0"/>
                <a:ea typeface="黑体" panose="02010609060101010101" pitchFamily="49" charset="-122"/>
              </a:rPr>
              <a:t>我国</a:t>
            </a:r>
            <a:r>
              <a:rPr lang="en-US" altLang="zh-CN" sz="2000" dirty="0">
                <a:latin typeface="Times New Roman" panose="02020603050405020304" pitchFamily="18" charset="0"/>
                <a:ea typeface="黑体" panose="02010609060101010101" pitchFamily="49" charset="-122"/>
              </a:rPr>
              <a:t>IPv4</a:t>
            </a:r>
            <a:r>
              <a:rPr lang="zh-CN" altLang="en-US" sz="2000" dirty="0">
                <a:latin typeface="Times New Roman" panose="02020603050405020304" pitchFamily="18" charset="0"/>
                <a:ea typeface="黑体" panose="02010609060101010101" pitchFamily="49" charset="-122"/>
              </a:rPr>
              <a:t>现状</a:t>
            </a:r>
            <a:endParaRPr lang="en-US" altLang="zh-CN" sz="2000" dirty="0">
              <a:latin typeface="Times New Roman" panose="02020603050405020304" pitchFamily="18" charset="0"/>
              <a:ea typeface="黑体" panose="02010609060101010101" pitchFamily="49" charset="-122"/>
            </a:endParaRPr>
          </a:p>
          <a:p>
            <a:pPr marL="857250" lvl="1">
              <a:lnSpc>
                <a:spcPct val="120000"/>
              </a:lnSpc>
              <a:buFont typeface="Arial" panose="020B0604020202020204" pitchFamily="34" charset="0"/>
              <a:buChar char="•"/>
              <a:defRPr/>
            </a:pPr>
            <a:r>
              <a:rPr lang="zh-CN" altLang="en-US" sz="2000" b="0" dirty="0">
                <a:latin typeface="Times New Roman" panose="02020603050405020304" pitchFamily="18" charset="0"/>
                <a:ea typeface="黑体" panose="02010609060101010101" pitchFamily="49" charset="-122"/>
              </a:rPr>
              <a:t>中国</a:t>
            </a:r>
            <a:r>
              <a:rPr lang="en-US" altLang="zh-CN" sz="2000" b="0" dirty="0">
                <a:latin typeface="Times New Roman" panose="02020603050405020304" pitchFamily="18" charset="0"/>
                <a:ea typeface="黑体" panose="02010609060101010101" pitchFamily="49" charset="-122"/>
              </a:rPr>
              <a:t>IP</a:t>
            </a:r>
            <a:r>
              <a:rPr lang="zh-CN" altLang="en-US" sz="2000" b="0" dirty="0">
                <a:latin typeface="Times New Roman" panose="02020603050405020304" pitchFamily="18" charset="0"/>
                <a:ea typeface="黑体" panose="02010609060101010101" pitchFamily="49" charset="-122"/>
              </a:rPr>
              <a:t>地址约</a:t>
            </a:r>
            <a:r>
              <a:rPr lang="en-US" altLang="zh-CN" sz="2000" b="0" dirty="0">
                <a:latin typeface="Times New Roman" panose="02020603050405020304" pitchFamily="18" charset="0"/>
                <a:ea typeface="黑体" panose="02010609060101010101" pitchFamily="49" charset="-122"/>
              </a:rPr>
              <a:t>3.01</a:t>
            </a:r>
            <a:r>
              <a:rPr lang="zh-CN" altLang="en-US" sz="2000" b="0" dirty="0">
                <a:latin typeface="Times New Roman" panose="02020603050405020304" pitchFamily="18" charset="0"/>
                <a:ea typeface="黑体" panose="02010609060101010101" pitchFamily="49" charset="-122"/>
              </a:rPr>
              <a:t>亿个</a:t>
            </a:r>
            <a:r>
              <a:rPr lang="en-US" altLang="zh-CN" sz="2000" b="0" dirty="0">
                <a:latin typeface="Times New Roman" panose="02020603050405020304" pitchFamily="18" charset="0"/>
                <a:ea typeface="黑体" panose="02010609060101010101" pitchFamily="49" charset="-122"/>
              </a:rPr>
              <a:t>IPv4</a:t>
            </a:r>
            <a:r>
              <a:rPr lang="zh-CN" altLang="en-US" sz="2000" b="0" dirty="0">
                <a:latin typeface="Times New Roman" panose="02020603050405020304" pitchFamily="18" charset="0"/>
                <a:ea typeface="黑体" panose="02010609060101010101" pitchFamily="49" charset="-122"/>
              </a:rPr>
              <a:t>地址，服务</a:t>
            </a:r>
            <a:r>
              <a:rPr lang="en-US" altLang="zh-CN" sz="2000" b="0" dirty="0">
                <a:latin typeface="Times New Roman" panose="02020603050405020304" pitchFamily="18" charset="0"/>
                <a:ea typeface="黑体" panose="02010609060101010101" pitchFamily="49" charset="-122"/>
              </a:rPr>
              <a:t>7.41</a:t>
            </a:r>
            <a:r>
              <a:rPr lang="zh-CN" altLang="en-US" sz="2000" b="0" dirty="0">
                <a:latin typeface="Times New Roman" panose="02020603050405020304" pitchFamily="18" charset="0"/>
                <a:ea typeface="黑体" panose="02010609060101010101" pitchFamily="49" charset="-122"/>
              </a:rPr>
              <a:t>亿互联网用户，远低于日韩。</a:t>
            </a:r>
            <a:endParaRPr lang="en-US" altLang="zh-CN" sz="2000" b="0" dirty="0">
              <a:latin typeface="Times New Roman" panose="02020603050405020304" pitchFamily="18" charset="0"/>
              <a:ea typeface="黑体" panose="02010609060101010101" pitchFamily="49" charset="-122"/>
            </a:endParaRPr>
          </a:p>
          <a:p>
            <a:pPr marL="857250" lvl="1">
              <a:lnSpc>
                <a:spcPct val="120000"/>
              </a:lnSpc>
              <a:buFont typeface="Arial" panose="020B0604020202020204" pitchFamily="34" charset="0"/>
              <a:buChar char="•"/>
              <a:defRPr/>
            </a:pPr>
            <a:r>
              <a:rPr lang="zh-CN" altLang="en-US" sz="2000" b="0" dirty="0">
                <a:latin typeface="Times New Roman" panose="02020603050405020304" pitchFamily="18" charset="0"/>
                <a:ea typeface="黑体" panose="02010609060101010101" pitchFamily="49" charset="-122"/>
              </a:rPr>
              <a:t>中国的设备数量超过</a:t>
            </a:r>
            <a:r>
              <a:rPr lang="en-US" altLang="zh-CN" sz="2000" b="0" dirty="0">
                <a:latin typeface="Times New Roman" panose="02020603050405020304" pitchFamily="18" charset="0"/>
                <a:ea typeface="黑体" panose="02010609060101010101" pitchFamily="49" charset="-122"/>
              </a:rPr>
              <a:t>10</a:t>
            </a:r>
            <a:r>
              <a:rPr lang="zh-CN" altLang="en-US" sz="2000" b="0" dirty="0">
                <a:latin typeface="Times New Roman" panose="02020603050405020304" pitchFamily="18" charset="0"/>
                <a:ea typeface="黑体" panose="02010609060101010101" pitchFamily="49" charset="-122"/>
              </a:rPr>
              <a:t>亿个，平均</a:t>
            </a:r>
            <a:r>
              <a:rPr lang="en-US" altLang="zh-CN" sz="2000" b="0" dirty="0">
                <a:latin typeface="Times New Roman" panose="02020603050405020304" pitchFamily="18" charset="0"/>
                <a:ea typeface="黑体" panose="02010609060101010101" pitchFamily="49" charset="-122"/>
              </a:rPr>
              <a:t>IPv4</a:t>
            </a:r>
            <a:r>
              <a:rPr lang="zh-CN" altLang="en-US" sz="2000" b="0" dirty="0">
                <a:latin typeface="Times New Roman" panose="02020603050405020304" pitchFamily="18" charset="0"/>
                <a:ea typeface="黑体" panose="02010609060101010101" pitchFamily="49" charset="-122"/>
              </a:rPr>
              <a:t>地址共享率约为</a:t>
            </a:r>
            <a:r>
              <a:rPr lang="en-US" altLang="zh-CN" sz="2000" b="0" dirty="0">
                <a:latin typeface="Times New Roman" panose="02020603050405020304" pitchFamily="18" charset="0"/>
                <a:ea typeface="黑体" panose="02010609060101010101" pitchFamily="49" charset="-122"/>
              </a:rPr>
              <a:t>3</a:t>
            </a:r>
            <a:r>
              <a:rPr lang="zh-CN" altLang="en-US" sz="2000" b="0" dirty="0">
                <a:latin typeface="Times New Roman" panose="02020603050405020304" pitchFamily="18" charset="0"/>
                <a:ea typeface="黑体" panose="02010609060101010101" pitchFamily="49" charset="-122"/>
              </a:rPr>
              <a:t>个设备</a:t>
            </a:r>
            <a:r>
              <a:rPr lang="en-US" altLang="zh-CN" sz="2000" b="0" dirty="0">
                <a:latin typeface="Times New Roman" panose="02020603050405020304" pitchFamily="18" charset="0"/>
                <a:ea typeface="黑体" panose="02010609060101010101" pitchFamily="49" charset="-122"/>
              </a:rPr>
              <a:t>/IP</a:t>
            </a:r>
            <a:r>
              <a:rPr lang="zh-CN" altLang="en-US" sz="2000" b="0" dirty="0">
                <a:latin typeface="Times New Roman" panose="02020603050405020304" pitchFamily="18" charset="0"/>
                <a:ea typeface="黑体" panose="02010609060101010101" pitchFamily="49" charset="-122"/>
              </a:rPr>
              <a:t>地址</a:t>
            </a:r>
          </a:p>
        </p:txBody>
      </p:sp>
      <p:pic>
        <p:nvPicPr>
          <p:cNvPr id="11" name="Picture 33" descr="https://inews.gtimg.com/newsapp_bt/0/10845754496/1000">
            <a:extLst>
              <a:ext uri="{FF2B5EF4-FFF2-40B4-BE49-F238E27FC236}">
                <a16:creationId xmlns:a16="http://schemas.microsoft.com/office/drawing/2014/main" id="{CCC38187-16D1-4BA1-A5B5-3E4FCAC85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1736" y="1680645"/>
            <a:ext cx="3592512"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6994444"/>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688850" y="286473"/>
            <a:ext cx="3590727"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下一代互联网</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IPv6</a:t>
            </a:r>
            <a:endPar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8"/>
          <p:cNvSpPr txBox="1"/>
          <p:nvPr/>
        </p:nvSpPr>
        <p:spPr>
          <a:xfrm>
            <a:off x="688850" y="906290"/>
            <a:ext cx="5238115" cy="540341"/>
          </a:xfrm>
          <a:prstGeom prst="rect">
            <a:avLst/>
          </a:prstGeom>
          <a:noFill/>
          <a:ln w="9525">
            <a:noFill/>
          </a:ln>
        </p:spPr>
        <p:txBody>
          <a:bodyPr wrap="square">
            <a:spAutoFit/>
          </a:bodyPr>
          <a:lstStyle/>
          <a:p>
            <a:pPr>
              <a:lnSpc>
                <a:spcPct val="150000"/>
              </a:lnSpc>
            </a:pPr>
            <a:r>
              <a:rPr 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4.4.1 IPv4</a:t>
            </a:r>
            <a:r>
              <a:rPr lang="zh-CN" alt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存在的问题</a:t>
            </a:r>
          </a:p>
        </p:txBody>
      </p:sp>
      <p:sp>
        <p:nvSpPr>
          <p:cNvPr id="10" name="文本框 1">
            <a:extLst>
              <a:ext uri="{FF2B5EF4-FFF2-40B4-BE49-F238E27FC236}">
                <a16:creationId xmlns:a16="http://schemas.microsoft.com/office/drawing/2014/main" id="{ABE0E53B-035E-459B-8992-D2C920D107A4}"/>
              </a:ext>
            </a:extLst>
          </p:cNvPr>
          <p:cNvSpPr txBox="1">
            <a:spLocks noChangeArrowheads="1"/>
          </p:cNvSpPr>
          <p:nvPr/>
        </p:nvSpPr>
        <p:spPr bwMode="auto">
          <a:xfrm>
            <a:off x="688849" y="1704191"/>
            <a:ext cx="10464475" cy="372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b="1">
                <a:solidFill>
                  <a:schemeClr val="tx1"/>
                </a:solidFill>
                <a:latin typeface="Arial" panose="020B0604020202020204" pitchFamily="34" charset="0"/>
                <a:ea typeface="宋体" panose="02010600030101010101" pitchFamily="2" charset="-122"/>
              </a:defRPr>
            </a:lvl1pPr>
            <a:lvl2pPr marL="800100" indent="-34290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en-US" altLang="zh-CN" sz="2000" dirty="0">
                <a:latin typeface="Times New Roman" panose="02020603050405020304" pitchFamily="18" charset="0"/>
                <a:ea typeface="黑体" panose="02010609060101010101" pitchFamily="49" charset="-122"/>
              </a:rPr>
              <a:t>CIDR</a:t>
            </a:r>
            <a:r>
              <a:rPr lang="zh-CN" altLang="en-US" sz="2000" dirty="0">
                <a:latin typeface="Times New Roman" panose="02020603050405020304" pitchFamily="18" charset="0"/>
                <a:ea typeface="黑体" panose="02010609060101010101" pitchFamily="49" charset="-122"/>
              </a:rPr>
              <a:t>与</a:t>
            </a:r>
            <a:r>
              <a:rPr lang="en-US" altLang="zh-CN" sz="2000" dirty="0">
                <a:latin typeface="Times New Roman" panose="02020603050405020304" pitchFamily="18" charset="0"/>
                <a:ea typeface="黑体" panose="02010609060101010101" pitchFamily="49" charset="-122"/>
              </a:rPr>
              <a:t>NAT</a:t>
            </a:r>
            <a:r>
              <a:rPr lang="zh-CN" altLang="en-US" sz="2000" dirty="0">
                <a:latin typeface="Times New Roman" panose="02020603050405020304" pitchFamily="18" charset="0"/>
                <a:ea typeface="黑体" panose="02010609060101010101" pitchFamily="49" charset="-122"/>
              </a:rPr>
              <a:t>带来的问题</a:t>
            </a:r>
            <a:endParaRPr lang="en-US" altLang="zh-CN" sz="2000" dirty="0">
              <a:latin typeface="Times New Roman" panose="02020603050405020304" pitchFamily="18" charset="0"/>
              <a:ea typeface="黑体" panose="02010609060101010101" pitchFamily="49" charset="-122"/>
            </a:endParaRPr>
          </a:p>
          <a:p>
            <a:pPr lvl="1">
              <a:lnSpc>
                <a:spcPct val="150000"/>
              </a:lnSpc>
              <a:buFont typeface="Arial" panose="020B0604020202020204" pitchFamily="34" charset="0"/>
              <a:buChar char="•"/>
            </a:pPr>
            <a:r>
              <a:rPr lang="en-US" altLang="zh-CN" sz="2000" b="0" dirty="0">
                <a:latin typeface="Times New Roman" panose="02020603050405020304" pitchFamily="18" charset="0"/>
                <a:ea typeface="黑体" panose="02010609060101010101" pitchFamily="49" charset="-122"/>
              </a:rPr>
              <a:t>NAT</a:t>
            </a:r>
            <a:r>
              <a:rPr lang="zh-CN" altLang="en-US" sz="2000" b="0" dirty="0">
                <a:latin typeface="Times New Roman" panose="02020603050405020304" pitchFamily="18" charset="0"/>
                <a:ea typeface="黑体" panose="02010609060101010101" pitchFamily="49" charset="-122"/>
              </a:rPr>
              <a:t>破坏了全球</a:t>
            </a:r>
            <a:r>
              <a:rPr lang="zh-CN" altLang="en-US" sz="2000" b="0" dirty="0">
                <a:solidFill>
                  <a:srgbClr val="FF0000"/>
                </a:solidFill>
                <a:latin typeface="Times New Roman" panose="02020603050405020304" pitchFamily="18" charset="0"/>
                <a:ea typeface="黑体" panose="02010609060101010101" pitchFamily="49" charset="-122"/>
              </a:rPr>
              <a:t>地址唯一性和稳定性</a:t>
            </a:r>
            <a:endParaRPr lang="en-US" altLang="zh-CN" sz="2000" b="0" dirty="0">
              <a:solidFill>
                <a:srgbClr val="FF0000"/>
              </a:solidFill>
              <a:latin typeface="Times New Roman" panose="02020603050405020304" pitchFamily="18" charset="0"/>
              <a:ea typeface="黑体" panose="02010609060101010101" pitchFamily="49" charset="-122"/>
            </a:endParaRPr>
          </a:p>
          <a:p>
            <a:pPr lvl="1">
              <a:lnSpc>
                <a:spcPct val="150000"/>
              </a:lnSpc>
              <a:buFont typeface="Arial" panose="020B0604020202020204" pitchFamily="34" charset="0"/>
              <a:buChar char="•"/>
            </a:pPr>
            <a:r>
              <a:rPr lang="en-US" altLang="zh-CN" sz="2000" b="0" dirty="0">
                <a:latin typeface="Times New Roman" panose="02020603050405020304" pitchFamily="18" charset="0"/>
                <a:ea typeface="黑体" panose="02010609060101010101" pitchFamily="49" charset="-122"/>
              </a:rPr>
              <a:t>NAT</a:t>
            </a:r>
            <a:r>
              <a:rPr lang="zh-CN" altLang="en-US" sz="2000" b="0" dirty="0">
                <a:latin typeface="Times New Roman" panose="02020603050405020304" pitchFamily="18" charset="0"/>
                <a:ea typeface="黑体" panose="02010609060101010101" pitchFamily="49" charset="-122"/>
              </a:rPr>
              <a:t>破坏了</a:t>
            </a:r>
            <a:r>
              <a:rPr lang="zh-CN" altLang="en-US" sz="2000" b="0" dirty="0">
                <a:solidFill>
                  <a:srgbClr val="FF0000"/>
                </a:solidFill>
                <a:latin typeface="Times New Roman" panose="02020603050405020304" pitchFamily="18" charset="0"/>
                <a:ea typeface="黑体" panose="02010609060101010101" pitchFamily="49" charset="-122"/>
              </a:rPr>
              <a:t>端到端的特性</a:t>
            </a:r>
            <a:r>
              <a:rPr lang="zh-CN" altLang="en-US" sz="2000" b="0" dirty="0">
                <a:latin typeface="Times New Roman" panose="02020603050405020304" pitchFamily="18" charset="0"/>
                <a:ea typeface="黑体" panose="02010609060101010101" pitchFamily="49" charset="-122"/>
              </a:rPr>
              <a:t>，使得</a:t>
            </a:r>
            <a:r>
              <a:rPr lang="en-US" altLang="zh-CN" sz="2000" b="0" dirty="0">
                <a:latin typeface="Times New Roman" panose="02020603050405020304" pitchFamily="18" charset="0"/>
                <a:ea typeface="黑体" panose="02010609060101010101" pitchFamily="49" charset="-122"/>
              </a:rPr>
              <a:t>NAT</a:t>
            </a:r>
            <a:r>
              <a:rPr lang="zh-CN" altLang="en-US" sz="2000" b="0" dirty="0">
                <a:latin typeface="Times New Roman" panose="02020603050405020304" pitchFamily="18" charset="0"/>
                <a:ea typeface="黑体" panose="02010609060101010101" pitchFamily="49" charset="-122"/>
              </a:rPr>
              <a:t>后面的私有地址用户在互联网上不可见</a:t>
            </a:r>
            <a:endParaRPr lang="en-US" altLang="zh-CN" sz="2000" b="0" dirty="0">
              <a:latin typeface="Times New Roman" panose="02020603050405020304" pitchFamily="18" charset="0"/>
              <a:ea typeface="黑体" panose="02010609060101010101" pitchFamily="49" charset="-122"/>
            </a:endParaRPr>
          </a:p>
          <a:p>
            <a:pPr lvl="1">
              <a:lnSpc>
                <a:spcPct val="150000"/>
              </a:lnSpc>
              <a:buFont typeface="Arial" panose="020B0604020202020204" pitchFamily="34" charset="0"/>
              <a:buChar char="•"/>
            </a:pPr>
            <a:r>
              <a:rPr lang="en-US" altLang="zh-CN" sz="2000" b="0" dirty="0">
                <a:latin typeface="Times New Roman" panose="02020603050405020304" pitchFamily="18" charset="0"/>
                <a:ea typeface="黑体" panose="02010609060101010101" pitchFamily="49" charset="-122"/>
              </a:rPr>
              <a:t>NAT</a:t>
            </a:r>
            <a:r>
              <a:rPr lang="zh-CN" altLang="en-US" sz="2000" b="0" dirty="0">
                <a:latin typeface="Times New Roman" panose="02020603050405020304" pitchFamily="18" charset="0"/>
                <a:ea typeface="黑体" panose="02010609060101010101" pitchFamily="49" charset="-122"/>
              </a:rPr>
              <a:t>容易发生</a:t>
            </a:r>
            <a:r>
              <a:rPr lang="zh-CN" altLang="en-US" sz="2000" b="0" dirty="0">
                <a:solidFill>
                  <a:srgbClr val="FF0000"/>
                </a:solidFill>
                <a:latin typeface="Times New Roman" panose="02020603050405020304" pitchFamily="18" charset="0"/>
                <a:ea typeface="黑体" panose="02010609060101010101" pitchFamily="49" charset="-122"/>
              </a:rPr>
              <a:t>单点故障</a:t>
            </a:r>
            <a:r>
              <a:rPr lang="zh-CN" altLang="en-US" sz="2000" b="0" dirty="0">
                <a:latin typeface="Times New Roman" panose="02020603050405020304" pitchFamily="18" charset="0"/>
                <a:ea typeface="黑体" panose="02010609060101010101" pitchFamily="49" charset="-122"/>
              </a:rPr>
              <a:t>，</a:t>
            </a:r>
            <a:r>
              <a:rPr lang="en-US" altLang="zh-CN" sz="2000" b="0" dirty="0">
                <a:latin typeface="Times New Roman" panose="02020603050405020304" pitchFamily="18" charset="0"/>
                <a:ea typeface="黑体" panose="02010609060101010101" pitchFamily="49" charset="-122"/>
              </a:rPr>
              <a:t>NAT</a:t>
            </a:r>
            <a:r>
              <a:rPr lang="zh-CN" altLang="en-US" sz="2000" b="0" dirty="0">
                <a:latin typeface="Times New Roman" panose="02020603050405020304" pitchFamily="18" charset="0"/>
                <a:ea typeface="黑体" panose="02010609060101010101" pitchFamily="49" charset="-122"/>
              </a:rPr>
              <a:t>设备必须要维护公网和私网两个地址的映射关系。一旦主</a:t>
            </a:r>
            <a:r>
              <a:rPr lang="en-US" altLang="zh-CN" sz="2000" b="0" dirty="0">
                <a:latin typeface="Times New Roman" panose="02020603050405020304" pitchFamily="18" charset="0"/>
                <a:ea typeface="黑体" panose="02010609060101010101" pitchFamily="49" charset="-122"/>
              </a:rPr>
              <a:t>NAT</a:t>
            </a:r>
            <a:r>
              <a:rPr lang="zh-CN" altLang="en-US" sz="2000" b="0" dirty="0">
                <a:latin typeface="Times New Roman" panose="02020603050405020304" pitchFamily="18" charset="0"/>
                <a:ea typeface="黑体" panose="02010609060101010101" pitchFamily="49" charset="-122"/>
              </a:rPr>
              <a:t>发生故障，由于</a:t>
            </a:r>
            <a:r>
              <a:rPr lang="en-US" altLang="zh-CN" sz="2000" b="0" dirty="0">
                <a:latin typeface="Times New Roman" panose="02020603050405020304" pitchFamily="18" charset="0"/>
                <a:ea typeface="黑体" panose="02010609060101010101" pitchFamily="49" charset="-122"/>
              </a:rPr>
              <a:t>NAT</a:t>
            </a:r>
            <a:r>
              <a:rPr lang="zh-CN" altLang="en-US" sz="2000" b="0" dirty="0">
                <a:latin typeface="Times New Roman" panose="02020603050405020304" pitchFamily="18" charset="0"/>
                <a:ea typeface="黑体" panose="02010609060101010101" pitchFamily="49" charset="-122"/>
              </a:rPr>
              <a:t>设备无法保存</a:t>
            </a:r>
            <a:r>
              <a:rPr lang="en-US" altLang="zh-CN" sz="2000" b="0" dirty="0">
                <a:latin typeface="Times New Roman" panose="02020603050405020304" pitchFamily="18" charset="0"/>
                <a:ea typeface="黑体" panose="02010609060101010101" pitchFamily="49" charset="-122"/>
              </a:rPr>
              <a:t>NAT</a:t>
            </a:r>
            <a:r>
              <a:rPr lang="zh-CN" altLang="en-US" sz="2000" b="0" dirty="0">
                <a:latin typeface="Times New Roman" panose="02020603050405020304" pitchFamily="18" charset="0"/>
                <a:ea typeface="黑体" panose="02010609060101010101" pitchFamily="49" charset="-122"/>
              </a:rPr>
              <a:t>状态信息</a:t>
            </a:r>
            <a:endParaRPr lang="en-US" altLang="zh-CN" sz="2000" b="0" dirty="0">
              <a:latin typeface="Times New Roman" panose="02020603050405020304" pitchFamily="18" charset="0"/>
              <a:ea typeface="黑体" panose="02010609060101010101" pitchFamily="49" charset="-122"/>
            </a:endParaRPr>
          </a:p>
          <a:p>
            <a:pPr lvl="1">
              <a:lnSpc>
                <a:spcPct val="150000"/>
              </a:lnSpc>
              <a:buFont typeface="Arial" panose="020B0604020202020204" pitchFamily="34" charset="0"/>
              <a:buChar char="•"/>
            </a:pPr>
            <a:r>
              <a:rPr lang="en-US" altLang="zh-CN" sz="2000" b="0" dirty="0">
                <a:latin typeface="Times New Roman" panose="02020603050405020304" pitchFamily="18" charset="0"/>
                <a:ea typeface="黑体" panose="02010609060101010101" pitchFamily="49" charset="-122"/>
              </a:rPr>
              <a:t>NAT</a:t>
            </a:r>
            <a:r>
              <a:rPr lang="zh-CN" altLang="en-US" sz="2000" b="0" dirty="0">
                <a:latin typeface="Times New Roman" panose="02020603050405020304" pitchFamily="18" charset="0"/>
                <a:ea typeface="黑体" panose="02010609060101010101" pitchFamily="49" charset="-122"/>
              </a:rPr>
              <a:t>破坏了</a:t>
            </a:r>
            <a:r>
              <a:rPr lang="zh-CN" altLang="en-US" sz="2000" b="0" dirty="0">
                <a:solidFill>
                  <a:srgbClr val="FF0000"/>
                </a:solidFill>
                <a:latin typeface="Times New Roman" panose="02020603050405020304" pitchFamily="18" charset="0"/>
                <a:ea typeface="黑体" panose="02010609060101010101" pitchFamily="49" charset="-122"/>
              </a:rPr>
              <a:t>对等网络的模型</a:t>
            </a:r>
            <a:r>
              <a:rPr lang="zh-CN" altLang="en-US" sz="2000" b="0" dirty="0">
                <a:latin typeface="Times New Roman" panose="02020603050405020304" pitchFamily="18" charset="0"/>
                <a:ea typeface="黑体" panose="02010609060101010101" pitchFamily="49" charset="-122"/>
              </a:rPr>
              <a:t>，直接导致了多数点对点的业务无法顺利开展</a:t>
            </a:r>
            <a:endParaRPr lang="en-US" altLang="zh-CN" sz="2000" b="0" dirty="0">
              <a:latin typeface="Times New Roman" panose="02020603050405020304" pitchFamily="18" charset="0"/>
              <a:ea typeface="黑体" panose="02010609060101010101" pitchFamily="49" charset="-122"/>
            </a:endParaRPr>
          </a:p>
          <a:p>
            <a:pPr lvl="1">
              <a:lnSpc>
                <a:spcPct val="150000"/>
              </a:lnSpc>
              <a:buFont typeface="Arial" panose="020B0604020202020204" pitchFamily="34" charset="0"/>
              <a:buChar char="•"/>
            </a:pPr>
            <a:r>
              <a:rPr lang="en-US" altLang="zh-CN" sz="2000" b="0" dirty="0">
                <a:latin typeface="Times New Roman" panose="02020603050405020304" pitchFamily="18" charset="0"/>
                <a:ea typeface="黑体" panose="02010609060101010101" pitchFamily="49" charset="-122"/>
              </a:rPr>
              <a:t>NAT</a:t>
            </a:r>
            <a:r>
              <a:rPr lang="zh-CN" altLang="en-US" sz="2000" b="0" dirty="0">
                <a:latin typeface="Times New Roman" panose="02020603050405020304" pitchFamily="18" charset="0"/>
                <a:ea typeface="黑体" panose="02010609060101010101" pitchFamily="49" charset="-122"/>
              </a:rPr>
              <a:t>影响了</a:t>
            </a:r>
            <a:r>
              <a:rPr lang="en-US" altLang="zh-CN" sz="2000" b="0" dirty="0">
                <a:latin typeface="Times New Roman" panose="02020603050405020304" pitchFamily="18" charset="0"/>
                <a:ea typeface="黑体" panose="02010609060101010101" pitchFamily="49" charset="-122"/>
              </a:rPr>
              <a:t>FTP</a:t>
            </a:r>
            <a:r>
              <a:rPr lang="zh-CN" altLang="en-US" sz="2000" b="0" dirty="0">
                <a:latin typeface="Times New Roman" panose="02020603050405020304" pitchFamily="18" charset="0"/>
                <a:ea typeface="黑体" panose="02010609060101010101" pitchFamily="49" charset="-122"/>
              </a:rPr>
              <a:t>等内嵌</a:t>
            </a:r>
            <a:r>
              <a:rPr lang="en-US" altLang="zh-CN" sz="2000" b="0" dirty="0">
                <a:latin typeface="Times New Roman" panose="02020603050405020304" pitchFamily="18" charset="0"/>
                <a:ea typeface="黑体" panose="02010609060101010101" pitchFamily="49" charset="-122"/>
              </a:rPr>
              <a:t>IP</a:t>
            </a:r>
            <a:r>
              <a:rPr lang="zh-CN" altLang="en-US" sz="2000" b="0" dirty="0">
                <a:latin typeface="Times New Roman" panose="02020603050405020304" pitchFamily="18" charset="0"/>
                <a:ea typeface="黑体" panose="02010609060101010101" pitchFamily="49" charset="-122"/>
              </a:rPr>
              <a:t>地址应用业务的正常应用</a:t>
            </a:r>
            <a:endParaRPr lang="en-US" altLang="zh-CN" sz="2000" b="0" dirty="0">
              <a:latin typeface="Times New Roman" panose="02020603050405020304" pitchFamily="18" charset="0"/>
              <a:ea typeface="黑体" panose="02010609060101010101" pitchFamily="49" charset="-122"/>
            </a:endParaRPr>
          </a:p>
          <a:p>
            <a:pPr lvl="1">
              <a:lnSpc>
                <a:spcPct val="150000"/>
              </a:lnSpc>
              <a:buFont typeface="Arial" panose="020B0604020202020204" pitchFamily="34" charset="0"/>
              <a:buChar char="•"/>
            </a:pPr>
            <a:r>
              <a:rPr lang="en-US" altLang="zh-CN" sz="2000" b="0" dirty="0">
                <a:latin typeface="Times New Roman" panose="02020603050405020304" pitchFamily="18" charset="0"/>
                <a:ea typeface="黑体" panose="02010609060101010101" pitchFamily="49" charset="-122"/>
              </a:rPr>
              <a:t>NAT</a:t>
            </a:r>
            <a:r>
              <a:rPr lang="zh-CN" altLang="en-US" sz="2000" b="0" dirty="0">
                <a:latin typeface="Times New Roman" panose="02020603050405020304" pitchFamily="18" charset="0"/>
                <a:ea typeface="黑体" panose="02010609060101010101" pitchFamily="49" charset="-122"/>
              </a:rPr>
              <a:t>直接导致众多网络安全协议无法执行，从而更加无法保障互联网服务质量（</a:t>
            </a:r>
            <a:r>
              <a:rPr lang="en-US" altLang="zh-CN" sz="2000" b="0" dirty="0">
                <a:latin typeface="Times New Roman" panose="02020603050405020304" pitchFamily="18" charset="0"/>
                <a:ea typeface="黑体" panose="02010609060101010101" pitchFamily="49" charset="-122"/>
              </a:rPr>
              <a:t>QoS</a:t>
            </a:r>
            <a:r>
              <a:rPr lang="zh-CN" altLang="en-US" sz="2000" b="0" dirty="0">
                <a:latin typeface="Times New Roman" panose="02020603050405020304" pitchFamily="18" charset="0"/>
                <a:ea typeface="黑体" panose="02010609060101010101" pitchFamily="49" charset="-122"/>
              </a:rPr>
              <a:t>）</a:t>
            </a:r>
            <a:endParaRPr lang="en-US" altLang="zh-CN" sz="2000" b="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3380756268"/>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688850" y="286473"/>
            <a:ext cx="3590727"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下一代互联网</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IPv6</a:t>
            </a:r>
            <a:endPar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8"/>
          <p:cNvSpPr txBox="1"/>
          <p:nvPr/>
        </p:nvSpPr>
        <p:spPr>
          <a:xfrm>
            <a:off x="688850" y="906290"/>
            <a:ext cx="5238115" cy="540341"/>
          </a:xfrm>
          <a:prstGeom prst="rect">
            <a:avLst/>
          </a:prstGeom>
          <a:noFill/>
          <a:ln w="9525">
            <a:noFill/>
          </a:ln>
        </p:spPr>
        <p:txBody>
          <a:bodyPr wrap="square">
            <a:spAutoFit/>
          </a:bodyPr>
          <a:lstStyle/>
          <a:p>
            <a:pPr>
              <a:lnSpc>
                <a:spcPct val="150000"/>
              </a:lnSpc>
            </a:pPr>
            <a:r>
              <a:rPr 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4.4.2 </a:t>
            </a:r>
            <a:r>
              <a:rPr lang="en-US" altLang="zh-CN" sz="2200" b="1" dirty="0">
                <a:latin typeface="Times New Roman" panose="02020603050405020304" pitchFamily="18" charset="0"/>
                <a:ea typeface="微软雅黑" panose="020B0503020204020204" pitchFamily="34" charset="-122"/>
                <a:cs typeface="微软雅黑" panose="020B0503020204020204" pitchFamily="34" charset="-122"/>
                <a:sym typeface="+mn-ea"/>
              </a:rPr>
              <a:t>IPv6</a:t>
            </a:r>
            <a:r>
              <a:rPr lang="zh-CN" alt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的产生与发展</a:t>
            </a:r>
          </a:p>
        </p:txBody>
      </p:sp>
      <p:sp>
        <p:nvSpPr>
          <p:cNvPr id="9" name="文本框 1">
            <a:extLst>
              <a:ext uri="{FF2B5EF4-FFF2-40B4-BE49-F238E27FC236}">
                <a16:creationId xmlns:a16="http://schemas.microsoft.com/office/drawing/2014/main" id="{112610C6-E0EA-4270-946E-8778C211F22A}"/>
              </a:ext>
            </a:extLst>
          </p:cNvPr>
          <p:cNvSpPr txBox="1">
            <a:spLocks noChangeArrowheads="1"/>
          </p:cNvSpPr>
          <p:nvPr/>
        </p:nvSpPr>
        <p:spPr bwMode="auto">
          <a:xfrm>
            <a:off x="688849" y="1653173"/>
            <a:ext cx="10476249"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b="1">
                <a:solidFill>
                  <a:schemeClr val="tx1"/>
                </a:solidFill>
                <a:latin typeface="Arial" panose="020B0604020202020204" pitchFamily="34" charset="0"/>
                <a:ea typeface="宋体" panose="02010600030101010101" pitchFamily="2" charset="-122"/>
              </a:defRPr>
            </a:lvl1pPr>
            <a:lvl2pPr marL="800100" indent="-34290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20000"/>
              </a:lnSpc>
              <a:buFont typeface="Wingdings" panose="05000000000000000000" pitchFamily="2" charset="2"/>
              <a:buChar char="Ø"/>
            </a:pPr>
            <a:r>
              <a:rPr lang="en-US" altLang="zh-CN" sz="2000" b="0" dirty="0">
                <a:latin typeface="Times New Roman" panose="02020603050405020304" pitchFamily="18" charset="0"/>
                <a:ea typeface="黑体" panose="02010609060101010101" pitchFamily="49" charset="-122"/>
              </a:rPr>
              <a:t>1998</a:t>
            </a:r>
            <a:r>
              <a:rPr lang="zh-CN" altLang="en-US" sz="2000" b="0" dirty="0">
                <a:latin typeface="Times New Roman" panose="02020603050405020304" pitchFamily="18" charset="0"/>
                <a:ea typeface="黑体" panose="02010609060101010101" pitchFamily="49" charset="-122"/>
              </a:rPr>
              <a:t>年</a:t>
            </a:r>
            <a:r>
              <a:rPr lang="en-US" altLang="zh-CN" sz="2000" b="0" dirty="0">
                <a:latin typeface="Times New Roman" panose="02020603050405020304" pitchFamily="18" charset="0"/>
                <a:ea typeface="黑体" panose="02010609060101010101" pitchFamily="49" charset="-122"/>
              </a:rPr>
              <a:t>12</a:t>
            </a:r>
            <a:r>
              <a:rPr lang="zh-CN" altLang="en-US" sz="2000" b="0" dirty="0">
                <a:latin typeface="Times New Roman" panose="02020603050405020304" pitchFamily="18" charset="0"/>
                <a:ea typeface="黑体" panose="02010609060101010101" pitchFamily="49" charset="-122"/>
              </a:rPr>
              <a:t>月，</a:t>
            </a:r>
            <a:r>
              <a:rPr lang="en-US" altLang="zh-CN" sz="2000" b="0" dirty="0">
                <a:latin typeface="Times New Roman" panose="02020603050405020304" pitchFamily="18" charset="0"/>
                <a:ea typeface="黑体" panose="02010609060101010101" pitchFamily="49" charset="-122"/>
              </a:rPr>
              <a:t>IETF</a:t>
            </a:r>
            <a:r>
              <a:rPr lang="zh-CN" altLang="en-US" sz="2000" b="0" dirty="0">
                <a:latin typeface="Times New Roman" panose="02020603050405020304" pitchFamily="18" charset="0"/>
                <a:ea typeface="黑体" panose="02010609060101010101" pitchFamily="49" charset="-122"/>
              </a:rPr>
              <a:t>发布了互联网新的协议和标准</a:t>
            </a:r>
            <a:r>
              <a:rPr lang="en-US" altLang="zh-CN" sz="2000" b="0" dirty="0">
                <a:latin typeface="Times New Roman" panose="02020603050405020304" pitchFamily="18" charset="0"/>
                <a:ea typeface="黑体" panose="02010609060101010101" pitchFamily="49" charset="-122"/>
              </a:rPr>
              <a:t>IPv6</a:t>
            </a:r>
            <a:r>
              <a:rPr lang="zh-CN" altLang="en-US" sz="2000" b="0" dirty="0">
                <a:latin typeface="Times New Roman" panose="02020603050405020304" pitchFamily="18" charset="0"/>
                <a:ea typeface="黑体" panose="02010609060101010101" pitchFamily="49" charset="-122"/>
              </a:rPr>
              <a:t>（</a:t>
            </a:r>
            <a:r>
              <a:rPr lang="en-US" altLang="zh-CN" sz="2000" b="0" dirty="0">
                <a:latin typeface="Times New Roman" panose="02020603050405020304" pitchFamily="18" charset="0"/>
                <a:ea typeface="黑体" panose="02010609060101010101" pitchFamily="49" charset="-122"/>
              </a:rPr>
              <a:t>RFC2460</a:t>
            </a:r>
            <a:r>
              <a:rPr lang="zh-CN" altLang="en-US" sz="2000" b="0" dirty="0">
                <a:latin typeface="Times New Roman" panose="02020603050405020304" pitchFamily="18" charset="0"/>
                <a:ea typeface="黑体" panose="02010609060101010101" pitchFamily="49" charset="-122"/>
              </a:rPr>
              <a:t>），用于替代现行版本</a:t>
            </a:r>
            <a:r>
              <a:rPr lang="en-US" altLang="zh-CN" sz="2000" b="0" dirty="0">
                <a:latin typeface="Times New Roman" panose="02020603050405020304" pitchFamily="18" charset="0"/>
                <a:ea typeface="黑体" panose="02010609060101010101" pitchFamily="49" charset="-122"/>
              </a:rPr>
              <a:t>IPv4</a:t>
            </a:r>
          </a:p>
          <a:p>
            <a:pPr>
              <a:lnSpc>
                <a:spcPct val="120000"/>
              </a:lnSpc>
              <a:buFont typeface="Wingdings" panose="05000000000000000000" pitchFamily="2" charset="2"/>
              <a:buChar char="Ø"/>
            </a:pPr>
            <a:r>
              <a:rPr lang="en-US" altLang="zh-CN" sz="2000" b="0" dirty="0">
                <a:latin typeface="Times New Roman" panose="02020603050405020304" pitchFamily="18" charset="0"/>
                <a:ea typeface="黑体" panose="02010609060101010101" pitchFamily="49" charset="-122"/>
              </a:rPr>
              <a:t>IPv6</a:t>
            </a:r>
            <a:r>
              <a:rPr lang="zh-CN" altLang="en-US" sz="2000" b="0" dirty="0">
                <a:latin typeface="Times New Roman" panose="02020603050405020304" pitchFamily="18" charset="0"/>
                <a:ea typeface="黑体" panose="02010609060101010101" pitchFamily="49" charset="-122"/>
              </a:rPr>
              <a:t>地址使用</a:t>
            </a:r>
            <a:r>
              <a:rPr lang="en-US" altLang="zh-CN" sz="2000" dirty="0">
                <a:solidFill>
                  <a:srgbClr val="FF0000"/>
                </a:solidFill>
                <a:latin typeface="Times New Roman" panose="02020603050405020304" pitchFamily="18" charset="0"/>
                <a:ea typeface="黑体" panose="02010609060101010101" pitchFamily="49" charset="-122"/>
              </a:rPr>
              <a:t>128</a:t>
            </a:r>
            <a:r>
              <a:rPr lang="zh-CN" altLang="en-US" sz="2000" dirty="0">
                <a:solidFill>
                  <a:srgbClr val="FF0000"/>
                </a:solidFill>
                <a:latin typeface="Times New Roman" panose="02020603050405020304" pitchFamily="18" charset="0"/>
                <a:ea typeface="黑体" panose="02010609060101010101" pitchFamily="49" charset="-122"/>
              </a:rPr>
              <a:t>位</a:t>
            </a:r>
            <a:r>
              <a:rPr lang="zh-CN" altLang="en-US" sz="2000" b="0" dirty="0">
                <a:latin typeface="Times New Roman" panose="02020603050405020304" pitchFamily="18" charset="0"/>
                <a:ea typeface="黑体" panose="02010609060101010101" pitchFamily="49" charset="-122"/>
              </a:rPr>
              <a:t>地址，大约有</a:t>
            </a:r>
            <a:r>
              <a:rPr lang="en-US" altLang="zh-CN" sz="2000" b="0" dirty="0">
                <a:latin typeface="Times New Roman" panose="02020603050405020304" pitchFamily="18" charset="0"/>
                <a:ea typeface="黑体" panose="02010609060101010101" pitchFamily="49" charset="-122"/>
              </a:rPr>
              <a:t>3.4*1038</a:t>
            </a:r>
            <a:r>
              <a:rPr lang="zh-CN" altLang="en-US" sz="2000" b="0" dirty="0">
                <a:latin typeface="Times New Roman" panose="02020603050405020304" pitchFamily="18" charset="0"/>
                <a:ea typeface="黑体" panose="02010609060101010101" pitchFamily="49" charset="-122"/>
              </a:rPr>
              <a:t>个地址</a:t>
            </a:r>
            <a:endParaRPr lang="en-US" altLang="zh-CN" sz="2000" b="0" dirty="0">
              <a:latin typeface="Times New Roman" panose="02020603050405020304" pitchFamily="18" charset="0"/>
              <a:ea typeface="黑体" panose="02010609060101010101" pitchFamily="49" charset="-122"/>
            </a:endParaRPr>
          </a:p>
        </p:txBody>
      </p:sp>
      <p:pic>
        <p:nvPicPr>
          <p:cNvPr id="11" name="Picture 9" descr="image.png">
            <a:extLst>
              <a:ext uri="{FF2B5EF4-FFF2-40B4-BE49-F238E27FC236}">
                <a16:creationId xmlns:a16="http://schemas.microsoft.com/office/drawing/2014/main" id="{F85F3026-C25E-4D26-9863-975180BB697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06"/>
          <a:stretch/>
        </p:blipFill>
        <p:spPr bwMode="auto">
          <a:xfrm>
            <a:off x="606163" y="3061452"/>
            <a:ext cx="5382788" cy="2835313"/>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11" descr="http://sy0.img.it168.com/copy/1546833655/1546833655217/1546833655217181">
            <a:extLst>
              <a:ext uri="{FF2B5EF4-FFF2-40B4-BE49-F238E27FC236}">
                <a16:creationId xmlns:a16="http://schemas.microsoft.com/office/drawing/2014/main" id="{36A3DEEA-413B-48BC-858A-D3B4B493E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8951" y="3064681"/>
            <a:ext cx="5639541" cy="2832084"/>
          </a:xfrm>
          <a:prstGeom prst="rect">
            <a:avLst/>
          </a:prstGeom>
          <a:noFill/>
          <a:ln w="9525">
            <a:solidFill>
              <a:schemeClr val="bg1">
                <a:lumMod val="6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3581424"/>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688850" y="286473"/>
            <a:ext cx="3590727"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下一代互联网</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IPv6</a:t>
            </a:r>
            <a:endPar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8"/>
          <p:cNvSpPr txBox="1"/>
          <p:nvPr/>
        </p:nvSpPr>
        <p:spPr>
          <a:xfrm>
            <a:off x="688850" y="906290"/>
            <a:ext cx="5238115" cy="540341"/>
          </a:xfrm>
          <a:prstGeom prst="rect">
            <a:avLst/>
          </a:prstGeom>
          <a:noFill/>
          <a:ln w="9525">
            <a:noFill/>
          </a:ln>
        </p:spPr>
        <p:txBody>
          <a:bodyPr wrap="square">
            <a:spAutoFit/>
          </a:bodyPr>
          <a:lstStyle/>
          <a:p>
            <a:pPr>
              <a:lnSpc>
                <a:spcPct val="150000"/>
              </a:lnSpc>
            </a:pPr>
            <a:r>
              <a:rPr 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4.4.3 </a:t>
            </a:r>
            <a:r>
              <a:rPr lang="en-US" altLang="zh-CN" sz="2200" b="1" dirty="0">
                <a:latin typeface="Times New Roman" panose="02020603050405020304" pitchFamily="18" charset="0"/>
                <a:ea typeface="微软雅黑" panose="020B0503020204020204" pitchFamily="34" charset="-122"/>
                <a:cs typeface="微软雅黑" panose="020B0503020204020204" pitchFamily="34" charset="-122"/>
                <a:sym typeface="+mn-ea"/>
              </a:rPr>
              <a:t>IPv6</a:t>
            </a:r>
            <a:r>
              <a:rPr lang="zh-CN" alt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的优势与特点</a:t>
            </a:r>
          </a:p>
        </p:txBody>
      </p:sp>
      <p:sp>
        <p:nvSpPr>
          <p:cNvPr id="13" name="文本框 1">
            <a:extLst>
              <a:ext uri="{FF2B5EF4-FFF2-40B4-BE49-F238E27FC236}">
                <a16:creationId xmlns:a16="http://schemas.microsoft.com/office/drawing/2014/main" id="{4FC50C32-1264-41A6-8FEF-A338929AEE8C}"/>
              </a:ext>
            </a:extLst>
          </p:cNvPr>
          <p:cNvSpPr txBox="1">
            <a:spLocks noChangeArrowheads="1"/>
          </p:cNvSpPr>
          <p:nvPr/>
        </p:nvSpPr>
        <p:spPr bwMode="auto">
          <a:xfrm>
            <a:off x="688849" y="1652944"/>
            <a:ext cx="10457909" cy="4188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b="1">
                <a:solidFill>
                  <a:schemeClr val="tx1"/>
                </a:solidFill>
                <a:latin typeface="Arial" panose="020B0604020202020204" pitchFamily="34" charset="0"/>
                <a:ea typeface="宋体" panose="02010600030101010101" pitchFamily="2" charset="-122"/>
              </a:defRPr>
            </a:lvl1pPr>
            <a:lvl2pPr marL="800100" indent="-34290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zh-CN" altLang="en-US" sz="2000" b="0" dirty="0">
                <a:latin typeface="Times New Roman" panose="02020603050405020304" pitchFamily="18" charset="0"/>
                <a:ea typeface="黑体" panose="02010609060101010101" pitchFamily="49" charset="-122"/>
              </a:rPr>
              <a:t>解决</a:t>
            </a:r>
            <a:r>
              <a:rPr lang="zh-CN" altLang="en-US" sz="2000" b="0" dirty="0">
                <a:solidFill>
                  <a:srgbClr val="FF0000"/>
                </a:solidFill>
                <a:latin typeface="Times New Roman" panose="02020603050405020304" pitchFamily="18" charset="0"/>
                <a:ea typeface="黑体" panose="02010609060101010101" pitchFamily="49" charset="-122"/>
              </a:rPr>
              <a:t>地址耗尽</a:t>
            </a:r>
            <a:r>
              <a:rPr lang="zh-CN" altLang="en-US" sz="2000" b="0" dirty="0">
                <a:latin typeface="Times New Roman" panose="02020603050405020304" pitchFamily="18" charset="0"/>
                <a:ea typeface="黑体" panose="02010609060101010101" pitchFamily="49" charset="-122"/>
              </a:rPr>
              <a:t>问题：</a:t>
            </a:r>
            <a:r>
              <a:rPr lang="en-US" altLang="zh-CN" sz="2000" b="0" dirty="0">
                <a:latin typeface="Times New Roman" panose="02020603050405020304" pitchFamily="18" charset="0"/>
                <a:ea typeface="黑体" panose="02010609060101010101" pitchFamily="49" charset="-122"/>
              </a:rPr>
              <a:t>IPv6</a:t>
            </a:r>
            <a:r>
              <a:rPr lang="zh-CN" altLang="en-US" sz="2000" b="0" dirty="0">
                <a:latin typeface="Times New Roman" panose="02020603050405020304" pitchFamily="18" charset="0"/>
                <a:ea typeface="黑体" panose="02010609060101010101" pitchFamily="49" charset="-122"/>
              </a:rPr>
              <a:t>采用</a:t>
            </a:r>
            <a:r>
              <a:rPr lang="en-US" altLang="zh-CN" sz="2000" dirty="0">
                <a:solidFill>
                  <a:srgbClr val="FF0000"/>
                </a:solidFill>
                <a:latin typeface="Times New Roman" panose="02020603050405020304" pitchFamily="18" charset="0"/>
                <a:ea typeface="黑体" panose="02010609060101010101" pitchFamily="49" charset="-122"/>
              </a:rPr>
              <a:t>128</a:t>
            </a:r>
            <a:r>
              <a:rPr lang="zh-CN" altLang="en-US" sz="2000" dirty="0">
                <a:solidFill>
                  <a:srgbClr val="FF0000"/>
                </a:solidFill>
                <a:latin typeface="Times New Roman" panose="02020603050405020304" pitchFamily="18" charset="0"/>
                <a:ea typeface="黑体" panose="02010609060101010101" pitchFamily="49" charset="-122"/>
              </a:rPr>
              <a:t>位</a:t>
            </a:r>
            <a:r>
              <a:rPr lang="zh-CN" altLang="en-US" sz="2000" b="0" dirty="0">
                <a:latin typeface="Times New Roman" panose="02020603050405020304" pitchFamily="18" charset="0"/>
                <a:ea typeface="黑体" panose="02010609060101010101" pitchFamily="49" charset="-122"/>
              </a:rPr>
              <a:t>的地址空间，几乎能够做到不受任何限制地提供</a:t>
            </a:r>
            <a:r>
              <a:rPr lang="en-US" altLang="zh-CN" sz="2000" b="0" dirty="0">
                <a:latin typeface="Times New Roman" panose="02020603050405020304" pitchFamily="18" charset="0"/>
                <a:ea typeface="黑体" panose="02010609060101010101" pitchFamily="49" charset="-122"/>
              </a:rPr>
              <a:t>IP</a:t>
            </a:r>
            <a:r>
              <a:rPr lang="zh-CN" altLang="en-US" sz="2000" b="0" dirty="0">
                <a:latin typeface="Times New Roman" panose="02020603050405020304" pitchFamily="18" charset="0"/>
                <a:ea typeface="黑体" panose="02010609060101010101" pitchFamily="49" charset="-122"/>
              </a:rPr>
              <a:t>地址。 “</a:t>
            </a:r>
            <a:r>
              <a:rPr lang="zh-CN" altLang="en-US" sz="2000" b="0" dirty="0">
                <a:solidFill>
                  <a:srgbClr val="FF0000"/>
                </a:solidFill>
                <a:latin typeface="Times New Roman" panose="02020603050405020304" pitchFamily="18" charset="0"/>
                <a:ea typeface="黑体" panose="02010609060101010101" pitchFamily="49" charset="-122"/>
              </a:rPr>
              <a:t>地球上的每一粒沙子都拥有一个</a:t>
            </a:r>
            <a:r>
              <a:rPr lang="en-US" altLang="zh-CN" sz="2000" b="0" dirty="0">
                <a:solidFill>
                  <a:srgbClr val="FF0000"/>
                </a:solidFill>
                <a:latin typeface="Times New Roman" panose="02020603050405020304" pitchFamily="18" charset="0"/>
                <a:ea typeface="黑体" panose="02010609060101010101" pitchFamily="49" charset="-122"/>
              </a:rPr>
              <a:t>IPv6</a:t>
            </a:r>
            <a:r>
              <a:rPr lang="zh-CN" altLang="en-US" sz="2000" b="0" dirty="0">
                <a:solidFill>
                  <a:srgbClr val="FF0000"/>
                </a:solidFill>
                <a:latin typeface="Times New Roman" panose="02020603050405020304" pitchFamily="18" charset="0"/>
                <a:ea typeface="黑体" panose="02010609060101010101" pitchFamily="49" charset="-122"/>
              </a:rPr>
              <a:t>地址</a:t>
            </a:r>
            <a:r>
              <a:rPr lang="zh-CN" altLang="en-US" sz="2000" b="0" dirty="0">
                <a:latin typeface="Times New Roman" panose="02020603050405020304" pitchFamily="18" charset="0"/>
                <a:ea typeface="黑体" panose="02010609060101010101" pitchFamily="49" charset="-122"/>
              </a:rPr>
              <a:t>”。</a:t>
            </a:r>
          </a:p>
          <a:p>
            <a:pPr>
              <a:lnSpc>
                <a:spcPct val="150000"/>
              </a:lnSpc>
              <a:buFont typeface="Wingdings" panose="05000000000000000000" pitchFamily="2" charset="2"/>
              <a:buChar char="Ø"/>
            </a:pPr>
            <a:r>
              <a:rPr lang="zh-CN" altLang="en-US" sz="2000" b="0" dirty="0">
                <a:latin typeface="Times New Roman" panose="02020603050405020304" pitchFamily="18" charset="0"/>
                <a:ea typeface="黑体" panose="02010609060101010101" pitchFamily="49" charset="-122"/>
              </a:rPr>
              <a:t>改善</a:t>
            </a:r>
            <a:r>
              <a:rPr lang="zh-CN" altLang="en-US" sz="2000" b="0" dirty="0">
                <a:solidFill>
                  <a:srgbClr val="FF0000"/>
                </a:solidFill>
                <a:latin typeface="Times New Roman" panose="02020603050405020304" pitchFamily="18" charset="0"/>
                <a:ea typeface="黑体" panose="02010609060101010101" pitchFamily="49" charset="-122"/>
              </a:rPr>
              <a:t>网络性能</a:t>
            </a:r>
            <a:r>
              <a:rPr lang="zh-CN" altLang="en-US" sz="2000" b="0" dirty="0">
                <a:latin typeface="Times New Roman" panose="02020603050405020304" pitchFamily="18" charset="0"/>
                <a:ea typeface="黑体" panose="02010609060101010101" pitchFamily="49" charset="-122"/>
              </a:rPr>
              <a:t>：</a:t>
            </a:r>
            <a:r>
              <a:rPr lang="en-US" altLang="zh-CN" sz="2000" b="0" dirty="0">
                <a:latin typeface="Times New Roman" panose="02020603050405020304" pitchFamily="18" charset="0"/>
                <a:ea typeface="黑体" panose="02010609060101010101" pitchFamily="49" charset="-122"/>
              </a:rPr>
              <a:t>IPv6</a:t>
            </a:r>
            <a:r>
              <a:rPr lang="zh-CN" altLang="en-US" sz="2000" b="0" dirty="0">
                <a:latin typeface="Times New Roman" panose="02020603050405020304" pitchFamily="18" charset="0"/>
                <a:ea typeface="黑体" panose="02010609060101010101" pitchFamily="49" charset="-122"/>
              </a:rPr>
              <a:t>数据包远远大于</a:t>
            </a:r>
            <a:r>
              <a:rPr lang="en-US" altLang="zh-CN" sz="2000" b="0" dirty="0">
                <a:latin typeface="Times New Roman" panose="02020603050405020304" pitchFamily="18" charset="0"/>
                <a:ea typeface="黑体" panose="02010609060101010101" pitchFamily="49" charset="-122"/>
              </a:rPr>
              <a:t>IPv4</a:t>
            </a:r>
            <a:r>
              <a:rPr lang="zh-CN" altLang="en-US" sz="2000" b="0" dirty="0">
                <a:latin typeface="Times New Roman" panose="02020603050405020304" pitchFamily="18" charset="0"/>
                <a:ea typeface="黑体" panose="02010609060101010101" pitchFamily="49" charset="-122"/>
              </a:rPr>
              <a:t>数据包的</a:t>
            </a:r>
            <a:r>
              <a:rPr lang="en-US" altLang="zh-CN" sz="2000" b="0" dirty="0">
                <a:latin typeface="Times New Roman" panose="02020603050405020304" pitchFamily="18" charset="0"/>
                <a:ea typeface="黑体" panose="02010609060101010101" pitchFamily="49" charset="-122"/>
              </a:rPr>
              <a:t>64KB</a:t>
            </a:r>
            <a:r>
              <a:rPr lang="zh-CN" altLang="en-US" sz="2000" b="0" dirty="0">
                <a:latin typeface="Times New Roman" panose="02020603050405020304" pitchFamily="18" charset="0"/>
                <a:ea typeface="黑体" panose="02010609060101010101" pitchFamily="49" charset="-122"/>
              </a:rPr>
              <a:t>，应用程序可以利用最大传输单元</a:t>
            </a:r>
            <a:r>
              <a:rPr lang="en-US" altLang="zh-CN" sz="2000" b="0" dirty="0">
                <a:latin typeface="Times New Roman" panose="02020603050405020304" pitchFamily="18" charset="0"/>
                <a:ea typeface="黑体" panose="02010609060101010101" pitchFamily="49" charset="-122"/>
              </a:rPr>
              <a:t>MTU</a:t>
            </a:r>
            <a:r>
              <a:rPr lang="zh-CN" altLang="en-US" sz="2000" b="0" dirty="0">
                <a:latin typeface="Times New Roman" panose="02020603050405020304" pitchFamily="18" charset="0"/>
                <a:ea typeface="黑体" panose="02010609060101010101" pitchFamily="49" charset="-122"/>
              </a:rPr>
              <a:t>获得更高效的数据传输速率</a:t>
            </a:r>
            <a:endParaRPr lang="en-US" altLang="zh-CN" sz="2000" b="0" dirty="0">
              <a:latin typeface="Times New Roman" panose="02020603050405020304" pitchFamily="18" charset="0"/>
              <a:ea typeface="黑体" panose="02010609060101010101" pitchFamily="49" charset="-122"/>
            </a:endParaRPr>
          </a:p>
          <a:p>
            <a:pPr>
              <a:lnSpc>
                <a:spcPct val="150000"/>
              </a:lnSpc>
              <a:buFont typeface="Wingdings" panose="05000000000000000000" pitchFamily="2" charset="2"/>
              <a:buChar char="Ø"/>
            </a:pPr>
            <a:r>
              <a:rPr lang="zh-CN" altLang="en-US" sz="2000" b="0" dirty="0">
                <a:latin typeface="Times New Roman" panose="02020603050405020304" pitchFamily="18" charset="0"/>
                <a:ea typeface="黑体" panose="02010609060101010101" pitchFamily="49" charset="-122"/>
              </a:rPr>
              <a:t>方便各项业务开展：充足的</a:t>
            </a:r>
            <a:r>
              <a:rPr lang="en-US" altLang="zh-CN" sz="2000" b="0" dirty="0">
                <a:latin typeface="Times New Roman" panose="02020603050405020304" pitchFamily="18" charset="0"/>
                <a:ea typeface="黑体" panose="02010609060101010101" pitchFamily="49" charset="-122"/>
              </a:rPr>
              <a:t>IPv6</a:t>
            </a:r>
            <a:r>
              <a:rPr lang="zh-CN" altLang="en-US" sz="2000" b="0" dirty="0">
                <a:latin typeface="Times New Roman" panose="02020603050405020304" pitchFamily="18" charset="0"/>
                <a:ea typeface="黑体" panose="02010609060101010101" pitchFamily="49" charset="-122"/>
              </a:rPr>
              <a:t>地址保证了通信终端都可以获得外网</a:t>
            </a:r>
            <a:r>
              <a:rPr lang="en-US" altLang="zh-CN" sz="2000" b="0" dirty="0">
                <a:latin typeface="Times New Roman" panose="02020603050405020304" pitchFamily="18" charset="0"/>
                <a:ea typeface="黑体" panose="02010609060101010101" pitchFamily="49" charset="-122"/>
              </a:rPr>
              <a:t>IP</a:t>
            </a:r>
            <a:r>
              <a:rPr lang="zh-CN" altLang="en-US" sz="2000" b="0" dirty="0">
                <a:latin typeface="Times New Roman" panose="02020603050405020304" pitchFamily="18" charset="0"/>
                <a:ea typeface="黑体" panose="02010609060101010101" pitchFamily="49" charset="-122"/>
              </a:rPr>
              <a:t>地址，无需</a:t>
            </a:r>
            <a:r>
              <a:rPr lang="en-US" altLang="zh-CN" sz="2000" b="0" dirty="0">
                <a:latin typeface="Times New Roman" panose="02020603050405020304" pitchFamily="18" charset="0"/>
                <a:ea typeface="黑体" panose="02010609060101010101" pitchFamily="49" charset="-122"/>
              </a:rPr>
              <a:t>NAT</a:t>
            </a:r>
            <a:r>
              <a:rPr lang="zh-CN" altLang="en-US" sz="2000" b="0" dirty="0">
                <a:latin typeface="Times New Roman" panose="02020603050405020304" pitchFamily="18" charset="0"/>
                <a:ea typeface="黑体" panose="02010609060101010101" pitchFamily="49" charset="-122"/>
              </a:rPr>
              <a:t>的中转</a:t>
            </a:r>
            <a:endParaRPr lang="en-US" altLang="zh-CN" sz="2000" b="0" dirty="0">
              <a:latin typeface="Times New Roman" panose="02020603050405020304" pitchFamily="18" charset="0"/>
              <a:ea typeface="黑体" panose="02010609060101010101" pitchFamily="49" charset="-122"/>
            </a:endParaRPr>
          </a:p>
          <a:p>
            <a:pPr>
              <a:lnSpc>
                <a:spcPct val="150000"/>
              </a:lnSpc>
              <a:buFont typeface="Wingdings" panose="05000000000000000000" pitchFamily="2" charset="2"/>
              <a:buChar char="Ø"/>
            </a:pPr>
            <a:r>
              <a:rPr lang="zh-CN" altLang="en-US" sz="2000" b="0" dirty="0">
                <a:latin typeface="Times New Roman" panose="02020603050405020304" pitchFamily="18" charset="0"/>
                <a:ea typeface="黑体" panose="02010609060101010101" pitchFamily="49" charset="-122"/>
              </a:rPr>
              <a:t>服务质量保证：负载均衡，实现优先级控制和服务质量保证</a:t>
            </a:r>
            <a:endParaRPr lang="en-US" altLang="zh-CN" sz="2000" b="0" dirty="0">
              <a:latin typeface="Times New Roman" panose="02020603050405020304" pitchFamily="18" charset="0"/>
              <a:ea typeface="黑体" panose="02010609060101010101" pitchFamily="49" charset="-122"/>
            </a:endParaRPr>
          </a:p>
          <a:p>
            <a:pPr>
              <a:lnSpc>
                <a:spcPct val="150000"/>
              </a:lnSpc>
              <a:buFont typeface="Wingdings" panose="05000000000000000000" pitchFamily="2" charset="2"/>
              <a:buChar char="Ø"/>
            </a:pPr>
            <a:r>
              <a:rPr lang="zh-CN" altLang="en-US" sz="2000" b="0" dirty="0">
                <a:latin typeface="Times New Roman" panose="02020603050405020304" pitchFamily="18" charset="0"/>
                <a:ea typeface="黑体" panose="02010609060101010101" pitchFamily="49" charset="-122"/>
              </a:rPr>
              <a:t>安全性更高：内置了安全机制</a:t>
            </a:r>
            <a:r>
              <a:rPr lang="en-US" altLang="zh-CN" sz="2000" b="0" dirty="0" err="1">
                <a:latin typeface="Times New Roman" panose="02020603050405020304" pitchFamily="18" charset="0"/>
                <a:ea typeface="黑体" panose="02010609060101010101" pitchFamily="49" charset="-122"/>
              </a:rPr>
              <a:t>IPSec</a:t>
            </a:r>
            <a:r>
              <a:rPr lang="zh-CN" altLang="en-US" sz="2000" b="0" dirty="0">
                <a:latin typeface="Times New Roman" panose="02020603050405020304" pitchFamily="18" charset="0"/>
                <a:ea typeface="黑体" panose="02010609060101010101" pitchFamily="49" charset="-122"/>
              </a:rPr>
              <a:t>，确保端到端通信的完整性和保密性</a:t>
            </a:r>
            <a:endParaRPr lang="en-US" altLang="zh-CN" sz="2000" b="0" dirty="0">
              <a:latin typeface="Times New Roman" panose="02020603050405020304" pitchFamily="18" charset="0"/>
              <a:ea typeface="黑体" panose="02010609060101010101" pitchFamily="49" charset="-122"/>
            </a:endParaRPr>
          </a:p>
          <a:p>
            <a:pPr>
              <a:lnSpc>
                <a:spcPct val="150000"/>
              </a:lnSpc>
              <a:buFont typeface="Wingdings" panose="05000000000000000000" pitchFamily="2" charset="2"/>
              <a:buChar char="Ø"/>
            </a:pPr>
            <a:r>
              <a:rPr lang="zh-CN" altLang="en-US" sz="2000" b="0" dirty="0">
                <a:latin typeface="Times New Roman" panose="02020603050405020304" pitchFamily="18" charset="0"/>
                <a:ea typeface="黑体" panose="02010609060101010101" pitchFamily="49" charset="-122"/>
              </a:rPr>
              <a:t>支持移动性：保证在通信不中断的情况下，漫游到其他网络</a:t>
            </a:r>
            <a:endParaRPr lang="en-US" altLang="zh-CN" sz="2000" b="0" dirty="0">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14308213"/>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688850" y="286473"/>
            <a:ext cx="3590727"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下一代互联网</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IPv6</a:t>
            </a:r>
            <a:endPar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8"/>
          <p:cNvSpPr txBox="1"/>
          <p:nvPr/>
        </p:nvSpPr>
        <p:spPr>
          <a:xfrm>
            <a:off x="688851" y="906290"/>
            <a:ext cx="2531622" cy="540341"/>
          </a:xfrm>
          <a:prstGeom prst="rect">
            <a:avLst/>
          </a:prstGeom>
          <a:noFill/>
          <a:ln w="9525">
            <a:noFill/>
          </a:ln>
        </p:spPr>
        <p:txBody>
          <a:bodyPr wrap="square">
            <a:spAutoFit/>
          </a:bodyPr>
          <a:lstStyle/>
          <a:p>
            <a:pPr>
              <a:lnSpc>
                <a:spcPct val="150000"/>
              </a:lnSpc>
            </a:pPr>
            <a:r>
              <a:rPr 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4.4.4 </a:t>
            </a:r>
            <a:r>
              <a:rPr lang="en-US" altLang="zh-CN" sz="2200" b="1" dirty="0">
                <a:latin typeface="Times New Roman" panose="02020603050405020304" pitchFamily="18" charset="0"/>
                <a:ea typeface="微软雅黑" panose="020B0503020204020204" pitchFamily="34" charset="-122"/>
                <a:cs typeface="微软雅黑" panose="020B0503020204020204" pitchFamily="34" charset="-122"/>
                <a:sym typeface="+mn-ea"/>
              </a:rPr>
              <a:t>IPv6</a:t>
            </a:r>
            <a:r>
              <a:rPr lang="zh-CN" alt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地址表示</a:t>
            </a:r>
          </a:p>
        </p:txBody>
      </p:sp>
      <p:sp>
        <p:nvSpPr>
          <p:cNvPr id="9" name="文本框 1">
            <a:extLst>
              <a:ext uri="{FF2B5EF4-FFF2-40B4-BE49-F238E27FC236}">
                <a16:creationId xmlns:a16="http://schemas.microsoft.com/office/drawing/2014/main" id="{29EC8AE8-F276-4A77-AF40-785797A52486}"/>
              </a:ext>
            </a:extLst>
          </p:cNvPr>
          <p:cNvSpPr txBox="1">
            <a:spLocks noChangeArrowheads="1"/>
          </p:cNvSpPr>
          <p:nvPr/>
        </p:nvSpPr>
        <p:spPr bwMode="auto">
          <a:xfrm>
            <a:off x="688850" y="1569324"/>
            <a:ext cx="3231919"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dirty="0">
                <a:latin typeface="Times New Roman" panose="02020603050405020304" pitchFamily="18" charset="0"/>
                <a:ea typeface="黑体" panose="02010609060101010101" pitchFamily="49" charset="-122"/>
              </a:rPr>
              <a:t>冒分十六进制地址表示法</a:t>
            </a:r>
          </a:p>
        </p:txBody>
      </p:sp>
      <p:graphicFrame>
        <p:nvGraphicFramePr>
          <p:cNvPr id="10" name="对象 3">
            <a:extLst>
              <a:ext uri="{FF2B5EF4-FFF2-40B4-BE49-F238E27FC236}">
                <a16:creationId xmlns:a16="http://schemas.microsoft.com/office/drawing/2014/main" id="{C05499D9-9390-454B-AC92-37A4D31535E8}"/>
              </a:ext>
            </a:extLst>
          </p:cNvPr>
          <p:cNvGraphicFramePr>
            <a:graphicFrameLocks noChangeAspect="1"/>
          </p:cNvGraphicFramePr>
          <p:nvPr>
            <p:extLst>
              <p:ext uri="{D42A27DB-BD31-4B8C-83A1-F6EECF244321}">
                <p14:modId xmlns:p14="http://schemas.microsoft.com/office/powerpoint/2010/main" val="2735047272"/>
              </p:ext>
            </p:extLst>
          </p:nvPr>
        </p:nvGraphicFramePr>
        <p:xfrm>
          <a:off x="2158311" y="2061904"/>
          <a:ext cx="8177212" cy="3095625"/>
        </p:xfrm>
        <a:graphic>
          <a:graphicData uri="http://schemas.openxmlformats.org/presentationml/2006/ole">
            <mc:AlternateContent xmlns:mc="http://schemas.openxmlformats.org/markup-compatibility/2006">
              <mc:Choice xmlns:v="urn:schemas-microsoft-com:vml" Requires="v">
                <p:oleObj name="Visio" r:id="rId2" imgW="4711700" imgH="1790700" progId="Visio.Drawing.11">
                  <p:embed/>
                </p:oleObj>
              </mc:Choice>
              <mc:Fallback>
                <p:oleObj name="Visio" r:id="rId2" imgW="4711700" imgH="1790700" progId="Visio.Drawing.11">
                  <p:embed/>
                  <p:pic>
                    <p:nvPicPr>
                      <p:cNvPr id="17413" name="对象 3">
                        <a:extLst>
                          <a:ext uri="{FF2B5EF4-FFF2-40B4-BE49-F238E27FC236}">
                            <a16:creationId xmlns:a16="http://schemas.microsoft.com/office/drawing/2014/main" id="{031EEBFC-1C7C-45EE-A539-43D5027A9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8311" y="2061904"/>
                        <a:ext cx="8177212"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5">
            <a:extLst>
              <a:ext uri="{FF2B5EF4-FFF2-40B4-BE49-F238E27FC236}">
                <a16:creationId xmlns:a16="http://schemas.microsoft.com/office/drawing/2014/main" id="{E74DB69B-1117-4F76-AD80-761D6650A9CE}"/>
              </a:ext>
            </a:extLst>
          </p:cNvPr>
          <p:cNvGraphicFramePr>
            <a:graphicFrameLocks noChangeAspect="1"/>
          </p:cNvGraphicFramePr>
          <p:nvPr>
            <p:extLst>
              <p:ext uri="{D42A27DB-BD31-4B8C-83A1-F6EECF244321}">
                <p14:modId xmlns:p14="http://schemas.microsoft.com/office/powerpoint/2010/main" val="2611724447"/>
              </p:ext>
            </p:extLst>
          </p:nvPr>
        </p:nvGraphicFramePr>
        <p:xfrm>
          <a:off x="2117036" y="5511542"/>
          <a:ext cx="8270875" cy="574675"/>
        </p:xfrm>
        <a:graphic>
          <a:graphicData uri="http://schemas.openxmlformats.org/presentationml/2006/ole">
            <mc:AlternateContent xmlns:mc="http://schemas.openxmlformats.org/markup-compatibility/2006">
              <mc:Choice xmlns:v="urn:schemas-microsoft-com:vml" Requires="v">
                <p:oleObj name="Visio" r:id="rId4" imgW="4699000" imgH="330200" progId="Visio.Drawing.11">
                  <p:embed/>
                </p:oleObj>
              </mc:Choice>
              <mc:Fallback>
                <p:oleObj name="Visio" r:id="rId4" imgW="4699000" imgH="330200" progId="Visio.Drawing.11">
                  <p:embed/>
                  <p:pic>
                    <p:nvPicPr>
                      <p:cNvPr id="17414" name="对象 5">
                        <a:extLst>
                          <a:ext uri="{FF2B5EF4-FFF2-40B4-BE49-F238E27FC236}">
                            <a16:creationId xmlns:a16="http://schemas.microsoft.com/office/drawing/2014/main" id="{29BC15C8-CE4E-417A-99D9-6966704C0F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7036" y="5511542"/>
                        <a:ext cx="82708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圆角矩形 2">
            <a:extLst>
              <a:ext uri="{FF2B5EF4-FFF2-40B4-BE49-F238E27FC236}">
                <a16:creationId xmlns:a16="http://schemas.microsoft.com/office/drawing/2014/main" id="{1BB0FD95-3D47-49DA-83CC-BBBFFE4D8FFA}"/>
              </a:ext>
            </a:extLst>
          </p:cNvPr>
          <p:cNvSpPr/>
          <p:nvPr/>
        </p:nvSpPr>
        <p:spPr>
          <a:xfrm>
            <a:off x="4709423" y="5511542"/>
            <a:ext cx="3097213" cy="582612"/>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文本框 7">
            <a:extLst>
              <a:ext uri="{FF2B5EF4-FFF2-40B4-BE49-F238E27FC236}">
                <a16:creationId xmlns:a16="http://schemas.microsoft.com/office/drawing/2014/main" id="{2D70C5BB-4A31-43E2-A50E-3BD33671100F}"/>
              </a:ext>
            </a:extLst>
          </p:cNvPr>
          <p:cNvSpPr txBox="1">
            <a:spLocks noChangeArrowheads="1"/>
          </p:cNvSpPr>
          <p:nvPr/>
        </p:nvSpPr>
        <p:spPr bwMode="auto">
          <a:xfrm>
            <a:off x="8381311" y="5157529"/>
            <a:ext cx="1785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FF0000"/>
                </a:solidFill>
                <a:latin typeface="Times New Roman" panose="02020603050405020304" pitchFamily="18" charset="0"/>
                <a:ea typeface="黑体" panose="02010609060101010101" pitchFamily="49" charset="-122"/>
              </a:rPr>
              <a:t>冒分十六进制</a:t>
            </a:r>
          </a:p>
        </p:txBody>
      </p:sp>
      <p:sp>
        <p:nvSpPr>
          <p:cNvPr id="15" name="圆角矩形 12">
            <a:extLst>
              <a:ext uri="{FF2B5EF4-FFF2-40B4-BE49-F238E27FC236}">
                <a16:creationId xmlns:a16="http://schemas.microsoft.com/office/drawing/2014/main" id="{97C7F0AE-AE6C-4B7B-AB5B-2AC5947230E4}"/>
              </a:ext>
            </a:extLst>
          </p:cNvPr>
          <p:cNvSpPr/>
          <p:nvPr/>
        </p:nvSpPr>
        <p:spPr>
          <a:xfrm>
            <a:off x="3990286" y="4625717"/>
            <a:ext cx="4464050" cy="531812"/>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6" name="直接连接符 15">
            <a:extLst>
              <a:ext uri="{FF2B5EF4-FFF2-40B4-BE49-F238E27FC236}">
                <a16:creationId xmlns:a16="http://schemas.microsoft.com/office/drawing/2014/main" id="{CA2C6FF6-9B48-4009-8DC8-67B4E4884647}"/>
              </a:ext>
            </a:extLst>
          </p:cNvPr>
          <p:cNvCxnSpPr/>
          <p:nvPr/>
        </p:nvCxnSpPr>
        <p:spPr>
          <a:xfrm>
            <a:off x="3990286" y="5157529"/>
            <a:ext cx="719137" cy="93662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B1F6A26-295E-4E10-9851-F9D521A9E003}"/>
              </a:ext>
            </a:extLst>
          </p:cNvPr>
          <p:cNvCxnSpPr/>
          <p:nvPr/>
        </p:nvCxnSpPr>
        <p:spPr>
          <a:xfrm flipH="1">
            <a:off x="7806636" y="5086092"/>
            <a:ext cx="647700" cy="93662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8" name="左弧形箭头 14">
            <a:extLst>
              <a:ext uri="{FF2B5EF4-FFF2-40B4-BE49-F238E27FC236}">
                <a16:creationId xmlns:a16="http://schemas.microsoft.com/office/drawing/2014/main" id="{D3DE9829-B9F5-44E7-B548-9552355A095B}"/>
              </a:ext>
            </a:extLst>
          </p:cNvPr>
          <p:cNvSpPr/>
          <p:nvPr/>
        </p:nvSpPr>
        <p:spPr>
          <a:xfrm>
            <a:off x="3320361" y="4798754"/>
            <a:ext cx="576262" cy="11525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9" name="文本框 19">
            <a:extLst>
              <a:ext uri="{FF2B5EF4-FFF2-40B4-BE49-F238E27FC236}">
                <a16:creationId xmlns:a16="http://schemas.microsoft.com/office/drawing/2014/main" id="{B8A7F3E9-2606-4FF2-9D16-0D93AC94C88C}"/>
              </a:ext>
            </a:extLst>
          </p:cNvPr>
          <p:cNvSpPr txBox="1">
            <a:spLocks noChangeArrowheads="1"/>
          </p:cNvSpPr>
          <p:nvPr/>
        </p:nvSpPr>
        <p:spPr bwMode="auto">
          <a:xfrm>
            <a:off x="1856686" y="5111492"/>
            <a:ext cx="1484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FF0000"/>
                </a:solidFill>
                <a:latin typeface="Times New Roman" panose="02020603050405020304" pitchFamily="18" charset="0"/>
                <a:ea typeface="黑体" panose="02010609060101010101" pitchFamily="49" charset="-122"/>
              </a:rPr>
              <a:t>零位压缩法</a:t>
            </a:r>
          </a:p>
        </p:txBody>
      </p:sp>
    </p:spTree>
    <p:extLst>
      <p:ext uri="{BB962C8B-B14F-4D97-AF65-F5344CB8AC3E}">
        <p14:creationId xmlns:p14="http://schemas.microsoft.com/office/powerpoint/2010/main" val="2509565696"/>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688850" y="286473"/>
            <a:ext cx="3590727"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下一代互联网</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IPv6</a:t>
            </a:r>
            <a:endPar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8"/>
          <p:cNvSpPr txBox="1"/>
          <p:nvPr/>
        </p:nvSpPr>
        <p:spPr>
          <a:xfrm>
            <a:off x="688851" y="906290"/>
            <a:ext cx="2531622" cy="540341"/>
          </a:xfrm>
          <a:prstGeom prst="rect">
            <a:avLst/>
          </a:prstGeom>
          <a:noFill/>
          <a:ln w="9525">
            <a:noFill/>
          </a:ln>
        </p:spPr>
        <p:txBody>
          <a:bodyPr wrap="square">
            <a:spAutoFit/>
          </a:bodyPr>
          <a:lstStyle/>
          <a:p>
            <a:pPr>
              <a:lnSpc>
                <a:spcPct val="150000"/>
              </a:lnSpc>
            </a:pPr>
            <a:r>
              <a:rPr 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4.4.4 </a:t>
            </a:r>
            <a:r>
              <a:rPr lang="en-US" altLang="zh-CN" sz="2200" b="1" dirty="0">
                <a:latin typeface="Times New Roman" panose="02020603050405020304" pitchFamily="18" charset="0"/>
                <a:ea typeface="微软雅黑" panose="020B0503020204020204" pitchFamily="34" charset="-122"/>
                <a:cs typeface="微软雅黑" panose="020B0503020204020204" pitchFamily="34" charset="-122"/>
                <a:sym typeface="+mn-ea"/>
              </a:rPr>
              <a:t>IPv6</a:t>
            </a:r>
            <a:r>
              <a:rPr lang="zh-CN" alt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地址表示</a:t>
            </a:r>
          </a:p>
        </p:txBody>
      </p:sp>
      <p:sp>
        <p:nvSpPr>
          <p:cNvPr id="9" name="文本框 1">
            <a:extLst>
              <a:ext uri="{FF2B5EF4-FFF2-40B4-BE49-F238E27FC236}">
                <a16:creationId xmlns:a16="http://schemas.microsoft.com/office/drawing/2014/main" id="{29EC8AE8-F276-4A77-AF40-785797A52486}"/>
              </a:ext>
            </a:extLst>
          </p:cNvPr>
          <p:cNvSpPr txBox="1">
            <a:spLocks noChangeArrowheads="1"/>
          </p:cNvSpPr>
          <p:nvPr/>
        </p:nvSpPr>
        <p:spPr bwMode="auto">
          <a:xfrm>
            <a:off x="688850" y="1569324"/>
            <a:ext cx="3231919"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Char char="Ø"/>
            </a:pPr>
            <a:r>
              <a:rPr lang="zh-CN" altLang="en-US" dirty="0">
                <a:latin typeface="Times New Roman" panose="02020603050405020304" pitchFamily="18" charset="0"/>
                <a:ea typeface="黑体" panose="02010609060101010101" pitchFamily="49" charset="-122"/>
              </a:rPr>
              <a:t>冒分十六进制地址表示法</a:t>
            </a:r>
          </a:p>
        </p:txBody>
      </p:sp>
      <p:graphicFrame>
        <p:nvGraphicFramePr>
          <p:cNvPr id="20" name="对象 5">
            <a:extLst>
              <a:ext uri="{FF2B5EF4-FFF2-40B4-BE49-F238E27FC236}">
                <a16:creationId xmlns:a16="http://schemas.microsoft.com/office/drawing/2014/main" id="{FAA24166-28C5-491E-A48D-7A5262C0D058}"/>
              </a:ext>
            </a:extLst>
          </p:cNvPr>
          <p:cNvGraphicFramePr>
            <a:graphicFrameLocks noChangeAspect="1"/>
          </p:cNvGraphicFramePr>
          <p:nvPr>
            <p:extLst>
              <p:ext uri="{D42A27DB-BD31-4B8C-83A1-F6EECF244321}">
                <p14:modId xmlns:p14="http://schemas.microsoft.com/office/powerpoint/2010/main" val="532391692"/>
              </p:ext>
            </p:extLst>
          </p:nvPr>
        </p:nvGraphicFramePr>
        <p:xfrm>
          <a:off x="2197325" y="3118183"/>
          <a:ext cx="8270875" cy="574675"/>
        </p:xfrm>
        <a:graphic>
          <a:graphicData uri="http://schemas.openxmlformats.org/presentationml/2006/ole">
            <mc:AlternateContent xmlns:mc="http://schemas.openxmlformats.org/markup-compatibility/2006">
              <mc:Choice xmlns:v="urn:schemas-microsoft-com:vml" Requires="v">
                <p:oleObj name="Visio" r:id="rId2" imgW="4699000" imgH="330200" progId="Visio.Drawing.11">
                  <p:embed/>
                </p:oleObj>
              </mc:Choice>
              <mc:Fallback>
                <p:oleObj name="Visio" r:id="rId2" imgW="4699000" imgH="330200" progId="Visio.Drawing.11">
                  <p:embed/>
                  <p:pic>
                    <p:nvPicPr>
                      <p:cNvPr id="19461" name="对象 5">
                        <a:extLst>
                          <a:ext uri="{FF2B5EF4-FFF2-40B4-BE49-F238E27FC236}">
                            <a16:creationId xmlns:a16="http://schemas.microsoft.com/office/drawing/2014/main" id="{1E79BD5D-DC4D-4406-B6B7-09D7A23C3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325" y="3118183"/>
                        <a:ext cx="82708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圆角矩形 2">
            <a:extLst>
              <a:ext uri="{FF2B5EF4-FFF2-40B4-BE49-F238E27FC236}">
                <a16:creationId xmlns:a16="http://schemas.microsoft.com/office/drawing/2014/main" id="{2E568D57-8B24-4BCC-A676-73CF5C30B759}"/>
              </a:ext>
            </a:extLst>
          </p:cNvPr>
          <p:cNvSpPr/>
          <p:nvPr/>
        </p:nvSpPr>
        <p:spPr>
          <a:xfrm>
            <a:off x="4789712" y="3118183"/>
            <a:ext cx="3097213" cy="582613"/>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文本框 7">
            <a:extLst>
              <a:ext uri="{FF2B5EF4-FFF2-40B4-BE49-F238E27FC236}">
                <a16:creationId xmlns:a16="http://schemas.microsoft.com/office/drawing/2014/main" id="{428D46A1-C1FC-4BD1-9BB8-27A2CC4D95B7}"/>
              </a:ext>
            </a:extLst>
          </p:cNvPr>
          <p:cNvSpPr txBox="1">
            <a:spLocks noChangeArrowheads="1"/>
          </p:cNvSpPr>
          <p:nvPr/>
        </p:nvSpPr>
        <p:spPr bwMode="auto">
          <a:xfrm>
            <a:off x="8461600" y="2764171"/>
            <a:ext cx="1785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FF0000"/>
                </a:solidFill>
                <a:latin typeface="Times New Roman" panose="02020603050405020304" pitchFamily="18" charset="0"/>
                <a:ea typeface="黑体" panose="02010609060101010101" pitchFamily="49" charset="-122"/>
              </a:rPr>
              <a:t>冒分十六进制</a:t>
            </a:r>
          </a:p>
        </p:txBody>
      </p:sp>
      <p:sp>
        <p:nvSpPr>
          <p:cNvPr id="23" name="圆角矩形 12">
            <a:extLst>
              <a:ext uri="{FF2B5EF4-FFF2-40B4-BE49-F238E27FC236}">
                <a16:creationId xmlns:a16="http://schemas.microsoft.com/office/drawing/2014/main" id="{FB28AF99-D2DC-411D-808A-52658F2EF35C}"/>
              </a:ext>
            </a:extLst>
          </p:cNvPr>
          <p:cNvSpPr/>
          <p:nvPr/>
        </p:nvSpPr>
        <p:spPr>
          <a:xfrm>
            <a:off x="4070575" y="2232358"/>
            <a:ext cx="4464050" cy="531813"/>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4" name="直接连接符 23">
            <a:extLst>
              <a:ext uri="{FF2B5EF4-FFF2-40B4-BE49-F238E27FC236}">
                <a16:creationId xmlns:a16="http://schemas.microsoft.com/office/drawing/2014/main" id="{C792D0B5-3BF8-4988-9884-7AD6357F988B}"/>
              </a:ext>
            </a:extLst>
          </p:cNvPr>
          <p:cNvCxnSpPr/>
          <p:nvPr/>
        </p:nvCxnSpPr>
        <p:spPr>
          <a:xfrm>
            <a:off x="4070575" y="2764171"/>
            <a:ext cx="719137" cy="93662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F5B1A67-6EB9-4901-8640-D60039D070AC}"/>
              </a:ext>
            </a:extLst>
          </p:cNvPr>
          <p:cNvCxnSpPr/>
          <p:nvPr/>
        </p:nvCxnSpPr>
        <p:spPr>
          <a:xfrm flipH="1">
            <a:off x="7886925" y="2692733"/>
            <a:ext cx="647700" cy="93503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0" name="文本框 19">
            <a:extLst>
              <a:ext uri="{FF2B5EF4-FFF2-40B4-BE49-F238E27FC236}">
                <a16:creationId xmlns:a16="http://schemas.microsoft.com/office/drawing/2014/main" id="{5839151E-1C2C-49D6-A68A-4C4CED9E6864}"/>
              </a:ext>
            </a:extLst>
          </p:cNvPr>
          <p:cNvSpPr txBox="1">
            <a:spLocks noChangeArrowheads="1"/>
          </p:cNvSpPr>
          <p:nvPr/>
        </p:nvSpPr>
        <p:spPr bwMode="auto">
          <a:xfrm>
            <a:off x="1936975" y="2718133"/>
            <a:ext cx="1484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FF0000"/>
                </a:solidFill>
                <a:latin typeface="Times New Roman" panose="02020603050405020304" pitchFamily="18" charset="0"/>
                <a:ea typeface="黑体" panose="02010609060101010101" pitchFamily="49" charset="-122"/>
              </a:rPr>
              <a:t>零位压缩法</a:t>
            </a:r>
          </a:p>
        </p:txBody>
      </p:sp>
      <p:sp>
        <p:nvSpPr>
          <p:cNvPr id="31" name="文本框 30">
            <a:extLst>
              <a:ext uri="{FF2B5EF4-FFF2-40B4-BE49-F238E27FC236}">
                <a16:creationId xmlns:a16="http://schemas.microsoft.com/office/drawing/2014/main" id="{F97E84A3-D7A7-43FB-9AB5-3B8E3A9B7A17}"/>
              </a:ext>
            </a:extLst>
          </p:cNvPr>
          <p:cNvSpPr txBox="1"/>
          <p:nvPr/>
        </p:nvSpPr>
        <p:spPr>
          <a:xfrm>
            <a:off x="2197325" y="2322846"/>
            <a:ext cx="8270875" cy="369887"/>
          </a:xfrm>
          <a:prstGeom prst="rect">
            <a:avLst/>
          </a:prstGeom>
          <a:solidFill>
            <a:schemeClr val="bg1">
              <a:lumMod val="85000"/>
            </a:schemeClr>
          </a:solidFill>
        </p:spPr>
        <p:txBody>
          <a:bodyPr>
            <a:spAutoFit/>
          </a:bodyPr>
          <a:lstStyle/>
          <a:p>
            <a:pPr algn="ctr">
              <a:defRPr/>
            </a:pPr>
            <a:r>
              <a:rPr lang="en-US" altLang="zh-CN" dirty="0">
                <a:latin typeface="Times New Roman" panose="02020603050405020304" pitchFamily="18" charset="0"/>
                <a:ea typeface="黑体" panose="02010609060101010101" pitchFamily="49" charset="-122"/>
              </a:rPr>
              <a:t>21DA:0000:0000:0000:02AA:000F:FE08:9C5A</a:t>
            </a:r>
            <a:endParaRPr lang="zh-CN" altLang="en-US" dirty="0">
              <a:latin typeface="Times New Roman" panose="02020603050405020304" pitchFamily="18" charset="0"/>
              <a:ea typeface="黑体" panose="02010609060101010101" pitchFamily="49" charset="-122"/>
            </a:endParaRPr>
          </a:p>
        </p:txBody>
      </p:sp>
      <p:sp>
        <p:nvSpPr>
          <p:cNvPr id="32" name="文本框 4">
            <a:extLst>
              <a:ext uri="{FF2B5EF4-FFF2-40B4-BE49-F238E27FC236}">
                <a16:creationId xmlns:a16="http://schemas.microsoft.com/office/drawing/2014/main" id="{2E32B36E-9B3F-49E1-AFB2-D005DC32AC81}"/>
              </a:ext>
            </a:extLst>
          </p:cNvPr>
          <p:cNvSpPr txBox="1">
            <a:spLocks noChangeArrowheads="1"/>
          </p:cNvSpPr>
          <p:nvPr/>
        </p:nvSpPr>
        <p:spPr bwMode="auto">
          <a:xfrm>
            <a:off x="2052862" y="4772358"/>
            <a:ext cx="864235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b="1">
                <a:solidFill>
                  <a:schemeClr val="tx1"/>
                </a:solidFill>
                <a:latin typeface="Arial" panose="020B0604020202020204" pitchFamily="34" charset="0"/>
                <a:ea typeface="宋体" panose="02010600030101010101" pitchFamily="2" charset="-122"/>
              </a:defRPr>
            </a:lvl1pPr>
            <a:lvl2pPr marL="800100" indent="-34290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lvl="1">
              <a:lnSpc>
                <a:spcPct val="150000"/>
              </a:lnSpc>
              <a:buFont typeface="Arial" panose="020B0604020202020204" pitchFamily="34" charset="0"/>
              <a:buChar char="•"/>
            </a:pPr>
            <a:r>
              <a:rPr lang="zh-CN" altLang="en-US" sz="2000" b="0">
                <a:latin typeface="Times New Roman" panose="02020603050405020304" pitchFamily="18" charset="0"/>
                <a:ea typeface="黑体" panose="02010609060101010101" pitchFamily="49" charset="-122"/>
              </a:rPr>
              <a:t>在使用零压缩法时，</a:t>
            </a:r>
            <a:r>
              <a:rPr lang="zh-CN" altLang="en-US" sz="2000">
                <a:solidFill>
                  <a:srgbClr val="FF0000"/>
                </a:solidFill>
                <a:latin typeface="Times New Roman" panose="02020603050405020304" pitchFamily="18" charset="0"/>
                <a:ea typeface="黑体" panose="02010609060101010101" pitchFamily="49" charset="-122"/>
              </a:rPr>
              <a:t>不能</a:t>
            </a:r>
            <a:r>
              <a:rPr lang="zh-CN" altLang="en-US" sz="2000" b="0">
                <a:latin typeface="Times New Roman" panose="02020603050405020304" pitchFamily="18" charset="0"/>
                <a:ea typeface="黑体" panose="02010609060101010101" pitchFamily="49" charset="-122"/>
              </a:rPr>
              <a:t>将一个位段的</a:t>
            </a:r>
            <a:r>
              <a:rPr lang="zh-CN" altLang="en-US" sz="2000">
                <a:solidFill>
                  <a:srgbClr val="FF0000"/>
                </a:solidFill>
                <a:latin typeface="Times New Roman" panose="02020603050405020304" pitchFamily="18" charset="0"/>
                <a:ea typeface="黑体" panose="02010609060101010101" pitchFamily="49" charset="-122"/>
              </a:rPr>
              <a:t>有效</a:t>
            </a:r>
            <a:r>
              <a:rPr lang="en-US" altLang="zh-CN" sz="2000">
                <a:solidFill>
                  <a:srgbClr val="FF0000"/>
                </a:solidFill>
                <a:latin typeface="Times New Roman" panose="02020603050405020304" pitchFamily="18" charset="0"/>
                <a:ea typeface="黑体" panose="02010609060101010101" pitchFamily="49" charset="-122"/>
              </a:rPr>
              <a:t>0</a:t>
            </a:r>
            <a:r>
              <a:rPr lang="zh-CN" altLang="en-US" sz="2000">
                <a:solidFill>
                  <a:srgbClr val="FF0000"/>
                </a:solidFill>
                <a:latin typeface="Times New Roman" panose="02020603050405020304" pitchFamily="18" charset="0"/>
                <a:ea typeface="黑体" panose="02010609060101010101" pitchFamily="49" charset="-122"/>
              </a:rPr>
              <a:t>压缩</a:t>
            </a:r>
            <a:r>
              <a:rPr lang="zh-CN" altLang="en-US" sz="2000" b="0">
                <a:latin typeface="Times New Roman" panose="02020603050405020304" pitchFamily="18" charset="0"/>
                <a:ea typeface="黑体" panose="02010609060101010101" pitchFamily="49" charset="-122"/>
              </a:rPr>
              <a:t>掉。例如，不能将</a:t>
            </a:r>
            <a:r>
              <a:rPr lang="en-US" altLang="zh-CN" sz="2000" b="0">
                <a:latin typeface="Times New Roman" panose="02020603050405020304" pitchFamily="18" charset="0"/>
                <a:ea typeface="黑体" panose="02010609060101010101" pitchFamily="49" charset="-122"/>
              </a:rPr>
              <a:t>FF02:30:0:0:0:0:0:5</a:t>
            </a:r>
            <a:r>
              <a:rPr lang="zh-CN" altLang="en-US" sz="2000" b="0">
                <a:latin typeface="Times New Roman" panose="02020603050405020304" pitchFamily="18" charset="0"/>
                <a:ea typeface="黑体" panose="02010609060101010101" pitchFamily="49" charset="-122"/>
              </a:rPr>
              <a:t>简写为</a:t>
            </a:r>
            <a:r>
              <a:rPr lang="en-US" altLang="zh-CN" sz="2000" b="0">
                <a:latin typeface="Times New Roman" panose="02020603050405020304" pitchFamily="18" charset="0"/>
                <a:ea typeface="黑体" panose="02010609060101010101" pitchFamily="49" charset="-122"/>
              </a:rPr>
              <a:t>FF2:3::5</a:t>
            </a:r>
            <a:r>
              <a:rPr lang="zh-CN" altLang="en-US" sz="2000" b="0">
                <a:latin typeface="Times New Roman" panose="02020603050405020304" pitchFamily="18" charset="0"/>
                <a:ea typeface="黑体" panose="02010609060101010101" pitchFamily="49" charset="-122"/>
              </a:rPr>
              <a:t>，而应该简写为</a:t>
            </a:r>
            <a:r>
              <a:rPr lang="en-US" altLang="zh-CN" sz="2000" b="0">
                <a:latin typeface="Times New Roman" panose="02020603050405020304" pitchFamily="18" charset="0"/>
                <a:ea typeface="黑体" panose="02010609060101010101" pitchFamily="49" charset="-122"/>
              </a:rPr>
              <a:t>FF02:30::5</a:t>
            </a:r>
          </a:p>
          <a:p>
            <a:pPr lvl="1">
              <a:lnSpc>
                <a:spcPct val="150000"/>
              </a:lnSpc>
              <a:buFont typeface="Arial" panose="020B0604020202020204" pitchFamily="34" charset="0"/>
              <a:buChar char="•"/>
            </a:pPr>
            <a:r>
              <a:rPr lang="zh-CN" altLang="en-US" sz="2000" b="0">
                <a:latin typeface="Times New Roman" panose="02020603050405020304" pitchFamily="18" charset="0"/>
                <a:ea typeface="黑体" panose="02010609060101010101" pitchFamily="49" charset="-122"/>
              </a:rPr>
              <a:t>冒号在一个地址中只能出现一次</a:t>
            </a:r>
          </a:p>
        </p:txBody>
      </p:sp>
      <p:sp>
        <p:nvSpPr>
          <p:cNvPr id="33" name="左弧形箭头 14">
            <a:extLst>
              <a:ext uri="{FF2B5EF4-FFF2-40B4-BE49-F238E27FC236}">
                <a16:creationId xmlns:a16="http://schemas.microsoft.com/office/drawing/2014/main" id="{D9060294-FC75-4468-AF52-461DB1021F9A}"/>
              </a:ext>
            </a:extLst>
          </p:cNvPr>
          <p:cNvSpPr/>
          <p:nvPr/>
        </p:nvSpPr>
        <p:spPr>
          <a:xfrm>
            <a:off x="3400650" y="2403808"/>
            <a:ext cx="576262" cy="115252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4" name="文本框 33">
            <a:extLst>
              <a:ext uri="{FF2B5EF4-FFF2-40B4-BE49-F238E27FC236}">
                <a16:creationId xmlns:a16="http://schemas.microsoft.com/office/drawing/2014/main" id="{D5750FF8-66D9-4D28-A9E3-0E8D2E0EF3F5}"/>
              </a:ext>
            </a:extLst>
          </p:cNvPr>
          <p:cNvSpPr txBox="1"/>
          <p:nvPr/>
        </p:nvSpPr>
        <p:spPr>
          <a:xfrm>
            <a:off x="2087787" y="4057983"/>
            <a:ext cx="8380413" cy="368300"/>
          </a:xfrm>
          <a:prstGeom prst="rect">
            <a:avLst/>
          </a:prstGeom>
          <a:solidFill>
            <a:schemeClr val="bg1">
              <a:lumMod val="85000"/>
            </a:schemeClr>
          </a:solidFill>
        </p:spPr>
        <p:txBody>
          <a:bodyPr>
            <a:spAutoFit/>
          </a:bodyPr>
          <a:lstStyle/>
          <a:p>
            <a:pPr algn="ctr">
              <a:defRPr/>
            </a:pPr>
            <a:r>
              <a:rPr lang="en-US" altLang="zh-CN" dirty="0">
                <a:latin typeface="Times New Roman" panose="02020603050405020304" pitchFamily="18" charset="0"/>
                <a:ea typeface="黑体" panose="02010609060101010101" pitchFamily="49" charset="-122"/>
              </a:rPr>
              <a:t>21DA::2AA:F:FE08:9C5A</a:t>
            </a:r>
            <a:endParaRPr lang="zh-CN" altLang="en-US" dirty="0">
              <a:latin typeface="Times New Roman" panose="02020603050405020304" pitchFamily="18" charset="0"/>
              <a:ea typeface="黑体" panose="02010609060101010101" pitchFamily="49" charset="-122"/>
            </a:endParaRPr>
          </a:p>
        </p:txBody>
      </p:sp>
      <p:sp>
        <p:nvSpPr>
          <p:cNvPr id="35" name="左弧形箭头 18">
            <a:extLst>
              <a:ext uri="{FF2B5EF4-FFF2-40B4-BE49-F238E27FC236}">
                <a16:creationId xmlns:a16="http://schemas.microsoft.com/office/drawing/2014/main" id="{5BD90D78-3981-4C33-958A-9986D7227A25}"/>
              </a:ext>
            </a:extLst>
          </p:cNvPr>
          <p:cNvSpPr/>
          <p:nvPr/>
        </p:nvSpPr>
        <p:spPr>
          <a:xfrm>
            <a:off x="3308575" y="3319796"/>
            <a:ext cx="473075" cy="10874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6" name="圆角矩形 20">
            <a:extLst>
              <a:ext uri="{FF2B5EF4-FFF2-40B4-BE49-F238E27FC236}">
                <a16:creationId xmlns:a16="http://schemas.microsoft.com/office/drawing/2014/main" id="{8EA107EF-49E3-465C-8E7B-DD4E48483E70}"/>
              </a:ext>
            </a:extLst>
          </p:cNvPr>
          <p:cNvSpPr/>
          <p:nvPr/>
        </p:nvSpPr>
        <p:spPr>
          <a:xfrm>
            <a:off x="4789712" y="3937333"/>
            <a:ext cx="2879725" cy="58420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文本框 22">
            <a:extLst>
              <a:ext uri="{FF2B5EF4-FFF2-40B4-BE49-F238E27FC236}">
                <a16:creationId xmlns:a16="http://schemas.microsoft.com/office/drawing/2014/main" id="{0BC9CFE9-DF61-4342-A425-315F684BC2B4}"/>
              </a:ext>
            </a:extLst>
          </p:cNvPr>
          <p:cNvSpPr txBox="1">
            <a:spLocks noChangeArrowheads="1"/>
          </p:cNvSpPr>
          <p:nvPr/>
        </p:nvSpPr>
        <p:spPr bwMode="auto">
          <a:xfrm>
            <a:off x="1878237" y="3646821"/>
            <a:ext cx="1485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2000">
                <a:solidFill>
                  <a:srgbClr val="FF0000"/>
                </a:solidFill>
                <a:latin typeface="Times New Roman" panose="02020603050405020304" pitchFamily="18" charset="0"/>
                <a:ea typeface="黑体" panose="02010609060101010101" pitchFamily="49" charset="-122"/>
              </a:rPr>
              <a:t>零位压缩法</a:t>
            </a:r>
          </a:p>
        </p:txBody>
      </p:sp>
    </p:spTree>
    <p:extLst>
      <p:ext uri="{BB962C8B-B14F-4D97-AF65-F5344CB8AC3E}">
        <p14:creationId xmlns:p14="http://schemas.microsoft.com/office/powerpoint/2010/main" val="1328416361"/>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688850" y="286473"/>
            <a:ext cx="3590727"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下一代互联网</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IPv6</a:t>
            </a:r>
            <a:endPar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8"/>
          <p:cNvSpPr txBox="1"/>
          <p:nvPr/>
        </p:nvSpPr>
        <p:spPr>
          <a:xfrm>
            <a:off x="688851" y="906290"/>
            <a:ext cx="2531622" cy="540341"/>
          </a:xfrm>
          <a:prstGeom prst="rect">
            <a:avLst/>
          </a:prstGeom>
          <a:noFill/>
          <a:ln w="9525">
            <a:noFill/>
          </a:ln>
        </p:spPr>
        <p:txBody>
          <a:bodyPr wrap="square">
            <a:spAutoFit/>
          </a:bodyPr>
          <a:lstStyle/>
          <a:p>
            <a:pPr>
              <a:lnSpc>
                <a:spcPct val="150000"/>
              </a:lnSpc>
            </a:pPr>
            <a:r>
              <a:rPr 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4.4.4 </a:t>
            </a:r>
            <a:r>
              <a:rPr lang="en-US" altLang="zh-CN" sz="2200" b="1" dirty="0">
                <a:latin typeface="Times New Roman" panose="02020603050405020304" pitchFamily="18" charset="0"/>
                <a:ea typeface="微软雅黑" panose="020B0503020204020204" pitchFamily="34" charset="-122"/>
                <a:cs typeface="微软雅黑" panose="020B0503020204020204" pitchFamily="34" charset="-122"/>
                <a:sym typeface="+mn-ea"/>
              </a:rPr>
              <a:t>IPv6</a:t>
            </a:r>
            <a:r>
              <a:rPr lang="zh-CN" alt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地址表示</a:t>
            </a:r>
          </a:p>
        </p:txBody>
      </p:sp>
      <p:sp>
        <p:nvSpPr>
          <p:cNvPr id="38" name="文本框 37">
            <a:extLst>
              <a:ext uri="{FF2B5EF4-FFF2-40B4-BE49-F238E27FC236}">
                <a16:creationId xmlns:a16="http://schemas.microsoft.com/office/drawing/2014/main" id="{4C8D229E-67DC-40C7-A23E-80ADB64B966D}"/>
              </a:ext>
            </a:extLst>
          </p:cNvPr>
          <p:cNvSpPr txBox="1"/>
          <p:nvPr/>
        </p:nvSpPr>
        <p:spPr>
          <a:xfrm>
            <a:off x="688850" y="1569324"/>
            <a:ext cx="10448988" cy="2401887"/>
          </a:xfrm>
          <a:prstGeom prst="rect">
            <a:avLst/>
          </a:prstGeom>
          <a:noFill/>
        </p:spPr>
        <p:txBody>
          <a:bodyPr wrap="square">
            <a:spAutoFit/>
          </a:bodyPr>
          <a:lstStyle/>
          <a:p>
            <a:pPr marL="285750" indent="-285750">
              <a:lnSpc>
                <a:spcPct val="150000"/>
              </a:lnSpc>
              <a:buFont typeface="Wingdings" panose="05000000000000000000" pitchFamily="2" charset="2"/>
              <a:buChar char="Ø"/>
              <a:defRPr/>
            </a:pPr>
            <a:r>
              <a:rPr lang="zh-CN" altLang="en-US" sz="2000" dirty="0">
                <a:latin typeface="Times New Roman" panose="02020603050405020304" pitchFamily="18" charset="0"/>
                <a:ea typeface="黑体" panose="02010609060101010101" pitchFamily="49" charset="-122"/>
              </a:rPr>
              <a:t>内嵌</a:t>
            </a:r>
            <a:r>
              <a:rPr lang="en-US" altLang="zh-CN" sz="2000" dirty="0">
                <a:latin typeface="Times New Roman" panose="02020603050405020304" pitchFamily="18" charset="0"/>
                <a:ea typeface="黑体" panose="02010609060101010101" pitchFamily="49" charset="-122"/>
              </a:rPr>
              <a:t>IPv4</a:t>
            </a:r>
            <a:r>
              <a:rPr lang="zh-CN" altLang="en-US" sz="2000" dirty="0">
                <a:latin typeface="Times New Roman" panose="02020603050405020304" pitchFamily="18" charset="0"/>
                <a:ea typeface="黑体" panose="02010609060101010101" pitchFamily="49" charset="-122"/>
              </a:rPr>
              <a:t>地址表示法：</a:t>
            </a:r>
            <a:r>
              <a:rPr lang="zh-CN" altLang="en-US" sz="2000" b="0" dirty="0">
                <a:latin typeface="Times New Roman" panose="02020603050405020304" pitchFamily="18" charset="0"/>
                <a:ea typeface="黑体" panose="02010609060101010101" pitchFamily="49" charset="-122"/>
              </a:rPr>
              <a:t>将</a:t>
            </a:r>
            <a:r>
              <a:rPr lang="en-US" altLang="zh-CN" sz="2000" b="0" dirty="0">
                <a:latin typeface="Times New Roman" panose="02020603050405020304" pitchFamily="18" charset="0"/>
                <a:ea typeface="黑体" panose="02010609060101010101" pitchFamily="49" charset="-122"/>
              </a:rPr>
              <a:t>IPv4</a:t>
            </a:r>
            <a:r>
              <a:rPr lang="zh-CN" altLang="en-US" sz="2000" b="0" dirty="0">
                <a:latin typeface="Times New Roman" panose="02020603050405020304" pitchFamily="18" charset="0"/>
                <a:ea typeface="黑体" panose="02010609060101010101" pitchFamily="49" charset="-122"/>
              </a:rPr>
              <a:t>地址嵌入于</a:t>
            </a:r>
            <a:r>
              <a:rPr lang="en-US" altLang="zh-CN" sz="2000" b="0" dirty="0">
                <a:latin typeface="Times New Roman" panose="02020603050405020304" pitchFamily="18" charset="0"/>
                <a:ea typeface="黑体" panose="02010609060101010101" pitchFamily="49" charset="-122"/>
              </a:rPr>
              <a:t>IPv6</a:t>
            </a:r>
            <a:r>
              <a:rPr lang="zh-CN" altLang="en-US" sz="2000" b="0" dirty="0">
                <a:latin typeface="Times New Roman" panose="02020603050405020304" pitchFamily="18" charset="0"/>
                <a:ea typeface="黑体" panose="02010609060101010101" pitchFamily="49" charset="-122"/>
              </a:rPr>
              <a:t>地址中，形式如下</a:t>
            </a:r>
            <a:endParaRPr lang="en-US" altLang="zh-CN" sz="2000" b="0" dirty="0">
              <a:latin typeface="Times New Roman" panose="02020603050405020304" pitchFamily="18" charset="0"/>
              <a:ea typeface="黑体" panose="02010609060101010101" pitchFamily="49" charset="-122"/>
            </a:endParaRPr>
          </a:p>
          <a:p>
            <a:pPr algn="ctr">
              <a:lnSpc>
                <a:spcPct val="150000"/>
              </a:lnSpc>
              <a:defRPr/>
            </a:pPr>
            <a:r>
              <a:rPr lang="en-US" altLang="zh-CN" sz="2000" b="0" dirty="0">
                <a:latin typeface="Times New Roman" panose="02020603050405020304" pitchFamily="18" charset="0"/>
                <a:ea typeface="黑体" panose="02010609060101010101" pitchFamily="49" charset="-122"/>
              </a:rPr>
              <a:t>x: x: x: x: x: x:d.d.d.d</a:t>
            </a:r>
          </a:p>
          <a:p>
            <a:pPr>
              <a:lnSpc>
                <a:spcPct val="150000"/>
              </a:lnSpc>
              <a:defRPr/>
            </a:pPr>
            <a:r>
              <a:rPr lang="zh-CN" altLang="en-US" sz="2000" b="0" dirty="0">
                <a:latin typeface="Times New Roman" panose="02020603050405020304" pitchFamily="18" charset="0"/>
                <a:ea typeface="黑体" panose="02010609060101010101" pitchFamily="49" charset="-122"/>
              </a:rPr>
              <a:t>其</a:t>
            </a:r>
            <a:r>
              <a:rPr lang="zh-CN" altLang="en-US" sz="2000" b="0" dirty="0">
                <a:solidFill>
                  <a:srgbClr val="FF0000"/>
                </a:solidFill>
                <a:latin typeface="Times New Roman" panose="02020603050405020304" pitchFamily="18" charset="0"/>
                <a:ea typeface="黑体" panose="02010609060101010101" pitchFamily="49" charset="-122"/>
              </a:rPr>
              <a:t>前</a:t>
            </a:r>
            <a:r>
              <a:rPr lang="en-US" altLang="zh-CN" sz="2000" b="0" dirty="0">
                <a:solidFill>
                  <a:srgbClr val="FF0000"/>
                </a:solidFill>
                <a:latin typeface="Times New Roman" panose="02020603050405020304" pitchFamily="18" charset="0"/>
                <a:ea typeface="黑体" panose="02010609060101010101" pitchFamily="49" charset="-122"/>
              </a:rPr>
              <a:t>96</a:t>
            </a:r>
            <a:r>
              <a:rPr lang="zh-CN" altLang="en-US" sz="2000" b="0" dirty="0">
                <a:solidFill>
                  <a:srgbClr val="FF0000"/>
                </a:solidFill>
                <a:latin typeface="Times New Roman" panose="02020603050405020304" pitchFamily="18" charset="0"/>
                <a:ea typeface="黑体" panose="02010609060101010101" pitchFamily="49" charset="-122"/>
              </a:rPr>
              <a:t>位采用冒分十六进制</a:t>
            </a:r>
            <a:r>
              <a:rPr lang="zh-CN" altLang="en-US" sz="2000" b="0" dirty="0">
                <a:latin typeface="Times New Roman" panose="02020603050405020304" pitchFamily="18" charset="0"/>
                <a:ea typeface="黑体" panose="02010609060101010101" pitchFamily="49" charset="-122"/>
              </a:rPr>
              <a:t>表示，</a:t>
            </a:r>
            <a:r>
              <a:rPr lang="zh-CN" altLang="en-US" sz="2000" b="0" dirty="0">
                <a:solidFill>
                  <a:srgbClr val="FF0000"/>
                </a:solidFill>
                <a:latin typeface="Times New Roman" panose="02020603050405020304" pitchFamily="18" charset="0"/>
                <a:ea typeface="黑体" panose="02010609060101010101" pitchFamily="49" charset="-122"/>
              </a:rPr>
              <a:t>后</a:t>
            </a:r>
            <a:r>
              <a:rPr lang="en-US" altLang="zh-CN" sz="2000" b="0" dirty="0">
                <a:solidFill>
                  <a:srgbClr val="FF0000"/>
                </a:solidFill>
                <a:latin typeface="Times New Roman" panose="02020603050405020304" pitchFamily="18" charset="0"/>
                <a:ea typeface="黑体" panose="02010609060101010101" pitchFamily="49" charset="-122"/>
              </a:rPr>
              <a:t>32</a:t>
            </a:r>
            <a:r>
              <a:rPr lang="zh-CN" altLang="en-US" sz="2000" b="0" dirty="0">
                <a:solidFill>
                  <a:srgbClr val="FF0000"/>
                </a:solidFill>
                <a:latin typeface="Times New Roman" panose="02020603050405020304" pitchFamily="18" charset="0"/>
                <a:ea typeface="黑体" panose="02010609060101010101" pitchFamily="49" charset="-122"/>
              </a:rPr>
              <a:t>位地址使用</a:t>
            </a:r>
            <a:r>
              <a:rPr lang="en-US" altLang="zh-CN" sz="2000" b="0" dirty="0">
                <a:solidFill>
                  <a:srgbClr val="FF0000"/>
                </a:solidFill>
                <a:latin typeface="Times New Roman" panose="02020603050405020304" pitchFamily="18" charset="0"/>
                <a:ea typeface="黑体" panose="02010609060101010101" pitchFamily="49" charset="-122"/>
              </a:rPr>
              <a:t>IPv4</a:t>
            </a:r>
            <a:r>
              <a:rPr lang="zh-CN" altLang="en-US" sz="2000" b="0" dirty="0">
                <a:solidFill>
                  <a:srgbClr val="FF0000"/>
                </a:solidFill>
                <a:latin typeface="Times New Roman" panose="02020603050405020304" pitchFamily="18" charset="0"/>
                <a:ea typeface="黑体" panose="02010609060101010101" pitchFamily="49" charset="-122"/>
              </a:rPr>
              <a:t>的点分十进制</a:t>
            </a:r>
            <a:r>
              <a:rPr lang="zh-CN" altLang="en-US" sz="2000" b="0" dirty="0">
                <a:latin typeface="Times New Roman" panose="02020603050405020304" pitchFamily="18" charset="0"/>
                <a:ea typeface="黑体" panose="02010609060101010101" pitchFamily="49" charset="-122"/>
              </a:rPr>
              <a:t>表示。</a:t>
            </a:r>
            <a:endParaRPr lang="en-US" altLang="zh-CN" sz="2000" b="0" dirty="0">
              <a:latin typeface="Times New Roman" panose="02020603050405020304" pitchFamily="18" charset="0"/>
              <a:ea typeface="黑体" panose="02010609060101010101" pitchFamily="49" charset="-122"/>
            </a:endParaRPr>
          </a:p>
          <a:p>
            <a:pPr>
              <a:lnSpc>
                <a:spcPct val="150000"/>
              </a:lnSpc>
              <a:defRPr/>
            </a:pPr>
            <a:r>
              <a:rPr lang="zh-CN" altLang="en-US" sz="2000" b="0" dirty="0">
                <a:latin typeface="Times New Roman" panose="02020603050405020304" pitchFamily="18" charset="0"/>
                <a:ea typeface="黑体" panose="02010609060101010101" pitchFamily="49" charset="-122"/>
              </a:rPr>
              <a:t>例如：</a:t>
            </a:r>
            <a:endParaRPr lang="en-US" altLang="zh-CN" sz="2000" b="0" dirty="0">
              <a:latin typeface="Times New Roman" panose="02020603050405020304" pitchFamily="18" charset="0"/>
              <a:ea typeface="黑体" panose="02010609060101010101" pitchFamily="49" charset="-122"/>
            </a:endParaRPr>
          </a:p>
          <a:p>
            <a:pPr algn="ctr">
              <a:lnSpc>
                <a:spcPct val="150000"/>
              </a:lnSpc>
              <a:defRPr/>
            </a:pPr>
            <a:r>
              <a:rPr lang="en-US" altLang="zh-CN" sz="2000" b="0" dirty="0">
                <a:latin typeface="Times New Roman" panose="02020603050405020304" pitchFamily="18" charset="0"/>
                <a:ea typeface="黑体" panose="02010609060101010101" pitchFamily="49" charset="-122"/>
              </a:rPr>
              <a:t>::192.168.0.1  </a:t>
            </a:r>
            <a:r>
              <a:rPr lang="zh-CN" altLang="en-US" sz="2000" b="0" dirty="0">
                <a:latin typeface="Times New Roman" panose="02020603050405020304" pitchFamily="18" charset="0"/>
                <a:ea typeface="黑体" panose="02010609060101010101" pitchFamily="49" charset="-122"/>
              </a:rPr>
              <a:t>与  </a:t>
            </a:r>
            <a:r>
              <a:rPr lang="en-US" altLang="zh-CN" sz="2000" b="0" dirty="0">
                <a:latin typeface="Times New Roman" panose="02020603050405020304" pitchFamily="18" charset="0"/>
                <a:ea typeface="黑体" panose="02010609060101010101" pitchFamily="49" charset="-122"/>
              </a:rPr>
              <a:t>::FFFF:192.168.0.1</a:t>
            </a:r>
          </a:p>
        </p:txBody>
      </p:sp>
    </p:spTree>
    <p:extLst>
      <p:ext uri="{BB962C8B-B14F-4D97-AF65-F5344CB8AC3E}">
        <p14:creationId xmlns:p14="http://schemas.microsoft.com/office/powerpoint/2010/main" val="3170523427"/>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688850" y="286473"/>
            <a:ext cx="3590727"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下一代互联网</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IPv6</a:t>
            </a:r>
            <a:endPar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8"/>
          <p:cNvSpPr txBox="1"/>
          <p:nvPr/>
        </p:nvSpPr>
        <p:spPr>
          <a:xfrm>
            <a:off x="688851" y="906290"/>
            <a:ext cx="2531622" cy="540341"/>
          </a:xfrm>
          <a:prstGeom prst="rect">
            <a:avLst/>
          </a:prstGeom>
          <a:noFill/>
          <a:ln w="9525">
            <a:noFill/>
          </a:ln>
        </p:spPr>
        <p:txBody>
          <a:bodyPr wrap="square">
            <a:spAutoFit/>
          </a:bodyPr>
          <a:lstStyle/>
          <a:p>
            <a:pPr>
              <a:lnSpc>
                <a:spcPct val="150000"/>
              </a:lnSpc>
            </a:pPr>
            <a:r>
              <a:rPr 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4.4.4 </a:t>
            </a:r>
            <a:r>
              <a:rPr lang="en-US" altLang="zh-CN" sz="2200" b="1" dirty="0">
                <a:latin typeface="Times New Roman" panose="02020603050405020304" pitchFamily="18" charset="0"/>
                <a:ea typeface="微软雅黑" panose="020B0503020204020204" pitchFamily="34" charset="-122"/>
                <a:cs typeface="微软雅黑" panose="020B0503020204020204" pitchFamily="34" charset="-122"/>
                <a:sym typeface="+mn-ea"/>
              </a:rPr>
              <a:t>IPv6</a:t>
            </a:r>
            <a:r>
              <a:rPr lang="zh-CN" alt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地址表示</a:t>
            </a:r>
          </a:p>
        </p:txBody>
      </p:sp>
      <p:sp>
        <p:nvSpPr>
          <p:cNvPr id="9" name="文本框 1">
            <a:extLst>
              <a:ext uri="{FF2B5EF4-FFF2-40B4-BE49-F238E27FC236}">
                <a16:creationId xmlns:a16="http://schemas.microsoft.com/office/drawing/2014/main" id="{894B24DE-E163-453D-9902-54C584708F1E}"/>
              </a:ext>
            </a:extLst>
          </p:cNvPr>
          <p:cNvSpPr txBox="1">
            <a:spLocks noChangeArrowheads="1"/>
          </p:cNvSpPr>
          <p:nvPr/>
        </p:nvSpPr>
        <p:spPr bwMode="auto">
          <a:xfrm>
            <a:off x="688850" y="1569324"/>
            <a:ext cx="10462370" cy="188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b="1">
                <a:solidFill>
                  <a:schemeClr val="tx1"/>
                </a:solidFill>
                <a:latin typeface="Arial" panose="020B0604020202020204" pitchFamily="34" charset="0"/>
                <a:ea typeface="宋体" panose="02010600030101010101" pitchFamily="2" charset="-122"/>
              </a:defRPr>
            </a:lvl1pPr>
            <a:lvl2pPr marL="800100" indent="-34290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Char char="Ø"/>
            </a:pPr>
            <a:r>
              <a:rPr lang="en-US" altLang="zh-CN" sz="2000" dirty="0">
                <a:latin typeface="Times New Roman" panose="02020603050405020304" pitchFamily="18" charset="0"/>
                <a:ea typeface="黑体" panose="02010609060101010101" pitchFamily="49" charset="-122"/>
              </a:rPr>
              <a:t>IPv6</a:t>
            </a:r>
            <a:r>
              <a:rPr lang="zh-CN" altLang="en-US" sz="2000" dirty="0">
                <a:latin typeface="Times New Roman" panose="02020603050405020304" pitchFamily="18" charset="0"/>
                <a:ea typeface="黑体" panose="02010609060101010101" pitchFamily="49" charset="-122"/>
              </a:rPr>
              <a:t>前缀格式</a:t>
            </a:r>
            <a:endParaRPr lang="en-US" altLang="zh-CN" sz="2000" dirty="0">
              <a:latin typeface="Times New Roman" panose="02020603050405020304" pitchFamily="18" charset="0"/>
              <a:ea typeface="黑体" panose="02010609060101010101" pitchFamily="49" charset="-122"/>
            </a:endParaRPr>
          </a:p>
          <a:p>
            <a:pPr lvl="1">
              <a:lnSpc>
                <a:spcPct val="150000"/>
              </a:lnSpc>
              <a:buFont typeface="Arial" panose="020B0604020202020204" pitchFamily="34" charset="0"/>
              <a:buChar char="•"/>
            </a:pPr>
            <a:r>
              <a:rPr lang="en-US" altLang="zh-CN" sz="2000" b="0" dirty="0">
                <a:latin typeface="Times New Roman" panose="02020603050405020304" pitchFamily="18" charset="0"/>
                <a:ea typeface="黑体" panose="02010609060101010101" pitchFamily="49" charset="-122"/>
              </a:rPr>
              <a:t>IPv6</a:t>
            </a:r>
            <a:r>
              <a:rPr lang="zh-CN" altLang="en-US" sz="2000" dirty="0">
                <a:solidFill>
                  <a:srgbClr val="FF0000"/>
                </a:solidFill>
                <a:latin typeface="Times New Roman" panose="02020603050405020304" pitchFamily="18" charset="0"/>
                <a:ea typeface="黑体" panose="02010609060101010101" pitchFamily="49" charset="-122"/>
              </a:rPr>
              <a:t>不支持子网掩码</a:t>
            </a:r>
            <a:r>
              <a:rPr lang="zh-CN" altLang="en-US" sz="2000" b="0" dirty="0">
                <a:latin typeface="Times New Roman" panose="02020603050405020304" pitchFamily="18" charset="0"/>
                <a:ea typeface="黑体" panose="02010609060101010101" pitchFamily="49" charset="-122"/>
              </a:rPr>
              <a:t>，它只</a:t>
            </a:r>
            <a:r>
              <a:rPr lang="zh-CN" altLang="en-US" sz="2000" dirty="0">
                <a:solidFill>
                  <a:srgbClr val="FF0000"/>
                </a:solidFill>
                <a:latin typeface="Times New Roman" panose="02020603050405020304" pitchFamily="18" charset="0"/>
                <a:ea typeface="黑体" panose="02010609060101010101" pitchFamily="49" charset="-122"/>
              </a:rPr>
              <a:t>支持前缀长度</a:t>
            </a:r>
            <a:r>
              <a:rPr lang="zh-CN" altLang="en-US" sz="2000" b="0" dirty="0">
                <a:latin typeface="Times New Roman" panose="02020603050405020304" pitchFamily="18" charset="0"/>
                <a:ea typeface="黑体" panose="02010609060101010101" pitchFamily="49" charset="-122"/>
              </a:rPr>
              <a:t>表示法</a:t>
            </a:r>
            <a:endParaRPr lang="en-US" altLang="zh-CN" sz="2000" b="0" dirty="0">
              <a:latin typeface="Times New Roman" panose="02020603050405020304" pitchFamily="18" charset="0"/>
              <a:ea typeface="黑体" panose="02010609060101010101" pitchFamily="49" charset="-122"/>
            </a:endParaRPr>
          </a:p>
          <a:p>
            <a:pPr lvl="1">
              <a:lnSpc>
                <a:spcPct val="150000"/>
              </a:lnSpc>
              <a:buFont typeface="Arial" panose="020B0604020202020204" pitchFamily="34" charset="0"/>
              <a:buChar char="•"/>
            </a:pPr>
            <a:r>
              <a:rPr lang="zh-CN" altLang="en-US" sz="2000" b="0" dirty="0">
                <a:latin typeface="Times New Roman" panose="02020603050405020304" pitchFamily="18" charset="0"/>
                <a:ea typeface="黑体" panose="02010609060101010101" pitchFamily="49" charset="-122"/>
              </a:rPr>
              <a:t>前缀是</a:t>
            </a:r>
            <a:r>
              <a:rPr lang="en-US" altLang="zh-CN" sz="2000" b="0" dirty="0">
                <a:latin typeface="Times New Roman" panose="02020603050405020304" pitchFamily="18" charset="0"/>
                <a:ea typeface="黑体" panose="02010609060101010101" pitchFamily="49" charset="-122"/>
              </a:rPr>
              <a:t>IPv6</a:t>
            </a:r>
            <a:r>
              <a:rPr lang="zh-CN" altLang="en-US" sz="2000" b="0" dirty="0">
                <a:latin typeface="Times New Roman" panose="02020603050405020304" pitchFamily="18" charset="0"/>
                <a:ea typeface="黑体" panose="02010609060101010101" pitchFamily="49" charset="-122"/>
              </a:rPr>
              <a:t>地址的一部分，用作</a:t>
            </a:r>
            <a:r>
              <a:rPr lang="en-US" altLang="zh-CN" sz="2000" b="0" dirty="0">
                <a:latin typeface="Times New Roman" panose="02020603050405020304" pitchFamily="18" charset="0"/>
                <a:ea typeface="黑体" panose="02010609060101010101" pitchFamily="49" charset="-122"/>
              </a:rPr>
              <a:t>IPv6</a:t>
            </a:r>
            <a:r>
              <a:rPr lang="zh-CN" altLang="en-US" sz="2000" b="0" dirty="0">
                <a:latin typeface="Times New Roman" panose="02020603050405020304" pitchFamily="18" charset="0"/>
                <a:ea typeface="黑体" panose="02010609060101010101" pitchFamily="49" charset="-122"/>
              </a:rPr>
              <a:t>路由或子网标识。其格式为： </a:t>
            </a:r>
            <a:r>
              <a:rPr lang="en-US" altLang="zh-CN" sz="2000" b="0" dirty="0">
                <a:latin typeface="Times New Roman" panose="02020603050405020304" pitchFamily="18" charset="0"/>
                <a:ea typeface="黑体" panose="02010609060101010101" pitchFamily="49" charset="-122"/>
              </a:rPr>
              <a:t>IPv6</a:t>
            </a:r>
            <a:r>
              <a:rPr lang="zh-CN" altLang="en-US" sz="2000" b="0" dirty="0">
                <a:latin typeface="Times New Roman" panose="02020603050405020304" pitchFamily="18" charset="0"/>
                <a:ea typeface="黑体" panose="02010609060101010101" pitchFamily="49" charset="-122"/>
              </a:rPr>
              <a:t>地址</a:t>
            </a:r>
            <a:r>
              <a:rPr lang="en-US" altLang="zh-CN" sz="2000" b="0" dirty="0">
                <a:latin typeface="Times New Roman" panose="02020603050405020304" pitchFamily="18" charset="0"/>
                <a:ea typeface="黑体" panose="02010609060101010101" pitchFamily="49" charset="-122"/>
              </a:rPr>
              <a:t>/</a:t>
            </a:r>
            <a:r>
              <a:rPr lang="zh-CN" altLang="en-US" sz="2000" b="0" dirty="0">
                <a:latin typeface="Times New Roman" panose="02020603050405020304" pitchFamily="18" charset="0"/>
                <a:ea typeface="黑体" panose="02010609060101010101" pitchFamily="49" charset="-122"/>
              </a:rPr>
              <a:t>前缀长度</a:t>
            </a:r>
            <a:r>
              <a:rPr lang="en-US" altLang="zh-CN" sz="2000" b="0" dirty="0">
                <a:latin typeface="Times New Roman" panose="02020603050405020304" pitchFamily="18" charset="0"/>
                <a:ea typeface="黑体" panose="02010609060101010101" pitchFamily="49" charset="-122"/>
              </a:rPr>
              <a:t>n</a:t>
            </a:r>
            <a:r>
              <a:rPr lang="zh-CN" altLang="en-US" sz="2000" b="0" dirty="0">
                <a:latin typeface="Times New Roman" panose="02020603050405020304" pitchFamily="18" charset="0"/>
                <a:ea typeface="黑体" panose="02010609060101010101" pitchFamily="49" charset="-122"/>
              </a:rPr>
              <a:t>，例如：</a:t>
            </a:r>
            <a:r>
              <a:rPr lang="en-US" altLang="zh-CN" sz="2000" b="0" dirty="0">
                <a:latin typeface="Times New Roman" panose="02020603050405020304" pitchFamily="18" charset="0"/>
                <a:ea typeface="黑体" panose="02010609060101010101" pitchFamily="49" charset="-122"/>
              </a:rPr>
              <a:t>60</a:t>
            </a:r>
            <a:r>
              <a:rPr lang="zh-CN" altLang="en-US" sz="2000" b="0" dirty="0">
                <a:latin typeface="Times New Roman" panose="02020603050405020304" pitchFamily="18" charset="0"/>
                <a:ea typeface="黑体" panose="02010609060101010101" pitchFamily="49" charset="-122"/>
              </a:rPr>
              <a:t>位前缀</a:t>
            </a:r>
            <a:r>
              <a:rPr lang="en-US" altLang="zh-CN" sz="2000" b="0" dirty="0">
                <a:latin typeface="Times New Roman" panose="02020603050405020304" pitchFamily="18" charset="0"/>
                <a:ea typeface="黑体" panose="02010609060101010101" pitchFamily="49" charset="-122"/>
              </a:rPr>
              <a:t>20010DB80000CD30</a:t>
            </a:r>
            <a:r>
              <a:rPr lang="zh-CN" altLang="en-US" sz="2000" b="0" dirty="0">
                <a:latin typeface="Times New Roman" panose="02020603050405020304" pitchFamily="18" charset="0"/>
                <a:ea typeface="黑体" panose="02010609060101010101" pitchFamily="49" charset="-122"/>
              </a:rPr>
              <a:t>，可以写为：</a:t>
            </a:r>
            <a:r>
              <a:rPr lang="en-US" altLang="zh-CN" sz="2000" b="0" dirty="0">
                <a:latin typeface="Times New Roman" panose="02020603050405020304" pitchFamily="18" charset="0"/>
                <a:ea typeface="黑体" panose="02010609060101010101" pitchFamily="49" charset="-122"/>
              </a:rPr>
              <a:t>2001:0DB8:0:CD30::/60</a:t>
            </a:r>
          </a:p>
        </p:txBody>
      </p:sp>
      <p:graphicFrame>
        <p:nvGraphicFramePr>
          <p:cNvPr id="11" name="表格 10">
            <a:extLst>
              <a:ext uri="{FF2B5EF4-FFF2-40B4-BE49-F238E27FC236}">
                <a16:creationId xmlns:a16="http://schemas.microsoft.com/office/drawing/2014/main" id="{3C6BE35E-031A-4F33-A1F6-D522D10C029D}"/>
              </a:ext>
            </a:extLst>
          </p:cNvPr>
          <p:cNvGraphicFramePr>
            <a:graphicFrameLocks noGrp="1"/>
          </p:cNvGraphicFramePr>
          <p:nvPr>
            <p:extLst>
              <p:ext uri="{D42A27DB-BD31-4B8C-83A1-F6EECF244321}">
                <p14:modId xmlns:p14="http://schemas.microsoft.com/office/powerpoint/2010/main" val="510114919"/>
              </p:ext>
            </p:extLst>
          </p:nvPr>
        </p:nvGraphicFramePr>
        <p:xfrm>
          <a:off x="2107040" y="3572596"/>
          <a:ext cx="7977920" cy="2679282"/>
        </p:xfrm>
        <a:graphic>
          <a:graphicData uri="http://schemas.openxmlformats.org/drawingml/2006/table">
            <a:tbl>
              <a:tblPr/>
              <a:tblGrid>
                <a:gridCol w="2788384">
                  <a:extLst>
                    <a:ext uri="{9D8B030D-6E8A-4147-A177-3AD203B41FA5}">
                      <a16:colId xmlns:a16="http://schemas.microsoft.com/office/drawing/2014/main" val="20000"/>
                    </a:ext>
                  </a:extLst>
                </a:gridCol>
                <a:gridCol w="5189536">
                  <a:extLst>
                    <a:ext uri="{9D8B030D-6E8A-4147-A177-3AD203B41FA5}">
                      <a16:colId xmlns:a16="http://schemas.microsoft.com/office/drawing/2014/main" val="20001"/>
                    </a:ext>
                  </a:extLst>
                </a:gridCol>
              </a:tblGrid>
              <a:tr h="345475">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ea typeface="+mn-ea"/>
                          <a:cs typeface="+mn-cs"/>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2"/>
                          </a:solidFill>
                          <a:effectLst/>
                          <a:latin typeface="Times New Roman" panose="02020603050405020304" pitchFamily="18" charset="0"/>
                          <a:ea typeface="楷体" panose="02010609060101010101" pitchFamily="49" charset="-122"/>
                          <a:cs typeface="Times New Roman" panose="02020603050405020304" pitchFamily="18" charset="0"/>
                        </a:rPr>
                        <a:t>错误前缀格式</a:t>
                      </a:r>
                    </a:p>
                  </a:txBody>
                  <a:tcPr marL="68587" marR="6858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ea typeface="+mn-ea"/>
                          <a:cs typeface="+mn-cs"/>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2"/>
                          </a:solidFill>
                          <a:effectLst/>
                          <a:latin typeface="Times New Roman" panose="02020603050405020304" pitchFamily="18" charset="0"/>
                          <a:ea typeface="楷体" panose="02010609060101010101" pitchFamily="49" charset="-122"/>
                          <a:cs typeface="Times New Roman" panose="02020603050405020304" pitchFamily="18" charset="0"/>
                        </a:rPr>
                        <a:t>错误原因</a:t>
                      </a:r>
                    </a:p>
                  </a:txBody>
                  <a:tcPr marL="68587" marR="6858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extLst>
                  <a:ext uri="{0D108BD9-81ED-4DB2-BD59-A6C34878D82A}">
                    <a16:rowId xmlns:a16="http://schemas.microsoft.com/office/drawing/2014/main" val="10000"/>
                  </a:ext>
                </a:extLst>
              </a:tr>
              <a:tr h="690949">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ea typeface="+mn-ea"/>
                          <a:cs typeface="+mn-cs"/>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2001:0DB8:0:CD3/60</a:t>
                      </a:r>
                      <a:endParaRPr kumimoji="0" lang="zh-CN" altLang="zh-CN" sz="18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L="68587" marR="6858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ea typeface="+mn-ea"/>
                          <a:cs typeface="+mn-cs"/>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a:t>
                      </a:r>
                      <a:r>
                        <a:rPr kumimoji="0" lang="zh-CN" sz="18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左边不是一个合法的</a:t>
                      </a:r>
                      <a:r>
                        <a:rPr kumimoji="0" lang="en-US" altLang="zh-CN" sz="18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IP</a:t>
                      </a:r>
                      <a:r>
                        <a:rPr kumimoji="0" lang="zh-CN" sz="18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地址</a:t>
                      </a:r>
                    </a:p>
                  </a:txBody>
                  <a:tcPr marL="68587" marR="6858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extLst>
                  <a:ext uri="{0D108BD9-81ED-4DB2-BD59-A6C34878D82A}">
                    <a16:rowId xmlns:a16="http://schemas.microsoft.com/office/drawing/2014/main" val="10001"/>
                  </a:ext>
                </a:extLst>
              </a:tr>
              <a:tr h="951909">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ea typeface="+mn-ea"/>
                          <a:cs typeface="+mn-cs"/>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2"/>
                          </a:solidFill>
                          <a:effectLst/>
                          <a:latin typeface="Times New Roman" panose="02020603050405020304" pitchFamily="18" charset="0"/>
                          <a:ea typeface="宋体" panose="02010600030101010101" pitchFamily="2" charset="-122"/>
                        </a:rPr>
                        <a:t>2001:0DB8::CD30/60</a:t>
                      </a:r>
                      <a:endParaRPr kumimoji="0" lang="zh-CN" altLang="zh-CN" sz="1800" b="0"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L="68587" marR="6858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ea typeface="+mn-ea"/>
                          <a:cs typeface="+mn-cs"/>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a:t>
                      </a:r>
                      <a:r>
                        <a:rPr kumimoji="0" lang="zh-CN" sz="18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左边会被识别为</a:t>
                      </a:r>
                      <a:endParaRPr kumimoji="0" lang="en-US" altLang="zh-CN" sz="18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2001:0DB8:0000:0000:0000:0000:0000:CD30</a:t>
                      </a:r>
                      <a:endParaRPr kumimoji="0" lang="zh-CN" altLang="zh-CN" sz="18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L="68587" marR="6858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extLst>
                  <a:ext uri="{0D108BD9-81ED-4DB2-BD59-A6C34878D82A}">
                    <a16:rowId xmlns:a16="http://schemas.microsoft.com/office/drawing/2014/main" val="10002"/>
                  </a:ext>
                </a:extLst>
              </a:tr>
              <a:tr h="690949">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ea typeface="+mn-ea"/>
                          <a:cs typeface="+mn-cs"/>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2001:0DB8:0:CD3::/60</a:t>
                      </a:r>
                      <a:endParaRPr kumimoji="0" lang="zh-CN" altLang="zh-CN" sz="18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L="68587" marR="6858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ea typeface="+mn-ea"/>
                          <a:cs typeface="+mn-cs"/>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ea typeface="+mn-ea"/>
                          <a:cs typeface="+mn-cs"/>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a:t>
                      </a:r>
                      <a:r>
                        <a:rPr kumimoji="0" lang="zh-CN" sz="18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左边会被识别为</a:t>
                      </a:r>
                      <a:endParaRPr kumimoji="0" lang="en-US" altLang="zh-CN" sz="18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rPr>
                        <a:t>2001:0DB8:0000:0CD3:0000:0000:0000:0000</a:t>
                      </a:r>
                      <a:endParaRPr kumimoji="0" lang="zh-CN" altLang="zh-CN" sz="1800" b="0" i="0" u="none" strike="noStrike" cap="none" normalizeH="0" baseline="0" dirty="0">
                        <a:ln>
                          <a:noFill/>
                        </a:ln>
                        <a:solidFill>
                          <a:schemeClr val="tx2"/>
                        </a:solidFill>
                        <a:effectLst/>
                        <a:latin typeface="Times New Roman" panose="02020603050405020304" pitchFamily="18" charset="0"/>
                        <a:ea typeface="宋体" panose="02010600030101010101" pitchFamily="2" charset="-122"/>
                      </a:endParaRPr>
                    </a:p>
                  </a:txBody>
                  <a:tcPr marL="68587" marR="6858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23409720"/>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688850" y="286473"/>
            <a:ext cx="3590727"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下一代互联网</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IPv6</a:t>
            </a:r>
            <a:endPar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8"/>
          <p:cNvSpPr txBox="1"/>
          <p:nvPr/>
        </p:nvSpPr>
        <p:spPr>
          <a:xfrm>
            <a:off x="688851" y="906290"/>
            <a:ext cx="4645892" cy="540341"/>
          </a:xfrm>
          <a:prstGeom prst="rect">
            <a:avLst/>
          </a:prstGeom>
          <a:noFill/>
          <a:ln w="9525">
            <a:noFill/>
          </a:ln>
        </p:spPr>
        <p:txBody>
          <a:bodyPr wrap="square">
            <a:spAutoFit/>
          </a:bodyPr>
          <a:lstStyle/>
          <a:p>
            <a:pPr>
              <a:lnSpc>
                <a:spcPct val="150000"/>
              </a:lnSpc>
            </a:pPr>
            <a:r>
              <a:rPr 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4.4.4 </a:t>
            </a:r>
            <a:r>
              <a:rPr lang="en-US" altLang="zh-CN" sz="2200" b="1" dirty="0">
                <a:latin typeface="Times New Roman" panose="02020603050405020304" pitchFamily="18" charset="0"/>
                <a:ea typeface="微软雅黑" panose="020B0503020204020204" pitchFamily="34" charset="-122"/>
                <a:cs typeface="微软雅黑" panose="020B0503020204020204" pitchFamily="34" charset="-122"/>
                <a:sym typeface="+mn-ea"/>
              </a:rPr>
              <a:t>IPv6</a:t>
            </a:r>
            <a:r>
              <a:rPr lang="zh-CN" alt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地址表示</a:t>
            </a:r>
            <a:r>
              <a:rPr lang="en-US" altLang="zh-CN" sz="2200" b="1" dirty="0">
                <a:latin typeface="Times New Roman" panose="02020603050405020304" pitchFamily="18" charset="0"/>
                <a:ea typeface="微软雅黑" panose="020B0503020204020204" pitchFamily="34" charset="-122"/>
                <a:cs typeface="微软雅黑" panose="020B0503020204020204" pitchFamily="34" charset="-122"/>
                <a:sym typeface="+mn-ea"/>
              </a:rPr>
              <a:t>-</a:t>
            </a:r>
            <a:r>
              <a:rPr lang="zh-CN" altLang="en-US" sz="2200" b="1" dirty="0">
                <a:solidFill>
                  <a:srgbClr val="FF0000"/>
                </a:solidFill>
                <a:latin typeface="Times New Roman" panose="02020603050405020304" pitchFamily="18" charset="0"/>
                <a:ea typeface="微软雅黑" panose="020B0503020204020204" pitchFamily="34" charset="-122"/>
                <a:cs typeface="微软雅黑" panose="020B0503020204020204" pitchFamily="34" charset="-122"/>
                <a:sym typeface="+mn-ea"/>
              </a:rPr>
              <a:t>随堂练习</a:t>
            </a:r>
          </a:p>
        </p:txBody>
      </p:sp>
      <p:sp>
        <p:nvSpPr>
          <p:cNvPr id="10" name="矩形 9">
            <a:extLst>
              <a:ext uri="{FF2B5EF4-FFF2-40B4-BE49-F238E27FC236}">
                <a16:creationId xmlns:a16="http://schemas.microsoft.com/office/drawing/2014/main" id="{87023BB5-FA01-45D4-8121-EBCA136F081C}"/>
              </a:ext>
            </a:extLst>
          </p:cNvPr>
          <p:cNvSpPr/>
          <p:nvPr/>
        </p:nvSpPr>
        <p:spPr>
          <a:xfrm>
            <a:off x="688849" y="1668462"/>
            <a:ext cx="10453449" cy="3521075"/>
          </a:xfrm>
          <a:prstGeom prst="rect">
            <a:avLst/>
          </a:prstGeom>
        </p:spPr>
        <p:txBody>
          <a:bodyPr wrap="square">
            <a:spAutoFit/>
          </a:bodyPr>
          <a:lstStyle/>
          <a:p>
            <a:pPr algn="just">
              <a:lnSpc>
                <a:spcPct val="120000"/>
              </a:lnSpc>
              <a:spcBef>
                <a:spcPts val="600"/>
              </a:spcBef>
              <a:spcAft>
                <a:spcPts val="600"/>
              </a:spcAft>
              <a:defRPr/>
            </a:pPr>
            <a:r>
              <a:rPr lang="en-US" altLang="zh-CN" b="0" kern="100" dirty="0">
                <a:latin typeface="Times New Roman" panose="02020603050405020304" pitchFamily="18" charset="0"/>
                <a:ea typeface="黑体" panose="02010609060101010101" pitchFamily="49" charset="-122"/>
              </a:rPr>
              <a:t>1. IPv6</a:t>
            </a:r>
            <a:r>
              <a:rPr lang="zh-CN" altLang="zh-CN" b="0" kern="100" dirty="0">
                <a:latin typeface="Times New Roman" panose="02020603050405020304" pitchFamily="18" charset="0"/>
                <a:ea typeface="黑体" panose="02010609060101010101" pitchFamily="49" charset="-122"/>
              </a:rPr>
              <a:t>地址以十六进制数表示，每</a:t>
            </a:r>
            <a:r>
              <a:rPr lang="en-US" altLang="zh-CN" b="0" kern="100" dirty="0">
                <a:latin typeface="Times New Roman" panose="02020603050405020304" pitchFamily="18" charset="0"/>
                <a:ea typeface="黑体" panose="02010609060101010101" pitchFamily="49" charset="-122"/>
              </a:rPr>
              <a:t>4</a:t>
            </a:r>
            <a:r>
              <a:rPr lang="zh-CN" altLang="zh-CN" b="0" kern="100" dirty="0">
                <a:latin typeface="Times New Roman" panose="02020603050405020304" pitchFamily="18" charset="0"/>
                <a:ea typeface="黑体" panose="02010609060101010101" pitchFamily="49" charset="-122"/>
              </a:rPr>
              <a:t>个十六进制数位一组，组之间用冒号分隔。下面的</a:t>
            </a:r>
            <a:r>
              <a:rPr lang="en-US" altLang="zh-CN" b="0" kern="100" dirty="0">
                <a:latin typeface="Times New Roman" panose="02020603050405020304" pitchFamily="18" charset="0"/>
                <a:ea typeface="黑体" panose="02010609060101010101" pitchFamily="49" charset="-122"/>
              </a:rPr>
              <a:t>IPv6</a:t>
            </a:r>
            <a:r>
              <a:rPr lang="zh-CN" altLang="zh-CN" b="0" kern="100" dirty="0">
                <a:latin typeface="Times New Roman" panose="02020603050405020304" pitchFamily="18" charset="0"/>
                <a:ea typeface="黑体" panose="02010609060101010101" pitchFamily="49" charset="-122"/>
              </a:rPr>
              <a:t>地址</a:t>
            </a:r>
            <a:r>
              <a:rPr lang="en-US" altLang="zh-CN" b="0" kern="100" dirty="0">
                <a:latin typeface="Times New Roman" panose="02020603050405020304" pitchFamily="18" charset="0"/>
                <a:ea typeface="黑体" panose="02010609060101010101" pitchFamily="49" charset="-122"/>
              </a:rPr>
              <a:t>ADBF:0000:FEEA:0000:0000:00EA:00AC:DEED</a:t>
            </a:r>
            <a:r>
              <a:rPr lang="zh-CN" altLang="zh-CN" b="0" kern="100" dirty="0">
                <a:latin typeface="Times New Roman" panose="02020603050405020304" pitchFamily="18" charset="0"/>
                <a:ea typeface="黑体" panose="02010609060101010101" pitchFamily="49" charset="-122"/>
              </a:rPr>
              <a:t>的简化写法是（</a:t>
            </a:r>
            <a:r>
              <a:rPr lang="en-US" altLang="zh-CN" b="0" kern="100" dirty="0">
                <a:solidFill>
                  <a:srgbClr val="FF0000"/>
                </a:solidFill>
                <a:latin typeface="Times New Roman" panose="02020603050405020304" pitchFamily="18" charset="0"/>
                <a:ea typeface="黑体" panose="02010609060101010101" pitchFamily="49" charset="-122"/>
              </a:rPr>
              <a:t> </a:t>
            </a:r>
            <a:r>
              <a:rPr lang="en-US" altLang="zh-CN" b="0" kern="100" dirty="0">
                <a:latin typeface="Times New Roman" panose="02020603050405020304" pitchFamily="18" charset="0"/>
                <a:ea typeface="黑体" panose="02010609060101010101" pitchFamily="49" charset="-122"/>
              </a:rPr>
              <a:t>   </a:t>
            </a:r>
            <a:r>
              <a:rPr lang="zh-CN" altLang="zh-CN" b="0" kern="100" dirty="0">
                <a:latin typeface="Times New Roman" panose="02020603050405020304" pitchFamily="18" charset="0"/>
                <a:ea typeface="黑体" panose="02010609060101010101" pitchFamily="49" charset="-122"/>
              </a:rPr>
              <a:t>）</a:t>
            </a:r>
            <a:endParaRPr lang="zh-CN" altLang="zh-CN" sz="1400" b="0" kern="100" dirty="0">
              <a:latin typeface="Times New Roman" panose="02020603050405020304" pitchFamily="18" charset="0"/>
              <a:ea typeface="黑体" panose="02010609060101010101" pitchFamily="49" charset="-122"/>
            </a:endParaRPr>
          </a:p>
          <a:p>
            <a:pPr indent="304800" algn="just">
              <a:lnSpc>
                <a:spcPct val="120000"/>
              </a:lnSpc>
              <a:spcBef>
                <a:spcPts val="600"/>
              </a:spcBef>
              <a:spcAft>
                <a:spcPts val="600"/>
              </a:spcAft>
              <a:defRPr/>
            </a:pPr>
            <a:r>
              <a:rPr lang="en-US" altLang="zh-CN" b="0" kern="100" dirty="0">
                <a:latin typeface="Times New Roman" panose="02020603050405020304" pitchFamily="18" charset="0"/>
                <a:ea typeface="黑体" panose="02010609060101010101" pitchFamily="49" charset="-122"/>
              </a:rPr>
              <a:t>A</a:t>
            </a:r>
            <a:r>
              <a:rPr lang="zh-CN" altLang="zh-CN" b="0" kern="100" dirty="0">
                <a:latin typeface="Times New Roman" panose="02020603050405020304" pitchFamily="18" charset="0"/>
                <a:ea typeface="黑体" panose="02010609060101010101" pitchFamily="49" charset="-122"/>
              </a:rPr>
              <a:t>．</a:t>
            </a:r>
            <a:r>
              <a:rPr lang="en-US" altLang="zh-CN" b="0" kern="100" dirty="0">
                <a:latin typeface="Times New Roman" panose="02020603050405020304" pitchFamily="18" charset="0"/>
                <a:ea typeface="黑体" panose="02010609060101010101" pitchFamily="49" charset="-122"/>
              </a:rPr>
              <a:t>ADBF:0:FEEA:00:EA:AC:DEED                B.  ADBF:0:FEEA::EA:AC:DEED</a:t>
            </a:r>
            <a:endParaRPr lang="zh-CN" altLang="zh-CN" sz="1400" b="0" kern="100" dirty="0">
              <a:latin typeface="Times New Roman" panose="02020603050405020304" pitchFamily="18" charset="0"/>
              <a:ea typeface="黑体" panose="02010609060101010101" pitchFamily="49" charset="-122"/>
            </a:endParaRPr>
          </a:p>
          <a:p>
            <a:pPr indent="304800" algn="just">
              <a:lnSpc>
                <a:spcPct val="120000"/>
              </a:lnSpc>
              <a:spcBef>
                <a:spcPts val="600"/>
              </a:spcBef>
              <a:spcAft>
                <a:spcPts val="600"/>
              </a:spcAft>
              <a:defRPr/>
            </a:pPr>
            <a:r>
              <a:rPr lang="en-US" altLang="zh-CN" b="0" kern="100" dirty="0">
                <a:latin typeface="Times New Roman" panose="02020603050405020304" pitchFamily="18" charset="0"/>
                <a:ea typeface="黑体" panose="02010609060101010101" pitchFamily="49" charset="-122"/>
              </a:rPr>
              <a:t>C</a:t>
            </a:r>
            <a:r>
              <a:rPr lang="zh-CN" altLang="zh-CN" b="0" kern="100" dirty="0">
                <a:latin typeface="Times New Roman" panose="02020603050405020304" pitchFamily="18" charset="0"/>
                <a:ea typeface="黑体" panose="02010609060101010101" pitchFamily="49" charset="-122"/>
              </a:rPr>
              <a:t>．</a:t>
            </a:r>
            <a:r>
              <a:rPr lang="en-US" altLang="zh-CN" b="0" kern="100" dirty="0">
                <a:latin typeface="Times New Roman" panose="02020603050405020304" pitchFamily="18" charset="0"/>
                <a:ea typeface="黑体" panose="02010609060101010101" pitchFamily="49" charset="-122"/>
              </a:rPr>
              <a:t>ADBF:0:FEEA:EA:AC:DEED                     D.  ADBF::FEEA::EA:AC:DEED</a:t>
            </a:r>
          </a:p>
          <a:p>
            <a:pPr algn="just">
              <a:lnSpc>
                <a:spcPct val="120000"/>
              </a:lnSpc>
              <a:spcBef>
                <a:spcPts val="600"/>
              </a:spcBef>
              <a:spcAft>
                <a:spcPts val="600"/>
              </a:spcAft>
              <a:defRPr/>
            </a:pPr>
            <a:r>
              <a:rPr lang="en-US" altLang="zh-CN" b="0" kern="100" dirty="0">
                <a:latin typeface="Times New Roman" panose="02020603050405020304" pitchFamily="18" charset="0"/>
                <a:ea typeface="黑体" panose="02010609060101010101" pitchFamily="49" charset="-122"/>
              </a:rPr>
              <a:t>2. IPv6</a:t>
            </a:r>
            <a:r>
              <a:rPr lang="zh-CN" altLang="en-US" b="0" kern="100" dirty="0">
                <a:latin typeface="Times New Roman" panose="02020603050405020304" pitchFamily="18" charset="0"/>
                <a:ea typeface="黑体" panose="02010609060101010101" pitchFamily="49" charset="-122"/>
              </a:rPr>
              <a:t>地址</a:t>
            </a:r>
            <a:r>
              <a:rPr lang="en-US" altLang="zh-CN" b="0" kern="100" dirty="0">
                <a:latin typeface="Times New Roman" panose="02020603050405020304" pitchFamily="18" charset="0"/>
                <a:ea typeface="黑体" panose="02010609060101010101" pitchFamily="49" charset="-122"/>
              </a:rPr>
              <a:t>12CD:0000:0000:FF30:0000:0000:0000:0000/60</a:t>
            </a:r>
            <a:r>
              <a:rPr lang="zh-CN" altLang="en-US" b="0" kern="100" dirty="0">
                <a:latin typeface="Times New Roman" panose="02020603050405020304" pitchFamily="18" charset="0"/>
                <a:ea typeface="黑体" panose="02010609060101010101" pitchFamily="49" charset="-122"/>
              </a:rPr>
              <a:t>，可以表示成简写形式。下面的选项中，写法正确的是（    </a:t>
            </a:r>
            <a:r>
              <a:rPr lang="en-US" altLang="zh-CN" b="0" kern="100" dirty="0">
                <a:latin typeface="Times New Roman" panose="02020603050405020304" pitchFamily="18" charset="0"/>
                <a:ea typeface="黑体" panose="02010609060101010101" pitchFamily="49" charset="-122"/>
              </a:rPr>
              <a:t>      </a:t>
            </a:r>
            <a:r>
              <a:rPr lang="zh-CN" altLang="en-US" b="0" kern="100" dirty="0">
                <a:latin typeface="Times New Roman" panose="02020603050405020304" pitchFamily="18" charset="0"/>
                <a:ea typeface="黑体" panose="02010609060101010101" pitchFamily="49" charset="-122"/>
              </a:rPr>
              <a:t>）</a:t>
            </a:r>
            <a:endParaRPr lang="en-US" altLang="zh-CN" b="0" kern="100" dirty="0">
              <a:latin typeface="Times New Roman" panose="02020603050405020304" pitchFamily="18" charset="0"/>
              <a:ea typeface="黑体" panose="02010609060101010101" pitchFamily="49" charset="-122"/>
            </a:endParaRPr>
          </a:p>
          <a:p>
            <a:pPr algn="just">
              <a:lnSpc>
                <a:spcPct val="120000"/>
              </a:lnSpc>
              <a:spcBef>
                <a:spcPts val="600"/>
              </a:spcBef>
              <a:spcAft>
                <a:spcPts val="600"/>
              </a:spcAft>
              <a:defRPr/>
            </a:pPr>
            <a:r>
              <a:rPr lang="en-US" altLang="zh-CN" b="0" kern="100" dirty="0">
                <a:latin typeface="Times New Roman" panose="02020603050405020304" pitchFamily="18" charset="0"/>
                <a:ea typeface="黑体" panose="02010609060101010101" pitchFamily="49" charset="-122"/>
              </a:rPr>
              <a:t>A</a:t>
            </a:r>
            <a:r>
              <a:rPr lang="zh-CN" altLang="en-US" b="0" kern="100" dirty="0">
                <a:latin typeface="Times New Roman" panose="02020603050405020304" pitchFamily="18" charset="0"/>
                <a:ea typeface="黑体" panose="02010609060101010101" pitchFamily="49" charset="-122"/>
              </a:rPr>
              <a:t>．</a:t>
            </a:r>
            <a:r>
              <a:rPr lang="en-US" altLang="zh-CN" b="0" kern="100" dirty="0">
                <a:latin typeface="Times New Roman" panose="02020603050405020304" pitchFamily="18" charset="0"/>
                <a:ea typeface="黑体" panose="02010609060101010101" pitchFamily="49" charset="-122"/>
              </a:rPr>
              <a:t>12CD:0:0:FF3 /60          			B. 12CD:0:0:FF30::/60 </a:t>
            </a:r>
          </a:p>
          <a:p>
            <a:pPr algn="just">
              <a:lnSpc>
                <a:spcPct val="120000"/>
              </a:lnSpc>
              <a:spcBef>
                <a:spcPts val="600"/>
              </a:spcBef>
              <a:spcAft>
                <a:spcPts val="600"/>
              </a:spcAft>
              <a:defRPr/>
            </a:pPr>
            <a:r>
              <a:rPr lang="en-US" altLang="zh-CN" b="0" kern="100" dirty="0">
                <a:latin typeface="Times New Roman" panose="02020603050405020304" pitchFamily="18" charset="0"/>
                <a:ea typeface="黑体" panose="02010609060101010101" pitchFamily="49" charset="-122"/>
              </a:rPr>
              <a:t>C</a:t>
            </a:r>
            <a:r>
              <a:rPr lang="zh-CN" altLang="en-US" b="0" kern="100" dirty="0">
                <a:latin typeface="Times New Roman" panose="02020603050405020304" pitchFamily="18" charset="0"/>
                <a:ea typeface="黑体" panose="02010609060101010101" pitchFamily="49" charset="-122"/>
              </a:rPr>
              <a:t>． </a:t>
            </a:r>
            <a:r>
              <a:rPr lang="en-US" altLang="zh-CN" b="0" kern="100" dirty="0">
                <a:latin typeface="Times New Roman" panose="02020603050405020304" pitchFamily="18" charset="0"/>
                <a:ea typeface="黑体" panose="02010609060101010101" pitchFamily="49" charset="-122"/>
              </a:rPr>
              <a:t>12CD::FF30/60            			D. 12CD::FF30:: /60</a:t>
            </a:r>
          </a:p>
        </p:txBody>
      </p:sp>
    </p:spTree>
    <p:extLst>
      <p:ext uri="{BB962C8B-B14F-4D97-AF65-F5344CB8AC3E}">
        <p14:creationId xmlns:p14="http://schemas.microsoft.com/office/powerpoint/2010/main" val="1057827425"/>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688850" y="286473"/>
            <a:ext cx="3590727"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下一代互联网</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IPv6</a:t>
            </a:r>
            <a:endPar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8"/>
          <p:cNvSpPr txBox="1"/>
          <p:nvPr/>
        </p:nvSpPr>
        <p:spPr>
          <a:xfrm>
            <a:off x="688851" y="906290"/>
            <a:ext cx="3214076" cy="540341"/>
          </a:xfrm>
          <a:prstGeom prst="rect">
            <a:avLst/>
          </a:prstGeom>
          <a:noFill/>
          <a:ln w="9525">
            <a:noFill/>
          </a:ln>
        </p:spPr>
        <p:txBody>
          <a:bodyPr wrap="square">
            <a:spAutoFit/>
          </a:bodyPr>
          <a:lstStyle/>
          <a:p>
            <a:pPr>
              <a:lnSpc>
                <a:spcPct val="150000"/>
              </a:lnSpc>
            </a:pPr>
            <a:r>
              <a:rPr 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4.4.5 </a:t>
            </a:r>
            <a:r>
              <a:rPr lang="en-US" altLang="zh-CN" sz="2200" b="1" dirty="0">
                <a:latin typeface="Times New Roman" panose="02020603050405020304" pitchFamily="18" charset="0"/>
                <a:ea typeface="微软雅黑" panose="020B0503020204020204" pitchFamily="34" charset="-122"/>
                <a:cs typeface="微软雅黑" panose="020B0503020204020204" pitchFamily="34" charset="-122"/>
                <a:sym typeface="+mn-ea"/>
              </a:rPr>
              <a:t>IPv6</a:t>
            </a:r>
            <a:r>
              <a:rPr lang="zh-CN" alt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分组头格式</a:t>
            </a:r>
            <a:endParaRPr lang="zh-CN" altLang="en-US" sz="2200" b="1" dirty="0">
              <a:solidFill>
                <a:srgbClr val="FF0000"/>
              </a:solidFill>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graphicFrame>
        <p:nvGraphicFramePr>
          <p:cNvPr id="9" name="对象 2">
            <a:extLst>
              <a:ext uri="{FF2B5EF4-FFF2-40B4-BE49-F238E27FC236}">
                <a16:creationId xmlns:a16="http://schemas.microsoft.com/office/drawing/2014/main" id="{10D063C8-1DFF-484B-B094-08F8737F4716}"/>
              </a:ext>
            </a:extLst>
          </p:cNvPr>
          <p:cNvGraphicFramePr>
            <a:graphicFrameLocks noChangeAspect="1"/>
          </p:cNvGraphicFramePr>
          <p:nvPr>
            <p:extLst>
              <p:ext uri="{D42A27DB-BD31-4B8C-83A1-F6EECF244321}">
                <p14:modId xmlns:p14="http://schemas.microsoft.com/office/powerpoint/2010/main" val="4278034701"/>
              </p:ext>
            </p:extLst>
          </p:nvPr>
        </p:nvGraphicFramePr>
        <p:xfrm>
          <a:off x="2124869" y="1600548"/>
          <a:ext cx="7942262" cy="1512887"/>
        </p:xfrm>
        <a:graphic>
          <a:graphicData uri="http://schemas.openxmlformats.org/presentationml/2006/ole">
            <mc:AlternateContent xmlns:mc="http://schemas.openxmlformats.org/markup-compatibility/2006">
              <mc:Choice xmlns:v="urn:schemas-microsoft-com:vml" Requires="v">
                <p:oleObj name="Visio" r:id="rId2" imgW="5372100" imgH="1028700" progId="Visio.Drawing.11">
                  <p:embed/>
                </p:oleObj>
              </mc:Choice>
              <mc:Fallback>
                <p:oleObj name="Visio" r:id="rId2" imgW="5372100" imgH="1028700" progId="Visio.Drawing.11">
                  <p:embed/>
                  <p:pic>
                    <p:nvPicPr>
                      <p:cNvPr id="31751" name="对象 2">
                        <a:extLst>
                          <a:ext uri="{FF2B5EF4-FFF2-40B4-BE49-F238E27FC236}">
                            <a16:creationId xmlns:a16="http://schemas.microsoft.com/office/drawing/2014/main" id="{F7F749F0-C3E9-47B8-8D3D-9E0827D66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869" y="1600548"/>
                        <a:ext cx="7942262"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4">
            <a:extLst>
              <a:ext uri="{FF2B5EF4-FFF2-40B4-BE49-F238E27FC236}">
                <a16:creationId xmlns:a16="http://schemas.microsoft.com/office/drawing/2014/main" id="{BA54406E-BEB1-4F6F-B3E3-F3AED25CB81E}"/>
              </a:ext>
            </a:extLst>
          </p:cNvPr>
          <p:cNvGraphicFramePr>
            <a:graphicFrameLocks noChangeAspect="1"/>
          </p:cNvGraphicFramePr>
          <p:nvPr>
            <p:extLst>
              <p:ext uri="{D42A27DB-BD31-4B8C-83A1-F6EECF244321}">
                <p14:modId xmlns:p14="http://schemas.microsoft.com/office/powerpoint/2010/main" val="2316579070"/>
              </p:ext>
            </p:extLst>
          </p:nvPr>
        </p:nvGraphicFramePr>
        <p:xfrm>
          <a:off x="2820194" y="3359367"/>
          <a:ext cx="6551612" cy="3025775"/>
        </p:xfrm>
        <a:graphic>
          <a:graphicData uri="http://schemas.openxmlformats.org/presentationml/2006/ole">
            <mc:AlternateContent xmlns:mc="http://schemas.openxmlformats.org/markup-compatibility/2006">
              <mc:Choice xmlns:v="urn:schemas-microsoft-com:vml" Requires="v">
                <p:oleObj name="Visio" r:id="rId4" imgW="3225800" imgH="1498600" progId="Visio.Drawing.11">
                  <p:embed/>
                </p:oleObj>
              </mc:Choice>
              <mc:Fallback>
                <p:oleObj name="Visio" r:id="rId4" imgW="3225800" imgH="1498600" progId="Visio.Drawing.11">
                  <p:embed/>
                  <p:pic>
                    <p:nvPicPr>
                      <p:cNvPr id="31752" name="对象 4">
                        <a:extLst>
                          <a:ext uri="{FF2B5EF4-FFF2-40B4-BE49-F238E27FC236}">
                            <a16:creationId xmlns:a16="http://schemas.microsoft.com/office/drawing/2014/main" id="{CF6ECBAE-5795-48A5-B29A-12635ABDBC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0194" y="3359367"/>
                        <a:ext cx="6551612"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5" name="直接连接符 4">
            <a:extLst>
              <a:ext uri="{FF2B5EF4-FFF2-40B4-BE49-F238E27FC236}">
                <a16:creationId xmlns:a16="http://schemas.microsoft.com/office/drawing/2014/main" id="{33C4CF1C-AD5E-402B-A5B1-265EFE370A60}"/>
              </a:ext>
            </a:extLst>
          </p:cNvPr>
          <p:cNvCxnSpPr/>
          <p:nvPr/>
        </p:nvCxnSpPr>
        <p:spPr>
          <a:xfrm>
            <a:off x="2234704" y="2649530"/>
            <a:ext cx="1070517" cy="927781"/>
          </a:xfrm>
          <a:prstGeom prst="line">
            <a:avLst/>
          </a:prstGeom>
          <a:ln w="12700">
            <a:solidFill>
              <a:schemeClr val="tx1"/>
            </a:solidFill>
            <a:prstDash val="dash"/>
          </a:ln>
        </p:spPr>
        <p:style>
          <a:lnRef idx="1">
            <a:schemeClr val="accent5"/>
          </a:lnRef>
          <a:fillRef idx="0">
            <a:schemeClr val="accent5"/>
          </a:fillRef>
          <a:effectRef idx="0">
            <a:schemeClr val="accent5"/>
          </a:effectRef>
          <a:fontRef idx="minor">
            <a:schemeClr val="tx1"/>
          </a:fontRef>
        </p:style>
      </p:cxnSp>
      <p:cxnSp>
        <p:nvCxnSpPr>
          <p:cNvPr id="7" name="直接连接符 6">
            <a:extLst>
              <a:ext uri="{FF2B5EF4-FFF2-40B4-BE49-F238E27FC236}">
                <a16:creationId xmlns:a16="http://schemas.microsoft.com/office/drawing/2014/main" id="{404B10D0-D7FA-4018-AB85-7289F9EED9D8}"/>
              </a:ext>
            </a:extLst>
          </p:cNvPr>
          <p:cNvCxnSpPr/>
          <p:nvPr/>
        </p:nvCxnSpPr>
        <p:spPr>
          <a:xfrm>
            <a:off x="3568390" y="2649530"/>
            <a:ext cx="5571150" cy="927781"/>
          </a:xfrm>
          <a:prstGeom prst="line">
            <a:avLst/>
          </a:prstGeom>
          <a:ln w="12700">
            <a:solidFill>
              <a:schemeClr val="tx1"/>
            </a:solidFill>
            <a:prstDash val="dash"/>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520687276"/>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42678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4.1 IPv4协议的演变与发展</a:t>
            </a:r>
          </a:p>
        </p:txBody>
      </p:sp>
      <p:sp>
        <p:nvSpPr>
          <p:cNvPr id="13316" name="文本框 8"/>
          <p:cNvSpPr txBox="1"/>
          <p:nvPr/>
        </p:nvSpPr>
        <p:spPr>
          <a:xfrm>
            <a:off x="523875" y="929005"/>
            <a:ext cx="5238115" cy="598805"/>
          </a:xfrm>
          <a:prstGeom prst="rect">
            <a:avLst/>
          </a:prstGeom>
          <a:noFill/>
          <a:ln w="9525">
            <a:noFill/>
          </a:ln>
        </p:spPr>
        <p:txBody>
          <a:bodyPr wrap="square">
            <a:spAutoFit/>
          </a:bodyPr>
          <a:lstStyle/>
          <a:p>
            <a:pPr>
              <a:lnSpc>
                <a:spcPct val="150000"/>
              </a:lnSpc>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4.1.1 网络层的</a:t>
            </a: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功能</a:t>
            </a: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与定位</a:t>
            </a:r>
          </a:p>
        </p:txBody>
      </p:sp>
      <p:sp>
        <p:nvSpPr>
          <p:cNvPr id="10" name="矩形 9"/>
          <p:cNvSpPr/>
          <p:nvPr/>
        </p:nvSpPr>
        <p:spPr>
          <a:xfrm>
            <a:off x="1015365" y="2185035"/>
            <a:ext cx="5142230" cy="2835910"/>
          </a:xfrm>
          <a:prstGeom prst="rect">
            <a:avLst/>
          </a:prstGeom>
        </p:spPr>
        <p:txBody>
          <a:bodyPr wrap="square">
            <a:spAutoFit/>
          </a:bodyPr>
          <a:lstStyle/>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在网络层</a:t>
            </a:r>
            <a:r>
              <a:rPr lang="zh-CN" altLang="en-US" sz="1800" noProof="0" dirty="0">
                <a:solidFill>
                  <a:srgbClr val="FF0000"/>
                </a:solidFill>
                <a:latin typeface="微软雅黑" panose="020B0503020204020204" pitchFamily="34" charset="-122"/>
                <a:ea typeface="微软雅黑" panose="020B0503020204020204" pitchFamily="34" charset="-122"/>
                <a:sym typeface="+mn-ea"/>
              </a:rPr>
              <a:t>没有联接建立</a:t>
            </a:r>
            <a:r>
              <a:rPr lang="zh-CN" altLang="en-US" sz="1700" dirty="0">
                <a:latin typeface="微软雅黑" panose="020B0503020204020204" pitchFamily="34" charset="-122"/>
                <a:ea typeface="微软雅黑" panose="020B0503020204020204" pitchFamily="34" charset="-122"/>
                <a:sym typeface="+mn-ea"/>
              </a:rPr>
              <a:t>过程</a:t>
            </a:r>
          </a:p>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路由器: 没有端对端的连接状态：在网络层</a:t>
            </a:r>
            <a:r>
              <a:rPr lang="zh-CN" altLang="en-US" sz="1800" b="1" noProof="0" dirty="0">
                <a:solidFill>
                  <a:srgbClr val="FF0000"/>
                </a:solidFill>
                <a:latin typeface="微软雅黑" panose="020B0503020204020204" pitchFamily="34" charset="-122"/>
                <a:ea typeface="微软雅黑" panose="020B0503020204020204" pitchFamily="34" charset="-122"/>
                <a:sym typeface="+mn-ea"/>
              </a:rPr>
              <a:t>不存在“连接”</a:t>
            </a:r>
            <a:r>
              <a:rPr lang="zh-CN" altLang="en-US" sz="1700" dirty="0">
                <a:latin typeface="微软雅黑" panose="020B0503020204020204" pitchFamily="34" charset="-122"/>
                <a:ea typeface="微软雅黑" panose="020B0503020204020204" pitchFamily="34" charset="-122"/>
                <a:sym typeface="+mn-ea"/>
              </a:rPr>
              <a:t>的概念</a:t>
            </a:r>
          </a:p>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一般分组使用</a:t>
            </a:r>
            <a:r>
              <a:rPr lang="zh-CN" altLang="en-US" sz="1700" b="1" dirty="0">
                <a:latin typeface="微软雅黑" panose="020B0503020204020204" pitchFamily="34" charset="-122"/>
                <a:ea typeface="微软雅黑" panose="020B0503020204020204" pitchFamily="34" charset="-122"/>
                <a:sym typeface="+mn-ea"/>
              </a:rPr>
              <a:t>信宿主机的ID</a:t>
            </a:r>
            <a:r>
              <a:rPr lang="zh-CN" altLang="en-US" sz="1700" dirty="0">
                <a:latin typeface="微软雅黑" panose="020B0503020204020204" pitchFamily="34" charset="-122"/>
                <a:ea typeface="微软雅黑" panose="020B0503020204020204" pitchFamily="34" charset="-122"/>
                <a:sym typeface="+mn-ea"/>
              </a:rPr>
              <a:t>进行路由选择</a:t>
            </a:r>
          </a:p>
          <a:p>
            <a:pPr marR="0" indent="0" defTabSz="914400">
              <a:lnSpc>
                <a:spcPct val="170000"/>
              </a:lnSpc>
              <a:buClrTx/>
              <a:buSzTx/>
              <a:buFont typeface="Wingdings" panose="05000000000000000000" pitchFamily="2" charset="2"/>
              <a:buNone/>
              <a:defRPr/>
            </a:pPr>
            <a:r>
              <a:rPr lang="zh-CN" altLang="en-US" sz="1700" dirty="0">
                <a:latin typeface="微软雅黑" panose="020B0503020204020204" pitchFamily="34" charset="-122"/>
                <a:ea typeface="微软雅黑" panose="020B0503020204020204" pitchFamily="34" charset="-122"/>
                <a:sym typeface="+mn-ea"/>
              </a:rPr>
              <a:t>     </a:t>
            </a:r>
            <a:r>
              <a:rPr lang="en-US" altLang="zh-CN" sz="1700" dirty="0">
                <a:latin typeface="微软雅黑" panose="020B0503020204020204" pitchFamily="34" charset="-122"/>
                <a:ea typeface="微软雅黑" panose="020B0503020204020204" pitchFamily="34" charset="-122"/>
                <a:sym typeface="+mn-ea"/>
              </a:rPr>
              <a:t>· </a:t>
            </a:r>
            <a:r>
              <a:rPr lang="zh-CN" altLang="en-US" sz="1700" dirty="0">
                <a:latin typeface="微软雅黑" panose="020B0503020204020204" pitchFamily="34" charset="-122"/>
                <a:ea typeface="微软雅黑" panose="020B0503020204020204" pitchFamily="34" charset="-122"/>
                <a:sym typeface="+mn-ea"/>
              </a:rPr>
              <a:t>同样收发双方的不同分组可能经由的路径可能不同</a:t>
            </a:r>
          </a:p>
        </p:txBody>
      </p:sp>
      <p:grpSp>
        <p:nvGrpSpPr>
          <p:cNvPr id="7" name="组合 6"/>
          <p:cNvGrpSpPr/>
          <p:nvPr/>
        </p:nvGrpSpPr>
        <p:grpSpPr>
          <a:xfrm>
            <a:off x="6734810" y="1639871"/>
            <a:ext cx="4173555" cy="4226929"/>
            <a:chOff x="7995" y="2113"/>
            <a:chExt cx="6233" cy="6312"/>
          </a:xfrm>
        </p:grpSpPr>
        <p:sp>
          <p:nvSpPr>
            <p:cNvPr id="7174" name="Freeform 4"/>
            <p:cNvSpPr/>
            <p:nvPr/>
          </p:nvSpPr>
          <p:spPr>
            <a:xfrm>
              <a:off x="11348" y="2870"/>
              <a:ext cx="2832" cy="263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alpha val="100000"/>
              </a:srgbClr>
            </a:solidFill>
            <a:ln w="9525">
              <a:noFill/>
            </a:ln>
          </p:spPr>
          <p:txBody>
            <a:bodyPr/>
            <a:lstStyle/>
            <a:p>
              <a:endParaRPr lang="zh-CN" altLang="en-US"/>
            </a:p>
          </p:txBody>
        </p:sp>
        <p:sp>
          <p:nvSpPr>
            <p:cNvPr id="7175" name="Freeform 5"/>
            <p:cNvSpPr/>
            <p:nvPr/>
          </p:nvSpPr>
          <p:spPr>
            <a:xfrm>
              <a:off x="8388" y="2645"/>
              <a:ext cx="2940" cy="250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alpha val="100000"/>
              </a:srgbClr>
            </a:solidFill>
            <a:ln w="9525">
              <a:noFill/>
            </a:ln>
          </p:spPr>
          <p:txBody>
            <a:bodyPr/>
            <a:lstStyle/>
            <a:p>
              <a:endParaRPr lang="zh-CN" altLang="en-US"/>
            </a:p>
          </p:txBody>
        </p:sp>
        <p:sp>
          <p:nvSpPr>
            <p:cNvPr id="7176" name="Freeform 6"/>
            <p:cNvSpPr/>
            <p:nvPr/>
          </p:nvSpPr>
          <p:spPr>
            <a:xfrm>
              <a:off x="8968" y="4930"/>
              <a:ext cx="4685" cy="349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alpha val="100000"/>
              </a:srgbClr>
            </a:solidFill>
            <a:ln w="9525">
              <a:noFill/>
            </a:ln>
          </p:spPr>
          <p:txBody>
            <a:bodyPr/>
            <a:lstStyle/>
            <a:p>
              <a:endParaRPr lang="zh-CN" altLang="en-US"/>
            </a:p>
          </p:txBody>
        </p:sp>
        <p:grpSp>
          <p:nvGrpSpPr>
            <p:cNvPr id="7177" name="Group 7"/>
            <p:cNvGrpSpPr/>
            <p:nvPr/>
          </p:nvGrpSpPr>
          <p:grpSpPr>
            <a:xfrm>
              <a:off x="8573" y="2858"/>
              <a:ext cx="1155" cy="502"/>
              <a:chOff x="3552" y="246"/>
              <a:chExt cx="527" cy="248"/>
            </a:xfrm>
          </p:grpSpPr>
          <p:graphicFrame>
            <p:nvGraphicFramePr>
              <p:cNvPr id="7586"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r:id="rId2" imgW="1307465" imgH="1083945" progId="MS_ClipArt_Gallery.2">
                      <p:embed/>
                    </p:oleObj>
                  </mc:Choice>
                  <mc:Fallback>
                    <p:oleObj r:id="rId2" imgW="1307465" imgH="1083945" progId="MS_ClipArt_Gallery.2">
                      <p:embed/>
                      <p:pic>
                        <p:nvPicPr>
                          <p:cNvPr id="0" name="图片 3077"/>
                          <p:cNvPicPr/>
                          <p:nvPr/>
                        </p:nvPicPr>
                        <p:blipFill>
                          <a:blip r:embed="rId3"/>
                          <a:stretch>
                            <a:fillRect/>
                          </a:stretch>
                        </p:blipFill>
                        <p:spPr>
                          <a:xfrm>
                            <a:off x="3552" y="246"/>
                            <a:ext cx="299" cy="248"/>
                          </a:xfrm>
                          <a:prstGeom prst="rect">
                            <a:avLst/>
                          </a:prstGeom>
                          <a:noFill/>
                          <a:ln w="38100">
                            <a:noFill/>
                            <a:miter/>
                          </a:ln>
                        </p:spPr>
                      </p:pic>
                    </p:oleObj>
                  </mc:Fallback>
                </mc:AlternateContent>
              </a:graphicData>
            </a:graphic>
          </p:graphicFrame>
          <p:graphicFrame>
            <p:nvGraphicFramePr>
              <p:cNvPr id="7587"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r:id="rId4" imgW="681990" imgH="480695" progId="MS_ClipArt_Gallery.2">
                      <p:embed/>
                    </p:oleObj>
                  </mc:Choice>
                  <mc:Fallback>
                    <p:oleObj r:id="rId4" imgW="681990" imgH="480695" progId="MS_ClipArt_Gallery.2">
                      <p:embed/>
                      <p:pic>
                        <p:nvPicPr>
                          <p:cNvPr id="0" name="图片 3078"/>
                          <p:cNvPicPr/>
                          <p:nvPr/>
                        </p:nvPicPr>
                        <p:blipFill>
                          <a:blip r:embed="rId5"/>
                          <a:stretch>
                            <a:fillRect/>
                          </a:stretch>
                        </p:blipFill>
                        <p:spPr>
                          <a:xfrm>
                            <a:off x="3878" y="338"/>
                            <a:ext cx="201" cy="144"/>
                          </a:xfrm>
                          <a:prstGeom prst="rect">
                            <a:avLst/>
                          </a:prstGeom>
                          <a:noFill/>
                          <a:ln w="38100">
                            <a:noFill/>
                            <a:miter/>
                          </a:ln>
                        </p:spPr>
                      </p:pic>
                    </p:oleObj>
                  </mc:Fallback>
                </mc:AlternateContent>
              </a:graphicData>
            </a:graphic>
          </p:graphicFrame>
          <p:sp>
            <p:nvSpPr>
              <p:cNvPr id="7588" name="Line 10"/>
              <p:cNvSpPr/>
              <p:nvPr/>
            </p:nvSpPr>
            <p:spPr>
              <a:xfrm flipV="1">
                <a:off x="3844" y="434"/>
                <a:ext cx="82" cy="2"/>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7178" name="Group 11"/>
            <p:cNvGrpSpPr/>
            <p:nvPr/>
          </p:nvGrpSpPr>
          <p:grpSpPr>
            <a:xfrm>
              <a:off x="8573" y="3795"/>
              <a:ext cx="1155" cy="503"/>
              <a:chOff x="3552" y="246"/>
              <a:chExt cx="527" cy="248"/>
            </a:xfrm>
          </p:grpSpPr>
          <p:graphicFrame>
            <p:nvGraphicFramePr>
              <p:cNvPr id="7583"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r:id="rId2" imgW="1307465" imgH="1083945" progId="MS_ClipArt_Gallery.2">
                      <p:embed/>
                    </p:oleObj>
                  </mc:Choice>
                  <mc:Fallback>
                    <p:oleObj r:id="rId2" imgW="1307465" imgH="1083945" progId="MS_ClipArt_Gallery.2">
                      <p:embed/>
                      <p:pic>
                        <p:nvPicPr>
                          <p:cNvPr id="0" name="图片 3080"/>
                          <p:cNvPicPr/>
                          <p:nvPr/>
                        </p:nvPicPr>
                        <p:blipFill>
                          <a:blip r:embed="rId3"/>
                          <a:stretch>
                            <a:fillRect/>
                          </a:stretch>
                        </p:blipFill>
                        <p:spPr>
                          <a:xfrm>
                            <a:off x="3552" y="246"/>
                            <a:ext cx="299" cy="248"/>
                          </a:xfrm>
                          <a:prstGeom prst="rect">
                            <a:avLst/>
                          </a:prstGeom>
                          <a:noFill/>
                          <a:ln w="38100">
                            <a:noFill/>
                            <a:miter/>
                          </a:ln>
                        </p:spPr>
                      </p:pic>
                    </p:oleObj>
                  </mc:Fallback>
                </mc:AlternateContent>
              </a:graphicData>
            </a:graphic>
          </p:graphicFrame>
          <p:graphicFrame>
            <p:nvGraphicFramePr>
              <p:cNvPr id="7584"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r:id="rId4" imgW="681990" imgH="480695" progId="MS_ClipArt_Gallery.2">
                      <p:embed/>
                    </p:oleObj>
                  </mc:Choice>
                  <mc:Fallback>
                    <p:oleObj r:id="rId4" imgW="681990" imgH="480695" progId="MS_ClipArt_Gallery.2">
                      <p:embed/>
                      <p:pic>
                        <p:nvPicPr>
                          <p:cNvPr id="0" name="图片 3079"/>
                          <p:cNvPicPr/>
                          <p:nvPr/>
                        </p:nvPicPr>
                        <p:blipFill>
                          <a:blip r:embed="rId5"/>
                          <a:stretch>
                            <a:fillRect/>
                          </a:stretch>
                        </p:blipFill>
                        <p:spPr>
                          <a:xfrm>
                            <a:off x="3878" y="338"/>
                            <a:ext cx="201" cy="144"/>
                          </a:xfrm>
                          <a:prstGeom prst="rect">
                            <a:avLst/>
                          </a:prstGeom>
                          <a:noFill/>
                          <a:ln w="38100">
                            <a:noFill/>
                            <a:miter/>
                          </a:ln>
                        </p:spPr>
                      </p:pic>
                    </p:oleObj>
                  </mc:Fallback>
                </mc:AlternateContent>
              </a:graphicData>
            </a:graphic>
          </p:graphicFrame>
          <p:sp>
            <p:nvSpPr>
              <p:cNvPr id="7585" name="Line 14"/>
              <p:cNvSpPr/>
              <p:nvPr/>
            </p:nvSpPr>
            <p:spPr>
              <a:xfrm flipV="1">
                <a:off x="3844" y="434"/>
                <a:ext cx="82" cy="2"/>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grpSp>
          <p:nvGrpSpPr>
            <p:cNvPr id="7179" name="Group 15"/>
            <p:cNvGrpSpPr/>
            <p:nvPr/>
          </p:nvGrpSpPr>
          <p:grpSpPr>
            <a:xfrm>
              <a:off x="9165" y="3460"/>
              <a:ext cx="110" cy="338"/>
              <a:chOff x="3842" y="406"/>
              <a:chExt cx="51" cy="167"/>
            </a:xfrm>
          </p:grpSpPr>
          <p:sp>
            <p:nvSpPr>
              <p:cNvPr id="7580" name="Oval 16"/>
              <p:cNvSpPr/>
              <p:nvPr/>
            </p:nvSpPr>
            <p:spPr>
              <a:xfrm>
                <a:off x="3842" y="40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581" name="Oval 17"/>
              <p:cNvSpPr/>
              <p:nvPr/>
            </p:nvSpPr>
            <p:spPr>
              <a:xfrm>
                <a:off x="3844" y="46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582" name="Oval 18"/>
              <p:cNvSpPr/>
              <p:nvPr/>
            </p:nvSpPr>
            <p:spPr>
              <a:xfrm>
                <a:off x="3846" y="52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grpSp>
        <p:grpSp>
          <p:nvGrpSpPr>
            <p:cNvPr id="7180" name="Group 19"/>
            <p:cNvGrpSpPr/>
            <p:nvPr/>
          </p:nvGrpSpPr>
          <p:grpSpPr>
            <a:xfrm>
              <a:off x="9905" y="4253"/>
              <a:ext cx="330" cy="622"/>
              <a:chOff x="4180" y="783"/>
              <a:chExt cx="150" cy="307"/>
            </a:xfrm>
          </p:grpSpPr>
          <p:sp>
            <p:nvSpPr>
              <p:cNvPr id="7572" name="AutoShape 20"/>
              <p:cNvSpPr/>
              <p:nvPr/>
            </p:nvSpPr>
            <p:spPr>
              <a:xfrm>
                <a:off x="4180" y="1019"/>
                <a:ext cx="150" cy="71"/>
              </a:xfrm>
              <a:prstGeom prst="parallelogram">
                <a:avLst>
                  <a:gd name="adj" fmla="val 81386"/>
                </a:avLst>
              </a:prstGeom>
              <a:solidFill>
                <a:srgbClr val="33CCCC"/>
              </a:solidFill>
              <a:ln w="9525">
                <a:noFill/>
              </a:ln>
            </p:spPr>
            <p:txBody>
              <a:bodyPr wrap="none" anchor="ctr"/>
              <a:lstStyle/>
              <a:p>
                <a:endParaRPr lang="zh-CN" altLang="en-US" dirty="0">
                  <a:latin typeface="Arial" panose="020B0604020202020204" pitchFamily="34" charset="0"/>
                </a:endParaRPr>
              </a:p>
            </p:txBody>
          </p:sp>
          <p:sp>
            <p:nvSpPr>
              <p:cNvPr id="7573" name="Rectangle 21"/>
              <p:cNvSpPr/>
              <p:nvPr/>
            </p:nvSpPr>
            <p:spPr>
              <a:xfrm>
                <a:off x="4256" y="785"/>
                <a:ext cx="69" cy="236"/>
              </a:xfrm>
              <a:prstGeom prst="rect">
                <a:avLst/>
              </a:prstGeom>
              <a:solidFill>
                <a:srgbClr val="33CCCC"/>
              </a:solidFill>
              <a:ln w="9525">
                <a:noFill/>
              </a:ln>
            </p:spPr>
            <p:txBody>
              <a:bodyPr wrap="none" anchor="ctr"/>
              <a:lstStyle/>
              <a:p>
                <a:endParaRPr lang="zh-CN" altLang="en-US" dirty="0">
                  <a:latin typeface="Arial" panose="020B0604020202020204" pitchFamily="34" charset="0"/>
                </a:endParaRPr>
              </a:p>
            </p:txBody>
          </p:sp>
          <p:sp>
            <p:nvSpPr>
              <p:cNvPr id="7574" name="Rectangle 22"/>
              <p:cNvSpPr/>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75" name="AutoShape 23"/>
              <p:cNvSpPr/>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76" name="Line 24"/>
              <p:cNvSpPr/>
              <p:nvPr/>
            </p:nvSpPr>
            <p:spPr>
              <a:xfrm>
                <a:off x="4330" y="788"/>
                <a:ext cx="0" cy="231"/>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77" name="Line 25"/>
              <p:cNvSpPr/>
              <p:nvPr/>
            </p:nvSpPr>
            <p:spPr>
              <a:xfrm flipH="1">
                <a:off x="4276" y="1019"/>
                <a:ext cx="54" cy="69"/>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78" name="Rectangle 26"/>
              <p:cNvSpPr/>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79" name="Rectangle 27"/>
              <p:cNvSpPr/>
              <p:nvPr/>
            </p:nvSpPr>
            <p:spPr>
              <a:xfrm>
                <a:off x="4202" y="924"/>
                <a:ext cx="48" cy="48"/>
              </a:xfrm>
              <a:prstGeom prst="rect">
                <a:avLst/>
              </a:prstGeom>
              <a:solidFill>
                <a:schemeClr val="bg1"/>
              </a:solidFill>
              <a:ln w="9525">
                <a:noFill/>
              </a:ln>
            </p:spPr>
            <p:txBody>
              <a:bodyPr wrap="none" anchor="ctr"/>
              <a:lstStyle/>
              <a:p>
                <a:endParaRPr lang="zh-CN" altLang="en-US" dirty="0">
                  <a:latin typeface="Arial" panose="020B0604020202020204" pitchFamily="34" charset="0"/>
                </a:endParaRPr>
              </a:p>
            </p:txBody>
          </p:sp>
        </p:grpSp>
        <p:grpSp>
          <p:nvGrpSpPr>
            <p:cNvPr id="7181" name="Group 28"/>
            <p:cNvGrpSpPr/>
            <p:nvPr/>
          </p:nvGrpSpPr>
          <p:grpSpPr>
            <a:xfrm rot="-5400000">
              <a:off x="10398" y="4375"/>
              <a:ext cx="127" cy="368"/>
              <a:chOff x="3842" y="406"/>
              <a:chExt cx="51" cy="167"/>
            </a:xfrm>
          </p:grpSpPr>
          <p:sp>
            <p:nvSpPr>
              <p:cNvPr id="7569" name="Oval 29"/>
              <p:cNvSpPr/>
              <p:nvPr/>
            </p:nvSpPr>
            <p:spPr>
              <a:xfrm>
                <a:off x="3842" y="40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570" name="Oval 30"/>
              <p:cNvSpPr/>
              <p:nvPr/>
            </p:nvSpPr>
            <p:spPr>
              <a:xfrm>
                <a:off x="3844" y="46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571" name="Oval 31"/>
              <p:cNvSpPr/>
              <p:nvPr/>
            </p:nvSpPr>
            <p:spPr>
              <a:xfrm>
                <a:off x="3846" y="52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grpSp>
        <p:sp>
          <p:nvSpPr>
            <p:cNvPr id="7182" name="Line 32"/>
            <p:cNvSpPr/>
            <p:nvPr/>
          </p:nvSpPr>
          <p:spPr>
            <a:xfrm>
              <a:off x="10120" y="4108"/>
              <a:ext cx="780" cy="2"/>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183" name="Line 33"/>
            <p:cNvSpPr/>
            <p:nvPr/>
          </p:nvSpPr>
          <p:spPr>
            <a:xfrm>
              <a:off x="10125" y="4103"/>
              <a:ext cx="3" cy="1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184" name="Line 34"/>
            <p:cNvSpPr/>
            <p:nvPr/>
          </p:nvSpPr>
          <p:spPr>
            <a:xfrm>
              <a:off x="10905" y="4100"/>
              <a:ext cx="3" cy="13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185" name="Line 35"/>
            <p:cNvSpPr/>
            <p:nvPr/>
          </p:nvSpPr>
          <p:spPr>
            <a:xfrm>
              <a:off x="9648" y="3258"/>
              <a:ext cx="455" cy="417"/>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186" name="Line 36"/>
            <p:cNvSpPr/>
            <p:nvPr/>
          </p:nvSpPr>
          <p:spPr>
            <a:xfrm flipV="1">
              <a:off x="9668" y="3708"/>
              <a:ext cx="435" cy="52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187" name="Line 37"/>
            <p:cNvSpPr/>
            <p:nvPr/>
          </p:nvSpPr>
          <p:spPr>
            <a:xfrm flipV="1">
              <a:off x="10498" y="3843"/>
              <a:ext cx="2" cy="257"/>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nvGrpSpPr>
            <p:cNvPr id="7188" name="Group 38"/>
            <p:cNvGrpSpPr/>
            <p:nvPr/>
          </p:nvGrpSpPr>
          <p:grpSpPr>
            <a:xfrm>
              <a:off x="10685" y="4218"/>
              <a:ext cx="330" cy="622"/>
              <a:chOff x="4180" y="783"/>
              <a:chExt cx="150" cy="307"/>
            </a:xfrm>
          </p:grpSpPr>
          <p:sp>
            <p:nvSpPr>
              <p:cNvPr id="7561" name="AutoShape 39"/>
              <p:cNvSpPr/>
              <p:nvPr/>
            </p:nvSpPr>
            <p:spPr>
              <a:xfrm>
                <a:off x="4180" y="1019"/>
                <a:ext cx="150" cy="71"/>
              </a:xfrm>
              <a:prstGeom prst="parallelogram">
                <a:avLst>
                  <a:gd name="adj" fmla="val 81386"/>
                </a:avLst>
              </a:prstGeom>
              <a:solidFill>
                <a:srgbClr val="33CCCC"/>
              </a:solidFill>
              <a:ln w="9525">
                <a:noFill/>
              </a:ln>
            </p:spPr>
            <p:txBody>
              <a:bodyPr wrap="none" anchor="ctr"/>
              <a:lstStyle/>
              <a:p>
                <a:endParaRPr lang="zh-CN" altLang="en-US" dirty="0">
                  <a:latin typeface="Arial" panose="020B0604020202020204" pitchFamily="34" charset="0"/>
                </a:endParaRPr>
              </a:p>
            </p:txBody>
          </p:sp>
          <p:sp>
            <p:nvSpPr>
              <p:cNvPr id="7562" name="Rectangle 40"/>
              <p:cNvSpPr/>
              <p:nvPr/>
            </p:nvSpPr>
            <p:spPr>
              <a:xfrm>
                <a:off x="4256" y="785"/>
                <a:ext cx="69" cy="236"/>
              </a:xfrm>
              <a:prstGeom prst="rect">
                <a:avLst/>
              </a:prstGeom>
              <a:solidFill>
                <a:srgbClr val="33CCCC"/>
              </a:solidFill>
              <a:ln w="9525">
                <a:noFill/>
              </a:ln>
            </p:spPr>
            <p:txBody>
              <a:bodyPr wrap="none" anchor="ctr"/>
              <a:lstStyle/>
              <a:p>
                <a:endParaRPr lang="zh-CN" altLang="en-US" dirty="0">
                  <a:latin typeface="Arial" panose="020B0604020202020204" pitchFamily="34" charset="0"/>
                </a:endParaRPr>
              </a:p>
            </p:txBody>
          </p:sp>
          <p:sp>
            <p:nvSpPr>
              <p:cNvPr id="7563" name="Rectangle 41"/>
              <p:cNvSpPr/>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64" name="AutoShape 42"/>
              <p:cNvSpPr/>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65" name="Line 43"/>
              <p:cNvSpPr/>
              <p:nvPr/>
            </p:nvSpPr>
            <p:spPr>
              <a:xfrm>
                <a:off x="4330" y="788"/>
                <a:ext cx="0" cy="231"/>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66" name="Line 44"/>
              <p:cNvSpPr/>
              <p:nvPr/>
            </p:nvSpPr>
            <p:spPr>
              <a:xfrm flipH="1">
                <a:off x="4276" y="1019"/>
                <a:ext cx="54" cy="69"/>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67" name="Rectangle 45"/>
              <p:cNvSpPr/>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68" name="Rectangle 46"/>
              <p:cNvSpPr/>
              <p:nvPr/>
            </p:nvSpPr>
            <p:spPr>
              <a:xfrm>
                <a:off x="4202" y="924"/>
                <a:ext cx="48" cy="48"/>
              </a:xfrm>
              <a:prstGeom prst="rect">
                <a:avLst/>
              </a:prstGeom>
              <a:solidFill>
                <a:schemeClr val="bg1"/>
              </a:solidFill>
              <a:ln w="9525">
                <a:noFill/>
              </a:ln>
            </p:spPr>
            <p:txBody>
              <a:bodyPr wrap="none" anchor="ctr"/>
              <a:lstStyle/>
              <a:p>
                <a:endParaRPr lang="zh-CN" altLang="en-US" dirty="0">
                  <a:latin typeface="Arial" panose="020B0604020202020204" pitchFamily="34" charset="0"/>
                </a:endParaRPr>
              </a:p>
            </p:txBody>
          </p:sp>
        </p:grpSp>
        <p:grpSp>
          <p:nvGrpSpPr>
            <p:cNvPr id="7189" name="Group 47"/>
            <p:cNvGrpSpPr/>
            <p:nvPr/>
          </p:nvGrpSpPr>
          <p:grpSpPr>
            <a:xfrm>
              <a:off x="9178" y="5193"/>
              <a:ext cx="755" cy="1457"/>
              <a:chOff x="3314" y="1248"/>
              <a:chExt cx="344" cy="694"/>
            </a:xfrm>
          </p:grpSpPr>
          <p:graphicFrame>
            <p:nvGraphicFramePr>
              <p:cNvPr id="7552" name="Object 48"/>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r:id="rId2" imgW="1307465" imgH="1083945" progId="MS_ClipArt_Gallery.2">
                      <p:embed/>
                    </p:oleObj>
                  </mc:Choice>
                  <mc:Fallback>
                    <p:oleObj r:id="rId2" imgW="1307465" imgH="1083945" progId="MS_ClipArt_Gallery.2">
                      <p:embed/>
                      <p:pic>
                        <p:nvPicPr>
                          <p:cNvPr id="0" name="图片 3086"/>
                          <p:cNvPicPr/>
                          <p:nvPr/>
                        </p:nvPicPr>
                        <p:blipFill>
                          <a:blip r:embed="rId3"/>
                          <a:stretch>
                            <a:fillRect/>
                          </a:stretch>
                        </p:blipFill>
                        <p:spPr>
                          <a:xfrm>
                            <a:off x="3314" y="1248"/>
                            <a:ext cx="299" cy="248"/>
                          </a:xfrm>
                          <a:prstGeom prst="rect">
                            <a:avLst/>
                          </a:prstGeom>
                          <a:noFill/>
                          <a:ln w="38100">
                            <a:noFill/>
                            <a:miter/>
                          </a:ln>
                        </p:spPr>
                      </p:pic>
                    </p:oleObj>
                  </mc:Fallback>
                </mc:AlternateContent>
              </a:graphicData>
            </a:graphic>
          </p:graphicFrame>
          <p:sp>
            <p:nvSpPr>
              <p:cNvPr id="7553" name="Line 49"/>
              <p:cNvSpPr/>
              <p:nvPr/>
            </p:nvSpPr>
            <p:spPr>
              <a:xfrm flipV="1">
                <a:off x="3606" y="1433"/>
                <a:ext cx="52" cy="5"/>
              </a:xfrm>
              <a:prstGeom prst="line">
                <a:avLst/>
              </a:prstGeom>
              <a:ln w="19050" cap="flat" cmpd="sng">
                <a:solidFill>
                  <a:schemeClr val="tx1"/>
                </a:solidFill>
                <a:prstDash val="solid"/>
                <a:headEnd type="none" w="med" len="med"/>
                <a:tailEnd type="none" w="med" len="med"/>
              </a:ln>
            </p:spPr>
            <p:txBody>
              <a:bodyPr/>
              <a:lstStyle/>
              <a:p>
                <a:endParaRPr lang="zh-CN" altLang="en-US"/>
              </a:p>
            </p:txBody>
          </p:sp>
          <p:graphicFrame>
            <p:nvGraphicFramePr>
              <p:cNvPr id="7554" name="Object 50"/>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r:id="rId2" imgW="1307465" imgH="1083945" progId="MS_ClipArt_Gallery.2">
                      <p:embed/>
                    </p:oleObj>
                  </mc:Choice>
                  <mc:Fallback>
                    <p:oleObj r:id="rId2" imgW="1307465" imgH="1083945" progId="MS_ClipArt_Gallery.2">
                      <p:embed/>
                      <p:pic>
                        <p:nvPicPr>
                          <p:cNvPr id="0" name="图片 3087"/>
                          <p:cNvPicPr/>
                          <p:nvPr/>
                        </p:nvPicPr>
                        <p:blipFill>
                          <a:blip r:embed="rId3"/>
                          <a:stretch>
                            <a:fillRect/>
                          </a:stretch>
                        </p:blipFill>
                        <p:spPr>
                          <a:xfrm>
                            <a:off x="3314" y="1694"/>
                            <a:ext cx="299" cy="248"/>
                          </a:xfrm>
                          <a:prstGeom prst="rect">
                            <a:avLst/>
                          </a:prstGeom>
                          <a:noFill/>
                          <a:ln w="38100">
                            <a:noFill/>
                            <a:miter/>
                          </a:ln>
                        </p:spPr>
                      </p:pic>
                    </p:oleObj>
                  </mc:Fallback>
                </mc:AlternateContent>
              </a:graphicData>
            </a:graphic>
          </p:graphicFrame>
          <p:sp>
            <p:nvSpPr>
              <p:cNvPr id="7555" name="Line 51"/>
              <p:cNvSpPr/>
              <p:nvPr/>
            </p:nvSpPr>
            <p:spPr>
              <a:xfrm flipV="1">
                <a:off x="3606" y="1882"/>
                <a:ext cx="52" cy="2"/>
              </a:xfrm>
              <a:prstGeom prst="line">
                <a:avLst/>
              </a:prstGeom>
              <a:ln w="19050" cap="flat" cmpd="sng">
                <a:solidFill>
                  <a:schemeClr val="tx1"/>
                </a:solidFill>
                <a:prstDash val="solid"/>
                <a:headEnd type="none" w="med" len="med"/>
                <a:tailEnd type="none" w="med" len="med"/>
              </a:ln>
            </p:spPr>
            <p:txBody>
              <a:bodyPr/>
              <a:lstStyle/>
              <a:p>
                <a:endParaRPr lang="zh-CN" altLang="en-US"/>
              </a:p>
            </p:txBody>
          </p:sp>
          <p:grpSp>
            <p:nvGrpSpPr>
              <p:cNvPr id="7556" name="Group 52"/>
              <p:cNvGrpSpPr/>
              <p:nvPr/>
            </p:nvGrpSpPr>
            <p:grpSpPr>
              <a:xfrm>
                <a:off x="3404" y="1504"/>
                <a:ext cx="51" cy="167"/>
                <a:chOff x="3842" y="406"/>
                <a:chExt cx="51" cy="167"/>
              </a:xfrm>
            </p:grpSpPr>
            <p:sp>
              <p:nvSpPr>
                <p:cNvPr id="7558" name="Oval 53"/>
                <p:cNvSpPr/>
                <p:nvPr/>
              </p:nvSpPr>
              <p:spPr>
                <a:xfrm>
                  <a:off x="3842" y="40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559" name="Oval 54"/>
                <p:cNvSpPr/>
                <p:nvPr/>
              </p:nvSpPr>
              <p:spPr>
                <a:xfrm>
                  <a:off x="3844" y="46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560" name="Oval 55"/>
                <p:cNvSpPr/>
                <p:nvPr/>
              </p:nvSpPr>
              <p:spPr>
                <a:xfrm>
                  <a:off x="3846" y="526"/>
                  <a:ext cx="47" cy="47"/>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grpSp>
          <p:sp>
            <p:nvSpPr>
              <p:cNvPr id="7557" name="Line 56"/>
              <p:cNvSpPr/>
              <p:nvPr/>
            </p:nvSpPr>
            <p:spPr>
              <a:xfrm>
                <a:off x="3654" y="1431"/>
                <a:ext cx="0" cy="450"/>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graphicFrame>
          <p:nvGraphicFramePr>
            <p:cNvPr id="7190" name="Object 57"/>
            <p:cNvGraphicFramePr>
              <a:graphicFrameLocks noChangeAspect="1"/>
            </p:cNvGraphicFramePr>
            <p:nvPr/>
          </p:nvGraphicFramePr>
          <p:xfrm>
            <a:off x="10545" y="6783"/>
            <a:ext cx="658" cy="522"/>
          </p:xfrm>
          <a:graphic>
            <a:graphicData uri="http://schemas.openxmlformats.org/presentationml/2006/ole">
              <mc:AlternateContent xmlns:mc="http://schemas.openxmlformats.org/markup-compatibility/2006">
                <mc:Choice xmlns:v="urn:schemas-microsoft-com:vml" Requires="v">
                  <p:oleObj r:id="rId2" imgW="1307465" imgH="1083945" progId="MS_ClipArt_Gallery.2">
                    <p:embed/>
                  </p:oleObj>
                </mc:Choice>
                <mc:Fallback>
                  <p:oleObj r:id="rId2" imgW="1307465" imgH="1083945" progId="MS_ClipArt_Gallery.2">
                    <p:embed/>
                    <p:pic>
                      <p:nvPicPr>
                        <p:cNvPr id="0" name="图片 3075"/>
                        <p:cNvPicPr/>
                        <p:nvPr/>
                      </p:nvPicPr>
                      <p:blipFill>
                        <a:blip r:embed="rId3"/>
                        <a:stretch>
                          <a:fillRect/>
                        </a:stretch>
                      </p:blipFill>
                      <p:spPr>
                        <a:xfrm>
                          <a:off x="10545" y="6783"/>
                          <a:ext cx="658" cy="522"/>
                        </a:xfrm>
                        <a:prstGeom prst="rect">
                          <a:avLst/>
                        </a:prstGeom>
                        <a:noFill/>
                        <a:ln w="38100">
                          <a:noFill/>
                          <a:miter/>
                        </a:ln>
                      </p:spPr>
                    </p:pic>
                  </p:oleObj>
                </mc:Fallback>
              </mc:AlternateContent>
            </a:graphicData>
          </a:graphic>
        </p:graphicFrame>
        <p:graphicFrame>
          <p:nvGraphicFramePr>
            <p:cNvPr id="7191" name="Object 58"/>
            <p:cNvGraphicFramePr>
              <a:graphicFrameLocks noChangeAspect="1"/>
            </p:cNvGraphicFramePr>
            <p:nvPr/>
          </p:nvGraphicFramePr>
          <p:xfrm>
            <a:off x="9578" y="6765"/>
            <a:ext cx="655" cy="520"/>
          </p:xfrm>
          <a:graphic>
            <a:graphicData uri="http://schemas.openxmlformats.org/presentationml/2006/ole">
              <mc:AlternateContent xmlns:mc="http://schemas.openxmlformats.org/markup-compatibility/2006">
                <mc:Choice xmlns:v="urn:schemas-microsoft-com:vml" Requires="v">
                  <p:oleObj r:id="rId2" imgW="1307465" imgH="1083945" progId="MS_ClipArt_Gallery.2">
                    <p:embed/>
                  </p:oleObj>
                </mc:Choice>
                <mc:Fallback>
                  <p:oleObj r:id="rId2" imgW="1307465" imgH="1083945" progId="MS_ClipArt_Gallery.2">
                    <p:embed/>
                    <p:pic>
                      <p:nvPicPr>
                        <p:cNvPr id="0" name="图片 3076"/>
                        <p:cNvPicPr/>
                        <p:nvPr/>
                      </p:nvPicPr>
                      <p:blipFill>
                        <a:blip r:embed="rId3"/>
                        <a:stretch>
                          <a:fillRect/>
                        </a:stretch>
                      </p:blipFill>
                      <p:spPr>
                        <a:xfrm>
                          <a:off x="9578" y="6765"/>
                          <a:ext cx="655" cy="520"/>
                        </a:xfrm>
                        <a:prstGeom prst="rect">
                          <a:avLst/>
                        </a:prstGeom>
                        <a:noFill/>
                        <a:ln w="38100">
                          <a:noFill/>
                          <a:miter/>
                        </a:ln>
                      </p:spPr>
                    </p:pic>
                  </p:oleObj>
                </mc:Fallback>
              </mc:AlternateContent>
            </a:graphicData>
          </a:graphic>
        </p:graphicFrame>
        <p:sp>
          <p:nvSpPr>
            <p:cNvPr id="7192" name="Oval 59"/>
            <p:cNvSpPr/>
            <p:nvPr/>
          </p:nvSpPr>
          <p:spPr>
            <a:xfrm rot="-5400000">
              <a:off x="10233" y="6928"/>
              <a:ext cx="100" cy="102"/>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193" name="Oval 60"/>
            <p:cNvSpPr/>
            <p:nvPr/>
          </p:nvSpPr>
          <p:spPr>
            <a:xfrm rot="-5400000">
              <a:off x="10368" y="6925"/>
              <a:ext cx="100" cy="105"/>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194" name="Oval 61"/>
            <p:cNvSpPr/>
            <p:nvPr/>
          </p:nvSpPr>
          <p:spPr>
            <a:xfrm rot="-5400000">
              <a:off x="10490" y="6933"/>
              <a:ext cx="98" cy="102"/>
            </a:xfrm>
            <a:prstGeom prst="ellipse">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195" name="Line 62"/>
            <p:cNvSpPr/>
            <p:nvPr/>
          </p:nvSpPr>
          <p:spPr>
            <a:xfrm rot="-5400000">
              <a:off x="10898" y="6743"/>
              <a:ext cx="95" cy="2"/>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96" name="Line 63"/>
            <p:cNvSpPr/>
            <p:nvPr/>
          </p:nvSpPr>
          <p:spPr>
            <a:xfrm rot="5400000" flipH="1">
              <a:off x="9913" y="6730"/>
              <a:ext cx="100" cy="0"/>
            </a:xfrm>
            <a:prstGeom prst="line">
              <a:avLst/>
            </a:prstGeom>
            <a:ln w="19050" cap="flat" cmpd="sng">
              <a:solidFill>
                <a:schemeClr val="tx1"/>
              </a:solidFill>
              <a:prstDash val="solid"/>
              <a:headEnd type="none" w="med" len="med"/>
              <a:tailEnd type="none" w="med" len="med"/>
            </a:ln>
          </p:spPr>
          <p:txBody>
            <a:bodyPr/>
            <a:lstStyle/>
            <a:p>
              <a:endParaRPr lang="zh-CN" altLang="en-US"/>
            </a:p>
          </p:txBody>
        </p:sp>
        <p:sp>
          <p:nvSpPr>
            <p:cNvPr id="7197" name="Line 64"/>
            <p:cNvSpPr/>
            <p:nvPr/>
          </p:nvSpPr>
          <p:spPr>
            <a:xfrm rot="-5400000" flipV="1">
              <a:off x="10458" y="6195"/>
              <a:ext cx="0" cy="988"/>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198" name="Line 65"/>
            <p:cNvSpPr/>
            <p:nvPr/>
          </p:nvSpPr>
          <p:spPr>
            <a:xfrm flipV="1">
              <a:off x="9933" y="6100"/>
              <a:ext cx="147" cy="5"/>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199" name="Line 66"/>
            <p:cNvSpPr/>
            <p:nvPr/>
          </p:nvSpPr>
          <p:spPr>
            <a:xfrm>
              <a:off x="10880" y="6173"/>
              <a:ext cx="478" cy="607"/>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00" name="Line 67"/>
            <p:cNvSpPr/>
            <p:nvPr/>
          </p:nvSpPr>
          <p:spPr>
            <a:xfrm flipH="1">
              <a:off x="12133" y="6168"/>
              <a:ext cx="440" cy="617"/>
            </a:xfrm>
            <a:prstGeom prst="line">
              <a:avLst/>
            </a:prstGeom>
            <a:ln w="12700" cap="flat" cmpd="sng">
              <a:solidFill>
                <a:schemeClr val="tx1"/>
              </a:solidFill>
              <a:prstDash val="solid"/>
              <a:headEnd type="none" w="med" len="med"/>
              <a:tailEnd type="none" w="med" len="med"/>
            </a:ln>
          </p:spPr>
          <p:txBody>
            <a:bodyPr/>
            <a:lstStyle/>
            <a:p>
              <a:endParaRPr lang="zh-CN" altLang="en-US"/>
            </a:p>
          </p:txBody>
        </p:sp>
        <p:graphicFrame>
          <p:nvGraphicFramePr>
            <p:cNvPr id="7201" name="Object 68"/>
            <p:cNvGraphicFramePr>
              <a:graphicFrameLocks noChangeAspect="1"/>
            </p:cNvGraphicFramePr>
            <p:nvPr/>
          </p:nvGraphicFramePr>
          <p:xfrm>
            <a:off x="12413" y="5463"/>
            <a:ext cx="320" cy="380"/>
          </p:xfrm>
          <a:graphic>
            <a:graphicData uri="http://schemas.openxmlformats.org/presentationml/2006/ole">
              <mc:AlternateContent xmlns:mc="http://schemas.openxmlformats.org/markup-compatibility/2006">
                <mc:Choice xmlns:v="urn:schemas-microsoft-com:vml" Requires="v">
                  <p:oleObj r:id="rId6" imgW="982980" imgH="1208405" progId="MS_ClipArt_Gallery.2">
                    <p:embed/>
                  </p:oleObj>
                </mc:Choice>
                <mc:Fallback>
                  <p:oleObj r:id="rId6" imgW="982980" imgH="1208405" progId="MS_ClipArt_Gallery.2">
                    <p:embed/>
                    <p:pic>
                      <p:nvPicPr>
                        <p:cNvPr id="0" name="图片 3085"/>
                        <p:cNvPicPr/>
                        <p:nvPr/>
                      </p:nvPicPr>
                      <p:blipFill>
                        <a:blip r:embed="rId7"/>
                        <a:stretch>
                          <a:fillRect/>
                        </a:stretch>
                      </p:blipFill>
                      <p:spPr>
                        <a:xfrm>
                          <a:off x="12413" y="5463"/>
                          <a:ext cx="320" cy="380"/>
                        </a:xfrm>
                        <a:prstGeom prst="rect">
                          <a:avLst/>
                        </a:prstGeom>
                        <a:noFill/>
                        <a:ln w="38100">
                          <a:noFill/>
                          <a:miter/>
                        </a:ln>
                      </p:spPr>
                    </p:pic>
                  </p:oleObj>
                </mc:Fallback>
              </mc:AlternateContent>
            </a:graphicData>
          </a:graphic>
        </p:graphicFrame>
        <p:graphicFrame>
          <p:nvGraphicFramePr>
            <p:cNvPr id="7202" name="Object 69"/>
            <p:cNvGraphicFramePr>
              <a:graphicFrameLocks noChangeAspect="1"/>
            </p:cNvGraphicFramePr>
            <p:nvPr/>
          </p:nvGraphicFramePr>
          <p:xfrm>
            <a:off x="10308" y="5590"/>
            <a:ext cx="320" cy="378"/>
          </p:xfrm>
          <a:graphic>
            <a:graphicData uri="http://schemas.openxmlformats.org/presentationml/2006/ole">
              <mc:AlternateContent xmlns:mc="http://schemas.openxmlformats.org/markup-compatibility/2006">
                <mc:Choice xmlns:v="urn:schemas-microsoft-com:vml" Requires="v">
                  <p:oleObj r:id="rId8" imgW="982980" imgH="1208405" progId="MS_ClipArt_Gallery.2">
                    <p:embed/>
                  </p:oleObj>
                </mc:Choice>
                <mc:Fallback>
                  <p:oleObj r:id="rId8" imgW="982980" imgH="1208405" progId="MS_ClipArt_Gallery.2">
                    <p:embed/>
                    <p:pic>
                      <p:nvPicPr>
                        <p:cNvPr id="0" name="图片 3088"/>
                        <p:cNvPicPr/>
                        <p:nvPr/>
                      </p:nvPicPr>
                      <p:blipFill>
                        <a:blip r:embed="rId7"/>
                        <a:stretch>
                          <a:fillRect/>
                        </a:stretch>
                      </p:blipFill>
                      <p:spPr>
                        <a:xfrm>
                          <a:off x="10308" y="5590"/>
                          <a:ext cx="320" cy="378"/>
                        </a:xfrm>
                        <a:prstGeom prst="rect">
                          <a:avLst/>
                        </a:prstGeom>
                        <a:noFill/>
                        <a:ln w="38100">
                          <a:noFill/>
                          <a:miter/>
                        </a:ln>
                      </p:spPr>
                    </p:pic>
                  </p:oleObj>
                </mc:Fallback>
              </mc:AlternateContent>
            </a:graphicData>
          </a:graphic>
        </p:graphicFrame>
        <p:grpSp>
          <p:nvGrpSpPr>
            <p:cNvPr id="7203" name="Group 70"/>
            <p:cNvGrpSpPr/>
            <p:nvPr/>
          </p:nvGrpSpPr>
          <p:grpSpPr>
            <a:xfrm>
              <a:off x="10855" y="7475"/>
              <a:ext cx="640" cy="673"/>
              <a:chOff x="2870" y="1518"/>
              <a:chExt cx="292" cy="320"/>
            </a:xfrm>
          </p:grpSpPr>
          <p:graphicFrame>
            <p:nvGraphicFramePr>
              <p:cNvPr id="7550" name="Object 7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r:id="rId9" imgW="826770" imgH="840105" progId="MS_ClipArt_Gallery.2">
                      <p:embed/>
                    </p:oleObj>
                  </mc:Choice>
                  <mc:Fallback>
                    <p:oleObj r:id="rId9" imgW="826770" imgH="840105" progId="MS_ClipArt_Gallery.2">
                      <p:embed/>
                      <p:pic>
                        <p:nvPicPr>
                          <p:cNvPr id="0" name="图片 3089"/>
                          <p:cNvPicPr/>
                          <p:nvPr/>
                        </p:nvPicPr>
                        <p:blipFill>
                          <a:blip r:embed="rId10"/>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7551" name="Object 7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r:id="rId11" imgW="1268095" imgH="1199515" progId="MS_ClipArt_Gallery.2">
                      <p:embed/>
                    </p:oleObj>
                  </mc:Choice>
                  <mc:Fallback>
                    <p:oleObj r:id="rId11" imgW="1268095" imgH="1199515" progId="MS_ClipArt_Gallery.2">
                      <p:embed/>
                      <p:pic>
                        <p:nvPicPr>
                          <p:cNvPr id="0" name="图片 3090"/>
                          <p:cNvPicPr/>
                          <p:nvPr/>
                        </p:nvPicPr>
                        <p:blipFill>
                          <a:blip r:embed="rId12"/>
                          <a:stretch>
                            <a:fillRect/>
                          </a:stretch>
                        </p:blipFill>
                        <p:spPr>
                          <a:xfrm>
                            <a:off x="2913" y="1602"/>
                            <a:ext cx="249" cy="236"/>
                          </a:xfrm>
                          <a:prstGeom prst="rect">
                            <a:avLst/>
                          </a:prstGeom>
                          <a:noFill/>
                          <a:ln w="38100">
                            <a:noFill/>
                            <a:miter/>
                          </a:ln>
                        </p:spPr>
                      </p:pic>
                    </p:oleObj>
                  </mc:Fallback>
                </mc:AlternateContent>
              </a:graphicData>
            </a:graphic>
          </p:graphicFrame>
        </p:grpSp>
        <p:grpSp>
          <p:nvGrpSpPr>
            <p:cNvPr id="7204" name="Group 73"/>
            <p:cNvGrpSpPr/>
            <p:nvPr/>
          </p:nvGrpSpPr>
          <p:grpSpPr>
            <a:xfrm>
              <a:off x="12080" y="7525"/>
              <a:ext cx="640" cy="673"/>
              <a:chOff x="2870" y="1518"/>
              <a:chExt cx="292" cy="320"/>
            </a:xfrm>
          </p:grpSpPr>
          <p:graphicFrame>
            <p:nvGraphicFramePr>
              <p:cNvPr id="7548"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r:id="rId9" imgW="826770" imgH="840105" progId="MS_ClipArt_Gallery.2">
                      <p:embed/>
                    </p:oleObj>
                  </mc:Choice>
                  <mc:Fallback>
                    <p:oleObj r:id="rId9" imgW="826770" imgH="840105" progId="MS_ClipArt_Gallery.2">
                      <p:embed/>
                      <p:pic>
                        <p:nvPicPr>
                          <p:cNvPr id="0" name="图片 3091"/>
                          <p:cNvPicPr/>
                          <p:nvPr/>
                        </p:nvPicPr>
                        <p:blipFill>
                          <a:blip r:embed="rId10"/>
                          <a:stretch>
                            <a:fillRect/>
                          </a:stretch>
                        </p:blipFill>
                        <p:spPr>
                          <a:xfrm>
                            <a:off x="2870" y="1518"/>
                            <a:ext cx="272" cy="282"/>
                          </a:xfrm>
                          <a:prstGeom prst="rect">
                            <a:avLst/>
                          </a:prstGeom>
                          <a:noFill/>
                          <a:ln w="38100">
                            <a:noFill/>
                            <a:miter/>
                          </a:ln>
                        </p:spPr>
                      </p:pic>
                    </p:oleObj>
                  </mc:Fallback>
                </mc:AlternateContent>
              </a:graphicData>
            </a:graphic>
          </p:graphicFrame>
          <p:graphicFrame>
            <p:nvGraphicFramePr>
              <p:cNvPr id="7549"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r:id="rId11" imgW="1268095" imgH="1199515" progId="MS_ClipArt_Gallery.2">
                      <p:embed/>
                    </p:oleObj>
                  </mc:Choice>
                  <mc:Fallback>
                    <p:oleObj r:id="rId11" imgW="1268095" imgH="1199515" progId="MS_ClipArt_Gallery.2">
                      <p:embed/>
                      <p:pic>
                        <p:nvPicPr>
                          <p:cNvPr id="0" name="图片 3092"/>
                          <p:cNvPicPr/>
                          <p:nvPr/>
                        </p:nvPicPr>
                        <p:blipFill>
                          <a:blip r:embed="rId12"/>
                          <a:stretch>
                            <a:fillRect/>
                          </a:stretch>
                        </p:blipFill>
                        <p:spPr>
                          <a:xfrm>
                            <a:off x="2913" y="1602"/>
                            <a:ext cx="249" cy="236"/>
                          </a:xfrm>
                          <a:prstGeom prst="rect">
                            <a:avLst/>
                          </a:prstGeom>
                          <a:noFill/>
                          <a:ln w="38100">
                            <a:noFill/>
                            <a:miter/>
                          </a:ln>
                        </p:spPr>
                      </p:pic>
                    </p:oleObj>
                  </mc:Fallback>
                </mc:AlternateContent>
              </a:graphicData>
            </a:graphic>
          </p:graphicFrame>
        </p:grpSp>
        <p:grpSp>
          <p:nvGrpSpPr>
            <p:cNvPr id="7205" name="Group 76"/>
            <p:cNvGrpSpPr/>
            <p:nvPr/>
          </p:nvGrpSpPr>
          <p:grpSpPr>
            <a:xfrm>
              <a:off x="11428" y="7078"/>
              <a:ext cx="597" cy="592"/>
              <a:chOff x="4733" y="2082"/>
              <a:chExt cx="272" cy="282"/>
            </a:xfrm>
          </p:grpSpPr>
          <p:graphicFrame>
            <p:nvGraphicFramePr>
              <p:cNvPr id="7546" name="Object 77"/>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r:id="rId9" imgW="826770" imgH="840105" progId="MS_ClipArt_Gallery.2">
                      <p:embed/>
                    </p:oleObj>
                  </mc:Choice>
                  <mc:Fallback>
                    <p:oleObj r:id="rId9" imgW="826770" imgH="840105" progId="MS_ClipArt_Gallery.2">
                      <p:embed/>
                      <p:pic>
                        <p:nvPicPr>
                          <p:cNvPr id="0" name="图片 3093"/>
                          <p:cNvPicPr/>
                          <p:nvPr/>
                        </p:nvPicPr>
                        <p:blipFill>
                          <a:blip r:embed="rId10"/>
                          <a:stretch>
                            <a:fillRect/>
                          </a:stretch>
                        </p:blipFill>
                        <p:spPr>
                          <a:xfrm>
                            <a:off x="4733" y="2082"/>
                            <a:ext cx="272" cy="282"/>
                          </a:xfrm>
                          <a:prstGeom prst="rect">
                            <a:avLst/>
                          </a:prstGeom>
                          <a:noFill/>
                          <a:ln w="38100">
                            <a:noFill/>
                            <a:miter/>
                          </a:ln>
                        </p:spPr>
                      </p:pic>
                    </p:oleObj>
                  </mc:Fallback>
                </mc:AlternateContent>
              </a:graphicData>
            </a:graphic>
          </p:graphicFrame>
          <p:sp>
            <p:nvSpPr>
              <p:cNvPr id="7547" name="Rectangle 78"/>
              <p:cNvSpPr/>
              <p:nvPr/>
            </p:nvSpPr>
            <p:spPr>
              <a:xfrm>
                <a:off x="4812" y="2181"/>
                <a:ext cx="192" cy="183"/>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grpSp>
        <p:sp>
          <p:nvSpPr>
            <p:cNvPr id="7206" name="Line 79"/>
            <p:cNvSpPr/>
            <p:nvPr/>
          </p:nvSpPr>
          <p:spPr>
            <a:xfrm>
              <a:off x="11910" y="6925"/>
              <a:ext cx="0" cy="360"/>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nvGrpSpPr>
            <p:cNvPr id="7207" name="Group 80"/>
            <p:cNvGrpSpPr/>
            <p:nvPr/>
          </p:nvGrpSpPr>
          <p:grpSpPr>
            <a:xfrm>
              <a:off x="13045" y="6018"/>
              <a:ext cx="328" cy="645"/>
              <a:chOff x="4180" y="783"/>
              <a:chExt cx="150" cy="307"/>
            </a:xfrm>
          </p:grpSpPr>
          <p:sp>
            <p:nvSpPr>
              <p:cNvPr id="7538" name="AutoShape 81"/>
              <p:cNvSpPr/>
              <p:nvPr/>
            </p:nvSpPr>
            <p:spPr>
              <a:xfrm>
                <a:off x="4180" y="1019"/>
                <a:ext cx="150" cy="71"/>
              </a:xfrm>
              <a:prstGeom prst="parallelogram">
                <a:avLst>
                  <a:gd name="adj" fmla="val 81386"/>
                </a:avLst>
              </a:prstGeom>
              <a:solidFill>
                <a:srgbClr val="33CCCC"/>
              </a:solidFill>
              <a:ln w="9525">
                <a:noFill/>
              </a:ln>
            </p:spPr>
            <p:txBody>
              <a:bodyPr wrap="none" anchor="ctr"/>
              <a:lstStyle/>
              <a:p>
                <a:endParaRPr lang="zh-CN" altLang="en-US" dirty="0">
                  <a:latin typeface="Arial" panose="020B0604020202020204" pitchFamily="34" charset="0"/>
                </a:endParaRPr>
              </a:p>
            </p:txBody>
          </p:sp>
          <p:sp>
            <p:nvSpPr>
              <p:cNvPr id="7539" name="Rectangle 82"/>
              <p:cNvSpPr/>
              <p:nvPr/>
            </p:nvSpPr>
            <p:spPr>
              <a:xfrm>
                <a:off x="4256" y="785"/>
                <a:ext cx="69" cy="236"/>
              </a:xfrm>
              <a:prstGeom prst="rect">
                <a:avLst/>
              </a:prstGeom>
              <a:solidFill>
                <a:srgbClr val="33CCCC"/>
              </a:solidFill>
              <a:ln w="9525">
                <a:noFill/>
              </a:ln>
            </p:spPr>
            <p:txBody>
              <a:bodyPr wrap="none" anchor="ctr"/>
              <a:lstStyle/>
              <a:p>
                <a:endParaRPr lang="zh-CN" altLang="en-US" dirty="0">
                  <a:latin typeface="Arial" panose="020B0604020202020204" pitchFamily="34" charset="0"/>
                </a:endParaRPr>
              </a:p>
            </p:txBody>
          </p:sp>
          <p:sp>
            <p:nvSpPr>
              <p:cNvPr id="7540" name="Rectangle 83"/>
              <p:cNvSpPr/>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41" name="AutoShape 84"/>
              <p:cNvSpPr/>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42" name="Line 85"/>
              <p:cNvSpPr/>
              <p:nvPr/>
            </p:nvSpPr>
            <p:spPr>
              <a:xfrm>
                <a:off x="4330" y="788"/>
                <a:ext cx="0" cy="231"/>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43" name="Line 86"/>
              <p:cNvSpPr/>
              <p:nvPr/>
            </p:nvSpPr>
            <p:spPr>
              <a:xfrm flipH="1">
                <a:off x="4276" y="1019"/>
                <a:ext cx="54" cy="69"/>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44" name="Rectangle 87"/>
              <p:cNvSpPr/>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45" name="Rectangle 88"/>
              <p:cNvSpPr/>
              <p:nvPr/>
            </p:nvSpPr>
            <p:spPr>
              <a:xfrm>
                <a:off x="4202" y="924"/>
                <a:ext cx="48" cy="48"/>
              </a:xfrm>
              <a:prstGeom prst="rect">
                <a:avLst/>
              </a:prstGeom>
              <a:solidFill>
                <a:schemeClr val="bg1"/>
              </a:solidFill>
              <a:ln w="9525">
                <a:noFill/>
              </a:ln>
            </p:spPr>
            <p:txBody>
              <a:bodyPr wrap="none" anchor="ctr"/>
              <a:lstStyle/>
              <a:p>
                <a:endParaRPr lang="zh-CN" altLang="en-US" dirty="0">
                  <a:latin typeface="Arial" panose="020B0604020202020204" pitchFamily="34" charset="0"/>
                </a:endParaRPr>
              </a:p>
            </p:txBody>
          </p:sp>
        </p:grpSp>
        <p:grpSp>
          <p:nvGrpSpPr>
            <p:cNvPr id="7208" name="Group 89"/>
            <p:cNvGrpSpPr/>
            <p:nvPr/>
          </p:nvGrpSpPr>
          <p:grpSpPr>
            <a:xfrm>
              <a:off x="13025" y="6718"/>
              <a:ext cx="328" cy="645"/>
              <a:chOff x="4180" y="783"/>
              <a:chExt cx="150" cy="307"/>
            </a:xfrm>
          </p:grpSpPr>
          <p:sp>
            <p:nvSpPr>
              <p:cNvPr id="7530" name="AutoShape 90"/>
              <p:cNvSpPr/>
              <p:nvPr/>
            </p:nvSpPr>
            <p:spPr>
              <a:xfrm>
                <a:off x="4180" y="1019"/>
                <a:ext cx="150" cy="71"/>
              </a:xfrm>
              <a:prstGeom prst="parallelogram">
                <a:avLst>
                  <a:gd name="adj" fmla="val 81386"/>
                </a:avLst>
              </a:prstGeom>
              <a:solidFill>
                <a:srgbClr val="33CCCC"/>
              </a:solidFill>
              <a:ln w="9525">
                <a:noFill/>
              </a:ln>
            </p:spPr>
            <p:txBody>
              <a:bodyPr wrap="none" anchor="ctr"/>
              <a:lstStyle/>
              <a:p>
                <a:endParaRPr lang="zh-CN" altLang="en-US" dirty="0">
                  <a:latin typeface="Arial" panose="020B0604020202020204" pitchFamily="34" charset="0"/>
                </a:endParaRPr>
              </a:p>
            </p:txBody>
          </p:sp>
          <p:sp>
            <p:nvSpPr>
              <p:cNvPr id="7531" name="Rectangle 91"/>
              <p:cNvSpPr/>
              <p:nvPr/>
            </p:nvSpPr>
            <p:spPr>
              <a:xfrm>
                <a:off x="4256" y="785"/>
                <a:ext cx="69" cy="236"/>
              </a:xfrm>
              <a:prstGeom prst="rect">
                <a:avLst/>
              </a:prstGeom>
              <a:solidFill>
                <a:srgbClr val="33CCCC"/>
              </a:solidFill>
              <a:ln w="9525">
                <a:noFill/>
              </a:ln>
            </p:spPr>
            <p:txBody>
              <a:bodyPr wrap="none" anchor="ctr"/>
              <a:lstStyle/>
              <a:p>
                <a:endParaRPr lang="zh-CN" altLang="en-US" dirty="0">
                  <a:latin typeface="Arial" panose="020B0604020202020204" pitchFamily="34" charset="0"/>
                </a:endParaRPr>
              </a:p>
            </p:txBody>
          </p:sp>
          <p:sp>
            <p:nvSpPr>
              <p:cNvPr id="7532" name="Rectangle 92"/>
              <p:cNvSpPr/>
              <p:nvPr/>
            </p:nvSpPr>
            <p:spPr>
              <a:xfrm>
                <a:off x="4181" y="852"/>
                <a:ext cx="95" cy="236"/>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33" name="AutoShape 93"/>
              <p:cNvSpPr/>
              <p:nvPr/>
            </p:nvSpPr>
            <p:spPr>
              <a:xfrm>
                <a:off x="4180" y="783"/>
                <a:ext cx="150" cy="71"/>
              </a:xfrm>
              <a:prstGeom prst="parallelogram">
                <a:avLst>
                  <a:gd name="adj" fmla="val 81386"/>
                </a:avLst>
              </a:prstGeom>
              <a:solidFill>
                <a:srgbClr val="33CCCC"/>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34" name="Line 94"/>
              <p:cNvSpPr/>
              <p:nvPr/>
            </p:nvSpPr>
            <p:spPr>
              <a:xfrm>
                <a:off x="4330" y="788"/>
                <a:ext cx="0" cy="231"/>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35" name="Line 95"/>
              <p:cNvSpPr/>
              <p:nvPr/>
            </p:nvSpPr>
            <p:spPr>
              <a:xfrm flipH="1">
                <a:off x="4276" y="1019"/>
                <a:ext cx="54" cy="69"/>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7536" name="Rectangle 96"/>
              <p:cNvSpPr/>
              <p:nvPr/>
            </p:nvSpPr>
            <p:spPr>
              <a:xfrm>
                <a:off x="4193" y="883"/>
                <a:ext cx="63" cy="136"/>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37" name="Rectangle 97"/>
              <p:cNvSpPr/>
              <p:nvPr/>
            </p:nvSpPr>
            <p:spPr>
              <a:xfrm>
                <a:off x="4202" y="924"/>
                <a:ext cx="48" cy="48"/>
              </a:xfrm>
              <a:prstGeom prst="rect">
                <a:avLst/>
              </a:prstGeom>
              <a:solidFill>
                <a:schemeClr val="bg1"/>
              </a:solidFill>
              <a:ln w="9525">
                <a:noFill/>
              </a:ln>
            </p:spPr>
            <p:txBody>
              <a:bodyPr wrap="none" anchor="ctr"/>
              <a:lstStyle/>
              <a:p>
                <a:endParaRPr lang="zh-CN" altLang="en-US" dirty="0">
                  <a:latin typeface="Arial" panose="020B0604020202020204" pitchFamily="34" charset="0"/>
                </a:endParaRPr>
              </a:p>
            </p:txBody>
          </p:sp>
        </p:grpSp>
        <p:sp>
          <p:nvSpPr>
            <p:cNvPr id="7209" name="Line 98"/>
            <p:cNvSpPr/>
            <p:nvPr/>
          </p:nvSpPr>
          <p:spPr>
            <a:xfrm rot="5400000" flipH="1">
              <a:off x="12435" y="6605"/>
              <a:ext cx="963" cy="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0" name="Line 99"/>
            <p:cNvSpPr/>
            <p:nvPr/>
          </p:nvSpPr>
          <p:spPr>
            <a:xfrm rot="-5400000">
              <a:off x="12993" y="7003"/>
              <a:ext cx="0" cy="162"/>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1" name="Line 100"/>
            <p:cNvSpPr/>
            <p:nvPr/>
          </p:nvSpPr>
          <p:spPr>
            <a:xfrm rot="-5400000">
              <a:off x="12978" y="6265"/>
              <a:ext cx="0" cy="14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2" name="Line 101"/>
            <p:cNvSpPr/>
            <p:nvPr/>
          </p:nvSpPr>
          <p:spPr>
            <a:xfrm flipV="1">
              <a:off x="10898" y="3338"/>
              <a:ext cx="722" cy="327"/>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3" name="Line 102"/>
            <p:cNvSpPr/>
            <p:nvPr/>
          </p:nvSpPr>
          <p:spPr>
            <a:xfrm>
              <a:off x="12370" y="3313"/>
              <a:ext cx="765" cy="327"/>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4" name="Line 103"/>
            <p:cNvSpPr/>
            <p:nvPr/>
          </p:nvSpPr>
          <p:spPr>
            <a:xfrm flipH="1">
              <a:off x="13188" y="3843"/>
              <a:ext cx="380" cy="1072"/>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5" name="Line 104"/>
            <p:cNvSpPr/>
            <p:nvPr/>
          </p:nvSpPr>
          <p:spPr>
            <a:xfrm>
              <a:off x="11975" y="3490"/>
              <a:ext cx="0" cy="68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6" name="Line 105"/>
            <p:cNvSpPr/>
            <p:nvPr/>
          </p:nvSpPr>
          <p:spPr>
            <a:xfrm>
              <a:off x="12015" y="4510"/>
              <a:ext cx="843" cy="58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7" name="Line 106"/>
            <p:cNvSpPr/>
            <p:nvPr/>
          </p:nvSpPr>
          <p:spPr>
            <a:xfrm flipH="1">
              <a:off x="12740" y="5243"/>
              <a:ext cx="420" cy="567"/>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8" name="Line 107"/>
            <p:cNvSpPr/>
            <p:nvPr/>
          </p:nvSpPr>
          <p:spPr>
            <a:xfrm flipH="1">
              <a:off x="12383" y="3793"/>
              <a:ext cx="882" cy="605"/>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19" name="Line 108"/>
            <p:cNvSpPr/>
            <p:nvPr/>
          </p:nvSpPr>
          <p:spPr>
            <a:xfrm flipH="1">
              <a:off x="12398" y="2910"/>
              <a:ext cx="552" cy="4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20" name="Line 109"/>
            <p:cNvSpPr/>
            <p:nvPr/>
          </p:nvSpPr>
          <p:spPr>
            <a:xfrm flipH="1">
              <a:off x="13528" y="3188"/>
              <a:ext cx="317" cy="277"/>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nvGrpSpPr>
            <p:cNvPr id="7221" name="Group 110"/>
            <p:cNvGrpSpPr/>
            <p:nvPr/>
          </p:nvGrpSpPr>
          <p:grpSpPr>
            <a:xfrm>
              <a:off x="10080" y="3490"/>
              <a:ext cx="790" cy="368"/>
              <a:chOff x="3600" y="219"/>
              <a:chExt cx="360" cy="175"/>
            </a:xfrm>
          </p:grpSpPr>
          <p:sp>
            <p:nvSpPr>
              <p:cNvPr id="7517" name="Oval 111"/>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18" name="Line 112"/>
              <p:cNvSpPr/>
              <p:nvPr/>
            </p:nvSpPr>
            <p:spPr>
              <a:xfrm>
                <a:off x="3603"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519" name="Line 113"/>
              <p:cNvSpPr/>
              <p:nvPr/>
            </p:nvSpPr>
            <p:spPr>
              <a:xfrm>
                <a:off x="3960"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520" name="Rectangle 114"/>
              <p:cNvSpPr/>
              <p:nvPr/>
            </p:nvSpPr>
            <p:spPr>
              <a:xfrm>
                <a:off x="3603" y="289"/>
                <a:ext cx="354" cy="5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521" name="Oval 115"/>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522" name="Group 116"/>
              <p:cNvGrpSpPr/>
              <p:nvPr/>
            </p:nvGrpSpPr>
            <p:grpSpPr>
              <a:xfrm>
                <a:off x="3686" y="244"/>
                <a:ext cx="177" cy="66"/>
                <a:chOff x="2848" y="848"/>
                <a:chExt cx="140" cy="98"/>
              </a:xfrm>
            </p:grpSpPr>
            <p:sp>
              <p:nvSpPr>
                <p:cNvPr id="7527" name="Line 117"/>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28" name="Line 118"/>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29" name="Line 119"/>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523" name="Group 120"/>
              <p:cNvGrpSpPr/>
              <p:nvPr/>
            </p:nvGrpSpPr>
            <p:grpSpPr>
              <a:xfrm flipV="1">
                <a:off x="3686" y="243"/>
                <a:ext cx="177" cy="66"/>
                <a:chOff x="2848" y="848"/>
                <a:chExt cx="140" cy="98"/>
              </a:xfrm>
            </p:grpSpPr>
            <p:sp>
              <p:nvSpPr>
                <p:cNvPr id="7524" name="Line 121"/>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25" name="Line 122"/>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26" name="Line 123"/>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7222" name="Group 124"/>
            <p:cNvGrpSpPr/>
            <p:nvPr/>
          </p:nvGrpSpPr>
          <p:grpSpPr>
            <a:xfrm>
              <a:off x="11580" y="3130"/>
              <a:ext cx="790" cy="368"/>
              <a:chOff x="3600" y="219"/>
              <a:chExt cx="360" cy="175"/>
            </a:xfrm>
          </p:grpSpPr>
          <p:sp>
            <p:nvSpPr>
              <p:cNvPr id="7504" name="Oval 125"/>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505" name="Line 126"/>
              <p:cNvSpPr/>
              <p:nvPr/>
            </p:nvSpPr>
            <p:spPr>
              <a:xfrm>
                <a:off x="3603"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506" name="Line 127"/>
              <p:cNvSpPr/>
              <p:nvPr/>
            </p:nvSpPr>
            <p:spPr>
              <a:xfrm>
                <a:off x="3960"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507" name="Rectangle 128"/>
              <p:cNvSpPr/>
              <p:nvPr/>
            </p:nvSpPr>
            <p:spPr>
              <a:xfrm>
                <a:off x="3603" y="289"/>
                <a:ext cx="354" cy="5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508" name="Oval 129"/>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509" name="Group 130"/>
              <p:cNvGrpSpPr/>
              <p:nvPr/>
            </p:nvGrpSpPr>
            <p:grpSpPr>
              <a:xfrm>
                <a:off x="3686" y="244"/>
                <a:ext cx="177" cy="66"/>
                <a:chOff x="2848" y="848"/>
                <a:chExt cx="140" cy="98"/>
              </a:xfrm>
            </p:grpSpPr>
            <p:sp>
              <p:nvSpPr>
                <p:cNvPr id="7514" name="Line 131"/>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15" name="Line 132"/>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16" name="Line 133"/>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510" name="Group 134"/>
              <p:cNvGrpSpPr/>
              <p:nvPr/>
            </p:nvGrpSpPr>
            <p:grpSpPr>
              <a:xfrm flipV="1">
                <a:off x="3686" y="243"/>
                <a:ext cx="177" cy="66"/>
                <a:chOff x="2848" y="848"/>
                <a:chExt cx="140" cy="98"/>
              </a:xfrm>
            </p:grpSpPr>
            <p:sp>
              <p:nvSpPr>
                <p:cNvPr id="7511" name="Line 135"/>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12" name="Line 136"/>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13" name="Line 137"/>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7223" name="Group 138"/>
            <p:cNvGrpSpPr/>
            <p:nvPr/>
          </p:nvGrpSpPr>
          <p:grpSpPr>
            <a:xfrm>
              <a:off x="11608" y="4165"/>
              <a:ext cx="790" cy="368"/>
              <a:chOff x="3600" y="219"/>
              <a:chExt cx="360" cy="175"/>
            </a:xfrm>
          </p:grpSpPr>
          <p:sp>
            <p:nvSpPr>
              <p:cNvPr id="7491" name="Oval 139"/>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92" name="Line 140"/>
              <p:cNvSpPr/>
              <p:nvPr/>
            </p:nvSpPr>
            <p:spPr>
              <a:xfrm>
                <a:off x="3603"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93" name="Line 141"/>
              <p:cNvSpPr/>
              <p:nvPr/>
            </p:nvSpPr>
            <p:spPr>
              <a:xfrm>
                <a:off x="3960"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94" name="Rectangle 142"/>
              <p:cNvSpPr/>
              <p:nvPr/>
            </p:nvSpPr>
            <p:spPr>
              <a:xfrm>
                <a:off x="3603" y="289"/>
                <a:ext cx="354" cy="5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495" name="Oval 143"/>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496" name="Group 144"/>
              <p:cNvGrpSpPr/>
              <p:nvPr/>
            </p:nvGrpSpPr>
            <p:grpSpPr>
              <a:xfrm>
                <a:off x="3686" y="244"/>
                <a:ext cx="177" cy="66"/>
                <a:chOff x="2848" y="848"/>
                <a:chExt cx="140" cy="98"/>
              </a:xfrm>
            </p:grpSpPr>
            <p:sp>
              <p:nvSpPr>
                <p:cNvPr id="7501" name="Line 145"/>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02" name="Line 146"/>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03" name="Line 147"/>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497" name="Group 148"/>
              <p:cNvGrpSpPr/>
              <p:nvPr/>
            </p:nvGrpSpPr>
            <p:grpSpPr>
              <a:xfrm flipV="1">
                <a:off x="3686" y="243"/>
                <a:ext cx="177" cy="66"/>
                <a:chOff x="2848" y="848"/>
                <a:chExt cx="140" cy="98"/>
              </a:xfrm>
            </p:grpSpPr>
            <p:sp>
              <p:nvSpPr>
                <p:cNvPr id="7498" name="Line 149"/>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99" name="Line 150"/>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500" name="Line 151"/>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7224" name="Group 152"/>
            <p:cNvGrpSpPr/>
            <p:nvPr/>
          </p:nvGrpSpPr>
          <p:grpSpPr>
            <a:xfrm>
              <a:off x="13135" y="3458"/>
              <a:ext cx="788" cy="367"/>
              <a:chOff x="3600" y="219"/>
              <a:chExt cx="360" cy="175"/>
            </a:xfrm>
          </p:grpSpPr>
          <p:sp>
            <p:nvSpPr>
              <p:cNvPr id="7478" name="Oval 153"/>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79" name="Line 154"/>
              <p:cNvSpPr/>
              <p:nvPr/>
            </p:nvSpPr>
            <p:spPr>
              <a:xfrm>
                <a:off x="3603"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80" name="Line 155"/>
              <p:cNvSpPr/>
              <p:nvPr/>
            </p:nvSpPr>
            <p:spPr>
              <a:xfrm>
                <a:off x="3960"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81" name="Rectangle 156"/>
              <p:cNvSpPr/>
              <p:nvPr/>
            </p:nvSpPr>
            <p:spPr>
              <a:xfrm>
                <a:off x="3603" y="289"/>
                <a:ext cx="354" cy="5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482" name="Oval 157"/>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483" name="Group 158"/>
              <p:cNvGrpSpPr/>
              <p:nvPr/>
            </p:nvGrpSpPr>
            <p:grpSpPr>
              <a:xfrm>
                <a:off x="3686" y="244"/>
                <a:ext cx="177" cy="66"/>
                <a:chOff x="2848" y="848"/>
                <a:chExt cx="140" cy="98"/>
              </a:xfrm>
            </p:grpSpPr>
            <p:sp>
              <p:nvSpPr>
                <p:cNvPr id="7488" name="Line 159"/>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89" name="Line 160"/>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90" name="Line 161"/>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484" name="Group 162"/>
              <p:cNvGrpSpPr/>
              <p:nvPr/>
            </p:nvGrpSpPr>
            <p:grpSpPr>
              <a:xfrm flipV="1">
                <a:off x="3686" y="243"/>
                <a:ext cx="177" cy="66"/>
                <a:chOff x="2848" y="848"/>
                <a:chExt cx="140" cy="98"/>
              </a:xfrm>
            </p:grpSpPr>
            <p:sp>
              <p:nvSpPr>
                <p:cNvPr id="7485" name="Line 163"/>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86" name="Line 164"/>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87" name="Line 165"/>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7225" name="Group 166"/>
            <p:cNvGrpSpPr/>
            <p:nvPr/>
          </p:nvGrpSpPr>
          <p:grpSpPr>
            <a:xfrm>
              <a:off x="12830" y="4870"/>
              <a:ext cx="790" cy="368"/>
              <a:chOff x="3600" y="219"/>
              <a:chExt cx="360" cy="175"/>
            </a:xfrm>
          </p:grpSpPr>
          <p:sp>
            <p:nvSpPr>
              <p:cNvPr id="7465" name="Oval 167"/>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66" name="Line 168"/>
              <p:cNvSpPr/>
              <p:nvPr/>
            </p:nvSpPr>
            <p:spPr>
              <a:xfrm>
                <a:off x="3603"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67" name="Line 169"/>
              <p:cNvSpPr/>
              <p:nvPr/>
            </p:nvSpPr>
            <p:spPr>
              <a:xfrm>
                <a:off x="3960"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68" name="Rectangle 170"/>
              <p:cNvSpPr/>
              <p:nvPr/>
            </p:nvSpPr>
            <p:spPr>
              <a:xfrm>
                <a:off x="3603" y="289"/>
                <a:ext cx="354" cy="5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469" name="Oval 171"/>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470" name="Group 172"/>
              <p:cNvGrpSpPr/>
              <p:nvPr/>
            </p:nvGrpSpPr>
            <p:grpSpPr>
              <a:xfrm>
                <a:off x="3686" y="244"/>
                <a:ext cx="177" cy="66"/>
                <a:chOff x="2848" y="848"/>
                <a:chExt cx="140" cy="98"/>
              </a:xfrm>
            </p:grpSpPr>
            <p:sp>
              <p:nvSpPr>
                <p:cNvPr id="7475" name="Line 173"/>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76" name="Line 174"/>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77" name="Line 175"/>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471" name="Group 176"/>
              <p:cNvGrpSpPr/>
              <p:nvPr/>
            </p:nvGrpSpPr>
            <p:grpSpPr>
              <a:xfrm flipV="1">
                <a:off x="3686" y="243"/>
                <a:ext cx="177" cy="66"/>
                <a:chOff x="2848" y="848"/>
                <a:chExt cx="140" cy="98"/>
              </a:xfrm>
            </p:grpSpPr>
            <p:sp>
              <p:nvSpPr>
                <p:cNvPr id="7472" name="Line 177"/>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73" name="Line 178"/>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74" name="Line 179"/>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7226" name="Group 180"/>
            <p:cNvGrpSpPr/>
            <p:nvPr/>
          </p:nvGrpSpPr>
          <p:grpSpPr>
            <a:xfrm>
              <a:off x="12305" y="5790"/>
              <a:ext cx="790" cy="370"/>
              <a:chOff x="3600" y="219"/>
              <a:chExt cx="360" cy="175"/>
            </a:xfrm>
          </p:grpSpPr>
          <p:sp>
            <p:nvSpPr>
              <p:cNvPr id="7452" name="Oval 181"/>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53" name="Line 182"/>
              <p:cNvSpPr/>
              <p:nvPr/>
            </p:nvSpPr>
            <p:spPr>
              <a:xfrm>
                <a:off x="3603"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54" name="Line 183"/>
              <p:cNvSpPr/>
              <p:nvPr/>
            </p:nvSpPr>
            <p:spPr>
              <a:xfrm>
                <a:off x="3960"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55" name="Rectangle 184"/>
              <p:cNvSpPr/>
              <p:nvPr/>
            </p:nvSpPr>
            <p:spPr>
              <a:xfrm>
                <a:off x="3603" y="289"/>
                <a:ext cx="354" cy="5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456" name="Oval 185"/>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457" name="Group 186"/>
              <p:cNvGrpSpPr/>
              <p:nvPr/>
            </p:nvGrpSpPr>
            <p:grpSpPr>
              <a:xfrm>
                <a:off x="3686" y="244"/>
                <a:ext cx="177" cy="66"/>
                <a:chOff x="2848" y="848"/>
                <a:chExt cx="140" cy="98"/>
              </a:xfrm>
            </p:grpSpPr>
            <p:sp>
              <p:nvSpPr>
                <p:cNvPr id="7462" name="Line 187"/>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63" name="Line 188"/>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64" name="Line 189"/>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458" name="Group 190"/>
              <p:cNvGrpSpPr/>
              <p:nvPr/>
            </p:nvGrpSpPr>
            <p:grpSpPr>
              <a:xfrm flipV="1">
                <a:off x="3686" y="243"/>
                <a:ext cx="177" cy="66"/>
                <a:chOff x="2848" y="848"/>
                <a:chExt cx="140" cy="98"/>
              </a:xfrm>
            </p:grpSpPr>
            <p:sp>
              <p:nvSpPr>
                <p:cNvPr id="7459" name="Line 191"/>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60" name="Line 192"/>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61" name="Line 193"/>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7227" name="Group 194"/>
            <p:cNvGrpSpPr/>
            <p:nvPr/>
          </p:nvGrpSpPr>
          <p:grpSpPr>
            <a:xfrm>
              <a:off x="11345" y="6560"/>
              <a:ext cx="788" cy="368"/>
              <a:chOff x="3600" y="219"/>
              <a:chExt cx="360" cy="175"/>
            </a:xfrm>
          </p:grpSpPr>
          <p:sp>
            <p:nvSpPr>
              <p:cNvPr id="7439" name="Oval 195"/>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40" name="Line 196"/>
              <p:cNvSpPr/>
              <p:nvPr/>
            </p:nvSpPr>
            <p:spPr>
              <a:xfrm>
                <a:off x="3603"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41" name="Line 197"/>
              <p:cNvSpPr/>
              <p:nvPr/>
            </p:nvSpPr>
            <p:spPr>
              <a:xfrm>
                <a:off x="3960"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42" name="Rectangle 198"/>
              <p:cNvSpPr/>
              <p:nvPr/>
            </p:nvSpPr>
            <p:spPr>
              <a:xfrm>
                <a:off x="3603" y="289"/>
                <a:ext cx="354" cy="5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443" name="Oval 199"/>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444" name="Group 200"/>
              <p:cNvGrpSpPr/>
              <p:nvPr/>
            </p:nvGrpSpPr>
            <p:grpSpPr>
              <a:xfrm>
                <a:off x="3686" y="244"/>
                <a:ext cx="177" cy="66"/>
                <a:chOff x="2848" y="848"/>
                <a:chExt cx="140" cy="98"/>
              </a:xfrm>
            </p:grpSpPr>
            <p:sp>
              <p:nvSpPr>
                <p:cNvPr id="7449" name="Line 201"/>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50" name="Line 202"/>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51" name="Line 203"/>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445" name="Group 204"/>
              <p:cNvGrpSpPr/>
              <p:nvPr/>
            </p:nvGrpSpPr>
            <p:grpSpPr>
              <a:xfrm flipV="1">
                <a:off x="3686" y="243"/>
                <a:ext cx="177" cy="66"/>
                <a:chOff x="2848" y="848"/>
                <a:chExt cx="140" cy="98"/>
              </a:xfrm>
            </p:grpSpPr>
            <p:sp>
              <p:nvSpPr>
                <p:cNvPr id="7446" name="Line 205"/>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47" name="Line 206"/>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48" name="Line 207"/>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grpSp>
          <p:nvGrpSpPr>
            <p:cNvPr id="7228" name="Group 208"/>
            <p:cNvGrpSpPr/>
            <p:nvPr/>
          </p:nvGrpSpPr>
          <p:grpSpPr>
            <a:xfrm>
              <a:off x="10080" y="5968"/>
              <a:ext cx="790" cy="367"/>
              <a:chOff x="3600" y="219"/>
              <a:chExt cx="360" cy="175"/>
            </a:xfrm>
          </p:grpSpPr>
          <p:sp>
            <p:nvSpPr>
              <p:cNvPr id="7426" name="Oval 209"/>
              <p:cNvSpPr/>
              <p:nvPr/>
            </p:nvSpPr>
            <p:spPr>
              <a:xfrm>
                <a:off x="3603" y="297"/>
                <a:ext cx="357" cy="97"/>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27" name="Line 210"/>
              <p:cNvSpPr/>
              <p:nvPr/>
            </p:nvSpPr>
            <p:spPr>
              <a:xfrm>
                <a:off x="3603"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28" name="Line 211"/>
              <p:cNvSpPr/>
              <p:nvPr/>
            </p:nvSpPr>
            <p:spPr>
              <a:xfrm>
                <a:off x="3960" y="289"/>
                <a:ext cx="0" cy="6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29" name="Rectangle 212"/>
              <p:cNvSpPr/>
              <p:nvPr/>
            </p:nvSpPr>
            <p:spPr>
              <a:xfrm>
                <a:off x="3603" y="289"/>
                <a:ext cx="354" cy="5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430" name="Oval 213"/>
              <p:cNvSpPr/>
              <p:nvPr/>
            </p:nvSpPr>
            <p:spPr>
              <a:xfrm>
                <a:off x="3600" y="219"/>
                <a:ext cx="357" cy="113"/>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431" name="Group 214"/>
              <p:cNvGrpSpPr/>
              <p:nvPr/>
            </p:nvGrpSpPr>
            <p:grpSpPr>
              <a:xfrm>
                <a:off x="3686" y="244"/>
                <a:ext cx="177" cy="66"/>
                <a:chOff x="2848" y="848"/>
                <a:chExt cx="140" cy="98"/>
              </a:xfrm>
            </p:grpSpPr>
            <p:sp>
              <p:nvSpPr>
                <p:cNvPr id="7436" name="Line 215"/>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37" name="Line 216"/>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38" name="Line 217"/>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432" name="Group 218"/>
              <p:cNvGrpSpPr/>
              <p:nvPr/>
            </p:nvGrpSpPr>
            <p:grpSpPr>
              <a:xfrm flipV="1">
                <a:off x="3686" y="243"/>
                <a:ext cx="177" cy="66"/>
                <a:chOff x="2848" y="848"/>
                <a:chExt cx="140" cy="98"/>
              </a:xfrm>
            </p:grpSpPr>
            <p:sp>
              <p:nvSpPr>
                <p:cNvPr id="7433" name="Line 219"/>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34" name="Line 220"/>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35" name="Line 221"/>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sp>
          <p:nvSpPr>
            <p:cNvPr id="7229" name="Line 222"/>
            <p:cNvSpPr/>
            <p:nvPr/>
          </p:nvSpPr>
          <p:spPr>
            <a:xfrm flipV="1">
              <a:off x="10483" y="6303"/>
              <a:ext cx="2" cy="392"/>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nvGrpSpPr>
            <p:cNvPr id="7230" name="Group 223"/>
            <p:cNvGrpSpPr/>
            <p:nvPr/>
          </p:nvGrpSpPr>
          <p:grpSpPr>
            <a:xfrm>
              <a:off x="9803" y="2698"/>
              <a:ext cx="4425" cy="4657"/>
              <a:chOff x="3658" y="1203"/>
              <a:chExt cx="1770" cy="1863"/>
            </a:xfrm>
          </p:grpSpPr>
          <p:grpSp>
            <p:nvGrpSpPr>
              <p:cNvPr id="7250" name="Group 224"/>
              <p:cNvGrpSpPr/>
              <p:nvPr/>
            </p:nvGrpSpPr>
            <p:grpSpPr>
              <a:xfrm>
                <a:off x="3712" y="2313"/>
                <a:ext cx="513" cy="432"/>
                <a:chOff x="3937" y="633"/>
                <a:chExt cx="513" cy="432"/>
              </a:xfrm>
            </p:grpSpPr>
            <p:sp>
              <p:nvSpPr>
                <p:cNvPr id="7405" name="Line 225"/>
                <p:cNvSpPr/>
                <p:nvPr/>
              </p:nvSpPr>
              <p:spPr>
                <a:xfrm>
                  <a:off x="4061" y="1035"/>
                  <a:ext cx="312" cy="1"/>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06" name="Line 226"/>
                <p:cNvSpPr/>
                <p:nvPr/>
              </p:nvSpPr>
              <p:spPr>
                <a:xfrm flipV="1">
                  <a:off x="4212" y="929"/>
                  <a:ext cx="1" cy="1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07" name="Oval 227"/>
                <p:cNvSpPr/>
                <p:nvPr/>
              </p:nvSpPr>
              <p:spPr>
                <a:xfrm>
                  <a:off x="4048" y="854"/>
                  <a:ext cx="313" cy="81"/>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08" name="Line 228"/>
                <p:cNvSpPr/>
                <p:nvPr/>
              </p:nvSpPr>
              <p:spPr>
                <a:xfrm>
                  <a:off x="4048"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09" name="Line 229"/>
                <p:cNvSpPr/>
                <p:nvPr/>
              </p:nvSpPr>
              <p:spPr>
                <a:xfrm>
                  <a:off x="4361"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10" name="Rectangle 230"/>
                <p:cNvSpPr/>
                <p:nvPr/>
              </p:nvSpPr>
              <p:spPr>
                <a:xfrm>
                  <a:off x="4048" y="847"/>
                  <a:ext cx="310" cy="4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411" name="Oval 231"/>
                <p:cNvSpPr/>
                <p:nvPr/>
              </p:nvSpPr>
              <p:spPr>
                <a:xfrm>
                  <a:off x="4045" y="788"/>
                  <a:ext cx="313" cy="95"/>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412" name="Group 232"/>
                <p:cNvGrpSpPr/>
                <p:nvPr/>
              </p:nvGrpSpPr>
              <p:grpSpPr>
                <a:xfrm>
                  <a:off x="4120" y="809"/>
                  <a:ext cx="156" cy="55"/>
                  <a:chOff x="2848" y="848"/>
                  <a:chExt cx="140" cy="98"/>
                </a:xfrm>
              </p:grpSpPr>
              <p:sp>
                <p:nvSpPr>
                  <p:cNvPr id="7423" name="Line 233"/>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24" name="Line 234"/>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25" name="Line 235"/>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413" name="Group 236"/>
                <p:cNvGrpSpPr/>
                <p:nvPr/>
              </p:nvGrpSpPr>
              <p:grpSpPr>
                <a:xfrm flipV="1">
                  <a:off x="4120" y="808"/>
                  <a:ext cx="156" cy="56"/>
                  <a:chOff x="2848" y="848"/>
                  <a:chExt cx="140" cy="98"/>
                </a:xfrm>
              </p:grpSpPr>
              <p:sp>
                <p:nvSpPr>
                  <p:cNvPr id="7420" name="Line 237"/>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21" name="Line 238"/>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22" name="Line 239"/>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414" name="Rectangle 240"/>
                <p:cNvSpPr/>
                <p:nvPr/>
              </p:nvSpPr>
              <p:spPr>
                <a:xfrm>
                  <a:off x="3996" y="732"/>
                  <a:ext cx="426" cy="306"/>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415" name="Rectangle 241"/>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16" name="Line 242"/>
                <p:cNvSpPr/>
                <p:nvPr/>
              </p:nvSpPr>
              <p:spPr>
                <a:xfrm>
                  <a:off x="3966" y="945"/>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17" name="Line 243"/>
                <p:cNvSpPr/>
                <p:nvPr/>
              </p:nvSpPr>
              <p:spPr>
                <a:xfrm>
                  <a:off x="3972" y="849"/>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418" name="Rectangle 244"/>
                <p:cNvSpPr/>
                <p:nvPr/>
              </p:nvSpPr>
              <p:spPr>
                <a:xfrm>
                  <a:off x="3966" y="756"/>
                  <a:ext cx="435" cy="9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419" name="Text Box 245"/>
                <p:cNvSpPr txBox="1"/>
                <p:nvPr/>
              </p:nvSpPr>
              <p:spPr>
                <a:xfrm>
                  <a:off x="3937" y="633"/>
                  <a:ext cx="513" cy="422"/>
                </a:xfrm>
                <a:prstGeom prst="rect">
                  <a:avLst/>
                </a:prstGeom>
                <a:noFill/>
                <a:ln w="9525">
                  <a:noFill/>
                </a:ln>
              </p:spPr>
              <p:txBody>
                <a:bodyPr>
                  <a:spAutoFit/>
                </a:bodyPr>
                <a:lstStyle/>
                <a:p>
                  <a:pPr algn="ctr"/>
                  <a:endParaRPr lang="zh-CN" altLang="en-US" sz="1000" dirty="0">
                    <a:latin typeface="Comic Sans MS" panose="030F0702030302020204" pitchFamily="66" charset="0"/>
                  </a:endParaRPr>
                </a:p>
                <a:p>
                  <a:pPr algn="ctr"/>
                  <a:r>
                    <a:rPr lang="en-US" altLang="zh-CN" sz="1000" dirty="0">
                      <a:solidFill>
                        <a:schemeClr val="bg1"/>
                      </a:solidFill>
                      <a:latin typeface="Comic Sans MS" panose="030F0702030302020204" pitchFamily="66" charset="0"/>
                    </a:rPr>
                    <a:t>network</a:t>
                  </a: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grpSp>
          <p:grpSp>
            <p:nvGrpSpPr>
              <p:cNvPr id="7251" name="Group 246"/>
              <p:cNvGrpSpPr/>
              <p:nvPr/>
            </p:nvGrpSpPr>
            <p:grpSpPr>
              <a:xfrm>
                <a:off x="4261" y="1671"/>
                <a:ext cx="513" cy="432"/>
                <a:chOff x="3937" y="633"/>
                <a:chExt cx="513" cy="432"/>
              </a:xfrm>
            </p:grpSpPr>
            <p:sp>
              <p:nvSpPr>
                <p:cNvPr id="7384" name="Line 247"/>
                <p:cNvSpPr/>
                <p:nvPr/>
              </p:nvSpPr>
              <p:spPr>
                <a:xfrm>
                  <a:off x="4061" y="1035"/>
                  <a:ext cx="312" cy="1"/>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85" name="Line 248"/>
                <p:cNvSpPr/>
                <p:nvPr/>
              </p:nvSpPr>
              <p:spPr>
                <a:xfrm flipV="1">
                  <a:off x="4212" y="929"/>
                  <a:ext cx="1" cy="1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86" name="Oval 249"/>
                <p:cNvSpPr/>
                <p:nvPr/>
              </p:nvSpPr>
              <p:spPr>
                <a:xfrm>
                  <a:off x="4048" y="854"/>
                  <a:ext cx="313" cy="81"/>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87" name="Line 250"/>
                <p:cNvSpPr/>
                <p:nvPr/>
              </p:nvSpPr>
              <p:spPr>
                <a:xfrm>
                  <a:off x="4048"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88" name="Line 251"/>
                <p:cNvSpPr/>
                <p:nvPr/>
              </p:nvSpPr>
              <p:spPr>
                <a:xfrm>
                  <a:off x="4361"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89" name="Rectangle 252"/>
                <p:cNvSpPr/>
                <p:nvPr/>
              </p:nvSpPr>
              <p:spPr>
                <a:xfrm>
                  <a:off x="4048" y="847"/>
                  <a:ext cx="310" cy="4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390" name="Oval 253"/>
                <p:cNvSpPr/>
                <p:nvPr/>
              </p:nvSpPr>
              <p:spPr>
                <a:xfrm>
                  <a:off x="4045" y="788"/>
                  <a:ext cx="313" cy="95"/>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391" name="Group 254"/>
                <p:cNvGrpSpPr/>
                <p:nvPr/>
              </p:nvGrpSpPr>
              <p:grpSpPr>
                <a:xfrm>
                  <a:off x="4120" y="809"/>
                  <a:ext cx="156" cy="55"/>
                  <a:chOff x="2848" y="848"/>
                  <a:chExt cx="140" cy="98"/>
                </a:xfrm>
              </p:grpSpPr>
              <p:sp>
                <p:nvSpPr>
                  <p:cNvPr id="7402" name="Line 255"/>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03" name="Line 256"/>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04" name="Line 257"/>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392" name="Group 258"/>
                <p:cNvGrpSpPr/>
                <p:nvPr/>
              </p:nvGrpSpPr>
              <p:grpSpPr>
                <a:xfrm flipV="1">
                  <a:off x="4120" y="808"/>
                  <a:ext cx="156" cy="56"/>
                  <a:chOff x="2848" y="848"/>
                  <a:chExt cx="140" cy="98"/>
                </a:xfrm>
              </p:grpSpPr>
              <p:sp>
                <p:nvSpPr>
                  <p:cNvPr id="7399" name="Line 259"/>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00" name="Line 260"/>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401" name="Line 261"/>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393" name="Rectangle 262"/>
                <p:cNvSpPr/>
                <p:nvPr/>
              </p:nvSpPr>
              <p:spPr>
                <a:xfrm>
                  <a:off x="3996" y="732"/>
                  <a:ext cx="426" cy="306"/>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394" name="Rectangle 263"/>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95" name="Line 264"/>
                <p:cNvSpPr/>
                <p:nvPr/>
              </p:nvSpPr>
              <p:spPr>
                <a:xfrm>
                  <a:off x="3966" y="945"/>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96" name="Line 265"/>
                <p:cNvSpPr/>
                <p:nvPr/>
              </p:nvSpPr>
              <p:spPr>
                <a:xfrm>
                  <a:off x="3972" y="849"/>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97" name="Rectangle 266"/>
                <p:cNvSpPr/>
                <p:nvPr/>
              </p:nvSpPr>
              <p:spPr>
                <a:xfrm>
                  <a:off x="3966" y="756"/>
                  <a:ext cx="435" cy="9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98" name="Text Box 267"/>
                <p:cNvSpPr txBox="1"/>
                <p:nvPr/>
              </p:nvSpPr>
              <p:spPr>
                <a:xfrm>
                  <a:off x="3937" y="633"/>
                  <a:ext cx="513" cy="422"/>
                </a:xfrm>
                <a:prstGeom prst="rect">
                  <a:avLst/>
                </a:prstGeom>
                <a:noFill/>
                <a:ln w="9525">
                  <a:noFill/>
                </a:ln>
              </p:spPr>
              <p:txBody>
                <a:bodyPr>
                  <a:spAutoFit/>
                </a:bodyPr>
                <a:lstStyle/>
                <a:p>
                  <a:pPr algn="ctr"/>
                  <a:endParaRPr lang="zh-CN" altLang="en-US" sz="1000" dirty="0">
                    <a:latin typeface="Comic Sans MS" panose="030F0702030302020204" pitchFamily="66" charset="0"/>
                  </a:endParaRPr>
                </a:p>
                <a:p>
                  <a:pPr algn="ctr"/>
                  <a:r>
                    <a:rPr lang="en-US" altLang="zh-CN" sz="1000" dirty="0">
                      <a:solidFill>
                        <a:schemeClr val="bg1"/>
                      </a:solidFill>
                      <a:latin typeface="Comic Sans MS" panose="030F0702030302020204" pitchFamily="66" charset="0"/>
                    </a:rPr>
                    <a:t>network</a:t>
                  </a: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grpSp>
          <p:grpSp>
            <p:nvGrpSpPr>
              <p:cNvPr id="7252" name="Group 268"/>
              <p:cNvGrpSpPr/>
              <p:nvPr/>
            </p:nvGrpSpPr>
            <p:grpSpPr>
              <a:xfrm>
                <a:off x="4270" y="1203"/>
                <a:ext cx="513" cy="432"/>
                <a:chOff x="3937" y="633"/>
                <a:chExt cx="513" cy="432"/>
              </a:xfrm>
            </p:grpSpPr>
            <p:sp>
              <p:nvSpPr>
                <p:cNvPr id="7363" name="Line 269"/>
                <p:cNvSpPr/>
                <p:nvPr/>
              </p:nvSpPr>
              <p:spPr>
                <a:xfrm>
                  <a:off x="4061" y="1035"/>
                  <a:ext cx="312" cy="1"/>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64" name="Line 270"/>
                <p:cNvSpPr/>
                <p:nvPr/>
              </p:nvSpPr>
              <p:spPr>
                <a:xfrm flipV="1">
                  <a:off x="4212" y="929"/>
                  <a:ext cx="1" cy="1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65" name="Oval 271"/>
                <p:cNvSpPr/>
                <p:nvPr/>
              </p:nvSpPr>
              <p:spPr>
                <a:xfrm>
                  <a:off x="4048" y="854"/>
                  <a:ext cx="313" cy="81"/>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66" name="Line 272"/>
                <p:cNvSpPr/>
                <p:nvPr/>
              </p:nvSpPr>
              <p:spPr>
                <a:xfrm>
                  <a:off x="4048"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67" name="Line 273"/>
                <p:cNvSpPr/>
                <p:nvPr/>
              </p:nvSpPr>
              <p:spPr>
                <a:xfrm>
                  <a:off x="4361"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68" name="Rectangle 274"/>
                <p:cNvSpPr/>
                <p:nvPr/>
              </p:nvSpPr>
              <p:spPr>
                <a:xfrm>
                  <a:off x="4048" y="847"/>
                  <a:ext cx="310" cy="4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369" name="Oval 275"/>
                <p:cNvSpPr/>
                <p:nvPr/>
              </p:nvSpPr>
              <p:spPr>
                <a:xfrm>
                  <a:off x="4045" y="788"/>
                  <a:ext cx="313" cy="95"/>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370" name="Group 276"/>
                <p:cNvGrpSpPr/>
                <p:nvPr/>
              </p:nvGrpSpPr>
              <p:grpSpPr>
                <a:xfrm>
                  <a:off x="4120" y="809"/>
                  <a:ext cx="156" cy="55"/>
                  <a:chOff x="2848" y="848"/>
                  <a:chExt cx="140" cy="98"/>
                </a:xfrm>
              </p:grpSpPr>
              <p:sp>
                <p:nvSpPr>
                  <p:cNvPr id="7381" name="Line 277"/>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82" name="Line 278"/>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83" name="Line 279"/>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371" name="Group 280"/>
                <p:cNvGrpSpPr/>
                <p:nvPr/>
              </p:nvGrpSpPr>
              <p:grpSpPr>
                <a:xfrm flipV="1">
                  <a:off x="4120" y="808"/>
                  <a:ext cx="156" cy="56"/>
                  <a:chOff x="2848" y="848"/>
                  <a:chExt cx="140" cy="98"/>
                </a:xfrm>
              </p:grpSpPr>
              <p:sp>
                <p:nvSpPr>
                  <p:cNvPr id="7378" name="Line 281"/>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79" name="Line 282"/>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80" name="Line 283"/>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372" name="Rectangle 284"/>
                <p:cNvSpPr/>
                <p:nvPr/>
              </p:nvSpPr>
              <p:spPr>
                <a:xfrm>
                  <a:off x="3996" y="732"/>
                  <a:ext cx="426" cy="306"/>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373" name="Rectangle 285"/>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74" name="Line 286"/>
                <p:cNvSpPr/>
                <p:nvPr/>
              </p:nvSpPr>
              <p:spPr>
                <a:xfrm>
                  <a:off x="3966" y="945"/>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75" name="Line 287"/>
                <p:cNvSpPr/>
                <p:nvPr/>
              </p:nvSpPr>
              <p:spPr>
                <a:xfrm>
                  <a:off x="3972" y="849"/>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76" name="Rectangle 288"/>
                <p:cNvSpPr/>
                <p:nvPr/>
              </p:nvSpPr>
              <p:spPr>
                <a:xfrm>
                  <a:off x="3966" y="756"/>
                  <a:ext cx="435" cy="9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77" name="Text Box 289"/>
                <p:cNvSpPr txBox="1"/>
                <p:nvPr/>
              </p:nvSpPr>
              <p:spPr>
                <a:xfrm>
                  <a:off x="3937" y="633"/>
                  <a:ext cx="513" cy="422"/>
                </a:xfrm>
                <a:prstGeom prst="rect">
                  <a:avLst/>
                </a:prstGeom>
                <a:noFill/>
                <a:ln w="9525">
                  <a:noFill/>
                </a:ln>
              </p:spPr>
              <p:txBody>
                <a:bodyPr>
                  <a:spAutoFit/>
                </a:bodyPr>
                <a:lstStyle/>
                <a:p>
                  <a:pPr algn="ctr"/>
                  <a:endParaRPr lang="zh-CN" altLang="en-US" sz="1000" dirty="0">
                    <a:latin typeface="Comic Sans MS" panose="030F0702030302020204" pitchFamily="66" charset="0"/>
                  </a:endParaRPr>
                </a:p>
                <a:p>
                  <a:pPr algn="ctr"/>
                  <a:r>
                    <a:rPr lang="en-US" altLang="zh-CN" sz="1000" dirty="0">
                      <a:solidFill>
                        <a:schemeClr val="bg1"/>
                      </a:solidFill>
                      <a:latin typeface="Comic Sans MS" panose="030F0702030302020204" pitchFamily="66" charset="0"/>
                    </a:rPr>
                    <a:t>network</a:t>
                  </a: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grpSp>
          <p:grpSp>
            <p:nvGrpSpPr>
              <p:cNvPr id="7253" name="Group 290"/>
              <p:cNvGrpSpPr/>
              <p:nvPr/>
            </p:nvGrpSpPr>
            <p:grpSpPr>
              <a:xfrm>
                <a:off x="4477" y="2241"/>
                <a:ext cx="513" cy="432"/>
                <a:chOff x="3937" y="633"/>
                <a:chExt cx="513" cy="432"/>
              </a:xfrm>
            </p:grpSpPr>
            <p:sp>
              <p:nvSpPr>
                <p:cNvPr id="7342" name="Line 291"/>
                <p:cNvSpPr/>
                <p:nvPr/>
              </p:nvSpPr>
              <p:spPr>
                <a:xfrm>
                  <a:off x="4061" y="1035"/>
                  <a:ext cx="312" cy="1"/>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43" name="Line 292"/>
                <p:cNvSpPr/>
                <p:nvPr/>
              </p:nvSpPr>
              <p:spPr>
                <a:xfrm flipV="1">
                  <a:off x="4212" y="929"/>
                  <a:ext cx="1" cy="1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44" name="Oval 293"/>
                <p:cNvSpPr/>
                <p:nvPr/>
              </p:nvSpPr>
              <p:spPr>
                <a:xfrm>
                  <a:off x="4048" y="854"/>
                  <a:ext cx="313" cy="81"/>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45" name="Line 294"/>
                <p:cNvSpPr/>
                <p:nvPr/>
              </p:nvSpPr>
              <p:spPr>
                <a:xfrm>
                  <a:off x="4048"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46" name="Line 295"/>
                <p:cNvSpPr/>
                <p:nvPr/>
              </p:nvSpPr>
              <p:spPr>
                <a:xfrm>
                  <a:off x="4361"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47" name="Rectangle 296"/>
                <p:cNvSpPr/>
                <p:nvPr/>
              </p:nvSpPr>
              <p:spPr>
                <a:xfrm>
                  <a:off x="4048" y="847"/>
                  <a:ext cx="310" cy="4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348" name="Oval 297"/>
                <p:cNvSpPr/>
                <p:nvPr/>
              </p:nvSpPr>
              <p:spPr>
                <a:xfrm>
                  <a:off x="4045" y="788"/>
                  <a:ext cx="313" cy="95"/>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349" name="Group 298"/>
                <p:cNvGrpSpPr/>
                <p:nvPr/>
              </p:nvGrpSpPr>
              <p:grpSpPr>
                <a:xfrm>
                  <a:off x="4120" y="809"/>
                  <a:ext cx="156" cy="55"/>
                  <a:chOff x="2848" y="848"/>
                  <a:chExt cx="140" cy="98"/>
                </a:xfrm>
              </p:grpSpPr>
              <p:sp>
                <p:nvSpPr>
                  <p:cNvPr id="7360" name="Line 299"/>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61" name="Line 300"/>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62" name="Line 301"/>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350" name="Group 302"/>
                <p:cNvGrpSpPr/>
                <p:nvPr/>
              </p:nvGrpSpPr>
              <p:grpSpPr>
                <a:xfrm flipV="1">
                  <a:off x="4120" y="808"/>
                  <a:ext cx="156" cy="56"/>
                  <a:chOff x="2848" y="848"/>
                  <a:chExt cx="140" cy="98"/>
                </a:xfrm>
              </p:grpSpPr>
              <p:sp>
                <p:nvSpPr>
                  <p:cNvPr id="7357" name="Line 303"/>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58" name="Line 304"/>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59" name="Line 305"/>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351" name="Rectangle 306"/>
                <p:cNvSpPr/>
                <p:nvPr/>
              </p:nvSpPr>
              <p:spPr>
                <a:xfrm>
                  <a:off x="3996" y="732"/>
                  <a:ext cx="426" cy="306"/>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352" name="Rectangle 307"/>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53" name="Line 308"/>
                <p:cNvSpPr/>
                <p:nvPr/>
              </p:nvSpPr>
              <p:spPr>
                <a:xfrm>
                  <a:off x="3966" y="945"/>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54" name="Line 309"/>
                <p:cNvSpPr/>
                <p:nvPr/>
              </p:nvSpPr>
              <p:spPr>
                <a:xfrm>
                  <a:off x="3972" y="849"/>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55" name="Rectangle 310"/>
                <p:cNvSpPr/>
                <p:nvPr/>
              </p:nvSpPr>
              <p:spPr>
                <a:xfrm>
                  <a:off x="3966" y="756"/>
                  <a:ext cx="435" cy="9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56" name="Text Box 311"/>
                <p:cNvSpPr txBox="1"/>
                <p:nvPr/>
              </p:nvSpPr>
              <p:spPr>
                <a:xfrm>
                  <a:off x="3937" y="633"/>
                  <a:ext cx="513" cy="422"/>
                </a:xfrm>
                <a:prstGeom prst="rect">
                  <a:avLst/>
                </a:prstGeom>
                <a:noFill/>
                <a:ln w="9525">
                  <a:noFill/>
                </a:ln>
              </p:spPr>
              <p:txBody>
                <a:bodyPr>
                  <a:spAutoFit/>
                </a:bodyPr>
                <a:lstStyle/>
                <a:p>
                  <a:pPr algn="ctr"/>
                  <a:endParaRPr lang="zh-CN" altLang="en-US" sz="1000" dirty="0">
                    <a:latin typeface="Comic Sans MS" panose="030F0702030302020204" pitchFamily="66" charset="0"/>
                  </a:endParaRPr>
                </a:p>
                <a:p>
                  <a:pPr algn="ctr"/>
                  <a:r>
                    <a:rPr lang="en-US" altLang="zh-CN" sz="1000" dirty="0">
                      <a:solidFill>
                        <a:schemeClr val="bg1"/>
                      </a:solidFill>
                      <a:latin typeface="Comic Sans MS" panose="030F0702030302020204" pitchFamily="66" charset="0"/>
                    </a:rPr>
                    <a:t>network</a:t>
                  </a: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grpSp>
          <p:grpSp>
            <p:nvGrpSpPr>
              <p:cNvPr id="7254" name="Group 312"/>
              <p:cNvGrpSpPr/>
              <p:nvPr/>
            </p:nvGrpSpPr>
            <p:grpSpPr>
              <a:xfrm>
                <a:off x="4786" y="1860"/>
                <a:ext cx="513" cy="432"/>
                <a:chOff x="3937" y="633"/>
                <a:chExt cx="513" cy="432"/>
              </a:xfrm>
            </p:grpSpPr>
            <p:sp>
              <p:nvSpPr>
                <p:cNvPr id="7321" name="Line 313"/>
                <p:cNvSpPr/>
                <p:nvPr/>
              </p:nvSpPr>
              <p:spPr>
                <a:xfrm>
                  <a:off x="4061" y="1035"/>
                  <a:ext cx="312" cy="1"/>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22" name="Line 314"/>
                <p:cNvSpPr/>
                <p:nvPr/>
              </p:nvSpPr>
              <p:spPr>
                <a:xfrm flipV="1">
                  <a:off x="4212" y="929"/>
                  <a:ext cx="1" cy="1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23" name="Oval 315"/>
                <p:cNvSpPr/>
                <p:nvPr/>
              </p:nvSpPr>
              <p:spPr>
                <a:xfrm>
                  <a:off x="4048" y="854"/>
                  <a:ext cx="313" cy="81"/>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24" name="Line 316"/>
                <p:cNvSpPr/>
                <p:nvPr/>
              </p:nvSpPr>
              <p:spPr>
                <a:xfrm>
                  <a:off x="4048"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25" name="Line 317"/>
                <p:cNvSpPr/>
                <p:nvPr/>
              </p:nvSpPr>
              <p:spPr>
                <a:xfrm>
                  <a:off x="4361"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26" name="Rectangle 318"/>
                <p:cNvSpPr/>
                <p:nvPr/>
              </p:nvSpPr>
              <p:spPr>
                <a:xfrm>
                  <a:off x="4048" y="847"/>
                  <a:ext cx="310" cy="4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327" name="Oval 319"/>
                <p:cNvSpPr/>
                <p:nvPr/>
              </p:nvSpPr>
              <p:spPr>
                <a:xfrm>
                  <a:off x="4045" y="788"/>
                  <a:ext cx="313" cy="95"/>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328" name="Group 320"/>
                <p:cNvGrpSpPr/>
                <p:nvPr/>
              </p:nvGrpSpPr>
              <p:grpSpPr>
                <a:xfrm>
                  <a:off x="4120" y="809"/>
                  <a:ext cx="156" cy="55"/>
                  <a:chOff x="2848" y="848"/>
                  <a:chExt cx="140" cy="98"/>
                </a:xfrm>
              </p:grpSpPr>
              <p:sp>
                <p:nvSpPr>
                  <p:cNvPr id="7339" name="Line 321"/>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40" name="Line 322"/>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41" name="Line 323"/>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329" name="Group 324"/>
                <p:cNvGrpSpPr/>
                <p:nvPr/>
              </p:nvGrpSpPr>
              <p:grpSpPr>
                <a:xfrm flipV="1">
                  <a:off x="4120" y="808"/>
                  <a:ext cx="156" cy="56"/>
                  <a:chOff x="2848" y="848"/>
                  <a:chExt cx="140" cy="98"/>
                </a:xfrm>
              </p:grpSpPr>
              <p:sp>
                <p:nvSpPr>
                  <p:cNvPr id="7336" name="Line 325"/>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37" name="Line 326"/>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38" name="Line 327"/>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330" name="Rectangle 328"/>
                <p:cNvSpPr/>
                <p:nvPr/>
              </p:nvSpPr>
              <p:spPr>
                <a:xfrm>
                  <a:off x="3996" y="732"/>
                  <a:ext cx="426" cy="306"/>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331" name="Rectangle 329"/>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32" name="Line 330"/>
                <p:cNvSpPr/>
                <p:nvPr/>
              </p:nvSpPr>
              <p:spPr>
                <a:xfrm>
                  <a:off x="3966" y="945"/>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33" name="Line 331"/>
                <p:cNvSpPr/>
                <p:nvPr/>
              </p:nvSpPr>
              <p:spPr>
                <a:xfrm>
                  <a:off x="3972" y="849"/>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34" name="Rectangle 332"/>
                <p:cNvSpPr/>
                <p:nvPr/>
              </p:nvSpPr>
              <p:spPr>
                <a:xfrm>
                  <a:off x="3966" y="756"/>
                  <a:ext cx="435" cy="9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35" name="Text Box 333"/>
                <p:cNvSpPr txBox="1"/>
                <p:nvPr/>
              </p:nvSpPr>
              <p:spPr>
                <a:xfrm>
                  <a:off x="3937" y="633"/>
                  <a:ext cx="513" cy="422"/>
                </a:xfrm>
                <a:prstGeom prst="rect">
                  <a:avLst/>
                </a:prstGeom>
                <a:noFill/>
                <a:ln w="9525">
                  <a:noFill/>
                </a:ln>
              </p:spPr>
              <p:txBody>
                <a:bodyPr>
                  <a:spAutoFit/>
                </a:bodyPr>
                <a:lstStyle/>
                <a:p>
                  <a:pPr algn="ctr"/>
                  <a:endParaRPr lang="zh-CN" altLang="en-US" sz="1000" dirty="0">
                    <a:latin typeface="Comic Sans MS" panose="030F0702030302020204" pitchFamily="66" charset="0"/>
                  </a:endParaRPr>
                </a:p>
                <a:p>
                  <a:pPr algn="ctr"/>
                  <a:r>
                    <a:rPr lang="en-US" altLang="zh-CN" sz="1000" dirty="0">
                      <a:solidFill>
                        <a:schemeClr val="bg1"/>
                      </a:solidFill>
                      <a:latin typeface="Comic Sans MS" panose="030F0702030302020204" pitchFamily="66" charset="0"/>
                    </a:rPr>
                    <a:t>network</a:t>
                  </a: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grpSp>
          <p:grpSp>
            <p:nvGrpSpPr>
              <p:cNvPr id="7255" name="Group 334"/>
              <p:cNvGrpSpPr/>
              <p:nvPr/>
            </p:nvGrpSpPr>
            <p:grpSpPr>
              <a:xfrm>
                <a:off x="4915" y="1323"/>
                <a:ext cx="513" cy="432"/>
                <a:chOff x="3937" y="633"/>
                <a:chExt cx="513" cy="432"/>
              </a:xfrm>
            </p:grpSpPr>
            <p:sp>
              <p:nvSpPr>
                <p:cNvPr id="7300" name="Line 335"/>
                <p:cNvSpPr/>
                <p:nvPr/>
              </p:nvSpPr>
              <p:spPr>
                <a:xfrm>
                  <a:off x="4061" y="1035"/>
                  <a:ext cx="312" cy="1"/>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01" name="Line 336"/>
                <p:cNvSpPr/>
                <p:nvPr/>
              </p:nvSpPr>
              <p:spPr>
                <a:xfrm flipV="1">
                  <a:off x="4212" y="929"/>
                  <a:ext cx="1" cy="1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02" name="Oval 337"/>
                <p:cNvSpPr/>
                <p:nvPr/>
              </p:nvSpPr>
              <p:spPr>
                <a:xfrm>
                  <a:off x="4048" y="854"/>
                  <a:ext cx="313" cy="81"/>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03" name="Line 338"/>
                <p:cNvSpPr/>
                <p:nvPr/>
              </p:nvSpPr>
              <p:spPr>
                <a:xfrm>
                  <a:off x="4048"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04" name="Line 339"/>
                <p:cNvSpPr/>
                <p:nvPr/>
              </p:nvSpPr>
              <p:spPr>
                <a:xfrm>
                  <a:off x="4361"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05" name="Rectangle 340"/>
                <p:cNvSpPr/>
                <p:nvPr/>
              </p:nvSpPr>
              <p:spPr>
                <a:xfrm>
                  <a:off x="4048" y="847"/>
                  <a:ext cx="310" cy="4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306" name="Oval 341"/>
                <p:cNvSpPr/>
                <p:nvPr/>
              </p:nvSpPr>
              <p:spPr>
                <a:xfrm>
                  <a:off x="4045" y="788"/>
                  <a:ext cx="313" cy="95"/>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307" name="Group 342"/>
                <p:cNvGrpSpPr/>
                <p:nvPr/>
              </p:nvGrpSpPr>
              <p:grpSpPr>
                <a:xfrm>
                  <a:off x="4120" y="809"/>
                  <a:ext cx="156" cy="55"/>
                  <a:chOff x="2848" y="848"/>
                  <a:chExt cx="140" cy="98"/>
                </a:xfrm>
              </p:grpSpPr>
              <p:sp>
                <p:nvSpPr>
                  <p:cNvPr id="7318" name="Line 343"/>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19" name="Line 344"/>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20" name="Line 345"/>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308" name="Group 346"/>
                <p:cNvGrpSpPr/>
                <p:nvPr/>
              </p:nvGrpSpPr>
              <p:grpSpPr>
                <a:xfrm flipV="1">
                  <a:off x="4120" y="808"/>
                  <a:ext cx="156" cy="56"/>
                  <a:chOff x="2848" y="848"/>
                  <a:chExt cx="140" cy="98"/>
                </a:xfrm>
              </p:grpSpPr>
              <p:sp>
                <p:nvSpPr>
                  <p:cNvPr id="7315" name="Line 347"/>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16" name="Line 348"/>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317" name="Line 349"/>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309" name="Rectangle 350"/>
                <p:cNvSpPr/>
                <p:nvPr/>
              </p:nvSpPr>
              <p:spPr>
                <a:xfrm>
                  <a:off x="3996" y="732"/>
                  <a:ext cx="426" cy="306"/>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310" name="Rectangle 351"/>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11" name="Line 352"/>
                <p:cNvSpPr/>
                <p:nvPr/>
              </p:nvSpPr>
              <p:spPr>
                <a:xfrm>
                  <a:off x="3966" y="945"/>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12" name="Line 353"/>
                <p:cNvSpPr/>
                <p:nvPr/>
              </p:nvSpPr>
              <p:spPr>
                <a:xfrm>
                  <a:off x="3972" y="849"/>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313" name="Rectangle 354"/>
                <p:cNvSpPr/>
                <p:nvPr/>
              </p:nvSpPr>
              <p:spPr>
                <a:xfrm>
                  <a:off x="3966" y="756"/>
                  <a:ext cx="435" cy="9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314" name="Text Box 355"/>
                <p:cNvSpPr txBox="1"/>
                <p:nvPr/>
              </p:nvSpPr>
              <p:spPr>
                <a:xfrm>
                  <a:off x="3937" y="633"/>
                  <a:ext cx="513" cy="422"/>
                </a:xfrm>
                <a:prstGeom prst="rect">
                  <a:avLst/>
                </a:prstGeom>
                <a:noFill/>
                <a:ln w="9525">
                  <a:noFill/>
                </a:ln>
              </p:spPr>
              <p:txBody>
                <a:bodyPr>
                  <a:spAutoFit/>
                </a:bodyPr>
                <a:lstStyle/>
                <a:p>
                  <a:pPr algn="ctr"/>
                  <a:endParaRPr lang="zh-CN" altLang="en-US" sz="1000" dirty="0">
                    <a:latin typeface="Comic Sans MS" panose="030F0702030302020204" pitchFamily="66" charset="0"/>
                  </a:endParaRPr>
                </a:p>
                <a:p>
                  <a:pPr algn="ctr"/>
                  <a:r>
                    <a:rPr lang="en-US" altLang="zh-CN" sz="1000" dirty="0">
                      <a:solidFill>
                        <a:schemeClr val="bg1"/>
                      </a:solidFill>
                      <a:latin typeface="Comic Sans MS" panose="030F0702030302020204" pitchFamily="66" charset="0"/>
                    </a:rPr>
                    <a:t>network</a:t>
                  </a: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grpSp>
          <p:grpSp>
            <p:nvGrpSpPr>
              <p:cNvPr id="7256" name="Group 356"/>
              <p:cNvGrpSpPr/>
              <p:nvPr/>
            </p:nvGrpSpPr>
            <p:grpSpPr>
              <a:xfrm>
                <a:off x="4189" y="2634"/>
                <a:ext cx="513" cy="432"/>
                <a:chOff x="3937" y="633"/>
                <a:chExt cx="513" cy="432"/>
              </a:xfrm>
            </p:grpSpPr>
            <p:sp>
              <p:nvSpPr>
                <p:cNvPr id="7279" name="Line 357"/>
                <p:cNvSpPr/>
                <p:nvPr/>
              </p:nvSpPr>
              <p:spPr>
                <a:xfrm>
                  <a:off x="4061" y="1035"/>
                  <a:ext cx="312" cy="1"/>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80" name="Line 358"/>
                <p:cNvSpPr/>
                <p:nvPr/>
              </p:nvSpPr>
              <p:spPr>
                <a:xfrm flipV="1">
                  <a:off x="4212" y="929"/>
                  <a:ext cx="1" cy="1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81" name="Oval 359"/>
                <p:cNvSpPr/>
                <p:nvPr/>
              </p:nvSpPr>
              <p:spPr>
                <a:xfrm>
                  <a:off x="4048" y="854"/>
                  <a:ext cx="313" cy="81"/>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282" name="Line 360"/>
                <p:cNvSpPr/>
                <p:nvPr/>
              </p:nvSpPr>
              <p:spPr>
                <a:xfrm>
                  <a:off x="4048"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83" name="Line 361"/>
                <p:cNvSpPr/>
                <p:nvPr/>
              </p:nvSpPr>
              <p:spPr>
                <a:xfrm>
                  <a:off x="4361"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84" name="Rectangle 362"/>
                <p:cNvSpPr/>
                <p:nvPr/>
              </p:nvSpPr>
              <p:spPr>
                <a:xfrm>
                  <a:off x="4048" y="847"/>
                  <a:ext cx="310" cy="4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285" name="Oval 363"/>
                <p:cNvSpPr/>
                <p:nvPr/>
              </p:nvSpPr>
              <p:spPr>
                <a:xfrm>
                  <a:off x="4045" y="788"/>
                  <a:ext cx="313" cy="95"/>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286" name="Group 364"/>
                <p:cNvGrpSpPr/>
                <p:nvPr/>
              </p:nvGrpSpPr>
              <p:grpSpPr>
                <a:xfrm>
                  <a:off x="4120" y="809"/>
                  <a:ext cx="156" cy="55"/>
                  <a:chOff x="2848" y="848"/>
                  <a:chExt cx="140" cy="98"/>
                </a:xfrm>
              </p:grpSpPr>
              <p:sp>
                <p:nvSpPr>
                  <p:cNvPr id="7297" name="Line 365"/>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298" name="Line 366"/>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299" name="Line 367"/>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287" name="Group 368"/>
                <p:cNvGrpSpPr/>
                <p:nvPr/>
              </p:nvGrpSpPr>
              <p:grpSpPr>
                <a:xfrm flipV="1">
                  <a:off x="4120" y="808"/>
                  <a:ext cx="156" cy="56"/>
                  <a:chOff x="2848" y="848"/>
                  <a:chExt cx="140" cy="98"/>
                </a:xfrm>
              </p:grpSpPr>
              <p:sp>
                <p:nvSpPr>
                  <p:cNvPr id="7294" name="Line 369"/>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295" name="Line 370"/>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296" name="Line 371"/>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288" name="Rectangle 372"/>
                <p:cNvSpPr/>
                <p:nvPr/>
              </p:nvSpPr>
              <p:spPr>
                <a:xfrm>
                  <a:off x="3996" y="732"/>
                  <a:ext cx="426" cy="306"/>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289" name="Rectangle 373"/>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290" name="Line 374"/>
                <p:cNvSpPr/>
                <p:nvPr/>
              </p:nvSpPr>
              <p:spPr>
                <a:xfrm>
                  <a:off x="3966" y="945"/>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91" name="Line 375"/>
                <p:cNvSpPr/>
                <p:nvPr/>
              </p:nvSpPr>
              <p:spPr>
                <a:xfrm>
                  <a:off x="3972" y="849"/>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92" name="Rectangle 376"/>
                <p:cNvSpPr/>
                <p:nvPr/>
              </p:nvSpPr>
              <p:spPr>
                <a:xfrm>
                  <a:off x="3966" y="756"/>
                  <a:ext cx="435" cy="9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293" name="Text Box 377"/>
                <p:cNvSpPr txBox="1"/>
                <p:nvPr/>
              </p:nvSpPr>
              <p:spPr>
                <a:xfrm>
                  <a:off x="3937" y="633"/>
                  <a:ext cx="513" cy="422"/>
                </a:xfrm>
                <a:prstGeom prst="rect">
                  <a:avLst/>
                </a:prstGeom>
                <a:noFill/>
                <a:ln w="9525">
                  <a:noFill/>
                </a:ln>
              </p:spPr>
              <p:txBody>
                <a:bodyPr>
                  <a:spAutoFit/>
                </a:bodyPr>
                <a:lstStyle/>
                <a:p>
                  <a:pPr algn="ctr"/>
                  <a:endParaRPr lang="zh-CN" altLang="en-US" sz="1000" dirty="0">
                    <a:latin typeface="Comic Sans MS" panose="030F0702030302020204" pitchFamily="66" charset="0"/>
                  </a:endParaRPr>
                </a:p>
                <a:p>
                  <a:pPr algn="ctr"/>
                  <a:r>
                    <a:rPr lang="en-US" altLang="zh-CN" sz="1000" dirty="0">
                      <a:solidFill>
                        <a:schemeClr val="bg1"/>
                      </a:solidFill>
                      <a:latin typeface="Comic Sans MS" panose="030F0702030302020204" pitchFamily="66" charset="0"/>
                    </a:rPr>
                    <a:t>network</a:t>
                  </a: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grpSp>
          <p:grpSp>
            <p:nvGrpSpPr>
              <p:cNvPr id="7257" name="Group 378"/>
              <p:cNvGrpSpPr/>
              <p:nvPr/>
            </p:nvGrpSpPr>
            <p:grpSpPr>
              <a:xfrm>
                <a:off x="3658" y="1308"/>
                <a:ext cx="513" cy="432"/>
                <a:chOff x="3937" y="633"/>
                <a:chExt cx="513" cy="432"/>
              </a:xfrm>
            </p:grpSpPr>
            <p:sp>
              <p:nvSpPr>
                <p:cNvPr id="7258" name="Line 379"/>
                <p:cNvSpPr/>
                <p:nvPr/>
              </p:nvSpPr>
              <p:spPr>
                <a:xfrm>
                  <a:off x="4061" y="1035"/>
                  <a:ext cx="312" cy="1"/>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59" name="Line 380"/>
                <p:cNvSpPr/>
                <p:nvPr/>
              </p:nvSpPr>
              <p:spPr>
                <a:xfrm flipV="1">
                  <a:off x="4212" y="929"/>
                  <a:ext cx="1" cy="10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60" name="Oval 381"/>
                <p:cNvSpPr/>
                <p:nvPr/>
              </p:nvSpPr>
              <p:spPr>
                <a:xfrm>
                  <a:off x="4048" y="854"/>
                  <a:ext cx="313" cy="81"/>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sp>
              <p:nvSpPr>
                <p:cNvPr id="7261" name="Line 382"/>
                <p:cNvSpPr/>
                <p:nvPr/>
              </p:nvSpPr>
              <p:spPr>
                <a:xfrm>
                  <a:off x="4048"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62" name="Line 383"/>
                <p:cNvSpPr/>
                <p:nvPr/>
              </p:nvSpPr>
              <p:spPr>
                <a:xfrm>
                  <a:off x="4361" y="847"/>
                  <a:ext cx="0" cy="50"/>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63" name="Rectangle 384"/>
                <p:cNvSpPr/>
                <p:nvPr/>
              </p:nvSpPr>
              <p:spPr>
                <a:xfrm>
                  <a:off x="4048" y="847"/>
                  <a:ext cx="310" cy="49"/>
                </a:xfrm>
                <a:prstGeom prst="rect">
                  <a:avLst/>
                </a:prstGeom>
                <a:solidFill>
                  <a:schemeClr val="hlink"/>
                </a:solidFill>
                <a:ln w="12700">
                  <a:noFill/>
                </a:ln>
              </p:spPr>
              <p:txBody>
                <a:bodyPr wrap="none" anchor="ctr"/>
                <a:lstStyle/>
                <a:p>
                  <a:pPr algn="ctr"/>
                  <a:endParaRPr lang="zh-CN" altLang="en-US" dirty="0">
                    <a:latin typeface="Times New Roman" panose="02020603050405020304" pitchFamily="18" charset="0"/>
                  </a:endParaRPr>
                </a:p>
              </p:txBody>
            </p:sp>
            <p:sp>
              <p:nvSpPr>
                <p:cNvPr id="7264" name="Oval 385"/>
                <p:cNvSpPr/>
                <p:nvPr/>
              </p:nvSpPr>
              <p:spPr>
                <a:xfrm>
                  <a:off x="4045" y="788"/>
                  <a:ext cx="313" cy="95"/>
                </a:xfrm>
                <a:prstGeom prst="ellipse">
                  <a:avLst/>
                </a:prstGeom>
                <a:solidFill>
                  <a:schemeClr val="hlink"/>
                </a:solidFill>
                <a:ln w="12700" cap="flat" cmpd="sng">
                  <a:solidFill>
                    <a:schemeClr val="tx1"/>
                  </a:solidFill>
                  <a:prstDash val="solid"/>
                  <a:headEnd type="none" w="med" len="med"/>
                  <a:tailEnd type="none" w="med" len="med"/>
                </a:ln>
              </p:spPr>
              <p:txBody>
                <a:bodyPr wrap="none" anchor="ctr"/>
                <a:lstStyle/>
                <a:p>
                  <a:endParaRPr lang="zh-CN" altLang="en-US" dirty="0">
                    <a:latin typeface="Arial" panose="020B0604020202020204" pitchFamily="34" charset="0"/>
                  </a:endParaRPr>
                </a:p>
              </p:txBody>
            </p:sp>
            <p:grpSp>
              <p:nvGrpSpPr>
                <p:cNvPr id="7265" name="Group 386"/>
                <p:cNvGrpSpPr/>
                <p:nvPr/>
              </p:nvGrpSpPr>
              <p:grpSpPr>
                <a:xfrm>
                  <a:off x="4120" y="809"/>
                  <a:ext cx="156" cy="55"/>
                  <a:chOff x="2848" y="848"/>
                  <a:chExt cx="140" cy="98"/>
                </a:xfrm>
              </p:grpSpPr>
              <p:sp>
                <p:nvSpPr>
                  <p:cNvPr id="7276" name="Line 387"/>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277" name="Line 388"/>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278" name="Line 389"/>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grpSp>
              <p:nvGrpSpPr>
                <p:cNvPr id="7266" name="Group 390"/>
                <p:cNvGrpSpPr/>
                <p:nvPr/>
              </p:nvGrpSpPr>
              <p:grpSpPr>
                <a:xfrm flipV="1">
                  <a:off x="4120" y="808"/>
                  <a:ext cx="156" cy="56"/>
                  <a:chOff x="2848" y="848"/>
                  <a:chExt cx="140" cy="98"/>
                </a:xfrm>
              </p:grpSpPr>
              <p:sp>
                <p:nvSpPr>
                  <p:cNvPr id="7273" name="Line 391"/>
                  <p:cNvSpPr/>
                  <p:nvPr/>
                </p:nvSpPr>
                <p:spPr>
                  <a:xfrm flipV="1">
                    <a:off x="2848" y="848"/>
                    <a:ext cx="50" cy="2"/>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274" name="Line 392"/>
                  <p:cNvSpPr/>
                  <p:nvPr/>
                </p:nvSpPr>
                <p:spPr>
                  <a:xfrm>
                    <a:off x="2944" y="946"/>
                    <a:ext cx="44" cy="0"/>
                  </a:xfrm>
                  <a:prstGeom prst="line">
                    <a:avLst/>
                  </a:prstGeom>
                  <a:ln w="28575" cap="flat" cmpd="sng">
                    <a:solidFill>
                      <a:schemeClr val="tx1"/>
                    </a:solidFill>
                    <a:prstDash val="solid"/>
                    <a:headEnd type="none" w="med" len="med"/>
                    <a:tailEnd type="none" w="med" len="med"/>
                  </a:ln>
                </p:spPr>
                <p:txBody>
                  <a:bodyPr/>
                  <a:lstStyle/>
                  <a:p>
                    <a:endParaRPr lang="zh-CN" altLang="en-US"/>
                  </a:p>
                </p:txBody>
              </p:sp>
              <p:sp>
                <p:nvSpPr>
                  <p:cNvPr id="7275" name="Line 393"/>
                  <p:cNvSpPr/>
                  <p:nvPr/>
                </p:nvSpPr>
                <p:spPr>
                  <a:xfrm>
                    <a:off x="2894" y="850"/>
                    <a:ext cx="52" cy="96"/>
                  </a:xfrm>
                  <a:prstGeom prst="line">
                    <a:avLst/>
                  </a:prstGeom>
                  <a:ln w="28575" cap="flat" cmpd="sng">
                    <a:solidFill>
                      <a:schemeClr val="tx1"/>
                    </a:solidFill>
                    <a:prstDash val="solid"/>
                    <a:headEnd type="none" w="med" len="med"/>
                    <a:tailEnd type="none" w="med" len="med"/>
                  </a:ln>
                </p:spPr>
                <p:txBody>
                  <a:bodyPr/>
                  <a:lstStyle/>
                  <a:p>
                    <a:endParaRPr lang="zh-CN" altLang="en-US"/>
                  </a:p>
                </p:txBody>
              </p:sp>
            </p:grpSp>
            <p:sp>
              <p:nvSpPr>
                <p:cNvPr id="7267" name="Rectangle 394"/>
                <p:cNvSpPr/>
                <p:nvPr/>
              </p:nvSpPr>
              <p:spPr>
                <a:xfrm>
                  <a:off x="3996" y="732"/>
                  <a:ext cx="426" cy="306"/>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268" name="Rectangle 395"/>
                <p:cNvSpPr/>
                <p:nvPr/>
              </p:nvSpPr>
              <p:spPr>
                <a:xfrm>
                  <a:off x="3969" y="753"/>
                  <a:ext cx="435" cy="312"/>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269" name="Line 396"/>
                <p:cNvSpPr/>
                <p:nvPr/>
              </p:nvSpPr>
              <p:spPr>
                <a:xfrm>
                  <a:off x="3966" y="945"/>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70" name="Line 397"/>
                <p:cNvSpPr/>
                <p:nvPr/>
              </p:nvSpPr>
              <p:spPr>
                <a:xfrm>
                  <a:off x="3972" y="849"/>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71" name="Rectangle 398"/>
                <p:cNvSpPr/>
                <p:nvPr/>
              </p:nvSpPr>
              <p:spPr>
                <a:xfrm>
                  <a:off x="3966" y="756"/>
                  <a:ext cx="435" cy="93"/>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272" name="Text Box 399"/>
                <p:cNvSpPr txBox="1"/>
                <p:nvPr/>
              </p:nvSpPr>
              <p:spPr>
                <a:xfrm>
                  <a:off x="3937" y="633"/>
                  <a:ext cx="513" cy="422"/>
                </a:xfrm>
                <a:prstGeom prst="rect">
                  <a:avLst/>
                </a:prstGeom>
                <a:noFill/>
                <a:ln w="9525">
                  <a:noFill/>
                </a:ln>
              </p:spPr>
              <p:txBody>
                <a:bodyPr>
                  <a:spAutoFit/>
                </a:bodyPr>
                <a:lstStyle/>
                <a:p>
                  <a:pPr algn="ctr"/>
                  <a:endParaRPr lang="zh-CN" altLang="en-US" sz="1000" dirty="0">
                    <a:latin typeface="Comic Sans MS" panose="030F0702030302020204" pitchFamily="66" charset="0"/>
                  </a:endParaRPr>
                </a:p>
                <a:p>
                  <a:pPr algn="ctr"/>
                  <a:r>
                    <a:rPr lang="en-US" altLang="zh-CN" sz="1000" dirty="0">
                      <a:solidFill>
                        <a:schemeClr val="bg1"/>
                      </a:solidFill>
                      <a:latin typeface="Comic Sans MS" panose="030F0702030302020204" pitchFamily="66" charset="0"/>
                    </a:rPr>
                    <a:t>network</a:t>
                  </a: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grpSp>
        </p:grpSp>
        <p:grpSp>
          <p:nvGrpSpPr>
            <p:cNvPr id="7231" name="Group 400"/>
            <p:cNvGrpSpPr/>
            <p:nvPr/>
          </p:nvGrpSpPr>
          <p:grpSpPr>
            <a:xfrm>
              <a:off x="7995" y="2113"/>
              <a:ext cx="6035" cy="5897"/>
              <a:chOff x="2935" y="969"/>
              <a:chExt cx="2414" cy="2359"/>
            </a:xfrm>
          </p:grpSpPr>
          <p:grpSp>
            <p:nvGrpSpPr>
              <p:cNvPr id="7232" name="Group 401"/>
              <p:cNvGrpSpPr/>
              <p:nvPr/>
            </p:nvGrpSpPr>
            <p:grpSpPr>
              <a:xfrm>
                <a:off x="2935" y="969"/>
                <a:ext cx="541" cy="523"/>
                <a:chOff x="2935" y="969"/>
                <a:chExt cx="541" cy="523"/>
              </a:xfrm>
            </p:grpSpPr>
            <p:sp>
              <p:nvSpPr>
                <p:cNvPr id="7242" name="Rectangle 402"/>
                <p:cNvSpPr/>
                <p:nvPr/>
              </p:nvSpPr>
              <p:spPr>
                <a:xfrm>
                  <a:off x="3018" y="969"/>
                  <a:ext cx="426" cy="489"/>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243" name="Rectangle 403"/>
                <p:cNvSpPr/>
                <p:nvPr/>
              </p:nvSpPr>
              <p:spPr>
                <a:xfrm>
                  <a:off x="2997" y="984"/>
                  <a:ext cx="435" cy="50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244" name="Rectangle 404"/>
                <p:cNvSpPr/>
                <p:nvPr/>
              </p:nvSpPr>
              <p:spPr>
                <a:xfrm>
                  <a:off x="3000" y="1185"/>
                  <a:ext cx="432" cy="108"/>
                </a:xfrm>
                <a:prstGeom prst="rect">
                  <a:avLst/>
                </a:prstGeom>
                <a:solidFill>
                  <a:srgbClr val="FF0000"/>
                </a:solidFill>
                <a:ln w="9525">
                  <a:noFill/>
                </a:ln>
              </p:spPr>
              <p:txBody>
                <a:bodyPr wrap="none" anchor="ctr"/>
                <a:lstStyle/>
                <a:p>
                  <a:endParaRPr lang="zh-CN" altLang="en-US" dirty="0">
                    <a:latin typeface="Arial" panose="020B0604020202020204" pitchFamily="34" charset="0"/>
                  </a:endParaRPr>
                </a:p>
              </p:txBody>
            </p:sp>
            <p:sp>
              <p:nvSpPr>
                <p:cNvPr id="7245" name="Text Box 405"/>
                <p:cNvSpPr txBox="1"/>
                <p:nvPr/>
              </p:nvSpPr>
              <p:spPr>
                <a:xfrm>
                  <a:off x="2935" y="978"/>
                  <a:ext cx="541" cy="514"/>
                </a:xfrm>
                <a:prstGeom prst="rect">
                  <a:avLst/>
                </a:prstGeom>
                <a:noFill/>
                <a:ln w="9525">
                  <a:noFill/>
                </a:ln>
              </p:spPr>
              <p:txBody>
                <a:bodyPr>
                  <a:spAutoFit/>
                </a:bodyPr>
                <a:lstStyle/>
                <a:p>
                  <a:pPr algn="ctr"/>
                  <a:r>
                    <a:rPr lang="en-US" altLang="zh-CN" sz="1000" dirty="0">
                      <a:latin typeface="Comic Sans MS" panose="030F0702030302020204" pitchFamily="66" charset="0"/>
                    </a:rPr>
                    <a:t>application</a:t>
                  </a:r>
                </a:p>
                <a:p>
                  <a:pPr algn="ctr"/>
                  <a:r>
                    <a:rPr lang="en-US" altLang="zh-CN" sz="1000" dirty="0">
                      <a:latin typeface="Comic Sans MS" panose="030F0702030302020204" pitchFamily="66" charset="0"/>
                    </a:rPr>
                    <a:t>transport</a:t>
                  </a:r>
                </a:p>
                <a:p>
                  <a:pPr algn="ctr"/>
                  <a:r>
                    <a:rPr lang="en-US" altLang="zh-CN" sz="1000" dirty="0">
                      <a:solidFill>
                        <a:schemeClr val="bg1"/>
                      </a:solidFill>
                      <a:latin typeface="Comic Sans MS" panose="030F0702030302020204" pitchFamily="66" charset="0"/>
                    </a:rPr>
                    <a:t>network</a:t>
                  </a:r>
                  <a:endParaRPr lang="en-US" altLang="zh-CN" sz="1000" dirty="0">
                    <a:latin typeface="Comic Sans MS" panose="030F0702030302020204" pitchFamily="66" charset="0"/>
                  </a:endParaRP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sp>
              <p:nvSpPr>
                <p:cNvPr id="7246" name="Line 406"/>
                <p:cNvSpPr/>
                <p:nvPr/>
              </p:nvSpPr>
              <p:spPr>
                <a:xfrm>
                  <a:off x="2997" y="1194"/>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47" name="Line 407"/>
                <p:cNvSpPr/>
                <p:nvPr/>
              </p:nvSpPr>
              <p:spPr>
                <a:xfrm>
                  <a:off x="3003" y="1290"/>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48" name="Line 408"/>
                <p:cNvSpPr/>
                <p:nvPr/>
              </p:nvSpPr>
              <p:spPr>
                <a:xfrm>
                  <a:off x="3003" y="1374"/>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49" name="Line 409"/>
                <p:cNvSpPr/>
                <p:nvPr/>
              </p:nvSpPr>
              <p:spPr>
                <a:xfrm>
                  <a:off x="3003" y="1092"/>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grpSp>
            <p:nvGrpSpPr>
              <p:cNvPr id="7233" name="Group 410"/>
              <p:cNvGrpSpPr/>
              <p:nvPr/>
            </p:nvGrpSpPr>
            <p:grpSpPr>
              <a:xfrm>
                <a:off x="4816" y="2805"/>
                <a:ext cx="533" cy="523"/>
                <a:chOff x="2956" y="969"/>
                <a:chExt cx="533" cy="523"/>
              </a:xfrm>
            </p:grpSpPr>
            <p:sp>
              <p:nvSpPr>
                <p:cNvPr id="7234" name="Rectangle 411"/>
                <p:cNvSpPr/>
                <p:nvPr/>
              </p:nvSpPr>
              <p:spPr>
                <a:xfrm>
                  <a:off x="3018" y="969"/>
                  <a:ext cx="426" cy="489"/>
                </a:xfrm>
                <a:prstGeom prst="rect">
                  <a:avLst/>
                </a:prstGeom>
                <a:solidFill>
                  <a:schemeClr val="accent2"/>
                </a:solidFill>
                <a:ln w="9525">
                  <a:noFill/>
                </a:ln>
              </p:spPr>
              <p:txBody>
                <a:bodyPr wrap="none" anchor="ctr"/>
                <a:lstStyle/>
                <a:p>
                  <a:endParaRPr lang="zh-CN" altLang="en-US" dirty="0">
                    <a:latin typeface="Arial" panose="020B0604020202020204" pitchFamily="34" charset="0"/>
                  </a:endParaRPr>
                </a:p>
              </p:txBody>
            </p:sp>
            <p:sp>
              <p:nvSpPr>
                <p:cNvPr id="7235" name="Rectangle 412"/>
                <p:cNvSpPr/>
                <p:nvPr/>
              </p:nvSpPr>
              <p:spPr>
                <a:xfrm>
                  <a:off x="2997" y="984"/>
                  <a:ext cx="435" cy="504"/>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lstStyle/>
                <a:p>
                  <a:endParaRPr lang="zh-CN" altLang="en-US" dirty="0">
                    <a:latin typeface="Arial" panose="020B0604020202020204" pitchFamily="34" charset="0"/>
                  </a:endParaRPr>
                </a:p>
              </p:txBody>
            </p:sp>
            <p:sp>
              <p:nvSpPr>
                <p:cNvPr id="7236" name="Rectangle 413"/>
                <p:cNvSpPr/>
                <p:nvPr/>
              </p:nvSpPr>
              <p:spPr>
                <a:xfrm>
                  <a:off x="3000" y="1185"/>
                  <a:ext cx="432" cy="108"/>
                </a:xfrm>
                <a:prstGeom prst="rect">
                  <a:avLst/>
                </a:prstGeom>
                <a:solidFill>
                  <a:srgbClr val="FF0000"/>
                </a:solidFill>
                <a:ln w="9525">
                  <a:noFill/>
                </a:ln>
              </p:spPr>
              <p:txBody>
                <a:bodyPr wrap="none" anchor="ctr"/>
                <a:lstStyle/>
                <a:p>
                  <a:endParaRPr lang="zh-CN" altLang="en-US" dirty="0">
                    <a:latin typeface="Arial" panose="020B0604020202020204" pitchFamily="34" charset="0"/>
                  </a:endParaRPr>
                </a:p>
              </p:txBody>
            </p:sp>
            <p:sp>
              <p:nvSpPr>
                <p:cNvPr id="7237" name="Text Box 414"/>
                <p:cNvSpPr txBox="1"/>
                <p:nvPr/>
              </p:nvSpPr>
              <p:spPr>
                <a:xfrm>
                  <a:off x="2956" y="978"/>
                  <a:ext cx="533" cy="514"/>
                </a:xfrm>
                <a:prstGeom prst="rect">
                  <a:avLst/>
                </a:prstGeom>
                <a:noFill/>
                <a:ln w="9525">
                  <a:noFill/>
                </a:ln>
              </p:spPr>
              <p:txBody>
                <a:bodyPr>
                  <a:spAutoFit/>
                </a:bodyPr>
                <a:lstStyle/>
                <a:p>
                  <a:pPr algn="ctr"/>
                  <a:r>
                    <a:rPr lang="en-US" altLang="zh-CN" sz="1000" dirty="0">
                      <a:latin typeface="Comic Sans MS" panose="030F0702030302020204" pitchFamily="66" charset="0"/>
                    </a:rPr>
                    <a:t>application</a:t>
                  </a:r>
                </a:p>
                <a:p>
                  <a:pPr algn="ctr"/>
                  <a:r>
                    <a:rPr lang="en-US" altLang="zh-CN" sz="1000" dirty="0">
                      <a:latin typeface="Comic Sans MS" panose="030F0702030302020204" pitchFamily="66" charset="0"/>
                    </a:rPr>
                    <a:t>transport</a:t>
                  </a:r>
                </a:p>
                <a:p>
                  <a:pPr algn="ctr"/>
                  <a:r>
                    <a:rPr lang="en-US" altLang="zh-CN" sz="1000" dirty="0">
                      <a:solidFill>
                        <a:schemeClr val="bg1"/>
                      </a:solidFill>
                      <a:latin typeface="Comic Sans MS" panose="030F0702030302020204" pitchFamily="66" charset="0"/>
                    </a:rPr>
                    <a:t>network</a:t>
                  </a:r>
                  <a:endParaRPr lang="en-US" altLang="zh-CN" sz="1000" dirty="0">
                    <a:latin typeface="Comic Sans MS" panose="030F0702030302020204" pitchFamily="66" charset="0"/>
                  </a:endParaRPr>
                </a:p>
                <a:p>
                  <a:pPr algn="ctr"/>
                  <a:r>
                    <a:rPr lang="en-US" altLang="zh-CN" sz="1000" dirty="0">
                      <a:latin typeface="Comic Sans MS" panose="030F0702030302020204" pitchFamily="66" charset="0"/>
                    </a:rPr>
                    <a:t>data link</a:t>
                  </a:r>
                </a:p>
                <a:p>
                  <a:pPr algn="ctr"/>
                  <a:r>
                    <a:rPr lang="en-US" altLang="zh-CN" sz="1000" dirty="0">
                      <a:latin typeface="Comic Sans MS" panose="030F0702030302020204" pitchFamily="66" charset="0"/>
                    </a:rPr>
                    <a:t>physical</a:t>
                  </a:r>
                  <a:endParaRPr lang="en-US" altLang="zh-CN" dirty="0">
                    <a:latin typeface="Times New Roman" panose="02020603050405020304" pitchFamily="18" charset="0"/>
                  </a:endParaRPr>
                </a:p>
              </p:txBody>
            </p:sp>
            <p:sp>
              <p:nvSpPr>
                <p:cNvPr id="7238" name="Line 415"/>
                <p:cNvSpPr/>
                <p:nvPr/>
              </p:nvSpPr>
              <p:spPr>
                <a:xfrm>
                  <a:off x="2997" y="1194"/>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39" name="Line 416"/>
                <p:cNvSpPr/>
                <p:nvPr/>
              </p:nvSpPr>
              <p:spPr>
                <a:xfrm>
                  <a:off x="3003" y="1290"/>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40" name="Line 417"/>
                <p:cNvSpPr/>
                <p:nvPr/>
              </p:nvSpPr>
              <p:spPr>
                <a:xfrm>
                  <a:off x="3003" y="1374"/>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sp>
              <p:nvSpPr>
                <p:cNvPr id="7241" name="Line 418"/>
                <p:cNvSpPr/>
                <p:nvPr/>
              </p:nvSpPr>
              <p:spPr>
                <a:xfrm>
                  <a:off x="3003" y="1092"/>
                  <a:ext cx="435" cy="3"/>
                </a:xfrm>
                <a:prstGeom prst="line">
                  <a:avLst/>
                </a:prstGeom>
                <a:ln w="12700" cap="flat" cmpd="sng">
                  <a:solidFill>
                    <a:schemeClr val="tx1"/>
                  </a:solidFill>
                  <a:prstDash val="solid"/>
                  <a:headEnd type="none" w="med" len="med"/>
                  <a:tailEnd type="none" w="med" len="med"/>
                </a:ln>
              </p:spPr>
              <p:txBody>
                <a:bodyPr/>
                <a:lstStyle/>
                <a:p>
                  <a:endParaRPr lang="zh-CN" altLang="en-US"/>
                </a:p>
              </p:txBody>
            </p:sp>
          </p:grpSp>
        </p:grpSp>
      </p:gr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316"/>
                                        </p:tgtEl>
                                        <p:attrNameLst>
                                          <p:attrName>style.visibility</p:attrName>
                                        </p:attrNameLst>
                                      </p:cBhvr>
                                      <p:to>
                                        <p:strVal val="visible"/>
                                      </p:to>
                                    </p:set>
                                    <p:animEffect transition="in" filter="fade">
                                      <p:cBhvr>
                                        <p:cTn id="11" dur="1000"/>
                                        <p:tgtEl>
                                          <p:spTgt spid="13316"/>
                                        </p:tgtEl>
                                      </p:cBhvr>
                                    </p:animEffect>
                                    <p:anim calcmode="lin" valueType="num">
                                      <p:cBhvr>
                                        <p:cTn id="12" dur="1000" fill="hold"/>
                                        <p:tgtEl>
                                          <p:spTgt spid="13316"/>
                                        </p:tgtEl>
                                        <p:attrNameLst>
                                          <p:attrName>ppt_x</p:attrName>
                                        </p:attrNameLst>
                                      </p:cBhvr>
                                      <p:tavLst>
                                        <p:tav tm="0">
                                          <p:val>
                                            <p:strVal val="#ppt_x"/>
                                          </p:val>
                                        </p:tav>
                                        <p:tav tm="100000">
                                          <p:val>
                                            <p:strVal val="#ppt_x"/>
                                          </p:val>
                                        </p:tav>
                                      </p:tavLst>
                                    </p:anim>
                                    <p:anim calcmode="lin" valueType="num">
                                      <p:cBhvr>
                                        <p:cTn id="13" dur="1000" fill="hold"/>
                                        <p:tgtEl>
                                          <p:spTgt spid="1331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000"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par>
                          <p:cTn id="18" fill="hold">
                            <p:stCondLst>
                              <p:cond delay="2500"/>
                            </p:stCondLst>
                            <p:childTnLst>
                              <p:par>
                                <p:cTn id="19" presetID="42"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3316"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688850" y="286473"/>
            <a:ext cx="3590727"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下一代互联网</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IPv6</a:t>
            </a:r>
            <a:endPar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8"/>
          <p:cNvSpPr txBox="1"/>
          <p:nvPr/>
        </p:nvSpPr>
        <p:spPr>
          <a:xfrm>
            <a:off x="688851" y="906290"/>
            <a:ext cx="3214076" cy="540341"/>
          </a:xfrm>
          <a:prstGeom prst="rect">
            <a:avLst/>
          </a:prstGeom>
          <a:noFill/>
          <a:ln w="9525">
            <a:noFill/>
          </a:ln>
        </p:spPr>
        <p:txBody>
          <a:bodyPr wrap="square">
            <a:spAutoFit/>
          </a:bodyPr>
          <a:lstStyle/>
          <a:p>
            <a:pPr>
              <a:lnSpc>
                <a:spcPct val="150000"/>
              </a:lnSpc>
            </a:pPr>
            <a:r>
              <a:rPr 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4.4.5 </a:t>
            </a:r>
            <a:r>
              <a:rPr lang="en-US" altLang="zh-CN" sz="2200" b="1" dirty="0">
                <a:latin typeface="Times New Roman" panose="02020603050405020304" pitchFamily="18" charset="0"/>
                <a:ea typeface="微软雅黑" panose="020B0503020204020204" pitchFamily="34" charset="-122"/>
                <a:cs typeface="微软雅黑" panose="020B0503020204020204" pitchFamily="34" charset="-122"/>
                <a:sym typeface="+mn-ea"/>
              </a:rPr>
              <a:t>IPv6</a:t>
            </a:r>
            <a:r>
              <a:rPr lang="zh-CN" alt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分组头格式</a:t>
            </a:r>
            <a:endParaRPr lang="zh-CN" altLang="en-US" sz="2200" b="1" dirty="0">
              <a:solidFill>
                <a:srgbClr val="FF0000"/>
              </a:solidFill>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graphicFrame>
        <p:nvGraphicFramePr>
          <p:cNvPr id="13" name="表格 12">
            <a:extLst>
              <a:ext uri="{FF2B5EF4-FFF2-40B4-BE49-F238E27FC236}">
                <a16:creationId xmlns:a16="http://schemas.microsoft.com/office/drawing/2014/main" id="{78C12DE6-0402-4376-8DAC-3A1A0085BBC2}"/>
              </a:ext>
            </a:extLst>
          </p:cNvPr>
          <p:cNvGraphicFramePr>
            <a:graphicFrameLocks noGrp="1"/>
          </p:cNvGraphicFramePr>
          <p:nvPr>
            <p:extLst>
              <p:ext uri="{D42A27DB-BD31-4B8C-83A1-F6EECF244321}">
                <p14:modId xmlns:p14="http://schemas.microsoft.com/office/powerpoint/2010/main" val="2869253963"/>
              </p:ext>
            </p:extLst>
          </p:nvPr>
        </p:nvGraphicFramePr>
        <p:xfrm>
          <a:off x="688848" y="1691881"/>
          <a:ext cx="10890577" cy="4772025"/>
        </p:xfrm>
        <a:graphic>
          <a:graphicData uri="http://schemas.openxmlformats.org/drawingml/2006/table">
            <a:tbl>
              <a:tblPr/>
              <a:tblGrid>
                <a:gridCol w="2072194">
                  <a:extLst>
                    <a:ext uri="{9D8B030D-6E8A-4147-A177-3AD203B41FA5}">
                      <a16:colId xmlns:a16="http://schemas.microsoft.com/office/drawing/2014/main" val="20000"/>
                    </a:ext>
                  </a:extLst>
                </a:gridCol>
                <a:gridCol w="8818383">
                  <a:extLst>
                    <a:ext uri="{9D8B030D-6E8A-4147-A177-3AD203B41FA5}">
                      <a16:colId xmlns:a16="http://schemas.microsoft.com/office/drawing/2014/main" val="20001"/>
                    </a:ext>
                  </a:extLst>
                </a:gridCol>
              </a:tblGrid>
              <a:tr h="274674">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字</a:t>
                      </a:r>
                      <a:r>
                        <a:rPr kumimoji="0"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段</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含</a:t>
                      </a:r>
                      <a:r>
                        <a:rPr kumimoji="0"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  </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义</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extLst>
                  <a:ext uri="{0D108BD9-81ED-4DB2-BD59-A6C34878D82A}">
                    <a16:rowId xmlns:a16="http://schemas.microsoft.com/office/drawing/2014/main" val="10000"/>
                  </a:ext>
                </a:extLst>
              </a:tr>
              <a:tr h="452498">
                <a:tc>
                  <a:txBody>
                    <a:bodyPr/>
                    <a:lstStyle>
                      <a:lvl1pPr marL="0" indent="26988"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26988"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版本号</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表示协议版本，值为</a:t>
                      </a:r>
                      <a:r>
                        <a:rPr kumimoji="0"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6</a:t>
                      </a:r>
                      <a:r>
                        <a:rPr kumimoji="0" 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extLst>
                  <a:ext uri="{0D108BD9-81ED-4DB2-BD59-A6C34878D82A}">
                    <a16:rowId xmlns:a16="http://schemas.microsoft.com/office/drawing/2014/main" val="10001"/>
                  </a:ext>
                </a:extLst>
              </a:tr>
              <a:tr h="411535">
                <a:tc>
                  <a:txBody>
                    <a:bodyPr/>
                    <a:lstStyle>
                      <a:lvl1pPr marL="0" indent="26988"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26988" algn="ctr" defTabSz="914400" rtl="0" eaLnBrk="1" fontAlgn="base" latinLnBrk="0" hangingPunct="1">
                        <a:lnSpc>
                          <a:spcPct val="15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流量等级（</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8</a:t>
                      </a:r>
                      <a:r>
                        <a:rPr kumimoji="0"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位</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用于</a:t>
                      </a:r>
                      <a:r>
                        <a:rPr kumimoji="0"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QoS</a:t>
                      </a:r>
                      <a:r>
                        <a:rPr kumimoji="0" 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。类似于</a:t>
                      </a:r>
                      <a:r>
                        <a:rPr kumimoji="0"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IPv4</a:t>
                      </a:r>
                      <a:r>
                        <a:rPr kumimoji="0" 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的服务类型字段。</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extLst>
                  <a:ext uri="{0D108BD9-81ED-4DB2-BD59-A6C34878D82A}">
                    <a16:rowId xmlns:a16="http://schemas.microsoft.com/office/drawing/2014/main" val="10002"/>
                  </a:ext>
                </a:extLst>
              </a:tr>
              <a:tr h="957390">
                <a:tc>
                  <a:txBody>
                    <a:bodyPr/>
                    <a:lstStyle>
                      <a:lvl1pPr marL="0" indent="26988"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26988"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流标签</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26988"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20</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位）</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标识同一个流中的报文。一个</a:t>
                      </a:r>
                      <a:r>
                        <a:rPr kumimoji="0" lang="zh-CN" altLang="en-US"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流</a:t>
                      </a:r>
                      <a:r>
                        <a:rPr kumimoji="0" lang="zh-CN" altLang="en-US"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的分组具有相同的流标记，它们在经过</a:t>
                      </a:r>
                      <a:r>
                        <a:rPr kumimoji="0"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IPv6</a:t>
                      </a:r>
                      <a:r>
                        <a:rPr kumimoji="0" 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网络多个路由器时，要提供符合分组头中</a:t>
                      </a:r>
                      <a:r>
                        <a:rPr kumimoji="0" lang="zh-CN" altLang="en-US"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流量等级</a:t>
                      </a:r>
                      <a:r>
                        <a:rPr kumimoji="0" lang="zh-CN" altLang="en-US"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字段所要求的</a:t>
                      </a:r>
                      <a:r>
                        <a:rPr kumimoji="0"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QoS</a:t>
                      </a:r>
                      <a:r>
                        <a:rPr kumimoji="0" 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服务。</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extLst>
                  <a:ext uri="{0D108BD9-81ED-4DB2-BD59-A6C34878D82A}">
                    <a16:rowId xmlns:a16="http://schemas.microsoft.com/office/drawing/2014/main" val="10003"/>
                  </a:ext>
                </a:extLst>
              </a:tr>
              <a:tr h="576339">
                <a:tc>
                  <a:txBody>
                    <a:bodyPr/>
                    <a:lstStyle>
                      <a:lvl1pPr marL="0" indent="26988"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26988"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载荷长度</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26988"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16</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位）</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IPv6</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分组基本头部后所包含的字节数。有效载荷长度包括扩展报头和高层</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PDU</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extLst>
                  <a:ext uri="{0D108BD9-81ED-4DB2-BD59-A6C34878D82A}">
                    <a16:rowId xmlns:a16="http://schemas.microsoft.com/office/drawing/2014/main" val="10004"/>
                  </a:ext>
                </a:extLst>
              </a:tr>
              <a:tr h="549348">
                <a:tc>
                  <a:txBody>
                    <a:bodyPr/>
                    <a:lstStyle>
                      <a:lvl1pPr marL="0" indent="26988"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26988"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下一报头</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endParaRPr>
                    </a:p>
                    <a:p>
                      <a:pPr marL="0" marR="0" lvl="0" indent="26988"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8</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位）</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指明报头后接的分组头部类型，若存在扩展头，则表示第一个扩展头的类型，否则表示其上层协议的类型</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extLst>
                  <a:ext uri="{0D108BD9-81ED-4DB2-BD59-A6C34878D82A}">
                    <a16:rowId xmlns:a16="http://schemas.microsoft.com/office/drawing/2014/main" val="10005"/>
                  </a:ext>
                </a:extLst>
              </a:tr>
              <a:tr h="823069">
                <a:tc>
                  <a:txBody>
                    <a:bodyPr/>
                    <a:lstStyle>
                      <a:lvl1pPr marL="0" indent="26988"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26988"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跳数限制（</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8</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位）</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类似于</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IPv4</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中的</a:t>
                      </a:r>
                      <a:r>
                        <a:rPr kumimoji="0" lang="en-US" altLang="zh-CN" sz="1800" b="1" i="0" u="none" strike="noStrike" cap="none" normalizeH="0" baseline="0" dirty="0">
                          <a:ln>
                            <a:noFill/>
                          </a:ln>
                          <a:solidFill>
                            <a:srgbClr val="FF0000"/>
                          </a:solidFill>
                          <a:effectLst/>
                          <a:latin typeface="Times New Roman" panose="02020603050405020304" pitchFamily="18" charset="0"/>
                          <a:ea typeface="黑体" panose="02010609060101010101" pitchFamily="49" charset="-122"/>
                          <a:cs typeface="Times New Roman" panose="02020603050405020304" pitchFamily="18" charset="0"/>
                        </a:rPr>
                        <a:t>TTL</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，分组每经过一个路由器，数值减</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。当该字段值减为</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0</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，路由器向源结点发送</a:t>
                      </a:r>
                      <a:r>
                        <a:rPr kumimoji="0"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超时</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跳数限制超时</a:t>
                      </a:r>
                      <a:r>
                        <a:rPr kumimoji="0" lang="zh-CN" altLang="en-US"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ICMPv6</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报文，并丢弃该分组</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extLst>
                  <a:ext uri="{0D108BD9-81ED-4DB2-BD59-A6C34878D82A}">
                    <a16:rowId xmlns:a16="http://schemas.microsoft.com/office/drawing/2014/main" val="10006"/>
                  </a:ext>
                </a:extLst>
              </a:tr>
              <a:tr h="274674">
                <a:tc>
                  <a:txBody>
                    <a:bodyPr/>
                    <a:lstStyle>
                      <a:lvl1pPr marL="0" indent="26988"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26988"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源地址（</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128</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位）</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标识该分组的源地址。</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extLst>
                  <a:ext uri="{0D108BD9-81ED-4DB2-BD59-A6C34878D82A}">
                    <a16:rowId xmlns:a16="http://schemas.microsoft.com/office/drawing/2014/main" val="10007"/>
                  </a:ext>
                </a:extLst>
              </a:tr>
              <a:tr h="452498">
                <a:tc>
                  <a:txBody>
                    <a:bodyPr/>
                    <a:lstStyle>
                      <a:lvl1pPr marL="0" indent="26988"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26988"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目的地址（</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128</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位）</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标识该分组的目的地址。</a:t>
                      </a:r>
                    </a:p>
                  </a:txBody>
                  <a:tcPr marL="68577" marR="6857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356458832"/>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688850" y="286473"/>
            <a:ext cx="3590727"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下一代互联网</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IPv6</a:t>
            </a:r>
            <a:endPar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8"/>
          <p:cNvSpPr txBox="1"/>
          <p:nvPr/>
        </p:nvSpPr>
        <p:spPr>
          <a:xfrm>
            <a:off x="688851" y="906290"/>
            <a:ext cx="4668195" cy="540148"/>
          </a:xfrm>
          <a:prstGeom prst="rect">
            <a:avLst/>
          </a:prstGeom>
          <a:noFill/>
          <a:ln w="9525">
            <a:noFill/>
          </a:ln>
        </p:spPr>
        <p:txBody>
          <a:bodyPr wrap="square">
            <a:spAutoFit/>
          </a:bodyPr>
          <a:lstStyle/>
          <a:p>
            <a:pPr>
              <a:lnSpc>
                <a:spcPct val="150000"/>
              </a:lnSpc>
            </a:pPr>
            <a:r>
              <a:rPr 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4.4.6 </a:t>
            </a:r>
            <a:r>
              <a:rPr lang="en-US" altLang="zh-CN" sz="2200" b="1" dirty="0">
                <a:latin typeface="Times New Roman" panose="02020603050405020304" pitchFamily="18" charset="0"/>
                <a:ea typeface="微软雅黑" panose="020B0503020204020204" pitchFamily="34" charset="-122"/>
                <a:cs typeface="微软雅黑" panose="020B0503020204020204" pitchFamily="34" charset="-122"/>
                <a:sym typeface="+mn-ea"/>
              </a:rPr>
              <a:t>IPv6</a:t>
            </a:r>
            <a:r>
              <a:rPr lang="zh-CN" alt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分组头与</a:t>
            </a:r>
            <a:r>
              <a:rPr lang="en-US" altLang="zh-CN" sz="2200" b="1" dirty="0">
                <a:latin typeface="Times New Roman" panose="02020603050405020304" pitchFamily="18" charset="0"/>
                <a:ea typeface="微软雅黑" panose="020B0503020204020204" pitchFamily="34" charset="-122"/>
                <a:cs typeface="微软雅黑" panose="020B0503020204020204" pitchFamily="34" charset="-122"/>
                <a:sym typeface="+mn-ea"/>
              </a:rPr>
              <a:t>IPv4</a:t>
            </a:r>
            <a:r>
              <a:rPr lang="zh-CN" alt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分组头</a:t>
            </a:r>
            <a:r>
              <a:rPr lang="zh-CN" altLang="en-US" sz="2200" b="1" dirty="0">
                <a:solidFill>
                  <a:srgbClr val="FF0000"/>
                </a:solidFill>
                <a:latin typeface="Times New Roman" panose="02020603050405020304" pitchFamily="18" charset="0"/>
                <a:ea typeface="微软雅黑" panose="020B0503020204020204" pitchFamily="34" charset="-122"/>
                <a:cs typeface="微软雅黑" panose="020B0503020204020204" pitchFamily="34" charset="-122"/>
                <a:sym typeface="+mn-ea"/>
              </a:rPr>
              <a:t>对比</a:t>
            </a:r>
          </a:p>
        </p:txBody>
      </p:sp>
      <p:graphicFrame>
        <p:nvGraphicFramePr>
          <p:cNvPr id="10" name="表格 9">
            <a:extLst>
              <a:ext uri="{FF2B5EF4-FFF2-40B4-BE49-F238E27FC236}">
                <a16:creationId xmlns:a16="http://schemas.microsoft.com/office/drawing/2014/main" id="{8443EA30-1641-4094-A5F2-92B586F9E04D}"/>
              </a:ext>
            </a:extLst>
          </p:cNvPr>
          <p:cNvGraphicFramePr>
            <a:graphicFrameLocks noGrp="1"/>
          </p:cNvGraphicFramePr>
          <p:nvPr>
            <p:extLst>
              <p:ext uri="{D42A27DB-BD31-4B8C-83A1-F6EECF244321}">
                <p14:modId xmlns:p14="http://schemas.microsoft.com/office/powerpoint/2010/main" val="2551921307"/>
              </p:ext>
            </p:extLst>
          </p:nvPr>
        </p:nvGraphicFramePr>
        <p:xfrm>
          <a:off x="688850" y="1667983"/>
          <a:ext cx="10654171" cy="4622801"/>
        </p:xfrm>
        <a:graphic>
          <a:graphicData uri="http://schemas.openxmlformats.org/drawingml/2006/table">
            <a:tbl>
              <a:tblPr/>
              <a:tblGrid>
                <a:gridCol w="1844707">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73077">
                  <a:extLst>
                    <a:ext uri="{9D8B030D-6E8A-4147-A177-3AD203B41FA5}">
                      <a16:colId xmlns:a16="http://schemas.microsoft.com/office/drawing/2014/main" val="20002"/>
                    </a:ext>
                  </a:extLst>
                </a:gridCol>
                <a:gridCol w="3810307">
                  <a:extLst>
                    <a:ext uri="{9D8B030D-6E8A-4147-A177-3AD203B41FA5}">
                      <a16:colId xmlns:a16="http://schemas.microsoft.com/office/drawing/2014/main" val="20003"/>
                    </a:ext>
                  </a:extLst>
                </a:gridCol>
              </a:tblGrid>
              <a:tr h="504860">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IPv4</a:t>
                      </a:r>
                      <a:r>
                        <a:rPr kumimoji="0" 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头字段</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作</a:t>
                      </a:r>
                      <a:r>
                        <a:rPr kumimoji="0" lang="zh-CN" altLang="en-US"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用</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IPv6</a:t>
                      </a:r>
                      <a:r>
                        <a:rPr kumimoji="0" 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头字段</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作</a:t>
                      </a:r>
                      <a:r>
                        <a:rPr kumimoji="0" lang="zh-CN" altLang="en-US"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用</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extLst>
                  <a:ext uri="{0D108BD9-81ED-4DB2-BD59-A6C34878D82A}">
                    <a16:rowId xmlns:a16="http://schemas.microsoft.com/office/drawing/2014/main" val="10000"/>
                  </a:ext>
                </a:extLst>
              </a:tr>
              <a:tr h="274657">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版本（</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a:t>
                      </a: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协议版本号，</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a:t>
                      </a:r>
                      <a:endParaRPr kumimoji="0" lang="zh-CN"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版本（</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a:t>
                      </a: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协议版本号，</a:t>
                      </a: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=6</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extLst>
                  <a:ext uri="{0D108BD9-81ED-4DB2-BD59-A6C34878D82A}">
                    <a16:rowId xmlns:a16="http://schemas.microsoft.com/office/drawing/2014/main" val="10001"/>
                  </a:ext>
                </a:extLst>
              </a:tr>
              <a:tr h="823016">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分组头长度</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以</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a:t>
                      </a: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字节为单位的分组头长度数，包括分组头选项</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extLst>
                  <a:ext uri="{0D108BD9-81ED-4DB2-BD59-A6C34878D82A}">
                    <a16:rowId xmlns:a16="http://schemas.microsoft.com/office/drawing/2014/main" val="10002"/>
                  </a:ext>
                </a:extLst>
              </a:tr>
              <a:tr h="823016">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服务类型（</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8</a:t>
                      </a: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优先级，可靠性与延迟参数</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流量等级（</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8</a:t>
                      </a: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0-7</a:t>
                      </a: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表示阻塞时允许延时处理，</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8-15</a:t>
                      </a: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表示是优先级较高的实时业务</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extLst>
                  <a:ext uri="{0D108BD9-81ED-4DB2-BD59-A6C34878D82A}">
                    <a16:rowId xmlns:a16="http://schemas.microsoft.com/office/drawing/2014/main" val="10003"/>
                  </a:ext>
                </a:extLst>
              </a:tr>
              <a:tr h="549313">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流标记（</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20</a:t>
                      </a: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路由器根据流标记在连接时采用不同策略</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extLst>
                  <a:ext uri="{0D108BD9-81ED-4DB2-BD59-A6C34878D82A}">
                    <a16:rowId xmlns:a16="http://schemas.microsoft.com/office/drawing/2014/main" val="10004"/>
                  </a:ext>
                </a:extLst>
              </a:tr>
              <a:tr h="549313">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总长度（</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16</a:t>
                      </a: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以字节为单位的分组总长度</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有效载荷长度（</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16</a:t>
                      </a: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表示包括扩展报头和高层</a:t>
                      </a: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PDU</a:t>
                      </a: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的有效载荷长度</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extLst>
                  <a:ext uri="{0D108BD9-81ED-4DB2-BD59-A6C34878D82A}">
                    <a16:rowId xmlns:a16="http://schemas.microsoft.com/office/drawing/2014/main" val="10005"/>
                  </a:ext>
                </a:extLst>
              </a:tr>
              <a:tr h="549313">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标识（</a:t>
                      </a: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16</a:t>
                      </a:r>
                      <a:r>
                        <a:rPr kumimoji="0" 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标识属于同一分组的不同分组</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extLst>
                  <a:ext uri="{0D108BD9-81ED-4DB2-BD59-A6C34878D82A}">
                    <a16:rowId xmlns:a16="http://schemas.microsoft.com/office/drawing/2014/main" val="10006"/>
                  </a:ext>
                </a:extLst>
              </a:tr>
              <a:tr h="549313">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标志（</a:t>
                      </a: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3</a:t>
                      </a:r>
                      <a:r>
                        <a:rPr kumimoji="0" 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表示分组还有分段或不能分段</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6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6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21794036"/>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688850" y="286473"/>
            <a:ext cx="3590727" cy="497124"/>
          </a:xfrm>
          <a:prstGeom prst="rect">
            <a:avLst/>
          </a:prstGeom>
          <a:noFill/>
        </p:spPr>
        <p:txBody>
          <a:bodyPr wrap="none" lIns="0" tIns="0" rIns="0" rtlCol="0">
            <a:spAutoFit/>
          </a:bodyPr>
          <a:lstStyle/>
          <a:p>
            <a:pPr>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下一代互联网</a:t>
            </a:r>
            <a:r>
              <a:rPr lang="en-US" altLang="zh-CN"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IPv6</a:t>
            </a:r>
            <a:endPar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0" name="表格 9">
            <a:extLst>
              <a:ext uri="{FF2B5EF4-FFF2-40B4-BE49-F238E27FC236}">
                <a16:creationId xmlns:a16="http://schemas.microsoft.com/office/drawing/2014/main" id="{8443EA30-1641-4094-A5F2-92B586F9E04D}"/>
              </a:ext>
            </a:extLst>
          </p:cNvPr>
          <p:cNvGraphicFramePr>
            <a:graphicFrameLocks noGrp="1"/>
          </p:cNvGraphicFramePr>
          <p:nvPr>
            <p:extLst>
              <p:ext uri="{D42A27DB-BD31-4B8C-83A1-F6EECF244321}">
                <p14:modId xmlns:p14="http://schemas.microsoft.com/office/powerpoint/2010/main" val="3424508690"/>
              </p:ext>
            </p:extLst>
          </p:nvPr>
        </p:nvGraphicFramePr>
        <p:xfrm>
          <a:off x="688850" y="1667983"/>
          <a:ext cx="10654171" cy="4934212"/>
        </p:xfrm>
        <a:graphic>
          <a:graphicData uri="http://schemas.openxmlformats.org/drawingml/2006/table">
            <a:tbl>
              <a:tblPr/>
              <a:tblGrid>
                <a:gridCol w="2018666">
                  <a:extLst>
                    <a:ext uri="{9D8B030D-6E8A-4147-A177-3AD203B41FA5}">
                      <a16:colId xmlns:a16="http://schemas.microsoft.com/office/drawing/2014/main" val="20000"/>
                    </a:ext>
                  </a:extLst>
                </a:gridCol>
                <a:gridCol w="3425655">
                  <a:extLst>
                    <a:ext uri="{9D8B030D-6E8A-4147-A177-3AD203B41FA5}">
                      <a16:colId xmlns:a16="http://schemas.microsoft.com/office/drawing/2014/main" val="20001"/>
                    </a:ext>
                  </a:extLst>
                </a:gridCol>
                <a:gridCol w="2002759">
                  <a:extLst>
                    <a:ext uri="{9D8B030D-6E8A-4147-A177-3AD203B41FA5}">
                      <a16:colId xmlns:a16="http://schemas.microsoft.com/office/drawing/2014/main" val="20002"/>
                    </a:ext>
                  </a:extLst>
                </a:gridCol>
                <a:gridCol w="3207091">
                  <a:extLst>
                    <a:ext uri="{9D8B030D-6E8A-4147-A177-3AD203B41FA5}">
                      <a16:colId xmlns:a16="http://schemas.microsoft.com/office/drawing/2014/main" val="20003"/>
                    </a:ext>
                  </a:extLst>
                </a:gridCol>
              </a:tblGrid>
              <a:tr h="504860">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IPv4</a:t>
                      </a:r>
                      <a:r>
                        <a:rPr kumimoji="0" 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头字段</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作</a:t>
                      </a:r>
                      <a:r>
                        <a:rPr kumimoji="0" lang="zh-CN" altLang="en-US"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用</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IPv6</a:t>
                      </a:r>
                      <a:r>
                        <a:rPr kumimoji="0" 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头字段</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marL="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defRPr sz="1800" kern="1200">
                          <a:solidFill>
                            <a:srgbClr val="404040"/>
                          </a:solidFill>
                          <a:latin typeface="Calibri" panose="020F0502020204030204" pitchFamily="34" charset="0"/>
                        </a:defRPr>
                      </a:lvl1pPr>
                      <a:lvl2pPr marL="742950" indent="-285750" algn="l" defTabSz="914400" rtl="0" eaLnBrk="1" latinLnBrk="0" hangingPunct="1">
                        <a:lnSpc>
                          <a:spcPct val="90000"/>
                        </a:lnSpc>
                        <a:spcBef>
                          <a:spcPts val="200"/>
                        </a:spcBef>
                        <a:spcAft>
                          <a:spcPts val="400"/>
                        </a:spcAft>
                        <a:buClr>
                          <a:schemeClr val="accent1"/>
                        </a:buClr>
                        <a:buFont typeface="Calibri" panose="020F0502020204030204" pitchFamily="34" charset="0"/>
                        <a:defRPr sz="1600" kern="1200">
                          <a:solidFill>
                            <a:srgbClr val="404040"/>
                          </a:solidFill>
                          <a:latin typeface="Calibri" panose="020F0502020204030204" pitchFamily="34" charset="0"/>
                        </a:defRPr>
                      </a:lvl2pPr>
                      <a:lvl3pPr marL="1143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3pPr>
                      <a:lvl4pPr marL="16002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4pPr>
                      <a:lvl5pPr marL="20574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5pPr>
                      <a:lvl6pPr marL="25146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6pPr>
                      <a:lvl7pPr marL="29718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7pPr>
                      <a:lvl8pPr marL="34290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8pPr>
                      <a:lvl9pPr marL="3886200" indent="-228600" algn="l" defTabSz="914400" rtl="0" eaLnBrk="0" fontAlgn="base" latinLnBrk="0" hangingPunct="0">
                        <a:lnSpc>
                          <a:spcPct val="90000"/>
                        </a:lnSpc>
                        <a:spcBef>
                          <a:spcPts val="200"/>
                        </a:spcBef>
                        <a:spcAft>
                          <a:spcPts val="400"/>
                        </a:spcAft>
                        <a:buClr>
                          <a:schemeClr val="accent1"/>
                        </a:buClr>
                        <a:buFont typeface="Calibri" panose="020F0502020204030204" pitchFamily="34" charset="0"/>
                        <a:defRPr sz="1200" kern="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作</a:t>
                      </a:r>
                      <a:r>
                        <a:rPr kumimoji="0" lang="zh-CN" altLang="en-US"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r>
                        <a:rPr kumimoji="0" lang="zh-CN" sz="18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用</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extLst>
                  <a:ext uri="{0D108BD9-81ED-4DB2-BD59-A6C34878D82A}">
                    <a16:rowId xmlns:a16="http://schemas.microsoft.com/office/drawing/2014/main" val="10000"/>
                  </a:ext>
                </a:extLst>
              </a:tr>
              <a:tr h="369635">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段偏移（</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13</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分段的偏移量</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extLst>
                  <a:ext uri="{0D108BD9-81ED-4DB2-BD59-A6C34878D82A}">
                    <a16:rowId xmlns:a16="http://schemas.microsoft.com/office/drawing/2014/main" val="10001"/>
                  </a:ext>
                </a:extLst>
              </a:tr>
              <a:tr h="436542">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下一个报头</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表示下一个扩展报头或传输层协议类型</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extLst>
                  <a:ext uri="{0D108BD9-81ED-4DB2-BD59-A6C34878D82A}">
                    <a16:rowId xmlns:a16="http://schemas.microsoft.com/office/drawing/2014/main" val="10002"/>
                  </a:ext>
                </a:extLst>
              </a:tr>
              <a:tr h="735981">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生存时间（</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8</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分组在网络中以秒为单位的寿命</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跳数限制（</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8</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分组在网络中经过路由器最多转发的次数</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extLst>
                  <a:ext uri="{0D108BD9-81ED-4DB2-BD59-A6C34878D82A}">
                    <a16:rowId xmlns:a16="http://schemas.microsoft.com/office/drawing/2014/main" val="10003"/>
                  </a:ext>
                </a:extLst>
              </a:tr>
              <a:tr h="414825">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协议（</a:t>
                      </a:r>
                      <a:r>
                        <a:rPr kumimoji="0"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8</a:t>
                      </a:r>
                      <a:r>
                        <a:rPr kumimoji="0" 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传输层协议类型</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extLst>
                  <a:ext uri="{0D108BD9-81ED-4DB2-BD59-A6C34878D82A}">
                    <a16:rowId xmlns:a16="http://schemas.microsoft.com/office/drawing/2014/main" val="10004"/>
                  </a:ext>
                </a:extLst>
              </a:tr>
              <a:tr h="423746">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头校验和（</a:t>
                      </a:r>
                      <a:r>
                        <a:rPr kumimoji="0"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16</a:t>
                      </a:r>
                      <a:r>
                        <a:rPr kumimoji="0" 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只检验分组头</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800" b="0" i="0" u="none" strike="noStrike" cap="none" normalizeH="0" baseline="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extLst>
                  <a:ext uri="{0D108BD9-81ED-4DB2-BD59-A6C34878D82A}">
                    <a16:rowId xmlns:a16="http://schemas.microsoft.com/office/drawing/2014/main" val="10005"/>
                  </a:ext>
                </a:extLst>
              </a:tr>
              <a:tr h="463891">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源</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IP</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地址（</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32</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发送方的</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IPv4</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地址</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源地址（</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128</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发送方的</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IPv6</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地址</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F4F8FC"/>
                    </a:solidFill>
                  </a:tcPr>
                </a:tc>
                <a:extLst>
                  <a:ext uri="{0D108BD9-81ED-4DB2-BD59-A6C34878D82A}">
                    <a16:rowId xmlns:a16="http://schemas.microsoft.com/office/drawing/2014/main" val="10006"/>
                  </a:ext>
                </a:extLst>
              </a:tr>
              <a:tr h="459430">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目的</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IP</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地址（</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32</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接收方的</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IPv4</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地址</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目的地址（</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128</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接收方的</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IPv6</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地址</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extLst>
                  <a:ext uri="{0D108BD9-81ED-4DB2-BD59-A6C34878D82A}">
                    <a16:rowId xmlns:a16="http://schemas.microsoft.com/office/drawing/2014/main" val="10007"/>
                  </a:ext>
                </a:extLst>
              </a:tr>
              <a:tr h="463891">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选项（</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24</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用户可以选择</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endParaRPr kumimoji="0" lang="zh-CN"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extLst>
                  <a:ext uri="{0D108BD9-81ED-4DB2-BD59-A6C34878D82A}">
                    <a16:rowId xmlns:a16="http://schemas.microsoft.com/office/drawing/2014/main" val="1639275721"/>
                  </a:ext>
                </a:extLst>
              </a:tr>
              <a:tr h="549313">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填充</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0D8F1"/>
                    </a:solidFill>
                  </a:tcPr>
                </a:tc>
                <a:tc>
                  <a:txBody>
                    <a:bodyPr/>
                    <a:lstStyle>
                      <a:lvl1pPr>
                        <a:lnSpc>
                          <a:spcPct val="90000"/>
                        </a:lnSpc>
                        <a:spcBef>
                          <a:spcPts val="1200"/>
                        </a:spcBef>
                        <a:spcAft>
                          <a:spcPts val="200"/>
                        </a:spcAft>
                        <a:buClr>
                          <a:schemeClr val="accent1"/>
                        </a:buClr>
                        <a:buSzPct val="100000"/>
                        <a:buFont typeface="Calibri" panose="020F0502020204030204" pitchFamily="34" charset="0"/>
                        <a:defRPr>
                          <a:solidFill>
                            <a:srgbClr val="404040"/>
                          </a:solidFill>
                          <a:latin typeface="Calibri" panose="020F0502020204030204" pitchFamily="34" charset="0"/>
                        </a:defRPr>
                      </a:lvl1pPr>
                      <a:lvl2pPr marL="742950" indent="-285750">
                        <a:lnSpc>
                          <a:spcPct val="90000"/>
                        </a:lnSpc>
                        <a:spcBef>
                          <a:spcPts val="200"/>
                        </a:spcBef>
                        <a:spcAft>
                          <a:spcPts val="400"/>
                        </a:spcAft>
                        <a:buClr>
                          <a:schemeClr val="accent1"/>
                        </a:buClr>
                        <a:buFont typeface="Calibri" panose="020F0502020204030204" pitchFamily="34" charset="0"/>
                        <a:defRPr sz="1600">
                          <a:solidFill>
                            <a:srgbClr val="404040"/>
                          </a:solidFill>
                          <a:latin typeface="Calibri" panose="020F0502020204030204" pitchFamily="34" charset="0"/>
                        </a:defRPr>
                      </a:lvl2pPr>
                      <a:lvl3pPr marL="11430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3pPr>
                      <a:lvl4pPr marL="16002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4pPr>
                      <a:lvl5pPr marL="2057400" indent="-22860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5pPr>
                      <a:lvl6pPr marL="25146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6pPr>
                      <a:lvl7pPr marL="29718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7pPr>
                      <a:lvl8pPr marL="34290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8pPr>
                      <a:lvl9pPr marL="3886200" indent="-228600" eaLnBrk="0" fontAlgn="base" hangingPunct="0">
                        <a:lnSpc>
                          <a:spcPct val="90000"/>
                        </a:lnSpc>
                        <a:spcBef>
                          <a:spcPts val="200"/>
                        </a:spcBef>
                        <a:spcAft>
                          <a:spcPts val="400"/>
                        </a:spcAft>
                        <a:buClr>
                          <a:schemeClr val="accent1"/>
                        </a:buClr>
                        <a:buFont typeface="Calibri" panose="020F0502020204030204" pitchFamily="34" charset="0"/>
                        <a:defRPr sz="1200">
                          <a:solidFill>
                            <a:srgbClr val="404040"/>
                          </a:solidFill>
                          <a:latin typeface="Calibri" panose="020F0502020204030204"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保证分组头是</a:t>
                      </a:r>
                      <a:r>
                        <a:rPr kumimoji="0" lang="en-US"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4</a:t>
                      </a:r>
                      <a:r>
                        <a:rPr kumimoji="0" 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字节的整数倍</a:t>
                      </a: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endParaRPr>
                    </a:p>
                  </a:txBody>
                  <a:tcPr marL="68582" marR="68582"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8F0FA"/>
                    </a:solidFill>
                  </a:tcPr>
                </a:tc>
                <a:extLst>
                  <a:ext uri="{0D108BD9-81ED-4DB2-BD59-A6C34878D82A}">
                    <a16:rowId xmlns:a16="http://schemas.microsoft.com/office/drawing/2014/main" val="929218390"/>
                  </a:ext>
                </a:extLst>
              </a:tr>
            </a:tbl>
          </a:graphicData>
        </a:graphic>
      </p:graphicFrame>
      <p:sp>
        <p:nvSpPr>
          <p:cNvPr id="9" name="文本框 8">
            <a:extLst>
              <a:ext uri="{FF2B5EF4-FFF2-40B4-BE49-F238E27FC236}">
                <a16:creationId xmlns:a16="http://schemas.microsoft.com/office/drawing/2014/main" id="{4E163019-9F09-4B06-B4DB-F5987CB9A7CA}"/>
              </a:ext>
            </a:extLst>
          </p:cNvPr>
          <p:cNvSpPr txBox="1"/>
          <p:nvPr/>
        </p:nvSpPr>
        <p:spPr>
          <a:xfrm>
            <a:off x="688851" y="906290"/>
            <a:ext cx="5480004" cy="540148"/>
          </a:xfrm>
          <a:prstGeom prst="rect">
            <a:avLst/>
          </a:prstGeom>
          <a:noFill/>
          <a:ln w="9525">
            <a:noFill/>
          </a:ln>
        </p:spPr>
        <p:txBody>
          <a:bodyPr wrap="square">
            <a:spAutoFit/>
          </a:bodyPr>
          <a:lstStyle/>
          <a:p>
            <a:pPr>
              <a:lnSpc>
                <a:spcPct val="150000"/>
              </a:lnSpc>
            </a:pPr>
            <a:r>
              <a:rPr 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4.4.6 </a:t>
            </a:r>
            <a:r>
              <a:rPr lang="en-US" altLang="zh-CN" sz="2200" b="1" dirty="0">
                <a:latin typeface="Times New Roman" panose="02020603050405020304" pitchFamily="18" charset="0"/>
                <a:ea typeface="微软雅黑" panose="020B0503020204020204" pitchFamily="34" charset="-122"/>
                <a:cs typeface="微软雅黑" panose="020B0503020204020204" pitchFamily="34" charset="-122"/>
                <a:sym typeface="+mn-ea"/>
              </a:rPr>
              <a:t>IPv6</a:t>
            </a:r>
            <a:r>
              <a:rPr lang="zh-CN" alt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分组头与</a:t>
            </a:r>
            <a:r>
              <a:rPr lang="en-US" altLang="zh-CN" sz="2200" b="1" dirty="0">
                <a:latin typeface="Times New Roman" panose="02020603050405020304" pitchFamily="18" charset="0"/>
                <a:ea typeface="微软雅黑" panose="020B0503020204020204" pitchFamily="34" charset="-122"/>
                <a:cs typeface="微软雅黑" panose="020B0503020204020204" pitchFamily="34" charset="-122"/>
                <a:sym typeface="+mn-ea"/>
              </a:rPr>
              <a:t>IPv4</a:t>
            </a:r>
            <a:r>
              <a:rPr lang="zh-CN" alt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分组头</a:t>
            </a:r>
            <a:r>
              <a:rPr lang="zh-CN" altLang="en-US" sz="2200" b="1" dirty="0">
                <a:solidFill>
                  <a:srgbClr val="FF0000"/>
                </a:solidFill>
                <a:latin typeface="Times New Roman" panose="02020603050405020304" pitchFamily="18" charset="0"/>
                <a:ea typeface="微软雅黑" panose="020B0503020204020204" pitchFamily="34" charset="-122"/>
                <a:cs typeface="微软雅黑" panose="020B0503020204020204" pitchFamily="34" charset="-122"/>
                <a:sym typeface="+mn-ea"/>
              </a:rPr>
              <a:t>对比</a:t>
            </a:r>
            <a:r>
              <a:rPr lang="zh-CN" alt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a:t>
            </a:r>
            <a:r>
              <a:rPr lang="zh-CN" altLang="en-US" sz="2200" b="1" dirty="0">
                <a:solidFill>
                  <a:srgbClr val="FF0000"/>
                </a:solidFill>
                <a:latin typeface="Times New Roman" panose="02020603050405020304" pitchFamily="18" charset="0"/>
                <a:ea typeface="微软雅黑" panose="020B0503020204020204" pitchFamily="34" charset="-122"/>
                <a:cs typeface="微软雅黑" panose="020B0503020204020204" pitchFamily="34" charset="-122"/>
                <a:sym typeface="+mn-ea"/>
              </a:rPr>
              <a:t>续表</a:t>
            </a:r>
            <a:r>
              <a:rPr lang="zh-CN" altLang="en-US" sz="2200" b="1" dirty="0">
                <a:latin typeface="Times New Roman" panose="02020603050405020304" pitchFamily="18" charset="0"/>
                <a:ea typeface="微软雅黑" panose="020B0503020204020204" pitchFamily="34" charset="-122"/>
                <a:cs typeface="微软雅黑" panose="020B0503020204020204" pitchFamily="34" charset="-122"/>
                <a:sym typeface="+mn-ea"/>
              </a:rPr>
              <a:t>）</a:t>
            </a:r>
            <a:endParaRPr lang="zh-CN" altLang="en-US" sz="2200" b="1" dirty="0">
              <a:solidFill>
                <a:srgbClr val="FF0000"/>
              </a:solidFill>
              <a:latin typeface="Times New Roman" panose="02020603050405020304" pitchFamily="18" charset="0"/>
              <a:ea typeface="微软雅黑" panose="020B0503020204020204" pitchFamily="34" charset="-122"/>
              <a:cs typeface="微软雅黑" panose="020B0503020204020204" pitchFamily="34" charset="-122"/>
              <a:sym typeface="+mn-ea"/>
            </a:endParaRPr>
          </a:p>
        </p:txBody>
      </p:sp>
    </p:spTree>
    <p:extLst>
      <p:ext uri="{BB962C8B-B14F-4D97-AF65-F5344CB8AC3E}">
        <p14:creationId xmlns:p14="http://schemas.microsoft.com/office/powerpoint/2010/main" val="3302031887"/>
      </p:ext>
    </p:extLst>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42678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4.1 IPv4协议的演变与发展</a:t>
            </a:r>
          </a:p>
        </p:txBody>
      </p:sp>
      <p:sp>
        <p:nvSpPr>
          <p:cNvPr id="13316" name="文本框 8"/>
          <p:cNvSpPr txBox="1"/>
          <p:nvPr/>
        </p:nvSpPr>
        <p:spPr>
          <a:xfrm>
            <a:off x="523875" y="929005"/>
            <a:ext cx="5238115" cy="598805"/>
          </a:xfrm>
          <a:prstGeom prst="rect">
            <a:avLst/>
          </a:prstGeom>
          <a:noFill/>
          <a:ln w="9525">
            <a:noFill/>
          </a:ln>
        </p:spPr>
        <p:txBody>
          <a:bodyPr wrap="square">
            <a:spAutoFit/>
          </a:bodyPr>
          <a:lstStyle/>
          <a:p>
            <a:pPr>
              <a:lnSpc>
                <a:spcPct val="150000"/>
              </a:lnSpc>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4.1.1 网络层的功能与</a:t>
            </a: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定位</a:t>
            </a:r>
          </a:p>
        </p:txBody>
      </p:sp>
      <p:sp>
        <p:nvSpPr>
          <p:cNvPr id="10" name="矩形 9"/>
          <p:cNvSpPr/>
          <p:nvPr/>
        </p:nvSpPr>
        <p:spPr>
          <a:xfrm>
            <a:off x="1015365" y="1753235"/>
            <a:ext cx="4923790" cy="1032510"/>
          </a:xfrm>
          <a:prstGeom prst="rect">
            <a:avLst/>
          </a:prstGeom>
        </p:spPr>
        <p:txBody>
          <a:bodyPr wrap="square">
            <a:spAutoFit/>
          </a:bodyPr>
          <a:lstStyle/>
          <a:p>
            <a:pPr marR="0" indent="0" defTabSz="914400">
              <a:lnSpc>
                <a:spcPct val="170000"/>
              </a:lnSpc>
              <a:buClrTx/>
              <a:buSzTx/>
              <a:buFont typeface="Wingdings" panose="05000000000000000000" pitchFamily="2" charset="2"/>
              <a:buNone/>
              <a:defRPr/>
            </a:pPr>
            <a:r>
              <a:rPr lang="zh-CN" altLang="en-US" b="1" noProof="0" dirty="0">
                <a:solidFill>
                  <a:srgbClr val="FF0000"/>
                </a:solidFill>
                <a:latin typeface="微软雅黑" panose="020B0503020204020204" pitchFamily="34" charset="-122"/>
                <a:ea typeface="微软雅黑" panose="020B0503020204020204" pitchFamily="34" charset="-122"/>
                <a:sym typeface="+mn-ea"/>
              </a:rPr>
              <a:t>网际协议 IP</a:t>
            </a:r>
            <a:r>
              <a:rPr lang="zh-CN" altLang="en-US" dirty="0">
                <a:latin typeface="微软雅黑" panose="020B0503020204020204" pitchFamily="34" charset="-122"/>
                <a:ea typeface="微软雅黑" panose="020B0503020204020204" pitchFamily="34" charset="-122"/>
                <a:sym typeface="+mn-ea"/>
              </a:rPr>
              <a:t> 是 TCP/IP 体系中两个最主要的协议之一。与 IP 协议配套使用的还有三个协议：</a:t>
            </a:r>
          </a:p>
        </p:txBody>
      </p:sp>
      <p:sp>
        <p:nvSpPr>
          <p:cNvPr id="3" name="矩形 2"/>
          <p:cNvSpPr/>
          <p:nvPr/>
        </p:nvSpPr>
        <p:spPr>
          <a:xfrm>
            <a:off x="1018540" y="2821305"/>
            <a:ext cx="5142230" cy="2783840"/>
          </a:xfrm>
          <a:prstGeom prst="rect">
            <a:avLst/>
          </a:prstGeom>
        </p:spPr>
        <p:txBody>
          <a:bodyPr wrap="square">
            <a:spAutoFit/>
          </a:bodyPr>
          <a:lstStyle/>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地址解析协议</a:t>
            </a:r>
            <a:r>
              <a:rPr lang="zh-CN" altLang="en-US" sz="1800" b="1" noProof="0" dirty="0">
                <a:solidFill>
                  <a:srgbClr val="FF0000"/>
                </a:solidFill>
                <a:latin typeface="微软雅黑" panose="020B0503020204020204" pitchFamily="34" charset="-122"/>
                <a:ea typeface="微软雅黑" panose="020B0503020204020204" pitchFamily="34" charset="-122"/>
                <a:sym typeface="+mn-ea"/>
              </a:rPr>
              <a:t> ARP</a:t>
            </a:r>
            <a:r>
              <a:rPr lang="zh-CN" altLang="en-US" sz="1700" dirty="0">
                <a:latin typeface="微软雅黑" panose="020B0503020204020204" pitchFamily="34" charset="-122"/>
                <a:ea typeface="微软雅黑" panose="020B0503020204020204" pitchFamily="34" charset="-122"/>
                <a:sym typeface="+mn-ea"/>
              </a:rPr>
              <a:t> (Address Resolution Protocol)</a:t>
            </a:r>
          </a:p>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网际控制报文协议</a:t>
            </a:r>
            <a:r>
              <a:rPr lang="zh-CN" altLang="en-US" sz="1800" b="1" noProof="0" dirty="0">
                <a:solidFill>
                  <a:srgbClr val="FF0000"/>
                </a:solidFill>
                <a:latin typeface="微软雅黑" panose="020B0503020204020204" pitchFamily="34" charset="-122"/>
                <a:ea typeface="微软雅黑" panose="020B0503020204020204" pitchFamily="34" charset="-122"/>
                <a:sym typeface="+mn-ea"/>
              </a:rPr>
              <a:t> ICMP</a:t>
            </a:r>
            <a:r>
              <a:rPr lang="zh-CN" altLang="en-US" sz="1700" dirty="0">
                <a:latin typeface="微软雅黑" panose="020B0503020204020204" pitchFamily="34" charset="-122"/>
                <a:ea typeface="微软雅黑" panose="020B0503020204020204" pitchFamily="34" charset="-122"/>
                <a:sym typeface="+mn-ea"/>
              </a:rPr>
              <a:t> (Internet Control Message Protocol)</a:t>
            </a:r>
          </a:p>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网际组管理协议 IGMP (Internet Group Management Protocol)</a:t>
            </a:r>
          </a:p>
        </p:txBody>
      </p:sp>
      <p:grpSp>
        <p:nvGrpSpPr>
          <p:cNvPr id="11269" name="组合 3"/>
          <p:cNvGrpSpPr/>
          <p:nvPr/>
        </p:nvGrpSpPr>
        <p:grpSpPr>
          <a:xfrm>
            <a:off x="6075363" y="2075498"/>
            <a:ext cx="5251450" cy="3209925"/>
            <a:chOff x="1116361" y="1412776"/>
            <a:chExt cx="6801560" cy="4216400"/>
          </a:xfrm>
        </p:grpSpPr>
        <p:sp>
          <p:nvSpPr>
            <p:cNvPr id="422" name="Rectangle 4"/>
            <p:cNvSpPr>
              <a:spLocks noChangeArrowheads="1"/>
            </p:cNvSpPr>
            <p:nvPr/>
          </p:nvSpPr>
          <p:spPr bwMode="auto">
            <a:xfrm>
              <a:off x="3511710" y="2805731"/>
              <a:ext cx="4406211" cy="1472195"/>
            </a:xfrm>
            <a:prstGeom prst="rect">
              <a:avLst/>
            </a:prstGeom>
            <a:solidFill>
              <a:srgbClr val="FFFF66"/>
            </a:solidFill>
            <a:ln>
              <a:noFill/>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99"/>
                </a:solidFill>
                <a:effectLst/>
                <a:uLnTx/>
                <a:uFillTx/>
                <a:latin typeface="+mn-lt"/>
                <a:ea typeface="黑体" panose="02010609060101010101" pitchFamily="49" charset="-122"/>
                <a:cs typeface="+mn-cs"/>
              </a:endParaRPr>
            </a:p>
          </p:txBody>
        </p:sp>
        <p:sp>
          <p:nvSpPr>
            <p:cNvPr id="423" name="Rectangle 5"/>
            <p:cNvSpPr>
              <a:spLocks noChangeArrowheads="1"/>
            </p:cNvSpPr>
            <p:nvPr/>
          </p:nvSpPr>
          <p:spPr bwMode="auto">
            <a:xfrm>
              <a:off x="3511710" y="1412776"/>
              <a:ext cx="4406211" cy="3409403"/>
            </a:xfrm>
            <a:prstGeom prst="rect">
              <a:avLst/>
            </a:prstGeom>
            <a:noFill/>
            <a:ln w="2857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zh-CN" sz="2400" b="1" i="0" u="none" strike="noStrike" kern="1200" cap="none" spc="0" normalizeH="0" baseline="0" noProof="0">
                <a:ln>
                  <a:noFill/>
                </a:ln>
                <a:solidFill>
                  <a:srgbClr val="000099"/>
                </a:solidFill>
                <a:effectLst/>
                <a:uLnTx/>
                <a:uFillTx/>
                <a:latin typeface="+mn-lt"/>
                <a:ea typeface="黑体" panose="02010609060101010101" pitchFamily="49" charset="-122"/>
                <a:cs typeface="+mn-cs"/>
              </a:endParaRPr>
            </a:p>
          </p:txBody>
        </p:sp>
        <p:sp>
          <p:nvSpPr>
            <p:cNvPr id="424" name="Line 6"/>
            <p:cNvSpPr>
              <a:spLocks noChangeShapeType="1"/>
            </p:cNvSpPr>
            <p:nvPr/>
          </p:nvSpPr>
          <p:spPr bwMode="auto">
            <a:xfrm>
              <a:off x="3511710" y="2265648"/>
              <a:ext cx="4406211" cy="0"/>
            </a:xfrm>
            <a:prstGeom prst="line">
              <a:avLst/>
            </a:prstGeom>
            <a:noFill/>
            <a:ln w="19050">
              <a:solidFill>
                <a:schemeClr val="tx1"/>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sp>
          <p:nvSpPr>
            <p:cNvPr id="425" name="Line 7"/>
            <p:cNvSpPr>
              <a:spLocks noChangeShapeType="1"/>
            </p:cNvSpPr>
            <p:nvPr/>
          </p:nvSpPr>
          <p:spPr bwMode="auto">
            <a:xfrm>
              <a:off x="3511710" y="2805731"/>
              <a:ext cx="4406211" cy="0"/>
            </a:xfrm>
            <a:prstGeom prst="line">
              <a:avLst/>
            </a:prstGeom>
            <a:noFill/>
            <a:ln w="19050">
              <a:solidFill>
                <a:srgbClr val="000099"/>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sp>
          <p:nvSpPr>
            <p:cNvPr id="426" name="Text Box 8"/>
            <p:cNvSpPr txBox="1">
              <a:spLocks noChangeArrowheads="1"/>
            </p:cNvSpPr>
            <p:nvPr/>
          </p:nvSpPr>
          <p:spPr bwMode="auto">
            <a:xfrm>
              <a:off x="4307419" y="1427372"/>
              <a:ext cx="2781484" cy="564689"/>
            </a:xfrm>
            <a:prstGeom prst="rect">
              <a:avLst/>
            </a:prstGeom>
            <a:noFill/>
            <a:ln>
              <a:noFill/>
            </a:ln>
            <a:effectLst/>
          </p:spPr>
          <p:txBody>
            <a:bodyPr wrap="none">
              <a:spAutoFit/>
            </a:bodyPr>
            <a:lstStyle/>
            <a:p>
              <a:pPr marR="0" defTabSz="914400">
                <a:buClrTx/>
                <a:buSzTx/>
                <a:buFontTx/>
                <a:defRPr/>
              </a:pPr>
              <a:r>
                <a:rPr kumimoji="1" lang="zh-CN" altLang="en-US" sz="2200" b="1" kern="1200" cap="none" spc="0" normalizeH="0" baseline="0" noProof="0" dirty="0">
                  <a:latin typeface="+mn-lt"/>
                  <a:ea typeface="黑体" panose="02010609060101010101" pitchFamily="49" charset="-122"/>
                  <a:cs typeface="+mn-cs"/>
                </a:rPr>
                <a:t>各种应用层协议</a:t>
              </a:r>
            </a:p>
          </p:txBody>
        </p:sp>
        <p:sp>
          <p:nvSpPr>
            <p:cNvPr id="427" name="Text Box 9"/>
            <p:cNvSpPr txBox="1">
              <a:spLocks noChangeArrowheads="1"/>
            </p:cNvSpPr>
            <p:nvPr/>
          </p:nvSpPr>
          <p:spPr bwMode="auto">
            <a:xfrm>
              <a:off x="1116361" y="4358835"/>
              <a:ext cx="2488697" cy="483781"/>
            </a:xfrm>
            <a:prstGeom prst="rect">
              <a:avLst/>
            </a:prstGeom>
            <a:noFill/>
            <a:ln>
              <a:noFill/>
            </a:ln>
            <a:effectLst/>
          </p:spPr>
          <p:txBody>
            <a:bodyPr wrap="square">
              <a:spAutoFit/>
            </a:bodyPr>
            <a:lstStyle/>
            <a:p>
              <a:pPr marR="0" defTabSz="914400">
                <a:lnSpc>
                  <a:spcPct val="75000"/>
                </a:lnSpc>
                <a:buClrTx/>
                <a:buSzTx/>
                <a:buFontTx/>
                <a:defRPr/>
              </a:pPr>
              <a:r>
                <a:rPr kumimoji="1" lang="en-US" altLang="zh-CN" sz="2400" b="1" kern="1200" cap="none" spc="0" normalizeH="0" baseline="0" noProof="0" dirty="0">
                  <a:latin typeface="+mn-lt"/>
                  <a:ea typeface="黑体" panose="02010609060101010101" pitchFamily="49" charset="-122"/>
                  <a:cs typeface="+mn-cs"/>
                </a:rPr>
                <a:t>  </a:t>
              </a:r>
              <a:r>
                <a:rPr kumimoji="1" lang="zh-CN" altLang="en-US" sz="2400" b="1" kern="1200" cap="none" spc="0" normalizeH="0" baseline="0" noProof="0" dirty="0">
                  <a:latin typeface="+mn-lt"/>
                  <a:ea typeface="黑体" panose="02010609060101010101" pitchFamily="49" charset="-122"/>
                  <a:cs typeface="+mn-cs"/>
                </a:rPr>
                <a:t>网络接口层</a:t>
              </a:r>
            </a:p>
          </p:txBody>
        </p:sp>
        <p:sp>
          <p:nvSpPr>
            <p:cNvPr id="428" name="Text Box 10"/>
            <p:cNvSpPr txBox="1">
              <a:spLocks noChangeArrowheads="1"/>
            </p:cNvSpPr>
            <p:nvPr/>
          </p:nvSpPr>
          <p:spPr bwMode="auto">
            <a:xfrm>
              <a:off x="3911004" y="1800635"/>
              <a:ext cx="3667250" cy="564689"/>
            </a:xfrm>
            <a:prstGeom prst="rect">
              <a:avLst/>
            </a:prstGeom>
            <a:noFill/>
            <a:ln>
              <a:noFill/>
            </a:ln>
            <a:effectLst/>
          </p:spPr>
          <p:txBody>
            <a:bodyPr wrap="square">
              <a:spAutoFit/>
            </a:bodyPr>
            <a:lstStyle/>
            <a:p>
              <a:pPr marR="0" defTabSz="914400">
                <a:buClrTx/>
                <a:buSzTx/>
                <a:buFontTx/>
                <a:defRPr/>
              </a:pPr>
              <a:r>
                <a:rPr kumimoji="1" lang="en-US" altLang="zh-CN" sz="2200" b="1" kern="1200" cap="none" spc="0" normalizeH="0" baseline="0" noProof="0" dirty="0">
                  <a:latin typeface="+mn-lt"/>
                  <a:ea typeface="黑体" panose="02010609060101010101" pitchFamily="49" charset="-122"/>
                  <a:cs typeface="+mn-cs"/>
                </a:rPr>
                <a:t>(HTTP, FTP, SMTP </a:t>
              </a:r>
              <a:r>
                <a:rPr kumimoji="1" lang="zh-CN" altLang="zh-CN" sz="2200" b="1" kern="1200" cap="none" spc="0" normalizeH="0" baseline="0" noProof="0" dirty="0">
                  <a:latin typeface="+mn-lt"/>
                  <a:ea typeface="黑体" panose="02010609060101010101" pitchFamily="49" charset="-122"/>
                  <a:cs typeface="+mn-cs"/>
                </a:rPr>
                <a:t>等</a:t>
              </a:r>
              <a:r>
                <a:rPr kumimoji="1" lang="en-US" altLang="zh-CN" sz="2200" b="1" kern="1200" cap="none" spc="0" normalizeH="0" baseline="0" noProof="0" dirty="0">
                  <a:latin typeface="+mn-lt"/>
                  <a:ea typeface="黑体" panose="02010609060101010101" pitchFamily="49" charset="-122"/>
                  <a:cs typeface="+mn-cs"/>
                </a:rPr>
                <a:t>)</a:t>
              </a:r>
            </a:p>
          </p:txBody>
        </p:sp>
        <p:sp>
          <p:nvSpPr>
            <p:cNvPr id="429" name="Rectangle 11"/>
            <p:cNvSpPr>
              <a:spLocks noChangeArrowheads="1"/>
            </p:cNvSpPr>
            <p:nvPr/>
          </p:nvSpPr>
          <p:spPr bwMode="auto">
            <a:xfrm>
              <a:off x="3505543" y="4899334"/>
              <a:ext cx="4412378" cy="729842"/>
            </a:xfrm>
            <a:prstGeom prst="rect">
              <a:avLst/>
            </a:prstGeom>
            <a:solidFill>
              <a:srgbClr val="FFFFFF">
                <a:alpha val="49001"/>
              </a:srgbClr>
            </a:solidFill>
            <a:ln w="19050">
              <a:solidFill>
                <a:schemeClr val="tx1"/>
              </a:solidFill>
              <a:prstDash val="dash"/>
              <a:miter lim="800000"/>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sp>
          <p:nvSpPr>
            <p:cNvPr id="430" name="Text Box 12"/>
            <p:cNvSpPr txBox="1">
              <a:spLocks noChangeArrowheads="1"/>
            </p:cNvSpPr>
            <p:nvPr/>
          </p:nvSpPr>
          <p:spPr bwMode="auto">
            <a:xfrm>
              <a:off x="4923836" y="4991086"/>
              <a:ext cx="1700391" cy="564689"/>
            </a:xfrm>
            <a:prstGeom prst="rect">
              <a:avLst/>
            </a:prstGeom>
            <a:noFill/>
            <a:ln>
              <a:noFill/>
            </a:ln>
            <a:effectLst/>
          </p:spPr>
          <p:txBody>
            <a:bodyPr>
              <a:spAutoFit/>
            </a:bodyPr>
            <a:lstStyle/>
            <a:p>
              <a:pPr marR="0" defTabSz="914400">
                <a:buClrTx/>
                <a:buSzTx/>
                <a:buFontTx/>
                <a:defRPr/>
              </a:pPr>
              <a:r>
                <a:rPr kumimoji="1" lang="zh-CN" altLang="en-US" sz="2200" b="1" kern="1200" cap="none" spc="0" normalizeH="0" baseline="0" noProof="0" dirty="0">
                  <a:latin typeface="+mn-lt"/>
                  <a:ea typeface="黑体" panose="02010609060101010101" pitchFamily="49" charset="-122"/>
                  <a:cs typeface="+mn-cs"/>
                </a:rPr>
                <a:t>物理硬件</a:t>
              </a:r>
            </a:p>
          </p:txBody>
        </p:sp>
        <p:sp>
          <p:nvSpPr>
            <p:cNvPr id="431" name="Text Box 13"/>
            <p:cNvSpPr txBox="1">
              <a:spLocks noChangeArrowheads="1"/>
            </p:cNvSpPr>
            <p:nvPr/>
          </p:nvSpPr>
          <p:spPr bwMode="auto">
            <a:xfrm>
              <a:off x="1967584" y="2242709"/>
              <a:ext cx="1426107" cy="604726"/>
            </a:xfrm>
            <a:prstGeom prst="rect">
              <a:avLst/>
            </a:prstGeom>
            <a:noFill/>
            <a:ln>
              <a:noFill/>
            </a:ln>
            <a:effectLst/>
          </p:spPr>
          <p:txBody>
            <a:bodyPr wrap="none">
              <a:spAutoFit/>
            </a:bodyPr>
            <a:lstStyle/>
            <a:p>
              <a:pPr marR="0" defTabSz="914400">
                <a:buClrTx/>
                <a:buSzTx/>
                <a:buFontTx/>
                <a:defRPr/>
              </a:pPr>
              <a:r>
                <a:rPr kumimoji="1" lang="zh-CN" altLang="en-US" sz="2400" b="1" kern="1200" cap="none" spc="0" normalizeH="0" baseline="0" noProof="0" dirty="0">
                  <a:latin typeface="+mn-lt"/>
                  <a:ea typeface="黑体" panose="02010609060101010101" pitchFamily="49" charset="-122"/>
                  <a:cs typeface="+mn-cs"/>
                </a:rPr>
                <a:t>传输层</a:t>
              </a:r>
            </a:p>
          </p:txBody>
        </p:sp>
        <p:sp>
          <p:nvSpPr>
            <p:cNvPr id="432" name="Text Box 14"/>
            <p:cNvSpPr txBox="1">
              <a:spLocks noChangeArrowheads="1"/>
            </p:cNvSpPr>
            <p:nvPr/>
          </p:nvSpPr>
          <p:spPr bwMode="auto">
            <a:xfrm>
              <a:off x="4814041" y="2253136"/>
              <a:ext cx="1926972" cy="604726"/>
            </a:xfrm>
            <a:prstGeom prst="rect">
              <a:avLst/>
            </a:prstGeom>
            <a:noFill/>
            <a:ln>
              <a:noFill/>
            </a:ln>
            <a:effectLst/>
          </p:spPr>
          <p:txBody>
            <a:bodyPr wrap="none">
              <a:spAutoFit/>
            </a:bodyPr>
            <a:lstStyle/>
            <a:p>
              <a:pPr marR="0" defTabSz="914400">
                <a:buClrTx/>
                <a:buSzTx/>
                <a:buFontTx/>
                <a:defRPr/>
              </a:pPr>
              <a:r>
                <a:rPr kumimoji="1" lang="en-US" altLang="zh-CN" sz="2400" b="1" kern="1200" cap="none" spc="0" normalizeH="0" baseline="0" noProof="0" dirty="0">
                  <a:latin typeface="+mn-lt"/>
                  <a:ea typeface="黑体" panose="02010609060101010101" pitchFamily="49" charset="-122"/>
                  <a:cs typeface="+mn-cs"/>
                </a:rPr>
                <a:t>TCP, UDP</a:t>
              </a:r>
            </a:p>
          </p:txBody>
        </p:sp>
        <p:sp>
          <p:nvSpPr>
            <p:cNvPr id="433" name="Text Box 15"/>
            <p:cNvSpPr txBox="1">
              <a:spLocks noChangeArrowheads="1"/>
            </p:cNvSpPr>
            <p:nvPr/>
          </p:nvSpPr>
          <p:spPr bwMode="auto">
            <a:xfrm>
              <a:off x="2018986" y="1592109"/>
              <a:ext cx="1426107" cy="604726"/>
            </a:xfrm>
            <a:prstGeom prst="rect">
              <a:avLst/>
            </a:prstGeom>
            <a:noFill/>
            <a:ln>
              <a:noFill/>
            </a:ln>
            <a:effectLst/>
          </p:spPr>
          <p:txBody>
            <a:bodyPr wrap="none">
              <a:spAutoFit/>
            </a:bodyPr>
            <a:lstStyle/>
            <a:p>
              <a:pPr marR="0" defTabSz="914400">
                <a:buClrTx/>
                <a:buSzTx/>
                <a:buFontTx/>
                <a:defRPr/>
              </a:pPr>
              <a:r>
                <a:rPr kumimoji="1" lang="zh-CN" altLang="en-US" sz="2400" b="1" kern="1200" cap="none" spc="0" normalizeH="0" baseline="0" noProof="0" dirty="0">
                  <a:latin typeface="+mn-lt"/>
                  <a:ea typeface="黑体" panose="02010609060101010101" pitchFamily="49" charset="-122"/>
                  <a:cs typeface="+mn-cs"/>
                </a:rPr>
                <a:t>应用层</a:t>
              </a:r>
            </a:p>
          </p:txBody>
        </p:sp>
        <p:sp>
          <p:nvSpPr>
            <p:cNvPr id="434" name="Rectangle 16"/>
            <p:cNvSpPr>
              <a:spLocks noChangeArrowheads="1"/>
            </p:cNvSpPr>
            <p:nvPr/>
          </p:nvSpPr>
          <p:spPr bwMode="auto">
            <a:xfrm>
              <a:off x="3604235" y="2851607"/>
              <a:ext cx="1050664" cy="373261"/>
            </a:xfrm>
            <a:prstGeom prst="rect">
              <a:avLst/>
            </a:prstGeom>
            <a:solidFill>
              <a:srgbClr val="CCECFF"/>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000099"/>
                  </a:solidFill>
                  <a:effectLst/>
                  <a:uLnTx/>
                  <a:uFillTx/>
                  <a:latin typeface="+mn-lt"/>
                  <a:ea typeface="黑体" panose="02010609060101010101" pitchFamily="49" charset="-122"/>
                  <a:cs typeface="+mn-cs"/>
                </a:rPr>
                <a:t>ICMP</a:t>
              </a:r>
            </a:p>
          </p:txBody>
        </p:sp>
        <p:sp>
          <p:nvSpPr>
            <p:cNvPr id="435" name="Text Box 17"/>
            <p:cNvSpPr txBox="1">
              <a:spLocks noChangeArrowheads="1"/>
            </p:cNvSpPr>
            <p:nvPr/>
          </p:nvSpPr>
          <p:spPr bwMode="auto">
            <a:xfrm>
              <a:off x="5584253" y="3327047"/>
              <a:ext cx="639857" cy="685634"/>
            </a:xfrm>
            <a:prstGeom prst="rect">
              <a:avLst/>
            </a:prstGeom>
            <a:noFill/>
            <a:ln>
              <a:noFill/>
            </a:ln>
            <a:effectLst/>
          </p:spPr>
          <p:txBody>
            <a:bodyPr wrap="none">
              <a:spAutoFit/>
            </a:bodyPr>
            <a:lstStyle/>
            <a:p>
              <a:pPr marR="0" defTabSz="914400">
                <a:buClrTx/>
                <a:buSzTx/>
                <a:buFontTx/>
                <a:defRPr/>
              </a:pPr>
              <a:r>
                <a:rPr kumimoji="1" lang="en-US" altLang="zh-CN" sz="2800" b="1" kern="1200" cap="none" spc="0" normalizeH="0" baseline="0" noProof="0" dirty="0">
                  <a:solidFill>
                    <a:srgbClr val="000099"/>
                  </a:solidFill>
                  <a:latin typeface="+mn-lt"/>
                  <a:ea typeface="黑体" panose="02010609060101010101" pitchFamily="49" charset="-122"/>
                  <a:cs typeface="+mn-cs"/>
                </a:rPr>
                <a:t>IP</a:t>
              </a:r>
            </a:p>
          </p:txBody>
        </p:sp>
        <p:sp>
          <p:nvSpPr>
            <p:cNvPr id="436" name="Rectangle 19"/>
            <p:cNvSpPr>
              <a:spLocks noChangeArrowheads="1"/>
            </p:cNvSpPr>
            <p:nvPr/>
          </p:nvSpPr>
          <p:spPr bwMode="auto">
            <a:xfrm>
              <a:off x="6867256" y="3814998"/>
              <a:ext cx="956085" cy="373261"/>
            </a:xfrm>
            <a:prstGeom prst="rect">
              <a:avLst/>
            </a:prstGeom>
            <a:solidFill>
              <a:srgbClr val="CCECFF"/>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0099"/>
                  </a:solidFill>
                  <a:effectLst/>
                  <a:uLnTx/>
                  <a:uFillTx/>
                  <a:latin typeface="+mn-lt"/>
                  <a:ea typeface="黑体" panose="02010609060101010101" pitchFamily="49" charset="-122"/>
                  <a:cs typeface="+mn-cs"/>
                </a:rPr>
                <a:t>ARP</a:t>
              </a:r>
            </a:p>
          </p:txBody>
        </p:sp>
        <p:sp>
          <p:nvSpPr>
            <p:cNvPr id="437" name="Text Box 20"/>
            <p:cNvSpPr txBox="1">
              <a:spLocks noChangeArrowheads="1"/>
            </p:cNvSpPr>
            <p:nvPr/>
          </p:nvSpPr>
          <p:spPr bwMode="auto">
            <a:xfrm>
              <a:off x="4455458" y="4280011"/>
              <a:ext cx="2781484" cy="564689"/>
            </a:xfrm>
            <a:prstGeom prst="rect">
              <a:avLst/>
            </a:prstGeom>
            <a:noFill/>
            <a:ln>
              <a:noFill/>
            </a:ln>
            <a:effectLst/>
          </p:spPr>
          <p:txBody>
            <a:bodyPr wrap="none">
              <a:spAutoFit/>
            </a:bodyPr>
            <a:lstStyle/>
            <a:p>
              <a:pPr marR="0" defTabSz="914400">
                <a:buClrTx/>
                <a:buSzTx/>
                <a:buFontTx/>
                <a:defRPr/>
              </a:pPr>
              <a:r>
                <a:rPr kumimoji="1" lang="zh-CN" altLang="en-US" sz="2200" b="1" kern="1200" cap="none" spc="0" normalizeH="0" baseline="0" noProof="0" dirty="0">
                  <a:latin typeface="+mn-lt"/>
                  <a:ea typeface="黑体" panose="02010609060101010101" pitchFamily="49" charset="-122"/>
                  <a:cs typeface="+mn-cs"/>
                </a:rPr>
                <a:t>与各种网络接口</a:t>
              </a:r>
            </a:p>
          </p:txBody>
        </p:sp>
        <p:sp>
          <p:nvSpPr>
            <p:cNvPr id="438" name="Line 21"/>
            <p:cNvSpPr>
              <a:spLocks noChangeShapeType="1"/>
            </p:cNvSpPr>
            <p:nvPr/>
          </p:nvSpPr>
          <p:spPr bwMode="auto">
            <a:xfrm>
              <a:off x="3511710" y="4277926"/>
              <a:ext cx="4406211" cy="0"/>
            </a:xfrm>
            <a:prstGeom prst="line">
              <a:avLst/>
            </a:prstGeom>
            <a:noFill/>
            <a:ln w="19050">
              <a:solidFill>
                <a:srgbClr val="000099"/>
              </a:solidFill>
              <a:rou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99"/>
                </a:solidFill>
                <a:effectLst/>
                <a:uLnTx/>
                <a:uFillTx/>
                <a:latin typeface="+mn-lt"/>
                <a:ea typeface="黑体" panose="02010609060101010101" pitchFamily="49" charset="-122"/>
                <a:cs typeface="+mn-cs"/>
              </a:endParaRPr>
            </a:p>
          </p:txBody>
        </p:sp>
        <p:sp>
          <p:nvSpPr>
            <p:cNvPr id="439" name="Line 22"/>
            <p:cNvSpPr>
              <a:spLocks noChangeShapeType="1"/>
            </p:cNvSpPr>
            <p:nvPr/>
          </p:nvSpPr>
          <p:spPr bwMode="auto">
            <a:xfrm>
              <a:off x="1735245" y="2265648"/>
              <a:ext cx="1683942" cy="0"/>
            </a:xfrm>
            <a:prstGeom prst="line">
              <a:avLst/>
            </a:prstGeom>
            <a:noFill/>
            <a:ln w="19050">
              <a:solidFill>
                <a:schemeClr val="tx1"/>
              </a:solid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sp>
          <p:nvSpPr>
            <p:cNvPr id="440" name="Line 23"/>
            <p:cNvSpPr>
              <a:spLocks noChangeShapeType="1"/>
            </p:cNvSpPr>
            <p:nvPr/>
          </p:nvSpPr>
          <p:spPr bwMode="auto">
            <a:xfrm>
              <a:off x="1735245" y="2805731"/>
              <a:ext cx="1683942" cy="0"/>
            </a:xfrm>
            <a:prstGeom prst="line">
              <a:avLst/>
            </a:prstGeom>
            <a:noFill/>
            <a:ln w="19050">
              <a:solidFill>
                <a:schemeClr val="tx1"/>
              </a:solid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sp>
          <p:nvSpPr>
            <p:cNvPr id="441" name="Line 24"/>
            <p:cNvSpPr>
              <a:spLocks noChangeShapeType="1"/>
            </p:cNvSpPr>
            <p:nvPr/>
          </p:nvSpPr>
          <p:spPr bwMode="auto">
            <a:xfrm>
              <a:off x="1766087" y="4275840"/>
              <a:ext cx="1653100" cy="2086"/>
            </a:xfrm>
            <a:prstGeom prst="line">
              <a:avLst/>
            </a:prstGeom>
            <a:noFill/>
            <a:ln w="19050">
              <a:solidFill>
                <a:schemeClr val="tx1"/>
              </a:solid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99"/>
                </a:solidFill>
                <a:effectLst/>
                <a:uLnTx/>
                <a:uFillTx/>
                <a:latin typeface="+mn-lt"/>
                <a:ea typeface="黑体" panose="02010609060101010101" pitchFamily="49" charset="-122"/>
                <a:cs typeface="+mn-cs"/>
              </a:endParaRPr>
            </a:p>
          </p:txBody>
        </p:sp>
        <p:sp>
          <p:nvSpPr>
            <p:cNvPr id="442" name="Line 25"/>
            <p:cNvSpPr>
              <a:spLocks noChangeShapeType="1"/>
            </p:cNvSpPr>
            <p:nvPr/>
          </p:nvSpPr>
          <p:spPr bwMode="auto">
            <a:xfrm>
              <a:off x="2551515" y="2805731"/>
              <a:ext cx="0" cy="1472195"/>
            </a:xfrm>
            <a:prstGeom prst="line">
              <a:avLst/>
            </a:prstGeom>
            <a:noFill/>
            <a:ln w="19050">
              <a:solidFill>
                <a:schemeClr val="tx1"/>
              </a:solidFill>
              <a:round/>
              <a:headEnd type="triangle" w="sm" len="med"/>
              <a:tailEnd type="triangle" w="sm"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000099"/>
                </a:solidFill>
                <a:effectLst/>
                <a:uLnTx/>
                <a:uFillTx/>
                <a:latin typeface="+mn-lt"/>
                <a:ea typeface="黑体" panose="02010609060101010101" pitchFamily="49" charset="-122"/>
                <a:cs typeface="+mn-cs"/>
              </a:endParaRPr>
            </a:p>
          </p:txBody>
        </p:sp>
        <p:sp>
          <p:nvSpPr>
            <p:cNvPr id="443" name="Text Box 26"/>
            <p:cNvSpPr txBox="1">
              <a:spLocks noChangeArrowheads="1"/>
            </p:cNvSpPr>
            <p:nvPr/>
          </p:nvSpPr>
          <p:spPr bwMode="auto">
            <a:xfrm>
              <a:off x="1465075" y="3017594"/>
              <a:ext cx="1986187" cy="1049304"/>
            </a:xfrm>
            <a:prstGeom prst="rect">
              <a:avLst/>
            </a:prstGeom>
            <a:solidFill>
              <a:schemeClr val="bg1"/>
            </a:solidFill>
            <a:ln>
              <a:noFill/>
            </a:ln>
            <a:effectLst/>
          </p:spPr>
          <p:txBody>
            <a:bodyPr wrap="square">
              <a:spAutoFit/>
            </a:bodyPr>
            <a:lstStyle/>
            <a:p>
              <a:pPr marR="0" algn="ctr" defTabSz="914400">
                <a:buClrTx/>
                <a:buSzTx/>
                <a:buFontTx/>
                <a:defRPr/>
              </a:pPr>
              <a:r>
                <a:rPr kumimoji="1" lang="zh-CN" altLang="en-US" sz="2400" b="1" kern="1200" cap="none" spc="0" normalizeH="0" baseline="0" noProof="0">
                  <a:solidFill>
                    <a:srgbClr val="000099"/>
                  </a:solidFill>
                  <a:latin typeface="+mn-lt"/>
                  <a:ea typeface="黑体" panose="02010609060101010101" pitchFamily="49" charset="-122"/>
                  <a:cs typeface="+mn-cs"/>
                </a:rPr>
                <a:t>网络层</a:t>
              </a:r>
            </a:p>
            <a:p>
              <a:pPr marR="0" algn="ctr" defTabSz="914400">
                <a:buClrTx/>
                <a:buSzTx/>
                <a:buFontTx/>
                <a:defRPr/>
              </a:pPr>
              <a:r>
                <a:rPr kumimoji="1" lang="zh-CN" altLang="en-US" sz="2200" b="1" kern="1200" cap="none" spc="0" normalizeH="0" baseline="0" noProof="0">
                  <a:solidFill>
                    <a:srgbClr val="000099"/>
                  </a:solidFill>
                  <a:latin typeface="+mn-lt"/>
                  <a:ea typeface="黑体" panose="02010609060101010101" pitchFamily="49" charset="-122"/>
                  <a:cs typeface="+mn-cs"/>
                </a:rPr>
                <a:t>（网际层）</a:t>
              </a:r>
            </a:p>
          </p:txBody>
        </p:sp>
        <p:sp>
          <p:nvSpPr>
            <p:cNvPr id="444" name="Rectangle 27"/>
            <p:cNvSpPr>
              <a:spLocks noChangeArrowheads="1"/>
            </p:cNvSpPr>
            <p:nvPr/>
          </p:nvSpPr>
          <p:spPr bwMode="auto">
            <a:xfrm>
              <a:off x="4704245" y="2851607"/>
              <a:ext cx="1050665" cy="373261"/>
            </a:xfrm>
            <a:prstGeom prst="rect">
              <a:avLst/>
            </a:prstGeom>
            <a:solidFill>
              <a:srgbClr val="CCECFF"/>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000099"/>
                  </a:solidFill>
                  <a:effectLst/>
                  <a:uLnTx/>
                  <a:uFillTx/>
                  <a:latin typeface="+mn-lt"/>
                  <a:ea typeface="黑体" panose="02010609060101010101" pitchFamily="49" charset="-122"/>
                  <a:cs typeface="+mn-cs"/>
                </a:rPr>
                <a:t>IGMP</a:t>
              </a:r>
            </a:p>
          </p:txBody>
        </p:sp>
        <p:sp>
          <p:nvSpPr>
            <p:cNvPr id="445" name="Line 28"/>
            <p:cNvSpPr>
              <a:spLocks noChangeShapeType="1"/>
            </p:cNvSpPr>
            <p:nvPr/>
          </p:nvSpPr>
          <p:spPr bwMode="auto">
            <a:xfrm flipV="1">
              <a:off x="1749638" y="1412776"/>
              <a:ext cx="1669549" cy="0"/>
            </a:xfrm>
            <a:prstGeom prst="line">
              <a:avLst/>
            </a:prstGeom>
            <a:noFill/>
            <a:ln w="19050">
              <a:solidFill>
                <a:schemeClr val="tx1"/>
              </a:solid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sp>
          <p:nvSpPr>
            <p:cNvPr id="446" name="Line 29"/>
            <p:cNvSpPr>
              <a:spLocks noChangeShapeType="1"/>
            </p:cNvSpPr>
            <p:nvPr/>
          </p:nvSpPr>
          <p:spPr bwMode="auto">
            <a:xfrm>
              <a:off x="1465075" y="4821763"/>
              <a:ext cx="1954112" cy="834"/>
            </a:xfrm>
            <a:prstGeom prst="line">
              <a:avLst/>
            </a:prstGeom>
            <a:noFill/>
            <a:ln w="19050">
              <a:solidFill>
                <a:schemeClr val="tx1"/>
              </a:solidFill>
              <a:roun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316"/>
                                        </p:tgtEl>
                                        <p:attrNameLst>
                                          <p:attrName>style.visibility</p:attrName>
                                        </p:attrNameLst>
                                      </p:cBhvr>
                                      <p:to>
                                        <p:strVal val="visible"/>
                                      </p:to>
                                    </p:set>
                                    <p:animEffect transition="in" filter="fade">
                                      <p:cBhvr>
                                        <p:cTn id="11" dur="1000"/>
                                        <p:tgtEl>
                                          <p:spTgt spid="13316"/>
                                        </p:tgtEl>
                                      </p:cBhvr>
                                    </p:animEffect>
                                    <p:anim calcmode="lin" valueType="num">
                                      <p:cBhvr>
                                        <p:cTn id="12" dur="1000" fill="hold"/>
                                        <p:tgtEl>
                                          <p:spTgt spid="13316"/>
                                        </p:tgtEl>
                                        <p:attrNameLst>
                                          <p:attrName>ppt_x</p:attrName>
                                        </p:attrNameLst>
                                      </p:cBhvr>
                                      <p:tavLst>
                                        <p:tav tm="0">
                                          <p:val>
                                            <p:strVal val="#ppt_x"/>
                                          </p:val>
                                        </p:tav>
                                        <p:tav tm="100000">
                                          <p:val>
                                            <p:strVal val="#ppt_x"/>
                                          </p:val>
                                        </p:tav>
                                      </p:tavLst>
                                    </p:anim>
                                    <p:anim calcmode="lin" valueType="num">
                                      <p:cBhvr>
                                        <p:cTn id="13" dur="1000" fill="hold"/>
                                        <p:tgtEl>
                                          <p:spTgt spid="1331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000"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par>
                          <p:cTn id="18" fill="hold">
                            <p:stCondLst>
                              <p:cond delay="2500"/>
                            </p:stCondLst>
                            <p:childTnLst>
                              <p:par>
                                <p:cTn id="19" presetID="22" presetClass="entr" presetSubtype="8" fill="hold" grpId="0" nodeType="afterEffect">
                                  <p:stCondLst>
                                    <p:cond delay="0"/>
                                  </p:stCondLst>
                                  <p:childTnLst>
                                    <p:set>
                                      <p:cBhvr>
                                        <p:cTn id="20" dur="1000" fill="hold">
                                          <p:stCondLst>
                                            <p:cond delay="0"/>
                                          </p:stCondLst>
                                        </p:cTn>
                                        <p:tgtEl>
                                          <p:spTgt spid="3"/>
                                        </p:tgtEl>
                                        <p:attrNameLst>
                                          <p:attrName>style.visibility</p:attrName>
                                        </p:attrNameLst>
                                      </p:cBhvr>
                                      <p:to>
                                        <p:strVal val="visible"/>
                                      </p:to>
                                    </p:set>
                                    <p:animEffect transition="in" filter="wipe(left)">
                                      <p:cBhvr>
                                        <p:cTn id="21" dur="1000"/>
                                        <p:tgtEl>
                                          <p:spTgt spid="3"/>
                                        </p:tgtEl>
                                      </p:cBhvr>
                                    </p:animEffect>
                                  </p:childTnLst>
                                </p:cTn>
                              </p:par>
                            </p:childTnLst>
                          </p:cTn>
                        </p:par>
                        <p:par>
                          <p:cTn id="22" fill="hold">
                            <p:stCondLst>
                              <p:cond delay="3500"/>
                            </p:stCondLst>
                            <p:childTnLst>
                              <p:par>
                                <p:cTn id="23" presetID="42" presetClass="entr" presetSubtype="0" fill="hold" nodeType="afterEffect">
                                  <p:stCondLst>
                                    <p:cond delay="0"/>
                                  </p:stCondLst>
                                  <p:childTnLst>
                                    <p:set>
                                      <p:cBhvr>
                                        <p:cTn id="24" dur="1" fill="hold">
                                          <p:stCondLst>
                                            <p:cond delay="0"/>
                                          </p:stCondLst>
                                        </p:cTn>
                                        <p:tgtEl>
                                          <p:spTgt spid="11269"/>
                                        </p:tgtEl>
                                        <p:attrNameLst>
                                          <p:attrName>style.visibility</p:attrName>
                                        </p:attrNameLst>
                                      </p:cBhvr>
                                      <p:to>
                                        <p:strVal val="visible"/>
                                      </p:to>
                                    </p:set>
                                    <p:animEffect transition="in" filter="fade">
                                      <p:cBhvr>
                                        <p:cTn id="25" dur="1000"/>
                                        <p:tgtEl>
                                          <p:spTgt spid="11269"/>
                                        </p:tgtEl>
                                      </p:cBhvr>
                                    </p:animEffect>
                                    <p:anim calcmode="lin" valueType="num">
                                      <p:cBhvr>
                                        <p:cTn id="26" dur="1000" fill="hold"/>
                                        <p:tgtEl>
                                          <p:spTgt spid="11269"/>
                                        </p:tgtEl>
                                        <p:attrNameLst>
                                          <p:attrName>ppt_x</p:attrName>
                                        </p:attrNameLst>
                                      </p:cBhvr>
                                      <p:tavLst>
                                        <p:tav tm="0">
                                          <p:val>
                                            <p:strVal val="#ppt_x"/>
                                          </p:val>
                                        </p:tav>
                                        <p:tav tm="100000">
                                          <p:val>
                                            <p:strVal val="#ppt_x"/>
                                          </p:val>
                                        </p:tav>
                                      </p:tavLst>
                                    </p:anim>
                                    <p:anim calcmode="lin" valueType="num">
                                      <p:cBhvr>
                                        <p:cTn id="27" dur="1000" fill="hold"/>
                                        <p:tgtEl>
                                          <p:spTgt spid="112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3316" grpId="0"/>
      <p:bldP spid="10"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42678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4.1 IPv4协议的演变与发展</a:t>
            </a:r>
          </a:p>
        </p:txBody>
      </p:sp>
      <p:sp>
        <p:nvSpPr>
          <p:cNvPr id="13316" name="文本框 8"/>
          <p:cNvSpPr txBox="1"/>
          <p:nvPr/>
        </p:nvSpPr>
        <p:spPr>
          <a:xfrm>
            <a:off x="311150" y="1067435"/>
            <a:ext cx="4784090" cy="598805"/>
          </a:xfrm>
          <a:prstGeom prst="rect">
            <a:avLst/>
          </a:prstGeom>
          <a:noFill/>
          <a:ln w="9525">
            <a:noFill/>
          </a:ln>
        </p:spPr>
        <p:txBody>
          <a:bodyPr wrap="square">
            <a:spAutoFit/>
          </a:bodyPr>
          <a:lstStyle/>
          <a:p>
            <a:pPr>
              <a:lnSpc>
                <a:spcPct val="150000"/>
              </a:lnSpc>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4.1.2 IPv4协议的演变与研究</a:t>
            </a:r>
          </a:p>
        </p:txBody>
      </p:sp>
      <p:sp>
        <p:nvSpPr>
          <p:cNvPr id="10" name="矩形 9"/>
          <p:cNvSpPr/>
          <p:nvPr/>
        </p:nvSpPr>
        <p:spPr>
          <a:xfrm>
            <a:off x="1398270" y="2356485"/>
            <a:ext cx="2047240" cy="2496820"/>
          </a:xfrm>
          <a:prstGeom prst="rect">
            <a:avLst/>
          </a:prstGeom>
        </p:spPr>
        <p:txBody>
          <a:bodyPr wrap="square">
            <a:spAutoFit/>
          </a:bodyPr>
          <a:lstStyle/>
          <a:p>
            <a:pPr marR="0" indent="0" defTabSz="914400">
              <a:lnSpc>
                <a:spcPct val="170000"/>
              </a:lnSpc>
              <a:buClrTx/>
              <a:buSzTx/>
              <a:buFont typeface="Wingdings" panose="05000000000000000000" pitchFamily="2" charset="2"/>
              <a:buNone/>
              <a:defRPr/>
            </a:pPr>
            <a:r>
              <a:rPr lang="zh-CN" altLang="en-US" sz="2000" b="1" dirty="0">
                <a:latin typeface="微软雅黑" panose="020B0503020204020204" pitchFamily="34" charset="-122"/>
                <a:ea typeface="微软雅黑" panose="020B0503020204020204" pitchFamily="34" charset="-122"/>
                <a:sym typeface="+mn-ea"/>
              </a:rPr>
              <a:t>研究内容：</a:t>
            </a:r>
          </a:p>
          <a:p>
            <a:pPr marL="285750" marR="0" indent="-285750" defTabSz="914400">
              <a:lnSpc>
                <a:spcPct val="170000"/>
              </a:lnSpc>
              <a:buClrTx/>
              <a:buSzTx/>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sym typeface="+mn-ea"/>
              </a:rPr>
              <a:t>IP地址</a:t>
            </a:r>
          </a:p>
          <a:p>
            <a:pPr marL="285750" marR="0" indent="-285750" defTabSz="914400">
              <a:lnSpc>
                <a:spcPct val="170000"/>
              </a:lnSpc>
              <a:buClrTx/>
              <a:buSzTx/>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sym typeface="+mn-ea"/>
              </a:rPr>
              <a:t>IP分组</a:t>
            </a:r>
          </a:p>
          <a:p>
            <a:pPr marL="285750" marR="0" indent="-285750" defTabSz="914400">
              <a:lnSpc>
                <a:spcPct val="170000"/>
              </a:lnSpc>
              <a:buClrTx/>
              <a:buSzTx/>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sym typeface="+mn-ea"/>
              </a:rPr>
              <a:t>路由算法</a:t>
            </a:r>
          </a:p>
          <a:p>
            <a:pPr marL="285750" marR="0" indent="-285750" defTabSz="914400">
              <a:lnSpc>
                <a:spcPct val="170000"/>
              </a:lnSpc>
              <a:buClrTx/>
              <a:buSzTx/>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sym typeface="+mn-ea"/>
              </a:rPr>
              <a:t>补充协议</a:t>
            </a:r>
          </a:p>
        </p:txBody>
      </p:sp>
      <p:graphicFrame>
        <p:nvGraphicFramePr>
          <p:cNvPr id="13317" name="Object 5"/>
          <p:cNvGraphicFramePr>
            <a:graphicFrameLocks noChangeAspect="1"/>
          </p:cNvGraphicFramePr>
          <p:nvPr/>
        </p:nvGraphicFramePr>
        <p:xfrm>
          <a:off x="4468495" y="1067435"/>
          <a:ext cx="6883400" cy="5565140"/>
        </p:xfrm>
        <a:graphic>
          <a:graphicData uri="http://schemas.openxmlformats.org/presentationml/2006/ole">
            <mc:AlternateContent xmlns:mc="http://schemas.openxmlformats.org/markup-compatibility/2006">
              <mc:Choice xmlns:v="urn:schemas-microsoft-com:vml" Requires="v">
                <p:oleObj r:id="rId2" imgW="6226175" imgH="5034280" progId="Visio.Drawing.11">
                  <p:embed/>
                </p:oleObj>
              </mc:Choice>
              <mc:Fallback>
                <p:oleObj r:id="rId2" imgW="6226175" imgH="5034280" progId="Visio.Drawing.11">
                  <p:embed/>
                  <p:pic>
                    <p:nvPicPr>
                      <p:cNvPr id="0" name="图片 3105"/>
                      <p:cNvPicPr/>
                      <p:nvPr/>
                    </p:nvPicPr>
                    <p:blipFill>
                      <a:blip r:embed="rId3"/>
                      <a:stretch>
                        <a:fillRect/>
                      </a:stretch>
                    </p:blipFill>
                    <p:spPr>
                      <a:xfrm>
                        <a:off x="4468495" y="1067435"/>
                        <a:ext cx="6883400" cy="5565140"/>
                      </a:xfrm>
                      <a:prstGeom prst="rect">
                        <a:avLst/>
                      </a:prstGeom>
                      <a:noFill/>
                      <a:ln w="38100">
                        <a:noFill/>
                        <a:miter/>
                      </a:ln>
                    </p:spPr>
                  </p:pic>
                </p:oleObj>
              </mc:Fallback>
            </mc:AlternateContent>
          </a:graphicData>
        </a:graphic>
      </p:graphicFrame>
      <p:sp>
        <p:nvSpPr>
          <p:cNvPr id="13318" name="圆角矩形 3"/>
          <p:cNvSpPr/>
          <p:nvPr/>
        </p:nvSpPr>
        <p:spPr>
          <a:xfrm>
            <a:off x="6122670" y="980440"/>
            <a:ext cx="4168775" cy="1376045"/>
          </a:xfrm>
          <a:prstGeom prst="roundRect">
            <a:avLst>
              <a:gd name="adj" fmla="val 16667"/>
            </a:avLst>
          </a:prstGeom>
          <a:noFill/>
          <a:ln w="19050" cap="flat" cmpd="sng">
            <a:solidFill>
              <a:srgbClr val="FF0000"/>
            </a:solidFill>
            <a:prstDash val="solid"/>
            <a:headEnd type="none" w="med" len="med"/>
            <a:tailEnd type="none" w="med" len="med"/>
          </a:ln>
        </p:spPr>
        <p:txBody>
          <a:bodyPr anchor="ctr"/>
          <a:lstStyle/>
          <a:p>
            <a:pPr eaLnBrk="1" hangingPunct="1"/>
            <a:endParaRPr lang="zh-CN" altLang="en-US" sz="2400" dirty="0">
              <a:latin typeface="Arial" panose="020B0604020202020204" pitchFamily="34" charset="0"/>
            </a:endParaRPr>
          </a:p>
        </p:txBody>
      </p:sp>
      <p:sp>
        <p:nvSpPr>
          <p:cNvPr id="13319" name="圆角矩形 4"/>
          <p:cNvSpPr/>
          <p:nvPr/>
        </p:nvSpPr>
        <p:spPr>
          <a:xfrm>
            <a:off x="5285740" y="2394585"/>
            <a:ext cx="1645285" cy="1064260"/>
          </a:xfrm>
          <a:prstGeom prst="roundRect">
            <a:avLst>
              <a:gd name="adj" fmla="val 16667"/>
            </a:avLst>
          </a:prstGeom>
          <a:noFill/>
          <a:ln w="15875" cap="flat" cmpd="sng">
            <a:solidFill>
              <a:srgbClr val="FF0000"/>
            </a:solidFill>
            <a:prstDash val="solid"/>
            <a:headEnd type="none" w="med" len="med"/>
            <a:tailEnd type="none" w="med" len="med"/>
          </a:ln>
        </p:spPr>
        <p:txBody>
          <a:bodyPr anchor="ctr"/>
          <a:lstStyle/>
          <a:p>
            <a:pPr eaLnBrk="1" hangingPunct="1"/>
            <a:endParaRPr lang="zh-CN" altLang="en-US" sz="2400" dirty="0">
              <a:latin typeface="Arial" panose="020B0604020202020204" pitchFamily="34" charset="0"/>
            </a:endParaRPr>
          </a:p>
        </p:txBody>
      </p:sp>
      <p:sp>
        <p:nvSpPr>
          <p:cNvPr id="13320" name="圆角矩形 5"/>
          <p:cNvSpPr/>
          <p:nvPr/>
        </p:nvSpPr>
        <p:spPr>
          <a:xfrm>
            <a:off x="6026785" y="3762375"/>
            <a:ext cx="1574800" cy="913765"/>
          </a:xfrm>
          <a:prstGeom prst="roundRect">
            <a:avLst>
              <a:gd name="adj" fmla="val 16667"/>
            </a:avLst>
          </a:prstGeom>
          <a:noFill/>
          <a:ln w="15875" cap="flat" cmpd="sng">
            <a:solidFill>
              <a:srgbClr val="FF0000"/>
            </a:solidFill>
            <a:prstDash val="solid"/>
            <a:headEnd type="none" w="med" len="med"/>
            <a:tailEnd type="none" w="med" len="med"/>
          </a:ln>
        </p:spPr>
        <p:txBody>
          <a:bodyPr anchor="ctr"/>
          <a:lstStyle/>
          <a:p>
            <a:pPr eaLnBrk="1" hangingPunct="1"/>
            <a:endParaRPr lang="zh-CN" altLang="en-US" sz="2400" dirty="0">
              <a:latin typeface="Arial" panose="020B0604020202020204" pitchFamily="34" charset="0"/>
            </a:endParaRPr>
          </a:p>
        </p:txBody>
      </p:sp>
      <p:sp>
        <p:nvSpPr>
          <p:cNvPr id="13322" name="圆角矩形 4"/>
          <p:cNvSpPr/>
          <p:nvPr/>
        </p:nvSpPr>
        <p:spPr>
          <a:xfrm>
            <a:off x="6978015" y="2828290"/>
            <a:ext cx="3227705" cy="481965"/>
          </a:xfrm>
          <a:prstGeom prst="roundRect">
            <a:avLst>
              <a:gd name="adj" fmla="val 16667"/>
            </a:avLst>
          </a:prstGeom>
          <a:noFill/>
          <a:ln w="15875" cap="flat" cmpd="sng">
            <a:solidFill>
              <a:srgbClr val="FF0000"/>
            </a:solidFill>
            <a:prstDash val="solid"/>
            <a:headEnd type="none" w="med" len="med"/>
            <a:tailEnd type="none" w="med" len="med"/>
          </a:ln>
        </p:spPr>
        <p:txBody>
          <a:bodyPr anchor="ctr"/>
          <a:lstStyle/>
          <a:p>
            <a:pPr eaLnBrk="1" hangingPunct="1"/>
            <a:endParaRPr lang="zh-CN" altLang="en-US" sz="2400" dirty="0">
              <a:latin typeface="Arial" panose="020B0604020202020204" pitchFamily="34" charset="0"/>
            </a:endParaRPr>
          </a:p>
        </p:txBody>
      </p:sp>
      <p:sp>
        <p:nvSpPr>
          <p:cNvPr id="15" name="文本框 14"/>
          <p:cNvSpPr txBox="1"/>
          <p:nvPr/>
        </p:nvSpPr>
        <p:spPr>
          <a:xfrm>
            <a:off x="9311005" y="1988185"/>
            <a:ext cx="895350" cy="368300"/>
          </a:xfrm>
          <a:prstGeom prst="rect">
            <a:avLst/>
          </a:prstGeom>
          <a:solidFill>
            <a:schemeClr val="accent1">
              <a:lumMod val="60000"/>
              <a:lumOff val="40000"/>
            </a:schemeClr>
          </a:solidFill>
        </p:spPr>
        <p:txBody>
          <a:bodyPr wrap="square">
            <a:spAutoFit/>
          </a:bodyPr>
          <a:lstStyle/>
          <a:p>
            <a:pPr marR="0" algn="ctr" defTabSz="914400">
              <a:buClrTx/>
              <a:buSzTx/>
              <a:buFontTx/>
              <a:defRPr/>
            </a:pPr>
            <a:r>
              <a:rPr kumimoji="0" lang="en-US" altLang="zh-CN" kern="1200" cap="none" spc="0" normalizeH="0" baseline="0" noProof="0" dirty="0">
                <a:latin typeface="Times New Roman" panose="02020603050405020304" pitchFamily="18" charset="0"/>
                <a:ea typeface="黑体" panose="02010609060101010101" pitchFamily="49" charset="-122"/>
                <a:cs typeface="+mn-cs"/>
              </a:rPr>
              <a:t>IP</a:t>
            </a:r>
            <a:r>
              <a:rPr kumimoji="0" lang="zh-CN" altLang="en-US" kern="1200" cap="none" spc="0" normalizeH="0" baseline="0" noProof="0" dirty="0">
                <a:latin typeface="Times New Roman" panose="02020603050405020304" pitchFamily="18" charset="0"/>
                <a:ea typeface="黑体" panose="02010609060101010101" pitchFamily="49" charset="-122"/>
                <a:cs typeface="+mn-cs"/>
              </a:rPr>
              <a:t>地址</a:t>
            </a:r>
          </a:p>
        </p:txBody>
      </p:sp>
      <p:sp>
        <p:nvSpPr>
          <p:cNvPr id="53" name="文本框 52"/>
          <p:cNvSpPr txBox="1"/>
          <p:nvPr/>
        </p:nvSpPr>
        <p:spPr>
          <a:xfrm>
            <a:off x="5285740" y="3090545"/>
            <a:ext cx="902970" cy="368300"/>
          </a:xfrm>
          <a:prstGeom prst="rect">
            <a:avLst/>
          </a:prstGeom>
          <a:solidFill>
            <a:schemeClr val="accent1">
              <a:lumMod val="60000"/>
              <a:lumOff val="40000"/>
            </a:schemeClr>
          </a:solidFill>
        </p:spPr>
        <p:txBody>
          <a:bodyPr wrap="square">
            <a:spAutoFit/>
          </a:bodyPr>
          <a:lstStyle/>
          <a:p>
            <a:pPr marR="0" algn="l" defTabSz="914400">
              <a:buClrTx/>
              <a:buSzTx/>
              <a:buFontTx/>
              <a:defRPr/>
            </a:pPr>
            <a:r>
              <a:rPr kumimoji="0" lang="en-US" altLang="zh-CN" kern="1200" cap="none" spc="0" normalizeH="0" baseline="0" noProof="0" dirty="0">
                <a:latin typeface="Times New Roman" panose="02020603050405020304" pitchFamily="18" charset="0"/>
                <a:ea typeface="黑体" panose="02010609060101010101" pitchFamily="49" charset="-122"/>
                <a:cs typeface="+mn-cs"/>
              </a:rPr>
              <a:t>IP</a:t>
            </a:r>
            <a:r>
              <a:rPr kumimoji="0" lang="zh-CN" altLang="en-US" kern="1200" cap="none" spc="0" normalizeH="0" baseline="0" noProof="0" dirty="0">
                <a:latin typeface="Times New Roman" panose="02020603050405020304" pitchFamily="18" charset="0"/>
                <a:ea typeface="黑体" panose="02010609060101010101" pitchFamily="49" charset="-122"/>
                <a:cs typeface="+mn-cs"/>
              </a:rPr>
              <a:t>分组</a:t>
            </a:r>
          </a:p>
        </p:txBody>
      </p:sp>
      <p:sp>
        <p:nvSpPr>
          <p:cNvPr id="54" name="文本框 53"/>
          <p:cNvSpPr txBox="1"/>
          <p:nvPr/>
        </p:nvSpPr>
        <p:spPr>
          <a:xfrm>
            <a:off x="7887335" y="2479040"/>
            <a:ext cx="1177925" cy="368300"/>
          </a:xfrm>
          <a:prstGeom prst="rect">
            <a:avLst/>
          </a:prstGeom>
          <a:solidFill>
            <a:schemeClr val="accent1">
              <a:lumMod val="60000"/>
              <a:lumOff val="40000"/>
            </a:schemeClr>
          </a:solidFill>
        </p:spPr>
        <p:txBody>
          <a:bodyPr wrap="square">
            <a:spAutoFit/>
          </a:bodyPr>
          <a:lstStyle/>
          <a:p>
            <a:pPr marR="0" algn="ctr" defTabSz="914400">
              <a:buClrTx/>
              <a:buSzTx/>
              <a:buFontTx/>
              <a:defRPr/>
            </a:pPr>
            <a:r>
              <a:rPr kumimoji="0" lang="zh-CN" altLang="en-US" kern="1200" cap="none" spc="0" normalizeH="0" baseline="0" noProof="0" dirty="0">
                <a:latin typeface="Times New Roman" panose="02020603050405020304" pitchFamily="18" charset="0"/>
                <a:ea typeface="黑体" panose="02010609060101010101" pitchFamily="49" charset="-122"/>
                <a:cs typeface="+mn-cs"/>
              </a:rPr>
              <a:t>路由算法</a:t>
            </a:r>
          </a:p>
        </p:txBody>
      </p:sp>
      <p:sp>
        <p:nvSpPr>
          <p:cNvPr id="55" name="文本框 54"/>
          <p:cNvSpPr txBox="1"/>
          <p:nvPr/>
        </p:nvSpPr>
        <p:spPr>
          <a:xfrm>
            <a:off x="5790565" y="4485005"/>
            <a:ext cx="1139825" cy="368300"/>
          </a:xfrm>
          <a:prstGeom prst="rect">
            <a:avLst/>
          </a:prstGeom>
          <a:solidFill>
            <a:schemeClr val="accent1">
              <a:lumMod val="60000"/>
              <a:lumOff val="40000"/>
            </a:schemeClr>
          </a:solidFill>
        </p:spPr>
        <p:txBody>
          <a:bodyPr wrap="square">
            <a:spAutoFit/>
          </a:bodyPr>
          <a:lstStyle/>
          <a:p>
            <a:pPr marR="0" defTabSz="914400">
              <a:buClrTx/>
              <a:buSzTx/>
              <a:buFontTx/>
              <a:defRPr/>
            </a:pPr>
            <a:r>
              <a:rPr kumimoji="0" lang="zh-CN" altLang="en-US" kern="1200" cap="none" spc="0" normalizeH="0" baseline="0" noProof="0" dirty="0">
                <a:latin typeface="Times New Roman" panose="02020603050405020304" pitchFamily="18" charset="0"/>
                <a:ea typeface="黑体" panose="02010609060101010101" pitchFamily="49" charset="-122"/>
                <a:cs typeface="+mn-cs"/>
              </a:rPr>
              <a:t>补充协议</a:t>
            </a:r>
          </a:p>
        </p:txBody>
      </p:sp>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316"/>
                                        </p:tgtEl>
                                        <p:attrNameLst>
                                          <p:attrName>style.visibility</p:attrName>
                                        </p:attrNameLst>
                                      </p:cBhvr>
                                      <p:to>
                                        <p:strVal val="visible"/>
                                      </p:to>
                                    </p:set>
                                    <p:animEffect transition="in" filter="fade">
                                      <p:cBhvr>
                                        <p:cTn id="11" dur="1000"/>
                                        <p:tgtEl>
                                          <p:spTgt spid="13316"/>
                                        </p:tgtEl>
                                      </p:cBhvr>
                                    </p:animEffect>
                                    <p:anim calcmode="lin" valueType="num">
                                      <p:cBhvr>
                                        <p:cTn id="12" dur="1000" fill="hold"/>
                                        <p:tgtEl>
                                          <p:spTgt spid="13316"/>
                                        </p:tgtEl>
                                        <p:attrNameLst>
                                          <p:attrName>ppt_x</p:attrName>
                                        </p:attrNameLst>
                                      </p:cBhvr>
                                      <p:tavLst>
                                        <p:tav tm="0">
                                          <p:val>
                                            <p:strVal val="#ppt_x"/>
                                          </p:val>
                                        </p:tav>
                                        <p:tav tm="100000">
                                          <p:val>
                                            <p:strVal val="#ppt_x"/>
                                          </p:val>
                                        </p:tav>
                                      </p:tavLst>
                                    </p:anim>
                                    <p:anim calcmode="lin" valueType="num">
                                      <p:cBhvr>
                                        <p:cTn id="13" dur="1000" fill="hold"/>
                                        <p:tgtEl>
                                          <p:spTgt spid="1331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000"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par>
                          <p:cTn id="18" fill="hold">
                            <p:stCondLst>
                              <p:cond delay="2500"/>
                            </p:stCondLst>
                            <p:childTnLst>
                              <p:par>
                                <p:cTn id="19" presetID="42" presetClass="entr" presetSubtype="0" fill="hold" nodeType="afterEffect">
                                  <p:stCondLst>
                                    <p:cond delay="0"/>
                                  </p:stCondLst>
                                  <p:childTnLst>
                                    <p:set>
                                      <p:cBhvr>
                                        <p:cTn id="20" dur="1" fill="hold">
                                          <p:stCondLst>
                                            <p:cond delay="0"/>
                                          </p:stCondLst>
                                        </p:cTn>
                                        <p:tgtEl>
                                          <p:spTgt spid="13317"/>
                                        </p:tgtEl>
                                        <p:attrNameLst>
                                          <p:attrName>style.visibility</p:attrName>
                                        </p:attrNameLst>
                                      </p:cBhvr>
                                      <p:to>
                                        <p:strVal val="visible"/>
                                      </p:to>
                                    </p:set>
                                    <p:animEffect transition="in" filter="fade">
                                      <p:cBhvr>
                                        <p:cTn id="21" dur="1000"/>
                                        <p:tgtEl>
                                          <p:spTgt spid="13317"/>
                                        </p:tgtEl>
                                      </p:cBhvr>
                                    </p:animEffect>
                                    <p:anim calcmode="lin" valueType="num">
                                      <p:cBhvr>
                                        <p:cTn id="22" dur="1000" fill="hold"/>
                                        <p:tgtEl>
                                          <p:spTgt spid="13317"/>
                                        </p:tgtEl>
                                        <p:attrNameLst>
                                          <p:attrName>ppt_x</p:attrName>
                                        </p:attrNameLst>
                                      </p:cBhvr>
                                      <p:tavLst>
                                        <p:tav tm="0">
                                          <p:val>
                                            <p:strVal val="#ppt_x"/>
                                          </p:val>
                                        </p:tav>
                                        <p:tav tm="100000">
                                          <p:val>
                                            <p:strVal val="#ppt_x"/>
                                          </p:val>
                                        </p:tav>
                                      </p:tavLst>
                                    </p:anim>
                                    <p:anim calcmode="lin" valueType="num">
                                      <p:cBhvr>
                                        <p:cTn id="23" dur="1000" fill="hold"/>
                                        <p:tgtEl>
                                          <p:spTgt spid="133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3318"/>
                                        </p:tgtEl>
                                        <p:attrNameLst>
                                          <p:attrName>style.visibility</p:attrName>
                                        </p:attrNameLst>
                                      </p:cBhvr>
                                      <p:to>
                                        <p:strVal val="visible"/>
                                      </p:to>
                                    </p:set>
                                    <p:animEffect transition="in" filter="barn(inVertical)">
                                      <p:cBhvr>
                                        <p:cTn id="28" dur="500"/>
                                        <p:tgtEl>
                                          <p:spTgt spid="13318"/>
                                        </p:tgtEl>
                                      </p:cBhvr>
                                    </p:animEffect>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p:cTn id="32" dur="500" fill="hold"/>
                                        <p:tgtEl>
                                          <p:spTgt spid="15"/>
                                        </p:tgtEl>
                                        <p:attrNameLst>
                                          <p:attrName>ppt_w</p:attrName>
                                        </p:attrNameLst>
                                      </p:cBhvr>
                                      <p:tavLst>
                                        <p:tav tm="0">
                                          <p:val>
                                            <p:fltVal val="0"/>
                                          </p:val>
                                        </p:tav>
                                        <p:tav tm="100000">
                                          <p:val>
                                            <p:strVal val="#ppt_w"/>
                                          </p:val>
                                        </p:tav>
                                      </p:tavLst>
                                    </p:anim>
                                    <p:anim calcmode="lin" valueType="num">
                                      <p:cBhvr>
                                        <p:cTn id="33" dur="500" fill="hold"/>
                                        <p:tgtEl>
                                          <p:spTgt spid="15"/>
                                        </p:tgtEl>
                                        <p:attrNameLst>
                                          <p:attrName>ppt_h</p:attrName>
                                        </p:attrNameLst>
                                      </p:cBhvr>
                                      <p:tavLst>
                                        <p:tav tm="0">
                                          <p:val>
                                            <p:fltVal val="0"/>
                                          </p:val>
                                        </p:tav>
                                        <p:tav tm="100000">
                                          <p:val>
                                            <p:strVal val="#ppt_h"/>
                                          </p:val>
                                        </p:tav>
                                      </p:tavLst>
                                    </p:anim>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3319"/>
                                        </p:tgtEl>
                                        <p:attrNameLst>
                                          <p:attrName>style.visibility</p:attrName>
                                        </p:attrNameLst>
                                      </p:cBhvr>
                                      <p:to>
                                        <p:strVal val="visible"/>
                                      </p:to>
                                    </p:set>
                                    <p:animEffect transition="in" filter="barn(inVertical)">
                                      <p:cBhvr>
                                        <p:cTn id="39" dur="500"/>
                                        <p:tgtEl>
                                          <p:spTgt spid="13319"/>
                                        </p:tgtEl>
                                      </p:cBhvr>
                                    </p:animEffect>
                                  </p:childTnLst>
                                </p:cTn>
                              </p:par>
                            </p:childTnLst>
                          </p:cTn>
                        </p:par>
                        <p:par>
                          <p:cTn id="40" fill="hold">
                            <p:stCondLst>
                              <p:cond delay="500"/>
                            </p:stCondLst>
                            <p:childTnLst>
                              <p:par>
                                <p:cTn id="41" presetID="53" presetClass="entr" presetSubtype="16"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p:cTn id="43" dur="500" fill="hold"/>
                                        <p:tgtEl>
                                          <p:spTgt spid="53"/>
                                        </p:tgtEl>
                                        <p:attrNameLst>
                                          <p:attrName>ppt_w</p:attrName>
                                        </p:attrNameLst>
                                      </p:cBhvr>
                                      <p:tavLst>
                                        <p:tav tm="0">
                                          <p:val>
                                            <p:fltVal val="0"/>
                                          </p:val>
                                        </p:tav>
                                        <p:tav tm="100000">
                                          <p:val>
                                            <p:strVal val="#ppt_w"/>
                                          </p:val>
                                        </p:tav>
                                      </p:tavLst>
                                    </p:anim>
                                    <p:anim calcmode="lin" valueType="num">
                                      <p:cBhvr>
                                        <p:cTn id="44" dur="500" fill="hold"/>
                                        <p:tgtEl>
                                          <p:spTgt spid="53"/>
                                        </p:tgtEl>
                                        <p:attrNameLst>
                                          <p:attrName>ppt_h</p:attrName>
                                        </p:attrNameLst>
                                      </p:cBhvr>
                                      <p:tavLst>
                                        <p:tav tm="0">
                                          <p:val>
                                            <p:fltVal val="0"/>
                                          </p:val>
                                        </p:tav>
                                        <p:tav tm="100000">
                                          <p:val>
                                            <p:strVal val="#ppt_h"/>
                                          </p:val>
                                        </p:tav>
                                      </p:tavLst>
                                    </p:anim>
                                    <p:animEffect transition="in" filter="fade">
                                      <p:cBhvr>
                                        <p:cTn id="45" dur="500"/>
                                        <p:tgtEl>
                                          <p:spTgt spid="53"/>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3322"/>
                                        </p:tgtEl>
                                        <p:attrNameLst>
                                          <p:attrName>style.visibility</p:attrName>
                                        </p:attrNameLst>
                                      </p:cBhvr>
                                      <p:to>
                                        <p:strVal val="visible"/>
                                      </p:to>
                                    </p:set>
                                    <p:anim calcmode="lin" valueType="num">
                                      <p:cBhvr>
                                        <p:cTn id="50" dur="500" fill="hold"/>
                                        <p:tgtEl>
                                          <p:spTgt spid="13322"/>
                                        </p:tgtEl>
                                        <p:attrNameLst>
                                          <p:attrName>ppt_w</p:attrName>
                                        </p:attrNameLst>
                                      </p:cBhvr>
                                      <p:tavLst>
                                        <p:tav tm="0">
                                          <p:val>
                                            <p:fltVal val="0"/>
                                          </p:val>
                                        </p:tav>
                                        <p:tav tm="100000">
                                          <p:val>
                                            <p:strVal val="#ppt_w"/>
                                          </p:val>
                                        </p:tav>
                                      </p:tavLst>
                                    </p:anim>
                                    <p:anim calcmode="lin" valueType="num">
                                      <p:cBhvr>
                                        <p:cTn id="51" dur="500" fill="hold"/>
                                        <p:tgtEl>
                                          <p:spTgt spid="13322"/>
                                        </p:tgtEl>
                                        <p:attrNameLst>
                                          <p:attrName>ppt_h</p:attrName>
                                        </p:attrNameLst>
                                      </p:cBhvr>
                                      <p:tavLst>
                                        <p:tav tm="0">
                                          <p:val>
                                            <p:fltVal val="0"/>
                                          </p:val>
                                        </p:tav>
                                        <p:tav tm="100000">
                                          <p:val>
                                            <p:strVal val="#ppt_h"/>
                                          </p:val>
                                        </p:tav>
                                      </p:tavLst>
                                    </p:anim>
                                    <p:animEffect transition="in" filter="fade">
                                      <p:cBhvr>
                                        <p:cTn id="52" dur="500"/>
                                        <p:tgtEl>
                                          <p:spTgt spid="13322"/>
                                        </p:tgtEl>
                                      </p:cBhvr>
                                    </p:animEffect>
                                  </p:childTnLst>
                                </p:cTn>
                              </p:par>
                            </p:childTnLst>
                          </p:cTn>
                        </p:par>
                        <p:par>
                          <p:cTn id="53" fill="hold">
                            <p:stCondLst>
                              <p:cond delay="500"/>
                            </p:stCondLst>
                            <p:childTnLst>
                              <p:par>
                                <p:cTn id="54" presetID="16" presetClass="entr" presetSubtype="21" fill="hold" grpId="0" nodeType="afterEffect">
                                  <p:stCondLst>
                                    <p:cond delay="0"/>
                                  </p:stCondLst>
                                  <p:childTnLst>
                                    <p:set>
                                      <p:cBhvr>
                                        <p:cTn id="55" dur="1" fill="hold">
                                          <p:stCondLst>
                                            <p:cond delay="0"/>
                                          </p:stCondLst>
                                        </p:cTn>
                                        <p:tgtEl>
                                          <p:spTgt spid="54"/>
                                        </p:tgtEl>
                                        <p:attrNameLst>
                                          <p:attrName>style.visibility</p:attrName>
                                        </p:attrNameLst>
                                      </p:cBhvr>
                                      <p:to>
                                        <p:strVal val="visible"/>
                                      </p:to>
                                    </p:set>
                                    <p:animEffect transition="in" filter="barn(inVertical)">
                                      <p:cBhvr>
                                        <p:cTn id="56" dur="500"/>
                                        <p:tgtEl>
                                          <p:spTgt spid="54"/>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13320"/>
                                        </p:tgtEl>
                                        <p:attrNameLst>
                                          <p:attrName>style.visibility</p:attrName>
                                        </p:attrNameLst>
                                      </p:cBhvr>
                                      <p:to>
                                        <p:strVal val="visible"/>
                                      </p:to>
                                    </p:set>
                                    <p:animEffect transition="in" filter="barn(inVertical)">
                                      <p:cBhvr>
                                        <p:cTn id="61" dur="500"/>
                                        <p:tgtEl>
                                          <p:spTgt spid="13320"/>
                                        </p:tgtEl>
                                      </p:cBhvr>
                                    </p:animEffect>
                                  </p:childTnLst>
                                </p:cTn>
                              </p:par>
                            </p:childTnLst>
                          </p:cTn>
                        </p:par>
                        <p:par>
                          <p:cTn id="62" fill="hold">
                            <p:stCondLst>
                              <p:cond delay="500"/>
                            </p:stCondLst>
                            <p:childTnLst>
                              <p:par>
                                <p:cTn id="63" presetID="53" presetClass="entr" presetSubtype="16" fill="hold" grpId="0" nodeType="afterEffect">
                                  <p:stCondLst>
                                    <p:cond delay="0"/>
                                  </p:stCondLst>
                                  <p:childTnLst>
                                    <p:set>
                                      <p:cBhvr>
                                        <p:cTn id="64" dur="1" fill="hold">
                                          <p:stCondLst>
                                            <p:cond delay="0"/>
                                          </p:stCondLst>
                                        </p:cTn>
                                        <p:tgtEl>
                                          <p:spTgt spid="55"/>
                                        </p:tgtEl>
                                        <p:attrNameLst>
                                          <p:attrName>style.visibility</p:attrName>
                                        </p:attrNameLst>
                                      </p:cBhvr>
                                      <p:to>
                                        <p:strVal val="visible"/>
                                      </p:to>
                                    </p:set>
                                    <p:anim calcmode="lin" valueType="num">
                                      <p:cBhvr>
                                        <p:cTn id="65" dur="500" fill="hold"/>
                                        <p:tgtEl>
                                          <p:spTgt spid="55"/>
                                        </p:tgtEl>
                                        <p:attrNameLst>
                                          <p:attrName>ppt_w</p:attrName>
                                        </p:attrNameLst>
                                      </p:cBhvr>
                                      <p:tavLst>
                                        <p:tav tm="0">
                                          <p:val>
                                            <p:fltVal val="0"/>
                                          </p:val>
                                        </p:tav>
                                        <p:tav tm="100000">
                                          <p:val>
                                            <p:strVal val="#ppt_w"/>
                                          </p:val>
                                        </p:tav>
                                      </p:tavLst>
                                    </p:anim>
                                    <p:anim calcmode="lin" valueType="num">
                                      <p:cBhvr>
                                        <p:cTn id="66" dur="500" fill="hold"/>
                                        <p:tgtEl>
                                          <p:spTgt spid="55"/>
                                        </p:tgtEl>
                                        <p:attrNameLst>
                                          <p:attrName>ppt_h</p:attrName>
                                        </p:attrNameLst>
                                      </p:cBhvr>
                                      <p:tavLst>
                                        <p:tav tm="0">
                                          <p:val>
                                            <p:fltVal val="0"/>
                                          </p:val>
                                        </p:tav>
                                        <p:tav tm="100000">
                                          <p:val>
                                            <p:strVal val="#ppt_h"/>
                                          </p:val>
                                        </p:tav>
                                      </p:tavLst>
                                    </p:anim>
                                    <p:animEffect transition="in" filter="fade">
                                      <p:cBhvr>
                                        <p:cTn id="6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3316" grpId="0"/>
      <p:bldP spid="10" grpId="0"/>
      <p:bldP spid="13318" grpId="0" animBg="1"/>
      <p:bldP spid="13319" grpId="0" animBg="1"/>
      <p:bldP spid="13320" grpId="0" animBg="1"/>
      <p:bldP spid="13322" grpId="0" animBg="1"/>
      <p:bldP spid="15" grpId="0" animBg="1"/>
      <p:bldP spid="53" grpId="0" animBg="1"/>
      <p:bldP spid="54" grpId="0" animBg="1"/>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32010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4.2 IPv4协议的特点</a:t>
            </a:r>
          </a:p>
        </p:txBody>
      </p:sp>
      <p:sp>
        <p:nvSpPr>
          <p:cNvPr id="13316" name="文本框 8"/>
          <p:cNvSpPr txBox="1"/>
          <p:nvPr/>
        </p:nvSpPr>
        <p:spPr>
          <a:xfrm>
            <a:off x="1216025" y="947420"/>
            <a:ext cx="5238115" cy="598805"/>
          </a:xfrm>
          <a:prstGeom prst="rect">
            <a:avLst/>
          </a:prstGeom>
          <a:noFill/>
          <a:ln w="9525">
            <a:noFill/>
          </a:ln>
        </p:spPr>
        <p:txBody>
          <a:bodyPr wrap="square">
            <a:spAutoFit/>
          </a:bodyPr>
          <a:lstStyle/>
          <a:p>
            <a:pPr>
              <a:lnSpc>
                <a:spcPct val="150000"/>
              </a:lnSpc>
            </a:pP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协议内容：</a:t>
            </a:r>
            <a:endParaRPr sz="2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p:nvPr/>
        </p:nvSpPr>
        <p:spPr>
          <a:xfrm>
            <a:off x="1216025" y="1407795"/>
            <a:ext cx="6289040" cy="1424305"/>
          </a:xfrm>
          <a:prstGeom prst="rect">
            <a:avLst/>
          </a:prstGeom>
        </p:spPr>
        <p:txBody>
          <a:bodyPr wrap="square">
            <a:spAutoFit/>
          </a:bodyPr>
          <a:lstStyle/>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规定：IP</a:t>
            </a:r>
            <a:r>
              <a:rPr lang="zh-CN" altLang="en-US" sz="1700" dirty="0">
                <a:solidFill>
                  <a:srgbClr val="FF0000"/>
                </a:solidFill>
                <a:latin typeface="微软雅黑" panose="020B0503020204020204" pitchFamily="34" charset="-122"/>
                <a:ea typeface="微软雅黑" panose="020B0503020204020204" pitchFamily="34" charset="-122"/>
                <a:sym typeface="+mn-ea"/>
              </a:rPr>
              <a:t>分组格式</a:t>
            </a:r>
            <a:r>
              <a:rPr lang="zh-CN" altLang="en-US" sz="1700" dirty="0">
                <a:latin typeface="微软雅黑" panose="020B0503020204020204" pitchFamily="34" charset="-122"/>
                <a:ea typeface="微软雅黑" panose="020B0503020204020204" pitchFamily="34" charset="-122"/>
                <a:sym typeface="+mn-ea"/>
              </a:rPr>
              <a:t>、IP地址</a:t>
            </a:r>
            <a:r>
              <a:rPr lang="zh-CN" altLang="en-US" sz="1700" dirty="0">
                <a:solidFill>
                  <a:srgbClr val="FF0000"/>
                </a:solidFill>
                <a:latin typeface="微软雅黑" panose="020B0503020204020204" pitchFamily="34" charset="-122"/>
                <a:ea typeface="微软雅黑" panose="020B0503020204020204" pitchFamily="34" charset="-122"/>
                <a:sym typeface="+mn-ea"/>
              </a:rPr>
              <a:t>标准分类</a:t>
            </a:r>
            <a:r>
              <a:rPr lang="zh-CN" altLang="en-US" sz="1700" dirty="0">
                <a:latin typeface="微软雅黑" panose="020B0503020204020204" pitchFamily="34" charset="-122"/>
                <a:ea typeface="微软雅黑" panose="020B0503020204020204" pitchFamily="34" charset="-122"/>
                <a:sym typeface="+mn-ea"/>
              </a:rPr>
              <a:t>、分组</a:t>
            </a:r>
            <a:r>
              <a:rPr lang="zh-CN" altLang="en-US" sz="1700" dirty="0">
                <a:solidFill>
                  <a:srgbClr val="FF0000"/>
                </a:solidFill>
                <a:latin typeface="微软雅黑" panose="020B0503020204020204" pitchFamily="34" charset="-122"/>
                <a:ea typeface="微软雅黑" panose="020B0503020204020204" pitchFamily="34" charset="-122"/>
                <a:sym typeface="+mn-ea"/>
              </a:rPr>
              <a:t>交付方式</a:t>
            </a:r>
            <a:endParaRPr lang="zh-CN" altLang="en-US" sz="1700" dirty="0">
              <a:latin typeface="微软雅黑" panose="020B0503020204020204" pitchFamily="34" charset="-122"/>
              <a:ea typeface="微软雅黑" panose="020B0503020204020204" pitchFamily="34" charset="-122"/>
              <a:sym typeface="+mn-ea"/>
            </a:endParaRPr>
          </a:p>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不变：分组头结构基本定义</a:t>
            </a:r>
          </a:p>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变化：IP地址处理方法、分组交付路由算法、路由协议</a:t>
            </a:r>
          </a:p>
        </p:txBody>
      </p:sp>
      <p:sp>
        <p:nvSpPr>
          <p:cNvPr id="4" name="文本框 8"/>
          <p:cNvSpPr txBox="1"/>
          <p:nvPr/>
        </p:nvSpPr>
        <p:spPr>
          <a:xfrm>
            <a:off x="1216025" y="3034030"/>
            <a:ext cx="5238115" cy="598805"/>
          </a:xfrm>
          <a:prstGeom prst="rect">
            <a:avLst/>
          </a:prstGeom>
          <a:noFill/>
          <a:ln w="9525">
            <a:noFill/>
          </a:ln>
        </p:spPr>
        <p:txBody>
          <a:bodyPr wrap="square">
            <a:spAutoFit/>
          </a:bodyPr>
          <a:lstStyle/>
          <a:p>
            <a:pPr>
              <a:lnSpc>
                <a:spcPct val="150000"/>
              </a:lnSpc>
            </a:pPr>
            <a:r>
              <a:rPr lang="zh-CN" altLang="en-US" sz="2200" b="1"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协议特点：</a:t>
            </a:r>
            <a:endParaRPr sz="22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8" name="矩形 7"/>
          <p:cNvSpPr/>
          <p:nvPr/>
        </p:nvSpPr>
        <p:spPr>
          <a:xfrm>
            <a:off x="1216025" y="3494405"/>
            <a:ext cx="5143500" cy="2312670"/>
          </a:xfrm>
          <a:prstGeom prst="rect">
            <a:avLst/>
          </a:prstGeom>
        </p:spPr>
        <p:txBody>
          <a:bodyPr wrap="square">
            <a:spAutoFit/>
          </a:bodyPr>
          <a:lstStyle/>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无连接、不可靠（尽力而为的服务）</a:t>
            </a:r>
          </a:p>
          <a:p>
            <a:pPr marR="0" indent="0" defTabSz="914400">
              <a:lnSpc>
                <a:spcPct val="170000"/>
              </a:lnSpc>
              <a:buClrTx/>
              <a:buSzTx/>
              <a:buFont typeface="Wingdings" panose="05000000000000000000" pitchFamily="2" charset="2"/>
              <a:buNone/>
              <a:defRPr/>
            </a:pPr>
            <a:r>
              <a:rPr lang="zh-CN" altLang="en-US" sz="1700" b="1" dirty="0">
                <a:solidFill>
                  <a:srgbClr val="FF0000"/>
                </a:solidFill>
                <a:latin typeface="微软雅黑" panose="020B0503020204020204" pitchFamily="34" charset="-122"/>
                <a:ea typeface="微软雅黑" panose="020B0503020204020204" pitchFamily="34" charset="-122"/>
                <a:sym typeface="+mn-ea"/>
              </a:rPr>
              <a:t>     </a:t>
            </a:r>
            <a:r>
              <a:rPr lang="en-US" altLang="zh-CN" sz="1700" b="1" dirty="0">
                <a:solidFill>
                  <a:srgbClr val="FF0000"/>
                </a:solidFill>
                <a:latin typeface="微软雅黑" panose="020B0503020204020204" pitchFamily="34" charset="-122"/>
                <a:ea typeface="微软雅黑" panose="020B0503020204020204" pitchFamily="34" charset="-122"/>
                <a:sym typeface="+mn-ea"/>
              </a:rPr>
              <a:t>· </a:t>
            </a:r>
            <a:r>
              <a:rPr lang="zh-CN" altLang="en-US" sz="1700" b="1" dirty="0">
                <a:solidFill>
                  <a:srgbClr val="FF0000"/>
                </a:solidFill>
                <a:latin typeface="微软雅黑" panose="020B0503020204020204" pitchFamily="34" charset="-122"/>
                <a:ea typeface="微软雅黑" panose="020B0503020204020204" pitchFamily="34" charset="-122"/>
                <a:sym typeface="+mn-ea"/>
              </a:rPr>
              <a:t>不维护 </a:t>
            </a:r>
            <a:r>
              <a:rPr lang="zh-CN" altLang="en-US" sz="1700" dirty="0">
                <a:latin typeface="微软雅黑" panose="020B0503020204020204" pitchFamily="34" charset="-122"/>
                <a:ea typeface="微软雅黑" panose="020B0503020204020204" pitchFamily="34" charset="-122"/>
                <a:sym typeface="+mn-ea"/>
              </a:rPr>
              <a:t>分组发送的状态信息，分组独立发送</a:t>
            </a:r>
          </a:p>
          <a:p>
            <a:pPr marR="0" indent="0" defTabSz="914400">
              <a:lnSpc>
                <a:spcPct val="170000"/>
              </a:lnSpc>
              <a:buClrTx/>
              <a:buSzTx/>
              <a:buFont typeface="Wingdings" panose="05000000000000000000" pitchFamily="2" charset="2"/>
              <a:buNone/>
              <a:defRPr/>
            </a:pPr>
            <a:r>
              <a:rPr lang="zh-CN" altLang="en-US" sz="1700" b="1" dirty="0">
                <a:solidFill>
                  <a:srgbClr val="FF0000"/>
                </a:solidFill>
                <a:latin typeface="微软雅黑" panose="020B0503020204020204" pitchFamily="34" charset="-122"/>
                <a:ea typeface="微软雅黑" panose="020B0503020204020204" pitchFamily="34" charset="-122"/>
                <a:sym typeface="+mn-ea"/>
              </a:rPr>
              <a:t>     · 不保证 </a:t>
            </a:r>
            <a:r>
              <a:rPr lang="zh-CN" altLang="en-US" sz="1700" dirty="0">
                <a:latin typeface="微软雅黑" panose="020B0503020204020204" pitchFamily="34" charset="-122"/>
                <a:ea typeface="微软雅黑" panose="020B0503020204020204" pitchFamily="34" charset="-122"/>
                <a:sym typeface="+mn-ea"/>
              </a:rPr>
              <a:t>不丢失、按序等</a:t>
            </a:r>
          </a:p>
          <a:p>
            <a:pPr marL="285750" marR="0" indent="-285750" defTabSz="914400">
              <a:lnSpc>
                <a:spcPct val="170000"/>
              </a:lnSpc>
              <a:buClrTx/>
              <a:buSzTx/>
              <a:buFont typeface="Wingdings" panose="05000000000000000000" pitchFamily="2" charset="2"/>
              <a:buChar char="Ø"/>
              <a:defRPr/>
            </a:pPr>
            <a:r>
              <a:rPr lang="zh-CN" altLang="en-US" sz="1700" dirty="0">
                <a:latin typeface="微软雅黑" panose="020B0503020204020204" pitchFamily="34" charset="-122"/>
                <a:ea typeface="微软雅黑" panose="020B0503020204020204" pitchFamily="34" charset="-122"/>
                <a:sym typeface="+mn-ea"/>
              </a:rPr>
              <a:t>为传输层屏蔽了物理网络的差异：掩盖各种不同物理网和协议差异性，实现异构互连</a:t>
            </a:r>
          </a:p>
        </p:txBody>
      </p:sp>
      <p:graphicFrame>
        <p:nvGraphicFramePr>
          <p:cNvPr id="15362" name="Object 3"/>
          <p:cNvGraphicFramePr>
            <a:graphicFrameLocks noChangeAspect="1"/>
          </p:cNvGraphicFramePr>
          <p:nvPr/>
        </p:nvGraphicFramePr>
        <p:xfrm>
          <a:off x="6350000" y="3237230"/>
          <a:ext cx="5312410" cy="2889885"/>
        </p:xfrm>
        <a:graphic>
          <a:graphicData uri="http://schemas.openxmlformats.org/presentationml/2006/ole">
            <mc:AlternateContent xmlns:mc="http://schemas.openxmlformats.org/markup-compatibility/2006">
              <mc:Choice xmlns:v="urn:schemas-microsoft-com:vml" Requires="v">
                <p:oleObj r:id="rId2" imgW="3560445" imgH="1890395" progId="Visio.Drawing.11">
                  <p:embed/>
                </p:oleObj>
              </mc:Choice>
              <mc:Fallback>
                <p:oleObj r:id="rId2" imgW="3560445" imgH="1890395" progId="Visio.Drawing.11">
                  <p:embed/>
                  <p:pic>
                    <p:nvPicPr>
                      <p:cNvPr id="0" name="图片 3106"/>
                      <p:cNvPicPr/>
                      <p:nvPr/>
                    </p:nvPicPr>
                    <p:blipFill>
                      <a:blip r:embed="rId3"/>
                      <a:stretch>
                        <a:fillRect/>
                      </a:stretch>
                    </p:blipFill>
                    <p:spPr>
                      <a:xfrm>
                        <a:off x="6350000" y="3237230"/>
                        <a:ext cx="5312410" cy="2889885"/>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316"/>
                                        </p:tgtEl>
                                        <p:attrNameLst>
                                          <p:attrName>style.visibility</p:attrName>
                                        </p:attrNameLst>
                                      </p:cBhvr>
                                      <p:to>
                                        <p:strVal val="visible"/>
                                      </p:to>
                                    </p:set>
                                    <p:animEffect transition="in" filter="fade">
                                      <p:cBhvr>
                                        <p:cTn id="11" dur="1000"/>
                                        <p:tgtEl>
                                          <p:spTgt spid="13316"/>
                                        </p:tgtEl>
                                      </p:cBhvr>
                                    </p:animEffect>
                                    <p:anim calcmode="lin" valueType="num">
                                      <p:cBhvr>
                                        <p:cTn id="12" dur="1000" fill="hold"/>
                                        <p:tgtEl>
                                          <p:spTgt spid="13316"/>
                                        </p:tgtEl>
                                        <p:attrNameLst>
                                          <p:attrName>ppt_x</p:attrName>
                                        </p:attrNameLst>
                                      </p:cBhvr>
                                      <p:tavLst>
                                        <p:tav tm="0">
                                          <p:val>
                                            <p:strVal val="#ppt_x"/>
                                          </p:val>
                                        </p:tav>
                                        <p:tav tm="100000">
                                          <p:val>
                                            <p:strVal val="#ppt_x"/>
                                          </p:val>
                                        </p:tav>
                                      </p:tavLst>
                                    </p:anim>
                                    <p:anim calcmode="lin" valueType="num">
                                      <p:cBhvr>
                                        <p:cTn id="13" dur="1000" fill="hold"/>
                                        <p:tgtEl>
                                          <p:spTgt spid="1331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000" fill="hold">
                                          <p:stCondLst>
                                            <p:cond delay="0"/>
                                          </p:stCondLst>
                                        </p:cTn>
                                        <p:tgtEl>
                                          <p:spTgt spid="10"/>
                                        </p:tgtEl>
                                        <p:attrNameLst>
                                          <p:attrName>style.visibility</p:attrName>
                                        </p:attrNameLst>
                                      </p:cBhvr>
                                      <p:to>
                                        <p:strVal val="visible"/>
                                      </p:to>
                                    </p:set>
                                    <p:animEffect transition="in" filter="wipe(left)">
                                      <p:cBhvr>
                                        <p:cTn id="17" dur="1000"/>
                                        <p:tgtEl>
                                          <p:spTgt spid="10"/>
                                        </p:tgtEl>
                                      </p:cBhvr>
                                    </p:animEffect>
                                  </p:childTnLst>
                                </p:cTn>
                              </p:par>
                            </p:childTnLst>
                          </p:cTn>
                        </p:par>
                        <p:par>
                          <p:cTn id="18" fill="hold">
                            <p:stCondLst>
                              <p:cond delay="2500"/>
                            </p:stCondLst>
                            <p:childTnLst>
                              <p:par>
                                <p:cTn id="19" presetID="42"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000" fill="hold">
                                          <p:stCondLst>
                                            <p:cond delay="0"/>
                                          </p:stCondLst>
                                        </p:cTn>
                                        <p:tgtEl>
                                          <p:spTgt spid="8"/>
                                        </p:tgtEl>
                                        <p:attrNameLst>
                                          <p:attrName>style.visibility</p:attrName>
                                        </p:attrNameLst>
                                      </p:cBhvr>
                                      <p:to>
                                        <p:strVal val="visible"/>
                                      </p:to>
                                    </p:set>
                                    <p:animEffect transition="in" filter="wipe(left)">
                                      <p:cBhvr>
                                        <p:cTn id="27" dur="1000"/>
                                        <p:tgtEl>
                                          <p:spTgt spid="8"/>
                                        </p:tgtEl>
                                      </p:cBhvr>
                                    </p:animEffect>
                                  </p:childTnLst>
                                </p:cTn>
                              </p:par>
                            </p:childTnLst>
                          </p:cTn>
                        </p:par>
                        <p:par>
                          <p:cTn id="28" fill="hold">
                            <p:stCondLst>
                              <p:cond delay="4500"/>
                            </p:stCondLst>
                            <p:childTnLst>
                              <p:par>
                                <p:cTn id="29" presetID="42" presetClass="entr" presetSubtype="0" fill="hold" nodeType="afterEffect">
                                  <p:stCondLst>
                                    <p:cond delay="0"/>
                                  </p:stCondLst>
                                  <p:childTnLst>
                                    <p:set>
                                      <p:cBhvr>
                                        <p:cTn id="30" dur="1" fill="hold">
                                          <p:stCondLst>
                                            <p:cond delay="0"/>
                                          </p:stCondLst>
                                        </p:cTn>
                                        <p:tgtEl>
                                          <p:spTgt spid="15362"/>
                                        </p:tgtEl>
                                        <p:attrNameLst>
                                          <p:attrName>style.visibility</p:attrName>
                                        </p:attrNameLst>
                                      </p:cBhvr>
                                      <p:to>
                                        <p:strVal val="visible"/>
                                      </p:to>
                                    </p:set>
                                    <p:animEffect transition="in" filter="fade">
                                      <p:cBhvr>
                                        <p:cTn id="31" dur="1000"/>
                                        <p:tgtEl>
                                          <p:spTgt spid="15362"/>
                                        </p:tgtEl>
                                      </p:cBhvr>
                                    </p:animEffect>
                                    <p:anim calcmode="lin" valueType="num">
                                      <p:cBhvr>
                                        <p:cTn id="32" dur="1000" fill="hold"/>
                                        <p:tgtEl>
                                          <p:spTgt spid="15362"/>
                                        </p:tgtEl>
                                        <p:attrNameLst>
                                          <p:attrName>ppt_x</p:attrName>
                                        </p:attrNameLst>
                                      </p:cBhvr>
                                      <p:tavLst>
                                        <p:tav tm="0">
                                          <p:val>
                                            <p:strVal val="#ppt_x"/>
                                          </p:val>
                                        </p:tav>
                                        <p:tav tm="100000">
                                          <p:val>
                                            <p:strVal val="#ppt_x"/>
                                          </p:val>
                                        </p:tav>
                                      </p:tavLst>
                                    </p:anim>
                                    <p:anim calcmode="lin" valueType="num">
                                      <p:cBhvr>
                                        <p:cTn id="33" dur="1000" fill="hold"/>
                                        <p:tgtEl>
                                          <p:spTgt spid="153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3316" grpId="0"/>
      <p:bldP spid="10" grpId="0"/>
      <p:bldP spid="4"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13316" name="文本框 8"/>
          <p:cNvSpPr txBox="1"/>
          <p:nvPr/>
        </p:nvSpPr>
        <p:spPr>
          <a:xfrm>
            <a:off x="731520" y="929005"/>
            <a:ext cx="5238115" cy="598805"/>
          </a:xfrm>
          <a:prstGeom prst="rect">
            <a:avLst/>
          </a:prstGeom>
          <a:noFill/>
          <a:ln w="9525">
            <a:noFill/>
          </a:ln>
        </p:spPr>
        <p:txBody>
          <a:bodyPr wrap="square">
            <a:spAutoFit/>
          </a:bodyPr>
          <a:lstStyle/>
          <a:p>
            <a:pPr>
              <a:lnSpc>
                <a:spcPct val="150000"/>
              </a:lnSpc>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4.3.1 IPv4地址概念与划分方法</a:t>
            </a:r>
          </a:p>
        </p:txBody>
      </p:sp>
      <p:sp>
        <p:nvSpPr>
          <p:cNvPr id="3" name="矩形 2"/>
          <p:cNvSpPr/>
          <p:nvPr/>
        </p:nvSpPr>
        <p:spPr>
          <a:xfrm>
            <a:off x="1631950" y="3903345"/>
            <a:ext cx="9234805" cy="2444115"/>
          </a:xfrm>
          <a:prstGeom prst="rect">
            <a:avLst/>
          </a:prstGeom>
        </p:spPr>
        <p:txBody>
          <a:bodyPr wrap="square">
            <a:spAutoFit/>
          </a:bodyPr>
          <a:lstStyle/>
          <a:p>
            <a:pPr marL="285750" marR="0" indent="-285750" defTabSz="914400">
              <a:lnSpc>
                <a:spcPct val="170000"/>
              </a:lnSpc>
              <a:buClrTx/>
              <a:buSzTx/>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sym typeface="+mn-ea"/>
              </a:rPr>
              <a:t>IP 地址由互联网名字和数字分配机构ICANN (Internet Corporation for Assigned Names and Numbers)进行分配。</a:t>
            </a:r>
          </a:p>
          <a:p>
            <a:pPr marL="285750" marR="0" indent="-285750" defTabSz="914400">
              <a:lnSpc>
                <a:spcPct val="170000"/>
              </a:lnSpc>
              <a:buClrTx/>
              <a:buSzTx/>
              <a:buFont typeface="Wingdings" panose="05000000000000000000" pitchFamily="2" charset="2"/>
              <a:buChar char="Ø"/>
              <a:defRPr/>
            </a:pPr>
            <a:r>
              <a:rPr lang="zh-CN" altLang="en-US" b="1" dirty="0">
                <a:solidFill>
                  <a:srgbClr val="FF0000"/>
                </a:solidFill>
                <a:latin typeface="微软雅黑" panose="020B0503020204020204" pitchFamily="34" charset="-122"/>
                <a:ea typeface="微软雅黑" panose="020B0503020204020204" pitchFamily="34" charset="-122"/>
                <a:sym typeface="+mn-ea"/>
              </a:rPr>
              <a:t>标准分类</a:t>
            </a:r>
            <a:r>
              <a:rPr lang="zh-CN" altLang="en-US" dirty="0">
                <a:latin typeface="微软雅黑" panose="020B0503020204020204" pitchFamily="34" charset="-122"/>
                <a:ea typeface="微软雅黑" panose="020B0503020204020204" pitchFamily="34" charset="-122"/>
                <a:sym typeface="+mn-ea"/>
              </a:rPr>
              <a:t>的 IP 地址：最基本的编址方法，在 1981 年就通过了相应的标准协议。</a:t>
            </a:r>
          </a:p>
          <a:p>
            <a:pPr marL="285750" marR="0" indent="-285750" defTabSz="914400">
              <a:lnSpc>
                <a:spcPct val="170000"/>
              </a:lnSpc>
              <a:buClrTx/>
              <a:buSzTx/>
              <a:buFont typeface="Wingdings" panose="05000000000000000000" pitchFamily="2" charset="2"/>
              <a:buChar char="Ø"/>
              <a:defRPr/>
            </a:pPr>
            <a:r>
              <a:rPr lang="zh-CN" altLang="en-US" b="1" dirty="0">
                <a:solidFill>
                  <a:srgbClr val="FF0000"/>
                </a:solidFill>
                <a:latin typeface="微软雅黑" panose="020B0503020204020204" pitchFamily="34" charset="-122"/>
                <a:ea typeface="微软雅黑" panose="020B0503020204020204" pitchFamily="34" charset="-122"/>
                <a:sym typeface="+mn-ea"/>
              </a:rPr>
              <a:t>划分子网</a:t>
            </a:r>
            <a:r>
              <a:rPr lang="zh-CN" altLang="en-US" dirty="0">
                <a:latin typeface="微软雅黑" panose="020B0503020204020204" pitchFamily="34" charset="-122"/>
                <a:ea typeface="微软雅黑" panose="020B0503020204020204" pitchFamily="34" charset="-122"/>
                <a:sym typeface="+mn-ea"/>
              </a:rPr>
              <a:t>：对最基本的编址方法的改进，其标准 [RFC 950] 在 1985 年通过。</a:t>
            </a:r>
          </a:p>
          <a:p>
            <a:pPr marL="285750" marR="0" indent="-285750" defTabSz="914400">
              <a:lnSpc>
                <a:spcPct val="170000"/>
              </a:lnSpc>
              <a:buClrTx/>
              <a:buSzTx/>
              <a:buFont typeface="Wingdings" panose="05000000000000000000" pitchFamily="2" charset="2"/>
              <a:buChar char="Ø"/>
              <a:defRPr/>
            </a:pPr>
            <a:r>
              <a:rPr lang="zh-CN" altLang="en-US" b="1" dirty="0">
                <a:solidFill>
                  <a:srgbClr val="FF0000"/>
                </a:solidFill>
                <a:latin typeface="微软雅黑" panose="020B0503020204020204" pitchFamily="34" charset="-122"/>
                <a:ea typeface="微软雅黑" panose="020B0503020204020204" pitchFamily="34" charset="-122"/>
                <a:sym typeface="+mn-ea"/>
              </a:rPr>
              <a:t>构成超网</a:t>
            </a:r>
            <a:r>
              <a:rPr lang="zh-CN" altLang="en-US" dirty="0">
                <a:latin typeface="微软雅黑" panose="020B0503020204020204" pitchFamily="34" charset="-122"/>
                <a:ea typeface="微软雅黑" panose="020B0503020204020204" pitchFamily="34" charset="-122"/>
                <a:sym typeface="+mn-ea"/>
              </a:rPr>
              <a:t>：比较新的无分类编址方法。 1993 年提出后很快就得到推广应用。</a:t>
            </a:r>
          </a:p>
        </p:txBody>
      </p:sp>
      <p:graphicFrame>
        <p:nvGraphicFramePr>
          <p:cNvPr id="17414" name="Object 3"/>
          <p:cNvGraphicFramePr>
            <a:graphicFrameLocks noChangeAspect="1"/>
          </p:cNvGraphicFramePr>
          <p:nvPr/>
        </p:nvGraphicFramePr>
        <p:xfrm>
          <a:off x="1905000" y="1590675"/>
          <a:ext cx="7773035" cy="2312670"/>
        </p:xfrm>
        <a:graphic>
          <a:graphicData uri="http://schemas.openxmlformats.org/presentationml/2006/ole">
            <mc:AlternateContent xmlns:mc="http://schemas.openxmlformats.org/markup-compatibility/2006">
              <mc:Choice xmlns:v="urn:schemas-microsoft-com:vml" Requires="v">
                <p:oleObj r:id="rId2" imgW="50715545" imgH="15095855" progId="Visio.Drawing.11">
                  <p:embed/>
                </p:oleObj>
              </mc:Choice>
              <mc:Fallback>
                <p:oleObj r:id="rId2" imgW="50715545" imgH="15095855" progId="Visio.Drawing.11">
                  <p:embed/>
                  <p:pic>
                    <p:nvPicPr>
                      <p:cNvPr id="0" name="图片 3107"/>
                      <p:cNvPicPr/>
                      <p:nvPr/>
                    </p:nvPicPr>
                    <p:blipFill>
                      <a:blip r:embed="rId3"/>
                      <a:stretch>
                        <a:fillRect/>
                      </a:stretch>
                    </p:blipFill>
                    <p:spPr>
                      <a:xfrm>
                        <a:off x="1905000" y="1590675"/>
                        <a:ext cx="7773035" cy="231267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316"/>
                                        </p:tgtEl>
                                        <p:attrNameLst>
                                          <p:attrName>style.visibility</p:attrName>
                                        </p:attrNameLst>
                                      </p:cBhvr>
                                      <p:to>
                                        <p:strVal val="visible"/>
                                      </p:to>
                                    </p:set>
                                    <p:animEffect transition="in" filter="fade">
                                      <p:cBhvr>
                                        <p:cTn id="11" dur="1000"/>
                                        <p:tgtEl>
                                          <p:spTgt spid="13316"/>
                                        </p:tgtEl>
                                      </p:cBhvr>
                                    </p:animEffect>
                                    <p:anim calcmode="lin" valueType="num">
                                      <p:cBhvr>
                                        <p:cTn id="12" dur="1000" fill="hold"/>
                                        <p:tgtEl>
                                          <p:spTgt spid="13316"/>
                                        </p:tgtEl>
                                        <p:attrNameLst>
                                          <p:attrName>ppt_x</p:attrName>
                                        </p:attrNameLst>
                                      </p:cBhvr>
                                      <p:tavLst>
                                        <p:tav tm="0">
                                          <p:val>
                                            <p:strVal val="#ppt_x"/>
                                          </p:val>
                                        </p:tav>
                                        <p:tav tm="100000">
                                          <p:val>
                                            <p:strVal val="#ppt_x"/>
                                          </p:val>
                                        </p:tav>
                                      </p:tavLst>
                                    </p:anim>
                                    <p:anim calcmode="lin" valueType="num">
                                      <p:cBhvr>
                                        <p:cTn id="13" dur="1000" fill="hold"/>
                                        <p:tgtEl>
                                          <p:spTgt spid="1331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17414"/>
                                        </p:tgtEl>
                                        <p:attrNameLst>
                                          <p:attrName>style.visibility</p:attrName>
                                        </p:attrNameLst>
                                      </p:cBhvr>
                                      <p:to>
                                        <p:strVal val="visible"/>
                                      </p:to>
                                    </p:set>
                                    <p:animEffect transition="in" filter="fade">
                                      <p:cBhvr>
                                        <p:cTn id="17" dur="1000"/>
                                        <p:tgtEl>
                                          <p:spTgt spid="17414"/>
                                        </p:tgtEl>
                                      </p:cBhvr>
                                    </p:animEffect>
                                    <p:anim calcmode="lin" valueType="num">
                                      <p:cBhvr>
                                        <p:cTn id="18" dur="1000" fill="hold"/>
                                        <p:tgtEl>
                                          <p:spTgt spid="17414"/>
                                        </p:tgtEl>
                                        <p:attrNameLst>
                                          <p:attrName>ppt_x</p:attrName>
                                        </p:attrNameLst>
                                      </p:cBhvr>
                                      <p:tavLst>
                                        <p:tav tm="0">
                                          <p:val>
                                            <p:strVal val="#ppt_x"/>
                                          </p:val>
                                        </p:tav>
                                        <p:tav tm="100000">
                                          <p:val>
                                            <p:strVal val="#ppt_x"/>
                                          </p:val>
                                        </p:tav>
                                      </p:tavLst>
                                    </p:anim>
                                    <p:anim calcmode="lin" valueType="num">
                                      <p:cBhvr>
                                        <p:cTn id="19" dur="1000" fill="hold"/>
                                        <p:tgtEl>
                                          <p:spTgt spid="17414"/>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000" fill="hold">
                                          <p:stCondLst>
                                            <p:cond delay="0"/>
                                          </p:stCondLst>
                                        </p:cTn>
                                        <p:tgtEl>
                                          <p:spTgt spid="3"/>
                                        </p:tgtEl>
                                        <p:attrNameLst>
                                          <p:attrName>style.visibility</p:attrName>
                                        </p:attrNameLst>
                                      </p:cBhvr>
                                      <p:to>
                                        <p:strVal val="visible"/>
                                      </p:to>
                                    </p:set>
                                    <p:animEffect transition="in" filter="wipe(left)">
                                      <p:cBhvr>
                                        <p:cTn id="2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3316"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flipH="1">
            <a:off x="635" y="360680"/>
            <a:ext cx="626110" cy="267335"/>
            <a:chOff x="18333" y="524"/>
            <a:chExt cx="867" cy="370"/>
          </a:xfrm>
        </p:grpSpPr>
        <p:sp>
          <p:nvSpPr>
            <p:cNvPr id="2" name="矩形 1"/>
            <p:cNvSpPr/>
            <p:nvPr userDrawn="1"/>
          </p:nvSpPr>
          <p:spPr>
            <a:xfrm flipH="1">
              <a:off x="18596" y="524"/>
              <a:ext cx="604"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userDrawn="1"/>
          </p:nvSpPr>
          <p:spPr>
            <a:xfrm flipH="1">
              <a:off x="18476"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userDrawn="1"/>
          </p:nvSpPr>
          <p:spPr>
            <a:xfrm flipH="1">
              <a:off x="18333" y="524"/>
              <a:ext cx="57" cy="370"/>
            </a:xfrm>
            <a:prstGeom prst="rect">
              <a:avLst/>
            </a:prstGeom>
            <a:solidFill>
              <a:srgbClr val="940A40"/>
            </a:solidFill>
            <a:ln>
              <a:solidFill>
                <a:srgbClr val="940A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
          <p:cNvSpPr txBox="1"/>
          <p:nvPr/>
        </p:nvSpPr>
        <p:spPr>
          <a:xfrm>
            <a:off x="860425" y="246380"/>
            <a:ext cx="2845435" cy="534035"/>
          </a:xfrm>
          <a:prstGeom prst="rect">
            <a:avLst/>
          </a:prstGeom>
          <a:noFill/>
        </p:spPr>
        <p:txBody>
          <a:bodyPr wrap="none" lIns="0" tIns="0" rIns="0" rtlCol="0">
            <a:spAutoFit/>
          </a:bodyPr>
          <a:lstStyle/>
          <a:p>
            <a:pPr algn="l">
              <a:lnSpc>
                <a:spcPts val="3810"/>
              </a:lnSpc>
            </a:pPr>
            <a:r>
              <a:rPr lang="zh-CN" altLang="en-US" sz="2800" b="1" dirty="0">
                <a:solidFill>
                  <a:srgbClr val="940A40"/>
                </a:solidFill>
                <a:latin typeface="微软雅黑" panose="020B0503020204020204" pitchFamily="34" charset="-122"/>
                <a:ea typeface="微软雅黑" panose="020B0503020204020204" pitchFamily="34" charset="-122"/>
                <a:cs typeface="微软雅黑" panose="020B0503020204020204" pitchFamily="34" charset="-122"/>
              </a:rPr>
              <a:t>4.3 IPv4地址结构</a:t>
            </a:r>
          </a:p>
        </p:txBody>
      </p:sp>
      <p:sp>
        <p:nvSpPr>
          <p:cNvPr id="13316" name="文本框 8"/>
          <p:cNvSpPr txBox="1"/>
          <p:nvPr/>
        </p:nvSpPr>
        <p:spPr>
          <a:xfrm>
            <a:off x="731520" y="929005"/>
            <a:ext cx="5238115" cy="598805"/>
          </a:xfrm>
          <a:prstGeom prst="rect">
            <a:avLst/>
          </a:prstGeom>
          <a:noFill/>
          <a:ln w="9525">
            <a:noFill/>
          </a:ln>
        </p:spPr>
        <p:txBody>
          <a:bodyPr wrap="square">
            <a:spAutoFit/>
          </a:bodyPr>
          <a:lstStyle/>
          <a:p>
            <a:pPr>
              <a:lnSpc>
                <a:spcPct val="150000"/>
              </a:lnSpc>
            </a:pPr>
            <a:r>
              <a:rPr sz="2200" b="1" dirty="0">
                <a:latin typeface="微软雅黑" panose="020B0503020204020204" pitchFamily="34" charset="-122"/>
                <a:ea typeface="微软雅黑" panose="020B0503020204020204" pitchFamily="34" charset="-122"/>
                <a:cs typeface="微软雅黑" panose="020B0503020204020204" pitchFamily="34" charset="-122"/>
                <a:sym typeface="+mn-ea"/>
              </a:rPr>
              <a:t>4.3.1 IPv4地址概念与划分方法</a:t>
            </a:r>
          </a:p>
        </p:txBody>
      </p:sp>
      <p:sp>
        <p:nvSpPr>
          <p:cNvPr id="3" name="矩形 2"/>
          <p:cNvSpPr/>
          <p:nvPr/>
        </p:nvSpPr>
        <p:spPr>
          <a:xfrm>
            <a:off x="436818" y="1717675"/>
            <a:ext cx="6301485" cy="4326890"/>
          </a:xfrm>
          <a:prstGeom prst="rect">
            <a:avLst/>
          </a:prstGeom>
        </p:spPr>
        <p:txBody>
          <a:bodyPr wrap="square">
            <a:spAutoFit/>
          </a:bodyPr>
          <a:lstStyle/>
          <a:p>
            <a:pPr marL="285750" marR="0" indent="-285750" defTabSz="914400">
              <a:lnSpc>
                <a:spcPct val="170000"/>
              </a:lnSpc>
              <a:buClrTx/>
              <a:buSzTx/>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sym typeface="+mn-ea"/>
              </a:rPr>
              <a:t>IP地址由“</a:t>
            </a:r>
            <a:r>
              <a:rPr lang="zh-CN" altLang="en-US" b="1" dirty="0">
                <a:solidFill>
                  <a:srgbClr val="FF0000"/>
                </a:solidFill>
                <a:latin typeface="微软雅黑" panose="020B0503020204020204" pitchFamily="34" charset="-122"/>
                <a:ea typeface="微软雅黑" panose="020B0503020204020204" pitchFamily="34" charset="-122"/>
                <a:sym typeface="+mn-ea"/>
              </a:rPr>
              <a:t>网络号</a:t>
            </a:r>
            <a:r>
              <a:rPr lang="zh-CN" altLang="en-US" dirty="0">
                <a:latin typeface="微软雅黑" panose="020B0503020204020204" pitchFamily="34" charset="-122"/>
                <a:ea typeface="微软雅黑" panose="020B0503020204020204" pitchFamily="34" charset="-122"/>
                <a:sym typeface="+mn-ea"/>
              </a:rPr>
              <a:t>”和“</a:t>
            </a:r>
            <a:r>
              <a:rPr lang="zh-CN" altLang="en-US" b="1" dirty="0">
                <a:solidFill>
                  <a:srgbClr val="FF0000"/>
                </a:solidFill>
                <a:latin typeface="微软雅黑" panose="020B0503020204020204" pitchFamily="34" charset="-122"/>
                <a:ea typeface="微软雅黑" panose="020B0503020204020204" pitchFamily="34" charset="-122"/>
                <a:sym typeface="+mn-ea"/>
              </a:rPr>
              <a:t>主机号</a:t>
            </a:r>
            <a:r>
              <a:rPr lang="zh-CN" altLang="en-US" dirty="0">
                <a:latin typeface="微软雅黑" panose="020B0503020204020204" pitchFamily="34" charset="-122"/>
                <a:ea typeface="微软雅黑" panose="020B0503020204020204" pitchFamily="34" charset="-122"/>
                <a:sym typeface="+mn-ea"/>
              </a:rPr>
              <a:t>”构成，将整个地址空间划分成若干个固定类</a:t>
            </a:r>
          </a:p>
          <a:p>
            <a:pPr marL="285750" marR="0" indent="-285750" defTabSz="914400">
              <a:lnSpc>
                <a:spcPct val="170000"/>
              </a:lnSpc>
              <a:buClrTx/>
              <a:buSzTx/>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sym typeface="+mn-ea"/>
              </a:rPr>
              <a:t>每一类地址都由</a:t>
            </a:r>
            <a:r>
              <a:rPr lang="zh-CN" altLang="en-US" b="1" dirty="0">
                <a:solidFill>
                  <a:srgbClr val="FF0000"/>
                </a:solidFill>
                <a:latin typeface="微软雅黑" panose="020B0503020204020204" pitchFamily="34" charset="-122"/>
                <a:ea typeface="微软雅黑" panose="020B0503020204020204" pitchFamily="34" charset="-122"/>
                <a:sym typeface="+mn-ea"/>
              </a:rPr>
              <a:t>两个固定长度的字段</a:t>
            </a:r>
            <a:r>
              <a:rPr lang="zh-CN" altLang="en-US" dirty="0">
                <a:latin typeface="微软雅黑" panose="020B0503020204020204" pitchFamily="34" charset="-122"/>
                <a:ea typeface="微软雅黑" panose="020B0503020204020204" pitchFamily="34" charset="-122"/>
                <a:sym typeface="+mn-ea"/>
              </a:rPr>
              <a:t>组成，其中一个字段是网络号 net-id，它标志主机(或路由器)所连接到的网络；而另一个字段则是主机号 host-id，它标志该主机(或路由器)。</a:t>
            </a:r>
          </a:p>
          <a:p>
            <a:pPr marL="285750" marR="0" indent="-285750" defTabSz="914400">
              <a:lnSpc>
                <a:spcPct val="170000"/>
              </a:lnSpc>
              <a:buClrTx/>
              <a:buSzTx/>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sym typeface="+mn-ea"/>
              </a:rPr>
              <a:t>主机号在它前面的网络号所指明的网络范围内必须是</a:t>
            </a:r>
            <a:r>
              <a:rPr lang="zh-CN" altLang="en-US" b="1" dirty="0">
                <a:solidFill>
                  <a:srgbClr val="FF0000"/>
                </a:solidFill>
                <a:latin typeface="微软雅黑" panose="020B0503020204020204" pitchFamily="34" charset="-122"/>
                <a:ea typeface="微软雅黑" panose="020B0503020204020204" pitchFamily="34" charset="-122"/>
                <a:sym typeface="+mn-ea"/>
              </a:rPr>
              <a:t>唯一</a:t>
            </a:r>
            <a:r>
              <a:rPr lang="zh-CN" altLang="en-US" dirty="0">
                <a:latin typeface="微软雅黑" panose="020B0503020204020204" pitchFamily="34" charset="-122"/>
                <a:ea typeface="微软雅黑" panose="020B0503020204020204" pitchFamily="34" charset="-122"/>
                <a:sym typeface="+mn-ea"/>
              </a:rPr>
              <a:t>的。</a:t>
            </a:r>
          </a:p>
          <a:p>
            <a:pPr marL="285750" marR="0" indent="-285750" defTabSz="914400">
              <a:lnSpc>
                <a:spcPct val="170000"/>
              </a:lnSpc>
              <a:buClrTx/>
              <a:buSzTx/>
              <a:buFont typeface="Wingdings" panose="05000000000000000000" pitchFamily="2" charset="2"/>
              <a:buChar char="Ø"/>
              <a:defRPr/>
            </a:pPr>
            <a:r>
              <a:rPr lang="zh-CN" altLang="en-US" dirty="0">
                <a:latin typeface="微软雅黑" panose="020B0503020204020204" pitchFamily="34" charset="-122"/>
                <a:ea typeface="微软雅黑" panose="020B0503020204020204" pitchFamily="34" charset="-122"/>
                <a:sym typeface="+mn-ea"/>
              </a:rPr>
              <a:t>一个 IP 地址在整个互联网范围内是唯一的</a:t>
            </a:r>
          </a:p>
        </p:txBody>
      </p:sp>
      <p:graphicFrame>
        <p:nvGraphicFramePr>
          <p:cNvPr id="19460" name="Object 1"/>
          <p:cNvGraphicFramePr>
            <a:graphicFrameLocks noChangeAspect="1"/>
          </p:cNvGraphicFramePr>
          <p:nvPr/>
        </p:nvGraphicFramePr>
        <p:xfrm>
          <a:off x="6738303" y="929005"/>
          <a:ext cx="4194175" cy="5530850"/>
        </p:xfrm>
        <a:graphic>
          <a:graphicData uri="http://schemas.openxmlformats.org/presentationml/2006/ole">
            <mc:AlternateContent xmlns:mc="http://schemas.openxmlformats.org/markup-compatibility/2006">
              <mc:Choice xmlns:v="urn:schemas-microsoft-com:vml" Requires="v">
                <p:oleObj r:id="rId2" imgW="3660775" imgH="4820920" progId="Visio.Drawing.11">
                  <p:embed/>
                </p:oleObj>
              </mc:Choice>
              <mc:Fallback>
                <p:oleObj r:id="rId2" imgW="3660775" imgH="4820920" progId="Visio.Drawing.11">
                  <p:embed/>
                  <p:pic>
                    <p:nvPicPr>
                      <p:cNvPr id="0" name="图片 3108"/>
                      <p:cNvPicPr/>
                      <p:nvPr/>
                    </p:nvPicPr>
                    <p:blipFill>
                      <a:blip r:embed="rId3"/>
                      <a:stretch>
                        <a:fillRect/>
                      </a:stretch>
                    </p:blipFill>
                    <p:spPr>
                      <a:xfrm>
                        <a:off x="6738303" y="929005"/>
                        <a:ext cx="4194175" cy="553085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1500" advClick="0"/>
    </mc:Choice>
    <mc:Fallback xmlns="">
      <p:transition spd="slow" advClick="0"/>
    </mc:Fallback>
  </mc:AlternateContent>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arn(inVertical)">
                                      <p:cBhvr>
                                        <p:cTn id="7" dur="500"/>
                                        <p:tgtEl>
                                          <p:spTgt spid="2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3316"/>
                                        </p:tgtEl>
                                        <p:attrNameLst>
                                          <p:attrName>style.visibility</p:attrName>
                                        </p:attrNameLst>
                                      </p:cBhvr>
                                      <p:to>
                                        <p:strVal val="visible"/>
                                      </p:to>
                                    </p:set>
                                    <p:animEffect transition="in" filter="fade">
                                      <p:cBhvr>
                                        <p:cTn id="11" dur="1000"/>
                                        <p:tgtEl>
                                          <p:spTgt spid="13316"/>
                                        </p:tgtEl>
                                      </p:cBhvr>
                                    </p:animEffect>
                                    <p:anim calcmode="lin" valueType="num">
                                      <p:cBhvr>
                                        <p:cTn id="12" dur="1000" fill="hold"/>
                                        <p:tgtEl>
                                          <p:spTgt spid="13316"/>
                                        </p:tgtEl>
                                        <p:attrNameLst>
                                          <p:attrName>ppt_x</p:attrName>
                                        </p:attrNameLst>
                                      </p:cBhvr>
                                      <p:tavLst>
                                        <p:tav tm="0">
                                          <p:val>
                                            <p:strVal val="#ppt_x"/>
                                          </p:val>
                                        </p:tav>
                                        <p:tav tm="100000">
                                          <p:val>
                                            <p:strVal val="#ppt_x"/>
                                          </p:val>
                                        </p:tav>
                                      </p:tavLst>
                                    </p:anim>
                                    <p:anim calcmode="lin" valueType="num">
                                      <p:cBhvr>
                                        <p:cTn id="13" dur="1000" fill="hold"/>
                                        <p:tgtEl>
                                          <p:spTgt spid="1331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000"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par>
                          <p:cTn id="18" fill="hold">
                            <p:stCondLst>
                              <p:cond delay="2500"/>
                            </p:stCondLst>
                            <p:childTnLst>
                              <p:par>
                                <p:cTn id="19" presetID="42" presetClass="entr" presetSubtype="0" fill="hold" nodeType="afterEffect">
                                  <p:stCondLst>
                                    <p:cond delay="0"/>
                                  </p:stCondLst>
                                  <p:childTnLst>
                                    <p:set>
                                      <p:cBhvr>
                                        <p:cTn id="20" dur="1" fill="hold">
                                          <p:stCondLst>
                                            <p:cond delay="0"/>
                                          </p:stCondLst>
                                        </p:cTn>
                                        <p:tgtEl>
                                          <p:spTgt spid="19460"/>
                                        </p:tgtEl>
                                        <p:attrNameLst>
                                          <p:attrName>style.visibility</p:attrName>
                                        </p:attrNameLst>
                                      </p:cBhvr>
                                      <p:to>
                                        <p:strVal val="visible"/>
                                      </p:to>
                                    </p:set>
                                    <p:animEffect transition="in" filter="fade">
                                      <p:cBhvr>
                                        <p:cTn id="21" dur="1000"/>
                                        <p:tgtEl>
                                          <p:spTgt spid="19460"/>
                                        </p:tgtEl>
                                      </p:cBhvr>
                                    </p:animEffect>
                                    <p:anim calcmode="lin" valueType="num">
                                      <p:cBhvr>
                                        <p:cTn id="22" dur="1000" fill="hold"/>
                                        <p:tgtEl>
                                          <p:spTgt spid="19460"/>
                                        </p:tgtEl>
                                        <p:attrNameLst>
                                          <p:attrName>ppt_x</p:attrName>
                                        </p:attrNameLst>
                                      </p:cBhvr>
                                      <p:tavLst>
                                        <p:tav tm="0">
                                          <p:val>
                                            <p:strVal val="#ppt_x"/>
                                          </p:val>
                                        </p:tav>
                                        <p:tav tm="100000">
                                          <p:val>
                                            <p:strVal val="#ppt_x"/>
                                          </p:val>
                                        </p:tav>
                                      </p:tavLst>
                                    </p:anim>
                                    <p:anim calcmode="lin" valueType="num">
                                      <p:cBhvr>
                                        <p:cTn id="23" dur="1000" fill="hold"/>
                                        <p:tgtEl>
                                          <p:spTgt spid="194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3316" grpId="0"/>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91304"/>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cf1a5d77-0678-460a-b8e0-a4ded3038f98}"/>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c6b1d18d-4f9f-40fd-821d-0672e5c067e2}"/>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5ec44973-a28c-4856-8b44-ece9ac6ba7dd}"/>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4426</Words>
  <Application>Microsoft Office PowerPoint</Application>
  <PresentationFormat>宽屏</PresentationFormat>
  <Paragraphs>608</Paragraphs>
  <Slides>42</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42</vt:i4>
      </vt:variant>
    </vt:vector>
  </HeadingPairs>
  <TitlesOfParts>
    <vt:vector size="57" baseType="lpstr">
      <vt:lpstr>等线</vt:lpstr>
      <vt:lpstr>等线 Light</vt:lpstr>
      <vt:lpstr>黑体</vt:lpstr>
      <vt:lpstr>思源宋体 CN Heavy</vt:lpstr>
      <vt:lpstr>微软雅黑</vt:lpstr>
      <vt:lpstr>字魂105号-简雅黑</vt:lpstr>
      <vt:lpstr>Arial</vt:lpstr>
      <vt:lpstr>Century Gothic</vt:lpstr>
      <vt:lpstr>Comic Sans MS</vt:lpstr>
      <vt:lpstr>Times New Roman</vt:lpstr>
      <vt:lpstr>Wingdings</vt:lpstr>
      <vt:lpstr>Office 主题​​</vt:lpstr>
      <vt:lpstr>Visio</vt:lpstr>
      <vt:lpstr>MS_ClipArt_Gallery.2</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091304</dc:title>
  <dc:creator>龙时富</dc:creator>
  <cp:lastModifiedBy>Wenjun Lee</cp:lastModifiedBy>
  <cp:revision>898</cp:revision>
  <dcterms:created xsi:type="dcterms:W3CDTF">2017-09-08T08:49:00Z</dcterms:created>
  <dcterms:modified xsi:type="dcterms:W3CDTF">2025-06-18T15:50:19Z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