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315" r:id="rId3"/>
    <p:sldId id="317" r:id="rId4"/>
    <p:sldId id="318" r:id="rId5"/>
    <p:sldId id="395" r:id="rId6"/>
    <p:sldId id="396" r:id="rId7"/>
    <p:sldId id="397" r:id="rId8"/>
    <p:sldId id="398" r:id="rId9"/>
    <p:sldId id="399" r:id="rId10"/>
    <p:sldId id="40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1F24"/>
    <a:srgbClr val="940A40"/>
    <a:srgbClr val="1F4E79"/>
    <a:srgbClr val="A73461"/>
    <a:srgbClr val="AD7CD6"/>
    <a:srgbClr val="5B9BD5"/>
    <a:srgbClr val="00B050"/>
    <a:srgbClr val="002060"/>
    <a:srgbClr val="DC1111"/>
    <a:srgbClr val="01A8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41" autoAdjust="0"/>
    <p:restoredTop sz="71553" autoAdjust="0"/>
  </p:normalViewPr>
  <p:slideViewPr>
    <p:cSldViewPr snapToGrid="0">
      <p:cViewPr varScale="1">
        <p:scale>
          <a:sx n="81" d="100"/>
          <a:sy n="81" d="100"/>
        </p:scale>
        <p:origin x="471" y="-1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njun Lee" userId="ba2d9a24ccc042b8" providerId="LiveId" clId="{D36B4821-81D3-412B-A8EA-83A2A341E02E}"/>
    <pc:docChg chg="undo custSel modSld">
      <pc:chgData name="Wenjun Lee" userId="ba2d9a24ccc042b8" providerId="LiveId" clId="{D36B4821-81D3-412B-A8EA-83A2A341E02E}" dt="2025-06-05T07:26:50.115" v="864" actId="113"/>
      <pc:docMkLst>
        <pc:docMk/>
      </pc:docMkLst>
      <pc:sldChg chg="modNotesTx">
        <pc:chgData name="Wenjun Lee" userId="ba2d9a24ccc042b8" providerId="LiveId" clId="{D36B4821-81D3-412B-A8EA-83A2A341E02E}" dt="2025-06-05T07:01:18.261" v="169" actId="20577"/>
        <pc:sldMkLst>
          <pc:docMk/>
          <pc:sldMk cId="0" sldId="317"/>
        </pc:sldMkLst>
      </pc:sldChg>
      <pc:sldChg chg="modSp modNotesTx">
        <pc:chgData name="Wenjun Lee" userId="ba2d9a24ccc042b8" providerId="LiveId" clId="{D36B4821-81D3-412B-A8EA-83A2A341E02E}" dt="2025-06-05T07:02:48.492" v="216" actId="20577"/>
        <pc:sldMkLst>
          <pc:docMk/>
          <pc:sldMk cId="0" sldId="318"/>
        </pc:sldMkLst>
        <pc:spChg chg="mod">
          <ac:chgData name="Wenjun Lee" userId="ba2d9a24ccc042b8" providerId="LiveId" clId="{D36B4821-81D3-412B-A8EA-83A2A341E02E}" dt="2025-06-05T06:56:45.449" v="84" actId="207"/>
          <ac:spMkLst>
            <pc:docMk/>
            <pc:sldMk cId="0" sldId="318"/>
            <ac:spMk id="4" creationId="{00000000-0000-0000-0000-000000000000}"/>
          </ac:spMkLst>
        </pc:spChg>
        <pc:spChg chg="mod">
          <ac:chgData name="Wenjun Lee" userId="ba2d9a24ccc042b8" providerId="LiveId" clId="{D36B4821-81D3-412B-A8EA-83A2A341E02E}" dt="2025-06-05T06:51:50.234" v="0" actId="207"/>
          <ac:spMkLst>
            <pc:docMk/>
            <pc:sldMk cId="0" sldId="318"/>
            <ac:spMk id="7" creationId="{00000000-0000-0000-0000-000000000000}"/>
          </ac:spMkLst>
        </pc:spChg>
        <pc:spChg chg="mod">
          <ac:chgData name="Wenjun Lee" userId="ba2d9a24ccc042b8" providerId="LiveId" clId="{D36B4821-81D3-412B-A8EA-83A2A341E02E}" dt="2025-06-05T07:02:11.014" v="172" actId="115"/>
          <ac:spMkLst>
            <pc:docMk/>
            <pc:sldMk cId="0" sldId="318"/>
            <ac:spMk id="9" creationId="{00000000-0000-0000-0000-000000000000}"/>
          </ac:spMkLst>
        </pc:spChg>
      </pc:sldChg>
      <pc:sldChg chg="modSp modNotesTx">
        <pc:chgData name="Wenjun Lee" userId="ba2d9a24ccc042b8" providerId="LiveId" clId="{D36B4821-81D3-412B-A8EA-83A2A341E02E}" dt="2025-06-05T06:56:58.611" v="87" actId="207"/>
        <pc:sldMkLst>
          <pc:docMk/>
          <pc:sldMk cId="0" sldId="395"/>
        </pc:sldMkLst>
        <pc:spChg chg="mod">
          <ac:chgData name="Wenjun Lee" userId="ba2d9a24ccc042b8" providerId="LiveId" clId="{D36B4821-81D3-412B-A8EA-83A2A341E02E}" dt="2025-06-05T06:56:55.729" v="86" actId="113"/>
          <ac:spMkLst>
            <pc:docMk/>
            <pc:sldMk cId="0" sldId="395"/>
            <ac:spMk id="4" creationId="{00000000-0000-0000-0000-000000000000}"/>
          </ac:spMkLst>
        </pc:spChg>
        <pc:spChg chg="mod">
          <ac:chgData name="Wenjun Lee" userId="ba2d9a24ccc042b8" providerId="LiveId" clId="{D36B4821-81D3-412B-A8EA-83A2A341E02E}" dt="2025-06-05T06:56:58.611" v="87" actId="207"/>
          <ac:spMkLst>
            <pc:docMk/>
            <pc:sldMk cId="0" sldId="395"/>
            <ac:spMk id="7" creationId="{00000000-0000-0000-0000-000000000000}"/>
          </ac:spMkLst>
        </pc:spChg>
      </pc:sldChg>
      <pc:sldChg chg="modSp modNotesTx">
        <pc:chgData name="Wenjun Lee" userId="ba2d9a24ccc042b8" providerId="LiveId" clId="{D36B4821-81D3-412B-A8EA-83A2A341E02E}" dt="2025-06-05T07:26:50.115" v="864" actId="113"/>
        <pc:sldMkLst>
          <pc:docMk/>
          <pc:sldMk cId="0" sldId="396"/>
        </pc:sldMkLst>
        <pc:spChg chg="mod">
          <ac:chgData name="Wenjun Lee" userId="ba2d9a24ccc042b8" providerId="LiveId" clId="{D36B4821-81D3-412B-A8EA-83A2A341E02E}" dt="2025-06-05T06:54:03.626" v="31" actId="207"/>
          <ac:spMkLst>
            <pc:docMk/>
            <pc:sldMk cId="0" sldId="396"/>
            <ac:spMk id="4" creationId="{00000000-0000-0000-0000-000000000000}"/>
          </ac:spMkLst>
        </pc:spChg>
      </pc:sldChg>
      <pc:sldChg chg="modNotesTx">
        <pc:chgData name="Wenjun Lee" userId="ba2d9a24ccc042b8" providerId="LiveId" clId="{D36B4821-81D3-412B-A8EA-83A2A341E02E}" dt="2025-06-05T07:19:11.709" v="744" actId="20577"/>
        <pc:sldMkLst>
          <pc:docMk/>
          <pc:sldMk cId="0" sldId="397"/>
        </pc:sldMkLst>
      </pc:sldChg>
      <pc:sldChg chg="modNotesTx">
        <pc:chgData name="Wenjun Lee" userId="ba2d9a24ccc042b8" providerId="LiveId" clId="{D36B4821-81D3-412B-A8EA-83A2A341E02E}" dt="2025-06-05T07:26:27.103" v="854" actId="20577"/>
        <pc:sldMkLst>
          <pc:docMk/>
          <pc:sldMk cId="0" sldId="399"/>
        </pc:sldMkLst>
      </pc:sldChg>
      <pc:sldChg chg="modNotesTx">
        <pc:chgData name="Wenjun Lee" userId="ba2d9a24ccc042b8" providerId="LiveId" clId="{D36B4821-81D3-412B-A8EA-83A2A341E02E}" dt="2025-06-05T07:25:45.819" v="853" actId="5793"/>
        <pc:sldMkLst>
          <pc:docMk/>
          <pc:sldMk cId="0" sldId="40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AECE4-D632-437F-9C42-22F9B76FE28B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ECA83-BC4F-44D2-9786-4893DCA926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ECA83-BC4F-44D2-9786-4893DCA926D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这个格式一定会给到大家，所以不要求记忆，但是要求理解各个字段的含义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ECA83-BC4F-44D2-9786-4893DCA926D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565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分组头长度和</a:t>
            </a:r>
            <a:r>
              <a:rPr lang="en-US" altLang="zh-CN" dirty="0"/>
              <a:t>TCP</a:t>
            </a:r>
            <a:r>
              <a:rPr lang="zh-CN" altLang="en-US" dirty="0"/>
              <a:t>一样</a:t>
            </a:r>
            <a:endParaRPr lang="en-US" altLang="zh-CN" dirty="0"/>
          </a:p>
          <a:p>
            <a:r>
              <a:rPr lang="zh-CN" altLang="en-US" dirty="0"/>
              <a:t>但是总长度和</a:t>
            </a:r>
            <a:r>
              <a:rPr lang="en-US" altLang="zh-CN" dirty="0"/>
              <a:t>UDP</a:t>
            </a:r>
            <a:r>
              <a:rPr lang="zh-CN" altLang="en-US" dirty="0"/>
              <a:t>一样，包含数据，因此可以通过 总长度</a:t>
            </a:r>
            <a:r>
              <a:rPr lang="en-US" altLang="zh-CN" dirty="0"/>
              <a:t>-</a:t>
            </a:r>
            <a:r>
              <a:rPr lang="zh-CN" altLang="en-US" dirty="0"/>
              <a:t>分组头长度 得到数据部分长度</a:t>
            </a:r>
            <a:endParaRPr lang="en-US" altLang="zh-CN" dirty="0"/>
          </a:p>
          <a:p>
            <a:r>
              <a:rPr lang="zh-CN" altLang="en-US" dirty="0"/>
              <a:t>服务类型不要求掌握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ECA83-BC4F-44D2-9786-4893DCA926D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451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TTL</a:t>
            </a:r>
            <a:r>
              <a:rPr lang="zh-CN" altLang="en-US" dirty="0"/>
              <a:t>：跳转计数，表示在网络中最多跳 </a:t>
            </a:r>
            <a:r>
              <a:rPr lang="en-US" altLang="zh-CN" dirty="0"/>
              <a:t>TTL </a:t>
            </a:r>
            <a:r>
              <a:rPr lang="zh-CN" altLang="en-US" dirty="0"/>
              <a:t>次</a:t>
            </a:r>
            <a:endParaRPr lang="en-US" altLang="zh-CN" dirty="0"/>
          </a:p>
          <a:p>
            <a:r>
              <a:rPr lang="zh-CN" altLang="en-US" dirty="0"/>
              <a:t>避免分组陷入到一个循环路径，一直传播，占用带宽</a:t>
            </a:r>
            <a:endParaRPr lang="en-US" altLang="zh-CN" dirty="0"/>
          </a:p>
          <a:p>
            <a:r>
              <a:rPr lang="zh-CN" altLang="en-US" dirty="0"/>
              <a:t>协议不要求掌握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ECA83-BC4F-44D2-9786-4893DCA926D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649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DF : Don’t fragment </a:t>
            </a:r>
            <a:r>
              <a:rPr lang="zh-CN" altLang="en-US" dirty="0"/>
              <a:t>不是说这个分组不分段，而是这个分组是否从分段得到，如果不是从分段得到，</a:t>
            </a:r>
            <a:r>
              <a:rPr lang="en-US" altLang="zh-CN" dirty="0"/>
              <a:t>DF=1 </a:t>
            </a:r>
            <a:r>
              <a:rPr lang="zh-CN" altLang="en-US" dirty="0"/>
              <a:t>，从分段得到</a:t>
            </a:r>
            <a:r>
              <a:rPr lang="en-US" altLang="zh-CN" dirty="0"/>
              <a:t>--</a:t>
            </a:r>
            <a:r>
              <a:rPr lang="zh-CN" altLang="en-US" dirty="0"/>
              <a:t>后面的例子</a:t>
            </a:r>
            <a:endParaRPr lang="en-US" altLang="zh-CN" dirty="0"/>
          </a:p>
          <a:p>
            <a:r>
              <a:rPr lang="en-US" altLang="zh-CN" dirty="0"/>
              <a:t>MF=1</a:t>
            </a:r>
            <a:r>
              <a:rPr lang="zh-CN" altLang="en-US" dirty="0"/>
              <a:t>表示这个分段不是最后分段，表示后面还有更多分段 </a:t>
            </a:r>
            <a:r>
              <a:rPr lang="en-US" altLang="zh-CN" dirty="0"/>
              <a:t>More </a:t>
            </a:r>
          </a:p>
          <a:p>
            <a:r>
              <a:rPr lang="zh-CN" altLang="en-US" dirty="0"/>
              <a:t>这几个一定要掌握：</a:t>
            </a:r>
            <a:endParaRPr lang="en-US" altLang="zh-CN" dirty="0"/>
          </a:p>
          <a:p>
            <a:r>
              <a:rPr lang="zh-CN" altLang="en-US" dirty="0"/>
              <a:t>段偏移</a:t>
            </a:r>
            <a:r>
              <a:rPr lang="zh-CN" altLang="en-US" dirty="0">
                <a:sym typeface="Wingdings" panose="05000000000000000000" pitchFamily="2" charset="2"/>
              </a:rPr>
              <a:t>：（类似计系中的对齐） 以</a:t>
            </a:r>
            <a:r>
              <a:rPr lang="en-US" altLang="zh-CN" dirty="0">
                <a:sym typeface="Wingdings" panose="05000000000000000000" pitchFamily="2" charset="2"/>
              </a:rPr>
              <a:t>8B</a:t>
            </a:r>
            <a:r>
              <a:rPr lang="zh-CN" altLang="en-US" dirty="0">
                <a:sym typeface="Wingdings" panose="05000000000000000000" pitchFamily="2" charset="2"/>
              </a:rPr>
              <a:t>为单位，</a:t>
            </a:r>
            <a:r>
              <a:rPr lang="zh-CN" altLang="en-US" b="1" dirty="0">
                <a:sym typeface="Wingdings" panose="05000000000000000000" pitchFamily="2" charset="2"/>
              </a:rPr>
              <a:t>相对于第一个分组的数据部分的偏移量，且只看数据部分</a:t>
            </a:r>
            <a:endParaRPr lang="en-US" altLang="zh-CN" b="1" dirty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effectLst/>
              </a:rPr>
              <a:t>偏移量代表的是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原始未分片数据报的数据部分中的位置</a:t>
            </a:r>
            <a:endParaRPr lang="zh-CN" altLang="en-US" b="1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ECA83-BC4F-44D2-9786-4893DCA926D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78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MTU Maximum Transmission Unit</a:t>
            </a:r>
            <a:r>
              <a:rPr lang="zh-CN" altLang="en-US" dirty="0"/>
              <a:t>：链路层对 从网络层得到的</a:t>
            </a:r>
            <a:r>
              <a:rPr lang="en-US" altLang="zh-CN" dirty="0"/>
              <a:t>IP</a:t>
            </a:r>
            <a:r>
              <a:rPr lang="zh-CN" altLang="en-US" dirty="0"/>
              <a:t>分组</a:t>
            </a:r>
            <a:r>
              <a:rPr lang="zh-CN" altLang="en-US" b="1" dirty="0"/>
              <a:t>（分组头</a:t>
            </a:r>
            <a:r>
              <a:rPr lang="en-US" altLang="zh-CN" b="1" dirty="0"/>
              <a:t>+</a:t>
            </a:r>
            <a:r>
              <a:rPr lang="zh-CN" altLang="en-US" b="1" dirty="0"/>
              <a:t>报文（数据</a:t>
            </a:r>
            <a:r>
              <a:rPr lang="en-US" altLang="zh-CN" b="1" dirty="0"/>
              <a:t>+</a:t>
            </a:r>
            <a:r>
              <a:rPr lang="zh-CN" altLang="en-US" b="1" dirty="0"/>
              <a:t>传输层报头）） </a:t>
            </a:r>
            <a:r>
              <a:rPr lang="zh-CN" altLang="en-US" dirty="0"/>
              <a:t>限制大小 </a:t>
            </a:r>
            <a:endParaRPr lang="en-US" altLang="zh-CN" dirty="0"/>
          </a:p>
          <a:p>
            <a:r>
              <a:rPr lang="en-US" altLang="zh-CN" dirty="0"/>
              <a:t>MSS Maximum Segment Size</a:t>
            </a:r>
            <a:r>
              <a:rPr lang="zh-CN" altLang="en-US" dirty="0"/>
              <a:t>： 传输层 限制 数据部分的大小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e.g. </a:t>
            </a:r>
            <a:r>
              <a:rPr lang="zh-CN" altLang="en-US" dirty="0"/>
              <a:t>分组头 </a:t>
            </a:r>
            <a:r>
              <a:rPr lang="en-US" altLang="zh-CN" dirty="0"/>
              <a:t>20B , </a:t>
            </a:r>
            <a:r>
              <a:rPr lang="zh-CN" altLang="en-US" dirty="0"/>
              <a:t>数据： </a:t>
            </a:r>
            <a:r>
              <a:rPr lang="en-US" altLang="zh-CN" dirty="0"/>
              <a:t>1800B</a:t>
            </a:r>
            <a:r>
              <a:rPr lang="zh-CN" altLang="en-US" dirty="0"/>
              <a:t> 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MTU=800B</a:t>
            </a:r>
          </a:p>
          <a:p>
            <a:r>
              <a:rPr lang="zh-CN" altLang="en-US" dirty="0"/>
              <a:t>所以一个</a:t>
            </a:r>
            <a:r>
              <a:rPr lang="en-US" altLang="zh-CN" dirty="0"/>
              <a:t>IP</a:t>
            </a:r>
            <a:r>
              <a:rPr lang="zh-CN" altLang="en-US" dirty="0"/>
              <a:t>分组的数据部分最大长度为 </a:t>
            </a:r>
            <a:r>
              <a:rPr lang="en-US" altLang="zh-CN" dirty="0"/>
              <a:t>780B</a:t>
            </a:r>
          </a:p>
          <a:p>
            <a:r>
              <a:rPr lang="zh-CN" altLang="en-US" b="1" dirty="0"/>
              <a:t>所以</a:t>
            </a:r>
            <a:r>
              <a:rPr lang="en-US" altLang="zh-CN" b="1" dirty="0"/>
              <a:t>IP</a:t>
            </a:r>
            <a:r>
              <a:rPr lang="zh-CN" altLang="en-US" b="1" dirty="0"/>
              <a:t>分组分为 </a:t>
            </a:r>
            <a:r>
              <a:rPr lang="en-US" altLang="zh-CN" b="1" dirty="0"/>
              <a:t>20B-780B </a:t>
            </a:r>
            <a:r>
              <a:rPr lang="zh-CN" altLang="en-US" b="1" dirty="0"/>
              <a:t>、</a:t>
            </a:r>
            <a:r>
              <a:rPr lang="en-US" altLang="zh-CN" b="1" dirty="0"/>
              <a:t>20B-780B</a:t>
            </a:r>
            <a:r>
              <a:rPr lang="zh-CN" altLang="en-US" b="1" dirty="0"/>
              <a:t> 、</a:t>
            </a:r>
            <a:r>
              <a:rPr lang="en-US" altLang="zh-CN" b="1" dirty="0"/>
              <a:t>20B-240B</a:t>
            </a:r>
          </a:p>
          <a:p>
            <a:r>
              <a:rPr lang="zh-CN" altLang="en-US" b="1" dirty="0"/>
              <a:t>问题是不符合段偏移： 第一次分组的段偏移为</a:t>
            </a:r>
            <a:r>
              <a:rPr lang="en-US" altLang="zh-CN" b="1" dirty="0"/>
              <a:t>0 </a:t>
            </a:r>
            <a:r>
              <a:rPr lang="zh-CN" altLang="en-US" b="1" dirty="0"/>
              <a:t>（从数据部分开始），第二个段偏移为</a:t>
            </a:r>
            <a:r>
              <a:rPr lang="en-US" altLang="zh-CN" b="1" dirty="0"/>
              <a:t>780/8</a:t>
            </a:r>
            <a:r>
              <a:rPr lang="zh-CN" altLang="en-US" b="1" dirty="0"/>
              <a:t>（整个分组） 不是</a:t>
            </a:r>
            <a:r>
              <a:rPr lang="en-US" altLang="zh-CN" b="1" dirty="0"/>
              <a:t>8</a:t>
            </a:r>
            <a:r>
              <a:rPr lang="zh-CN" altLang="en-US" b="1" dirty="0"/>
              <a:t>的倍数</a:t>
            </a:r>
            <a:endParaRPr lang="en-US" altLang="zh-CN" b="1" dirty="0"/>
          </a:p>
          <a:p>
            <a:r>
              <a:rPr lang="zh-CN" altLang="en-US" b="1" dirty="0"/>
              <a:t>所以切割的</a:t>
            </a:r>
            <a:r>
              <a:rPr lang="en-US" altLang="zh-CN" b="1" dirty="0"/>
              <a:t>IP</a:t>
            </a:r>
            <a:r>
              <a:rPr lang="zh-CN" altLang="en-US" b="1" dirty="0"/>
              <a:t>分组数据部分必须是</a:t>
            </a:r>
            <a:r>
              <a:rPr lang="en-US" altLang="zh-CN" b="1" dirty="0"/>
              <a:t>8</a:t>
            </a:r>
            <a:r>
              <a:rPr lang="zh-CN" altLang="en-US" b="1" dirty="0"/>
              <a:t>的倍数  </a:t>
            </a:r>
            <a:r>
              <a:rPr lang="en-US" altLang="zh-CN" b="1" dirty="0"/>
              <a:t>—— 776 B</a:t>
            </a:r>
          </a:p>
          <a:p>
            <a:r>
              <a:rPr lang="en-US" altLang="zh-CN" b="1" dirty="0"/>
              <a:t>20B-776B-20B-776B-20B-248B</a:t>
            </a:r>
          </a:p>
          <a:p>
            <a:r>
              <a:rPr lang="zh-CN" altLang="en-US" b="1" dirty="0"/>
              <a:t>第二个段偏移 </a:t>
            </a:r>
            <a:r>
              <a:rPr lang="en-US" altLang="zh-CN" b="1" dirty="0"/>
              <a:t>776/8 </a:t>
            </a:r>
            <a:r>
              <a:rPr lang="zh-CN" altLang="en-US" b="1" dirty="0"/>
              <a:t>第三个段偏移 </a:t>
            </a:r>
            <a:r>
              <a:rPr lang="en-US" altLang="zh-CN" b="1" dirty="0"/>
              <a:t>776*2/8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ECA83-BC4F-44D2-9786-4893DCA926D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059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ECA83-BC4F-44D2-9786-4893DCA926D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240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分组核心考点：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关键字段理解 </a:t>
            </a:r>
            <a:r>
              <a:rPr lang="en-US" altLang="zh-CN" dirty="0"/>
              <a:t>——</a:t>
            </a:r>
            <a:r>
              <a:rPr lang="zh-CN" altLang="en-US" dirty="0"/>
              <a:t>主要选择题 取值范围</a:t>
            </a:r>
            <a:r>
              <a:rPr lang="en-US" altLang="zh-CN" dirty="0"/>
              <a:t>/</a:t>
            </a:r>
            <a:r>
              <a:rPr lang="zh-CN" altLang="en-US" dirty="0"/>
              <a:t>单位</a:t>
            </a:r>
            <a:r>
              <a:rPr lang="en-US" altLang="zh-CN" dirty="0"/>
              <a:t>/…</a:t>
            </a:r>
          </a:p>
          <a:p>
            <a:r>
              <a:rPr lang="en-US" altLang="zh-CN" dirty="0"/>
              <a:t>2.IP</a:t>
            </a:r>
            <a:r>
              <a:rPr lang="zh-CN" altLang="en-US" dirty="0"/>
              <a:t>分组的分段要会算 </a:t>
            </a:r>
            <a:r>
              <a:rPr lang="en-US" altLang="zh-CN" dirty="0"/>
              <a:t>——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ECA83-BC4F-44D2-9786-4893DCA926D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280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1"/>
          <p:cNvSpPr>
            <a:spLocks noChangeArrowheads="1"/>
          </p:cNvSpPr>
          <p:nvPr userDrawn="1"/>
        </p:nvSpPr>
        <p:spPr bwMode="auto">
          <a:xfrm>
            <a:off x="0" y="6708236"/>
            <a:ext cx="12192000" cy="149763"/>
          </a:xfrm>
          <a:prstGeom prst="roundRect">
            <a:avLst>
              <a:gd name="adj" fmla="val 0"/>
            </a:avLst>
          </a:prstGeom>
          <a:solidFill>
            <a:srgbClr val="940A40"/>
          </a:solidFill>
          <a:ln>
            <a:noFill/>
          </a:ln>
          <a:effectLst>
            <a:outerShdw blurRad="254000" dist="101600" dir="5400000" algn="ctr" rotWithShape="0">
              <a:srgbClr val="C30F0F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2000" rtlCol="0" anchor="ctr"/>
          <a:lstStyle/>
          <a:p>
            <a:endParaRPr lang="zh-CN" altLang="en-US" sz="2800" dirty="0">
              <a:ln w="19050">
                <a:noFill/>
              </a:ln>
              <a:gradFill>
                <a:gsLst>
                  <a:gs pos="100000">
                    <a:srgbClr val="E9BE61"/>
                  </a:gs>
                  <a:gs pos="49000">
                    <a:srgbClr val="FEEFAC"/>
                  </a:gs>
                </a:gsLst>
                <a:lin ang="5400000" scaled="0"/>
              </a:gradFill>
              <a:latin typeface="思源宋体 CN Heavy" panose="02020900000000000000" pitchFamily="18" charset="-122"/>
              <a:ea typeface="思源宋体 CN Heavy" panose="02020900000000000000" pitchFamily="18" charset="-122"/>
              <a:sym typeface="+mn-lt"/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3708400" y="796925"/>
            <a:ext cx="7898130" cy="5631180"/>
            <a:chOff x="5980" y="1215"/>
            <a:chExt cx="12438" cy="8868"/>
          </a:xfrm>
        </p:grpSpPr>
        <p:pic>
          <p:nvPicPr>
            <p:cNvPr id="2" name="图片 1" descr="深圳大学标志-03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980" y="1215"/>
              <a:ext cx="12439" cy="8868"/>
            </a:xfrm>
            <a:prstGeom prst="rect">
              <a:avLst/>
            </a:prstGeom>
            <a:noFill/>
          </p:spPr>
        </p:pic>
        <p:sp>
          <p:nvSpPr>
            <p:cNvPr id="3" name="矩形 2"/>
            <p:cNvSpPr/>
            <p:nvPr userDrawn="1"/>
          </p:nvSpPr>
          <p:spPr>
            <a:xfrm>
              <a:off x="7760" y="1558"/>
              <a:ext cx="9720" cy="8280"/>
            </a:xfrm>
            <a:prstGeom prst="rect">
              <a:avLst/>
            </a:prstGeom>
            <a:solidFill>
              <a:schemeClr val="bg1">
                <a:alpha val="9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" name="图片 7" descr="深圳大学标志-0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57715" y="0"/>
            <a:ext cx="2369820" cy="935355"/>
          </a:xfrm>
          <a:prstGeom prst="rect">
            <a:avLst/>
          </a:prstGeom>
        </p:spPr>
      </p:pic>
      <p:cxnSp>
        <p:nvCxnSpPr>
          <p:cNvPr id="12" name="直接连接符 11"/>
          <p:cNvCxnSpPr/>
          <p:nvPr userDrawn="1"/>
        </p:nvCxnSpPr>
        <p:spPr>
          <a:xfrm>
            <a:off x="-10160" y="822325"/>
            <a:ext cx="11833860" cy="0"/>
          </a:xfrm>
          <a:prstGeom prst="line">
            <a:avLst/>
          </a:prstGeom>
          <a:ln>
            <a:solidFill>
              <a:srgbClr val="A91F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06A3A-B0F9-4CA7-B9FA-E5DCD0E6FCE6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604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1000"/>
                </a:schemeClr>
              </a:gs>
              <a:gs pos="100000">
                <a:srgbClr val="AE4F74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深圳大学标志-白色-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50" y="-115570"/>
            <a:ext cx="2261235" cy="89217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1685290"/>
            <a:ext cx="12192000" cy="4641850"/>
            <a:chOff x="0" y="2654"/>
            <a:chExt cx="19200" cy="7310"/>
          </a:xfrm>
        </p:grpSpPr>
        <p:grpSp>
          <p:nvGrpSpPr>
            <p:cNvPr id="2" name="组合 1"/>
            <p:cNvGrpSpPr/>
            <p:nvPr/>
          </p:nvGrpSpPr>
          <p:grpSpPr>
            <a:xfrm>
              <a:off x="0" y="2654"/>
              <a:ext cx="19200" cy="7310"/>
              <a:chOff x="208" y="1601460"/>
              <a:chExt cx="12191793" cy="4641720"/>
            </a:xfrm>
          </p:grpSpPr>
          <p:pic>
            <p:nvPicPr>
              <p:cNvPr id="11" name="图片 10" descr="F:\小章鱼\2021年\4月\20210409 深大计算机网络微视频制作ppt\意向图\src=http___n.sinaimg.cn_sinacn_w1080h720_20180226_fd09-fyrwsqi4643197.pngsrc=http___n.sinaimg.cn_sinacn_w1080h720_20180226_fd09-fyrwsqi4643197"/>
              <p:cNvPicPr>
                <a:picLocks noChangeAspect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>
              <a:xfrm>
                <a:off x="208" y="1601460"/>
                <a:ext cx="6132195" cy="3628390"/>
              </a:xfrm>
              <a:custGeom>
                <a:avLst/>
                <a:gdLst>
                  <a:gd name="connsiteX0" fmla="*/ 258760 w 6132609"/>
                  <a:gd name="connsiteY0" fmla="*/ 0 h 3741440"/>
                  <a:gd name="connsiteX1" fmla="*/ 6132609 w 6132609"/>
                  <a:gd name="connsiteY1" fmla="*/ 0 h 3741440"/>
                  <a:gd name="connsiteX2" fmla="*/ 6132609 w 6132609"/>
                  <a:gd name="connsiteY2" fmla="*/ 586186 h 3741440"/>
                  <a:gd name="connsiteX3" fmla="*/ 5135581 w 6132609"/>
                  <a:gd name="connsiteY3" fmla="*/ 3741440 h 3741440"/>
                  <a:gd name="connsiteX4" fmla="*/ 0 w 6132609"/>
                  <a:gd name="connsiteY4" fmla="*/ 3741440 h 3741440"/>
                  <a:gd name="connsiteX5" fmla="*/ 0 w 6132609"/>
                  <a:gd name="connsiteY5" fmla="*/ 818887 h 374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32609" h="3741440">
                    <a:moveTo>
                      <a:pt x="258760" y="0"/>
                    </a:moveTo>
                    <a:lnTo>
                      <a:pt x="6132609" y="0"/>
                    </a:lnTo>
                    <a:lnTo>
                      <a:pt x="6132609" y="586186"/>
                    </a:lnTo>
                    <a:lnTo>
                      <a:pt x="5135581" y="3741440"/>
                    </a:lnTo>
                    <a:lnTo>
                      <a:pt x="0" y="3741440"/>
                    </a:lnTo>
                    <a:lnTo>
                      <a:pt x="0" y="818887"/>
                    </a:lnTo>
                    <a:close/>
                  </a:path>
                </a:pathLst>
              </a:custGeom>
            </p:spPr>
          </p:pic>
          <p:sp>
            <p:nvSpPr>
              <p:cNvPr id="17" name="任意多边形 16"/>
              <p:cNvSpPr/>
              <p:nvPr/>
            </p:nvSpPr>
            <p:spPr>
              <a:xfrm>
                <a:off x="5326743" y="2334339"/>
                <a:ext cx="6865257" cy="2162629"/>
              </a:xfrm>
              <a:custGeom>
                <a:avLst/>
                <a:gdLst>
                  <a:gd name="connsiteX0" fmla="*/ 690203 w 6865257"/>
                  <a:gd name="connsiteY0" fmla="*/ 0 h 2162629"/>
                  <a:gd name="connsiteX1" fmla="*/ 6865257 w 6865257"/>
                  <a:gd name="connsiteY1" fmla="*/ 0 h 2162629"/>
                  <a:gd name="connsiteX2" fmla="*/ 6865257 w 6865257"/>
                  <a:gd name="connsiteY2" fmla="*/ 2162629 h 2162629"/>
                  <a:gd name="connsiteX3" fmla="*/ 0 w 6865257"/>
                  <a:gd name="connsiteY3" fmla="*/ 2162629 h 2162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65257" h="2162629">
                    <a:moveTo>
                      <a:pt x="690203" y="0"/>
                    </a:moveTo>
                    <a:lnTo>
                      <a:pt x="6865257" y="0"/>
                    </a:lnTo>
                    <a:lnTo>
                      <a:pt x="6865257" y="2162629"/>
                    </a:lnTo>
                    <a:lnTo>
                      <a:pt x="0" y="2162629"/>
                    </a:lnTo>
                    <a:close/>
                  </a:path>
                </a:pathLst>
              </a:custGeom>
              <a:solidFill>
                <a:srgbClr val="940A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3454400" y="2334340"/>
                <a:ext cx="8737601" cy="2162629"/>
              </a:xfrm>
              <a:custGeom>
                <a:avLst/>
                <a:gdLst>
                  <a:gd name="connsiteX0" fmla="*/ 690203 w 8737601"/>
                  <a:gd name="connsiteY0" fmla="*/ 0 h 2162629"/>
                  <a:gd name="connsiteX1" fmla="*/ 8737601 w 8737601"/>
                  <a:gd name="connsiteY1" fmla="*/ 0 h 2162629"/>
                  <a:gd name="connsiteX2" fmla="*/ 8737601 w 8737601"/>
                  <a:gd name="connsiteY2" fmla="*/ 5658 h 2162629"/>
                  <a:gd name="connsiteX3" fmla="*/ 2613346 w 8737601"/>
                  <a:gd name="connsiteY3" fmla="*/ 5658 h 2162629"/>
                  <a:gd name="connsiteX4" fmla="*/ 1924949 w 8737601"/>
                  <a:gd name="connsiteY4" fmla="*/ 2162629 h 2162629"/>
                  <a:gd name="connsiteX5" fmla="*/ 0 w 8737601"/>
                  <a:gd name="connsiteY5" fmla="*/ 2162629 h 2162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737601" h="2162629">
                    <a:moveTo>
                      <a:pt x="690203" y="0"/>
                    </a:moveTo>
                    <a:lnTo>
                      <a:pt x="8737601" y="0"/>
                    </a:lnTo>
                    <a:lnTo>
                      <a:pt x="8737601" y="5658"/>
                    </a:lnTo>
                    <a:lnTo>
                      <a:pt x="2613346" y="5658"/>
                    </a:lnTo>
                    <a:lnTo>
                      <a:pt x="1924949" y="2162629"/>
                    </a:lnTo>
                    <a:lnTo>
                      <a:pt x="0" y="2162629"/>
                    </a:lnTo>
                    <a:close/>
                  </a:path>
                </a:pathLst>
              </a:custGeom>
              <a:solidFill>
                <a:srgbClr val="940A4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6336031" y="2625090"/>
                <a:ext cx="4186555" cy="922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5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计算机网络 </a:t>
                </a:r>
              </a:p>
            </p:txBody>
          </p:sp>
          <p:sp>
            <p:nvSpPr>
              <p:cNvPr id="19" name="TextBox 7"/>
              <p:cNvSpPr>
                <a:spLocks noChangeArrowheads="1"/>
              </p:cNvSpPr>
              <p:nvPr/>
            </p:nvSpPr>
            <p:spPr bwMode="auto">
              <a:xfrm>
                <a:off x="6205523" y="3531631"/>
                <a:ext cx="5401330" cy="615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40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微软雅黑" panose="020B0503020204020204" pitchFamily="34" charset="-122"/>
                    <a:cs typeface="LilyUPC" panose="020B0604020202020204" pitchFamily="34" charset="-34"/>
                    <a:sym typeface="微软雅黑" panose="020B0503020204020204" pitchFamily="34" charset="-122"/>
                  </a:rPr>
                  <a:t>ComputerNetwork</a:t>
                </a:r>
              </a:p>
            </p:txBody>
          </p:sp>
          <p:grpSp>
            <p:nvGrpSpPr>
              <p:cNvPr id="22" name="Group 8"/>
              <p:cNvGrpSpPr/>
              <p:nvPr/>
            </p:nvGrpSpPr>
            <p:grpSpPr bwMode="auto">
              <a:xfrm>
                <a:off x="6376935" y="4754668"/>
                <a:ext cx="4584322" cy="338774"/>
                <a:chOff x="275" y="0"/>
                <a:chExt cx="7221" cy="533"/>
              </a:xfrm>
            </p:grpSpPr>
            <p:sp>
              <p:nvSpPr>
                <p:cNvPr id="23" name="直接连接符 16"/>
                <p:cNvSpPr>
                  <a:spLocks noChangeShapeType="1"/>
                </p:cNvSpPr>
                <p:nvPr/>
              </p:nvSpPr>
              <p:spPr bwMode="auto">
                <a:xfrm>
                  <a:off x="1700" y="90"/>
                  <a:ext cx="3" cy="340"/>
                </a:xfrm>
                <a:prstGeom prst="line">
                  <a:avLst/>
                </a:prstGeom>
                <a:noFill/>
                <a:ln w="9525">
                  <a:solidFill>
                    <a:schemeClr val="tx1">
                      <a:alpha val="60000"/>
                    </a:schemeClr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等线" panose="02010600030101010101" pitchFamily="2" charset="-122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25" name="直接连接符 18"/>
                <p:cNvSpPr>
                  <a:spLocks noChangeShapeType="1"/>
                </p:cNvSpPr>
                <p:nvPr/>
              </p:nvSpPr>
              <p:spPr bwMode="auto">
                <a:xfrm>
                  <a:off x="5221" y="90"/>
                  <a:ext cx="0" cy="340"/>
                </a:xfrm>
                <a:prstGeom prst="line">
                  <a:avLst/>
                </a:prstGeom>
                <a:noFill/>
                <a:ln w="9525">
                  <a:solidFill>
                    <a:schemeClr val="tx1">
                      <a:alpha val="60000"/>
                    </a:schemeClr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等线" panose="02010600030101010101" pitchFamily="2" charset="-122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26" name="TextBox 20"/>
                <p:cNvSpPr>
                  <a:spLocks noChangeArrowheads="1"/>
                </p:cNvSpPr>
                <p:nvPr/>
              </p:nvSpPr>
              <p:spPr bwMode="auto">
                <a:xfrm>
                  <a:off x="275" y="0"/>
                  <a:ext cx="1248" cy="5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  <a:defRPr/>
                  </a:pPr>
                  <a:r>
                    <a:rPr lang="zh-CN" altLang="en-US" sz="1600" dirty="0">
                      <a:latin typeface="等线" panose="02010600030101010101" pitchFamily="2" charset="-122"/>
                      <a:ea typeface="等线" panose="02010600030101010101" pitchFamily="2" charset="-122"/>
                      <a:sym typeface="方正兰亭中黑_GBK" panose="02000000000000000000" pitchFamily="2" charset="-122"/>
                    </a:rPr>
                    <a:t>汇报人</a:t>
                  </a:r>
                </a:p>
              </p:txBody>
            </p:sp>
            <p:sp>
              <p:nvSpPr>
                <p:cNvPr id="27" name="TextBox 21"/>
                <p:cNvSpPr>
                  <a:spLocks noChangeArrowheads="1"/>
                </p:cNvSpPr>
                <p:nvPr/>
              </p:nvSpPr>
              <p:spPr bwMode="auto">
                <a:xfrm>
                  <a:off x="1823" y="0"/>
                  <a:ext cx="1248" cy="5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algn="l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  <a:defRPr/>
                  </a:pPr>
                  <a:r>
                    <a:rPr lang="zh-CN" altLang="en-US" sz="1600" dirty="0">
                      <a:latin typeface="等线" panose="02010600030101010101" pitchFamily="2" charset="-122"/>
                      <a:ea typeface="等线" panose="02010600030101010101" pitchFamily="2" charset="-122"/>
                      <a:sym typeface="方正兰亭中黑_GBK" panose="02000000000000000000" pitchFamily="2" charset="-122"/>
                    </a:rPr>
                    <a:t>邹永攀</a:t>
                  </a:r>
                </a:p>
              </p:txBody>
            </p:sp>
            <p:sp>
              <p:nvSpPr>
                <p:cNvPr id="28" name="TextBox 22"/>
                <p:cNvSpPr>
                  <a:spLocks noChangeArrowheads="1"/>
                </p:cNvSpPr>
                <p:nvPr/>
              </p:nvSpPr>
              <p:spPr bwMode="auto">
                <a:xfrm>
                  <a:off x="4017" y="0"/>
                  <a:ext cx="928" cy="5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  <a:defRPr/>
                  </a:pPr>
                  <a:r>
                    <a:rPr lang="zh-CN" altLang="en-US" sz="1600" dirty="0">
                      <a:latin typeface="等线" panose="02010600030101010101" pitchFamily="2" charset="-122"/>
                      <a:ea typeface="等线" panose="02010600030101010101" pitchFamily="2" charset="-122"/>
                      <a:sym typeface="方正兰亭中黑_GBK" panose="02000000000000000000" pitchFamily="2" charset="-122"/>
                    </a:rPr>
                    <a:t>日期</a:t>
                  </a:r>
                </a:p>
              </p:txBody>
            </p:sp>
            <p:sp>
              <p:nvSpPr>
                <p:cNvPr id="29" name="TextBox 23"/>
                <p:cNvSpPr>
                  <a:spLocks noChangeArrowheads="1"/>
                </p:cNvSpPr>
                <p:nvPr/>
              </p:nvSpPr>
              <p:spPr bwMode="auto">
                <a:xfrm>
                  <a:off x="5221" y="0"/>
                  <a:ext cx="2275" cy="5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1600" dirty="0">
                      <a:latin typeface="等线" panose="02010600030101010101" pitchFamily="2" charset="-122"/>
                      <a:ea typeface="等线" panose="02010600030101010101" pitchFamily="2" charset="-122"/>
                      <a:sym typeface="方正兰亭中黑_GBK" panose="02000000000000000000" pitchFamily="2" charset="-122"/>
                    </a:rPr>
                    <a:t>2024</a:t>
                  </a:r>
                  <a:r>
                    <a:rPr lang="zh-CN" altLang="en-US" sz="1600" dirty="0">
                      <a:latin typeface="等线" panose="02010600030101010101" pitchFamily="2" charset="-122"/>
                      <a:ea typeface="等线" panose="02010600030101010101" pitchFamily="2" charset="-122"/>
                      <a:sym typeface="方正兰亭中黑_GBK" panose="02000000000000000000" pitchFamily="2" charset="-122"/>
                    </a:rPr>
                    <a:t>年</a:t>
                  </a:r>
                  <a:r>
                    <a:rPr lang="en-US" altLang="zh-CN" sz="1600" dirty="0">
                      <a:latin typeface="等线" panose="02010600030101010101" pitchFamily="2" charset="-122"/>
                      <a:ea typeface="等线" panose="02010600030101010101" pitchFamily="2" charset="-122"/>
                      <a:sym typeface="方正兰亭中黑_GBK" panose="02000000000000000000" pitchFamily="2" charset="-122"/>
                    </a:rPr>
                    <a:t>6</a:t>
                  </a:r>
                  <a:r>
                    <a:rPr lang="zh-CN" altLang="en-US" sz="1600" dirty="0">
                      <a:latin typeface="等线" panose="02010600030101010101" pitchFamily="2" charset="-122"/>
                      <a:ea typeface="等线" panose="02010600030101010101" pitchFamily="2" charset="-122"/>
                      <a:sym typeface="方正兰亭中黑_GBK" panose="02000000000000000000" pitchFamily="2" charset="-122"/>
                    </a:rPr>
                    <a:t>月</a:t>
                  </a:r>
                  <a:r>
                    <a:rPr lang="en-US" altLang="zh-CN" sz="1600">
                      <a:latin typeface="等线" panose="02010600030101010101" pitchFamily="2" charset="-122"/>
                      <a:ea typeface="等线" panose="02010600030101010101" pitchFamily="2" charset="-122"/>
                      <a:sym typeface="方正兰亭中黑_GBK" panose="02000000000000000000" pitchFamily="2" charset="-122"/>
                    </a:rPr>
                    <a:t>3</a:t>
                  </a:r>
                  <a:r>
                    <a:rPr lang="zh-CN" altLang="en-US" sz="1600">
                      <a:latin typeface="等线" panose="02010600030101010101" pitchFamily="2" charset="-122"/>
                      <a:ea typeface="等线" panose="02010600030101010101" pitchFamily="2" charset="-122"/>
                      <a:sym typeface="方正兰亭中黑_GBK" panose="02000000000000000000" pitchFamily="2" charset="-122"/>
                    </a:rPr>
                    <a:t>日</a:t>
                  </a:r>
                  <a:endParaRPr lang="zh-CN" altLang="en-US" sz="1600" dirty="0">
                    <a:latin typeface="等线" panose="02010600030101010101" pitchFamily="2" charset="-122"/>
                    <a:ea typeface="等线" panose="02010600030101010101" pitchFamily="2" charset="-122"/>
                    <a:sym typeface="方正兰亭中黑_GBK" panose="02000000000000000000" pitchFamily="2" charset="-122"/>
                  </a:endParaRPr>
                </a:p>
              </p:txBody>
            </p:sp>
          </p:grpSp>
          <p:sp>
            <p:nvSpPr>
              <p:cNvPr id="30" name="矩形 29"/>
              <p:cNvSpPr/>
              <p:nvPr/>
            </p:nvSpPr>
            <p:spPr>
              <a:xfrm>
                <a:off x="362158" y="5869295"/>
                <a:ext cx="11762740" cy="3738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400" b="1" spc="2500" noProof="1">
                    <a:latin typeface="Century Gothic" panose="020B0502020202020204" pitchFamily="34" charset="0"/>
                    <a:ea typeface="+mj-ea"/>
                  </a:rPr>
                  <a:t>Computer Network Curriculum</a:t>
                </a:r>
              </a:p>
            </p:txBody>
          </p:sp>
        </p:grpSp>
        <p:sp>
          <p:nvSpPr>
            <p:cNvPr id="9" name="任意多边形 8"/>
            <p:cNvSpPr/>
            <p:nvPr/>
          </p:nvSpPr>
          <p:spPr>
            <a:xfrm>
              <a:off x="6635" y="2936"/>
              <a:ext cx="12565" cy="754"/>
            </a:xfrm>
            <a:custGeom>
              <a:avLst/>
              <a:gdLst>
                <a:gd name="connsiteX0" fmla="*/ 265 w 12565"/>
                <a:gd name="connsiteY0" fmla="*/ 0 h 754"/>
                <a:gd name="connsiteX1" fmla="*/ 12565 w 12565"/>
                <a:gd name="connsiteY1" fmla="*/ 12 h 754"/>
                <a:gd name="connsiteX2" fmla="*/ 12565 w 12565"/>
                <a:gd name="connsiteY2" fmla="*/ 754 h 754"/>
                <a:gd name="connsiteX3" fmla="*/ 0 w 12565"/>
                <a:gd name="connsiteY3" fmla="*/ 754 h 754"/>
                <a:gd name="connsiteX4" fmla="*/ 265 w 12565"/>
                <a:gd name="connsiteY4" fmla="*/ 0 h 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65" h="754">
                  <a:moveTo>
                    <a:pt x="265" y="0"/>
                  </a:moveTo>
                  <a:lnTo>
                    <a:pt x="12565" y="12"/>
                  </a:lnTo>
                  <a:lnTo>
                    <a:pt x="12565" y="754"/>
                  </a:lnTo>
                  <a:lnTo>
                    <a:pt x="0" y="754"/>
                  </a:lnTo>
                  <a:lnTo>
                    <a:pt x="265" y="0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  <a:alpha val="0"/>
                  </a:schemeClr>
                </a:gs>
                <a:gs pos="0">
                  <a:srgbClr val="01A8EF">
                    <a:alpha val="57000"/>
                  </a:srgb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26745" y="1757045"/>
            <a:ext cx="10181590" cy="47548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845435" cy="5340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3810"/>
              </a:lnSpc>
            </a:pPr>
            <a:r>
              <a:rPr lang="en-US" altLang="zh-CN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4.4 IPv4</a:t>
            </a: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分组格式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5" y="1157605"/>
            <a:ext cx="4031615" cy="598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90805" indent="-90805" eaLnBrk="1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4.4.2 IPv4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分组的分段与组装</a:t>
            </a:r>
          </a:p>
        </p:txBody>
      </p:sp>
      <p:graphicFrame>
        <p:nvGraphicFramePr>
          <p:cNvPr id="21509" name="Object 4"/>
          <p:cNvGraphicFramePr>
            <a:graphicFrameLocks noChangeAspect="1"/>
          </p:cNvGraphicFramePr>
          <p:nvPr/>
        </p:nvGraphicFramePr>
        <p:xfrm>
          <a:off x="2455228" y="2002155"/>
          <a:ext cx="6553200" cy="426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271645" imgH="2775585" progId="Visio.Drawing.11">
                  <p:embed/>
                </p:oleObj>
              </mc:Choice>
              <mc:Fallback>
                <p:oleObj r:id="rId3" imgW="4271645" imgH="2775585" progId="Visio.Drawing.11">
                  <p:embed/>
                  <p:pic>
                    <p:nvPicPr>
                      <p:cNvPr id="21509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55228" y="2002155"/>
                        <a:ext cx="6553200" cy="4264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6" grpId="1" animBg="1"/>
      <p:bldP spid="29" grpId="0"/>
      <p:bldP spid="133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1422400" cy="5340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前讲复习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1380490" y="2073275"/>
            <a:ext cx="1294130" cy="4061460"/>
            <a:chOff x="2174" y="3310"/>
            <a:chExt cx="2038" cy="6396"/>
          </a:xfrm>
        </p:grpSpPr>
        <p:sp>
          <p:nvSpPr>
            <p:cNvPr id="32" name="文本框 31"/>
            <p:cNvSpPr txBox="1">
              <a:spLocks noChangeArrowheads="1"/>
            </p:cNvSpPr>
            <p:nvPr/>
          </p:nvSpPr>
          <p:spPr bwMode="auto">
            <a:xfrm>
              <a:off x="2174" y="6199"/>
              <a:ext cx="1438" cy="58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+mn-cs"/>
                </a:rPr>
                <a:t>网络层</a:t>
              </a:r>
            </a:p>
          </p:txBody>
        </p:sp>
        <p:sp>
          <p:nvSpPr>
            <p:cNvPr id="33" name="左大括号 32"/>
            <p:cNvSpPr/>
            <p:nvPr/>
          </p:nvSpPr>
          <p:spPr>
            <a:xfrm>
              <a:off x="3762" y="3310"/>
              <a:ext cx="450" cy="6396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125" name="文本框 18"/>
          <p:cNvSpPr txBox="1"/>
          <p:nvPr/>
        </p:nvSpPr>
        <p:spPr>
          <a:xfrm>
            <a:off x="2819718" y="1895158"/>
            <a:ext cx="742950" cy="3067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ea typeface="黑体" panose="02010609060101010101" charset="-122"/>
              </a:rPr>
              <a:t>IP</a:t>
            </a:r>
            <a:r>
              <a:rPr lang="zh-CN" altLang="en-US" sz="1400" b="1" dirty="0">
                <a:latin typeface="Times New Roman" panose="02020603050405020304" pitchFamily="18" charset="0"/>
                <a:ea typeface="黑体" panose="02010609060101010101" charset="-122"/>
              </a:rPr>
              <a:t>地址</a:t>
            </a:r>
          </a:p>
        </p:txBody>
      </p:sp>
      <p:sp>
        <p:nvSpPr>
          <p:cNvPr id="38" name="左大括号 37"/>
          <p:cNvSpPr/>
          <p:nvPr/>
        </p:nvSpPr>
        <p:spPr>
          <a:xfrm>
            <a:off x="3567430" y="1112520"/>
            <a:ext cx="111125" cy="18034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2659380" y="5930900"/>
            <a:ext cx="1002030" cy="519430"/>
            <a:chOff x="4188" y="9250"/>
            <a:chExt cx="1578" cy="818"/>
          </a:xfrm>
        </p:grpSpPr>
        <p:sp>
          <p:nvSpPr>
            <p:cNvPr id="5127" name="文本框 40"/>
            <p:cNvSpPr txBox="1"/>
            <p:nvPr/>
          </p:nvSpPr>
          <p:spPr>
            <a:xfrm>
              <a:off x="4188" y="9362"/>
              <a:ext cx="1423" cy="48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400" b="1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</a:rPr>
                <a:t>补充协议</a:t>
              </a:r>
            </a:p>
          </p:txBody>
        </p:sp>
        <p:sp>
          <p:nvSpPr>
            <p:cNvPr id="42" name="左大括号 41"/>
            <p:cNvSpPr/>
            <p:nvPr/>
          </p:nvSpPr>
          <p:spPr>
            <a:xfrm>
              <a:off x="5618" y="9250"/>
              <a:ext cx="148" cy="818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2840355" y="3309620"/>
            <a:ext cx="871855" cy="590550"/>
            <a:chOff x="4473" y="5257"/>
            <a:chExt cx="1373" cy="930"/>
          </a:xfrm>
        </p:grpSpPr>
        <p:sp>
          <p:nvSpPr>
            <p:cNvPr id="79" name="左大括号 78"/>
            <p:cNvSpPr/>
            <p:nvPr/>
          </p:nvSpPr>
          <p:spPr>
            <a:xfrm>
              <a:off x="5618" y="5257"/>
              <a:ext cx="228" cy="930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矩形 4"/>
            <p:cNvSpPr/>
            <p:nvPr/>
          </p:nvSpPr>
          <p:spPr>
            <a:xfrm>
              <a:off x="4473" y="5504"/>
              <a:ext cx="1132" cy="4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ea typeface="黑体" panose="02010609060101010101" charset="-122"/>
                </a:rPr>
                <a:t>IP</a:t>
              </a:r>
              <a:r>
                <a:rPr lang="zh-CN" altLang="en-US" sz="1400" b="1" dirty="0">
                  <a:latin typeface="Times New Roman" panose="02020603050405020304" pitchFamily="18" charset="0"/>
                  <a:ea typeface="黑体" panose="02010609060101010101" charset="-122"/>
                </a:rPr>
                <a:t>分组</a:t>
              </a:r>
            </a:p>
          </p:txBody>
        </p:sp>
      </p:grpSp>
      <p:sp>
        <p:nvSpPr>
          <p:cNvPr id="5138" name="文本框 43"/>
          <p:cNvSpPr txBox="1"/>
          <p:nvPr/>
        </p:nvSpPr>
        <p:spPr>
          <a:xfrm>
            <a:off x="3745230" y="2719070"/>
            <a:ext cx="1806575" cy="3381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600" b="0" dirty="0">
                <a:latin typeface="Times New Roman" panose="02020603050405020304" pitchFamily="18" charset="0"/>
                <a:ea typeface="黑体" panose="02010609060101010101" charset="-122"/>
              </a:rPr>
              <a:t>NAT</a:t>
            </a:r>
            <a:r>
              <a:rPr lang="zh-CN" altLang="en-US" sz="1600" b="0" dirty="0">
                <a:latin typeface="Times New Roman" panose="02020603050405020304" pitchFamily="18" charset="0"/>
                <a:ea typeface="黑体" panose="02010609060101010101" charset="-122"/>
              </a:rPr>
              <a:t>地址转换技术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3745230" y="854075"/>
            <a:ext cx="5970905" cy="621665"/>
            <a:chOff x="5898" y="1390"/>
            <a:chExt cx="9403" cy="979"/>
          </a:xfrm>
        </p:grpSpPr>
        <p:sp>
          <p:nvSpPr>
            <p:cNvPr id="48" name="左大括号 47"/>
            <p:cNvSpPr/>
            <p:nvPr/>
          </p:nvSpPr>
          <p:spPr>
            <a:xfrm>
              <a:off x="10199" y="1585"/>
              <a:ext cx="113" cy="58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5" name="文本框 4"/>
            <p:cNvSpPr txBox="1"/>
            <p:nvPr/>
          </p:nvSpPr>
          <p:spPr>
            <a:xfrm>
              <a:off x="5898" y="1611"/>
              <a:ext cx="4422" cy="53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600" b="0" dirty="0">
                  <a:latin typeface="Times New Roman" panose="02020603050405020304" pitchFamily="18" charset="0"/>
                  <a:ea typeface="黑体" panose="02010609060101010101" charset="-122"/>
                </a:rPr>
                <a:t>标准分类</a:t>
              </a:r>
              <a:r>
                <a:rPr lang="en-US" altLang="zh-CN" sz="1600" b="0" dirty="0">
                  <a:latin typeface="Times New Roman" panose="02020603050405020304" pitchFamily="18" charset="0"/>
                  <a:ea typeface="黑体" panose="02010609060101010101" charset="-122"/>
                </a:rPr>
                <a:t>IP</a:t>
              </a:r>
              <a:r>
                <a:rPr lang="zh-CN" altLang="en-US" sz="1600" b="0" dirty="0">
                  <a:latin typeface="Times New Roman" panose="02020603050405020304" pitchFamily="18" charset="0"/>
                  <a:ea typeface="黑体" panose="02010609060101010101" charset="-122"/>
                </a:rPr>
                <a:t>地址（二级结构）</a:t>
              </a:r>
            </a:p>
          </p:txBody>
        </p:sp>
        <p:sp>
          <p:nvSpPr>
            <p:cNvPr id="36" name="文本框 44"/>
            <p:cNvSpPr txBox="1"/>
            <p:nvPr/>
          </p:nvSpPr>
          <p:spPr>
            <a:xfrm>
              <a:off x="10279" y="1390"/>
              <a:ext cx="5022" cy="5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1600" b="0" dirty="0">
                  <a:latin typeface="Times New Roman" panose="02020603050405020304" pitchFamily="18" charset="0"/>
                  <a:ea typeface="黑体" panose="02010609060101010101" charset="-122"/>
                </a:rPr>
                <a:t>A/B/C/D/E</a:t>
              </a:r>
              <a:r>
                <a:rPr lang="zh-CN" altLang="en-US" sz="1600" b="0" dirty="0">
                  <a:latin typeface="Times New Roman" panose="02020603050405020304" pitchFamily="18" charset="0"/>
                  <a:ea typeface="黑体" panose="02010609060101010101" charset="-122"/>
                </a:rPr>
                <a:t>五类标准</a:t>
              </a:r>
              <a:r>
                <a:rPr lang="en-US" altLang="zh-CN" sz="1600" b="0" dirty="0">
                  <a:latin typeface="Times New Roman" panose="02020603050405020304" pitchFamily="18" charset="0"/>
                  <a:ea typeface="黑体" panose="02010609060101010101" charset="-122"/>
                </a:rPr>
                <a:t>IP</a:t>
              </a:r>
              <a:r>
                <a:rPr lang="zh-CN" altLang="en-US" sz="1600" b="0" dirty="0">
                  <a:latin typeface="Times New Roman" panose="02020603050405020304" pitchFamily="18" charset="0"/>
                  <a:ea typeface="黑体" panose="02010609060101010101" charset="-122"/>
                </a:rPr>
                <a:t>地址的划分</a:t>
              </a:r>
            </a:p>
          </p:txBody>
        </p:sp>
        <p:sp>
          <p:nvSpPr>
            <p:cNvPr id="5140" name="文本框 46"/>
            <p:cNvSpPr txBox="1"/>
            <p:nvPr/>
          </p:nvSpPr>
          <p:spPr>
            <a:xfrm>
              <a:off x="10254" y="1837"/>
              <a:ext cx="5025" cy="5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600" b="0" dirty="0">
                  <a:latin typeface="Times New Roman" panose="02020603050405020304" pitchFamily="18" charset="0"/>
                  <a:ea typeface="黑体" panose="02010609060101010101" charset="-122"/>
                </a:rPr>
                <a:t>某些特殊</a:t>
              </a:r>
              <a:r>
                <a:rPr lang="en-US" altLang="zh-CN" sz="1600" b="0" dirty="0">
                  <a:latin typeface="Times New Roman" panose="02020603050405020304" pitchFamily="18" charset="0"/>
                  <a:ea typeface="黑体" panose="02010609060101010101" charset="-122"/>
                </a:rPr>
                <a:t>IP</a:t>
              </a:r>
              <a:r>
                <a:rPr lang="zh-CN" altLang="en-US" sz="1600" b="0" dirty="0">
                  <a:latin typeface="Times New Roman" panose="02020603050405020304" pitchFamily="18" charset="0"/>
                  <a:ea typeface="黑体" panose="02010609060101010101" charset="-122"/>
                </a:rPr>
                <a:t>地址的作用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3745230" y="1457960"/>
            <a:ext cx="6708140" cy="906145"/>
            <a:chOff x="5898" y="2341"/>
            <a:chExt cx="10564" cy="1427"/>
          </a:xfrm>
        </p:grpSpPr>
        <p:sp>
          <p:nvSpPr>
            <p:cNvPr id="69" name="左大括号 68"/>
            <p:cNvSpPr/>
            <p:nvPr/>
          </p:nvSpPr>
          <p:spPr>
            <a:xfrm>
              <a:off x="10225" y="2474"/>
              <a:ext cx="113" cy="1048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6" name="文本框 39"/>
            <p:cNvSpPr txBox="1"/>
            <p:nvPr/>
          </p:nvSpPr>
          <p:spPr>
            <a:xfrm>
              <a:off x="5898" y="2777"/>
              <a:ext cx="4422" cy="5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600" b="0" dirty="0">
                  <a:latin typeface="Times New Roman" panose="02020603050405020304" pitchFamily="18" charset="0"/>
                  <a:ea typeface="黑体" panose="02010609060101010101" charset="-122"/>
                </a:rPr>
                <a:t>划分子网</a:t>
              </a:r>
              <a:r>
                <a:rPr lang="en-US" altLang="zh-CN" sz="1600" b="0" dirty="0">
                  <a:latin typeface="Times New Roman" panose="02020603050405020304" pitchFamily="18" charset="0"/>
                  <a:ea typeface="黑体" panose="02010609060101010101" charset="-122"/>
                </a:rPr>
                <a:t>IP</a:t>
              </a:r>
              <a:r>
                <a:rPr lang="zh-CN" altLang="en-US" sz="1600" b="0" dirty="0">
                  <a:latin typeface="Times New Roman" panose="02020603050405020304" pitchFamily="18" charset="0"/>
                  <a:ea typeface="黑体" panose="02010609060101010101" charset="-122"/>
                </a:rPr>
                <a:t>地址（三级结构）</a:t>
              </a:r>
            </a:p>
          </p:txBody>
        </p:sp>
        <p:sp>
          <p:nvSpPr>
            <p:cNvPr id="37" name="文本框 48"/>
            <p:cNvSpPr txBox="1"/>
            <p:nvPr/>
          </p:nvSpPr>
          <p:spPr>
            <a:xfrm>
              <a:off x="10260" y="2341"/>
              <a:ext cx="2800" cy="5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600" b="0" dirty="0">
                  <a:latin typeface="Times New Roman" panose="02020603050405020304" pitchFamily="18" charset="0"/>
                  <a:ea typeface="黑体" panose="02010609060101010101" charset="-122"/>
                </a:rPr>
                <a:t>子网划分的原因</a:t>
              </a:r>
            </a:p>
          </p:txBody>
        </p:sp>
        <p:sp>
          <p:nvSpPr>
            <p:cNvPr id="5142" name="文本框 49"/>
            <p:cNvSpPr txBox="1"/>
            <p:nvPr/>
          </p:nvSpPr>
          <p:spPr>
            <a:xfrm>
              <a:off x="10300" y="2764"/>
              <a:ext cx="6162" cy="5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600" b="0" dirty="0">
                  <a:latin typeface="Times New Roman" panose="02020603050405020304" pitchFamily="18" charset="0"/>
                  <a:ea typeface="黑体" panose="02010609060101010101" charset="-122"/>
                </a:rPr>
                <a:t>子网划分的方式（子网掩码、子网</a:t>
              </a:r>
              <a:r>
                <a:rPr lang="en-US" altLang="zh-CN" sz="1600" b="0" dirty="0">
                  <a:latin typeface="Times New Roman" panose="02020603050405020304" pitchFamily="18" charset="0"/>
                  <a:ea typeface="黑体" panose="02010609060101010101" charset="-122"/>
                </a:rPr>
                <a:t>IP</a:t>
              </a:r>
              <a:r>
                <a:rPr lang="zh-CN" altLang="en-US" sz="1600" b="0" dirty="0">
                  <a:latin typeface="Times New Roman" panose="02020603050405020304" pitchFamily="18" charset="0"/>
                  <a:ea typeface="黑体" panose="02010609060101010101" charset="-122"/>
                </a:rPr>
                <a:t>）</a:t>
              </a:r>
            </a:p>
          </p:txBody>
        </p:sp>
        <p:sp>
          <p:nvSpPr>
            <p:cNvPr id="5143" name="文本框 50"/>
            <p:cNvSpPr txBox="1"/>
            <p:nvPr/>
          </p:nvSpPr>
          <p:spPr>
            <a:xfrm>
              <a:off x="10320" y="3236"/>
              <a:ext cx="2737" cy="5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600" b="0" dirty="0">
                  <a:latin typeface="Times New Roman" panose="02020603050405020304" pitchFamily="18" charset="0"/>
                  <a:ea typeface="黑体" panose="02010609060101010101" charset="-122"/>
                </a:rPr>
                <a:t>不均等子网划分</a:t>
              </a: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3745230" y="3589020"/>
            <a:ext cx="4105275" cy="634365"/>
            <a:chOff x="5898" y="5697"/>
            <a:chExt cx="6465" cy="999"/>
          </a:xfrm>
        </p:grpSpPr>
        <p:sp>
          <p:nvSpPr>
            <p:cNvPr id="78" name="左大括号 77"/>
            <p:cNvSpPr/>
            <p:nvPr/>
          </p:nvSpPr>
          <p:spPr>
            <a:xfrm>
              <a:off x="9053" y="5907"/>
              <a:ext cx="135" cy="590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48" name="文本框 55"/>
            <p:cNvSpPr txBox="1"/>
            <p:nvPr/>
          </p:nvSpPr>
          <p:spPr>
            <a:xfrm>
              <a:off x="5898" y="5932"/>
              <a:ext cx="3183" cy="53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1600" b="0" dirty="0">
                  <a:latin typeface="Times New Roman" panose="02020603050405020304" pitchFamily="18" charset="0"/>
                  <a:ea typeface="黑体" panose="02010609060101010101" charset="-122"/>
                </a:rPr>
                <a:t>IP</a:t>
              </a:r>
              <a:r>
                <a:rPr lang="zh-CN" altLang="en-US" sz="1600" b="0" dirty="0">
                  <a:latin typeface="Times New Roman" panose="02020603050405020304" pitchFamily="18" charset="0"/>
                  <a:ea typeface="黑体" panose="02010609060101010101" charset="-122"/>
                </a:rPr>
                <a:t>分组的分段与组装</a:t>
              </a:r>
            </a:p>
          </p:txBody>
        </p:sp>
        <p:sp>
          <p:nvSpPr>
            <p:cNvPr id="5149" name="文本框 56"/>
            <p:cNvSpPr txBox="1"/>
            <p:nvPr/>
          </p:nvSpPr>
          <p:spPr>
            <a:xfrm>
              <a:off x="9163" y="5697"/>
              <a:ext cx="1702" cy="5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600" b="0" dirty="0">
                  <a:latin typeface="Times New Roman" panose="02020603050405020304" pitchFamily="18" charset="0"/>
                  <a:ea typeface="黑体" panose="02010609060101010101" charset="-122"/>
                </a:rPr>
                <a:t>怎么计算</a:t>
              </a:r>
            </a:p>
          </p:txBody>
        </p:sp>
        <p:sp>
          <p:nvSpPr>
            <p:cNvPr id="5150" name="文本框 57"/>
            <p:cNvSpPr txBox="1"/>
            <p:nvPr/>
          </p:nvSpPr>
          <p:spPr>
            <a:xfrm>
              <a:off x="9155" y="6162"/>
              <a:ext cx="3208" cy="53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600" b="0" dirty="0">
                  <a:latin typeface="Times New Roman" panose="02020603050405020304" pitchFamily="18" charset="0"/>
                  <a:ea typeface="黑体" panose="02010609060101010101" charset="-122"/>
                </a:rPr>
                <a:t>标识、标志、段偏移</a:t>
              </a: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745230" y="2980690"/>
            <a:ext cx="5215890" cy="639445"/>
            <a:chOff x="5898" y="4739"/>
            <a:chExt cx="8214" cy="1007"/>
          </a:xfrm>
        </p:grpSpPr>
        <p:sp>
          <p:nvSpPr>
            <p:cNvPr id="5147" name="文本框 54"/>
            <p:cNvSpPr txBox="1"/>
            <p:nvPr/>
          </p:nvSpPr>
          <p:spPr>
            <a:xfrm>
              <a:off x="5898" y="5022"/>
              <a:ext cx="4860" cy="5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1600" b="0" dirty="0">
                  <a:latin typeface="Times New Roman" panose="02020603050405020304" pitchFamily="18" charset="0"/>
                  <a:ea typeface="黑体" panose="02010609060101010101" charset="-122"/>
                </a:rPr>
                <a:t>IP</a:t>
              </a:r>
              <a:r>
                <a:rPr lang="zh-CN" altLang="en-US" sz="1600" b="0" dirty="0">
                  <a:latin typeface="Times New Roman" panose="02020603050405020304" pitchFamily="18" charset="0"/>
                  <a:ea typeface="黑体" panose="02010609060101010101" charset="-122"/>
                </a:rPr>
                <a:t>分组头格式及各数据域的含义</a:t>
              </a:r>
            </a:p>
          </p:txBody>
        </p:sp>
        <p:sp>
          <p:nvSpPr>
            <p:cNvPr id="59" name="左大括号 58"/>
            <p:cNvSpPr/>
            <p:nvPr/>
          </p:nvSpPr>
          <p:spPr>
            <a:xfrm>
              <a:off x="10656" y="4920"/>
              <a:ext cx="165" cy="650"/>
            </a:xfrm>
            <a:prstGeom prst="leftBrace">
              <a:avLst>
                <a:gd name="adj1" fmla="val 8333"/>
                <a:gd name="adj2" fmla="val 492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52" name="文本框 59"/>
            <p:cNvSpPr txBox="1"/>
            <p:nvPr/>
          </p:nvSpPr>
          <p:spPr>
            <a:xfrm>
              <a:off x="10804" y="4739"/>
              <a:ext cx="3308" cy="5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600" b="0" dirty="0">
                  <a:latin typeface="Times New Roman" panose="02020603050405020304" pitchFamily="18" charset="0"/>
                  <a:ea typeface="黑体" panose="02010609060101010101" charset="-122"/>
                </a:rPr>
                <a:t>分组头长度、总长度</a:t>
              </a:r>
            </a:p>
          </p:txBody>
        </p:sp>
        <p:sp>
          <p:nvSpPr>
            <p:cNvPr id="5153" name="文本框 60"/>
            <p:cNvSpPr txBox="1"/>
            <p:nvPr/>
          </p:nvSpPr>
          <p:spPr>
            <a:xfrm>
              <a:off x="10772" y="5214"/>
              <a:ext cx="3310" cy="5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600" b="0" dirty="0">
                  <a:latin typeface="Times New Roman" panose="02020603050405020304" pitchFamily="18" charset="0"/>
                  <a:ea typeface="黑体" panose="02010609060101010101" charset="-122"/>
                </a:rPr>
                <a:t>生存时间、头校验和</a:t>
              </a: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2659380" y="4347845"/>
            <a:ext cx="1033780" cy="1011555"/>
            <a:chOff x="4188" y="6757"/>
            <a:chExt cx="1628" cy="1593"/>
          </a:xfrm>
        </p:grpSpPr>
        <p:sp>
          <p:nvSpPr>
            <p:cNvPr id="35" name="矩形 4"/>
            <p:cNvSpPr/>
            <p:nvPr/>
          </p:nvSpPr>
          <p:spPr>
            <a:xfrm>
              <a:off x="4188" y="7305"/>
              <a:ext cx="1416" cy="4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</a:rPr>
                <a:t>路由算法</a:t>
              </a:r>
            </a:p>
          </p:txBody>
        </p:sp>
        <p:sp>
          <p:nvSpPr>
            <p:cNvPr id="62" name="左大括号 61"/>
            <p:cNvSpPr/>
            <p:nvPr/>
          </p:nvSpPr>
          <p:spPr>
            <a:xfrm>
              <a:off x="5618" y="6757"/>
              <a:ext cx="198" cy="1593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156" name="文本框 63"/>
          <p:cNvSpPr txBox="1"/>
          <p:nvPr/>
        </p:nvSpPr>
        <p:spPr>
          <a:xfrm>
            <a:off x="3745230" y="6291263"/>
            <a:ext cx="1836738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</a:rPr>
              <a:t>地址解析协议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</a:rPr>
              <a:t>ARP</a:t>
            </a:r>
          </a:p>
        </p:txBody>
      </p:sp>
      <p:grpSp>
        <p:nvGrpSpPr>
          <p:cNvPr id="74" name="组合 73"/>
          <p:cNvGrpSpPr/>
          <p:nvPr/>
        </p:nvGrpSpPr>
        <p:grpSpPr>
          <a:xfrm>
            <a:off x="3727450" y="5761355"/>
            <a:ext cx="2699385" cy="517525"/>
            <a:chOff x="5870" y="8970"/>
            <a:chExt cx="4251" cy="815"/>
          </a:xfrm>
        </p:grpSpPr>
        <p:sp>
          <p:nvSpPr>
            <p:cNvPr id="5155" name="文本框 62"/>
            <p:cNvSpPr txBox="1"/>
            <p:nvPr/>
          </p:nvSpPr>
          <p:spPr>
            <a:xfrm>
              <a:off x="5870" y="9055"/>
              <a:ext cx="4140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charset="-122"/>
                </a:rPr>
                <a:t>互联网控制报文协议</a:t>
              </a:r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charset="-122"/>
                </a:rPr>
                <a:t>ICMP</a:t>
              </a:r>
            </a:p>
          </p:txBody>
        </p:sp>
        <p:sp>
          <p:nvSpPr>
            <p:cNvPr id="65" name="左大括号 64"/>
            <p:cNvSpPr/>
            <p:nvPr/>
          </p:nvSpPr>
          <p:spPr>
            <a:xfrm>
              <a:off x="9976" y="8970"/>
              <a:ext cx="145" cy="81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158" name="文本框 66"/>
          <p:cNvSpPr txBox="1"/>
          <p:nvPr/>
        </p:nvSpPr>
        <p:spPr>
          <a:xfrm>
            <a:off x="6413818" y="5663883"/>
            <a:ext cx="1212850" cy="3397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1600" b="0" dirty="0">
                <a:latin typeface="Times New Roman" panose="02020603050405020304" pitchFamily="18" charset="0"/>
                <a:ea typeface="黑体" panose="02010609060101010101" charset="-122"/>
              </a:rPr>
              <a:t>协议的作用</a:t>
            </a:r>
          </a:p>
        </p:txBody>
      </p:sp>
      <p:grpSp>
        <p:nvGrpSpPr>
          <p:cNvPr id="77" name="组合 76"/>
          <p:cNvGrpSpPr/>
          <p:nvPr/>
        </p:nvGrpSpPr>
        <p:grpSpPr>
          <a:xfrm>
            <a:off x="6414135" y="5829300"/>
            <a:ext cx="2362835" cy="727710"/>
            <a:chOff x="10101" y="9090"/>
            <a:chExt cx="3721" cy="1146"/>
          </a:xfrm>
        </p:grpSpPr>
        <p:sp>
          <p:nvSpPr>
            <p:cNvPr id="5161" name="文本框 70"/>
            <p:cNvSpPr txBox="1"/>
            <p:nvPr/>
          </p:nvSpPr>
          <p:spPr>
            <a:xfrm>
              <a:off x="12228" y="9090"/>
              <a:ext cx="1595" cy="5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600" b="0" dirty="0">
                  <a:latin typeface="Times New Roman" panose="02020603050405020304" pitchFamily="18" charset="0"/>
                  <a:ea typeface="黑体" panose="02010609060101010101" charset="-122"/>
                </a:rPr>
                <a:t>差错报文</a:t>
              </a:r>
            </a:p>
          </p:txBody>
        </p:sp>
        <p:grpSp>
          <p:nvGrpSpPr>
            <p:cNvPr id="75" name="组合 74"/>
            <p:cNvGrpSpPr/>
            <p:nvPr/>
          </p:nvGrpSpPr>
          <p:grpSpPr>
            <a:xfrm>
              <a:off x="10101" y="9280"/>
              <a:ext cx="3646" cy="957"/>
              <a:chOff x="10101" y="9280"/>
              <a:chExt cx="3646" cy="957"/>
            </a:xfrm>
          </p:grpSpPr>
          <p:sp>
            <p:nvSpPr>
              <p:cNvPr id="5159" name="文本框 67"/>
              <p:cNvSpPr txBox="1"/>
              <p:nvPr/>
            </p:nvSpPr>
            <p:spPr>
              <a:xfrm>
                <a:off x="10101" y="9422"/>
                <a:ext cx="1910" cy="53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1600" b="0" dirty="0">
                    <a:latin typeface="Times New Roman" panose="02020603050405020304" pitchFamily="18" charset="0"/>
                    <a:ea typeface="黑体" panose="02010609060101010101" charset="-122"/>
                  </a:rPr>
                  <a:t>协议的分类</a:t>
                </a:r>
              </a:p>
            </p:txBody>
          </p:sp>
          <p:sp>
            <p:nvSpPr>
              <p:cNvPr id="70" name="左大括号 69"/>
              <p:cNvSpPr/>
              <p:nvPr/>
            </p:nvSpPr>
            <p:spPr>
              <a:xfrm>
                <a:off x="12048" y="9280"/>
                <a:ext cx="145" cy="81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162" name="文本框 71"/>
              <p:cNvSpPr txBox="1"/>
              <p:nvPr/>
            </p:nvSpPr>
            <p:spPr>
              <a:xfrm>
                <a:off x="12153" y="9705"/>
                <a:ext cx="1595" cy="5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1600" b="0" dirty="0">
                    <a:latin typeface="Times New Roman" panose="02020603050405020304" pitchFamily="18" charset="0"/>
                    <a:ea typeface="黑体" panose="02010609060101010101" charset="-122"/>
                  </a:rPr>
                  <a:t>查询报文</a:t>
                </a:r>
              </a:p>
            </p:txBody>
          </p:sp>
        </p:grpSp>
      </p:grpSp>
      <p:sp>
        <p:nvSpPr>
          <p:cNvPr id="5163" name="文本框 72"/>
          <p:cNvSpPr txBox="1"/>
          <p:nvPr/>
        </p:nvSpPr>
        <p:spPr>
          <a:xfrm>
            <a:off x="3745230" y="4185920"/>
            <a:ext cx="3311525" cy="3381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1600" b="0" dirty="0">
                <a:latin typeface="Times New Roman" panose="02020603050405020304" pitchFamily="18" charset="0"/>
                <a:ea typeface="黑体" panose="02010609060101010101" charset="-122"/>
              </a:rPr>
              <a:t>基本概念（路由、网关、跳数等）</a:t>
            </a:r>
          </a:p>
        </p:txBody>
      </p:sp>
      <p:sp>
        <p:nvSpPr>
          <p:cNvPr id="5164" name="文本框 73"/>
          <p:cNvSpPr txBox="1"/>
          <p:nvPr/>
        </p:nvSpPr>
        <p:spPr>
          <a:xfrm>
            <a:off x="3745230" y="4512945"/>
            <a:ext cx="2232025" cy="3381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1600" b="0" dirty="0">
                <a:latin typeface="Times New Roman" panose="02020603050405020304" pitchFamily="18" charset="0"/>
                <a:ea typeface="黑体" panose="02010609060101010101" charset="-122"/>
              </a:rPr>
              <a:t>路由选择算法和路由表</a:t>
            </a:r>
          </a:p>
        </p:txBody>
      </p:sp>
      <p:grpSp>
        <p:nvGrpSpPr>
          <p:cNvPr id="67" name="组合 66"/>
          <p:cNvGrpSpPr/>
          <p:nvPr/>
        </p:nvGrpSpPr>
        <p:grpSpPr>
          <a:xfrm>
            <a:off x="3745230" y="5055870"/>
            <a:ext cx="1109345" cy="519430"/>
            <a:chOff x="5898" y="7872"/>
            <a:chExt cx="1747" cy="818"/>
          </a:xfrm>
        </p:grpSpPr>
        <p:sp>
          <p:nvSpPr>
            <p:cNvPr id="5165" name="文本框 74"/>
            <p:cNvSpPr txBox="1"/>
            <p:nvPr/>
          </p:nvSpPr>
          <p:spPr>
            <a:xfrm>
              <a:off x="5898" y="8032"/>
              <a:ext cx="1613" cy="5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600" b="0" dirty="0">
                  <a:latin typeface="Times New Roman" panose="02020603050405020304" pitchFamily="18" charset="0"/>
                  <a:ea typeface="黑体" panose="02010609060101010101" charset="-122"/>
                </a:rPr>
                <a:t>路由协议</a:t>
              </a:r>
            </a:p>
          </p:txBody>
        </p:sp>
        <p:sp>
          <p:nvSpPr>
            <p:cNvPr id="76" name="左大括号 75"/>
            <p:cNvSpPr/>
            <p:nvPr/>
          </p:nvSpPr>
          <p:spPr>
            <a:xfrm>
              <a:off x="7501" y="7872"/>
              <a:ext cx="145" cy="818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168" name="文本框 79"/>
          <p:cNvSpPr txBox="1"/>
          <p:nvPr/>
        </p:nvSpPr>
        <p:spPr>
          <a:xfrm>
            <a:off x="4870768" y="5376545"/>
            <a:ext cx="4087813" cy="3397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1600" b="0" dirty="0">
                <a:latin typeface="Times New Roman" panose="02020603050405020304" pitchFamily="18" charset="0"/>
                <a:ea typeface="黑体" panose="02010609060101010101" charset="-122"/>
              </a:rPr>
              <a:t>外部网关协议</a:t>
            </a:r>
            <a:r>
              <a:rPr lang="en-US" altLang="zh-CN" sz="1600" b="0" dirty="0">
                <a:latin typeface="Times New Roman" panose="02020603050405020304" pitchFamily="18" charset="0"/>
                <a:ea typeface="黑体" panose="02010609060101010101" charset="-122"/>
              </a:rPr>
              <a:t>EGP</a:t>
            </a:r>
            <a:r>
              <a:rPr lang="zh-CN" altLang="en-US" sz="1600" b="0" dirty="0">
                <a:latin typeface="Times New Roman" panose="02020603050405020304" pitchFamily="18" charset="0"/>
                <a:ea typeface="黑体" panose="02010609060101010101" charset="-122"/>
              </a:rPr>
              <a:t>（</a:t>
            </a:r>
            <a:r>
              <a:rPr lang="en-US" altLang="zh-CN" sz="1600" b="0" dirty="0">
                <a:latin typeface="Times New Roman" panose="02020603050405020304" pitchFamily="18" charset="0"/>
                <a:ea typeface="黑体" panose="02010609060101010101" charset="-122"/>
              </a:rPr>
              <a:t>BGP</a:t>
            </a:r>
            <a:r>
              <a:rPr lang="zh-CN" altLang="en-US" sz="1600" b="0" dirty="0">
                <a:latin typeface="Times New Roman" panose="02020603050405020304" pitchFamily="18" charset="0"/>
                <a:ea typeface="黑体" panose="02010609060101010101" charset="-122"/>
              </a:rPr>
              <a:t>协议）</a:t>
            </a:r>
          </a:p>
        </p:txBody>
      </p:sp>
      <p:grpSp>
        <p:nvGrpSpPr>
          <p:cNvPr id="68" name="组合 67"/>
          <p:cNvGrpSpPr/>
          <p:nvPr/>
        </p:nvGrpSpPr>
        <p:grpSpPr>
          <a:xfrm>
            <a:off x="4870768" y="4708525"/>
            <a:ext cx="4191317" cy="626110"/>
            <a:chOff x="7671" y="7325"/>
            <a:chExt cx="6600" cy="986"/>
          </a:xfrm>
        </p:grpSpPr>
        <p:sp>
          <p:nvSpPr>
            <p:cNvPr id="5167" name="文本框 76"/>
            <p:cNvSpPr txBox="1"/>
            <p:nvPr/>
          </p:nvSpPr>
          <p:spPr>
            <a:xfrm>
              <a:off x="7671" y="7590"/>
              <a:ext cx="2942" cy="5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600" b="0" dirty="0">
                  <a:latin typeface="Times New Roman" panose="02020603050405020304" pitchFamily="18" charset="0"/>
                  <a:ea typeface="黑体" panose="02010609060101010101" charset="-122"/>
                </a:rPr>
                <a:t>内部网关协议</a:t>
              </a:r>
              <a:r>
                <a:rPr lang="en-US" altLang="zh-CN" sz="1600" b="0" dirty="0">
                  <a:latin typeface="Times New Roman" panose="02020603050405020304" pitchFamily="18" charset="0"/>
                  <a:ea typeface="黑体" panose="02010609060101010101" charset="-122"/>
                </a:rPr>
                <a:t>IGP</a:t>
              </a:r>
              <a:endParaRPr lang="zh-CN" altLang="en-US" sz="1600" b="0" dirty="0">
                <a:latin typeface="Times New Roman" panose="02020603050405020304" pitchFamily="18" charset="0"/>
                <a:ea typeface="黑体" panose="02010609060101010101" charset="-122"/>
              </a:endParaRPr>
            </a:p>
          </p:txBody>
        </p:sp>
        <p:sp>
          <p:nvSpPr>
            <p:cNvPr id="81" name="左大括号 80"/>
            <p:cNvSpPr/>
            <p:nvPr/>
          </p:nvSpPr>
          <p:spPr>
            <a:xfrm>
              <a:off x="10423" y="7570"/>
              <a:ext cx="115" cy="550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70" name="文本框 81"/>
            <p:cNvSpPr txBox="1"/>
            <p:nvPr/>
          </p:nvSpPr>
          <p:spPr>
            <a:xfrm>
              <a:off x="10481" y="7325"/>
              <a:ext cx="2777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charset="-122"/>
                </a:rPr>
                <a:t>路由信息协议</a:t>
              </a:r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charset="-122"/>
                </a:rPr>
                <a:t>RIP</a:t>
              </a:r>
            </a:p>
          </p:txBody>
        </p:sp>
        <p:sp>
          <p:nvSpPr>
            <p:cNvPr id="5171" name="文本框 82"/>
            <p:cNvSpPr txBox="1"/>
            <p:nvPr/>
          </p:nvSpPr>
          <p:spPr>
            <a:xfrm>
              <a:off x="10483" y="7780"/>
              <a:ext cx="3788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charset="-122"/>
                </a:rPr>
                <a:t>最短路径优先协议</a:t>
              </a:r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charset="-122"/>
                </a:rPr>
                <a:t>OSPF</a:t>
              </a:r>
            </a:p>
          </p:txBody>
        </p:sp>
      </p:grpSp>
      <p:sp>
        <p:nvSpPr>
          <p:cNvPr id="84" name="矩形 83"/>
          <p:cNvSpPr/>
          <p:nvPr/>
        </p:nvSpPr>
        <p:spPr>
          <a:xfrm flipV="1">
            <a:off x="2674620" y="4166235"/>
            <a:ext cx="7489190" cy="1497965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745230" y="2289810"/>
            <a:ext cx="4988560" cy="612140"/>
            <a:chOff x="5898" y="3651"/>
            <a:chExt cx="7856" cy="964"/>
          </a:xfrm>
        </p:grpSpPr>
        <p:sp>
          <p:nvSpPr>
            <p:cNvPr id="5137" name="文本框 42"/>
            <p:cNvSpPr txBox="1"/>
            <p:nvPr/>
          </p:nvSpPr>
          <p:spPr>
            <a:xfrm>
              <a:off x="5898" y="3787"/>
              <a:ext cx="4075" cy="5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1600" b="0" dirty="0">
                  <a:latin typeface="Times New Roman" panose="02020603050405020304" pitchFamily="18" charset="0"/>
                  <a:ea typeface="黑体" panose="02010609060101010101" charset="-122"/>
                </a:rPr>
                <a:t>CIDR IP</a:t>
              </a:r>
              <a:r>
                <a:rPr lang="zh-CN" altLang="en-US" sz="1600" b="0" dirty="0">
                  <a:latin typeface="Times New Roman" panose="02020603050405020304" pitchFamily="18" charset="0"/>
                  <a:ea typeface="黑体" panose="02010609060101010101" charset="-122"/>
                </a:rPr>
                <a:t>地址（二级结构）</a:t>
              </a:r>
            </a:p>
          </p:txBody>
        </p:sp>
        <p:sp>
          <p:nvSpPr>
            <p:cNvPr id="39" name="左大括号 38"/>
            <p:cNvSpPr/>
            <p:nvPr/>
          </p:nvSpPr>
          <p:spPr>
            <a:xfrm>
              <a:off x="10234" y="3748"/>
              <a:ext cx="115" cy="553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45" name="文本框 52"/>
            <p:cNvSpPr txBox="1"/>
            <p:nvPr/>
          </p:nvSpPr>
          <p:spPr>
            <a:xfrm>
              <a:off x="10444" y="4083"/>
              <a:ext cx="3310" cy="5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1600" b="0" dirty="0">
                  <a:latin typeface="Times New Roman" panose="02020603050405020304" pitchFamily="18" charset="0"/>
                  <a:ea typeface="黑体" panose="02010609060101010101" charset="-122"/>
                </a:rPr>
                <a:t>CIDR</a:t>
              </a:r>
              <a:r>
                <a:rPr lang="zh-CN" altLang="en-US" sz="1600" b="0" dirty="0">
                  <a:latin typeface="Times New Roman" panose="02020603050405020304" pitchFamily="18" charset="0"/>
                  <a:ea typeface="黑体" panose="02010609060101010101" charset="-122"/>
                </a:rPr>
                <a:t>划分子网的方式</a:t>
              </a:r>
            </a:p>
          </p:txBody>
        </p:sp>
        <p:sp>
          <p:nvSpPr>
            <p:cNvPr id="5146" name="文本框 53"/>
            <p:cNvSpPr txBox="1"/>
            <p:nvPr/>
          </p:nvSpPr>
          <p:spPr>
            <a:xfrm>
              <a:off x="10444" y="3651"/>
              <a:ext cx="3310" cy="5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600" b="0" dirty="0">
                  <a:latin typeface="Times New Roman" panose="02020603050405020304" pitchFamily="18" charset="0"/>
                  <a:ea typeface="黑体" panose="02010609060101010101" charset="-122"/>
                </a:rPr>
                <a:t>引入</a:t>
              </a:r>
              <a:r>
                <a:rPr lang="en-US" altLang="zh-CN" sz="1600" b="0" dirty="0">
                  <a:latin typeface="Times New Roman" panose="02020603050405020304" pitchFamily="18" charset="0"/>
                  <a:ea typeface="黑体" panose="02010609060101010101" charset="-122"/>
                </a:rPr>
                <a:t>CIDR</a:t>
              </a:r>
              <a:r>
                <a:rPr lang="zh-CN" altLang="en-US" sz="1600" b="0" dirty="0">
                  <a:latin typeface="Times New Roman" panose="02020603050405020304" pitchFamily="18" charset="0"/>
                  <a:ea typeface="黑体" panose="02010609060101010101" charset="-122"/>
                </a:rPr>
                <a:t>的原因</a:t>
              </a:r>
            </a:p>
          </p:txBody>
        </p:sp>
        <p:cxnSp>
          <p:nvCxnSpPr>
            <p:cNvPr id="40" name="直接连接符 39"/>
            <p:cNvCxnSpPr/>
            <p:nvPr/>
          </p:nvCxnSpPr>
          <p:spPr>
            <a:xfrm flipH="1">
              <a:off x="9697" y="4025"/>
              <a:ext cx="49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下箭头 86"/>
          <p:cNvSpPr/>
          <p:nvPr/>
        </p:nvSpPr>
        <p:spPr>
          <a:xfrm>
            <a:off x="3083243" y="3907790"/>
            <a:ext cx="215900" cy="68421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8" name="下箭头 87"/>
          <p:cNvSpPr/>
          <p:nvPr/>
        </p:nvSpPr>
        <p:spPr>
          <a:xfrm>
            <a:off x="3083243" y="5011103"/>
            <a:ext cx="215900" cy="90963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221" name="文本框 85"/>
          <p:cNvSpPr txBox="1"/>
          <p:nvPr/>
        </p:nvSpPr>
        <p:spPr>
          <a:xfrm>
            <a:off x="8995093" y="5182235"/>
            <a:ext cx="1152525" cy="461963"/>
          </a:xfrm>
          <a:prstGeom prst="rect">
            <a:avLst/>
          </a:prstGeom>
          <a:solidFill>
            <a:srgbClr val="C00000"/>
          </a:solidFill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重难点</a:t>
            </a:r>
          </a:p>
        </p:txBody>
      </p:sp>
      <p:sp>
        <p:nvSpPr>
          <p:cNvPr id="3" name="下箭头 2"/>
          <p:cNvSpPr/>
          <p:nvPr/>
        </p:nvSpPr>
        <p:spPr>
          <a:xfrm>
            <a:off x="3083560" y="2368550"/>
            <a:ext cx="215900" cy="108966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 flipV="1">
            <a:off x="2681605" y="854710"/>
            <a:ext cx="7489190" cy="217297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文本框 85"/>
          <p:cNvSpPr txBox="1"/>
          <p:nvPr/>
        </p:nvSpPr>
        <p:spPr>
          <a:xfrm>
            <a:off x="9009698" y="2555875"/>
            <a:ext cx="1152525" cy="461963"/>
          </a:xfrm>
          <a:prstGeom prst="rect">
            <a:avLst/>
          </a:prstGeom>
          <a:solidFill>
            <a:srgbClr val="C00000"/>
          </a:solidFill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重难点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5125" grpId="0"/>
      <p:bldP spid="5125" grpId="1"/>
      <p:bldP spid="38" grpId="0" bldLvl="0" animBg="1"/>
      <p:bldP spid="38" grpId="1" animBg="1"/>
      <p:bldP spid="5138" grpId="0"/>
      <p:bldP spid="5138" grpId="1"/>
      <p:bldP spid="5156" grpId="0"/>
      <p:bldP spid="5156" grpId="1"/>
      <p:bldP spid="5158" grpId="0"/>
      <p:bldP spid="5158" grpId="1"/>
      <p:bldP spid="5163" grpId="0"/>
      <p:bldP spid="5163" grpId="1"/>
      <p:bldP spid="5164" grpId="0"/>
      <p:bldP spid="5164" grpId="1"/>
      <p:bldP spid="5168" grpId="0"/>
      <p:bldP spid="5168" grpId="1"/>
      <p:bldP spid="84" grpId="0" bldLvl="0" animBg="1"/>
      <p:bldP spid="84" grpId="1" animBg="1"/>
      <p:bldP spid="87" grpId="0" bldLvl="0" animBg="1"/>
      <p:bldP spid="87" grpId="1" animBg="1"/>
      <p:bldP spid="88" grpId="0" bldLvl="0" animBg="1"/>
      <p:bldP spid="88" grpId="1" animBg="1"/>
      <p:bldP spid="7221" grpId="0" bldLvl="0" animBg="1"/>
      <p:bldP spid="7221" grpId="1" animBg="1"/>
      <p:bldP spid="3" grpId="0" bldLvl="0" animBg="1"/>
      <p:bldP spid="3" grpId="1" animBg="1"/>
      <p:bldP spid="4" grpId="0" bldLvl="0" animBg="1"/>
      <p:bldP spid="4" grpId="1" animBg="1"/>
      <p:bldP spid="5" grpId="0" bldLvl="0" animBg="1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845435" cy="5340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3810"/>
              </a:lnSpc>
            </a:pPr>
            <a:r>
              <a:rPr lang="en-US" altLang="zh-CN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4.4 IPv4</a:t>
            </a: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分组格式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5" y="928688"/>
            <a:ext cx="7993063" cy="598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90805" indent="-90805" eaLnBrk="1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4.4.1 IPv4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分组结构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436880" y="1588770"/>
            <a:ext cx="10916285" cy="5052695"/>
            <a:chOff x="688" y="2502"/>
            <a:chExt cx="17191" cy="7957"/>
          </a:xfrm>
        </p:grpSpPr>
        <p:sp>
          <p:nvSpPr>
            <p:cNvPr id="17" name="矩形 16"/>
            <p:cNvSpPr/>
            <p:nvPr/>
          </p:nvSpPr>
          <p:spPr>
            <a:xfrm>
              <a:off x="688" y="2502"/>
              <a:ext cx="17191" cy="79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6" name="Object 3"/>
            <p:cNvGraphicFramePr>
              <a:graphicFrameLocks noChangeAspect="1"/>
            </p:cNvGraphicFramePr>
            <p:nvPr/>
          </p:nvGraphicFramePr>
          <p:xfrm>
            <a:off x="3061" y="2737"/>
            <a:ext cx="11125" cy="66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3983355" imgH="2379980" progId="Visio.Drawing.11">
                    <p:embed/>
                  </p:oleObj>
                </mc:Choice>
                <mc:Fallback>
                  <p:oleObj r:id="rId3" imgW="3983355" imgH="2379980" progId="Visio.Drawing.11">
                    <p:embed/>
                    <p:pic>
                      <p:nvPicPr>
                        <p:cNvPr id="6" name="Object 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061" y="2737"/>
                          <a:ext cx="11125" cy="660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矩形 8"/>
          <p:cNvSpPr/>
          <p:nvPr/>
        </p:nvSpPr>
        <p:spPr>
          <a:xfrm>
            <a:off x="2594610" y="4906328"/>
            <a:ext cx="5905500" cy="43180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8500110" y="5338445"/>
            <a:ext cx="1223645" cy="656590"/>
            <a:chOff x="13386" y="8407"/>
            <a:chExt cx="1927" cy="1034"/>
          </a:xfrm>
        </p:grpSpPr>
        <p:cxnSp>
          <p:nvCxnSpPr>
            <p:cNvPr id="12" name="直接箭头连接符 11"/>
            <p:cNvCxnSpPr/>
            <p:nvPr/>
          </p:nvCxnSpPr>
          <p:spPr>
            <a:xfrm flipH="1" flipV="1">
              <a:off x="13386" y="8407"/>
              <a:ext cx="340" cy="453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76" name="文本框 7"/>
            <p:cNvSpPr txBox="1"/>
            <p:nvPr/>
          </p:nvSpPr>
          <p:spPr>
            <a:xfrm>
              <a:off x="13611" y="8859"/>
              <a:ext cx="1703" cy="583"/>
            </a:xfrm>
            <a:prstGeom prst="rect">
              <a:avLst/>
            </a:prstGeom>
            <a:solidFill>
              <a:srgbClr val="FF6600"/>
            </a:solidFill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dirty="0">
                  <a:latin typeface="Times New Roman" panose="02020603050405020304" pitchFamily="18" charset="0"/>
                  <a:ea typeface="黑体" panose="02010609060101010101" charset="-122"/>
                </a:rPr>
                <a:t>最多</a:t>
              </a:r>
              <a:r>
                <a:rPr lang="en-US" altLang="zh-CN" dirty="0">
                  <a:latin typeface="Times New Roman" panose="02020603050405020304" pitchFamily="18" charset="0"/>
                  <a:ea typeface="黑体" panose="02010609060101010101" charset="-122"/>
                </a:rPr>
                <a:t>40B</a:t>
              </a:r>
              <a:endParaRPr lang="zh-CN" altLang="en-US" dirty="0">
                <a:latin typeface="Times New Roman" panose="02020603050405020304" pitchFamily="18" charset="0"/>
                <a:ea typeface="黑体" panose="02010609060101010101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3386773" y="2817178"/>
            <a:ext cx="720725" cy="504825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2672398" y="2313940"/>
            <a:ext cx="714375" cy="506413"/>
          </a:xfrm>
          <a:custGeom>
            <a:avLst/>
            <a:gdLst>
              <a:gd name="connsiteX0" fmla="*/ 966999 w 966999"/>
              <a:gd name="connsiteY0" fmla="*/ 428878 h 428878"/>
              <a:gd name="connsiteX1" fmla="*/ 521937 w 966999"/>
              <a:gd name="connsiteY1" fmla="*/ 109242 h 428878"/>
              <a:gd name="connsiteX2" fmla="*/ 0 w 966999"/>
              <a:gd name="connsiteY2" fmla="*/ 0 h 428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6999" h="428878">
                <a:moveTo>
                  <a:pt x="966999" y="428878"/>
                </a:moveTo>
                <a:cubicBezTo>
                  <a:pt x="825051" y="304800"/>
                  <a:pt x="683103" y="180722"/>
                  <a:pt x="521937" y="109242"/>
                </a:cubicBezTo>
                <a:cubicBezTo>
                  <a:pt x="360771" y="37762"/>
                  <a:pt x="0" y="0"/>
                  <a:pt x="0" y="0"/>
                </a:cubicBezTo>
              </a:path>
            </a:pathLst>
          </a:custGeom>
          <a:noFill/>
          <a:ln w="25400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3" name="文本框 432"/>
          <p:cNvSpPr txBox="1"/>
          <p:nvPr/>
        </p:nvSpPr>
        <p:spPr>
          <a:xfrm>
            <a:off x="1154748" y="1786890"/>
            <a:ext cx="1516063" cy="9239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charset="-122"/>
                <a:cs typeface="+mn-cs"/>
              </a:rPr>
              <a:t>占位</a:t>
            </a:r>
            <a:r>
              <a:rPr kumimoji="0" lang="en-US" altLang="zh-CN" kern="1200" cap="none" spc="0" normalizeH="0" baseline="0" noProof="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charset="-122"/>
                <a:cs typeface="+mn-cs"/>
              </a:rPr>
              <a:t>4bit</a:t>
            </a:r>
            <a:r>
              <a:rPr kumimoji="0" lang="zh-CN" altLang="en-US" kern="1200" cap="none" spc="0" normalizeH="0" baseline="0" noProof="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charset="-122"/>
                <a:cs typeface="+mn-cs"/>
              </a:rPr>
              <a:t>，单位</a:t>
            </a:r>
            <a:r>
              <a:rPr kumimoji="0" lang="en-US" altLang="zh-CN" kern="1200" cap="none" spc="0" normalizeH="0" baseline="0" noProof="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charset="-122"/>
                <a:cs typeface="+mn-cs"/>
              </a:rPr>
              <a:t>4B</a:t>
            </a:r>
            <a:r>
              <a:rPr kumimoji="0" lang="zh-CN" altLang="en-US" kern="1200" cap="none" spc="0" normalizeH="0" baseline="0" noProof="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charset="-122"/>
                <a:cs typeface="+mn-cs"/>
              </a:rPr>
              <a:t>，范围</a:t>
            </a:r>
            <a:r>
              <a:rPr kumimoji="0" lang="en-US" altLang="zh-CN" kern="1200" cap="none" spc="0" normalizeH="0" baseline="0" noProof="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charset="-122"/>
                <a:cs typeface="+mn-cs"/>
              </a:rPr>
              <a:t>[5,15]</a:t>
            </a:r>
          </a:p>
        </p:txBody>
      </p:sp>
      <p:sp>
        <p:nvSpPr>
          <p:cNvPr id="7180" name="文本框 12"/>
          <p:cNvSpPr txBox="1"/>
          <p:nvPr/>
        </p:nvSpPr>
        <p:spPr>
          <a:xfrm>
            <a:off x="1802448" y="4377690"/>
            <a:ext cx="1081087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20B</a:t>
            </a:r>
            <a:r>
              <a:rPr lang="zh-CN" altLang="en-US" dirty="0">
                <a:latin typeface="Arial" panose="020B0604020202020204" pitchFamily="34" charset="0"/>
              </a:rPr>
              <a:t>）</a:t>
            </a:r>
          </a:p>
        </p:txBody>
      </p:sp>
      <p:sp>
        <p:nvSpPr>
          <p:cNvPr id="7181" name="文本框 434"/>
          <p:cNvSpPr txBox="1"/>
          <p:nvPr/>
        </p:nvSpPr>
        <p:spPr>
          <a:xfrm>
            <a:off x="1189673" y="4922203"/>
            <a:ext cx="107950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40B</a:t>
            </a:r>
            <a:r>
              <a:rPr lang="zh-CN" altLang="en-US" dirty="0">
                <a:latin typeface="Arial" panose="020B0604020202020204" pitchFamily="34" charset="0"/>
              </a:rPr>
              <a:t>）</a:t>
            </a:r>
          </a:p>
        </p:txBody>
      </p:sp>
      <p:sp>
        <p:nvSpPr>
          <p:cNvPr id="436" name="矩形 435"/>
          <p:cNvSpPr/>
          <p:nvPr/>
        </p:nvSpPr>
        <p:spPr>
          <a:xfrm>
            <a:off x="5547360" y="2823528"/>
            <a:ext cx="2879725" cy="503238"/>
          </a:xfrm>
          <a:prstGeom prst="rect">
            <a:avLst/>
          </a:prstGeom>
          <a:noFill/>
          <a:ln w="254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7461885" y="2385378"/>
            <a:ext cx="517525" cy="422275"/>
          </a:xfrm>
          <a:custGeom>
            <a:avLst/>
            <a:gdLst>
              <a:gd name="connsiteX0" fmla="*/ 0 w 517891"/>
              <a:gd name="connsiteY0" fmla="*/ 558351 h 558351"/>
              <a:gd name="connsiteX1" fmla="*/ 153749 w 517891"/>
              <a:gd name="connsiteY1" fmla="*/ 121381 h 558351"/>
              <a:gd name="connsiteX2" fmla="*/ 517891 w 517891"/>
              <a:gd name="connsiteY2" fmla="*/ 0 h 55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7891" h="558351">
                <a:moveTo>
                  <a:pt x="0" y="558351"/>
                </a:moveTo>
                <a:cubicBezTo>
                  <a:pt x="33717" y="386395"/>
                  <a:pt x="67434" y="214439"/>
                  <a:pt x="153749" y="121381"/>
                </a:cubicBezTo>
                <a:cubicBezTo>
                  <a:pt x="240064" y="28323"/>
                  <a:pt x="517891" y="0"/>
                  <a:pt x="517891" y="0"/>
                </a:cubicBezTo>
              </a:path>
            </a:pathLst>
          </a:custGeom>
          <a:noFill/>
          <a:ln w="25400">
            <a:solidFill>
              <a:srgbClr val="7030A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84" name="文本框 437"/>
          <p:cNvSpPr txBox="1"/>
          <p:nvPr/>
        </p:nvSpPr>
        <p:spPr>
          <a:xfrm>
            <a:off x="7957185" y="1956753"/>
            <a:ext cx="1406525" cy="646112"/>
          </a:xfrm>
          <a:prstGeom prst="rect">
            <a:avLst/>
          </a:prstGeom>
          <a:solidFill>
            <a:srgbClr val="CC99FF"/>
          </a:solidFill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charset="-122"/>
              </a:rPr>
              <a:t>占位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charset="-122"/>
              </a:rPr>
              <a:t>16bit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charset="-122"/>
              </a:rPr>
              <a:t>，单位是字节</a:t>
            </a:r>
          </a:p>
        </p:txBody>
      </p:sp>
      <p:sp>
        <p:nvSpPr>
          <p:cNvPr id="440" name="矩形 439"/>
          <p:cNvSpPr/>
          <p:nvPr/>
        </p:nvSpPr>
        <p:spPr>
          <a:xfrm>
            <a:off x="2594610" y="5407978"/>
            <a:ext cx="5905500" cy="554038"/>
          </a:xfrm>
          <a:prstGeom prst="rect">
            <a:avLst/>
          </a:prstGeom>
          <a:noFill/>
          <a:ln w="254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3805873" y="5962015"/>
            <a:ext cx="603250" cy="379413"/>
          </a:xfrm>
          <a:custGeom>
            <a:avLst/>
            <a:gdLst>
              <a:gd name="connsiteX0" fmla="*/ 0 w 602857"/>
              <a:gd name="connsiteY0" fmla="*/ 0 h 380114"/>
              <a:gd name="connsiteX1" fmla="*/ 165887 w 602857"/>
              <a:gd name="connsiteY1" fmla="*/ 335820 h 380114"/>
              <a:gd name="connsiteX2" fmla="*/ 602857 w 602857"/>
              <a:gd name="connsiteY2" fmla="*/ 376280 h 38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857" h="380114">
                <a:moveTo>
                  <a:pt x="0" y="0"/>
                </a:moveTo>
                <a:cubicBezTo>
                  <a:pt x="32705" y="136553"/>
                  <a:pt x="65411" y="273107"/>
                  <a:pt x="165887" y="335820"/>
                </a:cubicBezTo>
                <a:cubicBezTo>
                  <a:pt x="266363" y="398533"/>
                  <a:pt x="602857" y="376280"/>
                  <a:pt x="602857" y="376280"/>
                </a:cubicBezTo>
              </a:path>
            </a:pathLst>
          </a:custGeom>
          <a:noFill/>
          <a:ln w="25400">
            <a:solidFill>
              <a:schemeClr val="bg2">
                <a:lumMod val="50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42" name="文本框 441"/>
          <p:cNvSpPr txBox="1"/>
          <p:nvPr/>
        </p:nvSpPr>
        <p:spPr>
          <a:xfrm>
            <a:off x="4409123" y="6114415"/>
            <a:ext cx="3659188" cy="369888"/>
          </a:xfrm>
          <a:prstGeom prst="rect">
            <a:avLst/>
          </a:prstGeom>
          <a:solidFill>
            <a:schemeClr val="accent2">
              <a:lumMod val="90000"/>
            </a:schemeClr>
          </a:solidFill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 dirty="0">
                <a:latin typeface="Times New Roman" panose="02020603050405020304" pitchFamily="18" charset="0"/>
                <a:ea typeface="黑体" panose="02010609060101010101" charset="-122"/>
                <a:cs typeface="+mn-cs"/>
              </a:rPr>
              <a:t>有效数据长度</a:t>
            </a:r>
            <a:r>
              <a:rPr kumimoji="0" lang="en-US" altLang="zh-CN" kern="1200" cap="none" spc="0" normalizeH="0" baseline="0" noProof="0" dirty="0">
                <a:latin typeface="Times New Roman" panose="02020603050405020304" pitchFamily="18" charset="0"/>
                <a:ea typeface="黑体" panose="02010609060101010101" charset="-122"/>
                <a:cs typeface="+mn-cs"/>
              </a:rPr>
              <a:t>=</a:t>
            </a:r>
            <a:r>
              <a:rPr kumimoji="0" lang="zh-CN" altLang="en-US" kern="1200" cap="none" spc="0" normalizeH="0" baseline="0" noProof="0" dirty="0">
                <a:latin typeface="Times New Roman" panose="02020603050405020304" pitchFamily="18" charset="0"/>
                <a:ea typeface="黑体" panose="02010609060101010101" charset="-122"/>
                <a:cs typeface="+mn-cs"/>
              </a:rPr>
              <a:t>总长度</a:t>
            </a:r>
            <a:r>
              <a:rPr kumimoji="0" lang="en-US" altLang="zh-CN" kern="1200" cap="none" spc="0" normalizeH="0" baseline="0" noProof="0" dirty="0">
                <a:latin typeface="Times New Roman" panose="02020603050405020304" pitchFamily="18" charset="0"/>
                <a:ea typeface="黑体" panose="02010609060101010101" charset="-122"/>
                <a:cs typeface="+mn-cs"/>
              </a:rPr>
              <a:t>-</a:t>
            </a:r>
            <a:r>
              <a:rPr kumimoji="0" lang="zh-CN" altLang="en-US" kern="1200" cap="none" spc="0" normalizeH="0" baseline="0" noProof="0" dirty="0">
                <a:latin typeface="Times New Roman" panose="02020603050405020304" pitchFamily="18" charset="0"/>
                <a:ea typeface="黑体" panose="02010609060101010101" charset="-122"/>
                <a:cs typeface="+mn-cs"/>
              </a:rPr>
              <a:t>分组头长度</a:t>
            </a:r>
          </a:p>
        </p:txBody>
      </p:sp>
      <p:sp>
        <p:nvSpPr>
          <p:cNvPr id="444" name="矩形 443"/>
          <p:cNvSpPr/>
          <p:nvPr/>
        </p:nvSpPr>
        <p:spPr>
          <a:xfrm>
            <a:off x="5547360" y="3676015"/>
            <a:ext cx="2879725" cy="431800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89" name="文本框 444"/>
          <p:cNvSpPr txBox="1"/>
          <p:nvPr/>
        </p:nvSpPr>
        <p:spPr>
          <a:xfrm>
            <a:off x="8608060" y="2921953"/>
            <a:ext cx="1457325" cy="922337"/>
          </a:xfrm>
          <a:prstGeom prst="rect">
            <a:avLst/>
          </a:prstGeom>
          <a:solidFill>
            <a:srgbClr val="CC99FF"/>
          </a:solidFill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charset="-122"/>
              </a:rPr>
              <a:t>占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charset="-122"/>
              </a:rPr>
              <a:t>16bit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charset="-122"/>
              </a:rPr>
              <a:t>，只做头部校验，不含数据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0"/>
                            </p:stCondLst>
                            <p:childTnLst>
                              <p:par>
                                <p:cTn id="6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500"/>
                            </p:stCondLst>
                            <p:childTnLst>
                              <p:par>
                                <p:cTn id="7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  <p:bldP spid="9" grpId="0" animBg="1"/>
      <p:bldP spid="9" grpId="1" animBg="1"/>
      <p:bldP spid="13" grpId="0" animBg="1"/>
      <p:bldP spid="13" grpId="1" animBg="1"/>
      <p:bldP spid="14" grpId="0" animBg="1"/>
      <p:bldP spid="14" grpId="1" animBg="1"/>
      <p:bldP spid="433" grpId="0" animBg="1"/>
      <p:bldP spid="433" grpId="1" animBg="1"/>
      <p:bldP spid="7180" grpId="0"/>
      <p:bldP spid="7180" grpId="1"/>
      <p:bldP spid="7181" grpId="0"/>
      <p:bldP spid="7181" grpId="1"/>
      <p:bldP spid="436" grpId="0" animBg="1"/>
      <p:bldP spid="436" grpId="1" animBg="1"/>
      <p:bldP spid="15" grpId="0" animBg="1"/>
      <p:bldP spid="15" grpId="1" animBg="1"/>
      <p:bldP spid="7184" grpId="0" animBg="1"/>
      <p:bldP spid="7184" grpId="1" animBg="1"/>
      <p:bldP spid="440" grpId="0" animBg="1"/>
      <p:bldP spid="440" grpId="1" animBg="1"/>
      <p:bldP spid="16" grpId="0" animBg="1"/>
      <p:bldP spid="16" grpId="1" animBg="1"/>
      <p:bldP spid="442" grpId="0" animBg="1"/>
      <p:bldP spid="442" grpId="1" animBg="1"/>
      <p:bldP spid="444" grpId="0" animBg="1"/>
      <p:bldP spid="444" grpId="1" animBg="1"/>
      <p:bldP spid="7189" grpId="0" animBg="1"/>
      <p:bldP spid="718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845435" cy="5340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3810"/>
              </a:lnSpc>
            </a:pPr>
            <a:r>
              <a:rPr lang="en-US" altLang="zh-CN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4.4 IPv4</a:t>
            </a: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分组格式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5" y="1148080"/>
            <a:ext cx="3488690" cy="598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90805" indent="-90805" eaLnBrk="1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4.4.1 IPv4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分组结构</a:t>
            </a:r>
          </a:p>
        </p:txBody>
      </p:sp>
      <p:sp>
        <p:nvSpPr>
          <p:cNvPr id="10" name="矩形 9"/>
          <p:cNvSpPr/>
          <p:nvPr/>
        </p:nvSpPr>
        <p:spPr>
          <a:xfrm>
            <a:off x="594995" y="2259965"/>
            <a:ext cx="5577205" cy="792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1900" b="1" noProof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版  本  字  段</a:t>
            </a:r>
            <a:r>
              <a:rPr lang="zh-CN" altLang="en-US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：占</a:t>
            </a:r>
            <a:r>
              <a:rPr lang="en-US" altLang="zh-CN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4bit</a:t>
            </a:r>
            <a:r>
              <a:rPr lang="zh-CN" altLang="en-US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</a:t>
            </a:r>
            <a:r>
              <a:rPr lang="zh-CN" altLang="en-US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代表</a:t>
            </a:r>
            <a:r>
              <a:rPr lang="en-US" altLang="zh-CN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IPv4</a:t>
            </a:r>
            <a:r>
              <a:rPr lang="zh-CN" altLang="en-US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</a:t>
            </a:r>
            <a:r>
              <a:rPr lang="zh-CN" altLang="en-US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代表</a:t>
            </a:r>
            <a:r>
              <a:rPr lang="en-US" altLang="zh-CN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IPv6</a:t>
            </a:r>
            <a:endParaRPr kumimoji="0" lang="en-US" altLang="zh-CN" sz="1900" b="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zh-CN" altLang="en-US" sz="1900" b="1" noProof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4995" y="3141345"/>
            <a:ext cx="6021705" cy="410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indent="-285750" algn="l" defTabSz="914400">
              <a:lnSpc>
                <a:spcPct val="120000"/>
              </a:lnSpc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1900" b="1" noProof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服务类型字段</a:t>
            </a:r>
            <a:r>
              <a:rPr lang="zh-CN" altLang="en-US" sz="1900" noProof="0" dirty="0"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：占</a:t>
            </a:r>
            <a:r>
              <a:rPr lang="en-US" altLang="zh-CN" sz="1900" noProof="0" dirty="0"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8bit</a:t>
            </a:r>
            <a:r>
              <a:rPr lang="zh-CN" altLang="en-US" sz="1900" noProof="0" dirty="0"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，指示路由器如何处理分组</a:t>
            </a:r>
            <a:endParaRPr lang="zh-CN" altLang="en-US" sz="1900" b="1" noProof="0" dirty="0">
              <a:solidFill>
                <a:srgbClr val="A91F2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26745" y="1746885"/>
            <a:ext cx="1076960" cy="433070"/>
          </a:xfrm>
          <a:prstGeom prst="roundRect">
            <a:avLst/>
          </a:prstGeom>
          <a:solidFill>
            <a:srgbClr val="A91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defTabSz="914400">
              <a:lnSpc>
                <a:spcPct val="120000"/>
              </a:lnSpc>
              <a:buClrTx/>
              <a:buSzTx/>
              <a:buFontTx/>
              <a:defRPr/>
            </a:pPr>
            <a:r>
              <a:rPr lang="zh-CN" altLang="en-US" b="1" noProof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第一行</a:t>
            </a:r>
          </a:p>
        </p:txBody>
      </p:sp>
      <p:sp>
        <p:nvSpPr>
          <p:cNvPr id="7" name="矩形 6"/>
          <p:cNvSpPr/>
          <p:nvPr/>
        </p:nvSpPr>
        <p:spPr>
          <a:xfrm>
            <a:off x="594995" y="2701290"/>
            <a:ext cx="5577840" cy="413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indent="-285750" algn="l" defTabSz="914400">
              <a:lnSpc>
                <a:spcPct val="120000"/>
              </a:lnSpc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1900" b="1" noProof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 组 头 长 度</a:t>
            </a:r>
            <a:r>
              <a:rPr lang="zh-CN" altLang="en-US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：占</a:t>
            </a:r>
            <a:r>
              <a:rPr lang="en-US" altLang="zh-CN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4bit</a:t>
            </a:r>
            <a:r>
              <a:rPr lang="zh-CN" altLang="en-US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zh-CN" altLang="en-US" sz="190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单位</a:t>
            </a:r>
            <a:r>
              <a:rPr lang="en-US" altLang="zh-CN" sz="190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4B</a:t>
            </a:r>
            <a:r>
              <a:rPr lang="zh-CN" altLang="en-US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，范围</a:t>
            </a:r>
            <a:r>
              <a:rPr lang="en-US" altLang="zh-CN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[5,15]</a:t>
            </a:r>
            <a:endParaRPr lang="zh-CN" altLang="en-US" sz="1900" b="1" noProof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4995" y="4832350"/>
            <a:ext cx="5916930" cy="792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19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总    长    度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：占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16bit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，单位是字节，表示分组头长度和</a:t>
            </a:r>
            <a:r>
              <a:rPr lang="zh-CN" altLang="en-US" sz="1900" b="1" u="sng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数据长度之和</a:t>
            </a:r>
            <a:endParaRPr lang="zh-CN" altLang="en-US" sz="1900" b="1" u="sng" noProof="0" dirty="0">
              <a:solidFill>
                <a:srgbClr val="A91F2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23595" y="3594100"/>
            <a:ext cx="5225415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 </a:t>
            </a:r>
            <a:r>
              <a:rPr lang="zh-CN" altLang="en-US" sz="16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优先级：分组传输时，需要网络提供优先服务</a:t>
            </a:r>
          </a:p>
          <a:p>
            <a:pPr marL="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 </a:t>
            </a:r>
            <a:r>
              <a:rPr lang="zh-CN" altLang="en-US" sz="16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延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迟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D</a:t>
            </a:r>
            <a:r>
              <a:rPr lang="zh-CN" altLang="en-US" sz="16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（</a:t>
            </a:r>
            <a:r>
              <a:rPr lang="en-US" altLang="zh-CN" sz="16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delay</a:t>
            </a:r>
            <a:r>
              <a:rPr lang="zh-CN" altLang="en-US" sz="16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），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（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delay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）、可靠性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R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（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reliability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）、</a:t>
            </a:r>
          </a:p>
          <a:p>
            <a:pPr marL="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1600" dirty="0"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    吞吐量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T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（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throughput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）、成本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C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（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cost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）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530975" y="1964690"/>
            <a:ext cx="5270500" cy="4390390"/>
            <a:chOff x="10150" y="3094"/>
            <a:chExt cx="8300" cy="6914"/>
          </a:xfrm>
        </p:grpSpPr>
        <p:sp>
          <p:nvSpPr>
            <p:cNvPr id="12" name="矩形 11"/>
            <p:cNvSpPr/>
            <p:nvPr/>
          </p:nvSpPr>
          <p:spPr>
            <a:xfrm>
              <a:off x="10150" y="3094"/>
              <a:ext cx="8300" cy="69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9221" name="Object 3"/>
            <p:cNvGraphicFramePr>
              <a:graphicFrameLocks noChangeAspect="1"/>
            </p:cNvGraphicFramePr>
            <p:nvPr/>
          </p:nvGraphicFramePr>
          <p:xfrm>
            <a:off x="10360" y="3675"/>
            <a:ext cx="7717" cy="45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3983355" imgH="2379980" progId="Visio.Drawing.11">
                    <p:embed/>
                  </p:oleObj>
                </mc:Choice>
                <mc:Fallback>
                  <p:oleObj r:id="rId3" imgW="3983355" imgH="2379980" progId="Visio.Drawing.11">
                    <p:embed/>
                    <p:pic>
                      <p:nvPicPr>
                        <p:cNvPr id="9221" name="Object 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360" y="3675"/>
                          <a:ext cx="7717" cy="45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9223" name="Picture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692" y="8325"/>
              <a:ext cx="4043" cy="1065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0"/>
                            </p:stCondLst>
                            <p:childTnLst>
                              <p:par>
                                <p:cTn id="4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  <p:bldP spid="10" grpId="0"/>
      <p:bldP spid="4" grpId="0"/>
      <p:bldP spid="5" grpId="0" animBg="1"/>
      <p:bldP spid="5" grpId="1" animBg="1"/>
      <p:bldP spid="7" grpId="0"/>
      <p:bldP spid="9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845435" cy="5340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3810"/>
              </a:lnSpc>
            </a:pPr>
            <a:r>
              <a:rPr lang="en-US" altLang="zh-CN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4.4 IPv4</a:t>
            </a: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分组格式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5" y="1148080"/>
            <a:ext cx="3488690" cy="598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90805" indent="-90805" eaLnBrk="1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4.4.1 IPv4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分组结构</a:t>
            </a:r>
          </a:p>
        </p:txBody>
      </p:sp>
      <p:sp>
        <p:nvSpPr>
          <p:cNvPr id="10" name="矩形 9"/>
          <p:cNvSpPr/>
          <p:nvPr/>
        </p:nvSpPr>
        <p:spPr>
          <a:xfrm>
            <a:off x="594995" y="2259965"/>
            <a:ext cx="5577205" cy="792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1900" b="1" noProof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生存时间</a:t>
            </a:r>
            <a:r>
              <a:rPr lang="en-US" altLang="zh-CN" sz="1900" b="1" noProof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TTL</a:t>
            </a:r>
            <a:r>
              <a:rPr lang="zh-CN" altLang="en-US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：占</a:t>
            </a:r>
            <a:r>
              <a:rPr lang="en-US" altLang="zh-CN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8bit</a:t>
            </a:r>
            <a:r>
              <a:rPr lang="zh-CN" altLang="en-US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，表示分组在网络中的存活时间，以跳数来计数</a:t>
            </a:r>
            <a:endParaRPr lang="zh-CN" altLang="en-US" sz="1900" noProof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4995" y="4646295"/>
            <a:ext cx="6021705" cy="454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indent="-285750" defTabSz="914400">
              <a:lnSpc>
                <a:spcPct val="140000"/>
              </a:lnSpc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1900" noProof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头部校验和</a:t>
            </a:r>
            <a:r>
              <a:rPr lang="zh-CN" altLang="en-US" sz="1900" noProof="0" dirty="0"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：用于头部校验</a:t>
            </a:r>
            <a:endParaRPr lang="zh-CN" altLang="en-US" sz="1900" b="1" noProof="0" dirty="0">
              <a:solidFill>
                <a:srgbClr val="A91F2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26745" y="1746885"/>
            <a:ext cx="1076960" cy="433070"/>
          </a:xfrm>
          <a:prstGeom prst="roundRect">
            <a:avLst/>
          </a:prstGeom>
          <a:solidFill>
            <a:srgbClr val="A91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defTabSz="914400">
              <a:lnSpc>
                <a:spcPct val="120000"/>
              </a:lnSpc>
              <a:buClrTx/>
              <a:buSzTx/>
              <a:buFontTx/>
              <a:defRPr/>
            </a:pPr>
            <a:r>
              <a:rPr lang="zh-CN" altLang="en-US" b="1" noProof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第三行</a:t>
            </a:r>
          </a:p>
        </p:txBody>
      </p:sp>
      <p:sp>
        <p:nvSpPr>
          <p:cNvPr id="7" name="矩形 6"/>
          <p:cNvSpPr/>
          <p:nvPr/>
        </p:nvSpPr>
        <p:spPr>
          <a:xfrm>
            <a:off x="594995" y="3710940"/>
            <a:ext cx="5577840" cy="863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indent="-285750" defTabSz="914400">
              <a:lnSpc>
                <a:spcPct val="140000"/>
              </a:lnSpc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1900" b="1" noProof="0" dirty="0"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协议</a:t>
            </a:r>
            <a:r>
              <a:rPr lang="zh-CN" altLang="en-US" sz="1900" noProof="0" dirty="0"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：占</a:t>
            </a:r>
            <a:r>
              <a:rPr lang="en-US" altLang="zh-CN" sz="1900" noProof="0" dirty="0"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8bit</a:t>
            </a:r>
            <a:r>
              <a:rPr lang="zh-CN" altLang="en-US" sz="1900" noProof="0" dirty="0"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，表示</a:t>
            </a:r>
            <a:r>
              <a:rPr lang="en-US" altLang="zh-CN" sz="1900" noProof="0" dirty="0"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IP</a:t>
            </a:r>
            <a:r>
              <a:rPr lang="zh-CN" altLang="en-US" sz="1900" noProof="0" dirty="0"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的高层协议类型，可选值如表中所示</a:t>
            </a:r>
            <a:endParaRPr lang="zh-CN" altLang="en-US" sz="1900" b="1" noProof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23595" y="2903855"/>
            <a:ext cx="522541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 </a:t>
            </a:r>
            <a:r>
              <a:rPr lang="zh-CN" altLang="en-US" sz="16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避免分组在网络中循环转发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charset="-122"/>
              <a:cs typeface="+mn-cs"/>
            </a:endParaRPr>
          </a:p>
          <a:p>
            <a:pPr marL="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 </a:t>
            </a:r>
            <a:r>
              <a:rPr lang="zh-CN" altLang="en-US" sz="16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当</a:t>
            </a:r>
            <a:r>
              <a:rPr lang="en-US" altLang="zh-CN" sz="16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TTL=0</a:t>
            </a:r>
            <a:r>
              <a:rPr lang="zh-CN" altLang="en-US" sz="16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时，</a:t>
            </a:r>
            <a:r>
              <a:rPr lang="zh-CN" altLang="en-US" sz="16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丢弃</a:t>
            </a:r>
            <a:r>
              <a:rPr lang="zh-CN" altLang="en-US" sz="16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分组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30975" y="1148080"/>
            <a:ext cx="5270500" cy="54730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46785" y="5095875"/>
            <a:ext cx="522541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 </a:t>
            </a:r>
            <a:r>
              <a:rPr lang="zh-CN" altLang="en-US" sz="16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不负责数据校验</a:t>
            </a:r>
          </a:p>
          <a:p>
            <a:pPr marL="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 </a:t>
            </a:r>
            <a:r>
              <a:rPr lang="zh-CN" altLang="en-US" sz="16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降低延迟，提高效率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11269" name="Object 3"/>
          <p:cNvGraphicFramePr>
            <a:graphicFrameLocks noChangeAspect="1"/>
          </p:cNvGraphicFramePr>
          <p:nvPr/>
        </p:nvGraphicFramePr>
        <p:xfrm>
          <a:off x="6725603" y="1312863"/>
          <a:ext cx="4900612" cy="290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983355" imgH="2379980" progId="Visio.Drawing.11">
                  <p:embed/>
                </p:oleObj>
              </mc:Choice>
              <mc:Fallback>
                <p:oleObj r:id="rId4" imgW="3983355" imgH="2379980" progId="Visio.Drawing.11">
                  <p:embed/>
                  <p:pic>
                    <p:nvPicPr>
                      <p:cNvPr id="11269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25603" y="1312863"/>
                        <a:ext cx="4900612" cy="290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256463" y="4365625"/>
          <a:ext cx="3931975" cy="2001401"/>
        </p:xfrm>
        <a:graphic>
          <a:graphicData uri="http://schemas.openxmlformats.org/drawingml/2006/table">
            <a:tbl>
              <a:tblPr/>
              <a:tblGrid>
                <a:gridCol w="619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值</a:t>
                      </a:r>
                      <a:endParaRPr kumimoji="0" 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上层协议</a:t>
                      </a:r>
                      <a:endParaRPr kumimoji="0" 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值</a:t>
                      </a:r>
                      <a:endParaRPr kumimoji="0" 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上层协议</a:t>
                      </a:r>
                      <a:endParaRPr kumimoji="0" 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ICMP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50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ESP(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IPSec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0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IGMP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51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AH(IPSec)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TCP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89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OSPF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EGP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41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IPv6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17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charset="-122"/>
                          <a:cs typeface="Times New Roman" panose="02020603050405020304" pitchFamily="18" charset="0"/>
                        </a:rPr>
                        <a:t>UDP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  <p:bldP spid="10" grpId="0"/>
      <p:bldP spid="4" grpId="0"/>
      <p:bldP spid="5" grpId="0" bldLvl="0" animBg="1"/>
      <p:bldP spid="5" grpId="1" animBg="1"/>
      <p:bldP spid="7" grpId="0"/>
      <p:bldP spid="11" grpId="0"/>
      <p:bldP spid="12" grpId="0" animBg="1"/>
      <p:bldP spid="12" grpId="1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845435" cy="5340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3810"/>
              </a:lnSpc>
            </a:pPr>
            <a:r>
              <a:rPr lang="en-US" altLang="zh-CN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4.4 IPv4</a:t>
            </a: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分组格式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5" y="1148080"/>
            <a:ext cx="3488690" cy="598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90805" indent="-90805" eaLnBrk="1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4.4.1 IPv4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分组结构</a:t>
            </a:r>
          </a:p>
        </p:txBody>
      </p:sp>
      <p:sp>
        <p:nvSpPr>
          <p:cNvPr id="10" name="矩形 9"/>
          <p:cNvSpPr/>
          <p:nvPr/>
        </p:nvSpPr>
        <p:spPr>
          <a:xfrm>
            <a:off x="594995" y="2259965"/>
            <a:ext cx="5577205" cy="792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indent="-285750" defTabSz="914400">
              <a:lnSpc>
                <a:spcPct val="120000"/>
              </a:lnSpc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1900" b="1" noProof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标识</a:t>
            </a:r>
            <a:r>
              <a:rPr lang="zh-CN" altLang="en-US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：占</a:t>
            </a:r>
            <a:r>
              <a:rPr lang="en-US" altLang="zh-CN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16bit</a:t>
            </a:r>
            <a:r>
              <a:rPr lang="zh-CN" altLang="en-US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，用来标识不同的</a:t>
            </a:r>
            <a:r>
              <a:rPr lang="en-US" altLang="zh-CN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IP</a:t>
            </a:r>
            <a:r>
              <a:rPr lang="zh-CN" altLang="en-US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分段，最多能分配</a:t>
            </a:r>
            <a:r>
              <a:rPr lang="en-US" altLang="zh-CN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en-US" altLang="zh-CN" sz="1900" baseline="300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16</a:t>
            </a:r>
            <a:r>
              <a:rPr lang="en-US" altLang="zh-CN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-1</a:t>
            </a:r>
            <a:r>
              <a:rPr lang="zh-CN" altLang="en-US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</a:t>
            </a:r>
            <a:r>
              <a:rPr lang="en-US" altLang="zh-CN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ID</a:t>
            </a:r>
            <a:endParaRPr lang="zh-CN" altLang="en-US" sz="1900" noProof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4995" y="4589145"/>
            <a:ext cx="5578475" cy="11436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19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段偏移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：占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13bit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，表示分段在整个分组中的相对位置，以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8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字节为单位进行计数，</a:t>
            </a:r>
            <a:r>
              <a:rPr lang="zh-CN" altLang="en-US" sz="1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因此分段长度应为</a:t>
            </a:r>
            <a:r>
              <a:rPr lang="en-US" altLang="zh-CN" sz="1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8</a:t>
            </a:r>
            <a:r>
              <a:rPr lang="zh-CN" altLang="en-US" sz="1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字节的整数倍</a:t>
            </a:r>
            <a:endParaRPr lang="zh-CN" altLang="en-US" sz="1900" b="1" noProof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26745" y="1746885"/>
            <a:ext cx="1076960" cy="433070"/>
          </a:xfrm>
          <a:prstGeom prst="roundRect">
            <a:avLst/>
          </a:prstGeom>
          <a:solidFill>
            <a:srgbClr val="A91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defTabSz="914400">
              <a:lnSpc>
                <a:spcPct val="120000"/>
              </a:lnSpc>
              <a:buClrTx/>
              <a:buSzTx/>
              <a:buFontTx/>
              <a:defRPr/>
            </a:pPr>
            <a:r>
              <a:rPr lang="zh-CN" altLang="en-US" b="1" noProof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第二行</a:t>
            </a:r>
          </a:p>
        </p:txBody>
      </p:sp>
      <p:sp>
        <p:nvSpPr>
          <p:cNvPr id="7" name="矩形 6"/>
          <p:cNvSpPr/>
          <p:nvPr/>
        </p:nvSpPr>
        <p:spPr>
          <a:xfrm>
            <a:off x="594995" y="3051175"/>
            <a:ext cx="5577840" cy="792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indent="-285750" defTabSz="914400">
              <a:lnSpc>
                <a:spcPct val="120000"/>
              </a:lnSpc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1900" b="1" noProof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标志</a:t>
            </a:r>
            <a:r>
              <a:rPr lang="zh-CN" altLang="en-US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：占</a:t>
            </a:r>
            <a:r>
              <a:rPr lang="en-US" altLang="zh-CN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3bit</a:t>
            </a:r>
            <a:r>
              <a:rPr lang="zh-CN" altLang="en-US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，最高位固定为</a:t>
            </a:r>
            <a:r>
              <a:rPr lang="en-US" altLang="zh-CN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0</a:t>
            </a:r>
            <a:r>
              <a:rPr lang="zh-CN" altLang="en-US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，中间位为</a:t>
            </a:r>
            <a:r>
              <a:rPr lang="en-US" altLang="zh-CN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DF</a:t>
            </a:r>
            <a:r>
              <a:rPr lang="zh-CN" altLang="en-US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，最低位为</a:t>
            </a:r>
            <a:r>
              <a:rPr lang="en-US" altLang="zh-CN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MF</a:t>
            </a:r>
            <a:endParaRPr lang="zh-CN" altLang="en-US" sz="1900" b="1" noProof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23595" y="3694430"/>
            <a:ext cx="57064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 </a:t>
            </a:r>
            <a:r>
              <a:rPr lang="en-US" altLang="zh-CN" sz="16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DF=1</a:t>
            </a:r>
            <a:r>
              <a:rPr lang="zh-CN" altLang="en-US" sz="16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，表示接收节点不能对分组进行分段。反之，则可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charset="-122"/>
            </a:endParaRPr>
          </a:p>
          <a:p>
            <a:pPr marL="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 </a:t>
            </a:r>
            <a:r>
              <a:rPr lang="en-US" altLang="zh-CN" sz="16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MF=0</a:t>
            </a:r>
            <a:r>
              <a:rPr lang="zh-CN" altLang="en-US" sz="16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，表示接收的是最后一个分段。反之，则不是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30975" y="2259965"/>
            <a:ext cx="5270500" cy="37674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269" name="Object 3"/>
          <p:cNvGraphicFramePr>
            <a:graphicFrameLocks noChangeAspect="1"/>
          </p:cNvGraphicFramePr>
          <p:nvPr/>
        </p:nvGraphicFramePr>
        <p:xfrm>
          <a:off x="6715443" y="2669223"/>
          <a:ext cx="4900612" cy="290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983355" imgH="2379980" progId="Visio.Drawing.11">
                  <p:embed/>
                </p:oleObj>
              </mc:Choice>
              <mc:Fallback>
                <p:oleObj r:id="rId3" imgW="3983355" imgH="2379980" progId="Visio.Drawing.11">
                  <p:embed/>
                  <p:pic>
                    <p:nvPicPr>
                      <p:cNvPr id="11269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15443" y="2669223"/>
                        <a:ext cx="4900612" cy="290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0"/>
                            </p:stCondLst>
                            <p:childTnLst>
                              <p:par>
                                <p:cTn id="3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  <p:bldP spid="10" grpId="0"/>
      <p:bldP spid="4" grpId="0"/>
      <p:bldP spid="5" grpId="0" bldLvl="0" animBg="1"/>
      <p:bldP spid="5" grpId="1" animBg="1"/>
      <p:bldP spid="7" grpId="0"/>
      <p:bldP spid="11" grpId="0"/>
      <p:bldP spid="12" grpId="0" bldLvl="0" animBg="1"/>
      <p:bldP spid="1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845435" cy="5340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3810"/>
              </a:lnSpc>
            </a:pPr>
            <a:r>
              <a:rPr lang="en-US" altLang="zh-CN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4.4 IPv4</a:t>
            </a: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分组格式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5" y="1148080"/>
            <a:ext cx="5752465" cy="598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90805" indent="-90805" eaLnBrk="1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4.4.2 IPv4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分组的分段与组装</a:t>
            </a:r>
          </a:p>
        </p:txBody>
      </p:sp>
      <p:sp>
        <p:nvSpPr>
          <p:cNvPr id="10" name="矩形 9"/>
          <p:cNvSpPr/>
          <p:nvPr/>
        </p:nvSpPr>
        <p:spPr>
          <a:xfrm>
            <a:off x="699770" y="2517140"/>
            <a:ext cx="9265285" cy="470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indent="-285750" defTabSz="914400">
              <a:lnSpc>
                <a:spcPct val="130000"/>
              </a:lnSpc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1900" b="1" noProof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含义</a:t>
            </a:r>
            <a:r>
              <a:rPr lang="zh-CN" altLang="en-US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：链路帧的</a:t>
            </a:r>
            <a:r>
              <a:rPr lang="zh-CN" altLang="en-US" sz="190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数据字段</a:t>
            </a:r>
            <a:r>
              <a:rPr lang="zh-CN" altLang="en-US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的最大长度，也就是封装链路帧时允许的</a:t>
            </a:r>
            <a:r>
              <a:rPr lang="en-US" altLang="zh-CN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IP</a:t>
            </a:r>
            <a:r>
              <a:rPr lang="zh-CN" altLang="en-US" sz="190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分组大小</a:t>
            </a:r>
            <a:r>
              <a:rPr lang="zh-CN" altLang="en-US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上限</a:t>
            </a:r>
            <a:endParaRPr lang="zh-CN" altLang="en-US" sz="1900" noProof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9770" y="5446395"/>
            <a:ext cx="8933815" cy="470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indent="-285750" defTabSz="914400">
              <a:lnSpc>
                <a:spcPct val="130000"/>
              </a:lnSpc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1900" b="1" noProof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含义</a:t>
            </a:r>
            <a:r>
              <a:rPr lang="zh-CN" altLang="en-US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en-US" altLang="zh-CN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</a:t>
            </a:r>
            <a:r>
              <a:rPr lang="zh-CN" altLang="en-US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报文</a:t>
            </a:r>
            <a:r>
              <a:rPr lang="zh-CN" altLang="en-US" sz="190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数据部分</a:t>
            </a:r>
            <a:r>
              <a:rPr lang="zh-CN" altLang="en-US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的最大长度，不包括</a:t>
            </a:r>
            <a:r>
              <a:rPr lang="en-US" altLang="zh-CN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</a:t>
            </a:r>
            <a:r>
              <a:rPr lang="zh-CN" altLang="en-US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报头长度，默认值为</a:t>
            </a:r>
            <a:r>
              <a:rPr lang="en-US" altLang="zh-CN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536</a:t>
            </a:r>
            <a:r>
              <a:rPr lang="zh-CN" altLang="en-US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字节</a:t>
            </a:r>
            <a:endParaRPr lang="zh-CN" altLang="en-US" sz="1900" noProof="0" dirty="0">
              <a:solidFill>
                <a:srgbClr val="A91F2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31520" y="2004060"/>
            <a:ext cx="2995295" cy="433070"/>
          </a:xfrm>
          <a:prstGeom prst="roundRect">
            <a:avLst/>
          </a:prstGeom>
          <a:solidFill>
            <a:srgbClr val="A91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defTabSz="914400">
              <a:lnSpc>
                <a:spcPct val="130000"/>
              </a:lnSpc>
              <a:buClrTx/>
              <a:buSzTx/>
              <a:buFontTx/>
              <a:defRPr/>
            </a:pPr>
            <a:r>
              <a:rPr lang="zh-CN" altLang="en-US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最大传输单元（</a:t>
            </a:r>
            <a:r>
              <a:rPr lang="en-US" altLang="zh-CN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MTU</a:t>
            </a:r>
            <a:r>
              <a:rPr lang="zh-CN" altLang="en-US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</a:p>
        </p:txBody>
      </p:sp>
      <p:sp>
        <p:nvSpPr>
          <p:cNvPr id="7" name="矩形 6"/>
          <p:cNvSpPr/>
          <p:nvPr/>
        </p:nvSpPr>
        <p:spPr>
          <a:xfrm>
            <a:off x="699770" y="3022600"/>
            <a:ext cx="10778490" cy="1229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indent="-285750" defTabSz="914400">
              <a:lnSpc>
                <a:spcPct val="130000"/>
              </a:lnSpc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1900" b="1" noProof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特点</a:t>
            </a:r>
            <a:r>
              <a:rPr lang="zh-CN" altLang="en-US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：（</a:t>
            </a:r>
            <a:r>
              <a:rPr lang="en-US" altLang="zh-CN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altLang="en-US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）不同网络的</a:t>
            </a:r>
            <a:r>
              <a:rPr lang="en-US" altLang="zh-CN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MTU</a:t>
            </a:r>
            <a:r>
              <a:rPr lang="zh-CN" altLang="en-US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大小不同；（</a:t>
            </a:r>
            <a:r>
              <a:rPr lang="en-US" altLang="zh-CN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）规定</a:t>
            </a:r>
            <a:r>
              <a:rPr lang="en-US" altLang="zh-CN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IP</a:t>
            </a:r>
            <a:r>
              <a:rPr lang="zh-CN" altLang="en-US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分组的最大长度为</a:t>
            </a:r>
            <a:r>
              <a:rPr lang="en-US" altLang="zh-CN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65535</a:t>
            </a:r>
            <a:r>
              <a:rPr lang="zh-CN" altLang="en-US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字节；</a:t>
            </a:r>
          </a:p>
          <a:p>
            <a:pPr marR="0" indent="0" defTabSz="914400">
              <a:lnSpc>
                <a:spcPct val="130000"/>
              </a:lnSpc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（</a:t>
            </a:r>
            <a:r>
              <a:rPr lang="en-US" altLang="zh-CN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zh-CN" altLang="en-US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r>
              <a:rPr lang="en-US" altLang="zh-CN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MTU</a:t>
            </a:r>
            <a:r>
              <a:rPr lang="zh-CN" altLang="en-US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一般小于</a:t>
            </a:r>
            <a:r>
              <a:rPr lang="en-US" altLang="zh-CN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IP</a:t>
            </a:r>
            <a:r>
              <a:rPr lang="zh-CN" altLang="en-US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分组长度，因此需要将</a:t>
            </a:r>
            <a:r>
              <a:rPr lang="en-US" altLang="zh-CN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IP</a:t>
            </a:r>
            <a:r>
              <a:rPr lang="zh-CN" altLang="en-US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分组分割成若干个较小的段，</a:t>
            </a:r>
          </a:p>
          <a:p>
            <a:pPr marR="0" indent="0" defTabSz="914400">
              <a:lnSpc>
                <a:spcPct val="130000"/>
              </a:lnSpc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       每个段的长度不超过</a:t>
            </a:r>
            <a:r>
              <a:rPr lang="en-US" altLang="zh-CN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MTU</a:t>
            </a:r>
            <a:endParaRPr lang="zh-CN" altLang="en-US" sz="1900" noProof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52295" y="4252595"/>
            <a:ext cx="7781290" cy="450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algn="l" defTabSz="914400">
              <a:lnSpc>
                <a:spcPct val="130000"/>
              </a:lnSpc>
              <a:buClrTx/>
              <a:buSzTx/>
              <a:buFontTx/>
              <a:defRPr/>
            </a:pPr>
            <a:r>
              <a:rPr lang="zh-CN" altLang="en-US" b="1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思考：请对比辨析</a:t>
            </a:r>
            <a:r>
              <a:rPr lang="en-US" altLang="zh-CN" b="1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</a:t>
            </a:r>
            <a:r>
              <a:rPr lang="zh-CN" altLang="en-US" b="1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最大段长度</a:t>
            </a:r>
            <a:r>
              <a:rPr lang="en-US" altLang="zh-CN" b="1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MSS</a:t>
            </a:r>
            <a:r>
              <a:rPr lang="zh-CN" altLang="en-US" b="1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与最大传输单元</a:t>
            </a:r>
            <a:r>
              <a:rPr lang="en-US" altLang="zh-CN" b="1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MTU</a:t>
            </a:r>
            <a:r>
              <a:rPr lang="zh-CN" altLang="en-US" b="1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之间的关系？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731520" y="4962525"/>
            <a:ext cx="2995295" cy="433070"/>
          </a:xfrm>
          <a:prstGeom prst="roundRect">
            <a:avLst/>
          </a:prstGeom>
          <a:solidFill>
            <a:srgbClr val="A91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defTabSz="914400">
              <a:lnSpc>
                <a:spcPct val="130000"/>
              </a:lnSpc>
              <a:buClrTx/>
              <a:buSzTx/>
              <a:buFontTx/>
              <a:defRPr/>
            </a:pPr>
            <a:r>
              <a:rPr lang="en-US" altLang="zh-CN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</a:t>
            </a:r>
            <a:r>
              <a:rPr lang="zh-CN" altLang="en-US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最大段长度（</a:t>
            </a:r>
            <a:r>
              <a:rPr lang="en-US" altLang="zh-CN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MSS</a:t>
            </a:r>
            <a:r>
              <a:rPr lang="zh-CN" altLang="en-US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  <p:bldP spid="10" grpId="0"/>
      <p:bldP spid="4" grpId="0"/>
      <p:bldP spid="5" grpId="0" bldLvl="0" animBg="1"/>
      <p:bldP spid="5" grpId="1" animBg="1"/>
      <p:bldP spid="7" grpId="0"/>
      <p:bldP spid="11" grpId="0"/>
      <p:bldP spid="3" grpId="0" bldLvl="0" animBg="1"/>
      <p:bldP spid="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599440" y="1504950"/>
            <a:ext cx="11064240" cy="50330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845435" cy="5340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3810"/>
              </a:lnSpc>
            </a:pPr>
            <a:r>
              <a:rPr lang="en-US" altLang="zh-CN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4.4 IPv4</a:t>
            </a: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分组格式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5" y="871855"/>
            <a:ext cx="4031615" cy="598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90805" indent="-90805" eaLnBrk="1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4.4.2 IPv4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分组的分段与组</a:t>
            </a:r>
          </a:p>
        </p:txBody>
      </p:sp>
      <p:sp>
        <p:nvSpPr>
          <p:cNvPr id="17414" name="Rectangle 6"/>
          <p:cNvSpPr/>
          <p:nvPr/>
        </p:nvSpPr>
        <p:spPr>
          <a:xfrm>
            <a:off x="6729730" y="2176145"/>
            <a:ext cx="2668588" cy="5000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229860" y="3207385"/>
            <a:ext cx="4168140" cy="535940"/>
            <a:chOff x="6500" y="5261"/>
            <a:chExt cx="6564" cy="844"/>
          </a:xfrm>
        </p:grpSpPr>
        <p:sp>
          <p:nvSpPr>
            <p:cNvPr id="17413" name="Rectangle 5"/>
            <p:cNvSpPr/>
            <p:nvPr/>
          </p:nvSpPr>
          <p:spPr>
            <a:xfrm>
              <a:off x="6500" y="5275"/>
              <a:ext cx="6565" cy="830"/>
            </a:xfrm>
            <a:prstGeom prst="rect">
              <a:avLst/>
            </a:prstGeom>
            <a:gradFill rotWithShape="1">
              <a:gsLst>
                <a:gs pos="0">
                  <a:srgbClr val="66FF99"/>
                </a:gs>
                <a:gs pos="100000">
                  <a:srgbClr val="47B26B"/>
                </a:gs>
              </a:gsLst>
              <a:lin ang="5400000" scaled="1"/>
              <a:tileRect/>
            </a:gradFill>
            <a:ln w="12700">
              <a:noFill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7422" name="AutoShape 13"/>
            <p:cNvSpPr/>
            <p:nvPr/>
          </p:nvSpPr>
          <p:spPr>
            <a:xfrm rot="-5400000" flipH="1">
              <a:off x="9603" y="5451"/>
              <a:ext cx="829" cy="448"/>
            </a:xfrm>
            <a:prstGeom prst="rightArrow">
              <a:avLst>
                <a:gd name="adj1" fmla="val 50000"/>
                <a:gd name="adj2" fmla="val 147454"/>
              </a:avLst>
            </a:prstGeom>
            <a:solidFill>
              <a:srgbClr val="33CC33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030980" y="3746183"/>
            <a:ext cx="6511925" cy="568325"/>
            <a:chOff x="4612" y="6110"/>
            <a:chExt cx="10255" cy="895"/>
          </a:xfrm>
        </p:grpSpPr>
        <p:sp>
          <p:nvSpPr>
            <p:cNvPr id="17416" name="Rectangle 8"/>
            <p:cNvSpPr/>
            <p:nvPr/>
          </p:nvSpPr>
          <p:spPr>
            <a:xfrm>
              <a:off x="4687" y="6110"/>
              <a:ext cx="8378" cy="867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chemeClr val="accent6">
                  <a:lumMod val="5000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7417" name="Rectangle 22"/>
            <p:cNvSpPr/>
            <p:nvPr/>
          </p:nvSpPr>
          <p:spPr>
            <a:xfrm>
              <a:off x="6515" y="6142"/>
              <a:ext cx="6532" cy="800"/>
            </a:xfrm>
            <a:prstGeom prst="rect">
              <a:avLst/>
            </a:prstGeom>
            <a:solidFill>
              <a:srgbClr val="66FF99"/>
            </a:solidFill>
            <a:ln w="9525">
              <a:solidFill>
                <a:schemeClr val="accent6">
                  <a:lumMod val="75000"/>
                </a:schemeClr>
              </a:solidFill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7418" name="Rectangle 9"/>
            <p:cNvSpPr/>
            <p:nvPr/>
          </p:nvSpPr>
          <p:spPr>
            <a:xfrm>
              <a:off x="4612" y="6185"/>
              <a:ext cx="8465" cy="820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/>
            <a:p>
              <a:pPr algn="ctr" defTabSz="762000"/>
              <a:r>
                <a:rPr lang="en-US" altLang="zh-CN" sz="2800" dirty="0">
                  <a:latin typeface="Times New Roman" panose="02020603050405020304" pitchFamily="18" charset="0"/>
                  <a:ea typeface="黑体" panose="02010609060101010101" charset="-122"/>
                </a:rPr>
                <a:t>            IP </a:t>
              </a:r>
              <a:r>
                <a:rPr lang="zh-CN" altLang="en-US" sz="28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rPr>
                <a:t>分组</a:t>
              </a:r>
              <a:r>
                <a:rPr lang="en-US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rPr>
                <a:t>/</a:t>
              </a:r>
              <a:r>
                <a:rPr lang="zh-CN" altLang="en-US" sz="28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rPr>
                <a:t>段</a:t>
              </a:r>
              <a:r>
                <a:rPr lang="zh-CN" altLang="en-US" sz="2800" dirty="0">
                  <a:latin typeface="Times New Roman" panose="02020603050405020304" pitchFamily="18" charset="0"/>
                  <a:ea typeface="黑体" panose="02010609060101010101" charset="-122"/>
                </a:rPr>
                <a:t>的数据部分</a:t>
              </a:r>
            </a:p>
          </p:txBody>
        </p:sp>
        <p:sp>
          <p:nvSpPr>
            <p:cNvPr id="17419" name="Rectangle 10"/>
            <p:cNvSpPr/>
            <p:nvPr/>
          </p:nvSpPr>
          <p:spPr>
            <a:xfrm>
              <a:off x="4612" y="6210"/>
              <a:ext cx="1888" cy="72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/>
            <a:p>
              <a:pPr defTabSz="762000"/>
              <a:r>
                <a:rPr lang="en-US" altLang="zh-CN" sz="2400" dirty="0">
                  <a:latin typeface="Times New Roman" panose="02020603050405020304" pitchFamily="18" charset="0"/>
                  <a:ea typeface="黑体" panose="02010609060101010101" charset="-122"/>
                </a:rPr>
                <a:t>IP </a:t>
              </a:r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charset="-122"/>
                </a:rPr>
                <a:t>头部</a:t>
              </a:r>
            </a:p>
          </p:txBody>
        </p:sp>
        <p:sp>
          <p:nvSpPr>
            <p:cNvPr id="17420" name="Rectangle 11"/>
            <p:cNvSpPr/>
            <p:nvPr/>
          </p:nvSpPr>
          <p:spPr>
            <a:xfrm>
              <a:off x="13117" y="6200"/>
              <a:ext cx="1750" cy="72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charset="-122"/>
                </a:rPr>
                <a:t>网络层</a:t>
              </a:r>
            </a:p>
          </p:txBody>
        </p:sp>
        <p:sp>
          <p:nvSpPr>
            <p:cNvPr id="17425" name="Line 17"/>
            <p:cNvSpPr/>
            <p:nvPr/>
          </p:nvSpPr>
          <p:spPr>
            <a:xfrm>
              <a:off x="6500" y="6110"/>
              <a:ext cx="0" cy="867"/>
            </a:xfrm>
            <a:prstGeom prst="line">
              <a:avLst/>
            </a:prstGeom>
            <a:ln w="19050" cap="flat" cmpd="sng">
              <a:solidFill>
                <a:schemeClr val="accent6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7426" name="AutoShape 18"/>
          <p:cNvSpPr/>
          <p:nvPr/>
        </p:nvSpPr>
        <p:spPr>
          <a:xfrm rot="-5400000" flipH="1">
            <a:off x="7186930" y="2268220"/>
            <a:ext cx="527050" cy="284163"/>
          </a:xfrm>
          <a:prstGeom prst="rightArrow">
            <a:avLst>
              <a:gd name="adj1" fmla="val 50000"/>
              <a:gd name="adj2" fmla="val 147289"/>
            </a:avLst>
          </a:prstGeom>
          <a:solidFill>
            <a:srgbClr val="FFFF0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729730" y="1692275"/>
            <a:ext cx="3759200" cy="458470"/>
            <a:chOff x="8862" y="2875"/>
            <a:chExt cx="5920" cy="722"/>
          </a:xfrm>
        </p:grpSpPr>
        <p:sp>
          <p:nvSpPr>
            <p:cNvPr id="17427" name="Rectangle 19"/>
            <p:cNvSpPr/>
            <p:nvPr/>
          </p:nvSpPr>
          <p:spPr>
            <a:xfrm>
              <a:off x="8862" y="2895"/>
              <a:ext cx="4203" cy="69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 cap="flat" cmpd="sng">
              <a:solidFill>
                <a:schemeClr val="accent4">
                  <a:lumMod val="75000"/>
                </a:schemeClr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defTabSz="762000"/>
              <a:r>
                <a:rPr lang="zh-CN" altLang="en-US" sz="2400" dirty="0">
                  <a:latin typeface="Arial" panose="020B0604020202020204" pitchFamily="34" charset="0"/>
                  <a:ea typeface="黑体" panose="02010609060101010101" charset="-122"/>
                </a:rPr>
                <a:t>应用层</a:t>
              </a:r>
              <a:r>
                <a:rPr lang="zh-CN" altLang="en-US" sz="2400" dirty="0">
                  <a:solidFill>
                    <a:srgbClr val="FF0000"/>
                  </a:solidFill>
                  <a:latin typeface="Arial" panose="020B0604020202020204" pitchFamily="34" charset="0"/>
                  <a:ea typeface="黑体" panose="02010609060101010101" charset="-122"/>
                </a:rPr>
                <a:t>数据</a:t>
              </a:r>
            </a:p>
          </p:txBody>
        </p:sp>
        <p:sp>
          <p:nvSpPr>
            <p:cNvPr id="17428" name="Rectangle 20"/>
            <p:cNvSpPr/>
            <p:nvPr/>
          </p:nvSpPr>
          <p:spPr>
            <a:xfrm>
              <a:off x="13032" y="2875"/>
              <a:ext cx="1750" cy="72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zh-CN" altLang="en-US" sz="2400" dirty="0">
                  <a:latin typeface="Arial" panose="020B0604020202020204" pitchFamily="34" charset="0"/>
                  <a:ea typeface="黑体" panose="02010609060101010101" charset="-122"/>
                </a:rPr>
                <a:t>应用层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229860" y="2674620"/>
            <a:ext cx="5328285" cy="533400"/>
            <a:chOff x="6500" y="4422"/>
            <a:chExt cx="8391" cy="840"/>
          </a:xfrm>
        </p:grpSpPr>
        <p:sp>
          <p:nvSpPr>
            <p:cNvPr id="17415" name="Rectangle 7"/>
            <p:cNvSpPr/>
            <p:nvPr/>
          </p:nvSpPr>
          <p:spPr>
            <a:xfrm>
              <a:off x="6500" y="4427"/>
              <a:ext cx="6565" cy="835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chemeClr val="accent4">
                  <a:lumMod val="75000"/>
                </a:schemeClr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7421" name="Line 12"/>
            <p:cNvSpPr/>
            <p:nvPr/>
          </p:nvSpPr>
          <p:spPr>
            <a:xfrm>
              <a:off x="8872" y="4422"/>
              <a:ext cx="0" cy="835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23" name="Rectangle 14"/>
            <p:cNvSpPr/>
            <p:nvPr/>
          </p:nvSpPr>
          <p:spPr>
            <a:xfrm>
              <a:off x="6500" y="4485"/>
              <a:ext cx="2382" cy="722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/>
            <a:p>
              <a:pPr defTabSz="762000"/>
              <a:r>
                <a:rPr lang="en-US" altLang="zh-CN" sz="2400" dirty="0">
                  <a:latin typeface="Times New Roman" panose="02020603050405020304" pitchFamily="18" charset="0"/>
                  <a:ea typeface="黑体" panose="02010609060101010101" charset="-122"/>
                </a:rPr>
                <a:t>TCP </a:t>
              </a:r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charset="-122"/>
                </a:rPr>
                <a:t>头部</a:t>
              </a:r>
            </a:p>
          </p:txBody>
        </p:sp>
        <p:sp>
          <p:nvSpPr>
            <p:cNvPr id="17424" name="Rectangle 16"/>
            <p:cNvSpPr/>
            <p:nvPr/>
          </p:nvSpPr>
          <p:spPr>
            <a:xfrm>
              <a:off x="13065" y="4487"/>
              <a:ext cx="1827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488" tIns="44450" rIns="90488" bIns="44450">
              <a:spAutoFit/>
            </a:bodyPr>
            <a:lstStyle/>
            <a:p>
              <a:pPr defTabSz="762000"/>
              <a:r>
                <a:rPr lang="zh-CN" altLang="en-US" sz="2400" dirty="0">
                  <a:latin typeface="Arial" panose="020B0604020202020204" pitchFamily="34" charset="0"/>
                  <a:ea typeface="黑体" panose="02010609060101010101" charset="-122"/>
                </a:rPr>
                <a:t>传输层</a:t>
              </a:r>
            </a:p>
          </p:txBody>
        </p:sp>
        <p:sp>
          <p:nvSpPr>
            <p:cNvPr id="17429" name="Rectangle 19"/>
            <p:cNvSpPr/>
            <p:nvPr/>
          </p:nvSpPr>
          <p:spPr>
            <a:xfrm>
              <a:off x="8862" y="4422"/>
              <a:ext cx="4203" cy="84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 cap="flat" cmpd="sng">
              <a:solidFill>
                <a:schemeClr val="accent4">
                  <a:lumMod val="75000"/>
                </a:schemeClr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defTabSz="762000"/>
              <a:r>
                <a:rPr lang="en-US" altLang="zh-CN" sz="2400" dirty="0">
                  <a:latin typeface="Times New Roman" panose="02020603050405020304" pitchFamily="18" charset="0"/>
                  <a:ea typeface="黑体" panose="02010609060101010101" charset="-122"/>
                </a:rPr>
                <a:t>TCP</a:t>
              </a:r>
              <a:r>
                <a:rPr lang="zh-CN" alt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</a:rPr>
                <a:t>包</a:t>
              </a:r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charset="-122"/>
                </a:rPr>
                <a:t>的数据部分</a:t>
              </a:r>
              <a:endPara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077018" y="4328795"/>
            <a:ext cx="5321300" cy="501650"/>
            <a:chOff x="4685" y="7027"/>
            <a:chExt cx="8380" cy="790"/>
          </a:xfrm>
        </p:grpSpPr>
        <p:sp>
          <p:nvSpPr>
            <p:cNvPr id="30" name="Rectangle 6"/>
            <p:cNvSpPr>
              <a:spLocks noChangeArrowheads="1"/>
            </p:cNvSpPr>
            <p:nvPr/>
          </p:nvSpPr>
          <p:spPr bwMode="auto">
            <a:xfrm>
              <a:off x="4685" y="7027"/>
              <a:ext cx="8380" cy="788"/>
            </a:xfrm>
            <a:prstGeom prst="rect">
              <a:avLst/>
            </a:prstGeom>
            <a:gradFill rotWithShape="1">
              <a:gsLst>
                <a:gs pos="100000">
                  <a:schemeClr val="bg2">
                    <a:lumMod val="90000"/>
                  </a:schemeClr>
                </a:gs>
                <a:gs pos="100000">
                  <a:srgbClr val="F8E4B7"/>
                </a:gs>
                <a:gs pos="100000">
                  <a:srgbClr val="FFFFCC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AutoShape 13"/>
            <p:cNvSpPr>
              <a:spLocks noChangeArrowheads="1"/>
            </p:cNvSpPr>
            <p:nvPr/>
          </p:nvSpPr>
          <p:spPr bwMode="auto">
            <a:xfrm rot="16200000" flipH="1">
              <a:off x="9612" y="7198"/>
              <a:ext cx="789" cy="448"/>
            </a:xfrm>
            <a:prstGeom prst="rightArrow">
              <a:avLst>
                <a:gd name="adj1" fmla="val 50000"/>
                <a:gd name="adj2" fmla="val 147586"/>
              </a:avLst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133090" y="5444490"/>
            <a:ext cx="7198360" cy="535305"/>
            <a:chOff x="3212" y="8729"/>
            <a:chExt cx="11336" cy="843"/>
          </a:xfrm>
        </p:grpSpPr>
        <p:sp>
          <p:nvSpPr>
            <p:cNvPr id="36" name="Rectangle 6"/>
            <p:cNvSpPr>
              <a:spLocks noChangeArrowheads="1"/>
            </p:cNvSpPr>
            <p:nvPr/>
          </p:nvSpPr>
          <p:spPr bwMode="auto">
            <a:xfrm>
              <a:off x="3212" y="8729"/>
              <a:ext cx="11337" cy="788"/>
            </a:xfrm>
            <a:prstGeom prst="rect">
              <a:avLst/>
            </a:prstGeom>
            <a:gradFill rotWithShape="1">
              <a:gsLst>
                <a:gs pos="100000">
                  <a:srgbClr val="FFCCFF">
                    <a:alpha val="42000"/>
                  </a:srgbClr>
                </a:gs>
                <a:gs pos="100000">
                  <a:srgbClr val="F8E4B7"/>
                </a:gs>
                <a:gs pos="100000">
                  <a:srgbClr val="FFFFCC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39" name="AutoShape 13"/>
            <p:cNvSpPr/>
            <p:nvPr/>
          </p:nvSpPr>
          <p:spPr>
            <a:xfrm rot="-5400000" flipH="1">
              <a:off x="9549" y="8932"/>
              <a:ext cx="835" cy="447"/>
            </a:xfrm>
            <a:prstGeom prst="rightArrow">
              <a:avLst>
                <a:gd name="adj1" fmla="val 50000"/>
                <a:gd name="adj2" fmla="val 147455"/>
              </a:avLst>
            </a:prstGeom>
            <a:solidFill>
              <a:srgbClr val="FFCCFF"/>
            </a:solidFill>
            <a:ln w="12700" cap="flat" cmpd="sng">
              <a:solidFill>
                <a:schemeClr val="tx1">
                  <a:alpha val="61176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151505" y="4851400"/>
            <a:ext cx="8324850" cy="526415"/>
            <a:chOff x="3227" y="7850"/>
            <a:chExt cx="13110" cy="829"/>
          </a:xfrm>
        </p:grpSpPr>
        <p:sp>
          <p:nvSpPr>
            <p:cNvPr id="33" name="Rectangle 6"/>
            <p:cNvSpPr>
              <a:spLocks noChangeArrowheads="1"/>
            </p:cNvSpPr>
            <p:nvPr/>
          </p:nvSpPr>
          <p:spPr bwMode="auto">
            <a:xfrm>
              <a:off x="4672" y="7850"/>
              <a:ext cx="8380" cy="788"/>
            </a:xfrm>
            <a:prstGeom prst="rect">
              <a:avLst/>
            </a:prstGeom>
            <a:gradFill rotWithShape="1">
              <a:gsLst>
                <a:gs pos="100000">
                  <a:schemeClr val="bg2">
                    <a:lumMod val="90000"/>
                  </a:schemeClr>
                </a:gs>
                <a:gs pos="100000">
                  <a:srgbClr val="F8E4B7"/>
                </a:gs>
                <a:gs pos="100000">
                  <a:srgbClr val="FFFFCC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685" y="7865"/>
              <a:ext cx="8393" cy="81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charset="-122"/>
                  <a:cs typeface="+mn-cs"/>
                </a:rPr>
                <a:t>链路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charset="-122"/>
                  <a:cs typeface="+mn-cs"/>
                </a:rPr>
                <a:t>帧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charset="-122"/>
                  <a:cs typeface="+mn-cs"/>
                </a:rPr>
                <a:t>的数据部分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3227" y="7887"/>
              <a:ext cx="1460" cy="793"/>
            </a:xfrm>
            <a:prstGeom prst="rect">
              <a:avLst/>
            </a:prstGeom>
            <a:noFill/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黑体" panose="02010609060101010101" charset="-122"/>
                  <a:cs typeface="+mn-cs"/>
                </a:rPr>
                <a:t>帧头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13072" y="7865"/>
              <a:ext cx="1463" cy="815"/>
            </a:xfrm>
            <a:prstGeom prst="rect">
              <a:avLst/>
            </a:prstGeom>
            <a:noFill/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黑体" panose="02010609060101010101" charset="-122"/>
                  <a:cs typeface="+mn-cs"/>
                </a:rPr>
                <a:t>帧尾</a:t>
              </a:r>
            </a:p>
          </p:txBody>
        </p:sp>
        <p:sp>
          <p:nvSpPr>
            <p:cNvPr id="17441" name="Rectangle 11"/>
            <p:cNvSpPr/>
            <p:nvPr/>
          </p:nvSpPr>
          <p:spPr>
            <a:xfrm>
              <a:off x="14587" y="7887"/>
              <a:ext cx="1750" cy="72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charset="-122"/>
                </a:rPr>
                <a:t>链路层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147060" y="5944870"/>
            <a:ext cx="8303260" cy="529590"/>
            <a:chOff x="3220" y="9572"/>
            <a:chExt cx="13076" cy="834"/>
          </a:xfrm>
        </p:grpSpPr>
        <p:sp>
          <p:nvSpPr>
            <p:cNvPr id="17440" name="Rectangle 7"/>
            <p:cNvSpPr/>
            <p:nvPr/>
          </p:nvSpPr>
          <p:spPr>
            <a:xfrm>
              <a:off x="3220" y="9572"/>
              <a:ext cx="11330" cy="835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lang="en-US" altLang="zh-CN" dirty="0">
                  <a:latin typeface="Arial" panose="020B0604020202020204" pitchFamily="34" charset="0"/>
                </a:rPr>
                <a:t>01010101010101010010011111000001110101010100101001010101</a:t>
              </a: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7442" name="Rectangle 11"/>
            <p:cNvSpPr/>
            <p:nvPr/>
          </p:nvSpPr>
          <p:spPr>
            <a:xfrm>
              <a:off x="14550" y="9627"/>
              <a:ext cx="1747" cy="72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charset="-122"/>
                </a:rPr>
                <a:t>物理层</a:t>
              </a:r>
            </a:p>
          </p:txBody>
        </p:sp>
      </p:grpSp>
      <p:sp>
        <p:nvSpPr>
          <p:cNvPr id="17445" name="文本框 40"/>
          <p:cNvSpPr txBox="1"/>
          <p:nvPr/>
        </p:nvSpPr>
        <p:spPr>
          <a:xfrm>
            <a:off x="1064578" y="1729740"/>
            <a:ext cx="2640012" cy="923925"/>
          </a:xfrm>
          <a:prstGeom prst="rect">
            <a:avLst/>
          </a:prstGeom>
          <a:solidFill>
            <a:srgbClr val="FFC000">
              <a:alpha val="45882"/>
            </a:srgbClr>
          </a:solidFill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MSS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charset="-122"/>
              </a:rPr>
              <a:t>：</a:t>
            </a:r>
            <a:r>
              <a:rPr lang="zh-CN" altLang="en-US" b="0" dirty="0">
                <a:latin typeface="Times New Roman" panose="02020603050405020304" pitchFamily="18" charset="0"/>
                <a:ea typeface="黑体" panose="02010609060101010101" charset="-122"/>
              </a:rPr>
              <a:t>限制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charset="-122"/>
              </a:rPr>
              <a:t>TCP</a:t>
            </a:r>
            <a:r>
              <a:rPr lang="zh-CN" altLang="en-US" b="0" dirty="0">
                <a:latin typeface="Times New Roman" panose="02020603050405020304" pitchFamily="18" charset="0"/>
                <a:ea typeface="黑体" panose="02010609060101010101" charset="-122"/>
              </a:rPr>
              <a:t>包的数据部分的大小，也即限制了应用层数据的大小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1064578" y="3927158"/>
            <a:ext cx="2411413" cy="923925"/>
          </a:xfrm>
          <a:prstGeom prst="rect">
            <a:avLst/>
          </a:prstGeom>
          <a:solidFill>
            <a:schemeClr val="bg2">
              <a:lumMod val="90000"/>
              <a:alpha val="46000"/>
            </a:schemeClr>
          </a:solidFill>
        </p:spPr>
        <p:txBody>
          <a:bodyPr wrap="square" rtlCol="0"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0" lang="en-US" altLang="zh-CN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+mn-cs"/>
              </a:rPr>
              <a:t>MTU</a:t>
            </a:r>
            <a:r>
              <a:rPr kumimoji="0" lang="zh-CN" altLang="en-US" kern="1200" cap="none" spc="0" normalizeH="0" baseline="0" noProof="0" dirty="0">
                <a:latin typeface="Times New Roman" panose="02020603050405020304" pitchFamily="18" charset="0"/>
                <a:ea typeface="黑体" panose="02010609060101010101" charset="-122"/>
                <a:cs typeface="+mn-cs"/>
              </a:rPr>
              <a:t>：</a:t>
            </a:r>
            <a:r>
              <a:rPr kumimoji="0" lang="zh-CN" altLang="en-US" b="0" kern="1200" cap="none" spc="0" normalizeH="0" baseline="0" noProof="0" dirty="0">
                <a:latin typeface="Times New Roman" panose="02020603050405020304" pitchFamily="18" charset="0"/>
                <a:ea typeface="黑体" panose="02010609060101010101" charset="-122"/>
                <a:cs typeface="+mn-cs"/>
              </a:rPr>
              <a:t>限制链路帧的数据部分的大小，也即限制了</a:t>
            </a:r>
            <a:r>
              <a:rPr kumimoji="0" lang="en-US" altLang="zh-CN" b="0" kern="1200" cap="none" spc="0" normalizeH="0" baseline="0" noProof="0" dirty="0">
                <a:latin typeface="Times New Roman" panose="02020603050405020304" pitchFamily="18" charset="0"/>
                <a:ea typeface="黑体" panose="02010609060101010101" charset="-122"/>
                <a:cs typeface="+mn-cs"/>
              </a:rPr>
              <a:t>IP</a:t>
            </a:r>
            <a:r>
              <a:rPr kumimoji="0" lang="zh-CN" altLang="en-US" b="0" kern="1200" cap="none" spc="0" normalizeH="0" baseline="0" noProof="0" dirty="0">
                <a:latin typeface="Times New Roman" panose="02020603050405020304" pitchFamily="18" charset="0"/>
                <a:ea typeface="黑体" panose="02010609060101010101" charset="-122"/>
                <a:cs typeface="+mn-cs"/>
              </a:rPr>
              <a:t>分组大小</a:t>
            </a:r>
          </a:p>
        </p:txBody>
      </p:sp>
      <p:sp>
        <p:nvSpPr>
          <p:cNvPr id="23" name="左箭头 22"/>
          <p:cNvSpPr/>
          <p:nvPr/>
        </p:nvSpPr>
        <p:spPr>
          <a:xfrm>
            <a:off x="4004310" y="2304415"/>
            <a:ext cx="2426335" cy="139065"/>
          </a:xfrm>
          <a:prstGeom prst="leftArrow">
            <a:avLst>
              <a:gd name="adj1" fmla="val 50000"/>
              <a:gd name="adj2" fmla="val 10791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左箭头 23"/>
          <p:cNvSpPr/>
          <p:nvPr/>
        </p:nvSpPr>
        <p:spPr>
          <a:xfrm>
            <a:off x="3476625" y="4510405"/>
            <a:ext cx="554355" cy="124460"/>
          </a:xfrm>
          <a:prstGeom prst="leftArrow">
            <a:avLst>
              <a:gd name="adj1" fmla="val 50000"/>
              <a:gd name="adj2" fmla="val 107911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3" grpId="1" animBg="1"/>
      <p:bldP spid="29" grpId="0"/>
      <p:bldP spid="13316" grpId="0"/>
      <p:bldP spid="17414" grpId="0" bldLvl="0" animBg="1"/>
      <p:bldP spid="17414" grpId="1" animBg="1"/>
      <p:bldP spid="17426" grpId="0" bldLvl="0" animBg="1"/>
      <p:bldP spid="17426" grpId="1" animBg="1"/>
      <p:bldP spid="17445" grpId="0" bldLvl="0" animBg="1"/>
      <p:bldP spid="17445" grpId="1" animBg="1"/>
      <p:bldP spid="45" grpId="0" bldLvl="0" animBg="1"/>
      <p:bldP spid="45" grpId="1" animBg="1"/>
      <p:bldP spid="23" grpId="0" animBg="1"/>
      <p:bldP spid="23" grpId="1" animBg="1"/>
      <p:bldP spid="24" grpId="0" animBg="1"/>
      <p:bldP spid="2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436245" y="4059555"/>
            <a:ext cx="11133455" cy="24523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845435" cy="5340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3810"/>
              </a:lnSpc>
            </a:pPr>
            <a:r>
              <a:rPr lang="en-US" altLang="zh-CN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4.4 IPv4</a:t>
            </a: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分组格式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5" y="1157605"/>
            <a:ext cx="4031615" cy="598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90805" indent="-90805" eaLnBrk="1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4.4.2 IPv4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分组的分段与组装</a:t>
            </a:r>
          </a:p>
        </p:txBody>
      </p:sp>
      <p:graphicFrame>
        <p:nvGraphicFramePr>
          <p:cNvPr id="19461" name="Object 1"/>
          <p:cNvGraphicFramePr>
            <a:graphicFrameLocks noChangeAspect="1"/>
          </p:cNvGraphicFramePr>
          <p:nvPr/>
        </p:nvGraphicFramePr>
        <p:xfrm>
          <a:off x="6146165" y="1251268"/>
          <a:ext cx="4910138" cy="280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228340" imgH="1863725" progId="Visio.Drawing.11">
                  <p:embed/>
                </p:oleObj>
              </mc:Choice>
              <mc:Fallback>
                <p:oleObj r:id="rId3" imgW="3228340" imgH="1863725" progId="Visio.Drawing.11">
                  <p:embed/>
                  <p:pic>
                    <p:nvPicPr>
                      <p:cNvPr id="19461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46165" y="1251268"/>
                        <a:ext cx="4910138" cy="2808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4"/>
          <p:cNvGraphicFramePr>
            <a:graphicFrameLocks noChangeAspect="1"/>
          </p:cNvGraphicFramePr>
          <p:nvPr/>
        </p:nvGraphicFramePr>
        <p:xfrm>
          <a:off x="721678" y="4167188"/>
          <a:ext cx="6540500" cy="222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386455" imgH="1156970" progId="Visio.Drawing.11">
                  <p:embed/>
                </p:oleObj>
              </mc:Choice>
              <mc:Fallback>
                <p:oleObj r:id="rId5" imgW="3386455" imgH="1156970" progId="Visio.Drawing.11">
                  <p:embed/>
                  <p:pic>
                    <p:nvPicPr>
                      <p:cNvPr id="19463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1678" y="4167188"/>
                        <a:ext cx="6540500" cy="2228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圆角矩形 6"/>
          <p:cNvSpPr/>
          <p:nvPr/>
        </p:nvSpPr>
        <p:spPr>
          <a:xfrm>
            <a:off x="4100830" y="4739005"/>
            <a:ext cx="2288540" cy="1657350"/>
          </a:xfrm>
          <a:prstGeom prst="roundRect">
            <a:avLst/>
          </a:prstGeom>
          <a:noFill/>
          <a:ln w="222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6388735" y="5459730"/>
            <a:ext cx="509270" cy="28765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99275" y="5191125"/>
            <a:ext cx="4432935" cy="798830"/>
          </a:xfrm>
          <a:prstGeom prst="rect">
            <a:avLst/>
          </a:prstGeom>
          <a:solidFill>
            <a:schemeClr val="accent5">
              <a:lumMod val="40000"/>
              <a:lumOff val="60000"/>
              <a:alpha val="10000"/>
            </a:schemeClr>
          </a:solidFill>
        </p:spPr>
        <p:txBody>
          <a:bodyPr wrap="square" rtlCol="0"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0" lang="zh-CN" altLang="en-US" sz="2400" kern="1200" cap="none" spc="0" normalizeH="0" baseline="0" noProof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cs typeface="+mn-cs"/>
              </a:rPr>
              <a:t>思考</a:t>
            </a:r>
            <a:r>
              <a:rPr kumimoji="0" lang="zh-CN" altLang="en-US" sz="2200" kern="1200" cap="none" spc="0" normalizeH="0" baseline="0" noProof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cs typeface="+mn-cs"/>
              </a:rPr>
              <a:t>：</a:t>
            </a:r>
            <a:r>
              <a:rPr kumimoji="0" lang="zh-CN" altLang="en-US" sz="2200" b="0" kern="1200" cap="none" spc="0" normalizeH="0" baseline="0" noProof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cs typeface="+mn-cs"/>
              </a:rPr>
              <a:t>段偏移、</a:t>
            </a:r>
            <a:r>
              <a:rPr kumimoji="0" lang="en-US" altLang="zh-CN" sz="2200" b="0" kern="1200" cap="none" spc="0" normalizeH="0" baseline="0" noProof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cs typeface="+mn-cs"/>
              </a:rPr>
              <a:t>DF</a:t>
            </a:r>
            <a:r>
              <a:rPr kumimoji="0" lang="zh-CN" altLang="en-US" sz="2200" b="0" kern="1200" cap="none" spc="0" normalizeH="0" baseline="0" noProof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cs typeface="+mn-cs"/>
              </a:rPr>
              <a:t>、</a:t>
            </a:r>
            <a:r>
              <a:rPr kumimoji="0" lang="en-US" altLang="zh-CN" sz="2200" b="0" kern="1200" cap="none" spc="0" normalizeH="0" baseline="0" noProof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cs typeface="+mn-cs"/>
              </a:rPr>
              <a:t>MF</a:t>
            </a:r>
            <a:r>
              <a:rPr kumimoji="0" lang="zh-CN" altLang="en-US" sz="2200" b="0" kern="1200" cap="none" spc="0" normalizeH="0" baseline="0" noProof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cs typeface="+mn-cs"/>
              </a:rPr>
              <a:t>值是如何计算的？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80695" y="1781810"/>
            <a:ext cx="5426710" cy="1407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900" dirty="0">
                <a:ln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例：一</a:t>
            </a:r>
            <a:r>
              <a:rPr lang="en-US" altLang="zh-CN" sz="1900" dirty="0">
                <a:ln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IP</a:t>
            </a:r>
            <a:r>
              <a:rPr lang="zh-CN" altLang="en-US" sz="1900" dirty="0">
                <a:ln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分组的数据长度为</a:t>
            </a:r>
            <a:r>
              <a:rPr lang="en-US" altLang="zh-CN" sz="1900" dirty="0">
                <a:ln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2200</a:t>
            </a:r>
            <a:r>
              <a:rPr lang="zh-CN" altLang="en-US" sz="1900" dirty="0">
                <a:ln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字节，头部长度为</a:t>
            </a:r>
            <a:r>
              <a:rPr lang="en-US" altLang="zh-CN" sz="1900" dirty="0">
                <a:ln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20</a:t>
            </a:r>
            <a:r>
              <a:rPr lang="zh-CN" altLang="en-US" sz="1900" dirty="0">
                <a:ln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字节，</a:t>
            </a:r>
            <a:r>
              <a:rPr lang="en-US" altLang="zh-CN" sz="1900" dirty="0">
                <a:ln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MTU</a:t>
            </a:r>
            <a:r>
              <a:rPr lang="zh-CN" altLang="en-US" sz="1900" dirty="0">
                <a:ln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大小为</a:t>
            </a:r>
            <a:r>
              <a:rPr lang="en-US" altLang="zh-CN" sz="1900" dirty="0">
                <a:ln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820</a:t>
            </a:r>
            <a:r>
              <a:rPr lang="zh-CN" altLang="en-US" sz="1900" dirty="0">
                <a:ln>
                  <a:noFill/>
                </a:ln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字节。试问是否需要分段？如需，怎么分段？</a:t>
            </a:r>
            <a:endParaRPr lang="zh-CN" altLang="en-US" sz="19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29" grpId="0"/>
      <p:bldP spid="13316" grpId="0"/>
      <p:bldP spid="7" grpId="0" animBg="1"/>
      <p:bldP spid="7" grpId="1" animBg="1"/>
      <p:bldP spid="3" grpId="0" animBg="1"/>
      <p:bldP spid="3" grpId="1" animBg="1"/>
      <p:bldP spid="4" grpId="0" animBg="1"/>
      <p:bldP spid="4" grpId="1" animBg="1"/>
      <p:bldP spid="5" grpId="0"/>
      <p:bldP spid="5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bec45d-3e3c-4490-8121-302d7aaba835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1240</Words>
  <Application>Microsoft Office PowerPoint</Application>
  <PresentationFormat>宽屏</PresentationFormat>
  <Paragraphs>171</Paragraphs>
  <Slides>10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等线</vt:lpstr>
      <vt:lpstr>等线 Light</vt:lpstr>
      <vt:lpstr>黑体</vt:lpstr>
      <vt:lpstr>思源宋体 CN Heavy</vt:lpstr>
      <vt:lpstr>微软雅黑</vt:lpstr>
      <vt:lpstr>Arial</vt:lpstr>
      <vt:lpstr>Century Gothic</vt:lpstr>
      <vt:lpstr>Times New Roman</vt:lpstr>
      <vt:lpstr>Wingdings</vt:lpstr>
      <vt:lpstr>Office 主题​​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091304</dc:title>
  <dc:creator>龙时富</dc:creator>
  <cp:lastModifiedBy>Wenjun Lee</cp:lastModifiedBy>
  <cp:revision>421</cp:revision>
  <dcterms:created xsi:type="dcterms:W3CDTF">2017-09-08T08:49:00Z</dcterms:created>
  <dcterms:modified xsi:type="dcterms:W3CDTF">2025-06-05T07:26:51Z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