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16" r:id="rId3"/>
    <p:sldId id="315" r:id="rId4"/>
    <p:sldId id="317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0A40"/>
    <a:srgbClr val="A91F24"/>
    <a:srgbClr val="1F4E79"/>
    <a:srgbClr val="A73461"/>
    <a:srgbClr val="AD7CD6"/>
    <a:srgbClr val="5B9BD5"/>
    <a:srgbClr val="00B050"/>
    <a:srgbClr val="002060"/>
    <a:srgbClr val="DC1111"/>
    <a:srgbClr val="01A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69930" autoAdjust="0"/>
  </p:normalViewPr>
  <p:slideViewPr>
    <p:cSldViewPr snapToGrid="0">
      <p:cViewPr varScale="1">
        <p:scale>
          <a:sx n="79" d="100"/>
          <a:sy n="79" d="100"/>
        </p:scale>
        <p:origin x="55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D6EF2B48-8289-4FE4-8F68-0DCE4EA8FD27}"/>
    <pc:docChg chg="custSel modSld">
      <pc:chgData name="Wenjun Lee" userId="ba2d9a24ccc042b8" providerId="LiveId" clId="{D6EF2B48-8289-4FE4-8F68-0DCE4EA8FD27}" dt="2025-06-19T07:11:49.551" v="681" actId="20577"/>
      <pc:docMkLst>
        <pc:docMk/>
      </pc:docMkLst>
      <pc:sldChg chg="modNotesTx">
        <pc:chgData name="Wenjun Lee" userId="ba2d9a24ccc042b8" providerId="LiveId" clId="{D6EF2B48-8289-4FE4-8F68-0DCE4EA8FD27}" dt="2025-06-19T06:20:40.931" v="25" actId="20577"/>
        <pc:sldMkLst>
          <pc:docMk/>
          <pc:sldMk cId="0" sldId="315"/>
        </pc:sldMkLst>
      </pc:sldChg>
      <pc:sldChg chg="modNotesTx">
        <pc:chgData name="Wenjun Lee" userId="ba2d9a24ccc042b8" providerId="LiveId" clId="{D6EF2B48-8289-4FE4-8F68-0DCE4EA8FD27}" dt="2025-06-19T06:27:06.774" v="33" actId="20577"/>
        <pc:sldMkLst>
          <pc:docMk/>
          <pc:sldMk cId="1852181726" sldId="406"/>
        </pc:sldMkLst>
      </pc:sldChg>
      <pc:sldChg chg="modNotesTx">
        <pc:chgData name="Wenjun Lee" userId="ba2d9a24ccc042b8" providerId="LiveId" clId="{D6EF2B48-8289-4FE4-8F68-0DCE4EA8FD27}" dt="2025-06-19T06:32:03.575" v="44" actId="20577"/>
        <pc:sldMkLst>
          <pc:docMk/>
          <pc:sldMk cId="4031656294" sldId="409"/>
        </pc:sldMkLst>
      </pc:sldChg>
      <pc:sldChg chg="modNotesTx">
        <pc:chgData name="Wenjun Lee" userId="ba2d9a24ccc042b8" providerId="LiveId" clId="{D6EF2B48-8289-4FE4-8F68-0DCE4EA8FD27}" dt="2025-06-19T06:42:08.038" v="97" actId="113"/>
        <pc:sldMkLst>
          <pc:docMk/>
          <pc:sldMk cId="737734979" sldId="415"/>
        </pc:sldMkLst>
      </pc:sldChg>
      <pc:sldChg chg="modNotesTx">
        <pc:chgData name="Wenjun Lee" userId="ba2d9a24ccc042b8" providerId="LiveId" clId="{D6EF2B48-8289-4FE4-8F68-0DCE4EA8FD27}" dt="2025-06-19T06:48:16.395" v="229" actId="20577"/>
        <pc:sldMkLst>
          <pc:docMk/>
          <pc:sldMk cId="1794410146" sldId="416"/>
        </pc:sldMkLst>
      </pc:sldChg>
      <pc:sldChg chg="modNotesTx">
        <pc:chgData name="Wenjun Lee" userId="ba2d9a24ccc042b8" providerId="LiveId" clId="{D6EF2B48-8289-4FE4-8F68-0DCE4EA8FD27}" dt="2025-06-19T06:52:32.725" v="238" actId="20577"/>
        <pc:sldMkLst>
          <pc:docMk/>
          <pc:sldMk cId="3024332315" sldId="419"/>
        </pc:sldMkLst>
      </pc:sldChg>
      <pc:sldChg chg="modSp modNotesTx">
        <pc:chgData name="Wenjun Lee" userId="ba2d9a24ccc042b8" providerId="LiveId" clId="{D6EF2B48-8289-4FE4-8F68-0DCE4EA8FD27}" dt="2025-06-19T07:10:27.085" v="615" actId="20577"/>
        <pc:sldMkLst>
          <pc:docMk/>
          <pc:sldMk cId="3127335721" sldId="424"/>
        </pc:sldMkLst>
        <pc:spChg chg="mod">
          <ac:chgData name="Wenjun Lee" userId="ba2d9a24ccc042b8" providerId="LiveId" clId="{D6EF2B48-8289-4FE4-8F68-0DCE4EA8FD27}" dt="2025-06-19T06:59:22.146" v="450"/>
          <ac:spMkLst>
            <pc:docMk/>
            <pc:sldMk cId="3127335721" sldId="424"/>
            <ac:spMk id="13316" creationId="{00000000-0000-0000-0000-000000000000}"/>
          </ac:spMkLst>
        </pc:spChg>
      </pc:sldChg>
      <pc:sldChg chg="modNotesTx">
        <pc:chgData name="Wenjun Lee" userId="ba2d9a24ccc042b8" providerId="LiveId" clId="{D6EF2B48-8289-4FE4-8F68-0DCE4EA8FD27}" dt="2025-06-19T07:11:31.565" v="664" actId="20577"/>
        <pc:sldMkLst>
          <pc:docMk/>
          <pc:sldMk cId="484804764" sldId="426"/>
        </pc:sldMkLst>
      </pc:sldChg>
      <pc:sldChg chg="modNotesTx">
        <pc:chgData name="Wenjun Lee" userId="ba2d9a24ccc042b8" providerId="LiveId" clId="{D6EF2B48-8289-4FE4-8F68-0DCE4EA8FD27}" dt="2025-06-19T07:11:49.551" v="681" actId="20577"/>
        <pc:sldMkLst>
          <pc:docMk/>
          <pc:sldMk cId="1888441188" sldId="4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模二除法：够四位就能异或，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7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 </a:t>
            </a:r>
            <a:r>
              <a:rPr lang="en-US" altLang="zh-CN" dirty="0"/>
              <a:t>1. </a:t>
            </a:r>
            <a:r>
              <a:rPr lang="zh-CN" altLang="en-US" dirty="0"/>
              <a:t>发送的比特串 </a:t>
            </a:r>
            <a:r>
              <a:rPr lang="en-US" altLang="zh-CN" dirty="0"/>
              <a:t>1010001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发送方和接收方共同选定一个生成多项式 </a:t>
            </a:r>
            <a:r>
              <a:rPr lang="en-US" altLang="zh-CN" dirty="0"/>
              <a:t>10111</a:t>
            </a:r>
          </a:p>
          <a:p>
            <a:endParaRPr lang="en-US" altLang="zh-CN" dirty="0"/>
          </a:p>
          <a:p>
            <a:r>
              <a:rPr lang="zh-CN" altLang="en-US" dirty="0"/>
              <a:t>发送方流程：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确定生成多项式的最高幂次 </a:t>
            </a:r>
            <a:r>
              <a:rPr lang="en-US" altLang="zh-CN" dirty="0"/>
              <a:t>k =4 ——</a:t>
            </a:r>
            <a:r>
              <a:rPr lang="zh-CN" altLang="en-US" dirty="0"/>
              <a:t>余数的位数并对应最后的结果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先补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0        1010001 0000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比特串 </a:t>
            </a:r>
            <a:r>
              <a:rPr lang="en-US" altLang="zh-CN" dirty="0"/>
              <a:t>/ </a:t>
            </a:r>
            <a:r>
              <a:rPr lang="zh-CN" altLang="en-US" dirty="0"/>
              <a:t>多项式  模二除法得到 余数 </a:t>
            </a:r>
            <a:endParaRPr lang="en-US" altLang="zh-CN" dirty="0"/>
          </a:p>
          <a:p>
            <a:r>
              <a:rPr lang="en-US" altLang="zh-CN" dirty="0"/>
              <a:t>10100010000 /</a:t>
            </a:r>
            <a:r>
              <a:rPr lang="zh-CN" altLang="en-US" dirty="0"/>
              <a:t> </a:t>
            </a:r>
            <a:r>
              <a:rPr lang="en-US" altLang="zh-CN" dirty="0"/>
              <a:t>10111 = 1101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填到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的地方 </a:t>
            </a:r>
            <a:r>
              <a:rPr lang="en-US" altLang="zh-CN" dirty="0"/>
              <a:t>—— </a:t>
            </a:r>
            <a:r>
              <a:rPr lang="en-US" altLang="zh-CN" b="1" dirty="0"/>
              <a:t>1010001 1101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接收方流程：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收到的二进制串 </a:t>
            </a:r>
            <a:r>
              <a:rPr lang="en-US" altLang="zh-CN" dirty="0"/>
              <a:t>/ </a:t>
            </a:r>
            <a:r>
              <a:rPr lang="zh-CN" altLang="en-US" dirty="0"/>
              <a:t>生成多项式  </a:t>
            </a:r>
            <a:r>
              <a:rPr lang="en-US" altLang="zh-CN" dirty="0"/>
              <a:t>10100011101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10111</a:t>
            </a:r>
          </a:p>
          <a:p>
            <a:pPr marL="228600" indent="-228600">
              <a:buAutoNum type="arabicPeriod"/>
            </a:pPr>
            <a:r>
              <a:rPr lang="zh-CN" altLang="en-US" dirty="0"/>
              <a:t>得到</a:t>
            </a:r>
            <a:r>
              <a:rPr lang="en-US" altLang="zh-CN" dirty="0"/>
              <a:t>0</a:t>
            </a:r>
            <a:r>
              <a:rPr lang="zh-CN" altLang="en-US" dirty="0"/>
              <a:t>说明没问题，得到非零说明校验错误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注意：余数小于四位可能是忽略了前面的</a:t>
            </a:r>
            <a:r>
              <a:rPr lang="en-US" altLang="zh-CN" dirty="0"/>
              <a:t>0 </a:t>
            </a:r>
            <a:r>
              <a:rPr lang="zh-CN" altLang="en-US" dirty="0"/>
              <a:t>，但不能往后面补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本质： 多项式的除法，只要求掌握会计算</a:t>
            </a:r>
            <a:r>
              <a:rPr lang="en-US" altLang="zh-CN" dirty="0"/>
              <a:t>——</a:t>
            </a:r>
            <a:r>
              <a:rPr lang="zh-CN" altLang="en-US" b="1" dirty="0"/>
              <a:t>对比特序列进行运算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7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K=5 101001 / 10111</a:t>
            </a:r>
          </a:p>
          <a:p>
            <a:endParaRPr lang="en-US" altLang="zh-CN" dirty="0"/>
          </a:p>
          <a:p>
            <a:r>
              <a:rPr lang="en-US" altLang="zh-CN" dirty="0"/>
              <a:t>K=5 10110011010 / 11001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海明码不要求掌握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3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只关注链路层的核心功能： 差错控制和流量控制，只要求掌握检错码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可靠指的是 有两个机制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5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背景噪声和突击噪声 ：背景噪声无法消除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93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4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冗余位</a:t>
            </a:r>
            <a:r>
              <a:rPr lang="en-US" altLang="zh-CN" dirty="0"/>
              <a:t>——</a:t>
            </a:r>
            <a:r>
              <a:rPr lang="zh-CN" altLang="en-US" dirty="0"/>
              <a:t>检错码：只能检错，说明它并不知道差错的位数在哪里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码字</a:t>
            </a:r>
            <a:r>
              <a:rPr lang="en-US" altLang="zh-CN" b="1" dirty="0"/>
              <a:t>=</a:t>
            </a:r>
            <a:r>
              <a:rPr lang="zh-CN" altLang="en-US" b="1" dirty="0"/>
              <a:t>信息位</a:t>
            </a:r>
            <a:r>
              <a:rPr lang="en-US" altLang="zh-CN" b="1" dirty="0"/>
              <a:t>+</a:t>
            </a:r>
            <a:r>
              <a:rPr lang="zh-CN" altLang="en-US" b="1" dirty="0"/>
              <a:t>冗余位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8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奇偶校验： 奇校验和偶校验，都只需要</a:t>
            </a:r>
            <a:r>
              <a:rPr lang="en-US" altLang="zh-CN" dirty="0"/>
              <a:t>1</a:t>
            </a:r>
            <a:r>
              <a:rPr lang="zh-CN" altLang="en-US" dirty="0"/>
              <a:t>个比特位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</a:t>
            </a:r>
            <a:r>
              <a:rPr lang="zh-CN" altLang="en-US" dirty="0"/>
              <a:t>假设信息位 为 </a:t>
            </a:r>
            <a:r>
              <a:rPr lang="en-US" altLang="zh-CN" dirty="0"/>
              <a:t>1010110</a:t>
            </a:r>
          </a:p>
          <a:p>
            <a:r>
              <a:rPr lang="zh-CN" altLang="en-US" dirty="0"/>
              <a:t>奇校验： 填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的个数为奇数</a:t>
            </a:r>
            <a:br>
              <a:rPr lang="en-US" altLang="zh-CN" dirty="0"/>
            </a:br>
            <a:r>
              <a:rPr lang="zh-CN" altLang="en-US" dirty="0"/>
              <a:t>偶校验： 填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的个数为偶数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明显，奇偶校验只根据奇</a:t>
            </a:r>
            <a:r>
              <a:rPr lang="en-US" altLang="zh-CN" dirty="0"/>
              <a:t>/</a:t>
            </a:r>
            <a:r>
              <a:rPr lang="zh-CN" altLang="en-US" dirty="0"/>
              <a:t>偶校验比较容易出错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怎么确认用的是哪个校验机制？ 发送方和接收方提前确定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循环冗余校验：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2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41850"/>
            <a:chOff x="0" y="2654"/>
            <a:chExt cx="19200" cy="731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10"/>
              <a:chOff x="208" y="1601460"/>
              <a:chExt cx="12191793" cy="4641720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4863661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 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692249" cy="338774"/>
                <a:chOff x="275" y="0"/>
                <a:chExt cx="739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汇报人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44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6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04117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链路层基本概念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链路与数据链路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69B68DF1-DCFA-4B41-9F30-DB6FEAE42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77" y="2025552"/>
            <a:ext cx="86407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物理层</a:t>
            </a: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：为数据传输提供所需要的物理链路。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数据链路层</a:t>
            </a: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：将数据从物理链路的一个节点传送到下一个节点</a:t>
            </a:r>
            <a:endParaRPr lang="en-US" altLang="zh-CN" sz="2000" b="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不同的链路采用不同的链路层协议，提供的服务不同</a:t>
            </a:r>
            <a:endParaRPr lang="en-US" altLang="zh-CN" sz="2000" b="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网络层</a:t>
            </a: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：将数据从数据链路的源主机传送到目的主机</a:t>
            </a:r>
            <a:endParaRPr lang="en-US" altLang="zh-CN" sz="2000" b="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能够在各段链路层提供异构服务的情况下，完成端到端的工作</a:t>
            </a:r>
            <a:endParaRPr lang="en-US" altLang="zh-CN" sz="2000" b="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388924C1-7B25-4729-9BED-6959B9C26B71}"/>
              </a:ext>
            </a:extLst>
          </p:cNvPr>
          <p:cNvGrpSpPr>
            <a:grpSpLocks/>
          </p:cNvGrpSpPr>
          <p:nvPr/>
        </p:nvGrpSpPr>
        <p:grpSpPr bwMode="auto">
          <a:xfrm>
            <a:off x="3876690" y="5049739"/>
            <a:ext cx="4241800" cy="793750"/>
            <a:chOff x="4021" y="8622"/>
            <a:chExt cx="5040" cy="937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914FF870-DDE1-49DC-947B-B9F0F5142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9091"/>
              <a:ext cx="41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飞机                 火车            汽车 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2A67E78F-E8BD-491D-81A1-DC4AB3F96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8622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1C659292-3E25-48CE-B3CB-E85BBC2D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" y="8622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72FB10-2FA0-4C46-B308-5AFAFD0ED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" y="8778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A85B032B-DC5A-48BD-B834-AD6DCCCC3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" y="8778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71C1BE14-7BED-442F-96A6-D6FD1EEEE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893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98E84AEB-CE9C-4687-9155-C26132C4E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" y="893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DA4FF17-6ED9-4760-AB0D-15808D9E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1" y="893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Line 13">
            <a:extLst>
              <a:ext uri="{FF2B5EF4-FFF2-40B4-BE49-F238E27FC236}">
                <a16:creationId xmlns:a16="http://schemas.microsoft.com/office/drawing/2014/main" id="{FCAF3387-4792-483B-B59F-38A6405DF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7065" y="5308502"/>
            <a:ext cx="7810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14">
            <a:extLst>
              <a:ext uri="{FF2B5EF4-FFF2-40B4-BE49-F238E27FC236}">
                <a16:creationId xmlns:a16="http://schemas.microsoft.com/office/drawing/2014/main" id="{3796B5CF-030F-4809-972C-6C6CB9D3F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40" y="5298977"/>
            <a:ext cx="9715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15">
            <a:extLst>
              <a:ext uri="{FF2B5EF4-FFF2-40B4-BE49-F238E27FC236}">
                <a16:creationId xmlns:a16="http://schemas.microsoft.com/office/drawing/2014/main" id="{EAA63D4B-B8D9-42F6-B436-E3BBDA770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90" y="5308502"/>
            <a:ext cx="7810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BF95F8C5-E52F-4C8A-AD11-1054DAD0C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502" y="5157689"/>
            <a:ext cx="404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A1</a:t>
            </a: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3F3F3ED5-D7E3-4349-B2CD-1706DD946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90" y="5157689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B1</a:t>
            </a:r>
            <a:endParaRPr kumimoji="0" lang="en-US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矩形 41">
            <a:extLst>
              <a:ext uri="{FF2B5EF4-FFF2-40B4-BE49-F238E27FC236}">
                <a16:creationId xmlns:a16="http://schemas.microsoft.com/office/drawing/2014/main" id="{062AD1AD-32AF-4ADC-8EC0-B1B91C5D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40" y="4627464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深圳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矩形 42">
            <a:extLst>
              <a:ext uri="{FF2B5EF4-FFF2-40B4-BE49-F238E27FC236}">
                <a16:creationId xmlns:a16="http://schemas.microsoft.com/office/drawing/2014/main" id="{FDC3B00E-6CDF-4C4C-B151-C26B0E157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502" y="4629052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桂林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矩形 43">
            <a:extLst>
              <a:ext uri="{FF2B5EF4-FFF2-40B4-BE49-F238E27FC236}">
                <a16:creationId xmlns:a16="http://schemas.microsoft.com/office/drawing/2014/main" id="{58519153-A087-4BAB-B0E8-FA85C904E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977" y="4632227"/>
            <a:ext cx="649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阳朔</a:t>
            </a:r>
          </a:p>
        </p:txBody>
      </p:sp>
      <p:sp>
        <p:nvSpPr>
          <p:cNvPr id="36" name="矩形 44">
            <a:extLst>
              <a:ext uri="{FF2B5EF4-FFF2-40B4-BE49-F238E27FC236}">
                <a16:creationId xmlns:a16="http://schemas.microsoft.com/office/drawing/2014/main" id="{4EB6962A-CCBD-4559-8C2C-075AB072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40" y="4627464"/>
            <a:ext cx="649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漓江</a:t>
            </a:r>
          </a:p>
        </p:txBody>
      </p:sp>
    </p:spTree>
    <p:extLst>
      <p:ext uri="{BB962C8B-B14F-4D97-AF65-F5344CB8AC3E}">
        <p14:creationId xmlns:p14="http://schemas.microsoft.com/office/powerpoint/2010/main" val="406950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差错产生原因</a:t>
            </a: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1194ECD5-9393-47FB-96E0-6E2E2790AAD8}"/>
              </a:ext>
            </a:extLst>
          </p:cNvPr>
          <p:cNvSpPr/>
          <p:nvPr/>
        </p:nvSpPr>
        <p:spPr>
          <a:xfrm>
            <a:off x="3564472" y="1657388"/>
            <a:ext cx="1011237" cy="533400"/>
          </a:xfrm>
          <a:prstGeom prst="roundRect">
            <a:avLst/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信源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508B8E3-F5E2-474C-BA6F-8A82B47E56BD}"/>
              </a:ext>
            </a:extLst>
          </p:cNvPr>
          <p:cNvCxnSpPr>
            <a:cxnSpLocks/>
          </p:cNvCxnSpPr>
          <p:nvPr/>
        </p:nvCxnSpPr>
        <p:spPr>
          <a:xfrm>
            <a:off x="4601109" y="1949488"/>
            <a:ext cx="82391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0" name="矩形: 圆角 16">
            <a:extLst>
              <a:ext uri="{FF2B5EF4-FFF2-40B4-BE49-F238E27FC236}">
                <a16:creationId xmlns:a16="http://schemas.microsoft.com/office/drawing/2014/main" id="{EC001B42-694C-4B04-907D-D5EEC0EB87FD}"/>
              </a:ext>
            </a:extLst>
          </p:cNvPr>
          <p:cNvSpPr/>
          <p:nvPr/>
        </p:nvSpPr>
        <p:spPr>
          <a:xfrm>
            <a:off x="5425022" y="1660563"/>
            <a:ext cx="1012825" cy="534987"/>
          </a:xfrm>
          <a:prstGeom prst="roundRect">
            <a:avLst/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信道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456123-7D1C-4E47-9A75-5601F1F42233}"/>
              </a:ext>
            </a:extLst>
          </p:cNvPr>
          <p:cNvCxnSpPr>
            <a:cxnSpLocks/>
          </p:cNvCxnSpPr>
          <p:nvPr/>
        </p:nvCxnSpPr>
        <p:spPr>
          <a:xfrm flipV="1">
            <a:off x="6437847" y="1924088"/>
            <a:ext cx="730250" cy="15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2" name="矩形: 圆角 18">
            <a:extLst>
              <a:ext uri="{FF2B5EF4-FFF2-40B4-BE49-F238E27FC236}">
                <a16:creationId xmlns:a16="http://schemas.microsoft.com/office/drawing/2014/main" id="{867678A4-A5F7-49E8-BAA8-72A8CFD0125E}"/>
              </a:ext>
            </a:extLst>
          </p:cNvPr>
          <p:cNvSpPr/>
          <p:nvPr/>
        </p:nvSpPr>
        <p:spPr>
          <a:xfrm>
            <a:off x="7180797" y="1654213"/>
            <a:ext cx="1011237" cy="533400"/>
          </a:xfrm>
          <a:prstGeom prst="roundRect">
            <a:avLst/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信宿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2C90E94-8FE7-426A-A803-647E4ABF9732}"/>
              </a:ext>
            </a:extLst>
          </p:cNvPr>
          <p:cNvCxnSpPr>
            <a:cxnSpLocks/>
          </p:cNvCxnSpPr>
          <p:nvPr/>
        </p:nvCxnSpPr>
        <p:spPr>
          <a:xfrm flipH="1" flipV="1">
            <a:off x="4982109" y="1971713"/>
            <a:ext cx="0" cy="4460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C599014-F805-4231-BA28-5F36D8E5C335}"/>
              </a:ext>
            </a:extLst>
          </p:cNvPr>
          <p:cNvCxnSpPr>
            <a:cxnSpLocks/>
          </p:cNvCxnSpPr>
          <p:nvPr/>
        </p:nvCxnSpPr>
        <p:spPr>
          <a:xfrm flipV="1">
            <a:off x="6802972" y="1941550"/>
            <a:ext cx="19050" cy="47625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FF43E4C-F77F-46EA-9E2C-4EE6D0FE92FD}"/>
              </a:ext>
            </a:extLst>
          </p:cNvPr>
          <p:cNvCxnSpPr>
            <a:cxnSpLocks/>
          </p:cNvCxnSpPr>
          <p:nvPr/>
        </p:nvCxnSpPr>
        <p:spPr>
          <a:xfrm flipH="1" flipV="1">
            <a:off x="6025097" y="2187613"/>
            <a:ext cx="1587" cy="2301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16" name="文本框 53">
            <a:extLst>
              <a:ext uri="{FF2B5EF4-FFF2-40B4-BE49-F238E27FC236}">
                <a16:creationId xmlns:a16="http://schemas.microsoft.com/office/drawing/2014/main" id="{288EB94B-37D7-47DD-A701-7A9466916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259" y="239557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17" name="文本框 54">
            <a:extLst>
              <a:ext uri="{FF2B5EF4-FFF2-40B4-BE49-F238E27FC236}">
                <a16:creationId xmlns:a16="http://schemas.microsoft.com/office/drawing/2014/main" id="{BA4DA43D-5FB9-4528-8B58-C61018F42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247" y="2395575"/>
            <a:ext cx="649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32B381F1-644E-42D1-AB56-B7822F0F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322" y="2417800"/>
            <a:ext cx="1296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en-US" altLang="zh-CN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</a:p>
        </p:txBody>
      </p:sp>
      <p:pic>
        <p:nvPicPr>
          <p:cNvPr id="19" name="图片 56">
            <a:extLst>
              <a:ext uri="{FF2B5EF4-FFF2-40B4-BE49-F238E27FC236}">
                <a16:creationId xmlns:a16="http://schemas.microsoft.com/office/drawing/2014/main" id="{D99D10D5-78E0-4301-A9AB-543314F43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22" y="2809913"/>
            <a:ext cx="539591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65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差错产生原因</a:t>
            </a:r>
          </a:p>
        </p:txBody>
      </p:sp>
      <p:grpSp>
        <p:nvGrpSpPr>
          <p:cNvPr id="21" name="组合 16">
            <a:extLst>
              <a:ext uri="{FF2B5EF4-FFF2-40B4-BE49-F238E27FC236}">
                <a16:creationId xmlns:a16="http://schemas.microsoft.com/office/drawing/2014/main" id="{DA98E250-9613-4F3D-BFB6-6CA099B2FEEA}"/>
              </a:ext>
            </a:extLst>
          </p:cNvPr>
          <p:cNvGrpSpPr>
            <a:grpSpLocks/>
          </p:cNvGrpSpPr>
          <p:nvPr/>
        </p:nvGrpSpPr>
        <p:grpSpPr bwMode="auto">
          <a:xfrm>
            <a:off x="1627107" y="2477009"/>
            <a:ext cx="9157832" cy="2108913"/>
            <a:chOff x="273629" y="1464614"/>
            <a:chExt cx="8305578" cy="2108402"/>
          </a:xfrm>
        </p:grpSpPr>
        <p:grpSp>
          <p:nvGrpSpPr>
            <p:cNvPr id="22" name="组合 17">
              <a:extLst>
                <a:ext uri="{FF2B5EF4-FFF2-40B4-BE49-F238E27FC236}">
                  <a16:creationId xmlns:a16="http://schemas.microsoft.com/office/drawing/2014/main" id="{36561582-04CA-4D4C-82B8-2C3751F83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560" y="1628800"/>
              <a:ext cx="7967647" cy="1944216"/>
              <a:chOff x="709393" y="1772816"/>
              <a:chExt cx="7725216" cy="1487272"/>
            </a:xfrm>
          </p:grpSpPr>
          <p:sp>
            <p:nvSpPr>
              <p:cNvPr id="28" name="L 形 27">
                <a:extLst>
                  <a:ext uri="{FF2B5EF4-FFF2-40B4-BE49-F238E27FC236}">
                    <a16:creationId xmlns:a16="http://schemas.microsoft.com/office/drawing/2014/main" id="{6D5A2DF6-0099-45DC-9407-18E75B7C0AC9}"/>
                  </a:ext>
                </a:extLst>
              </p:cNvPr>
              <p:cNvSpPr/>
              <p:nvPr/>
            </p:nvSpPr>
            <p:spPr>
              <a:xfrm rot="5400000">
                <a:off x="696742" y="1785467"/>
                <a:ext cx="287741" cy="262440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 形 29">
                <a:extLst>
                  <a:ext uri="{FF2B5EF4-FFF2-40B4-BE49-F238E27FC236}">
                    <a16:creationId xmlns:a16="http://schemas.microsoft.com/office/drawing/2014/main" id="{B36570EE-1B77-4A3D-8002-ADA9781D62CE}"/>
                  </a:ext>
                </a:extLst>
              </p:cNvPr>
              <p:cNvSpPr/>
              <p:nvPr/>
            </p:nvSpPr>
            <p:spPr>
              <a:xfrm rot="16200000">
                <a:off x="8171659" y="2997139"/>
                <a:ext cx="263459" cy="262440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内容占位符 4">
              <a:extLst>
                <a:ext uri="{FF2B5EF4-FFF2-40B4-BE49-F238E27FC236}">
                  <a16:creationId xmlns:a16="http://schemas.microsoft.com/office/drawing/2014/main" id="{4ED26DC8-55EC-4DF1-803A-F7BF325B6B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3629" y="1464614"/>
              <a:ext cx="7827644" cy="1763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marR="0" lvl="0" indent="-28575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在物理通信线路上传输数据信号一定存在差错（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收发数据不一致！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marR="0" lvl="0" indent="-28575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在原始、有差错物理线路上层，采取差错检测、差错控制等方法，将物理线路改造成无差错的数据链路（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向网络层提供高质量服务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285750" marR="0" lvl="0" indent="-28575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物理层以上各层都有改善数据传输质量责任，数据链路层差错控制最重要</a:t>
              </a:r>
              <a:endParaRPr kumimoji="0" lang="zh-CN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marR="0" lvl="0" indent="-28575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4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差错产生原因</a:t>
            </a:r>
          </a:p>
        </p:txBody>
      </p:sp>
      <p:sp>
        <p:nvSpPr>
          <p:cNvPr id="14" name="矩形: 圆角 2">
            <a:extLst>
              <a:ext uri="{FF2B5EF4-FFF2-40B4-BE49-F238E27FC236}">
                <a16:creationId xmlns:a16="http://schemas.microsoft.com/office/drawing/2014/main" id="{05D0086A-3484-4F74-A3F0-03ED5652E604}"/>
              </a:ext>
            </a:extLst>
          </p:cNvPr>
          <p:cNvSpPr/>
          <p:nvPr/>
        </p:nvSpPr>
        <p:spPr>
          <a:xfrm>
            <a:off x="3671354" y="1657388"/>
            <a:ext cx="1012825" cy="533400"/>
          </a:xfrm>
          <a:prstGeom prst="roundRect">
            <a:avLst/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信源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D4C864-B487-4620-9917-C9A9313215AE}"/>
              </a:ext>
            </a:extLst>
          </p:cNvPr>
          <p:cNvCxnSpPr>
            <a:cxnSpLocks/>
          </p:cNvCxnSpPr>
          <p:nvPr/>
        </p:nvCxnSpPr>
        <p:spPr>
          <a:xfrm>
            <a:off x="4709579" y="1949488"/>
            <a:ext cx="823912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6" name="矩形: 圆角 16">
            <a:extLst>
              <a:ext uri="{FF2B5EF4-FFF2-40B4-BE49-F238E27FC236}">
                <a16:creationId xmlns:a16="http://schemas.microsoft.com/office/drawing/2014/main" id="{12ECD356-20E3-4806-82EE-5A4C7107BF1F}"/>
              </a:ext>
            </a:extLst>
          </p:cNvPr>
          <p:cNvSpPr/>
          <p:nvPr/>
        </p:nvSpPr>
        <p:spPr>
          <a:xfrm>
            <a:off x="5533491" y="1660563"/>
            <a:ext cx="1011238" cy="534987"/>
          </a:xfrm>
          <a:prstGeom prst="roundRect">
            <a:avLst/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信道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78EF87D-116A-45CD-9549-752ADBCAF5E1}"/>
              </a:ext>
            </a:extLst>
          </p:cNvPr>
          <p:cNvCxnSpPr>
            <a:cxnSpLocks/>
          </p:cNvCxnSpPr>
          <p:nvPr/>
        </p:nvCxnSpPr>
        <p:spPr>
          <a:xfrm flipV="1">
            <a:off x="6544729" y="1924088"/>
            <a:ext cx="731837" cy="15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8" name="矩形: 圆角 18">
            <a:extLst>
              <a:ext uri="{FF2B5EF4-FFF2-40B4-BE49-F238E27FC236}">
                <a16:creationId xmlns:a16="http://schemas.microsoft.com/office/drawing/2014/main" id="{AF01309F-7867-4B39-85AF-F422A67D6C64}"/>
              </a:ext>
            </a:extLst>
          </p:cNvPr>
          <p:cNvSpPr/>
          <p:nvPr/>
        </p:nvSpPr>
        <p:spPr>
          <a:xfrm>
            <a:off x="7289266" y="1654213"/>
            <a:ext cx="1011238" cy="533400"/>
          </a:xfrm>
          <a:prstGeom prst="roundRect">
            <a:avLst/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6A8B9E5-34D4-4AD5-8EAE-BEDA415162BC}"/>
              </a:ext>
            </a:extLst>
          </p:cNvPr>
          <p:cNvCxnSpPr>
            <a:cxnSpLocks/>
          </p:cNvCxnSpPr>
          <p:nvPr/>
        </p:nvCxnSpPr>
        <p:spPr>
          <a:xfrm flipH="1" flipV="1">
            <a:off x="5090579" y="1971713"/>
            <a:ext cx="0" cy="4460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323B6A-1CEE-45A7-A17C-DBDDDFF20B6D}"/>
              </a:ext>
            </a:extLst>
          </p:cNvPr>
          <p:cNvCxnSpPr>
            <a:cxnSpLocks/>
          </p:cNvCxnSpPr>
          <p:nvPr/>
        </p:nvCxnSpPr>
        <p:spPr>
          <a:xfrm flipV="1">
            <a:off x="6909854" y="1941550"/>
            <a:ext cx="20637" cy="47625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271588B-0986-4EB6-B1AF-74B07259384B}"/>
              </a:ext>
            </a:extLst>
          </p:cNvPr>
          <p:cNvCxnSpPr>
            <a:cxnSpLocks/>
          </p:cNvCxnSpPr>
          <p:nvPr/>
        </p:nvCxnSpPr>
        <p:spPr>
          <a:xfrm flipH="1" flipV="1">
            <a:off x="6133566" y="2187613"/>
            <a:ext cx="1588" cy="2301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32" name="文本框 24">
            <a:extLst>
              <a:ext uri="{FF2B5EF4-FFF2-40B4-BE49-F238E27FC236}">
                <a16:creationId xmlns:a16="http://schemas.microsoft.com/office/drawing/2014/main" id="{C0351E1E-1EC1-4185-B2E8-44C21EC54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729" y="239557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</a:p>
        </p:txBody>
      </p:sp>
      <p:sp>
        <p:nvSpPr>
          <p:cNvPr id="33" name="文本框 25">
            <a:extLst>
              <a:ext uri="{FF2B5EF4-FFF2-40B4-BE49-F238E27FC236}">
                <a16:creationId xmlns:a16="http://schemas.microsoft.com/office/drawing/2014/main" id="{2B4E49E2-3679-48DF-9EC3-82CA6B441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16" y="2395575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</a:p>
        </p:txBody>
      </p:sp>
      <p:sp>
        <p:nvSpPr>
          <p:cNvPr id="34" name="文本框 26">
            <a:extLst>
              <a:ext uri="{FF2B5EF4-FFF2-40B4-BE49-F238E27FC236}">
                <a16:creationId xmlns:a16="http://schemas.microsoft.com/office/drawing/2014/main" id="{F78F6D29-8503-41F7-A024-D6BF9117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791" y="24178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en-US" altLang="zh-CN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</a:p>
        </p:txBody>
      </p:sp>
      <p:pic>
        <p:nvPicPr>
          <p:cNvPr id="35" name="图片 27">
            <a:extLst>
              <a:ext uri="{FF2B5EF4-FFF2-40B4-BE49-F238E27FC236}">
                <a16:creationId xmlns:a16="http://schemas.microsoft.com/office/drawing/2014/main" id="{3D7B465E-857E-4C3E-86D2-E3B895FE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154" y="2770225"/>
            <a:ext cx="53959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3DDC6D46-4834-4676-B7FA-14D9EB9B32A9}"/>
              </a:ext>
            </a:extLst>
          </p:cNvPr>
          <p:cNvGrpSpPr>
            <a:grpSpLocks/>
          </p:cNvGrpSpPr>
          <p:nvPr/>
        </p:nvGrpSpPr>
        <p:grpSpPr bwMode="auto">
          <a:xfrm>
            <a:off x="6782854" y="3786225"/>
            <a:ext cx="3213100" cy="576263"/>
            <a:chOff x="5148064" y="4293096"/>
            <a:chExt cx="3212960" cy="57606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8F3CA68-679A-4567-86A4-905EC3E34EE6}"/>
                </a:ext>
              </a:extLst>
            </p:cNvPr>
            <p:cNvSpPr/>
            <p:nvPr/>
          </p:nvSpPr>
          <p:spPr>
            <a:xfrm>
              <a:off x="5148064" y="4293096"/>
              <a:ext cx="1079453" cy="357065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任意多边形: 形状 58">
              <a:extLst>
                <a:ext uri="{FF2B5EF4-FFF2-40B4-BE49-F238E27FC236}">
                  <a16:creationId xmlns:a16="http://schemas.microsoft.com/office/drawing/2014/main" id="{02F68C66-ADEB-43FA-88C7-B20C3974359B}"/>
                </a:ext>
              </a:extLst>
            </p:cNvPr>
            <p:cNvSpPr/>
            <p:nvPr/>
          </p:nvSpPr>
          <p:spPr>
            <a:xfrm>
              <a:off x="6056074" y="4599379"/>
              <a:ext cx="1396939" cy="269782"/>
            </a:xfrm>
            <a:custGeom>
              <a:avLst/>
              <a:gdLst>
                <a:gd name="connsiteX0" fmla="*/ 0 w 1512066"/>
                <a:gd name="connsiteY0" fmla="*/ 0 h 275785"/>
                <a:gd name="connsiteX1" fmla="*/ 298765 w 1512066"/>
                <a:gd name="connsiteY1" fmla="*/ 271604 h 275785"/>
                <a:gd name="connsiteX2" fmla="*/ 1321806 w 1512066"/>
                <a:gd name="connsiteY2" fmla="*/ 162963 h 275785"/>
                <a:gd name="connsiteX3" fmla="*/ 1511929 w 1512066"/>
                <a:gd name="connsiteY3" fmla="*/ 135802 h 275785"/>
                <a:gd name="connsiteX4" fmla="*/ 1511929 w 1512066"/>
                <a:gd name="connsiteY4" fmla="*/ 135802 h 27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066" h="275785">
                  <a:moveTo>
                    <a:pt x="0" y="0"/>
                  </a:moveTo>
                  <a:cubicBezTo>
                    <a:pt x="39232" y="122222"/>
                    <a:pt x="78464" y="244444"/>
                    <a:pt x="298765" y="271604"/>
                  </a:cubicBezTo>
                  <a:cubicBezTo>
                    <a:pt x="519066" y="298764"/>
                    <a:pt x="1119612" y="185597"/>
                    <a:pt x="1321806" y="162963"/>
                  </a:cubicBezTo>
                  <a:cubicBezTo>
                    <a:pt x="1524000" y="140329"/>
                    <a:pt x="1511929" y="135802"/>
                    <a:pt x="1511929" y="135802"/>
                  </a:cubicBezTo>
                  <a:lnTo>
                    <a:pt x="1511929" y="135802"/>
                  </a:lnTo>
                </a:path>
              </a:pathLst>
            </a:custGeom>
            <a:noFill/>
            <a:ln w="15875" cap="flat" cmpd="sng" algn="ctr">
              <a:solidFill>
                <a:srgbClr val="10CF9B"/>
              </a:solidFill>
              <a:prstDash val="solid"/>
              <a:tailEnd type="stealth" w="lg" len="lg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文本框 31">
              <a:extLst>
                <a:ext uri="{FF2B5EF4-FFF2-40B4-BE49-F238E27FC236}">
                  <a16:creationId xmlns:a16="http://schemas.microsoft.com/office/drawing/2014/main" id="{7F7A524A-98B5-4233-8C83-783EB498C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20" y="4499829"/>
              <a:ext cx="908704" cy="369332"/>
            </a:xfrm>
            <a:prstGeom prst="rect">
              <a:avLst/>
            </a:prstGeom>
            <a:solidFill>
              <a:srgbClr val="C0D8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白噪声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D03D5FA-7056-4B41-9594-6B41C8B31B0C}"/>
              </a:ext>
            </a:extLst>
          </p:cNvPr>
          <p:cNvGrpSpPr>
            <a:grpSpLocks/>
          </p:cNvGrpSpPr>
          <p:nvPr/>
        </p:nvGrpSpPr>
        <p:grpSpPr bwMode="auto">
          <a:xfrm>
            <a:off x="7470241" y="4311688"/>
            <a:ext cx="2768600" cy="676275"/>
            <a:chOff x="5835714" y="4817943"/>
            <a:chExt cx="2768734" cy="676949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B3F6DEFE-E923-44D9-856B-B28B632D4402}"/>
                </a:ext>
              </a:extLst>
            </p:cNvPr>
            <p:cNvSpPr/>
            <p:nvPr/>
          </p:nvSpPr>
          <p:spPr>
            <a:xfrm>
              <a:off x="5835714" y="4817943"/>
              <a:ext cx="441346" cy="357543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任意多边形: 形状 61">
              <a:extLst>
                <a:ext uri="{FF2B5EF4-FFF2-40B4-BE49-F238E27FC236}">
                  <a16:creationId xmlns:a16="http://schemas.microsoft.com/office/drawing/2014/main" id="{8D653FE8-30BE-43D5-9EB9-C6FCE5EC9195}"/>
                </a:ext>
              </a:extLst>
            </p:cNvPr>
            <p:cNvSpPr/>
            <p:nvPr/>
          </p:nvSpPr>
          <p:spPr>
            <a:xfrm>
              <a:off x="6159580" y="5175486"/>
              <a:ext cx="1292288" cy="270144"/>
            </a:xfrm>
            <a:custGeom>
              <a:avLst/>
              <a:gdLst>
                <a:gd name="connsiteX0" fmla="*/ 0 w 1512066"/>
                <a:gd name="connsiteY0" fmla="*/ 0 h 275785"/>
                <a:gd name="connsiteX1" fmla="*/ 298765 w 1512066"/>
                <a:gd name="connsiteY1" fmla="*/ 271604 h 275785"/>
                <a:gd name="connsiteX2" fmla="*/ 1321806 w 1512066"/>
                <a:gd name="connsiteY2" fmla="*/ 162963 h 275785"/>
                <a:gd name="connsiteX3" fmla="*/ 1511929 w 1512066"/>
                <a:gd name="connsiteY3" fmla="*/ 135802 h 275785"/>
                <a:gd name="connsiteX4" fmla="*/ 1511929 w 1512066"/>
                <a:gd name="connsiteY4" fmla="*/ 135802 h 275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2066" h="275785">
                  <a:moveTo>
                    <a:pt x="0" y="0"/>
                  </a:moveTo>
                  <a:cubicBezTo>
                    <a:pt x="39232" y="122222"/>
                    <a:pt x="78464" y="244444"/>
                    <a:pt x="298765" y="271604"/>
                  </a:cubicBezTo>
                  <a:cubicBezTo>
                    <a:pt x="519066" y="298764"/>
                    <a:pt x="1119612" y="185597"/>
                    <a:pt x="1321806" y="162963"/>
                  </a:cubicBezTo>
                  <a:cubicBezTo>
                    <a:pt x="1524000" y="140329"/>
                    <a:pt x="1511929" y="135802"/>
                    <a:pt x="1511929" y="135802"/>
                  </a:cubicBezTo>
                  <a:lnTo>
                    <a:pt x="1511929" y="135802"/>
                  </a:lnTo>
                </a:path>
              </a:pathLst>
            </a:custGeom>
            <a:noFill/>
            <a:ln w="15875" cap="flat" cmpd="sng" algn="ctr">
              <a:solidFill>
                <a:srgbClr val="10CF9B"/>
              </a:solidFill>
              <a:prstDash val="solid"/>
              <a:tailEnd type="stealth" w="lg" len="lg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文本框 35">
              <a:extLst>
                <a:ext uri="{FF2B5EF4-FFF2-40B4-BE49-F238E27FC236}">
                  <a16:creationId xmlns:a16="http://schemas.microsoft.com/office/drawing/2014/main" id="{A6F683AB-CBA4-4538-8475-0E21B1565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2319" y="5125560"/>
              <a:ext cx="1152129" cy="369332"/>
            </a:xfrm>
            <a:prstGeom prst="rect">
              <a:avLst/>
            </a:prstGeom>
            <a:solidFill>
              <a:srgbClr val="C0D8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冲击噪声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5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差错产生原因</a:t>
            </a:r>
          </a:p>
        </p:txBody>
      </p:sp>
      <p:grpSp>
        <p:nvGrpSpPr>
          <p:cNvPr id="14" name="组合 36">
            <a:extLst>
              <a:ext uri="{FF2B5EF4-FFF2-40B4-BE49-F238E27FC236}">
                <a16:creationId xmlns:a16="http://schemas.microsoft.com/office/drawing/2014/main" id="{CD5F19CE-58EF-46BD-9500-012B009C3BEC}"/>
              </a:ext>
            </a:extLst>
          </p:cNvPr>
          <p:cNvGrpSpPr>
            <a:grpSpLocks/>
          </p:cNvGrpSpPr>
          <p:nvPr/>
        </p:nvGrpSpPr>
        <p:grpSpPr bwMode="auto">
          <a:xfrm>
            <a:off x="1740280" y="1981917"/>
            <a:ext cx="8782050" cy="2663825"/>
            <a:chOff x="543065" y="2563236"/>
            <a:chExt cx="7967647" cy="2664296"/>
          </a:xfrm>
        </p:grpSpPr>
        <p:grpSp>
          <p:nvGrpSpPr>
            <p:cNvPr id="15" name="组合 37">
              <a:extLst>
                <a:ext uri="{FF2B5EF4-FFF2-40B4-BE49-F238E27FC236}">
                  <a16:creationId xmlns:a16="http://schemas.microsoft.com/office/drawing/2014/main" id="{46F16C77-2B79-4517-BA3A-FFABB285D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65" y="2563236"/>
              <a:ext cx="7967647" cy="2664296"/>
              <a:chOff x="709393" y="1772816"/>
              <a:chExt cx="7725216" cy="148727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72AB1A8-1CD0-4DA7-99C3-6F6ADCAAC82D}"/>
                  </a:ext>
                </a:extLst>
              </p:cNvPr>
              <p:cNvSpPr/>
              <p:nvPr/>
            </p:nvSpPr>
            <p:spPr>
              <a:xfrm>
                <a:off x="755476" y="1772816"/>
                <a:ext cx="7633050" cy="1440296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L 形 17">
                <a:extLst>
                  <a:ext uri="{FF2B5EF4-FFF2-40B4-BE49-F238E27FC236}">
                    <a16:creationId xmlns:a16="http://schemas.microsoft.com/office/drawing/2014/main" id="{E245EAFF-F23F-493A-B4BB-D09BC5C03CD7}"/>
                  </a:ext>
                </a:extLst>
              </p:cNvPr>
              <p:cNvSpPr/>
              <p:nvPr/>
            </p:nvSpPr>
            <p:spPr>
              <a:xfrm rot="5400000">
                <a:off x="696630" y="1785579"/>
                <a:ext cx="288059" cy="262534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 形 18">
                <a:extLst>
                  <a:ext uri="{FF2B5EF4-FFF2-40B4-BE49-F238E27FC236}">
                    <a16:creationId xmlns:a16="http://schemas.microsoft.com/office/drawing/2014/main" id="{38054201-731C-44FA-86FF-0F2959FAC092}"/>
                  </a:ext>
                </a:extLst>
              </p:cNvPr>
              <p:cNvSpPr/>
              <p:nvPr/>
            </p:nvSpPr>
            <p:spPr>
              <a:xfrm rot="16200000">
                <a:off x="8171721" y="2997200"/>
                <a:ext cx="263242" cy="262534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内容占位符 4">
              <a:extLst>
                <a:ext uri="{FF2B5EF4-FFF2-40B4-BE49-F238E27FC236}">
                  <a16:creationId xmlns:a16="http://schemas.microsoft.com/office/drawing/2014/main" id="{BC463570-7130-40EF-A1AB-C93DABDFF85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0697" y="2564904"/>
              <a:ext cx="7873245" cy="2578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78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285750" marR="0" lvl="0" indent="-28575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根本原因：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噪声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285750" marR="0" lvl="0" indent="-28575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类型：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577850" marR="0" lvl="1" indent="-28575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热（白）噪声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：由热噪声引起的差错是随机差错，或随机差错。是由电子热运动引起的，具有“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幅度小，不能够消除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”等特点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577850" marR="0" lvl="1" indent="-28575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冲击噪声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：引起的差错是突发差错，具有“呈突发状，常由外界因素引起，幅度可能相当大，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无法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靠提高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信噪比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来避免”，是</a:t>
              </a: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主要差错原因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36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025289" cy="5401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5.1.2  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差错的度量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信噪比（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Signal-to-noise ratio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SNR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grpSp>
        <p:nvGrpSpPr>
          <p:cNvPr id="14" name="组合 10">
            <a:extLst>
              <a:ext uri="{FF2B5EF4-FFF2-40B4-BE49-F238E27FC236}">
                <a16:creationId xmlns:a16="http://schemas.microsoft.com/office/drawing/2014/main" id="{6E284AAD-D649-4838-A2CA-5D016F9289A8}"/>
              </a:ext>
            </a:extLst>
          </p:cNvPr>
          <p:cNvGrpSpPr>
            <a:grpSpLocks/>
          </p:cNvGrpSpPr>
          <p:nvPr/>
        </p:nvGrpSpPr>
        <p:grpSpPr bwMode="auto">
          <a:xfrm>
            <a:off x="1703387" y="1969161"/>
            <a:ext cx="8785225" cy="3427412"/>
            <a:chOff x="543065" y="2563236"/>
            <a:chExt cx="7967647" cy="2609483"/>
          </a:xfrm>
        </p:grpSpPr>
        <p:grpSp>
          <p:nvGrpSpPr>
            <p:cNvPr id="15" name="组合 11">
              <a:extLst>
                <a:ext uri="{FF2B5EF4-FFF2-40B4-BE49-F238E27FC236}">
                  <a16:creationId xmlns:a16="http://schemas.microsoft.com/office/drawing/2014/main" id="{59CE1A71-B277-4506-9614-E273EFFF3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65" y="2563236"/>
              <a:ext cx="7967647" cy="2609483"/>
              <a:chOff x="709393" y="1772816"/>
              <a:chExt cx="7725216" cy="1456674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C5C207F-EEB3-4B69-B741-61603A3D286E}"/>
                  </a:ext>
                </a:extLst>
              </p:cNvPr>
              <p:cNvSpPr/>
              <p:nvPr/>
            </p:nvSpPr>
            <p:spPr>
              <a:xfrm>
                <a:off x="755459" y="1772816"/>
                <a:ext cx="7633083" cy="1440481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L 形 17">
                <a:extLst>
                  <a:ext uri="{FF2B5EF4-FFF2-40B4-BE49-F238E27FC236}">
                    <a16:creationId xmlns:a16="http://schemas.microsoft.com/office/drawing/2014/main" id="{DCA02177-3876-4192-839A-A78D8ACBBE50}"/>
                  </a:ext>
                </a:extLst>
              </p:cNvPr>
              <p:cNvSpPr/>
              <p:nvPr/>
            </p:nvSpPr>
            <p:spPr>
              <a:xfrm rot="5400000">
                <a:off x="696565" y="1785644"/>
                <a:ext cx="288096" cy="262440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 形 18">
                <a:extLst>
                  <a:ext uri="{FF2B5EF4-FFF2-40B4-BE49-F238E27FC236}">
                    <a16:creationId xmlns:a16="http://schemas.microsoft.com/office/drawing/2014/main" id="{1DAE1580-769B-4F09-B453-85D70C2E4DC2}"/>
                  </a:ext>
                </a:extLst>
              </p:cNvPr>
              <p:cNvSpPr/>
              <p:nvPr/>
            </p:nvSpPr>
            <p:spPr>
              <a:xfrm rot="16200000">
                <a:off x="8171823" y="2966704"/>
                <a:ext cx="263132" cy="262440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内容占位符 4">
              <a:extLst>
                <a:ext uri="{FF2B5EF4-FFF2-40B4-BE49-F238E27FC236}">
                  <a16:creationId xmlns:a16="http://schemas.microsoft.com/office/drawing/2014/main" id="{72FB960A-CAE8-4A43-BD72-A5E871DFE45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0697" y="2564904"/>
              <a:ext cx="7873245" cy="2578231"/>
            </a:xfrm>
            <a:prstGeom prst="rect">
              <a:avLst/>
            </a:prstGeom>
            <a:blipFill rotWithShape="0">
              <a:blip r:embed="rId2"/>
              <a:stretch>
                <a:fillRect l="-42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1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6690701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 sz="2200" b="1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altLang="zh-CN" dirty="0">
                <a:sym typeface="+mn-ea"/>
              </a:rPr>
              <a:t>5.2.2  </a:t>
            </a:r>
            <a:r>
              <a:rPr lang="zh-CN" altLang="en-US" dirty="0">
                <a:sym typeface="+mn-ea"/>
              </a:rPr>
              <a:t>差错的度量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误码率（</a:t>
            </a:r>
            <a:r>
              <a:rPr lang="en-US" altLang="zh-CN" dirty="0">
                <a:sym typeface="+mn-ea"/>
              </a:rPr>
              <a:t>Bit Error Rate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BER</a:t>
            </a:r>
            <a:r>
              <a:rPr lang="zh-CN" altLang="en-US" dirty="0">
                <a:sym typeface="+mn-ea"/>
              </a:rPr>
              <a:t>）</a:t>
            </a:r>
          </a:p>
        </p:txBody>
      </p:sp>
      <p:grpSp>
        <p:nvGrpSpPr>
          <p:cNvPr id="14" name="组合 16">
            <a:extLst>
              <a:ext uri="{FF2B5EF4-FFF2-40B4-BE49-F238E27FC236}">
                <a16:creationId xmlns:a16="http://schemas.microsoft.com/office/drawing/2014/main" id="{C19B70E5-9E15-4E8A-8240-5BD5EBA83884}"/>
              </a:ext>
            </a:extLst>
          </p:cNvPr>
          <p:cNvGrpSpPr>
            <a:grpSpLocks/>
          </p:cNvGrpSpPr>
          <p:nvPr/>
        </p:nvGrpSpPr>
        <p:grpSpPr bwMode="auto">
          <a:xfrm>
            <a:off x="1703387" y="1989138"/>
            <a:ext cx="8785225" cy="3427412"/>
            <a:chOff x="543065" y="2563236"/>
            <a:chExt cx="7967647" cy="2609044"/>
          </a:xfrm>
        </p:grpSpPr>
        <p:grpSp>
          <p:nvGrpSpPr>
            <p:cNvPr id="15" name="组合 17">
              <a:extLst>
                <a:ext uri="{FF2B5EF4-FFF2-40B4-BE49-F238E27FC236}">
                  <a16:creationId xmlns:a16="http://schemas.microsoft.com/office/drawing/2014/main" id="{4D4354ED-C57B-4A62-AFE8-CD1178554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65" y="2563236"/>
              <a:ext cx="7967647" cy="2609044"/>
              <a:chOff x="709393" y="1772816"/>
              <a:chExt cx="7725216" cy="145642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1C508E8-99BF-4A64-9411-CDC122098800}"/>
                  </a:ext>
                </a:extLst>
              </p:cNvPr>
              <p:cNvSpPr/>
              <p:nvPr/>
            </p:nvSpPr>
            <p:spPr>
              <a:xfrm>
                <a:off x="755459" y="1772816"/>
                <a:ext cx="7633083" cy="1440239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L 形 17">
                <a:extLst>
                  <a:ext uri="{FF2B5EF4-FFF2-40B4-BE49-F238E27FC236}">
                    <a16:creationId xmlns:a16="http://schemas.microsoft.com/office/drawing/2014/main" id="{5577123D-0638-47F2-8409-F74CBB659F35}"/>
                  </a:ext>
                </a:extLst>
              </p:cNvPr>
              <p:cNvSpPr/>
              <p:nvPr/>
            </p:nvSpPr>
            <p:spPr>
              <a:xfrm rot="5400000">
                <a:off x="696589" y="1785620"/>
                <a:ext cx="288048" cy="262440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 形 18">
                <a:extLst>
                  <a:ext uri="{FF2B5EF4-FFF2-40B4-BE49-F238E27FC236}">
                    <a16:creationId xmlns:a16="http://schemas.microsoft.com/office/drawing/2014/main" id="{EF403B81-D46B-4929-AC9C-AA28AE2FD991}"/>
                  </a:ext>
                </a:extLst>
              </p:cNvPr>
              <p:cNvSpPr/>
              <p:nvPr/>
            </p:nvSpPr>
            <p:spPr>
              <a:xfrm rot="16200000">
                <a:off x="8171845" y="2966481"/>
                <a:ext cx="263088" cy="262440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内容占位符 4">
              <a:extLst>
                <a:ext uri="{FF2B5EF4-FFF2-40B4-BE49-F238E27FC236}">
                  <a16:creationId xmlns:a16="http://schemas.microsoft.com/office/drawing/2014/main" id="{46DFE454-25D8-409B-BE65-E8D9A7CAB80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590697" y="2564904"/>
              <a:ext cx="7873245" cy="2578231"/>
            </a:xfrm>
            <a:prstGeom prst="rect">
              <a:avLst/>
            </a:prstGeom>
            <a:blipFill rotWithShape="0">
              <a:blip r:embed="rId3"/>
              <a:stretch>
                <a:fillRect l="-421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7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检错码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纠错码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374D1-E291-4D2D-8C0C-A8B85264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21" y="1973163"/>
            <a:ext cx="8760711" cy="37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3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检错码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纠错码</a:t>
            </a:r>
          </a:p>
        </p:txBody>
      </p:sp>
      <p:grpSp>
        <p:nvGrpSpPr>
          <p:cNvPr id="9" name="组合 9">
            <a:extLst>
              <a:ext uri="{FF2B5EF4-FFF2-40B4-BE49-F238E27FC236}">
                <a16:creationId xmlns:a16="http://schemas.microsoft.com/office/drawing/2014/main" id="{0D96FA5B-0F2F-4258-B747-F83B610B5C77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1983954"/>
            <a:ext cx="8785225" cy="1987550"/>
            <a:chOff x="709393" y="1772816"/>
            <a:chExt cx="7725216" cy="14872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1180317-FC4F-417C-B6B8-D625A26810FE}"/>
                </a:ext>
              </a:extLst>
            </p:cNvPr>
            <p:cNvSpPr/>
            <p:nvPr/>
          </p:nvSpPr>
          <p:spPr>
            <a:xfrm>
              <a:off x="755459" y="1772816"/>
              <a:ext cx="7633083" cy="1439755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L 形 10">
              <a:extLst>
                <a:ext uri="{FF2B5EF4-FFF2-40B4-BE49-F238E27FC236}">
                  <a16:creationId xmlns:a16="http://schemas.microsoft.com/office/drawing/2014/main" id="{ADAC55DC-2DD6-46DD-A92E-DF48A7A81B13}"/>
                </a:ext>
              </a:extLst>
            </p:cNvPr>
            <p:cNvSpPr/>
            <p:nvPr/>
          </p:nvSpPr>
          <p:spPr>
            <a:xfrm rot="5400000">
              <a:off x="696874" y="1785335"/>
              <a:ext cx="287476" cy="262440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L 形 11">
              <a:extLst>
                <a:ext uri="{FF2B5EF4-FFF2-40B4-BE49-F238E27FC236}">
                  <a16:creationId xmlns:a16="http://schemas.microsoft.com/office/drawing/2014/main" id="{B51994CC-8DD4-4FA4-9771-AC20B893AA56}"/>
                </a:ext>
              </a:extLst>
            </p:cNvPr>
            <p:cNvSpPr/>
            <p:nvPr/>
          </p:nvSpPr>
          <p:spPr>
            <a:xfrm rot="16200000">
              <a:off x="8171530" y="2997010"/>
              <a:ext cx="263718" cy="262440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5C196CDD-0A68-4574-8416-25E0C6F8AD4B}"/>
              </a:ext>
            </a:extLst>
          </p:cNvPr>
          <p:cNvSpPr txBox="1">
            <a:spLocks/>
          </p:cNvSpPr>
          <p:nvPr/>
        </p:nvSpPr>
        <p:spPr bwMode="auto">
          <a:xfrm>
            <a:off x="1755775" y="1985542"/>
            <a:ext cx="8680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校验和：常用于传输层，检错码</a:t>
            </a:r>
            <a:endParaRPr lang="en-US" altLang="zh-CN" b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奇偶校验：较简单，检错码</a:t>
            </a:r>
            <a:endParaRPr lang="en-US" altLang="zh-CN" b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循环冗余校验：较复杂，检错码</a:t>
            </a:r>
            <a:endParaRPr lang="en-US" altLang="zh-CN" b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海明码：纠错码</a:t>
            </a:r>
            <a:endParaRPr lang="en-US" altLang="zh-CN" b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FDC89C4-5B0C-4225-9BFE-5539B5D52D58}"/>
              </a:ext>
            </a:extLst>
          </p:cNvPr>
          <p:cNvGrpSpPr>
            <a:grpSpLocks/>
          </p:cNvGrpSpPr>
          <p:nvPr/>
        </p:nvGrpSpPr>
        <p:grpSpPr bwMode="auto">
          <a:xfrm>
            <a:off x="1703388" y="4287417"/>
            <a:ext cx="8785225" cy="1484312"/>
            <a:chOff x="709393" y="1772816"/>
            <a:chExt cx="7725216" cy="14872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82D9D1-C2F9-4F99-BA5A-189C8E3EAAC9}"/>
                </a:ext>
              </a:extLst>
            </p:cNvPr>
            <p:cNvSpPr/>
            <p:nvPr/>
          </p:nvSpPr>
          <p:spPr>
            <a:xfrm>
              <a:off x="755459" y="1772816"/>
              <a:ext cx="7633083" cy="1439552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 形 15">
              <a:extLst>
                <a:ext uri="{FF2B5EF4-FFF2-40B4-BE49-F238E27FC236}">
                  <a16:creationId xmlns:a16="http://schemas.microsoft.com/office/drawing/2014/main" id="{EC9D84B1-3E3F-4301-A9EE-140828F47932}"/>
                </a:ext>
              </a:extLst>
            </p:cNvPr>
            <p:cNvSpPr/>
            <p:nvPr/>
          </p:nvSpPr>
          <p:spPr>
            <a:xfrm rot="5400000">
              <a:off x="696657" y="1785552"/>
              <a:ext cx="287910" cy="262440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 形 16">
              <a:extLst>
                <a:ext uri="{FF2B5EF4-FFF2-40B4-BE49-F238E27FC236}">
                  <a16:creationId xmlns:a16="http://schemas.microsoft.com/office/drawing/2014/main" id="{9009C5C7-C32F-424A-9231-8F41A5FAAAAD}"/>
                </a:ext>
              </a:extLst>
            </p:cNvPr>
            <p:cNvSpPr/>
            <p:nvPr/>
          </p:nvSpPr>
          <p:spPr>
            <a:xfrm rot="16200000">
              <a:off x="8172159" y="2997639"/>
              <a:ext cx="262459" cy="262440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D866276A-7A0D-428B-8251-6A34FF534861}"/>
              </a:ext>
            </a:extLst>
          </p:cNvPr>
          <p:cNvSpPr txBox="1">
            <a:spLocks/>
          </p:cNvSpPr>
          <p:nvPr/>
        </p:nvSpPr>
        <p:spPr bwMode="auto">
          <a:xfrm>
            <a:off x="1755775" y="4290592"/>
            <a:ext cx="867886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差错检测和纠正技术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不能保证</a:t>
            </a: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接收方检测到所有的比特差错，即可能出现未检测到的比特差错，而接收方并未发现。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选择一个合适的差错检测方案使未检测到的情况发生的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概率很小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41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3" grpId="0" build="p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检错码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纠错码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6601CDF2-AFC0-4FB1-B3FD-E2A38998B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207" y="2498009"/>
            <a:ext cx="1584325" cy="369887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数据报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E57FD081-8C92-4485-9091-8E1765775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207" y="4442696"/>
            <a:ext cx="1800225" cy="415925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D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4B78EDCA-3206-402E-9FB8-C63A0B8D0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432" y="4442696"/>
            <a:ext cx="720725" cy="415925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EDC</a:t>
            </a: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E55F92AA-7A73-4B4A-B4AD-3CF1D5287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544" y="4109321"/>
            <a:ext cx="10096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zh-CN" altLang="en-US" sz="1600" b="1" i="0" u="none" strike="noStrike" kern="0" cap="none" spc="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数据位</a:t>
            </a:r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53DAB517-B835-48A4-9A2E-52AD39A0B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0207" y="4298234"/>
            <a:ext cx="431800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9">
            <a:extLst>
              <a:ext uri="{FF2B5EF4-FFF2-40B4-BE49-F238E27FC236}">
                <a16:creationId xmlns:a16="http://schemas.microsoft.com/office/drawing/2014/main" id="{DB4AACF8-488F-49FD-B11D-A50A34E82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1294" y="4298234"/>
            <a:ext cx="719138" cy="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E46A53BD-E634-4E21-B935-97B1B7AD1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369" y="1993184"/>
            <a:ext cx="0" cy="504825"/>
          </a:xfrm>
          <a:prstGeom prst="line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0C304FD9-0E8B-4A24-922F-041DD3309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369" y="2929809"/>
            <a:ext cx="0" cy="1223962"/>
          </a:xfrm>
          <a:prstGeom prst="line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AutoShape 24">
            <a:extLst>
              <a:ext uri="{FF2B5EF4-FFF2-40B4-BE49-F238E27FC236}">
                <a16:creationId xmlns:a16="http://schemas.microsoft.com/office/drawing/2014/main" id="{3ACB8485-9389-45CC-8C90-97FC571A92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24826" y="4226002"/>
            <a:ext cx="719138" cy="2879725"/>
          </a:xfrm>
          <a:prstGeom prst="can">
            <a:avLst>
              <a:gd name="adj" fmla="val 38320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有差错链路</a:t>
            </a:r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14EB821C-23D9-4AB4-82BF-5607DACA4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369" y="5666659"/>
            <a:ext cx="792163" cy="0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B62C81F2-2F2F-43C6-842D-BB5A1182E6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2369" y="4874496"/>
            <a:ext cx="0" cy="792163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64F3A372-5D4E-482F-9F57-6F7177BEA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82" y="4514134"/>
            <a:ext cx="1800225" cy="415925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   D</a:t>
            </a:r>
            <a:r>
              <a:rPr kumimoji="0" lang="en-US" altLang="zh-CN" sz="1800" b="1" i="0" u="none" strike="noStrike" kern="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E9FFD53C-9FDE-49A2-8E55-D47FF124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3907" y="4514134"/>
            <a:ext cx="792162" cy="415925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EDC</a:t>
            </a:r>
            <a:r>
              <a:rPr kumimoji="0" lang="en-US" altLang="zh-CN" sz="1800" b="1" i="0" u="none" strike="noStrike" kern="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AB8AD472-F135-412E-BC47-5BFA5F78C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4257" y="5666659"/>
            <a:ext cx="361950" cy="0"/>
          </a:xfrm>
          <a:prstGeom prst="line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Line 30">
            <a:extLst>
              <a:ext uri="{FF2B5EF4-FFF2-40B4-BE49-F238E27FC236}">
                <a16:creationId xmlns:a16="http://schemas.microsoft.com/office/drawing/2014/main" id="{D99B6C52-0556-4AB6-BC03-A5F5301A3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6207" y="4945934"/>
            <a:ext cx="0" cy="7207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1C688939-9F29-4898-AE16-923001802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019" y="2858371"/>
            <a:ext cx="1655763" cy="1368425"/>
          </a:xfrm>
          <a:prstGeom prst="flowChartDecision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D’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中的位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都正确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39" name="Line 33">
            <a:extLst>
              <a:ext uri="{FF2B5EF4-FFF2-40B4-BE49-F238E27FC236}">
                <a16:creationId xmlns:a16="http://schemas.microsoft.com/office/drawing/2014/main" id="{A6755AE5-0AAE-4664-B8F6-3740AFB19E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9694" y="4226796"/>
            <a:ext cx="0" cy="287338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Text Box 34">
            <a:extLst>
              <a:ext uri="{FF2B5EF4-FFF2-40B4-BE49-F238E27FC236}">
                <a16:creationId xmlns:a16="http://schemas.microsoft.com/office/drawing/2014/main" id="{83147D93-72F4-4076-87A5-F6C8565F5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094" y="2318621"/>
            <a:ext cx="1800225" cy="415925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数据报</a:t>
            </a:r>
          </a:p>
        </p:txBody>
      </p:sp>
      <p:sp>
        <p:nvSpPr>
          <p:cNvPr id="41" name="Line 35">
            <a:extLst>
              <a:ext uri="{FF2B5EF4-FFF2-40B4-BE49-F238E27FC236}">
                <a16:creationId xmlns:a16="http://schemas.microsoft.com/office/drawing/2014/main" id="{FE5E3A45-CD0C-43B5-8925-CF7CB188F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9694" y="2713909"/>
            <a:ext cx="0" cy="144462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36">
            <a:extLst>
              <a:ext uri="{FF2B5EF4-FFF2-40B4-BE49-F238E27FC236}">
                <a16:creationId xmlns:a16="http://schemas.microsoft.com/office/drawing/2014/main" id="{036B1B02-DC70-457F-BCF2-06447C33C7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86207" y="1813796"/>
            <a:ext cx="0" cy="5048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Text Box 37">
            <a:extLst>
              <a:ext uri="{FF2B5EF4-FFF2-40B4-BE49-F238E27FC236}">
                <a16:creationId xmlns:a16="http://schemas.microsoft.com/office/drawing/2014/main" id="{4825F413-2269-4C21-869F-F46BD5B94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169" y="2752009"/>
            <a:ext cx="4683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4" name="Line 38">
            <a:extLst>
              <a:ext uri="{FF2B5EF4-FFF2-40B4-BE49-F238E27FC236}">
                <a16:creationId xmlns:a16="http://schemas.microsoft.com/office/drawing/2014/main" id="{A70732C0-A96B-44B9-A686-628A70BFC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76782" y="3533059"/>
            <a:ext cx="1401762" cy="9525"/>
          </a:xfrm>
          <a:prstGeom prst="line">
            <a:avLst/>
          </a:prstGeom>
          <a:noFill/>
          <a:ln w="19050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Text Box 39">
            <a:extLst>
              <a:ext uri="{FF2B5EF4-FFF2-40B4-BE49-F238E27FC236}">
                <a16:creationId xmlns:a16="http://schemas.microsoft.com/office/drawing/2014/main" id="{A9B924E9-33A5-4CEA-B59D-C66364C21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219" y="3110784"/>
            <a:ext cx="3238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6" name="Text Box 40">
            <a:extLst>
              <a:ext uri="{FF2B5EF4-FFF2-40B4-BE49-F238E27FC236}">
                <a16:creationId xmlns:a16="http://schemas.microsoft.com/office/drawing/2014/main" id="{A8195512-1F89-403D-974D-BE829419C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632" y="3540996"/>
            <a:ext cx="1355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检测到错误</a:t>
            </a:r>
          </a:p>
        </p:txBody>
      </p:sp>
      <p:sp>
        <p:nvSpPr>
          <p:cNvPr id="47" name="椭圆 1">
            <a:extLst>
              <a:ext uri="{FF2B5EF4-FFF2-40B4-BE49-F238E27FC236}">
                <a16:creationId xmlns:a16="http://schemas.microsoft.com/office/drawing/2014/main" id="{BCBDB290-21BA-4C5A-B5F8-E409487CC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994" y="4298234"/>
            <a:ext cx="971550" cy="6477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8" name="直接箭头连接符 3">
            <a:extLst>
              <a:ext uri="{FF2B5EF4-FFF2-40B4-BE49-F238E27FC236}">
                <a16:creationId xmlns:a16="http://schemas.microsoft.com/office/drawing/2014/main" id="{6D1C19F3-53F9-4262-89A5-963583C49E36}"/>
              </a:ext>
            </a:extLst>
          </p:cNvPr>
          <p:cNvCxnSpPr>
            <a:cxnSpLocks noChangeShapeType="1"/>
            <a:stCxn id="47" idx="5"/>
          </p:cNvCxnSpPr>
          <p:nvPr/>
        </p:nvCxnSpPr>
        <p:spPr bwMode="auto">
          <a:xfrm flipH="1">
            <a:off x="3592007" y="4850684"/>
            <a:ext cx="2125662" cy="815975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5">
            <a:extLst>
              <a:ext uri="{FF2B5EF4-FFF2-40B4-BE49-F238E27FC236}">
                <a16:creationId xmlns:a16="http://schemas.microsoft.com/office/drawing/2014/main" id="{3B9970D2-71A0-480B-9403-C826D5D87E45}"/>
              </a:ext>
            </a:extLst>
          </p:cNvPr>
          <p:cNvCxnSpPr>
            <a:cxnSpLocks noChangeShapeType="1"/>
            <a:stCxn id="47" idx="1"/>
            <a:endCxn id="50" idx="2"/>
          </p:cNvCxnSpPr>
          <p:nvPr/>
        </p:nvCxnSpPr>
        <p:spPr bwMode="auto">
          <a:xfrm flipV="1">
            <a:off x="5031869" y="3923584"/>
            <a:ext cx="1588" cy="4699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文本框 6">
            <a:extLst>
              <a:ext uri="{FF2B5EF4-FFF2-40B4-BE49-F238E27FC236}">
                <a16:creationId xmlns:a16="http://schemas.microsoft.com/office/drawing/2014/main" id="{862F022F-C7BC-48FD-A209-4F589EAD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844" y="3215559"/>
            <a:ext cx="1165225" cy="708025"/>
          </a:xfrm>
          <a:prstGeom prst="rect">
            <a:avLst/>
          </a:prstGeom>
          <a:solidFill>
            <a:srgbClr val="C0D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怎么设计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EDC?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33">
            <a:extLst>
              <a:ext uri="{FF2B5EF4-FFF2-40B4-BE49-F238E27FC236}">
                <a16:creationId xmlns:a16="http://schemas.microsoft.com/office/drawing/2014/main" id="{81C5FA3C-1E67-4635-A1E4-8C943C4ECB72}"/>
              </a:ext>
            </a:extLst>
          </p:cNvPr>
          <p:cNvCxnSpPr>
            <a:cxnSpLocks noChangeShapeType="1"/>
            <a:stCxn id="52" idx="3"/>
          </p:cNvCxnSpPr>
          <p:nvPr/>
        </p:nvCxnSpPr>
        <p:spPr bwMode="auto">
          <a:xfrm flipH="1">
            <a:off x="7086094" y="3820396"/>
            <a:ext cx="409575" cy="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椭圆 34">
            <a:extLst>
              <a:ext uri="{FF2B5EF4-FFF2-40B4-BE49-F238E27FC236}">
                <a16:creationId xmlns:a16="http://schemas.microsoft.com/office/drawing/2014/main" id="{DAE56448-757C-4A5C-B02B-EAE5406A4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407" y="3137771"/>
            <a:ext cx="1333500" cy="800100"/>
          </a:xfrm>
          <a:prstGeom prst="ellipse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37">
            <a:extLst>
              <a:ext uri="{FF2B5EF4-FFF2-40B4-BE49-F238E27FC236}">
                <a16:creationId xmlns:a16="http://schemas.microsoft.com/office/drawing/2014/main" id="{129C762A-F5B3-4843-974C-D34B44859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744" y="3228259"/>
            <a:ext cx="1403350" cy="708025"/>
          </a:xfrm>
          <a:prstGeom prst="rect">
            <a:avLst/>
          </a:prstGeom>
          <a:solidFill>
            <a:srgbClr val="C0D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怎么设计检错规则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0F0DE7-3A69-4754-94E1-7735413D5860}"/>
              </a:ext>
            </a:extLst>
          </p:cNvPr>
          <p:cNvCxnSpPr/>
          <p:nvPr/>
        </p:nvCxnSpPr>
        <p:spPr>
          <a:xfrm>
            <a:off x="2728407" y="2121771"/>
            <a:ext cx="0" cy="309721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stealth" w="lg" len="lg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434746E-1B41-4E4F-94CE-E7F9EE619AB8}"/>
              </a:ext>
            </a:extLst>
          </p:cNvPr>
          <p:cNvCxnSpPr/>
          <p:nvPr/>
        </p:nvCxnSpPr>
        <p:spPr>
          <a:xfrm>
            <a:off x="10289669" y="2209084"/>
            <a:ext cx="0" cy="309721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stealth" w="lg" len="lg"/>
            <a:tailEnd type="none" w="lg" len="lg"/>
          </a:ln>
          <a:effectLst/>
        </p:spPr>
      </p:cxnSp>
      <p:sp>
        <p:nvSpPr>
          <p:cNvPr id="56" name="文本框 56">
            <a:extLst>
              <a:ext uri="{FF2B5EF4-FFF2-40B4-BE49-F238E27FC236}">
                <a16:creationId xmlns:a16="http://schemas.microsoft.com/office/drawing/2014/main" id="{0B947EA6-3515-4103-BFEA-E94D505AA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732" y="3080621"/>
            <a:ext cx="461962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信道编码</a:t>
            </a:r>
          </a:p>
        </p:txBody>
      </p:sp>
      <p:sp>
        <p:nvSpPr>
          <p:cNvPr id="57" name="文本框 57">
            <a:extLst>
              <a:ext uri="{FF2B5EF4-FFF2-40B4-BE49-F238E27FC236}">
                <a16:creationId xmlns:a16="http://schemas.microsoft.com/office/drawing/2014/main" id="{91D14F49-5EED-4BB7-A0DF-E8020514B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1732" y="3067921"/>
            <a:ext cx="461962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信道解码</a:t>
            </a:r>
          </a:p>
        </p:txBody>
      </p:sp>
    </p:spTree>
    <p:extLst>
      <p:ext uri="{BB962C8B-B14F-4D97-AF65-F5344CB8AC3E}">
        <p14:creationId xmlns:p14="http://schemas.microsoft.com/office/powerpoint/2010/main" val="17592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上章总结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FDADE60-8A6C-4216-B2F3-01FE6474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" y="3669541"/>
            <a:ext cx="1131570" cy="4603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网络层</a:t>
            </a:r>
          </a:p>
        </p:txBody>
      </p: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C9C10AC0-B35D-4F08-8A55-F3DDF30A4107}"/>
              </a:ext>
            </a:extLst>
          </p:cNvPr>
          <p:cNvSpPr/>
          <p:nvPr/>
        </p:nvSpPr>
        <p:spPr>
          <a:xfrm>
            <a:off x="2235835" y="2038861"/>
            <a:ext cx="285750" cy="38671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BA5D35D-2948-421D-9397-2CF8C7B46B6D}"/>
              </a:ext>
            </a:extLst>
          </p:cNvPr>
          <p:cNvGrpSpPr/>
          <p:nvPr/>
        </p:nvGrpSpPr>
        <p:grpSpPr>
          <a:xfrm>
            <a:off x="2807335" y="1214314"/>
            <a:ext cx="3806190" cy="1955800"/>
            <a:chOff x="4161" y="1779"/>
            <a:chExt cx="5994" cy="3080"/>
          </a:xfrm>
        </p:grpSpPr>
        <p:sp>
          <p:nvSpPr>
            <p:cNvPr id="83" name="文本框 18">
              <a:extLst>
                <a:ext uri="{FF2B5EF4-FFF2-40B4-BE49-F238E27FC236}">
                  <a16:creationId xmlns:a16="http://schemas.microsoft.com/office/drawing/2014/main" id="{71F10945-AE24-486D-B958-4DDA46EBB8E5}"/>
                </a:ext>
              </a:extLst>
            </p:cNvPr>
            <p:cNvSpPr txBox="1"/>
            <p:nvPr/>
          </p:nvSpPr>
          <p:spPr>
            <a:xfrm>
              <a:off x="4161" y="2964"/>
              <a:ext cx="1435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IP地址</a:t>
              </a:r>
            </a:p>
          </p:txBody>
        </p:sp>
        <p:sp>
          <p:nvSpPr>
            <p:cNvPr id="85" name="左大括号 84">
              <a:extLst>
                <a:ext uri="{FF2B5EF4-FFF2-40B4-BE49-F238E27FC236}">
                  <a16:creationId xmlns:a16="http://schemas.microsoft.com/office/drawing/2014/main" id="{3956945D-BC31-4974-B84B-631A1EA3CF94}"/>
                </a:ext>
              </a:extLst>
            </p:cNvPr>
            <p:cNvSpPr/>
            <p:nvPr/>
          </p:nvSpPr>
          <p:spPr>
            <a:xfrm>
              <a:off x="5555" y="1796"/>
              <a:ext cx="175" cy="284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文本框 4">
              <a:extLst>
                <a:ext uri="{FF2B5EF4-FFF2-40B4-BE49-F238E27FC236}">
                  <a16:creationId xmlns:a16="http://schemas.microsoft.com/office/drawing/2014/main" id="{8DD298C2-D599-4B3A-93CB-7DA7E191C7C0}"/>
                </a:ext>
              </a:extLst>
            </p:cNvPr>
            <p:cNvSpPr txBox="1"/>
            <p:nvPr/>
          </p:nvSpPr>
          <p:spPr>
            <a:xfrm>
              <a:off x="5733" y="1779"/>
              <a:ext cx="4422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标准分类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IP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地址（二级结构）</a:t>
              </a:r>
            </a:p>
          </p:txBody>
        </p:sp>
        <p:sp>
          <p:nvSpPr>
            <p:cNvPr id="87" name="文本框 39">
              <a:extLst>
                <a:ext uri="{FF2B5EF4-FFF2-40B4-BE49-F238E27FC236}">
                  <a16:creationId xmlns:a16="http://schemas.microsoft.com/office/drawing/2014/main" id="{536938B9-C944-4E5F-82B3-BAE6FA070171}"/>
                </a:ext>
              </a:extLst>
            </p:cNvPr>
            <p:cNvSpPr txBox="1"/>
            <p:nvPr/>
          </p:nvSpPr>
          <p:spPr>
            <a:xfrm>
              <a:off x="5733" y="2776"/>
              <a:ext cx="442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划分子网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IP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地址（三级结构）</a:t>
              </a:r>
            </a:p>
          </p:txBody>
        </p:sp>
        <p:sp>
          <p:nvSpPr>
            <p:cNvPr id="88" name="文本框 42">
              <a:extLst>
                <a:ext uri="{FF2B5EF4-FFF2-40B4-BE49-F238E27FC236}">
                  <a16:creationId xmlns:a16="http://schemas.microsoft.com/office/drawing/2014/main" id="{3396DA5B-9769-4080-9B80-C5DFF1D69D41}"/>
                </a:ext>
              </a:extLst>
            </p:cNvPr>
            <p:cNvSpPr txBox="1"/>
            <p:nvPr/>
          </p:nvSpPr>
          <p:spPr>
            <a:xfrm>
              <a:off x="5730" y="3881"/>
              <a:ext cx="407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CIDR IP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地址（二级结构）</a:t>
              </a:r>
            </a:p>
          </p:txBody>
        </p:sp>
        <p:sp>
          <p:nvSpPr>
            <p:cNvPr id="89" name="文本框 43">
              <a:extLst>
                <a:ext uri="{FF2B5EF4-FFF2-40B4-BE49-F238E27FC236}">
                  <a16:creationId xmlns:a16="http://schemas.microsoft.com/office/drawing/2014/main" id="{2FF82C98-A66B-4A7A-BD75-6359EE254337}"/>
                </a:ext>
              </a:extLst>
            </p:cNvPr>
            <p:cNvSpPr txBox="1"/>
            <p:nvPr/>
          </p:nvSpPr>
          <p:spPr>
            <a:xfrm>
              <a:off x="5735" y="4326"/>
              <a:ext cx="284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NAT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地址转换技术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7092197-69D4-438C-8117-553E126E9AD1}"/>
              </a:ext>
            </a:extLst>
          </p:cNvPr>
          <p:cNvGrpSpPr/>
          <p:nvPr/>
        </p:nvGrpSpPr>
        <p:grpSpPr>
          <a:xfrm>
            <a:off x="6576060" y="1090806"/>
            <a:ext cx="3239770" cy="621665"/>
            <a:chOff x="10096" y="1584"/>
            <a:chExt cx="5102" cy="979"/>
          </a:xfrm>
        </p:grpSpPr>
        <p:sp>
          <p:nvSpPr>
            <p:cNvPr id="91" name="左大括号 90">
              <a:extLst>
                <a:ext uri="{FF2B5EF4-FFF2-40B4-BE49-F238E27FC236}">
                  <a16:creationId xmlns:a16="http://schemas.microsoft.com/office/drawing/2014/main" id="{D32F69B7-6944-4955-AEF0-88B8082B41AC}"/>
                </a:ext>
              </a:extLst>
            </p:cNvPr>
            <p:cNvSpPr/>
            <p:nvPr/>
          </p:nvSpPr>
          <p:spPr>
            <a:xfrm>
              <a:off x="10096" y="1779"/>
              <a:ext cx="113" cy="58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2" name="文本框 44">
              <a:extLst>
                <a:ext uri="{FF2B5EF4-FFF2-40B4-BE49-F238E27FC236}">
                  <a16:creationId xmlns:a16="http://schemas.microsoft.com/office/drawing/2014/main" id="{D998CD16-B638-46EA-B791-27AA791E1E79}"/>
                </a:ext>
              </a:extLst>
            </p:cNvPr>
            <p:cNvSpPr txBox="1"/>
            <p:nvPr/>
          </p:nvSpPr>
          <p:spPr>
            <a:xfrm>
              <a:off x="10176" y="1584"/>
              <a:ext cx="5022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A/B/C/D/E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五类标准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IP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地址的划分</a:t>
              </a:r>
            </a:p>
          </p:txBody>
        </p:sp>
        <p:sp>
          <p:nvSpPr>
            <p:cNvPr id="93" name="文本框 46">
              <a:extLst>
                <a:ext uri="{FF2B5EF4-FFF2-40B4-BE49-F238E27FC236}">
                  <a16:creationId xmlns:a16="http://schemas.microsoft.com/office/drawing/2014/main" id="{B1167EBA-2FD4-4B2F-92A8-078E18956D61}"/>
                </a:ext>
              </a:extLst>
            </p:cNvPr>
            <p:cNvSpPr txBox="1"/>
            <p:nvPr/>
          </p:nvSpPr>
          <p:spPr>
            <a:xfrm>
              <a:off x="10151" y="2031"/>
              <a:ext cx="502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某些特殊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IP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地址的作用</a:t>
              </a: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AB27BA5-FD5B-488F-BBE0-A4A4E2239177}"/>
              </a:ext>
            </a:extLst>
          </p:cNvPr>
          <p:cNvGrpSpPr/>
          <p:nvPr/>
        </p:nvGrpSpPr>
        <p:grpSpPr>
          <a:xfrm>
            <a:off x="6529705" y="1628651"/>
            <a:ext cx="4006850" cy="906145"/>
            <a:chOff x="10023" y="2431"/>
            <a:chExt cx="6310" cy="1427"/>
          </a:xfrm>
        </p:grpSpPr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4D946BBB-3A49-4130-A0B5-E76B31412B15}"/>
                </a:ext>
              </a:extLst>
            </p:cNvPr>
            <p:cNvSpPr/>
            <p:nvPr/>
          </p:nvSpPr>
          <p:spPr>
            <a:xfrm>
              <a:off x="10096" y="2564"/>
              <a:ext cx="113" cy="104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6" name="文本框 48">
              <a:extLst>
                <a:ext uri="{FF2B5EF4-FFF2-40B4-BE49-F238E27FC236}">
                  <a16:creationId xmlns:a16="http://schemas.microsoft.com/office/drawing/2014/main" id="{BA80F4B6-093B-4761-AD06-EA4AB2F3B73F}"/>
                </a:ext>
              </a:extLst>
            </p:cNvPr>
            <p:cNvSpPr txBox="1"/>
            <p:nvPr/>
          </p:nvSpPr>
          <p:spPr>
            <a:xfrm>
              <a:off x="10131" y="2431"/>
              <a:ext cx="280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子网划分的原因</a:t>
              </a:r>
            </a:p>
          </p:txBody>
        </p:sp>
        <p:sp>
          <p:nvSpPr>
            <p:cNvPr id="97" name="文本框 49">
              <a:extLst>
                <a:ext uri="{FF2B5EF4-FFF2-40B4-BE49-F238E27FC236}">
                  <a16:creationId xmlns:a16="http://schemas.microsoft.com/office/drawing/2014/main" id="{37FA1611-3738-4937-8406-2BCA4C2D2EA1}"/>
                </a:ext>
              </a:extLst>
            </p:cNvPr>
            <p:cNvSpPr txBox="1"/>
            <p:nvPr/>
          </p:nvSpPr>
          <p:spPr>
            <a:xfrm>
              <a:off x="10171" y="2854"/>
              <a:ext cx="6162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子网划分的方式（子网掩码、子网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IP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）</a:t>
              </a:r>
            </a:p>
          </p:txBody>
        </p:sp>
        <p:sp>
          <p:nvSpPr>
            <p:cNvPr id="98" name="文本框 50">
              <a:extLst>
                <a:ext uri="{FF2B5EF4-FFF2-40B4-BE49-F238E27FC236}">
                  <a16:creationId xmlns:a16="http://schemas.microsoft.com/office/drawing/2014/main" id="{1AC1F1FF-7725-424D-9814-C8CFBA3C973D}"/>
                </a:ext>
              </a:extLst>
            </p:cNvPr>
            <p:cNvSpPr txBox="1"/>
            <p:nvPr/>
          </p:nvSpPr>
          <p:spPr>
            <a:xfrm>
              <a:off x="10023" y="3326"/>
              <a:ext cx="2737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不均等子网划分</a:t>
              </a: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F6B418D0-CFC5-44BC-9BFF-47958A0210CB}"/>
              </a:ext>
            </a:extLst>
          </p:cNvPr>
          <p:cNvGrpSpPr/>
          <p:nvPr/>
        </p:nvGrpSpPr>
        <p:grpSpPr>
          <a:xfrm>
            <a:off x="6233795" y="2468756"/>
            <a:ext cx="2174875" cy="612140"/>
            <a:chOff x="9557" y="3754"/>
            <a:chExt cx="3425" cy="964"/>
          </a:xfrm>
        </p:grpSpPr>
        <p:sp>
          <p:nvSpPr>
            <p:cNvPr id="100" name="左大括号 99">
              <a:extLst>
                <a:ext uri="{FF2B5EF4-FFF2-40B4-BE49-F238E27FC236}">
                  <a16:creationId xmlns:a16="http://schemas.microsoft.com/office/drawing/2014/main" id="{1859E78C-4D3E-4D4B-823E-ED192B89184A}"/>
                </a:ext>
              </a:extLst>
            </p:cNvPr>
            <p:cNvSpPr/>
            <p:nvPr/>
          </p:nvSpPr>
          <p:spPr>
            <a:xfrm>
              <a:off x="9557" y="3851"/>
              <a:ext cx="115" cy="55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1" name="文本框 52">
              <a:extLst>
                <a:ext uri="{FF2B5EF4-FFF2-40B4-BE49-F238E27FC236}">
                  <a16:creationId xmlns:a16="http://schemas.microsoft.com/office/drawing/2014/main" id="{32E4C862-6CCA-4695-B33C-5E9A1EE7BA36}"/>
                </a:ext>
              </a:extLst>
            </p:cNvPr>
            <p:cNvSpPr txBox="1"/>
            <p:nvPr/>
          </p:nvSpPr>
          <p:spPr>
            <a:xfrm>
              <a:off x="9672" y="4186"/>
              <a:ext cx="331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CIDR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划分子网的方式</a:t>
              </a:r>
            </a:p>
          </p:txBody>
        </p:sp>
        <p:sp>
          <p:nvSpPr>
            <p:cNvPr id="102" name="文本框 53">
              <a:extLst>
                <a:ext uri="{FF2B5EF4-FFF2-40B4-BE49-F238E27FC236}">
                  <a16:creationId xmlns:a16="http://schemas.microsoft.com/office/drawing/2014/main" id="{4E0926FF-9AD5-4560-8302-6B657FF7D93E}"/>
                </a:ext>
              </a:extLst>
            </p:cNvPr>
            <p:cNvSpPr txBox="1"/>
            <p:nvPr/>
          </p:nvSpPr>
          <p:spPr>
            <a:xfrm>
              <a:off x="9672" y="3754"/>
              <a:ext cx="331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引入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CIDR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的原因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153135A-6549-4350-B916-C9615A43F296}"/>
              </a:ext>
            </a:extLst>
          </p:cNvPr>
          <p:cNvGrpSpPr/>
          <p:nvPr/>
        </p:nvGrpSpPr>
        <p:grpSpPr>
          <a:xfrm>
            <a:off x="2804160" y="3308226"/>
            <a:ext cx="4114800" cy="783590"/>
            <a:chOff x="4416" y="5076"/>
            <a:chExt cx="6480" cy="1234"/>
          </a:xfrm>
        </p:grpSpPr>
        <p:sp>
          <p:nvSpPr>
            <p:cNvPr id="104" name="左大括号 103">
              <a:extLst>
                <a:ext uri="{FF2B5EF4-FFF2-40B4-BE49-F238E27FC236}">
                  <a16:creationId xmlns:a16="http://schemas.microsoft.com/office/drawing/2014/main" id="{A06E7C8A-6E13-4762-8201-E1425684D714}"/>
                </a:ext>
              </a:extLst>
            </p:cNvPr>
            <p:cNvSpPr/>
            <p:nvPr/>
          </p:nvSpPr>
          <p:spPr>
            <a:xfrm>
              <a:off x="5849" y="5326"/>
              <a:ext cx="195" cy="79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5" name="矩形 4">
              <a:extLst>
                <a:ext uri="{FF2B5EF4-FFF2-40B4-BE49-F238E27FC236}">
                  <a16:creationId xmlns:a16="http://schemas.microsoft.com/office/drawing/2014/main" id="{82B48CAD-711E-4A92-AA78-8CB91638FC9F}"/>
                </a:ext>
              </a:extLst>
            </p:cNvPr>
            <p:cNvSpPr/>
            <p:nvPr/>
          </p:nvSpPr>
          <p:spPr>
            <a:xfrm>
              <a:off x="4416" y="5501"/>
              <a:ext cx="1071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IP分组</a:t>
              </a:r>
            </a:p>
          </p:txBody>
        </p:sp>
        <p:sp>
          <p:nvSpPr>
            <p:cNvPr id="106" name="文本框 54">
              <a:extLst>
                <a:ext uri="{FF2B5EF4-FFF2-40B4-BE49-F238E27FC236}">
                  <a16:creationId xmlns:a16="http://schemas.microsoft.com/office/drawing/2014/main" id="{818E6C55-3080-433B-A3C8-8C7B109934CD}"/>
                </a:ext>
              </a:extLst>
            </p:cNvPr>
            <p:cNvSpPr txBox="1"/>
            <p:nvPr/>
          </p:nvSpPr>
          <p:spPr>
            <a:xfrm>
              <a:off x="6036" y="5076"/>
              <a:ext cx="486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IP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分组头格式及各数据域的含义</a:t>
              </a:r>
            </a:p>
          </p:txBody>
        </p:sp>
        <p:sp>
          <p:nvSpPr>
            <p:cNvPr id="107" name="文本框 55">
              <a:extLst>
                <a:ext uri="{FF2B5EF4-FFF2-40B4-BE49-F238E27FC236}">
                  <a16:creationId xmlns:a16="http://schemas.microsoft.com/office/drawing/2014/main" id="{2D60B0B1-ECCF-4A38-8F50-FFC7536F326E}"/>
                </a:ext>
              </a:extLst>
            </p:cNvPr>
            <p:cNvSpPr txBox="1"/>
            <p:nvPr/>
          </p:nvSpPr>
          <p:spPr>
            <a:xfrm>
              <a:off x="6036" y="5776"/>
              <a:ext cx="3183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IP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分组的分段与组装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43E79A0-E091-4BE0-AF38-5A256EE2502C}"/>
              </a:ext>
            </a:extLst>
          </p:cNvPr>
          <p:cNvGrpSpPr/>
          <p:nvPr/>
        </p:nvGrpSpPr>
        <p:grpSpPr>
          <a:xfrm>
            <a:off x="5768340" y="3584451"/>
            <a:ext cx="2101850" cy="634365"/>
            <a:chOff x="9084" y="5511"/>
            <a:chExt cx="3310" cy="999"/>
          </a:xfrm>
        </p:grpSpPr>
        <p:sp>
          <p:nvSpPr>
            <p:cNvPr id="109" name="左大括号 108">
              <a:extLst>
                <a:ext uri="{FF2B5EF4-FFF2-40B4-BE49-F238E27FC236}">
                  <a16:creationId xmlns:a16="http://schemas.microsoft.com/office/drawing/2014/main" id="{8D855225-D9F0-44B9-885F-07DD592650B1}"/>
                </a:ext>
              </a:extLst>
            </p:cNvPr>
            <p:cNvSpPr/>
            <p:nvPr/>
          </p:nvSpPr>
          <p:spPr>
            <a:xfrm>
              <a:off x="9084" y="5721"/>
              <a:ext cx="135" cy="59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0" name="文本框 56">
              <a:extLst>
                <a:ext uri="{FF2B5EF4-FFF2-40B4-BE49-F238E27FC236}">
                  <a16:creationId xmlns:a16="http://schemas.microsoft.com/office/drawing/2014/main" id="{BCA3B997-FB3F-4FD2-A62A-EEB7743524E2}"/>
                </a:ext>
              </a:extLst>
            </p:cNvPr>
            <p:cNvSpPr txBox="1"/>
            <p:nvPr/>
          </p:nvSpPr>
          <p:spPr>
            <a:xfrm>
              <a:off x="9194" y="5511"/>
              <a:ext cx="170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怎么计算</a:t>
              </a:r>
            </a:p>
          </p:txBody>
        </p:sp>
        <p:sp>
          <p:nvSpPr>
            <p:cNvPr id="111" name="文本框 57">
              <a:extLst>
                <a:ext uri="{FF2B5EF4-FFF2-40B4-BE49-F238E27FC236}">
                  <a16:creationId xmlns:a16="http://schemas.microsoft.com/office/drawing/2014/main" id="{26AC0A8D-A293-4CEE-97A5-C0E9AFDD5D99}"/>
                </a:ext>
              </a:extLst>
            </p:cNvPr>
            <p:cNvSpPr txBox="1"/>
            <p:nvPr/>
          </p:nvSpPr>
          <p:spPr>
            <a:xfrm>
              <a:off x="9186" y="5976"/>
              <a:ext cx="3208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标识、标志、段偏移</a:t>
              </a: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5F2579F-3DC3-4016-AF05-D76C813A3D19}"/>
              </a:ext>
            </a:extLst>
          </p:cNvPr>
          <p:cNvGrpSpPr/>
          <p:nvPr/>
        </p:nvGrpSpPr>
        <p:grpSpPr>
          <a:xfrm>
            <a:off x="6787515" y="3094231"/>
            <a:ext cx="2139950" cy="639445"/>
            <a:chOff x="10689" y="4739"/>
            <a:chExt cx="3370" cy="1007"/>
          </a:xfrm>
        </p:grpSpPr>
        <p:sp>
          <p:nvSpPr>
            <p:cNvPr id="113" name="左大括号 112">
              <a:extLst>
                <a:ext uri="{FF2B5EF4-FFF2-40B4-BE49-F238E27FC236}">
                  <a16:creationId xmlns:a16="http://schemas.microsoft.com/office/drawing/2014/main" id="{8014B43E-0D92-4C8C-BDED-514A019342CB}"/>
                </a:ext>
              </a:extLst>
            </p:cNvPr>
            <p:cNvSpPr/>
            <p:nvPr/>
          </p:nvSpPr>
          <p:spPr>
            <a:xfrm>
              <a:off x="10689" y="4906"/>
              <a:ext cx="118" cy="65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4" name="文本框 59">
              <a:extLst>
                <a:ext uri="{FF2B5EF4-FFF2-40B4-BE49-F238E27FC236}">
                  <a16:creationId xmlns:a16="http://schemas.microsoft.com/office/drawing/2014/main" id="{B83EEA66-0DCA-4D1A-814C-A80EA7061E73}"/>
                </a:ext>
              </a:extLst>
            </p:cNvPr>
            <p:cNvSpPr txBox="1"/>
            <p:nvPr/>
          </p:nvSpPr>
          <p:spPr>
            <a:xfrm>
              <a:off x="10751" y="4739"/>
              <a:ext cx="3308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分组头长度、总长度</a:t>
              </a:r>
            </a:p>
          </p:txBody>
        </p:sp>
        <p:sp>
          <p:nvSpPr>
            <p:cNvPr id="115" name="文本框 60">
              <a:extLst>
                <a:ext uri="{FF2B5EF4-FFF2-40B4-BE49-F238E27FC236}">
                  <a16:creationId xmlns:a16="http://schemas.microsoft.com/office/drawing/2014/main" id="{F90693F9-63FD-49E2-B6B5-90BFAF766A70}"/>
                </a:ext>
              </a:extLst>
            </p:cNvPr>
            <p:cNvSpPr txBox="1"/>
            <p:nvPr/>
          </p:nvSpPr>
          <p:spPr>
            <a:xfrm>
              <a:off x="10719" y="5214"/>
              <a:ext cx="331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生存时间、头校验和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E2E7F93C-8834-4C31-9114-D4854A061469}"/>
              </a:ext>
            </a:extLst>
          </p:cNvPr>
          <p:cNvGrpSpPr/>
          <p:nvPr/>
        </p:nvGrpSpPr>
        <p:grpSpPr>
          <a:xfrm>
            <a:off x="2800985" y="5645661"/>
            <a:ext cx="3571240" cy="748665"/>
            <a:chOff x="4411" y="8757"/>
            <a:chExt cx="5624" cy="1179"/>
          </a:xfrm>
        </p:grpSpPr>
        <p:sp>
          <p:nvSpPr>
            <p:cNvPr id="117" name="文本框 40">
              <a:extLst>
                <a:ext uri="{FF2B5EF4-FFF2-40B4-BE49-F238E27FC236}">
                  <a16:creationId xmlns:a16="http://schemas.microsoft.com/office/drawing/2014/main" id="{48B53169-4459-4505-9CA9-1877FDD5A799}"/>
                </a:ext>
              </a:extLst>
            </p:cNvPr>
            <p:cNvSpPr txBox="1"/>
            <p:nvPr/>
          </p:nvSpPr>
          <p:spPr>
            <a:xfrm>
              <a:off x="4411" y="8995"/>
              <a:ext cx="165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补充协议</a:t>
              </a:r>
            </a:p>
          </p:txBody>
        </p:sp>
        <p:sp>
          <p:nvSpPr>
            <p:cNvPr id="118" name="左大括号 117">
              <a:extLst>
                <a:ext uri="{FF2B5EF4-FFF2-40B4-BE49-F238E27FC236}">
                  <a16:creationId xmlns:a16="http://schemas.microsoft.com/office/drawing/2014/main" id="{E731A290-6627-4624-BACA-B839E5C8900E}"/>
                </a:ext>
              </a:extLst>
            </p:cNvPr>
            <p:cNvSpPr/>
            <p:nvPr/>
          </p:nvSpPr>
          <p:spPr>
            <a:xfrm>
              <a:off x="5961" y="8952"/>
              <a:ext cx="148" cy="8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9" name="文本框 62">
              <a:extLst>
                <a:ext uri="{FF2B5EF4-FFF2-40B4-BE49-F238E27FC236}">
                  <a16:creationId xmlns:a16="http://schemas.microsoft.com/office/drawing/2014/main" id="{3D2B5099-C88B-4A0A-94E8-57477A7A661B}"/>
                </a:ext>
              </a:extLst>
            </p:cNvPr>
            <p:cNvSpPr txBox="1"/>
            <p:nvPr/>
          </p:nvSpPr>
          <p:spPr>
            <a:xfrm>
              <a:off x="6029" y="8757"/>
              <a:ext cx="4007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互联网控制报文协议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ICMP</a:t>
              </a:r>
            </a:p>
          </p:txBody>
        </p:sp>
        <p:sp>
          <p:nvSpPr>
            <p:cNvPr id="120" name="文本框 63">
              <a:extLst>
                <a:ext uri="{FF2B5EF4-FFF2-40B4-BE49-F238E27FC236}">
                  <a16:creationId xmlns:a16="http://schemas.microsoft.com/office/drawing/2014/main" id="{BE6EF5BB-2195-43CB-B83C-E90CA57F0E3D}"/>
                </a:ext>
              </a:extLst>
            </p:cNvPr>
            <p:cNvSpPr txBox="1"/>
            <p:nvPr/>
          </p:nvSpPr>
          <p:spPr>
            <a:xfrm>
              <a:off x="5996" y="9402"/>
              <a:ext cx="2893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地址解析协议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ARP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A611C97-A960-41AC-A231-F7326643C184}"/>
              </a:ext>
            </a:extLst>
          </p:cNvPr>
          <p:cNvGrpSpPr/>
          <p:nvPr/>
        </p:nvGrpSpPr>
        <p:grpSpPr>
          <a:xfrm>
            <a:off x="6285865" y="5436111"/>
            <a:ext cx="1244600" cy="780415"/>
            <a:chOff x="9899" y="8427"/>
            <a:chExt cx="1960" cy="1229"/>
          </a:xfrm>
        </p:grpSpPr>
        <p:sp>
          <p:nvSpPr>
            <p:cNvPr id="122" name="左大括号 121">
              <a:extLst>
                <a:ext uri="{FF2B5EF4-FFF2-40B4-BE49-F238E27FC236}">
                  <a16:creationId xmlns:a16="http://schemas.microsoft.com/office/drawing/2014/main" id="{86D9B495-51C4-47B0-87A0-6AEE3684B79D}"/>
                </a:ext>
              </a:extLst>
            </p:cNvPr>
            <p:cNvSpPr/>
            <p:nvPr/>
          </p:nvSpPr>
          <p:spPr>
            <a:xfrm>
              <a:off x="9899" y="8642"/>
              <a:ext cx="145" cy="81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3" name="文本框 66">
              <a:extLst>
                <a:ext uri="{FF2B5EF4-FFF2-40B4-BE49-F238E27FC236}">
                  <a16:creationId xmlns:a16="http://schemas.microsoft.com/office/drawing/2014/main" id="{3673D5D6-C968-44BA-98AB-57DF2E96C9D0}"/>
                </a:ext>
              </a:extLst>
            </p:cNvPr>
            <p:cNvSpPr txBox="1"/>
            <p:nvPr/>
          </p:nvSpPr>
          <p:spPr>
            <a:xfrm>
              <a:off x="9949" y="8427"/>
              <a:ext cx="1910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协议的作用</a:t>
              </a:r>
            </a:p>
          </p:txBody>
        </p:sp>
        <p:sp>
          <p:nvSpPr>
            <p:cNvPr id="124" name="文本框 67">
              <a:extLst>
                <a:ext uri="{FF2B5EF4-FFF2-40B4-BE49-F238E27FC236}">
                  <a16:creationId xmlns:a16="http://schemas.microsoft.com/office/drawing/2014/main" id="{982FC679-71C5-4828-B512-F566922E8463}"/>
                </a:ext>
              </a:extLst>
            </p:cNvPr>
            <p:cNvSpPr txBox="1"/>
            <p:nvPr/>
          </p:nvSpPr>
          <p:spPr>
            <a:xfrm>
              <a:off x="9949" y="9124"/>
              <a:ext cx="191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协议的分类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50FFBC56-AEB3-4CA6-8DA9-9FA46F6A86F4}"/>
              </a:ext>
            </a:extLst>
          </p:cNvPr>
          <p:cNvGrpSpPr/>
          <p:nvPr/>
        </p:nvGrpSpPr>
        <p:grpSpPr>
          <a:xfrm>
            <a:off x="7458710" y="5667886"/>
            <a:ext cx="1078865" cy="728345"/>
            <a:chOff x="11746" y="8792"/>
            <a:chExt cx="1699" cy="1147"/>
          </a:xfrm>
        </p:grpSpPr>
        <p:sp>
          <p:nvSpPr>
            <p:cNvPr id="126" name="左大括号 125">
              <a:extLst>
                <a:ext uri="{FF2B5EF4-FFF2-40B4-BE49-F238E27FC236}">
                  <a16:creationId xmlns:a16="http://schemas.microsoft.com/office/drawing/2014/main" id="{A02B3A38-7E0F-46C9-94D0-669D6E996E31}"/>
                </a:ext>
              </a:extLst>
            </p:cNvPr>
            <p:cNvSpPr/>
            <p:nvPr/>
          </p:nvSpPr>
          <p:spPr>
            <a:xfrm>
              <a:off x="11746" y="8982"/>
              <a:ext cx="145" cy="81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70">
              <a:extLst>
                <a:ext uri="{FF2B5EF4-FFF2-40B4-BE49-F238E27FC236}">
                  <a16:creationId xmlns:a16="http://schemas.microsoft.com/office/drawing/2014/main" id="{EF4D4DE1-10C2-45AD-9559-92346214860A}"/>
                </a:ext>
              </a:extLst>
            </p:cNvPr>
            <p:cNvSpPr txBox="1"/>
            <p:nvPr/>
          </p:nvSpPr>
          <p:spPr>
            <a:xfrm>
              <a:off x="11851" y="8792"/>
              <a:ext cx="1595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差错报文</a:t>
              </a:r>
            </a:p>
          </p:txBody>
        </p:sp>
        <p:sp>
          <p:nvSpPr>
            <p:cNvPr id="128" name="文本框 71">
              <a:extLst>
                <a:ext uri="{FF2B5EF4-FFF2-40B4-BE49-F238E27FC236}">
                  <a16:creationId xmlns:a16="http://schemas.microsoft.com/office/drawing/2014/main" id="{B1D1A6B0-476C-4BB4-9477-E0991615238A}"/>
                </a:ext>
              </a:extLst>
            </p:cNvPr>
            <p:cNvSpPr txBox="1"/>
            <p:nvPr/>
          </p:nvSpPr>
          <p:spPr>
            <a:xfrm>
              <a:off x="11851" y="9407"/>
              <a:ext cx="1595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查询报文</a:t>
              </a: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55953AE-BD04-48D4-A631-FF0D677B2C97}"/>
              </a:ext>
            </a:extLst>
          </p:cNvPr>
          <p:cNvGrpSpPr/>
          <p:nvPr/>
        </p:nvGrpSpPr>
        <p:grpSpPr>
          <a:xfrm>
            <a:off x="2783205" y="4180716"/>
            <a:ext cx="4362450" cy="1128395"/>
            <a:chOff x="4383" y="6450"/>
            <a:chExt cx="6870" cy="1777"/>
          </a:xfrm>
        </p:grpSpPr>
        <p:sp>
          <p:nvSpPr>
            <p:cNvPr id="130" name="矩形 4">
              <a:extLst>
                <a:ext uri="{FF2B5EF4-FFF2-40B4-BE49-F238E27FC236}">
                  <a16:creationId xmlns:a16="http://schemas.microsoft.com/office/drawing/2014/main" id="{4325221A-C00D-40EC-8AB8-C639A6FF7200}"/>
                </a:ext>
              </a:extLst>
            </p:cNvPr>
            <p:cNvSpPr/>
            <p:nvPr/>
          </p:nvSpPr>
          <p:spPr>
            <a:xfrm>
              <a:off x="4383" y="7043"/>
              <a:ext cx="1408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路由算法</a:t>
              </a:r>
            </a:p>
          </p:txBody>
        </p:sp>
        <p:sp>
          <p:nvSpPr>
            <p:cNvPr id="131" name="左大括号 130">
              <a:extLst>
                <a:ext uri="{FF2B5EF4-FFF2-40B4-BE49-F238E27FC236}">
                  <a16:creationId xmlns:a16="http://schemas.microsoft.com/office/drawing/2014/main" id="{35B2C056-C36E-43E9-9AC1-2EC9F30C8570}"/>
                </a:ext>
              </a:extLst>
            </p:cNvPr>
            <p:cNvSpPr/>
            <p:nvPr/>
          </p:nvSpPr>
          <p:spPr>
            <a:xfrm>
              <a:off x="5927" y="6525"/>
              <a:ext cx="198" cy="159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2" name="文本框 72">
              <a:extLst>
                <a:ext uri="{FF2B5EF4-FFF2-40B4-BE49-F238E27FC236}">
                  <a16:creationId xmlns:a16="http://schemas.microsoft.com/office/drawing/2014/main" id="{89EA7FFD-2B75-4578-AF56-F470BF32E6B9}"/>
                </a:ext>
              </a:extLst>
            </p:cNvPr>
            <p:cNvSpPr txBox="1"/>
            <p:nvPr/>
          </p:nvSpPr>
          <p:spPr>
            <a:xfrm>
              <a:off x="6039" y="6450"/>
              <a:ext cx="521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基本概念（路由、网关、跳数等）</a:t>
              </a:r>
            </a:p>
          </p:txBody>
        </p:sp>
        <p:sp>
          <p:nvSpPr>
            <p:cNvPr id="133" name="文本框 73">
              <a:extLst>
                <a:ext uri="{FF2B5EF4-FFF2-40B4-BE49-F238E27FC236}">
                  <a16:creationId xmlns:a16="http://schemas.microsoft.com/office/drawing/2014/main" id="{AF8F346A-BF5E-4B6A-B42B-82351C4C1387}"/>
                </a:ext>
              </a:extLst>
            </p:cNvPr>
            <p:cNvSpPr txBox="1"/>
            <p:nvPr/>
          </p:nvSpPr>
          <p:spPr>
            <a:xfrm>
              <a:off x="6039" y="6965"/>
              <a:ext cx="351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路由选择算法和路由表</a:t>
              </a:r>
            </a:p>
          </p:txBody>
        </p:sp>
        <p:sp>
          <p:nvSpPr>
            <p:cNvPr id="134" name="文本框 74">
              <a:extLst>
                <a:ext uri="{FF2B5EF4-FFF2-40B4-BE49-F238E27FC236}">
                  <a16:creationId xmlns:a16="http://schemas.microsoft.com/office/drawing/2014/main" id="{15D8015A-C28F-474B-BEC4-299B674E9447}"/>
                </a:ext>
              </a:extLst>
            </p:cNvPr>
            <p:cNvSpPr txBox="1"/>
            <p:nvPr/>
          </p:nvSpPr>
          <p:spPr>
            <a:xfrm>
              <a:off x="6014" y="7695"/>
              <a:ext cx="161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</a:rPr>
                <a:t>路由协议</a:t>
              </a: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E0192D6-4E51-46BD-A212-07D8209E56C0}"/>
              </a:ext>
            </a:extLst>
          </p:cNvPr>
          <p:cNvGrpSpPr/>
          <p:nvPr/>
        </p:nvGrpSpPr>
        <p:grpSpPr>
          <a:xfrm>
            <a:off x="4760595" y="4608071"/>
            <a:ext cx="4243705" cy="892810"/>
            <a:chOff x="7497" y="7123"/>
            <a:chExt cx="6683" cy="1406"/>
          </a:xfrm>
        </p:grpSpPr>
        <p:sp>
          <p:nvSpPr>
            <p:cNvPr id="136" name="左大括号 135">
              <a:extLst>
                <a:ext uri="{FF2B5EF4-FFF2-40B4-BE49-F238E27FC236}">
                  <a16:creationId xmlns:a16="http://schemas.microsoft.com/office/drawing/2014/main" id="{A96EF9A2-6D6F-4930-B989-5612E676CA3D}"/>
                </a:ext>
              </a:extLst>
            </p:cNvPr>
            <p:cNvSpPr/>
            <p:nvPr/>
          </p:nvSpPr>
          <p:spPr>
            <a:xfrm>
              <a:off x="7497" y="7563"/>
              <a:ext cx="145" cy="8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7" name="文本框 79">
              <a:extLst>
                <a:ext uri="{FF2B5EF4-FFF2-40B4-BE49-F238E27FC236}">
                  <a16:creationId xmlns:a16="http://schemas.microsoft.com/office/drawing/2014/main" id="{E4E51615-50D1-44E8-9BE3-F4AD10D7E9F2}"/>
                </a:ext>
              </a:extLst>
            </p:cNvPr>
            <p:cNvSpPr txBox="1"/>
            <p:nvPr/>
          </p:nvSpPr>
          <p:spPr>
            <a:xfrm>
              <a:off x="7644" y="7995"/>
              <a:ext cx="6438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外部网关协议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EGP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（</a:t>
              </a:r>
              <a:r>
                <a:rPr lang="en-US" altLang="zh-CN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BGP</a:t>
              </a:r>
              <a:r>
                <a: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rPr>
                <a:t>协议）</a:t>
              </a:r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E70BAC40-1273-4AAE-BE83-0CC04240ACA4}"/>
                </a:ext>
              </a:extLst>
            </p:cNvPr>
            <p:cNvGrpSpPr/>
            <p:nvPr/>
          </p:nvGrpSpPr>
          <p:grpSpPr>
            <a:xfrm>
              <a:off x="7632" y="7123"/>
              <a:ext cx="6548" cy="989"/>
              <a:chOff x="7632" y="7123"/>
              <a:chExt cx="6548" cy="989"/>
            </a:xfrm>
          </p:grpSpPr>
          <p:sp>
            <p:nvSpPr>
              <p:cNvPr id="139" name="文本框 76">
                <a:extLst>
                  <a:ext uri="{FF2B5EF4-FFF2-40B4-BE49-F238E27FC236}">
                    <a16:creationId xmlns:a16="http://schemas.microsoft.com/office/drawing/2014/main" id="{A34E8F60-02E8-4A26-8F10-73D1F433D548}"/>
                  </a:ext>
                </a:extLst>
              </p:cNvPr>
              <p:cNvSpPr txBox="1"/>
              <p:nvPr/>
            </p:nvSpPr>
            <p:spPr>
              <a:xfrm>
                <a:off x="7632" y="7388"/>
                <a:ext cx="2942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0" dirty="0"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内部网关协议</a:t>
                </a:r>
                <a:r>
                  <a:rPr lang="en-US" altLang="zh-CN" sz="1600" b="0" dirty="0"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IGP</a:t>
                </a:r>
                <a:endParaRPr lang="zh-CN" altLang="en-US" sz="1600" b="0" dirty="0"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endParaRPr>
              </a:p>
            </p:txBody>
          </p:sp>
          <p:sp>
            <p:nvSpPr>
              <p:cNvPr id="140" name="左大括号 139">
                <a:extLst>
                  <a:ext uri="{FF2B5EF4-FFF2-40B4-BE49-F238E27FC236}">
                    <a16:creationId xmlns:a16="http://schemas.microsoft.com/office/drawing/2014/main" id="{5CF16159-3343-48BF-B556-A774E8D51A2D}"/>
                  </a:ext>
                </a:extLst>
              </p:cNvPr>
              <p:cNvSpPr/>
              <p:nvPr/>
            </p:nvSpPr>
            <p:spPr>
              <a:xfrm>
                <a:off x="10332" y="7368"/>
                <a:ext cx="115" cy="550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1" name="文本框 81">
                <a:extLst>
                  <a:ext uri="{FF2B5EF4-FFF2-40B4-BE49-F238E27FC236}">
                    <a16:creationId xmlns:a16="http://schemas.microsoft.com/office/drawing/2014/main" id="{F921FDDC-3FC4-487D-9A3E-512BAE111749}"/>
                  </a:ext>
                </a:extLst>
              </p:cNvPr>
              <p:cNvSpPr txBox="1"/>
              <p:nvPr/>
            </p:nvSpPr>
            <p:spPr>
              <a:xfrm>
                <a:off x="10390" y="7123"/>
                <a:ext cx="2777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0" dirty="0"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路由信息协议</a:t>
                </a:r>
                <a:r>
                  <a:rPr lang="en-US" altLang="zh-CN" sz="1600" b="0" dirty="0"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RIP</a:t>
                </a:r>
              </a:p>
            </p:txBody>
          </p:sp>
          <p:sp>
            <p:nvSpPr>
              <p:cNvPr id="142" name="文本框 82">
                <a:extLst>
                  <a:ext uri="{FF2B5EF4-FFF2-40B4-BE49-F238E27FC236}">
                    <a16:creationId xmlns:a16="http://schemas.microsoft.com/office/drawing/2014/main" id="{0982CD64-C12C-485E-9A02-14CA137B643D}"/>
                  </a:ext>
                </a:extLst>
              </p:cNvPr>
              <p:cNvSpPr txBox="1"/>
              <p:nvPr/>
            </p:nvSpPr>
            <p:spPr>
              <a:xfrm>
                <a:off x="10392" y="7578"/>
                <a:ext cx="3788" cy="5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0" dirty="0"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最短路径优先协议</a:t>
                </a:r>
                <a:r>
                  <a:rPr lang="en-US" altLang="zh-CN" sz="1600" b="0" dirty="0">
                    <a:latin typeface="等线" panose="02010600030101010101" pitchFamily="2" charset="-122"/>
                    <a:ea typeface="等线" panose="02010600030101010101" pitchFamily="2" charset="-122"/>
                    <a:cs typeface="等线" panose="02010600030101010101" pitchFamily="2" charset="-122"/>
                  </a:rPr>
                  <a:t>OSPF</a:t>
                </a:r>
              </a:p>
            </p:txBody>
          </p:sp>
        </p:grp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E7F1EB4B-B761-45EE-A45B-ADDE73721789}"/>
              </a:ext>
            </a:extLst>
          </p:cNvPr>
          <p:cNvSpPr/>
          <p:nvPr/>
        </p:nvSpPr>
        <p:spPr>
          <a:xfrm>
            <a:off x="2672715" y="1090806"/>
            <a:ext cx="7649210" cy="200279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4" name="文本框 7">
            <a:extLst>
              <a:ext uri="{FF2B5EF4-FFF2-40B4-BE49-F238E27FC236}">
                <a16:creationId xmlns:a16="http://schemas.microsoft.com/office/drawing/2014/main" id="{1E5DA5E0-F796-48E3-8FC6-F380B415CEAE}"/>
              </a:ext>
            </a:extLst>
          </p:cNvPr>
          <p:cNvSpPr txBox="1"/>
          <p:nvPr/>
        </p:nvSpPr>
        <p:spPr>
          <a:xfrm>
            <a:off x="9143048" y="2617346"/>
            <a:ext cx="1152525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重难点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69013EA-5B05-411B-B699-584BC50354C9}"/>
              </a:ext>
            </a:extLst>
          </p:cNvPr>
          <p:cNvSpPr/>
          <p:nvPr/>
        </p:nvSpPr>
        <p:spPr>
          <a:xfrm>
            <a:off x="2655570" y="4190241"/>
            <a:ext cx="7666990" cy="124650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6" name="文本框 85">
            <a:extLst>
              <a:ext uri="{FF2B5EF4-FFF2-40B4-BE49-F238E27FC236}">
                <a16:creationId xmlns:a16="http://schemas.microsoft.com/office/drawing/2014/main" id="{33AF68C0-9AB8-4CCA-B93D-BC17374F8379}"/>
              </a:ext>
            </a:extLst>
          </p:cNvPr>
          <p:cNvSpPr txBox="1"/>
          <p:nvPr/>
        </p:nvSpPr>
        <p:spPr>
          <a:xfrm>
            <a:off x="9143048" y="4943986"/>
            <a:ext cx="1152525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重难点</a:t>
            </a:r>
          </a:p>
        </p:txBody>
      </p:sp>
      <p:sp>
        <p:nvSpPr>
          <p:cNvPr id="147" name="下箭头 40">
            <a:extLst>
              <a:ext uri="{FF2B5EF4-FFF2-40B4-BE49-F238E27FC236}">
                <a16:creationId xmlns:a16="http://schemas.microsoft.com/office/drawing/2014/main" id="{2D5A534A-0806-4BBA-A744-67938B247A3C}"/>
              </a:ext>
            </a:extLst>
          </p:cNvPr>
          <p:cNvSpPr/>
          <p:nvPr/>
        </p:nvSpPr>
        <p:spPr>
          <a:xfrm>
            <a:off x="3086735" y="2349376"/>
            <a:ext cx="215900" cy="122872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8" name="下箭头 86">
            <a:extLst>
              <a:ext uri="{FF2B5EF4-FFF2-40B4-BE49-F238E27FC236}">
                <a16:creationId xmlns:a16="http://schemas.microsoft.com/office/drawing/2014/main" id="{B200BEA3-8444-4E90-8E37-E7892EDCD827}"/>
              </a:ext>
            </a:extLst>
          </p:cNvPr>
          <p:cNvSpPr/>
          <p:nvPr/>
        </p:nvSpPr>
        <p:spPr>
          <a:xfrm>
            <a:off x="3085148" y="3914651"/>
            <a:ext cx="215900" cy="6842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9" name="下箭头 87">
            <a:extLst>
              <a:ext uri="{FF2B5EF4-FFF2-40B4-BE49-F238E27FC236}">
                <a16:creationId xmlns:a16="http://schemas.microsoft.com/office/drawing/2014/main" id="{37D2BEF2-B36C-4778-B9AB-ADE50FAB1530}"/>
              </a:ext>
            </a:extLst>
          </p:cNvPr>
          <p:cNvSpPr/>
          <p:nvPr/>
        </p:nvSpPr>
        <p:spPr>
          <a:xfrm>
            <a:off x="3085148" y="4864929"/>
            <a:ext cx="215900" cy="9096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3" grpId="0" bldLvl="0" animBg="1"/>
      <p:bldP spid="80" grpId="0" bldLvl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检错码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纠错码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F26E8E-5710-4C2C-B7DB-BAC4E4AB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67" y="1961865"/>
            <a:ext cx="8809484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检错码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纠错码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B28712-F39C-4D2F-BD7A-9D339D1ED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18" y="1987249"/>
            <a:ext cx="8809484" cy="41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检错码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纠错码</a:t>
            </a:r>
          </a:p>
        </p:txBody>
      </p:sp>
      <p:grpSp>
        <p:nvGrpSpPr>
          <p:cNvPr id="9" name="组合 17">
            <a:extLst>
              <a:ext uri="{FF2B5EF4-FFF2-40B4-BE49-F238E27FC236}">
                <a16:creationId xmlns:a16="http://schemas.microsoft.com/office/drawing/2014/main" id="{62EE67CC-93B8-48D1-B253-C1102656BC02}"/>
              </a:ext>
            </a:extLst>
          </p:cNvPr>
          <p:cNvGrpSpPr>
            <a:grpSpLocks/>
          </p:cNvGrpSpPr>
          <p:nvPr/>
        </p:nvGrpSpPr>
        <p:grpSpPr bwMode="auto">
          <a:xfrm>
            <a:off x="1886808" y="1974668"/>
            <a:ext cx="8785225" cy="1339850"/>
            <a:chOff x="709393" y="1772816"/>
            <a:chExt cx="7725216" cy="148727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CDEFC2-F062-4BB8-818D-825E7D9A3839}"/>
                </a:ext>
              </a:extLst>
            </p:cNvPr>
            <p:cNvSpPr/>
            <p:nvPr/>
          </p:nvSpPr>
          <p:spPr>
            <a:xfrm>
              <a:off x="755459" y="1772816"/>
              <a:ext cx="7633083" cy="1439693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L 形 10">
              <a:extLst>
                <a:ext uri="{FF2B5EF4-FFF2-40B4-BE49-F238E27FC236}">
                  <a16:creationId xmlns:a16="http://schemas.microsoft.com/office/drawing/2014/main" id="{13F15735-114A-4EDB-8C8E-37E54A37B299}"/>
                </a:ext>
              </a:extLst>
            </p:cNvPr>
            <p:cNvSpPr/>
            <p:nvPr/>
          </p:nvSpPr>
          <p:spPr>
            <a:xfrm rot="5400000">
              <a:off x="696996" y="1785213"/>
              <a:ext cx="287233" cy="262440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L 形 11">
              <a:extLst>
                <a:ext uri="{FF2B5EF4-FFF2-40B4-BE49-F238E27FC236}">
                  <a16:creationId xmlns:a16="http://schemas.microsoft.com/office/drawing/2014/main" id="{B6B86063-A03D-4EF9-8BA5-CDB7DCF183EB}"/>
                </a:ext>
              </a:extLst>
            </p:cNvPr>
            <p:cNvSpPr/>
            <p:nvPr/>
          </p:nvSpPr>
          <p:spPr>
            <a:xfrm rot="16200000">
              <a:off x="8172107" y="2997586"/>
              <a:ext cx="262564" cy="262440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7ED17C60-84F5-4D1F-A3F1-22AB9ACF65EE}"/>
              </a:ext>
            </a:extLst>
          </p:cNvPr>
          <p:cNvSpPr txBox="1">
            <a:spLocks/>
          </p:cNvSpPr>
          <p:nvPr/>
        </p:nvSpPr>
        <p:spPr bwMode="auto">
          <a:xfrm>
            <a:off x="1939195" y="1976255"/>
            <a:ext cx="86804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8258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校验和：常用于传输层，</a:t>
            </a:r>
            <a:r>
              <a:rPr lang="en-US" altLang="zh-CN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TCP/UCP</a:t>
            </a: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报文的差错检测。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校验位的计算：将要发送的数据看成是一个</a:t>
            </a:r>
            <a:r>
              <a:rPr lang="en-US" altLang="zh-CN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位整数的序列，将这些</a:t>
            </a:r>
            <a:r>
              <a:rPr lang="en-US" altLang="zh-CN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 </a:t>
            </a: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位整数加起来，得到的和作为检验位。</a:t>
            </a:r>
          </a:p>
        </p:txBody>
      </p: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7D2C751-2E4D-4A5F-B02B-584ED937F77E}"/>
              </a:ext>
            </a:extLst>
          </p:cNvPr>
          <p:cNvGrpSpPr>
            <a:grpSpLocks/>
          </p:cNvGrpSpPr>
          <p:nvPr/>
        </p:nvGrpSpPr>
        <p:grpSpPr bwMode="auto">
          <a:xfrm>
            <a:off x="1939195" y="3674880"/>
            <a:ext cx="4206875" cy="2132013"/>
            <a:chOff x="692152" y="4177304"/>
            <a:chExt cx="7991497" cy="133992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8446FC6-44AC-4279-8112-885542D51E4A}"/>
                </a:ext>
              </a:extLst>
            </p:cNvPr>
            <p:cNvSpPr/>
            <p:nvPr/>
          </p:nvSpPr>
          <p:spPr>
            <a:xfrm>
              <a:off x="740403" y="4177304"/>
              <a:ext cx="7894996" cy="129702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 形 15">
              <a:extLst>
                <a:ext uri="{FF2B5EF4-FFF2-40B4-BE49-F238E27FC236}">
                  <a16:creationId xmlns:a16="http://schemas.microsoft.com/office/drawing/2014/main" id="{4E8A7D31-C0F6-427B-B947-BABD74919174}"/>
                </a:ext>
              </a:extLst>
            </p:cNvPr>
            <p:cNvSpPr/>
            <p:nvPr/>
          </p:nvSpPr>
          <p:spPr>
            <a:xfrm rot="5400000">
              <a:off x="698155" y="4171302"/>
              <a:ext cx="259405" cy="271409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 形 16">
              <a:extLst>
                <a:ext uri="{FF2B5EF4-FFF2-40B4-BE49-F238E27FC236}">
                  <a16:creationId xmlns:a16="http://schemas.microsoft.com/office/drawing/2014/main" id="{542B3DB2-787E-413F-BB60-CC11F8BE91C4}"/>
                </a:ext>
              </a:extLst>
            </p:cNvPr>
            <p:cNvSpPr/>
            <p:nvPr/>
          </p:nvSpPr>
          <p:spPr>
            <a:xfrm rot="16200000">
              <a:off x="8429217" y="5262800"/>
              <a:ext cx="237456" cy="271409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0FCD217-7AC8-4FB6-9925-58B9B697737C}"/>
              </a:ext>
            </a:extLst>
          </p:cNvPr>
          <p:cNvSpPr txBox="1"/>
          <p:nvPr/>
        </p:nvSpPr>
        <p:spPr>
          <a:xfrm>
            <a:off x="1964595" y="3674880"/>
            <a:ext cx="4156075" cy="20526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发送端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将数据的每两个字节当作一个</a:t>
            </a: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位的整数，可分成若干整数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将所有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位的整数求和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对得到的和逐位取反</a:t>
            </a: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，作为检查和，放在报文段首部，一起发送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" name="组合 27">
            <a:extLst>
              <a:ext uri="{FF2B5EF4-FFF2-40B4-BE49-F238E27FC236}">
                <a16:creationId xmlns:a16="http://schemas.microsoft.com/office/drawing/2014/main" id="{FF5359E5-BF64-47BB-A2FD-D7A73A96135A}"/>
              </a:ext>
            </a:extLst>
          </p:cNvPr>
          <p:cNvGrpSpPr>
            <a:grpSpLocks/>
          </p:cNvGrpSpPr>
          <p:nvPr/>
        </p:nvGrpSpPr>
        <p:grpSpPr bwMode="auto">
          <a:xfrm>
            <a:off x="6250845" y="3674880"/>
            <a:ext cx="4368800" cy="2132013"/>
            <a:chOff x="692152" y="4177304"/>
            <a:chExt cx="7991497" cy="133992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E9482C-44FF-4DF4-A07B-476EC2565EC9}"/>
                </a:ext>
              </a:extLst>
            </p:cNvPr>
            <p:cNvSpPr/>
            <p:nvPr/>
          </p:nvSpPr>
          <p:spPr>
            <a:xfrm>
              <a:off x="738614" y="4177304"/>
              <a:ext cx="7898573" cy="1297026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 形 20">
              <a:extLst>
                <a:ext uri="{FF2B5EF4-FFF2-40B4-BE49-F238E27FC236}">
                  <a16:creationId xmlns:a16="http://schemas.microsoft.com/office/drawing/2014/main" id="{736A1A49-6A67-4A8B-BEAC-8AAD275CBFC7}"/>
                </a:ext>
              </a:extLst>
            </p:cNvPr>
            <p:cNvSpPr/>
            <p:nvPr/>
          </p:nvSpPr>
          <p:spPr>
            <a:xfrm rot="5400000">
              <a:off x="697481" y="4171975"/>
              <a:ext cx="259405" cy="270062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L 形 21">
              <a:extLst>
                <a:ext uri="{FF2B5EF4-FFF2-40B4-BE49-F238E27FC236}">
                  <a16:creationId xmlns:a16="http://schemas.microsoft.com/office/drawing/2014/main" id="{66630E33-FE5C-41A4-A6B1-4FD278CB2B26}"/>
                </a:ext>
              </a:extLst>
            </p:cNvPr>
            <p:cNvSpPr/>
            <p:nvPr/>
          </p:nvSpPr>
          <p:spPr>
            <a:xfrm rot="16200000">
              <a:off x="8429891" y="5263474"/>
              <a:ext cx="237456" cy="270061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A8B337C-F41A-4B9B-A497-5A72B08B7172}"/>
              </a:ext>
            </a:extLst>
          </p:cNvPr>
          <p:cNvSpPr txBox="1"/>
          <p:nvPr/>
        </p:nvSpPr>
        <p:spPr>
          <a:xfrm>
            <a:off x="6301645" y="3674880"/>
            <a:ext cx="4289425" cy="173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接收端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对接收到的信息 </a:t>
            </a: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包括检查和</a:t>
            </a: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按与发送方相同的方法反码求和</a:t>
            </a: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等于“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0”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：收到的数据无差错</a:t>
            </a:r>
            <a:endParaRPr lang="en-US" altLang="zh-CN" sz="16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indent="-285750" eaLnBrk="0" fontAlgn="base" hangingPunct="0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不等于“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0”</a:t>
            </a:r>
            <a:r>
              <a:rPr lang="zh-CN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：收到的数据出现差错</a:t>
            </a:r>
          </a:p>
        </p:txBody>
      </p:sp>
    </p:spTree>
    <p:extLst>
      <p:ext uri="{BB962C8B-B14F-4D97-AF65-F5344CB8AC3E}">
        <p14:creationId xmlns:p14="http://schemas.microsoft.com/office/powerpoint/2010/main" val="327151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719129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奇偶校验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和海明码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F5A83A-8947-4C8A-89EC-AC03977D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629" y="1975394"/>
            <a:ext cx="8004742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3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804096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奇偶校验和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海明码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27CD42-9EE6-43B9-9FD6-8BE96360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93" y="1987414"/>
            <a:ext cx="8004742" cy="41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2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6107547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奇偶校验和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海明码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C214E-443B-4B8C-9A81-4D025B54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266" y="1969125"/>
            <a:ext cx="8090093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5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10481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循环冗余校验码（必考）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7242E3-7287-4A04-B85E-A4792D7C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06" y="1984860"/>
            <a:ext cx="8809484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3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循环冗余校验码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41B36D-D155-4E1A-BE6F-4297C63D7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19" y="1654213"/>
            <a:ext cx="8809484" cy="5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循环冗余校验码</a:t>
            </a:r>
            <a:endParaRPr lang="zh-CN" altLang="en-US" sz="2200" b="1" dirty="0">
              <a:solidFill>
                <a:srgbClr val="940A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9626B-982E-4850-8B64-A980EA10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696" y="1929661"/>
            <a:ext cx="8809484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16593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差错产生与控制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557212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5.1.3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差错的检测与纠正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检错码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2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纠错码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C8A393-9644-4464-BD51-66E5A8CD712B}"/>
              </a:ext>
            </a:extLst>
          </p:cNvPr>
          <p:cNvSpPr txBox="1"/>
          <p:nvPr/>
        </p:nvSpPr>
        <p:spPr>
          <a:xfrm>
            <a:off x="1687161" y="1856378"/>
            <a:ext cx="8713788" cy="60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2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  <a:endParaRPr lang="en-US" altLang="zh-CN" sz="2200" b="1" i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0" name="组合 11">
            <a:extLst>
              <a:ext uri="{FF2B5EF4-FFF2-40B4-BE49-F238E27FC236}">
                <a16:creationId xmlns:a16="http://schemas.microsoft.com/office/drawing/2014/main" id="{834CAAC0-070C-4FB6-BCDF-1D38243D94B7}"/>
              </a:ext>
            </a:extLst>
          </p:cNvPr>
          <p:cNvGrpSpPr>
            <a:grpSpLocks/>
          </p:cNvGrpSpPr>
          <p:nvPr/>
        </p:nvGrpSpPr>
        <p:grpSpPr bwMode="auto">
          <a:xfrm>
            <a:off x="1688749" y="2662828"/>
            <a:ext cx="8712200" cy="2995612"/>
            <a:chOff x="709393" y="1772816"/>
            <a:chExt cx="7725216" cy="145603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DF6C77-94C0-430A-B85E-EA62F419BF1C}"/>
                </a:ext>
              </a:extLst>
            </p:cNvPr>
            <p:cNvSpPr/>
            <p:nvPr/>
          </p:nvSpPr>
          <p:spPr>
            <a:xfrm>
              <a:off x="755845" y="1772816"/>
              <a:ext cx="7632311" cy="1439827"/>
            </a:xfrm>
            <a:prstGeom prst="rect">
              <a:avLst/>
            </a:prstGeom>
            <a:noFill/>
            <a:ln w="158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L 形 11">
              <a:extLst>
                <a:ext uri="{FF2B5EF4-FFF2-40B4-BE49-F238E27FC236}">
                  <a16:creationId xmlns:a16="http://schemas.microsoft.com/office/drawing/2014/main" id="{661A80A0-B762-4F98-875C-BCF3E1DCBAF8}"/>
                </a:ext>
              </a:extLst>
            </p:cNvPr>
            <p:cNvSpPr/>
            <p:nvPr/>
          </p:nvSpPr>
          <p:spPr>
            <a:xfrm rot="5400000">
              <a:off x="696400" y="1785809"/>
              <a:ext cx="287811" cy="261824"/>
            </a:xfrm>
            <a:prstGeom prst="corner">
              <a:avLst>
                <a:gd name="adj1" fmla="val 26554"/>
                <a:gd name="adj2" fmla="val 21879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BF30EC99-392B-43DD-9ED0-AEF971E3AB47}"/>
                </a:ext>
              </a:extLst>
            </p:cNvPr>
            <p:cNvSpPr/>
            <p:nvPr/>
          </p:nvSpPr>
          <p:spPr>
            <a:xfrm rot="16200000">
              <a:off x="8172137" y="2966375"/>
              <a:ext cx="263119" cy="261824"/>
            </a:xfrm>
            <a:prstGeom prst="corner">
              <a:avLst>
                <a:gd name="adj1" fmla="val 30609"/>
                <a:gd name="adj2" fmla="val 23906"/>
              </a:avLst>
            </a:prstGeom>
            <a:solidFill>
              <a:srgbClr val="C0D8F1">
                <a:lumMod val="90000"/>
              </a:srgbClr>
            </a:solidFill>
            <a:ln w="15875" cap="flat" cmpd="sng" algn="ctr">
              <a:solidFill>
                <a:srgbClr val="C0D8F1">
                  <a:lumMod val="9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8D2A6212-2889-4700-BA72-152AEDA26B44}"/>
              </a:ext>
            </a:extLst>
          </p:cNvPr>
          <p:cNvSpPr txBox="1">
            <a:spLocks/>
          </p:cNvSpPr>
          <p:nvPr/>
        </p:nvSpPr>
        <p:spPr bwMode="auto">
          <a:xfrm>
            <a:off x="1737961" y="2664415"/>
            <a:ext cx="8605838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78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566738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749300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31863" indent="-182563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</a:rPr>
              <a:t>在物理通信线路上传输数据信号一定存在差错，数据链路层差错控制最重要</a:t>
            </a:r>
            <a:endParaRPr lang="en-US" altLang="zh-CN" b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</a:rPr>
              <a:t>检错码：自动发现差错的编码</a:t>
            </a:r>
            <a:endParaRPr lang="en-US" altLang="zh-CN" b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</a:rPr>
              <a:t>校验和</a:t>
            </a:r>
            <a:endParaRPr lang="en-US" altLang="zh-CN" b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</a:rPr>
              <a:t>奇偶校验</a:t>
            </a:r>
            <a:endParaRPr lang="en-US" altLang="zh-CN" b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b="0" dirty="0">
                <a:solidFill>
                  <a:prstClr val="black"/>
                </a:solidFill>
                <a:latin typeface="Times New Roman" panose="02020603050405020304" pitchFamily="18" charset="0"/>
              </a:rPr>
              <a:t>CRC</a:t>
            </a: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</a:rPr>
              <a:t>码</a:t>
            </a:r>
            <a:endParaRPr lang="en-US" altLang="zh-CN" b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</a:rPr>
              <a:t>纠错码：不仅能发现差错，且能自动纠正差错的编码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</a:rPr>
              <a:t>海明码</a:t>
            </a:r>
            <a:endParaRPr lang="en-US" altLang="zh-CN" b="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本章概览</a:t>
            </a:r>
          </a:p>
        </p:txBody>
      </p:sp>
      <p:sp>
        <p:nvSpPr>
          <p:cNvPr id="80" name="文本框 1">
            <a:extLst>
              <a:ext uri="{FF2B5EF4-FFF2-40B4-BE49-F238E27FC236}">
                <a16:creationId xmlns:a16="http://schemas.microsoft.com/office/drawing/2014/main" id="{65D21E8F-EE3E-4E75-A7C4-9FC6C3933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8384" y="2732130"/>
            <a:ext cx="46196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数据链路层</a:t>
            </a:r>
          </a:p>
        </p:txBody>
      </p:sp>
      <p:sp>
        <p:nvSpPr>
          <p:cNvPr id="82" name="左大括号 81">
            <a:extLst>
              <a:ext uri="{FF2B5EF4-FFF2-40B4-BE49-F238E27FC236}">
                <a16:creationId xmlns:a16="http://schemas.microsoft.com/office/drawing/2014/main" id="{01A236C4-1CE4-466B-AB1B-FB2988CC4655}"/>
              </a:ext>
            </a:extLst>
          </p:cNvPr>
          <p:cNvSpPr/>
          <p:nvPr/>
        </p:nvSpPr>
        <p:spPr>
          <a:xfrm>
            <a:off x="2522559" y="1908218"/>
            <a:ext cx="233362" cy="25828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" name="文本框 3">
            <a:extLst>
              <a:ext uri="{FF2B5EF4-FFF2-40B4-BE49-F238E27FC236}">
                <a16:creationId xmlns:a16="http://schemas.microsoft.com/office/drawing/2014/main" id="{B4C99C7B-804C-42FD-B2C6-F09FE0B9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21" y="172248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基本概念</a:t>
            </a:r>
          </a:p>
        </p:txBody>
      </p:sp>
      <p:sp>
        <p:nvSpPr>
          <p:cNvPr id="85" name="文本框 22">
            <a:extLst>
              <a:ext uri="{FF2B5EF4-FFF2-40B4-BE49-F238E27FC236}">
                <a16:creationId xmlns:a16="http://schemas.microsoft.com/office/drawing/2014/main" id="{8C3431D9-7F2A-4CAF-8050-8621A600D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184" y="4378368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主要功能</a:t>
            </a:r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CBCC15A0-CBDF-4E2F-9D8F-55050508F666}"/>
              </a:ext>
            </a:extLst>
          </p:cNvPr>
          <p:cNvSpPr/>
          <p:nvPr/>
        </p:nvSpPr>
        <p:spPr>
          <a:xfrm>
            <a:off x="3817959" y="1331955"/>
            <a:ext cx="195262" cy="11525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9" name="文本框 6">
            <a:extLst>
              <a:ext uri="{FF2B5EF4-FFF2-40B4-BE49-F238E27FC236}">
                <a16:creationId xmlns:a16="http://schemas.microsoft.com/office/drawing/2014/main" id="{8ADE2185-4B6E-410F-BD0D-93E62183C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96" y="1209718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链路、数据链路</a:t>
            </a:r>
          </a:p>
        </p:txBody>
      </p:sp>
      <p:sp>
        <p:nvSpPr>
          <p:cNvPr id="90" name="文本框 23">
            <a:extLst>
              <a:ext uri="{FF2B5EF4-FFF2-40B4-BE49-F238E27FC236}">
                <a16:creationId xmlns:a16="http://schemas.microsoft.com/office/drawing/2014/main" id="{A95974E8-FAE3-4178-BACC-36C5FFED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96" y="1732005"/>
            <a:ext cx="297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物理链路、逻辑链路、通路</a:t>
            </a:r>
          </a:p>
        </p:txBody>
      </p:sp>
      <p:sp>
        <p:nvSpPr>
          <p:cNvPr id="91" name="文本框 24">
            <a:extLst>
              <a:ext uri="{FF2B5EF4-FFF2-40B4-BE49-F238E27FC236}">
                <a16:creationId xmlns:a16="http://schemas.microsoft.com/office/drawing/2014/main" id="{87F2144D-0A59-40BF-AB52-382E1610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21" y="2311443"/>
            <a:ext cx="3886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比特流、帧、</a:t>
            </a:r>
            <a:r>
              <a:rPr lang="en-US" altLang="zh-CN" dirty="0"/>
              <a:t>IP</a:t>
            </a:r>
            <a:r>
              <a:rPr lang="zh-CN" altLang="en-US" dirty="0"/>
              <a:t>分段、</a:t>
            </a:r>
            <a:r>
              <a:rPr lang="en-US" altLang="zh-CN" dirty="0"/>
              <a:t>TCP</a:t>
            </a:r>
            <a:r>
              <a:rPr lang="zh-CN" altLang="en-US" dirty="0"/>
              <a:t>包、数据</a:t>
            </a: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CB3E688-7C6A-4C2E-A036-E6C840583644}"/>
              </a:ext>
            </a:extLst>
          </p:cNvPr>
          <p:cNvSpPr/>
          <p:nvPr/>
        </p:nvSpPr>
        <p:spPr>
          <a:xfrm>
            <a:off x="3786209" y="2897230"/>
            <a:ext cx="195262" cy="34115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3" name="文本框 7">
            <a:extLst>
              <a:ext uri="{FF2B5EF4-FFF2-40B4-BE49-F238E27FC236}">
                <a16:creationId xmlns:a16="http://schemas.microsoft.com/office/drawing/2014/main" id="{37299462-0568-4847-96E9-FF90303CC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71" y="6092868"/>
            <a:ext cx="1173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链路管理</a:t>
            </a:r>
          </a:p>
        </p:txBody>
      </p:sp>
      <p:sp>
        <p:nvSpPr>
          <p:cNvPr id="94" name="文本框 26">
            <a:extLst>
              <a:ext uri="{FF2B5EF4-FFF2-40B4-BE49-F238E27FC236}">
                <a16:creationId xmlns:a16="http://schemas.microsoft.com/office/drawing/2014/main" id="{CA807CAB-9D4E-4D79-AD54-E6D2333B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809" y="4487905"/>
            <a:ext cx="1174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帧同步</a:t>
            </a:r>
          </a:p>
        </p:txBody>
      </p:sp>
      <p:sp>
        <p:nvSpPr>
          <p:cNvPr id="95" name="文本框 27">
            <a:extLst>
              <a:ext uri="{FF2B5EF4-FFF2-40B4-BE49-F238E27FC236}">
                <a16:creationId xmlns:a16="http://schemas.microsoft.com/office/drawing/2014/main" id="{2F8D443D-6C43-4031-81E8-05A75F1A7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46" y="5105443"/>
            <a:ext cx="1173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流量控制</a:t>
            </a:r>
          </a:p>
        </p:txBody>
      </p:sp>
      <p:sp>
        <p:nvSpPr>
          <p:cNvPr id="96" name="文本框 28">
            <a:extLst>
              <a:ext uri="{FF2B5EF4-FFF2-40B4-BE49-F238E27FC236}">
                <a16:creationId xmlns:a16="http://schemas.microsoft.com/office/drawing/2014/main" id="{656C14BF-8901-4654-A6C7-9F5721A2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34" y="3594143"/>
            <a:ext cx="1173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差错控制</a:t>
            </a:r>
          </a:p>
        </p:txBody>
      </p:sp>
      <p:sp>
        <p:nvSpPr>
          <p:cNvPr id="97" name="文本框 29">
            <a:extLst>
              <a:ext uri="{FF2B5EF4-FFF2-40B4-BE49-F238E27FC236}">
                <a16:creationId xmlns:a16="http://schemas.microsoft.com/office/drawing/2014/main" id="{4C46D675-3E93-4D46-BD04-9432336C0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34" y="2846430"/>
            <a:ext cx="185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透明传输、寻址</a:t>
            </a:r>
          </a:p>
        </p:txBody>
      </p:sp>
      <p:sp>
        <p:nvSpPr>
          <p:cNvPr id="98" name="箭头: 右 12">
            <a:extLst>
              <a:ext uri="{FF2B5EF4-FFF2-40B4-BE49-F238E27FC236}">
                <a16:creationId xmlns:a16="http://schemas.microsoft.com/office/drawing/2014/main" id="{7ABF7BDE-9033-46FC-8E46-161B2AAD172C}"/>
              </a:ext>
            </a:extLst>
          </p:cNvPr>
          <p:cNvSpPr/>
          <p:nvPr/>
        </p:nvSpPr>
        <p:spPr>
          <a:xfrm>
            <a:off x="4921271" y="6248443"/>
            <a:ext cx="288925" cy="11747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9" name="文本框 30">
            <a:extLst>
              <a:ext uri="{FF2B5EF4-FFF2-40B4-BE49-F238E27FC236}">
                <a16:creationId xmlns:a16="http://schemas.microsoft.com/office/drawing/2014/main" id="{C7DAD82D-8B46-479C-B507-404AE45A1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96" y="6121443"/>
            <a:ext cx="316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介质访问控制（</a:t>
            </a:r>
            <a:r>
              <a:rPr lang="en-US" altLang="zh-CN"/>
              <a:t>CSMA/CD</a:t>
            </a:r>
            <a:r>
              <a:rPr lang="zh-CN" altLang="en-US"/>
              <a:t>）</a:t>
            </a:r>
          </a:p>
        </p:txBody>
      </p:sp>
      <p:sp>
        <p:nvSpPr>
          <p:cNvPr id="100" name="左大括号 99">
            <a:extLst>
              <a:ext uri="{FF2B5EF4-FFF2-40B4-BE49-F238E27FC236}">
                <a16:creationId xmlns:a16="http://schemas.microsoft.com/office/drawing/2014/main" id="{DD1BAAB4-2B98-4B96-BB14-0E7A17CD3757}"/>
              </a:ext>
            </a:extLst>
          </p:cNvPr>
          <p:cNvSpPr/>
          <p:nvPr/>
        </p:nvSpPr>
        <p:spPr>
          <a:xfrm>
            <a:off x="5113359" y="4714918"/>
            <a:ext cx="195262" cy="11509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1" name="文本框 32">
            <a:extLst>
              <a:ext uri="{FF2B5EF4-FFF2-40B4-BE49-F238E27FC236}">
                <a16:creationId xmlns:a16="http://schemas.microsoft.com/office/drawing/2014/main" id="{E6F0BD96-1A68-46D8-9DAF-7DC81241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34" y="4594268"/>
            <a:ext cx="208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单帧停止等待协议</a:t>
            </a:r>
          </a:p>
        </p:txBody>
      </p:sp>
      <p:sp>
        <p:nvSpPr>
          <p:cNvPr id="102" name="文本框 33">
            <a:extLst>
              <a:ext uri="{FF2B5EF4-FFF2-40B4-BE49-F238E27FC236}">
                <a16:creationId xmlns:a16="http://schemas.microsoft.com/office/drawing/2014/main" id="{5BAA09A2-1A0B-42F5-82C0-430D24DC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34" y="5118143"/>
            <a:ext cx="208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连续发送</a:t>
            </a:r>
            <a:r>
              <a:rPr lang="en-US" altLang="zh-CN"/>
              <a:t>ARQ</a:t>
            </a:r>
            <a:r>
              <a:rPr lang="zh-CN" altLang="en-US"/>
              <a:t>协议</a:t>
            </a:r>
          </a:p>
        </p:txBody>
      </p:sp>
      <p:sp>
        <p:nvSpPr>
          <p:cNvPr id="103" name="文本框 34">
            <a:extLst>
              <a:ext uri="{FF2B5EF4-FFF2-40B4-BE49-F238E27FC236}">
                <a16:creationId xmlns:a16="http://schemas.microsoft.com/office/drawing/2014/main" id="{DD4E6511-BF1C-48CA-A695-F61CEB6A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34" y="5689643"/>
            <a:ext cx="2085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滑动窗口协议</a:t>
            </a:r>
          </a:p>
        </p:txBody>
      </p:sp>
      <p:sp>
        <p:nvSpPr>
          <p:cNvPr id="104" name="左大括号 103">
            <a:extLst>
              <a:ext uri="{FF2B5EF4-FFF2-40B4-BE49-F238E27FC236}">
                <a16:creationId xmlns:a16="http://schemas.microsoft.com/office/drawing/2014/main" id="{110841F4-8D4E-4B7C-B183-84A4F890E173}"/>
              </a:ext>
            </a:extLst>
          </p:cNvPr>
          <p:cNvSpPr/>
          <p:nvPr/>
        </p:nvSpPr>
        <p:spPr>
          <a:xfrm>
            <a:off x="7358084" y="4889543"/>
            <a:ext cx="109537" cy="9017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5" name="文本框 36">
            <a:extLst>
              <a:ext uri="{FF2B5EF4-FFF2-40B4-BE49-F238E27FC236}">
                <a16:creationId xmlns:a16="http://schemas.microsoft.com/office/drawing/2014/main" id="{4E8AF454-7C2E-4066-85ED-D3AEFC008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434" y="4780005"/>
            <a:ext cx="259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拉回重发协议（</a:t>
            </a:r>
            <a:r>
              <a:rPr lang="en-US" altLang="zh-CN"/>
              <a:t>GBN</a:t>
            </a:r>
            <a:r>
              <a:rPr lang="zh-CN" altLang="en-US"/>
              <a:t>）</a:t>
            </a:r>
          </a:p>
        </p:txBody>
      </p:sp>
      <p:sp>
        <p:nvSpPr>
          <p:cNvPr id="106" name="文本框 37">
            <a:extLst>
              <a:ext uri="{FF2B5EF4-FFF2-40B4-BE49-F238E27FC236}">
                <a16:creationId xmlns:a16="http://schemas.microsoft.com/office/drawing/2014/main" id="{DECC3CF8-6F31-4E50-BAEB-D5027132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96" y="5607093"/>
            <a:ext cx="259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选择重发协议（</a:t>
            </a:r>
            <a:r>
              <a:rPr lang="en-US" altLang="zh-CN"/>
              <a:t>SR</a:t>
            </a:r>
            <a:r>
              <a:rPr lang="zh-CN" altLang="en-US"/>
              <a:t>）</a:t>
            </a:r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D0A20795-DBDA-4C85-B674-8EB2FA7B32B8}"/>
              </a:ext>
            </a:extLst>
          </p:cNvPr>
          <p:cNvSpPr/>
          <p:nvPr/>
        </p:nvSpPr>
        <p:spPr>
          <a:xfrm>
            <a:off x="5135584" y="3465555"/>
            <a:ext cx="130175" cy="79533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8" name="文本框 39">
            <a:extLst>
              <a:ext uri="{FF2B5EF4-FFF2-40B4-BE49-F238E27FC236}">
                <a16:creationId xmlns:a16="http://schemas.microsoft.com/office/drawing/2014/main" id="{D725ABE0-17E0-4337-804D-855674046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59" y="3359193"/>
            <a:ext cx="879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检错码</a:t>
            </a:r>
          </a:p>
        </p:txBody>
      </p:sp>
      <p:sp>
        <p:nvSpPr>
          <p:cNvPr id="109" name="文本框 40">
            <a:extLst>
              <a:ext uri="{FF2B5EF4-FFF2-40B4-BE49-F238E27FC236}">
                <a16:creationId xmlns:a16="http://schemas.microsoft.com/office/drawing/2014/main" id="{947629AE-2CFF-49CA-AA2C-0139F937D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21" y="4019593"/>
            <a:ext cx="879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纠错码</a:t>
            </a:r>
          </a:p>
        </p:txBody>
      </p: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882DF14B-10EF-4C5B-B3BB-1EED0DB36273}"/>
              </a:ext>
            </a:extLst>
          </p:cNvPr>
          <p:cNvSpPr/>
          <p:nvPr/>
        </p:nvSpPr>
        <p:spPr>
          <a:xfrm>
            <a:off x="6062684" y="3138530"/>
            <a:ext cx="109537" cy="9032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1" name="文本框 42">
            <a:extLst>
              <a:ext uri="{FF2B5EF4-FFF2-40B4-BE49-F238E27FC236}">
                <a16:creationId xmlns:a16="http://schemas.microsoft.com/office/drawing/2014/main" id="{FABA4E93-2AD1-4564-8F3E-B8DD3286D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46" y="3036930"/>
            <a:ext cx="1470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奇偶校验码</a:t>
            </a:r>
          </a:p>
        </p:txBody>
      </p:sp>
      <p:sp>
        <p:nvSpPr>
          <p:cNvPr id="112" name="文本框 43">
            <a:extLst>
              <a:ext uri="{FF2B5EF4-FFF2-40B4-BE49-F238E27FC236}">
                <a16:creationId xmlns:a16="http://schemas.microsoft.com/office/drawing/2014/main" id="{0EC07D91-A446-4C38-9619-8FBF9E09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46" y="3414755"/>
            <a:ext cx="1312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校验和</a:t>
            </a:r>
          </a:p>
        </p:txBody>
      </p:sp>
      <p:sp>
        <p:nvSpPr>
          <p:cNvPr id="113" name="文本框 44">
            <a:extLst>
              <a:ext uri="{FF2B5EF4-FFF2-40B4-BE49-F238E27FC236}">
                <a16:creationId xmlns:a16="http://schemas.microsoft.com/office/drawing/2014/main" id="{0B72BCF0-6A2C-4A63-9184-84FE3B97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46" y="3794168"/>
            <a:ext cx="1468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CRC</a:t>
            </a:r>
            <a:r>
              <a:rPr lang="zh-CN" altLang="en-US"/>
              <a:t>校验码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F814B49-51E1-478F-A8ED-8AD7BA8E5C26}"/>
              </a:ext>
            </a:extLst>
          </p:cNvPr>
          <p:cNvSpPr/>
          <p:nvPr/>
        </p:nvSpPr>
        <p:spPr>
          <a:xfrm>
            <a:off x="2795609" y="1217655"/>
            <a:ext cx="5103812" cy="147478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ABC6C313-CADC-4242-9BEA-DFD643C60A03}"/>
              </a:ext>
            </a:extLst>
          </p:cNvPr>
          <p:cNvSpPr/>
          <p:nvPr/>
        </p:nvSpPr>
        <p:spPr>
          <a:xfrm>
            <a:off x="4052909" y="2846430"/>
            <a:ext cx="3621087" cy="151606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52278A3-344D-4CC7-9A39-9E2DCD2B77F9}"/>
              </a:ext>
            </a:extLst>
          </p:cNvPr>
          <p:cNvSpPr/>
          <p:nvPr/>
        </p:nvSpPr>
        <p:spPr>
          <a:xfrm>
            <a:off x="4043384" y="4522830"/>
            <a:ext cx="6097587" cy="1535113"/>
          </a:xfrm>
          <a:prstGeom prst="rect">
            <a:avLst/>
          </a:prstGeom>
          <a:noFill/>
          <a:ln w="317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04117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链路层基本概念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5.0.1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链路层的功能与定位</a:t>
            </a:r>
          </a:p>
        </p:txBody>
      </p:sp>
      <p:pic>
        <p:nvPicPr>
          <p:cNvPr id="15" name="图片 1">
            <a:extLst>
              <a:ext uri="{FF2B5EF4-FFF2-40B4-BE49-F238E27FC236}">
                <a16:creationId xmlns:a16="http://schemas.microsoft.com/office/drawing/2014/main" id="{28C25F46-6A1C-4B65-8AD9-CCAE7B3C11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38" y="1870852"/>
            <a:ext cx="8092723" cy="424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04117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链路层基本概念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5.0.1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链路层的功能与定位</a:t>
            </a:r>
          </a:p>
        </p:txBody>
      </p:sp>
      <p:grpSp>
        <p:nvGrpSpPr>
          <p:cNvPr id="10" name="组合 5">
            <a:extLst>
              <a:ext uri="{FF2B5EF4-FFF2-40B4-BE49-F238E27FC236}">
                <a16:creationId xmlns:a16="http://schemas.microsoft.com/office/drawing/2014/main" id="{CD6FC391-F2C7-4AEC-B8FC-BF51B5FC311B}"/>
              </a:ext>
            </a:extLst>
          </p:cNvPr>
          <p:cNvGrpSpPr>
            <a:grpSpLocks/>
          </p:cNvGrpSpPr>
          <p:nvPr/>
        </p:nvGrpSpPr>
        <p:grpSpPr bwMode="auto">
          <a:xfrm>
            <a:off x="1557675" y="2207539"/>
            <a:ext cx="8228012" cy="4335462"/>
            <a:chOff x="243260" y="1620124"/>
            <a:chExt cx="8708653" cy="484729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D7FC4EC-CCE6-42EE-971B-4EEBFC22C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3871" y="2040779"/>
              <a:ext cx="2012920" cy="182994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>
              <a:solidFill>
                <a:srgbClr val="17406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6D99E1B-9422-4C95-A691-C3BA1AAAE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5" y="2651125"/>
              <a:ext cx="1981200" cy="6096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6">
              <a:extLst>
                <a:ext uri="{FF2B5EF4-FFF2-40B4-BE49-F238E27FC236}">
                  <a16:creationId xmlns:a16="http://schemas.microsoft.com/office/drawing/2014/main" id="{EFA616D5-B51A-452A-9F0E-12EAC594A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4675" y="2649538"/>
              <a:ext cx="2008188" cy="158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4B0C7802-6110-409C-9AC5-D6A26D69D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1063" y="2803525"/>
              <a:ext cx="1390650" cy="30480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1" i="0" u="none" strike="noStrike" kern="0" cap="none" spc="0" normalizeH="0" baseline="0" noProof="0">
                <a:ln>
                  <a:noFill/>
                </a:ln>
                <a:solidFill>
                  <a:srgbClr val="85DFD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B72A0655-6AD0-4A54-BD9E-16389A0D9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4675" y="3259138"/>
              <a:ext cx="2008188" cy="158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C25D62CC-7767-4605-8AB9-7F7915944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850" y="2193925"/>
              <a:ext cx="990600" cy="3048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85DFD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85DFD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680B91CF-8B4E-4576-9F31-BCCB46A4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713" y="3413125"/>
              <a:ext cx="1474787" cy="30480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1" i="0" u="none" strike="noStrike" kern="0" cap="none" spc="0" normalizeH="0" baseline="0" noProof="0">
                <a:ln>
                  <a:noFill/>
                </a:ln>
                <a:solidFill>
                  <a:srgbClr val="85DFD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BA3104F2-1BE9-4D65-84C1-D9D411D6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1213" y="3425825"/>
              <a:ext cx="1603375" cy="296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85DFD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1010…  …0110</a:t>
              </a:r>
            </a:p>
          </p:txBody>
        </p:sp>
        <p:sp>
          <p:nvSpPr>
            <p:cNvPr id="20" name="AutoShape 12">
              <a:extLst>
                <a:ext uri="{FF2B5EF4-FFF2-40B4-BE49-F238E27FC236}">
                  <a16:creationId xmlns:a16="http://schemas.microsoft.com/office/drawing/2014/main" id="{6D8703DC-B848-47C5-9BFE-BBB6C66CC1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796213" y="3155950"/>
              <a:ext cx="304800" cy="334963"/>
            </a:xfrm>
            <a:prstGeom prst="downArrow">
              <a:avLst>
                <a:gd name="adj1" fmla="val 50000"/>
                <a:gd name="adj2" fmla="val 43231"/>
              </a:avLst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11EF8D83-DAE3-49AC-814B-6A91092CA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2813050"/>
              <a:ext cx="990600" cy="2809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AutoShape 14">
              <a:extLst>
                <a:ext uri="{FF2B5EF4-FFF2-40B4-BE49-F238E27FC236}">
                  <a16:creationId xmlns:a16="http://schemas.microsoft.com/office/drawing/2014/main" id="{EDC782CE-FA65-4374-A2C8-E39892F5208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426325" y="2444750"/>
              <a:ext cx="990600" cy="369888"/>
            </a:xfrm>
            <a:prstGeom prst="downArrow">
              <a:avLst>
                <a:gd name="adj1" fmla="val 65389"/>
                <a:gd name="adj2" fmla="val 39394"/>
              </a:avLst>
            </a:prstGeom>
            <a:solidFill>
              <a:srgbClr val="C0D8F1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AA9D98F1-5064-48AB-804F-608AE6F07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2925" y="2757488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85DFD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6FFD8357-D97F-48A1-BFC5-C68CFA1BE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75" y="2471738"/>
              <a:ext cx="64761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取出</a:t>
              </a:r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D458BC60-BFD8-4DCE-A516-C6E79096A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8" y="2808288"/>
              <a:ext cx="0" cy="28575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0E74440B-5C2F-48EE-A53D-B32C76E43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5338" y="2809875"/>
              <a:ext cx="0" cy="28575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84F1E5FD-56A1-4CC3-A605-A55A65B9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8" y="5775325"/>
              <a:ext cx="4765675" cy="4763"/>
            </a:xfrm>
            <a:custGeom>
              <a:avLst/>
              <a:gdLst>
                <a:gd name="T0" fmla="*/ 0 w 3002"/>
                <a:gd name="T1" fmla="*/ 0 h 3"/>
                <a:gd name="T2" fmla="*/ 2147483646 w 3002"/>
                <a:gd name="T3" fmla="*/ 2147483646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2" h="3">
                  <a:moveTo>
                    <a:pt x="0" y="0"/>
                  </a:moveTo>
                  <a:lnTo>
                    <a:pt x="3002" y="3"/>
                  </a:ln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32C355A1-7302-4CE2-A144-219EB106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2434" y="5161082"/>
              <a:ext cx="1999479" cy="75789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>
              <a:solidFill>
                <a:srgbClr val="17406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1FB00AD1-3E90-4D39-B87D-6E1D95AC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238" y="3702050"/>
              <a:ext cx="5791200" cy="609600"/>
            </a:xfrm>
            <a:custGeom>
              <a:avLst/>
              <a:gdLst>
                <a:gd name="T0" fmla="*/ 0 w 2736"/>
                <a:gd name="T1" fmla="*/ 0 h 480"/>
                <a:gd name="T2" fmla="*/ 0 w 2736"/>
                <a:gd name="T3" fmla="*/ 2147483646 h 480"/>
                <a:gd name="T4" fmla="*/ 2147483646 w 2736"/>
                <a:gd name="T5" fmla="*/ 2147483646 h 480"/>
                <a:gd name="T6" fmla="*/ 2147483646 w 2736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6" h="480">
                  <a:moveTo>
                    <a:pt x="0" y="0"/>
                  </a:moveTo>
                  <a:lnTo>
                    <a:pt x="0" y="480"/>
                  </a:lnTo>
                  <a:lnTo>
                    <a:pt x="2736" y="480"/>
                  </a:lnTo>
                  <a:lnTo>
                    <a:pt x="2736" y="0"/>
                  </a:lnTo>
                </a:path>
              </a:pathLst>
            </a:custGeom>
            <a:noFill/>
            <a:ln w="28575" cap="flat" cmpd="sng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F3AB8ED4-7CDF-4075-AF00-5D7C31CF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60" y="2734230"/>
              <a:ext cx="931490" cy="41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E6C72F36-C7B6-40FA-BB1F-8D7E16221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50" y="2186319"/>
              <a:ext cx="880050" cy="325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FF0107D9-5912-4616-908E-77D7E3BDD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838" y="4311650"/>
              <a:ext cx="64761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链路</a:t>
              </a:r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846ED00F-904A-4556-AF14-F04C1A41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131" y="1620124"/>
              <a:ext cx="909500" cy="41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主机 </a:t>
              </a: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8A4F068C-B1E9-4F0D-94B1-1CD927350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076" y="1644205"/>
              <a:ext cx="929793" cy="41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主机 </a:t>
              </a: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758AADB9-E1A5-4E16-8077-306111DF6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79" y="3397250"/>
              <a:ext cx="880050" cy="325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8DC14AD4-97C5-4304-BF8C-5BE565304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4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91E759CB-F1EE-4492-A05F-31BD305B3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8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0">
              <a:extLst>
                <a:ext uri="{FF2B5EF4-FFF2-40B4-BE49-F238E27FC236}">
                  <a16:creationId xmlns:a16="http://schemas.microsoft.com/office/drawing/2014/main" id="{EA4202BC-4439-4DF8-84C7-274EFBA4F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31">
              <a:extLst>
                <a:ext uri="{FF2B5EF4-FFF2-40B4-BE49-F238E27FC236}">
                  <a16:creationId xmlns:a16="http://schemas.microsoft.com/office/drawing/2014/main" id="{2F820900-8525-48D5-BBA6-5E982D89A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EA483747-E04B-44D6-B2D4-17725C6E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94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51E4546C-B40C-4E71-88CB-973895BF8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43FB90DF-C75F-4677-AE66-662959B14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58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4D8804B1-DEE4-4207-8E20-2FFE775FC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2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36">
              <a:extLst>
                <a:ext uri="{FF2B5EF4-FFF2-40B4-BE49-F238E27FC236}">
                  <a16:creationId xmlns:a16="http://schemas.microsoft.com/office/drawing/2014/main" id="{6E99F496-EEF5-4140-95A2-E9BF9700A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06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37">
              <a:extLst>
                <a:ext uri="{FF2B5EF4-FFF2-40B4-BE49-F238E27FC236}">
                  <a16:creationId xmlns:a16="http://schemas.microsoft.com/office/drawing/2014/main" id="{D15A422F-B626-4435-B208-EC6021521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3038" y="4083050"/>
              <a:ext cx="76200" cy="15240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38">
              <a:extLst>
                <a:ext uri="{FF2B5EF4-FFF2-40B4-BE49-F238E27FC236}">
                  <a16:creationId xmlns:a16="http://schemas.microsoft.com/office/drawing/2014/main" id="{775F0360-6370-480B-962C-C7CC4B673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238" y="4159250"/>
              <a:ext cx="304800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39">
              <a:extLst>
                <a:ext uri="{FF2B5EF4-FFF2-40B4-BE49-F238E27FC236}">
                  <a16:creationId xmlns:a16="http://schemas.microsoft.com/office/drawing/2014/main" id="{DCE75A66-7CAC-4E6E-AE2F-9E11521A32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16138" y="3892550"/>
              <a:ext cx="304800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40">
              <a:extLst>
                <a:ext uri="{FF2B5EF4-FFF2-40B4-BE49-F238E27FC236}">
                  <a16:creationId xmlns:a16="http://schemas.microsoft.com/office/drawing/2014/main" id="{2ED9E743-F23E-4888-9803-294C270233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7678738" y="3930650"/>
              <a:ext cx="304800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3" name="Group 41">
              <a:extLst>
                <a:ext uri="{FF2B5EF4-FFF2-40B4-BE49-F238E27FC236}">
                  <a16:creationId xmlns:a16="http://schemas.microsoft.com/office/drawing/2014/main" id="{61720212-04B7-465F-A6DB-DB884EF5E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5238" y="4083050"/>
              <a:ext cx="1066800" cy="152400"/>
              <a:chOff x="1344" y="912"/>
              <a:chExt cx="672" cy="96"/>
            </a:xfrm>
          </p:grpSpPr>
          <p:sp>
            <p:nvSpPr>
              <p:cNvPr id="91" name="Line 42">
                <a:extLst>
                  <a:ext uri="{FF2B5EF4-FFF2-40B4-BE49-F238E27FC236}">
                    <a16:creationId xmlns:a16="http://schemas.microsoft.com/office/drawing/2014/main" id="{2BB47002-BA69-4B33-A781-E07594AC4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672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43">
                <a:extLst>
                  <a:ext uri="{FF2B5EF4-FFF2-40B4-BE49-F238E27FC236}">
                    <a16:creationId xmlns:a16="http://schemas.microsoft.com/office/drawing/2014/main" id="{6B4F7120-CC05-460A-8CE5-AE3757CF7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912"/>
                <a:ext cx="576" cy="96"/>
              </a:xfrm>
              <a:custGeom>
                <a:avLst/>
                <a:gdLst>
                  <a:gd name="T0" fmla="*/ 0 w 576"/>
                  <a:gd name="T1" fmla="*/ 3 h 192"/>
                  <a:gd name="T2" fmla="*/ 0 w 576"/>
                  <a:gd name="T3" fmla="*/ 0 h 192"/>
                  <a:gd name="T4" fmla="*/ 192 w 576"/>
                  <a:gd name="T5" fmla="*/ 0 h 192"/>
                  <a:gd name="T6" fmla="*/ 192 w 576"/>
                  <a:gd name="T7" fmla="*/ 6 h 192"/>
                  <a:gd name="T8" fmla="*/ 288 w 576"/>
                  <a:gd name="T9" fmla="*/ 6 h 192"/>
                  <a:gd name="T10" fmla="*/ 288 w 576"/>
                  <a:gd name="T11" fmla="*/ 0 h 192"/>
                  <a:gd name="T12" fmla="*/ 336 w 576"/>
                  <a:gd name="T13" fmla="*/ 0 h 192"/>
                  <a:gd name="T14" fmla="*/ 336 w 576"/>
                  <a:gd name="T15" fmla="*/ 6 h 192"/>
                  <a:gd name="T16" fmla="*/ 480 w 576"/>
                  <a:gd name="T17" fmla="*/ 6 h 192"/>
                  <a:gd name="T18" fmla="*/ 480 w 576"/>
                  <a:gd name="T19" fmla="*/ 0 h 192"/>
                  <a:gd name="T20" fmla="*/ 576 w 576"/>
                  <a:gd name="T21" fmla="*/ 0 h 192"/>
                  <a:gd name="T22" fmla="*/ 576 w 576"/>
                  <a:gd name="T23" fmla="*/ 3 h 192"/>
                  <a:gd name="T24" fmla="*/ 0 w 576"/>
                  <a:gd name="T25" fmla="*/ 3 h 19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288" y="192"/>
                    </a:lnTo>
                    <a:lnTo>
                      <a:pt x="288" y="0"/>
                    </a:lnTo>
                    <a:lnTo>
                      <a:pt x="336" y="0"/>
                    </a:lnTo>
                    <a:lnTo>
                      <a:pt x="336" y="192"/>
                    </a:lnTo>
                    <a:lnTo>
                      <a:pt x="480" y="192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 cmpd="sng">
                <a:solidFill>
                  <a:sysClr val="windowText" lastClr="000000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4" name="Group 44">
              <a:extLst>
                <a:ext uri="{FF2B5EF4-FFF2-40B4-BE49-F238E27FC236}">
                  <a16:creationId xmlns:a16="http://schemas.microsoft.com/office/drawing/2014/main" id="{A5C18194-8ABF-4BA6-9C4B-F7D520B20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0438" y="4083050"/>
              <a:ext cx="1066800" cy="157163"/>
              <a:chOff x="4080" y="3676"/>
              <a:chExt cx="672" cy="99"/>
            </a:xfrm>
          </p:grpSpPr>
          <p:sp>
            <p:nvSpPr>
              <p:cNvPr id="89" name="Line 45">
                <a:extLst>
                  <a:ext uri="{FF2B5EF4-FFF2-40B4-BE49-F238E27FC236}">
                    <a16:creationId xmlns:a16="http://schemas.microsoft.com/office/drawing/2014/main" id="{BC25B7BA-47E3-4923-B13E-7F112C937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3727"/>
                <a:ext cx="672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Freeform 46">
                <a:extLst>
                  <a:ext uri="{FF2B5EF4-FFF2-40B4-BE49-F238E27FC236}">
                    <a16:creationId xmlns:a16="http://schemas.microsoft.com/office/drawing/2014/main" id="{4B119B11-7FC1-443D-8BF3-10D0FE8E3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3676"/>
                <a:ext cx="576" cy="99"/>
              </a:xfrm>
              <a:custGeom>
                <a:avLst/>
                <a:gdLst>
                  <a:gd name="T0" fmla="*/ 0 w 576"/>
                  <a:gd name="T1" fmla="*/ 51 h 99"/>
                  <a:gd name="T2" fmla="*/ 0 w 576"/>
                  <a:gd name="T3" fmla="*/ 3 h 99"/>
                  <a:gd name="T4" fmla="*/ 135 w 576"/>
                  <a:gd name="T5" fmla="*/ 3 h 99"/>
                  <a:gd name="T6" fmla="*/ 138 w 576"/>
                  <a:gd name="T7" fmla="*/ 99 h 99"/>
                  <a:gd name="T8" fmla="*/ 264 w 576"/>
                  <a:gd name="T9" fmla="*/ 98 h 99"/>
                  <a:gd name="T10" fmla="*/ 264 w 576"/>
                  <a:gd name="T11" fmla="*/ 0 h 99"/>
                  <a:gd name="T12" fmla="*/ 426 w 576"/>
                  <a:gd name="T13" fmla="*/ 0 h 99"/>
                  <a:gd name="T14" fmla="*/ 426 w 576"/>
                  <a:gd name="T15" fmla="*/ 99 h 99"/>
                  <a:gd name="T16" fmla="*/ 480 w 576"/>
                  <a:gd name="T17" fmla="*/ 99 h 99"/>
                  <a:gd name="T18" fmla="*/ 480 w 576"/>
                  <a:gd name="T19" fmla="*/ 3 h 99"/>
                  <a:gd name="T20" fmla="*/ 576 w 576"/>
                  <a:gd name="T21" fmla="*/ 3 h 99"/>
                  <a:gd name="T22" fmla="*/ 576 w 576"/>
                  <a:gd name="T23" fmla="*/ 51 h 99"/>
                  <a:gd name="T24" fmla="*/ 0 w 576"/>
                  <a:gd name="T25" fmla="*/ 51 h 9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6" h="99">
                    <a:moveTo>
                      <a:pt x="0" y="51"/>
                    </a:moveTo>
                    <a:lnTo>
                      <a:pt x="0" y="3"/>
                    </a:lnTo>
                    <a:lnTo>
                      <a:pt x="135" y="3"/>
                    </a:lnTo>
                    <a:lnTo>
                      <a:pt x="138" y="99"/>
                    </a:lnTo>
                    <a:lnTo>
                      <a:pt x="264" y="98"/>
                    </a:lnTo>
                    <a:lnTo>
                      <a:pt x="264" y="0"/>
                    </a:lnTo>
                    <a:lnTo>
                      <a:pt x="426" y="0"/>
                    </a:lnTo>
                    <a:lnTo>
                      <a:pt x="426" y="99"/>
                    </a:lnTo>
                    <a:lnTo>
                      <a:pt x="480" y="99"/>
                    </a:lnTo>
                    <a:lnTo>
                      <a:pt x="480" y="3"/>
                    </a:lnTo>
                    <a:lnTo>
                      <a:pt x="576" y="3"/>
                    </a:lnTo>
                    <a:lnTo>
                      <a:pt x="576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 cmpd="sng">
                <a:solidFill>
                  <a:sysClr val="windowText" lastClr="000000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1EA39D11-B10B-4330-B804-7F77FBE74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05" y="5346460"/>
              <a:ext cx="931490" cy="410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22F7B83B-580A-426C-AF93-E55A18178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476" y="5161082"/>
              <a:ext cx="2011241" cy="75789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>
              <a:solidFill>
                <a:srgbClr val="17406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C720663B-C5B0-492D-8CE3-44A65BA49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88" y="4769989"/>
              <a:ext cx="920699" cy="41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主机 </a:t>
              </a: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82009AEE-F466-47BF-B09F-D7A31DBAD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900" y="4752976"/>
              <a:ext cx="929793" cy="410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结点 </a:t>
              </a: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</p:txBody>
        </p:sp>
        <p:grpSp>
          <p:nvGrpSpPr>
            <p:cNvPr id="59" name="Group 51">
              <a:extLst>
                <a:ext uri="{FF2B5EF4-FFF2-40B4-BE49-F238E27FC236}">
                  <a16:creationId xmlns:a16="http://schemas.microsoft.com/office/drawing/2014/main" id="{CDE3EC51-B5BB-4223-BD5A-B62B756B2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0338" y="5354638"/>
              <a:ext cx="977900" cy="369887"/>
              <a:chOff x="1701" y="2666"/>
              <a:chExt cx="616" cy="233"/>
            </a:xfrm>
          </p:grpSpPr>
          <p:grpSp>
            <p:nvGrpSpPr>
              <p:cNvPr id="85" name="Group 52">
                <a:extLst>
                  <a:ext uri="{FF2B5EF4-FFF2-40B4-BE49-F238E27FC236}">
                    <a16:creationId xmlns:a16="http://schemas.microsoft.com/office/drawing/2014/main" id="{D04CFE22-C426-473F-AF98-373EA28C98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1" y="2694"/>
                <a:ext cx="616" cy="192"/>
                <a:chOff x="1701" y="2694"/>
                <a:chExt cx="616" cy="192"/>
              </a:xfrm>
            </p:grpSpPr>
            <p:sp>
              <p:nvSpPr>
                <p:cNvPr id="87" name="AutoShape 53">
                  <a:extLst>
                    <a:ext uri="{FF2B5EF4-FFF2-40B4-BE49-F238E27FC236}">
                      <a16:creationId xmlns:a16="http://schemas.microsoft.com/office/drawing/2014/main" id="{2747B7AF-7033-4A7A-836C-C1D0ACBFB2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5" y="2731"/>
                  <a:ext cx="272" cy="136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ysClr val="window" lastClr="FFFFFF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Rectangle 54">
                  <a:extLst>
                    <a:ext uri="{FF2B5EF4-FFF2-40B4-BE49-F238E27FC236}">
                      <a16:creationId xmlns:a16="http://schemas.microsoft.com/office/drawing/2014/main" id="{F2AE5BD3-A2ED-4DF2-B350-263E94D30D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1" y="2694"/>
                  <a:ext cx="408" cy="192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DBEFF9"/>
                  </a:outerShdw>
                </a:effectLst>
              </p:spPr>
              <p:txBody>
                <a:bodyPr wrap="none" anchor="ctr"/>
                <a:lstStyle>
                  <a:lvl1pPr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7620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85DFD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86" name="Text Box 55">
                <a:extLst>
                  <a:ext uri="{FF2B5EF4-FFF2-40B4-BE49-F238E27FC236}">
                    <a16:creationId xmlns:a16="http://schemas.microsoft.com/office/drawing/2014/main" id="{A2838421-4FC9-4790-A3E2-22DA82A1B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" y="2666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85DFD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帧</a:t>
                </a:r>
              </a:p>
            </p:txBody>
          </p:sp>
        </p:grp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394347EA-1D79-4413-88D5-547857166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0" y="4721225"/>
              <a:ext cx="464872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(a)</a:t>
              </a:r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4B9DC5B8-84DE-4521-8A78-F3EF4BF3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46" y="6100654"/>
              <a:ext cx="477696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(b)</a:t>
              </a:r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F0A91A96-B575-42DF-8EDD-C9A6366BF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056188"/>
              <a:ext cx="64761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发送</a:t>
              </a:r>
            </a:p>
          </p:txBody>
        </p:sp>
        <p:grpSp>
          <p:nvGrpSpPr>
            <p:cNvPr id="63" name="Group 59">
              <a:extLst>
                <a:ext uri="{FF2B5EF4-FFF2-40B4-BE49-F238E27FC236}">
                  <a16:creationId xmlns:a16="http://schemas.microsoft.com/office/drawing/2014/main" id="{26DC7F7E-E1C3-441E-99FC-03EC2F1F7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6850" y="5354638"/>
              <a:ext cx="977900" cy="369887"/>
              <a:chOff x="1701" y="2666"/>
              <a:chExt cx="616" cy="233"/>
            </a:xfrm>
          </p:grpSpPr>
          <p:grpSp>
            <p:nvGrpSpPr>
              <p:cNvPr id="81" name="Group 60">
                <a:extLst>
                  <a:ext uri="{FF2B5EF4-FFF2-40B4-BE49-F238E27FC236}">
                    <a16:creationId xmlns:a16="http://schemas.microsoft.com/office/drawing/2014/main" id="{0FAAFC7C-FC73-4709-8930-83BE40978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1" y="2694"/>
                <a:ext cx="616" cy="192"/>
                <a:chOff x="1701" y="2694"/>
                <a:chExt cx="616" cy="192"/>
              </a:xfrm>
            </p:grpSpPr>
            <p:sp>
              <p:nvSpPr>
                <p:cNvPr id="83" name="AutoShape 61">
                  <a:extLst>
                    <a:ext uri="{FF2B5EF4-FFF2-40B4-BE49-F238E27FC236}">
                      <a16:creationId xmlns:a16="http://schemas.microsoft.com/office/drawing/2014/main" id="{DCBA0F32-7482-4148-A9D4-3FB0639D4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5" y="2731"/>
                  <a:ext cx="272" cy="136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ysClr val="window" lastClr="FFFFFF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" name="Rectangle 62">
                  <a:extLst>
                    <a:ext uri="{FF2B5EF4-FFF2-40B4-BE49-F238E27FC236}">
                      <a16:creationId xmlns:a16="http://schemas.microsoft.com/office/drawing/2014/main" id="{359F1583-ED5C-439F-BF1F-DBF3DDAE7F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1" y="2694"/>
                  <a:ext cx="408" cy="192"/>
                </a:xfrm>
                <a:prstGeom prst="rect">
                  <a:avLst/>
                </a:prstGeom>
                <a:solidFill>
                  <a:srgbClr val="DDDDDD"/>
                </a:solidFill>
                <a:ln w="12700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DBEFF9"/>
                  </a:outerShdw>
                </a:effectLst>
              </p:spPr>
              <p:txBody>
                <a:bodyPr wrap="none" anchor="ctr"/>
                <a:lstStyle>
                  <a:lvl1pPr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defTabSz="76200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7620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85DFD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82" name="Text Box 63">
                <a:extLst>
                  <a:ext uri="{FF2B5EF4-FFF2-40B4-BE49-F238E27FC236}">
                    <a16:creationId xmlns:a16="http://schemas.microsoft.com/office/drawing/2014/main" id="{0A9914B0-2E13-40D5-B0FF-EE743DE31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4" y="2666"/>
                <a:ext cx="26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7620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85DFD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黑体" panose="02010609060101010101" pitchFamily="49" charset="-122"/>
                  </a:rPr>
                  <a:t>帧</a:t>
                </a:r>
              </a:p>
            </p:txBody>
          </p:sp>
        </p:grpSp>
        <p:sp>
          <p:nvSpPr>
            <p:cNvPr id="64" name="Rectangle 64">
              <a:extLst>
                <a:ext uri="{FF2B5EF4-FFF2-40B4-BE49-F238E27FC236}">
                  <a16:creationId xmlns:a16="http://schemas.microsoft.com/office/drawing/2014/main" id="{4D49AFCC-E043-4EF5-8652-601EBC28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9675" y="5056188"/>
              <a:ext cx="64761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接收</a:t>
              </a:r>
            </a:p>
          </p:txBody>
        </p:sp>
        <p:sp>
          <p:nvSpPr>
            <p:cNvPr id="65" name="Rectangle 65">
              <a:extLst>
                <a:ext uri="{FF2B5EF4-FFF2-40B4-BE49-F238E27FC236}">
                  <a16:creationId xmlns:a16="http://schemas.microsoft.com/office/drawing/2014/main" id="{0FB9A18E-1EC5-476A-B86F-2C83320BD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5775325"/>
              <a:ext cx="64761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链路</a:t>
              </a:r>
            </a:p>
          </p:txBody>
        </p:sp>
        <p:sp>
          <p:nvSpPr>
            <p:cNvPr id="66" name="Rectangle 67">
              <a:extLst>
                <a:ext uri="{FF2B5EF4-FFF2-40B4-BE49-F238E27FC236}">
                  <a16:creationId xmlns:a16="http://schemas.microsoft.com/office/drawing/2014/main" id="{45A3F0CE-D14B-4D2A-8ECF-6716E545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028" y="2024805"/>
              <a:ext cx="2011240" cy="182993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19050">
              <a:solidFill>
                <a:srgbClr val="17406D"/>
              </a:solidFill>
              <a:miter lim="800000"/>
              <a:headEnd/>
              <a:tailEnd/>
            </a:ln>
            <a:effectLst>
              <a:outerShdw dist="53882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68">
              <a:extLst>
                <a:ext uri="{FF2B5EF4-FFF2-40B4-BE49-F238E27FC236}">
                  <a16:creationId xmlns:a16="http://schemas.microsoft.com/office/drawing/2014/main" id="{7160A68B-9681-492B-AAC7-48E0387F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635250"/>
              <a:ext cx="1981200" cy="60960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Line 69">
              <a:extLst>
                <a:ext uri="{FF2B5EF4-FFF2-40B4-BE49-F238E27FC236}">
                  <a16:creationId xmlns:a16="http://schemas.microsoft.com/office/drawing/2014/main" id="{9C584DEB-F652-4096-A4AC-20B6AF114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638" y="2633663"/>
              <a:ext cx="2008187" cy="158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70">
              <a:extLst>
                <a:ext uri="{FF2B5EF4-FFF2-40B4-BE49-F238E27FC236}">
                  <a16:creationId xmlns:a16="http://schemas.microsoft.com/office/drawing/2014/main" id="{92291438-2A61-4594-9341-FADBF9F43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025" y="2787650"/>
              <a:ext cx="1390650" cy="30480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1" i="0" u="none" strike="noStrike" kern="0" cap="none" spc="0" normalizeH="0" baseline="0" noProof="0">
                <a:ln>
                  <a:noFill/>
                </a:ln>
                <a:solidFill>
                  <a:srgbClr val="85DFD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0" name="Line 71">
              <a:extLst>
                <a:ext uri="{FF2B5EF4-FFF2-40B4-BE49-F238E27FC236}">
                  <a16:creationId xmlns:a16="http://schemas.microsoft.com/office/drawing/2014/main" id="{7689D94C-7DE7-453E-80ED-950C3EEC9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638" y="3243263"/>
              <a:ext cx="2008187" cy="1587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72">
              <a:extLst>
                <a:ext uri="{FF2B5EF4-FFF2-40B4-BE49-F238E27FC236}">
                  <a16:creationId xmlns:a16="http://schemas.microsoft.com/office/drawing/2014/main" id="{F6622440-8D68-4AE4-BB38-9197E7B51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3" y="2178050"/>
              <a:ext cx="990600" cy="3048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85DFD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85DFD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  <p:sp>
          <p:nvSpPr>
            <p:cNvPr id="72" name="Rectangle 73">
              <a:extLst>
                <a:ext uri="{FF2B5EF4-FFF2-40B4-BE49-F238E27FC236}">
                  <a16:creationId xmlns:a16="http://schemas.microsoft.com/office/drawing/2014/main" id="{141A5361-6560-41E2-884F-921D9536E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675" y="3397250"/>
              <a:ext cx="1524000" cy="30480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1" i="0" u="none" strike="noStrike" kern="0" cap="none" spc="0" normalizeH="0" baseline="0" noProof="0">
                <a:ln>
                  <a:noFill/>
                </a:ln>
                <a:solidFill>
                  <a:srgbClr val="85DFD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3" name="Rectangle 74">
              <a:extLst>
                <a:ext uri="{FF2B5EF4-FFF2-40B4-BE49-F238E27FC236}">
                  <a16:creationId xmlns:a16="http://schemas.microsoft.com/office/drawing/2014/main" id="{3A01A695-AC3E-47CA-8BC9-97C5D670D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3409950"/>
              <a:ext cx="1603375" cy="296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85DFD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1010…  …0110</a:t>
              </a:r>
            </a:p>
          </p:txBody>
        </p:sp>
        <p:sp>
          <p:nvSpPr>
            <p:cNvPr id="74" name="AutoShape 75">
              <a:extLst>
                <a:ext uri="{FF2B5EF4-FFF2-40B4-BE49-F238E27FC236}">
                  <a16:creationId xmlns:a16="http://schemas.microsoft.com/office/drawing/2014/main" id="{406BAAA4-0995-43FF-8595-4BD3C844E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125" y="3244850"/>
              <a:ext cx="304800" cy="334963"/>
            </a:xfrm>
            <a:prstGeom prst="downArrow">
              <a:avLst>
                <a:gd name="adj1" fmla="val 50000"/>
                <a:gd name="adj2" fmla="val 43231"/>
              </a:avLst>
            </a:prstGeom>
            <a:solidFill>
              <a:sysClr val="window" lastClr="FFFF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76">
              <a:extLst>
                <a:ext uri="{FF2B5EF4-FFF2-40B4-BE49-F238E27FC236}">
                  <a16:creationId xmlns:a16="http://schemas.microsoft.com/office/drawing/2014/main" id="{0B6AD819-6714-4CB1-AE3E-8D57E957C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463" y="2797175"/>
              <a:ext cx="990600" cy="2809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" name="AutoShape 77">
              <a:extLst>
                <a:ext uri="{FF2B5EF4-FFF2-40B4-BE49-F238E27FC236}">
                  <a16:creationId xmlns:a16="http://schemas.microsoft.com/office/drawing/2014/main" id="{6080FC05-9AA4-41F7-96B6-3D3B4119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3" y="2492375"/>
              <a:ext cx="990600" cy="369888"/>
            </a:xfrm>
            <a:prstGeom prst="downArrow">
              <a:avLst>
                <a:gd name="adj1" fmla="val 65389"/>
                <a:gd name="adj2" fmla="val 39394"/>
              </a:avLst>
            </a:prstGeom>
            <a:solidFill>
              <a:srgbClr val="C0D8F1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80E1E691-77B1-4EAA-9892-93748054A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1888" y="2741613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85DFD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帧</a:t>
              </a:r>
            </a:p>
          </p:txBody>
        </p:sp>
        <p:sp>
          <p:nvSpPr>
            <p:cNvPr id="78" name="Rectangle 79">
              <a:extLst>
                <a:ext uri="{FF2B5EF4-FFF2-40B4-BE49-F238E27FC236}">
                  <a16:creationId xmlns:a16="http://schemas.microsoft.com/office/drawing/2014/main" id="{FE320AC4-DB4C-48CF-8AD6-E11468CCF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2455863"/>
              <a:ext cx="647614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装入</a:t>
              </a: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B42B486F-1437-466F-9055-5CD239E1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700" y="2792413"/>
              <a:ext cx="0" cy="28575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Line 81">
              <a:extLst>
                <a:ext uri="{FF2B5EF4-FFF2-40B4-BE49-F238E27FC236}">
                  <a16:creationId xmlns:a16="http://schemas.microsoft.com/office/drawing/2014/main" id="{04938F6C-AB87-4D86-85CE-CC79EED86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300" y="2794000"/>
              <a:ext cx="0" cy="28575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" name="Text Box 82">
            <a:extLst>
              <a:ext uri="{FF2B5EF4-FFF2-40B4-BE49-F238E27FC236}">
                <a16:creationId xmlns:a16="http://schemas.microsoft.com/office/drawing/2014/main" id="{559AB049-203A-48D1-BBED-B6EA241A2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012" y="1821776"/>
            <a:ext cx="4287838" cy="584200"/>
          </a:xfrm>
          <a:prstGeom prst="rect">
            <a:avLst/>
          </a:prstGeom>
          <a:solidFill>
            <a:srgbClr val="C0D8F1"/>
          </a:solidFill>
          <a:ln w="9525">
            <a:solidFill>
              <a:srgbClr val="17406D"/>
            </a:solidFill>
            <a:miter lim="800000"/>
            <a:headEnd/>
            <a:tailEnd/>
          </a:ln>
          <a:effectLst>
            <a:outerShdw dist="35921" dir="2700000" algn="ctr" rotWithShape="0">
              <a:srgbClr val="DBEFF9"/>
            </a:outerShdw>
          </a:effec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数据链路层传送的是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帧</a:t>
            </a:r>
          </a:p>
        </p:txBody>
      </p:sp>
    </p:spTree>
    <p:extLst>
      <p:ext uri="{BB962C8B-B14F-4D97-AF65-F5344CB8AC3E}">
        <p14:creationId xmlns:p14="http://schemas.microsoft.com/office/powerpoint/2010/main" val="172846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04117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链路层基本概念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5.0.1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链路层的功能与定位</a:t>
            </a:r>
          </a:p>
        </p:txBody>
      </p:sp>
      <p:grpSp>
        <p:nvGrpSpPr>
          <p:cNvPr id="94" name="组合 85">
            <a:extLst>
              <a:ext uri="{FF2B5EF4-FFF2-40B4-BE49-F238E27FC236}">
                <a16:creationId xmlns:a16="http://schemas.microsoft.com/office/drawing/2014/main" id="{D7DC6B02-106A-4409-B040-12044D4B263E}"/>
              </a:ext>
            </a:extLst>
          </p:cNvPr>
          <p:cNvGrpSpPr>
            <a:grpSpLocks/>
          </p:cNvGrpSpPr>
          <p:nvPr/>
        </p:nvGrpSpPr>
        <p:grpSpPr bwMode="auto">
          <a:xfrm>
            <a:off x="1924415" y="1769702"/>
            <a:ext cx="8086725" cy="2860675"/>
            <a:chOff x="407145" y="3427408"/>
            <a:chExt cx="8086725" cy="2862262"/>
          </a:xfrm>
        </p:grpSpPr>
        <p:sp>
          <p:nvSpPr>
            <p:cNvPr id="95" name="Text Box 4">
              <a:extLst>
                <a:ext uri="{FF2B5EF4-FFF2-40B4-BE49-F238E27FC236}">
                  <a16:creationId xmlns:a16="http://schemas.microsoft.com/office/drawing/2014/main" id="{B178D8BB-91D1-4FB3-ACE9-2E956A34F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1032" y="3551233"/>
              <a:ext cx="1112838" cy="46037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帧结束</a:t>
              </a:r>
            </a:p>
          </p:txBody>
        </p:sp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027A8FCE-0FEB-4881-91BE-EB84AD700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4500558"/>
              <a:ext cx="1193800" cy="596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帧首部</a:t>
              </a:r>
            </a:p>
          </p:txBody>
        </p:sp>
        <p:sp>
          <p:nvSpPr>
            <p:cNvPr id="97" name="Rectangle 6">
              <a:extLst>
                <a:ext uri="{FF2B5EF4-FFF2-40B4-BE49-F238E27FC236}">
                  <a16:creationId xmlns:a16="http://schemas.microsoft.com/office/drawing/2014/main" id="{3AC0E2C0-F554-4981-8DF7-D3C911B9A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432" y="3427408"/>
              <a:ext cx="4278313" cy="596900"/>
            </a:xfrm>
            <a:prstGeom prst="rect">
              <a:avLst/>
            </a:prstGeom>
            <a:solidFill>
              <a:srgbClr val="C0D8F1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  <p:sp>
          <p:nvSpPr>
            <p:cNvPr id="98" name="Rectangle 7">
              <a:extLst>
                <a:ext uri="{FF2B5EF4-FFF2-40B4-BE49-F238E27FC236}">
                  <a16:creationId xmlns:a16="http://schemas.microsoft.com/office/drawing/2014/main" id="{9335FDB4-FF8C-463E-9F2C-02094B986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432" y="4500558"/>
              <a:ext cx="4278313" cy="596900"/>
            </a:xfrm>
            <a:prstGeom prst="rect">
              <a:avLst/>
            </a:prstGeom>
            <a:solidFill>
              <a:srgbClr val="C0D8F1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帧的数据部分</a:t>
              </a:r>
            </a:p>
          </p:txBody>
        </p:sp>
        <p:sp>
          <p:nvSpPr>
            <p:cNvPr id="99" name="Rectangle 8">
              <a:extLst>
                <a:ext uri="{FF2B5EF4-FFF2-40B4-BE49-F238E27FC236}">
                  <a16:creationId xmlns:a16="http://schemas.microsoft.com/office/drawing/2014/main" id="{0FCB666D-9056-4C49-AB2D-5C3B7866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745" y="4500558"/>
              <a:ext cx="1193800" cy="5969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帧尾部</a:t>
              </a:r>
            </a:p>
          </p:txBody>
        </p:sp>
        <p:sp>
          <p:nvSpPr>
            <p:cNvPr id="100" name="Line 9">
              <a:extLst>
                <a:ext uri="{FF2B5EF4-FFF2-40B4-BE49-F238E27FC236}">
                  <a16:creationId xmlns:a16="http://schemas.microsoft.com/office/drawing/2014/main" id="{0C3ED008-425C-4510-9521-FBDFEB1E1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432" y="5454645"/>
              <a:ext cx="4278313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1" name="Line 10">
              <a:extLst>
                <a:ext uri="{FF2B5EF4-FFF2-40B4-BE49-F238E27FC236}">
                  <a16:creationId xmlns:a16="http://schemas.microsoft.com/office/drawing/2014/main" id="{761B8608-D576-4589-AC9E-03FC62F58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632" y="5932483"/>
              <a:ext cx="6665913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C4B2674A-FCE1-45C6-8391-CA70C074C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632" y="5216520"/>
              <a:ext cx="0" cy="1073150"/>
            </a:xfrm>
            <a:prstGeom prst="line">
              <a:avLst/>
            </a:prstGeom>
            <a:noFill/>
            <a:ln w="57150">
              <a:solidFill>
                <a:srgbClr val="85DFD0"/>
              </a:solidFill>
              <a:round/>
              <a:headEnd type="triangl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Line 12">
              <a:extLst>
                <a:ext uri="{FF2B5EF4-FFF2-40B4-BE49-F238E27FC236}">
                  <a16:creationId xmlns:a16="http://schemas.microsoft.com/office/drawing/2014/main" id="{6A18A5BC-C0B7-4300-9ACA-7DABA88A4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5545" y="5216520"/>
              <a:ext cx="0" cy="107315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Line 13">
              <a:extLst>
                <a:ext uri="{FF2B5EF4-FFF2-40B4-BE49-F238E27FC236}">
                  <a16:creationId xmlns:a16="http://schemas.microsoft.com/office/drawing/2014/main" id="{41FDDABD-211A-4646-876D-A8BD40C9C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432" y="5216520"/>
              <a:ext cx="0" cy="47783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60FF1CE0-0DBA-4778-B5B3-18ACB688B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1745" y="5216520"/>
              <a:ext cx="0" cy="47783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" name="Text Box 15">
              <a:extLst>
                <a:ext uri="{FF2B5EF4-FFF2-40B4-BE49-F238E27FC236}">
                  <a16:creationId xmlns:a16="http://schemas.microsoft.com/office/drawing/2014/main" id="{6A1DBDBA-2685-422A-B954-D0C24D9AF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695" y="5208583"/>
              <a:ext cx="1096962" cy="4572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sym typeface="Symbol" panose="05050102010706020507" pitchFamily="18" charset="2"/>
                </a:rPr>
                <a:t>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MTU</a:t>
              </a:r>
            </a:p>
          </p:txBody>
        </p:sp>
        <p:sp>
          <p:nvSpPr>
            <p:cNvPr id="107" name="Text Box 16">
              <a:extLst>
                <a:ext uri="{FF2B5EF4-FFF2-40B4-BE49-F238E27FC236}">
                  <a16:creationId xmlns:a16="http://schemas.microsoft.com/office/drawing/2014/main" id="{EB110CEA-855B-40F3-A02C-53B1CE9B3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695" y="5711820"/>
              <a:ext cx="2659062" cy="46037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数据链路层的帧长</a:t>
              </a:r>
            </a:p>
          </p:txBody>
        </p:sp>
        <p:sp>
          <p:nvSpPr>
            <p:cNvPr id="108" name="AutoShape 17">
              <a:extLst>
                <a:ext uri="{FF2B5EF4-FFF2-40B4-BE49-F238E27FC236}">
                  <a16:creationId xmlns:a16="http://schemas.microsoft.com/office/drawing/2014/main" id="{6143FD5F-6C85-425B-B780-ECD12989A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132" y="4024308"/>
              <a:ext cx="696913" cy="59531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FF33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" name="Text Box 18">
              <a:extLst>
                <a:ext uri="{FF2B5EF4-FFF2-40B4-BE49-F238E27FC236}">
                  <a16:creationId xmlns:a16="http://schemas.microsoft.com/office/drawing/2014/main" id="{6F9EF79D-BB0A-4FBA-A6D5-D8678683F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45" y="4337045"/>
              <a:ext cx="800100" cy="830263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开始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发送</a:t>
              </a:r>
            </a:p>
          </p:txBody>
        </p:sp>
        <p:sp>
          <p:nvSpPr>
            <p:cNvPr id="110" name="Line 19">
              <a:extLst>
                <a:ext uri="{FF2B5EF4-FFF2-40B4-BE49-F238E27FC236}">
                  <a16:creationId xmlns:a16="http://schemas.microsoft.com/office/drawing/2014/main" id="{EA3C4734-E4D9-4BF6-8BFE-556548FDF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7570" y="4043358"/>
              <a:ext cx="0" cy="396875"/>
            </a:xfrm>
            <a:prstGeom prst="line">
              <a:avLst/>
            </a:prstGeom>
            <a:noFill/>
            <a:ln w="38100">
              <a:solidFill>
                <a:srgbClr val="F491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" name="Line 20">
              <a:extLst>
                <a:ext uri="{FF2B5EF4-FFF2-40B4-BE49-F238E27FC236}">
                  <a16:creationId xmlns:a16="http://schemas.microsoft.com/office/drawing/2014/main" id="{7DD1F68D-C090-4F9A-A494-4E051C9F17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19195" y="4043358"/>
              <a:ext cx="0" cy="396875"/>
            </a:xfrm>
            <a:prstGeom prst="line">
              <a:avLst/>
            </a:prstGeom>
            <a:noFill/>
            <a:ln w="38100">
              <a:solidFill>
                <a:srgbClr val="F491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" name="Text Box 21">
              <a:extLst>
                <a:ext uri="{FF2B5EF4-FFF2-40B4-BE49-F238E27FC236}">
                  <a16:creationId xmlns:a16="http://schemas.microsoft.com/office/drawing/2014/main" id="{B321B20C-3086-4FC2-BC7B-7DAC642C7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795" y="3551233"/>
              <a:ext cx="1112837" cy="460375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17406D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帧开始</a:t>
              </a:r>
            </a:p>
          </p:txBody>
        </p:sp>
      </p:grpSp>
      <p:sp>
        <p:nvSpPr>
          <p:cNvPr id="113" name="文本框 1">
            <a:extLst>
              <a:ext uri="{FF2B5EF4-FFF2-40B4-BE49-F238E27FC236}">
                <a16:creationId xmlns:a16="http://schemas.microsoft.com/office/drawing/2014/main" id="{AFF7FE73-F85D-4263-8A4D-D1E987449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978" y="4909777"/>
            <a:ext cx="86407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封装成帧</a:t>
            </a:r>
            <a:r>
              <a:rPr lang="en-US" altLang="zh-CN" sz="2000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(framing)</a:t>
            </a:r>
            <a:r>
              <a:rPr lang="zh-CN" altLang="en-US" sz="2000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就是在一段数据的前后分别添加首部和尾部，然后就构成了一个帧。确定帧的界限</a:t>
            </a:r>
            <a:endParaRPr lang="en-US" altLang="zh-CN" sz="2000" b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首部和尾部的一个重要作用就是进行帧定界</a:t>
            </a:r>
          </a:p>
        </p:txBody>
      </p:sp>
      <p:grpSp>
        <p:nvGrpSpPr>
          <p:cNvPr id="114" name="组合 104">
            <a:extLst>
              <a:ext uri="{FF2B5EF4-FFF2-40B4-BE49-F238E27FC236}">
                <a16:creationId xmlns:a16="http://schemas.microsoft.com/office/drawing/2014/main" id="{41A5E454-0201-4B3B-99CA-3039EE54C3B7}"/>
              </a:ext>
            </a:extLst>
          </p:cNvPr>
          <p:cNvGrpSpPr>
            <a:grpSpLocks/>
          </p:cNvGrpSpPr>
          <p:nvPr/>
        </p:nvGrpSpPr>
        <p:grpSpPr bwMode="auto">
          <a:xfrm>
            <a:off x="1611678" y="4852627"/>
            <a:ext cx="8785225" cy="1266825"/>
            <a:chOff x="543065" y="2563236"/>
            <a:chExt cx="7967647" cy="2664296"/>
          </a:xfrm>
        </p:grpSpPr>
        <p:grpSp>
          <p:nvGrpSpPr>
            <p:cNvPr id="115" name="组合 105">
              <a:extLst>
                <a:ext uri="{FF2B5EF4-FFF2-40B4-BE49-F238E27FC236}">
                  <a16:creationId xmlns:a16="http://schemas.microsoft.com/office/drawing/2014/main" id="{F9B27C4E-FE70-47DE-B92C-6F8CDD954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65" y="2563236"/>
              <a:ext cx="7967647" cy="2664296"/>
              <a:chOff x="709393" y="1772816"/>
              <a:chExt cx="7725216" cy="1487272"/>
            </a:xfrm>
          </p:grpSpPr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299BAE45-B2B8-4B6F-B7F6-C6172A07B285}"/>
                  </a:ext>
                </a:extLst>
              </p:cNvPr>
              <p:cNvSpPr/>
              <p:nvPr/>
            </p:nvSpPr>
            <p:spPr>
              <a:xfrm>
                <a:off x="755459" y="1772816"/>
                <a:ext cx="7633083" cy="1440678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L 形 117">
                <a:extLst>
                  <a:ext uri="{FF2B5EF4-FFF2-40B4-BE49-F238E27FC236}">
                    <a16:creationId xmlns:a16="http://schemas.microsoft.com/office/drawing/2014/main" id="{B3CC1A66-8ED3-4D50-A182-CE44443C2F2F}"/>
                  </a:ext>
                </a:extLst>
              </p:cNvPr>
              <p:cNvSpPr/>
              <p:nvPr/>
            </p:nvSpPr>
            <p:spPr>
              <a:xfrm rot="5400000">
                <a:off x="696173" y="1786036"/>
                <a:ext cx="288881" cy="262440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L 形 118">
                <a:extLst>
                  <a:ext uri="{FF2B5EF4-FFF2-40B4-BE49-F238E27FC236}">
                    <a16:creationId xmlns:a16="http://schemas.microsoft.com/office/drawing/2014/main" id="{C3499720-D178-4385-B586-5A45E8B80551}"/>
                  </a:ext>
                </a:extLst>
              </p:cNvPr>
              <p:cNvSpPr/>
              <p:nvPr/>
            </p:nvSpPr>
            <p:spPr>
              <a:xfrm rot="16200000">
                <a:off x="8171995" y="2997474"/>
                <a:ext cx="262789" cy="262440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内容占位符 4">
              <a:extLst>
                <a:ext uri="{FF2B5EF4-FFF2-40B4-BE49-F238E27FC236}">
                  <a16:creationId xmlns:a16="http://schemas.microsoft.com/office/drawing/2014/main" id="{4E49799D-FE57-4B53-9085-981FFF08F49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0697" y="2564904"/>
              <a:ext cx="7873245" cy="257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06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04117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链路层基本概念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5.0.1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链路层的功能与定位</a:t>
            </a:r>
          </a:p>
        </p:txBody>
      </p:sp>
      <p:sp>
        <p:nvSpPr>
          <p:cNvPr id="34" name="文本框 30">
            <a:extLst>
              <a:ext uri="{FF2B5EF4-FFF2-40B4-BE49-F238E27FC236}">
                <a16:creationId xmlns:a16="http://schemas.microsoft.com/office/drawing/2014/main" id="{5423F094-B419-414C-BCA0-3A88D0DF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554" y="2007935"/>
            <a:ext cx="8642350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类比：旅行社组织游客从 “深圳 ” 到 “漓江”旅游，经过</a:t>
            </a:r>
            <a:r>
              <a:rPr lang="en-US" altLang="zh-CN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段旅程</a:t>
            </a:r>
            <a:endParaRPr lang="en-US" altLang="zh-CN" b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游客：数据报</a:t>
            </a:r>
            <a:endParaRPr lang="en-US" altLang="zh-CN" b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旅行社：路由协议</a:t>
            </a:r>
            <a:r>
              <a:rPr lang="en-US" altLang="zh-CN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网络层</a:t>
            </a:r>
            <a:endParaRPr lang="en-US" altLang="zh-CN" b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运输区段：通信链路</a:t>
            </a:r>
            <a:endParaRPr lang="en-US" altLang="zh-CN" b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运输方式：数据链路层协议，如汽车、飞机和火车</a:t>
            </a:r>
            <a:r>
              <a:rPr lang="en-US" altLang="zh-CN" b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数据链路层</a:t>
            </a:r>
          </a:p>
        </p:txBody>
      </p:sp>
      <p:grpSp>
        <p:nvGrpSpPr>
          <p:cNvPr id="35" name="组合 32">
            <a:extLst>
              <a:ext uri="{FF2B5EF4-FFF2-40B4-BE49-F238E27FC236}">
                <a16:creationId xmlns:a16="http://schemas.microsoft.com/office/drawing/2014/main" id="{1D85AAB1-3F37-4A84-809D-64657AEE04F8}"/>
              </a:ext>
            </a:extLst>
          </p:cNvPr>
          <p:cNvGrpSpPr>
            <a:grpSpLocks/>
          </p:cNvGrpSpPr>
          <p:nvPr/>
        </p:nvGrpSpPr>
        <p:grpSpPr bwMode="auto">
          <a:xfrm>
            <a:off x="1826117" y="1988885"/>
            <a:ext cx="8785225" cy="2260600"/>
            <a:chOff x="543065" y="2563236"/>
            <a:chExt cx="7967647" cy="2664296"/>
          </a:xfrm>
        </p:grpSpPr>
        <p:grpSp>
          <p:nvGrpSpPr>
            <p:cNvPr id="36" name="组合 33">
              <a:extLst>
                <a:ext uri="{FF2B5EF4-FFF2-40B4-BE49-F238E27FC236}">
                  <a16:creationId xmlns:a16="http://schemas.microsoft.com/office/drawing/2014/main" id="{FC960408-A493-4EC2-A1E5-E50671A6B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65" y="2563236"/>
              <a:ext cx="7967647" cy="2664296"/>
              <a:chOff x="709393" y="1772816"/>
              <a:chExt cx="7725216" cy="1487272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E86B480-0278-4B3A-A638-DDFE3DC1379C}"/>
                  </a:ext>
                </a:extLst>
              </p:cNvPr>
              <p:cNvSpPr/>
              <p:nvPr/>
            </p:nvSpPr>
            <p:spPr>
              <a:xfrm>
                <a:off x="755459" y="1772816"/>
                <a:ext cx="7633083" cy="1440272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 形 38">
                <a:extLst>
                  <a:ext uri="{FF2B5EF4-FFF2-40B4-BE49-F238E27FC236}">
                    <a16:creationId xmlns:a16="http://schemas.microsoft.com/office/drawing/2014/main" id="{4DB846EB-7F7B-4143-93E4-28770E64A093}"/>
                  </a:ext>
                </a:extLst>
              </p:cNvPr>
              <p:cNvSpPr/>
              <p:nvPr/>
            </p:nvSpPr>
            <p:spPr>
              <a:xfrm rot="5400000">
                <a:off x="696481" y="1785728"/>
                <a:ext cx="288263" cy="262440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L 形 39">
                <a:extLst>
                  <a:ext uri="{FF2B5EF4-FFF2-40B4-BE49-F238E27FC236}">
                    <a16:creationId xmlns:a16="http://schemas.microsoft.com/office/drawing/2014/main" id="{8FC21ADD-0B99-4A45-B41F-A639F613B4AE}"/>
                  </a:ext>
                </a:extLst>
              </p:cNvPr>
              <p:cNvSpPr/>
              <p:nvPr/>
            </p:nvSpPr>
            <p:spPr>
              <a:xfrm rot="16200000">
                <a:off x="8171791" y="2997270"/>
                <a:ext cx="263197" cy="262440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内容占位符 4">
              <a:extLst>
                <a:ext uri="{FF2B5EF4-FFF2-40B4-BE49-F238E27FC236}">
                  <a16:creationId xmlns:a16="http://schemas.microsoft.com/office/drawing/2014/main" id="{EC45D6E9-84D5-43BC-A4BA-C75CA3ED894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0697" y="2564904"/>
              <a:ext cx="7873245" cy="257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Group 4">
            <a:extLst>
              <a:ext uri="{FF2B5EF4-FFF2-40B4-BE49-F238E27FC236}">
                <a16:creationId xmlns:a16="http://schemas.microsoft.com/office/drawing/2014/main" id="{FD0A1FE4-A0F8-4698-81DC-1A063767EB82}"/>
              </a:ext>
            </a:extLst>
          </p:cNvPr>
          <p:cNvGrpSpPr>
            <a:grpSpLocks/>
          </p:cNvGrpSpPr>
          <p:nvPr/>
        </p:nvGrpSpPr>
        <p:grpSpPr bwMode="auto">
          <a:xfrm>
            <a:off x="3986704" y="4897185"/>
            <a:ext cx="4241800" cy="793750"/>
            <a:chOff x="4021" y="8622"/>
            <a:chExt cx="5040" cy="937"/>
          </a:xfrm>
        </p:grpSpPr>
        <p:sp>
          <p:nvSpPr>
            <p:cNvPr id="42" name="Text Box 5">
              <a:extLst>
                <a:ext uri="{FF2B5EF4-FFF2-40B4-BE49-F238E27FC236}">
                  <a16:creationId xmlns:a16="http://schemas.microsoft.com/office/drawing/2014/main" id="{E8616C42-F432-454E-85A1-5531328F5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9091"/>
              <a:ext cx="414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飞机                 火车            汽车 </a:t>
              </a: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729637E5-1E38-46B0-947F-59EB296AC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8622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3150C2D3-494C-4FF7-B7D7-A27B5A54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1" y="8622"/>
              <a:ext cx="540" cy="5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FD220407-28FE-4DA4-9169-E141AE356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" y="8778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1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41551BE4-BC26-45F2-BEDC-41158DC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" y="8778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22A7C3DC-53E9-4CF3-AB19-9271A5B02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893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DE36C41F-31E3-47A7-B277-2F750F1B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" y="8934"/>
              <a:ext cx="1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FCBD15B2-DC22-4F4D-A219-47CAE3787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1" y="893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Line 13">
            <a:extLst>
              <a:ext uri="{FF2B5EF4-FFF2-40B4-BE49-F238E27FC236}">
                <a16:creationId xmlns:a16="http://schemas.microsoft.com/office/drawing/2014/main" id="{3E4F9240-E555-4DA2-A841-AA5073E77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7079" y="5155947"/>
            <a:ext cx="7810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Line 14">
            <a:extLst>
              <a:ext uri="{FF2B5EF4-FFF2-40B4-BE49-F238E27FC236}">
                <a16:creationId xmlns:a16="http://schemas.microsoft.com/office/drawing/2014/main" id="{2036CDD9-96D0-4C62-B3C7-7E22ACED8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654" y="5146422"/>
            <a:ext cx="9715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702798F6-B0C4-4213-B5C3-D5ECF084C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9304" y="5155947"/>
            <a:ext cx="78105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blac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E0A4417C-D9F2-451C-A661-4422D90E6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3517" y="5005135"/>
            <a:ext cx="40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A1</a:t>
            </a:r>
            <a:endParaRPr lang="en-US" altLang="en-US" sz="1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113CF069-AAB5-4AE0-8553-686F920BD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404" y="5005135"/>
            <a:ext cx="404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prstClr val="black"/>
                </a:solidFill>
                <a:latin typeface="Times New Roman" panose="02020603050405020304" pitchFamily="18" charset="0"/>
              </a:rPr>
              <a:t>B1</a:t>
            </a:r>
            <a:endParaRPr lang="en-US" altLang="en-US" sz="14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矩形 52">
            <a:extLst>
              <a:ext uri="{FF2B5EF4-FFF2-40B4-BE49-F238E27FC236}">
                <a16:creationId xmlns:a16="http://schemas.microsoft.com/office/drawing/2014/main" id="{B1B1E19C-B0E2-42F5-900C-41F5B186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867" y="4476497"/>
            <a:ext cx="64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深圳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" name="矩形 53">
            <a:extLst>
              <a:ext uri="{FF2B5EF4-FFF2-40B4-BE49-F238E27FC236}">
                <a16:creationId xmlns:a16="http://schemas.microsoft.com/office/drawing/2014/main" id="{A2295A6E-A635-4F85-A6BB-9F7A6A45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517" y="4476497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桂林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矩形 54">
            <a:extLst>
              <a:ext uri="{FF2B5EF4-FFF2-40B4-BE49-F238E27FC236}">
                <a16:creationId xmlns:a16="http://schemas.microsoft.com/office/drawing/2014/main" id="{944C87CF-28F0-43BA-A971-EC642AA6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04" y="4479672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阳朔</a:t>
            </a:r>
          </a:p>
        </p:txBody>
      </p:sp>
      <p:sp>
        <p:nvSpPr>
          <p:cNvPr id="58" name="矩形 55">
            <a:extLst>
              <a:ext uri="{FF2B5EF4-FFF2-40B4-BE49-F238E27FC236}">
                <a16:creationId xmlns:a16="http://schemas.microsoft.com/office/drawing/2014/main" id="{F85B8CC8-C4EE-4954-B6A7-464F6839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054" y="4474910"/>
            <a:ext cx="649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漓江</a:t>
            </a:r>
          </a:p>
        </p:txBody>
      </p:sp>
    </p:spTree>
    <p:extLst>
      <p:ext uri="{BB962C8B-B14F-4D97-AF65-F5344CB8AC3E}">
        <p14:creationId xmlns:p14="http://schemas.microsoft.com/office/powerpoint/2010/main" val="20888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04117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链路层基本概念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5.0.1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链路层的功能与定位</a:t>
            </a:r>
          </a:p>
        </p:txBody>
      </p:sp>
      <p:grpSp>
        <p:nvGrpSpPr>
          <p:cNvPr id="8" name="组合 24">
            <a:extLst>
              <a:ext uri="{FF2B5EF4-FFF2-40B4-BE49-F238E27FC236}">
                <a16:creationId xmlns:a16="http://schemas.microsoft.com/office/drawing/2014/main" id="{037D554E-4CDB-44A3-9AE7-CB0D32CFA512}"/>
              </a:ext>
            </a:extLst>
          </p:cNvPr>
          <p:cNvGrpSpPr>
            <a:grpSpLocks/>
          </p:cNvGrpSpPr>
          <p:nvPr/>
        </p:nvGrpSpPr>
        <p:grpSpPr bwMode="auto">
          <a:xfrm>
            <a:off x="1761381" y="2001276"/>
            <a:ext cx="8785225" cy="3384550"/>
            <a:chOff x="543065" y="2563238"/>
            <a:chExt cx="7967647" cy="2608789"/>
          </a:xfrm>
        </p:grpSpPr>
        <p:grpSp>
          <p:nvGrpSpPr>
            <p:cNvPr id="9" name="组合 25">
              <a:extLst>
                <a:ext uri="{FF2B5EF4-FFF2-40B4-BE49-F238E27FC236}">
                  <a16:creationId xmlns:a16="http://schemas.microsoft.com/office/drawing/2014/main" id="{615E493E-0EE0-4BAF-B978-3A355EE810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065" y="2563238"/>
              <a:ext cx="7967647" cy="2608789"/>
              <a:chOff x="709393" y="1772816"/>
              <a:chExt cx="7725216" cy="145628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923F35-5B56-4007-BE1B-FC68829428AD}"/>
                  </a:ext>
                </a:extLst>
              </p:cNvPr>
              <p:cNvSpPr/>
              <p:nvPr/>
            </p:nvSpPr>
            <p:spPr>
              <a:xfrm>
                <a:off x="755459" y="1772816"/>
                <a:ext cx="7633083" cy="1439893"/>
              </a:xfrm>
              <a:prstGeom prst="rect">
                <a:avLst/>
              </a:prstGeom>
              <a:noFill/>
              <a:ln w="158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L 形 11">
                <a:extLst>
                  <a:ext uri="{FF2B5EF4-FFF2-40B4-BE49-F238E27FC236}">
                    <a16:creationId xmlns:a16="http://schemas.microsoft.com/office/drawing/2014/main" id="{254FF207-973E-4727-96B0-FF812CD720C2}"/>
                  </a:ext>
                </a:extLst>
              </p:cNvPr>
              <p:cNvSpPr/>
              <p:nvPr/>
            </p:nvSpPr>
            <p:spPr>
              <a:xfrm rot="5400000">
                <a:off x="696486" y="1785722"/>
                <a:ext cx="288252" cy="262440"/>
              </a:xfrm>
              <a:prstGeom prst="corner">
                <a:avLst>
                  <a:gd name="adj1" fmla="val 26554"/>
                  <a:gd name="adj2" fmla="val 21879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L 形 12">
                <a:extLst>
                  <a:ext uri="{FF2B5EF4-FFF2-40B4-BE49-F238E27FC236}">
                    <a16:creationId xmlns:a16="http://schemas.microsoft.com/office/drawing/2014/main" id="{50381E4B-0EFB-475A-B2DD-2B4B60027F77}"/>
                  </a:ext>
                </a:extLst>
              </p:cNvPr>
              <p:cNvSpPr/>
              <p:nvPr/>
            </p:nvSpPr>
            <p:spPr>
              <a:xfrm rot="16200000">
                <a:off x="8171900" y="2966393"/>
                <a:ext cx="262979" cy="262440"/>
              </a:xfrm>
              <a:prstGeom prst="corner">
                <a:avLst>
                  <a:gd name="adj1" fmla="val 30609"/>
                  <a:gd name="adj2" fmla="val 23906"/>
                </a:avLst>
              </a:prstGeom>
              <a:solidFill>
                <a:srgbClr val="C0D8F1">
                  <a:lumMod val="90000"/>
                </a:srgbClr>
              </a:solidFill>
              <a:ln w="15875" cap="flat" cmpd="sng" algn="ctr">
                <a:solidFill>
                  <a:srgbClr val="C0D8F1">
                    <a:lumMod val="9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内容占位符 4">
              <a:extLst>
                <a:ext uri="{FF2B5EF4-FFF2-40B4-BE49-F238E27FC236}">
                  <a16:creationId xmlns:a16="http://schemas.microsoft.com/office/drawing/2014/main" id="{04C64ABE-105A-4190-A3F5-E42FAB3FC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0697" y="2564904"/>
              <a:ext cx="7873245" cy="257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38258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566738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749300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931863" indent="-182563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3890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8462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23034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760663" indent="-182563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矩形 2">
            <a:extLst>
              <a:ext uri="{FF2B5EF4-FFF2-40B4-BE49-F238E27FC236}">
                <a16:creationId xmlns:a16="http://schemas.microsoft.com/office/drawing/2014/main" id="{B1DA814D-0357-4A15-8ECE-DFE603F0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56" y="2001276"/>
            <a:ext cx="86804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保证数据传输的有效、可靠</a:t>
            </a:r>
            <a:endParaRPr lang="en-US" altLang="zh-CN" sz="2000" b="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差错检测与控制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流量控制与拥塞控制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链路管理</a:t>
            </a: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：数据链路建立、维持和释放</a:t>
            </a:r>
            <a:endParaRPr lang="en-US" altLang="zh-CN" sz="2000" b="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帧同步</a:t>
            </a: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：准确区分数据帧开始和结束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寻址</a:t>
            </a: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：保证每帧都能送到正确的目的站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透明传输</a:t>
            </a:r>
            <a:r>
              <a:rPr lang="zh-CN" altLang="en-US" sz="2000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：保证所有数据比特组合，都应当能够在链路上传送</a:t>
            </a:r>
          </a:p>
        </p:txBody>
      </p:sp>
      <p:sp>
        <p:nvSpPr>
          <p:cNvPr id="15" name="文本框 31">
            <a:extLst>
              <a:ext uri="{FF2B5EF4-FFF2-40B4-BE49-F238E27FC236}">
                <a16:creationId xmlns:a16="http://schemas.microsoft.com/office/drawing/2014/main" id="{76164DA3-C8C0-44C6-AE7D-E72CC3327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768" y="5528701"/>
            <a:ext cx="8680450" cy="831850"/>
          </a:xfrm>
          <a:prstGeom prst="rect">
            <a:avLst/>
          </a:prstGeom>
          <a:solidFill>
            <a:srgbClr val="C0D8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有差错的物理线路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改进成逻辑上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无差错的数据链路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，向网络层提供高质量的服务</a:t>
            </a:r>
          </a:p>
        </p:txBody>
      </p:sp>
    </p:spTree>
    <p:extLst>
      <p:ext uri="{BB962C8B-B14F-4D97-AF65-F5344CB8AC3E}">
        <p14:creationId xmlns:p14="http://schemas.microsoft.com/office/powerpoint/2010/main" val="185218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04117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5.0 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链路层基本概念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6" y="928688"/>
            <a:ext cx="4135734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5.1.1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链路与数据链路</a:t>
            </a: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A0EE4AB1-8E3E-460E-9581-806F21E7F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726" y="2017712"/>
            <a:ext cx="864235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链路</a:t>
            </a: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：一条点到点的物理线路（中间没有任何其它交换结点），也叫物理链路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数据链路</a:t>
            </a: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：物理线路</a:t>
            </a:r>
            <a:r>
              <a:rPr lang="en-US" altLang="zh-CN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</a:t>
            </a: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传输设备</a:t>
            </a:r>
            <a:r>
              <a:rPr lang="en-US" altLang="zh-CN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规程（软硬件）保证数据传输正确性，也叫逻辑链路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通路</a:t>
            </a:r>
            <a:r>
              <a:rPr lang="zh-CN" altLang="en-US" b="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：由许多链路串接而成（链路是通路的组成部分）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D961623F-0D19-411C-BB31-925C83AB0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720188"/>
              </p:ext>
            </p:extLst>
          </p:nvPr>
        </p:nvGraphicFramePr>
        <p:xfrm>
          <a:off x="2423212" y="3924538"/>
          <a:ext cx="6840537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962683" imgH="1343930" progId="Visio.Drawing.11">
                  <p:embed/>
                </p:oleObj>
              </mc:Choice>
              <mc:Fallback>
                <p:oleObj name="Visio" r:id="rId3" imgW="4962683" imgH="1343930" progId="Visio.Drawing.11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D961623F-0D19-411C-BB31-925C83AB0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212" y="3924538"/>
                        <a:ext cx="6840537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6">
            <a:extLst>
              <a:ext uri="{FF2B5EF4-FFF2-40B4-BE49-F238E27FC236}">
                <a16:creationId xmlns:a16="http://schemas.microsoft.com/office/drawing/2014/main" id="{B94E2230-CA1B-46E7-96B5-35C210BD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94" y="5561012"/>
            <a:ext cx="297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物理链路与数据链路的关系</a:t>
            </a:r>
          </a:p>
        </p:txBody>
      </p:sp>
    </p:spTree>
    <p:extLst>
      <p:ext uri="{BB962C8B-B14F-4D97-AF65-F5344CB8AC3E}">
        <p14:creationId xmlns:p14="http://schemas.microsoft.com/office/powerpoint/2010/main" val="40738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0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1803</Words>
  <Application>Microsoft Office PowerPoint</Application>
  <PresentationFormat>宽屏</PresentationFormat>
  <Paragraphs>311</Paragraphs>
  <Slides>29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等线</vt:lpstr>
      <vt:lpstr>等线 Light</vt:lpstr>
      <vt:lpstr>黑体</vt:lpstr>
      <vt:lpstr>思源宋体 CN Heavy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Wenjun Lee</cp:lastModifiedBy>
  <cp:revision>670</cp:revision>
  <dcterms:created xsi:type="dcterms:W3CDTF">2017-09-08T08:49:00Z</dcterms:created>
  <dcterms:modified xsi:type="dcterms:W3CDTF">2025-06-27T10:18:22Z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