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48" r:id="rId2"/>
    <p:sldId id="402" r:id="rId3"/>
    <p:sldId id="306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75">
          <p15:clr>
            <a:srgbClr val="A4A3A4"/>
          </p15:clr>
        </p15:guide>
        <p15:guide id="3" pos="340">
          <p15:clr>
            <a:srgbClr val="A4A3A4"/>
          </p15:clr>
        </p15:guide>
        <p15:guide id="4" pos="2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" lastIdx="2" clrIdx="0"/>
  <p:cmAuthor id="2" name="Wisdom Tsou" initials="" lastIdx="3" clrIdx="1"/>
  <p:cmAuthor id="3" name="Lu WANG" initials="LW" lastIdx="1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97"/>
    <a:srgbClr val="AF0634"/>
    <a:srgbClr val="CCFFFF"/>
    <a:srgbClr val="FF5050"/>
    <a:srgbClr val="FF3399"/>
    <a:srgbClr val="EAEAEA"/>
    <a:srgbClr val="000000"/>
    <a:srgbClr val="1B9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81315" autoAdjust="0"/>
  </p:normalViewPr>
  <p:slideViewPr>
    <p:cSldViewPr>
      <p:cViewPr varScale="1">
        <p:scale>
          <a:sx n="92" d="100"/>
          <a:sy n="92" d="100"/>
        </p:scale>
        <p:origin x="840" y="90"/>
      </p:cViewPr>
      <p:guideLst>
        <p:guide orient="horz" pos="2160"/>
        <p:guide pos="5375"/>
        <p:guide pos="340"/>
        <p:guide pos="2835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jun Lee" userId="ba2d9a24ccc042b8" providerId="LiveId" clId="{1FB5DBC3-6576-4CC8-B86F-C0081DA3CDD0}"/>
    <pc:docChg chg="modSld">
      <pc:chgData name="Wenjun Lee" userId="ba2d9a24ccc042b8" providerId="LiveId" clId="{1FB5DBC3-6576-4CC8-B86F-C0081DA3CDD0}" dt="2025-06-26T07:39:27.607" v="73" actId="20577"/>
      <pc:docMkLst>
        <pc:docMk/>
      </pc:docMkLst>
      <pc:sldChg chg="modNotesTx">
        <pc:chgData name="Wenjun Lee" userId="ba2d9a24ccc042b8" providerId="LiveId" clId="{1FB5DBC3-6576-4CC8-B86F-C0081DA3CDD0}" dt="2025-06-26T07:35:45.490" v="65" actId="20577"/>
        <pc:sldMkLst>
          <pc:docMk/>
          <pc:sldMk cId="0" sldId="425"/>
        </pc:sldMkLst>
      </pc:sldChg>
      <pc:sldChg chg="modNotesTx">
        <pc:chgData name="Wenjun Lee" userId="ba2d9a24ccc042b8" providerId="LiveId" clId="{1FB5DBC3-6576-4CC8-B86F-C0081DA3CDD0}" dt="2025-06-26T07:38:56.266" v="68" actId="20577"/>
        <pc:sldMkLst>
          <pc:docMk/>
          <pc:sldMk cId="0" sldId="428"/>
        </pc:sldMkLst>
      </pc:sldChg>
      <pc:sldChg chg="modNotesTx">
        <pc:chgData name="Wenjun Lee" userId="ba2d9a24ccc042b8" providerId="LiveId" clId="{1FB5DBC3-6576-4CC8-B86F-C0081DA3CDD0}" dt="2025-06-26T07:39:27.607" v="73" actId="20577"/>
        <pc:sldMkLst>
          <pc:docMk/>
          <pc:sldMk cId="0" sldId="43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B176DE-E2A0-445A-A07B-98CED7153BCE}" type="datetimeFigureOut">
              <a:rPr lang="zh-CN" altLang="en-US"/>
              <a:t>2025/6/26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A311DE8-E6E0-419C-84B5-D6B316F0400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80750DBC-F318-42B9-8CB5-074ADE19A8A6}" type="datetimeFigureOut">
              <a:rPr lang="zh-CN" altLang="en-US"/>
              <a:t>2025/6/26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A3E8C68-2FB9-4473-B76B-BC3B9587EF6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10CCE7-6C26-4315-AA08-32B871653028}" type="slidenum">
              <a:rPr lang="zh-TW" altLang="en-US" smtClean="0">
                <a:latin typeface="Arial" panose="020B0604020202020204" pitchFamily="34" charset="0"/>
                <a:ea typeface="PMingLiU" pitchFamily="18" charset="-120"/>
              </a:rPr>
              <a:t>1</a:t>
            </a:fld>
            <a:endParaRPr lang="en-US" altLang="zh-TW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itchFamily="18" charset="-120"/>
              </a:rPr>
              <a:t>10</a:t>
            </a:fld>
            <a:endParaRPr lang="en-US" altLang="zh-TW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itchFamily="18" charset="-120"/>
              </a:rPr>
              <a:t>11</a:t>
            </a:fld>
            <a:endParaRPr lang="en-US" altLang="zh-TW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看书，掌握不同介质特点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itchFamily="18" charset="-120"/>
              </a:rPr>
              <a:t>12</a:t>
            </a:fld>
            <a:endParaRPr lang="en-US" altLang="zh-TW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itchFamily="18" charset="-120"/>
              </a:rPr>
              <a:t>13</a:t>
            </a:fld>
            <a:endParaRPr lang="en-US" altLang="zh-TW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itchFamily="18" charset="-120"/>
              </a:rPr>
              <a:t>14</a:t>
            </a:fld>
            <a:endParaRPr lang="en-US" altLang="zh-TW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itchFamily="18" charset="-120"/>
              </a:rPr>
              <a:t>15</a:t>
            </a:fld>
            <a:endParaRPr lang="en-US" altLang="zh-TW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itchFamily="18" charset="-120"/>
              </a:rPr>
              <a:t>16</a:t>
            </a:fld>
            <a:endParaRPr lang="en-US" altLang="zh-TW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itchFamily="18" charset="-120"/>
              </a:rPr>
              <a:t>17</a:t>
            </a:fld>
            <a:endParaRPr lang="en-US" altLang="zh-TW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itchFamily="18" charset="-120"/>
              </a:rPr>
              <a:t>18</a:t>
            </a:fld>
            <a:endParaRPr lang="en-US" altLang="zh-TW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itchFamily="18" charset="-120"/>
              </a:rPr>
              <a:t>19</a:t>
            </a:fld>
            <a:endParaRPr lang="en-US" altLang="zh-TW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itchFamily="18" charset="-120"/>
              </a:rPr>
              <a:t>2</a:t>
            </a:fld>
            <a:endParaRPr lang="en-US" altLang="zh-TW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itchFamily="18" charset="-120"/>
              </a:rPr>
              <a:t>20</a:t>
            </a:fld>
            <a:endParaRPr lang="en-US" altLang="zh-TW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itchFamily="18" charset="-120"/>
              </a:rPr>
              <a:t>21</a:t>
            </a:fld>
            <a:endParaRPr lang="en-US" altLang="zh-TW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itchFamily="18" charset="-120"/>
              </a:rPr>
              <a:t>22</a:t>
            </a:fld>
            <a:endParaRPr lang="en-US" altLang="zh-TW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itchFamily="18" charset="-120"/>
              </a:rPr>
              <a:t>23</a:t>
            </a:fld>
            <a:endParaRPr lang="en-US" altLang="zh-TW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itchFamily="18" charset="-120"/>
              </a:rPr>
              <a:t>24</a:t>
            </a:fld>
            <a:endParaRPr lang="en-US" altLang="zh-TW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itchFamily="18" charset="-120"/>
              </a:rPr>
              <a:t>25</a:t>
            </a:fld>
            <a:endParaRPr lang="en-US" altLang="zh-TW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itchFamily="18" charset="-120"/>
              </a:rPr>
              <a:t>26</a:t>
            </a:fld>
            <a:endParaRPr lang="en-US" altLang="zh-TW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itchFamily="18" charset="-120"/>
              </a:rPr>
              <a:t>27</a:t>
            </a:fld>
            <a:endParaRPr lang="en-US" altLang="zh-TW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itchFamily="18" charset="-120"/>
              </a:rPr>
              <a:t>28</a:t>
            </a:fld>
            <a:endParaRPr lang="en-US" altLang="zh-TW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itchFamily="18" charset="-120"/>
              </a:rPr>
              <a:t>3</a:t>
            </a:fld>
            <a:endParaRPr lang="en-US" altLang="zh-TW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itchFamily="18" charset="-120"/>
              </a:rPr>
              <a:t>4</a:t>
            </a:fld>
            <a:endParaRPr lang="en-US" altLang="zh-TW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itchFamily="18" charset="-120"/>
              </a:rPr>
              <a:t>5</a:t>
            </a:fld>
            <a:endParaRPr lang="en-US" altLang="zh-TW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itchFamily="18" charset="-120"/>
              </a:rPr>
              <a:t>6</a:t>
            </a:fld>
            <a:endParaRPr lang="en-US" altLang="zh-TW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8" name="Rectangle 3"/>
              <p:cNvSpPr>
                <a:spLocks noGrp="1" noChangeArrowheads="1"/>
              </p:cNvSpPr>
              <p:nvPr>
                <p:ph type="body" idx="1"/>
              </p:nvPr>
            </p:nvSpPr>
            <p:spPr bwMode="auto"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zh-CN" altLang="en-US" dirty="0"/>
                  <a:t>掌握</a:t>
                </a:r>
                <a:endParaRPr lang="en-US" altLang="zh-CN" dirty="0"/>
              </a:p>
              <a:p>
                <a:pPr eaLnBrk="1" hangingPunct="1">
                  <a:spcBef>
                    <a:spcPct val="0"/>
                  </a:spcBef>
                </a:pPr>
                <a:r>
                  <a:rPr lang="zh-CN" altLang="en-US" dirty="0"/>
                  <a:t>流程：采样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量化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编码</a:t>
                </a:r>
                <a:endParaRPr lang="en-US" altLang="zh-CN" dirty="0"/>
              </a:p>
              <a:p>
                <a:pPr eaLnBrk="1" hangingPunct="1">
                  <a:spcBef>
                    <a:spcPct val="0"/>
                  </a:spcBef>
                </a:pPr>
                <a:r>
                  <a:rPr lang="zh-CN" altLang="en-US" dirty="0"/>
                  <a:t>采样频率越高越好，最大频率的两倍</a:t>
                </a:r>
                <a:endParaRPr lang="en-US" altLang="zh-CN" dirty="0"/>
              </a:p>
              <a:p>
                <a:pPr eaLnBrk="1" hangingPunct="1">
                  <a:spcBef>
                    <a:spcPct val="0"/>
                  </a:spcBef>
                </a:pPr>
                <a:r>
                  <a:rPr lang="zh-CN" altLang="en-US" dirty="0"/>
                  <a:t>最小值</a:t>
                </a:r>
                <a:r>
                  <a:rPr lang="en-US" altLang="zh-CN" dirty="0"/>
                  <a:t>0.12</a:t>
                </a:r>
                <a:r>
                  <a:rPr lang="zh-CN" altLang="en-US" dirty="0"/>
                  <a:t>，最大值</a:t>
                </a:r>
                <a:r>
                  <a:rPr lang="en-US" altLang="zh-CN" dirty="0"/>
                  <a:t>1.52</a:t>
                </a:r>
                <a:r>
                  <a:rPr lang="zh-CN" altLang="en-US" dirty="0"/>
                  <a:t>，假设用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bit</a:t>
                </a:r>
                <a:r>
                  <a:rPr lang="zh-CN" altLang="en-US" dirty="0"/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量化等级 </a:t>
                </a:r>
                <a:r>
                  <a:rPr lang="en-US" altLang="zh-CN" dirty="0"/>
                  <a:t>= (1.52-0.12</a:t>
                </a:r>
                <a:r>
                  <a:rPr lang="en-US" altLang="zh-CN" baseline="0" dirty="0"/>
                  <a:t>)</a:t>
                </a:r>
                <a:r>
                  <a:rPr lang="en-US" altLang="zh-CN" dirty="0"/>
                  <a:t> / 2^8</a:t>
                </a:r>
                <a:r>
                  <a:rPr lang="en-US" altLang="zh-CN" baseline="0" dirty="0"/>
                  <a:t> </a:t>
                </a:r>
                <a:r>
                  <a:rPr lang="zh-CN" altLang="en-US" baseline="0" dirty="0"/>
                  <a:t>，划分范围</a:t>
                </a:r>
                <a:endParaRPr lang="en-US" altLang="zh-CN" dirty="0"/>
              </a:p>
            </p:txBody>
          </p:sp>
        </mc:Choice>
        <mc:Fallback>
          <p:sp>
            <p:nvSpPr>
              <p:cNvPr id="6148" name="Rectangle 3"/>
              <p:cNvSpPr>
                <a:spLocks noGrp="1" noChangeArrowheads="1"/>
              </p:cNvSpPr>
              <p:nvPr>
                <p:ph type="body" idx="1"/>
              </p:nvPr>
            </p:nvSpPr>
            <p:spPr bwMode="auto"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zh-CN" altLang="en-US" dirty="0"/>
                  <a:t>掌握</a:t>
                </a:r>
                <a:endParaRPr lang="en-US" altLang="zh-CN" dirty="0"/>
              </a:p>
              <a:p>
                <a:pPr eaLnBrk="1" hangingPunct="1">
                  <a:spcBef>
                    <a:spcPct val="0"/>
                  </a:spcBef>
                </a:pPr>
                <a:r>
                  <a:rPr lang="zh-CN" altLang="en-US" dirty="0"/>
                  <a:t>流程：采样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量化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编码</a:t>
                </a:r>
                <a:endParaRPr lang="en-US" altLang="zh-CN" dirty="0"/>
              </a:p>
              <a:p>
                <a:pPr eaLnBrk="1" hangingPunct="1">
                  <a:spcBef>
                    <a:spcPct val="0"/>
                  </a:spcBef>
                </a:pPr>
                <a:r>
                  <a:rPr lang="zh-CN" altLang="en-US" dirty="0"/>
                  <a:t>采样频率越高越好，最大频率的两倍</a:t>
                </a:r>
                <a:endParaRPr lang="en-US" altLang="zh-CN" dirty="0"/>
              </a:p>
              <a:p>
                <a:pPr eaLnBrk="1" hangingPunct="1">
                  <a:spcBef>
                    <a:spcPct val="0"/>
                  </a:spcBef>
                </a:pPr>
                <a:r>
                  <a:rPr lang="zh-CN" altLang="en-US" dirty="0"/>
                  <a:t>最小值</a:t>
                </a:r>
                <a:r>
                  <a:rPr lang="en-US" altLang="zh-CN" dirty="0"/>
                  <a:t>0.12</a:t>
                </a:r>
                <a:r>
                  <a:rPr lang="zh-CN" altLang="en-US" dirty="0"/>
                  <a:t>，最大值</a:t>
                </a:r>
                <a:r>
                  <a:rPr lang="en-US" altLang="zh-CN" dirty="0"/>
                  <a:t>1.52</a:t>
                </a:r>
                <a:r>
                  <a:rPr lang="zh-CN" altLang="en-US" dirty="0"/>
                  <a:t>，假设用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bit</a:t>
                </a:r>
                <a:r>
                  <a:rPr lang="zh-CN" altLang="en-US" dirty="0"/>
                  <a:t>，即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2^8 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，</a:t>
                </a:r>
                <a:r>
                  <a:rPr lang="zh-CN" altLang="en-US" dirty="0"/>
                  <a:t>量化等级 </a:t>
                </a:r>
                <a:r>
                  <a:rPr lang="en-US" altLang="zh-CN" dirty="0"/>
                  <a:t>= (1.52-0.12</a:t>
                </a:r>
                <a:r>
                  <a:rPr lang="en-US" altLang="zh-CN" baseline="0" dirty="0"/>
                  <a:t>)</a:t>
                </a:r>
                <a:r>
                  <a:rPr lang="en-US" altLang="zh-CN" dirty="0"/>
                  <a:t> / 2^8</a:t>
                </a:r>
                <a:r>
                  <a:rPr lang="en-US" altLang="zh-CN" baseline="0" dirty="0"/>
                  <a:t> </a:t>
                </a:r>
                <a:r>
                  <a:rPr lang="zh-CN" altLang="en-US" baseline="0" dirty="0"/>
                  <a:t>，划分范围</a:t>
                </a:r>
                <a:endParaRPr lang="en-US" altLang="zh-CN" dirty="0"/>
              </a:p>
            </p:txBody>
          </p:sp>
        </mc:Fallback>
      </mc:AlternateContent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itchFamily="18" charset="-120"/>
              </a:rPr>
              <a:t>7</a:t>
            </a:fld>
            <a:endParaRPr lang="en-US" altLang="zh-TW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itchFamily="18" charset="-120"/>
              </a:rPr>
              <a:t>8</a:t>
            </a:fld>
            <a:endParaRPr lang="en-US" altLang="zh-TW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itchFamily="18" charset="-120"/>
              </a:rPr>
              <a:t>9</a:t>
            </a:fld>
            <a:endParaRPr lang="en-US" altLang="zh-TW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双向吞吐量翻倍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3175"/>
            <a:ext cx="6034088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125413"/>
            <a:ext cx="17335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2568923" y="-98116"/>
            <a:ext cx="301396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计算机网络</a:t>
            </a:r>
          </a:p>
        </p:txBody>
      </p:sp>
      <p:pic>
        <p:nvPicPr>
          <p:cNvPr id="5" name="图片 1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0"/>
            <a:ext cx="657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9"/>
          <p:cNvCxnSpPr/>
          <p:nvPr userDrawn="1"/>
        </p:nvCxnSpPr>
        <p:spPr>
          <a:xfrm>
            <a:off x="250825" y="1268413"/>
            <a:ext cx="8497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EEAF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/>
          <p:cNvCxnSpPr/>
          <p:nvPr/>
        </p:nvCxnSpPr>
        <p:spPr>
          <a:xfrm>
            <a:off x="250825" y="692150"/>
            <a:ext cx="849788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805" indent="-90805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905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7055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2180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860800" y="765175"/>
            <a:ext cx="14160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accent2">
                    <a:lumMod val="25000"/>
                  </a:schemeClr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前讲复习</a:t>
            </a:r>
            <a:endParaRPr lang="zh-CN" altLang="en-US" sz="2400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5123" name="文本框 1"/>
          <p:cNvSpPr txBox="1">
            <a:spLocks noChangeArrowheads="1"/>
          </p:cNvSpPr>
          <p:nvPr/>
        </p:nvSpPr>
        <p:spPr bwMode="auto">
          <a:xfrm>
            <a:off x="515938" y="2813050"/>
            <a:ext cx="461962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数据链路层</a:t>
            </a:r>
          </a:p>
        </p:txBody>
      </p:sp>
      <p:sp>
        <p:nvSpPr>
          <p:cNvPr id="55" name="左大括号 54"/>
          <p:cNvSpPr/>
          <p:nvPr/>
        </p:nvSpPr>
        <p:spPr>
          <a:xfrm>
            <a:off x="900113" y="1989138"/>
            <a:ext cx="233362" cy="258286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5" name="文本框 3"/>
          <p:cNvSpPr txBox="1">
            <a:spLocks noChangeArrowheads="1"/>
          </p:cNvSpPr>
          <p:nvPr/>
        </p:nvSpPr>
        <p:spPr bwMode="auto">
          <a:xfrm>
            <a:off x="1095375" y="1803400"/>
            <a:ext cx="1171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基本概念</a:t>
            </a:r>
          </a:p>
        </p:txBody>
      </p:sp>
      <p:sp>
        <p:nvSpPr>
          <p:cNvPr id="5126" name="文本框 22"/>
          <p:cNvSpPr txBox="1">
            <a:spLocks noChangeArrowheads="1"/>
          </p:cNvSpPr>
          <p:nvPr/>
        </p:nvSpPr>
        <p:spPr bwMode="auto">
          <a:xfrm>
            <a:off x="1074738" y="4459288"/>
            <a:ext cx="1171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主要功能</a:t>
            </a:r>
          </a:p>
        </p:txBody>
      </p:sp>
      <p:sp>
        <p:nvSpPr>
          <p:cNvPr id="58" name="左大括号 57"/>
          <p:cNvSpPr/>
          <p:nvPr/>
        </p:nvSpPr>
        <p:spPr>
          <a:xfrm>
            <a:off x="2195513" y="1412875"/>
            <a:ext cx="195262" cy="11525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8" name="文本框 6"/>
          <p:cNvSpPr txBox="1">
            <a:spLocks noChangeArrowheads="1"/>
          </p:cNvSpPr>
          <p:nvPr/>
        </p:nvSpPr>
        <p:spPr bwMode="auto">
          <a:xfrm>
            <a:off x="2381250" y="1290638"/>
            <a:ext cx="181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链路、数据链路</a:t>
            </a:r>
          </a:p>
        </p:txBody>
      </p:sp>
      <p:sp>
        <p:nvSpPr>
          <p:cNvPr id="5129" name="文本框 23"/>
          <p:cNvSpPr txBox="1">
            <a:spLocks noChangeArrowheads="1"/>
          </p:cNvSpPr>
          <p:nvPr/>
        </p:nvSpPr>
        <p:spPr bwMode="auto">
          <a:xfrm>
            <a:off x="2381250" y="1812925"/>
            <a:ext cx="297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物理链路、逻辑链路、通路</a:t>
            </a:r>
          </a:p>
        </p:txBody>
      </p:sp>
      <p:sp>
        <p:nvSpPr>
          <p:cNvPr id="5130" name="文本框 24"/>
          <p:cNvSpPr txBox="1">
            <a:spLocks noChangeArrowheads="1"/>
          </p:cNvSpPr>
          <p:nvPr/>
        </p:nvSpPr>
        <p:spPr bwMode="auto">
          <a:xfrm>
            <a:off x="2390775" y="2392363"/>
            <a:ext cx="3886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比特流、帧、</a:t>
            </a:r>
            <a:r>
              <a:rPr lang="en-US" altLang="zh-CN"/>
              <a:t>IP</a:t>
            </a:r>
            <a:r>
              <a:rPr lang="zh-CN" altLang="en-US"/>
              <a:t>分段、</a:t>
            </a:r>
            <a:r>
              <a:rPr lang="en-US" altLang="zh-CN"/>
              <a:t>TCP</a:t>
            </a:r>
            <a:r>
              <a:rPr lang="zh-CN" altLang="en-US"/>
              <a:t>包、数据</a:t>
            </a:r>
          </a:p>
        </p:txBody>
      </p:sp>
      <p:sp>
        <p:nvSpPr>
          <p:cNvPr id="64" name="左大括号 63"/>
          <p:cNvSpPr/>
          <p:nvPr/>
        </p:nvSpPr>
        <p:spPr>
          <a:xfrm>
            <a:off x="2163763" y="2978150"/>
            <a:ext cx="195262" cy="341153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32" name="文本框 7"/>
          <p:cNvSpPr txBox="1">
            <a:spLocks noChangeArrowheads="1"/>
          </p:cNvSpPr>
          <p:nvPr/>
        </p:nvSpPr>
        <p:spPr bwMode="auto">
          <a:xfrm>
            <a:off x="2270125" y="6173788"/>
            <a:ext cx="1173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链路管理</a:t>
            </a:r>
          </a:p>
        </p:txBody>
      </p:sp>
      <p:sp>
        <p:nvSpPr>
          <p:cNvPr id="5133" name="文本框 26"/>
          <p:cNvSpPr txBox="1">
            <a:spLocks noChangeArrowheads="1"/>
          </p:cNvSpPr>
          <p:nvPr/>
        </p:nvSpPr>
        <p:spPr bwMode="auto">
          <a:xfrm>
            <a:off x="2392363" y="4568825"/>
            <a:ext cx="1174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帧同步</a:t>
            </a:r>
          </a:p>
        </p:txBody>
      </p:sp>
      <p:sp>
        <p:nvSpPr>
          <p:cNvPr id="5134" name="文本框 27"/>
          <p:cNvSpPr txBox="1">
            <a:spLocks noChangeArrowheads="1"/>
          </p:cNvSpPr>
          <p:nvPr/>
        </p:nvSpPr>
        <p:spPr bwMode="auto">
          <a:xfrm>
            <a:off x="2400300" y="5186363"/>
            <a:ext cx="1173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流量控制</a:t>
            </a:r>
          </a:p>
        </p:txBody>
      </p:sp>
      <p:sp>
        <p:nvSpPr>
          <p:cNvPr id="5135" name="文本框 28"/>
          <p:cNvSpPr txBox="1">
            <a:spLocks noChangeArrowheads="1"/>
          </p:cNvSpPr>
          <p:nvPr/>
        </p:nvSpPr>
        <p:spPr bwMode="auto">
          <a:xfrm>
            <a:off x="2414588" y="3675063"/>
            <a:ext cx="1173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差错控制</a:t>
            </a:r>
          </a:p>
        </p:txBody>
      </p:sp>
      <p:sp>
        <p:nvSpPr>
          <p:cNvPr id="5136" name="文本框 29"/>
          <p:cNvSpPr txBox="1">
            <a:spLocks noChangeArrowheads="1"/>
          </p:cNvSpPr>
          <p:nvPr/>
        </p:nvSpPr>
        <p:spPr bwMode="auto">
          <a:xfrm>
            <a:off x="2401888" y="2927350"/>
            <a:ext cx="185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透明传输、寻址</a:t>
            </a:r>
          </a:p>
        </p:txBody>
      </p:sp>
      <p:sp>
        <p:nvSpPr>
          <p:cNvPr id="73" name="箭头: 右 12"/>
          <p:cNvSpPr/>
          <p:nvPr/>
        </p:nvSpPr>
        <p:spPr>
          <a:xfrm>
            <a:off x="3298825" y="6329363"/>
            <a:ext cx="288925" cy="11747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38" name="文本框 30"/>
          <p:cNvSpPr txBox="1">
            <a:spLocks noChangeArrowheads="1"/>
          </p:cNvSpPr>
          <p:nvPr/>
        </p:nvSpPr>
        <p:spPr bwMode="auto">
          <a:xfrm>
            <a:off x="3587750" y="6202363"/>
            <a:ext cx="3167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介质访问控制（</a:t>
            </a:r>
            <a:r>
              <a:rPr lang="en-US" altLang="zh-CN"/>
              <a:t>CSMA/CD</a:t>
            </a:r>
            <a:r>
              <a:rPr lang="zh-CN" altLang="en-US"/>
              <a:t>）</a:t>
            </a:r>
          </a:p>
        </p:txBody>
      </p:sp>
      <p:sp>
        <p:nvSpPr>
          <p:cNvPr id="75" name="左大括号 74"/>
          <p:cNvSpPr/>
          <p:nvPr/>
        </p:nvSpPr>
        <p:spPr>
          <a:xfrm>
            <a:off x="3490913" y="4795838"/>
            <a:ext cx="195262" cy="115093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40" name="文本框 32"/>
          <p:cNvSpPr txBox="1">
            <a:spLocks noChangeArrowheads="1"/>
          </p:cNvSpPr>
          <p:nvPr/>
        </p:nvSpPr>
        <p:spPr bwMode="auto">
          <a:xfrm>
            <a:off x="3722688" y="4675188"/>
            <a:ext cx="208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单帧停止等待协议</a:t>
            </a:r>
          </a:p>
        </p:txBody>
      </p:sp>
      <p:sp>
        <p:nvSpPr>
          <p:cNvPr id="5141" name="文本框 33"/>
          <p:cNvSpPr txBox="1">
            <a:spLocks noChangeArrowheads="1"/>
          </p:cNvSpPr>
          <p:nvPr/>
        </p:nvSpPr>
        <p:spPr bwMode="auto">
          <a:xfrm>
            <a:off x="3709988" y="5199063"/>
            <a:ext cx="208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连续发送</a:t>
            </a:r>
            <a:r>
              <a:rPr lang="en-US" altLang="zh-CN"/>
              <a:t>ARQ</a:t>
            </a:r>
            <a:r>
              <a:rPr lang="zh-CN" altLang="en-US"/>
              <a:t>协议</a:t>
            </a:r>
          </a:p>
        </p:txBody>
      </p:sp>
      <p:sp>
        <p:nvSpPr>
          <p:cNvPr id="5142" name="文本框 34"/>
          <p:cNvSpPr txBox="1">
            <a:spLocks noChangeArrowheads="1"/>
          </p:cNvSpPr>
          <p:nvPr/>
        </p:nvSpPr>
        <p:spPr bwMode="auto">
          <a:xfrm>
            <a:off x="3709988" y="5770563"/>
            <a:ext cx="2085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滑动窗口协议</a:t>
            </a:r>
          </a:p>
        </p:txBody>
      </p:sp>
      <p:sp>
        <p:nvSpPr>
          <p:cNvPr id="83" name="左大括号 82"/>
          <p:cNvSpPr/>
          <p:nvPr/>
        </p:nvSpPr>
        <p:spPr>
          <a:xfrm>
            <a:off x="5735638" y="4970463"/>
            <a:ext cx="109537" cy="9017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44" name="文本框 36"/>
          <p:cNvSpPr txBox="1">
            <a:spLocks noChangeArrowheads="1"/>
          </p:cNvSpPr>
          <p:nvPr/>
        </p:nvSpPr>
        <p:spPr bwMode="auto">
          <a:xfrm>
            <a:off x="5868988" y="4860925"/>
            <a:ext cx="2593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拉回重发协议（</a:t>
            </a:r>
            <a:r>
              <a:rPr lang="en-US" altLang="zh-CN"/>
              <a:t>GBN</a:t>
            </a:r>
            <a:r>
              <a:rPr lang="zh-CN" altLang="en-US"/>
              <a:t>）</a:t>
            </a:r>
          </a:p>
        </p:txBody>
      </p:sp>
      <p:sp>
        <p:nvSpPr>
          <p:cNvPr id="5145" name="文本框 37"/>
          <p:cNvSpPr txBox="1">
            <a:spLocks noChangeArrowheads="1"/>
          </p:cNvSpPr>
          <p:nvPr/>
        </p:nvSpPr>
        <p:spPr bwMode="auto">
          <a:xfrm>
            <a:off x="5886450" y="5688013"/>
            <a:ext cx="2595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选择重发协议（</a:t>
            </a:r>
            <a:r>
              <a:rPr lang="en-US" altLang="zh-CN"/>
              <a:t>SR</a:t>
            </a:r>
            <a:r>
              <a:rPr lang="zh-CN" altLang="en-US"/>
              <a:t>）</a:t>
            </a:r>
          </a:p>
        </p:txBody>
      </p:sp>
      <p:sp>
        <p:nvSpPr>
          <p:cNvPr id="86" name="左大括号 85"/>
          <p:cNvSpPr/>
          <p:nvPr/>
        </p:nvSpPr>
        <p:spPr>
          <a:xfrm>
            <a:off x="3513138" y="3546475"/>
            <a:ext cx="130175" cy="79533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47" name="文本框 39"/>
          <p:cNvSpPr txBox="1">
            <a:spLocks noChangeArrowheads="1"/>
          </p:cNvSpPr>
          <p:nvPr/>
        </p:nvSpPr>
        <p:spPr bwMode="auto">
          <a:xfrm>
            <a:off x="3617913" y="3440113"/>
            <a:ext cx="879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检错码</a:t>
            </a:r>
          </a:p>
        </p:txBody>
      </p:sp>
      <p:sp>
        <p:nvSpPr>
          <p:cNvPr id="5148" name="文本框 40"/>
          <p:cNvSpPr txBox="1">
            <a:spLocks noChangeArrowheads="1"/>
          </p:cNvSpPr>
          <p:nvPr/>
        </p:nvSpPr>
        <p:spPr bwMode="auto">
          <a:xfrm>
            <a:off x="3622675" y="4100513"/>
            <a:ext cx="879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纠错码</a:t>
            </a:r>
          </a:p>
        </p:txBody>
      </p:sp>
      <p:sp>
        <p:nvSpPr>
          <p:cNvPr id="89" name="左大括号 88"/>
          <p:cNvSpPr/>
          <p:nvPr/>
        </p:nvSpPr>
        <p:spPr>
          <a:xfrm>
            <a:off x="4440238" y="3219450"/>
            <a:ext cx="109537" cy="90328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50" name="文本框 42"/>
          <p:cNvSpPr txBox="1">
            <a:spLocks noChangeArrowheads="1"/>
          </p:cNvSpPr>
          <p:nvPr/>
        </p:nvSpPr>
        <p:spPr bwMode="auto">
          <a:xfrm>
            <a:off x="4521200" y="3117850"/>
            <a:ext cx="1470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奇偶校验码</a:t>
            </a:r>
          </a:p>
        </p:txBody>
      </p:sp>
      <p:sp>
        <p:nvSpPr>
          <p:cNvPr id="5151" name="文本框 43"/>
          <p:cNvSpPr txBox="1">
            <a:spLocks noChangeArrowheads="1"/>
          </p:cNvSpPr>
          <p:nvPr/>
        </p:nvSpPr>
        <p:spPr bwMode="auto">
          <a:xfrm>
            <a:off x="4521200" y="3495675"/>
            <a:ext cx="1312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校验和</a:t>
            </a:r>
          </a:p>
        </p:txBody>
      </p:sp>
      <p:sp>
        <p:nvSpPr>
          <p:cNvPr id="5152" name="文本框 44"/>
          <p:cNvSpPr txBox="1">
            <a:spLocks noChangeArrowheads="1"/>
          </p:cNvSpPr>
          <p:nvPr/>
        </p:nvSpPr>
        <p:spPr bwMode="auto">
          <a:xfrm>
            <a:off x="4521200" y="3875088"/>
            <a:ext cx="1468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CRC</a:t>
            </a:r>
            <a:r>
              <a:rPr lang="zh-CN" altLang="en-US"/>
              <a:t>校验码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/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6.4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数据通信系统结构与通信方式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8187" y="1426240"/>
            <a:ext cx="7993063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latin typeface="+mn-ea"/>
                <a:ea typeface="+mn-ea"/>
              </a:rPr>
              <a:t>6.4.2 </a:t>
            </a:r>
            <a:r>
              <a:rPr lang="zh-CN" altLang="en-US" sz="2200" dirty="0">
                <a:latin typeface="+mn-ea"/>
                <a:ea typeface="+mn-ea"/>
              </a:rPr>
              <a:t>数据通信方式</a:t>
            </a:r>
            <a:endParaRPr lang="en-US" altLang="zh-CN" sz="2200" dirty="0">
              <a:latin typeface="+mn-ea"/>
              <a:ea typeface="+mn-ea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792174" y="2662938"/>
          <a:ext cx="7559651" cy="2366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969500" imgH="3136900" progId="Visio.Drawing.11">
                  <p:embed/>
                </p:oleObj>
              </mc:Choice>
              <mc:Fallback>
                <p:oleObj name="Visio" r:id="rId3" imgW="9969500" imgH="3136900" progId="Visio.Drawing.11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74" y="2662938"/>
                        <a:ext cx="7559651" cy="23660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16"/>
          <p:cNvSpPr>
            <a:spLocks noChangeArrowheads="1"/>
          </p:cNvSpPr>
          <p:nvPr/>
        </p:nvSpPr>
        <p:spPr bwMode="auto">
          <a:xfrm>
            <a:off x="1223951" y="5028971"/>
            <a:ext cx="6948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同步传输工作原理</a:t>
            </a:r>
            <a:r>
              <a:rPr lang="en-US" altLang="zh-CN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         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异步传输工作原理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/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6.5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传输介质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8187" y="1426240"/>
            <a:ext cx="7993063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latin typeface="+mn-ea"/>
                <a:ea typeface="+mn-ea"/>
              </a:rPr>
              <a:t>6.5.1 </a:t>
            </a:r>
            <a:r>
              <a:rPr lang="zh-CN" altLang="en-US" sz="2200" dirty="0">
                <a:latin typeface="+mn-ea"/>
                <a:ea typeface="+mn-ea"/>
              </a:rPr>
              <a:t>双绞线 </a:t>
            </a:r>
            <a:endParaRPr lang="en-US" altLang="zh-CN" sz="2200" dirty="0">
              <a:latin typeface="+mn-ea"/>
              <a:ea typeface="+mn-ea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230462" y="2996952"/>
          <a:ext cx="4608512" cy="289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845300" imgH="4292600" progId="Visio.Drawing.11">
                  <p:embed/>
                </p:oleObj>
              </mc:Choice>
              <mc:Fallback>
                <p:oleObj name="Visio" r:id="rId3" imgW="6845300" imgH="4292600" progId="Visio.Drawing.11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62" y="2996952"/>
                        <a:ext cx="4608512" cy="2892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/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6.5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传输介质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8187" y="1426240"/>
            <a:ext cx="7993063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latin typeface="+mn-ea"/>
                <a:ea typeface="+mn-ea"/>
              </a:rPr>
              <a:t>6.5.2 </a:t>
            </a:r>
            <a:r>
              <a:rPr lang="zh-CN" altLang="en-US" sz="2200" dirty="0">
                <a:latin typeface="+mn-ea"/>
                <a:ea typeface="+mn-ea"/>
              </a:rPr>
              <a:t>同轴电缆 </a:t>
            </a:r>
            <a:endParaRPr lang="en-US" altLang="zh-CN" sz="2200" dirty="0">
              <a:latin typeface="+mn-ea"/>
              <a:ea typeface="+mn-ea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151620" y="3750692"/>
          <a:ext cx="6840760" cy="1412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264400" imgH="1511300" progId="Visio.Drawing.11">
                  <p:embed/>
                </p:oleObj>
              </mc:Choice>
              <mc:Fallback>
                <p:oleObj name="Visio" r:id="rId3" imgW="7264400" imgH="1511300" progId="Visio.Drawing.11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620" y="3750692"/>
                        <a:ext cx="6840760" cy="1412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38187" y="2420888"/>
            <a:ext cx="7993063" cy="86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基带同轴：仅用于数字信号传输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宽带同轴：用于数字信号和模拟信号传输（频分多路复用）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/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6.5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传输介质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8187" y="1426240"/>
            <a:ext cx="7993063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latin typeface="+mn-ea"/>
                <a:ea typeface="+mn-ea"/>
              </a:rPr>
              <a:t>6.5.3 </a:t>
            </a:r>
            <a:r>
              <a:rPr lang="zh-CN" altLang="en-US" sz="2200" dirty="0">
                <a:latin typeface="+mn-ea"/>
                <a:ea typeface="+mn-ea"/>
              </a:rPr>
              <a:t>光纤 </a:t>
            </a:r>
            <a:endParaRPr lang="en-US" altLang="zh-CN" sz="2200" dirty="0">
              <a:latin typeface="+mn-ea"/>
              <a:ea typeface="+mn-ea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518593" y="1844824"/>
          <a:ext cx="4032250" cy="250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705600" imgH="4165600" progId="Visio.Drawing.11">
                  <p:embed/>
                </p:oleObj>
              </mc:Choice>
              <mc:Fallback>
                <p:oleObj name="Visio" r:id="rId3" imgW="6705600" imgH="4165600" progId="Visio.Drawing.11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593" y="1844824"/>
                        <a:ext cx="4032250" cy="250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19"/>
          <p:cNvSpPr>
            <a:spLocks noChangeArrowheads="1"/>
          </p:cNvSpPr>
          <p:nvPr/>
        </p:nvSpPr>
        <p:spPr bwMode="auto">
          <a:xfrm>
            <a:off x="3403624" y="4337284"/>
            <a:ext cx="22765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光纤结构与传输原理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0" name="对象 2"/>
          <p:cNvGraphicFramePr>
            <a:graphicFrameLocks noChangeAspect="1"/>
          </p:cNvGraphicFramePr>
          <p:nvPr/>
        </p:nvGraphicFramePr>
        <p:xfrm>
          <a:off x="971601" y="4798872"/>
          <a:ext cx="7200800" cy="1160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9550400" imgH="1562100" progId="Visio.Drawing.11">
                  <p:embed/>
                </p:oleObj>
              </mc:Choice>
              <mc:Fallback>
                <p:oleObj name="Visio" r:id="rId5" imgW="9550400" imgH="1562100" progId="Visio.Drawing.11">
                  <p:embed/>
                  <p:pic>
                    <p:nvPicPr>
                      <p:cNvPr id="1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1" y="4798872"/>
                        <a:ext cx="7200800" cy="1160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20"/>
          <p:cNvSpPr>
            <a:spLocks noChangeArrowheads="1"/>
          </p:cNvSpPr>
          <p:nvPr/>
        </p:nvSpPr>
        <p:spPr bwMode="auto">
          <a:xfrm>
            <a:off x="3403624" y="5958883"/>
            <a:ext cx="203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光纤传输系统结构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/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6.5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无线与卫星通信技术</a:t>
            </a:r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8187" y="1426240"/>
            <a:ext cx="7993063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latin typeface="+mn-ea"/>
                <a:ea typeface="+mn-ea"/>
              </a:rPr>
              <a:t>6.5.4 </a:t>
            </a:r>
            <a:r>
              <a:rPr lang="zh-CN" altLang="en-US" sz="2200" dirty="0">
                <a:latin typeface="+mn-ea"/>
                <a:ea typeface="+mn-ea"/>
              </a:rPr>
              <a:t>电磁波谱与移动通信</a:t>
            </a:r>
            <a:endParaRPr lang="en-US" altLang="zh-CN" sz="2200" dirty="0">
              <a:latin typeface="+mn-ea"/>
              <a:ea typeface="+mn-ea"/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970780" y="2204864"/>
          <a:ext cx="712787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851900" imgH="4470400" progId="Visio.Drawing.11">
                  <p:embed/>
                </p:oleObj>
              </mc:Choice>
              <mc:Fallback>
                <p:oleObj name="Visio" r:id="rId3" imgW="8851900" imgH="4470400" progId="Visio.Drawing.11">
                  <p:embed/>
                  <p:pic>
                    <p:nvPicPr>
                      <p:cNvPr id="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780" y="2204864"/>
                        <a:ext cx="7127875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/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6.5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无线与卫星通信技术</a:t>
            </a:r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8187" y="1426240"/>
            <a:ext cx="7993063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latin typeface="+mn-ea"/>
                <a:ea typeface="+mn-ea"/>
              </a:rPr>
              <a:t>6.5.4 </a:t>
            </a:r>
            <a:r>
              <a:rPr lang="zh-CN" altLang="en-US" sz="2200" dirty="0">
                <a:latin typeface="+mn-ea"/>
                <a:ea typeface="+mn-ea"/>
              </a:rPr>
              <a:t>电磁波谱与移动通信</a:t>
            </a:r>
            <a:endParaRPr lang="en-US" altLang="zh-CN" sz="2200" dirty="0">
              <a:latin typeface="+mn-ea"/>
              <a:ea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30349" y="2276872"/>
          <a:ext cx="6408738" cy="3816352"/>
        </p:xfrm>
        <a:graphic>
          <a:graphicData uri="http://schemas.openxmlformats.org/drawingml/2006/table">
            <a:tbl>
              <a:tblPr/>
              <a:tblGrid>
                <a:gridCol w="3062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5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2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频段划分</a:t>
                      </a:r>
                    </a:p>
                  </a:txBody>
                  <a:tcPr marL="68580" marR="68580" marT="0" marB="0" anchor="ctr" anchorCtr="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2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频率范围</a:t>
                      </a:r>
                    </a:p>
                  </a:txBody>
                  <a:tcPr marL="68580" marR="68580" marT="0" marB="0" anchor="ctr" anchorCtr="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44">
                <a:tc>
                  <a:txBody>
                    <a:bodyPr/>
                    <a:lstStyle/>
                    <a:p>
                      <a:pPr indent="191135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低频（</a:t>
                      </a:r>
                      <a:r>
                        <a:rPr lang="en-US" sz="18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LF</a:t>
                      </a:r>
                      <a:r>
                        <a:rPr lang="zh-CN" sz="18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0" marB="0" anchor="ctr" anchorCtr="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34315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30~300kHz</a:t>
                      </a:r>
                      <a:endParaRPr lang="zh-CN" sz="1800" kern="1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044">
                <a:tc>
                  <a:txBody>
                    <a:bodyPr/>
                    <a:lstStyle/>
                    <a:p>
                      <a:pPr indent="191135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中频（</a:t>
                      </a:r>
                      <a:r>
                        <a:rPr lang="en-US" sz="18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MF</a:t>
                      </a:r>
                      <a:r>
                        <a:rPr lang="zh-CN" sz="18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34315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300kHz~3MHz</a:t>
                      </a:r>
                      <a:endParaRPr lang="zh-CN" sz="1800" kern="1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044">
                <a:tc>
                  <a:txBody>
                    <a:bodyPr/>
                    <a:lstStyle/>
                    <a:p>
                      <a:pPr indent="191135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高频（</a:t>
                      </a:r>
                      <a:r>
                        <a:rPr lang="en-US" sz="18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HF</a:t>
                      </a:r>
                      <a:r>
                        <a:rPr lang="zh-CN" sz="18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34315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3~30MHz</a:t>
                      </a:r>
                      <a:endParaRPr lang="zh-CN" sz="1800" kern="1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044">
                <a:tc>
                  <a:txBody>
                    <a:bodyPr/>
                    <a:lstStyle/>
                    <a:p>
                      <a:pPr indent="191135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甚高频（</a:t>
                      </a:r>
                      <a:r>
                        <a:rPr lang="en-US" sz="18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UHF</a:t>
                      </a:r>
                      <a:r>
                        <a:rPr lang="zh-CN" sz="18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34315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30~300MHz</a:t>
                      </a:r>
                      <a:endParaRPr lang="zh-CN" sz="1800" kern="1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044">
                <a:tc>
                  <a:txBody>
                    <a:bodyPr/>
                    <a:lstStyle/>
                    <a:p>
                      <a:pPr indent="191135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特高频（</a:t>
                      </a:r>
                      <a:r>
                        <a:rPr lang="en-US" sz="18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VHF</a:t>
                      </a:r>
                      <a:r>
                        <a:rPr lang="zh-CN" sz="18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34315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300MHz~3GHz</a:t>
                      </a:r>
                      <a:endParaRPr lang="zh-CN" sz="1800" kern="1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044">
                <a:tc>
                  <a:txBody>
                    <a:bodyPr/>
                    <a:lstStyle/>
                    <a:p>
                      <a:pPr indent="191135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超高频（</a:t>
                      </a:r>
                      <a:r>
                        <a:rPr lang="en-US" sz="18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SHF</a:t>
                      </a:r>
                      <a:r>
                        <a:rPr lang="zh-CN" sz="18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34315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3-30GHz</a:t>
                      </a:r>
                      <a:endParaRPr lang="zh-CN" sz="1800" kern="1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044">
                <a:tc>
                  <a:txBody>
                    <a:bodyPr/>
                    <a:lstStyle/>
                    <a:p>
                      <a:pPr indent="191135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极高频（</a:t>
                      </a:r>
                      <a:r>
                        <a:rPr lang="en-US" sz="18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EHF</a:t>
                      </a:r>
                      <a:r>
                        <a:rPr lang="zh-CN" sz="18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34315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&gt;30GHz</a:t>
                      </a:r>
                      <a:endParaRPr lang="zh-CN" sz="1800" kern="1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/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6.5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无线与卫星通信技术</a:t>
            </a:r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8187" y="1426240"/>
            <a:ext cx="7993063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latin typeface="+mn-ea"/>
                <a:ea typeface="+mn-ea"/>
              </a:rPr>
              <a:t>6.5.4 </a:t>
            </a:r>
            <a:r>
              <a:rPr lang="zh-CN" altLang="en-US" sz="2200" dirty="0">
                <a:latin typeface="+mn-ea"/>
                <a:ea typeface="+mn-ea"/>
              </a:rPr>
              <a:t>电磁波谱与移动通信</a:t>
            </a:r>
            <a:endParaRPr lang="en-US" altLang="zh-CN" sz="2200" dirty="0">
              <a:latin typeface="+mn-ea"/>
              <a:ea typeface="+mn-ea"/>
            </a:endParaRPr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/>
        </p:nvGraphicFramePr>
        <p:xfrm>
          <a:off x="1078594" y="2276872"/>
          <a:ext cx="6912247" cy="3280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460875" imgH="2119630" progId="Visio.Drawing.11">
                  <p:embed/>
                </p:oleObj>
              </mc:Choice>
              <mc:Fallback>
                <p:oleObj name="Visio" r:id="rId3" imgW="4460875" imgH="2119630" progId="Visio.Drawing.11">
                  <p:embed/>
                  <p:pic>
                    <p:nvPicPr>
                      <p:cNvPr id="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594" y="2276872"/>
                        <a:ext cx="6912247" cy="3280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3172642" y="5557261"/>
            <a:ext cx="272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高频无线电波的传播路径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/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6.5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无线与卫星通信技术</a:t>
            </a:r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8187" y="1426240"/>
            <a:ext cx="7993063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latin typeface="+mn-ea"/>
                <a:ea typeface="+mn-ea"/>
              </a:rPr>
              <a:t>6.5.4 </a:t>
            </a:r>
            <a:r>
              <a:rPr lang="zh-CN" altLang="en-US" sz="2200" dirty="0">
                <a:latin typeface="+mn-ea"/>
                <a:ea typeface="+mn-ea"/>
              </a:rPr>
              <a:t>电磁波谱与移动通信</a:t>
            </a:r>
            <a:endParaRPr lang="en-US" altLang="zh-CN" sz="2200" dirty="0"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5384" y="2276872"/>
            <a:ext cx="8118668" cy="2990350"/>
            <a:chOff x="485781" y="2441408"/>
            <a:chExt cx="8118668" cy="2990350"/>
          </a:xfrm>
        </p:grpSpPr>
        <p:grpSp>
          <p:nvGrpSpPr>
            <p:cNvPr id="11" name="组合 10"/>
            <p:cNvGrpSpPr/>
            <p:nvPr/>
          </p:nvGrpSpPr>
          <p:grpSpPr>
            <a:xfrm>
              <a:off x="485781" y="2441410"/>
              <a:ext cx="8118668" cy="2990347"/>
              <a:chOff x="709393" y="1772816"/>
              <a:chExt cx="7725217" cy="144630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755576" y="1772816"/>
                <a:ext cx="7632848" cy="144016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L 形 13"/>
              <p:cNvSpPr/>
              <p:nvPr/>
            </p:nvSpPr>
            <p:spPr>
              <a:xfrm rot="5400000">
                <a:off x="696481" y="1785730"/>
                <a:ext cx="288030" cy="262206"/>
              </a:xfrm>
              <a:prstGeom prst="corner">
                <a:avLst>
                  <a:gd name="adj1" fmla="val 26554"/>
                  <a:gd name="adj2" fmla="val 21879"/>
                </a:avLst>
              </a:prstGeom>
              <a:solidFill>
                <a:schemeClr val="accent2">
                  <a:lumMod val="90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L 形 14"/>
              <p:cNvSpPr/>
              <p:nvPr/>
            </p:nvSpPr>
            <p:spPr>
              <a:xfrm rot="16200000">
                <a:off x="8171938" y="2956447"/>
                <a:ext cx="263137" cy="262206"/>
              </a:xfrm>
              <a:prstGeom prst="corner">
                <a:avLst>
                  <a:gd name="adj1" fmla="val 30609"/>
                  <a:gd name="adj2" fmla="val 23906"/>
                </a:avLst>
              </a:prstGeom>
              <a:solidFill>
                <a:schemeClr val="accent2">
                  <a:lumMod val="90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内容占位符 4"/>
            <p:cNvSpPr txBox="1"/>
            <p:nvPr/>
          </p:nvSpPr>
          <p:spPr bwMode="auto">
            <a:xfrm>
              <a:off x="539750" y="2441408"/>
              <a:ext cx="8016160" cy="299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90805" indent="-90805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82905" indent="-18288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67055" indent="-18288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749300" indent="-18288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932180" indent="-18288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389380" indent="-18288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1846580" indent="-18288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303780" indent="-18288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2760980" indent="-18288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 eaLnBrk="1" hangingPunct="1">
                <a:lnSpc>
                  <a:spcPct val="150000"/>
                </a:lnSpc>
              </a:pPr>
              <a:r>
                <a: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蜂窝无线通信</a:t>
              </a:r>
              <a:endPara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 eaLnBrk="1" hangingPunct="1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第一代移动通信</a:t>
              </a:r>
              <a:r>
                <a:rPr lang="zh-CN" altLang="en-US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zh-CN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模拟方式</a:t>
              </a:r>
              <a:r>
                <a:rPr lang="zh-CN" altLang="en-US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zh-CN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，语音信息以模拟信号传输</a:t>
              </a:r>
              <a:endPara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 eaLnBrk="1" hangingPunct="1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第二代移动通信</a:t>
              </a:r>
              <a:r>
                <a: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2G</a:t>
              </a:r>
              <a:r>
                <a:rPr lang="zh-CN" altLang="en-US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zh-CN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数字方式</a:t>
              </a:r>
              <a:r>
                <a:rPr lang="zh-CN" altLang="en-US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zh-CN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GSM</a:t>
              </a:r>
              <a:r>
                <a:rPr lang="zh-CN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TDMA</a:t>
              </a:r>
              <a:r>
                <a:rPr lang="zh-CN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等数字制式，手机接入互联网</a:t>
              </a:r>
              <a:endPara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 eaLnBrk="1" hangingPunct="1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第三代移动通信</a:t>
              </a:r>
              <a:r>
                <a: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3G</a:t>
              </a:r>
              <a:r>
                <a:rPr lang="zh-CN" altLang="en-US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zh-CN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实现互联网无缝漫游，处理音乐、图像、视频</a:t>
              </a:r>
              <a:r>
                <a:rPr lang="zh-CN" altLang="en-US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zh-CN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网页浏览，电子商务活</a:t>
              </a:r>
              <a:endPara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 eaLnBrk="1" hangingPunct="1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第四代移动通信</a:t>
              </a:r>
              <a:r>
                <a: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4G</a:t>
              </a:r>
              <a:r>
                <a:rPr lang="zh-CN" altLang="en-US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，高速上网，已经商用</a:t>
              </a:r>
              <a:endParaRPr lang="zh-CN" altLang="zh-CN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5810851" y="4402432"/>
          <a:ext cx="2448321" cy="2058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311400" imgH="1943100" progId="Visio.Drawing.11">
                  <p:embed/>
                </p:oleObj>
              </mc:Choice>
              <mc:Fallback>
                <p:oleObj name="Visio" r:id="rId3" imgW="2311400" imgH="1943100" progId="Visio.Drawing.11">
                  <p:embed/>
                  <p:pic>
                    <p:nvPicPr>
                      <p:cNvPr id="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851" y="4402432"/>
                        <a:ext cx="2448321" cy="2058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/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6.5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无线与卫星通信技术</a:t>
            </a:r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8187" y="1426240"/>
            <a:ext cx="7993063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latin typeface="+mn-ea"/>
                <a:ea typeface="+mn-ea"/>
              </a:rPr>
              <a:t>6.5.4 </a:t>
            </a:r>
            <a:r>
              <a:rPr lang="zh-CN" altLang="en-US" sz="2200" dirty="0">
                <a:latin typeface="+mn-ea"/>
                <a:ea typeface="+mn-ea"/>
              </a:rPr>
              <a:t>电磁波谱与移动通信</a:t>
            </a:r>
            <a:endParaRPr lang="en-US" altLang="zh-CN" sz="2200" dirty="0">
              <a:latin typeface="+mn-ea"/>
              <a:ea typeface="+mn-ea"/>
            </a:endParaRP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955510" y="2349501"/>
          <a:ext cx="7577303" cy="28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931400" imgH="3797300" progId="Visio.Drawing.11">
                  <p:embed/>
                </p:oleObj>
              </mc:Choice>
              <mc:Fallback>
                <p:oleObj name="Visio" r:id="rId3" imgW="9931400" imgH="3797300" progId="Visio.Drawing.11">
                  <p:embed/>
                  <p:pic>
                    <p:nvPicPr>
                      <p:cNvPr id="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510" y="2349501"/>
                        <a:ext cx="7577303" cy="28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23"/>
          <p:cNvSpPr>
            <a:spLocks noChangeArrowheads="1"/>
          </p:cNvSpPr>
          <p:nvPr/>
        </p:nvSpPr>
        <p:spPr bwMode="auto">
          <a:xfrm>
            <a:off x="3318291" y="5231705"/>
            <a:ext cx="25074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卫星通信的工作原理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5510" y="2204864"/>
            <a:ext cx="145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卫星通信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/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6.6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数据传输速率的定义与信道速率的极限</a:t>
            </a:r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8187" y="1426240"/>
            <a:ext cx="7993063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latin typeface="+mn-ea"/>
                <a:ea typeface="+mn-ea"/>
              </a:rPr>
              <a:t>6.6.1 </a:t>
            </a:r>
            <a:r>
              <a:rPr lang="zh-CN" altLang="en-US" sz="2200" dirty="0">
                <a:latin typeface="+mn-ea"/>
                <a:ea typeface="+mn-ea"/>
              </a:rPr>
              <a:t>数据传输速率的定义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75384" y="2276871"/>
            <a:ext cx="8118668" cy="4104445"/>
            <a:chOff x="485781" y="2441408"/>
            <a:chExt cx="8118668" cy="2990350"/>
          </a:xfrm>
        </p:grpSpPr>
        <p:grpSp>
          <p:nvGrpSpPr>
            <p:cNvPr id="9" name="组合 8"/>
            <p:cNvGrpSpPr/>
            <p:nvPr/>
          </p:nvGrpSpPr>
          <p:grpSpPr>
            <a:xfrm>
              <a:off x="485781" y="2441410"/>
              <a:ext cx="8118668" cy="2990347"/>
              <a:chOff x="709393" y="1772816"/>
              <a:chExt cx="7725217" cy="144630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755576" y="1772816"/>
                <a:ext cx="7632848" cy="144016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L 形 11"/>
              <p:cNvSpPr/>
              <p:nvPr/>
            </p:nvSpPr>
            <p:spPr>
              <a:xfrm rot="5400000">
                <a:off x="696481" y="1785730"/>
                <a:ext cx="288030" cy="262206"/>
              </a:xfrm>
              <a:prstGeom prst="corner">
                <a:avLst>
                  <a:gd name="adj1" fmla="val 26554"/>
                  <a:gd name="adj2" fmla="val 21879"/>
                </a:avLst>
              </a:prstGeom>
              <a:solidFill>
                <a:schemeClr val="accent2">
                  <a:lumMod val="90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L 形 12"/>
              <p:cNvSpPr/>
              <p:nvPr/>
            </p:nvSpPr>
            <p:spPr>
              <a:xfrm rot="16200000">
                <a:off x="8171938" y="2956447"/>
                <a:ext cx="263137" cy="262206"/>
              </a:xfrm>
              <a:prstGeom prst="corner">
                <a:avLst>
                  <a:gd name="adj1" fmla="val 30609"/>
                  <a:gd name="adj2" fmla="val 23906"/>
                </a:avLst>
              </a:prstGeom>
              <a:solidFill>
                <a:schemeClr val="accent2">
                  <a:lumMod val="90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内容占位符 4"/>
            <p:cNvSpPr txBox="1"/>
            <p:nvPr/>
          </p:nvSpPr>
          <p:spPr bwMode="auto">
            <a:xfrm>
              <a:off x="539750" y="2441408"/>
              <a:ext cx="8016160" cy="299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90805" indent="-90805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82905" indent="-18288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67055" indent="-18288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749300" indent="-18288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932180" indent="-18288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389380" indent="-18288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1846580" indent="-18288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303780" indent="-18288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2760980" indent="-18288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indent="-342900" eaLnBrk="1" hangingPunct="1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数据传输速率：</a:t>
              </a:r>
              <a:r>
                <a: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S=1/T</a:t>
              </a: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发送每个比特所需时间），网络系统重要标志</a:t>
              </a:r>
              <a:endPara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eaLnBrk="1" hangingPunct="1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每秒传输数据代码比特数（</a:t>
              </a:r>
              <a:r>
                <a: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bit/s</a:t>
              </a: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bps</a:t>
              </a: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</a:p>
            <a:p>
              <a:pPr marL="0" indent="0" eaLnBrk="1" hangingPunct="1">
                <a:lnSpc>
                  <a:spcPct val="150000"/>
                </a:lnSpc>
              </a:pP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注意几点：</a:t>
              </a:r>
            </a:p>
            <a:p>
              <a:pPr marL="342900" indent="-342900" eaLnBrk="1" hangingPunct="1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指结点向传输介质发送数据速率，即为发送速率</a:t>
              </a:r>
            </a:p>
            <a:p>
              <a:pPr marL="342900" indent="-342900" eaLnBrk="1" hangingPunct="1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计算速率用十进制，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1kbps = 1000bps ≠ 1024bps</a:t>
              </a: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（存储用二进制）</a:t>
              </a:r>
            </a:p>
            <a:p>
              <a:pPr marL="342900" indent="-342900" eaLnBrk="1" hangingPunct="1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比特率</a:t>
              </a:r>
              <a:r>
                <a: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（波特）：用于模拟信号传输（每秒载波调制变化数，</a:t>
              </a:r>
              <a:r>
                <a: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1/s</a:t>
              </a: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</a:p>
            <a:p>
              <a:pPr marL="342900" indent="-342900" eaLnBrk="1" hangingPunct="1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数据传输速率</a:t>
              </a:r>
              <a:r>
                <a: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bps</a:t>
              </a: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）、波特率</a:t>
              </a:r>
              <a:r>
                <a: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baud</a:t>
              </a: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）关系：</a:t>
              </a:r>
              <a:r>
                <a: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= B·log2 k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/>
          <p:nvPr/>
        </p:nvSpPr>
        <p:spPr bwMode="auto">
          <a:xfrm>
            <a:off x="2519771" y="836712"/>
            <a:ext cx="4104457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zh-CN" sz="2400" dirty="0">
                <a:solidFill>
                  <a:schemeClr val="tx1"/>
                </a:solidFill>
                <a:latin typeface="+mj-ea"/>
              </a:rPr>
              <a:t>第</a:t>
            </a:r>
            <a:r>
              <a:rPr lang="en-US" altLang="zh-CN" sz="2400" dirty="0">
                <a:solidFill>
                  <a:schemeClr val="tx1"/>
                </a:solidFill>
                <a:latin typeface="+mj-ea"/>
              </a:rPr>
              <a:t>6</a:t>
            </a:r>
            <a:r>
              <a:rPr lang="zh-CN" altLang="zh-CN" sz="2400" dirty="0">
                <a:solidFill>
                  <a:schemeClr val="tx1"/>
                </a:solidFill>
                <a:latin typeface="+mj-ea"/>
              </a:rPr>
              <a:t>章 </a:t>
            </a:r>
            <a:r>
              <a:rPr lang="zh-CN" altLang="en-US" sz="2400" dirty="0">
                <a:solidFill>
                  <a:schemeClr val="tx1"/>
                </a:solidFill>
                <a:latin typeface="+mj-ea"/>
              </a:rPr>
              <a:t>物理层协议与数据通信</a:t>
            </a:r>
            <a:endParaRPr lang="zh-CN" altLang="zh-CN" sz="2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8486" y="1772816"/>
            <a:ext cx="7993261" cy="27901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latin typeface="+mn-ea"/>
                <a:ea typeface="+mn-ea"/>
              </a:rPr>
              <a:t>物理层协议主要功能</a:t>
            </a:r>
            <a:r>
              <a:rPr lang="en-US" altLang="zh-CN" sz="2000" b="0" dirty="0">
                <a:latin typeface="+mn-ea"/>
                <a:ea typeface="+mn-ea"/>
              </a:rPr>
              <a:t>			</a:t>
            </a:r>
            <a:r>
              <a:rPr lang="zh-CN" altLang="en-US" sz="2000" b="0" dirty="0">
                <a:latin typeface="+mn-ea"/>
                <a:ea typeface="+mn-ea"/>
              </a:rPr>
              <a:t>（</a:t>
            </a:r>
            <a:r>
              <a:rPr lang="en-US" altLang="zh-CN" sz="2000" b="0" dirty="0">
                <a:latin typeface="+mn-ea"/>
                <a:ea typeface="+mn-ea"/>
              </a:rPr>
              <a:t>6.1</a:t>
            </a:r>
            <a:r>
              <a:rPr lang="zh-CN" altLang="en-US" sz="2000" b="0" dirty="0">
                <a:latin typeface="+mn-ea"/>
                <a:ea typeface="+mn-ea"/>
              </a:rPr>
              <a:t>，简单，了解）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latin typeface="+mn-ea"/>
                <a:ea typeface="+mn-ea"/>
              </a:rPr>
              <a:t>信息、数据、信号之间关系</a:t>
            </a:r>
            <a:r>
              <a:rPr lang="en-US" altLang="zh-CN" sz="2000" b="0" dirty="0">
                <a:latin typeface="+mn-ea"/>
                <a:ea typeface="+mn-ea"/>
              </a:rPr>
              <a:t>		</a:t>
            </a:r>
            <a:r>
              <a:rPr lang="zh-CN" altLang="en-US" sz="2000" b="0" dirty="0">
                <a:latin typeface="+mn-ea"/>
                <a:ea typeface="+mn-ea"/>
              </a:rPr>
              <a:t>（</a:t>
            </a:r>
            <a:r>
              <a:rPr lang="en-US" altLang="zh-CN" sz="2000" b="0" dirty="0">
                <a:latin typeface="+mn-ea"/>
                <a:ea typeface="+mn-ea"/>
              </a:rPr>
              <a:t>6.2</a:t>
            </a:r>
            <a:r>
              <a:rPr lang="zh-CN" altLang="en-US" sz="2000" b="0" dirty="0">
                <a:latin typeface="+mn-ea"/>
                <a:ea typeface="+mn-ea"/>
              </a:rPr>
              <a:t>，简单，理解）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latin typeface="+mn-ea"/>
                <a:ea typeface="+mn-ea"/>
              </a:rPr>
              <a:t>数据编码技术</a:t>
            </a:r>
            <a:r>
              <a:rPr lang="en-US" altLang="zh-CN" sz="2000" b="0" dirty="0">
                <a:latin typeface="+mn-ea"/>
                <a:ea typeface="+mn-ea"/>
              </a:rPr>
              <a:t>			</a:t>
            </a:r>
            <a:r>
              <a:rPr lang="zh-CN" altLang="en-US" sz="2000" b="0" dirty="0">
                <a:latin typeface="+mn-ea"/>
                <a:ea typeface="+mn-ea"/>
              </a:rPr>
              <a:t>（</a:t>
            </a:r>
            <a:r>
              <a:rPr lang="en-US" altLang="zh-CN" sz="2000" b="0" dirty="0">
                <a:latin typeface="+mn-ea"/>
                <a:ea typeface="+mn-ea"/>
              </a:rPr>
              <a:t>6.3</a:t>
            </a:r>
            <a:r>
              <a:rPr lang="zh-CN" altLang="en-US" sz="2000" b="0" dirty="0">
                <a:latin typeface="+mn-ea"/>
                <a:ea typeface="+mn-ea"/>
              </a:rPr>
              <a:t>，较难，了解）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latin typeface="+mn-ea"/>
                <a:ea typeface="+mn-ea"/>
              </a:rPr>
              <a:t>传输介质类型及主要特征</a:t>
            </a:r>
            <a:r>
              <a:rPr lang="en-US" altLang="zh-CN" sz="2000" b="0" dirty="0">
                <a:latin typeface="+mn-ea"/>
                <a:ea typeface="+mn-ea"/>
              </a:rPr>
              <a:t>		</a:t>
            </a:r>
            <a:r>
              <a:rPr lang="zh-CN" altLang="en-US" sz="2000" b="0" dirty="0">
                <a:latin typeface="+mn-ea"/>
                <a:ea typeface="+mn-ea"/>
              </a:rPr>
              <a:t>（</a:t>
            </a:r>
            <a:r>
              <a:rPr lang="en-US" altLang="zh-CN" sz="2000" b="0" dirty="0">
                <a:latin typeface="+mn-ea"/>
                <a:ea typeface="+mn-ea"/>
              </a:rPr>
              <a:t>6.5</a:t>
            </a:r>
            <a:r>
              <a:rPr lang="zh-CN" altLang="en-US" sz="2000" b="0" dirty="0">
                <a:latin typeface="+mn-ea"/>
                <a:ea typeface="+mn-ea"/>
              </a:rPr>
              <a:t>，简单，掌握）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latin typeface="+mn-ea"/>
                <a:ea typeface="+mn-ea"/>
              </a:rPr>
              <a:t>数据通信速率和带宽的定义</a:t>
            </a:r>
            <a:r>
              <a:rPr lang="en-US" altLang="zh-CN" sz="2000" b="0" dirty="0">
                <a:latin typeface="+mn-ea"/>
                <a:ea typeface="+mn-ea"/>
              </a:rPr>
              <a:t>		</a:t>
            </a:r>
            <a:r>
              <a:rPr lang="zh-CN" altLang="en-US" sz="2000" b="0" dirty="0">
                <a:latin typeface="+mn-ea"/>
                <a:ea typeface="+mn-ea"/>
              </a:rPr>
              <a:t>（</a:t>
            </a:r>
            <a:r>
              <a:rPr lang="en-US" altLang="zh-CN" sz="2000" b="0" dirty="0">
                <a:latin typeface="+mn-ea"/>
                <a:ea typeface="+mn-ea"/>
              </a:rPr>
              <a:t>6.6</a:t>
            </a:r>
            <a:r>
              <a:rPr lang="zh-CN" altLang="en-US" sz="2000" b="0" dirty="0">
                <a:latin typeface="+mn-ea"/>
                <a:ea typeface="+mn-ea"/>
              </a:rPr>
              <a:t>，简单，理解）</a:t>
            </a:r>
            <a:endParaRPr lang="en-US" altLang="zh-CN" sz="2000" b="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latin typeface="+mn-ea"/>
                <a:ea typeface="+mn-ea"/>
              </a:rPr>
              <a:t>多路复用技术</a:t>
            </a:r>
            <a:r>
              <a:rPr lang="en-US" altLang="zh-CN" sz="2000" b="0" dirty="0">
                <a:latin typeface="+mn-ea"/>
                <a:ea typeface="+mn-ea"/>
              </a:rPr>
              <a:t>			</a:t>
            </a:r>
            <a:r>
              <a:rPr lang="zh-CN" altLang="en-US" sz="2000" b="0" dirty="0">
                <a:latin typeface="+mn-ea"/>
                <a:ea typeface="+mn-ea"/>
              </a:rPr>
              <a:t>（</a:t>
            </a:r>
            <a:r>
              <a:rPr lang="en-US" altLang="zh-CN" sz="2000" b="0" dirty="0">
                <a:latin typeface="+mn-ea"/>
                <a:ea typeface="+mn-ea"/>
              </a:rPr>
              <a:t>6.7</a:t>
            </a:r>
            <a:r>
              <a:rPr lang="zh-CN" altLang="en-US" sz="2000" b="0" dirty="0">
                <a:latin typeface="+mn-ea"/>
                <a:ea typeface="+mn-ea"/>
              </a:rPr>
              <a:t>，简单，理解）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/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6.6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数据传输速率的定义与信道速率的极限</a:t>
            </a:r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8187" y="1426240"/>
            <a:ext cx="7993063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latin typeface="+mn-ea"/>
                <a:ea typeface="+mn-ea"/>
              </a:rPr>
              <a:t>6.6.1 </a:t>
            </a:r>
            <a:r>
              <a:rPr lang="zh-CN" altLang="en-US" sz="2200" dirty="0">
                <a:latin typeface="+mn-ea"/>
                <a:ea typeface="+mn-ea"/>
              </a:rPr>
              <a:t>数据传输速率的定义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329555" y="2694999"/>
          <a:ext cx="6410325" cy="2520950"/>
        </p:xfrm>
        <a:graphic>
          <a:graphicData uri="http://schemas.openxmlformats.org/drawingml/2006/table">
            <a:tbl>
              <a:tblPr/>
              <a:tblGrid>
                <a:gridCol w="1728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波特率（</a:t>
                      </a:r>
                      <a:r>
                        <a:rPr lang="en-US" sz="16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baud</a:t>
                      </a:r>
                      <a:r>
                        <a:rPr lang="zh-CN" sz="16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）</a:t>
                      </a:r>
                    </a:p>
                  </a:txBody>
                  <a:tcPr marL="68597" marR="68597" marT="0" marB="0" anchor="ctr" anchorCtr="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多相调制的相数</a:t>
                      </a:r>
                    </a:p>
                  </a:txBody>
                  <a:tcPr marL="68597" marR="68597" marT="0" marB="0" anchor="ctr" anchorCtr="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数据传输速率（</a:t>
                      </a:r>
                      <a:r>
                        <a:rPr lang="en-US" sz="16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bps</a:t>
                      </a:r>
                      <a:r>
                        <a:rPr lang="zh-CN" sz="16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）</a:t>
                      </a:r>
                    </a:p>
                  </a:txBody>
                  <a:tcPr marL="68597" marR="68597" marT="0" marB="0" anchor="ctr" anchorCtr="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1200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7" marR="68597" marT="0" marB="0" anchor="ctr" anchorCtr="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二相调制（</a:t>
                      </a:r>
                      <a:r>
                        <a:rPr lang="en-US" sz="16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k=2</a:t>
                      </a:r>
                      <a:r>
                        <a:rPr lang="zh-CN" sz="16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）</a:t>
                      </a:r>
                    </a:p>
                  </a:txBody>
                  <a:tcPr marL="68597" marR="68597" marT="0" marB="0" anchor="ctr" anchorCtr="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1200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7" marR="68597" marT="0" marB="0" anchor="ctr" anchorCtr="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1200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7" marR="68597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四相调制（</a:t>
                      </a:r>
                      <a:r>
                        <a:rPr lang="en-US" sz="16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k=4</a:t>
                      </a:r>
                      <a:r>
                        <a:rPr lang="zh-CN" sz="16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）</a:t>
                      </a:r>
                    </a:p>
                  </a:txBody>
                  <a:tcPr marL="68597" marR="68597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2400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7" marR="68597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1200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7" marR="68597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八相调制（</a:t>
                      </a:r>
                      <a:r>
                        <a:rPr lang="en-US" sz="16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k=8</a:t>
                      </a:r>
                      <a:r>
                        <a:rPr lang="zh-CN" sz="16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）</a:t>
                      </a:r>
                    </a:p>
                  </a:txBody>
                  <a:tcPr marL="68597" marR="68597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3600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7" marR="68597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1200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7" marR="68597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十六相调制（</a:t>
                      </a:r>
                      <a:r>
                        <a:rPr lang="en-US" sz="16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k=16</a:t>
                      </a:r>
                      <a:r>
                        <a:rPr lang="zh-CN" sz="16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）</a:t>
                      </a:r>
                    </a:p>
                  </a:txBody>
                  <a:tcPr marL="68597" marR="68597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4800</a:t>
                      </a:r>
                      <a:endParaRPr lang="zh-CN" sz="16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7" marR="68597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/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6.6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数据传输速率的定义与信道速率的极限</a:t>
            </a:r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8187" y="1426240"/>
            <a:ext cx="7993063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latin typeface="+mn-ea"/>
                <a:ea typeface="+mn-ea"/>
              </a:rPr>
              <a:t>6.6.2 </a:t>
            </a:r>
            <a:r>
              <a:rPr lang="zh-CN" altLang="en-US" sz="2200" dirty="0">
                <a:latin typeface="+mn-ea"/>
                <a:ea typeface="+mn-ea"/>
              </a:rPr>
              <a:t>信道带宽与香农定理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75384" y="2420889"/>
            <a:ext cx="8118668" cy="3010872"/>
            <a:chOff x="485781" y="2441408"/>
            <a:chExt cx="8118668" cy="2990350"/>
          </a:xfrm>
        </p:grpSpPr>
        <p:grpSp>
          <p:nvGrpSpPr>
            <p:cNvPr id="17" name="组合 16"/>
            <p:cNvGrpSpPr/>
            <p:nvPr/>
          </p:nvGrpSpPr>
          <p:grpSpPr>
            <a:xfrm>
              <a:off x="485781" y="2441410"/>
              <a:ext cx="8118668" cy="2990347"/>
              <a:chOff x="709393" y="1772816"/>
              <a:chExt cx="7725217" cy="1446302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755576" y="1772816"/>
                <a:ext cx="7632848" cy="144016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L 形 19"/>
              <p:cNvSpPr/>
              <p:nvPr/>
            </p:nvSpPr>
            <p:spPr>
              <a:xfrm rot="5400000">
                <a:off x="696481" y="1785730"/>
                <a:ext cx="288030" cy="262206"/>
              </a:xfrm>
              <a:prstGeom prst="corner">
                <a:avLst>
                  <a:gd name="adj1" fmla="val 26554"/>
                  <a:gd name="adj2" fmla="val 21879"/>
                </a:avLst>
              </a:prstGeom>
              <a:solidFill>
                <a:schemeClr val="accent2">
                  <a:lumMod val="90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L 形 20"/>
              <p:cNvSpPr/>
              <p:nvPr/>
            </p:nvSpPr>
            <p:spPr>
              <a:xfrm rot="16200000">
                <a:off x="8171938" y="2956447"/>
                <a:ext cx="263137" cy="262206"/>
              </a:xfrm>
              <a:prstGeom prst="corner">
                <a:avLst>
                  <a:gd name="adj1" fmla="val 30609"/>
                  <a:gd name="adj2" fmla="val 23906"/>
                </a:avLst>
              </a:prstGeom>
              <a:solidFill>
                <a:schemeClr val="accent2">
                  <a:lumMod val="90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内容占位符 4"/>
            <p:cNvSpPr txBox="1"/>
            <p:nvPr/>
          </p:nvSpPr>
          <p:spPr bwMode="auto">
            <a:xfrm>
              <a:off x="539750" y="2441408"/>
              <a:ext cx="8016160" cy="299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90805" indent="-90805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82905" indent="-18288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67055" indent="-18288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749300" indent="-18288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932180" indent="-18288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389380" indent="-18288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1846580" indent="-18288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303780" indent="-18288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2760980" indent="-18288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香农定理：</a:t>
              </a:r>
              <a:r>
                <a:rPr lang="zh-CN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在有随机热噪声信道中传输数据信号，传输速率</a:t>
              </a:r>
              <a:r>
                <a:rPr lang="en-US" altLang="zh-CN" sz="2000" b="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b="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r>
                <a:rPr lang="en-US" altLang="zh-CN" sz="2400" b="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r>
                <a:rPr lang="en-US" altLang="zh-CN" sz="2400" b="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=B</a:t>
              </a:r>
              <a:r>
                <a:rPr lang="zh-CN" altLang="zh-CN" sz="2400" b="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lang="en-US" altLang="zh-CN" sz="2400" b="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</a:t>
              </a:r>
              <a:r>
                <a:rPr lang="en-US" altLang="zh-CN" sz="2400" b="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b="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(1+S/N)</a:t>
              </a:r>
              <a:r>
                <a:rPr lang="zh-CN" alt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bps</a:t>
              </a:r>
              <a:r>
                <a:rPr lang="zh-CN" alt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zh-CN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buFont typeface="Wingdings 2" panose="05020102010507070707" pitchFamily="18" charset="2"/>
                <a:buNone/>
              </a:pPr>
              <a:r>
                <a:rPr lang="en-US" altLang="zh-CN" sz="2000" b="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B</a:t>
              </a:r>
              <a:r>
                <a:rPr lang="zh-CN" altLang="en-US" sz="2000" b="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zh-CN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信道带宽</a:t>
              </a: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Hz</a:t>
              </a: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zh-CN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000" b="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S/N</a:t>
              </a:r>
              <a:r>
                <a:rPr lang="zh-CN" altLang="en-US" sz="2000" b="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zh-CN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信噪比</a:t>
              </a:r>
              <a:endPara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香农定理给出有限带宽、有热噪声信道的最大传输速率极限值</a:t>
              </a:r>
              <a:endPara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最大传输速率与带宽之间存在明确关系，可以用“带宽”表示“传输速率”</a:t>
              </a:r>
            </a:p>
            <a:p>
              <a:pPr marL="342900" indent="-342900" eaLnBrk="1" hangingPunct="1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/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6.7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多路复用技术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8187" y="1426240"/>
            <a:ext cx="7993063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latin typeface="+mn-ea"/>
                <a:ea typeface="+mn-ea"/>
              </a:rPr>
              <a:t>6.7.1 </a:t>
            </a:r>
            <a:r>
              <a:rPr lang="zh-CN" altLang="en-US" sz="2200" dirty="0">
                <a:latin typeface="+mn-ea"/>
                <a:ea typeface="+mn-ea"/>
              </a:rPr>
              <a:t>多路复用的基本概念</a:t>
            </a:r>
          </a:p>
        </p:txBody>
      </p:sp>
      <p:graphicFrame>
        <p:nvGraphicFramePr>
          <p:cNvPr id="11" name="Object 1"/>
          <p:cNvGraphicFramePr>
            <a:graphicFrameLocks noChangeAspect="1"/>
          </p:cNvGraphicFramePr>
          <p:nvPr/>
        </p:nvGraphicFramePr>
        <p:xfrm>
          <a:off x="1491918" y="2348880"/>
          <a:ext cx="6160163" cy="3226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454900" imgH="4254500" progId="Visio.Drawing.11">
                  <p:embed/>
                </p:oleObj>
              </mc:Choice>
              <mc:Fallback>
                <p:oleObj name="Visio" r:id="rId3" imgW="7454900" imgH="4254500" progId="Visio.Drawing.11">
                  <p:embed/>
                  <p:pic>
                    <p:nvPicPr>
                      <p:cNvPr id="1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1918" y="2348880"/>
                        <a:ext cx="6160163" cy="3226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23"/>
          <p:cNvSpPr>
            <a:spLocks noChangeArrowheads="1"/>
          </p:cNvSpPr>
          <p:nvPr/>
        </p:nvSpPr>
        <p:spPr bwMode="auto">
          <a:xfrm>
            <a:off x="2931165" y="5577458"/>
            <a:ext cx="32816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多路复用系统的结构与功能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8187" y="1426240"/>
            <a:ext cx="7993063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latin typeface="+mn-ea"/>
                <a:ea typeface="+mn-ea"/>
              </a:rPr>
              <a:t>6.7.2 </a:t>
            </a:r>
            <a:r>
              <a:rPr lang="zh-CN" altLang="en-US" sz="2200" dirty="0">
                <a:latin typeface="+mn-ea"/>
                <a:ea typeface="+mn-ea"/>
              </a:rPr>
              <a:t>多路复用技术</a:t>
            </a:r>
          </a:p>
        </p:txBody>
      </p:sp>
      <p:sp>
        <p:nvSpPr>
          <p:cNvPr id="11" name="内容占位符 4"/>
          <p:cNvSpPr txBox="1"/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6.7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多路复用技术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75384" y="2420889"/>
            <a:ext cx="8118668" cy="3010872"/>
            <a:chOff x="485781" y="2441408"/>
            <a:chExt cx="8118668" cy="2990350"/>
          </a:xfrm>
        </p:grpSpPr>
        <p:grpSp>
          <p:nvGrpSpPr>
            <p:cNvPr id="13" name="组合 12"/>
            <p:cNvGrpSpPr/>
            <p:nvPr/>
          </p:nvGrpSpPr>
          <p:grpSpPr>
            <a:xfrm>
              <a:off x="485781" y="2441410"/>
              <a:ext cx="8118668" cy="2990347"/>
              <a:chOff x="709393" y="1772816"/>
              <a:chExt cx="7725217" cy="1446302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755576" y="1772816"/>
                <a:ext cx="7632848" cy="144016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L 形 22"/>
              <p:cNvSpPr/>
              <p:nvPr/>
            </p:nvSpPr>
            <p:spPr>
              <a:xfrm rot="5400000">
                <a:off x="696481" y="1785730"/>
                <a:ext cx="288030" cy="262206"/>
              </a:xfrm>
              <a:prstGeom prst="corner">
                <a:avLst>
                  <a:gd name="adj1" fmla="val 26554"/>
                  <a:gd name="adj2" fmla="val 21879"/>
                </a:avLst>
              </a:prstGeom>
              <a:solidFill>
                <a:schemeClr val="accent2">
                  <a:lumMod val="90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L 形 23"/>
              <p:cNvSpPr/>
              <p:nvPr/>
            </p:nvSpPr>
            <p:spPr>
              <a:xfrm rot="16200000">
                <a:off x="8171938" y="2956447"/>
                <a:ext cx="263137" cy="262206"/>
              </a:xfrm>
              <a:prstGeom prst="corner">
                <a:avLst>
                  <a:gd name="adj1" fmla="val 30609"/>
                  <a:gd name="adj2" fmla="val 23906"/>
                </a:avLst>
              </a:prstGeom>
              <a:solidFill>
                <a:schemeClr val="accent2">
                  <a:lumMod val="90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内容占位符 4"/>
            <p:cNvSpPr txBox="1"/>
            <p:nvPr/>
          </p:nvSpPr>
          <p:spPr bwMode="auto">
            <a:xfrm>
              <a:off x="539750" y="2441408"/>
              <a:ext cx="8016160" cy="299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90805" indent="-90805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82905" indent="-18288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67055" indent="-18288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749300" indent="-18288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932180" indent="-18288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389380" indent="-18288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1846580" indent="-18288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303780" indent="-18288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2760980" indent="-18288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频分多路复用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FDM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设置互不重叠多个频率信道，传输多路信号</a:t>
              </a:r>
              <a:endPara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波分多路复用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WDM</a:t>
              </a: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：光纤上复用多路光载波信号（光频分复用）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时分多路复用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TDM</a:t>
              </a: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：为多个信道分配互不重叠时间片，传输多路信号</a:t>
              </a:r>
              <a:endPara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码分多路复用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CDM</a:t>
              </a: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3G</a:t>
              </a: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手机移动通信共享信道方法（</a:t>
              </a:r>
              <a:r>
                <a: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CDMA</a:t>
              </a: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正交频分多路复用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OFDM</a:t>
              </a: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：一种特殊的多载波传输技术</a:t>
              </a:r>
              <a:endPara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8187" y="1426240"/>
            <a:ext cx="7993063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latin typeface="+mn-ea"/>
                <a:ea typeface="+mn-ea"/>
              </a:rPr>
              <a:t>6.7.2 </a:t>
            </a:r>
            <a:r>
              <a:rPr lang="zh-CN" altLang="en-US" sz="2200" dirty="0">
                <a:latin typeface="+mn-ea"/>
                <a:ea typeface="+mn-ea"/>
              </a:rPr>
              <a:t>多路复用技术</a:t>
            </a:r>
          </a:p>
        </p:txBody>
      </p:sp>
      <p:sp>
        <p:nvSpPr>
          <p:cNvPr id="11" name="内容占位符 4"/>
          <p:cNvSpPr txBox="1"/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6.7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多路复用技术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75384" y="2420889"/>
            <a:ext cx="8118668" cy="3010872"/>
            <a:chOff x="485781" y="2441408"/>
            <a:chExt cx="8118668" cy="2990350"/>
          </a:xfrm>
        </p:grpSpPr>
        <p:grpSp>
          <p:nvGrpSpPr>
            <p:cNvPr id="13" name="组合 12"/>
            <p:cNvGrpSpPr/>
            <p:nvPr/>
          </p:nvGrpSpPr>
          <p:grpSpPr>
            <a:xfrm>
              <a:off x="485781" y="2441410"/>
              <a:ext cx="8118668" cy="2990347"/>
              <a:chOff x="709393" y="1772816"/>
              <a:chExt cx="7725217" cy="1446302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755576" y="1772816"/>
                <a:ext cx="7632848" cy="144016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L 形 22"/>
              <p:cNvSpPr/>
              <p:nvPr/>
            </p:nvSpPr>
            <p:spPr>
              <a:xfrm rot="5400000">
                <a:off x="696481" y="1785730"/>
                <a:ext cx="288030" cy="262206"/>
              </a:xfrm>
              <a:prstGeom prst="corner">
                <a:avLst>
                  <a:gd name="adj1" fmla="val 26554"/>
                  <a:gd name="adj2" fmla="val 21879"/>
                </a:avLst>
              </a:prstGeom>
              <a:solidFill>
                <a:schemeClr val="accent2">
                  <a:lumMod val="90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L 形 23"/>
              <p:cNvSpPr/>
              <p:nvPr/>
            </p:nvSpPr>
            <p:spPr>
              <a:xfrm rot="16200000">
                <a:off x="8171938" y="2956447"/>
                <a:ext cx="263137" cy="262206"/>
              </a:xfrm>
              <a:prstGeom prst="corner">
                <a:avLst>
                  <a:gd name="adj1" fmla="val 30609"/>
                  <a:gd name="adj2" fmla="val 23906"/>
                </a:avLst>
              </a:prstGeom>
              <a:solidFill>
                <a:schemeClr val="accent2">
                  <a:lumMod val="90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内容占位符 4"/>
            <p:cNvSpPr txBox="1"/>
            <p:nvPr/>
          </p:nvSpPr>
          <p:spPr bwMode="auto">
            <a:xfrm>
              <a:off x="539750" y="2441408"/>
              <a:ext cx="8016160" cy="299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90805" indent="-90805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82905" indent="-18288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67055" indent="-18288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749300" indent="-18288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932180" indent="-18288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389380" indent="-18288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1846580" indent="-18288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303780" indent="-18288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2760980" indent="-18288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频分多路复用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FDM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设置互不重叠多个频率信道，传输多路信号</a:t>
              </a:r>
              <a:endPara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波分多路复用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WDM</a:t>
              </a: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：光纤上复用多路光载波信号（光频分复用）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时分多路复用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TDM</a:t>
              </a: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：为多个信道分配互不重叠时间片，传输多路信号</a:t>
              </a:r>
              <a:endPara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码分多路复用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CDM</a:t>
              </a: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3G</a:t>
              </a: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手机移动通信共享信道方法（</a:t>
              </a:r>
              <a:r>
                <a: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CDMA</a:t>
              </a: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正交频分多路复用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OFDM</a:t>
              </a:r>
              <a:r>
                <a:rPr lang="zh-CN" alt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：一种特殊的多载波传输技术</a:t>
              </a:r>
              <a:endPara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8187" y="1426240"/>
            <a:ext cx="7993063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latin typeface="+mn-ea"/>
                <a:ea typeface="+mn-ea"/>
              </a:rPr>
              <a:t>6.7.2 </a:t>
            </a:r>
            <a:r>
              <a:rPr lang="zh-CN" altLang="en-US" sz="2200" dirty="0">
                <a:latin typeface="+mn-ea"/>
                <a:ea typeface="+mn-ea"/>
              </a:rPr>
              <a:t>多路复用技术</a:t>
            </a:r>
            <a:r>
              <a:rPr lang="en-US" altLang="zh-CN" sz="2200" dirty="0">
                <a:latin typeface="+mn-ea"/>
                <a:ea typeface="+mn-ea"/>
              </a:rPr>
              <a:t>-</a:t>
            </a:r>
            <a:r>
              <a:rPr lang="zh-CN" altLang="en-US" sz="2200" i="1" dirty="0">
                <a:latin typeface="+mn-ea"/>
                <a:ea typeface="+mn-ea"/>
              </a:rPr>
              <a:t>时分多路复用</a:t>
            </a:r>
          </a:p>
        </p:txBody>
      </p:sp>
      <p:sp>
        <p:nvSpPr>
          <p:cNvPr id="11" name="内容占位符 4"/>
          <p:cNvSpPr txBox="1"/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6.7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多路复用技术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8187" y="2104568"/>
            <a:ext cx="7993063" cy="2117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同步时分多路复用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zh-CN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将时间片预先分配给各个信道，时间片固定不变，各个信道发送和接收必须同步</a:t>
            </a:r>
            <a:endParaRPr lang="en-US" altLang="zh-CN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统计时分多路复用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zh-CN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异步时分多路复用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允许动态地分配时间片</a:t>
            </a:r>
            <a:endParaRPr lang="en-US" altLang="zh-CN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2"/>
          <p:cNvGraphicFramePr>
            <a:graphicFrameLocks noChangeAspect="1"/>
          </p:cNvGraphicFramePr>
          <p:nvPr/>
        </p:nvGraphicFramePr>
        <p:xfrm>
          <a:off x="539750" y="4203035"/>
          <a:ext cx="799150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2255500" imgH="3860800" progId="Visio.Drawing.11">
                  <p:embed/>
                </p:oleObj>
              </mc:Choice>
              <mc:Fallback>
                <p:oleObj name="Visio" r:id="rId3" imgW="12255500" imgH="3860800" progId="Visio.Drawing.11">
                  <p:embed/>
                  <p:pic>
                    <p:nvPicPr>
                      <p:cNvPr id="15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203035"/>
                        <a:ext cx="799150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8187" y="1426240"/>
            <a:ext cx="7993063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latin typeface="+mn-ea"/>
                <a:ea typeface="+mn-ea"/>
              </a:rPr>
              <a:t>6.7.2 </a:t>
            </a:r>
            <a:r>
              <a:rPr lang="zh-CN" altLang="en-US" sz="2200" dirty="0">
                <a:latin typeface="+mn-ea"/>
                <a:ea typeface="+mn-ea"/>
              </a:rPr>
              <a:t>多路复用技术</a:t>
            </a:r>
            <a:r>
              <a:rPr lang="en-US" altLang="zh-CN" sz="2200" dirty="0">
                <a:latin typeface="+mn-ea"/>
                <a:ea typeface="+mn-ea"/>
              </a:rPr>
              <a:t>-</a:t>
            </a:r>
            <a:r>
              <a:rPr lang="zh-CN" altLang="en-US" sz="2200" i="1" dirty="0">
                <a:latin typeface="+mn-ea"/>
                <a:ea typeface="+mn-ea"/>
              </a:rPr>
              <a:t>时分多路复用</a:t>
            </a:r>
          </a:p>
        </p:txBody>
      </p:sp>
      <p:sp>
        <p:nvSpPr>
          <p:cNvPr id="11" name="内容占位符 4"/>
          <p:cNvSpPr txBox="1"/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6.7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多路复用技术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2772272" y="1943985"/>
          <a:ext cx="5760541" cy="47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512300" imgH="8128000" progId="Visio.Drawing.11">
                  <p:embed/>
                </p:oleObj>
              </mc:Choice>
              <mc:Fallback>
                <p:oleObj name="Visio" r:id="rId3" imgW="9512300" imgH="8128000" progId="Visio.Drawing.11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2272" y="1943985"/>
                        <a:ext cx="5760541" cy="470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915284" y="2694999"/>
            <a:ext cx="1479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同步时分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8187" y="1426240"/>
            <a:ext cx="7993063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latin typeface="+mn-ea"/>
                <a:ea typeface="+mn-ea"/>
              </a:rPr>
              <a:t>6.7.3 </a:t>
            </a:r>
            <a:r>
              <a:rPr lang="zh-CN" altLang="en-US" sz="2200" dirty="0">
                <a:latin typeface="+mn-ea"/>
                <a:ea typeface="+mn-ea"/>
              </a:rPr>
              <a:t>多路复用技术</a:t>
            </a:r>
            <a:r>
              <a:rPr lang="en-US" altLang="zh-CN" sz="2200" dirty="0">
                <a:latin typeface="+mn-ea"/>
                <a:ea typeface="+mn-ea"/>
              </a:rPr>
              <a:t>-</a:t>
            </a:r>
            <a:r>
              <a:rPr lang="zh-CN" altLang="en-US" sz="2200" i="1" dirty="0">
                <a:latin typeface="+mn-ea"/>
                <a:ea typeface="+mn-ea"/>
              </a:rPr>
              <a:t>频分多路复用</a:t>
            </a:r>
          </a:p>
        </p:txBody>
      </p:sp>
      <p:sp>
        <p:nvSpPr>
          <p:cNvPr id="11" name="内容占位符 4"/>
          <p:cNvSpPr txBox="1"/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6.7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多路复用技术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49" y="2104568"/>
            <a:ext cx="7993063" cy="128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在一条通信线路上设置多个信道</a:t>
            </a:r>
            <a:endParaRPr lang="en-US" altLang="zh-CN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每个信道中心频率不同，各信道频率范围互不重叠</a:t>
            </a:r>
            <a:endParaRPr lang="en-US" altLang="zh-CN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一条通信线路可以同时传输多路信号</a:t>
            </a:r>
            <a:endParaRPr lang="en-US" altLang="zh-CN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600720" y="3467183"/>
          <a:ext cx="5867995" cy="303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674100" imgH="4762500" progId="Visio.Drawing.11">
                  <p:embed/>
                </p:oleObj>
              </mc:Choice>
              <mc:Fallback>
                <p:oleObj name="Visio" r:id="rId3" imgW="8674100" imgH="4762500" progId="Visio.Drawing.11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720" y="3467183"/>
                        <a:ext cx="5867995" cy="3036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8187" y="1426240"/>
            <a:ext cx="7993063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latin typeface="+mn-ea"/>
                <a:ea typeface="+mn-ea"/>
              </a:rPr>
              <a:t>6.7.4 </a:t>
            </a:r>
            <a:r>
              <a:rPr lang="zh-CN" altLang="en-US" sz="2200" dirty="0">
                <a:latin typeface="+mn-ea"/>
                <a:ea typeface="+mn-ea"/>
              </a:rPr>
              <a:t>多路复用技术</a:t>
            </a:r>
            <a:r>
              <a:rPr lang="en-US" altLang="zh-CN" sz="2200" dirty="0">
                <a:latin typeface="+mn-ea"/>
                <a:ea typeface="+mn-ea"/>
              </a:rPr>
              <a:t>-</a:t>
            </a:r>
            <a:r>
              <a:rPr lang="zh-CN" altLang="en-US" sz="2200" i="1" dirty="0">
                <a:latin typeface="+mn-ea"/>
                <a:ea typeface="+mn-ea"/>
              </a:rPr>
              <a:t>波分多路复用</a:t>
            </a:r>
          </a:p>
        </p:txBody>
      </p:sp>
      <p:sp>
        <p:nvSpPr>
          <p:cNvPr id="11" name="内容占位符 4"/>
          <p:cNvSpPr txBox="1"/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6.7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多路复用技术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8187" y="2276872"/>
            <a:ext cx="7993062" cy="870751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一根光纤上复用多路光载波信号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光的频分多路</a:t>
            </a:r>
            <a:r>
              <a:rPr lang="zh-CN" alt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复用）</a:t>
            </a:r>
            <a:endParaRPr lang="en-US" altLang="zh-CN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b="0" dirty="0">
                <a:solidFill>
                  <a:schemeClr val="tx2"/>
                </a:solidFill>
                <a:cs typeface="Times New Roman" panose="02020603050405020304" pitchFamily="18" charset="0"/>
              </a:rPr>
              <a:t>共享光纤远距离传输</a:t>
            </a:r>
            <a:endParaRPr lang="en-US" altLang="zh-CN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507908" y="3373327"/>
          <a:ext cx="7931150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677400" imgH="3606800" progId="Visio.Drawing.11">
                  <p:embed/>
                </p:oleObj>
              </mc:Choice>
              <mc:Fallback>
                <p:oleObj name="Visio" r:id="rId3" imgW="9677400" imgH="3606800" progId="Visio.Drawing.11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908" y="3373327"/>
                        <a:ext cx="7931150" cy="295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/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6.1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物理层的基本概念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38187" y="2204864"/>
            <a:ext cx="7994626" cy="1512168"/>
            <a:chOff x="611560" y="1628800"/>
            <a:chExt cx="7967647" cy="1944216"/>
          </a:xfrm>
        </p:grpSpPr>
        <p:grpSp>
          <p:nvGrpSpPr>
            <p:cNvPr id="11" name="组合 10"/>
            <p:cNvGrpSpPr/>
            <p:nvPr/>
          </p:nvGrpSpPr>
          <p:grpSpPr>
            <a:xfrm>
              <a:off x="611560" y="1628800"/>
              <a:ext cx="7967647" cy="1944216"/>
              <a:chOff x="709393" y="1772816"/>
              <a:chExt cx="7725216" cy="148727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755576" y="1772816"/>
                <a:ext cx="7632848" cy="144016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L 形 13"/>
              <p:cNvSpPr/>
              <p:nvPr/>
            </p:nvSpPr>
            <p:spPr>
              <a:xfrm rot="5400000">
                <a:off x="696481" y="1785730"/>
                <a:ext cx="288030" cy="262206"/>
              </a:xfrm>
              <a:prstGeom prst="corner">
                <a:avLst>
                  <a:gd name="adj1" fmla="val 26554"/>
                  <a:gd name="adj2" fmla="val 21879"/>
                </a:avLst>
              </a:prstGeom>
              <a:solidFill>
                <a:schemeClr val="accent2">
                  <a:lumMod val="90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L 形 14"/>
              <p:cNvSpPr/>
              <p:nvPr/>
            </p:nvSpPr>
            <p:spPr>
              <a:xfrm rot="16200000">
                <a:off x="8171937" y="2997417"/>
                <a:ext cx="263137" cy="262206"/>
              </a:xfrm>
              <a:prstGeom prst="corner">
                <a:avLst>
                  <a:gd name="adj1" fmla="val 30609"/>
                  <a:gd name="adj2" fmla="val 23906"/>
                </a:avLst>
              </a:prstGeom>
              <a:solidFill>
                <a:schemeClr val="accent2">
                  <a:lumMod val="90000"/>
                </a:schemeClr>
              </a:solidFill>
              <a:ln>
                <a:solidFill>
                  <a:schemeClr val="accent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内容占位符 4"/>
            <p:cNvSpPr txBox="1"/>
            <p:nvPr/>
          </p:nvSpPr>
          <p:spPr bwMode="auto">
            <a:xfrm>
              <a:off x="703928" y="1702106"/>
              <a:ext cx="7827644" cy="176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90805" indent="-90805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82905" indent="-18288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67055" indent="-18288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749300" indent="-18288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932180" indent="-18288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389380" indent="-18288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1846580" indent="-18288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303780" indent="-18288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2760980" indent="-18288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b="0" dirty="0">
                  <a:latin typeface="Times New Roman" panose="02020603050405020304" pitchFamily="18" charset="0"/>
                </a:rPr>
                <a:t>处于网络体系结构最底层，向数据链路层提供比特流传输服务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b="0" dirty="0">
                  <a:latin typeface="Times New Roman" panose="02020603050405020304" pitchFamily="18" charset="0"/>
                </a:rPr>
                <a:t>数据链路通过物理层接口传送比特流数据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b="0" dirty="0">
                  <a:latin typeface="Times New Roman" panose="02020603050405020304" pitchFamily="18" charset="0"/>
                </a:rPr>
                <a:t>将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比特流</a:t>
              </a:r>
              <a:r>
                <a:rPr lang="zh-CN" altLang="en-US" b="0" dirty="0">
                  <a:latin typeface="Times New Roman" panose="02020603050405020304" pitchFamily="18" charset="0"/>
                </a:rPr>
                <a:t>进行编码，信号通过传输介质传输给下一个结点物理层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38187" y="1426240"/>
            <a:ext cx="7993063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latin typeface="+mn-ea"/>
                <a:ea typeface="+mn-ea"/>
              </a:rPr>
              <a:t>5.1.1 </a:t>
            </a:r>
            <a:r>
              <a:rPr lang="zh-CN" altLang="en-US" sz="2200" dirty="0">
                <a:latin typeface="+mn-ea"/>
                <a:ea typeface="+mn-ea"/>
              </a:rPr>
              <a:t>物理层的主要服务功能</a:t>
            </a:r>
            <a:endParaRPr lang="en-US" altLang="zh-CN" sz="22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/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6.3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数据编码技术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8187" y="1426240"/>
            <a:ext cx="7993063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latin typeface="+mn-ea"/>
                <a:ea typeface="+mn-ea"/>
              </a:rPr>
              <a:t>6.3.1 </a:t>
            </a:r>
            <a:r>
              <a:rPr lang="zh-CN" altLang="en-US" sz="2200" dirty="0">
                <a:latin typeface="+mn-ea"/>
                <a:ea typeface="+mn-ea"/>
              </a:rPr>
              <a:t>数据编码类型</a:t>
            </a:r>
            <a:endParaRPr lang="en-US" altLang="zh-CN" sz="2200" dirty="0">
              <a:latin typeface="+mn-ea"/>
              <a:ea typeface="+mn-ea"/>
            </a:endParaRP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1043608" y="2118097"/>
          <a:ext cx="6552331" cy="3653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356600" imgH="4673600" progId="Visio.Drawing.11">
                  <p:embed/>
                </p:oleObj>
              </mc:Choice>
              <mc:Fallback>
                <p:oleObj name="Visio" r:id="rId3" imgW="8356600" imgH="4673600" progId="Visio.Drawing.11">
                  <p:embed/>
                  <p:pic>
                    <p:nvPicPr>
                      <p:cNvPr id="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118097"/>
                        <a:ext cx="6552331" cy="3653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8"/>
          <p:cNvSpPr>
            <a:spLocks noChangeArrowheads="1"/>
          </p:cNvSpPr>
          <p:nvPr/>
        </p:nvSpPr>
        <p:spPr bwMode="auto">
          <a:xfrm>
            <a:off x="3281009" y="5929472"/>
            <a:ext cx="25074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数据与数据编码关系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/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6.3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数据编码技术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8187" y="1426240"/>
            <a:ext cx="7993063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latin typeface="+mn-ea"/>
                <a:ea typeface="+mn-ea"/>
              </a:rPr>
              <a:t>6.3.2 </a:t>
            </a:r>
            <a:r>
              <a:rPr lang="zh-CN" altLang="en-US" sz="2200" dirty="0">
                <a:latin typeface="+mn-ea"/>
                <a:ea typeface="+mn-ea"/>
              </a:rPr>
              <a:t>模拟数据编码方法</a:t>
            </a:r>
            <a:endParaRPr lang="en-US" altLang="zh-CN" sz="2200" dirty="0">
              <a:latin typeface="+mn-ea"/>
              <a:ea typeface="+mn-ea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3095625" y="1960617"/>
          <a:ext cx="6048375" cy="401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347200" imgH="6210300" progId="Visio.Drawing.11">
                  <p:embed/>
                </p:oleObj>
              </mc:Choice>
              <mc:Fallback>
                <p:oleObj name="Visio" r:id="rId3" imgW="9347200" imgH="6210300" progId="Visio.Drawing.11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1960617"/>
                        <a:ext cx="6048375" cy="401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538187" y="2204864"/>
            <a:ext cx="2593653" cy="2649627"/>
            <a:chOff x="709393" y="1772816"/>
            <a:chExt cx="7725216" cy="1440160"/>
          </a:xfrm>
        </p:grpSpPr>
        <p:sp>
          <p:nvSpPr>
            <p:cNvPr id="11" name="矩形 10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 形 11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 形 12"/>
            <p:cNvSpPr/>
            <p:nvPr/>
          </p:nvSpPr>
          <p:spPr>
            <a:xfrm rot="16200000">
              <a:off x="8171937" y="2947443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内容占位符 4"/>
          <p:cNvSpPr txBox="1"/>
          <p:nvPr/>
        </p:nvSpPr>
        <p:spPr bwMode="auto">
          <a:xfrm>
            <a:off x="571594" y="2204866"/>
            <a:ext cx="2544739" cy="264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805" indent="-90805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905" indent="-18288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7055" indent="-18288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88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2180" indent="-18288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380" indent="-18288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580" indent="-18288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780" indent="-18288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980" indent="-18288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Times New Roman" panose="02020603050405020304" pitchFamily="18" charset="0"/>
              </a:rPr>
              <a:t>移幅键控</a:t>
            </a:r>
            <a:r>
              <a:rPr lang="en-US" altLang="zh-CN" b="0" dirty="0">
                <a:latin typeface="Times New Roman" panose="02020603050405020304" pitchFamily="18" charset="0"/>
              </a:rPr>
              <a:t>ASK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Times New Roman" panose="02020603050405020304" pitchFamily="18" charset="0"/>
              </a:rPr>
              <a:t>移频键控</a:t>
            </a:r>
            <a:r>
              <a:rPr lang="en-US" altLang="zh-CN" b="0" dirty="0">
                <a:latin typeface="Times New Roman" panose="02020603050405020304" pitchFamily="18" charset="0"/>
              </a:rPr>
              <a:t>FSK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Times New Roman" panose="02020603050405020304" pitchFamily="18" charset="0"/>
              </a:rPr>
              <a:t>移相键控</a:t>
            </a:r>
            <a:r>
              <a:rPr lang="en-US" altLang="zh-CN" b="0" dirty="0">
                <a:latin typeface="Times New Roman" panose="02020603050405020304" pitchFamily="18" charset="0"/>
              </a:rPr>
              <a:t>PSK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Times New Roman" panose="02020603050405020304" pitchFamily="18" charset="0"/>
              </a:rPr>
              <a:t>绝对调相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Times New Roman" panose="02020603050405020304" pitchFamily="18" charset="0"/>
              </a:rPr>
              <a:t>相对调相</a:t>
            </a:r>
          </a:p>
          <a:p>
            <a:pPr marL="5778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Times New Roman" panose="02020603050405020304" pitchFamily="18" charset="0"/>
              </a:rPr>
              <a:t>多相调制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/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6.3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数据编码技术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8187" y="1426240"/>
            <a:ext cx="7993063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latin typeface="+mn-ea"/>
                <a:ea typeface="+mn-ea"/>
              </a:rPr>
              <a:t>6.3.4 </a:t>
            </a:r>
            <a:r>
              <a:rPr lang="zh-CN" altLang="en-US" sz="2200" dirty="0">
                <a:latin typeface="+mn-ea"/>
                <a:ea typeface="+mn-ea"/>
              </a:rPr>
              <a:t>脉冲编码调制方法</a:t>
            </a:r>
            <a:endParaRPr lang="en-US" altLang="zh-CN" sz="2200" dirty="0">
              <a:latin typeface="+mn-ea"/>
              <a:ea typeface="+mn-ea"/>
            </a:endParaRP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1164592" y="2071267"/>
          <a:ext cx="6814815" cy="163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534400" imgH="2057400" progId="Visio.Drawing.11">
                  <p:embed/>
                </p:oleObj>
              </mc:Choice>
              <mc:Fallback>
                <p:oleObj name="Visio" r:id="rId3" imgW="8534400" imgH="2057400" progId="Visio.Drawing.11">
                  <p:embed/>
                  <p:pic>
                    <p:nvPicPr>
                      <p:cNvPr id="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592" y="2071267"/>
                        <a:ext cx="6814815" cy="163064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934702" y="3812557"/>
          <a:ext cx="7200031" cy="2766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0960100" imgH="4216400" progId="Visio.Drawing.11">
                  <p:embed/>
                </p:oleObj>
              </mc:Choice>
              <mc:Fallback>
                <p:oleObj name="Visio" r:id="rId5" imgW="10960100" imgH="4216400" progId="Visio.Drawing.11">
                  <p:embed/>
                  <p:pic>
                    <p:nvPicPr>
                      <p:cNvPr id="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702" y="3812557"/>
                        <a:ext cx="7200031" cy="2766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/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6.4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数据通信系统结构与通信方式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8187" y="1426240"/>
            <a:ext cx="7993063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latin typeface="+mn-ea"/>
                <a:ea typeface="+mn-ea"/>
              </a:rPr>
              <a:t>6.4.1 </a:t>
            </a:r>
            <a:r>
              <a:rPr lang="zh-CN" altLang="en-US" sz="2200" dirty="0">
                <a:latin typeface="+mn-ea"/>
                <a:ea typeface="+mn-ea"/>
              </a:rPr>
              <a:t>数据通信系统结构</a:t>
            </a:r>
            <a:endParaRPr lang="en-US" altLang="zh-CN" sz="2200" dirty="0">
              <a:latin typeface="+mn-ea"/>
              <a:ea typeface="+mn-ea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538187" y="2349501"/>
          <a:ext cx="7993063" cy="243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347200" imgH="2844800" progId="Visio.Drawing.11">
                  <p:embed/>
                </p:oleObj>
              </mc:Choice>
              <mc:Fallback>
                <p:oleObj name="Visio" r:id="rId3" imgW="9347200" imgH="2844800" progId="Visio.Drawing.11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87" y="2349501"/>
                        <a:ext cx="7993063" cy="2436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3151967" y="4774385"/>
            <a:ext cx="27655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数据通信系统基本结构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/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6.4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数据通信系统结构与通信方式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8187" y="1426240"/>
            <a:ext cx="7993063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latin typeface="+mn-ea"/>
                <a:ea typeface="+mn-ea"/>
              </a:rPr>
              <a:t>6.4.2 </a:t>
            </a:r>
            <a:r>
              <a:rPr lang="zh-CN" altLang="en-US" sz="2200" dirty="0">
                <a:latin typeface="+mn-ea"/>
                <a:ea typeface="+mn-ea"/>
              </a:rPr>
              <a:t>数据通信方式</a:t>
            </a:r>
            <a:endParaRPr lang="en-US" altLang="zh-CN" sz="2200" dirty="0">
              <a:latin typeface="+mn-ea"/>
              <a:ea typeface="+mn-ea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13543" y="2996952"/>
          <a:ext cx="8642350" cy="304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0756900" imgH="3797300" progId="Visio.Drawing.11">
                  <p:embed/>
                </p:oleObj>
              </mc:Choice>
              <mc:Fallback>
                <p:oleObj name="Visio" r:id="rId3" imgW="10756900" imgH="3797300" progId="Visio.Drawing.11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43" y="2996952"/>
                        <a:ext cx="8642350" cy="304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15"/>
          <p:cNvSpPr>
            <a:spLocks noChangeArrowheads="1"/>
          </p:cNvSpPr>
          <p:nvPr/>
        </p:nvSpPr>
        <p:spPr bwMode="auto">
          <a:xfrm>
            <a:off x="3275856" y="5855245"/>
            <a:ext cx="25074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串行通信与并行通信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38187" y="2414281"/>
            <a:ext cx="4033813" cy="1014719"/>
            <a:chOff x="709393" y="1772816"/>
            <a:chExt cx="7725216" cy="1487272"/>
          </a:xfrm>
        </p:grpSpPr>
        <p:sp>
          <p:nvSpPr>
            <p:cNvPr id="14" name="矩形 13"/>
            <p:cNvSpPr/>
            <p:nvPr/>
          </p:nvSpPr>
          <p:spPr>
            <a:xfrm>
              <a:off x="755576" y="1772816"/>
              <a:ext cx="7632848" cy="14401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 形 14"/>
            <p:cNvSpPr/>
            <p:nvPr/>
          </p:nvSpPr>
          <p:spPr>
            <a:xfrm rot="5400000">
              <a:off x="696481" y="1785730"/>
              <a:ext cx="288030" cy="262206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 形 16"/>
            <p:cNvSpPr/>
            <p:nvPr/>
          </p:nvSpPr>
          <p:spPr>
            <a:xfrm rot="16200000">
              <a:off x="8171937" y="2997417"/>
              <a:ext cx="263137" cy="262206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内容占位符 4"/>
          <p:cNvSpPr txBox="1"/>
          <p:nvPr/>
        </p:nvSpPr>
        <p:spPr bwMode="auto">
          <a:xfrm>
            <a:off x="563621" y="2412875"/>
            <a:ext cx="4008379" cy="1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805" indent="-90805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905" indent="-18288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7055" indent="-18288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88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2180" indent="-18288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380" indent="-18288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580" indent="-18288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780" indent="-18288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980" indent="-18288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Times New Roman" panose="02020603050405020304" pitchFamily="18" charset="0"/>
              </a:rPr>
              <a:t>串行通信：收发双方建立一条信道</a:t>
            </a:r>
            <a:endParaRPr lang="en-US" altLang="zh-CN" b="0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Times New Roman" panose="02020603050405020304" pitchFamily="18" charset="0"/>
              </a:rPr>
              <a:t>并行通信：收发双方建立多条信道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/>
          <p:nvPr/>
        </p:nvSpPr>
        <p:spPr bwMode="auto">
          <a:xfrm>
            <a:off x="539750" y="692696"/>
            <a:ext cx="799306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90805" indent="-9080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90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7055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2180" indent="-18288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6.4 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数据通信系统结构与通信方式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8187" y="1426240"/>
            <a:ext cx="7993063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latin typeface="+mn-ea"/>
                <a:ea typeface="+mn-ea"/>
              </a:rPr>
              <a:t>6.4.2 </a:t>
            </a:r>
            <a:r>
              <a:rPr lang="zh-CN" altLang="en-US" sz="2200" dirty="0">
                <a:latin typeface="+mn-ea"/>
                <a:ea typeface="+mn-ea"/>
              </a:rPr>
              <a:t>数据通信方式</a:t>
            </a:r>
            <a:endParaRPr lang="en-US" altLang="zh-CN" sz="2200" dirty="0">
              <a:latin typeface="+mn-ea"/>
              <a:ea typeface="+mn-ea"/>
            </a:endParaRP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1762149" y="2276872"/>
          <a:ext cx="5545138" cy="380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727700" imgH="3924300" progId="Visio.Drawing.11">
                  <p:embed/>
                </p:oleObj>
              </mc:Choice>
              <mc:Fallback>
                <p:oleObj name="Visio" r:id="rId3" imgW="5727700" imgH="3924300" progId="Visio.Drawing.11">
                  <p:embed/>
                  <p:pic>
                    <p:nvPicPr>
                      <p:cNvPr id="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49" y="2276872"/>
                        <a:ext cx="5545138" cy="380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回顾">
  <a:themeElements>
    <a:clrScheme name="自定义 1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C0D8F1"/>
      </a:accent1>
      <a:accent2>
        <a:srgbClr val="C0D8F1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</TotalTime>
  <Words>1214</Words>
  <Application>Microsoft Office PowerPoint</Application>
  <PresentationFormat>全屏显示(4:3)</PresentationFormat>
  <Paragraphs>208</Paragraphs>
  <Slides>28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等线</vt:lpstr>
      <vt:lpstr>楷体</vt:lpstr>
      <vt:lpstr>隶书</vt:lpstr>
      <vt:lpstr>Arial</vt:lpstr>
      <vt:lpstr>Calibri</vt:lpstr>
      <vt:lpstr>Calibri Light</vt:lpstr>
      <vt:lpstr>Cambria Math</vt:lpstr>
      <vt:lpstr>Times New Roman</vt:lpstr>
      <vt:lpstr>Wingdings</vt:lpstr>
      <vt:lpstr>Wingdings 2</vt:lpstr>
      <vt:lpstr>回顾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Lenovo</dc:creator>
  <cp:lastModifiedBy>Wenjun Lee</cp:lastModifiedBy>
  <cp:revision>2364</cp:revision>
  <cp:lastPrinted>2019-05-23T04:32:00Z</cp:lastPrinted>
  <dcterms:created xsi:type="dcterms:W3CDTF">2014-05-03T04:50:00Z</dcterms:created>
  <dcterms:modified xsi:type="dcterms:W3CDTF">2025-06-26T07:39:28Z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