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15" r:id="rId3"/>
    <p:sldId id="317" r:id="rId4"/>
    <p:sldId id="318" r:id="rId5"/>
    <p:sldId id="395" r:id="rId6"/>
    <p:sldId id="396" r:id="rId7"/>
    <p:sldId id="397" r:id="rId8"/>
    <p:sldId id="398" r:id="rId9"/>
    <p:sldId id="399" r:id="rId10"/>
    <p:sldId id="400" r:id="rId11"/>
    <p:sldId id="39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F24"/>
    <a:srgbClr val="940A40"/>
    <a:srgbClr val="1F4E79"/>
    <a:srgbClr val="A73461"/>
    <a:srgbClr val="AD7CD6"/>
    <a:srgbClr val="5B9BD5"/>
    <a:srgbClr val="00B050"/>
    <a:srgbClr val="002060"/>
    <a:srgbClr val="DC1111"/>
    <a:srgbClr val="01A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6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41850"/>
            <a:chOff x="0" y="2654"/>
            <a:chExt cx="19200" cy="731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10"/>
              <a:chOff x="208" y="1601460"/>
              <a:chExt cx="12191793" cy="4641720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5401330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692248" cy="338774"/>
                <a:chOff x="275" y="0"/>
                <a:chExt cx="739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汇报人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44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2025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5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29</a:t>
                  </a:r>
                  <a:r>
                    <a:rPr lang="zh-CN" altLang="en-US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  <a:endPara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  <a:sym typeface="方正兰亭中黑_GBK" panose="02000000000000000000" pitchFamily="2" charset="-122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6745" y="1757045"/>
            <a:ext cx="10181590" cy="4754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57605"/>
            <a:ext cx="40316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分组的分段与组装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2455228" y="2002155"/>
          <a:ext cx="6553200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71645" imgH="2775585" progId="Visio.Drawing.11">
                  <p:embed/>
                </p:oleObj>
              </mc:Choice>
              <mc:Fallback>
                <p:oleObj r:id="rId2" imgW="4271645" imgH="2775585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55228" y="2002155"/>
                        <a:ext cx="6553200" cy="426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9" grpId="0"/>
      <p:bldP spid="133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  <a:endParaRPr lang="en-US" altLang="zh-CN" sz="2800" b="1" dirty="0">
              <a:solidFill>
                <a:srgbClr val="940A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880" y="1594485"/>
            <a:ext cx="11189063" cy="1842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一个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分组的长度为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3000B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（固定首部长度）。现在经过一个网络传送，但此网络能够传送的最大数据长度为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1020B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。试问应当划分为几个分组段？每段的数据字段长度、段偏移字段和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MF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标志应为什么数值？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314325" y="995680"/>
            <a:ext cx="739394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分组的分段与组装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随堂练习题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2895" y="3437297"/>
            <a:ext cx="11009458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答：分为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个数据报片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原始数据报 ： 总长度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3000B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，数据长度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2980B MF=0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，段偏移为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0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第一个数据报片：总长度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1020B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，数据长度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1000B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MF1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，段偏移为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0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第二个数据报片：总长度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1020B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，数据长度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1000B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MF1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，段偏移为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125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第三个数据报片：总长度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1000B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，数据长度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980B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MF0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，段偏移为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250</a:t>
            </a:r>
            <a:r>
              <a:rPr lang="en-US" altLang="zh-CN" b="1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  <p:bldP spid="3" grpId="0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380490" y="2073275"/>
            <a:ext cx="1294130" cy="4061460"/>
            <a:chOff x="2174" y="3310"/>
            <a:chExt cx="2038" cy="6396"/>
          </a:xfrm>
        </p:grpSpPr>
        <p:sp>
          <p:nvSpPr>
            <p:cNvPr id="32" name="文本框 31"/>
            <p:cNvSpPr txBox="1">
              <a:spLocks noChangeArrowheads="1"/>
            </p:cNvSpPr>
            <p:nvPr/>
          </p:nvSpPr>
          <p:spPr bwMode="auto">
            <a:xfrm>
              <a:off x="2174" y="6199"/>
              <a:ext cx="1438" cy="5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网络层</a:t>
              </a: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3762" y="3310"/>
              <a:ext cx="450" cy="6396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25" name="文本框 18"/>
          <p:cNvSpPr txBox="1"/>
          <p:nvPr/>
        </p:nvSpPr>
        <p:spPr>
          <a:xfrm>
            <a:off x="2819718" y="1895158"/>
            <a:ext cx="74295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charset="-122"/>
              </a:rPr>
              <a:t>IP</a:t>
            </a:r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charset="-122"/>
              </a:rPr>
              <a:t>地址</a:t>
            </a:r>
          </a:p>
        </p:txBody>
      </p:sp>
      <p:sp>
        <p:nvSpPr>
          <p:cNvPr id="38" name="左大括号 37"/>
          <p:cNvSpPr/>
          <p:nvPr/>
        </p:nvSpPr>
        <p:spPr>
          <a:xfrm>
            <a:off x="3567430" y="1112520"/>
            <a:ext cx="111125" cy="1803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659380" y="5930900"/>
            <a:ext cx="1002030" cy="519430"/>
            <a:chOff x="4188" y="9250"/>
            <a:chExt cx="1578" cy="818"/>
          </a:xfrm>
        </p:grpSpPr>
        <p:sp>
          <p:nvSpPr>
            <p:cNvPr id="5127" name="文本框 40"/>
            <p:cNvSpPr txBox="1"/>
            <p:nvPr/>
          </p:nvSpPr>
          <p:spPr>
            <a:xfrm>
              <a:off x="4188" y="9362"/>
              <a:ext cx="1423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补充协议</a:t>
              </a:r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5618" y="9250"/>
              <a:ext cx="148" cy="81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40355" y="3309620"/>
            <a:ext cx="871855" cy="590550"/>
            <a:chOff x="4473" y="5257"/>
            <a:chExt cx="1373" cy="930"/>
          </a:xfrm>
        </p:grpSpPr>
        <p:sp>
          <p:nvSpPr>
            <p:cNvPr id="79" name="左大括号 78"/>
            <p:cNvSpPr/>
            <p:nvPr/>
          </p:nvSpPr>
          <p:spPr>
            <a:xfrm>
              <a:off x="5618" y="5257"/>
              <a:ext cx="228" cy="93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矩形 4"/>
            <p:cNvSpPr/>
            <p:nvPr/>
          </p:nvSpPr>
          <p:spPr>
            <a:xfrm>
              <a:off x="4473" y="5504"/>
              <a:ext cx="1132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400" b="1" dirty="0">
                  <a:latin typeface="Times New Roman" panose="02020603050405020304" pitchFamily="18" charset="0"/>
                  <a:ea typeface="黑体" panose="02010609060101010101" charset="-122"/>
                </a:rPr>
                <a:t>分组</a:t>
              </a:r>
            </a:p>
          </p:txBody>
        </p:sp>
      </p:grpSp>
      <p:sp>
        <p:nvSpPr>
          <p:cNvPr id="5138" name="文本框 43"/>
          <p:cNvSpPr txBox="1"/>
          <p:nvPr/>
        </p:nvSpPr>
        <p:spPr>
          <a:xfrm>
            <a:off x="3745230" y="2719070"/>
            <a:ext cx="1806575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 b="0" dirty="0">
                <a:latin typeface="Times New Roman" panose="02020603050405020304" pitchFamily="18" charset="0"/>
                <a:ea typeface="黑体" panose="02010609060101010101" charset="-122"/>
              </a:rPr>
              <a:t>NAT</a:t>
            </a:r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地址转换技术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745230" y="854075"/>
            <a:ext cx="5970905" cy="621665"/>
            <a:chOff x="5898" y="1390"/>
            <a:chExt cx="9403" cy="979"/>
          </a:xfrm>
        </p:grpSpPr>
        <p:sp>
          <p:nvSpPr>
            <p:cNvPr id="48" name="左大括号 47"/>
            <p:cNvSpPr/>
            <p:nvPr/>
          </p:nvSpPr>
          <p:spPr>
            <a:xfrm>
              <a:off x="10199" y="1585"/>
              <a:ext cx="113" cy="58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5" name="文本框 4"/>
            <p:cNvSpPr txBox="1"/>
            <p:nvPr/>
          </p:nvSpPr>
          <p:spPr>
            <a:xfrm>
              <a:off x="5898" y="1611"/>
              <a:ext cx="4422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标准分类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地址（二级结构）</a:t>
              </a:r>
            </a:p>
          </p:txBody>
        </p:sp>
        <p:sp>
          <p:nvSpPr>
            <p:cNvPr id="36" name="文本框 44"/>
            <p:cNvSpPr txBox="1"/>
            <p:nvPr/>
          </p:nvSpPr>
          <p:spPr>
            <a:xfrm>
              <a:off x="10279" y="1390"/>
              <a:ext cx="5022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A/B/C/D/E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五类标准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地址的划分</a:t>
              </a:r>
            </a:p>
          </p:txBody>
        </p:sp>
        <p:sp>
          <p:nvSpPr>
            <p:cNvPr id="5140" name="文本框 46"/>
            <p:cNvSpPr txBox="1"/>
            <p:nvPr/>
          </p:nvSpPr>
          <p:spPr>
            <a:xfrm>
              <a:off x="10254" y="1837"/>
              <a:ext cx="502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某些特殊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地址的作用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45230" y="1457960"/>
            <a:ext cx="6708140" cy="906145"/>
            <a:chOff x="5898" y="2341"/>
            <a:chExt cx="10564" cy="1427"/>
          </a:xfrm>
        </p:grpSpPr>
        <p:sp>
          <p:nvSpPr>
            <p:cNvPr id="69" name="左大括号 68"/>
            <p:cNvSpPr/>
            <p:nvPr/>
          </p:nvSpPr>
          <p:spPr>
            <a:xfrm>
              <a:off x="10225" y="2474"/>
              <a:ext cx="113" cy="104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39"/>
            <p:cNvSpPr txBox="1"/>
            <p:nvPr/>
          </p:nvSpPr>
          <p:spPr>
            <a:xfrm>
              <a:off x="5898" y="2777"/>
              <a:ext cx="442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划分子网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地址（三级结构）</a:t>
              </a:r>
            </a:p>
          </p:txBody>
        </p:sp>
        <p:sp>
          <p:nvSpPr>
            <p:cNvPr id="37" name="文本框 48"/>
            <p:cNvSpPr txBox="1"/>
            <p:nvPr/>
          </p:nvSpPr>
          <p:spPr>
            <a:xfrm>
              <a:off x="10260" y="2341"/>
              <a:ext cx="280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子网划分的原因</a:t>
              </a:r>
            </a:p>
          </p:txBody>
        </p:sp>
        <p:sp>
          <p:nvSpPr>
            <p:cNvPr id="5142" name="文本框 49"/>
            <p:cNvSpPr txBox="1"/>
            <p:nvPr/>
          </p:nvSpPr>
          <p:spPr>
            <a:xfrm>
              <a:off x="10300" y="2764"/>
              <a:ext cx="6162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子网划分的方式（子网掩码、子网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）</a:t>
              </a:r>
            </a:p>
          </p:txBody>
        </p:sp>
        <p:sp>
          <p:nvSpPr>
            <p:cNvPr id="5143" name="文本框 50"/>
            <p:cNvSpPr txBox="1"/>
            <p:nvPr/>
          </p:nvSpPr>
          <p:spPr>
            <a:xfrm>
              <a:off x="10320" y="3236"/>
              <a:ext cx="2737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不均等子网划分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745230" y="3589020"/>
            <a:ext cx="4105275" cy="634365"/>
            <a:chOff x="5898" y="5697"/>
            <a:chExt cx="6465" cy="999"/>
          </a:xfrm>
        </p:grpSpPr>
        <p:sp>
          <p:nvSpPr>
            <p:cNvPr id="78" name="左大括号 77"/>
            <p:cNvSpPr/>
            <p:nvPr/>
          </p:nvSpPr>
          <p:spPr>
            <a:xfrm>
              <a:off x="9053" y="5907"/>
              <a:ext cx="135" cy="59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8" name="文本框 55"/>
            <p:cNvSpPr txBox="1"/>
            <p:nvPr/>
          </p:nvSpPr>
          <p:spPr>
            <a:xfrm>
              <a:off x="5898" y="5932"/>
              <a:ext cx="3183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分组的分段与组装</a:t>
              </a:r>
            </a:p>
          </p:txBody>
        </p:sp>
        <p:sp>
          <p:nvSpPr>
            <p:cNvPr id="5149" name="文本框 56"/>
            <p:cNvSpPr txBox="1"/>
            <p:nvPr/>
          </p:nvSpPr>
          <p:spPr>
            <a:xfrm>
              <a:off x="9163" y="5697"/>
              <a:ext cx="170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怎么计算</a:t>
              </a:r>
            </a:p>
          </p:txBody>
        </p:sp>
        <p:sp>
          <p:nvSpPr>
            <p:cNvPr id="5150" name="文本框 57"/>
            <p:cNvSpPr txBox="1"/>
            <p:nvPr/>
          </p:nvSpPr>
          <p:spPr>
            <a:xfrm>
              <a:off x="9155" y="6162"/>
              <a:ext cx="3208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标识、标志、段偏移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745230" y="2980690"/>
            <a:ext cx="5215890" cy="639445"/>
            <a:chOff x="5898" y="4739"/>
            <a:chExt cx="8214" cy="1007"/>
          </a:xfrm>
        </p:grpSpPr>
        <p:sp>
          <p:nvSpPr>
            <p:cNvPr id="5147" name="文本框 54"/>
            <p:cNvSpPr txBox="1"/>
            <p:nvPr/>
          </p:nvSpPr>
          <p:spPr>
            <a:xfrm>
              <a:off x="5898" y="5022"/>
              <a:ext cx="486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分组头格式及各数据域的含义</a:t>
              </a:r>
            </a:p>
          </p:txBody>
        </p:sp>
        <p:sp>
          <p:nvSpPr>
            <p:cNvPr id="59" name="左大括号 58"/>
            <p:cNvSpPr/>
            <p:nvPr/>
          </p:nvSpPr>
          <p:spPr>
            <a:xfrm>
              <a:off x="10656" y="4920"/>
              <a:ext cx="165" cy="650"/>
            </a:xfrm>
            <a:prstGeom prst="leftBrace">
              <a:avLst>
                <a:gd name="adj1" fmla="val 8333"/>
                <a:gd name="adj2" fmla="val 492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52" name="文本框 59"/>
            <p:cNvSpPr txBox="1"/>
            <p:nvPr/>
          </p:nvSpPr>
          <p:spPr>
            <a:xfrm>
              <a:off x="10804" y="4739"/>
              <a:ext cx="3308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分组头长度、总长度</a:t>
              </a:r>
            </a:p>
          </p:txBody>
        </p:sp>
        <p:sp>
          <p:nvSpPr>
            <p:cNvPr id="5153" name="文本框 60"/>
            <p:cNvSpPr txBox="1"/>
            <p:nvPr/>
          </p:nvSpPr>
          <p:spPr>
            <a:xfrm>
              <a:off x="10772" y="5214"/>
              <a:ext cx="331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生存时间、头校验和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659380" y="4347845"/>
            <a:ext cx="1033780" cy="1011555"/>
            <a:chOff x="4188" y="6757"/>
            <a:chExt cx="1628" cy="1593"/>
          </a:xfrm>
        </p:grpSpPr>
        <p:sp>
          <p:nvSpPr>
            <p:cNvPr id="35" name="矩形 4"/>
            <p:cNvSpPr/>
            <p:nvPr/>
          </p:nvSpPr>
          <p:spPr>
            <a:xfrm>
              <a:off x="4188" y="7305"/>
              <a:ext cx="1416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路由算法</a:t>
              </a:r>
            </a:p>
          </p:txBody>
        </p:sp>
        <p:sp>
          <p:nvSpPr>
            <p:cNvPr id="62" name="左大括号 61"/>
            <p:cNvSpPr/>
            <p:nvPr/>
          </p:nvSpPr>
          <p:spPr>
            <a:xfrm>
              <a:off x="5618" y="6757"/>
              <a:ext cx="198" cy="159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56" name="文本框 63"/>
          <p:cNvSpPr txBox="1"/>
          <p:nvPr/>
        </p:nvSpPr>
        <p:spPr>
          <a:xfrm>
            <a:off x="3745230" y="6291263"/>
            <a:ext cx="18367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地址解析协议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ARP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3727450" y="5761355"/>
            <a:ext cx="2699385" cy="517525"/>
            <a:chOff x="5870" y="8970"/>
            <a:chExt cx="4251" cy="815"/>
          </a:xfrm>
        </p:grpSpPr>
        <p:sp>
          <p:nvSpPr>
            <p:cNvPr id="5155" name="文本框 62"/>
            <p:cNvSpPr txBox="1"/>
            <p:nvPr/>
          </p:nvSpPr>
          <p:spPr>
            <a:xfrm>
              <a:off x="5870" y="9055"/>
              <a:ext cx="414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互联网控制报文协议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ICMP</a:t>
              </a: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9976" y="8970"/>
              <a:ext cx="145" cy="81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58" name="文本框 66"/>
          <p:cNvSpPr txBox="1"/>
          <p:nvPr/>
        </p:nvSpPr>
        <p:spPr>
          <a:xfrm>
            <a:off x="6413818" y="5663883"/>
            <a:ext cx="1212850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协议的作用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6414135" y="5829300"/>
            <a:ext cx="2362835" cy="727710"/>
            <a:chOff x="10101" y="9090"/>
            <a:chExt cx="3721" cy="1146"/>
          </a:xfrm>
        </p:grpSpPr>
        <p:sp>
          <p:nvSpPr>
            <p:cNvPr id="5161" name="文本框 70"/>
            <p:cNvSpPr txBox="1"/>
            <p:nvPr/>
          </p:nvSpPr>
          <p:spPr>
            <a:xfrm>
              <a:off x="12228" y="9090"/>
              <a:ext cx="1595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差错报文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0101" y="9280"/>
              <a:ext cx="3646" cy="957"/>
              <a:chOff x="10101" y="9280"/>
              <a:chExt cx="3646" cy="957"/>
            </a:xfrm>
          </p:grpSpPr>
          <p:sp>
            <p:nvSpPr>
              <p:cNvPr id="5159" name="文本框 67"/>
              <p:cNvSpPr txBox="1"/>
              <p:nvPr/>
            </p:nvSpPr>
            <p:spPr>
              <a:xfrm>
                <a:off x="10101" y="9422"/>
                <a:ext cx="1910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0" dirty="0">
                    <a:latin typeface="Times New Roman" panose="02020603050405020304" pitchFamily="18" charset="0"/>
                    <a:ea typeface="黑体" panose="02010609060101010101" charset="-122"/>
                  </a:rPr>
                  <a:t>协议的分类</a:t>
                </a:r>
              </a:p>
            </p:txBody>
          </p:sp>
          <p:sp>
            <p:nvSpPr>
              <p:cNvPr id="70" name="左大括号 69"/>
              <p:cNvSpPr/>
              <p:nvPr/>
            </p:nvSpPr>
            <p:spPr>
              <a:xfrm>
                <a:off x="12048" y="9280"/>
                <a:ext cx="145" cy="81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62" name="文本框 71"/>
              <p:cNvSpPr txBox="1"/>
              <p:nvPr/>
            </p:nvSpPr>
            <p:spPr>
              <a:xfrm>
                <a:off x="12153" y="9705"/>
                <a:ext cx="1595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0" dirty="0">
                    <a:latin typeface="Times New Roman" panose="02020603050405020304" pitchFamily="18" charset="0"/>
                    <a:ea typeface="黑体" panose="02010609060101010101" charset="-122"/>
                  </a:rPr>
                  <a:t>查询报文</a:t>
                </a:r>
              </a:p>
            </p:txBody>
          </p:sp>
        </p:grpSp>
      </p:grpSp>
      <p:sp>
        <p:nvSpPr>
          <p:cNvPr id="5163" name="文本框 72"/>
          <p:cNvSpPr txBox="1"/>
          <p:nvPr/>
        </p:nvSpPr>
        <p:spPr>
          <a:xfrm>
            <a:off x="3745230" y="4185920"/>
            <a:ext cx="3311525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基本概念（路由、网关、跳数等）</a:t>
            </a:r>
          </a:p>
        </p:txBody>
      </p:sp>
      <p:sp>
        <p:nvSpPr>
          <p:cNvPr id="5164" name="文本框 73"/>
          <p:cNvSpPr txBox="1"/>
          <p:nvPr/>
        </p:nvSpPr>
        <p:spPr>
          <a:xfrm>
            <a:off x="3745230" y="4512945"/>
            <a:ext cx="2232025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路由选择算法和路由表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3745230" y="5055870"/>
            <a:ext cx="1109345" cy="519430"/>
            <a:chOff x="5898" y="7872"/>
            <a:chExt cx="1747" cy="818"/>
          </a:xfrm>
        </p:grpSpPr>
        <p:sp>
          <p:nvSpPr>
            <p:cNvPr id="5165" name="文本框 74"/>
            <p:cNvSpPr txBox="1"/>
            <p:nvPr/>
          </p:nvSpPr>
          <p:spPr>
            <a:xfrm>
              <a:off x="5898" y="8032"/>
              <a:ext cx="161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路由协议</a:t>
              </a:r>
            </a:p>
          </p:txBody>
        </p:sp>
        <p:sp>
          <p:nvSpPr>
            <p:cNvPr id="76" name="左大括号 75"/>
            <p:cNvSpPr/>
            <p:nvPr/>
          </p:nvSpPr>
          <p:spPr>
            <a:xfrm>
              <a:off x="7501" y="7872"/>
              <a:ext cx="145" cy="81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68" name="文本框 79"/>
          <p:cNvSpPr txBox="1"/>
          <p:nvPr/>
        </p:nvSpPr>
        <p:spPr>
          <a:xfrm>
            <a:off x="4870768" y="5376545"/>
            <a:ext cx="4087813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外部网关协议</a:t>
            </a:r>
            <a:r>
              <a:rPr lang="en-US" altLang="zh-CN" sz="1600" b="0" dirty="0">
                <a:latin typeface="Times New Roman" panose="02020603050405020304" pitchFamily="18" charset="0"/>
                <a:ea typeface="黑体" panose="02010609060101010101" charset="-122"/>
              </a:rPr>
              <a:t>EGP</a:t>
            </a:r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（</a:t>
            </a:r>
            <a:r>
              <a:rPr lang="en-US" altLang="zh-CN" sz="1600" b="0" dirty="0">
                <a:latin typeface="Times New Roman" panose="02020603050405020304" pitchFamily="18" charset="0"/>
                <a:ea typeface="黑体" panose="02010609060101010101" charset="-122"/>
              </a:rPr>
              <a:t>BGP</a:t>
            </a:r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协议）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4870768" y="4708525"/>
            <a:ext cx="4191317" cy="626110"/>
            <a:chOff x="7671" y="7325"/>
            <a:chExt cx="6600" cy="986"/>
          </a:xfrm>
        </p:grpSpPr>
        <p:sp>
          <p:nvSpPr>
            <p:cNvPr id="5167" name="文本框 76"/>
            <p:cNvSpPr txBox="1"/>
            <p:nvPr/>
          </p:nvSpPr>
          <p:spPr>
            <a:xfrm>
              <a:off x="7671" y="7590"/>
              <a:ext cx="2942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内部网关协议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IGP</a:t>
              </a:r>
              <a:endParaRPr lang="zh-CN" altLang="en-US" sz="1600" b="0" dirty="0"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81" name="左大括号 80"/>
            <p:cNvSpPr/>
            <p:nvPr/>
          </p:nvSpPr>
          <p:spPr>
            <a:xfrm>
              <a:off x="10423" y="7570"/>
              <a:ext cx="115" cy="55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70" name="文本框 81"/>
            <p:cNvSpPr txBox="1"/>
            <p:nvPr/>
          </p:nvSpPr>
          <p:spPr>
            <a:xfrm>
              <a:off x="10481" y="7325"/>
              <a:ext cx="27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路由信息协议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RIP</a:t>
              </a:r>
            </a:p>
          </p:txBody>
        </p:sp>
        <p:sp>
          <p:nvSpPr>
            <p:cNvPr id="5171" name="文本框 82"/>
            <p:cNvSpPr txBox="1"/>
            <p:nvPr/>
          </p:nvSpPr>
          <p:spPr>
            <a:xfrm>
              <a:off x="10483" y="7780"/>
              <a:ext cx="37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最短路径优先协议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OSPF</a:t>
              </a:r>
            </a:p>
          </p:txBody>
        </p:sp>
      </p:grpSp>
      <p:sp>
        <p:nvSpPr>
          <p:cNvPr id="84" name="矩形 83"/>
          <p:cNvSpPr/>
          <p:nvPr/>
        </p:nvSpPr>
        <p:spPr>
          <a:xfrm flipV="1">
            <a:off x="2674620" y="4166235"/>
            <a:ext cx="7489190" cy="14979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745230" y="2289810"/>
            <a:ext cx="4988560" cy="612140"/>
            <a:chOff x="5898" y="3651"/>
            <a:chExt cx="7856" cy="964"/>
          </a:xfrm>
        </p:grpSpPr>
        <p:sp>
          <p:nvSpPr>
            <p:cNvPr id="5137" name="文本框 42"/>
            <p:cNvSpPr txBox="1"/>
            <p:nvPr/>
          </p:nvSpPr>
          <p:spPr>
            <a:xfrm>
              <a:off x="5898" y="3787"/>
              <a:ext cx="407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CIDR 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地址（二级结构）</a:t>
              </a:r>
            </a:p>
          </p:txBody>
        </p:sp>
        <p:sp>
          <p:nvSpPr>
            <p:cNvPr id="39" name="左大括号 38"/>
            <p:cNvSpPr/>
            <p:nvPr/>
          </p:nvSpPr>
          <p:spPr>
            <a:xfrm>
              <a:off x="10234" y="3748"/>
              <a:ext cx="115" cy="55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5" name="文本框 52"/>
            <p:cNvSpPr txBox="1"/>
            <p:nvPr/>
          </p:nvSpPr>
          <p:spPr>
            <a:xfrm>
              <a:off x="10444" y="4083"/>
              <a:ext cx="331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CIDR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划分子网的方式</a:t>
              </a:r>
            </a:p>
          </p:txBody>
        </p:sp>
        <p:sp>
          <p:nvSpPr>
            <p:cNvPr id="5146" name="文本框 53"/>
            <p:cNvSpPr txBox="1"/>
            <p:nvPr/>
          </p:nvSpPr>
          <p:spPr>
            <a:xfrm>
              <a:off x="10444" y="3651"/>
              <a:ext cx="331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引入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CIDR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的原因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9697" y="4025"/>
              <a:ext cx="4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下箭头 86"/>
          <p:cNvSpPr/>
          <p:nvPr/>
        </p:nvSpPr>
        <p:spPr>
          <a:xfrm>
            <a:off x="3083243" y="3907790"/>
            <a:ext cx="215900" cy="6842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下箭头 87"/>
          <p:cNvSpPr/>
          <p:nvPr/>
        </p:nvSpPr>
        <p:spPr>
          <a:xfrm>
            <a:off x="3083243" y="5011103"/>
            <a:ext cx="215900" cy="9096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21" name="文本框 85"/>
          <p:cNvSpPr txBox="1"/>
          <p:nvPr/>
        </p:nvSpPr>
        <p:spPr>
          <a:xfrm>
            <a:off x="8995093" y="5182235"/>
            <a:ext cx="1152525" cy="461963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重难点</a:t>
            </a:r>
          </a:p>
        </p:txBody>
      </p:sp>
      <p:sp>
        <p:nvSpPr>
          <p:cNvPr id="3" name="下箭头 2"/>
          <p:cNvSpPr/>
          <p:nvPr/>
        </p:nvSpPr>
        <p:spPr>
          <a:xfrm>
            <a:off x="3083560" y="2368550"/>
            <a:ext cx="215900" cy="10896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2681605" y="854710"/>
            <a:ext cx="7489190" cy="217297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85"/>
          <p:cNvSpPr txBox="1"/>
          <p:nvPr/>
        </p:nvSpPr>
        <p:spPr>
          <a:xfrm>
            <a:off x="9009698" y="2555875"/>
            <a:ext cx="1152525" cy="461963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重难点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125" grpId="0"/>
      <p:bldP spid="5125" grpId="1"/>
      <p:bldP spid="38" grpId="0" bldLvl="0" animBg="1"/>
      <p:bldP spid="38" grpId="1" animBg="1"/>
      <p:bldP spid="5138" grpId="0"/>
      <p:bldP spid="5138" grpId="1"/>
      <p:bldP spid="5156" grpId="0"/>
      <p:bldP spid="5156" grpId="1"/>
      <p:bldP spid="5158" grpId="0"/>
      <p:bldP spid="5158" grpId="1"/>
      <p:bldP spid="5163" grpId="0"/>
      <p:bldP spid="5163" grpId="1"/>
      <p:bldP spid="5164" grpId="0"/>
      <p:bldP spid="5164" grpId="1"/>
      <p:bldP spid="5168" grpId="0"/>
      <p:bldP spid="5168" grpId="1"/>
      <p:bldP spid="84" grpId="0" bldLvl="0" animBg="1"/>
      <p:bldP spid="84" grpId="1" animBg="1"/>
      <p:bldP spid="87" grpId="0" bldLvl="0" animBg="1"/>
      <p:bldP spid="87" grpId="1" animBg="1"/>
      <p:bldP spid="88" grpId="0" bldLvl="0" animBg="1"/>
      <p:bldP spid="88" grpId="1" animBg="1"/>
      <p:bldP spid="7221" grpId="0" bldLvl="0" animBg="1"/>
      <p:bldP spid="7221" grpId="1" animBg="1"/>
      <p:bldP spid="3" grpId="0" bldLvl="0" animBg="1"/>
      <p:bldP spid="3" grpId="1" animBg="1"/>
      <p:bldP spid="4" grpId="0" bldLvl="0" animBg="1"/>
      <p:bldP spid="4" grpId="1" animBg="1"/>
      <p:bldP spid="5" grpId="0" bldLvl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4.4.1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分组结构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36880" y="1588770"/>
            <a:ext cx="10916285" cy="5052695"/>
            <a:chOff x="688" y="2502"/>
            <a:chExt cx="17191" cy="7957"/>
          </a:xfrm>
        </p:grpSpPr>
        <p:sp>
          <p:nvSpPr>
            <p:cNvPr id="17" name="矩形 16"/>
            <p:cNvSpPr/>
            <p:nvPr/>
          </p:nvSpPr>
          <p:spPr>
            <a:xfrm>
              <a:off x="688" y="2502"/>
              <a:ext cx="17191" cy="79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3061" y="2737"/>
            <a:ext cx="11125" cy="6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983355" imgH="2379980" progId="Visio.Drawing.11">
                    <p:embed/>
                  </p:oleObj>
                </mc:Choice>
                <mc:Fallback>
                  <p:oleObj r:id="rId2" imgW="3983355" imgH="2379980" progId="Visio.Drawing.11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61" y="2737"/>
                          <a:ext cx="11125" cy="66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2594610" y="4906328"/>
            <a:ext cx="5905500" cy="431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00110" y="5338445"/>
            <a:ext cx="1223645" cy="656590"/>
            <a:chOff x="13386" y="8407"/>
            <a:chExt cx="1927" cy="1034"/>
          </a:xfrm>
        </p:grpSpPr>
        <p:cxnSp>
          <p:nvCxnSpPr>
            <p:cNvPr id="12" name="直接箭头连接符 11"/>
            <p:cNvCxnSpPr/>
            <p:nvPr/>
          </p:nvCxnSpPr>
          <p:spPr>
            <a:xfrm flipH="1" flipV="1">
              <a:off x="13386" y="8407"/>
              <a:ext cx="340" cy="453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6" name="文本框 7"/>
            <p:cNvSpPr txBox="1"/>
            <p:nvPr/>
          </p:nvSpPr>
          <p:spPr>
            <a:xfrm>
              <a:off x="13611" y="8859"/>
              <a:ext cx="1703" cy="583"/>
            </a:xfrm>
            <a:prstGeom prst="rect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charset="-122"/>
                </a:rPr>
                <a:t>最多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charset="-122"/>
                </a:rPr>
                <a:t>40B</a:t>
              </a:r>
              <a:endParaRPr lang="zh-CN" altLang="en-US" dirty="0"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386773" y="2817178"/>
            <a:ext cx="720725" cy="5048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672398" y="2313940"/>
            <a:ext cx="714375" cy="506413"/>
          </a:xfrm>
          <a:custGeom>
            <a:avLst/>
            <a:gdLst>
              <a:gd name="connsiteX0" fmla="*/ 966999 w 966999"/>
              <a:gd name="connsiteY0" fmla="*/ 428878 h 428878"/>
              <a:gd name="connsiteX1" fmla="*/ 521937 w 966999"/>
              <a:gd name="connsiteY1" fmla="*/ 109242 h 428878"/>
              <a:gd name="connsiteX2" fmla="*/ 0 w 966999"/>
              <a:gd name="connsiteY2" fmla="*/ 0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999" h="428878">
                <a:moveTo>
                  <a:pt x="966999" y="428878"/>
                </a:moveTo>
                <a:cubicBezTo>
                  <a:pt x="825051" y="304800"/>
                  <a:pt x="683103" y="180722"/>
                  <a:pt x="521937" y="109242"/>
                </a:cubicBezTo>
                <a:cubicBezTo>
                  <a:pt x="360771" y="37762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154748" y="1786890"/>
            <a:ext cx="1516063" cy="9239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占位</a:t>
            </a:r>
            <a:r>
              <a:rPr kumimoji="0" lang="en-US" altLang="zh-CN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4bit</a:t>
            </a: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，单位</a:t>
            </a:r>
            <a:r>
              <a:rPr kumimoji="0" lang="en-US" altLang="zh-CN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4B</a:t>
            </a: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，范围</a:t>
            </a:r>
            <a:r>
              <a:rPr kumimoji="0" lang="en-US" altLang="zh-CN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[5,15]</a:t>
            </a:r>
          </a:p>
        </p:txBody>
      </p:sp>
      <p:sp>
        <p:nvSpPr>
          <p:cNvPr id="7180" name="文本框 12"/>
          <p:cNvSpPr txBox="1"/>
          <p:nvPr/>
        </p:nvSpPr>
        <p:spPr>
          <a:xfrm>
            <a:off x="1802448" y="4377690"/>
            <a:ext cx="10810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20B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7181" name="文本框 434"/>
          <p:cNvSpPr txBox="1"/>
          <p:nvPr/>
        </p:nvSpPr>
        <p:spPr>
          <a:xfrm>
            <a:off x="1189673" y="4922203"/>
            <a:ext cx="10795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40B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436" name="矩形 435"/>
          <p:cNvSpPr/>
          <p:nvPr/>
        </p:nvSpPr>
        <p:spPr>
          <a:xfrm>
            <a:off x="5547360" y="2823528"/>
            <a:ext cx="2879725" cy="503238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7461885" y="2385378"/>
            <a:ext cx="517525" cy="422275"/>
          </a:xfrm>
          <a:custGeom>
            <a:avLst/>
            <a:gdLst>
              <a:gd name="connsiteX0" fmla="*/ 0 w 517891"/>
              <a:gd name="connsiteY0" fmla="*/ 558351 h 558351"/>
              <a:gd name="connsiteX1" fmla="*/ 153749 w 517891"/>
              <a:gd name="connsiteY1" fmla="*/ 121381 h 558351"/>
              <a:gd name="connsiteX2" fmla="*/ 517891 w 517891"/>
              <a:gd name="connsiteY2" fmla="*/ 0 h 55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891" h="558351">
                <a:moveTo>
                  <a:pt x="0" y="558351"/>
                </a:moveTo>
                <a:cubicBezTo>
                  <a:pt x="33717" y="386395"/>
                  <a:pt x="67434" y="214439"/>
                  <a:pt x="153749" y="121381"/>
                </a:cubicBezTo>
                <a:cubicBezTo>
                  <a:pt x="240064" y="28323"/>
                  <a:pt x="517891" y="0"/>
                  <a:pt x="517891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84" name="文本框 437"/>
          <p:cNvSpPr txBox="1"/>
          <p:nvPr/>
        </p:nvSpPr>
        <p:spPr>
          <a:xfrm>
            <a:off x="7957185" y="1956753"/>
            <a:ext cx="1406525" cy="646112"/>
          </a:xfrm>
          <a:prstGeom prst="rect">
            <a:avLst/>
          </a:prstGeom>
          <a:solidFill>
            <a:srgbClr val="CC99FF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占位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charset="-122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，单位是字节</a:t>
            </a:r>
          </a:p>
        </p:txBody>
      </p:sp>
      <p:sp>
        <p:nvSpPr>
          <p:cNvPr id="440" name="矩形 439"/>
          <p:cNvSpPr/>
          <p:nvPr/>
        </p:nvSpPr>
        <p:spPr>
          <a:xfrm>
            <a:off x="2594610" y="5407978"/>
            <a:ext cx="5905500" cy="554038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805873" y="5962015"/>
            <a:ext cx="603250" cy="379413"/>
          </a:xfrm>
          <a:custGeom>
            <a:avLst/>
            <a:gdLst>
              <a:gd name="connsiteX0" fmla="*/ 0 w 602857"/>
              <a:gd name="connsiteY0" fmla="*/ 0 h 380114"/>
              <a:gd name="connsiteX1" fmla="*/ 165887 w 602857"/>
              <a:gd name="connsiteY1" fmla="*/ 335820 h 380114"/>
              <a:gd name="connsiteX2" fmla="*/ 602857 w 602857"/>
              <a:gd name="connsiteY2" fmla="*/ 376280 h 3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857" h="380114">
                <a:moveTo>
                  <a:pt x="0" y="0"/>
                </a:moveTo>
                <a:cubicBezTo>
                  <a:pt x="32705" y="136553"/>
                  <a:pt x="65411" y="273107"/>
                  <a:pt x="165887" y="335820"/>
                </a:cubicBezTo>
                <a:cubicBezTo>
                  <a:pt x="266363" y="398533"/>
                  <a:pt x="602857" y="376280"/>
                  <a:pt x="602857" y="376280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2" name="文本框 441"/>
          <p:cNvSpPr txBox="1"/>
          <p:nvPr/>
        </p:nvSpPr>
        <p:spPr>
          <a:xfrm>
            <a:off x="4409123" y="6114415"/>
            <a:ext cx="3659188" cy="369888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有效数据长度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=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总长度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-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分组头长度</a:t>
            </a:r>
          </a:p>
        </p:txBody>
      </p:sp>
      <p:sp>
        <p:nvSpPr>
          <p:cNvPr id="444" name="矩形 443"/>
          <p:cNvSpPr/>
          <p:nvPr/>
        </p:nvSpPr>
        <p:spPr>
          <a:xfrm>
            <a:off x="5547360" y="3676015"/>
            <a:ext cx="2879725" cy="4318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89" name="文本框 444"/>
          <p:cNvSpPr txBox="1"/>
          <p:nvPr/>
        </p:nvSpPr>
        <p:spPr>
          <a:xfrm>
            <a:off x="8608060" y="2921953"/>
            <a:ext cx="1457325" cy="922337"/>
          </a:xfrm>
          <a:prstGeom prst="rect">
            <a:avLst/>
          </a:prstGeom>
          <a:solidFill>
            <a:srgbClr val="CC99FF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占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charset="-122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，只做头部校验，不含数据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433" grpId="0" animBg="1"/>
      <p:bldP spid="433" grpId="1" animBg="1"/>
      <p:bldP spid="7180" grpId="0"/>
      <p:bldP spid="7180" grpId="1"/>
      <p:bldP spid="7181" grpId="0"/>
      <p:bldP spid="7181" grpId="1"/>
      <p:bldP spid="436" grpId="0" animBg="1"/>
      <p:bldP spid="436" grpId="1" animBg="1"/>
      <p:bldP spid="15" grpId="0" animBg="1"/>
      <p:bldP spid="15" grpId="1" animBg="1"/>
      <p:bldP spid="7184" grpId="0" animBg="1"/>
      <p:bldP spid="7184" grpId="1" animBg="1"/>
      <p:bldP spid="440" grpId="0" animBg="1"/>
      <p:bldP spid="440" grpId="1" animBg="1"/>
      <p:bldP spid="16" grpId="0" animBg="1"/>
      <p:bldP spid="16" grpId="1" animBg="1"/>
      <p:bldP spid="442" grpId="0" animBg="1"/>
      <p:bldP spid="442" grpId="1" animBg="1"/>
      <p:bldP spid="444" grpId="0" animBg="1"/>
      <p:bldP spid="444" grpId="1" animBg="1"/>
      <p:bldP spid="7189" grpId="0" animBg="1"/>
      <p:bldP spid="718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48080"/>
            <a:ext cx="348869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4.4.1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594995" y="2259965"/>
            <a:ext cx="5577205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  本  字  段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IPv4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IPv6</a:t>
            </a:r>
            <a:endParaRPr kumimoji="0" lang="en-US" altLang="zh-CN" sz="1900" b="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19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4995" y="3141345"/>
            <a:ext cx="6021705" cy="4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服务类型字段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：占</a:t>
            </a:r>
            <a:r>
              <a:rPr lang="en-US" altLang="zh-CN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8bit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，指示路由器如何处理分组</a:t>
            </a:r>
            <a:endParaRPr lang="zh-CN" altLang="en-US" sz="1900" b="1" noProof="0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6745" y="1746885"/>
            <a:ext cx="1076960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defTabSz="914400">
              <a:lnSpc>
                <a:spcPct val="120000"/>
              </a:lnSpc>
              <a:buClrTx/>
              <a:buSzTx/>
              <a:buFontTx/>
              <a:defRPr/>
            </a:pP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第一行</a:t>
            </a:r>
          </a:p>
        </p:txBody>
      </p:sp>
      <p:sp>
        <p:nvSpPr>
          <p:cNvPr id="7" name="矩形 6"/>
          <p:cNvSpPr/>
          <p:nvPr/>
        </p:nvSpPr>
        <p:spPr>
          <a:xfrm>
            <a:off x="594995" y="2701290"/>
            <a:ext cx="5577840" cy="4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 组 头 长 度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，单位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4B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，范围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[5,15]</a:t>
            </a:r>
            <a:endParaRPr lang="zh-CN" altLang="en-US" sz="19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995" y="4832350"/>
            <a:ext cx="5916930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    长    度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16bit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，单位是字节，表示分组头长度和数据长度之和</a:t>
            </a:r>
            <a:endParaRPr lang="zh-CN" altLang="en-US" sz="1900" noProof="0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595" y="3594100"/>
            <a:ext cx="52254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优先级：分组传输时，需要网络提供优先服务</a:t>
            </a: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延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迟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D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delay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），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delay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）、可靠性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R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reliability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）、</a:t>
            </a: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    吞吐量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throughput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）、成本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C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cost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530975" y="1964690"/>
            <a:ext cx="5270500" cy="4390390"/>
            <a:chOff x="10150" y="3094"/>
            <a:chExt cx="8300" cy="6914"/>
          </a:xfrm>
        </p:grpSpPr>
        <p:sp>
          <p:nvSpPr>
            <p:cNvPr id="12" name="矩形 11"/>
            <p:cNvSpPr/>
            <p:nvPr/>
          </p:nvSpPr>
          <p:spPr>
            <a:xfrm>
              <a:off x="10150" y="3094"/>
              <a:ext cx="8300" cy="6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221" name="Object 3"/>
            <p:cNvGraphicFramePr>
              <a:graphicFrameLocks noChangeAspect="1"/>
            </p:cNvGraphicFramePr>
            <p:nvPr/>
          </p:nvGraphicFramePr>
          <p:xfrm>
            <a:off x="10360" y="3675"/>
            <a:ext cx="7717" cy="4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983355" imgH="2379980" progId="Visio.Drawing.11">
                    <p:embed/>
                  </p:oleObj>
                </mc:Choice>
                <mc:Fallback>
                  <p:oleObj r:id="rId2" imgW="3983355" imgH="2379980" progId="Visio.Drawing.11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360" y="3675"/>
                          <a:ext cx="7717" cy="45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2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2" y="8325"/>
              <a:ext cx="4043" cy="106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4" grpId="0"/>
      <p:bldP spid="5" grpId="0" animBg="1"/>
      <p:bldP spid="5" grpId="1" animBg="1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48080"/>
            <a:ext cx="348869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4.4.1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594995" y="2259965"/>
            <a:ext cx="5577205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生存时间</a:t>
            </a:r>
            <a:r>
              <a:rPr lang="en-US" altLang="zh-CN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TTL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，表示分组在网络中的存活时间，以跳数来计数</a:t>
            </a:r>
            <a:endParaRPr lang="zh-CN" altLang="en-US" sz="1900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4995" y="4646295"/>
            <a:ext cx="6021705" cy="50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头部校验和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：用于头部校验</a:t>
            </a:r>
            <a:endParaRPr lang="zh-CN" altLang="en-US" sz="1900" b="1" noProof="0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6745" y="1746885"/>
            <a:ext cx="1076960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defTabSz="914400">
              <a:lnSpc>
                <a:spcPct val="120000"/>
              </a:lnSpc>
              <a:buClrTx/>
              <a:buSzTx/>
              <a:buFontTx/>
              <a:defRPr/>
            </a:pP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第三行</a:t>
            </a:r>
          </a:p>
        </p:txBody>
      </p:sp>
      <p:sp>
        <p:nvSpPr>
          <p:cNvPr id="7" name="矩形 6"/>
          <p:cNvSpPr/>
          <p:nvPr/>
        </p:nvSpPr>
        <p:spPr>
          <a:xfrm>
            <a:off x="594995" y="3710940"/>
            <a:ext cx="5577840" cy="909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协议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：占</a:t>
            </a:r>
            <a:r>
              <a:rPr lang="en-US" altLang="zh-CN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8bit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，表示</a:t>
            </a:r>
            <a:r>
              <a:rPr lang="en-US" altLang="zh-CN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IP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的高层协议类型，可选值如表中所示</a:t>
            </a:r>
            <a:endParaRPr lang="zh-CN" altLang="en-US" sz="19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595" y="2903855"/>
            <a:ext cx="52254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避免分组在网络中循环转发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当</a:t>
            </a:r>
            <a:r>
              <a:rPr lang="en-US" altLang="zh-CN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TTL=0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时，</a:t>
            </a: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丢弃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分组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30975" y="1148080"/>
            <a:ext cx="5270500" cy="5473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46785" y="5095875"/>
            <a:ext cx="52254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不负责数据校验</a:t>
            </a: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降低延迟，提高效率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6725603" y="1312863"/>
          <a:ext cx="4900612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83355" imgH="2379980" progId="Visio.Drawing.11">
                  <p:embed/>
                </p:oleObj>
              </mc:Choice>
              <mc:Fallback>
                <p:oleObj r:id="rId3" imgW="3983355" imgH="237998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5603" y="1312863"/>
                        <a:ext cx="4900612" cy="290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56463" y="4365625"/>
          <a:ext cx="3931975" cy="2001401"/>
        </p:xfrm>
        <a:graphic>
          <a:graphicData uri="http://schemas.openxmlformats.org/drawingml/2006/table">
            <a:tbl>
              <a:tblPr/>
              <a:tblGrid>
                <a:gridCol w="61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值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上层协议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值</a:t>
                      </a:r>
                      <a:endParaRPr kumimoji="0" 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上层协议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ICMP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50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ESP(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IPSec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IGMP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51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AH(IPSec)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OSPF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EGP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IPv6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UDP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4" grpId="0"/>
      <p:bldP spid="5" grpId="0" bldLvl="0" animBg="1"/>
      <p:bldP spid="5" grpId="1" animBg="1"/>
      <p:bldP spid="7" grpId="0"/>
      <p:bldP spid="11" grpId="0"/>
      <p:bldP spid="12" grpId="0" animBg="1"/>
      <p:bldP spid="12" grpId="1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48080"/>
            <a:ext cx="348869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4.4.1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594995" y="2259965"/>
            <a:ext cx="5577205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标识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，用来标识不同的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分段，最多能分配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1900" baseline="30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endParaRPr lang="zh-CN" altLang="en-US" sz="1900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4995" y="4589145"/>
            <a:ext cx="5578475" cy="1143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段偏移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13bit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，表示分段在整个分组中的相对位置，以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字节为单位进行计数，因此分段长度应为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字节的整数倍</a:t>
            </a:r>
            <a:endParaRPr lang="zh-CN" altLang="en-US" sz="1900" b="1" noProof="0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6745" y="1746885"/>
            <a:ext cx="1076960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defTabSz="914400">
              <a:lnSpc>
                <a:spcPct val="120000"/>
              </a:lnSpc>
              <a:buClrTx/>
              <a:buSzTx/>
              <a:buFontTx/>
              <a:defRPr/>
            </a:pP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第二行</a:t>
            </a:r>
          </a:p>
        </p:txBody>
      </p:sp>
      <p:sp>
        <p:nvSpPr>
          <p:cNvPr id="7" name="矩形 6"/>
          <p:cNvSpPr/>
          <p:nvPr/>
        </p:nvSpPr>
        <p:spPr>
          <a:xfrm>
            <a:off x="594995" y="3051175"/>
            <a:ext cx="5577840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标志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，最高位固定为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，中间位为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DF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，最低位为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MF</a:t>
            </a:r>
            <a:endParaRPr lang="zh-CN" altLang="en-US" sz="19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595" y="3694430"/>
            <a:ext cx="5706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DF=1</a:t>
            </a: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，表示接收节点不能对分组进行分段。反之，则可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MF=0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，表示接收的是最后一个分段。反之，则不是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30975" y="2259965"/>
            <a:ext cx="5270500" cy="3767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6715443" y="2669223"/>
          <a:ext cx="4900612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83355" imgH="2379980" progId="Visio.Drawing.11">
                  <p:embed/>
                </p:oleObj>
              </mc:Choice>
              <mc:Fallback>
                <p:oleObj r:id="rId2" imgW="3983355" imgH="237998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15443" y="2669223"/>
                        <a:ext cx="4900612" cy="290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4" grpId="0"/>
      <p:bldP spid="5" grpId="0" bldLvl="0" animBg="1"/>
      <p:bldP spid="5" grpId="1" animBg="1"/>
      <p:bldP spid="7" grpId="0"/>
      <p:bldP spid="11" grpId="0"/>
      <p:bldP spid="12" grpId="0" bldLvl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48080"/>
            <a:ext cx="575246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分组的分段与组装</a:t>
            </a:r>
          </a:p>
        </p:txBody>
      </p:sp>
      <p:sp>
        <p:nvSpPr>
          <p:cNvPr id="10" name="矩形 9"/>
          <p:cNvSpPr/>
          <p:nvPr/>
        </p:nvSpPr>
        <p:spPr>
          <a:xfrm>
            <a:off x="699770" y="2517140"/>
            <a:ext cx="9265285" cy="47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含义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：链路帧的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数据字段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的最大长度，也就是封装链路帧时允许的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分组大小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上限</a:t>
            </a:r>
            <a:endParaRPr lang="zh-CN" altLang="en-US" sz="1900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70" y="5446395"/>
            <a:ext cx="8933815" cy="47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含义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报文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数据部分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的最大长度，不包括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报头长度，默认值为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536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</a:t>
            </a:r>
            <a:endParaRPr lang="zh-CN" altLang="en-US" sz="1900" noProof="0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520" y="2004060"/>
            <a:ext cx="2995295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defTabSz="914400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最大传输单元（</a:t>
            </a:r>
            <a:r>
              <a:rPr lang="en-US" altLang="zh-CN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699770" y="3022600"/>
            <a:ext cx="10778490" cy="122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：（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）不同网络的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大小不同；（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）规定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分组的最大长度为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65535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字节；</a:t>
            </a:r>
          </a:p>
          <a:p>
            <a:pPr marR="0" indent="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（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一般小于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分组长度，因此需要将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分组分割成若干个较小的段，</a:t>
            </a:r>
          </a:p>
          <a:p>
            <a:pPr marR="0" indent="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每个段的长度不超过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endParaRPr lang="zh-CN" altLang="en-US" sz="1900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2295" y="4252595"/>
            <a:ext cx="778129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l" defTabSz="914400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思考：请对比辨析</a:t>
            </a:r>
            <a:r>
              <a:rPr lang="en-US" altLang="zh-CN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最大段长度</a:t>
            </a:r>
            <a:r>
              <a:rPr lang="en-US" altLang="zh-CN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MSS</a:t>
            </a:r>
            <a:r>
              <a:rPr lang="zh-CN" altLang="en-US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与最大传输单元</a:t>
            </a:r>
            <a:r>
              <a:rPr lang="en-US" altLang="zh-CN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之间的关系？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31520" y="4962525"/>
            <a:ext cx="2995295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defTabSz="914400">
              <a:lnSpc>
                <a:spcPct val="130000"/>
              </a:lnSpc>
              <a:buClrTx/>
              <a:buSzTx/>
              <a:buFontTx/>
              <a:defRPr/>
            </a:pPr>
            <a:r>
              <a:rPr lang="en-US" altLang="zh-CN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最大段长度（</a:t>
            </a:r>
            <a:r>
              <a:rPr lang="en-US" altLang="zh-CN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MSS</a:t>
            </a: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4" grpId="0"/>
      <p:bldP spid="5" grpId="0" bldLvl="0" animBg="1"/>
      <p:bldP spid="5" grpId="1" animBg="1"/>
      <p:bldP spid="7" grpId="0"/>
      <p:bldP spid="11" grpId="0"/>
      <p:bldP spid="3" grpId="0" bldLvl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99440" y="1504950"/>
            <a:ext cx="11064240" cy="50330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871855"/>
            <a:ext cx="40316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分组的分段与组</a:t>
            </a:r>
          </a:p>
        </p:txBody>
      </p:sp>
      <p:sp>
        <p:nvSpPr>
          <p:cNvPr id="17414" name="Rectangle 6"/>
          <p:cNvSpPr/>
          <p:nvPr/>
        </p:nvSpPr>
        <p:spPr>
          <a:xfrm>
            <a:off x="6729730" y="2176145"/>
            <a:ext cx="2668588" cy="500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29860" y="3207385"/>
            <a:ext cx="4168140" cy="535940"/>
            <a:chOff x="6500" y="5261"/>
            <a:chExt cx="6564" cy="844"/>
          </a:xfrm>
        </p:grpSpPr>
        <p:sp>
          <p:nvSpPr>
            <p:cNvPr id="17413" name="Rectangle 5"/>
            <p:cNvSpPr/>
            <p:nvPr/>
          </p:nvSpPr>
          <p:spPr>
            <a:xfrm>
              <a:off x="6500" y="5275"/>
              <a:ext cx="6565" cy="830"/>
            </a:xfrm>
            <a:prstGeom prst="rect">
              <a:avLst/>
            </a:prstGeom>
            <a:gradFill rotWithShape="1">
              <a:gsLst>
                <a:gs pos="0">
                  <a:srgbClr val="66FF99"/>
                </a:gs>
                <a:gs pos="100000">
                  <a:srgbClr val="47B26B"/>
                </a:gs>
              </a:gsLst>
              <a:lin ang="5400000" scaled="1"/>
              <a:tileRect/>
            </a:gra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2" name="AutoShape 13"/>
            <p:cNvSpPr/>
            <p:nvPr/>
          </p:nvSpPr>
          <p:spPr>
            <a:xfrm rot="-5400000" flipH="1">
              <a:off x="9603" y="5451"/>
              <a:ext cx="829" cy="448"/>
            </a:xfrm>
            <a:prstGeom prst="rightArrow">
              <a:avLst>
                <a:gd name="adj1" fmla="val 50000"/>
                <a:gd name="adj2" fmla="val 147454"/>
              </a:avLst>
            </a:prstGeom>
            <a:solidFill>
              <a:srgbClr val="33CC33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30980" y="3746183"/>
            <a:ext cx="6511925" cy="568325"/>
            <a:chOff x="4612" y="6110"/>
            <a:chExt cx="10255" cy="895"/>
          </a:xfrm>
        </p:grpSpPr>
        <p:sp>
          <p:nvSpPr>
            <p:cNvPr id="17416" name="Rectangle 8"/>
            <p:cNvSpPr/>
            <p:nvPr/>
          </p:nvSpPr>
          <p:spPr>
            <a:xfrm>
              <a:off x="4687" y="6110"/>
              <a:ext cx="8378" cy="86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17" name="Rectangle 22"/>
            <p:cNvSpPr/>
            <p:nvPr/>
          </p:nvSpPr>
          <p:spPr>
            <a:xfrm>
              <a:off x="6515" y="6142"/>
              <a:ext cx="6532" cy="800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18" name="Rectangle 9"/>
            <p:cNvSpPr/>
            <p:nvPr/>
          </p:nvSpPr>
          <p:spPr>
            <a:xfrm>
              <a:off x="4612" y="6185"/>
              <a:ext cx="8465" cy="82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algn="ctr" defTabSz="762000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charset="-122"/>
                </a:rPr>
                <a:t>            IP 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分组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/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段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charset="-122"/>
                </a:rPr>
                <a:t>的数据部分</a:t>
              </a:r>
            </a:p>
          </p:txBody>
        </p:sp>
        <p:sp>
          <p:nvSpPr>
            <p:cNvPr id="17419" name="Rectangle 10"/>
            <p:cNvSpPr/>
            <p:nvPr/>
          </p:nvSpPr>
          <p:spPr>
            <a:xfrm>
              <a:off x="4612" y="6210"/>
              <a:ext cx="1888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charset="-122"/>
                </a:rPr>
                <a:t>IP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头部</a:t>
              </a:r>
            </a:p>
          </p:txBody>
        </p:sp>
        <p:sp>
          <p:nvSpPr>
            <p:cNvPr id="17420" name="Rectangle 11"/>
            <p:cNvSpPr/>
            <p:nvPr/>
          </p:nvSpPr>
          <p:spPr>
            <a:xfrm>
              <a:off x="13117" y="6200"/>
              <a:ext cx="1750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网络层</a:t>
              </a:r>
            </a:p>
          </p:txBody>
        </p:sp>
        <p:sp>
          <p:nvSpPr>
            <p:cNvPr id="17425" name="Line 17"/>
            <p:cNvSpPr/>
            <p:nvPr/>
          </p:nvSpPr>
          <p:spPr>
            <a:xfrm>
              <a:off x="6500" y="6110"/>
              <a:ext cx="0" cy="867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426" name="AutoShape 18"/>
          <p:cNvSpPr/>
          <p:nvPr/>
        </p:nvSpPr>
        <p:spPr>
          <a:xfrm rot="-5400000" flipH="1">
            <a:off x="7186930" y="2268220"/>
            <a:ext cx="527050" cy="284163"/>
          </a:xfrm>
          <a:prstGeom prst="rightArrow">
            <a:avLst>
              <a:gd name="adj1" fmla="val 50000"/>
              <a:gd name="adj2" fmla="val 147289"/>
            </a:avLst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29730" y="1692275"/>
            <a:ext cx="3759200" cy="458470"/>
            <a:chOff x="8862" y="2875"/>
            <a:chExt cx="5920" cy="722"/>
          </a:xfrm>
        </p:grpSpPr>
        <p:sp>
          <p:nvSpPr>
            <p:cNvPr id="17427" name="Rectangle 19"/>
            <p:cNvSpPr/>
            <p:nvPr/>
          </p:nvSpPr>
          <p:spPr>
            <a:xfrm>
              <a:off x="8862" y="2895"/>
              <a:ext cx="4203" cy="6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>
              <a:solidFill>
                <a:schemeClr val="accent4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/>
              <a:r>
                <a:rPr lang="zh-CN" altLang="en-US" sz="2400" dirty="0">
                  <a:latin typeface="Arial" panose="020B0604020202020204" pitchFamily="34" charset="0"/>
                  <a:ea typeface="黑体" panose="02010609060101010101" charset="-122"/>
                </a:rPr>
                <a:t>应用层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charset="-122"/>
                </a:rPr>
                <a:t>数据</a:t>
              </a:r>
            </a:p>
          </p:txBody>
        </p:sp>
        <p:sp>
          <p:nvSpPr>
            <p:cNvPr id="17428" name="Rectangle 20"/>
            <p:cNvSpPr/>
            <p:nvPr/>
          </p:nvSpPr>
          <p:spPr>
            <a:xfrm>
              <a:off x="13032" y="2875"/>
              <a:ext cx="1750" cy="72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Arial" panose="020B0604020202020204" pitchFamily="34" charset="0"/>
                  <a:ea typeface="黑体" panose="02010609060101010101" charset="-122"/>
                </a:rPr>
                <a:t>应用层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29860" y="2674620"/>
            <a:ext cx="5328285" cy="533400"/>
            <a:chOff x="6500" y="4422"/>
            <a:chExt cx="8391" cy="840"/>
          </a:xfrm>
        </p:grpSpPr>
        <p:sp>
          <p:nvSpPr>
            <p:cNvPr id="17415" name="Rectangle 7"/>
            <p:cNvSpPr/>
            <p:nvPr/>
          </p:nvSpPr>
          <p:spPr>
            <a:xfrm>
              <a:off x="6500" y="4427"/>
              <a:ext cx="6565" cy="835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4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1" name="Line 12"/>
            <p:cNvSpPr/>
            <p:nvPr/>
          </p:nvSpPr>
          <p:spPr>
            <a:xfrm>
              <a:off x="8872" y="4422"/>
              <a:ext cx="0" cy="83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Rectangle 14"/>
            <p:cNvSpPr/>
            <p:nvPr/>
          </p:nvSpPr>
          <p:spPr>
            <a:xfrm>
              <a:off x="6500" y="4485"/>
              <a:ext cx="2382" cy="72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charset="-122"/>
                </a:rPr>
                <a:t>TCP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头部</a:t>
              </a:r>
            </a:p>
          </p:txBody>
        </p:sp>
        <p:sp>
          <p:nvSpPr>
            <p:cNvPr id="17424" name="Rectangle 16"/>
            <p:cNvSpPr/>
            <p:nvPr/>
          </p:nvSpPr>
          <p:spPr>
            <a:xfrm>
              <a:off x="13065" y="4487"/>
              <a:ext cx="182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Arial" panose="020B0604020202020204" pitchFamily="34" charset="0"/>
                  <a:ea typeface="黑体" panose="02010609060101010101" charset="-122"/>
                </a:rPr>
                <a:t>传输层</a:t>
              </a:r>
            </a:p>
          </p:txBody>
        </p:sp>
        <p:sp>
          <p:nvSpPr>
            <p:cNvPr id="17429" name="Rectangle 19"/>
            <p:cNvSpPr/>
            <p:nvPr/>
          </p:nvSpPr>
          <p:spPr>
            <a:xfrm>
              <a:off x="8862" y="4422"/>
              <a:ext cx="4203" cy="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>
              <a:solidFill>
                <a:schemeClr val="accent4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charset="-122"/>
                </a:rPr>
                <a:t>TCP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包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的数据部分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7018" y="4328795"/>
            <a:ext cx="5321300" cy="501650"/>
            <a:chOff x="4685" y="7027"/>
            <a:chExt cx="8380" cy="790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4685" y="7027"/>
              <a:ext cx="8380" cy="788"/>
            </a:xfrm>
            <a:prstGeom prst="rect">
              <a:avLst/>
            </a:prstGeom>
            <a:gradFill rotWithShape="1">
              <a:gsLst>
                <a:gs pos="100000">
                  <a:schemeClr val="bg2">
                    <a:lumMod val="90000"/>
                  </a:schemeClr>
                </a:gs>
                <a:gs pos="100000">
                  <a:srgbClr val="F8E4B7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AutoShape 13"/>
            <p:cNvSpPr>
              <a:spLocks noChangeArrowheads="1"/>
            </p:cNvSpPr>
            <p:nvPr/>
          </p:nvSpPr>
          <p:spPr bwMode="auto">
            <a:xfrm rot="16200000" flipH="1">
              <a:off x="9612" y="7198"/>
              <a:ext cx="789" cy="448"/>
            </a:xfrm>
            <a:prstGeom prst="rightArrow">
              <a:avLst>
                <a:gd name="adj1" fmla="val 50000"/>
                <a:gd name="adj2" fmla="val 147586"/>
              </a:avLst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33090" y="5444490"/>
            <a:ext cx="7198360" cy="535305"/>
            <a:chOff x="3212" y="8729"/>
            <a:chExt cx="11336" cy="843"/>
          </a:xfrm>
        </p:grpSpPr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212" y="8729"/>
              <a:ext cx="11337" cy="788"/>
            </a:xfrm>
            <a:prstGeom prst="rect">
              <a:avLst/>
            </a:prstGeom>
            <a:gradFill rotWithShape="1">
              <a:gsLst>
                <a:gs pos="100000">
                  <a:srgbClr val="FFCCFF">
                    <a:alpha val="42000"/>
                  </a:srgbClr>
                </a:gs>
                <a:gs pos="100000">
                  <a:srgbClr val="F8E4B7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9" name="AutoShape 13"/>
            <p:cNvSpPr/>
            <p:nvPr/>
          </p:nvSpPr>
          <p:spPr>
            <a:xfrm rot="-5400000" flipH="1">
              <a:off x="9549" y="8932"/>
              <a:ext cx="835" cy="447"/>
            </a:xfrm>
            <a:prstGeom prst="rightArrow">
              <a:avLst>
                <a:gd name="adj1" fmla="val 50000"/>
                <a:gd name="adj2" fmla="val 147455"/>
              </a:avLst>
            </a:prstGeom>
            <a:solidFill>
              <a:srgbClr val="FFCCFF"/>
            </a:solidFill>
            <a:ln w="12700" cap="flat" cmpd="sng">
              <a:solidFill>
                <a:schemeClr val="tx1">
                  <a:alpha val="61176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1505" y="4851400"/>
            <a:ext cx="8324850" cy="526415"/>
            <a:chOff x="3227" y="7850"/>
            <a:chExt cx="13110" cy="829"/>
          </a:xfrm>
        </p:grpSpPr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4672" y="7850"/>
              <a:ext cx="8380" cy="788"/>
            </a:xfrm>
            <a:prstGeom prst="rect">
              <a:avLst/>
            </a:prstGeom>
            <a:gradFill rotWithShape="1">
              <a:gsLst>
                <a:gs pos="100000">
                  <a:schemeClr val="bg2">
                    <a:lumMod val="90000"/>
                  </a:schemeClr>
                </a:gs>
                <a:gs pos="100000">
                  <a:srgbClr val="F8E4B7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85" y="7865"/>
              <a:ext cx="8393" cy="8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charset="-122"/>
                  <a:cs typeface="+mn-cs"/>
                </a:rPr>
                <a:t>链路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charset="-122"/>
                  <a:cs typeface="+mn-cs"/>
                </a:rPr>
                <a:t>帧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charset="-122"/>
                  <a:cs typeface="+mn-cs"/>
                </a:rPr>
                <a:t>的数据部分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227" y="7887"/>
              <a:ext cx="1460" cy="793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charset="-122"/>
                  <a:cs typeface="+mn-cs"/>
                </a:rPr>
                <a:t>帧头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3072" y="7865"/>
              <a:ext cx="1463" cy="815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charset="-122"/>
                  <a:cs typeface="+mn-cs"/>
                </a:rPr>
                <a:t>帧尾</a:t>
              </a:r>
            </a:p>
          </p:txBody>
        </p:sp>
        <p:sp>
          <p:nvSpPr>
            <p:cNvPr id="17441" name="Rectangle 11"/>
            <p:cNvSpPr/>
            <p:nvPr/>
          </p:nvSpPr>
          <p:spPr>
            <a:xfrm>
              <a:off x="14587" y="7887"/>
              <a:ext cx="1750" cy="72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链路层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47060" y="5944870"/>
            <a:ext cx="8303260" cy="529590"/>
            <a:chOff x="3220" y="9572"/>
            <a:chExt cx="13076" cy="834"/>
          </a:xfrm>
        </p:grpSpPr>
        <p:sp>
          <p:nvSpPr>
            <p:cNvPr id="17440" name="Rectangle 7"/>
            <p:cNvSpPr/>
            <p:nvPr/>
          </p:nvSpPr>
          <p:spPr>
            <a:xfrm>
              <a:off x="3220" y="9572"/>
              <a:ext cx="11330" cy="835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01010101010101010010011111000001110101010100101001010101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42" name="Rectangle 11"/>
            <p:cNvSpPr/>
            <p:nvPr/>
          </p:nvSpPr>
          <p:spPr>
            <a:xfrm>
              <a:off x="14550" y="9627"/>
              <a:ext cx="1747" cy="72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物理层</a:t>
              </a:r>
            </a:p>
          </p:txBody>
        </p:sp>
      </p:grpSp>
      <p:sp>
        <p:nvSpPr>
          <p:cNvPr id="17445" name="文本框 40"/>
          <p:cNvSpPr txBox="1"/>
          <p:nvPr/>
        </p:nvSpPr>
        <p:spPr>
          <a:xfrm>
            <a:off x="1064578" y="1729740"/>
            <a:ext cx="2640012" cy="923925"/>
          </a:xfrm>
          <a:prstGeom prst="rect">
            <a:avLst/>
          </a:prstGeom>
          <a:solidFill>
            <a:srgbClr val="FFC000">
              <a:alpha val="45882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MSS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限制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TCP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包的数据部分的大小，也即限制了应用层数据的大小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064578" y="3927158"/>
            <a:ext cx="2411413" cy="923925"/>
          </a:xfrm>
          <a:prstGeom prst="rect">
            <a:avLst/>
          </a:prstGeom>
          <a:solidFill>
            <a:schemeClr val="bg2">
              <a:lumMod val="9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MTU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：</a:t>
            </a:r>
            <a:r>
              <a:rPr kumimoji="0" lang="zh-CN" altLang="en-US" b="0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限制链路帧的数据部分的大小，也即限制了</a:t>
            </a:r>
            <a:r>
              <a:rPr kumimoji="0" lang="en-US" altLang="zh-CN" b="0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IP</a:t>
            </a:r>
            <a:r>
              <a:rPr kumimoji="0" lang="zh-CN" altLang="en-US" b="0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分组大小</a:t>
            </a:r>
          </a:p>
        </p:txBody>
      </p:sp>
      <p:sp>
        <p:nvSpPr>
          <p:cNvPr id="23" name="左箭头 22"/>
          <p:cNvSpPr/>
          <p:nvPr/>
        </p:nvSpPr>
        <p:spPr>
          <a:xfrm>
            <a:off x="4004310" y="2304415"/>
            <a:ext cx="2426335" cy="139065"/>
          </a:xfrm>
          <a:prstGeom prst="leftArrow">
            <a:avLst>
              <a:gd name="adj1" fmla="val 50000"/>
              <a:gd name="adj2" fmla="val 1079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3476625" y="4510405"/>
            <a:ext cx="554355" cy="124460"/>
          </a:xfrm>
          <a:prstGeom prst="leftArrow">
            <a:avLst>
              <a:gd name="adj1" fmla="val 50000"/>
              <a:gd name="adj2" fmla="val 10791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29" grpId="0"/>
      <p:bldP spid="13316" grpId="0"/>
      <p:bldP spid="17414" grpId="0" bldLvl="0" animBg="1"/>
      <p:bldP spid="17414" grpId="1" animBg="1"/>
      <p:bldP spid="17426" grpId="0" bldLvl="0" animBg="1"/>
      <p:bldP spid="17426" grpId="1" animBg="1"/>
      <p:bldP spid="17445" grpId="0" bldLvl="0" animBg="1"/>
      <p:bldP spid="17445" grpId="1" animBg="1"/>
      <p:bldP spid="45" grpId="0" bldLvl="0" animBg="1"/>
      <p:bldP spid="45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36245" y="4059555"/>
            <a:ext cx="11133455" cy="24523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57605"/>
            <a:ext cx="40316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分组的分段与组装</a:t>
            </a:r>
          </a:p>
        </p:txBody>
      </p:sp>
      <p:graphicFrame>
        <p:nvGraphicFramePr>
          <p:cNvPr id="19461" name="Object 1"/>
          <p:cNvGraphicFramePr>
            <a:graphicFrameLocks noChangeAspect="1"/>
          </p:cNvGraphicFramePr>
          <p:nvPr/>
        </p:nvGraphicFramePr>
        <p:xfrm>
          <a:off x="6146165" y="1251268"/>
          <a:ext cx="4910138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28340" imgH="1863725" progId="Visio.Drawing.11">
                  <p:embed/>
                </p:oleObj>
              </mc:Choice>
              <mc:Fallback>
                <p:oleObj r:id="rId2" imgW="3228340" imgH="1863725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6165" y="1251268"/>
                        <a:ext cx="4910138" cy="280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721678" y="4167188"/>
          <a:ext cx="65405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86455" imgH="1156970" progId="Visio.Drawing.11">
                  <p:embed/>
                </p:oleObj>
              </mc:Choice>
              <mc:Fallback>
                <p:oleObj r:id="rId4" imgW="3386455" imgH="115697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1678" y="4167188"/>
                        <a:ext cx="6540500" cy="222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4100830" y="4739005"/>
            <a:ext cx="2288540" cy="1657350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388735" y="5459730"/>
            <a:ext cx="509270" cy="2876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99275" y="5191125"/>
            <a:ext cx="4432935" cy="79883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思考</a:t>
            </a:r>
            <a:r>
              <a:rPr kumimoji="0" lang="zh-CN" altLang="en-US" sz="220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：</a:t>
            </a:r>
            <a:r>
              <a:rPr kumimoji="0" lang="zh-CN" altLang="en-US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段偏移、</a:t>
            </a:r>
            <a:r>
              <a:rPr kumimoji="0" lang="en-US" altLang="zh-CN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DF</a:t>
            </a:r>
            <a:r>
              <a:rPr kumimoji="0" lang="zh-CN" altLang="en-US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、</a:t>
            </a:r>
            <a:r>
              <a:rPr kumimoji="0" lang="en-US" altLang="zh-CN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MF</a:t>
            </a:r>
            <a:r>
              <a:rPr kumimoji="0" lang="zh-CN" altLang="en-US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值是如何计算的？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0695" y="1781810"/>
            <a:ext cx="5426710" cy="1407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例：一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分组的数据长度为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2200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字节，头部长度为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字节，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大小为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820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字节。试问是否需要分段？如需，怎么分段？</a:t>
            </a:r>
            <a:endParaRPr lang="zh-CN" altLang="en-US" sz="1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9" grpId="0"/>
      <p:bldP spid="13316" grpId="0"/>
      <p:bldP spid="7" grpId="0" animBg="1"/>
      <p:bldP spid="7" grpId="1" animBg="1"/>
      <p:bldP spid="3" grpId="0" animBg="1"/>
      <p:bldP spid="3" grpId="1" animBg="1"/>
      <p:bldP spid="4" grpId="0" animBg="1"/>
      <p:bldP spid="4" grpId="1" animBg="1"/>
      <p:bldP spid="5" grpId="0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ec45d-3e3c-4490-8121-302d7aaba8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Office PowerPoint</Application>
  <PresentationFormat>宽屏</PresentationFormat>
  <Paragraphs>147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黑体</vt:lpstr>
      <vt:lpstr>思源宋体 CN Heavy</vt:lpstr>
      <vt:lpstr>微软雅黑</vt:lpstr>
      <vt:lpstr>Arial</vt:lpstr>
      <vt:lpstr>Century Gothic</vt:lpstr>
      <vt:lpstr>Times New Roman</vt:lpstr>
      <vt:lpstr>Wingdings</vt:lpstr>
      <vt:lpstr>Office 主题​​</vt:lpstr>
      <vt:lpstr>Microsoft Visio 2003-2010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lastModifiedBy>Wisdom</cp:lastModifiedBy>
  <cp:revision>423</cp:revision>
  <dcterms:created xsi:type="dcterms:W3CDTF">2017-09-08T08:49:00Z</dcterms:created>
  <dcterms:modified xsi:type="dcterms:W3CDTF">2025-05-29T05:18:54Z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