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0"/>
  </p:notesMasterIdLst>
  <p:handoutMasterIdLst>
    <p:handoutMasterId r:id="rId11"/>
  </p:handoutMasterIdLst>
  <p:sldIdLst>
    <p:sldId id="306" r:id="rId2"/>
    <p:sldId id="310" r:id="rId3"/>
    <p:sldId id="311" r:id="rId4"/>
    <p:sldId id="314" r:id="rId5"/>
    <p:sldId id="312" r:id="rId6"/>
    <p:sldId id="313" r:id="rId7"/>
    <p:sldId id="315" r:id="rId8"/>
    <p:sldId id="31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00CC"/>
    <a:srgbClr val="000000"/>
    <a:srgbClr val="FF3399"/>
    <a:srgbClr val="00CC00"/>
    <a:srgbClr val="2103D5"/>
    <a:srgbClr val="B3FBFF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2019-3-11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2019-3-11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2019-3-11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2019-3-11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 smtClean="0"/>
              <a:t>第</a:t>
            </a:r>
            <a:r>
              <a:rPr lang="en-US" altLang="zh-CN" sz="3600" dirty="0" smtClean="0"/>
              <a:t>4 </a:t>
            </a:r>
            <a:r>
              <a:rPr lang="zh-CN" altLang="en-US" sz="3600" dirty="0"/>
              <a:t>章 </a:t>
            </a:r>
            <a:r>
              <a:rPr lang="zh-CN" altLang="en-US" sz="3600" dirty="0" smtClean="0"/>
              <a:t>网络层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4.3 </a:t>
            </a:r>
            <a:r>
              <a:rPr lang="zh-CN" altLang="en-US" sz="2800" dirty="0" smtClean="0">
                <a:solidFill>
                  <a:srgbClr val="0000FF"/>
                </a:solidFill>
              </a:rPr>
              <a:t>网络层</a:t>
            </a:r>
            <a:r>
              <a:rPr lang="en-US" altLang="zh-CN" sz="2800" dirty="0" smtClean="0">
                <a:solidFill>
                  <a:srgbClr val="0000FF"/>
                </a:solidFill>
              </a:rPr>
              <a:t>~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CIDR</a:t>
            </a:r>
            <a:endParaRPr lang="zh-CN" alt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类别域间路由 </a:t>
            </a:r>
            <a:r>
              <a:rPr lang="en-US" altLang="zh-CN" sz="2000" b="0" dirty="0" err="1" smtClean="0"/>
              <a:t>CIDR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err="1" smtClean="0"/>
              <a:t>CIDR</a:t>
            </a:r>
            <a:r>
              <a:rPr lang="zh-CN" altLang="en-US" sz="2000" b="0" dirty="0" smtClean="0"/>
              <a:t>地址块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路由聚合 </a:t>
            </a:r>
            <a:r>
              <a:rPr lang="en-US" altLang="zh-CN" sz="2000" b="0" dirty="0" smtClean="0"/>
              <a:t>(route aggregation)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路由聚合示例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最长前缀匹配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dirty="0" smtClean="0"/>
              <a:t>类别域间路由 </a:t>
            </a:r>
            <a:r>
              <a:rPr lang="en-US" altLang="zh-CN" sz="2400" dirty="0" err="1" smtClean="0"/>
              <a:t>CIDR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CIDR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消除了传统的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类、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类和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类地址以及划分子网的概念，因而可以更加有效地分配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IPv4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的地址空间。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CIDR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使用各种长度的“网络前缀”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(network-prefix)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来代替分类地址中的网络号和子网号。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/>
              <a:t>IP </a:t>
            </a:r>
            <a:r>
              <a:rPr lang="zh-CN" altLang="en-US" sz="2000" b="0" dirty="0" smtClean="0"/>
              <a:t>地址从三级编址（使用子网掩码）又回到了</a:t>
            </a:r>
            <a:r>
              <a:rPr lang="zh-CN" altLang="en-US" sz="2000" dirty="0" smtClean="0">
                <a:solidFill>
                  <a:srgbClr val="FF0000"/>
                </a:solidFill>
              </a:rPr>
              <a:t>两级编址。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5556" y="4545124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CIDR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使用“斜线记法”</a:t>
            </a:r>
            <a:r>
              <a:rPr lang="en-US" altLang="zh-CN" dirty="0" smtClean="0"/>
              <a:t>(slash notation)</a:t>
            </a:r>
            <a:r>
              <a:rPr lang="zh-CN" altLang="en-US" dirty="0" smtClean="0"/>
              <a:t>，它又称为 </a:t>
            </a:r>
            <a:r>
              <a:rPr lang="en-US" altLang="zh-CN" dirty="0" err="1" smtClean="0"/>
              <a:t>CIDR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记法，即在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地址面加上一个斜线“</a:t>
            </a:r>
            <a:r>
              <a:rPr lang="en-US" altLang="zh-CN" dirty="0" smtClean="0"/>
              <a:t>/”</a:t>
            </a:r>
            <a:r>
              <a:rPr lang="zh-CN" altLang="en-US" dirty="0" smtClean="0"/>
              <a:t>，然后写上</a:t>
            </a:r>
            <a:r>
              <a:rPr lang="zh-CN" altLang="en-US" dirty="0" smtClean="0">
                <a:solidFill>
                  <a:srgbClr val="FF0000"/>
                </a:solidFill>
              </a:rPr>
              <a:t>网络前缀所占</a:t>
            </a:r>
            <a:r>
              <a:rPr lang="zh-CN" altLang="en-US" dirty="0" smtClean="0"/>
              <a:t>的位数（这个数值对应于三级编址中子网掩码中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的个数）。例如： </a:t>
            </a:r>
            <a:r>
              <a:rPr lang="en-US" altLang="zh-CN" dirty="0" smtClean="0"/>
              <a:t>220.78.168.0/24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708" y="3104964"/>
            <a:ext cx="46863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520" y="764704"/>
            <a:ext cx="8497639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en-US" altLang="zh-CN" sz="2400" dirty="0" err="1" smtClean="0"/>
              <a:t>CIDR</a:t>
            </a:r>
            <a:r>
              <a:rPr lang="zh-CN" altLang="en-US" sz="2400" dirty="0" smtClean="0"/>
              <a:t>地址块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CIDR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把网络前缀都相同的连续的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地址组成“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CIDR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地址块”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 sz="2000" dirty="0" smtClean="0"/>
              <a:t>128.14.32.0/20 </a:t>
            </a:r>
            <a:r>
              <a:rPr lang="zh-CN" altLang="zh-CN" sz="2000" dirty="0" smtClean="0"/>
              <a:t>表示的地址块共有 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12 </a:t>
            </a:r>
            <a:r>
              <a:rPr lang="zh-CN" altLang="zh-CN" sz="2000" dirty="0" smtClean="0"/>
              <a:t>个地址（因为斜线后面的 </a:t>
            </a:r>
            <a:r>
              <a:rPr lang="en-US" altLang="zh-CN" sz="2000" dirty="0" smtClean="0"/>
              <a:t>20 </a:t>
            </a:r>
            <a:r>
              <a:rPr lang="zh-CN" altLang="zh-CN" sz="2000" dirty="0" smtClean="0"/>
              <a:t>是网络前缀的位数，所以这个地址的主机号是 </a:t>
            </a:r>
            <a:r>
              <a:rPr lang="en-US" altLang="zh-CN" sz="2000" dirty="0" smtClean="0"/>
              <a:t>12 </a:t>
            </a:r>
            <a:r>
              <a:rPr lang="zh-CN" altLang="zh-CN" sz="2000" dirty="0" smtClean="0"/>
              <a:t>位）。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zh-CN" sz="2000" dirty="0" smtClean="0"/>
              <a:t>这个地址块的起始地址是 </a:t>
            </a:r>
            <a:r>
              <a:rPr lang="en-US" altLang="zh-CN" sz="2000" dirty="0" smtClean="0"/>
              <a:t>128.14.32.0</a:t>
            </a:r>
            <a:r>
              <a:rPr lang="zh-CN" altLang="zh-CN" sz="2000" dirty="0" smtClean="0"/>
              <a:t>。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>
                <a:latin typeface="Times New Roman" pitchFamily="18" charset="0"/>
                <a:cs typeface="Times New Roman" pitchFamily="18" charset="0"/>
              </a:rPr>
              <a:t>在不需要指出地址块的起始地址时，也可将这样的地址块简称为“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/20 </a:t>
            </a:r>
            <a:r>
              <a:rPr lang="zh-CN" altLang="zh-CN" sz="2000" b="0" dirty="0" smtClean="0">
                <a:latin typeface="Times New Roman" pitchFamily="18" charset="0"/>
                <a:cs typeface="Times New Roman" pitchFamily="18" charset="0"/>
              </a:rPr>
              <a:t>地址块”</a:t>
            </a:r>
          </a:p>
          <a:p>
            <a:pPr lvl="1" eaLnBrk="1" hangingPunct="1"/>
            <a:r>
              <a:rPr lang="en-US" altLang="zh-CN" sz="2000" dirty="0" smtClean="0"/>
              <a:t>128.14.32.0/20 </a:t>
            </a:r>
            <a:r>
              <a:rPr lang="zh-CN" altLang="zh-CN" sz="2000" dirty="0" smtClean="0"/>
              <a:t>地址块的最小地址：</a:t>
            </a:r>
            <a:r>
              <a:rPr lang="en-US" altLang="zh-CN" sz="2000" dirty="0" smtClean="0"/>
              <a:t>128.14.32.0</a:t>
            </a:r>
            <a:endParaRPr lang="zh-CN" altLang="zh-CN" sz="2000" dirty="0" smtClean="0"/>
          </a:p>
          <a:p>
            <a:pPr lvl="1" eaLnBrk="1" hangingPunct="1"/>
            <a:r>
              <a:rPr lang="en-US" altLang="zh-CN" sz="2000" dirty="0" smtClean="0"/>
              <a:t>128.14.32.0/20 </a:t>
            </a:r>
            <a:r>
              <a:rPr lang="zh-CN" altLang="zh-CN" sz="2000" dirty="0" smtClean="0"/>
              <a:t>地址块的最大地址：</a:t>
            </a:r>
            <a:r>
              <a:rPr lang="en-US" altLang="zh-CN" sz="2000" dirty="0" smtClean="0"/>
              <a:t>128.14.</a:t>
            </a:r>
            <a:r>
              <a:rPr lang="en-US" altLang="zh-CN" sz="2000" dirty="0" smtClean="0">
                <a:solidFill>
                  <a:srgbClr val="0000FF"/>
                </a:solidFill>
              </a:rPr>
              <a:t>47</a:t>
            </a:r>
            <a:r>
              <a:rPr lang="en-US" altLang="zh-CN" sz="2000" dirty="0" smtClean="0"/>
              <a:t>.255</a:t>
            </a:r>
            <a:endParaRPr lang="zh-CN" altLang="zh-CN" sz="20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/>
              <a:t>全 </a:t>
            </a:r>
            <a:r>
              <a:rPr lang="en-US" altLang="zh-CN" sz="2000" b="0" dirty="0" smtClean="0"/>
              <a:t>0 </a:t>
            </a:r>
            <a:r>
              <a:rPr lang="zh-CN" altLang="zh-CN" sz="2000" b="0" dirty="0" smtClean="0"/>
              <a:t>和全 </a:t>
            </a:r>
            <a:r>
              <a:rPr lang="en-US" altLang="zh-CN" sz="2000" b="0" dirty="0" smtClean="0"/>
              <a:t>1 </a:t>
            </a:r>
            <a:r>
              <a:rPr lang="zh-CN" altLang="zh-CN" sz="2000" b="0" dirty="0" smtClean="0"/>
              <a:t>的主机号地址一般不使用。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endParaRPr lang="en-US" altLang="zh-CN" sz="2000" b="0" dirty="0" smtClean="0"/>
          </a:p>
        </p:txBody>
      </p:sp>
      <p:sp>
        <p:nvSpPr>
          <p:cNvPr id="12" name="圆角矩形标注 11"/>
          <p:cNvSpPr/>
          <p:nvPr/>
        </p:nvSpPr>
        <p:spPr>
          <a:xfrm>
            <a:off x="5400092" y="4293096"/>
            <a:ext cx="3204356" cy="828092"/>
          </a:xfrm>
          <a:prstGeom prst="wedgeRoundRectCallout">
            <a:avLst>
              <a:gd name="adj1" fmla="val -36453"/>
              <a:gd name="adj2" fmla="val -61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128.14.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en-US" altLang="zh-CN" dirty="0" smtClean="0">
                <a:solidFill>
                  <a:schemeClr val="tx2"/>
                </a:solidFill>
              </a:rPr>
              <a:t>.0=</a:t>
            </a:r>
            <a:r>
              <a:rPr lang="en-US" altLang="zh-CN" dirty="0" smtClean="0">
                <a:solidFill>
                  <a:schemeClr val="tx1"/>
                </a:solidFill>
              </a:rPr>
              <a:t>128.14.</a:t>
            </a:r>
            <a:r>
              <a:rPr lang="en-US" altLang="zh-CN" dirty="0" smtClean="0">
                <a:solidFill>
                  <a:srgbClr val="FF0000"/>
                </a:solidFill>
              </a:rPr>
              <a:t>0010</a:t>
            </a:r>
            <a:r>
              <a:rPr lang="en-US" altLang="zh-CN" dirty="0" smtClean="0"/>
              <a:t> 0000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128.14.</a:t>
            </a:r>
            <a:r>
              <a:rPr lang="en-US" altLang="zh-CN" dirty="0" smtClean="0">
                <a:solidFill>
                  <a:srgbClr val="0000FF"/>
                </a:solidFill>
              </a:rPr>
              <a:t>47</a:t>
            </a:r>
            <a:r>
              <a:rPr lang="en-US" altLang="zh-CN" dirty="0" smtClean="0">
                <a:solidFill>
                  <a:schemeClr val="tx2"/>
                </a:solidFill>
              </a:rPr>
              <a:t>.0=</a:t>
            </a:r>
            <a:r>
              <a:rPr lang="en-US" altLang="zh-CN" dirty="0" smtClean="0">
                <a:solidFill>
                  <a:schemeClr val="tx1"/>
                </a:solidFill>
              </a:rPr>
              <a:t>128.14.</a:t>
            </a:r>
            <a:r>
              <a:rPr lang="en-US" altLang="zh-CN" dirty="0" smtClean="0">
                <a:solidFill>
                  <a:srgbClr val="FF0000"/>
                </a:solidFill>
              </a:rPr>
              <a:t>0010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1111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520" y="764704"/>
            <a:ext cx="8497639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路由聚合 </a:t>
            </a:r>
            <a:r>
              <a:rPr lang="en-US" altLang="zh-CN" sz="2400" dirty="0" smtClean="0"/>
              <a:t>(route aggregation) 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一个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CIDR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地址块可以表示很多地址，这种地址的聚合常称为路由聚合，它使得路由表中的一个项目可以表示很多个（例如上千个）原来传统分类地址的路由。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路由聚合有利于减少路由器之间的路由选择信息的交换，从而提高了整个互联网的性能。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/>
              <a:t>路由聚合也称为构成超网 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supernetting</a:t>
            </a:r>
            <a:r>
              <a:rPr lang="en-US" altLang="zh-CN" sz="2000" b="0" dirty="0" smtClean="0"/>
              <a:t>)</a:t>
            </a:r>
            <a:r>
              <a:rPr lang="zh-CN" altLang="en-US" sz="2000" b="0" dirty="0" smtClean="0"/>
              <a:t>。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/>
              <a:t>CIDR</a:t>
            </a:r>
            <a:r>
              <a:rPr lang="en-US" altLang="zh-CN" sz="2000" b="0" dirty="0" smtClean="0"/>
              <a:t> </a:t>
            </a:r>
            <a:r>
              <a:rPr lang="zh-CN" altLang="en-US" sz="2000" b="0" dirty="0" smtClean="0"/>
              <a:t>虽然不使用子网了，但仍然使用“掩码”这一名词（但不叫子网掩码）。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/>
              <a:t>对于 </a:t>
            </a:r>
            <a:r>
              <a:rPr lang="en-US" altLang="zh-CN" sz="2000" b="0" dirty="0" smtClean="0"/>
              <a:t>/20  </a:t>
            </a:r>
            <a:r>
              <a:rPr lang="zh-CN" altLang="en-US" sz="2000" b="0" dirty="0" smtClean="0"/>
              <a:t>地址块，它的掩码是 </a:t>
            </a:r>
            <a:r>
              <a:rPr lang="en-US" altLang="zh-CN" sz="2000" b="0" dirty="0" smtClean="0"/>
              <a:t>20 </a:t>
            </a:r>
            <a:r>
              <a:rPr lang="zh-CN" altLang="en-US" sz="2000" b="0" dirty="0" smtClean="0"/>
              <a:t>个连续的 </a:t>
            </a: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。 斜线记法中的数字就是掩码中</a:t>
            </a: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的个数。    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endParaRPr lang="en-US" altLang="zh-CN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520" y="764704"/>
            <a:ext cx="8497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路由聚合示例</a:t>
            </a:r>
            <a:endParaRPr lang="en-US" altLang="zh-CN" sz="2400" dirty="0" err="1" smtClean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5516" y="1520788"/>
            <a:ext cx="8785225" cy="388778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  <a:r>
              <a:rPr 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校园网地址	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200.24.16.0/20		</a:t>
            </a:r>
            <a:r>
              <a:rPr lang="zh-CN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11001000 00011000 0001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0000 00000000</a:t>
            </a:r>
            <a:endParaRPr lang="zh-CN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计算机学院地址	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200.24.16.0/23		</a:t>
            </a:r>
            <a:r>
              <a:rPr lang="zh-CN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11001000 00011000 0001</a:t>
            </a:r>
            <a:r>
              <a:rPr lang="zh-CN" altLang="zh-CN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000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0 00000000</a:t>
            </a:r>
            <a:endParaRPr lang="zh-CN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数学学院地址	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200.24.18.0/23		</a:t>
            </a:r>
            <a:r>
              <a:rPr lang="zh-CN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11001000 00011000 0001</a:t>
            </a:r>
            <a:r>
              <a:rPr lang="zh-CN" altLang="zh-CN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001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0 00000000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物理学院地址	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200.24.20.0/23		</a:t>
            </a:r>
            <a:r>
              <a:rPr lang="zh-CN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11001000 00011000 0001</a:t>
            </a:r>
            <a:r>
              <a:rPr lang="zh-CN" altLang="zh-CN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010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0 00000000</a:t>
            </a:r>
            <a:endParaRPr lang="zh-CN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化学学院地址	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200.24.22.0/23		</a:t>
            </a:r>
            <a:r>
              <a:rPr lang="zh-CN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11001000 00011000 0001</a:t>
            </a:r>
            <a:r>
              <a:rPr lang="zh-CN" altLang="zh-CN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011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0 00000000</a:t>
            </a:r>
            <a:endParaRPr lang="zh-CN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材料学院地址	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200.24.24.0/23		</a:t>
            </a:r>
            <a:r>
              <a:rPr lang="zh-CN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11001000 00011000 0001</a:t>
            </a:r>
            <a:r>
              <a:rPr lang="zh-CN" altLang="zh-CN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0 00000000</a:t>
            </a:r>
            <a:endParaRPr lang="zh-CN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管理学院地址	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200.24.26.0/23		</a:t>
            </a:r>
            <a:r>
              <a:rPr lang="zh-CN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11001000 00011000 0001</a:t>
            </a:r>
            <a:r>
              <a:rPr lang="zh-CN" altLang="zh-CN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101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0 00000000</a:t>
            </a:r>
            <a:endParaRPr lang="zh-CN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经济学院地址	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200.24.28.0/23		</a:t>
            </a:r>
            <a:r>
              <a:rPr lang="zh-CN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11001000 00011000 0001</a:t>
            </a:r>
            <a:r>
              <a:rPr lang="zh-CN" altLang="zh-CN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0 00000000</a:t>
            </a:r>
            <a:endParaRPr lang="zh-CN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外语学院地址	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200.24.30.0/23		</a:t>
            </a:r>
            <a:r>
              <a:rPr lang="zh-CN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11001000 00011000 0001</a:t>
            </a:r>
            <a:r>
              <a:rPr lang="zh-CN" altLang="zh-CN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0 00000000</a:t>
            </a:r>
            <a:endParaRPr lang="zh-CN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520" y="764704"/>
            <a:ext cx="8497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路由聚合示例</a:t>
            </a:r>
            <a:endParaRPr lang="en-US" altLang="zh-CN" sz="2400" dirty="0" err="1" smtClean="0"/>
          </a:p>
        </p:txBody>
      </p:sp>
      <p:graphicFrame>
        <p:nvGraphicFramePr>
          <p:cNvPr id="49154" name="Object 1"/>
          <p:cNvGraphicFramePr>
            <a:graphicFrameLocks noChangeAspect="1"/>
          </p:cNvGraphicFramePr>
          <p:nvPr/>
        </p:nvGraphicFramePr>
        <p:xfrm>
          <a:off x="395536" y="1628800"/>
          <a:ext cx="8275637" cy="3671887"/>
        </p:xfrm>
        <a:graphic>
          <a:graphicData uri="http://schemas.openxmlformats.org/presentationml/2006/ole">
            <p:oleObj spid="_x0000_s49154" name="Visio" r:id="rId4" imgW="7000582" imgH="3106582" progId="">
              <p:embed/>
            </p:oleObj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6264188" y="4365104"/>
            <a:ext cx="2484276" cy="1800200"/>
          </a:xfrm>
          <a:prstGeom prst="wedgeRoundRectCallout">
            <a:avLst>
              <a:gd name="adj1" fmla="val -75341"/>
              <a:gd name="adj2" fmla="val -35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IP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地址汇聚效果：</a:t>
            </a:r>
            <a:endParaRPr lang="en-US" altLang="zh-CN" b="0" dirty="0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互联网中的路由器到主路由器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只需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个表项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，即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200.24.16.0/20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，而不是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8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个表项</a:t>
            </a:r>
            <a:endParaRPr lang="zh-CN" altLang="zh-CN" b="0" dirty="0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1520" y="764704"/>
            <a:ext cx="8497639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最长前缀匹配</a:t>
            </a:r>
            <a:r>
              <a:rPr lang="en-US" altLang="zh-CN" sz="2400" dirty="0" smtClean="0"/>
              <a:t> 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使用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CIDR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时，路由表中的每个项目由“网络前缀”和“下一跳地址”组成。在查找路由表时可能会得到不止一个匹配结果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应当从匹配结果中选择具有最长网络前缀的路由：最长前缀匹配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(longest-prefix matching)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/>
              <a:t>网络前缀越长，其地址块就越小，因而路由就越具体 </a:t>
            </a:r>
            <a:r>
              <a:rPr lang="en-US" altLang="zh-CN" sz="2000" b="0" dirty="0" smtClean="0"/>
              <a:t>(more specific) </a:t>
            </a:r>
            <a:r>
              <a:rPr lang="zh-CN" altLang="en-US" sz="2000" b="0" dirty="0" smtClean="0"/>
              <a:t>。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/>
              <a:t>最长前缀匹配又称为最长匹配或最佳匹配。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548" y="4257092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0" dirty="0" smtClean="0"/>
              <a:t>某路由器</a:t>
            </a:r>
            <a:r>
              <a:rPr lang="en-US" altLang="zh-CN" b="0" dirty="0" smtClean="0"/>
              <a:t>R</a:t>
            </a:r>
            <a:r>
              <a:rPr lang="zh-CN" altLang="en-US" b="0" dirty="0" smtClean="0"/>
              <a:t>收到目地址为</a:t>
            </a:r>
            <a:r>
              <a:rPr lang="en-US" altLang="zh-CN" b="0" dirty="0" smtClean="0"/>
              <a:t>D=202.0.71.132 =202.0.0100 01</a:t>
            </a:r>
            <a:r>
              <a:rPr lang="en-US" altLang="zh-CN" dirty="0" smtClean="0">
                <a:solidFill>
                  <a:srgbClr val="0000FF"/>
                </a:solidFill>
              </a:rPr>
              <a:t>11</a:t>
            </a:r>
            <a:r>
              <a:rPr lang="en-US" altLang="zh-CN" b="0" dirty="0" smtClean="0"/>
              <a:t>.132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IP</a:t>
            </a:r>
            <a:r>
              <a:rPr lang="zh-CN" altLang="en-US" b="0" dirty="0" smtClean="0"/>
              <a:t>数据报</a:t>
            </a:r>
            <a:endParaRPr lang="en-US" altLang="zh-CN" b="0" dirty="0" smtClean="0"/>
          </a:p>
          <a:p>
            <a:pPr>
              <a:spcAft>
                <a:spcPts val="600"/>
              </a:spcAft>
            </a:pPr>
            <a:r>
              <a:rPr lang="en-US" altLang="zh-CN" b="0" dirty="0" smtClean="0"/>
              <a:t>R</a:t>
            </a:r>
            <a:r>
              <a:rPr lang="zh-CN" altLang="en-US" b="0" dirty="0" smtClean="0"/>
              <a:t>路由表有两个表项与</a:t>
            </a:r>
            <a:r>
              <a:rPr lang="en-US" altLang="zh-CN" b="0" dirty="0" smtClean="0"/>
              <a:t>D</a:t>
            </a:r>
            <a:r>
              <a:rPr lang="zh-CN" altLang="en-US" b="0" dirty="0" smtClean="0"/>
              <a:t>匹配：</a:t>
            </a:r>
            <a:endParaRPr lang="en-US" altLang="zh-CN" b="0" dirty="0" smtClean="0"/>
          </a:p>
          <a:p>
            <a:pPr>
              <a:spcAft>
                <a:spcPts val="600"/>
              </a:spcAft>
            </a:pPr>
            <a:r>
              <a:rPr lang="en-US" altLang="zh-CN" b="0" dirty="0" err="1" smtClean="0"/>
              <a:t>R1</a:t>
            </a:r>
            <a:r>
              <a:rPr lang="en-US" altLang="zh-CN" b="0" dirty="0" smtClean="0"/>
              <a:t>: 202.0.68.0/22    =202.0.0100 01**.**** ****</a:t>
            </a:r>
          </a:p>
          <a:p>
            <a:pPr>
              <a:spcAft>
                <a:spcPts val="600"/>
              </a:spcAft>
            </a:pPr>
            <a:r>
              <a:rPr lang="en-US" altLang="zh-CN" b="0" dirty="0" err="1" smtClean="0"/>
              <a:t>R2</a:t>
            </a:r>
            <a:r>
              <a:rPr lang="en-US" altLang="zh-CN" b="0" dirty="0" smtClean="0"/>
              <a:t>: 202.0.71.128/25=202.0.0100 01</a:t>
            </a:r>
            <a:r>
              <a:rPr lang="en-US" altLang="zh-CN" dirty="0" smtClean="0">
                <a:solidFill>
                  <a:srgbClr val="0000FF"/>
                </a:solidFill>
              </a:rPr>
              <a:t>11</a:t>
            </a:r>
            <a:r>
              <a:rPr lang="en-US" altLang="zh-CN" b="0" dirty="0" smtClean="0"/>
              <a:t>.1*** ****</a:t>
            </a:r>
          </a:p>
          <a:p>
            <a:pPr>
              <a:spcAft>
                <a:spcPts val="600"/>
              </a:spcAft>
            </a:pPr>
            <a:r>
              <a:rPr lang="zh-CN" altLang="en-US" b="0" dirty="0" smtClean="0"/>
              <a:t>则依据最长前缀匹配原则，路由器</a:t>
            </a:r>
            <a:r>
              <a:rPr lang="en-US" altLang="zh-CN" b="0" dirty="0" smtClean="0"/>
              <a:t>R</a:t>
            </a:r>
            <a:r>
              <a:rPr lang="zh-CN" altLang="en-US" b="0" dirty="0" smtClean="0"/>
              <a:t>选择</a:t>
            </a:r>
            <a:r>
              <a:rPr lang="en-US" altLang="zh-CN" b="0" dirty="0" err="1" smtClean="0"/>
              <a:t>R2</a:t>
            </a:r>
            <a:r>
              <a:rPr lang="zh-CN" altLang="en-US" b="0" dirty="0" smtClean="0"/>
              <a:t>表项转发该</a:t>
            </a:r>
            <a:r>
              <a:rPr lang="en-US" altLang="zh-CN" b="0" dirty="0" smtClean="0"/>
              <a:t>IP</a:t>
            </a:r>
            <a:r>
              <a:rPr lang="zh-CN" altLang="en-US" b="0" dirty="0" smtClean="0"/>
              <a:t>数据报</a:t>
            </a:r>
            <a:endParaRPr lang="zh-CN" alt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1520" y="764704"/>
            <a:ext cx="849763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6. 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> 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“一个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CIDR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地址块可以表示很多地址，这种地址的聚合常称为路由聚合，它使得路由表中的一个项目可以表示很多个（例如上千个）原来传统分类地址的路由。”，试问这些被路由聚集表示的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上千个子网络表项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真的在路由器中消失了吗？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26047</TotalTime>
  <Words>688</Words>
  <Application>Microsoft Office PowerPoint</Application>
  <PresentationFormat>全屏显示(4:3)</PresentationFormat>
  <Paragraphs>63</Paragraphs>
  <Slides>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回顾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1624</cp:revision>
  <dcterms:created xsi:type="dcterms:W3CDTF">2014-05-03T04:50:23Z</dcterms:created>
  <dcterms:modified xsi:type="dcterms:W3CDTF">2019-03-10T23:39:05Z</dcterms:modified>
</cp:coreProperties>
</file>