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8"/>
  </p:notesMasterIdLst>
  <p:handoutMasterIdLst>
    <p:handoutMasterId r:id="rId9"/>
  </p:handoutMasterIdLst>
  <p:sldIdLst>
    <p:sldId id="306" r:id="rId2"/>
    <p:sldId id="310" r:id="rId3"/>
    <p:sldId id="311" r:id="rId4"/>
    <p:sldId id="314" r:id="rId5"/>
    <p:sldId id="312" r:id="rId6"/>
    <p:sldId id="31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CC"/>
    <a:srgbClr val="000000"/>
    <a:srgbClr val="FF3399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2019-3-11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2019-3-11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 smtClean="0"/>
              <a:t>第</a:t>
            </a:r>
            <a:r>
              <a:rPr lang="en-US" altLang="zh-CN" sz="3600" dirty="0" smtClean="0"/>
              <a:t>4 </a:t>
            </a:r>
            <a:r>
              <a:rPr lang="zh-CN" altLang="en-US" sz="3600" dirty="0"/>
              <a:t>章 </a:t>
            </a:r>
            <a:r>
              <a:rPr lang="zh-CN" altLang="en-US" sz="3600" dirty="0" smtClean="0"/>
              <a:t>网络层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4.4 </a:t>
            </a:r>
            <a:r>
              <a:rPr lang="zh-CN" altLang="en-US" sz="2800" dirty="0" smtClean="0">
                <a:solidFill>
                  <a:srgbClr val="0000FF"/>
                </a:solidFill>
              </a:rPr>
              <a:t>网络层</a:t>
            </a:r>
            <a:r>
              <a:rPr lang="en-US" altLang="zh-CN" sz="2800" dirty="0" smtClean="0">
                <a:solidFill>
                  <a:srgbClr val="0000FF"/>
                </a:solidFill>
              </a:rPr>
              <a:t>~NAT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smtClean="0"/>
              <a:t>NAT (Network Address Translation) </a:t>
            </a:r>
            <a:r>
              <a:rPr lang="zh-CN" altLang="en-US" sz="2000" b="0" dirty="0" smtClean="0"/>
              <a:t>基本概念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smtClean="0"/>
              <a:t>NAT</a:t>
            </a:r>
            <a:r>
              <a:rPr lang="zh-CN" altLang="en-US" sz="2000" b="0" dirty="0" smtClean="0"/>
              <a:t>的工作</a:t>
            </a:r>
            <a:r>
              <a:rPr lang="zh-CN" altLang="en-US" sz="2000" b="0" dirty="0" smtClean="0"/>
              <a:t>原理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对</a:t>
            </a:r>
            <a:r>
              <a:rPr lang="en-US" altLang="zh-CN" sz="2000" b="0" dirty="0" smtClean="0"/>
              <a:t>NAT</a:t>
            </a:r>
            <a:r>
              <a:rPr lang="zh-CN" altLang="en-US" sz="2000" b="0" dirty="0" smtClean="0"/>
              <a:t>评价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b="0" dirty="0" smtClean="0"/>
              <a:t>问题</a:t>
            </a:r>
            <a:endParaRPr lang="en-US" altLang="zh-CN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NAT 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Network Address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Translation) </a:t>
            </a:r>
            <a:r>
              <a:rPr lang="zh-CN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概念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解决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地址短缺，有效快速补救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办法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四类应用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领域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ISP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ADSL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、有线电视地址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分配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移动无线接入地址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分配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需要严格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控制访问的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网络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与防火墙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结合的应用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345" name="Object 3"/>
          <p:cNvGraphicFramePr>
            <a:graphicFrameLocks noChangeAspect="1"/>
          </p:cNvGraphicFramePr>
          <p:nvPr/>
        </p:nvGraphicFramePr>
        <p:xfrm>
          <a:off x="539552" y="3753036"/>
          <a:ext cx="7777162" cy="2314575"/>
        </p:xfrm>
        <a:graphic>
          <a:graphicData uri="http://schemas.openxmlformats.org/presentationml/2006/ole">
            <p:oleObj spid="_x0000_s57345" name="Visio" r:id="rId4" imgW="5076835" imgH="151059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764704"/>
            <a:ext cx="8497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1. 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基本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95636" y="1628800"/>
          <a:ext cx="6624638" cy="3635375"/>
        </p:xfrm>
        <a:graphic>
          <a:graphicData uri="http://schemas.openxmlformats.org/presentationml/2006/ole">
            <p:oleObj spid="_x0000_s55297" name="Visio" r:id="rId4" imgW="4487088" imgH="2458936" progId="Visio.Drawing.11">
              <p:embed/>
            </p:oleObj>
          </a:graphicData>
        </a:graphic>
      </p:graphicFrame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599892" y="5265204"/>
            <a:ext cx="214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NAT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技术的结构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764704"/>
            <a:ext cx="8497639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的工作原理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“一对一”（静态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cs typeface="Times New Roman" pitchFamily="18" charset="0"/>
              </a:rPr>
              <a:t>“多对多”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（动态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） 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49" name="Object 3"/>
          <p:cNvGraphicFramePr>
            <a:graphicFrameLocks noChangeAspect="1"/>
          </p:cNvGraphicFramePr>
          <p:nvPr/>
        </p:nvGraphicFramePr>
        <p:xfrm>
          <a:off x="647564" y="2420888"/>
          <a:ext cx="7613650" cy="3995737"/>
        </p:xfrm>
        <a:graphic>
          <a:graphicData uri="http://schemas.openxmlformats.org/presentationml/2006/ole">
            <p:oleObj spid="_x0000_s53249" name="Visio" r:id="rId4" imgW="5524594" imgH="2901220" progId="Visio.Drawing.11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832140" y="4041068"/>
            <a:ext cx="32403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95936" y="4041068"/>
            <a:ext cx="324036" cy="1800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936" y="5481228"/>
            <a:ext cx="324036" cy="1800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32140" y="5445224"/>
            <a:ext cx="32403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012" y="87271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像</a:t>
            </a:r>
            <a:r>
              <a:rPr lang="en-US" altLang="zh-CN" b="0" dirty="0" smtClean="0"/>
              <a:t>80, 3342, 5001</a:t>
            </a:r>
            <a:r>
              <a:rPr lang="zh-CN" altLang="en-US" b="0" dirty="0" smtClean="0"/>
              <a:t>是传输层</a:t>
            </a:r>
            <a:r>
              <a:rPr lang="en-US" altLang="zh-CN" b="0" dirty="0" smtClean="0"/>
              <a:t>TCP/</a:t>
            </a:r>
            <a:r>
              <a:rPr lang="en-US" altLang="zh-CN" b="0" dirty="0" err="1" smtClean="0"/>
              <a:t>UDP</a:t>
            </a:r>
            <a:r>
              <a:rPr lang="zh-CN" altLang="en-US" b="0" dirty="0" smtClean="0"/>
              <a:t>协议使用的端口号字段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用于在互联网范围内标识</a:t>
            </a:r>
            <a:r>
              <a:rPr lang="en-US" altLang="zh-CN" b="0" dirty="0" smtClean="0"/>
              <a:t>OS</a:t>
            </a:r>
            <a:r>
              <a:rPr lang="zh-CN" altLang="en-US" b="0" dirty="0" smtClean="0"/>
              <a:t>应用进程的类型，如</a:t>
            </a:r>
            <a:r>
              <a:rPr lang="en-US" altLang="zh-CN" b="0" dirty="0" smtClean="0"/>
              <a:t>80</a:t>
            </a:r>
            <a:r>
              <a:rPr lang="zh-CN" altLang="en-US" b="0" dirty="0" smtClean="0"/>
              <a:t>表示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 </a:t>
            </a:r>
            <a:endParaRPr lang="zh-CN" altLang="en-US" b="0" dirty="0"/>
          </a:p>
        </p:txBody>
      </p:sp>
      <p:sp>
        <p:nvSpPr>
          <p:cNvPr id="10" name="圆角矩形标注 9"/>
          <p:cNvSpPr/>
          <p:nvPr/>
        </p:nvSpPr>
        <p:spPr>
          <a:xfrm>
            <a:off x="395536" y="2168860"/>
            <a:ext cx="2232248" cy="2052228"/>
          </a:xfrm>
          <a:prstGeom prst="wedgeRoundRectCallout">
            <a:avLst>
              <a:gd name="adj1" fmla="val 70580"/>
              <a:gd name="adj2" fmla="val 4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chemeClr val="tx1"/>
                </a:solidFill>
              </a:rPr>
              <a:t>NAT</a:t>
            </a:r>
            <a:r>
              <a:rPr lang="zh-CN" altLang="en-US" b="0" dirty="0" smtClean="0">
                <a:solidFill>
                  <a:schemeClr val="tx1"/>
                </a:solidFill>
              </a:rPr>
              <a:t>软件通过维护一张源</a:t>
            </a:r>
            <a:r>
              <a:rPr lang="en-US" altLang="zh-CN" b="0" dirty="0" smtClean="0">
                <a:solidFill>
                  <a:schemeClr val="tx1"/>
                </a:solidFill>
              </a:rPr>
              <a:t>(IP</a:t>
            </a:r>
            <a:r>
              <a:rPr lang="zh-CN" altLang="en-US" b="0" dirty="0" smtClean="0">
                <a:solidFill>
                  <a:schemeClr val="tx1"/>
                </a:solidFill>
              </a:rPr>
              <a:t>地址</a:t>
            </a:r>
            <a:r>
              <a:rPr lang="en-US" altLang="zh-CN" b="0" dirty="0" smtClean="0">
                <a:solidFill>
                  <a:schemeClr val="tx1"/>
                </a:solidFill>
              </a:rPr>
              <a:t>,</a:t>
            </a:r>
            <a:r>
              <a:rPr lang="zh-CN" altLang="en-US" b="0" dirty="0" smtClean="0">
                <a:solidFill>
                  <a:schemeClr val="tx1"/>
                </a:solidFill>
              </a:rPr>
              <a:t>端口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  <a:r>
              <a:rPr lang="zh-CN" altLang="en-US" b="0" dirty="0" smtClean="0">
                <a:solidFill>
                  <a:schemeClr val="tx1"/>
                </a:solidFill>
              </a:rPr>
              <a:t>到目的</a:t>
            </a:r>
            <a:r>
              <a:rPr lang="en-US" altLang="zh-CN" b="0" dirty="0" smtClean="0">
                <a:solidFill>
                  <a:schemeClr val="tx1"/>
                </a:solidFill>
              </a:rPr>
              <a:t>(IP</a:t>
            </a:r>
            <a:r>
              <a:rPr lang="zh-CN" altLang="en-US" b="0" dirty="0" smtClean="0">
                <a:solidFill>
                  <a:schemeClr val="tx1"/>
                </a:solidFill>
              </a:rPr>
              <a:t>地址</a:t>
            </a:r>
            <a:r>
              <a:rPr lang="en-US" altLang="zh-CN" b="0" dirty="0" smtClean="0">
                <a:solidFill>
                  <a:schemeClr val="tx1"/>
                </a:solidFill>
              </a:rPr>
              <a:t>,</a:t>
            </a:r>
            <a:r>
              <a:rPr lang="zh-CN" altLang="en-US" b="0" dirty="0" smtClean="0">
                <a:solidFill>
                  <a:schemeClr val="tx1"/>
                </a:solidFill>
              </a:rPr>
              <a:t>端口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  <a:r>
              <a:rPr lang="zh-CN" altLang="en-US" b="0" dirty="0" smtClean="0">
                <a:solidFill>
                  <a:schemeClr val="tx1"/>
                </a:solidFill>
              </a:rPr>
              <a:t>的转换表</a:t>
            </a:r>
            <a:r>
              <a:rPr lang="en-US" altLang="zh-CN" b="0" dirty="0" smtClean="0">
                <a:solidFill>
                  <a:schemeClr val="tx1"/>
                </a:solidFill>
              </a:rPr>
              <a:t>,</a:t>
            </a:r>
            <a:r>
              <a:rPr lang="zh-CN" altLang="en-US" b="0" dirty="0" smtClean="0">
                <a:solidFill>
                  <a:schemeClr val="tx1"/>
                </a:solidFill>
              </a:rPr>
              <a:t>就可以完成互联网</a:t>
            </a:r>
            <a:r>
              <a:rPr lang="en-US" altLang="zh-CN" b="0" dirty="0" smtClean="0">
                <a:solidFill>
                  <a:schemeClr val="tx1"/>
                </a:solidFill>
              </a:rPr>
              <a:t>IP</a:t>
            </a:r>
            <a:r>
              <a:rPr lang="zh-CN" altLang="en-US" b="0" dirty="0" smtClean="0">
                <a:solidFill>
                  <a:schemeClr val="tx1"/>
                </a:solidFill>
              </a:rPr>
              <a:t>数据报到专用网</a:t>
            </a:r>
            <a:r>
              <a:rPr lang="en-US" altLang="zh-CN" b="0" dirty="0" smtClean="0">
                <a:solidFill>
                  <a:schemeClr val="tx1"/>
                </a:solidFill>
              </a:rPr>
              <a:t>IP</a:t>
            </a:r>
            <a:r>
              <a:rPr lang="zh-CN" altLang="en-US" b="0" dirty="0" smtClean="0">
                <a:solidFill>
                  <a:schemeClr val="tx1"/>
                </a:solidFill>
              </a:rPr>
              <a:t>数据报的内容转发</a:t>
            </a:r>
            <a:endParaRPr lang="zh-CN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7524" y="800708"/>
            <a:ext cx="8497639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评价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违反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地址结构模型设计原则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地址结构基础是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均标识一个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网络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接入）</a:t>
            </a:r>
            <a:endParaRPr lang="en-US" altLang="zh-CN" sz="20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NAT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需要额外增加一个端口信息，并通过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NAT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转换表完成标识一个网络接入</a:t>
            </a:r>
            <a:endParaRPr lang="en-US" altLang="zh-CN" sz="20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由无连接变成有连接（维持专用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公用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、端口号映射关系，互联网变脆弱）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破坏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TCP/IP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分层结构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原则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（修改分组头）</a:t>
            </a:r>
            <a:endParaRPr lang="en-US" altLang="zh-CN" sz="20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</a:t>
            </a:r>
            <a:r>
              <a:rPr lang="en-US" altLang="zh-CN" sz="2000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P2P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应用实现带来困难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（破坏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语音共享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机制）</a:t>
            </a:r>
            <a:endParaRPr lang="en-US" altLang="zh-CN" sz="20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高层协议安全性有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影响</a:t>
            </a:r>
            <a:endParaRPr lang="zh-CN" altLang="zh-CN" sz="20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1520" y="764704"/>
            <a:ext cx="849763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 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</a:t>
            </a:r>
            <a:r>
              <a:rPr lang="en-US" altLang="zh-CN" sz="2000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P2P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应用实现带来困难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（破坏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zh-CN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语音共享</a:t>
            </a:r>
            <a:r>
              <a:rPr lang="zh-CN" altLang="en-US" sz="20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机制）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试查阅资料给出具体原因。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存在实现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NAT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功能的开源纯软件产品吗？</a:t>
            </a: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26076</TotalTime>
  <Words>311</Words>
  <Application>Microsoft Office PowerPoint</Application>
  <PresentationFormat>全屏显示(4:3)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回顾</vt:lpstr>
      <vt:lpstr>Visio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1634</cp:revision>
  <dcterms:created xsi:type="dcterms:W3CDTF">2014-05-03T04:50:23Z</dcterms:created>
  <dcterms:modified xsi:type="dcterms:W3CDTF">2019-03-11T00:08:18Z</dcterms:modified>
</cp:coreProperties>
</file>