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58" r:id="rId1"/>
  </p:sldMasterIdLst>
  <p:notesMasterIdLst>
    <p:notesMasterId r:id="rId33"/>
  </p:notesMasterIdLst>
  <p:handoutMasterIdLst>
    <p:handoutMasterId r:id="rId34"/>
  </p:handoutMasterIdLst>
  <p:sldIdLst>
    <p:sldId id="335" r:id="rId2"/>
    <p:sldId id="336" r:id="rId3"/>
    <p:sldId id="337" r:id="rId4"/>
    <p:sldId id="339" r:id="rId5"/>
    <p:sldId id="340" r:id="rId6"/>
    <p:sldId id="343" r:id="rId7"/>
    <p:sldId id="341" r:id="rId8"/>
    <p:sldId id="344" r:id="rId9"/>
    <p:sldId id="342" r:id="rId10"/>
    <p:sldId id="345" r:id="rId11"/>
    <p:sldId id="346" r:id="rId12"/>
    <p:sldId id="347" r:id="rId13"/>
    <p:sldId id="338" r:id="rId14"/>
    <p:sldId id="348" r:id="rId15"/>
    <p:sldId id="349" r:id="rId16"/>
    <p:sldId id="355" r:id="rId17"/>
    <p:sldId id="354" r:id="rId18"/>
    <p:sldId id="356" r:id="rId19"/>
    <p:sldId id="357" r:id="rId20"/>
    <p:sldId id="358" r:id="rId21"/>
    <p:sldId id="359" r:id="rId22"/>
    <p:sldId id="360" r:id="rId23"/>
    <p:sldId id="350" r:id="rId24"/>
    <p:sldId id="361" r:id="rId25"/>
    <p:sldId id="351" r:id="rId26"/>
    <p:sldId id="352" r:id="rId27"/>
    <p:sldId id="362" r:id="rId28"/>
    <p:sldId id="353" r:id="rId29"/>
    <p:sldId id="363" r:id="rId30"/>
    <p:sldId id="364" r:id="rId31"/>
    <p:sldId id="365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2" clrIdx="0"/>
  <p:cmAuthor id="2" name="Wisdom Tsou" initials="" lastIdx="3" clrIdx="1"/>
  <p:cmAuthor id="3" name="Lu WANG" initials="LW" lastIdx="5" clrIdx="2">
    <p:extLst>
      <p:ext uri="{19B8F6BF-5375-455C-9EA6-DF929625EA0E}">
        <p15:presenceInfo xmlns:p15="http://schemas.microsoft.com/office/powerpoint/2012/main" userId="25ea39ace75ee5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97"/>
    <a:srgbClr val="AF0634"/>
    <a:srgbClr val="CCFFFF"/>
    <a:srgbClr val="FF5050"/>
    <a:srgbClr val="FF3399"/>
    <a:srgbClr val="EAEAEA"/>
    <a:srgbClr val="000000"/>
    <a:srgbClr val="1B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81315" autoAdjust="0"/>
  </p:normalViewPr>
  <p:slideViewPr>
    <p:cSldViewPr>
      <p:cViewPr varScale="1">
        <p:scale>
          <a:sx n="70" d="100"/>
          <a:sy n="70" d="100"/>
        </p:scale>
        <p:origin x="627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CDEC757-ED0C-448B-97BB-225F961822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46E28B-0DC5-426C-8AFD-6D20658FDC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B176DE-E2A0-445A-A07B-98CED7153BCE}" type="datetimeFigureOut">
              <a:rPr lang="zh-CN" altLang="en-US"/>
              <a:pPr>
                <a:defRPr/>
              </a:pPr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6E70-5C75-4110-B8F4-FB3A70AEC5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71C67-7EF7-42EC-BD27-1CEE1B20C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311DE8-E6E0-419C-84B5-D6B316F04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6C574A-3F7F-496E-BD5A-487D80980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BB9507-D2C3-4649-9085-8B65913A59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0750DBC-F318-42B9-8CB5-074ADE19A8A6}" type="datetimeFigureOut">
              <a:rPr lang="zh-CN" altLang="en-US"/>
              <a:pPr>
                <a:defRPr/>
              </a:pPr>
              <a:t>2020/3/1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D961FCE-E9EB-4E71-9294-4824C5811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EBAFF4F-718A-4200-BC72-97FEC4DE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CBE88-50F0-41B8-AF9F-63202783FA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881C2-C5AA-4B4D-B2C1-92A9D8ECF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3E8C68-2FB9-4473-B76B-BC3B9587E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7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>
            <a:extLst>
              <a:ext uri="{FF2B5EF4-FFF2-40B4-BE49-F238E27FC236}">
                <a16:creationId xmlns:a16="http://schemas.microsoft.com/office/drawing/2014/main" id="{4B85EFCC-FB72-482D-9011-7F8007254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0">
            <a:extLst>
              <a:ext uri="{FF2B5EF4-FFF2-40B4-BE49-F238E27FC236}">
                <a16:creationId xmlns:a16="http://schemas.microsoft.com/office/drawing/2014/main" id="{9130BC23-3B3E-4822-A526-5B5F3784A4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E1B22D-5788-4C0D-B8AD-D4D04D7C92EB}"/>
              </a:ext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5" name="图片 13">
            <a:extLst>
              <a:ext uri="{FF2B5EF4-FFF2-40B4-BE49-F238E27FC236}">
                <a16:creationId xmlns:a16="http://schemas.microsoft.com/office/drawing/2014/main" id="{19C6D927-6302-4BA4-95AC-EAF79218E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BB31C3E0-BD10-47C8-A5FD-089A010D4ABA}"/>
              </a:ext>
            </a:extLst>
          </p:cNvPr>
          <p:cNvCxnSpPr>
            <a:cxnSpLocks/>
          </p:cNvCxnSpPr>
          <p:nvPr userDrawn="1"/>
        </p:nvCxnSpPr>
        <p:spPr>
          <a:xfrm>
            <a:off x="250825" y="1268413"/>
            <a:ext cx="849788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66B172-84C2-4BB6-8249-403C24F1CB2A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5C4CC7-E85A-45CC-BCBE-FA62743B4B8D}"/>
              </a:ext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663B67E8-4D96-4BF0-9300-B1420A51FAE3}"/>
              </a:ext>
            </a:extLst>
          </p:cNvPr>
          <p:cNvSpPr txBox="1">
            <a:spLocks/>
          </p:cNvSpPr>
          <p:nvPr/>
        </p:nvSpPr>
        <p:spPr bwMode="auto">
          <a:xfrm>
            <a:off x="1116013" y="908050"/>
            <a:ext cx="7416427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215978"/>
                </a:solidFill>
              </a:rPr>
              <a:t>             </a:t>
            </a:r>
            <a:r>
              <a:rPr lang="zh-CN" altLang="zh-CN" sz="2400" dirty="0">
                <a:solidFill>
                  <a:srgbClr val="215978"/>
                </a:solidFill>
              </a:rPr>
              <a:t>第</a:t>
            </a:r>
            <a:r>
              <a:rPr lang="en-US" altLang="zh-CN" sz="2400" dirty="0">
                <a:solidFill>
                  <a:srgbClr val="215978"/>
                </a:solidFill>
              </a:rPr>
              <a:t>6</a:t>
            </a:r>
            <a:r>
              <a:rPr lang="zh-CN" altLang="zh-CN" sz="2400" dirty="0">
                <a:solidFill>
                  <a:srgbClr val="215978"/>
                </a:solidFill>
              </a:rPr>
              <a:t>章 </a:t>
            </a:r>
            <a:r>
              <a:rPr lang="zh-CN" altLang="en-US" sz="2400" dirty="0">
                <a:solidFill>
                  <a:srgbClr val="215978"/>
                </a:solidFill>
              </a:rPr>
              <a:t>数据通信与物理层协议</a:t>
            </a:r>
            <a:endParaRPr lang="zh-CN" altLang="zh-CN" sz="2400" dirty="0">
              <a:solidFill>
                <a:srgbClr val="215978"/>
              </a:solidFill>
            </a:endParaRPr>
          </a:p>
        </p:txBody>
      </p:sp>
      <p:pic>
        <p:nvPicPr>
          <p:cNvPr id="9" name="Picture 3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60657"/>
          <a:stretch/>
        </p:blipFill>
        <p:spPr bwMode="auto">
          <a:xfrm>
            <a:off x="3851919" y="836712"/>
            <a:ext cx="2340731" cy="53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419872" y="4797152"/>
            <a:ext cx="3168352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569660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脉冲编码调制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5683" y="1484784"/>
            <a:ext cx="8242781" cy="1224136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8162729" cy="109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模拟信号数字化 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如语音、图像数字化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采样、量化、编码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0">
              <a:lnSpc>
                <a:spcPct val="150000"/>
              </a:lnSpc>
            </a:pP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50825" y="3141663"/>
          <a:ext cx="8724900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Visio" r:id="rId3" imgW="5118100" imgH="1231900" progId="Visio.Drawing.11">
                  <p:embed/>
                </p:oleObj>
              </mc:Choice>
              <mc:Fallback>
                <p:oleObj name="Visio" r:id="rId3" imgW="5118100" imgH="1231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141663"/>
                        <a:ext cx="8724900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0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569660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脉冲编码调制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5683" y="1484784"/>
            <a:ext cx="8242781" cy="1224136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9019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采样：每隔一段时间，取模拟信号电平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采样率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  =  1/T ≥ 2B (B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：信道带宽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Nyquist Sample Theorem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0">
              <a:lnSpc>
                <a:spcPct val="150000"/>
              </a:lnSpc>
            </a:pP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1F6FB"/>
              </a:clrFrom>
              <a:clrTo>
                <a:srgbClr val="F1F6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54864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30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569660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脉冲编码调制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5683" y="1484784"/>
            <a:ext cx="8314789" cy="864096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9019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量化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编码</a:t>
            </a:r>
          </a:p>
          <a:p>
            <a:pPr marL="292100" lvl="1" indent="0">
              <a:lnSpc>
                <a:spcPct val="150000"/>
              </a:lnSpc>
            </a:pP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68313" y="2420938"/>
          <a:ext cx="8247062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Visio" r:id="rId3" imgW="6578600" imgH="2527300" progId="Visio.Drawing.11">
                  <p:embed/>
                </p:oleObj>
              </mc:Choice>
              <mc:Fallback>
                <p:oleObj name="Visio" r:id="rId3" imgW="6578600" imgH="25273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20938"/>
                        <a:ext cx="8247062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14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 bwMode="auto">
          <a:xfrm>
            <a:off x="215106" y="634207"/>
            <a:ext cx="8713788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小结：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B7647A-7F64-4AF5-89AC-674124F9D9B4}"/>
              </a:ext>
            </a:extLst>
          </p:cNvPr>
          <p:cNvSpPr/>
          <p:nvPr/>
        </p:nvSpPr>
        <p:spPr>
          <a:xfrm>
            <a:off x="251520" y="1484784"/>
            <a:ext cx="8568952" cy="3502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物理处于网络体系结构最底层，向数据链路层提供比特流传输服务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物理层主要功能：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 物理连接的建立 、维护与释放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 比特流传输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物理层上的数据是以信号的方式进行传输的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数字信号：非归零码为代码，以曼彻斯特编码，差分曼彻斯特编码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模拟信号：移幅键控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ASK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、移频键控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FSK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和移相键控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PSK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模拟信号转数字信号：脉冲编码调制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03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764704"/>
            <a:ext cx="2031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数据通信系统结构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23850" y="2349500"/>
          <a:ext cx="850582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Visio" r:id="rId3" imgW="5613400" imgH="1701800" progId="Visio.Drawing.11">
                  <p:embed/>
                </p:oleObj>
              </mc:Choice>
              <mc:Fallback>
                <p:oleObj name="Visio" r:id="rId3" imgW="5613400" imgH="1701800" progId="Visio.Drawing.11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349500"/>
                        <a:ext cx="8505825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63" y="4797152"/>
            <a:ext cx="1110847" cy="709714"/>
          </a:xfrm>
          <a:prstGeom prst="rect">
            <a:avLst/>
          </a:prstGeom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3905250" y="5421313"/>
            <a:ext cx="1260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在通信线路上</a:t>
            </a:r>
            <a:endParaRPr lang="en-US" altLang="zh-CN" sz="120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传输的模拟型号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09929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262158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数据传输速率的定义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393" y="1772816"/>
            <a:ext cx="8039071" cy="4104456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755576" y="1772816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数据传输速率：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S=1/T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发送每个比特所需时间），网络系统重要标志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每秒传输数据代码比特数（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bit/s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bps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注意几点：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指节点向传输介质发送数据速率，即为发送速率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计算速率使用十进制，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1kbps = 1000bps ≠ 1024bps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（存储计算用二进制）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比特率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（波特）：用于模拟信号传输（每秒载波调制变化数，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1/s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数据传输速率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bps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）、波特率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baud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）关系</a:t>
            </a:r>
          </a:p>
          <a:p>
            <a:pPr marL="0" indent="0">
              <a:lnSpc>
                <a:spcPct val="150000"/>
              </a:lnSpc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7904" y="5139271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B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</a:rPr>
              <a:t>·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9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262158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信道带宽与香农定理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393" y="1772816"/>
            <a:ext cx="8183087" cy="2448272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755576" y="1772816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香农定理：在有随机热噪声信道中传输数据信号，传输速率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Rmax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为：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en-US" altLang="zh-CN" sz="1600" b="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600" b="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16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sz="1600" b="0" i="1" dirty="0">
                <a:solidFill>
                  <a:schemeClr val="tx2"/>
                </a:solidFill>
                <a:latin typeface="Times New Roman" panose="02020603050405020304" pitchFamily="18" charset="0"/>
              </a:rPr>
              <a:t>·</a:t>
            </a:r>
            <a:r>
              <a:rPr lang="en-US" altLang="zh-CN" sz="16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1600" b="0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(1+S/N)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endParaRPr lang="zh-CN" altLang="ja-JP" sz="16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：信道带宽（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Hz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）、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S/N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：信噪比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香农定理给出有限带宽、有热噪声信道的最大传输速率极限值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最大传输速率与带宽之间存在明确关系，可以用“带宽”表示“传输速率”</a:t>
            </a:r>
          </a:p>
          <a:p>
            <a:pPr marL="0" indent="0">
              <a:lnSpc>
                <a:spcPct val="150000"/>
              </a:lnSpc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569660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数据通信方式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393" y="1772816"/>
            <a:ext cx="7967063" cy="1368152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755576" y="1772816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数据各位在数据线上的发送方式：串行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并行通信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允许的传输方向：单工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半双工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全双工通信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同步方案的不同：同步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异步通信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4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319866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串行通信与并行通信 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50825" y="2779713"/>
          <a:ext cx="8642350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Visio" r:id="rId3" imgW="6451600" imgH="2273300" progId="Visio.Drawing.11">
                  <p:embed/>
                </p:oleObj>
              </mc:Choice>
              <mc:Fallback>
                <p:oleObj name="Visio" r:id="rId3" imgW="6451600" imgH="2273300" progId="Visio.Drawing.11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779713"/>
                        <a:ext cx="8642350" cy="304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709393" y="1772816"/>
            <a:ext cx="8111079" cy="936104"/>
            <a:chOff x="709393" y="1772816"/>
            <a:chExt cx="7725216" cy="1487272"/>
          </a:xfrm>
        </p:grpSpPr>
        <p:sp>
          <p:nvSpPr>
            <p:cNvPr id="11" name="矩形 10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 形 11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 形 12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755576" y="1772816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串行通信：收发双方建立一条信道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并行通信：收发双方建立多条信道</a:t>
            </a:r>
          </a:p>
          <a:p>
            <a:pPr marL="0" indent="0">
              <a:lnSpc>
                <a:spcPct val="150000"/>
              </a:lnSpc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954655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单工、半双工、全双工通信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1403350" y="2276475"/>
          <a:ext cx="5545138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Visio" r:id="rId3" imgW="3441700" imgH="2349500" progId="Visio.Drawing.11">
                  <p:embed/>
                </p:oleObj>
              </mc:Choice>
              <mc:Fallback>
                <p:oleObj name="Visio" r:id="rId3" imgW="3441700" imgH="2349500" progId="Visio.Drawing.11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76475"/>
                        <a:ext cx="5545138" cy="380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00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1772816"/>
            <a:ext cx="7632848" cy="3528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 形 3"/>
          <p:cNvSpPr/>
          <p:nvPr/>
        </p:nvSpPr>
        <p:spPr>
          <a:xfrm rot="5400000">
            <a:off x="673152" y="1809059"/>
            <a:ext cx="334687" cy="262206"/>
          </a:xfrm>
          <a:prstGeom prst="corner">
            <a:avLst>
              <a:gd name="adj1" fmla="val 26554"/>
              <a:gd name="adj2" fmla="val 21879"/>
            </a:avLst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6200000">
            <a:off x="8150625" y="5061535"/>
            <a:ext cx="305762" cy="262206"/>
          </a:xfrm>
          <a:prstGeom prst="corner">
            <a:avLst>
              <a:gd name="adj1" fmla="val 30609"/>
              <a:gd name="adj2" fmla="val 23906"/>
            </a:avLst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755576" y="1772816"/>
            <a:ext cx="763284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物理层提供的服务：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处于网络体系结构最底层，向数据链路层提供</a:t>
            </a:r>
            <a:r>
              <a:rPr lang="zh-CN" altLang="en-US" sz="1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比特流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传输服务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数据链路通过物理层接口传送比特流数据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将比特流进行编码，信号通过传输介质传输给下一个节点物理层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物理层主要功能：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物理连接建立 、维护与释放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比特流传输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764704"/>
            <a:ext cx="2031325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物理层的主要功能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同步传输、异步传输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55650" y="2708275"/>
          <a:ext cx="7826375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Visio" r:id="rId3" imgW="5981700" imgH="1879600" progId="Visio.Drawing.11">
                  <p:embed/>
                </p:oleObj>
              </mc:Choice>
              <mc:Fallback>
                <p:oleObj name="Visio" r:id="rId3" imgW="5981700" imgH="1879600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08275"/>
                        <a:ext cx="7826375" cy="244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16"/>
          <p:cNvSpPr>
            <a:spLocks noChangeArrowheads="1"/>
          </p:cNvSpPr>
          <p:nvPr/>
        </p:nvSpPr>
        <p:spPr bwMode="auto">
          <a:xfrm>
            <a:off x="1476375" y="5373688"/>
            <a:ext cx="7127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同步传输工作原理</a:t>
            </a:r>
            <a:r>
              <a:rPr lang="en-US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      </a:t>
            </a:r>
            <a:r>
              <a:rPr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异步传输工作原理</a:t>
            </a:r>
          </a:p>
        </p:txBody>
      </p:sp>
    </p:spTree>
    <p:extLst>
      <p:ext uri="{BB962C8B-B14F-4D97-AF65-F5344CB8AC3E}">
        <p14:creationId xmlns:p14="http://schemas.microsoft.com/office/powerpoint/2010/main" val="367485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107996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传输介质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3" y="1484784"/>
            <a:ext cx="7848871" cy="1872208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有线传输介质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双绞线、同轴电缆、光纤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无线传输介质：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无线电波、红外线、微波、卫星等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B2A9516C-8E21-431E-8D06-7B54B0CDC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1"/>
          <a:stretch/>
        </p:blipFill>
        <p:spPr bwMode="auto">
          <a:xfrm>
            <a:off x="683568" y="4188164"/>
            <a:ext cx="507682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Image result for wireless communication images">
            <a:extLst>
              <a:ext uri="{FF2B5EF4-FFF2-40B4-BE49-F238E27FC236}">
                <a16:creationId xmlns:a16="http://schemas.microsoft.com/office/drawing/2014/main" id="{58E40FE3-5DFF-4368-A861-F89CB86AD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374" y="3712906"/>
            <a:ext cx="21621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8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877163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双绞线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3" y="1484784"/>
            <a:ext cx="7848871" cy="864716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非屏蔽双绞线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屏蔽双绞线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259632" y="2420888"/>
          <a:ext cx="6080125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Visio" r:id="rId3" imgW="4102100" imgH="2578100" progId="Visio.Drawing.11">
                  <p:embed/>
                </p:oleObj>
              </mc:Choice>
              <mc:Fallback>
                <p:oleObj name="Visio" r:id="rId3" imgW="4102100" imgH="2578100" progId="Visio.Drawing.11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420888"/>
                        <a:ext cx="6080125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107996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同轴电缆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3" y="1484784"/>
            <a:ext cx="8280919" cy="1185053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基带同轴：仅用于数字信号传输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宽带同轴：用于数字信号和模拟信号传输（频分多路复用）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684213" y="3716338"/>
          <a:ext cx="73215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Visio" r:id="rId3" imgW="4356100" imgH="901700" progId="Visio.Drawing.11">
                  <p:embed/>
                </p:oleObj>
              </mc:Choice>
              <mc:Fallback>
                <p:oleObj name="Visio" r:id="rId3" imgW="4356100" imgH="901700" progId="Visio.Drawing.11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16338"/>
                        <a:ext cx="732155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55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646331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光纤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74875" y="1628775"/>
          <a:ext cx="4032250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Visio" r:id="rId3" imgW="4025900" imgH="2501900" progId="Visio.Drawing.11">
                  <p:embed/>
                </p:oleObj>
              </mc:Choice>
              <mc:Fallback>
                <p:oleObj name="Visio" r:id="rId3" imgW="4025900" imgH="2501900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1628775"/>
                        <a:ext cx="4032250" cy="250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19"/>
          <p:cNvSpPr>
            <a:spLocks noChangeArrowheads="1"/>
          </p:cNvSpPr>
          <p:nvPr/>
        </p:nvSpPr>
        <p:spPr bwMode="auto">
          <a:xfrm>
            <a:off x="2916238" y="4149725"/>
            <a:ext cx="2262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光纤结构与传输原理</a:t>
            </a:r>
          </a:p>
        </p:txBody>
      </p:sp>
      <p:graphicFrame>
        <p:nvGraphicFramePr>
          <p:cNvPr id="6" name="对象 2"/>
          <p:cNvGraphicFramePr>
            <a:graphicFrameLocks noChangeAspect="1"/>
          </p:cNvGraphicFramePr>
          <p:nvPr/>
        </p:nvGraphicFramePr>
        <p:xfrm>
          <a:off x="773113" y="4554538"/>
          <a:ext cx="75977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Visio" r:id="rId5" imgW="5727700" imgH="939800" progId="Visio.Drawing.11">
                  <p:embed/>
                </p:oleObj>
              </mc:Choice>
              <mc:Fallback>
                <p:oleObj name="Visio" r:id="rId5" imgW="5727700" imgH="939800" progId="Visio.Drawing.11">
                  <p:embed/>
                  <p:pic>
                    <p:nvPicPr>
                      <p:cNvPr id="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4554538"/>
                        <a:ext cx="759777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3260725" y="5835650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光纤传输系统结构</a:t>
            </a:r>
          </a:p>
        </p:txBody>
      </p:sp>
    </p:spTree>
    <p:extLst>
      <p:ext uri="{BB962C8B-B14F-4D97-AF65-F5344CB8AC3E}">
        <p14:creationId xmlns:p14="http://schemas.microsoft.com/office/powerpoint/2010/main" val="3217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26215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电磁波谱与移动通信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008063" y="1989138"/>
          <a:ext cx="71278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Visio" r:id="rId3" imgW="5308600" imgH="2679700" progId="Visio.Drawing.11">
                  <p:embed/>
                </p:oleObj>
              </mc:Choice>
              <mc:Fallback>
                <p:oleObj name="Visio" r:id="rId3" imgW="5308600" imgH="2679700" progId="Visio.Drawing.11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989138"/>
                        <a:ext cx="71278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569660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蜂窝移动通信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3" y="1484784"/>
            <a:ext cx="8280919" cy="1944216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第一代移动通信（模拟方式），语音信息以模拟信号传输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第二代移动通信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2G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（数字方式），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GSM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TDMA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等数字制式，手机接入互联网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第三代移动通信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3G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，实现互联网无缝漫游，处理音乐、图像、视频、网页浏览，电子商务活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第四代移动通信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，高速上网，已经商用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014862"/>
              </p:ext>
            </p:extLst>
          </p:nvPr>
        </p:nvGraphicFramePr>
        <p:xfrm>
          <a:off x="3347864" y="3627351"/>
          <a:ext cx="3311525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Visio" r:id="rId3" imgW="1384300" imgH="1168400" progId="Visio.Drawing.11">
                  <p:embed/>
                </p:oleObj>
              </mc:Choice>
              <mc:Fallback>
                <p:oleObj name="Visio" r:id="rId3" imgW="1384300" imgH="1168400" progId="Visio.Drawing.11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627351"/>
                        <a:ext cx="3311525" cy="278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8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 bwMode="auto">
          <a:xfrm>
            <a:off x="215106" y="634207"/>
            <a:ext cx="8713788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多路复用技术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1"/>
          <p:cNvGraphicFramePr>
            <a:graphicFrameLocks noChangeAspect="1"/>
          </p:cNvGraphicFramePr>
          <p:nvPr/>
        </p:nvGraphicFramePr>
        <p:xfrm>
          <a:off x="1341437" y="1823244"/>
          <a:ext cx="6461125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Visio" r:id="rId3" imgW="4470400" imgH="2552700" progId="Visio.Drawing.11">
                  <p:embed/>
                </p:oleObj>
              </mc:Choice>
              <mc:Fallback>
                <p:oleObj name="Visio" r:id="rId3" imgW="4470400" imgH="2552700" progId="Visio.Drawing.11">
                  <p:embed/>
                  <p:pic>
                    <p:nvPicPr>
                      <p:cNvPr id="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7" y="1823244"/>
                        <a:ext cx="6461125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5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107996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时分复用</a:t>
            </a:r>
          </a:p>
        </p:txBody>
      </p:sp>
      <p:graphicFrame>
        <p:nvGraphicFramePr>
          <p:cNvPr id="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219702"/>
              </p:ext>
            </p:extLst>
          </p:nvPr>
        </p:nvGraphicFramePr>
        <p:xfrm>
          <a:off x="556255" y="3279885"/>
          <a:ext cx="780097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Visio" r:id="rId3" imgW="7353300" imgH="2311400" progId="Visio.Drawing.11">
                  <p:embed/>
                </p:oleObj>
              </mc:Choice>
              <mc:Fallback>
                <p:oleObj name="Visio" r:id="rId3" imgW="7353300" imgH="2311400" progId="Visio.Drawing.11">
                  <p:embed/>
                  <p:pic>
                    <p:nvPicPr>
                      <p:cNvPr id="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55" y="3279885"/>
                        <a:ext cx="7800975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539553" y="1484784"/>
            <a:ext cx="8280919" cy="1008112"/>
            <a:chOff x="709393" y="1772816"/>
            <a:chExt cx="7725216" cy="1487272"/>
          </a:xfrm>
        </p:grpSpPr>
        <p:sp>
          <p:nvSpPr>
            <p:cNvPr id="6" name="矩形 5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 形 8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以信道传输时间作为分割对象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每个用户分得一个时间片</a:t>
            </a:r>
          </a:p>
        </p:txBody>
      </p:sp>
    </p:spTree>
    <p:extLst>
      <p:ext uri="{BB962C8B-B14F-4D97-AF65-F5344CB8AC3E}">
        <p14:creationId xmlns:p14="http://schemas.microsoft.com/office/powerpoint/2010/main" val="208767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107996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时分复用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39553" y="1484784"/>
            <a:ext cx="8208911" cy="1368152"/>
            <a:chOff x="709393" y="1772816"/>
            <a:chExt cx="7725216" cy="1487272"/>
          </a:xfrm>
        </p:grpSpPr>
        <p:sp>
          <p:nvSpPr>
            <p:cNvPr id="6" name="矩形 5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 形 8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在一条通信线路上设置多个信道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每个信道中心频率不同，各信道频率范围互不重叠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一条通信线路可以同时传输多路信号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584325" y="3429000"/>
          <a:ext cx="5975350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Visio" r:id="rId3" imgW="5207000" imgH="2857500" progId="Visio.Drawing.11">
                  <p:embed/>
                </p:oleObj>
              </mc:Choice>
              <mc:Fallback>
                <p:oleObj name="Visio" r:id="rId3" imgW="5207000" imgH="2857500" progId="Visio.Drawing.11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429000"/>
                        <a:ext cx="5975350" cy="309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6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031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物理层的接口特性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393" y="1772816"/>
            <a:ext cx="7967063" cy="2088232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755576" y="1772816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接口特性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机械特性：指明物理接口的形状、尺寸、引脚数、排列等等。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电子特性：指明物理层接口电缆的各条线上出现的电压的范围。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功能特性：指明某条线上出现的某一电平的电压表表示种意义。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规范特性：指明对于不同功能的各种可能事件的出现顺序。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6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107996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码分复用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429000"/>
            <a:ext cx="50038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539553" y="1484784"/>
            <a:ext cx="8208911" cy="1368152"/>
            <a:chOff x="709393" y="1772816"/>
            <a:chExt cx="7725216" cy="1487272"/>
          </a:xfrm>
        </p:grpSpPr>
        <p:sp>
          <p:nvSpPr>
            <p:cNvPr id="6" name="矩形 5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 形 8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利用正交码实现多路复用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每个用户分配一个码片（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）进行传输，各个码型互不重叠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既共享信道的频率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也共享时间</a:t>
            </a:r>
          </a:p>
        </p:txBody>
      </p:sp>
    </p:spTree>
    <p:extLst>
      <p:ext uri="{BB962C8B-B14F-4D97-AF65-F5344CB8AC3E}">
        <p14:creationId xmlns:p14="http://schemas.microsoft.com/office/powerpoint/2010/main" val="114197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4"/>
          <p:cNvSpPr txBox="1">
            <a:spLocks/>
          </p:cNvSpPr>
          <p:nvPr/>
        </p:nvSpPr>
        <p:spPr bwMode="auto">
          <a:xfrm>
            <a:off x="215106" y="634207"/>
            <a:ext cx="8713788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小结：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00025" lvl="1" indent="0" eaLnBrk="1" hangingPunct="1">
              <a:lnSpc>
                <a:spcPct val="150000"/>
              </a:lnSpc>
              <a:buNone/>
            </a:pPr>
            <a:endParaRPr lang="zh-CN" altLang="en-US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D7462F-6C74-48CF-ACB5-895CE9501325}"/>
              </a:ext>
            </a:extLst>
          </p:cNvPr>
          <p:cNvSpPr/>
          <p:nvPr/>
        </p:nvSpPr>
        <p:spPr>
          <a:xfrm>
            <a:off x="323528" y="1533566"/>
            <a:ext cx="8496944" cy="4379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数据通信系统结构：源系统，传输系统，和目的系统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数据传输速率、信道带宽、香农定理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数据通信方式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数据各位在数据线上的发送方式：串行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并行通信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允许的传输方向：单工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半双工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全双工通信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同步方案的不同：同步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异步通信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传输介质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有线传输介质：双绞线、同轴电缆、光纤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无线传输介质：无线电波、红外线、微波、卫星等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多路复用：时分多路复用、频分多路复用、码分多路复用等。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4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262158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物理层的接口的特性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484784"/>
            <a:ext cx="8183087" cy="5085184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点通信线路物理层协议：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EIA-232-C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标准规定了计算机串行通信接口与调制解调器之间物理接口（机械、电气、功能、规程）具体参数与工作流程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家庭接入通过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ADSL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物理层协议（上行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下行传输速率标准、传输信号编码格式、电平、同步方式、连接接口等内容）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线缆调制解调器（有线电视线缆接入）物理层标准有：“线缆数据业务接口规范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DOCSIS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”、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IEEE802.14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物理层标准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广播通信线路物理层协议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广播通信线路：有线、无线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有线传输介质（以太网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802.3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协议）包括多个物理层协议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无线局域网（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IEEE802.11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）物理层标准：跳频扩频、直接序列扩频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无线个人区域网（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IEEE802.15.4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）物理层标准：无 线信道频段、调制方式、信号编码方式、发射与接收功率、同步方式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8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8774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数据的传输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信号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3" y="1340768"/>
            <a:ext cx="8280919" cy="2376264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272024"/>
            <a:ext cx="8181906" cy="230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信号：数据的电气或电磁表现。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分类：模拟信号，数字信号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通信系统数据：模拟数据（具有连续变化值，如音频数据）、数字数据（离散值，如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比特数）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电信：模拟信号（电平幅度连续变化）、数字信号（离散信号，比特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表示不同电平信号）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302339"/>
              </p:ext>
            </p:extLst>
          </p:nvPr>
        </p:nvGraphicFramePr>
        <p:xfrm>
          <a:off x="805956" y="3717032"/>
          <a:ext cx="7627937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3" imgW="7950200" imgH="1739900" progId="Visio.Drawing.11">
                  <p:embed/>
                </p:oleObj>
              </mc:Choice>
              <mc:Fallback>
                <p:oleObj name="Visio" r:id="rId3" imgW="7950200" imgH="1739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56" y="3717032"/>
                        <a:ext cx="7627937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956" y="5308872"/>
            <a:ext cx="4581525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24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8774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数据的传输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信号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3" y="1484784"/>
            <a:ext cx="7920879" cy="3312368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基带传输：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通过数字信道直接传输数字信号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信号的传输占据传输截至从零到最大值之间的全部频率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有线传输介质常用方法，如以太网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802.3</a:t>
            </a: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频带传输：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用调制解调器调节信号的振幅、相位或者频率来传输比特（模拟信号）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信号占据了以载波信号频率为中心的一段频带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无线传输介质常用的方法，如无线局域网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802.11</a:t>
            </a: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5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598515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数据编码技术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547756"/>
              </p:ext>
            </p:extLst>
          </p:nvPr>
        </p:nvGraphicFramePr>
        <p:xfrm>
          <a:off x="899592" y="1844824"/>
          <a:ext cx="6911975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Visio" r:id="rId3" imgW="5016500" imgH="2806700" progId="Visio.Drawing.11">
                  <p:embed/>
                </p:oleObj>
              </mc:Choice>
              <mc:Fallback>
                <p:oleObj name="Visio" r:id="rId3" imgW="5016500" imgH="28067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44824"/>
                        <a:ext cx="6911975" cy="385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90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031325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数字信号数据编码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5683" y="1484784"/>
            <a:ext cx="2266117" cy="2160240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6" y="1484784"/>
            <a:ext cx="2258072" cy="176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非归零码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曼彻斯特编码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差分曼彻斯特编码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04039" y="1711736"/>
            <a:ext cx="6385202" cy="4365088"/>
            <a:chOff x="2604039" y="1711736"/>
            <a:chExt cx="6385202" cy="4365088"/>
          </a:xfrm>
        </p:grpSpPr>
        <p:pic>
          <p:nvPicPr>
            <p:cNvPr id="9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7788" y="1711736"/>
              <a:ext cx="5851453" cy="1534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2604039" y="3511035"/>
              <a:ext cx="6385202" cy="2565789"/>
              <a:chOff x="1043608" y="2420888"/>
              <a:chExt cx="7167612" cy="3044056"/>
            </a:xfrm>
          </p:grpSpPr>
          <p:pic>
            <p:nvPicPr>
              <p:cNvPr id="12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3608" y="2924944"/>
                <a:ext cx="7124700" cy="2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2420888"/>
                <a:ext cx="6159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134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031325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模拟信号数据编码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5683" y="1484784"/>
            <a:ext cx="2160239" cy="2448272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244262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移幅键控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移频键控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移相键控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PSK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绝对调相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相对调相</a:t>
            </a:r>
          </a:p>
          <a:p>
            <a:pPr marL="292100" lvl="1" indent="0">
              <a:lnSpc>
                <a:spcPct val="150000"/>
              </a:lnSpc>
            </a:pP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138814"/>
              </p:ext>
            </p:extLst>
          </p:nvPr>
        </p:nvGraphicFramePr>
        <p:xfrm>
          <a:off x="3143985" y="1810350"/>
          <a:ext cx="6048375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Visio" r:id="rId3" imgW="5613400" imgH="3721100" progId="Visio.Drawing.11">
                  <p:embed/>
                </p:oleObj>
              </mc:Choice>
              <mc:Fallback>
                <p:oleObj name="Visio" r:id="rId3" imgW="5613400" imgH="37211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985" y="1810350"/>
                        <a:ext cx="6048375" cy="401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95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2386</TotalTime>
  <Words>1186</Words>
  <Application>Microsoft Office PowerPoint</Application>
  <PresentationFormat>全屏显示(4:3)</PresentationFormat>
  <Paragraphs>144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楷体</vt:lpstr>
      <vt:lpstr>隶书</vt:lpstr>
      <vt:lpstr>Arial</vt:lpstr>
      <vt:lpstr>Calibri</vt:lpstr>
      <vt:lpstr>Calibri Light</vt:lpstr>
      <vt:lpstr>Times New Roman</vt:lpstr>
      <vt:lpstr>Wingdings</vt:lpstr>
      <vt:lpstr>Wingdings 2</vt:lpstr>
      <vt:lpstr>回顾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Lu WANG</cp:lastModifiedBy>
  <cp:revision>1054</cp:revision>
  <dcterms:created xsi:type="dcterms:W3CDTF">2014-05-03T04:50:23Z</dcterms:created>
  <dcterms:modified xsi:type="dcterms:W3CDTF">2020-02-29T16:31:03Z</dcterms:modified>
</cp:coreProperties>
</file>