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58" r:id="rId1"/>
  </p:sldMasterIdLst>
  <p:notesMasterIdLst>
    <p:notesMasterId r:id="rId21"/>
  </p:notesMasterIdLst>
  <p:handoutMasterIdLst>
    <p:handoutMasterId r:id="rId22"/>
  </p:handout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2" clrIdx="0"/>
  <p:cmAuthor id="2" name="Wisdom Tsou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399"/>
    <a:srgbClr val="EAEAEA"/>
    <a:srgbClr val="000000"/>
    <a:srgbClr val="1B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78844" autoAdjust="0"/>
  </p:normalViewPr>
  <p:slideViewPr>
    <p:cSldViewPr>
      <p:cViewPr varScale="1">
        <p:scale>
          <a:sx n="99" d="100"/>
          <a:sy n="99" d="100"/>
        </p:scale>
        <p:origin x="25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崔 来中" userId="aea7c0388a638cdb" providerId="LiveId" clId="{B62E3B23-885C-224B-86BA-D8052D5E3B6E}"/>
    <pc:docChg chg="modSld">
      <pc:chgData name="崔 来中" userId="aea7c0388a638cdb" providerId="LiveId" clId="{B62E3B23-885C-224B-86BA-D8052D5E3B6E}" dt="2022-03-14T07:00:29.018" v="0" actId="20577"/>
      <pc:docMkLst>
        <pc:docMk/>
      </pc:docMkLst>
      <pc:sldChg chg="modNotesTx">
        <pc:chgData name="崔 来中" userId="aea7c0388a638cdb" providerId="LiveId" clId="{B62E3B23-885C-224B-86BA-D8052D5E3B6E}" dt="2022-03-14T07:00:29.018" v="0" actId="20577"/>
        <pc:sldMkLst>
          <pc:docMk/>
          <pc:sldMk cId="0" sldId="3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CDEC757-ED0C-448B-97BB-225F961822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46E28B-0DC5-426C-8AFD-6D20658FDC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B176DE-E2A0-445A-A07B-98CED7153BCE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6E70-5C75-4110-B8F4-FB3A70AEC5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71C67-7EF7-42EC-BD27-1CEE1B20C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311DE8-E6E0-419C-84B5-D6B316F04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6C574A-3F7F-496E-BD5A-487D80980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BB9507-D2C3-4649-9085-8B65913A59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0750DBC-F318-42B9-8CB5-074ADE19A8A6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D961FCE-E9EB-4E71-9294-4824C5811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EBAFF4F-718A-4200-BC72-97FEC4DE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CBE88-50F0-41B8-AF9F-63202783FA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881C2-C5AA-4B4D-B2C1-92A9D8ECF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3E8C68-2FB9-4473-B76B-BC3B9587E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今天</a:t>
            </a:r>
            <a:r>
              <a:rPr lang="zh-CN" altLang="en-US" dirty="0"/>
              <a:t>我们进入电子邮件的相关知识的学习。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在现实生活中，通过邮局寄出和收取写好的信件的过程与邮件服务有诸多相似之处。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在这个过程中，发信者首先写好信件，然后投递到邮局，邮局对信件进行分发和转送，最终送达收信人手中。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3348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图</a:t>
            </a:r>
            <a:r>
              <a:rPr lang="en-US" altLang="zh-CN" dirty="0"/>
              <a:t>4-18</a:t>
            </a:r>
            <a:r>
              <a:rPr lang="zh-CN" altLang="en-US" dirty="0"/>
              <a:t>展示了邮件报文传送中连接建立的过程。从客户端使用熟知端口号</a:t>
            </a:r>
            <a:r>
              <a:rPr lang="en-US" altLang="zh-CN" dirty="0"/>
              <a:t>25</a:t>
            </a:r>
            <a:r>
              <a:rPr lang="zh-CN" altLang="en-US" dirty="0"/>
              <a:t>建立与服务器的</a:t>
            </a:r>
            <a:r>
              <a:rPr lang="en-US" altLang="zh-CN" dirty="0"/>
              <a:t>TCP</a:t>
            </a:r>
            <a:r>
              <a:rPr lang="zh-CN" altLang="en-US" dirty="0"/>
              <a:t>连接，</a:t>
            </a:r>
            <a:r>
              <a:rPr lang="en-US" altLang="zh-CN" dirty="0"/>
              <a:t>SMTP</a:t>
            </a:r>
            <a:r>
              <a:rPr lang="zh-CN" altLang="en-US" dirty="0"/>
              <a:t>服务器向该客户端回送应答码</a:t>
            </a:r>
            <a:r>
              <a:rPr lang="en-US" altLang="zh-CN" dirty="0"/>
              <a:t>220</a:t>
            </a:r>
            <a:r>
              <a:rPr lang="zh-CN" altLang="en-US" dirty="0"/>
              <a:t>响应客户的连接请求。该应答码中向客户端提供了服务器的域名，并通知客户端，服务器已准备好接收命令。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客户端收到应答码后，通过发送</a:t>
            </a:r>
            <a:r>
              <a:rPr lang="en-US" altLang="zh-CN" dirty="0"/>
              <a:t>HELLO</a:t>
            </a:r>
            <a:r>
              <a:rPr lang="zh-CN" altLang="en-US" dirty="0"/>
              <a:t>命令，启动客户端与服务器之间的会话。该客户端发送的</a:t>
            </a:r>
            <a:r>
              <a:rPr lang="en-US" altLang="zh-CN" dirty="0"/>
              <a:t>HELLO</a:t>
            </a:r>
            <a:r>
              <a:rPr lang="zh-CN" altLang="en-US" dirty="0"/>
              <a:t>用来向服务器提供客户端的标识信息，并请求提供邮件服务。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服务器端回送应答码</a:t>
            </a:r>
            <a:r>
              <a:rPr lang="en-US" altLang="zh-CN" dirty="0"/>
              <a:t>250</a:t>
            </a:r>
            <a:r>
              <a:rPr lang="zh-CN" altLang="en-US" dirty="0"/>
              <a:t>，通知客户端：请求建立的邮件服务会话已经实现。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812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上面左边表格展示了</a:t>
            </a:r>
            <a:r>
              <a:rPr lang="en-US" altLang="zh-CN" dirty="0"/>
              <a:t>SMTP</a:t>
            </a:r>
            <a:r>
              <a:rPr lang="zh-CN" altLang="en-US" dirty="0"/>
              <a:t>命令的关键词及其相应变量，比如命令</a:t>
            </a:r>
            <a:r>
              <a:rPr lang="en-US" altLang="zh-CN" dirty="0"/>
              <a:t>HELLO</a:t>
            </a:r>
            <a:r>
              <a:rPr lang="zh-CN" altLang="en-US" dirty="0"/>
              <a:t>后面跟上发送端的主机名，表示发送端与接收端启动会话连接；命令</a:t>
            </a:r>
            <a:r>
              <a:rPr lang="en-US" altLang="zh-CN" dirty="0"/>
              <a:t>MAIL FROM</a:t>
            </a:r>
            <a:r>
              <a:rPr lang="zh-CN" altLang="en-US" dirty="0"/>
              <a:t>后面跟上发信人，用以指明发信人是谁；相对应的是</a:t>
            </a:r>
            <a:r>
              <a:rPr lang="en-US" altLang="zh-CN" dirty="0"/>
              <a:t>RCPT TO</a:t>
            </a:r>
            <a:r>
              <a:rPr lang="zh-CN" altLang="en-US" dirty="0"/>
              <a:t>后面带上收信人，用以指明邮件的预期收信人。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上面右边表格展示了</a:t>
            </a:r>
            <a:r>
              <a:rPr lang="en-US" altLang="zh-CN" dirty="0"/>
              <a:t>SMTP</a:t>
            </a:r>
            <a:r>
              <a:rPr lang="zh-CN" altLang="en-US" dirty="0"/>
              <a:t>应答的代码及相应说明。比如代码</a:t>
            </a:r>
            <a:r>
              <a:rPr lang="en-US" altLang="zh-CN" dirty="0"/>
              <a:t>220</a:t>
            </a:r>
            <a:r>
              <a:rPr lang="zh-CN" altLang="en-US" dirty="0"/>
              <a:t>表示服务准备就绪，代码</a:t>
            </a:r>
            <a:r>
              <a:rPr lang="en-US" altLang="zh-CN" dirty="0"/>
              <a:t>250</a:t>
            </a:r>
            <a:r>
              <a:rPr lang="zh-CN" altLang="en-US" dirty="0"/>
              <a:t>表示请求命令完成等。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8202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12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下面让我们来看一下邮件报文的封装。上图展示了一封典型的邮件报文的格式。我们可以看到一封邮件报文可以分为信封、首部和主体三部分。我们可以看到，在信封中明确了邮件的发送方和接收方地址。在首部中，则给出了发送方和接收方的名称。最后是邮件报文主体部分，也就是邮件的具体内容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433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13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归纳而言，采用</a:t>
            </a:r>
            <a:r>
              <a:rPr lang="en-US" altLang="zh-CN" dirty="0"/>
              <a:t>SMTP</a:t>
            </a:r>
            <a:r>
              <a:rPr lang="zh-CN" altLang="en-US" dirty="0"/>
              <a:t>协议的邮件报文格式主要有以下特点：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sz="1200" b="0" dirty="0"/>
              <a:t>所有报文都是由</a:t>
            </a:r>
            <a:r>
              <a:rPr lang="en-US" altLang="zh-CN" sz="1200" b="0" dirty="0"/>
              <a:t>ASCII</a:t>
            </a:r>
            <a:r>
              <a:rPr lang="zh-CN" altLang="en-US" sz="1200" b="0" dirty="0"/>
              <a:t>码组成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sz="1200" b="0" dirty="0"/>
              <a:t>报文由报文行组成，各行之间用回车、换行符分隔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sz="1200" b="0" dirty="0"/>
              <a:t>报文的长度不能超过</a:t>
            </a:r>
            <a:r>
              <a:rPr lang="en-US" altLang="zh-CN" sz="1200" b="0" dirty="0"/>
              <a:t>998</a:t>
            </a:r>
            <a:r>
              <a:rPr lang="zh-CN" altLang="en-US" sz="1200" b="0" dirty="0"/>
              <a:t>个字符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sz="1200" b="0" dirty="0"/>
              <a:t>报文行的长度≤</a:t>
            </a:r>
            <a:r>
              <a:rPr lang="en-US" altLang="zh-CN" sz="1200" b="0" dirty="0"/>
              <a:t>78</a:t>
            </a:r>
            <a:r>
              <a:rPr lang="zh-CN" altLang="en-US" sz="1200" b="0" dirty="0"/>
              <a:t>个字符之内（不包括回车换行符）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zh-CN" altLang="en-US" sz="1200" b="0" dirty="0"/>
              <a:t>报文中可包括多个首部字段和首部内容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zh-CN" altLang="en-US" sz="1200" b="0" dirty="0"/>
              <a:t>报文可包括一个主体，主体必须用一个空行与其首部分隔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zh-CN" altLang="en-US" sz="1200" b="0" dirty="0"/>
              <a:t>除非需要使用回车与换行符，否则报文中不使用回车与换行符</a:t>
            </a:r>
          </a:p>
        </p:txBody>
      </p:sp>
    </p:spTree>
    <p:extLst>
      <p:ext uri="{BB962C8B-B14F-4D97-AF65-F5344CB8AC3E}">
        <p14:creationId xmlns:p14="http://schemas.microsoft.com/office/powerpoint/2010/main" val="1486373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14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上面这幅图给出了从院办给陆楠老师发送电子邮件的交互过程，也是根据信封、首部和主体依次传递的顺序，采用命令和应答逐条交互的方式进行。同学们可以对照</a:t>
            </a:r>
            <a:r>
              <a:rPr lang="en-US" altLang="zh-CN" dirty="0"/>
              <a:t>SMTP</a:t>
            </a:r>
            <a:r>
              <a:rPr lang="zh-CN" altLang="en-US" dirty="0"/>
              <a:t>主要命令和应答表格，逐条理解上图中的邮件报文交互过程。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3463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15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邮件交互结束后，有客户端发出</a:t>
            </a:r>
            <a:r>
              <a:rPr lang="en-US" altLang="zh-CN" dirty="0"/>
              <a:t>QUIT</a:t>
            </a:r>
            <a:r>
              <a:rPr lang="zh-CN" altLang="en-US"/>
              <a:t>命令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9785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16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4294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17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3664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18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2942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19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777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我们首先来了解一些关于电子邮件的基本概念。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/>
              <a:t>邮件发送者把邮件信息发送给接收者，接收者可以是一个或多个</a:t>
            </a:r>
            <a:endParaRPr lang="en-US" altLang="zh-CN" sz="2000" b="0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/>
              <a:t>可以发送多媒体信息（数据、文件、文字、声音、图像、图形</a:t>
            </a:r>
            <a:r>
              <a:rPr lang="en-US" altLang="zh-CN" sz="2000" b="0" dirty="0"/>
              <a:t>)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/>
              <a:t>发送者或接收者可以是</a:t>
            </a:r>
            <a:r>
              <a:rPr lang="en-US" altLang="zh-CN" sz="2000" b="0" dirty="0"/>
              <a:t>Internet</a:t>
            </a:r>
            <a:r>
              <a:rPr lang="zh-CN" altLang="en-US" sz="2000" b="0" dirty="0"/>
              <a:t>以外的用户</a:t>
            </a:r>
            <a:endParaRPr lang="en-US" altLang="zh-CN" sz="2000" b="0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/>
              <a:t>电子邮件发送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接收软件可以与用户的其他软件集成</a:t>
            </a:r>
            <a:endParaRPr lang="en-US" altLang="zh-CN" sz="2000" b="0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/>
              <a:t>具有较强管理和监控功能，以利于系统维护、改善系统运行性能</a:t>
            </a:r>
            <a:endParaRPr lang="en-US" altLang="zh-CN" sz="2000" b="0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/>
              <a:t>方便用户使用，如支持多种语言文本、邮件优先权等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794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接下来，让我们看一下电子邮件系统的基本组成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如右图所示，电子邮件系统是由用户代理、邮件服务器、邮件传输协议和邮件存储访问协议四个主要部分组成。其中邮件传输协议主要包括</a:t>
            </a:r>
            <a:r>
              <a:rPr lang="en-US" altLang="zh-CN" dirty="0"/>
              <a:t>SMTP</a:t>
            </a:r>
            <a:r>
              <a:rPr lang="zh-CN" altLang="en-US" dirty="0"/>
              <a:t>协议，邮件存储访问协议包括</a:t>
            </a:r>
            <a:r>
              <a:rPr lang="en-US" altLang="zh-CN" dirty="0"/>
              <a:t>POP</a:t>
            </a:r>
            <a:r>
              <a:rPr lang="zh-CN" altLang="en-US" dirty="0"/>
              <a:t>和</a:t>
            </a:r>
            <a:r>
              <a:rPr lang="en-US" altLang="zh-CN" dirty="0"/>
              <a:t>IMAP</a:t>
            </a:r>
            <a:r>
              <a:rPr lang="zh-CN" altLang="en-US" dirty="0"/>
              <a:t>协议。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用户代理的主要功能包括</a:t>
            </a:r>
            <a:r>
              <a:rPr lang="zh-CN" altLang="en-US" sz="1200" b="0" dirty="0">
                <a:solidFill>
                  <a:schemeClr val="tx1"/>
                </a:solidFill>
              </a:rPr>
              <a:t>写作、编辑和阅读邮件，以及向外</a:t>
            </a:r>
            <a:r>
              <a:rPr lang="zh-CN" altLang="en-US" sz="1200" b="0">
                <a:solidFill>
                  <a:schemeClr val="tx1"/>
                </a:solidFill>
              </a:rPr>
              <a:t>发送邮件。</a:t>
            </a:r>
            <a:endParaRPr lang="zh-CN" alt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6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而邮件服务器的主要特点和功能包含以下几个方面：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sz="1200" b="0" dirty="0">
                <a:solidFill>
                  <a:schemeClr val="tx1"/>
                </a:solidFill>
                <a:ea typeface="+mn-ea"/>
              </a:rPr>
              <a:t>（</a:t>
            </a:r>
            <a:r>
              <a:rPr lang="en-US" altLang="zh-CN" sz="1200" b="0" dirty="0">
                <a:solidFill>
                  <a:schemeClr val="tx1"/>
                </a:solidFill>
                <a:ea typeface="+mn-ea"/>
              </a:rPr>
              <a:t>1</a:t>
            </a:r>
            <a:r>
              <a:rPr lang="zh-CN" altLang="en-US" sz="1200" b="0" dirty="0">
                <a:solidFill>
                  <a:schemeClr val="tx1"/>
                </a:solidFill>
                <a:ea typeface="+mn-ea"/>
              </a:rPr>
              <a:t>）邮件服务器中包含了已经收到但尚未被阅读的用户邮件；</a:t>
            </a:r>
            <a:endParaRPr lang="en-US" altLang="zh-CN" sz="1200" b="0" dirty="0">
              <a:solidFill>
                <a:schemeClr val="tx1"/>
              </a:solidFill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chemeClr val="tx1"/>
                </a:solidFill>
                <a:ea typeface="+mn-ea"/>
              </a:rPr>
              <a:t>（</a:t>
            </a:r>
            <a:r>
              <a:rPr lang="en-US" altLang="zh-CN" sz="1200" b="0" dirty="0">
                <a:solidFill>
                  <a:schemeClr val="tx1"/>
                </a:solidFill>
                <a:ea typeface="+mn-ea"/>
              </a:rPr>
              <a:t>2</a:t>
            </a:r>
            <a:r>
              <a:rPr lang="zh-CN" altLang="en-US" sz="1200" b="0" dirty="0">
                <a:solidFill>
                  <a:schemeClr val="tx1"/>
                </a:solidFill>
                <a:ea typeface="+mn-ea"/>
              </a:rPr>
              <a:t>）报文队列包含了外发的邮件报文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chemeClr val="tx1"/>
                </a:solidFill>
                <a:ea typeface="+mn-ea"/>
              </a:rPr>
              <a:t>（</a:t>
            </a:r>
            <a:r>
              <a:rPr lang="en-US" altLang="zh-CN" sz="1200" b="0" dirty="0">
                <a:solidFill>
                  <a:schemeClr val="tx1"/>
                </a:solidFill>
                <a:ea typeface="+mn-ea"/>
              </a:rPr>
              <a:t>3</a:t>
            </a:r>
            <a:r>
              <a:rPr lang="zh-CN" altLang="en-US" sz="1200" b="0" dirty="0">
                <a:solidFill>
                  <a:schemeClr val="tx1"/>
                </a:solidFill>
                <a:ea typeface="+mn-ea"/>
              </a:rPr>
              <a:t>）邮件服务器之间发送邮件采用</a:t>
            </a:r>
            <a:r>
              <a:rPr lang="en-US" altLang="zh-CN" sz="1200" b="0" dirty="0">
                <a:solidFill>
                  <a:schemeClr val="tx1"/>
                </a:solidFill>
                <a:ea typeface="+mn-ea"/>
              </a:rPr>
              <a:t>SMTP</a:t>
            </a:r>
            <a:r>
              <a:rPr lang="zh-CN" altLang="en-US" sz="1200" b="0" dirty="0">
                <a:solidFill>
                  <a:schemeClr val="tx1"/>
                </a:solidFill>
                <a:ea typeface="+mn-ea"/>
              </a:rPr>
              <a:t>协议</a:t>
            </a:r>
            <a:endParaRPr lang="en-US" altLang="zh-CN" sz="1200" b="0" dirty="0">
              <a:solidFill>
                <a:schemeClr val="tx1"/>
              </a:solidFill>
              <a:ea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dirty="0">
                <a:latin typeface="+mn-lt"/>
                <a:ea typeface="+mn-ea"/>
              </a:rPr>
              <a:t>（</a:t>
            </a:r>
            <a:r>
              <a:rPr lang="en-US" altLang="zh-CN" sz="1800" b="0" dirty="0">
                <a:latin typeface="+mn-lt"/>
                <a:ea typeface="+mn-ea"/>
              </a:rPr>
              <a:t>4</a:t>
            </a:r>
            <a:r>
              <a:rPr lang="zh-CN" altLang="en-US" sz="1800" b="0" dirty="0">
                <a:latin typeface="+mn-lt"/>
                <a:ea typeface="+mn-ea"/>
              </a:rPr>
              <a:t>）客户端负责将邮件发送到邮件服务器，而邮件服务器则负责接收和转发邮件</a:t>
            </a:r>
          </a:p>
        </p:txBody>
      </p:sp>
    </p:spTree>
    <p:extLst>
      <p:ext uri="{BB962C8B-B14F-4D97-AF65-F5344CB8AC3E}">
        <p14:creationId xmlns:p14="http://schemas.microsoft.com/office/powerpoint/2010/main" val="1948711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邮件传输协议主要是是从</a:t>
            </a: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客户端到邮件服务器、邮件服务器之间简单邮件传输协议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STMP</a:t>
            </a: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，同时也包括通用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Internet</a:t>
            </a: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邮件扩展协议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MIME</a:t>
            </a:r>
            <a:endParaRPr lang="en-US" altLang="zh-CN" sz="1800" b="0" dirty="0">
              <a:solidFill>
                <a:schemeClr val="tx1"/>
              </a:solidFill>
              <a:ea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邮件存储访问协议则是作用于邮件服务器到客户端，主要包括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POP3</a:t>
            </a: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和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IMAP4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b="0" dirty="0">
              <a:solidFill>
                <a:schemeClr val="tx1"/>
              </a:solidFill>
              <a:ea typeface="+mn-ea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126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电子邮件的系统结构如图所示。邮件服务的用户通过用户代理撰写、发送、接收和阅读邮件，报文传送代理</a:t>
            </a:r>
            <a:r>
              <a:rPr lang="en-US" altLang="zh-CN" dirty="0"/>
              <a:t>MTA</a:t>
            </a:r>
            <a:r>
              <a:rPr lang="zh-CN" altLang="en-US" dirty="0"/>
              <a:t>则采用客户端</a:t>
            </a:r>
            <a:r>
              <a:rPr lang="en-US" altLang="zh-CN" dirty="0"/>
              <a:t>/</a:t>
            </a:r>
            <a:r>
              <a:rPr lang="zh-CN" altLang="en-US" dirty="0"/>
              <a:t>服务器方式对邮件进行传送和接收，并报告邮件传送的结果。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5079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要使用电子邮件服务，用户首先需要获得一个电子邮箱。电子邮箱是由提供电子邮件服务的机构为用户所建立。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邮箱的表示主要由用户名和主机名两部分构成。以计算机与软件学院的院办邮箱为例，用户名是</a:t>
            </a:r>
            <a:r>
              <a:rPr lang="en-US" altLang="zh-CN" dirty="0" err="1"/>
              <a:t>csse</a:t>
            </a:r>
            <a:r>
              <a:rPr lang="zh-CN" altLang="en-US" dirty="0"/>
              <a:t>，主机名是</a:t>
            </a:r>
            <a:r>
              <a:rPr lang="en-US" altLang="zh-CN" dirty="0"/>
              <a:t>szu.edu.cn</a:t>
            </a:r>
            <a:r>
              <a:rPr lang="zh-CN" altLang="en-US" dirty="0"/>
              <a:t>，中间用符号</a:t>
            </a:r>
            <a:r>
              <a:rPr lang="en-US" altLang="zh-CN" dirty="0"/>
              <a:t>@</a:t>
            </a:r>
            <a:r>
              <a:rPr lang="zh-CN" altLang="en-US" dirty="0"/>
              <a:t>连接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7601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8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这幅图更加形象生动地展示了电子邮件系统的结构和工作原理。我们可以看到邮件报文交付分为三个阶段。在第一阶段用户借助邮件代理撰写邮件，并借助</a:t>
            </a:r>
            <a:r>
              <a:rPr lang="en-US" altLang="zh-CN" dirty="0"/>
              <a:t>SMTP</a:t>
            </a:r>
            <a:r>
              <a:rPr lang="zh-CN" altLang="en-US" dirty="0"/>
              <a:t>协议将邮件发送到邮件服务器。在第二阶段中，发送方邮件服务器利用</a:t>
            </a:r>
            <a:r>
              <a:rPr lang="en-US" altLang="zh-CN" dirty="0"/>
              <a:t>SMTP</a:t>
            </a:r>
            <a:r>
              <a:rPr lang="zh-CN" altLang="en-US" dirty="0"/>
              <a:t>协议将邮件经过物联网发送到接收方的邮件服务器，这样邮件便到达了接收方的邮件服务器中。在最后一个阶段中，邮件接收方利用</a:t>
            </a:r>
            <a:r>
              <a:rPr lang="en-US" altLang="zh-CN" dirty="0"/>
              <a:t>POP3</a:t>
            </a:r>
            <a:r>
              <a:rPr lang="zh-CN" altLang="en-US" dirty="0"/>
              <a:t>协议或者</a:t>
            </a:r>
            <a:r>
              <a:rPr lang="en-US" altLang="zh-CN" dirty="0"/>
              <a:t>IMAP4</a:t>
            </a:r>
            <a:r>
              <a:rPr lang="zh-CN" altLang="en-US" dirty="0"/>
              <a:t>协议从其邮件服务器中取回邮件到其邮件代理中，以供接收方阅读邮件。这样，便完成了从发送方到接收方的邮件传送过程。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74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接下来，我们进入电子邮件协议的讲解。电子邮件协议主要包括邮件传输协议和邮件存储访问协议。在邮件传输协议中，我们主要讲解简单邮件传输协议，也就是</a:t>
            </a:r>
            <a:r>
              <a:rPr lang="en-US" altLang="zh-CN" dirty="0"/>
              <a:t>SMTP</a:t>
            </a:r>
            <a:r>
              <a:rPr lang="zh-CN" altLang="en-US" dirty="0"/>
              <a:t>协议。</a:t>
            </a:r>
            <a:r>
              <a:rPr lang="en-US" altLang="zh-CN" dirty="0"/>
              <a:t>SMTP</a:t>
            </a:r>
            <a:r>
              <a:rPr lang="zh-CN" altLang="en-US" dirty="0"/>
              <a:t>协议采用</a:t>
            </a:r>
            <a:r>
              <a:rPr lang="en-US" altLang="zh-CN" dirty="0"/>
              <a:t>TCP</a:t>
            </a:r>
            <a:r>
              <a:rPr lang="zh-CN" altLang="en-US" dirty="0"/>
              <a:t>传送邮件报文，端口号是</a:t>
            </a:r>
            <a:r>
              <a:rPr lang="en-US" altLang="zh-CN" dirty="0"/>
              <a:t>25</a:t>
            </a:r>
            <a:r>
              <a:rPr lang="zh-CN" altLang="en-US" dirty="0"/>
              <a:t>。邮件传输的方式是直接传输，也就是从发送服务器直接送达接受服务器。邮件传输的过程主要分为三个阶段，分别是握手、报文传输和结束。邮件传输采用命令和响应的交互方式。命令也即是</a:t>
            </a:r>
            <a:r>
              <a:rPr lang="en-US" altLang="zh-CN" dirty="0"/>
              <a:t>ASCII</a:t>
            </a:r>
            <a:r>
              <a:rPr lang="zh-CN" altLang="en-US" dirty="0"/>
              <a:t>文本，而响应则由状态码和短语组成。在</a:t>
            </a:r>
            <a:r>
              <a:rPr lang="en-US" altLang="zh-CN" dirty="0"/>
              <a:t>SMTP</a:t>
            </a:r>
            <a:r>
              <a:rPr lang="zh-CN" altLang="en-US" dirty="0"/>
              <a:t>协议中，邮件报文必须使用</a:t>
            </a:r>
            <a:r>
              <a:rPr lang="en-US" altLang="zh-CN" dirty="0"/>
              <a:t>7-bit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来表示。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039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>
            <a:extLst>
              <a:ext uri="{FF2B5EF4-FFF2-40B4-BE49-F238E27FC236}">
                <a16:creationId xmlns:a16="http://schemas.microsoft.com/office/drawing/2014/main" id="{4B85EFCC-FB72-482D-9011-7F8007254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0">
            <a:extLst>
              <a:ext uri="{FF2B5EF4-FFF2-40B4-BE49-F238E27FC236}">
                <a16:creationId xmlns:a16="http://schemas.microsoft.com/office/drawing/2014/main" id="{9130BC23-3B3E-4822-A526-5B5F3784A4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E1B22D-5788-4C0D-B8AD-D4D04D7C92EB}"/>
              </a:ext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5" name="图片 13">
            <a:extLst>
              <a:ext uri="{FF2B5EF4-FFF2-40B4-BE49-F238E27FC236}">
                <a16:creationId xmlns:a16="http://schemas.microsoft.com/office/drawing/2014/main" id="{19C6D927-6302-4BA4-95AC-EAF79218E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BB31C3E0-BD10-47C8-A5FD-089A010D4ABA}"/>
              </a:ext>
            </a:extLst>
          </p:cNvPr>
          <p:cNvCxnSpPr>
            <a:cxnSpLocks/>
          </p:cNvCxnSpPr>
          <p:nvPr userDrawn="1"/>
        </p:nvCxnSpPr>
        <p:spPr>
          <a:xfrm>
            <a:off x="250825" y="1268413"/>
            <a:ext cx="849788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66B172-84C2-4BB6-8249-403C24F1CB2A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5C4CC7-E85A-45CC-BCBE-FA62743B4B8D}"/>
              </a:ext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2.4.1 </a:t>
            </a:r>
            <a:r>
              <a:rPr lang="zh-CN" altLang="en-US" sz="2200" dirty="0"/>
              <a:t>电子邮件基本概念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电子邮件服务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F2DEEC2A-56B9-407D-92B0-97485F713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7" y="2420888"/>
            <a:ext cx="4949825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46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</a:t>
            </a:r>
            <a:r>
              <a:rPr lang="zh-CN" altLang="en-US" sz="2200" dirty="0">
                <a:solidFill>
                  <a:srgbClr val="FF0000"/>
                </a:solidFill>
              </a:rPr>
              <a:t>邮件传输协议</a:t>
            </a:r>
            <a:r>
              <a:rPr lang="zh-CN" altLang="en-US" sz="2200" dirty="0"/>
              <a:t>与存储访问协议</a:t>
            </a:r>
            <a:br>
              <a:rPr lang="zh-CN" altLang="en-US" sz="2200" dirty="0"/>
            </a:br>
            <a:r>
              <a:rPr lang="zh-CN" altLang="en-US" sz="2000" dirty="0"/>
              <a:t>简单邮件传输协议</a:t>
            </a:r>
            <a:r>
              <a:rPr lang="en-US" altLang="zh-CN" sz="2000" dirty="0"/>
              <a:t>SMTP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邮件报文传送过程</a:t>
            </a:r>
            <a:endParaRPr lang="en-US" altLang="zh-CN" sz="2000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FE457E50-D208-4573-A1A4-7B7A036B6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970499"/>
              </p:ext>
            </p:extLst>
          </p:nvPr>
        </p:nvGraphicFramePr>
        <p:xfrm>
          <a:off x="4067944" y="2564904"/>
          <a:ext cx="4121150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47985" imgH="2132087" progId="Visio.Drawing.11">
                  <p:embed/>
                </p:oleObj>
              </mc:Choice>
              <mc:Fallback>
                <p:oleObj name="Visio" r:id="rId3" imgW="2347985" imgH="2132087" progId="Visio.Drawing.11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FE457E50-D208-4573-A1A4-7B7A036B6A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564904"/>
                        <a:ext cx="4121150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93A960EC-775E-4283-A414-AB245A8AA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983786"/>
              </p:ext>
            </p:extLst>
          </p:nvPr>
        </p:nvGraphicFramePr>
        <p:xfrm>
          <a:off x="562158" y="3586914"/>
          <a:ext cx="3534824" cy="1699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1264" imgH="830958" progId="Visio.Drawing.11">
                  <p:embed/>
                </p:oleObj>
              </mc:Choice>
              <mc:Fallback>
                <p:oleObj name="Visio" r:id="rId5" imgW="1731264" imgH="830958" progId="Visio.Drawing.11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93A960EC-775E-4283-A414-AB245A8AAB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58" y="3586914"/>
                        <a:ext cx="3534824" cy="1699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77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46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</a:t>
            </a:r>
            <a:r>
              <a:rPr lang="zh-CN" altLang="en-US" sz="2200" dirty="0">
                <a:solidFill>
                  <a:srgbClr val="FF0000"/>
                </a:solidFill>
              </a:rPr>
              <a:t>邮件传输协议</a:t>
            </a:r>
            <a:r>
              <a:rPr lang="zh-CN" altLang="en-US" sz="2200" dirty="0"/>
              <a:t>与存储访问协议</a:t>
            </a:r>
            <a:br>
              <a:rPr lang="zh-CN" altLang="en-US" sz="2200" dirty="0"/>
            </a:br>
            <a:r>
              <a:rPr lang="zh-CN" altLang="en-US" sz="2000" dirty="0"/>
              <a:t>简单邮件传输协议</a:t>
            </a:r>
            <a:r>
              <a:rPr lang="en-US" altLang="zh-CN" sz="2000" dirty="0"/>
              <a:t>SMTP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dirty="0"/>
              <a:t>SMTP</a:t>
            </a:r>
            <a:r>
              <a:rPr lang="zh-CN" altLang="en-US" sz="2000" dirty="0"/>
              <a:t>命令和应答</a:t>
            </a:r>
            <a:endParaRPr lang="en-US" altLang="zh-CN" sz="2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B589F6E-E523-4B17-995E-517DBCC21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701243"/>
              </p:ext>
            </p:extLst>
          </p:nvPr>
        </p:nvGraphicFramePr>
        <p:xfrm>
          <a:off x="647700" y="2636912"/>
          <a:ext cx="7848600" cy="3883030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9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SMTP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命令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SMTP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应答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关键词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变</a:t>
                      </a:r>
                      <a:r>
                        <a:rPr kumimoji="0" lang="en-US" altLang="ja-JP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量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</a:t>
                      </a:r>
                      <a:r>
                        <a:rPr kumimoji="0" lang="en-US" altLang="ja-JP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明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HELO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发送端的主机名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220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服务就绪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MAIL FROM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发信人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221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服务关闭传输通道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RCPT TO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预期的收信人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250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请求命令完成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DATA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邮件主体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251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用户不是本地的，报文将被转发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QUIT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354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开始邮件输入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RSET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450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邮箱不可使用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VRFY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需要验证的收信人名字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500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语法错，不能识别命令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EXPN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需要扩展的邮件发送清单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502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命令未实现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HELP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命令名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552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所请求的动作异常终止，存储位置超过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553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所请求的动作未发生，邮箱名不允许使用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44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46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</a:t>
            </a:r>
            <a:r>
              <a:rPr lang="zh-CN" altLang="en-US" sz="2200" dirty="0">
                <a:solidFill>
                  <a:srgbClr val="FF0000"/>
                </a:solidFill>
              </a:rPr>
              <a:t>邮件传输协议</a:t>
            </a:r>
            <a:r>
              <a:rPr lang="zh-CN" altLang="en-US" sz="2200" dirty="0"/>
              <a:t>与存储访问协议</a:t>
            </a:r>
            <a:br>
              <a:rPr lang="zh-CN" altLang="en-US" sz="2200" dirty="0"/>
            </a:br>
            <a:r>
              <a:rPr lang="zh-CN" altLang="en-US" sz="2000" dirty="0"/>
              <a:t>简单邮件传输协议</a:t>
            </a:r>
            <a:r>
              <a:rPr lang="en-US" altLang="zh-CN" sz="2000" dirty="0"/>
              <a:t>SMTP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邮箱报文的封装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1BC42F1C-2D83-4949-A4B4-347A1C612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575953"/>
              </p:ext>
            </p:extLst>
          </p:nvPr>
        </p:nvGraphicFramePr>
        <p:xfrm>
          <a:off x="3779912" y="2276872"/>
          <a:ext cx="4248150" cy="404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06192" imgH="2571129" progId="Visio.Drawing.11">
                  <p:embed/>
                </p:oleObj>
              </mc:Choice>
              <mc:Fallback>
                <p:oleObj name="Visio" r:id="rId3" imgW="2706192" imgH="2571129" progId="Visio.Drawing.11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1BC42F1C-2D83-4949-A4B4-347A1C6129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276872"/>
                        <a:ext cx="4248150" cy="404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17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4679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</a:t>
            </a:r>
            <a:r>
              <a:rPr lang="zh-CN" altLang="en-US" sz="2200" dirty="0">
                <a:solidFill>
                  <a:srgbClr val="FF0000"/>
                </a:solidFill>
              </a:rPr>
              <a:t>邮件传输协议</a:t>
            </a:r>
            <a:r>
              <a:rPr lang="zh-CN" altLang="en-US" sz="2200" dirty="0"/>
              <a:t>与存储访问协议</a:t>
            </a:r>
            <a:br>
              <a:rPr lang="zh-CN" altLang="en-US" sz="2200" dirty="0"/>
            </a:br>
            <a:r>
              <a:rPr lang="zh-CN" altLang="en-US" sz="2000" dirty="0"/>
              <a:t>简单邮件传输协议</a:t>
            </a:r>
            <a:r>
              <a:rPr lang="en-US" altLang="zh-CN" sz="2000" dirty="0"/>
              <a:t>SMTP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邮箱报文格式</a:t>
            </a:r>
            <a:endParaRPr lang="en-US" altLang="zh-CN" sz="2000" dirty="0"/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所有报文都是由</a:t>
            </a:r>
            <a:r>
              <a:rPr lang="en-US" altLang="zh-CN" sz="2000" b="0" dirty="0"/>
              <a:t>ASCII</a:t>
            </a:r>
            <a:r>
              <a:rPr lang="zh-CN" altLang="en-US" sz="2000" b="0" dirty="0"/>
              <a:t>码组成</a:t>
            </a:r>
            <a:endParaRPr lang="en-US" altLang="zh-CN" sz="2000" b="0" dirty="0"/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报文由报文行组成，各行之间用回车、换行符分隔</a:t>
            </a:r>
            <a:endParaRPr lang="en-US" altLang="zh-CN" sz="2000" b="0" dirty="0"/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报文的长度不能超过</a:t>
            </a:r>
            <a:r>
              <a:rPr lang="en-US" altLang="zh-CN" sz="2000" b="0" dirty="0"/>
              <a:t>998</a:t>
            </a:r>
            <a:r>
              <a:rPr lang="zh-CN" altLang="en-US" sz="2000" b="0" dirty="0"/>
              <a:t>个字符</a:t>
            </a:r>
            <a:endParaRPr lang="en-US" altLang="zh-CN" sz="2000" b="0" dirty="0"/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报文行的长度≤</a:t>
            </a:r>
            <a:r>
              <a:rPr lang="en-US" altLang="zh-CN" sz="2000" b="0" dirty="0"/>
              <a:t>78</a:t>
            </a:r>
            <a:r>
              <a:rPr lang="zh-CN" altLang="en-US" sz="2000" b="0" dirty="0"/>
              <a:t>个字符之内（不包括回车换行符）</a:t>
            </a:r>
            <a:endParaRPr lang="en-US" altLang="zh-CN" sz="2000" b="0" dirty="0"/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报文中可包括多个首部字段和首部内容</a:t>
            </a:r>
            <a:endParaRPr lang="en-US" altLang="zh-CN" sz="2000" b="0" dirty="0"/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报文可包括一个主体，主体必须用一个空行与其首部分隔</a:t>
            </a:r>
            <a:endParaRPr lang="en-US" altLang="zh-CN" sz="2000" b="0" dirty="0"/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除非需要使用回车与换行符，否则报文中不使用回车与换行符</a:t>
            </a:r>
          </a:p>
        </p:txBody>
      </p:sp>
    </p:spTree>
    <p:extLst>
      <p:ext uri="{BB962C8B-B14F-4D97-AF65-F5344CB8AC3E}">
        <p14:creationId xmlns:p14="http://schemas.microsoft.com/office/powerpoint/2010/main" val="208451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46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</a:t>
            </a:r>
            <a:r>
              <a:rPr lang="zh-CN" altLang="en-US" sz="2200" dirty="0">
                <a:solidFill>
                  <a:srgbClr val="FF0000"/>
                </a:solidFill>
              </a:rPr>
              <a:t>邮件传输协议</a:t>
            </a:r>
            <a:r>
              <a:rPr lang="zh-CN" altLang="en-US" sz="2200" dirty="0"/>
              <a:t>与存储访问协议</a:t>
            </a:r>
            <a:br>
              <a:rPr lang="zh-CN" altLang="en-US" sz="2200" dirty="0"/>
            </a:br>
            <a:r>
              <a:rPr lang="zh-CN" altLang="en-US" sz="2000" dirty="0"/>
              <a:t>简单邮件传输协议</a:t>
            </a:r>
            <a:r>
              <a:rPr lang="en-US" altLang="zh-CN" sz="2000" dirty="0"/>
              <a:t>SMTP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邮箱报文的传送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594DB777-38A3-4031-8DD8-349217E24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794281"/>
              </p:ext>
            </p:extLst>
          </p:nvPr>
        </p:nvGraphicFramePr>
        <p:xfrm>
          <a:off x="5292080" y="764704"/>
          <a:ext cx="360045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12671" imgH="5520619" progId="Visio.Drawing.11">
                  <p:embed/>
                </p:oleObj>
              </mc:Choice>
              <mc:Fallback>
                <p:oleObj name="Visio" r:id="rId3" imgW="3112671" imgH="5520619" progId="Visio.Drawing.11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594DB777-38A3-4031-8DD8-349217E244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764704"/>
                        <a:ext cx="3600450" cy="587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255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46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</a:t>
            </a:r>
            <a:r>
              <a:rPr lang="zh-CN" altLang="en-US" sz="2200" dirty="0">
                <a:solidFill>
                  <a:srgbClr val="FF0000"/>
                </a:solidFill>
              </a:rPr>
              <a:t>邮件传输协议</a:t>
            </a:r>
            <a:r>
              <a:rPr lang="zh-CN" altLang="en-US" sz="2200" dirty="0"/>
              <a:t>与存储访问协议</a:t>
            </a:r>
            <a:br>
              <a:rPr lang="zh-CN" altLang="en-US" sz="2200" dirty="0"/>
            </a:br>
            <a:r>
              <a:rPr lang="zh-CN" altLang="en-US" sz="2000" dirty="0"/>
              <a:t>简单邮件传输协议</a:t>
            </a:r>
            <a:r>
              <a:rPr lang="en-US" altLang="zh-CN" sz="2000" dirty="0"/>
              <a:t>SMTP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连接终止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679141BA-F511-4961-967A-4C6031763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802847"/>
              </p:ext>
            </p:extLst>
          </p:nvPr>
        </p:nvGraphicFramePr>
        <p:xfrm>
          <a:off x="2233612" y="2852936"/>
          <a:ext cx="4676775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47985" imgH="1408781" progId="Visio.Drawing.11">
                  <p:embed/>
                </p:oleObj>
              </mc:Choice>
              <mc:Fallback>
                <p:oleObj name="Visio" r:id="rId3" imgW="2347985" imgH="1408781" progId="Visio.Drawing.11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679141BA-F511-4961-967A-4C60317633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2" y="2852936"/>
                        <a:ext cx="4676775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62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46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</a:t>
            </a:r>
            <a:r>
              <a:rPr lang="zh-CN" altLang="en-US" sz="2200" dirty="0">
                <a:solidFill>
                  <a:srgbClr val="FF0000"/>
                </a:solidFill>
              </a:rPr>
              <a:t>邮件传输协议</a:t>
            </a:r>
            <a:r>
              <a:rPr lang="zh-CN" altLang="en-US" sz="2200" dirty="0"/>
              <a:t>与存储访问协议</a:t>
            </a:r>
            <a:br>
              <a:rPr lang="zh-CN" altLang="en-US" sz="2200" dirty="0"/>
            </a:br>
            <a:r>
              <a:rPr lang="en-US" altLang="zh-CN" sz="2000" dirty="0"/>
              <a:t>MIME</a:t>
            </a:r>
            <a:r>
              <a:rPr lang="zh-CN" altLang="en-US" sz="2000" dirty="0"/>
              <a:t>协议的基本内容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允许非</a:t>
            </a:r>
            <a:r>
              <a:rPr lang="en-US" altLang="zh-CN" sz="2000" b="0" dirty="0"/>
              <a:t>7</a:t>
            </a:r>
            <a:r>
              <a:rPr lang="zh-CN" altLang="en-US" sz="2000" b="0" dirty="0"/>
              <a:t>位</a:t>
            </a:r>
            <a:r>
              <a:rPr lang="en-US" altLang="zh-CN" sz="2000" b="0" dirty="0"/>
              <a:t>ASCII</a:t>
            </a:r>
            <a:r>
              <a:rPr lang="zh-CN" altLang="en-US" sz="2000" b="0" dirty="0"/>
              <a:t>码数据通过</a:t>
            </a:r>
            <a:r>
              <a:rPr lang="en-US" altLang="zh-CN" sz="2000" b="0" dirty="0"/>
              <a:t>SMTP</a:t>
            </a:r>
            <a:r>
              <a:rPr lang="zh-CN" altLang="en-US" sz="2000" b="0" dirty="0"/>
              <a:t>传输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3DD3B3C-4743-4B3D-9D38-D1F014D0264C}"/>
              </a:ext>
            </a:extLst>
          </p:cNvPr>
          <p:cNvGrpSpPr>
            <a:grpSpLocks/>
          </p:cNvGrpSpPr>
          <p:nvPr/>
        </p:nvGrpSpPr>
        <p:grpSpPr bwMode="auto">
          <a:xfrm>
            <a:off x="544719" y="2846313"/>
            <a:ext cx="8348663" cy="3240087"/>
            <a:chOff x="611560" y="2852936"/>
            <a:chExt cx="8348629" cy="3240360"/>
          </a:xfrm>
        </p:grpSpPr>
        <p:graphicFrame>
          <p:nvGraphicFramePr>
            <p:cNvPr id="7" name="Object 3">
              <a:extLst>
                <a:ext uri="{FF2B5EF4-FFF2-40B4-BE49-F238E27FC236}">
                  <a16:creationId xmlns:a16="http://schemas.microsoft.com/office/drawing/2014/main" id="{CBED957C-E64A-4679-8D17-59EF6E9A4A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7311583"/>
                </p:ext>
              </p:extLst>
            </p:nvPr>
          </p:nvGraphicFramePr>
          <p:xfrm>
            <a:off x="716510" y="2852936"/>
            <a:ext cx="7710977" cy="3240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5157324" imgH="2172943" progId="Visio.Drawing.11">
                    <p:embed/>
                  </p:oleObj>
                </mc:Choice>
                <mc:Fallback>
                  <p:oleObj name="Visio" r:id="rId3" imgW="5157324" imgH="2172943" progId="Visio.Drawing.11">
                    <p:embed/>
                    <p:pic>
                      <p:nvPicPr>
                        <p:cNvPr id="7" name="Object 3">
                          <a:extLst>
                            <a:ext uri="{FF2B5EF4-FFF2-40B4-BE49-F238E27FC236}">
                              <a16:creationId xmlns:a16="http://schemas.microsoft.com/office/drawing/2014/main" id="{CBED957C-E64A-4679-8D17-59EF6E9A4A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510" y="2852936"/>
                          <a:ext cx="7710977" cy="3240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49B38C17-489A-4DC1-B717-D698CD41B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60" y="4005064"/>
              <a:ext cx="3528392" cy="93610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9" name="圆角矩形 5">
              <a:extLst>
                <a:ext uri="{FF2B5EF4-FFF2-40B4-BE49-F238E27FC236}">
                  <a16:creationId xmlns:a16="http://schemas.microsoft.com/office/drawing/2014/main" id="{3C1361E4-D617-4A41-BB99-318EFEA15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048" y="4437112"/>
              <a:ext cx="2592288" cy="648072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cxnSp>
          <p:nvCxnSpPr>
            <p:cNvPr id="10" name="直接箭头连接符 7">
              <a:extLst>
                <a:ext uri="{FF2B5EF4-FFF2-40B4-BE49-F238E27FC236}">
                  <a16:creationId xmlns:a16="http://schemas.microsoft.com/office/drawing/2014/main" id="{91C68E31-87C2-4E40-91A7-5584665EE0F9}"/>
                </a:ext>
              </a:extLst>
            </p:cNvPr>
            <p:cNvCxnSpPr>
              <a:cxnSpLocks noChangeShapeType="1"/>
              <a:endCxn id="11" idx="1"/>
            </p:cNvCxnSpPr>
            <p:nvPr/>
          </p:nvCxnSpPr>
          <p:spPr bwMode="auto">
            <a:xfrm flipV="1">
              <a:off x="6372200" y="4189730"/>
              <a:ext cx="792088" cy="39139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文本框 8">
              <a:extLst>
                <a:ext uri="{FF2B5EF4-FFF2-40B4-BE49-F238E27FC236}">
                  <a16:creationId xmlns:a16="http://schemas.microsoft.com/office/drawing/2014/main" id="{16505507-4D8F-449A-B887-521913A48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4288" y="4005064"/>
              <a:ext cx="1263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b="1"/>
                <a:t>MIME</a:t>
              </a:r>
              <a:r>
                <a:rPr lang="zh-CN" altLang="en-US" b="1"/>
                <a:t>版本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DB019C0-3030-48B3-914D-C71FEEE529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24328" y="4725144"/>
              <a:ext cx="360040" cy="0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文本框 27">
              <a:extLst>
                <a:ext uri="{FF2B5EF4-FFF2-40B4-BE49-F238E27FC236}">
                  <a16:creationId xmlns:a16="http://schemas.microsoft.com/office/drawing/2014/main" id="{C1C37AB2-B92B-4511-89A9-6616B64B6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1004" y="4537797"/>
              <a:ext cx="11191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zh-CN" altLang="en-US" b="1"/>
                <a:t>编码方式</a:t>
              </a:r>
            </a:p>
          </p:txBody>
        </p:sp>
        <p:cxnSp>
          <p:nvCxnSpPr>
            <p:cNvPr id="14" name="直接箭头连接符 28">
              <a:extLst>
                <a:ext uri="{FF2B5EF4-FFF2-40B4-BE49-F238E27FC236}">
                  <a16:creationId xmlns:a16="http://schemas.microsoft.com/office/drawing/2014/main" id="{9E924120-D317-497E-A9DF-0B92587C7B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76256" y="4941168"/>
              <a:ext cx="432048" cy="328682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文本框 30">
              <a:extLst>
                <a:ext uri="{FF2B5EF4-FFF2-40B4-BE49-F238E27FC236}">
                  <a16:creationId xmlns:a16="http://schemas.microsoft.com/office/drawing/2014/main" id="{8F3DAD44-432C-4630-B90E-444A6E533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1709" y="5215490"/>
              <a:ext cx="18584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zh-CN" altLang="en-US" b="1"/>
                <a:t>多媒体数据类型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52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92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电子邮件协议：邮件传输协议与</a:t>
            </a:r>
            <a:r>
              <a:rPr lang="zh-CN" altLang="en-US" sz="2200" dirty="0">
                <a:solidFill>
                  <a:srgbClr val="FF0000"/>
                </a:solidFill>
              </a:rPr>
              <a:t>存储访问协议</a:t>
            </a:r>
            <a:br>
              <a:rPr lang="zh-CN" altLang="en-US" sz="2200" dirty="0"/>
            </a:br>
            <a:r>
              <a:rPr lang="en-US" altLang="zh-CN" sz="2000" dirty="0"/>
              <a:t>POP3</a:t>
            </a:r>
            <a:r>
              <a:rPr lang="zh-CN" altLang="en-US" sz="2000" dirty="0"/>
              <a:t>协议（邮件读取协议）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删除模式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保留模式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97CE5E60-D26C-4C20-99B4-989ED1096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935151"/>
              </p:ext>
            </p:extLst>
          </p:nvPr>
        </p:nvGraphicFramePr>
        <p:xfrm>
          <a:off x="5436096" y="692696"/>
          <a:ext cx="3529013" cy="608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271894" imgH="3906695" progId="Visio.Drawing.11">
                  <p:embed/>
                </p:oleObj>
              </mc:Choice>
              <mc:Fallback>
                <p:oleObj name="Visio" r:id="rId3" imgW="2271894" imgH="3906695" progId="Visio.Drawing.11">
                  <p:embed/>
                  <p:pic>
                    <p:nvPicPr>
                      <p:cNvPr id="16" name="Object 3">
                        <a:extLst>
                          <a:ext uri="{FF2B5EF4-FFF2-40B4-BE49-F238E27FC236}">
                            <a16:creationId xmlns:a16="http://schemas.microsoft.com/office/drawing/2014/main" id="{97CE5E60-D26C-4C20-99B4-989ED1096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692696"/>
                        <a:ext cx="3529013" cy="608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17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486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电子邮件协议：邮件传输协议与</a:t>
            </a:r>
            <a:r>
              <a:rPr lang="zh-CN" altLang="en-US" sz="2200" dirty="0">
                <a:solidFill>
                  <a:srgbClr val="FF0000"/>
                </a:solidFill>
              </a:rPr>
              <a:t>存储访问协议</a:t>
            </a:r>
            <a:br>
              <a:rPr lang="zh-CN" altLang="en-US" sz="2200" dirty="0"/>
            </a:br>
            <a:r>
              <a:rPr lang="en-US" altLang="zh-CN" sz="2000" dirty="0"/>
              <a:t>POP3</a:t>
            </a:r>
            <a:r>
              <a:rPr lang="zh-CN" altLang="en-US" sz="2000" dirty="0"/>
              <a:t>协议（邮件读取协议）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删除模式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保留模式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IMAP4</a:t>
            </a:r>
            <a:r>
              <a:rPr lang="zh-CN" altLang="en-US" sz="2000" dirty="0"/>
              <a:t>协议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与</a:t>
            </a:r>
            <a:r>
              <a:rPr lang="en-US" altLang="zh-CN" sz="2000" dirty="0"/>
              <a:t>POP3</a:t>
            </a:r>
            <a:r>
              <a:rPr lang="zh-CN" altLang="en-US" sz="2000" dirty="0"/>
              <a:t>相似，功能更强：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下载邮件之前检查邮件头部 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下载邮件之前可用特定字符串搜索电子邮件的内容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可以下载部分电子邮件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可以在邮件服务器上创建、删除、更名邮箱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存放电子邮件可以在文件夹中创建分层次的邮箱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97CE5E60-D26C-4C20-99B4-989ED1096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675691"/>
              </p:ext>
            </p:extLst>
          </p:nvPr>
        </p:nvGraphicFramePr>
        <p:xfrm>
          <a:off x="5508104" y="692696"/>
          <a:ext cx="3529013" cy="608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271894" imgH="3906695" progId="Visio.Drawing.11">
                  <p:embed/>
                </p:oleObj>
              </mc:Choice>
              <mc:Fallback>
                <p:oleObj name="Visio" r:id="rId3" imgW="2271894" imgH="3906695" progId="Visio.Drawing.11">
                  <p:embed/>
                  <p:pic>
                    <p:nvPicPr>
                      <p:cNvPr id="16" name="Object 3">
                        <a:extLst>
                          <a:ext uri="{FF2B5EF4-FFF2-40B4-BE49-F238E27FC236}">
                            <a16:creationId xmlns:a16="http://schemas.microsoft.com/office/drawing/2014/main" id="{97CE5E60-D26C-4C20-99B4-989ED1096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692696"/>
                        <a:ext cx="3529013" cy="608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5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377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电子邮件协议：邮件传输协议与</a:t>
            </a:r>
            <a:r>
              <a:rPr lang="zh-CN" altLang="en-US" sz="2200" dirty="0">
                <a:solidFill>
                  <a:srgbClr val="FF0000"/>
                </a:solidFill>
              </a:rPr>
              <a:t>存储访问协议</a:t>
            </a:r>
            <a:br>
              <a:rPr lang="zh-CN" altLang="en-US" sz="2200" dirty="0"/>
            </a:br>
            <a:r>
              <a:rPr lang="zh-CN" altLang="en-US" sz="2000" dirty="0"/>
              <a:t>基于</a:t>
            </a:r>
            <a:r>
              <a:rPr lang="en-US" altLang="zh-CN" sz="2000" dirty="0"/>
              <a:t>Web</a:t>
            </a:r>
            <a:r>
              <a:rPr lang="zh-CN" altLang="en-US" sz="2000" dirty="0"/>
              <a:t>的电子邮件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b="0" dirty="0"/>
              <a:t>20</a:t>
            </a:r>
            <a:r>
              <a:rPr lang="zh-CN" altLang="en-US" sz="2000" b="0" dirty="0"/>
              <a:t>世纪</a:t>
            </a:r>
            <a:r>
              <a:rPr lang="en-US" altLang="zh-CN" sz="2000" b="0" dirty="0"/>
              <a:t>90</a:t>
            </a:r>
            <a:r>
              <a:rPr lang="zh-CN" altLang="en-US" sz="2000" b="0" dirty="0"/>
              <a:t>年代中期，</a:t>
            </a:r>
            <a:r>
              <a:rPr lang="en-US" altLang="zh-CN" sz="2000" b="0" dirty="0"/>
              <a:t>Hotmail</a:t>
            </a:r>
            <a:r>
              <a:rPr lang="zh-CN" altLang="en-US" sz="2000" b="0" dirty="0"/>
              <a:t>开发了基于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的电子邮件系统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目前几乎所有门户网站都提供基于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的电子邮件，使用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浏览器收发邮件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基于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电子邮件，用户代理就是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浏览器，用户与远程邮箱之间的通信使用的是</a:t>
            </a:r>
            <a:r>
              <a:rPr lang="en-US" altLang="zh-CN" sz="2000" b="0" dirty="0"/>
              <a:t>HTTP</a:t>
            </a:r>
            <a:r>
              <a:rPr lang="zh-CN" altLang="en-US" sz="2000" b="0" dirty="0"/>
              <a:t>协议，而不是</a:t>
            </a:r>
            <a:r>
              <a:rPr lang="en-US" altLang="zh-CN" sz="2000" b="0" dirty="0"/>
              <a:t>POP3</a:t>
            </a:r>
            <a:r>
              <a:rPr lang="zh-CN" altLang="en-US" sz="2000" b="0" dirty="0"/>
              <a:t>或</a:t>
            </a:r>
            <a:r>
              <a:rPr lang="en-US" altLang="zh-CN" sz="2000" b="0" dirty="0"/>
              <a:t>IMAP4</a:t>
            </a:r>
            <a:r>
              <a:rPr lang="zh-CN" altLang="en-US" sz="2000" b="0" dirty="0"/>
              <a:t>协议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邮件服务器之间的通信仍然使用</a:t>
            </a:r>
            <a:r>
              <a:rPr lang="en-US" altLang="zh-CN" sz="2000" b="0" dirty="0"/>
              <a:t>SMTP</a:t>
            </a:r>
            <a:r>
              <a:rPr lang="zh-CN" altLang="en-US" sz="2000" b="0" dirty="0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41222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26951" cy="4698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2.4.1 </a:t>
            </a:r>
            <a:r>
              <a:rPr lang="zh-CN" altLang="en-US" sz="2200" dirty="0"/>
              <a:t>电子邮件的基本概念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电子邮件系统的主要功能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邮件发送者把邮件信息发送给接收者，接收者可以是一个或多个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可以发送多媒体信息（数据、文件、文字、声音、图像、图形</a:t>
            </a:r>
            <a:r>
              <a:rPr lang="en-US" altLang="zh-CN" sz="2000" b="0" dirty="0"/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发送者或接收者可以是</a:t>
            </a:r>
            <a:r>
              <a:rPr lang="en-US" altLang="zh-CN" sz="2000" b="0" dirty="0"/>
              <a:t>Internet</a:t>
            </a:r>
            <a:r>
              <a:rPr lang="zh-CN" altLang="en-US" sz="2000" b="0" dirty="0"/>
              <a:t>以外的用户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电子邮件发送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接收软件可以与用户的其他软件集成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具有较强管理和监控功能，以利于系统维护、改善系统运行性能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方便用户使用，如支持多种语言文本、邮件优先权等</a:t>
            </a:r>
          </a:p>
        </p:txBody>
      </p:sp>
    </p:spTree>
    <p:extLst>
      <p:ext uri="{BB962C8B-B14F-4D97-AF65-F5344CB8AC3E}">
        <p14:creationId xmlns:p14="http://schemas.microsoft.com/office/powerpoint/2010/main" val="335109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2.4.2 </a:t>
            </a:r>
            <a:r>
              <a:rPr lang="zh-CN" altLang="en-US" sz="2200" dirty="0"/>
              <a:t>电子邮件系统的基本组成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四个重要组件</a:t>
            </a:r>
            <a:endParaRPr lang="en-US" altLang="zh-CN" sz="2000" dirty="0"/>
          </a:p>
        </p:txBody>
      </p:sp>
      <p:grpSp>
        <p:nvGrpSpPr>
          <p:cNvPr id="4" name="组合 11">
            <a:extLst>
              <a:ext uri="{FF2B5EF4-FFF2-40B4-BE49-F238E27FC236}">
                <a16:creationId xmlns:a16="http://schemas.microsoft.com/office/drawing/2014/main" id="{A2E20815-081E-4E8F-9FC8-AB1F98D07AE3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269578"/>
            <a:ext cx="4252912" cy="5111750"/>
            <a:chOff x="4626297" y="1339758"/>
            <a:chExt cx="4343803" cy="5257594"/>
          </a:xfrm>
        </p:grpSpPr>
        <p:grpSp>
          <p:nvGrpSpPr>
            <p:cNvPr id="5" name="组合 1">
              <a:extLst>
                <a:ext uri="{FF2B5EF4-FFF2-40B4-BE49-F238E27FC236}">
                  <a16:creationId xmlns:a16="http://schemas.microsoft.com/office/drawing/2014/main" id="{D85C9C76-7CBD-49ED-B77C-B395255F6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53194" y="1339758"/>
              <a:ext cx="1816906" cy="930821"/>
              <a:chOff x="6877050" y="600075"/>
              <a:chExt cx="1828800" cy="981075"/>
            </a:xfrm>
          </p:grpSpPr>
          <p:sp>
            <p:nvSpPr>
              <p:cNvPr id="126" name="Rectangle 280">
                <a:extLst>
                  <a:ext uri="{FF2B5EF4-FFF2-40B4-BE49-F238E27FC236}">
                    <a16:creationId xmlns:a16="http://schemas.microsoft.com/office/drawing/2014/main" id="{21AAD6CF-830A-45CA-B079-FD262D49F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7050" y="600075"/>
                <a:ext cx="1828800" cy="98107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7" name="Text Box 263">
                <a:extLst>
                  <a:ext uri="{FF2B5EF4-FFF2-40B4-BE49-F238E27FC236}">
                    <a16:creationId xmlns:a16="http://schemas.microsoft.com/office/drawing/2014/main" id="{B9A76461-3EBA-4D75-A7CB-04913002B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7438" y="1198563"/>
                <a:ext cx="9969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latin typeface="Comic Sans MS" panose="030F0702030302020204" pitchFamily="66" charset="0"/>
                  </a:rPr>
                  <a:t>用户邮箱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28" name="Group 278">
                <a:extLst>
                  <a:ext uri="{FF2B5EF4-FFF2-40B4-BE49-F238E27FC236}">
                    <a16:creationId xmlns:a16="http://schemas.microsoft.com/office/drawing/2014/main" id="{3339BB77-8BF9-4B11-BB79-548390BFA6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16738" y="711200"/>
                <a:ext cx="714375" cy="190500"/>
                <a:chOff x="4314" y="3444"/>
                <a:chExt cx="450" cy="120"/>
              </a:xfrm>
            </p:grpSpPr>
            <p:sp>
              <p:nvSpPr>
                <p:cNvPr id="131" name="Rectangle 264">
                  <a:extLst>
                    <a:ext uri="{FF2B5EF4-FFF2-40B4-BE49-F238E27FC236}">
                      <a16:creationId xmlns:a16="http://schemas.microsoft.com/office/drawing/2014/main" id="{E2B8437F-16E8-4ADD-AC51-9051A605D4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4" y="3444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32" name="Line 265">
                  <a:extLst>
                    <a:ext uri="{FF2B5EF4-FFF2-40B4-BE49-F238E27FC236}">
                      <a16:creationId xmlns:a16="http://schemas.microsoft.com/office/drawing/2014/main" id="{F6F3EF6C-9007-4782-84B7-668367A2E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3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Line 266">
                  <a:extLst>
                    <a:ext uri="{FF2B5EF4-FFF2-40B4-BE49-F238E27FC236}">
                      <a16:creationId xmlns:a16="http://schemas.microsoft.com/office/drawing/2014/main" id="{8A5D1B19-60D2-4500-B82F-820EFDDA8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72" y="3471"/>
                  <a:ext cx="6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Line 267">
                  <a:extLst>
                    <a:ext uri="{FF2B5EF4-FFF2-40B4-BE49-F238E27FC236}">
                      <a16:creationId xmlns:a16="http://schemas.microsoft.com/office/drawing/2014/main" id="{37337882-E00A-474E-ABE3-776A4A2B21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27" y="347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Line 268">
                  <a:extLst>
                    <a:ext uri="{FF2B5EF4-FFF2-40B4-BE49-F238E27FC236}">
                      <a16:creationId xmlns:a16="http://schemas.microsoft.com/office/drawing/2014/main" id="{E0FA42D0-FDB9-4662-8777-891BEE5CE4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84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Line 269">
                  <a:extLst>
                    <a:ext uri="{FF2B5EF4-FFF2-40B4-BE49-F238E27FC236}">
                      <a16:creationId xmlns:a16="http://schemas.microsoft.com/office/drawing/2014/main" id="{CB059825-CB55-44AD-B914-91D1593189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5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Line 270">
                  <a:extLst>
                    <a:ext uri="{FF2B5EF4-FFF2-40B4-BE49-F238E27FC236}">
                      <a16:creationId xmlns:a16="http://schemas.microsoft.com/office/drawing/2014/main" id="{7DF0BF95-D1EC-4A1D-A75E-6D5DA13B43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1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Line 271">
                  <a:extLst>
                    <a:ext uri="{FF2B5EF4-FFF2-40B4-BE49-F238E27FC236}">
                      <a16:creationId xmlns:a16="http://schemas.microsoft.com/office/drawing/2014/main" id="{F31A2386-B56B-4377-ACBE-4BF8E3A225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9" name="Rectangle 272">
                <a:extLst>
                  <a:ext uri="{FF2B5EF4-FFF2-40B4-BE49-F238E27FC236}">
                    <a16:creationId xmlns:a16="http://schemas.microsoft.com/office/drawing/2014/main" id="{C73390CA-4FBA-4C2F-97A7-6D7FCE49B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963" y="1300163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30" name="Text Box 277">
                <a:extLst>
                  <a:ext uri="{FF2B5EF4-FFF2-40B4-BE49-F238E27FC236}">
                    <a16:creationId xmlns:a16="http://schemas.microsoft.com/office/drawing/2014/main" id="{00110FED-D667-485B-9B80-9601A384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9643" y="835673"/>
                <a:ext cx="14033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r"/>
                <a:r>
                  <a:rPr lang="zh-CN" altLang="en-US" sz="1600">
                    <a:latin typeface="Comic Sans MS" panose="030F0702030302020204" pitchFamily="66" charset="0"/>
                  </a:rPr>
                  <a:t>外发报文队列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Line 417">
              <a:extLst>
                <a:ext uri="{FF2B5EF4-FFF2-40B4-BE49-F238E27FC236}">
                  <a16:creationId xmlns:a16="http://schemas.microsoft.com/office/drawing/2014/main" id="{9DDD24F9-AB1B-4462-8867-BB0D59D06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7197" y="2947689"/>
              <a:ext cx="1123950" cy="790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418">
              <a:extLst>
                <a:ext uri="{FF2B5EF4-FFF2-40B4-BE49-F238E27FC236}">
                  <a16:creationId xmlns:a16="http://schemas.microsoft.com/office/drawing/2014/main" id="{6D495DAA-6056-4990-8BFF-7E880006A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9435" y="2874664"/>
              <a:ext cx="355600" cy="933450"/>
              <a:chOff x="4180" y="783"/>
              <a:chExt cx="150" cy="307"/>
            </a:xfrm>
          </p:grpSpPr>
          <p:sp>
            <p:nvSpPr>
              <p:cNvPr id="118" name="AutoShape 419">
                <a:extLst>
                  <a:ext uri="{FF2B5EF4-FFF2-40B4-BE49-F238E27FC236}">
                    <a16:creationId xmlns:a16="http://schemas.microsoft.com/office/drawing/2014/main" id="{F741635C-D697-467A-9835-FE830B644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9" name="Rectangle 420">
                <a:extLst>
                  <a:ext uri="{FF2B5EF4-FFF2-40B4-BE49-F238E27FC236}">
                    <a16:creationId xmlns:a16="http://schemas.microsoft.com/office/drawing/2014/main" id="{80BBF724-97C0-4564-A725-3EC4BDD8F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0" name="Rectangle 421">
                <a:extLst>
                  <a:ext uri="{FF2B5EF4-FFF2-40B4-BE49-F238E27FC236}">
                    <a16:creationId xmlns:a16="http://schemas.microsoft.com/office/drawing/2014/main" id="{E04AA64B-00CB-47E4-978B-811356B4E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1" name="AutoShape 422">
                <a:extLst>
                  <a:ext uri="{FF2B5EF4-FFF2-40B4-BE49-F238E27FC236}">
                    <a16:creationId xmlns:a16="http://schemas.microsoft.com/office/drawing/2014/main" id="{AFE234BA-13BF-4BE2-8AF7-3EE16891D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2" name="Line 423">
                <a:extLst>
                  <a:ext uri="{FF2B5EF4-FFF2-40B4-BE49-F238E27FC236}">
                    <a16:creationId xmlns:a16="http://schemas.microsoft.com/office/drawing/2014/main" id="{15F3FFD6-449A-43BD-AADE-43FACB2FE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Line 424">
                <a:extLst>
                  <a:ext uri="{FF2B5EF4-FFF2-40B4-BE49-F238E27FC236}">
                    <a16:creationId xmlns:a16="http://schemas.microsoft.com/office/drawing/2014/main" id="{43890864-95F9-429F-9419-90B210B7F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" name="Rectangle 425">
                <a:extLst>
                  <a:ext uri="{FF2B5EF4-FFF2-40B4-BE49-F238E27FC236}">
                    <a16:creationId xmlns:a16="http://schemas.microsoft.com/office/drawing/2014/main" id="{00C785D4-ACA7-4058-9288-125F485D0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5" name="Rectangle 426">
                <a:extLst>
                  <a:ext uri="{FF2B5EF4-FFF2-40B4-BE49-F238E27FC236}">
                    <a16:creationId xmlns:a16="http://schemas.microsoft.com/office/drawing/2014/main" id="{C48BF548-9628-48E8-A1DA-9CE877C6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" name="Group 427">
              <a:extLst>
                <a:ext uri="{FF2B5EF4-FFF2-40B4-BE49-F238E27FC236}">
                  <a16:creationId xmlns:a16="http://schemas.microsoft.com/office/drawing/2014/main" id="{243D50A5-EDA5-4E05-8393-E4F95732F8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26547" y="3327102"/>
              <a:ext cx="822325" cy="1049338"/>
              <a:chOff x="4288" y="2627"/>
              <a:chExt cx="518" cy="661"/>
            </a:xfrm>
          </p:grpSpPr>
          <p:sp>
            <p:nvSpPr>
              <p:cNvPr id="103" name="Rectangle 428">
                <a:extLst>
                  <a:ext uri="{FF2B5EF4-FFF2-40B4-BE49-F238E27FC236}">
                    <a16:creationId xmlns:a16="http://schemas.microsoft.com/office/drawing/2014/main" id="{809B5023-7847-4BA2-B2A2-AAA96F818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4" name="Text Box 429">
                <a:extLst>
                  <a:ext uri="{FF2B5EF4-FFF2-40B4-BE49-F238E27FC236}">
                    <a16:creationId xmlns:a16="http://schemas.microsoft.com/office/drawing/2014/main" id="{4FF9C600-43B2-456A-8D96-6FBB35F1D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>
                    <a:latin typeface="Comic Sans MS" panose="030F0702030302020204" pitchFamily="66" charset="0"/>
                  </a:rPr>
                  <a:t>mail</a:t>
                </a:r>
              </a:p>
              <a:p>
                <a:pPr algn="ctr"/>
                <a:r>
                  <a:rPr lang="en-US" altLang="zh-CN" sz="1600">
                    <a:latin typeface="Comic Sans MS" panose="030F0702030302020204" pitchFamily="66" charset="0"/>
                  </a:rPr>
                  <a:t>server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" name="Rectangle 430">
                <a:extLst>
                  <a:ext uri="{FF2B5EF4-FFF2-40B4-BE49-F238E27FC236}">
                    <a16:creationId xmlns:a16="http://schemas.microsoft.com/office/drawing/2014/main" id="{095593DE-4D4E-4DD9-BA4D-7100829CB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6" name="Line 431">
                <a:extLst>
                  <a:ext uri="{FF2B5EF4-FFF2-40B4-BE49-F238E27FC236}">
                    <a16:creationId xmlns:a16="http://schemas.microsoft.com/office/drawing/2014/main" id="{04F230AD-D9D5-4857-B103-5F975D518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Line 432">
                <a:extLst>
                  <a:ext uri="{FF2B5EF4-FFF2-40B4-BE49-F238E27FC236}">
                    <a16:creationId xmlns:a16="http://schemas.microsoft.com/office/drawing/2014/main" id="{5C079030-0A36-4D89-BA17-A5A00014A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433">
                <a:extLst>
                  <a:ext uri="{FF2B5EF4-FFF2-40B4-BE49-F238E27FC236}">
                    <a16:creationId xmlns:a16="http://schemas.microsoft.com/office/drawing/2014/main" id="{2139C982-E462-46E4-A908-EA7AD7AF1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Line 434">
                <a:extLst>
                  <a:ext uri="{FF2B5EF4-FFF2-40B4-BE49-F238E27FC236}">
                    <a16:creationId xmlns:a16="http://schemas.microsoft.com/office/drawing/2014/main" id="{FA9E740E-99C6-4C22-967F-4C9264F59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Line 435">
                <a:extLst>
                  <a:ext uri="{FF2B5EF4-FFF2-40B4-BE49-F238E27FC236}">
                    <a16:creationId xmlns:a16="http://schemas.microsoft.com/office/drawing/2014/main" id="{4971E1C5-57D4-4D56-A535-867DAEA13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Line 436">
                <a:extLst>
                  <a:ext uri="{FF2B5EF4-FFF2-40B4-BE49-F238E27FC236}">
                    <a16:creationId xmlns:a16="http://schemas.microsoft.com/office/drawing/2014/main" id="{922F8894-CC74-4242-91B2-B5A0D5F6E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Line 437">
                <a:extLst>
                  <a:ext uri="{FF2B5EF4-FFF2-40B4-BE49-F238E27FC236}">
                    <a16:creationId xmlns:a16="http://schemas.microsoft.com/office/drawing/2014/main" id="{074E4CCE-6F27-44C3-AE80-63D0FFC77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Rectangle 438">
                <a:extLst>
                  <a:ext uri="{FF2B5EF4-FFF2-40B4-BE49-F238E27FC236}">
                    <a16:creationId xmlns:a16="http://schemas.microsoft.com/office/drawing/2014/main" id="{21C75873-44FF-4B89-9205-909F7F118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4" name="Rectangle 439">
                <a:extLst>
                  <a:ext uri="{FF2B5EF4-FFF2-40B4-BE49-F238E27FC236}">
                    <a16:creationId xmlns:a16="http://schemas.microsoft.com/office/drawing/2014/main" id="{4F25DCF4-2D46-4E98-A10F-9C8AD6B7F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5" name="Rectangle 440">
                <a:extLst>
                  <a:ext uri="{FF2B5EF4-FFF2-40B4-BE49-F238E27FC236}">
                    <a16:creationId xmlns:a16="http://schemas.microsoft.com/office/drawing/2014/main" id="{03A5949A-840F-4DE3-9B08-ACD13C86E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6" name="Rectangle 441">
                <a:extLst>
                  <a:ext uri="{FF2B5EF4-FFF2-40B4-BE49-F238E27FC236}">
                    <a16:creationId xmlns:a16="http://schemas.microsoft.com/office/drawing/2014/main" id="{0C761CBB-BFCF-40F3-B027-28C714916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7" name="Rectangle 442">
                <a:extLst>
                  <a:ext uri="{FF2B5EF4-FFF2-40B4-BE49-F238E27FC236}">
                    <a16:creationId xmlns:a16="http://schemas.microsoft.com/office/drawing/2014/main" id="{D71DC391-04AD-4693-A976-AF54606A1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9" name="Group 443">
              <a:extLst>
                <a:ext uri="{FF2B5EF4-FFF2-40B4-BE49-F238E27FC236}">
                  <a16:creationId xmlns:a16="http://schemas.microsoft.com/office/drawing/2014/main" id="{1F04EFE5-0E6E-45CD-A500-9A3DA6D73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52035" y="2465089"/>
              <a:ext cx="709612" cy="703263"/>
              <a:chOff x="4337" y="290"/>
              <a:chExt cx="447" cy="443"/>
            </a:xfrm>
          </p:grpSpPr>
          <p:graphicFrame>
            <p:nvGraphicFramePr>
              <p:cNvPr id="99" name="Object 444">
                <a:extLst>
                  <a:ext uri="{FF2B5EF4-FFF2-40B4-BE49-F238E27FC236}">
                    <a16:creationId xmlns:a16="http://schemas.microsoft.com/office/drawing/2014/main" id="{C094800E-D0FD-4802-AE91-48B3962BC4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3" imgW="1307263" imgH="1084139" progId="MS_ClipArt_Gallery.2">
                      <p:embed/>
                    </p:oleObj>
                  </mc:Choice>
                  <mc:Fallback>
                    <p:oleObj name="ClipArt" r:id="rId3" imgW="1307263" imgH="1084139" progId="MS_ClipArt_Gallery.2">
                      <p:embed/>
                      <p:pic>
                        <p:nvPicPr>
                          <p:cNvPr id="99" name="Object 444">
                            <a:extLst>
                              <a:ext uri="{FF2B5EF4-FFF2-40B4-BE49-F238E27FC236}">
                                <a16:creationId xmlns:a16="http://schemas.microsoft.com/office/drawing/2014/main" id="{C094800E-D0FD-4802-AE91-48B3962BC4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0" name="Group 445">
                <a:extLst>
                  <a:ext uri="{FF2B5EF4-FFF2-40B4-BE49-F238E27FC236}">
                    <a16:creationId xmlns:a16="http://schemas.microsoft.com/office/drawing/2014/main" id="{3EF20513-684C-4540-840D-CF0DD0FA52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101" name="Rectangle 446">
                  <a:extLst>
                    <a:ext uri="{FF2B5EF4-FFF2-40B4-BE49-F238E27FC236}">
                      <a16:creationId xmlns:a16="http://schemas.microsoft.com/office/drawing/2014/main" id="{D26A4468-50B0-431E-9A41-EC84BFCD43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2" name="Text Box 447">
                  <a:extLst>
                    <a:ext uri="{FF2B5EF4-FFF2-40B4-BE49-F238E27FC236}">
                      <a16:creationId xmlns:a16="http://schemas.microsoft.com/office/drawing/2014/main" id="{F51EA70E-4EA3-4D34-8411-5ED636092F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" name="Group 448">
              <a:extLst>
                <a:ext uri="{FF2B5EF4-FFF2-40B4-BE49-F238E27FC236}">
                  <a16:creationId xmlns:a16="http://schemas.microsoft.com/office/drawing/2014/main" id="{7BAD1190-A445-4D5F-B4F1-6D2C48D88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80635" y="3474739"/>
              <a:ext cx="709612" cy="703263"/>
              <a:chOff x="4337" y="290"/>
              <a:chExt cx="447" cy="443"/>
            </a:xfrm>
          </p:grpSpPr>
          <p:graphicFrame>
            <p:nvGraphicFramePr>
              <p:cNvPr id="95" name="Object 449">
                <a:extLst>
                  <a:ext uri="{FF2B5EF4-FFF2-40B4-BE49-F238E27FC236}">
                    <a16:creationId xmlns:a16="http://schemas.microsoft.com/office/drawing/2014/main" id="{4B8160E6-A004-4526-B1CE-B59E2BC989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5" imgW="1307263" imgH="1084139" progId="MS_ClipArt_Gallery.2">
                      <p:embed/>
                    </p:oleObj>
                  </mc:Choice>
                  <mc:Fallback>
                    <p:oleObj name="ClipArt" r:id="rId5" imgW="1307263" imgH="1084139" progId="MS_ClipArt_Gallery.2">
                      <p:embed/>
                      <p:pic>
                        <p:nvPicPr>
                          <p:cNvPr id="95" name="Object 449">
                            <a:extLst>
                              <a:ext uri="{FF2B5EF4-FFF2-40B4-BE49-F238E27FC236}">
                                <a16:creationId xmlns:a16="http://schemas.microsoft.com/office/drawing/2014/main" id="{4B8160E6-A004-4526-B1CE-B59E2BC9890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6" name="Group 450">
                <a:extLst>
                  <a:ext uri="{FF2B5EF4-FFF2-40B4-BE49-F238E27FC236}">
                    <a16:creationId xmlns:a16="http://schemas.microsoft.com/office/drawing/2014/main" id="{406C25BB-1C43-43EB-9581-3939519755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97" name="Rectangle 451">
                  <a:extLst>
                    <a:ext uri="{FF2B5EF4-FFF2-40B4-BE49-F238E27FC236}">
                      <a16:creationId xmlns:a16="http://schemas.microsoft.com/office/drawing/2014/main" id="{343033AC-BF24-43FE-8938-E91C4F86A7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8" name="Text Box 452">
                  <a:extLst>
                    <a:ext uri="{FF2B5EF4-FFF2-40B4-BE49-F238E27FC236}">
                      <a16:creationId xmlns:a16="http://schemas.microsoft.com/office/drawing/2014/main" id="{09450EDA-86A9-4127-81C1-A5F482F4A8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1" name="Group 453">
              <a:extLst>
                <a:ext uri="{FF2B5EF4-FFF2-40B4-BE49-F238E27FC236}">
                  <a16:creationId xmlns:a16="http://schemas.microsoft.com/office/drawing/2014/main" id="{79AE84E0-5805-49B8-B765-422534522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820" y="4957985"/>
              <a:ext cx="709612" cy="703263"/>
              <a:chOff x="4337" y="290"/>
              <a:chExt cx="447" cy="443"/>
            </a:xfrm>
          </p:grpSpPr>
          <p:graphicFrame>
            <p:nvGraphicFramePr>
              <p:cNvPr id="91" name="Object 454">
                <a:extLst>
                  <a:ext uri="{FF2B5EF4-FFF2-40B4-BE49-F238E27FC236}">
                    <a16:creationId xmlns:a16="http://schemas.microsoft.com/office/drawing/2014/main" id="{4EA8CF2E-965C-4F7E-9104-E3EFBD68991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6" imgW="1307263" imgH="1084139" progId="MS_ClipArt_Gallery.2">
                      <p:embed/>
                    </p:oleObj>
                  </mc:Choice>
                  <mc:Fallback>
                    <p:oleObj name="ClipArt" r:id="rId6" imgW="1307263" imgH="1084139" progId="MS_ClipArt_Gallery.2">
                      <p:embed/>
                      <p:pic>
                        <p:nvPicPr>
                          <p:cNvPr id="91" name="Object 454">
                            <a:extLst>
                              <a:ext uri="{FF2B5EF4-FFF2-40B4-BE49-F238E27FC236}">
                                <a16:creationId xmlns:a16="http://schemas.microsoft.com/office/drawing/2014/main" id="{4EA8CF2E-965C-4F7E-9104-E3EFBD68991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2" name="Group 455">
                <a:extLst>
                  <a:ext uri="{FF2B5EF4-FFF2-40B4-BE49-F238E27FC236}">
                    <a16:creationId xmlns:a16="http://schemas.microsoft.com/office/drawing/2014/main" id="{CA9D10A3-BD5A-4168-99A4-AE3A39A50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93" name="Rectangle 456">
                  <a:extLst>
                    <a:ext uri="{FF2B5EF4-FFF2-40B4-BE49-F238E27FC236}">
                      <a16:creationId xmlns:a16="http://schemas.microsoft.com/office/drawing/2014/main" id="{93B0EB2F-1A6E-465B-AD13-AB716423B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4" name="Text Box 457">
                  <a:extLst>
                    <a:ext uri="{FF2B5EF4-FFF2-40B4-BE49-F238E27FC236}">
                      <a16:creationId xmlns:a16="http://schemas.microsoft.com/office/drawing/2014/main" id="{87B024F0-5694-43C4-9BF3-39E1B94B13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" name="Group 458">
              <a:extLst>
                <a:ext uri="{FF2B5EF4-FFF2-40B4-BE49-F238E27FC236}">
                  <a16:creationId xmlns:a16="http://schemas.microsoft.com/office/drawing/2014/main" id="{A1F33992-F34A-44C7-9B7C-711BD49671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6297" y="4284364"/>
              <a:ext cx="822325" cy="1501775"/>
              <a:chOff x="3484" y="2522"/>
              <a:chExt cx="518" cy="946"/>
            </a:xfrm>
          </p:grpSpPr>
          <p:grpSp>
            <p:nvGrpSpPr>
              <p:cNvPr id="66" name="Group 459">
                <a:extLst>
                  <a:ext uri="{FF2B5EF4-FFF2-40B4-BE49-F238E27FC236}">
                    <a16:creationId xmlns:a16="http://schemas.microsoft.com/office/drawing/2014/main" id="{989DF4F7-02C4-4931-A184-2C6FC9688E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83" name="AutoShape 460">
                  <a:extLst>
                    <a:ext uri="{FF2B5EF4-FFF2-40B4-BE49-F238E27FC236}">
                      <a16:creationId xmlns:a16="http://schemas.microsoft.com/office/drawing/2014/main" id="{623EB6E1-3C84-45F5-B486-725C0C2F07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" name="Rectangle 461">
                  <a:extLst>
                    <a:ext uri="{FF2B5EF4-FFF2-40B4-BE49-F238E27FC236}">
                      <a16:creationId xmlns:a16="http://schemas.microsoft.com/office/drawing/2014/main" id="{5A1B33D9-5630-45FD-B212-0D4770E9A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5" name="Rectangle 462">
                  <a:extLst>
                    <a:ext uri="{FF2B5EF4-FFF2-40B4-BE49-F238E27FC236}">
                      <a16:creationId xmlns:a16="http://schemas.microsoft.com/office/drawing/2014/main" id="{B7A9FAAF-ABEB-4B02-8815-F99C09550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6" name="AutoShape 463">
                  <a:extLst>
                    <a:ext uri="{FF2B5EF4-FFF2-40B4-BE49-F238E27FC236}">
                      <a16:creationId xmlns:a16="http://schemas.microsoft.com/office/drawing/2014/main" id="{F7B87517-8EF1-41BC-A551-86560CEC67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7" name="Line 464">
                  <a:extLst>
                    <a:ext uri="{FF2B5EF4-FFF2-40B4-BE49-F238E27FC236}">
                      <a16:creationId xmlns:a16="http://schemas.microsoft.com/office/drawing/2014/main" id="{A68A4E13-E04C-4D00-A7D2-2939EE0866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Line 465">
                  <a:extLst>
                    <a:ext uri="{FF2B5EF4-FFF2-40B4-BE49-F238E27FC236}">
                      <a16:creationId xmlns:a16="http://schemas.microsoft.com/office/drawing/2014/main" id="{0B375531-9D79-4E88-8000-9341D4057D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Rectangle 466">
                  <a:extLst>
                    <a:ext uri="{FF2B5EF4-FFF2-40B4-BE49-F238E27FC236}">
                      <a16:creationId xmlns:a16="http://schemas.microsoft.com/office/drawing/2014/main" id="{FB0BAC05-8506-4818-BC5A-FCB0F39CD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0" name="Rectangle 467">
                  <a:extLst>
                    <a:ext uri="{FF2B5EF4-FFF2-40B4-BE49-F238E27FC236}">
                      <a16:creationId xmlns:a16="http://schemas.microsoft.com/office/drawing/2014/main" id="{DE78C028-7FBE-4EDE-B6D6-336198A9D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67" name="Group 468">
                <a:extLst>
                  <a:ext uri="{FF2B5EF4-FFF2-40B4-BE49-F238E27FC236}">
                    <a16:creationId xmlns:a16="http://schemas.microsoft.com/office/drawing/2014/main" id="{8738CDE4-C91F-4E3E-AEB7-6EE424FA6C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68" name="Rectangle 469">
                  <a:extLst>
                    <a:ext uri="{FF2B5EF4-FFF2-40B4-BE49-F238E27FC236}">
                      <a16:creationId xmlns:a16="http://schemas.microsoft.com/office/drawing/2014/main" id="{EF211D73-0D8D-47FE-9930-AEC67E4876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9" name="Text Box 470">
                  <a:extLst>
                    <a:ext uri="{FF2B5EF4-FFF2-40B4-BE49-F238E27FC236}">
                      <a16:creationId xmlns:a16="http://schemas.microsoft.com/office/drawing/2014/main" id="{E582DE4D-4977-4A4B-951E-E2D2B5AF41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mail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server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471">
                  <a:extLst>
                    <a:ext uri="{FF2B5EF4-FFF2-40B4-BE49-F238E27FC236}">
                      <a16:creationId xmlns:a16="http://schemas.microsoft.com/office/drawing/2014/main" id="{C336B536-0BD3-4941-8158-EE9EAFECC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1" name="Line 472">
                  <a:extLst>
                    <a:ext uri="{FF2B5EF4-FFF2-40B4-BE49-F238E27FC236}">
                      <a16:creationId xmlns:a16="http://schemas.microsoft.com/office/drawing/2014/main" id="{9EAD98F9-2AB1-48BA-85CA-2DF619533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473">
                  <a:extLst>
                    <a:ext uri="{FF2B5EF4-FFF2-40B4-BE49-F238E27FC236}">
                      <a16:creationId xmlns:a16="http://schemas.microsoft.com/office/drawing/2014/main" id="{B1CD1464-F3C0-4FD5-B31A-B0C1179C7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474">
                  <a:extLst>
                    <a:ext uri="{FF2B5EF4-FFF2-40B4-BE49-F238E27FC236}">
                      <a16:creationId xmlns:a16="http://schemas.microsoft.com/office/drawing/2014/main" id="{F1415D1D-566A-4FC9-8073-D22AD4AFE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475">
                  <a:extLst>
                    <a:ext uri="{FF2B5EF4-FFF2-40B4-BE49-F238E27FC236}">
                      <a16:creationId xmlns:a16="http://schemas.microsoft.com/office/drawing/2014/main" id="{04861757-F1F6-4EBB-8E50-FC263CBE4D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476">
                  <a:extLst>
                    <a:ext uri="{FF2B5EF4-FFF2-40B4-BE49-F238E27FC236}">
                      <a16:creationId xmlns:a16="http://schemas.microsoft.com/office/drawing/2014/main" id="{4AF7D92E-5DA0-447C-99B3-9E54782200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477">
                  <a:extLst>
                    <a:ext uri="{FF2B5EF4-FFF2-40B4-BE49-F238E27FC236}">
                      <a16:creationId xmlns:a16="http://schemas.microsoft.com/office/drawing/2014/main" id="{63A101F3-2139-4D83-BECD-CB12FE584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478">
                  <a:extLst>
                    <a:ext uri="{FF2B5EF4-FFF2-40B4-BE49-F238E27FC236}">
                      <a16:creationId xmlns:a16="http://schemas.microsoft.com/office/drawing/2014/main" id="{A24543EA-7936-409F-8BD9-D1770DD398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Rectangle 479">
                  <a:extLst>
                    <a:ext uri="{FF2B5EF4-FFF2-40B4-BE49-F238E27FC236}">
                      <a16:creationId xmlns:a16="http://schemas.microsoft.com/office/drawing/2014/main" id="{8CE3862B-AD4C-4EB2-9AC1-11E95BCA2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9" name="Rectangle 480">
                  <a:extLst>
                    <a:ext uri="{FF2B5EF4-FFF2-40B4-BE49-F238E27FC236}">
                      <a16:creationId xmlns:a16="http://schemas.microsoft.com/office/drawing/2014/main" id="{5E4A25BD-BE94-4BE8-9888-E0DA0C1A4E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0" name="Rectangle 481">
                  <a:extLst>
                    <a:ext uri="{FF2B5EF4-FFF2-40B4-BE49-F238E27FC236}">
                      <a16:creationId xmlns:a16="http://schemas.microsoft.com/office/drawing/2014/main" id="{A1AAD5A0-C87D-47A3-AC71-2D4993217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1" name="Rectangle 482">
                  <a:extLst>
                    <a:ext uri="{FF2B5EF4-FFF2-40B4-BE49-F238E27FC236}">
                      <a16:creationId xmlns:a16="http://schemas.microsoft.com/office/drawing/2014/main" id="{E8F85D09-DE73-4A50-8F80-E1684D89FF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2" name="Rectangle 483">
                  <a:extLst>
                    <a:ext uri="{FF2B5EF4-FFF2-40B4-BE49-F238E27FC236}">
                      <a16:creationId xmlns:a16="http://schemas.microsoft.com/office/drawing/2014/main" id="{2CE85D45-2BB0-4215-BC78-9D3F301350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13" name="Group 484">
              <a:extLst>
                <a:ext uri="{FF2B5EF4-FFF2-40B4-BE49-F238E27FC236}">
                  <a16:creationId xmlns:a16="http://schemas.microsoft.com/office/drawing/2014/main" id="{EA9C25E9-9C6F-49EE-9490-C2A6FB5C2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0385" y="5389264"/>
              <a:ext cx="709612" cy="703263"/>
              <a:chOff x="4337" y="290"/>
              <a:chExt cx="447" cy="443"/>
            </a:xfrm>
          </p:grpSpPr>
          <p:graphicFrame>
            <p:nvGraphicFramePr>
              <p:cNvPr id="62" name="Object 485">
                <a:extLst>
                  <a:ext uri="{FF2B5EF4-FFF2-40B4-BE49-F238E27FC236}">
                    <a16:creationId xmlns:a16="http://schemas.microsoft.com/office/drawing/2014/main" id="{A04A092D-3811-4522-84C7-A54653BD09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7" imgW="1307263" imgH="1084139" progId="MS_ClipArt_Gallery.2">
                      <p:embed/>
                    </p:oleObj>
                  </mc:Choice>
                  <mc:Fallback>
                    <p:oleObj name="ClipArt" r:id="rId7" imgW="1307263" imgH="1084139" progId="MS_ClipArt_Gallery.2">
                      <p:embed/>
                      <p:pic>
                        <p:nvPicPr>
                          <p:cNvPr id="62" name="Object 485">
                            <a:extLst>
                              <a:ext uri="{FF2B5EF4-FFF2-40B4-BE49-F238E27FC236}">
                                <a16:creationId xmlns:a16="http://schemas.microsoft.com/office/drawing/2014/main" id="{A04A092D-3811-4522-84C7-A54653BD09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3" name="Group 486">
                <a:extLst>
                  <a:ext uri="{FF2B5EF4-FFF2-40B4-BE49-F238E27FC236}">
                    <a16:creationId xmlns:a16="http://schemas.microsoft.com/office/drawing/2014/main" id="{E401818A-63A6-408E-A31E-8407904549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64" name="Rectangle 487">
                  <a:extLst>
                    <a:ext uri="{FF2B5EF4-FFF2-40B4-BE49-F238E27FC236}">
                      <a16:creationId xmlns:a16="http://schemas.microsoft.com/office/drawing/2014/main" id="{CFB2F017-76C4-427A-B896-9F906B008D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5" name="Text Box 488">
                  <a:extLst>
                    <a:ext uri="{FF2B5EF4-FFF2-40B4-BE49-F238E27FC236}">
                      <a16:creationId xmlns:a16="http://schemas.microsoft.com/office/drawing/2014/main" id="{90B03FE3-CAF8-4093-A715-D7392AE8E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" name="Group 489">
              <a:extLst>
                <a:ext uri="{FF2B5EF4-FFF2-40B4-BE49-F238E27FC236}">
                  <a16:creationId xmlns:a16="http://schemas.microsoft.com/office/drawing/2014/main" id="{DFAF59D1-65ED-4790-AB6B-09E1EBAD2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3772" y="5894089"/>
              <a:ext cx="709612" cy="703263"/>
              <a:chOff x="4338" y="290"/>
              <a:chExt cx="447" cy="443"/>
            </a:xfrm>
          </p:grpSpPr>
          <p:graphicFrame>
            <p:nvGraphicFramePr>
              <p:cNvPr id="58" name="Object 490">
                <a:extLst>
                  <a:ext uri="{FF2B5EF4-FFF2-40B4-BE49-F238E27FC236}">
                    <a16:creationId xmlns:a16="http://schemas.microsoft.com/office/drawing/2014/main" id="{998325D9-FA28-48E7-ADE4-0478F47FAE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8" imgW="1307263" imgH="1084139" progId="MS_ClipArt_Gallery.2">
                      <p:embed/>
                    </p:oleObj>
                  </mc:Choice>
                  <mc:Fallback>
                    <p:oleObj name="ClipArt" r:id="rId8" imgW="1307263" imgH="1084139" progId="MS_ClipArt_Gallery.2">
                      <p:embed/>
                      <p:pic>
                        <p:nvPicPr>
                          <p:cNvPr id="58" name="Object 490">
                            <a:extLst>
                              <a:ext uri="{FF2B5EF4-FFF2-40B4-BE49-F238E27FC236}">
                                <a16:creationId xmlns:a16="http://schemas.microsoft.com/office/drawing/2014/main" id="{998325D9-FA28-48E7-ADE4-0478F47FAE4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9" name="Group 491">
                <a:extLst>
                  <a:ext uri="{FF2B5EF4-FFF2-40B4-BE49-F238E27FC236}">
                    <a16:creationId xmlns:a16="http://schemas.microsoft.com/office/drawing/2014/main" id="{EACB9A24-CA04-4C4A-A52C-695577B58E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8" y="367"/>
                <a:ext cx="447" cy="366"/>
                <a:chOff x="4190" y="817"/>
                <a:chExt cx="521" cy="366"/>
              </a:xfrm>
            </p:grpSpPr>
            <p:sp>
              <p:nvSpPr>
                <p:cNvPr id="60" name="Rectangle 492">
                  <a:extLst>
                    <a:ext uri="{FF2B5EF4-FFF2-40B4-BE49-F238E27FC236}">
                      <a16:creationId xmlns:a16="http://schemas.microsoft.com/office/drawing/2014/main" id="{15B7270B-82FA-4F70-9089-A29E63D2FA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1" name="Text Box 493">
                  <a:extLst>
                    <a:ext uri="{FF2B5EF4-FFF2-40B4-BE49-F238E27FC236}">
                      <a16:creationId xmlns:a16="http://schemas.microsoft.com/office/drawing/2014/main" id="{F4C7E17D-EDFF-4FF8-A635-3BE9461F25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0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" name="Group 494">
              <a:extLst>
                <a:ext uri="{FF2B5EF4-FFF2-40B4-BE49-F238E27FC236}">
                  <a16:creationId xmlns:a16="http://schemas.microsoft.com/office/drawing/2014/main" id="{48DB8135-9D95-4E65-9F21-AF1DCFCF09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6297" y="2026939"/>
              <a:ext cx="822325" cy="1501775"/>
              <a:chOff x="3484" y="2522"/>
              <a:chExt cx="518" cy="946"/>
            </a:xfrm>
          </p:grpSpPr>
          <p:grpSp>
            <p:nvGrpSpPr>
              <p:cNvPr id="33" name="Group 495">
                <a:extLst>
                  <a:ext uri="{FF2B5EF4-FFF2-40B4-BE49-F238E27FC236}">
                    <a16:creationId xmlns:a16="http://schemas.microsoft.com/office/drawing/2014/main" id="{9B47A538-712D-42AD-9CC4-73BCC53D0D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50" name="AutoShape 496">
                  <a:extLst>
                    <a:ext uri="{FF2B5EF4-FFF2-40B4-BE49-F238E27FC236}">
                      <a16:creationId xmlns:a16="http://schemas.microsoft.com/office/drawing/2014/main" id="{A3F33A2D-4E36-49B3-93C6-76D0393E3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" name="Rectangle 497">
                  <a:extLst>
                    <a:ext uri="{FF2B5EF4-FFF2-40B4-BE49-F238E27FC236}">
                      <a16:creationId xmlns:a16="http://schemas.microsoft.com/office/drawing/2014/main" id="{5BA37960-6E0C-4A0C-9EFE-D63FAE6F2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2" name="Rectangle 498">
                  <a:extLst>
                    <a:ext uri="{FF2B5EF4-FFF2-40B4-BE49-F238E27FC236}">
                      <a16:creationId xmlns:a16="http://schemas.microsoft.com/office/drawing/2014/main" id="{0FE1DACD-08D7-4D3A-8A2A-86E1311E42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3" name="AutoShape 499">
                  <a:extLst>
                    <a:ext uri="{FF2B5EF4-FFF2-40B4-BE49-F238E27FC236}">
                      <a16:creationId xmlns:a16="http://schemas.microsoft.com/office/drawing/2014/main" id="{52E11ABC-BEDE-4651-944E-4F49D0B91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4" name="Line 500">
                  <a:extLst>
                    <a:ext uri="{FF2B5EF4-FFF2-40B4-BE49-F238E27FC236}">
                      <a16:creationId xmlns:a16="http://schemas.microsoft.com/office/drawing/2014/main" id="{CE8C9C9C-F502-406E-B4DB-900CE51A3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01">
                  <a:extLst>
                    <a:ext uri="{FF2B5EF4-FFF2-40B4-BE49-F238E27FC236}">
                      <a16:creationId xmlns:a16="http://schemas.microsoft.com/office/drawing/2014/main" id="{2AC97666-86F7-4214-AB98-D5601D888D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Rectangle 502">
                  <a:extLst>
                    <a:ext uri="{FF2B5EF4-FFF2-40B4-BE49-F238E27FC236}">
                      <a16:creationId xmlns:a16="http://schemas.microsoft.com/office/drawing/2014/main" id="{97C010F5-AC65-4ADD-8B1F-A47815322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" name="Rectangle 503">
                  <a:extLst>
                    <a:ext uri="{FF2B5EF4-FFF2-40B4-BE49-F238E27FC236}">
                      <a16:creationId xmlns:a16="http://schemas.microsoft.com/office/drawing/2014/main" id="{7E0F7B85-C201-430E-A264-E35B0F866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4" name="Group 504">
                <a:extLst>
                  <a:ext uri="{FF2B5EF4-FFF2-40B4-BE49-F238E27FC236}">
                    <a16:creationId xmlns:a16="http://schemas.microsoft.com/office/drawing/2014/main" id="{FA33252F-F1AD-4BFA-94D4-6A22E09DB3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35" name="Rectangle 505">
                  <a:extLst>
                    <a:ext uri="{FF2B5EF4-FFF2-40B4-BE49-F238E27FC236}">
                      <a16:creationId xmlns:a16="http://schemas.microsoft.com/office/drawing/2014/main" id="{37E88F4F-7B8B-4414-B113-F17EB205C2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6" name="Text Box 506">
                  <a:extLst>
                    <a:ext uri="{FF2B5EF4-FFF2-40B4-BE49-F238E27FC236}">
                      <a16:creationId xmlns:a16="http://schemas.microsoft.com/office/drawing/2014/main" id="{BBD1A11C-BDA0-48F2-B561-F987A62FB7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mail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server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507">
                  <a:extLst>
                    <a:ext uri="{FF2B5EF4-FFF2-40B4-BE49-F238E27FC236}">
                      <a16:creationId xmlns:a16="http://schemas.microsoft.com/office/drawing/2014/main" id="{CA8FE0A6-C895-41F3-84D5-A43BD409E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8" name="Line 508">
                  <a:extLst>
                    <a:ext uri="{FF2B5EF4-FFF2-40B4-BE49-F238E27FC236}">
                      <a16:creationId xmlns:a16="http://schemas.microsoft.com/office/drawing/2014/main" id="{782C5496-1535-4E3D-9A1E-BA86B39F1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509">
                  <a:extLst>
                    <a:ext uri="{FF2B5EF4-FFF2-40B4-BE49-F238E27FC236}">
                      <a16:creationId xmlns:a16="http://schemas.microsoft.com/office/drawing/2014/main" id="{A91FCF35-B97C-42E4-8CD4-52EA96747A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510">
                  <a:extLst>
                    <a:ext uri="{FF2B5EF4-FFF2-40B4-BE49-F238E27FC236}">
                      <a16:creationId xmlns:a16="http://schemas.microsoft.com/office/drawing/2014/main" id="{3BE7FB1F-9AD3-4962-B424-18BC8D06DA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511">
                  <a:extLst>
                    <a:ext uri="{FF2B5EF4-FFF2-40B4-BE49-F238E27FC236}">
                      <a16:creationId xmlns:a16="http://schemas.microsoft.com/office/drawing/2014/main" id="{A245FCFC-F45E-4DD3-B23E-8B672056AD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512">
                  <a:extLst>
                    <a:ext uri="{FF2B5EF4-FFF2-40B4-BE49-F238E27FC236}">
                      <a16:creationId xmlns:a16="http://schemas.microsoft.com/office/drawing/2014/main" id="{2C33F5E0-DC5C-422C-9EDE-AE1E105046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513">
                  <a:extLst>
                    <a:ext uri="{FF2B5EF4-FFF2-40B4-BE49-F238E27FC236}">
                      <a16:creationId xmlns:a16="http://schemas.microsoft.com/office/drawing/2014/main" id="{0696CFB7-BDFD-4477-A6A9-25E1E9444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514">
                  <a:extLst>
                    <a:ext uri="{FF2B5EF4-FFF2-40B4-BE49-F238E27FC236}">
                      <a16:creationId xmlns:a16="http://schemas.microsoft.com/office/drawing/2014/main" id="{C3D0D184-7540-4832-9992-0E93F90A56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Rectangle 515">
                  <a:extLst>
                    <a:ext uri="{FF2B5EF4-FFF2-40B4-BE49-F238E27FC236}">
                      <a16:creationId xmlns:a16="http://schemas.microsoft.com/office/drawing/2014/main" id="{FC77065D-C02E-4B80-B39A-FBAB1BF58C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6" name="Rectangle 516">
                  <a:extLst>
                    <a:ext uri="{FF2B5EF4-FFF2-40B4-BE49-F238E27FC236}">
                      <a16:creationId xmlns:a16="http://schemas.microsoft.com/office/drawing/2014/main" id="{172F46E2-69A1-4A7A-9173-50903BAF7D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7" name="Rectangle 517">
                  <a:extLst>
                    <a:ext uri="{FF2B5EF4-FFF2-40B4-BE49-F238E27FC236}">
                      <a16:creationId xmlns:a16="http://schemas.microsoft.com/office/drawing/2014/main" id="{1BCEAF78-FD64-4B0F-B52C-28736B36BB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8" name="Rectangle 518">
                  <a:extLst>
                    <a:ext uri="{FF2B5EF4-FFF2-40B4-BE49-F238E27FC236}">
                      <a16:creationId xmlns:a16="http://schemas.microsoft.com/office/drawing/2014/main" id="{69D98385-AB98-4260-97A7-A3110E871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9" name="Rectangle 519">
                  <a:extLst>
                    <a:ext uri="{FF2B5EF4-FFF2-40B4-BE49-F238E27FC236}">
                      <a16:creationId xmlns:a16="http://schemas.microsoft.com/office/drawing/2014/main" id="{C35D778D-E622-4D5E-925C-21C4FF948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16" name="Group 520">
              <a:extLst>
                <a:ext uri="{FF2B5EF4-FFF2-40B4-BE49-F238E27FC236}">
                  <a16:creationId xmlns:a16="http://schemas.microsoft.com/office/drawing/2014/main" id="{DF50657B-BCD4-44E6-8D6E-69D9D41AC6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0835" y="1769764"/>
              <a:ext cx="709612" cy="703263"/>
              <a:chOff x="4337" y="290"/>
              <a:chExt cx="447" cy="443"/>
            </a:xfrm>
          </p:grpSpPr>
          <p:graphicFrame>
            <p:nvGraphicFramePr>
              <p:cNvPr id="29" name="Object 521">
                <a:extLst>
                  <a:ext uri="{FF2B5EF4-FFF2-40B4-BE49-F238E27FC236}">
                    <a16:creationId xmlns:a16="http://schemas.microsoft.com/office/drawing/2014/main" id="{AB7E880D-F9DC-4710-9BDA-F690A797BC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9" imgW="1307263" imgH="1084139" progId="MS_ClipArt_Gallery.2">
                      <p:embed/>
                    </p:oleObj>
                  </mc:Choice>
                  <mc:Fallback>
                    <p:oleObj name="ClipArt" r:id="rId9" imgW="1307263" imgH="1084139" progId="MS_ClipArt_Gallery.2">
                      <p:embed/>
                      <p:pic>
                        <p:nvPicPr>
                          <p:cNvPr id="29" name="Object 521">
                            <a:extLst>
                              <a:ext uri="{FF2B5EF4-FFF2-40B4-BE49-F238E27FC236}">
                                <a16:creationId xmlns:a16="http://schemas.microsoft.com/office/drawing/2014/main" id="{AB7E880D-F9DC-4710-9BDA-F690A797BC9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" name="Group 522">
                <a:extLst>
                  <a:ext uri="{FF2B5EF4-FFF2-40B4-BE49-F238E27FC236}">
                    <a16:creationId xmlns:a16="http://schemas.microsoft.com/office/drawing/2014/main" id="{6E9953D1-2527-4CAE-B18D-90AB6D3C25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31" name="Rectangle 523">
                  <a:extLst>
                    <a:ext uri="{FF2B5EF4-FFF2-40B4-BE49-F238E27FC236}">
                      <a16:creationId xmlns:a16="http://schemas.microsoft.com/office/drawing/2014/main" id="{FF5BE925-F858-4F71-BD88-5655A0E1F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2" name="Text Box 524">
                  <a:extLst>
                    <a:ext uri="{FF2B5EF4-FFF2-40B4-BE49-F238E27FC236}">
                      <a16:creationId xmlns:a16="http://schemas.microsoft.com/office/drawing/2014/main" id="{DFEC1848-6641-4D6B-A58D-F3E41A2DC9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7" name="Line 525">
              <a:extLst>
                <a:ext uri="{FF2B5EF4-FFF2-40B4-BE49-F238E27FC236}">
                  <a16:creationId xmlns:a16="http://schemas.microsoft.com/office/drawing/2014/main" id="{A1666B13-AC51-4D8E-9AE0-2C450712C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7197" y="4071639"/>
              <a:ext cx="1123950" cy="10858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526">
              <a:extLst>
                <a:ext uri="{FF2B5EF4-FFF2-40B4-BE49-F238E27FC236}">
                  <a16:creationId xmlns:a16="http://schemas.microsoft.com/office/drawing/2014/main" id="{F12B9DCC-F1FD-4B16-86EC-C4894C236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34247" y="3547764"/>
              <a:ext cx="0" cy="1247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527">
              <a:extLst>
                <a:ext uri="{FF2B5EF4-FFF2-40B4-BE49-F238E27FC236}">
                  <a16:creationId xmlns:a16="http://schemas.microsoft.com/office/drawing/2014/main" id="{D9CBA5B1-0EBD-465A-9A83-4EA77B35E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4035" y="4365327"/>
              <a:ext cx="1031875" cy="457200"/>
              <a:chOff x="3745" y="2537"/>
              <a:chExt cx="650" cy="288"/>
            </a:xfrm>
          </p:grpSpPr>
          <p:sp>
            <p:nvSpPr>
              <p:cNvPr id="27" name="Rectangle 528">
                <a:extLst>
                  <a:ext uri="{FF2B5EF4-FFF2-40B4-BE49-F238E27FC236}">
                    <a16:creationId xmlns:a16="http://schemas.microsoft.com/office/drawing/2014/main" id="{85B5B498-5C2A-412D-9AC7-C80CB08A6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8" name="Text Box 529">
                <a:extLst>
                  <a:ext uri="{FF2B5EF4-FFF2-40B4-BE49-F238E27FC236}">
                    <a16:creationId xmlns:a16="http://schemas.microsoft.com/office/drawing/2014/main" id="{FC01A38F-D975-4052-AB0F-1E36F237C8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SMTP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530">
              <a:extLst>
                <a:ext uri="{FF2B5EF4-FFF2-40B4-BE49-F238E27FC236}">
                  <a16:creationId xmlns:a16="http://schemas.microsoft.com/office/drawing/2014/main" id="{36308F9C-D87B-4F57-925D-D5DCACFDDD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5935" y="3108027"/>
              <a:ext cx="1031875" cy="457200"/>
              <a:chOff x="3745" y="2537"/>
              <a:chExt cx="650" cy="288"/>
            </a:xfrm>
          </p:grpSpPr>
          <p:sp>
            <p:nvSpPr>
              <p:cNvPr id="25" name="Rectangle 531">
                <a:extLst>
                  <a:ext uri="{FF2B5EF4-FFF2-40B4-BE49-F238E27FC236}">
                    <a16:creationId xmlns:a16="http://schemas.microsoft.com/office/drawing/2014/main" id="{CCE24D00-1F36-42F9-ACEB-C1E442F05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" name="Text Box 532">
                <a:extLst>
                  <a:ext uri="{FF2B5EF4-FFF2-40B4-BE49-F238E27FC236}">
                    <a16:creationId xmlns:a16="http://schemas.microsoft.com/office/drawing/2014/main" id="{29A4B077-D2DD-4ABE-BD2D-B5A2F8614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SMTP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1" name="直接箭头连接符 5">
              <a:extLst>
                <a:ext uri="{FF2B5EF4-FFF2-40B4-BE49-F238E27FC236}">
                  <a16:creationId xmlns:a16="http://schemas.microsoft.com/office/drawing/2014/main" id="{558469CC-3DB2-4048-95F4-01247F9B382D}"/>
                </a:ext>
              </a:extLst>
            </p:cNvPr>
            <p:cNvCxnSpPr>
              <a:cxnSpLocks noChangeShapeType="1"/>
              <a:stCxn id="103" idx="2"/>
              <a:endCxn id="94" idx="1"/>
            </p:cNvCxnSpPr>
            <p:nvPr/>
          </p:nvCxnSpPr>
          <p:spPr bwMode="auto">
            <a:xfrm>
              <a:off x="7044060" y="4376440"/>
              <a:ext cx="706760" cy="99429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文本框 7">
              <a:extLst>
                <a:ext uri="{FF2B5EF4-FFF2-40B4-BE49-F238E27FC236}">
                  <a16:creationId xmlns:a16="http://schemas.microsoft.com/office/drawing/2014/main" id="{C2082DBF-6634-4EE6-A718-FE414CFD4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3481" y="4761865"/>
              <a:ext cx="13358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tx2"/>
                  </a:solidFill>
                </a:rPr>
                <a:t>POP/IMAP</a:t>
              </a:r>
              <a:endParaRPr lang="zh-CN" altLang="en-US" b="1">
                <a:solidFill>
                  <a:schemeClr val="tx2"/>
                </a:solidFill>
              </a:endParaRPr>
            </a:p>
          </p:txBody>
        </p:sp>
        <p:cxnSp>
          <p:nvCxnSpPr>
            <p:cNvPr id="23" name="直接箭头连接符 9">
              <a:extLst>
                <a:ext uri="{FF2B5EF4-FFF2-40B4-BE49-F238E27FC236}">
                  <a16:creationId xmlns:a16="http://schemas.microsoft.com/office/drawing/2014/main" id="{41467B0E-24D2-4516-8B07-A52ECDD0E7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48872" y="4392303"/>
              <a:ext cx="435496" cy="57582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529">
              <a:extLst>
                <a:ext uri="{FF2B5EF4-FFF2-40B4-BE49-F238E27FC236}">
                  <a16:creationId xmlns:a16="http://schemas.microsoft.com/office/drawing/2014/main" id="{495CE6BF-9C2A-4578-9350-2094B9282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4921" y="4332446"/>
              <a:ext cx="1031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chemeClr val="tx2"/>
                  </a:solidFill>
                  <a:latin typeface="Comic Sans MS" panose="030F0702030302020204" pitchFamily="66" charset="0"/>
                </a:rPr>
                <a:t>SMTP</a:t>
              </a:r>
              <a:endParaRPr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BAD07B7-24DF-46EC-9059-B06A90464719}"/>
              </a:ext>
            </a:extLst>
          </p:cNvPr>
          <p:cNvSpPr txBox="1">
            <a:spLocks noChangeArrowheads="1"/>
          </p:cNvSpPr>
          <p:nvPr/>
        </p:nvSpPr>
        <p:spPr>
          <a:xfrm>
            <a:off x="754957" y="2282584"/>
            <a:ext cx="4173538" cy="4045217"/>
          </a:xfrm>
          <a:prstGeom prst="rect">
            <a:avLst/>
          </a:prstGeom>
        </p:spPr>
        <p:txBody>
          <a:bodyPr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zh-CN" altLang="en-US" b="0" dirty="0">
                <a:solidFill>
                  <a:schemeClr val="tx1"/>
                </a:solidFill>
              </a:rPr>
              <a:t>用户代理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</a:rPr>
              <a:t>邮件服务器 </a:t>
            </a:r>
          </a:p>
          <a:p>
            <a:pPr marL="0" indent="0" eaLnBrk="1" hangingPunct="1">
              <a:lnSpc>
                <a:spcPct val="100000"/>
              </a:lnSpc>
              <a:spcAft>
                <a:spcPct val="20000"/>
              </a:spcAft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</a:rPr>
              <a:t>邮件</a:t>
            </a:r>
            <a:r>
              <a:rPr lang="zh-CN" altLang="en-US" sz="1800" dirty="0">
                <a:solidFill>
                  <a:srgbClr val="FF0000"/>
                </a:solidFill>
              </a:rPr>
              <a:t>传输</a:t>
            </a:r>
            <a:r>
              <a:rPr lang="zh-CN" altLang="en-US" sz="1800" b="0" dirty="0">
                <a:solidFill>
                  <a:schemeClr val="tx1"/>
                </a:solidFill>
              </a:rPr>
              <a:t>协议：</a:t>
            </a:r>
            <a:r>
              <a:rPr lang="en-US" altLang="zh-CN" sz="1800" b="0" dirty="0">
                <a:solidFill>
                  <a:schemeClr val="tx1"/>
                </a:solidFill>
              </a:rPr>
              <a:t>SMTP/MIME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75000"/>
              </a:spcAft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</a:rPr>
              <a:t>邮件</a:t>
            </a:r>
            <a:r>
              <a:rPr lang="zh-CN" altLang="en-US" sz="1800" dirty="0">
                <a:solidFill>
                  <a:srgbClr val="FF0000"/>
                </a:solidFill>
              </a:rPr>
              <a:t>存储访问</a:t>
            </a:r>
            <a:r>
              <a:rPr lang="zh-CN" altLang="en-US" sz="1800" b="0" dirty="0">
                <a:solidFill>
                  <a:schemeClr val="tx1"/>
                </a:solidFill>
              </a:rPr>
              <a:t>协议：</a:t>
            </a:r>
            <a:r>
              <a:rPr lang="en-US" altLang="zh-CN" sz="1800" b="0" dirty="0">
                <a:solidFill>
                  <a:schemeClr val="tx1"/>
                </a:solidFill>
              </a:rPr>
              <a:t>POP</a:t>
            </a:r>
            <a:r>
              <a:rPr lang="zh-CN" altLang="en-US" sz="1800" b="0" dirty="0">
                <a:solidFill>
                  <a:schemeClr val="tx1"/>
                </a:solidFill>
              </a:rPr>
              <a:t>、</a:t>
            </a:r>
            <a:r>
              <a:rPr lang="en-US" altLang="zh-CN" sz="1800" b="0" dirty="0">
                <a:solidFill>
                  <a:schemeClr val="tx1"/>
                </a:solidFill>
              </a:rPr>
              <a:t>IMAP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用户代理（</a:t>
            </a:r>
            <a:r>
              <a:rPr lang="en-US" altLang="zh-CN" dirty="0">
                <a:solidFill>
                  <a:schemeClr val="tx1"/>
                </a:solidFill>
              </a:rPr>
              <a:t>User agent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</a:rPr>
              <a:t>写作，编辑，阅读邮件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</a:rPr>
              <a:t>外发邮件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</a:rPr>
              <a:t>接收的报文存储在邮件服务器中</a:t>
            </a:r>
            <a:endParaRPr lang="en-US" altLang="zh-CN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8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2.4.2 </a:t>
            </a:r>
            <a:r>
              <a:rPr lang="zh-CN" altLang="en-US" sz="2200" dirty="0"/>
              <a:t>电子邮件系统的基本组成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邮件服务器</a:t>
            </a:r>
          </a:p>
        </p:txBody>
      </p:sp>
      <p:grpSp>
        <p:nvGrpSpPr>
          <p:cNvPr id="4" name="组合 11">
            <a:extLst>
              <a:ext uri="{FF2B5EF4-FFF2-40B4-BE49-F238E27FC236}">
                <a16:creationId xmlns:a16="http://schemas.microsoft.com/office/drawing/2014/main" id="{A2E20815-081E-4E8F-9FC8-AB1F98D07AE3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269578"/>
            <a:ext cx="4252912" cy="5111750"/>
            <a:chOff x="4626297" y="1339758"/>
            <a:chExt cx="4343803" cy="5257594"/>
          </a:xfrm>
        </p:grpSpPr>
        <p:grpSp>
          <p:nvGrpSpPr>
            <p:cNvPr id="5" name="组合 1">
              <a:extLst>
                <a:ext uri="{FF2B5EF4-FFF2-40B4-BE49-F238E27FC236}">
                  <a16:creationId xmlns:a16="http://schemas.microsoft.com/office/drawing/2014/main" id="{D85C9C76-7CBD-49ED-B77C-B395255F6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53194" y="1339758"/>
              <a:ext cx="1816906" cy="930821"/>
              <a:chOff x="6877050" y="600075"/>
              <a:chExt cx="1828800" cy="981075"/>
            </a:xfrm>
          </p:grpSpPr>
          <p:sp>
            <p:nvSpPr>
              <p:cNvPr id="126" name="Rectangle 280">
                <a:extLst>
                  <a:ext uri="{FF2B5EF4-FFF2-40B4-BE49-F238E27FC236}">
                    <a16:creationId xmlns:a16="http://schemas.microsoft.com/office/drawing/2014/main" id="{21AAD6CF-830A-45CA-B079-FD262D49F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7050" y="600075"/>
                <a:ext cx="1828800" cy="98107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7" name="Text Box 263">
                <a:extLst>
                  <a:ext uri="{FF2B5EF4-FFF2-40B4-BE49-F238E27FC236}">
                    <a16:creationId xmlns:a16="http://schemas.microsoft.com/office/drawing/2014/main" id="{B9A76461-3EBA-4D75-A7CB-04913002B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7438" y="1198563"/>
                <a:ext cx="9969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latin typeface="Comic Sans MS" panose="030F0702030302020204" pitchFamily="66" charset="0"/>
                  </a:rPr>
                  <a:t>用户邮箱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28" name="Group 278">
                <a:extLst>
                  <a:ext uri="{FF2B5EF4-FFF2-40B4-BE49-F238E27FC236}">
                    <a16:creationId xmlns:a16="http://schemas.microsoft.com/office/drawing/2014/main" id="{3339BB77-8BF9-4B11-BB79-548390BFA6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16738" y="711200"/>
                <a:ext cx="714375" cy="190500"/>
                <a:chOff x="4314" y="3444"/>
                <a:chExt cx="450" cy="120"/>
              </a:xfrm>
            </p:grpSpPr>
            <p:sp>
              <p:nvSpPr>
                <p:cNvPr id="131" name="Rectangle 264">
                  <a:extLst>
                    <a:ext uri="{FF2B5EF4-FFF2-40B4-BE49-F238E27FC236}">
                      <a16:creationId xmlns:a16="http://schemas.microsoft.com/office/drawing/2014/main" id="{E2B8437F-16E8-4ADD-AC51-9051A605D4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4" y="3444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32" name="Line 265">
                  <a:extLst>
                    <a:ext uri="{FF2B5EF4-FFF2-40B4-BE49-F238E27FC236}">
                      <a16:creationId xmlns:a16="http://schemas.microsoft.com/office/drawing/2014/main" id="{F6F3EF6C-9007-4782-84B7-668367A2E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3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Line 266">
                  <a:extLst>
                    <a:ext uri="{FF2B5EF4-FFF2-40B4-BE49-F238E27FC236}">
                      <a16:creationId xmlns:a16="http://schemas.microsoft.com/office/drawing/2014/main" id="{8A5D1B19-60D2-4500-B82F-820EFDDA8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72" y="3471"/>
                  <a:ext cx="6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Line 267">
                  <a:extLst>
                    <a:ext uri="{FF2B5EF4-FFF2-40B4-BE49-F238E27FC236}">
                      <a16:creationId xmlns:a16="http://schemas.microsoft.com/office/drawing/2014/main" id="{37337882-E00A-474E-ABE3-776A4A2B21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27" y="347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Line 268">
                  <a:extLst>
                    <a:ext uri="{FF2B5EF4-FFF2-40B4-BE49-F238E27FC236}">
                      <a16:creationId xmlns:a16="http://schemas.microsoft.com/office/drawing/2014/main" id="{E0FA42D0-FDB9-4662-8777-891BEE5CE4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84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Line 269">
                  <a:extLst>
                    <a:ext uri="{FF2B5EF4-FFF2-40B4-BE49-F238E27FC236}">
                      <a16:creationId xmlns:a16="http://schemas.microsoft.com/office/drawing/2014/main" id="{CB059825-CB55-44AD-B914-91D1593189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5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Line 270">
                  <a:extLst>
                    <a:ext uri="{FF2B5EF4-FFF2-40B4-BE49-F238E27FC236}">
                      <a16:creationId xmlns:a16="http://schemas.microsoft.com/office/drawing/2014/main" id="{7DF0BF95-D1EC-4A1D-A75E-6D5DA13B43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1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Line 271">
                  <a:extLst>
                    <a:ext uri="{FF2B5EF4-FFF2-40B4-BE49-F238E27FC236}">
                      <a16:creationId xmlns:a16="http://schemas.microsoft.com/office/drawing/2014/main" id="{F31A2386-B56B-4377-ACBE-4BF8E3A225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9" name="Rectangle 272">
                <a:extLst>
                  <a:ext uri="{FF2B5EF4-FFF2-40B4-BE49-F238E27FC236}">
                    <a16:creationId xmlns:a16="http://schemas.microsoft.com/office/drawing/2014/main" id="{C73390CA-4FBA-4C2F-97A7-6D7FCE49B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963" y="1300163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30" name="Text Box 277">
                <a:extLst>
                  <a:ext uri="{FF2B5EF4-FFF2-40B4-BE49-F238E27FC236}">
                    <a16:creationId xmlns:a16="http://schemas.microsoft.com/office/drawing/2014/main" id="{00110FED-D667-485B-9B80-9601A384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9643" y="835673"/>
                <a:ext cx="14033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r"/>
                <a:r>
                  <a:rPr lang="zh-CN" altLang="en-US" sz="1600">
                    <a:latin typeface="Comic Sans MS" panose="030F0702030302020204" pitchFamily="66" charset="0"/>
                  </a:rPr>
                  <a:t>外发报文队列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Line 417">
              <a:extLst>
                <a:ext uri="{FF2B5EF4-FFF2-40B4-BE49-F238E27FC236}">
                  <a16:creationId xmlns:a16="http://schemas.microsoft.com/office/drawing/2014/main" id="{9DDD24F9-AB1B-4462-8867-BB0D59D06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7197" y="2947689"/>
              <a:ext cx="1123950" cy="790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418">
              <a:extLst>
                <a:ext uri="{FF2B5EF4-FFF2-40B4-BE49-F238E27FC236}">
                  <a16:creationId xmlns:a16="http://schemas.microsoft.com/office/drawing/2014/main" id="{6D495DAA-6056-4990-8BFF-7E880006A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9435" y="2874664"/>
              <a:ext cx="355600" cy="933450"/>
              <a:chOff x="4180" y="783"/>
              <a:chExt cx="150" cy="307"/>
            </a:xfrm>
          </p:grpSpPr>
          <p:sp>
            <p:nvSpPr>
              <p:cNvPr id="118" name="AutoShape 419">
                <a:extLst>
                  <a:ext uri="{FF2B5EF4-FFF2-40B4-BE49-F238E27FC236}">
                    <a16:creationId xmlns:a16="http://schemas.microsoft.com/office/drawing/2014/main" id="{F741635C-D697-467A-9835-FE830B644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9" name="Rectangle 420">
                <a:extLst>
                  <a:ext uri="{FF2B5EF4-FFF2-40B4-BE49-F238E27FC236}">
                    <a16:creationId xmlns:a16="http://schemas.microsoft.com/office/drawing/2014/main" id="{80BBF724-97C0-4564-A725-3EC4BDD8F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0" name="Rectangle 421">
                <a:extLst>
                  <a:ext uri="{FF2B5EF4-FFF2-40B4-BE49-F238E27FC236}">
                    <a16:creationId xmlns:a16="http://schemas.microsoft.com/office/drawing/2014/main" id="{E04AA64B-00CB-47E4-978B-811356B4E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1" name="AutoShape 422">
                <a:extLst>
                  <a:ext uri="{FF2B5EF4-FFF2-40B4-BE49-F238E27FC236}">
                    <a16:creationId xmlns:a16="http://schemas.microsoft.com/office/drawing/2014/main" id="{AFE234BA-13BF-4BE2-8AF7-3EE16891D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2" name="Line 423">
                <a:extLst>
                  <a:ext uri="{FF2B5EF4-FFF2-40B4-BE49-F238E27FC236}">
                    <a16:creationId xmlns:a16="http://schemas.microsoft.com/office/drawing/2014/main" id="{15F3FFD6-449A-43BD-AADE-43FACB2FE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Line 424">
                <a:extLst>
                  <a:ext uri="{FF2B5EF4-FFF2-40B4-BE49-F238E27FC236}">
                    <a16:creationId xmlns:a16="http://schemas.microsoft.com/office/drawing/2014/main" id="{43890864-95F9-429F-9419-90B210B7F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" name="Rectangle 425">
                <a:extLst>
                  <a:ext uri="{FF2B5EF4-FFF2-40B4-BE49-F238E27FC236}">
                    <a16:creationId xmlns:a16="http://schemas.microsoft.com/office/drawing/2014/main" id="{00C785D4-ACA7-4058-9288-125F485D0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5" name="Rectangle 426">
                <a:extLst>
                  <a:ext uri="{FF2B5EF4-FFF2-40B4-BE49-F238E27FC236}">
                    <a16:creationId xmlns:a16="http://schemas.microsoft.com/office/drawing/2014/main" id="{C48BF548-9628-48E8-A1DA-9CE877C6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" name="Group 427">
              <a:extLst>
                <a:ext uri="{FF2B5EF4-FFF2-40B4-BE49-F238E27FC236}">
                  <a16:creationId xmlns:a16="http://schemas.microsoft.com/office/drawing/2014/main" id="{243D50A5-EDA5-4E05-8393-E4F95732F8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26547" y="3327102"/>
              <a:ext cx="822325" cy="1049338"/>
              <a:chOff x="4288" y="2627"/>
              <a:chExt cx="518" cy="661"/>
            </a:xfrm>
          </p:grpSpPr>
          <p:sp>
            <p:nvSpPr>
              <p:cNvPr id="103" name="Rectangle 428">
                <a:extLst>
                  <a:ext uri="{FF2B5EF4-FFF2-40B4-BE49-F238E27FC236}">
                    <a16:creationId xmlns:a16="http://schemas.microsoft.com/office/drawing/2014/main" id="{809B5023-7847-4BA2-B2A2-AAA96F818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4" name="Text Box 429">
                <a:extLst>
                  <a:ext uri="{FF2B5EF4-FFF2-40B4-BE49-F238E27FC236}">
                    <a16:creationId xmlns:a16="http://schemas.microsoft.com/office/drawing/2014/main" id="{4FF9C600-43B2-456A-8D96-6FBB35F1D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>
                    <a:latin typeface="Comic Sans MS" panose="030F0702030302020204" pitchFamily="66" charset="0"/>
                  </a:rPr>
                  <a:t>mail</a:t>
                </a:r>
              </a:p>
              <a:p>
                <a:pPr algn="ctr"/>
                <a:r>
                  <a:rPr lang="en-US" altLang="zh-CN" sz="1600">
                    <a:latin typeface="Comic Sans MS" panose="030F0702030302020204" pitchFamily="66" charset="0"/>
                  </a:rPr>
                  <a:t>server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" name="Rectangle 430">
                <a:extLst>
                  <a:ext uri="{FF2B5EF4-FFF2-40B4-BE49-F238E27FC236}">
                    <a16:creationId xmlns:a16="http://schemas.microsoft.com/office/drawing/2014/main" id="{095593DE-4D4E-4DD9-BA4D-7100829CB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6" name="Line 431">
                <a:extLst>
                  <a:ext uri="{FF2B5EF4-FFF2-40B4-BE49-F238E27FC236}">
                    <a16:creationId xmlns:a16="http://schemas.microsoft.com/office/drawing/2014/main" id="{04F230AD-D9D5-4857-B103-5F975D518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Line 432">
                <a:extLst>
                  <a:ext uri="{FF2B5EF4-FFF2-40B4-BE49-F238E27FC236}">
                    <a16:creationId xmlns:a16="http://schemas.microsoft.com/office/drawing/2014/main" id="{5C079030-0A36-4D89-BA17-A5A00014A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433">
                <a:extLst>
                  <a:ext uri="{FF2B5EF4-FFF2-40B4-BE49-F238E27FC236}">
                    <a16:creationId xmlns:a16="http://schemas.microsoft.com/office/drawing/2014/main" id="{2139C982-E462-46E4-A908-EA7AD7AF1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Line 434">
                <a:extLst>
                  <a:ext uri="{FF2B5EF4-FFF2-40B4-BE49-F238E27FC236}">
                    <a16:creationId xmlns:a16="http://schemas.microsoft.com/office/drawing/2014/main" id="{FA9E740E-99C6-4C22-967F-4C9264F59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Line 435">
                <a:extLst>
                  <a:ext uri="{FF2B5EF4-FFF2-40B4-BE49-F238E27FC236}">
                    <a16:creationId xmlns:a16="http://schemas.microsoft.com/office/drawing/2014/main" id="{4971E1C5-57D4-4D56-A535-867DAEA13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Line 436">
                <a:extLst>
                  <a:ext uri="{FF2B5EF4-FFF2-40B4-BE49-F238E27FC236}">
                    <a16:creationId xmlns:a16="http://schemas.microsoft.com/office/drawing/2014/main" id="{922F8894-CC74-4242-91B2-B5A0D5F6E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Line 437">
                <a:extLst>
                  <a:ext uri="{FF2B5EF4-FFF2-40B4-BE49-F238E27FC236}">
                    <a16:creationId xmlns:a16="http://schemas.microsoft.com/office/drawing/2014/main" id="{074E4CCE-6F27-44C3-AE80-63D0FFC77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Rectangle 438">
                <a:extLst>
                  <a:ext uri="{FF2B5EF4-FFF2-40B4-BE49-F238E27FC236}">
                    <a16:creationId xmlns:a16="http://schemas.microsoft.com/office/drawing/2014/main" id="{21C75873-44FF-4B89-9205-909F7F118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4" name="Rectangle 439">
                <a:extLst>
                  <a:ext uri="{FF2B5EF4-FFF2-40B4-BE49-F238E27FC236}">
                    <a16:creationId xmlns:a16="http://schemas.microsoft.com/office/drawing/2014/main" id="{4F25DCF4-2D46-4E98-A10F-9C8AD6B7F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5" name="Rectangle 440">
                <a:extLst>
                  <a:ext uri="{FF2B5EF4-FFF2-40B4-BE49-F238E27FC236}">
                    <a16:creationId xmlns:a16="http://schemas.microsoft.com/office/drawing/2014/main" id="{03A5949A-840F-4DE3-9B08-ACD13C86E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6" name="Rectangle 441">
                <a:extLst>
                  <a:ext uri="{FF2B5EF4-FFF2-40B4-BE49-F238E27FC236}">
                    <a16:creationId xmlns:a16="http://schemas.microsoft.com/office/drawing/2014/main" id="{0C761CBB-BFCF-40F3-B027-28C714916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7" name="Rectangle 442">
                <a:extLst>
                  <a:ext uri="{FF2B5EF4-FFF2-40B4-BE49-F238E27FC236}">
                    <a16:creationId xmlns:a16="http://schemas.microsoft.com/office/drawing/2014/main" id="{D71DC391-04AD-4693-A976-AF54606A1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9" name="Group 443">
              <a:extLst>
                <a:ext uri="{FF2B5EF4-FFF2-40B4-BE49-F238E27FC236}">
                  <a16:creationId xmlns:a16="http://schemas.microsoft.com/office/drawing/2014/main" id="{1F04EFE5-0E6E-45CD-A500-9A3DA6D73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52035" y="2465089"/>
              <a:ext cx="709612" cy="703263"/>
              <a:chOff x="4337" y="290"/>
              <a:chExt cx="447" cy="443"/>
            </a:xfrm>
          </p:grpSpPr>
          <p:graphicFrame>
            <p:nvGraphicFramePr>
              <p:cNvPr id="99" name="Object 444">
                <a:extLst>
                  <a:ext uri="{FF2B5EF4-FFF2-40B4-BE49-F238E27FC236}">
                    <a16:creationId xmlns:a16="http://schemas.microsoft.com/office/drawing/2014/main" id="{C094800E-D0FD-4802-AE91-48B3962BC4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3" imgW="1307263" imgH="1084139" progId="MS_ClipArt_Gallery.2">
                      <p:embed/>
                    </p:oleObj>
                  </mc:Choice>
                  <mc:Fallback>
                    <p:oleObj name="ClipArt" r:id="rId3" imgW="1307263" imgH="1084139" progId="MS_ClipArt_Gallery.2">
                      <p:embed/>
                      <p:pic>
                        <p:nvPicPr>
                          <p:cNvPr id="99" name="Object 444">
                            <a:extLst>
                              <a:ext uri="{FF2B5EF4-FFF2-40B4-BE49-F238E27FC236}">
                                <a16:creationId xmlns:a16="http://schemas.microsoft.com/office/drawing/2014/main" id="{C094800E-D0FD-4802-AE91-48B3962BC4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0" name="Group 445">
                <a:extLst>
                  <a:ext uri="{FF2B5EF4-FFF2-40B4-BE49-F238E27FC236}">
                    <a16:creationId xmlns:a16="http://schemas.microsoft.com/office/drawing/2014/main" id="{3EF20513-684C-4540-840D-CF0DD0FA52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101" name="Rectangle 446">
                  <a:extLst>
                    <a:ext uri="{FF2B5EF4-FFF2-40B4-BE49-F238E27FC236}">
                      <a16:creationId xmlns:a16="http://schemas.microsoft.com/office/drawing/2014/main" id="{D26A4468-50B0-431E-9A41-EC84BFCD43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2" name="Text Box 447">
                  <a:extLst>
                    <a:ext uri="{FF2B5EF4-FFF2-40B4-BE49-F238E27FC236}">
                      <a16:creationId xmlns:a16="http://schemas.microsoft.com/office/drawing/2014/main" id="{F51EA70E-4EA3-4D34-8411-5ED636092F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" name="Group 448">
              <a:extLst>
                <a:ext uri="{FF2B5EF4-FFF2-40B4-BE49-F238E27FC236}">
                  <a16:creationId xmlns:a16="http://schemas.microsoft.com/office/drawing/2014/main" id="{7BAD1190-A445-4D5F-B4F1-6D2C48D88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80635" y="3474739"/>
              <a:ext cx="709612" cy="703263"/>
              <a:chOff x="4337" y="290"/>
              <a:chExt cx="447" cy="443"/>
            </a:xfrm>
          </p:grpSpPr>
          <p:graphicFrame>
            <p:nvGraphicFramePr>
              <p:cNvPr id="95" name="Object 449">
                <a:extLst>
                  <a:ext uri="{FF2B5EF4-FFF2-40B4-BE49-F238E27FC236}">
                    <a16:creationId xmlns:a16="http://schemas.microsoft.com/office/drawing/2014/main" id="{4B8160E6-A004-4526-B1CE-B59E2BC989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5" imgW="1307263" imgH="1084139" progId="MS_ClipArt_Gallery.2">
                      <p:embed/>
                    </p:oleObj>
                  </mc:Choice>
                  <mc:Fallback>
                    <p:oleObj name="ClipArt" r:id="rId5" imgW="1307263" imgH="1084139" progId="MS_ClipArt_Gallery.2">
                      <p:embed/>
                      <p:pic>
                        <p:nvPicPr>
                          <p:cNvPr id="95" name="Object 449">
                            <a:extLst>
                              <a:ext uri="{FF2B5EF4-FFF2-40B4-BE49-F238E27FC236}">
                                <a16:creationId xmlns:a16="http://schemas.microsoft.com/office/drawing/2014/main" id="{4B8160E6-A004-4526-B1CE-B59E2BC9890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6" name="Group 450">
                <a:extLst>
                  <a:ext uri="{FF2B5EF4-FFF2-40B4-BE49-F238E27FC236}">
                    <a16:creationId xmlns:a16="http://schemas.microsoft.com/office/drawing/2014/main" id="{406C25BB-1C43-43EB-9581-3939519755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97" name="Rectangle 451">
                  <a:extLst>
                    <a:ext uri="{FF2B5EF4-FFF2-40B4-BE49-F238E27FC236}">
                      <a16:creationId xmlns:a16="http://schemas.microsoft.com/office/drawing/2014/main" id="{343033AC-BF24-43FE-8938-E91C4F86A7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8" name="Text Box 452">
                  <a:extLst>
                    <a:ext uri="{FF2B5EF4-FFF2-40B4-BE49-F238E27FC236}">
                      <a16:creationId xmlns:a16="http://schemas.microsoft.com/office/drawing/2014/main" id="{09450EDA-86A9-4127-81C1-A5F482F4A8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1" name="Group 453">
              <a:extLst>
                <a:ext uri="{FF2B5EF4-FFF2-40B4-BE49-F238E27FC236}">
                  <a16:creationId xmlns:a16="http://schemas.microsoft.com/office/drawing/2014/main" id="{79AE84E0-5805-49B8-B765-422534522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820" y="4957985"/>
              <a:ext cx="709612" cy="703263"/>
              <a:chOff x="4337" y="290"/>
              <a:chExt cx="447" cy="443"/>
            </a:xfrm>
          </p:grpSpPr>
          <p:graphicFrame>
            <p:nvGraphicFramePr>
              <p:cNvPr id="91" name="Object 454">
                <a:extLst>
                  <a:ext uri="{FF2B5EF4-FFF2-40B4-BE49-F238E27FC236}">
                    <a16:creationId xmlns:a16="http://schemas.microsoft.com/office/drawing/2014/main" id="{4EA8CF2E-965C-4F7E-9104-E3EFBD68991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6" imgW="1307263" imgH="1084139" progId="MS_ClipArt_Gallery.2">
                      <p:embed/>
                    </p:oleObj>
                  </mc:Choice>
                  <mc:Fallback>
                    <p:oleObj name="ClipArt" r:id="rId6" imgW="1307263" imgH="1084139" progId="MS_ClipArt_Gallery.2">
                      <p:embed/>
                      <p:pic>
                        <p:nvPicPr>
                          <p:cNvPr id="91" name="Object 454">
                            <a:extLst>
                              <a:ext uri="{FF2B5EF4-FFF2-40B4-BE49-F238E27FC236}">
                                <a16:creationId xmlns:a16="http://schemas.microsoft.com/office/drawing/2014/main" id="{4EA8CF2E-965C-4F7E-9104-E3EFBD68991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2" name="Group 455">
                <a:extLst>
                  <a:ext uri="{FF2B5EF4-FFF2-40B4-BE49-F238E27FC236}">
                    <a16:creationId xmlns:a16="http://schemas.microsoft.com/office/drawing/2014/main" id="{CA9D10A3-BD5A-4168-99A4-AE3A39A50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93" name="Rectangle 456">
                  <a:extLst>
                    <a:ext uri="{FF2B5EF4-FFF2-40B4-BE49-F238E27FC236}">
                      <a16:creationId xmlns:a16="http://schemas.microsoft.com/office/drawing/2014/main" id="{93B0EB2F-1A6E-465B-AD13-AB716423B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4" name="Text Box 457">
                  <a:extLst>
                    <a:ext uri="{FF2B5EF4-FFF2-40B4-BE49-F238E27FC236}">
                      <a16:creationId xmlns:a16="http://schemas.microsoft.com/office/drawing/2014/main" id="{87B024F0-5694-43C4-9BF3-39E1B94B13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" name="Group 458">
              <a:extLst>
                <a:ext uri="{FF2B5EF4-FFF2-40B4-BE49-F238E27FC236}">
                  <a16:creationId xmlns:a16="http://schemas.microsoft.com/office/drawing/2014/main" id="{A1F33992-F34A-44C7-9B7C-711BD49671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6297" y="4284364"/>
              <a:ext cx="822325" cy="1501775"/>
              <a:chOff x="3484" y="2522"/>
              <a:chExt cx="518" cy="946"/>
            </a:xfrm>
          </p:grpSpPr>
          <p:grpSp>
            <p:nvGrpSpPr>
              <p:cNvPr id="66" name="Group 459">
                <a:extLst>
                  <a:ext uri="{FF2B5EF4-FFF2-40B4-BE49-F238E27FC236}">
                    <a16:creationId xmlns:a16="http://schemas.microsoft.com/office/drawing/2014/main" id="{989DF4F7-02C4-4931-A184-2C6FC9688E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83" name="AutoShape 460">
                  <a:extLst>
                    <a:ext uri="{FF2B5EF4-FFF2-40B4-BE49-F238E27FC236}">
                      <a16:creationId xmlns:a16="http://schemas.microsoft.com/office/drawing/2014/main" id="{623EB6E1-3C84-45F5-B486-725C0C2F07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" name="Rectangle 461">
                  <a:extLst>
                    <a:ext uri="{FF2B5EF4-FFF2-40B4-BE49-F238E27FC236}">
                      <a16:creationId xmlns:a16="http://schemas.microsoft.com/office/drawing/2014/main" id="{5A1B33D9-5630-45FD-B212-0D4770E9A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5" name="Rectangle 462">
                  <a:extLst>
                    <a:ext uri="{FF2B5EF4-FFF2-40B4-BE49-F238E27FC236}">
                      <a16:creationId xmlns:a16="http://schemas.microsoft.com/office/drawing/2014/main" id="{B7A9FAAF-ABEB-4B02-8815-F99C09550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6" name="AutoShape 463">
                  <a:extLst>
                    <a:ext uri="{FF2B5EF4-FFF2-40B4-BE49-F238E27FC236}">
                      <a16:creationId xmlns:a16="http://schemas.microsoft.com/office/drawing/2014/main" id="{F7B87517-8EF1-41BC-A551-86560CEC67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7" name="Line 464">
                  <a:extLst>
                    <a:ext uri="{FF2B5EF4-FFF2-40B4-BE49-F238E27FC236}">
                      <a16:creationId xmlns:a16="http://schemas.microsoft.com/office/drawing/2014/main" id="{A68A4E13-E04C-4D00-A7D2-2939EE0866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Line 465">
                  <a:extLst>
                    <a:ext uri="{FF2B5EF4-FFF2-40B4-BE49-F238E27FC236}">
                      <a16:creationId xmlns:a16="http://schemas.microsoft.com/office/drawing/2014/main" id="{0B375531-9D79-4E88-8000-9341D4057D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Rectangle 466">
                  <a:extLst>
                    <a:ext uri="{FF2B5EF4-FFF2-40B4-BE49-F238E27FC236}">
                      <a16:creationId xmlns:a16="http://schemas.microsoft.com/office/drawing/2014/main" id="{FB0BAC05-8506-4818-BC5A-FCB0F39CD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0" name="Rectangle 467">
                  <a:extLst>
                    <a:ext uri="{FF2B5EF4-FFF2-40B4-BE49-F238E27FC236}">
                      <a16:creationId xmlns:a16="http://schemas.microsoft.com/office/drawing/2014/main" id="{DE78C028-7FBE-4EDE-B6D6-336198A9D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67" name="Group 468">
                <a:extLst>
                  <a:ext uri="{FF2B5EF4-FFF2-40B4-BE49-F238E27FC236}">
                    <a16:creationId xmlns:a16="http://schemas.microsoft.com/office/drawing/2014/main" id="{8738CDE4-C91F-4E3E-AEB7-6EE424FA6C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68" name="Rectangle 469">
                  <a:extLst>
                    <a:ext uri="{FF2B5EF4-FFF2-40B4-BE49-F238E27FC236}">
                      <a16:creationId xmlns:a16="http://schemas.microsoft.com/office/drawing/2014/main" id="{EF211D73-0D8D-47FE-9930-AEC67E4876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9" name="Text Box 470">
                  <a:extLst>
                    <a:ext uri="{FF2B5EF4-FFF2-40B4-BE49-F238E27FC236}">
                      <a16:creationId xmlns:a16="http://schemas.microsoft.com/office/drawing/2014/main" id="{E582DE4D-4977-4A4B-951E-E2D2B5AF41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dirty="0">
                      <a:latin typeface="Comic Sans MS" panose="030F0702030302020204" pitchFamily="66" charset="0"/>
                    </a:rPr>
                    <a:t>mail</a:t>
                  </a:r>
                </a:p>
                <a:p>
                  <a:pPr algn="ctr"/>
                  <a:r>
                    <a:rPr lang="en-US" altLang="zh-CN" sz="1600" dirty="0">
                      <a:latin typeface="Comic Sans MS" panose="030F0702030302020204" pitchFamily="66" charset="0"/>
                    </a:rPr>
                    <a:t>server</a:t>
                  </a: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471">
                  <a:extLst>
                    <a:ext uri="{FF2B5EF4-FFF2-40B4-BE49-F238E27FC236}">
                      <a16:creationId xmlns:a16="http://schemas.microsoft.com/office/drawing/2014/main" id="{C336B536-0BD3-4941-8158-EE9EAFECC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1" name="Line 472">
                  <a:extLst>
                    <a:ext uri="{FF2B5EF4-FFF2-40B4-BE49-F238E27FC236}">
                      <a16:creationId xmlns:a16="http://schemas.microsoft.com/office/drawing/2014/main" id="{9EAD98F9-2AB1-48BA-85CA-2DF619533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473">
                  <a:extLst>
                    <a:ext uri="{FF2B5EF4-FFF2-40B4-BE49-F238E27FC236}">
                      <a16:creationId xmlns:a16="http://schemas.microsoft.com/office/drawing/2014/main" id="{B1CD1464-F3C0-4FD5-B31A-B0C1179C7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474">
                  <a:extLst>
                    <a:ext uri="{FF2B5EF4-FFF2-40B4-BE49-F238E27FC236}">
                      <a16:creationId xmlns:a16="http://schemas.microsoft.com/office/drawing/2014/main" id="{F1415D1D-566A-4FC9-8073-D22AD4AFE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475">
                  <a:extLst>
                    <a:ext uri="{FF2B5EF4-FFF2-40B4-BE49-F238E27FC236}">
                      <a16:creationId xmlns:a16="http://schemas.microsoft.com/office/drawing/2014/main" id="{04861757-F1F6-4EBB-8E50-FC263CBE4D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476">
                  <a:extLst>
                    <a:ext uri="{FF2B5EF4-FFF2-40B4-BE49-F238E27FC236}">
                      <a16:creationId xmlns:a16="http://schemas.microsoft.com/office/drawing/2014/main" id="{4AF7D92E-5DA0-447C-99B3-9E54782200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477">
                  <a:extLst>
                    <a:ext uri="{FF2B5EF4-FFF2-40B4-BE49-F238E27FC236}">
                      <a16:creationId xmlns:a16="http://schemas.microsoft.com/office/drawing/2014/main" id="{63A101F3-2139-4D83-BECD-CB12FE584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478">
                  <a:extLst>
                    <a:ext uri="{FF2B5EF4-FFF2-40B4-BE49-F238E27FC236}">
                      <a16:creationId xmlns:a16="http://schemas.microsoft.com/office/drawing/2014/main" id="{A24543EA-7936-409F-8BD9-D1770DD398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Rectangle 479">
                  <a:extLst>
                    <a:ext uri="{FF2B5EF4-FFF2-40B4-BE49-F238E27FC236}">
                      <a16:creationId xmlns:a16="http://schemas.microsoft.com/office/drawing/2014/main" id="{8CE3862B-AD4C-4EB2-9AC1-11E95BCA2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9" name="Rectangle 480">
                  <a:extLst>
                    <a:ext uri="{FF2B5EF4-FFF2-40B4-BE49-F238E27FC236}">
                      <a16:creationId xmlns:a16="http://schemas.microsoft.com/office/drawing/2014/main" id="{5E4A25BD-BE94-4BE8-9888-E0DA0C1A4E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0" name="Rectangle 481">
                  <a:extLst>
                    <a:ext uri="{FF2B5EF4-FFF2-40B4-BE49-F238E27FC236}">
                      <a16:creationId xmlns:a16="http://schemas.microsoft.com/office/drawing/2014/main" id="{A1AAD5A0-C87D-47A3-AC71-2D4993217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1" name="Rectangle 482">
                  <a:extLst>
                    <a:ext uri="{FF2B5EF4-FFF2-40B4-BE49-F238E27FC236}">
                      <a16:creationId xmlns:a16="http://schemas.microsoft.com/office/drawing/2014/main" id="{E8F85D09-DE73-4A50-8F80-E1684D89FF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2" name="Rectangle 483">
                  <a:extLst>
                    <a:ext uri="{FF2B5EF4-FFF2-40B4-BE49-F238E27FC236}">
                      <a16:creationId xmlns:a16="http://schemas.microsoft.com/office/drawing/2014/main" id="{2CE85D45-2BB0-4215-BC78-9D3F301350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13" name="Group 484">
              <a:extLst>
                <a:ext uri="{FF2B5EF4-FFF2-40B4-BE49-F238E27FC236}">
                  <a16:creationId xmlns:a16="http://schemas.microsoft.com/office/drawing/2014/main" id="{EA9C25E9-9C6F-49EE-9490-C2A6FB5C2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0385" y="5389264"/>
              <a:ext cx="709612" cy="703263"/>
              <a:chOff x="4337" y="290"/>
              <a:chExt cx="447" cy="443"/>
            </a:xfrm>
          </p:grpSpPr>
          <p:graphicFrame>
            <p:nvGraphicFramePr>
              <p:cNvPr id="62" name="Object 485">
                <a:extLst>
                  <a:ext uri="{FF2B5EF4-FFF2-40B4-BE49-F238E27FC236}">
                    <a16:creationId xmlns:a16="http://schemas.microsoft.com/office/drawing/2014/main" id="{A04A092D-3811-4522-84C7-A54653BD09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7" imgW="1307263" imgH="1084139" progId="MS_ClipArt_Gallery.2">
                      <p:embed/>
                    </p:oleObj>
                  </mc:Choice>
                  <mc:Fallback>
                    <p:oleObj name="ClipArt" r:id="rId7" imgW="1307263" imgH="1084139" progId="MS_ClipArt_Gallery.2">
                      <p:embed/>
                      <p:pic>
                        <p:nvPicPr>
                          <p:cNvPr id="62" name="Object 485">
                            <a:extLst>
                              <a:ext uri="{FF2B5EF4-FFF2-40B4-BE49-F238E27FC236}">
                                <a16:creationId xmlns:a16="http://schemas.microsoft.com/office/drawing/2014/main" id="{A04A092D-3811-4522-84C7-A54653BD09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3" name="Group 486">
                <a:extLst>
                  <a:ext uri="{FF2B5EF4-FFF2-40B4-BE49-F238E27FC236}">
                    <a16:creationId xmlns:a16="http://schemas.microsoft.com/office/drawing/2014/main" id="{E401818A-63A6-408E-A31E-8407904549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64" name="Rectangle 487">
                  <a:extLst>
                    <a:ext uri="{FF2B5EF4-FFF2-40B4-BE49-F238E27FC236}">
                      <a16:creationId xmlns:a16="http://schemas.microsoft.com/office/drawing/2014/main" id="{CFB2F017-76C4-427A-B896-9F906B008D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5" name="Text Box 488">
                  <a:extLst>
                    <a:ext uri="{FF2B5EF4-FFF2-40B4-BE49-F238E27FC236}">
                      <a16:creationId xmlns:a16="http://schemas.microsoft.com/office/drawing/2014/main" id="{90B03FE3-CAF8-4093-A715-D7392AE8E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" name="Group 489">
              <a:extLst>
                <a:ext uri="{FF2B5EF4-FFF2-40B4-BE49-F238E27FC236}">
                  <a16:creationId xmlns:a16="http://schemas.microsoft.com/office/drawing/2014/main" id="{DFAF59D1-65ED-4790-AB6B-09E1EBAD2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3772" y="5894089"/>
              <a:ext cx="709612" cy="703263"/>
              <a:chOff x="4338" y="290"/>
              <a:chExt cx="447" cy="443"/>
            </a:xfrm>
          </p:grpSpPr>
          <p:graphicFrame>
            <p:nvGraphicFramePr>
              <p:cNvPr id="58" name="Object 490">
                <a:extLst>
                  <a:ext uri="{FF2B5EF4-FFF2-40B4-BE49-F238E27FC236}">
                    <a16:creationId xmlns:a16="http://schemas.microsoft.com/office/drawing/2014/main" id="{998325D9-FA28-48E7-ADE4-0478F47FAE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8" imgW="1307263" imgH="1084139" progId="MS_ClipArt_Gallery.2">
                      <p:embed/>
                    </p:oleObj>
                  </mc:Choice>
                  <mc:Fallback>
                    <p:oleObj name="ClipArt" r:id="rId8" imgW="1307263" imgH="1084139" progId="MS_ClipArt_Gallery.2">
                      <p:embed/>
                      <p:pic>
                        <p:nvPicPr>
                          <p:cNvPr id="58" name="Object 490">
                            <a:extLst>
                              <a:ext uri="{FF2B5EF4-FFF2-40B4-BE49-F238E27FC236}">
                                <a16:creationId xmlns:a16="http://schemas.microsoft.com/office/drawing/2014/main" id="{998325D9-FA28-48E7-ADE4-0478F47FAE4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9" name="Group 491">
                <a:extLst>
                  <a:ext uri="{FF2B5EF4-FFF2-40B4-BE49-F238E27FC236}">
                    <a16:creationId xmlns:a16="http://schemas.microsoft.com/office/drawing/2014/main" id="{EACB9A24-CA04-4C4A-A52C-695577B58E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8" y="367"/>
                <a:ext cx="447" cy="366"/>
                <a:chOff x="4190" y="817"/>
                <a:chExt cx="521" cy="366"/>
              </a:xfrm>
            </p:grpSpPr>
            <p:sp>
              <p:nvSpPr>
                <p:cNvPr id="60" name="Rectangle 492">
                  <a:extLst>
                    <a:ext uri="{FF2B5EF4-FFF2-40B4-BE49-F238E27FC236}">
                      <a16:creationId xmlns:a16="http://schemas.microsoft.com/office/drawing/2014/main" id="{15B7270B-82FA-4F70-9089-A29E63D2FA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1" name="Text Box 493">
                  <a:extLst>
                    <a:ext uri="{FF2B5EF4-FFF2-40B4-BE49-F238E27FC236}">
                      <a16:creationId xmlns:a16="http://schemas.microsoft.com/office/drawing/2014/main" id="{F4C7E17D-EDFF-4FF8-A635-3BE9461F25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0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" name="Group 494">
              <a:extLst>
                <a:ext uri="{FF2B5EF4-FFF2-40B4-BE49-F238E27FC236}">
                  <a16:creationId xmlns:a16="http://schemas.microsoft.com/office/drawing/2014/main" id="{48DB8135-9D95-4E65-9F21-AF1DCFCF09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6297" y="2026939"/>
              <a:ext cx="822325" cy="1501775"/>
              <a:chOff x="3484" y="2522"/>
              <a:chExt cx="518" cy="946"/>
            </a:xfrm>
          </p:grpSpPr>
          <p:grpSp>
            <p:nvGrpSpPr>
              <p:cNvPr id="33" name="Group 495">
                <a:extLst>
                  <a:ext uri="{FF2B5EF4-FFF2-40B4-BE49-F238E27FC236}">
                    <a16:creationId xmlns:a16="http://schemas.microsoft.com/office/drawing/2014/main" id="{9B47A538-712D-42AD-9CC4-73BCC53D0D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50" name="AutoShape 496">
                  <a:extLst>
                    <a:ext uri="{FF2B5EF4-FFF2-40B4-BE49-F238E27FC236}">
                      <a16:creationId xmlns:a16="http://schemas.microsoft.com/office/drawing/2014/main" id="{A3F33A2D-4E36-49B3-93C6-76D0393E3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" name="Rectangle 497">
                  <a:extLst>
                    <a:ext uri="{FF2B5EF4-FFF2-40B4-BE49-F238E27FC236}">
                      <a16:creationId xmlns:a16="http://schemas.microsoft.com/office/drawing/2014/main" id="{5BA37960-6E0C-4A0C-9EFE-D63FAE6F2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2" name="Rectangle 498">
                  <a:extLst>
                    <a:ext uri="{FF2B5EF4-FFF2-40B4-BE49-F238E27FC236}">
                      <a16:creationId xmlns:a16="http://schemas.microsoft.com/office/drawing/2014/main" id="{0FE1DACD-08D7-4D3A-8A2A-86E1311E42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3" name="AutoShape 499">
                  <a:extLst>
                    <a:ext uri="{FF2B5EF4-FFF2-40B4-BE49-F238E27FC236}">
                      <a16:creationId xmlns:a16="http://schemas.microsoft.com/office/drawing/2014/main" id="{52E11ABC-BEDE-4651-944E-4F49D0B91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4" name="Line 500">
                  <a:extLst>
                    <a:ext uri="{FF2B5EF4-FFF2-40B4-BE49-F238E27FC236}">
                      <a16:creationId xmlns:a16="http://schemas.microsoft.com/office/drawing/2014/main" id="{CE8C9C9C-F502-406E-B4DB-900CE51A3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01">
                  <a:extLst>
                    <a:ext uri="{FF2B5EF4-FFF2-40B4-BE49-F238E27FC236}">
                      <a16:creationId xmlns:a16="http://schemas.microsoft.com/office/drawing/2014/main" id="{2AC97666-86F7-4214-AB98-D5601D888D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Rectangle 502">
                  <a:extLst>
                    <a:ext uri="{FF2B5EF4-FFF2-40B4-BE49-F238E27FC236}">
                      <a16:creationId xmlns:a16="http://schemas.microsoft.com/office/drawing/2014/main" id="{97C010F5-AC65-4ADD-8B1F-A47815322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" name="Rectangle 503">
                  <a:extLst>
                    <a:ext uri="{FF2B5EF4-FFF2-40B4-BE49-F238E27FC236}">
                      <a16:creationId xmlns:a16="http://schemas.microsoft.com/office/drawing/2014/main" id="{7E0F7B85-C201-430E-A264-E35B0F866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4" name="Group 504">
                <a:extLst>
                  <a:ext uri="{FF2B5EF4-FFF2-40B4-BE49-F238E27FC236}">
                    <a16:creationId xmlns:a16="http://schemas.microsoft.com/office/drawing/2014/main" id="{FA33252F-F1AD-4BFA-94D4-6A22E09DB3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35" name="Rectangle 505">
                  <a:extLst>
                    <a:ext uri="{FF2B5EF4-FFF2-40B4-BE49-F238E27FC236}">
                      <a16:creationId xmlns:a16="http://schemas.microsoft.com/office/drawing/2014/main" id="{37E88F4F-7B8B-4414-B113-F17EB205C2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6" name="Text Box 506">
                  <a:extLst>
                    <a:ext uri="{FF2B5EF4-FFF2-40B4-BE49-F238E27FC236}">
                      <a16:creationId xmlns:a16="http://schemas.microsoft.com/office/drawing/2014/main" id="{BBD1A11C-BDA0-48F2-B561-F987A62FB7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mail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server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507">
                  <a:extLst>
                    <a:ext uri="{FF2B5EF4-FFF2-40B4-BE49-F238E27FC236}">
                      <a16:creationId xmlns:a16="http://schemas.microsoft.com/office/drawing/2014/main" id="{CA8FE0A6-C895-41F3-84D5-A43BD409E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8" name="Line 508">
                  <a:extLst>
                    <a:ext uri="{FF2B5EF4-FFF2-40B4-BE49-F238E27FC236}">
                      <a16:creationId xmlns:a16="http://schemas.microsoft.com/office/drawing/2014/main" id="{782C5496-1535-4E3D-9A1E-BA86B39F1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509">
                  <a:extLst>
                    <a:ext uri="{FF2B5EF4-FFF2-40B4-BE49-F238E27FC236}">
                      <a16:creationId xmlns:a16="http://schemas.microsoft.com/office/drawing/2014/main" id="{A91FCF35-B97C-42E4-8CD4-52EA96747A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510">
                  <a:extLst>
                    <a:ext uri="{FF2B5EF4-FFF2-40B4-BE49-F238E27FC236}">
                      <a16:creationId xmlns:a16="http://schemas.microsoft.com/office/drawing/2014/main" id="{3BE7FB1F-9AD3-4962-B424-18BC8D06DA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511">
                  <a:extLst>
                    <a:ext uri="{FF2B5EF4-FFF2-40B4-BE49-F238E27FC236}">
                      <a16:creationId xmlns:a16="http://schemas.microsoft.com/office/drawing/2014/main" id="{A245FCFC-F45E-4DD3-B23E-8B672056AD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512">
                  <a:extLst>
                    <a:ext uri="{FF2B5EF4-FFF2-40B4-BE49-F238E27FC236}">
                      <a16:creationId xmlns:a16="http://schemas.microsoft.com/office/drawing/2014/main" id="{2C33F5E0-DC5C-422C-9EDE-AE1E105046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513">
                  <a:extLst>
                    <a:ext uri="{FF2B5EF4-FFF2-40B4-BE49-F238E27FC236}">
                      <a16:creationId xmlns:a16="http://schemas.microsoft.com/office/drawing/2014/main" id="{0696CFB7-BDFD-4477-A6A9-25E1E9444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514">
                  <a:extLst>
                    <a:ext uri="{FF2B5EF4-FFF2-40B4-BE49-F238E27FC236}">
                      <a16:creationId xmlns:a16="http://schemas.microsoft.com/office/drawing/2014/main" id="{C3D0D184-7540-4832-9992-0E93F90A56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Rectangle 515">
                  <a:extLst>
                    <a:ext uri="{FF2B5EF4-FFF2-40B4-BE49-F238E27FC236}">
                      <a16:creationId xmlns:a16="http://schemas.microsoft.com/office/drawing/2014/main" id="{FC77065D-C02E-4B80-B39A-FBAB1BF58C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6" name="Rectangle 516">
                  <a:extLst>
                    <a:ext uri="{FF2B5EF4-FFF2-40B4-BE49-F238E27FC236}">
                      <a16:creationId xmlns:a16="http://schemas.microsoft.com/office/drawing/2014/main" id="{172F46E2-69A1-4A7A-9173-50903BAF7D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7" name="Rectangle 517">
                  <a:extLst>
                    <a:ext uri="{FF2B5EF4-FFF2-40B4-BE49-F238E27FC236}">
                      <a16:creationId xmlns:a16="http://schemas.microsoft.com/office/drawing/2014/main" id="{1BCEAF78-FD64-4B0F-B52C-28736B36BB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8" name="Rectangle 518">
                  <a:extLst>
                    <a:ext uri="{FF2B5EF4-FFF2-40B4-BE49-F238E27FC236}">
                      <a16:creationId xmlns:a16="http://schemas.microsoft.com/office/drawing/2014/main" id="{69D98385-AB98-4260-97A7-A3110E871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9" name="Rectangle 519">
                  <a:extLst>
                    <a:ext uri="{FF2B5EF4-FFF2-40B4-BE49-F238E27FC236}">
                      <a16:creationId xmlns:a16="http://schemas.microsoft.com/office/drawing/2014/main" id="{C35D778D-E622-4D5E-925C-21C4FF948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16" name="Group 520">
              <a:extLst>
                <a:ext uri="{FF2B5EF4-FFF2-40B4-BE49-F238E27FC236}">
                  <a16:creationId xmlns:a16="http://schemas.microsoft.com/office/drawing/2014/main" id="{DF50657B-BCD4-44E6-8D6E-69D9D41AC6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0835" y="1769764"/>
              <a:ext cx="709612" cy="703263"/>
              <a:chOff x="4337" y="290"/>
              <a:chExt cx="447" cy="443"/>
            </a:xfrm>
          </p:grpSpPr>
          <p:graphicFrame>
            <p:nvGraphicFramePr>
              <p:cNvPr id="29" name="Object 521">
                <a:extLst>
                  <a:ext uri="{FF2B5EF4-FFF2-40B4-BE49-F238E27FC236}">
                    <a16:creationId xmlns:a16="http://schemas.microsoft.com/office/drawing/2014/main" id="{AB7E880D-F9DC-4710-9BDA-F690A797BC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9" imgW="1307263" imgH="1084139" progId="MS_ClipArt_Gallery.2">
                      <p:embed/>
                    </p:oleObj>
                  </mc:Choice>
                  <mc:Fallback>
                    <p:oleObj name="ClipArt" r:id="rId9" imgW="1307263" imgH="1084139" progId="MS_ClipArt_Gallery.2">
                      <p:embed/>
                      <p:pic>
                        <p:nvPicPr>
                          <p:cNvPr id="29" name="Object 521">
                            <a:extLst>
                              <a:ext uri="{FF2B5EF4-FFF2-40B4-BE49-F238E27FC236}">
                                <a16:creationId xmlns:a16="http://schemas.microsoft.com/office/drawing/2014/main" id="{AB7E880D-F9DC-4710-9BDA-F690A797BC9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" name="Group 522">
                <a:extLst>
                  <a:ext uri="{FF2B5EF4-FFF2-40B4-BE49-F238E27FC236}">
                    <a16:creationId xmlns:a16="http://schemas.microsoft.com/office/drawing/2014/main" id="{6E9953D1-2527-4CAE-B18D-90AB6D3C25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31" name="Rectangle 523">
                  <a:extLst>
                    <a:ext uri="{FF2B5EF4-FFF2-40B4-BE49-F238E27FC236}">
                      <a16:creationId xmlns:a16="http://schemas.microsoft.com/office/drawing/2014/main" id="{FF5BE925-F858-4F71-BD88-5655A0E1F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2" name="Text Box 524">
                  <a:extLst>
                    <a:ext uri="{FF2B5EF4-FFF2-40B4-BE49-F238E27FC236}">
                      <a16:creationId xmlns:a16="http://schemas.microsoft.com/office/drawing/2014/main" id="{DFEC1848-6641-4D6B-A58D-F3E41A2DC9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7" name="Line 525">
              <a:extLst>
                <a:ext uri="{FF2B5EF4-FFF2-40B4-BE49-F238E27FC236}">
                  <a16:creationId xmlns:a16="http://schemas.microsoft.com/office/drawing/2014/main" id="{A1666B13-AC51-4D8E-9AE0-2C450712C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7197" y="4071639"/>
              <a:ext cx="1123950" cy="10858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526">
              <a:extLst>
                <a:ext uri="{FF2B5EF4-FFF2-40B4-BE49-F238E27FC236}">
                  <a16:creationId xmlns:a16="http://schemas.microsoft.com/office/drawing/2014/main" id="{F12B9DCC-F1FD-4B16-86EC-C4894C236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34247" y="3547764"/>
              <a:ext cx="0" cy="1247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527">
              <a:extLst>
                <a:ext uri="{FF2B5EF4-FFF2-40B4-BE49-F238E27FC236}">
                  <a16:creationId xmlns:a16="http://schemas.microsoft.com/office/drawing/2014/main" id="{D9CBA5B1-0EBD-465A-9A83-4EA77B35E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4035" y="4365327"/>
              <a:ext cx="1031875" cy="457200"/>
              <a:chOff x="3745" y="2537"/>
              <a:chExt cx="650" cy="288"/>
            </a:xfrm>
          </p:grpSpPr>
          <p:sp>
            <p:nvSpPr>
              <p:cNvPr id="27" name="Rectangle 528">
                <a:extLst>
                  <a:ext uri="{FF2B5EF4-FFF2-40B4-BE49-F238E27FC236}">
                    <a16:creationId xmlns:a16="http://schemas.microsoft.com/office/drawing/2014/main" id="{85B5B498-5C2A-412D-9AC7-C80CB08A6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8" name="Text Box 529">
                <a:extLst>
                  <a:ext uri="{FF2B5EF4-FFF2-40B4-BE49-F238E27FC236}">
                    <a16:creationId xmlns:a16="http://schemas.microsoft.com/office/drawing/2014/main" id="{FC01A38F-D975-4052-AB0F-1E36F237C8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SMTP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530">
              <a:extLst>
                <a:ext uri="{FF2B5EF4-FFF2-40B4-BE49-F238E27FC236}">
                  <a16:creationId xmlns:a16="http://schemas.microsoft.com/office/drawing/2014/main" id="{36308F9C-D87B-4F57-925D-D5DCACFDDD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5935" y="3108027"/>
              <a:ext cx="1031875" cy="457200"/>
              <a:chOff x="3745" y="2537"/>
              <a:chExt cx="650" cy="288"/>
            </a:xfrm>
          </p:grpSpPr>
          <p:sp>
            <p:nvSpPr>
              <p:cNvPr id="25" name="Rectangle 531">
                <a:extLst>
                  <a:ext uri="{FF2B5EF4-FFF2-40B4-BE49-F238E27FC236}">
                    <a16:creationId xmlns:a16="http://schemas.microsoft.com/office/drawing/2014/main" id="{CCE24D00-1F36-42F9-ACEB-C1E442F05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" name="Text Box 532">
                <a:extLst>
                  <a:ext uri="{FF2B5EF4-FFF2-40B4-BE49-F238E27FC236}">
                    <a16:creationId xmlns:a16="http://schemas.microsoft.com/office/drawing/2014/main" id="{29A4B077-D2DD-4ABE-BD2D-B5A2F8614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SMTP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1" name="直接箭头连接符 5">
              <a:extLst>
                <a:ext uri="{FF2B5EF4-FFF2-40B4-BE49-F238E27FC236}">
                  <a16:creationId xmlns:a16="http://schemas.microsoft.com/office/drawing/2014/main" id="{558469CC-3DB2-4048-95F4-01247F9B382D}"/>
                </a:ext>
              </a:extLst>
            </p:cNvPr>
            <p:cNvCxnSpPr>
              <a:cxnSpLocks noChangeShapeType="1"/>
              <a:stCxn id="103" idx="2"/>
              <a:endCxn id="94" idx="1"/>
            </p:cNvCxnSpPr>
            <p:nvPr/>
          </p:nvCxnSpPr>
          <p:spPr bwMode="auto">
            <a:xfrm>
              <a:off x="7044060" y="4376440"/>
              <a:ext cx="706760" cy="99429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文本框 7">
              <a:extLst>
                <a:ext uri="{FF2B5EF4-FFF2-40B4-BE49-F238E27FC236}">
                  <a16:creationId xmlns:a16="http://schemas.microsoft.com/office/drawing/2014/main" id="{C2082DBF-6634-4EE6-A718-FE414CFD4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3481" y="4761865"/>
              <a:ext cx="13358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tx2"/>
                  </a:solidFill>
                </a:rPr>
                <a:t>POP/IMAP</a:t>
              </a:r>
              <a:endParaRPr lang="zh-CN" altLang="en-US" b="1">
                <a:solidFill>
                  <a:schemeClr val="tx2"/>
                </a:solidFill>
              </a:endParaRPr>
            </a:p>
          </p:txBody>
        </p:sp>
        <p:cxnSp>
          <p:nvCxnSpPr>
            <p:cNvPr id="23" name="直接箭头连接符 9">
              <a:extLst>
                <a:ext uri="{FF2B5EF4-FFF2-40B4-BE49-F238E27FC236}">
                  <a16:creationId xmlns:a16="http://schemas.microsoft.com/office/drawing/2014/main" id="{41467B0E-24D2-4516-8B07-A52ECDD0E7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48872" y="4392303"/>
              <a:ext cx="435496" cy="57582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529">
              <a:extLst>
                <a:ext uri="{FF2B5EF4-FFF2-40B4-BE49-F238E27FC236}">
                  <a16:creationId xmlns:a16="http://schemas.microsoft.com/office/drawing/2014/main" id="{495CE6BF-9C2A-4578-9350-2094B9282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4921" y="4332446"/>
              <a:ext cx="1031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chemeClr val="tx2"/>
                  </a:solidFill>
                  <a:latin typeface="Comic Sans MS" panose="030F0702030302020204" pitchFamily="66" charset="0"/>
                </a:rPr>
                <a:t>SMTP</a:t>
              </a:r>
              <a:endParaRPr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0360B58-C78C-48A5-904C-1216D8C75B10}"/>
              </a:ext>
            </a:extLst>
          </p:cNvPr>
          <p:cNvSpPr txBox="1">
            <a:spLocks noChangeArrowheads="1"/>
          </p:cNvSpPr>
          <p:nvPr/>
        </p:nvSpPr>
        <p:spPr>
          <a:xfrm>
            <a:off x="540015" y="2416171"/>
            <a:ext cx="4252873" cy="35734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800" b="0" dirty="0">
                <a:solidFill>
                  <a:schemeClr val="tx1"/>
                </a:solidFill>
                <a:ea typeface="+mn-ea"/>
              </a:rPr>
              <a:t>邮箱包含了收到的用户邮件 </a:t>
            </a:r>
            <a:r>
              <a:rPr lang="en-US" altLang="zh-CN" sz="1800" b="0" dirty="0">
                <a:solidFill>
                  <a:schemeClr val="tx1"/>
                </a:solidFill>
                <a:ea typeface="+mn-ea"/>
              </a:rPr>
              <a:t>(</a:t>
            </a:r>
            <a:r>
              <a:rPr lang="zh-CN" altLang="en-US" sz="1800" b="0" dirty="0">
                <a:solidFill>
                  <a:schemeClr val="tx1"/>
                </a:solidFill>
                <a:ea typeface="+mn-ea"/>
              </a:rPr>
              <a:t>尚未被阅读</a:t>
            </a:r>
            <a:r>
              <a:rPr lang="en-US" altLang="zh-CN" sz="1800" b="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eaLnBrk="1" hangingPunct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800" b="0" dirty="0">
                <a:solidFill>
                  <a:schemeClr val="tx1"/>
                </a:solidFill>
                <a:ea typeface="+mn-ea"/>
              </a:rPr>
              <a:t>报文队列包含了外发的邮件报文</a:t>
            </a:r>
          </a:p>
          <a:p>
            <a:pPr eaLnBrk="1" hangingPunct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en-US" altLang="zh-CN" sz="1800" b="0" dirty="0">
                <a:solidFill>
                  <a:schemeClr val="tx1"/>
                </a:solidFill>
                <a:ea typeface="+mn-ea"/>
              </a:rPr>
              <a:t>SMTP</a:t>
            </a:r>
            <a:r>
              <a:rPr lang="zh-CN" altLang="en-US" sz="1800" b="0" dirty="0">
                <a:solidFill>
                  <a:schemeClr val="tx1"/>
                </a:solidFill>
                <a:ea typeface="+mn-ea"/>
              </a:rPr>
              <a:t>协议用在邮件服务器之间发送邮件</a:t>
            </a:r>
            <a:endParaRPr lang="en-US" altLang="zh-CN" sz="1800" b="0" dirty="0">
              <a:solidFill>
                <a:schemeClr val="tx1"/>
              </a:solidFill>
              <a:ea typeface="+mn-ea"/>
            </a:endParaRPr>
          </a:p>
          <a:p>
            <a:pPr marL="342900" lvl="1" indent="-342900" eaLnBrk="1" hangingPunct="1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800" b="0" dirty="0">
                <a:latin typeface="+mn-lt"/>
                <a:ea typeface="+mn-ea"/>
              </a:rPr>
              <a:t>客户端：将邮件发送到邮件服务器</a:t>
            </a:r>
          </a:p>
          <a:p>
            <a:pPr marL="342900" lvl="1" indent="-342900" eaLnBrk="1" hangingPunct="1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  <a:defRPr/>
            </a:pPr>
            <a:r>
              <a:rPr lang="en-US" altLang="zh-CN" sz="1800" b="0" dirty="0">
                <a:latin typeface="+mn-lt"/>
                <a:ea typeface="+mn-ea"/>
              </a:rPr>
              <a:t>“</a:t>
            </a:r>
            <a:r>
              <a:rPr lang="zh-CN" altLang="en-US" sz="1800" b="0" dirty="0">
                <a:latin typeface="+mn-lt"/>
                <a:ea typeface="+mn-ea"/>
              </a:rPr>
              <a:t>服务器”：接收和转发邮件</a:t>
            </a:r>
            <a:endParaRPr lang="en-US" altLang="zh-CN" sz="1800" b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47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2.4.2 </a:t>
            </a:r>
            <a:r>
              <a:rPr lang="zh-CN" altLang="en-US" sz="2200" dirty="0"/>
              <a:t>电子邮件系统的基本组成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邮件协议</a:t>
            </a:r>
          </a:p>
        </p:txBody>
      </p:sp>
      <p:grpSp>
        <p:nvGrpSpPr>
          <p:cNvPr id="4" name="组合 11">
            <a:extLst>
              <a:ext uri="{FF2B5EF4-FFF2-40B4-BE49-F238E27FC236}">
                <a16:creationId xmlns:a16="http://schemas.microsoft.com/office/drawing/2014/main" id="{A2E20815-081E-4E8F-9FC8-AB1F98D07AE3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269578"/>
            <a:ext cx="4252912" cy="5111750"/>
            <a:chOff x="4626297" y="1339758"/>
            <a:chExt cx="4343803" cy="5257594"/>
          </a:xfrm>
        </p:grpSpPr>
        <p:grpSp>
          <p:nvGrpSpPr>
            <p:cNvPr id="5" name="组合 1">
              <a:extLst>
                <a:ext uri="{FF2B5EF4-FFF2-40B4-BE49-F238E27FC236}">
                  <a16:creationId xmlns:a16="http://schemas.microsoft.com/office/drawing/2014/main" id="{D85C9C76-7CBD-49ED-B77C-B395255F6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53194" y="1339758"/>
              <a:ext cx="1816906" cy="930821"/>
              <a:chOff x="6877050" y="600075"/>
              <a:chExt cx="1828800" cy="981075"/>
            </a:xfrm>
          </p:grpSpPr>
          <p:sp>
            <p:nvSpPr>
              <p:cNvPr id="126" name="Rectangle 280">
                <a:extLst>
                  <a:ext uri="{FF2B5EF4-FFF2-40B4-BE49-F238E27FC236}">
                    <a16:creationId xmlns:a16="http://schemas.microsoft.com/office/drawing/2014/main" id="{21AAD6CF-830A-45CA-B079-FD262D49F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7050" y="600075"/>
                <a:ext cx="1828800" cy="98107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7" name="Text Box 263">
                <a:extLst>
                  <a:ext uri="{FF2B5EF4-FFF2-40B4-BE49-F238E27FC236}">
                    <a16:creationId xmlns:a16="http://schemas.microsoft.com/office/drawing/2014/main" id="{B9A76461-3EBA-4D75-A7CB-04913002B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7438" y="1198563"/>
                <a:ext cx="9969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latin typeface="Comic Sans MS" panose="030F0702030302020204" pitchFamily="66" charset="0"/>
                  </a:rPr>
                  <a:t>用户邮箱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28" name="Group 278">
                <a:extLst>
                  <a:ext uri="{FF2B5EF4-FFF2-40B4-BE49-F238E27FC236}">
                    <a16:creationId xmlns:a16="http://schemas.microsoft.com/office/drawing/2014/main" id="{3339BB77-8BF9-4B11-BB79-548390BFA6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16738" y="711200"/>
                <a:ext cx="714375" cy="190500"/>
                <a:chOff x="4314" y="3444"/>
                <a:chExt cx="450" cy="120"/>
              </a:xfrm>
            </p:grpSpPr>
            <p:sp>
              <p:nvSpPr>
                <p:cNvPr id="131" name="Rectangle 264">
                  <a:extLst>
                    <a:ext uri="{FF2B5EF4-FFF2-40B4-BE49-F238E27FC236}">
                      <a16:creationId xmlns:a16="http://schemas.microsoft.com/office/drawing/2014/main" id="{E2B8437F-16E8-4ADD-AC51-9051A605D4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4" y="3444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32" name="Line 265">
                  <a:extLst>
                    <a:ext uri="{FF2B5EF4-FFF2-40B4-BE49-F238E27FC236}">
                      <a16:creationId xmlns:a16="http://schemas.microsoft.com/office/drawing/2014/main" id="{F6F3EF6C-9007-4782-84B7-668367A2E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3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Line 266">
                  <a:extLst>
                    <a:ext uri="{FF2B5EF4-FFF2-40B4-BE49-F238E27FC236}">
                      <a16:creationId xmlns:a16="http://schemas.microsoft.com/office/drawing/2014/main" id="{8A5D1B19-60D2-4500-B82F-820EFDDA8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72" y="3471"/>
                  <a:ext cx="6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Line 267">
                  <a:extLst>
                    <a:ext uri="{FF2B5EF4-FFF2-40B4-BE49-F238E27FC236}">
                      <a16:creationId xmlns:a16="http://schemas.microsoft.com/office/drawing/2014/main" id="{37337882-E00A-474E-ABE3-776A4A2B21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27" y="347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Line 268">
                  <a:extLst>
                    <a:ext uri="{FF2B5EF4-FFF2-40B4-BE49-F238E27FC236}">
                      <a16:creationId xmlns:a16="http://schemas.microsoft.com/office/drawing/2014/main" id="{E0FA42D0-FDB9-4662-8777-891BEE5CE4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84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Line 269">
                  <a:extLst>
                    <a:ext uri="{FF2B5EF4-FFF2-40B4-BE49-F238E27FC236}">
                      <a16:creationId xmlns:a16="http://schemas.microsoft.com/office/drawing/2014/main" id="{CB059825-CB55-44AD-B914-91D1593189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5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Line 270">
                  <a:extLst>
                    <a:ext uri="{FF2B5EF4-FFF2-40B4-BE49-F238E27FC236}">
                      <a16:creationId xmlns:a16="http://schemas.microsoft.com/office/drawing/2014/main" id="{7DF0BF95-D1EC-4A1D-A75E-6D5DA13B43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1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Line 271">
                  <a:extLst>
                    <a:ext uri="{FF2B5EF4-FFF2-40B4-BE49-F238E27FC236}">
                      <a16:creationId xmlns:a16="http://schemas.microsoft.com/office/drawing/2014/main" id="{F31A2386-B56B-4377-ACBE-4BF8E3A225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9" name="Rectangle 272">
                <a:extLst>
                  <a:ext uri="{FF2B5EF4-FFF2-40B4-BE49-F238E27FC236}">
                    <a16:creationId xmlns:a16="http://schemas.microsoft.com/office/drawing/2014/main" id="{C73390CA-4FBA-4C2F-97A7-6D7FCE49B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963" y="1300163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30" name="Text Box 277">
                <a:extLst>
                  <a:ext uri="{FF2B5EF4-FFF2-40B4-BE49-F238E27FC236}">
                    <a16:creationId xmlns:a16="http://schemas.microsoft.com/office/drawing/2014/main" id="{00110FED-D667-485B-9B80-9601A384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9643" y="835673"/>
                <a:ext cx="14033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r"/>
                <a:r>
                  <a:rPr lang="zh-CN" altLang="en-US" sz="1600">
                    <a:latin typeface="Comic Sans MS" panose="030F0702030302020204" pitchFamily="66" charset="0"/>
                  </a:rPr>
                  <a:t>外发报文队列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Line 417">
              <a:extLst>
                <a:ext uri="{FF2B5EF4-FFF2-40B4-BE49-F238E27FC236}">
                  <a16:creationId xmlns:a16="http://schemas.microsoft.com/office/drawing/2014/main" id="{9DDD24F9-AB1B-4462-8867-BB0D59D06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7197" y="2947689"/>
              <a:ext cx="1123950" cy="790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418">
              <a:extLst>
                <a:ext uri="{FF2B5EF4-FFF2-40B4-BE49-F238E27FC236}">
                  <a16:creationId xmlns:a16="http://schemas.microsoft.com/office/drawing/2014/main" id="{6D495DAA-6056-4990-8BFF-7E880006A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9435" y="2874664"/>
              <a:ext cx="355600" cy="933450"/>
              <a:chOff x="4180" y="783"/>
              <a:chExt cx="150" cy="307"/>
            </a:xfrm>
          </p:grpSpPr>
          <p:sp>
            <p:nvSpPr>
              <p:cNvPr id="118" name="AutoShape 419">
                <a:extLst>
                  <a:ext uri="{FF2B5EF4-FFF2-40B4-BE49-F238E27FC236}">
                    <a16:creationId xmlns:a16="http://schemas.microsoft.com/office/drawing/2014/main" id="{F741635C-D697-467A-9835-FE830B644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9" name="Rectangle 420">
                <a:extLst>
                  <a:ext uri="{FF2B5EF4-FFF2-40B4-BE49-F238E27FC236}">
                    <a16:creationId xmlns:a16="http://schemas.microsoft.com/office/drawing/2014/main" id="{80BBF724-97C0-4564-A725-3EC4BDD8F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0" name="Rectangle 421">
                <a:extLst>
                  <a:ext uri="{FF2B5EF4-FFF2-40B4-BE49-F238E27FC236}">
                    <a16:creationId xmlns:a16="http://schemas.microsoft.com/office/drawing/2014/main" id="{E04AA64B-00CB-47E4-978B-811356B4E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1" name="AutoShape 422">
                <a:extLst>
                  <a:ext uri="{FF2B5EF4-FFF2-40B4-BE49-F238E27FC236}">
                    <a16:creationId xmlns:a16="http://schemas.microsoft.com/office/drawing/2014/main" id="{AFE234BA-13BF-4BE2-8AF7-3EE16891D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2" name="Line 423">
                <a:extLst>
                  <a:ext uri="{FF2B5EF4-FFF2-40B4-BE49-F238E27FC236}">
                    <a16:creationId xmlns:a16="http://schemas.microsoft.com/office/drawing/2014/main" id="{15F3FFD6-449A-43BD-AADE-43FACB2FE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Line 424">
                <a:extLst>
                  <a:ext uri="{FF2B5EF4-FFF2-40B4-BE49-F238E27FC236}">
                    <a16:creationId xmlns:a16="http://schemas.microsoft.com/office/drawing/2014/main" id="{43890864-95F9-429F-9419-90B210B7F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" name="Rectangle 425">
                <a:extLst>
                  <a:ext uri="{FF2B5EF4-FFF2-40B4-BE49-F238E27FC236}">
                    <a16:creationId xmlns:a16="http://schemas.microsoft.com/office/drawing/2014/main" id="{00C785D4-ACA7-4058-9288-125F485D0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5" name="Rectangle 426">
                <a:extLst>
                  <a:ext uri="{FF2B5EF4-FFF2-40B4-BE49-F238E27FC236}">
                    <a16:creationId xmlns:a16="http://schemas.microsoft.com/office/drawing/2014/main" id="{C48BF548-9628-48E8-A1DA-9CE877C6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" name="Group 427">
              <a:extLst>
                <a:ext uri="{FF2B5EF4-FFF2-40B4-BE49-F238E27FC236}">
                  <a16:creationId xmlns:a16="http://schemas.microsoft.com/office/drawing/2014/main" id="{243D50A5-EDA5-4E05-8393-E4F95732F8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26547" y="3327102"/>
              <a:ext cx="822325" cy="1049338"/>
              <a:chOff x="4288" y="2627"/>
              <a:chExt cx="518" cy="661"/>
            </a:xfrm>
          </p:grpSpPr>
          <p:sp>
            <p:nvSpPr>
              <p:cNvPr id="103" name="Rectangle 428">
                <a:extLst>
                  <a:ext uri="{FF2B5EF4-FFF2-40B4-BE49-F238E27FC236}">
                    <a16:creationId xmlns:a16="http://schemas.microsoft.com/office/drawing/2014/main" id="{809B5023-7847-4BA2-B2A2-AAA96F818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4" name="Text Box 429">
                <a:extLst>
                  <a:ext uri="{FF2B5EF4-FFF2-40B4-BE49-F238E27FC236}">
                    <a16:creationId xmlns:a16="http://schemas.microsoft.com/office/drawing/2014/main" id="{4FF9C600-43B2-456A-8D96-6FBB35F1D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>
                    <a:latin typeface="Comic Sans MS" panose="030F0702030302020204" pitchFamily="66" charset="0"/>
                  </a:rPr>
                  <a:t>mail</a:t>
                </a:r>
              </a:p>
              <a:p>
                <a:pPr algn="ctr"/>
                <a:r>
                  <a:rPr lang="en-US" altLang="zh-CN" sz="1600">
                    <a:latin typeface="Comic Sans MS" panose="030F0702030302020204" pitchFamily="66" charset="0"/>
                  </a:rPr>
                  <a:t>server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" name="Rectangle 430">
                <a:extLst>
                  <a:ext uri="{FF2B5EF4-FFF2-40B4-BE49-F238E27FC236}">
                    <a16:creationId xmlns:a16="http://schemas.microsoft.com/office/drawing/2014/main" id="{095593DE-4D4E-4DD9-BA4D-7100829CB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6" name="Line 431">
                <a:extLst>
                  <a:ext uri="{FF2B5EF4-FFF2-40B4-BE49-F238E27FC236}">
                    <a16:creationId xmlns:a16="http://schemas.microsoft.com/office/drawing/2014/main" id="{04F230AD-D9D5-4857-B103-5F975D518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Line 432">
                <a:extLst>
                  <a:ext uri="{FF2B5EF4-FFF2-40B4-BE49-F238E27FC236}">
                    <a16:creationId xmlns:a16="http://schemas.microsoft.com/office/drawing/2014/main" id="{5C079030-0A36-4D89-BA17-A5A00014A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433">
                <a:extLst>
                  <a:ext uri="{FF2B5EF4-FFF2-40B4-BE49-F238E27FC236}">
                    <a16:creationId xmlns:a16="http://schemas.microsoft.com/office/drawing/2014/main" id="{2139C982-E462-46E4-A908-EA7AD7AF1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Line 434">
                <a:extLst>
                  <a:ext uri="{FF2B5EF4-FFF2-40B4-BE49-F238E27FC236}">
                    <a16:creationId xmlns:a16="http://schemas.microsoft.com/office/drawing/2014/main" id="{FA9E740E-99C6-4C22-967F-4C9264F59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Line 435">
                <a:extLst>
                  <a:ext uri="{FF2B5EF4-FFF2-40B4-BE49-F238E27FC236}">
                    <a16:creationId xmlns:a16="http://schemas.microsoft.com/office/drawing/2014/main" id="{4971E1C5-57D4-4D56-A535-867DAEA13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Line 436">
                <a:extLst>
                  <a:ext uri="{FF2B5EF4-FFF2-40B4-BE49-F238E27FC236}">
                    <a16:creationId xmlns:a16="http://schemas.microsoft.com/office/drawing/2014/main" id="{922F8894-CC74-4242-91B2-B5A0D5F6E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Line 437">
                <a:extLst>
                  <a:ext uri="{FF2B5EF4-FFF2-40B4-BE49-F238E27FC236}">
                    <a16:creationId xmlns:a16="http://schemas.microsoft.com/office/drawing/2014/main" id="{074E4CCE-6F27-44C3-AE80-63D0FFC77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Rectangle 438">
                <a:extLst>
                  <a:ext uri="{FF2B5EF4-FFF2-40B4-BE49-F238E27FC236}">
                    <a16:creationId xmlns:a16="http://schemas.microsoft.com/office/drawing/2014/main" id="{21C75873-44FF-4B89-9205-909F7F118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4" name="Rectangle 439">
                <a:extLst>
                  <a:ext uri="{FF2B5EF4-FFF2-40B4-BE49-F238E27FC236}">
                    <a16:creationId xmlns:a16="http://schemas.microsoft.com/office/drawing/2014/main" id="{4F25DCF4-2D46-4E98-A10F-9C8AD6B7F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5" name="Rectangle 440">
                <a:extLst>
                  <a:ext uri="{FF2B5EF4-FFF2-40B4-BE49-F238E27FC236}">
                    <a16:creationId xmlns:a16="http://schemas.microsoft.com/office/drawing/2014/main" id="{03A5949A-840F-4DE3-9B08-ACD13C86E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6" name="Rectangle 441">
                <a:extLst>
                  <a:ext uri="{FF2B5EF4-FFF2-40B4-BE49-F238E27FC236}">
                    <a16:creationId xmlns:a16="http://schemas.microsoft.com/office/drawing/2014/main" id="{0C761CBB-BFCF-40F3-B027-28C714916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7" name="Rectangle 442">
                <a:extLst>
                  <a:ext uri="{FF2B5EF4-FFF2-40B4-BE49-F238E27FC236}">
                    <a16:creationId xmlns:a16="http://schemas.microsoft.com/office/drawing/2014/main" id="{D71DC391-04AD-4693-A976-AF54606A1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9" name="Group 443">
              <a:extLst>
                <a:ext uri="{FF2B5EF4-FFF2-40B4-BE49-F238E27FC236}">
                  <a16:creationId xmlns:a16="http://schemas.microsoft.com/office/drawing/2014/main" id="{1F04EFE5-0E6E-45CD-A500-9A3DA6D73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52035" y="2465089"/>
              <a:ext cx="709612" cy="703263"/>
              <a:chOff x="4337" y="290"/>
              <a:chExt cx="447" cy="443"/>
            </a:xfrm>
          </p:grpSpPr>
          <p:graphicFrame>
            <p:nvGraphicFramePr>
              <p:cNvPr id="99" name="Object 444">
                <a:extLst>
                  <a:ext uri="{FF2B5EF4-FFF2-40B4-BE49-F238E27FC236}">
                    <a16:creationId xmlns:a16="http://schemas.microsoft.com/office/drawing/2014/main" id="{C094800E-D0FD-4802-AE91-48B3962BC4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3" imgW="1307263" imgH="1084139" progId="MS_ClipArt_Gallery.2">
                      <p:embed/>
                    </p:oleObj>
                  </mc:Choice>
                  <mc:Fallback>
                    <p:oleObj name="ClipArt" r:id="rId3" imgW="1307263" imgH="1084139" progId="MS_ClipArt_Gallery.2">
                      <p:embed/>
                      <p:pic>
                        <p:nvPicPr>
                          <p:cNvPr id="99" name="Object 444">
                            <a:extLst>
                              <a:ext uri="{FF2B5EF4-FFF2-40B4-BE49-F238E27FC236}">
                                <a16:creationId xmlns:a16="http://schemas.microsoft.com/office/drawing/2014/main" id="{C094800E-D0FD-4802-AE91-48B3962BC4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0" name="Group 445">
                <a:extLst>
                  <a:ext uri="{FF2B5EF4-FFF2-40B4-BE49-F238E27FC236}">
                    <a16:creationId xmlns:a16="http://schemas.microsoft.com/office/drawing/2014/main" id="{3EF20513-684C-4540-840D-CF0DD0FA52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101" name="Rectangle 446">
                  <a:extLst>
                    <a:ext uri="{FF2B5EF4-FFF2-40B4-BE49-F238E27FC236}">
                      <a16:creationId xmlns:a16="http://schemas.microsoft.com/office/drawing/2014/main" id="{D26A4468-50B0-431E-9A41-EC84BFCD43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2" name="Text Box 447">
                  <a:extLst>
                    <a:ext uri="{FF2B5EF4-FFF2-40B4-BE49-F238E27FC236}">
                      <a16:creationId xmlns:a16="http://schemas.microsoft.com/office/drawing/2014/main" id="{F51EA70E-4EA3-4D34-8411-5ED636092F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" name="Group 448">
              <a:extLst>
                <a:ext uri="{FF2B5EF4-FFF2-40B4-BE49-F238E27FC236}">
                  <a16:creationId xmlns:a16="http://schemas.microsoft.com/office/drawing/2014/main" id="{7BAD1190-A445-4D5F-B4F1-6D2C48D88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80635" y="3474739"/>
              <a:ext cx="709612" cy="703263"/>
              <a:chOff x="4337" y="290"/>
              <a:chExt cx="447" cy="443"/>
            </a:xfrm>
          </p:grpSpPr>
          <p:graphicFrame>
            <p:nvGraphicFramePr>
              <p:cNvPr id="95" name="Object 449">
                <a:extLst>
                  <a:ext uri="{FF2B5EF4-FFF2-40B4-BE49-F238E27FC236}">
                    <a16:creationId xmlns:a16="http://schemas.microsoft.com/office/drawing/2014/main" id="{4B8160E6-A004-4526-B1CE-B59E2BC989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5" imgW="1307263" imgH="1084139" progId="MS_ClipArt_Gallery.2">
                      <p:embed/>
                    </p:oleObj>
                  </mc:Choice>
                  <mc:Fallback>
                    <p:oleObj name="ClipArt" r:id="rId5" imgW="1307263" imgH="1084139" progId="MS_ClipArt_Gallery.2">
                      <p:embed/>
                      <p:pic>
                        <p:nvPicPr>
                          <p:cNvPr id="95" name="Object 449">
                            <a:extLst>
                              <a:ext uri="{FF2B5EF4-FFF2-40B4-BE49-F238E27FC236}">
                                <a16:creationId xmlns:a16="http://schemas.microsoft.com/office/drawing/2014/main" id="{4B8160E6-A004-4526-B1CE-B59E2BC9890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6" name="Group 450">
                <a:extLst>
                  <a:ext uri="{FF2B5EF4-FFF2-40B4-BE49-F238E27FC236}">
                    <a16:creationId xmlns:a16="http://schemas.microsoft.com/office/drawing/2014/main" id="{406C25BB-1C43-43EB-9581-3939519755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97" name="Rectangle 451">
                  <a:extLst>
                    <a:ext uri="{FF2B5EF4-FFF2-40B4-BE49-F238E27FC236}">
                      <a16:creationId xmlns:a16="http://schemas.microsoft.com/office/drawing/2014/main" id="{343033AC-BF24-43FE-8938-E91C4F86A7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8" name="Text Box 452">
                  <a:extLst>
                    <a:ext uri="{FF2B5EF4-FFF2-40B4-BE49-F238E27FC236}">
                      <a16:creationId xmlns:a16="http://schemas.microsoft.com/office/drawing/2014/main" id="{09450EDA-86A9-4127-81C1-A5F482F4A8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1" name="Group 453">
              <a:extLst>
                <a:ext uri="{FF2B5EF4-FFF2-40B4-BE49-F238E27FC236}">
                  <a16:creationId xmlns:a16="http://schemas.microsoft.com/office/drawing/2014/main" id="{79AE84E0-5805-49B8-B765-422534522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820" y="4957985"/>
              <a:ext cx="709612" cy="703263"/>
              <a:chOff x="4337" y="290"/>
              <a:chExt cx="447" cy="443"/>
            </a:xfrm>
          </p:grpSpPr>
          <p:graphicFrame>
            <p:nvGraphicFramePr>
              <p:cNvPr id="91" name="Object 454">
                <a:extLst>
                  <a:ext uri="{FF2B5EF4-FFF2-40B4-BE49-F238E27FC236}">
                    <a16:creationId xmlns:a16="http://schemas.microsoft.com/office/drawing/2014/main" id="{4EA8CF2E-965C-4F7E-9104-E3EFBD68991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6" imgW="1307263" imgH="1084139" progId="MS_ClipArt_Gallery.2">
                      <p:embed/>
                    </p:oleObj>
                  </mc:Choice>
                  <mc:Fallback>
                    <p:oleObj name="ClipArt" r:id="rId6" imgW="1307263" imgH="1084139" progId="MS_ClipArt_Gallery.2">
                      <p:embed/>
                      <p:pic>
                        <p:nvPicPr>
                          <p:cNvPr id="91" name="Object 454">
                            <a:extLst>
                              <a:ext uri="{FF2B5EF4-FFF2-40B4-BE49-F238E27FC236}">
                                <a16:creationId xmlns:a16="http://schemas.microsoft.com/office/drawing/2014/main" id="{4EA8CF2E-965C-4F7E-9104-E3EFBD68991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2" name="Group 455">
                <a:extLst>
                  <a:ext uri="{FF2B5EF4-FFF2-40B4-BE49-F238E27FC236}">
                    <a16:creationId xmlns:a16="http://schemas.microsoft.com/office/drawing/2014/main" id="{CA9D10A3-BD5A-4168-99A4-AE3A39A50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93" name="Rectangle 456">
                  <a:extLst>
                    <a:ext uri="{FF2B5EF4-FFF2-40B4-BE49-F238E27FC236}">
                      <a16:creationId xmlns:a16="http://schemas.microsoft.com/office/drawing/2014/main" id="{93B0EB2F-1A6E-465B-AD13-AB716423B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4" name="Text Box 457">
                  <a:extLst>
                    <a:ext uri="{FF2B5EF4-FFF2-40B4-BE49-F238E27FC236}">
                      <a16:creationId xmlns:a16="http://schemas.microsoft.com/office/drawing/2014/main" id="{87B024F0-5694-43C4-9BF3-39E1B94B13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" name="Group 458">
              <a:extLst>
                <a:ext uri="{FF2B5EF4-FFF2-40B4-BE49-F238E27FC236}">
                  <a16:creationId xmlns:a16="http://schemas.microsoft.com/office/drawing/2014/main" id="{A1F33992-F34A-44C7-9B7C-711BD49671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6297" y="4284364"/>
              <a:ext cx="822325" cy="1501775"/>
              <a:chOff x="3484" y="2522"/>
              <a:chExt cx="518" cy="946"/>
            </a:xfrm>
          </p:grpSpPr>
          <p:grpSp>
            <p:nvGrpSpPr>
              <p:cNvPr id="66" name="Group 459">
                <a:extLst>
                  <a:ext uri="{FF2B5EF4-FFF2-40B4-BE49-F238E27FC236}">
                    <a16:creationId xmlns:a16="http://schemas.microsoft.com/office/drawing/2014/main" id="{989DF4F7-02C4-4931-A184-2C6FC9688E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83" name="AutoShape 460">
                  <a:extLst>
                    <a:ext uri="{FF2B5EF4-FFF2-40B4-BE49-F238E27FC236}">
                      <a16:creationId xmlns:a16="http://schemas.microsoft.com/office/drawing/2014/main" id="{623EB6E1-3C84-45F5-B486-725C0C2F07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" name="Rectangle 461">
                  <a:extLst>
                    <a:ext uri="{FF2B5EF4-FFF2-40B4-BE49-F238E27FC236}">
                      <a16:creationId xmlns:a16="http://schemas.microsoft.com/office/drawing/2014/main" id="{5A1B33D9-5630-45FD-B212-0D4770E9A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5" name="Rectangle 462">
                  <a:extLst>
                    <a:ext uri="{FF2B5EF4-FFF2-40B4-BE49-F238E27FC236}">
                      <a16:creationId xmlns:a16="http://schemas.microsoft.com/office/drawing/2014/main" id="{B7A9FAAF-ABEB-4B02-8815-F99C09550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6" name="AutoShape 463">
                  <a:extLst>
                    <a:ext uri="{FF2B5EF4-FFF2-40B4-BE49-F238E27FC236}">
                      <a16:creationId xmlns:a16="http://schemas.microsoft.com/office/drawing/2014/main" id="{F7B87517-8EF1-41BC-A551-86560CEC67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7" name="Line 464">
                  <a:extLst>
                    <a:ext uri="{FF2B5EF4-FFF2-40B4-BE49-F238E27FC236}">
                      <a16:creationId xmlns:a16="http://schemas.microsoft.com/office/drawing/2014/main" id="{A68A4E13-E04C-4D00-A7D2-2939EE0866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Line 465">
                  <a:extLst>
                    <a:ext uri="{FF2B5EF4-FFF2-40B4-BE49-F238E27FC236}">
                      <a16:creationId xmlns:a16="http://schemas.microsoft.com/office/drawing/2014/main" id="{0B375531-9D79-4E88-8000-9341D4057D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Rectangle 466">
                  <a:extLst>
                    <a:ext uri="{FF2B5EF4-FFF2-40B4-BE49-F238E27FC236}">
                      <a16:creationId xmlns:a16="http://schemas.microsoft.com/office/drawing/2014/main" id="{FB0BAC05-8506-4818-BC5A-FCB0F39CD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0" name="Rectangle 467">
                  <a:extLst>
                    <a:ext uri="{FF2B5EF4-FFF2-40B4-BE49-F238E27FC236}">
                      <a16:creationId xmlns:a16="http://schemas.microsoft.com/office/drawing/2014/main" id="{DE78C028-7FBE-4EDE-B6D6-336198A9D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67" name="Group 468">
                <a:extLst>
                  <a:ext uri="{FF2B5EF4-FFF2-40B4-BE49-F238E27FC236}">
                    <a16:creationId xmlns:a16="http://schemas.microsoft.com/office/drawing/2014/main" id="{8738CDE4-C91F-4E3E-AEB7-6EE424FA6C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68" name="Rectangle 469">
                  <a:extLst>
                    <a:ext uri="{FF2B5EF4-FFF2-40B4-BE49-F238E27FC236}">
                      <a16:creationId xmlns:a16="http://schemas.microsoft.com/office/drawing/2014/main" id="{EF211D73-0D8D-47FE-9930-AEC67E4876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9" name="Text Box 470">
                  <a:extLst>
                    <a:ext uri="{FF2B5EF4-FFF2-40B4-BE49-F238E27FC236}">
                      <a16:creationId xmlns:a16="http://schemas.microsoft.com/office/drawing/2014/main" id="{E582DE4D-4977-4A4B-951E-E2D2B5AF41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mail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server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471">
                  <a:extLst>
                    <a:ext uri="{FF2B5EF4-FFF2-40B4-BE49-F238E27FC236}">
                      <a16:creationId xmlns:a16="http://schemas.microsoft.com/office/drawing/2014/main" id="{C336B536-0BD3-4941-8158-EE9EAFECC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1" name="Line 472">
                  <a:extLst>
                    <a:ext uri="{FF2B5EF4-FFF2-40B4-BE49-F238E27FC236}">
                      <a16:creationId xmlns:a16="http://schemas.microsoft.com/office/drawing/2014/main" id="{9EAD98F9-2AB1-48BA-85CA-2DF619533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473">
                  <a:extLst>
                    <a:ext uri="{FF2B5EF4-FFF2-40B4-BE49-F238E27FC236}">
                      <a16:creationId xmlns:a16="http://schemas.microsoft.com/office/drawing/2014/main" id="{B1CD1464-F3C0-4FD5-B31A-B0C1179C7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474">
                  <a:extLst>
                    <a:ext uri="{FF2B5EF4-FFF2-40B4-BE49-F238E27FC236}">
                      <a16:creationId xmlns:a16="http://schemas.microsoft.com/office/drawing/2014/main" id="{F1415D1D-566A-4FC9-8073-D22AD4AFE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475">
                  <a:extLst>
                    <a:ext uri="{FF2B5EF4-FFF2-40B4-BE49-F238E27FC236}">
                      <a16:creationId xmlns:a16="http://schemas.microsoft.com/office/drawing/2014/main" id="{04861757-F1F6-4EBB-8E50-FC263CBE4D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476">
                  <a:extLst>
                    <a:ext uri="{FF2B5EF4-FFF2-40B4-BE49-F238E27FC236}">
                      <a16:creationId xmlns:a16="http://schemas.microsoft.com/office/drawing/2014/main" id="{4AF7D92E-5DA0-447C-99B3-9E54782200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477">
                  <a:extLst>
                    <a:ext uri="{FF2B5EF4-FFF2-40B4-BE49-F238E27FC236}">
                      <a16:creationId xmlns:a16="http://schemas.microsoft.com/office/drawing/2014/main" id="{63A101F3-2139-4D83-BECD-CB12FE584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478">
                  <a:extLst>
                    <a:ext uri="{FF2B5EF4-FFF2-40B4-BE49-F238E27FC236}">
                      <a16:creationId xmlns:a16="http://schemas.microsoft.com/office/drawing/2014/main" id="{A24543EA-7936-409F-8BD9-D1770DD398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Rectangle 479">
                  <a:extLst>
                    <a:ext uri="{FF2B5EF4-FFF2-40B4-BE49-F238E27FC236}">
                      <a16:creationId xmlns:a16="http://schemas.microsoft.com/office/drawing/2014/main" id="{8CE3862B-AD4C-4EB2-9AC1-11E95BCA2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9" name="Rectangle 480">
                  <a:extLst>
                    <a:ext uri="{FF2B5EF4-FFF2-40B4-BE49-F238E27FC236}">
                      <a16:creationId xmlns:a16="http://schemas.microsoft.com/office/drawing/2014/main" id="{5E4A25BD-BE94-4BE8-9888-E0DA0C1A4E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0" name="Rectangle 481">
                  <a:extLst>
                    <a:ext uri="{FF2B5EF4-FFF2-40B4-BE49-F238E27FC236}">
                      <a16:creationId xmlns:a16="http://schemas.microsoft.com/office/drawing/2014/main" id="{A1AAD5A0-C87D-47A3-AC71-2D4993217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1" name="Rectangle 482">
                  <a:extLst>
                    <a:ext uri="{FF2B5EF4-FFF2-40B4-BE49-F238E27FC236}">
                      <a16:creationId xmlns:a16="http://schemas.microsoft.com/office/drawing/2014/main" id="{E8F85D09-DE73-4A50-8F80-E1684D89FF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2" name="Rectangle 483">
                  <a:extLst>
                    <a:ext uri="{FF2B5EF4-FFF2-40B4-BE49-F238E27FC236}">
                      <a16:creationId xmlns:a16="http://schemas.microsoft.com/office/drawing/2014/main" id="{2CE85D45-2BB0-4215-BC78-9D3F301350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13" name="Group 484">
              <a:extLst>
                <a:ext uri="{FF2B5EF4-FFF2-40B4-BE49-F238E27FC236}">
                  <a16:creationId xmlns:a16="http://schemas.microsoft.com/office/drawing/2014/main" id="{EA9C25E9-9C6F-49EE-9490-C2A6FB5C2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0385" y="5389264"/>
              <a:ext cx="709612" cy="703263"/>
              <a:chOff x="4337" y="290"/>
              <a:chExt cx="447" cy="443"/>
            </a:xfrm>
          </p:grpSpPr>
          <p:graphicFrame>
            <p:nvGraphicFramePr>
              <p:cNvPr id="62" name="Object 485">
                <a:extLst>
                  <a:ext uri="{FF2B5EF4-FFF2-40B4-BE49-F238E27FC236}">
                    <a16:creationId xmlns:a16="http://schemas.microsoft.com/office/drawing/2014/main" id="{A04A092D-3811-4522-84C7-A54653BD09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7" imgW="1307263" imgH="1084139" progId="MS_ClipArt_Gallery.2">
                      <p:embed/>
                    </p:oleObj>
                  </mc:Choice>
                  <mc:Fallback>
                    <p:oleObj name="ClipArt" r:id="rId7" imgW="1307263" imgH="1084139" progId="MS_ClipArt_Gallery.2">
                      <p:embed/>
                      <p:pic>
                        <p:nvPicPr>
                          <p:cNvPr id="62" name="Object 485">
                            <a:extLst>
                              <a:ext uri="{FF2B5EF4-FFF2-40B4-BE49-F238E27FC236}">
                                <a16:creationId xmlns:a16="http://schemas.microsoft.com/office/drawing/2014/main" id="{A04A092D-3811-4522-84C7-A54653BD09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3" name="Group 486">
                <a:extLst>
                  <a:ext uri="{FF2B5EF4-FFF2-40B4-BE49-F238E27FC236}">
                    <a16:creationId xmlns:a16="http://schemas.microsoft.com/office/drawing/2014/main" id="{E401818A-63A6-408E-A31E-8407904549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64" name="Rectangle 487">
                  <a:extLst>
                    <a:ext uri="{FF2B5EF4-FFF2-40B4-BE49-F238E27FC236}">
                      <a16:creationId xmlns:a16="http://schemas.microsoft.com/office/drawing/2014/main" id="{CFB2F017-76C4-427A-B896-9F906B008D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5" name="Text Box 488">
                  <a:extLst>
                    <a:ext uri="{FF2B5EF4-FFF2-40B4-BE49-F238E27FC236}">
                      <a16:creationId xmlns:a16="http://schemas.microsoft.com/office/drawing/2014/main" id="{90B03FE3-CAF8-4093-A715-D7392AE8E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" name="Group 489">
              <a:extLst>
                <a:ext uri="{FF2B5EF4-FFF2-40B4-BE49-F238E27FC236}">
                  <a16:creationId xmlns:a16="http://schemas.microsoft.com/office/drawing/2014/main" id="{DFAF59D1-65ED-4790-AB6B-09E1EBAD2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3772" y="5894089"/>
              <a:ext cx="709612" cy="703263"/>
              <a:chOff x="4338" y="290"/>
              <a:chExt cx="447" cy="443"/>
            </a:xfrm>
          </p:grpSpPr>
          <p:graphicFrame>
            <p:nvGraphicFramePr>
              <p:cNvPr id="58" name="Object 490">
                <a:extLst>
                  <a:ext uri="{FF2B5EF4-FFF2-40B4-BE49-F238E27FC236}">
                    <a16:creationId xmlns:a16="http://schemas.microsoft.com/office/drawing/2014/main" id="{998325D9-FA28-48E7-ADE4-0478F47FAE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8" imgW="1307263" imgH="1084139" progId="MS_ClipArt_Gallery.2">
                      <p:embed/>
                    </p:oleObj>
                  </mc:Choice>
                  <mc:Fallback>
                    <p:oleObj name="ClipArt" r:id="rId8" imgW="1307263" imgH="1084139" progId="MS_ClipArt_Gallery.2">
                      <p:embed/>
                      <p:pic>
                        <p:nvPicPr>
                          <p:cNvPr id="58" name="Object 490">
                            <a:extLst>
                              <a:ext uri="{FF2B5EF4-FFF2-40B4-BE49-F238E27FC236}">
                                <a16:creationId xmlns:a16="http://schemas.microsoft.com/office/drawing/2014/main" id="{998325D9-FA28-48E7-ADE4-0478F47FAE4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9" name="Group 491">
                <a:extLst>
                  <a:ext uri="{FF2B5EF4-FFF2-40B4-BE49-F238E27FC236}">
                    <a16:creationId xmlns:a16="http://schemas.microsoft.com/office/drawing/2014/main" id="{EACB9A24-CA04-4C4A-A52C-695577B58E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8" y="367"/>
                <a:ext cx="447" cy="366"/>
                <a:chOff x="4190" y="817"/>
                <a:chExt cx="521" cy="366"/>
              </a:xfrm>
            </p:grpSpPr>
            <p:sp>
              <p:nvSpPr>
                <p:cNvPr id="60" name="Rectangle 492">
                  <a:extLst>
                    <a:ext uri="{FF2B5EF4-FFF2-40B4-BE49-F238E27FC236}">
                      <a16:creationId xmlns:a16="http://schemas.microsoft.com/office/drawing/2014/main" id="{15B7270B-82FA-4F70-9089-A29E63D2FA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1" name="Text Box 493">
                  <a:extLst>
                    <a:ext uri="{FF2B5EF4-FFF2-40B4-BE49-F238E27FC236}">
                      <a16:creationId xmlns:a16="http://schemas.microsoft.com/office/drawing/2014/main" id="{F4C7E17D-EDFF-4FF8-A635-3BE9461F25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0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" name="Group 494">
              <a:extLst>
                <a:ext uri="{FF2B5EF4-FFF2-40B4-BE49-F238E27FC236}">
                  <a16:creationId xmlns:a16="http://schemas.microsoft.com/office/drawing/2014/main" id="{48DB8135-9D95-4E65-9F21-AF1DCFCF09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6297" y="2026939"/>
              <a:ext cx="822325" cy="1501775"/>
              <a:chOff x="3484" y="2522"/>
              <a:chExt cx="518" cy="946"/>
            </a:xfrm>
          </p:grpSpPr>
          <p:grpSp>
            <p:nvGrpSpPr>
              <p:cNvPr id="33" name="Group 495">
                <a:extLst>
                  <a:ext uri="{FF2B5EF4-FFF2-40B4-BE49-F238E27FC236}">
                    <a16:creationId xmlns:a16="http://schemas.microsoft.com/office/drawing/2014/main" id="{9B47A538-712D-42AD-9CC4-73BCC53D0D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50" name="AutoShape 496">
                  <a:extLst>
                    <a:ext uri="{FF2B5EF4-FFF2-40B4-BE49-F238E27FC236}">
                      <a16:creationId xmlns:a16="http://schemas.microsoft.com/office/drawing/2014/main" id="{A3F33A2D-4E36-49B3-93C6-76D0393E3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" name="Rectangle 497">
                  <a:extLst>
                    <a:ext uri="{FF2B5EF4-FFF2-40B4-BE49-F238E27FC236}">
                      <a16:creationId xmlns:a16="http://schemas.microsoft.com/office/drawing/2014/main" id="{5BA37960-6E0C-4A0C-9EFE-D63FAE6F2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2" name="Rectangle 498">
                  <a:extLst>
                    <a:ext uri="{FF2B5EF4-FFF2-40B4-BE49-F238E27FC236}">
                      <a16:creationId xmlns:a16="http://schemas.microsoft.com/office/drawing/2014/main" id="{0FE1DACD-08D7-4D3A-8A2A-86E1311E42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3" name="AutoShape 499">
                  <a:extLst>
                    <a:ext uri="{FF2B5EF4-FFF2-40B4-BE49-F238E27FC236}">
                      <a16:creationId xmlns:a16="http://schemas.microsoft.com/office/drawing/2014/main" id="{52E11ABC-BEDE-4651-944E-4F49D0B91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4" name="Line 500">
                  <a:extLst>
                    <a:ext uri="{FF2B5EF4-FFF2-40B4-BE49-F238E27FC236}">
                      <a16:creationId xmlns:a16="http://schemas.microsoft.com/office/drawing/2014/main" id="{CE8C9C9C-F502-406E-B4DB-900CE51A3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01">
                  <a:extLst>
                    <a:ext uri="{FF2B5EF4-FFF2-40B4-BE49-F238E27FC236}">
                      <a16:creationId xmlns:a16="http://schemas.microsoft.com/office/drawing/2014/main" id="{2AC97666-86F7-4214-AB98-D5601D888D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Rectangle 502">
                  <a:extLst>
                    <a:ext uri="{FF2B5EF4-FFF2-40B4-BE49-F238E27FC236}">
                      <a16:creationId xmlns:a16="http://schemas.microsoft.com/office/drawing/2014/main" id="{97C010F5-AC65-4ADD-8B1F-A47815322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" name="Rectangle 503">
                  <a:extLst>
                    <a:ext uri="{FF2B5EF4-FFF2-40B4-BE49-F238E27FC236}">
                      <a16:creationId xmlns:a16="http://schemas.microsoft.com/office/drawing/2014/main" id="{7E0F7B85-C201-430E-A264-E35B0F866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4" name="Group 504">
                <a:extLst>
                  <a:ext uri="{FF2B5EF4-FFF2-40B4-BE49-F238E27FC236}">
                    <a16:creationId xmlns:a16="http://schemas.microsoft.com/office/drawing/2014/main" id="{FA33252F-F1AD-4BFA-94D4-6A22E09DB3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35" name="Rectangle 505">
                  <a:extLst>
                    <a:ext uri="{FF2B5EF4-FFF2-40B4-BE49-F238E27FC236}">
                      <a16:creationId xmlns:a16="http://schemas.microsoft.com/office/drawing/2014/main" id="{37E88F4F-7B8B-4414-B113-F17EB205C2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6" name="Text Box 506">
                  <a:extLst>
                    <a:ext uri="{FF2B5EF4-FFF2-40B4-BE49-F238E27FC236}">
                      <a16:creationId xmlns:a16="http://schemas.microsoft.com/office/drawing/2014/main" id="{BBD1A11C-BDA0-48F2-B561-F987A62FB7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mail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server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507">
                  <a:extLst>
                    <a:ext uri="{FF2B5EF4-FFF2-40B4-BE49-F238E27FC236}">
                      <a16:creationId xmlns:a16="http://schemas.microsoft.com/office/drawing/2014/main" id="{CA8FE0A6-C895-41F3-84D5-A43BD409E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8" name="Line 508">
                  <a:extLst>
                    <a:ext uri="{FF2B5EF4-FFF2-40B4-BE49-F238E27FC236}">
                      <a16:creationId xmlns:a16="http://schemas.microsoft.com/office/drawing/2014/main" id="{782C5496-1535-4E3D-9A1E-BA86B39F1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509">
                  <a:extLst>
                    <a:ext uri="{FF2B5EF4-FFF2-40B4-BE49-F238E27FC236}">
                      <a16:creationId xmlns:a16="http://schemas.microsoft.com/office/drawing/2014/main" id="{A91FCF35-B97C-42E4-8CD4-52EA96747A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510">
                  <a:extLst>
                    <a:ext uri="{FF2B5EF4-FFF2-40B4-BE49-F238E27FC236}">
                      <a16:creationId xmlns:a16="http://schemas.microsoft.com/office/drawing/2014/main" id="{3BE7FB1F-9AD3-4962-B424-18BC8D06DA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511">
                  <a:extLst>
                    <a:ext uri="{FF2B5EF4-FFF2-40B4-BE49-F238E27FC236}">
                      <a16:creationId xmlns:a16="http://schemas.microsoft.com/office/drawing/2014/main" id="{A245FCFC-F45E-4DD3-B23E-8B672056AD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512">
                  <a:extLst>
                    <a:ext uri="{FF2B5EF4-FFF2-40B4-BE49-F238E27FC236}">
                      <a16:creationId xmlns:a16="http://schemas.microsoft.com/office/drawing/2014/main" id="{2C33F5E0-DC5C-422C-9EDE-AE1E105046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513">
                  <a:extLst>
                    <a:ext uri="{FF2B5EF4-FFF2-40B4-BE49-F238E27FC236}">
                      <a16:creationId xmlns:a16="http://schemas.microsoft.com/office/drawing/2014/main" id="{0696CFB7-BDFD-4477-A6A9-25E1E9444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514">
                  <a:extLst>
                    <a:ext uri="{FF2B5EF4-FFF2-40B4-BE49-F238E27FC236}">
                      <a16:creationId xmlns:a16="http://schemas.microsoft.com/office/drawing/2014/main" id="{C3D0D184-7540-4832-9992-0E93F90A56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Rectangle 515">
                  <a:extLst>
                    <a:ext uri="{FF2B5EF4-FFF2-40B4-BE49-F238E27FC236}">
                      <a16:creationId xmlns:a16="http://schemas.microsoft.com/office/drawing/2014/main" id="{FC77065D-C02E-4B80-B39A-FBAB1BF58C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6" name="Rectangle 516">
                  <a:extLst>
                    <a:ext uri="{FF2B5EF4-FFF2-40B4-BE49-F238E27FC236}">
                      <a16:creationId xmlns:a16="http://schemas.microsoft.com/office/drawing/2014/main" id="{172F46E2-69A1-4A7A-9173-50903BAF7D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7" name="Rectangle 517">
                  <a:extLst>
                    <a:ext uri="{FF2B5EF4-FFF2-40B4-BE49-F238E27FC236}">
                      <a16:creationId xmlns:a16="http://schemas.microsoft.com/office/drawing/2014/main" id="{1BCEAF78-FD64-4B0F-B52C-28736B36BB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8" name="Rectangle 518">
                  <a:extLst>
                    <a:ext uri="{FF2B5EF4-FFF2-40B4-BE49-F238E27FC236}">
                      <a16:creationId xmlns:a16="http://schemas.microsoft.com/office/drawing/2014/main" id="{69D98385-AB98-4260-97A7-A3110E871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9" name="Rectangle 519">
                  <a:extLst>
                    <a:ext uri="{FF2B5EF4-FFF2-40B4-BE49-F238E27FC236}">
                      <a16:creationId xmlns:a16="http://schemas.microsoft.com/office/drawing/2014/main" id="{C35D778D-E622-4D5E-925C-21C4FF948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16" name="Group 520">
              <a:extLst>
                <a:ext uri="{FF2B5EF4-FFF2-40B4-BE49-F238E27FC236}">
                  <a16:creationId xmlns:a16="http://schemas.microsoft.com/office/drawing/2014/main" id="{DF50657B-BCD4-44E6-8D6E-69D9D41AC6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0835" y="1769764"/>
              <a:ext cx="709612" cy="703263"/>
              <a:chOff x="4337" y="290"/>
              <a:chExt cx="447" cy="443"/>
            </a:xfrm>
          </p:grpSpPr>
          <p:graphicFrame>
            <p:nvGraphicFramePr>
              <p:cNvPr id="29" name="Object 521">
                <a:extLst>
                  <a:ext uri="{FF2B5EF4-FFF2-40B4-BE49-F238E27FC236}">
                    <a16:creationId xmlns:a16="http://schemas.microsoft.com/office/drawing/2014/main" id="{AB7E880D-F9DC-4710-9BDA-F690A797BC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9" imgW="1307263" imgH="1084139" progId="MS_ClipArt_Gallery.2">
                      <p:embed/>
                    </p:oleObj>
                  </mc:Choice>
                  <mc:Fallback>
                    <p:oleObj name="ClipArt" r:id="rId9" imgW="1307263" imgH="1084139" progId="MS_ClipArt_Gallery.2">
                      <p:embed/>
                      <p:pic>
                        <p:nvPicPr>
                          <p:cNvPr id="29" name="Object 521">
                            <a:extLst>
                              <a:ext uri="{FF2B5EF4-FFF2-40B4-BE49-F238E27FC236}">
                                <a16:creationId xmlns:a16="http://schemas.microsoft.com/office/drawing/2014/main" id="{AB7E880D-F9DC-4710-9BDA-F690A797BC9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" name="Group 522">
                <a:extLst>
                  <a:ext uri="{FF2B5EF4-FFF2-40B4-BE49-F238E27FC236}">
                    <a16:creationId xmlns:a16="http://schemas.microsoft.com/office/drawing/2014/main" id="{6E9953D1-2527-4CAE-B18D-90AB6D3C25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31" name="Rectangle 523">
                  <a:extLst>
                    <a:ext uri="{FF2B5EF4-FFF2-40B4-BE49-F238E27FC236}">
                      <a16:creationId xmlns:a16="http://schemas.microsoft.com/office/drawing/2014/main" id="{FF5BE925-F858-4F71-BD88-5655A0E1F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2" name="Text Box 524">
                  <a:extLst>
                    <a:ext uri="{FF2B5EF4-FFF2-40B4-BE49-F238E27FC236}">
                      <a16:creationId xmlns:a16="http://schemas.microsoft.com/office/drawing/2014/main" id="{DFEC1848-6641-4D6B-A58D-F3E41A2DC9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7" name="Line 525">
              <a:extLst>
                <a:ext uri="{FF2B5EF4-FFF2-40B4-BE49-F238E27FC236}">
                  <a16:creationId xmlns:a16="http://schemas.microsoft.com/office/drawing/2014/main" id="{A1666B13-AC51-4D8E-9AE0-2C450712C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7197" y="4071639"/>
              <a:ext cx="1123950" cy="10858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526">
              <a:extLst>
                <a:ext uri="{FF2B5EF4-FFF2-40B4-BE49-F238E27FC236}">
                  <a16:creationId xmlns:a16="http://schemas.microsoft.com/office/drawing/2014/main" id="{F12B9DCC-F1FD-4B16-86EC-C4894C236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34247" y="3547764"/>
              <a:ext cx="0" cy="1247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527">
              <a:extLst>
                <a:ext uri="{FF2B5EF4-FFF2-40B4-BE49-F238E27FC236}">
                  <a16:creationId xmlns:a16="http://schemas.microsoft.com/office/drawing/2014/main" id="{D9CBA5B1-0EBD-465A-9A83-4EA77B35E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4035" y="4365327"/>
              <a:ext cx="1031875" cy="457200"/>
              <a:chOff x="3745" y="2537"/>
              <a:chExt cx="650" cy="288"/>
            </a:xfrm>
          </p:grpSpPr>
          <p:sp>
            <p:nvSpPr>
              <p:cNvPr id="27" name="Rectangle 528">
                <a:extLst>
                  <a:ext uri="{FF2B5EF4-FFF2-40B4-BE49-F238E27FC236}">
                    <a16:creationId xmlns:a16="http://schemas.microsoft.com/office/drawing/2014/main" id="{85B5B498-5C2A-412D-9AC7-C80CB08A6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8" name="Text Box 529">
                <a:extLst>
                  <a:ext uri="{FF2B5EF4-FFF2-40B4-BE49-F238E27FC236}">
                    <a16:creationId xmlns:a16="http://schemas.microsoft.com/office/drawing/2014/main" id="{FC01A38F-D975-4052-AB0F-1E36F237C8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SMTP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530">
              <a:extLst>
                <a:ext uri="{FF2B5EF4-FFF2-40B4-BE49-F238E27FC236}">
                  <a16:creationId xmlns:a16="http://schemas.microsoft.com/office/drawing/2014/main" id="{36308F9C-D87B-4F57-925D-D5DCACFDDD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5935" y="3108027"/>
              <a:ext cx="1031875" cy="457200"/>
              <a:chOff x="3745" y="2537"/>
              <a:chExt cx="650" cy="288"/>
            </a:xfrm>
          </p:grpSpPr>
          <p:sp>
            <p:nvSpPr>
              <p:cNvPr id="25" name="Rectangle 531">
                <a:extLst>
                  <a:ext uri="{FF2B5EF4-FFF2-40B4-BE49-F238E27FC236}">
                    <a16:creationId xmlns:a16="http://schemas.microsoft.com/office/drawing/2014/main" id="{CCE24D00-1F36-42F9-ACEB-C1E442F05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" name="Text Box 532">
                <a:extLst>
                  <a:ext uri="{FF2B5EF4-FFF2-40B4-BE49-F238E27FC236}">
                    <a16:creationId xmlns:a16="http://schemas.microsoft.com/office/drawing/2014/main" id="{29A4B077-D2DD-4ABE-BD2D-B5A2F8614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SMTP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1" name="直接箭头连接符 5">
              <a:extLst>
                <a:ext uri="{FF2B5EF4-FFF2-40B4-BE49-F238E27FC236}">
                  <a16:creationId xmlns:a16="http://schemas.microsoft.com/office/drawing/2014/main" id="{558469CC-3DB2-4048-95F4-01247F9B382D}"/>
                </a:ext>
              </a:extLst>
            </p:cNvPr>
            <p:cNvCxnSpPr>
              <a:cxnSpLocks noChangeShapeType="1"/>
              <a:stCxn id="103" idx="2"/>
              <a:endCxn id="94" idx="1"/>
            </p:cNvCxnSpPr>
            <p:nvPr/>
          </p:nvCxnSpPr>
          <p:spPr bwMode="auto">
            <a:xfrm>
              <a:off x="7044060" y="4376440"/>
              <a:ext cx="706760" cy="99429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文本框 7">
              <a:extLst>
                <a:ext uri="{FF2B5EF4-FFF2-40B4-BE49-F238E27FC236}">
                  <a16:creationId xmlns:a16="http://schemas.microsoft.com/office/drawing/2014/main" id="{C2082DBF-6634-4EE6-A718-FE414CFD4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3481" y="4761865"/>
              <a:ext cx="13358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tx2"/>
                  </a:solidFill>
                </a:rPr>
                <a:t>POP/IMAP</a:t>
              </a:r>
              <a:endParaRPr lang="zh-CN" altLang="en-US" b="1">
                <a:solidFill>
                  <a:schemeClr val="tx2"/>
                </a:solidFill>
              </a:endParaRPr>
            </a:p>
          </p:txBody>
        </p:sp>
        <p:cxnSp>
          <p:nvCxnSpPr>
            <p:cNvPr id="23" name="直接箭头连接符 9">
              <a:extLst>
                <a:ext uri="{FF2B5EF4-FFF2-40B4-BE49-F238E27FC236}">
                  <a16:creationId xmlns:a16="http://schemas.microsoft.com/office/drawing/2014/main" id="{41467B0E-24D2-4516-8B07-A52ECDD0E7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48872" y="4392303"/>
              <a:ext cx="435496" cy="57582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529">
              <a:extLst>
                <a:ext uri="{FF2B5EF4-FFF2-40B4-BE49-F238E27FC236}">
                  <a16:creationId xmlns:a16="http://schemas.microsoft.com/office/drawing/2014/main" id="{495CE6BF-9C2A-4578-9350-2094B9282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4921" y="4332446"/>
              <a:ext cx="1031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chemeClr val="tx2"/>
                  </a:solidFill>
                  <a:latin typeface="Comic Sans MS" panose="030F0702030302020204" pitchFamily="66" charset="0"/>
                </a:rPr>
                <a:t>SMTP</a:t>
              </a:r>
              <a:endParaRPr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BAD07B7-24DF-46EC-9059-B06A90464719}"/>
              </a:ext>
            </a:extLst>
          </p:cNvPr>
          <p:cNvSpPr txBox="1">
            <a:spLocks noChangeArrowheads="1"/>
          </p:cNvSpPr>
          <p:nvPr/>
        </p:nvSpPr>
        <p:spPr>
          <a:xfrm>
            <a:off x="754957" y="2282584"/>
            <a:ext cx="4173538" cy="4045217"/>
          </a:xfrm>
          <a:prstGeom prst="rect">
            <a:avLst/>
          </a:prstGeom>
        </p:spPr>
        <p:txBody>
          <a:bodyPr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CE9FA2F-907A-4D08-8A3D-005376BC2CA2}"/>
              </a:ext>
            </a:extLst>
          </p:cNvPr>
          <p:cNvSpPr txBox="1">
            <a:spLocks noChangeArrowheads="1"/>
          </p:cNvSpPr>
          <p:nvPr/>
        </p:nvSpPr>
        <p:spPr>
          <a:xfrm>
            <a:off x="1089547" y="2372761"/>
            <a:ext cx="3653989" cy="313361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schemeClr val="tx1"/>
                </a:solidFill>
                <a:ea typeface="+mn-ea"/>
              </a:rPr>
              <a:t>邮件传输协议</a:t>
            </a:r>
            <a:endParaRPr lang="en-US" altLang="zh-CN" sz="1800" dirty="0">
              <a:solidFill>
                <a:schemeClr val="tx1"/>
              </a:solidFill>
              <a:ea typeface="+mn-ea"/>
            </a:endParaRPr>
          </a:p>
          <a:p>
            <a:pPr lvl="1" eaLnBrk="1" hangingPunct="1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客户端到邮件服务器、邮件服务器之间简单邮件传输协议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STMP</a:t>
            </a:r>
          </a:p>
          <a:p>
            <a:pPr lvl="1" eaLnBrk="1" hangingPunct="1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通用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Internet</a:t>
            </a: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邮件扩展协议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MIME</a:t>
            </a:r>
            <a:endParaRPr lang="en-US" altLang="zh-CN" sz="1800" b="0" dirty="0">
              <a:solidFill>
                <a:schemeClr val="tx1"/>
              </a:solidFill>
              <a:ea typeface="+mn-ea"/>
            </a:endParaRPr>
          </a:p>
          <a:p>
            <a:pPr eaLnBrk="1" hangingPunct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schemeClr val="tx1"/>
                </a:solidFill>
                <a:ea typeface="+mn-ea"/>
              </a:rPr>
              <a:t>邮件存储访问协议</a:t>
            </a:r>
            <a:endParaRPr lang="en-US" altLang="zh-CN" sz="1800" dirty="0">
              <a:solidFill>
                <a:schemeClr val="tx1"/>
              </a:solidFill>
              <a:ea typeface="+mn-ea"/>
            </a:endParaRPr>
          </a:p>
          <a:p>
            <a:pPr lvl="1" eaLnBrk="1" hangingPunct="1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邮件服务器到客户端</a:t>
            </a:r>
            <a:endParaRPr lang="en-US" altLang="zh-CN" sz="1400" b="0" dirty="0">
              <a:solidFill>
                <a:schemeClr val="tx1"/>
              </a:solidFill>
              <a:ea typeface="+mn-ea"/>
            </a:endParaRPr>
          </a:p>
          <a:p>
            <a:pPr lvl="1" eaLnBrk="1" hangingPunct="1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邮政协议第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3</a:t>
            </a: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版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POP-3</a:t>
            </a:r>
          </a:p>
          <a:p>
            <a:pPr lvl="1" eaLnBrk="1" hangingPunct="1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  <a:defRPr/>
            </a:pP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Internet</a:t>
            </a: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邮件访问协议第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4</a:t>
            </a: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版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IMAP-4</a:t>
            </a:r>
          </a:p>
        </p:txBody>
      </p:sp>
    </p:spTree>
    <p:extLst>
      <p:ext uri="{BB962C8B-B14F-4D97-AF65-F5344CB8AC3E}">
        <p14:creationId xmlns:p14="http://schemas.microsoft.com/office/powerpoint/2010/main" val="58901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225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2.4.3 </a:t>
            </a:r>
            <a:r>
              <a:rPr lang="zh-CN" altLang="en-US" sz="2200" dirty="0"/>
              <a:t>电子邮件系统结构与工作原理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电子邮件系统结构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0" dirty="0"/>
              <a:t>用户接口</a:t>
            </a:r>
            <a:r>
              <a:rPr lang="en-US" altLang="zh-CN" b="0" dirty="0"/>
              <a:t>UA</a:t>
            </a:r>
            <a:r>
              <a:rPr lang="zh-CN" altLang="en-US" b="0" dirty="0"/>
              <a:t>（发送和接收邮件），撰写、显示、处理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0" dirty="0"/>
              <a:t>报文传送代理 </a:t>
            </a:r>
            <a:r>
              <a:rPr lang="en-US" altLang="zh-CN" b="0" dirty="0"/>
              <a:t>MTA</a:t>
            </a:r>
            <a:r>
              <a:rPr lang="zh-CN" altLang="en-US" b="0" dirty="0"/>
              <a:t>（邮件发送给接收方，从网络接收邮件）：</a:t>
            </a:r>
            <a:r>
              <a:rPr lang="en-US" altLang="zh-CN" b="0" dirty="0"/>
              <a:t>CS</a:t>
            </a:r>
            <a:r>
              <a:rPr lang="zh-CN" altLang="en-US" b="0" dirty="0"/>
              <a:t>方式传送</a:t>
            </a:r>
            <a:r>
              <a:rPr lang="en-US" altLang="zh-CN" b="0" dirty="0"/>
              <a:t>/</a:t>
            </a:r>
            <a:r>
              <a:rPr lang="zh-CN" altLang="en-US" b="0" dirty="0"/>
              <a:t>接收、报告邮件传送情况</a:t>
            </a:r>
            <a:endParaRPr lang="zh-CN" altLang="en-US" dirty="0"/>
          </a:p>
        </p:txBody>
      </p:sp>
      <p:sp>
        <p:nvSpPr>
          <p:cNvPr id="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BAD07B7-24DF-46EC-9059-B06A90464719}"/>
              </a:ext>
            </a:extLst>
          </p:cNvPr>
          <p:cNvSpPr txBox="1">
            <a:spLocks noChangeArrowheads="1"/>
          </p:cNvSpPr>
          <p:nvPr/>
        </p:nvSpPr>
        <p:spPr>
          <a:xfrm>
            <a:off x="754957" y="2282584"/>
            <a:ext cx="4173538" cy="4045217"/>
          </a:xfrm>
          <a:prstGeom prst="rect">
            <a:avLst/>
          </a:prstGeom>
        </p:spPr>
        <p:txBody>
          <a:bodyPr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1" name="组合 5">
            <a:extLst>
              <a:ext uri="{FF2B5EF4-FFF2-40B4-BE49-F238E27FC236}">
                <a16:creationId xmlns:a16="http://schemas.microsoft.com/office/drawing/2014/main" id="{E8C7FF46-D13D-445B-95DC-C37840A30B00}"/>
              </a:ext>
            </a:extLst>
          </p:cNvPr>
          <p:cNvGrpSpPr>
            <a:grpSpLocks/>
          </p:cNvGrpSpPr>
          <p:nvPr/>
        </p:nvGrpSpPr>
        <p:grpSpPr bwMode="auto">
          <a:xfrm>
            <a:off x="681486" y="3529331"/>
            <a:ext cx="4482136" cy="2996952"/>
            <a:chOff x="1525578" y="2785561"/>
            <a:chExt cx="5636643" cy="3091712"/>
          </a:xfrm>
        </p:grpSpPr>
        <p:sp>
          <p:nvSpPr>
            <p:cNvPr id="142" name="Rectangle 3">
              <a:extLst>
                <a:ext uri="{FF2B5EF4-FFF2-40B4-BE49-F238E27FC236}">
                  <a16:creationId xmlns:a16="http://schemas.microsoft.com/office/drawing/2014/main" id="{2935B408-1264-4E5B-97F8-12A2420B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753" y="2785561"/>
              <a:ext cx="889724" cy="257879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200"/>
            </a:p>
          </p:txBody>
        </p:sp>
        <p:grpSp>
          <p:nvGrpSpPr>
            <p:cNvPr id="143" name="Group 4">
              <a:extLst>
                <a:ext uri="{FF2B5EF4-FFF2-40B4-BE49-F238E27FC236}">
                  <a16:creationId xmlns:a16="http://schemas.microsoft.com/office/drawing/2014/main" id="{DA16FC8C-47FB-4E99-8B9A-9C7822C1DE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687" y="3077249"/>
              <a:ext cx="493855" cy="2026462"/>
              <a:chOff x="3057" y="2438"/>
              <a:chExt cx="525" cy="1716"/>
            </a:xfrm>
          </p:grpSpPr>
          <p:sp>
            <p:nvSpPr>
              <p:cNvPr id="194" name="Oval 5">
                <a:extLst>
                  <a:ext uri="{FF2B5EF4-FFF2-40B4-BE49-F238E27FC236}">
                    <a16:creationId xmlns:a16="http://schemas.microsoft.com/office/drawing/2014/main" id="{CA48133E-6D04-4D20-B1D8-1820C5634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" y="2438"/>
                <a:ext cx="525" cy="17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195" name="Text Box 6">
                <a:extLst>
                  <a:ext uri="{FF2B5EF4-FFF2-40B4-BE49-F238E27FC236}">
                    <a16:creationId xmlns:a16="http://schemas.microsoft.com/office/drawing/2014/main" id="{63326B72-9F1D-45C7-8C5A-4457FF18F9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8" y="2672"/>
                <a:ext cx="315" cy="1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latin typeface="Calibri" panose="020F0502020204030204" pitchFamily="34" charset="0"/>
                  </a:rPr>
                  <a:t>用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zh-CN" altLang="en-US" sz="1200">
                    <a:latin typeface="Calibri" panose="020F0502020204030204" pitchFamily="34" charset="0"/>
                  </a:rPr>
                  <a:t>户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zh-CN" altLang="en-US" sz="1200">
                    <a:latin typeface="Calibri" panose="020F0502020204030204" pitchFamily="34" charset="0"/>
                  </a:rPr>
                  <a:t>接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zh-CN" altLang="en-US" sz="1200">
                    <a:latin typeface="Calibri" panose="020F0502020204030204" pitchFamily="34" charset="0"/>
                  </a:rPr>
                  <a:t>口</a:t>
                </a:r>
                <a:endParaRPr lang="zh-CN" altLang="zh-CN" sz="1200"/>
              </a:p>
            </p:txBody>
          </p:sp>
        </p:grpSp>
        <p:grpSp>
          <p:nvGrpSpPr>
            <p:cNvPr id="144" name="Group 7">
              <a:extLst>
                <a:ext uri="{FF2B5EF4-FFF2-40B4-BE49-F238E27FC236}">
                  <a16:creationId xmlns:a16="http://schemas.microsoft.com/office/drawing/2014/main" id="{E8EC7E4B-9437-4664-AA3D-C3431989A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3168" y="3061897"/>
              <a:ext cx="1086481" cy="921119"/>
              <a:chOff x="4107" y="2438"/>
              <a:chExt cx="1155" cy="780"/>
            </a:xfrm>
          </p:grpSpPr>
          <p:grpSp>
            <p:nvGrpSpPr>
              <p:cNvPr id="180" name="Group 8">
                <a:extLst>
                  <a:ext uri="{FF2B5EF4-FFF2-40B4-BE49-F238E27FC236}">
                    <a16:creationId xmlns:a16="http://schemas.microsoft.com/office/drawing/2014/main" id="{543D866B-6AC4-4DFA-8015-8611B96B60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4" y="2594"/>
                <a:ext cx="840" cy="500"/>
                <a:chOff x="5787" y="2750"/>
                <a:chExt cx="840" cy="500"/>
              </a:xfrm>
            </p:grpSpPr>
            <p:grpSp>
              <p:nvGrpSpPr>
                <p:cNvPr id="182" name="Group 9">
                  <a:extLst>
                    <a:ext uri="{FF2B5EF4-FFF2-40B4-BE49-F238E27FC236}">
                      <a16:creationId xmlns:a16="http://schemas.microsoft.com/office/drawing/2014/main" id="{959159DC-D77D-4D4A-9122-B8002579A5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97" y="2750"/>
                  <a:ext cx="630" cy="312"/>
                  <a:chOff x="6312" y="3530"/>
                  <a:chExt cx="630" cy="312"/>
                </a:xfrm>
              </p:grpSpPr>
              <p:sp>
                <p:nvSpPr>
                  <p:cNvPr id="191" name="Rectangle 10">
                    <a:extLst>
                      <a:ext uri="{FF2B5EF4-FFF2-40B4-BE49-F238E27FC236}">
                        <a16:creationId xmlns:a16="http://schemas.microsoft.com/office/drawing/2014/main" id="{DE251630-1D0B-4627-A4B9-C56A2A4600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2" y="3530"/>
                    <a:ext cx="630" cy="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/>
                  </a:p>
                </p:txBody>
              </p:sp>
              <p:sp>
                <p:nvSpPr>
                  <p:cNvPr id="192" name="AutoShape 11">
                    <a:extLst>
                      <a:ext uri="{FF2B5EF4-FFF2-40B4-BE49-F238E27FC236}">
                        <a16:creationId xmlns:a16="http://schemas.microsoft.com/office/drawing/2014/main" id="{9702F297-EDF7-49AC-AB20-2FCD8FFE4F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2" y="3686"/>
                    <a:ext cx="630" cy="15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/>
                  </a:p>
                </p:txBody>
              </p:sp>
              <p:sp>
                <p:nvSpPr>
                  <p:cNvPr id="193" name="AutoShape 12">
                    <a:extLst>
                      <a:ext uri="{FF2B5EF4-FFF2-40B4-BE49-F238E27FC236}">
                        <a16:creationId xmlns:a16="http://schemas.microsoft.com/office/drawing/2014/main" id="{B1AFA0CA-6233-48EA-A858-47A1981694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6312" y="3530"/>
                    <a:ext cx="630" cy="2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/>
                  </a:p>
                </p:txBody>
              </p:sp>
            </p:grpSp>
            <p:grpSp>
              <p:nvGrpSpPr>
                <p:cNvPr id="183" name="Group 13">
                  <a:extLst>
                    <a:ext uri="{FF2B5EF4-FFF2-40B4-BE49-F238E27FC236}">
                      <a16:creationId xmlns:a16="http://schemas.microsoft.com/office/drawing/2014/main" id="{7FF18BE8-F74B-4646-AB19-7E44D74B60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892" y="2841"/>
                  <a:ext cx="630" cy="312"/>
                  <a:chOff x="6312" y="3530"/>
                  <a:chExt cx="630" cy="312"/>
                </a:xfrm>
              </p:grpSpPr>
              <p:sp>
                <p:nvSpPr>
                  <p:cNvPr id="188" name="Rectangle 14">
                    <a:extLst>
                      <a:ext uri="{FF2B5EF4-FFF2-40B4-BE49-F238E27FC236}">
                        <a16:creationId xmlns:a16="http://schemas.microsoft.com/office/drawing/2014/main" id="{3A8EAF12-37A1-4ABB-878C-ACAB7F102E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2" y="3530"/>
                    <a:ext cx="630" cy="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/>
                  </a:p>
                </p:txBody>
              </p:sp>
              <p:sp>
                <p:nvSpPr>
                  <p:cNvPr id="189" name="AutoShape 15">
                    <a:extLst>
                      <a:ext uri="{FF2B5EF4-FFF2-40B4-BE49-F238E27FC236}">
                        <a16:creationId xmlns:a16="http://schemas.microsoft.com/office/drawing/2014/main" id="{2178C078-81E9-4717-97BF-06FDCC07ED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2" y="3686"/>
                    <a:ext cx="630" cy="15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/>
                  </a:p>
                </p:txBody>
              </p:sp>
              <p:sp>
                <p:nvSpPr>
                  <p:cNvPr id="190" name="AutoShape 16">
                    <a:extLst>
                      <a:ext uri="{FF2B5EF4-FFF2-40B4-BE49-F238E27FC236}">
                        <a16:creationId xmlns:a16="http://schemas.microsoft.com/office/drawing/2014/main" id="{D0DE92AE-9ABD-4EDA-8556-890A7803FF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6312" y="3530"/>
                    <a:ext cx="630" cy="2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/>
                  </a:p>
                </p:txBody>
              </p:sp>
            </p:grpSp>
            <p:grpSp>
              <p:nvGrpSpPr>
                <p:cNvPr id="184" name="Group 17">
                  <a:extLst>
                    <a:ext uri="{FF2B5EF4-FFF2-40B4-BE49-F238E27FC236}">
                      <a16:creationId xmlns:a16="http://schemas.microsoft.com/office/drawing/2014/main" id="{757D1376-5ED9-4B5A-B266-4E22A9A0B6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87" y="2938"/>
                  <a:ext cx="630" cy="312"/>
                  <a:chOff x="6312" y="3530"/>
                  <a:chExt cx="630" cy="312"/>
                </a:xfrm>
              </p:grpSpPr>
              <p:sp>
                <p:nvSpPr>
                  <p:cNvPr id="185" name="Rectangle 18">
                    <a:extLst>
                      <a:ext uri="{FF2B5EF4-FFF2-40B4-BE49-F238E27FC236}">
                        <a16:creationId xmlns:a16="http://schemas.microsoft.com/office/drawing/2014/main" id="{CD203C67-383A-4ADE-B36D-BA5F738792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2" y="3530"/>
                    <a:ext cx="630" cy="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/>
                  </a:p>
                </p:txBody>
              </p:sp>
              <p:sp>
                <p:nvSpPr>
                  <p:cNvPr id="186" name="AutoShape 19">
                    <a:extLst>
                      <a:ext uri="{FF2B5EF4-FFF2-40B4-BE49-F238E27FC236}">
                        <a16:creationId xmlns:a16="http://schemas.microsoft.com/office/drawing/2014/main" id="{FC3F9B2A-DF8B-42FA-A7D9-95EEF1A028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2" y="3686"/>
                    <a:ext cx="630" cy="15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/>
                  </a:p>
                </p:txBody>
              </p:sp>
              <p:sp>
                <p:nvSpPr>
                  <p:cNvPr id="187" name="AutoShape 20">
                    <a:extLst>
                      <a:ext uri="{FF2B5EF4-FFF2-40B4-BE49-F238E27FC236}">
                        <a16:creationId xmlns:a16="http://schemas.microsoft.com/office/drawing/2014/main" id="{E3FAD212-FCF5-4EC0-B220-01F4FB33DE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6312" y="3530"/>
                    <a:ext cx="630" cy="2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/>
                  </a:p>
                </p:txBody>
              </p:sp>
            </p:grpSp>
          </p:grpSp>
          <p:sp>
            <p:nvSpPr>
              <p:cNvPr id="181" name="Rectangle 21">
                <a:extLst>
                  <a:ext uri="{FF2B5EF4-FFF2-40B4-BE49-F238E27FC236}">
                    <a16:creationId xmlns:a16="http://schemas.microsoft.com/office/drawing/2014/main" id="{AFD51DFB-CF9D-4D8F-8A76-81A5FE669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2435"/>
                <a:ext cx="1154" cy="78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/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200"/>
              </a:p>
            </p:txBody>
          </p:sp>
        </p:grpSp>
        <p:grpSp>
          <p:nvGrpSpPr>
            <p:cNvPr id="145" name="Group 22">
              <a:extLst>
                <a:ext uri="{FF2B5EF4-FFF2-40B4-BE49-F238E27FC236}">
                  <a16:creationId xmlns:a16="http://schemas.microsoft.com/office/drawing/2014/main" id="{4181412C-E1AC-4CB3-95E1-58AA21FC5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3168" y="4351464"/>
              <a:ext cx="1086481" cy="921119"/>
              <a:chOff x="4107" y="3374"/>
              <a:chExt cx="1155" cy="780"/>
            </a:xfrm>
          </p:grpSpPr>
          <p:sp>
            <p:nvSpPr>
              <p:cNvPr id="171" name="Rectangle 23">
                <a:extLst>
                  <a:ext uri="{FF2B5EF4-FFF2-40B4-BE49-F238E27FC236}">
                    <a16:creationId xmlns:a16="http://schemas.microsoft.com/office/drawing/2014/main" id="{045F184F-5463-4BD4-B1A0-931CEA19B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3371"/>
                <a:ext cx="1154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200"/>
              </a:p>
            </p:txBody>
          </p:sp>
          <p:sp>
            <p:nvSpPr>
              <p:cNvPr id="172" name="Line 24">
                <a:extLst>
                  <a:ext uri="{FF2B5EF4-FFF2-40B4-BE49-F238E27FC236}">
                    <a16:creationId xmlns:a16="http://schemas.microsoft.com/office/drawing/2014/main" id="{EFF5CC7B-F7B9-47A3-B44F-77EFD732D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7" y="3530"/>
                <a:ext cx="11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Line 25">
                <a:extLst>
                  <a:ext uri="{FF2B5EF4-FFF2-40B4-BE49-F238E27FC236}">
                    <a16:creationId xmlns:a16="http://schemas.microsoft.com/office/drawing/2014/main" id="{23148355-8712-4CEE-A85F-CF98D8D60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7" y="3686"/>
                <a:ext cx="11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Line 26">
                <a:extLst>
                  <a:ext uri="{FF2B5EF4-FFF2-40B4-BE49-F238E27FC236}">
                    <a16:creationId xmlns:a16="http://schemas.microsoft.com/office/drawing/2014/main" id="{3B633DE3-3E38-4BDF-A986-999F5D386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7" y="3842"/>
                <a:ext cx="11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Line 27">
                <a:extLst>
                  <a:ext uri="{FF2B5EF4-FFF2-40B4-BE49-F238E27FC236}">
                    <a16:creationId xmlns:a16="http://schemas.microsoft.com/office/drawing/2014/main" id="{E65D9232-9D49-4F5E-9828-6012A6C28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7" y="3998"/>
                <a:ext cx="11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Line 28">
                <a:extLst>
                  <a:ext uri="{FF2B5EF4-FFF2-40B4-BE49-F238E27FC236}">
                    <a16:creationId xmlns:a16="http://schemas.microsoft.com/office/drawing/2014/main" id="{68336B9A-16E0-49A6-B9AC-0D1958452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3374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Line 29">
                <a:extLst>
                  <a:ext uri="{FF2B5EF4-FFF2-40B4-BE49-F238E27FC236}">
                    <a16:creationId xmlns:a16="http://schemas.microsoft.com/office/drawing/2014/main" id="{0F37C931-5D59-43EB-A9AB-68C72149C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7" y="3374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Line 30">
                <a:extLst>
                  <a:ext uri="{FF2B5EF4-FFF2-40B4-BE49-F238E27FC236}">
                    <a16:creationId xmlns:a16="http://schemas.microsoft.com/office/drawing/2014/main" id="{F781E48F-FAA9-4078-8F35-395EB57F9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3" y="3374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31">
                <a:extLst>
                  <a:ext uri="{FF2B5EF4-FFF2-40B4-BE49-F238E27FC236}">
                    <a16:creationId xmlns:a16="http://schemas.microsoft.com/office/drawing/2014/main" id="{91A66C98-CC98-4107-BB2A-41F2996008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6" y="3374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6" name="Rectangle 32">
              <a:extLst>
                <a:ext uri="{FF2B5EF4-FFF2-40B4-BE49-F238E27FC236}">
                  <a16:creationId xmlns:a16="http://schemas.microsoft.com/office/drawing/2014/main" id="{29F77F02-FAE2-49F7-9CB6-EAFDD2D9B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415" y="2801190"/>
              <a:ext cx="1183785" cy="257737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200"/>
            </a:p>
          </p:txBody>
        </p:sp>
        <p:grpSp>
          <p:nvGrpSpPr>
            <p:cNvPr id="147" name="Group 33">
              <a:extLst>
                <a:ext uri="{FF2B5EF4-FFF2-40B4-BE49-F238E27FC236}">
                  <a16:creationId xmlns:a16="http://schemas.microsoft.com/office/drawing/2014/main" id="{EB196FBF-C440-444D-A7EA-6862182E45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504" y="3123305"/>
              <a:ext cx="987710" cy="736895"/>
              <a:chOff x="5892" y="2438"/>
              <a:chExt cx="1050" cy="624"/>
            </a:xfrm>
          </p:grpSpPr>
          <p:sp>
            <p:nvSpPr>
              <p:cNvPr id="169" name="Oval 34">
                <a:extLst>
                  <a:ext uri="{FF2B5EF4-FFF2-40B4-BE49-F238E27FC236}">
                    <a16:creationId xmlns:a16="http://schemas.microsoft.com/office/drawing/2014/main" id="{0C79A656-54B4-4EF7-8937-CDDBD6D3E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2" y="2438"/>
                <a:ext cx="1050" cy="62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170" name="Text Box 35">
                <a:extLst>
                  <a:ext uri="{FF2B5EF4-FFF2-40B4-BE49-F238E27FC236}">
                    <a16:creationId xmlns:a16="http://schemas.microsoft.com/office/drawing/2014/main" id="{FB511575-8F19-4D7D-9EA5-9E7F52C80B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4" y="2563"/>
                <a:ext cx="840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 dirty="0">
                    <a:latin typeface="Calibri" panose="020F0502020204030204" pitchFamily="34" charset="0"/>
                  </a:rPr>
                  <a:t>客户</a:t>
                </a:r>
                <a:endParaRPr lang="zh-CN" altLang="en-US" sz="1200" dirty="0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zh-CN" altLang="en-US" sz="1200" dirty="0">
                    <a:latin typeface="Calibri" panose="020F0502020204030204" pitchFamily="34" charset="0"/>
                  </a:rPr>
                  <a:t>（发送邮件）</a:t>
                </a:r>
                <a:endParaRPr lang="zh-CN" altLang="zh-CN" sz="1200" dirty="0"/>
              </a:p>
            </p:txBody>
          </p:sp>
        </p:grpSp>
        <p:grpSp>
          <p:nvGrpSpPr>
            <p:cNvPr id="148" name="Group 36">
              <a:extLst>
                <a:ext uri="{FF2B5EF4-FFF2-40B4-BE49-F238E27FC236}">
                  <a16:creationId xmlns:a16="http://schemas.microsoft.com/office/drawing/2014/main" id="{74A17AC7-C80E-4363-B96C-4F2D8CB06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504" y="4351464"/>
              <a:ext cx="987710" cy="736895"/>
              <a:chOff x="5892" y="2438"/>
              <a:chExt cx="1050" cy="624"/>
            </a:xfrm>
          </p:grpSpPr>
          <p:sp>
            <p:nvSpPr>
              <p:cNvPr id="167" name="Oval 37">
                <a:extLst>
                  <a:ext uri="{FF2B5EF4-FFF2-40B4-BE49-F238E27FC236}">
                    <a16:creationId xmlns:a16="http://schemas.microsoft.com/office/drawing/2014/main" id="{60A4865F-C66A-4D8E-960B-D9AB6AF1E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2" y="2438"/>
                <a:ext cx="1050" cy="62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168" name="Text Box 38">
                <a:extLst>
                  <a:ext uri="{FF2B5EF4-FFF2-40B4-BE49-F238E27FC236}">
                    <a16:creationId xmlns:a16="http://schemas.microsoft.com/office/drawing/2014/main" id="{111F5EE4-5E1A-467A-A5E3-93B52BE53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4" y="2563"/>
                <a:ext cx="840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latin typeface="Calibri" panose="020F0502020204030204" pitchFamily="34" charset="0"/>
                  </a:rPr>
                  <a:t>服务器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zh-CN" altLang="en-US" sz="1200">
                    <a:latin typeface="Calibri" panose="020F0502020204030204" pitchFamily="34" charset="0"/>
                  </a:rPr>
                  <a:t>（接收邮件）</a:t>
                </a:r>
                <a:endParaRPr lang="zh-CN" altLang="zh-CN" sz="1200"/>
              </a:p>
            </p:txBody>
          </p:sp>
        </p:grpSp>
        <p:sp>
          <p:nvSpPr>
            <p:cNvPr id="149" name="Line 39">
              <a:extLst>
                <a:ext uri="{FF2B5EF4-FFF2-40B4-BE49-F238E27FC236}">
                  <a16:creationId xmlns:a16="http://schemas.microsoft.com/office/drawing/2014/main" id="{8FB68848-CC51-417D-906E-949C9363F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8420" y="3538597"/>
              <a:ext cx="496133" cy="0"/>
            </a:xfrm>
            <a:prstGeom prst="line">
              <a:avLst/>
            </a:prstGeom>
            <a:noFill/>
            <a:ln w="12700">
              <a:solidFill>
                <a:schemeClr val="bg2">
                  <a:lumMod val="25000"/>
                  <a:lumOff val="75000"/>
                </a:schemeClr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200"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50" name="Line 40">
              <a:extLst>
                <a:ext uri="{FF2B5EF4-FFF2-40B4-BE49-F238E27FC236}">
                  <a16:creationId xmlns:a16="http://schemas.microsoft.com/office/drawing/2014/main" id="{A8E4FA5F-08C9-49A3-B18B-1B582C93E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8420" y="4717881"/>
              <a:ext cx="496133" cy="0"/>
            </a:xfrm>
            <a:prstGeom prst="line">
              <a:avLst/>
            </a:prstGeom>
            <a:noFill/>
            <a:ln w="12700">
              <a:solidFill>
                <a:schemeClr val="bg2">
                  <a:lumMod val="25000"/>
                  <a:lumOff val="75000"/>
                </a:schemeClr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200"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51" name="Line 41">
              <a:extLst>
                <a:ext uri="{FF2B5EF4-FFF2-40B4-BE49-F238E27FC236}">
                  <a16:creationId xmlns:a16="http://schemas.microsoft.com/office/drawing/2014/main" id="{21DDA91A-7ABC-454E-B4D8-709DA3D08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0318" y="3491710"/>
              <a:ext cx="493118" cy="0"/>
            </a:xfrm>
            <a:prstGeom prst="line">
              <a:avLst/>
            </a:prstGeom>
            <a:noFill/>
            <a:ln w="12700">
              <a:solidFill>
                <a:schemeClr val="bg2">
                  <a:lumMod val="25000"/>
                  <a:lumOff val="75000"/>
                </a:schemeClr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200"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52" name="Line 42">
              <a:extLst>
                <a:ext uri="{FF2B5EF4-FFF2-40B4-BE49-F238E27FC236}">
                  <a16:creationId xmlns:a16="http://schemas.microsoft.com/office/drawing/2014/main" id="{6CBD5CFE-C7C5-45C0-876D-C07B016E4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0318" y="4717881"/>
              <a:ext cx="493118" cy="0"/>
            </a:xfrm>
            <a:prstGeom prst="line">
              <a:avLst/>
            </a:prstGeom>
            <a:noFill/>
            <a:ln w="12700">
              <a:solidFill>
                <a:schemeClr val="bg2">
                  <a:lumMod val="25000"/>
                  <a:lumOff val="75000"/>
                </a:schemeClr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200"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53" name="Line 43">
              <a:extLst>
                <a:ext uri="{FF2B5EF4-FFF2-40B4-BE49-F238E27FC236}">
                  <a16:creationId xmlns:a16="http://schemas.microsoft.com/office/drawing/2014/main" id="{5333F6CB-8FEB-4453-93D4-04D3B3348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578" y="3613901"/>
              <a:ext cx="889724" cy="0"/>
            </a:xfrm>
            <a:prstGeom prst="line">
              <a:avLst/>
            </a:prstGeom>
            <a:noFill/>
            <a:ln w="12700">
              <a:solidFill>
                <a:schemeClr val="tx2">
                  <a:lumMod val="75000"/>
                </a:schemeClr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200"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54" name="Line 44">
              <a:extLst>
                <a:ext uri="{FF2B5EF4-FFF2-40B4-BE49-F238E27FC236}">
                  <a16:creationId xmlns:a16="http://schemas.microsoft.com/office/drawing/2014/main" id="{B26C9F78-9732-4BED-94F8-EC07D7702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5578" y="4533174"/>
              <a:ext cx="889724" cy="0"/>
            </a:xfrm>
            <a:prstGeom prst="line">
              <a:avLst/>
            </a:prstGeom>
            <a:noFill/>
            <a:ln w="12700">
              <a:solidFill>
                <a:schemeClr val="bg2">
                  <a:lumMod val="25000"/>
                  <a:lumOff val="75000"/>
                </a:schemeClr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200"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55" name="Text Box 45">
              <a:extLst>
                <a:ext uri="{FF2B5EF4-FFF2-40B4-BE49-F238E27FC236}">
                  <a16:creationId xmlns:a16="http://schemas.microsoft.com/office/drawing/2014/main" id="{B77E8185-7DF0-4D58-A325-FD4239C0D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290" y="3111496"/>
              <a:ext cx="592626" cy="549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Calibri" panose="020F0502020204030204" pitchFamily="34" charset="0"/>
                </a:rPr>
                <a:t>用户</a:t>
              </a:r>
              <a:endParaRPr lang="zh-CN" altLang="en-US" sz="120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sz="1200">
                  <a:latin typeface="Calibri" panose="020F0502020204030204" pitchFamily="34" charset="0"/>
                </a:rPr>
                <a:t>发邮件</a:t>
              </a:r>
              <a:endParaRPr lang="zh-CN" altLang="zh-CN" sz="1200"/>
            </a:p>
          </p:txBody>
        </p:sp>
        <p:sp>
          <p:nvSpPr>
            <p:cNvPr id="156" name="Text Box 46">
              <a:extLst>
                <a:ext uri="{FF2B5EF4-FFF2-40B4-BE49-F238E27FC236}">
                  <a16:creationId xmlns:a16="http://schemas.microsoft.com/office/drawing/2014/main" id="{CF27D94F-F676-4DCD-9837-89BBD96EF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290" y="4032615"/>
              <a:ext cx="592626" cy="549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Calibri" panose="020F0502020204030204" pitchFamily="34" charset="0"/>
                </a:rPr>
                <a:t>用户</a:t>
              </a:r>
              <a:endParaRPr lang="zh-CN" altLang="en-US" sz="120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sz="1200">
                  <a:latin typeface="Calibri" panose="020F0502020204030204" pitchFamily="34" charset="0"/>
                </a:rPr>
                <a:t>读邮件</a:t>
              </a:r>
              <a:endParaRPr lang="zh-CN" altLang="zh-CN" sz="1200"/>
            </a:p>
          </p:txBody>
        </p:sp>
        <p:sp>
          <p:nvSpPr>
            <p:cNvPr id="157" name="Line 47">
              <a:extLst>
                <a:ext uri="{FF2B5EF4-FFF2-40B4-BE49-F238E27FC236}">
                  <a16:creationId xmlns:a16="http://schemas.microsoft.com/office/drawing/2014/main" id="{8CA05D6C-4E71-4E73-B8A5-67AD9653B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1180" y="3491710"/>
              <a:ext cx="889724" cy="0"/>
            </a:xfrm>
            <a:prstGeom prst="line">
              <a:avLst/>
            </a:prstGeom>
            <a:noFill/>
            <a:ln w="12700">
              <a:solidFill>
                <a:schemeClr val="bg2">
                  <a:lumMod val="25000"/>
                  <a:lumOff val="75000"/>
                </a:schemeClr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200"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58" name="Line 48">
              <a:extLst>
                <a:ext uri="{FF2B5EF4-FFF2-40B4-BE49-F238E27FC236}">
                  <a16:creationId xmlns:a16="http://schemas.microsoft.com/office/drawing/2014/main" id="{C97A1256-679B-4CF5-9AB6-4FD22C4FD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71180" y="4717881"/>
              <a:ext cx="889724" cy="0"/>
            </a:xfrm>
            <a:prstGeom prst="line">
              <a:avLst/>
            </a:prstGeom>
            <a:noFill/>
            <a:ln w="12700">
              <a:solidFill>
                <a:schemeClr val="bg2">
                  <a:lumMod val="25000"/>
                  <a:lumOff val="75000"/>
                </a:schemeClr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200"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59" name="Text Box 49">
              <a:extLst>
                <a:ext uri="{FF2B5EF4-FFF2-40B4-BE49-F238E27FC236}">
                  <a16:creationId xmlns:a16="http://schemas.microsoft.com/office/drawing/2014/main" id="{EF4F8AA1-28EA-439B-B5CF-82492E2E7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756" y="3285942"/>
              <a:ext cx="993465" cy="484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latin typeface="Calibri" panose="020F0502020204030204" pitchFamily="34" charset="0"/>
                </a:rPr>
                <a:t>发送邮件的</a:t>
              </a:r>
              <a:endParaRPr lang="zh-CN" altLang="en-US" sz="12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sz="1200" dirty="0">
                  <a:latin typeface="Calibri" panose="020F0502020204030204" pitchFamily="34" charset="0"/>
                </a:rPr>
                <a:t>TCP</a:t>
              </a:r>
              <a:r>
                <a:rPr lang="zh-CN" altLang="en-US" sz="1200" dirty="0">
                  <a:latin typeface="Calibri" panose="020F0502020204030204" pitchFamily="34" charset="0"/>
                </a:rPr>
                <a:t>连接</a:t>
              </a:r>
              <a:endParaRPr lang="zh-CN" altLang="zh-CN" sz="1200" dirty="0"/>
            </a:p>
          </p:txBody>
        </p:sp>
        <p:sp>
          <p:nvSpPr>
            <p:cNvPr id="160" name="Text Box 50">
              <a:extLst>
                <a:ext uri="{FF2B5EF4-FFF2-40B4-BE49-F238E27FC236}">
                  <a16:creationId xmlns:a16="http://schemas.microsoft.com/office/drawing/2014/main" id="{84BF573C-6F8D-466B-9EFB-47A5B1E22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7453" y="4459880"/>
              <a:ext cx="994768" cy="697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latin typeface="Calibri" panose="020F0502020204030204" pitchFamily="34" charset="0"/>
                </a:rPr>
                <a:t>接收邮件的</a:t>
              </a:r>
              <a:endParaRPr lang="zh-CN" altLang="en-US" sz="12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sz="1200" dirty="0">
                  <a:latin typeface="Calibri" panose="020F0502020204030204" pitchFamily="34" charset="0"/>
                </a:rPr>
                <a:t>TCP</a:t>
              </a:r>
              <a:r>
                <a:rPr lang="zh-CN" altLang="en-US" sz="1200" dirty="0">
                  <a:latin typeface="Calibri" panose="020F0502020204030204" pitchFamily="34" charset="0"/>
                </a:rPr>
                <a:t>连接</a:t>
              </a:r>
              <a:endParaRPr lang="zh-CN" altLang="en-US" sz="12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sz="1200" dirty="0">
                  <a:latin typeface="Calibri" panose="020F0502020204030204" pitchFamily="34" charset="0"/>
                </a:rPr>
                <a:t>端口号</a:t>
              </a:r>
              <a:r>
                <a:rPr lang="en-US" altLang="zh-CN" sz="1200" dirty="0">
                  <a:latin typeface="Calibri" panose="020F0502020204030204" pitchFamily="34" charset="0"/>
                </a:rPr>
                <a:t>25</a:t>
              </a:r>
              <a:endParaRPr lang="zh-CN" altLang="zh-CN" sz="1200" dirty="0"/>
            </a:p>
          </p:txBody>
        </p:sp>
        <p:sp>
          <p:nvSpPr>
            <p:cNvPr id="161" name="Text Box 51">
              <a:extLst>
                <a:ext uri="{FF2B5EF4-FFF2-40B4-BE49-F238E27FC236}">
                  <a16:creationId xmlns:a16="http://schemas.microsoft.com/office/drawing/2014/main" id="{4EB6D4AD-1315-4ABB-952E-CE165AB44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975" y="5452446"/>
              <a:ext cx="1321814" cy="420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latin typeface="Calibri" panose="020F0502020204030204" pitchFamily="34" charset="0"/>
                </a:rPr>
                <a:t>用户代理</a:t>
              </a:r>
              <a:endParaRPr lang="zh-CN" altLang="en-US" sz="12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sz="1200" dirty="0">
                  <a:latin typeface="Calibri" panose="020F0502020204030204" pitchFamily="34" charset="0"/>
                </a:rPr>
                <a:t>UA</a:t>
              </a:r>
              <a:endParaRPr lang="zh-CN" altLang="zh-CN" sz="1200" dirty="0"/>
            </a:p>
          </p:txBody>
        </p:sp>
        <p:sp>
          <p:nvSpPr>
            <p:cNvPr id="162" name="Text Box 52">
              <a:extLst>
                <a:ext uri="{FF2B5EF4-FFF2-40B4-BE49-F238E27FC236}">
                  <a16:creationId xmlns:a16="http://schemas.microsoft.com/office/drawing/2014/main" id="{F9C87E39-7346-49C4-8280-ABA68C86D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649" y="5460351"/>
              <a:ext cx="1630003" cy="416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latin typeface="Calibri" panose="020F0502020204030204" pitchFamily="34" charset="0"/>
                </a:rPr>
                <a:t>报文传送代理</a:t>
              </a:r>
              <a:endParaRPr lang="zh-CN" altLang="en-US" sz="12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sz="1200" dirty="0">
                  <a:latin typeface="Calibri" panose="020F0502020204030204" pitchFamily="34" charset="0"/>
                </a:rPr>
                <a:t>MTA</a:t>
              </a:r>
              <a:endParaRPr lang="zh-CN" altLang="zh-CN" sz="1200" dirty="0"/>
            </a:p>
          </p:txBody>
        </p:sp>
        <p:sp>
          <p:nvSpPr>
            <p:cNvPr id="163" name="Line 53">
              <a:extLst>
                <a:ext uri="{FF2B5EF4-FFF2-40B4-BE49-F238E27FC236}">
                  <a16:creationId xmlns:a16="http://schemas.microsoft.com/office/drawing/2014/main" id="{105FB4EB-48B1-4AE4-B6FE-9A472CFCE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855" y="2800913"/>
              <a:ext cx="17778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54">
              <a:extLst>
                <a:ext uri="{FF2B5EF4-FFF2-40B4-BE49-F238E27FC236}">
                  <a16:creationId xmlns:a16="http://schemas.microsoft.com/office/drawing/2014/main" id="{F9539657-2E3F-4893-B86D-6FF0626F5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855" y="5395399"/>
              <a:ext cx="17778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Text Box 56">
              <a:extLst>
                <a:ext uri="{FF2B5EF4-FFF2-40B4-BE49-F238E27FC236}">
                  <a16:creationId xmlns:a16="http://schemas.microsoft.com/office/drawing/2014/main" id="{0EFC9AD0-1582-401D-AC3D-532D1ED79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664" y="2810320"/>
              <a:ext cx="1388548" cy="251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latin typeface="Calibri" panose="020F0502020204030204" pitchFamily="34" charset="0"/>
                </a:rPr>
                <a:t>发送邮件缓冲区</a:t>
              </a:r>
              <a:endParaRPr lang="zh-CN" altLang="zh-CN" sz="1200" dirty="0"/>
            </a:p>
          </p:txBody>
        </p:sp>
        <p:sp>
          <p:nvSpPr>
            <p:cNvPr id="166" name="Text Box 57">
              <a:extLst>
                <a:ext uri="{FF2B5EF4-FFF2-40B4-BE49-F238E27FC236}">
                  <a16:creationId xmlns:a16="http://schemas.microsoft.com/office/drawing/2014/main" id="{51BD6134-B383-4D0E-A90D-B36EFBDD4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168" y="4105832"/>
              <a:ext cx="1185252" cy="25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Calibri" panose="020F0502020204030204" pitchFamily="34" charset="0"/>
                </a:rPr>
                <a:t>用户邮箱</a:t>
              </a:r>
              <a:endParaRPr lang="zh-CN" altLang="zh-CN" sz="1200"/>
            </a:p>
          </p:txBody>
        </p:sp>
      </p:grpSp>
      <p:graphicFrame>
        <p:nvGraphicFramePr>
          <p:cNvPr id="196" name="对象 2">
            <a:extLst>
              <a:ext uri="{FF2B5EF4-FFF2-40B4-BE49-F238E27FC236}">
                <a16:creationId xmlns:a16="http://schemas.microsoft.com/office/drawing/2014/main" id="{71EA587A-4148-4DFB-A961-C76A2E9226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246237"/>
              </p:ext>
            </p:extLst>
          </p:nvPr>
        </p:nvGraphicFramePr>
        <p:xfrm>
          <a:off x="5116787" y="4079944"/>
          <a:ext cx="3685215" cy="1643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564555" imgH="1654567" progId="Visio.Drawing.11">
                  <p:embed/>
                </p:oleObj>
              </mc:Choice>
              <mc:Fallback>
                <p:oleObj name="Visio" r:id="rId3" imgW="4564555" imgH="1654567" progId="Visio.Drawing.11">
                  <p:embed/>
                  <p:pic>
                    <p:nvPicPr>
                      <p:cNvPr id="196" name="对象 2">
                        <a:extLst>
                          <a:ext uri="{FF2B5EF4-FFF2-40B4-BE49-F238E27FC236}">
                            <a16:creationId xmlns:a16="http://schemas.microsoft.com/office/drawing/2014/main" id="{71EA587A-4148-4DFB-A961-C76A2E922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787" y="4079944"/>
                        <a:ext cx="3685215" cy="1643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815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92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2.4.3 </a:t>
            </a:r>
            <a:r>
              <a:rPr lang="zh-CN" altLang="en-US" sz="2200" dirty="0"/>
              <a:t>电子邮件系统结构与工作原理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电子邮箱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0" dirty="0"/>
              <a:t>要使用电子邮件服务，首先要拥有一个电子邮箱。</a:t>
            </a:r>
          </a:p>
          <a:p>
            <a:pPr>
              <a:lnSpc>
                <a:spcPct val="150000"/>
              </a:lnSpc>
            </a:pPr>
            <a:r>
              <a:rPr lang="zh-CN" altLang="en-US" sz="2000" b="0" dirty="0"/>
              <a:t>电子邮箱由提供电子邮件服务的机构（</a:t>
            </a:r>
            <a:r>
              <a:rPr lang="en-US" altLang="zh-CN" sz="2000" b="0" dirty="0"/>
              <a:t>ISP</a:t>
            </a:r>
            <a:r>
              <a:rPr lang="zh-CN" altLang="en-US" sz="2000" b="0" dirty="0"/>
              <a:t>）为用户建立。</a:t>
            </a:r>
          </a:p>
        </p:txBody>
      </p:sp>
      <p:sp>
        <p:nvSpPr>
          <p:cNvPr id="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BAD07B7-24DF-46EC-9059-B06A90464719}"/>
              </a:ext>
            </a:extLst>
          </p:cNvPr>
          <p:cNvSpPr txBox="1">
            <a:spLocks noChangeArrowheads="1"/>
          </p:cNvSpPr>
          <p:nvPr/>
        </p:nvSpPr>
        <p:spPr>
          <a:xfrm>
            <a:off x="754957" y="2282584"/>
            <a:ext cx="4173538" cy="4045217"/>
          </a:xfrm>
          <a:prstGeom prst="rect">
            <a:avLst/>
          </a:prstGeom>
        </p:spPr>
        <p:txBody>
          <a:bodyPr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77719D70-F240-4CF9-A717-9302ED0B2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926716"/>
              </p:ext>
            </p:extLst>
          </p:nvPr>
        </p:nvGraphicFramePr>
        <p:xfrm>
          <a:off x="2987824" y="3200202"/>
          <a:ext cx="27479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366583" imgH="574580" progId="Visio.Drawing.11">
                  <p:embed/>
                </p:oleObj>
              </mc:Choice>
              <mc:Fallback>
                <p:oleObj name="Visio" r:id="rId3" imgW="1366583" imgH="574580" progId="Visio.Drawing.11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77719D70-F240-4CF9-A717-9302ED0B29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200202"/>
                        <a:ext cx="274796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36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2.4.3 </a:t>
            </a:r>
            <a:r>
              <a:rPr lang="zh-CN" altLang="en-US" sz="2200" dirty="0"/>
              <a:t>电子邮件系统结构与工作原理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邮件报文交付的</a:t>
            </a:r>
            <a:r>
              <a:rPr lang="en-US" altLang="zh-CN" sz="2000" dirty="0"/>
              <a:t>3</a:t>
            </a:r>
            <a:r>
              <a:rPr lang="zh-CN" altLang="en-US" sz="2000" dirty="0"/>
              <a:t>个阶段</a:t>
            </a:r>
            <a:endParaRPr lang="en-US" altLang="zh-CN" sz="2000" dirty="0"/>
          </a:p>
        </p:txBody>
      </p:sp>
      <p:sp>
        <p:nvSpPr>
          <p:cNvPr id="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BAD07B7-24DF-46EC-9059-B06A90464719}"/>
              </a:ext>
            </a:extLst>
          </p:cNvPr>
          <p:cNvSpPr txBox="1">
            <a:spLocks noChangeArrowheads="1"/>
          </p:cNvSpPr>
          <p:nvPr/>
        </p:nvSpPr>
        <p:spPr>
          <a:xfrm>
            <a:off x="754957" y="2282584"/>
            <a:ext cx="4173538" cy="4045217"/>
          </a:xfrm>
          <a:prstGeom prst="rect">
            <a:avLst/>
          </a:prstGeom>
        </p:spPr>
        <p:txBody>
          <a:bodyPr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C38476CB-2A3E-413A-A6A5-7514BAB2F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8236"/>
              </p:ext>
            </p:extLst>
          </p:nvPr>
        </p:nvGraphicFramePr>
        <p:xfrm>
          <a:off x="1619672" y="2285835"/>
          <a:ext cx="6189951" cy="410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42997" imgH="2681159" progId="Visio.Drawing.11">
                  <p:embed/>
                </p:oleObj>
              </mc:Choice>
              <mc:Fallback>
                <p:oleObj name="Visio" r:id="rId3" imgW="4042997" imgH="2681159" progId="Visio.Drawing.11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C38476CB-2A3E-413A-A6A5-7514BAB2F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285835"/>
                        <a:ext cx="6189951" cy="4105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1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501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</a:t>
            </a:r>
            <a:r>
              <a:rPr lang="zh-CN" altLang="en-US" sz="2200" dirty="0">
                <a:solidFill>
                  <a:srgbClr val="FF0000"/>
                </a:solidFill>
              </a:rPr>
              <a:t>邮件传输协议</a:t>
            </a:r>
            <a:r>
              <a:rPr lang="zh-CN" altLang="en-US" sz="2200" dirty="0"/>
              <a:t>与存储访问协议</a:t>
            </a:r>
            <a:br>
              <a:rPr lang="zh-CN" altLang="en-US" sz="2200" dirty="0"/>
            </a:br>
            <a:r>
              <a:rPr lang="zh-CN" altLang="en-US" sz="2000" dirty="0"/>
              <a:t>简单邮件传输协议</a:t>
            </a:r>
            <a:r>
              <a:rPr lang="en-US" altLang="zh-CN" sz="2000" dirty="0"/>
              <a:t>SMTP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使用</a:t>
            </a:r>
            <a:r>
              <a:rPr lang="en-US" altLang="zh-CN" sz="2000" b="0" dirty="0"/>
              <a:t>TCP</a:t>
            </a:r>
            <a:r>
              <a:rPr lang="zh-CN" altLang="en-US" sz="2000" b="0" dirty="0"/>
              <a:t>传送邮件报文</a:t>
            </a:r>
            <a:r>
              <a:rPr lang="en-US" altLang="zh-CN" sz="2000" b="0" dirty="0"/>
              <a:t>, </a:t>
            </a:r>
            <a:r>
              <a:rPr lang="zh-CN" altLang="en-US" sz="2000" b="0" dirty="0"/>
              <a:t>端口</a:t>
            </a:r>
            <a:r>
              <a:rPr lang="en-US" altLang="zh-CN" sz="2000" b="0" dirty="0"/>
              <a:t>25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直接传输</a:t>
            </a:r>
            <a:r>
              <a:rPr lang="en-US" altLang="zh-CN" sz="2000" b="0" dirty="0"/>
              <a:t>: </a:t>
            </a:r>
            <a:r>
              <a:rPr lang="zh-CN" altLang="en-US" sz="2000" b="0" dirty="0"/>
              <a:t>发送服务器到接收服务器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传输的三个阶段</a:t>
            </a:r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握手</a:t>
            </a:r>
            <a:r>
              <a:rPr lang="en-US" altLang="zh-CN" sz="2000" b="0" dirty="0"/>
              <a:t>(</a:t>
            </a:r>
            <a:r>
              <a:rPr lang="zh-CN" altLang="en-US" sz="2000" b="0" dirty="0"/>
              <a:t>打招呼</a:t>
            </a:r>
            <a:r>
              <a:rPr lang="en-US" altLang="zh-CN" sz="2000" b="0" dirty="0"/>
              <a:t>)</a:t>
            </a:r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报文传输</a:t>
            </a:r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结束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命令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响应交互</a:t>
            </a:r>
            <a:endParaRPr lang="en-US" altLang="zh-CN" sz="2000" b="0" dirty="0"/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命令</a:t>
            </a:r>
            <a:r>
              <a:rPr lang="en-US" altLang="zh-CN" sz="2000" b="0" dirty="0"/>
              <a:t>: ASCII</a:t>
            </a:r>
            <a:r>
              <a:rPr lang="zh-CN" altLang="en-US" sz="2000" b="0" dirty="0"/>
              <a:t>文本</a:t>
            </a:r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响应</a:t>
            </a:r>
            <a:r>
              <a:rPr lang="en-US" altLang="zh-CN" sz="2000" b="0" dirty="0"/>
              <a:t>: </a:t>
            </a:r>
            <a:r>
              <a:rPr lang="zh-CN" altLang="en-US" sz="2000" b="0" dirty="0"/>
              <a:t>状态码和短语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邮件报文必须使用</a:t>
            </a:r>
            <a:r>
              <a:rPr lang="en-US" altLang="zh-CN" sz="2000" b="0" dirty="0"/>
              <a:t>7-bit ASCII</a:t>
            </a:r>
            <a:r>
              <a:rPr lang="zh-CN" altLang="en-US" sz="2000" b="0" dirty="0"/>
              <a:t>表示 </a:t>
            </a:r>
            <a:endParaRPr lang="en-US" altLang="zh-CN" sz="2000" b="0" dirty="0"/>
          </a:p>
        </p:txBody>
      </p:sp>
      <p:sp>
        <p:nvSpPr>
          <p:cNvPr id="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BAD07B7-24DF-46EC-9059-B06A90464719}"/>
              </a:ext>
            </a:extLst>
          </p:cNvPr>
          <p:cNvSpPr txBox="1">
            <a:spLocks noChangeArrowheads="1"/>
          </p:cNvSpPr>
          <p:nvPr/>
        </p:nvSpPr>
        <p:spPr>
          <a:xfrm>
            <a:off x="754957" y="2282584"/>
            <a:ext cx="4173538" cy="4045217"/>
          </a:xfrm>
          <a:prstGeom prst="rect">
            <a:avLst/>
          </a:prstGeom>
        </p:spPr>
        <p:txBody>
          <a:bodyPr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2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2445</TotalTime>
  <Words>2543</Words>
  <Application>Microsoft Macintosh PowerPoint</Application>
  <PresentationFormat>全屏显示(4:3)</PresentationFormat>
  <Paragraphs>326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仿宋</vt:lpstr>
      <vt:lpstr>黑体</vt:lpstr>
      <vt:lpstr>隶书</vt:lpstr>
      <vt:lpstr>Arial</vt:lpstr>
      <vt:lpstr>Calibri</vt:lpstr>
      <vt:lpstr>Calibri Light</vt:lpstr>
      <vt:lpstr>Comic Sans MS</vt:lpstr>
      <vt:lpstr>Tahoma</vt:lpstr>
      <vt:lpstr>Times New Roman</vt:lpstr>
      <vt:lpstr>Wingdings</vt:lpstr>
      <vt:lpstr>回顾</vt:lpstr>
      <vt:lpstr>ClipArt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崔 来中</cp:lastModifiedBy>
  <cp:revision>2153</cp:revision>
  <dcterms:created xsi:type="dcterms:W3CDTF">2014-05-03T04:50:23Z</dcterms:created>
  <dcterms:modified xsi:type="dcterms:W3CDTF">2022-03-14T07:00:39Z</dcterms:modified>
</cp:coreProperties>
</file>