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2"/>
  </p:notesMasterIdLst>
  <p:handoutMasterIdLst>
    <p:handoutMasterId r:id="rId13"/>
  </p:handoutMasterIdLst>
  <p:sldIdLst>
    <p:sldId id="306" r:id="rId2"/>
    <p:sldId id="308" r:id="rId3"/>
    <p:sldId id="317" r:id="rId4"/>
    <p:sldId id="325" r:id="rId5"/>
    <p:sldId id="321" r:id="rId6"/>
    <p:sldId id="324" r:id="rId7"/>
    <p:sldId id="322" r:id="rId8"/>
    <p:sldId id="323" r:id="rId9"/>
    <p:sldId id="327" r:id="rId10"/>
    <p:sldId id="32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103D5"/>
    <a:srgbClr val="FF5050"/>
    <a:srgbClr val="FF3399"/>
    <a:srgbClr val="EAEAEA"/>
    <a:srgbClr val="000000"/>
    <a:srgbClr val="1B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CDA9C-185E-0A4E-AEF5-60A8ADFD7824}" v="2" dt="2022-03-21T07:38:07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212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崔 来中" userId="aea7c0388a638cdb" providerId="LiveId" clId="{190CDA9C-185E-0A4E-AEF5-60A8ADFD7824}"/>
    <pc:docChg chg="custSel addSld modSld">
      <pc:chgData name="崔 来中" userId="aea7c0388a638cdb" providerId="LiveId" clId="{190CDA9C-185E-0A4E-AEF5-60A8ADFD7824}" dt="2022-03-21T07:38:19.409" v="147" actId="1076"/>
      <pc:docMkLst>
        <pc:docMk/>
      </pc:docMkLst>
      <pc:sldChg chg="addSp delSp modSp mod">
        <pc:chgData name="崔 来中" userId="aea7c0388a638cdb" providerId="LiveId" clId="{190CDA9C-185E-0A4E-AEF5-60A8ADFD7824}" dt="2022-03-21T07:38:19.409" v="147" actId="1076"/>
        <pc:sldMkLst>
          <pc:docMk/>
          <pc:sldMk cId="0" sldId="323"/>
        </pc:sldMkLst>
        <pc:spChg chg="add mod">
          <ac:chgData name="崔 来中" userId="aea7c0388a638cdb" providerId="LiveId" clId="{190CDA9C-185E-0A4E-AEF5-60A8ADFD7824}" dt="2022-03-21T07:27:44.991" v="144" actId="20577"/>
          <ac:spMkLst>
            <pc:docMk/>
            <pc:sldMk cId="0" sldId="323"/>
            <ac:spMk id="10" creationId="{E013EA9E-0EE8-E64A-9FE2-7B77D31ED446}"/>
          </ac:spMkLst>
        </pc:spChg>
        <pc:picChg chg="add mod">
          <ac:chgData name="崔 来中" userId="aea7c0388a638cdb" providerId="LiveId" clId="{190CDA9C-185E-0A4E-AEF5-60A8ADFD7824}" dt="2022-03-21T07:38:19.409" v="147" actId="1076"/>
          <ac:picMkLst>
            <pc:docMk/>
            <pc:sldMk cId="0" sldId="323"/>
            <ac:picMk id="2" creationId="{903BEBE2-292E-FB4B-99BE-35945DB41C25}"/>
          </ac:picMkLst>
        </pc:picChg>
        <pc:picChg chg="del">
          <ac:chgData name="崔 来中" userId="aea7c0388a638cdb" providerId="LiveId" clId="{190CDA9C-185E-0A4E-AEF5-60A8ADFD7824}" dt="2022-03-21T07:27:19.352" v="116" actId="478"/>
          <ac:picMkLst>
            <pc:docMk/>
            <pc:sldMk cId="0" sldId="323"/>
            <ac:picMk id="41987" creationId="{00000000-0000-0000-0000-000000000000}"/>
          </ac:picMkLst>
        </pc:picChg>
      </pc:sldChg>
      <pc:sldChg chg="modSp new mod">
        <pc:chgData name="崔 来中" userId="aea7c0388a638cdb" providerId="LiveId" clId="{190CDA9C-185E-0A4E-AEF5-60A8ADFD7824}" dt="2022-03-21T07:26:15.692" v="107" actId="20577"/>
        <pc:sldMkLst>
          <pc:docMk/>
          <pc:sldMk cId="1801396529" sldId="327"/>
        </pc:sldMkLst>
        <pc:spChg chg="mod">
          <ac:chgData name="崔 来中" userId="aea7c0388a638cdb" providerId="LiveId" clId="{190CDA9C-185E-0A4E-AEF5-60A8ADFD7824}" dt="2022-03-21T07:26:15.692" v="107" actId="20577"/>
          <ac:spMkLst>
            <pc:docMk/>
            <pc:sldMk cId="1801396529" sldId="327"/>
            <ac:spMk id="3" creationId="{2C53193D-2677-7F48-9674-4712E802F0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C6F00C-71CA-451F-BEA5-62FD96F564C7}" type="datetimeFigureOut">
              <a:rPr lang="zh-CN" altLang="en-US"/>
              <a:pPr>
                <a:defRPr/>
              </a:pPr>
              <a:t>2022/3/21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1A191EB-693D-4508-9E80-E0B7435C6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7AC450C-6B74-4DC7-B44A-21FB0DBD8B2C}" type="datetimeFigureOut">
              <a:rPr lang="zh-CN" altLang="en-US"/>
              <a:pPr>
                <a:defRPr/>
              </a:pPr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CEE000C-3660-4A82-9C25-2A2B1F59D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F50B7-F17B-4F63-B0BC-030849436C8D}" type="slidenum">
              <a:rPr lang="zh-TW" altLang="en-US" smtClean="0">
                <a:ea typeface="PMingLiU" pitchFamily="18" charset="-120"/>
              </a:rPr>
              <a:pPr/>
              <a:t>1</a:t>
            </a:fld>
            <a:endParaRPr lang="en-US" altLang="zh-TW">
              <a:ea typeface="PMingLiU" pitchFamily="18" charset="-12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2</a:t>
            </a:fld>
            <a:endParaRPr lang="en-US" altLang="zh-TW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3</a:t>
            </a:fld>
            <a:endParaRPr lang="en-US" altLang="zh-TW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4</a:t>
            </a:fld>
            <a:endParaRPr lang="en-US" altLang="zh-TW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5</a:t>
            </a:fld>
            <a:endParaRPr lang="en-US" altLang="zh-TW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6</a:t>
            </a:fld>
            <a:endParaRPr lang="en-US" altLang="zh-TW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7</a:t>
            </a:fld>
            <a:endParaRPr lang="en-US" altLang="zh-TW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8</a:t>
            </a:fld>
            <a:endParaRPr lang="en-US" altLang="zh-TW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10</a:t>
            </a:fld>
            <a:endParaRPr lang="en-US" altLang="zh-TW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9F6F-5118-42E8-86C2-ADAD56FFE8F4}" type="datetime1">
              <a:rPr lang="zh-CN" altLang="en-US"/>
              <a:pPr>
                <a:defRPr/>
              </a:pPr>
              <a:t>2022/3/21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2CCA-3656-4ECB-94A6-4A7C16990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260B-D298-4C5E-9788-C694A3716565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8FAC-CE66-4C6E-8517-3F9F1CD29D9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43DEF-4EA2-4BC3-B8AE-97BE2CD14CDC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A6FE-A22B-44A1-9C70-B526C24383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pic>
          <p:nvPicPr>
            <p:cNvPr id="5" name="图片 11" descr="log3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357554" cy="857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12" descr="log5.gif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0"/>
              <a:ext cx="5786446" cy="857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234A3-8134-4C91-A4B0-50C051C861E8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534D-2A93-4162-8147-3B9189D57B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F1865-145B-4BAB-82B7-B19D3F113D0D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0AD3-C12E-493D-A370-B9222DF2814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9" name="图片 1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969963" y="6467475"/>
            <a:ext cx="3616325" cy="365125"/>
          </a:xfrm>
        </p:spPr>
        <p:txBody>
          <a:bodyPr/>
          <a:lstStyle>
            <a:lvl1pPr>
              <a:defRPr sz="1800" b="0" i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23038" y="6467475"/>
            <a:ext cx="98425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华文仿宋" pitchFamily="2" charset="-122"/>
              </a:defRPr>
            </a:lvl1pPr>
          </a:lstStyle>
          <a:p>
            <a:pPr>
              <a:defRPr/>
            </a:pPr>
            <a:fld id="{C6BDEB64-027E-4B75-9B21-BA9F6A719FE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D0C1-B389-4199-80A4-54ABF5CA0178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63BA-BF0D-4DE1-89E0-5114A51B1E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84BE-71EB-465E-B2BD-EFC5DD428BF3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EBA-80A4-4DE1-B9C5-C44433286B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A51D-0174-4E25-A855-72FBA3AC08B1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0520-F61E-4679-8C3C-ECAF5E3709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7FAD64-C5AB-4D57-B6BD-6FA416FA603F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7D6DF-EB12-45FE-B984-A50DBE979C8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9D09-8C9D-4409-9044-A67301781F78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4F24-8754-459F-A914-718069072D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225" y="6408738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51038" y="6448425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 baseline="0">
                <a:solidFill>
                  <a:schemeClr val="tx1"/>
                </a:solidFill>
                <a:latin typeface="Arial" panose="020B0604020202020204" pitchFamily="34" charset="0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938A84FB-18B0-4AD2-9093-EA50269B7030}" type="datetime1">
              <a:rPr lang="zh-CN" altLang="en-US"/>
              <a:pPr>
                <a:defRPr/>
              </a:pPr>
              <a:t>2022/3/21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5375" y="6446838"/>
            <a:ext cx="3481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020D2B5-1045-4D35-8451-24383EC739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611188" y="112553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684213" y="1268413"/>
            <a:ext cx="777557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3 </a:t>
            </a:r>
            <a:r>
              <a:rPr lang="zh-CN" altLang="en-US" sz="3600" dirty="0"/>
              <a:t>章 传输层</a:t>
            </a:r>
            <a:endParaRPr lang="en-US" altLang="zh-CN" sz="36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3.2 </a:t>
            </a:r>
            <a:r>
              <a:rPr lang="zh-CN" altLang="en-US" sz="2800" dirty="0">
                <a:solidFill>
                  <a:srgbClr val="0000FF"/>
                </a:solidFill>
              </a:rPr>
              <a:t>传输层</a:t>
            </a:r>
            <a:r>
              <a:rPr lang="en-US" altLang="zh-CN" sz="2800" dirty="0">
                <a:solidFill>
                  <a:srgbClr val="0000FF"/>
                </a:solidFill>
              </a:rPr>
              <a:t>~</a:t>
            </a:r>
            <a:r>
              <a:rPr lang="en-US" altLang="zh-CN" sz="2800" dirty="0" err="1">
                <a:solidFill>
                  <a:srgbClr val="0000FF"/>
                </a:solidFill>
              </a:rPr>
              <a:t>UDP</a:t>
            </a:r>
            <a:r>
              <a:rPr lang="zh-CN" altLang="en-US" sz="2800" dirty="0">
                <a:solidFill>
                  <a:srgbClr val="0000FF"/>
                </a:solidFill>
              </a:rPr>
              <a:t>协议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6264275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altLang="zh-CN" sz="2000" b="0" dirty="0" err="1"/>
              <a:t>UDP</a:t>
            </a:r>
            <a:r>
              <a:rPr lang="zh-CN" altLang="en-US" sz="2000" b="0" dirty="0"/>
              <a:t>协议的主要特点</a:t>
            </a:r>
            <a:endParaRPr lang="en-US" altLang="zh-CN" sz="2000" b="0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2000" b="0" dirty="0" err="1"/>
              <a:t>UDP</a:t>
            </a:r>
            <a:r>
              <a:rPr lang="zh-CN" altLang="en-US" sz="2000" b="0" dirty="0"/>
              <a:t>协议适用场景</a:t>
            </a:r>
            <a:endParaRPr lang="en-US" altLang="zh-CN" sz="2000" b="0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b="0" dirty="0" err="1"/>
              <a:t>UDP</a:t>
            </a:r>
            <a:r>
              <a:rPr lang="zh-CN" altLang="zh-CN" b="0" dirty="0"/>
              <a:t>数据报格式</a:t>
            </a:r>
            <a:endParaRPr lang="en-US" altLang="zh-CN" b="0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b="0" dirty="0" err="1"/>
              <a:t>UDP</a:t>
            </a:r>
            <a:r>
              <a:rPr lang="zh-CN" altLang="zh-CN" b="0" dirty="0"/>
              <a:t>数据报</a:t>
            </a:r>
            <a:r>
              <a:rPr lang="zh-CN" altLang="en-US" b="0" dirty="0"/>
              <a:t>：校验和字段的计算</a:t>
            </a:r>
            <a:endParaRPr lang="en-US" altLang="zh-CN" b="0" dirty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b="0" dirty="0"/>
              <a:t>问题</a:t>
            </a:r>
            <a:endParaRPr lang="en-US" altLang="zh-CN" b="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/>
              <a:t>5. </a:t>
            </a:r>
            <a:r>
              <a:rPr lang="zh-CN" altLang="en-US" sz="2400" dirty="0"/>
              <a:t>问题 </a:t>
            </a:r>
            <a:endParaRPr lang="en-US" altLang="zh-CN" sz="2400" dirty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UDP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协议要求一个</a:t>
            </a:r>
            <a:r>
              <a:rPr lang="en-US" altLang="zh-CN" sz="24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UDP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数据报的数据字段长度必须是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位比特的整数倍，不足补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。为什么？</a:t>
            </a:r>
            <a:endParaRPr lang="en-US" altLang="zh-CN" sz="24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Tow’s Complement Sum, One’s Complement Sum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有何区别？</a:t>
            </a:r>
            <a:endParaRPr lang="en-US" altLang="zh-CN" sz="24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请查找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checksum 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源代码，理解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checksum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工作原理的细节</a:t>
            </a:r>
            <a:endParaRPr lang="en-US" altLang="zh-CN" sz="24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/>
              <a:t>1. </a:t>
            </a:r>
            <a:r>
              <a:rPr lang="en-US" altLang="zh-CN" sz="2400" dirty="0" err="1"/>
              <a:t>UDP</a:t>
            </a:r>
            <a:r>
              <a:rPr lang="zh-CN" altLang="en-US" sz="2400" dirty="0"/>
              <a:t>协议的主要特点</a:t>
            </a:r>
            <a:endParaRPr lang="en-US" altLang="zh-CN" sz="2400" dirty="0"/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UDP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User Datagram Protocol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400" b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UDP</a:t>
            </a:r>
            <a:r>
              <a:rPr lang="en-US" altLang="zh-CN" sz="2400" b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只在 </a:t>
            </a:r>
            <a:r>
              <a:rPr lang="en-US" altLang="zh-CN" sz="2400" b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IP </a:t>
            </a:r>
            <a:r>
              <a:rPr lang="zh-CN" altLang="en-US" sz="2400" b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的数据报服务之上增加了很少一点的功能</a:t>
            </a:r>
            <a:endParaRPr lang="en-US" altLang="zh-CN" sz="2400" b="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复用和分用的功能</a:t>
            </a:r>
            <a:endParaRPr lang="en-US" altLang="zh-CN" sz="2400" b="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差错检测的功能</a:t>
            </a:r>
            <a:endParaRPr lang="en-US" altLang="zh-CN" sz="2400" dirty="0"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44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dirty="0" err="1"/>
              <a:t>UDP</a:t>
            </a:r>
            <a:r>
              <a:rPr lang="zh-CN" altLang="en-US" sz="2400" dirty="0"/>
              <a:t>协议的主要特点</a:t>
            </a:r>
            <a:endParaRPr lang="en-US" altLang="zh-CN" sz="2400" b="0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无连接的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发送数据之前不需要建立连接，</a:t>
            </a:r>
            <a:r>
              <a:rPr lang="zh-CN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，因此减少了开销和发送数据之前的时延。</a:t>
            </a:r>
            <a:endParaRPr lang="zh-CN" altLang="en-US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尽最大努力交付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即不保证可靠交付，</a:t>
            </a:r>
            <a:r>
              <a:rPr lang="zh-CN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因此主机不需要维持复杂的连接状态表。</a:t>
            </a:r>
            <a:endParaRPr lang="zh-CN" altLang="en-US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面向报文的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UDP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对应用层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传递</a:t>
            </a:r>
            <a:r>
              <a:rPr lang="zh-CN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下来的报文，既不合并，也不拆分，而是保留这些报文的边界。</a:t>
            </a: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UDP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层</a:t>
            </a:r>
            <a:r>
              <a:rPr lang="zh-CN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一次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向对方</a:t>
            </a:r>
            <a:r>
              <a:rPr lang="zh-CN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交付一个完整的报文。</a:t>
            </a:r>
            <a:endParaRPr lang="en-US" altLang="zh-CN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没有拥塞控制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网络出现的拥塞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时，</a:t>
            </a: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UDP</a:t>
            </a:r>
            <a:r>
              <a:rPr lang="zh-CN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不会使源主机的发送速率降低。这对某些实时应用是很重要的。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很适合多媒体通信的要求</a:t>
            </a:r>
            <a:endParaRPr lang="en-US" altLang="zh-CN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支持多对多的交互通信</a:t>
            </a: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首部开销小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只有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8 </a:t>
            </a:r>
            <a:r>
              <a:rPr lang="zh-CN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个字节，比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TCP </a:t>
            </a:r>
            <a:r>
              <a:rPr lang="zh-CN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20 </a:t>
            </a:r>
            <a:r>
              <a:rPr lang="zh-CN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个字节的首部要短</a:t>
            </a:r>
            <a:endParaRPr lang="en-US" altLang="zh-CN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41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/>
              <a:t>2. </a:t>
            </a:r>
            <a:r>
              <a:rPr lang="en-US" altLang="zh-CN" sz="2400" dirty="0" err="1"/>
              <a:t>UDP</a:t>
            </a:r>
            <a:r>
              <a:rPr lang="zh-CN" altLang="en-US" sz="2400" dirty="0"/>
              <a:t>协议适用场景</a:t>
            </a:r>
            <a:endParaRPr lang="en-US" altLang="zh-CN" sz="2400" dirty="0"/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对性能的要求高于对数据完整性的要求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0" dirty="0">
                <a:ea typeface="宋体" pitchFamily="2" charset="-122"/>
                <a:cs typeface="Times New Roman" pitchFamily="18" charset="0"/>
              </a:rPr>
              <a:t>视频播放</a:t>
            </a:r>
            <a:r>
              <a:rPr lang="zh-CN" altLang="en-US" sz="2400" b="0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0" dirty="0" err="1">
                <a:ea typeface="宋体" pitchFamily="2" charset="-122"/>
                <a:cs typeface="Times New Roman" pitchFamily="18" charset="0"/>
              </a:rPr>
              <a:t>P2P</a:t>
            </a:r>
            <a:r>
              <a:rPr lang="zh-CN" altLang="en-US" sz="2400" b="0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DNS</a:t>
            </a:r>
            <a:r>
              <a:rPr lang="zh-CN" altLang="en-US" sz="2400" b="0" dirty="0">
                <a:ea typeface="宋体" pitchFamily="2" charset="-122"/>
                <a:cs typeface="Times New Roman" pitchFamily="18" charset="0"/>
              </a:rPr>
              <a:t>等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需要“简短快捷”的数据交换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0" dirty="0">
                <a:ea typeface="宋体" pitchFamily="2" charset="-122"/>
                <a:cs typeface="Times New Roman" pitchFamily="18" charset="0"/>
              </a:rPr>
              <a:t>简单的请求与应答报文交互</a:t>
            </a:r>
            <a:r>
              <a:rPr lang="zh-CN" altLang="en-US" sz="2400" b="0" dirty="0">
                <a:ea typeface="宋体" pitchFamily="2" charset="-122"/>
                <a:cs typeface="Times New Roman" pitchFamily="18" charset="0"/>
              </a:rPr>
              <a:t>，如</a:t>
            </a:r>
            <a:r>
              <a:rPr lang="zh-CN" altLang="en-US" sz="2400" b="0" dirty="0">
                <a:cs typeface="Times New Roman" pitchFamily="18" charset="0"/>
              </a:rPr>
              <a:t>在线游戏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需要多播和广播的应用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0" dirty="0">
                <a:ea typeface="宋体" pitchFamily="2" charset="-122"/>
                <a:cs typeface="Times New Roman" pitchFamily="18" charset="0"/>
              </a:rPr>
              <a:t>源主机以恒定速率发送报文，拥塞发生时允许丢弃部分报文</a:t>
            </a:r>
            <a:r>
              <a:rPr lang="zh-CN" altLang="en-US" sz="2400" b="0" dirty="0">
                <a:ea typeface="宋体" pitchFamily="2" charset="-122"/>
                <a:cs typeface="Times New Roman" pitchFamily="18" charset="0"/>
              </a:rPr>
              <a:t>，如本地广播、隧道</a:t>
            </a:r>
            <a:r>
              <a:rPr lang="en-US" altLang="zh-CN" sz="2400" b="0" dirty="0" err="1">
                <a:ea typeface="宋体" pitchFamily="2" charset="-122"/>
                <a:cs typeface="Times New Roman" pitchFamily="18" charset="0"/>
              </a:rPr>
              <a:t>VPN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3. </a:t>
            </a:r>
            <a:r>
              <a:rPr lang="en-US" altLang="zh-CN" sz="2400" dirty="0" err="1"/>
              <a:t>UDP</a:t>
            </a:r>
            <a:r>
              <a:rPr lang="zh-CN" altLang="zh-CN" sz="2400" dirty="0"/>
              <a:t>数据报格式</a:t>
            </a:r>
            <a:endParaRPr lang="en-US" altLang="zh-CN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971600" y="1556792"/>
            <a:ext cx="7128792" cy="4157593"/>
            <a:chOff x="971600" y="1916832"/>
            <a:chExt cx="7128792" cy="4157593"/>
          </a:xfrm>
        </p:grpSpPr>
        <p:graphicFrame>
          <p:nvGraphicFramePr>
            <p:cNvPr id="5" name="Object 3"/>
            <p:cNvGraphicFramePr>
              <a:graphicFrameLocks noChangeAspect="1"/>
            </p:cNvGraphicFramePr>
            <p:nvPr/>
          </p:nvGraphicFramePr>
          <p:xfrm>
            <a:off x="1115616" y="1916832"/>
            <a:ext cx="6696075" cy="2690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3987108" imgH="1601605" progId="">
                    <p:embed/>
                  </p:oleObj>
                </mc:Choice>
                <mc:Fallback>
                  <p:oleObj name="Visio" r:id="rId3" imgW="3987108" imgH="1601605" progId="">
                    <p:embed/>
                    <p:pic>
                      <p:nvPicPr>
                        <p:cNvPr id="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1916832"/>
                          <a:ext cx="6696075" cy="2690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971600" y="4797152"/>
              <a:ext cx="7128792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CN" b="0" dirty="0"/>
                <a:t>1) </a:t>
              </a:r>
              <a:r>
                <a:rPr lang="en-US" altLang="zh-CN" b="0" dirty="0" err="1"/>
                <a:t>UDP</a:t>
              </a:r>
              <a:r>
                <a:rPr lang="zh-CN" altLang="en-US" b="0" dirty="0"/>
                <a:t>总长度</a:t>
              </a:r>
              <a:r>
                <a:rPr lang="en-US" altLang="zh-CN" b="0" dirty="0"/>
                <a:t>(</a:t>
              </a:r>
              <a:r>
                <a:rPr lang="zh-CN" altLang="en-US" b="0" dirty="0"/>
                <a:t>单位为字节</a:t>
              </a:r>
              <a:r>
                <a:rPr lang="en-US" altLang="zh-CN" b="0" dirty="0"/>
                <a:t>) = 8 (</a:t>
              </a:r>
              <a:r>
                <a:rPr lang="en-US" altLang="zh-CN" b="0" dirty="0" err="1"/>
                <a:t>UDP</a:t>
              </a:r>
              <a:r>
                <a:rPr lang="zh-CN" altLang="en-US" b="0" dirty="0"/>
                <a:t>报头长度</a:t>
              </a:r>
              <a:r>
                <a:rPr lang="en-US" altLang="zh-CN" b="0" dirty="0"/>
                <a:t>) + </a:t>
              </a:r>
              <a:r>
                <a:rPr lang="zh-CN" altLang="en-US" b="0" dirty="0"/>
                <a:t>数据字段的字节长度 </a:t>
              </a:r>
              <a:r>
                <a:rPr lang="en-US" altLang="zh-CN" b="0" dirty="0"/>
                <a:t>(</a:t>
              </a:r>
              <a:r>
                <a:rPr lang="zh-CN" altLang="zh-CN" b="0" dirty="0"/>
                <a:t>长度必须为</a:t>
              </a:r>
              <a:r>
                <a:rPr lang="en-US" altLang="zh-CN" b="0" dirty="0"/>
                <a:t>2</a:t>
              </a:r>
              <a:r>
                <a:rPr lang="zh-CN" altLang="zh-CN" b="0" dirty="0"/>
                <a:t>字节的倍数</a:t>
              </a:r>
              <a:r>
                <a:rPr lang="zh-CN" altLang="en-US" b="0" dirty="0"/>
                <a:t>，即为偶数</a:t>
              </a:r>
              <a:r>
                <a:rPr lang="en-US" altLang="zh-CN" b="0" dirty="0"/>
                <a:t>)</a:t>
              </a:r>
              <a:r>
                <a:rPr lang="zh-CN" altLang="en-US" b="0" dirty="0"/>
                <a:t>；</a:t>
              </a:r>
              <a:endParaRPr lang="en-US" altLang="zh-CN" b="0" dirty="0"/>
            </a:p>
            <a:p>
              <a:pPr>
                <a:spcAft>
                  <a:spcPts val="600"/>
                </a:spcAft>
              </a:pPr>
              <a:r>
                <a:rPr lang="en-US" altLang="zh-CN" b="0" dirty="0"/>
                <a:t>2) </a:t>
              </a:r>
              <a:r>
                <a:rPr lang="zh-CN" altLang="en-US" b="0" dirty="0"/>
                <a:t>数据字段的字节长度必须为</a:t>
              </a:r>
              <a:r>
                <a:rPr lang="en-US" altLang="zh-CN" b="0" dirty="0"/>
                <a:t>2</a:t>
              </a:r>
              <a:r>
                <a:rPr lang="zh-CN" altLang="en-US" b="0" dirty="0"/>
                <a:t>字节的倍数原因是：校验和的计算是以</a:t>
              </a:r>
              <a:r>
                <a:rPr lang="en-US" altLang="zh-CN" b="0" dirty="0"/>
                <a:t>2</a:t>
              </a:r>
              <a:r>
                <a:rPr lang="zh-CN" altLang="en-US" b="0" dirty="0"/>
                <a:t>字节为单位的；</a:t>
              </a:r>
              <a:endParaRPr lang="en-US" altLang="zh-CN" b="0" dirty="0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619672" y="3429000"/>
              <a:ext cx="5184576" cy="10081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6012160" y="4869160"/>
              <a:ext cx="936104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直接连接符 8"/>
            <p:cNvCxnSpPr>
              <a:stCxn id="8" idx="0"/>
            </p:cNvCxnSpPr>
            <p:nvPr/>
          </p:nvCxnSpPr>
          <p:spPr bwMode="auto">
            <a:xfrm flipH="1" flipV="1">
              <a:off x="6156176" y="4437112"/>
              <a:ext cx="324036" cy="432048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3. </a:t>
            </a:r>
            <a:r>
              <a:rPr lang="en-US" altLang="zh-CN" sz="2400" dirty="0" err="1"/>
              <a:t>UDP</a:t>
            </a:r>
            <a:r>
              <a:rPr lang="zh-CN" altLang="zh-CN" sz="2400" dirty="0"/>
              <a:t>数据报格式</a:t>
            </a:r>
            <a:r>
              <a:rPr lang="zh-CN" altLang="en-US" sz="2400" dirty="0"/>
              <a:t>：例子</a:t>
            </a:r>
            <a:endParaRPr lang="en-US" altLang="zh-CN" sz="2400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232756"/>
            <a:ext cx="6883871" cy="507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4. </a:t>
            </a:r>
            <a:r>
              <a:rPr lang="en-US" altLang="zh-CN" sz="2400" dirty="0" err="1"/>
              <a:t>UDP</a:t>
            </a:r>
            <a:r>
              <a:rPr lang="zh-CN" altLang="zh-CN" sz="2400" dirty="0"/>
              <a:t>数据报</a:t>
            </a:r>
            <a:r>
              <a:rPr lang="zh-CN" altLang="en-US" sz="2400" dirty="0"/>
              <a:t>：校验和字段的计算</a:t>
            </a:r>
            <a:endParaRPr lang="en-US" altLang="zh-CN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547664" y="1556792"/>
            <a:ext cx="5702300" cy="2525506"/>
            <a:chOff x="1547664" y="1556792"/>
            <a:chExt cx="5702300" cy="2525506"/>
          </a:xfrm>
        </p:grpSpPr>
        <p:graphicFrame>
          <p:nvGraphicFramePr>
            <p:cNvPr id="40963" name="对象 1"/>
            <p:cNvGraphicFramePr>
              <a:graphicFrameLocks noChangeAspect="1"/>
            </p:cNvGraphicFramePr>
            <p:nvPr/>
          </p:nvGraphicFramePr>
          <p:xfrm>
            <a:off x="1547664" y="1556792"/>
            <a:ext cx="5702300" cy="2303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3593511" imgH="1457636" progId="">
                    <p:embed/>
                  </p:oleObj>
                </mc:Choice>
                <mc:Fallback>
                  <p:oleObj name="Visio" r:id="rId3" imgW="3593511" imgH="1457636" progId="">
                    <p:embed/>
                    <p:pic>
                      <p:nvPicPr>
                        <p:cNvPr id="40963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1556792"/>
                          <a:ext cx="5702300" cy="2303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2123728" y="3743744"/>
              <a:ext cx="496855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0" dirty="0" err="1"/>
                <a:t>UDP</a:t>
              </a:r>
              <a:r>
                <a:rPr lang="zh-CN" altLang="en-US" sz="1600" b="0" dirty="0"/>
                <a:t>数据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1547664" y="2924944"/>
            <a:ext cx="5868652" cy="1260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7668344" y="3032956"/>
            <a:ext cx="1296144" cy="1188132"/>
          </a:xfrm>
          <a:prstGeom prst="wedgeRoundRectCallout">
            <a:avLst>
              <a:gd name="adj1" fmla="val -66663"/>
              <a:gd name="adj2" fmla="val -290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这是发送到网络层的内容</a:t>
            </a:r>
          </a:p>
        </p:txBody>
      </p:sp>
      <p:sp>
        <p:nvSpPr>
          <p:cNvPr id="15" name="矩形 14"/>
          <p:cNvSpPr/>
          <p:nvPr/>
        </p:nvSpPr>
        <p:spPr>
          <a:xfrm>
            <a:off x="1007604" y="1520788"/>
            <a:ext cx="6228692" cy="2844316"/>
          </a:xfrm>
          <a:prstGeom prst="rect">
            <a:avLst/>
          </a:prstGeom>
          <a:noFill/>
          <a:ln>
            <a:solidFill>
              <a:srgbClr val="210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755576" y="4653136"/>
            <a:ext cx="4212468" cy="1584176"/>
          </a:xfrm>
          <a:prstGeom prst="wedgeRoundRectCallout">
            <a:avLst>
              <a:gd name="adj1" fmla="val -39649"/>
              <a:gd name="adj2" fmla="val -67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这是用来计算“校验和”字段的内容：</a:t>
            </a:r>
            <a:r>
              <a:rPr lang="zh-CN" altLang="en-US" b="0" dirty="0">
                <a:solidFill>
                  <a:schemeClr val="tx1"/>
                </a:solidFill>
              </a:rPr>
              <a:t>初始设置“校验和”字段</a:t>
            </a:r>
            <a:r>
              <a:rPr lang="en-US" altLang="zh-CN" b="0" dirty="0">
                <a:solidFill>
                  <a:schemeClr val="tx1"/>
                </a:solidFill>
              </a:rPr>
              <a:t>=0</a:t>
            </a:r>
            <a:r>
              <a:rPr lang="zh-CN" altLang="en-US" b="0" dirty="0">
                <a:solidFill>
                  <a:schemeClr val="tx1"/>
                </a:solidFill>
              </a:rPr>
              <a:t>，然后运行</a:t>
            </a:r>
            <a:r>
              <a:rPr lang="en-US" altLang="zh-CN" b="0" dirty="0">
                <a:solidFill>
                  <a:schemeClr val="tx1"/>
                </a:solidFill>
              </a:rPr>
              <a:t>checksum</a:t>
            </a:r>
            <a:r>
              <a:rPr lang="zh-CN" altLang="en-US" b="0" dirty="0">
                <a:solidFill>
                  <a:schemeClr val="tx1"/>
                </a:solidFill>
              </a:rPr>
              <a:t>算法对</a:t>
            </a:r>
            <a:r>
              <a:rPr lang="zh-CN" altLang="en-US" dirty="0">
                <a:solidFill>
                  <a:srgbClr val="0000FF"/>
                </a:solidFill>
              </a:rPr>
              <a:t>蓝色框起的内容</a:t>
            </a:r>
            <a:r>
              <a:rPr lang="zh-CN" altLang="en-US" b="0" dirty="0">
                <a:solidFill>
                  <a:schemeClr val="tx1"/>
                </a:solidFill>
              </a:rPr>
              <a:t>计算出结果并填入“校验和”字段，然后将红色框起的内容发送到网络层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20072" y="4833156"/>
            <a:ext cx="306034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1)</a:t>
            </a:r>
            <a:r>
              <a:rPr lang="zh-CN" altLang="en-US" dirty="0"/>
              <a:t>“</a:t>
            </a:r>
            <a:r>
              <a:rPr lang="en-US" altLang="zh-CN" dirty="0" err="1"/>
              <a:t>UDP</a:t>
            </a:r>
            <a:r>
              <a:rPr lang="zh-CN" altLang="en-US" dirty="0"/>
              <a:t>长度”字段的值</a:t>
            </a:r>
            <a:r>
              <a:rPr lang="en-US" altLang="zh-CN" dirty="0"/>
              <a:t>=</a:t>
            </a:r>
            <a:r>
              <a:rPr lang="zh-CN" altLang="en-US" dirty="0"/>
              <a:t>“</a:t>
            </a:r>
            <a:r>
              <a:rPr lang="en-US" altLang="zh-CN" dirty="0" err="1"/>
              <a:t>UDP</a:t>
            </a:r>
            <a:r>
              <a:rPr lang="zh-CN" altLang="en-US" dirty="0"/>
              <a:t>总长度”字段的值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2) </a:t>
            </a:r>
            <a:r>
              <a:rPr lang="en-US" altLang="zh-CN" dirty="0" err="1"/>
              <a:t>UDP</a:t>
            </a:r>
            <a:r>
              <a:rPr lang="zh-CN" altLang="en-US" dirty="0"/>
              <a:t>的协议号为</a:t>
            </a:r>
            <a:r>
              <a:rPr lang="en-US" altLang="zh-CN" dirty="0"/>
              <a:t>17 (</a:t>
            </a:r>
            <a:r>
              <a:rPr lang="en-US" altLang="zh-CN" dirty="0" err="1"/>
              <a:t>0x11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6345324"/>
            <a:ext cx="8532948" cy="36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/>
              <a:t>协议号可在这里查询：</a:t>
            </a:r>
            <a:r>
              <a:rPr lang="en-US" altLang="zh-CN" b="0" dirty="0" err="1"/>
              <a:t>https://en.wikipedia.org/wiki/List_of_IP_protocol_numbers</a:t>
            </a:r>
            <a:endParaRPr lang="zh-CN" altLang="en-US" b="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/>
              <a:t>4. </a:t>
            </a:r>
            <a:r>
              <a:rPr lang="en-US" altLang="zh-CN" sz="2400" dirty="0" err="1"/>
              <a:t>UDP</a:t>
            </a:r>
            <a:r>
              <a:rPr lang="zh-CN" altLang="zh-CN" sz="2400" dirty="0"/>
              <a:t>数据报</a:t>
            </a:r>
            <a:r>
              <a:rPr lang="zh-CN" altLang="en-US" sz="2400" dirty="0"/>
              <a:t>：校验和字段的计算：</a:t>
            </a:r>
            <a:r>
              <a:rPr lang="en-US" altLang="zh-CN" sz="2400" dirty="0"/>
              <a:t>checksum</a:t>
            </a:r>
            <a:r>
              <a:rPr lang="zh-CN" altLang="en-US" sz="2400" dirty="0"/>
              <a:t>算法</a:t>
            </a:r>
            <a:endParaRPr lang="en-US" altLang="zh-CN" sz="2400" b="0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1986" name="Object 5"/>
          <p:cNvGraphicFramePr>
            <a:graphicFrameLocks noChangeAspect="1"/>
          </p:cNvGraphicFramePr>
          <p:nvPr/>
        </p:nvGraphicFramePr>
        <p:xfrm>
          <a:off x="3923928" y="1124744"/>
          <a:ext cx="4990186" cy="3996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20336" imgH="2787343" progId="">
                  <p:embed/>
                </p:oleObj>
              </mc:Choice>
              <mc:Fallback>
                <p:oleObj name="Visio" r:id="rId3" imgW="3720336" imgH="2787343" progId="">
                  <p:embed/>
                  <p:pic>
                    <p:nvPicPr>
                      <p:cNvPr id="4198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124744"/>
                        <a:ext cx="4990186" cy="39964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323528" y="1340768"/>
            <a:ext cx="3420380" cy="2628292"/>
          </a:xfrm>
          <a:prstGeom prst="wedgeRoundRectCallout">
            <a:avLst>
              <a:gd name="adj1" fmla="val 52799"/>
              <a:gd name="adj2" fmla="val 460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0" dirty="0">
                <a:solidFill>
                  <a:schemeClr val="tx1"/>
                </a:solidFill>
              </a:rPr>
              <a:t>这里给出两个例子：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r>
              <a:rPr lang="en-US" altLang="zh-CN" sz="1600" b="0" dirty="0">
                <a:solidFill>
                  <a:schemeClr val="tx1"/>
                </a:solidFill>
              </a:rPr>
              <a:t>1</a:t>
            </a:r>
            <a:r>
              <a:rPr lang="zh-CN" altLang="en-US" sz="1600" b="0" dirty="0">
                <a:solidFill>
                  <a:schemeClr val="tx1"/>
                </a:solidFill>
              </a:rPr>
              <a:t>）右侧例子表示</a:t>
            </a:r>
            <a:r>
              <a:rPr lang="en-US" altLang="zh-CN" sz="1600" b="0" dirty="0">
                <a:solidFill>
                  <a:schemeClr val="tx1"/>
                </a:solidFill>
              </a:rPr>
              <a:t>checksum</a:t>
            </a:r>
            <a:r>
              <a:rPr lang="zh-CN" altLang="en-US" sz="1600" b="0" dirty="0">
                <a:solidFill>
                  <a:schemeClr val="tx1"/>
                </a:solidFill>
              </a:rPr>
              <a:t>算法是对</a:t>
            </a:r>
            <a:r>
              <a:rPr lang="en-US" altLang="zh-CN" sz="1600" dirty="0" err="1">
                <a:solidFill>
                  <a:schemeClr val="tx1"/>
                </a:solidFill>
              </a:rPr>
              <a:t>UDP</a:t>
            </a:r>
            <a:r>
              <a:rPr lang="zh-CN" altLang="en-US" sz="1600" dirty="0">
                <a:solidFill>
                  <a:schemeClr val="tx1"/>
                </a:solidFill>
              </a:rPr>
              <a:t>伪首部</a:t>
            </a:r>
            <a:r>
              <a:rPr lang="en-US" altLang="zh-CN" sz="1600" b="0" dirty="0">
                <a:solidFill>
                  <a:schemeClr val="tx1"/>
                </a:solidFill>
              </a:rPr>
              <a:t>+</a:t>
            </a:r>
            <a:r>
              <a:rPr lang="en-US" altLang="zh-CN" sz="1600" dirty="0" err="1">
                <a:solidFill>
                  <a:schemeClr val="tx1"/>
                </a:solidFill>
              </a:rPr>
              <a:t>UDP</a:t>
            </a:r>
            <a:r>
              <a:rPr lang="zh-CN" altLang="en-US" sz="1600" dirty="0">
                <a:solidFill>
                  <a:schemeClr val="tx1"/>
                </a:solidFill>
              </a:rPr>
              <a:t>首部</a:t>
            </a:r>
            <a:r>
              <a:rPr lang="en-US" altLang="zh-CN" sz="1600" b="0" dirty="0">
                <a:solidFill>
                  <a:schemeClr val="tx1"/>
                </a:solidFill>
              </a:rPr>
              <a:t>+</a:t>
            </a:r>
            <a:r>
              <a:rPr lang="en-US" altLang="zh-CN" sz="1600" dirty="0" err="1">
                <a:solidFill>
                  <a:schemeClr val="tx1"/>
                </a:solidFill>
              </a:rPr>
              <a:t>UDP</a:t>
            </a:r>
            <a:r>
              <a:rPr lang="zh-CN" altLang="en-US" sz="1600" dirty="0">
                <a:solidFill>
                  <a:schemeClr val="tx1"/>
                </a:solidFill>
              </a:rPr>
              <a:t>数据</a:t>
            </a:r>
            <a:r>
              <a:rPr lang="zh-CN" altLang="en-US" sz="1600" b="0" dirty="0">
                <a:solidFill>
                  <a:schemeClr val="tx1"/>
                </a:solidFill>
              </a:rPr>
              <a:t>进行计算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r>
              <a:rPr lang="en-US" altLang="zh-CN" sz="1600" b="0" dirty="0">
                <a:solidFill>
                  <a:schemeClr val="tx1"/>
                </a:solidFill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</a:rPr>
              <a:t>）下方例子方便看到</a:t>
            </a:r>
            <a:r>
              <a:rPr lang="en-US" altLang="zh-CN" sz="1600" b="0" dirty="0">
                <a:solidFill>
                  <a:schemeClr val="tx1"/>
                </a:solidFill>
              </a:rPr>
              <a:t>checksum</a:t>
            </a:r>
            <a:r>
              <a:rPr lang="zh-CN" altLang="en-US" sz="1600" b="0" dirty="0">
                <a:solidFill>
                  <a:schemeClr val="tx1"/>
                </a:solidFill>
              </a:rPr>
              <a:t>算法涉及的细节：以</a:t>
            </a:r>
            <a:r>
              <a:rPr lang="en-US" altLang="zh-CN" sz="1600" b="0" dirty="0">
                <a:solidFill>
                  <a:schemeClr val="tx1"/>
                </a:solidFill>
              </a:rPr>
              <a:t>16</a:t>
            </a:r>
            <a:r>
              <a:rPr lang="zh-CN" altLang="en-US" sz="1600" b="0" dirty="0">
                <a:solidFill>
                  <a:schemeClr val="tx1"/>
                </a:solidFill>
              </a:rPr>
              <a:t>位字为单位，进行二进制累加（存入变量</a:t>
            </a:r>
            <a:r>
              <a:rPr lang="en-US" altLang="zh-CN" sz="1600" b="0" dirty="0">
                <a:solidFill>
                  <a:schemeClr val="tx1"/>
                </a:solidFill>
              </a:rPr>
              <a:t>S</a:t>
            </a:r>
            <a:r>
              <a:rPr lang="zh-CN" altLang="en-US" sz="1600" b="0" dirty="0">
                <a:solidFill>
                  <a:schemeClr val="tx1"/>
                </a:solidFill>
              </a:rPr>
              <a:t>），若有超出</a:t>
            </a:r>
            <a:r>
              <a:rPr lang="en-US" altLang="zh-CN" sz="1600" b="0" dirty="0">
                <a:solidFill>
                  <a:schemeClr val="tx1"/>
                </a:solidFill>
              </a:rPr>
              <a:t>16</a:t>
            </a:r>
            <a:r>
              <a:rPr lang="zh-CN" altLang="en-US" sz="1600" b="0" dirty="0">
                <a:solidFill>
                  <a:schemeClr val="tx1"/>
                </a:solidFill>
              </a:rPr>
              <a:t>位的进位，则将进位加到</a:t>
            </a:r>
            <a:r>
              <a:rPr lang="en-US" altLang="zh-CN" sz="1600" b="0" dirty="0">
                <a:solidFill>
                  <a:schemeClr val="tx1"/>
                </a:solidFill>
              </a:rPr>
              <a:t>S</a:t>
            </a:r>
            <a:r>
              <a:rPr lang="zh-CN" altLang="en-US" sz="1600" b="0" dirty="0">
                <a:solidFill>
                  <a:schemeClr val="tx1"/>
                </a:solidFill>
              </a:rPr>
              <a:t>尾部，最后对</a:t>
            </a:r>
            <a:r>
              <a:rPr lang="en-US" altLang="zh-CN" sz="1600" b="0" dirty="0">
                <a:solidFill>
                  <a:schemeClr val="tx1"/>
                </a:solidFill>
              </a:rPr>
              <a:t>S</a:t>
            </a:r>
            <a:r>
              <a:rPr lang="zh-CN" altLang="en-US" sz="1600" b="0" dirty="0">
                <a:solidFill>
                  <a:schemeClr val="tx1"/>
                </a:solidFill>
              </a:rPr>
              <a:t>求反，得到校验和字段的值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444208" y="4977172"/>
            <a:ext cx="1728192" cy="756084"/>
          </a:xfrm>
          <a:prstGeom prst="wedgeRoundRectCallout">
            <a:avLst>
              <a:gd name="adj1" fmla="val -10045"/>
              <a:gd name="adj2" fmla="val -431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“校验和”字段的初值为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083166" y="3051208"/>
            <a:ext cx="2637322" cy="1953929"/>
          </a:xfrm>
          <a:custGeom>
            <a:avLst/>
            <a:gdLst>
              <a:gd name="connsiteX0" fmla="*/ 0 w 2637322"/>
              <a:gd name="connsiteY0" fmla="*/ 1501541 h 1953929"/>
              <a:gd name="connsiteX1" fmla="*/ 0 w 2637322"/>
              <a:gd name="connsiteY1" fmla="*/ 1501541 h 1953929"/>
              <a:gd name="connsiteX2" fmla="*/ 240632 w 2637322"/>
              <a:gd name="connsiteY2" fmla="*/ 1713297 h 1953929"/>
              <a:gd name="connsiteX3" fmla="*/ 269508 w 2637322"/>
              <a:gd name="connsiteY3" fmla="*/ 1722923 h 1953929"/>
              <a:gd name="connsiteX4" fmla="*/ 298383 w 2637322"/>
              <a:gd name="connsiteY4" fmla="*/ 1751798 h 1953929"/>
              <a:gd name="connsiteX5" fmla="*/ 327259 w 2637322"/>
              <a:gd name="connsiteY5" fmla="*/ 1771049 h 1953929"/>
              <a:gd name="connsiteX6" fmla="*/ 394636 w 2637322"/>
              <a:gd name="connsiteY6" fmla="*/ 1857676 h 1953929"/>
              <a:gd name="connsiteX7" fmla="*/ 433137 w 2637322"/>
              <a:gd name="connsiteY7" fmla="*/ 1915428 h 1953929"/>
              <a:gd name="connsiteX8" fmla="*/ 452388 w 2637322"/>
              <a:gd name="connsiteY8" fmla="*/ 1953929 h 1953929"/>
              <a:gd name="connsiteX9" fmla="*/ 462013 w 2637322"/>
              <a:gd name="connsiteY9" fmla="*/ 1915428 h 1953929"/>
              <a:gd name="connsiteX10" fmla="*/ 2627697 w 2637322"/>
              <a:gd name="connsiteY10" fmla="*/ 1636295 h 1953929"/>
              <a:gd name="connsiteX11" fmla="*/ 2637322 w 2637322"/>
              <a:gd name="connsiteY11" fmla="*/ 0 h 1953929"/>
              <a:gd name="connsiteX12" fmla="*/ 2502569 w 2637322"/>
              <a:gd name="connsiteY12" fmla="*/ 9626 h 1953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37322" h="1953929">
                <a:moveTo>
                  <a:pt x="0" y="1501541"/>
                </a:moveTo>
                <a:lnTo>
                  <a:pt x="0" y="1501541"/>
                </a:lnTo>
                <a:cubicBezTo>
                  <a:pt x="80211" y="1572126"/>
                  <a:pt x="158069" y="1645478"/>
                  <a:pt x="240632" y="1713297"/>
                </a:cubicBezTo>
                <a:cubicBezTo>
                  <a:pt x="248472" y="1719737"/>
                  <a:pt x="261066" y="1717295"/>
                  <a:pt x="269508" y="1722923"/>
                </a:cubicBezTo>
                <a:cubicBezTo>
                  <a:pt x="280834" y="1730474"/>
                  <a:pt x="287926" y="1743084"/>
                  <a:pt x="298383" y="1751798"/>
                </a:cubicBezTo>
                <a:cubicBezTo>
                  <a:pt x="307270" y="1759204"/>
                  <a:pt x="317634" y="1764632"/>
                  <a:pt x="327259" y="1771049"/>
                </a:cubicBezTo>
                <a:cubicBezTo>
                  <a:pt x="373311" y="1840126"/>
                  <a:pt x="349400" y="1812440"/>
                  <a:pt x="394636" y="1857676"/>
                </a:cubicBezTo>
                <a:cubicBezTo>
                  <a:pt x="415282" y="1919617"/>
                  <a:pt x="388075" y="1852342"/>
                  <a:pt x="433137" y="1915428"/>
                </a:cubicBezTo>
                <a:cubicBezTo>
                  <a:pt x="441477" y="1927104"/>
                  <a:pt x="445971" y="1941095"/>
                  <a:pt x="452388" y="1953929"/>
                </a:cubicBezTo>
                <a:cubicBezTo>
                  <a:pt x="463028" y="1922009"/>
                  <a:pt x="462013" y="1935199"/>
                  <a:pt x="462013" y="1915428"/>
                </a:cubicBezTo>
                <a:lnTo>
                  <a:pt x="2627697" y="1636295"/>
                </a:lnTo>
                <a:cubicBezTo>
                  <a:pt x="2630905" y="1090863"/>
                  <a:pt x="2634114" y="545432"/>
                  <a:pt x="2637322" y="0"/>
                </a:cubicBezTo>
                <a:lnTo>
                  <a:pt x="2502569" y="9626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6417332"/>
            <a:ext cx="871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/>
              <a:t>下方例子取自：</a:t>
            </a:r>
            <a:r>
              <a:rPr lang="en-US" altLang="zh-CN" sz="1400" b="0" dirty="0"/>
              <a:t>TCP/IP Illustrated Vol. 2(1995) by Gary R. Wright and W. Richard Stevens. Page 187</a:t>
            </a:r>
            <a:endParaRPr lang="zh-CN" altLang="en-US" sz="1400" b="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013EA9E-0EE8-E64A-9FE2-7B77D31ED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065" y="4168218"/>
            <a:ext cx="5291586" cy="2049956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源</a:t>
            </a:r>
            <a:r>
              <a:rPr kumimoji="1" lang="en-US" altLang="zh-CN" dirty="0">
                <a:solidFill>
                  <a:srgbClr val="FF0000"/>
                </a:solidFill>
              </a:rPr>
              <a:t>IP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  <a:r>
              <a:rPr kumimoji="1" lang="en-US" altLang="zh-CN" dirty="0">
                <a:solidFill>
                  <a:srgbClr val="FF0000"/>
                </a:solidFill>
              </a:rPr>
              <a:t>10.10.10.10</a:t>
            </a:r>
            <a:r>
              <a:rPr kumimoji="1" lang="zh-CN" altLang="en-US" dirty="0">
                <a:solidFill>
                  <a:srgbClr val="FF0000"/>
                </a:solidFill>
              </a:rPr>
              <a:t>   目的</a:t>
            </a:r>
            <a:r>
              <a:rPr kumimoji="1" lang="en-US" altLang="zh-CN" dirty="0">
                <a:solidFill>
                  <a:srgbClr val="FF0000"/>
                </a:solidFill>
              </a:rPr>
              <a:t>IP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  <a:r>
              <a:rPr kumimoji="1" lang="en-US" altLang="zh-CN" dirty="0">
                <a:solidFill>
                  <a:srgbClr val="FF0000"/>
                </a:solidFill>
              </a:rPr>
              <a:t>1.1.1.1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源端口：</a:t>
            </a:r>
            <a:r>
              <a:rPr kumimoji="1" lang="en-US" altLang="zh-CN" dirty="0">
                <a:solidFill>
                  <a:srgbClr val="FF0000"/>
                </a:solidFill>
              </a:rPr>
              <a:t>50</a:t>
            </a:r>
            <a:r>
              <a:rPr kumimoji="1" lang="zh-CN" altLang="en-US" dirty="0">
                <a:solidFill>
                  <a:srgbClr val="FF0000"/>
                </a:solidFill>
              </a:rPr>
              <a:t>  目的端口：</a:t>
            </a:r>
            <a:r>
              <a:rPr kumimoji="1" lang="en-US" altLang="zh-CN" dirty="0">
                <a:solidFill>
                  <a:srgbClr val="FF0000"/>
                </a:solidFill>
              </a:rPr>
              <a:t>80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协议：</a:t>
            </a:r>
            <a:r>
              <a:rPr kumimoji="1" lang="en-US" altLang="zh-CN" dirty="0">
                <a:solidFill>
                  <a:srgbClr val="FF0000"/>
                </a:solidFill>
              </a:rPr>
              <a:t>17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数据：</a:t>
            </a:r>
            <a:r>
              <a:rPr kumimoji="1" lang="en-US" altLang="zh-CN" dirty="0">
                <a:solidFill>
                  <a:srgbClr val="FF0000"/>
                </a:solidFill>
              </a:rPr>
              <a:t>TEST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校验和：？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3BEBE2-292E-FB4B-99BE-35945DB41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563372" y="-1380785"/>
            <a:ext cx="3857625" cy="685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7605F-09B4-2640-8CB5-BDB37AD5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3193D-2677-7F48-9674-4712E802F0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源</a:t>
            </a:r>
            <a:r>
              <a:rPr kumimoji="1" lang="en-US" altLang="zh-CN" dirty="0"/>
              <a:t>IP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10.10.10.10</a:t>
            </a:r>
          </a:p>
          <a:p>
            <a:r>
              <a:rPr kumimoji="1" lang="zh-CN" altLang="en-US" dirty="0"/>
              <a:t>目的</a:t>
            </a:r>
            <a:r>
              <a:rPr kumimoji="1" lang="en-US" altLang="zh-CN" dirty="0"/>
              <a:t>IP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1.1.1.1</a:t>
            </a:r>
          </a:p>
          <a:p>
            <a:r>
              <a:rPr kumimoji="1" lang="zh-CN" altLang="en-US" dirty="0"/>
              <a:t>源端口：</a:t>
            </a:r>
            <a:r>
              <a:rPr kumimoji="1" lang="en-US" altLang="zh-CN" dirty="0"/>
              <a:t>50</a:t>
            </a:r>
          </a:p>
          <a:p>
            <a:r>
              <a:rPr kumimoji="1" lang="zh-CN" altLang="en-US" dirty="0"/>
              <a:t>目的端口：</a:t>
            </a:r>
            <a:r>
              <a:rPr kumimoji="1" lang="en-US" altLang="zh-CN" dirty="0"/>
              <a:t>80</a:t>
            </a:r>
          </a:p>
          <a:p>
            <a:r>
              <a:rPr kumimoji="1" lang="zh-CN" altLang="en-US" dirty="0"/>
              <a:t>协议：</a:t>
            </a:r>
            <a:r>
              <a:rPr kumimoji="1" lang="en-US" altLang="zh-CN" dirty="0"/>
              <a:t>17</a:t>
            </a:r>
          </a:p>
          <a:p>
            <a:r>
              <a:rPr kumimoji="1" lang="zh-CN" altLang="en-US" dirty="0"/>
              <a:t>数据：</a:t>
            </a:r>
            <a:r>
              <a:rPr kumimoji="1" lang="en-US" altLang="zh-CN" dirty="0"/>
              <a:t>TEST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751426-F12B-0D42-8278-C6E149EAB3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90A99A-4451-2B43-93F8-CBB8AA4014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BDEB64-027E-4B75-9B21-BA9F6A719FE0}" type="slidenum">
              <a:rPr lang="en-US" altLang="zh-CN" smtClean="0"/>
              <a:pPr>
                <a:defRPr/>
              </a:pPr>
              <a:t>9</a:t>
            </a:fld>
            <a:r>
              <a:rPr lang="en-US" altLang="zh-CN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80139652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18815</TotalTime>
  <Words>769</Words>
  <Application>Microsoft Macintosh PowerPoint</Application>
  <PresentationFormat>全屏显示(4:3)</PresentationFormat>
  <Paragraphs>69</Paragraphs>
  <Slides>10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华文仿宋</vt:lpstr>
      <vt:lpstr>楷体</vt:lpstr>
      <vt:lpstr>隶书</vt:lpstr>
      <vt:lpstr>Arial</vt:lpstr>
      <vt:lpstr>Calibri</vt:lpstr>
      <vt:lpstr>Calibri Light</vt:lpstr>
      <vt:lpstr>Times New Roman</vt:lpstr>
      <vt:lpstr>Wingdings</vt:lpstr>
      <vt:lpstr>回顾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崔 来中</cp:lastModifiedBy>
  <cp:revision>1113</cp:revision>
  <dcterms:created xsi:type="dcterms:W3CDTF">2014-05-03T04:50:23Z</dcterms:created>
  <dcterms:modified xsi:type="dcterms:W3CDTF">2022-03-21T07:38:27Z</dcterms:modified>
</cp:coreProperties>
</file>