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3"/>
  </p:notesMasterIdLst>
  <p:handoutMasterIdLst>
    <p:handoutMasterId r:id="rId14"/>
  </p:handoutMasterIdLst>
  <p:sldIdLst>
    <p:sldId id="30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FF3399"/>
    <a:srgbClr val="000000"/>
    <a:srgbClr val="00CC00"/>
    <a:srgbClr val="2103D5"/>
    <a:srgbClr val="B3FBFF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9" d="100"/>
          <a:sy n="99" d="100"/>
        </p:scale>
        <p:origin x="-21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2019-3-8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2019-3-8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10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11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8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9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2019-3-8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2019-3-8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2019-3-8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2019-3-8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2019-3-8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2019-3-8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2019-3-8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2019-3-8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2019-3-8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2019-3-8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2019-3-8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3.8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 smtClean="0">
                <a:solidFill>
                  <a:srgbClr val="0000FF"/>
                </a:solidFill>
              </a:rPr>
              <a:t>~TCP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协议：拥塞控制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拥塞现象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拥塞控制</a:t>
            </a:r>
            <a:endParaRPr lang="en-US" altLang="zh-CN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拥塞事件的判断方法</a:t>
            </a:r>
            <a:endParaRPr lang="en-US" altLang="zh-CN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dirty="0" smtClean="0"/>
              <a:t>TCP</a:t>
            </a:r>
            <a:r>
              <a:rPr lang="zh-CN" altLang="en-US" sz="2000" dirty="0" smtClean="0"/>
              <a:t>拥塞控制</a:t>
            </a:r>
            <a:r>
              <a:rPr lang="zh-CN" altLang="en-US" sz="2000" dirty="0" smtClean="0"/>
              <a:t>算法</a:t>
            </a:r>
            <a:endParaRPr lang="en-US" altLang="zh-CN" sz="2000" dirty="0" smtClean="0"/>
          </a:p>
          <a:p>
            <a:pPr marL="800100" lvl="1" indent="-342900">
              <a:buFontTx/>
              <a:buAutoNum type="arabicPeriod"/>
              <a:defRPr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慢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开始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拥塞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避免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zh-CN" altLang="en-US" sz="2000" b="0" dirty="0" smtClean="0"/>
              <a:t>快</a:t>
            </a:r>
            <a:r>
              <a:rPr lang="zh-CN" altLang="en-US" sz="2000" b="0" dirty="0" smtClean="0"/>
              <a:t>重传</a:t>
            </a:r>
            <a:endParaRPr lang="en-US" altLang="zh-CN" sz="2000" b="0" dirty="0" smtClean="0"/>
          </a:p>
          <a:p>
            <a:pPr marL="800100" lvl="1" indent="-342900">
              <a:buFontTx/>
              <a:buAutoNum type="arabicPeriod"/>
              <a:defRPr/>
            </a:pPr>
            <a:r>
              <a:rPr lang="zh-CN" altLang="en-US" sz="2000" b="0" dirty="0" smtClean="0"/>
              <a:t>快</a:t>
            </a:r>
            <a:r>
              <a:rPr lang="zh-CN" altLang="en-US" sz="2000" b="0" dirty="0" smtClean="0"/>
              <a:t>恢复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问题</a:t>
            </a:r>
            <a:endParaRPr lang="zh-CN" altLang="en-US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5516" y="836712"/>
            <a:ext cx="3564396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4.4 </a:t>
            </a:r>
            <a:r>
              <a:rPr lang="zh-CN" altLang="en-US" sz="2400" dirty="0" smtClean="0"/>
              <a:t>快恢复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TCP Reno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版在发生拥塞事件时，将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减半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，直接进入拥塞避免阶段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b="0" dirty="0" smtClean="0"/>
              <a:t>不像</a:t>
            </a:r>
            <a:r>
              <a:rPr lang="en-US" altLang="zh-CN" b="0" dirty="0" smtClean="0"/>
              <a:t>TCP Tahoe</a:t>
            </a:r>
            <a:r>
              <a:rPr lang="zh-CN" altLang="zh-CN" b="0" dirty="0" smtClean="0"/>
              <a:t>版先进入慢</a:t>
            </a:r>
            <a:r>
              <a:rPr lang="zh-CN" altLang="zh-CN" b="0" dirty="0" smtClean="0"/>
              <a:t>开始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00" y="641733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 smtClean="0"/>
              <a:t>https://en.wikipedia.org/wiki/TCP_congestion_control</a:t>
            </a:r>
            <a:endParaRPr lang="zh-CN" altLang="en-US" b="0" dirty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3779912" y="1196752"/>
          <a:ext cx="5478994" cy="3707644"/>
        </p:xfrm>
        <a:graphic>
          <a:graphicData uri="http://schemas.openxmlformats.org/presentationml/2006/ole">
            <p:oleObj spid="_x0000_s6146" name="Visio" r:id="rId4" imgW="4606634" imgH="3112635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80012" y="49051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 Reno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版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5516" y="836712"/>
            <a:ext cx="8532948" cy="293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拥塞事件的判定是否只能通过</a:t>
            </a:r>
            <a:r>
              <a:rPr lang="zh-CN" altLang="zh-CN" sz="2000" b="0" dirty="0" smtClean="0"/>
              <a:t>推测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报文段丢失这一事件？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在非理想情况下，慢开始的拥塞窗口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会怎样变化？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请查阅资料回答：当发送方收到多少个重复的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，启动快重传？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Reno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版在发生拥塞事件时，直接进入拥塞避免阶段是基于什么原因？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请查阅资料，慢开始</a:t>
            </a:r>
            <a:r>
              <a:rPr lang="zh-CN" altLang="zh-CN" b="0" dirty="0" smtClean="0"/>
              <a:t>在</a:t>
            </a:r>
            <a:r>
              <a:rPr lang="zh-CN" altLang="zh-CN" b="0" dirty="0" smtClean="0"/>
              <a:t>哪些</a:t>
            </a:r>
            <a:r>
              <a:rPr lang="zh-CN" altLang="en-US" b="0" dirty="0" smtClean="0"/>
              <a:t>应用场景下性能低下？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4069147" cy="417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000" dirty="0" smtClean="0"/>
              <a:t>拥塞现象</a:t>
            </a:r>
            <a:endParaRPr lang="en-US" altLang="zh-CN" sz="2000" dirty="0" smtClean="0"/>
          </a:p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当多个主机端点通过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向整个网络注入数据时，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如果不对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注入数据的速率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进行控制，将导致</a:t>
            </a:r>
            <a:r>
              <a:rPr lang="zh-CN" altLang="zh-CN" b="0" dirty="0" smtClean="0"/>
              <a:t>整个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网络出现拥堵：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3600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往返</a:t>
            </a:r>
            <a:r>
              <a:rPr lang="zh-CN" altLang="zh-CN" b="0" dirty="0" smtClean="0"/>
              <a:t>时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延增大导致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重传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，进一步增加拥堵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3600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中间路由器的缓冲容量有限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数据报的到达率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持续超过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发出率时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中间路由器的缓冲变满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只好丢弃新进的数据包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导致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重传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908720"/>
            <a:ext cx="482022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7524" y="4831543"/>
            <a:ext cx="8244916" cy="1405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因此，需要在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协议中增加拥塞控制，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及时感知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网络的</a:t>
            </a:r>
            <a:r>
              <a:rPr lang="zh-CN" altLang="en-US" u="sng" dirty="0" smtClean="0">
                <a:latin typeface="Times New Roman" pitchFamily="18" charset="0"/>
                <a:cs typeface="Times New Roman" pitchFamily="18" charset="0"/>
              </a:rPr>
              <a:t>拥堵和顺畅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情况，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自适应地</a:t>
            </a:r>
            <a:r>
              <a:rPr lang="zh-CN" altLang="en-US" u="sng" dirty="0" smtClean="0">
                <a:latin typeface="Times New Roman" pitchFamily="18" charset="0"/>
                <a:cs typeface="Times New Roman" pitchFamily="18" charset="0"/>
              </a:rPr>
              <a:t>减少和增加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向网络注入数据的速率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有三种方法让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感知网络拥塞：丢包计数、度量往返时延、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ECN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(Explicit Congestion Notification)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515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拥塞控制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仿照接收方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通知窗口</a:t>
            </a:r>
            <a:r>
              <a:rPr lang="en-US" altLang="zh-CN" sz="2200" b="0" dirty="0" err="1" smtClean="0">
                <a:latin typeface="Times New Roman" pitchFamily="18" charset="0"/>
                <a:cs typeface="Times New Roman" pitchFamily="18" charset="0"/>
              </a:rPr>
              <a:t>rwnd</a:t>
            </a:r>
            <a:r>
              <a:rPr lang="en-US" altLang="zh-CN" sz="22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报文段的</a:t>
            </a:r>
            <a:r>
              <a:rPr lang="en-US" altLang="zh-CN" sz="2200" b="0" dirty="0" smtClean="0">
                <a:latin typeface="Times New Roman" pitchFamily="18" charset="0"/>
                <a:cs typeface="Times New Roman" pitchFamily="18" charset="0"/>
              </a:rPr>
              <a:t>window size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字段</a:t>
            </a:r>
            <a:r>
              <a:rPr lang="en-US" altLang="zh-CN" sz="22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表示接收方接收数据的能力，引入拥塞窗口</a:t>
            </a:r>
            <a:r>
              <a:rPr lang="en-US" altLang="zh-CN" sz="22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来表示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网络接收数据的能力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200" b="0" dirty="0" smtClean="0"/>
              <a:t>用下述公式设定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发送窗口：</a:t>
            </a: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发送窗口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Min(</a:t>
            </a:r>
            <a:r>
              <a:rPr lang="zh-CN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通知窗口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rwnd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拥塞窗口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cwnd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2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通知窗口</a:t>
            </a:r>
            <a:r>
              <a:rPr lang="en-US" altLang="zh-CN" sz="22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rwnd</a:t>
            </a:r>
            <a:r>
              <a:rPr lang="en-US" altLang="zh-CN" sz="22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zh-CN" sz="22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拥塞窗口</a:t>
            </a:r>
            <a:r>
              <a:rPr lang="en-US" altLang="zh-CN" sz="22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cwnd</a:t>
            </a:r>
            <a:r>
              <a:rPr lang="zh-CN" altLang="en-US" sz="22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都是动态变化的</a:t>
            </a:r>
            <a:endParaRPr lang="en-US" altLang="zh-CN" sz="22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rwnd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由接收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显式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控制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，通过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ACK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报文段通知发送方</a:t>
            </a:r>
            <a:endParaRPr lang="en-US" altLang="zh-CN" sz="20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cwnd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是对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网络拥塞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随机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情况的一种度量，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cwnd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是一个随机量</a:t>
            </a:r>
            <a:endParaRPr lang="en-US" altLang="zh-CN" sz="20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拥塞控制的核心问题就是对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cwnd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进行随机控制</a:t>
            </a:r>
            <a:r>
              <a:rPr lang="zh-CN" altLang="en-US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以达到优化传输的目标</a:t>
            </a:r>
            <a:endParaRPr lang="en-US" altLang="zh-CN" sz="24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387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3. </a:t>
            </a:r>
            <a:r>
              <a:rPr lang="zh-CN" altLang="en-US" sz="2800" dirty="0" smtClean="0"/>
              <a:t>拥塞事件的判断方法</a:t>
            </a:r>
            <a:endParaRPr lang="en-US" altLang="zh-CN" sz="28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重传定时器超时</a:t>
            </a:r>
            <a:endParaRPr lang="en-US" altLang="zh-CN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现在通信线路的传输质量一般都很好，因传输出差错而丢弃分组的概率是很小的（远小于 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1 %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）。只要出现了超时，就可以猜想网络可能出现了拥塞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收到三个相同（重复）的 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endParaRPr lang="en-US" altLang="zh-CN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个别报文段会在网络中丢失，预示可能会出现拥塞（实际未发生拥塞），因此可以尽快采取控制措施，避免拥塞</a:t>
            </a:r>
            <a:endParaRPr lang="en-US" altLang="zh-CN" sz="20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1583668" y="5085184"/>
            <a:ext cx="5436604" cy="612068"/>
          </a:xfrm>
          <a:prstGeom prst="wedgeRoundRectCallout">
            <a:avLst>
              <a:gd name="adj1" fmla="val -43111"/>
              <a:gd name="adj2" fmla="val -107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上述两个方法都指示同一事件：发出的报文段丢失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291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4. </a:t>
            </a:r>
            <a:r>
              <a:rPr lang="en-US" altLang="zh-CN" sz="2800" dirty="0" smtClean="0"/>
              <a:t>TCP</a:t>
            </a:r>
            <a:r>
              <a:rPr lang="zh-CN" altLang="en-US" sz="2800" dirty="0" smtClean="0"/>
              <a:t>拥塞控制算法</a:t>
            </a:r>
            <a:endParaRPr lang="en-US" altLang="zh-CN" sz="28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慢开始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(slow-start)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拥塞避免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(congestion avoidance)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快重传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(fast retransmit)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快恢复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(fast recovery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822825" y="764704"/>
          <a:ext cx="4321175" cy="5203825"/>
        </p:xfrm>
        <a:graphic>
          <a:graphicData uri="http://schemas.openxmlformats.org/presentationml/2006/ole">
            <p:oleObj spid="_x0000_s1026" name="Visio" r:id="rId4" imgW="3605518" imgH="4340247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28084" y="562524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 Tahoe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版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5516" y="836712"/>
            <a:ext cx="522058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4.1 </a:t>
            </a:r>
            <a:r>
              <a:rPr lang="zh-CN" altLang="en-US" sz="2400" dirty="0" smtClean="0"/>
              <a:t>慢开始：状态描述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进入：设置拥塞窗口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, 2, 4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10 MSS</a:t>
            </a: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运行：每次收到一个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+= 1 MSS</a:t>
            </a: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在理想情况下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，若每个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都没有延迟，</a:t>
            </a:r>
            <a:r>
              <a:rPr lang="zh-CN" altLang="zh-CN" sz="2000" b="0" dirty="0" smtClean="0"/>
              <a:t>则</a:t>
            </a:r>
            <a:r>
              <a:rPr lang="zh-CN" altLang="en-US" sz="2000" b="0" dirty="0" smtClean="0"/>
              <a:t>在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每个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RTT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之后，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相当于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*= 2 MSS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当拥塞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事件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发生：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执行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快重传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设置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SST =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进入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新的慢开始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Tahoe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或进入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快恢复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(TCP Reno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接收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方的通知窗口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rwnd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rwnd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，继续传输数据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000" b="0" dirty="0" smtClean="0">
                <a:latin typeface="Times New Roman" pitchFamily="18" charset="0"/>
                <a:cs typeface="Times New Roman" pitchFamily="18" charset="0"/>
              </a:rPr>
              <a:t>阈值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SST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，执行拥塞避免算法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64080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 smtClean="0"/>
              <a:t>https://en.wikipedia.org/wiki/TCP_congestion_control</a:t>
            </a:r>
            <a:endParaRPr lang="zh-CN" altLang="en-US" b="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292080" y="944724"/>
          <a:ext cx="3992697" cy="4808252"/>
        </p:xfrm>
        <a:graphic>
          <a:graphicData uri="http://schemas.openxmlformats.org/presentationml/2006/ole">
            <p:oleObj spid="_x0000_s2051" name="Visio" r:id="rId4" imgW="3605518" imgH="4340247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6116" y="54092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 Tahoe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4825231" cy="186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4.1 </a:t>
            </a:r>
            <a:r>
              <a:rPr lang="zh-CN" altLang="en-US" sz="2400" dirty="0" smtClean="0"/>
              <a:t>慢开始：理想情况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运行：每次收到一个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+= 1 MSS</a:t>
            </a: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在理想情况下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，若每个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都没有延迟，</a:t>
            </a:r>
            <a:r>
              <a:rPr lang="zh-CN" altLang="zh-CN" b="0" dirty="0" smtClean="0"/>
              <a:t>则</a:t>
            </a:r>
            <a:r>
              <a:rPr lang="zh-CN" altLang="en-US" b="0" dirty="0" smtClean="0"/>
              <a:t>在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每个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RTT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之后，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相当于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*= 2 MSS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708920"/>
            <a:ext cx="4172394" cy="319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904148" y="5625244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理想情况下：每个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都没有延迟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594928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cwnd</a:t>
            </a:r>
            <a:r>
              <a:rPr lang="en-US" altLang="zh-CN" dirty="0" smtClean="0"/>
              <a:t>(</a:t>
            </a:r>
            <a:r>
              <a:rPr lang="zh-CN" altLang="en-US" dirty="0" smtClean="0"/>
              <a:t>理想情况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delack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00FF"/>
                </a:solidFill>
              </a:rPr>
              <a:t>部分</a:t>
            </a:r>
            <a:r>
              <a:rPr lang="en-US" altLang="zh-CN" dirty="0" err="1" smtClean="0">
                <a:solidFill>
                  <a:srgbClr val="0000FF"/>
                </a:solidFill>
              </a:rPr>
              <a:t>ACK</a:t>
            </a:r>
            <a:r>
              <a:rPr lang="zh-CN" altLang="en-US" dirty="0" smtClean="0">
                <a:solidFill>
                  <a:srgbClr val="0000FF"/>
                </a:solidFill>
              </a:rPr>
              <a:t>有延迟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944724"/>
            <a:ext cx="2543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79512" y="6453336"/>
            <a:ext cx="601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/>
              <a:t>摘自</a:t>
            </a:r>
            <a:r>
              <a:rPr lang="en-US" altLang="zh-CN" sz="1400" b="0" dirty="0" smtClean="0"/>
              <a:t>W. Richard Stevens. TCP/IP Illustrated Vol</a:t>
            </a:r>
            <a:r>
              <a:rPr lang="en-US" altLang="zh-CN" sz="1400" b="0" dirty="0" smtClean="0"/>
              <a:t>. 2</a:t>
            </a:r>
            <a:r>
              <a:rPr lang="en-US" altLang="zh-CN" sz="1400" b="0" dirty="0" smtClean="0"/>
              <a:t>, Page </a:t>
            </a:r>
            <a:r>
              <a:rPr lang="en-US" altLang="zh-CN" sz="1400" b="0" dirty="0" smtClean="0"/>
              <a:t>734, Fig. 16-2</a:t>
            </a:r>
            <a:endParaRPr lang="zh-CN" altLang="en-US" sz="14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5516" y="836712"/>
            <a:ext cx="5076564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4.2 </a:t>
            </a:r>
            <a:r>
              <a:rPr lang="zh-CN" altLang="en-US" sz="2400" dirty="0" smtClean="0"/>
              <a:t>拥塞</a:t>
            </a:r>
            <a:r>
              <a:rPr lang="zh-CN" altLang="en-US" sz="2400" dirty="0" smtClean="0"/>
              <a:t>避免 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慢开始过程中，若</a:t>
            </a:r>
            <a:r>
              <a:rPr lang="en-US" altLang="zh-CN" sz="2000" b="0" dirty="0" err="1" smtClean="0"/>
              <a:t>cwnd</a:t>
            </a:r>
            <a:r>
              <a:rPr lang="en-US" altLang="zh-CN" sz="2000" b="0" dirty="0" smtClean="0"/>
              <a:t> &gt;= </a:t>
            </a:r>
            <a:r>
              <a:rPr lang="zh-CN" altLang="zh-CN" sz="2000" b="0" dirty="0" smtClean="0"/>
              <a:t>阈值</a:t>
            </a:r>
            <a:r>
              <a:rPr lang="en-US" altLang="zh-CN" sz="2000" b="0" dirty="0" smtClean="0"/>
              <a:t>SST</a:t>
            </a:r>
            <a:r>
              <a:rPr lang="zh-CN" altLang="zh-CN" sz="2000" b="0" dirty="0" smtClean="0"/>
              <a:t>，执行拥塞避免</a:t>
            </a:r>
            <a:r>
              <a:rPr lang="zh-CN" altLang="zh-CN" sz="2000" b="0" dirty="0" smtClean="0"/>
              <a:t>算法</a:t>
            </a:r>
            <a:endParaRPr lang="en-US" altLang="zh-CN" sz="2000" b="0" dirty="0" smtClean="0"/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/>
              <a:t>每收到一个新的</a:t>
            </a:r>
            <a:r>
              <a:rPr lang="en-US" altLang="zh-CN" sz="2000" b="0" dirty="0" err="1" smtClean="0"/>
              <a:t>ACK</a:t>
            </a:r>
            <a:r>
              <a:rPr lang="zh-CN" altLang="en-US" sz="2000" b="0" dirty="0" smtClean="0"/>
              <a:t>，将</a:t>
            </a:r>
            <a:r>
              <a:rPr lang="en-US" altLang="zh-CN" sz="2000" b="0" dirty="0" err="1" smtClean="0"/>
              <a:t>CWND</a:t>
            </a:r>
            <a:r>
              <a:rPr lang="en-US" altLang="zh-CN" sz="2000" b="0" dirty="0" smtClean="0"/>
              <a:t> += </a:t>
            </a:r>
            <a:r>
              <a:rPr lang="en-US" altLang="zh-CN" sz="2000" b="0" dirty="0" smtClean="0"/>
              <a:t>MSS / </a:t>
            </a:r>
            <a:r>
              <a:rPr lang="en-US" altLang="zh-CN" sz="2000" b="0" dirty="0" err="1" smtClean="0"/>
              <a:t>CWND</a:t>
            </a:r>
            <a:r>
              <a:rPr lang="en-US" altLang="zh-CN" sz="2000" b="0" dirty="0" smtClean="0"/>
              <a:t>.</a:t>
            </a:r>
          </a:p>
          <a:p>
            <a:pPr marL="63720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在理想情况下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，若每个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都没有延迟，</a:t>
            </a:r>
            <a:r>
              <a:rPr lang="zh-CN" altLang="zh-CN" sz="2000" b="0" dirty="0" smtClean="0"/>
              <a:t>则</a:t>
            </a:r>
            <a:r>
              <a:rPr lang="zh-CN" altLang="en-US" sz="2000" b="0" dirty="0" smtClean="0"/>
              <a:t>在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每个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RTT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之后，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相当于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+= 1 MSS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516" y="64080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 smtClean="0"/>
              <a:t>https://en.wikipedia.org/wiki/TCP_congestion_control</a:t>
            </a:r>
            <a:endParaRPr lang="zh-CN" altLang="en-US" b="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292080" y="944724"/>
          <a:ext cx="3992697" cy="4808252"/>
        </p:xfrm>
        <a:graphic>
          <a:graphicData uri="http://schemas.openxmlformats.org/presentationml/2006/ole">
            <p:oleObj spid="_x0000_s4098" name="Visio" r:id="rId4" imgW="3605518" imgH="4340247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72100" y="54092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 Tahoe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版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5516" y="836712"/>
            <a:ext cx="3564396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4.3 </a:t>
            </a:r>
            <a:r>
              <a:rPr lang="zh-CN" altLang="en-US" sz="2400" dirty="0" smtClean="0"/>
              <a:t>快重传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当发送方接收到重复的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时，立即重传丢失的报文段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M3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，而不必等到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M3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的重传定时器超时才重传。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TCP Tahoe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版和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TCP Reno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版都支持快重传</a:t>
            </a:r>
            <a:endParaRPr lang="zh-CN" altLang="en-US" sz="20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516" y="64080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https://en.wikipedia.org/wiki/TCP_congestion_control#Fast_retransmit</a:t>
            </a:r>
            <a:endParaRPr lang="zh-CN" altLang="en-US" b="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5916" y="1016732"/>
            <a:ext cx="5182191" cy="467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24123</TotalTime>
  <Words>863</Words>
  <Application>Microsoft Office PowerPoint</Application>
  <PresentationFormat>全屏显示(4:3)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回顾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1513</cp:revision>
  <dcterms:created xsi:type="dcterms:W3CDTF">2014-05-03T04:50:23Z</dcterms:created>
  <dcterms:modified xsi:type="dcterms:W3CDTF">2019-03-09T07:57:44Z</dcterms:modified>
</cp:coreProperties>
</file>