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8"/>
  </p:notesMasterIdLst>
  <p:handoutMasterIdLst>
    <p:handoutMasterId r:id="rId19"/>
  </p:handoutMasterIdLst>
  <p:sldIdLst>
    <p:sldId id="306" r:id="rId2"/>
    <p:sldId id="310" r:id="rId3"/>
    <p:sldId id="311" r:id="rId4"/>
    <p:sldId id="312" r:id="rId5"/>
    <p:sldId id="313" r:id="rId6"/>
    <p:sldId id="314" r:id="rId7"/>
    <p:sldId id="322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2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FF3399"/>
    <a:srgbClr val="000000"/>
    <a:srgbClr val="00CC00"/>
    <a:srgbClr val="2103D5"/>
    <a:srgbClr val="B3FBFF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2019-3-9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2019-3-9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10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11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12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13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14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15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16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9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2019-3-9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2019-3-9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2019-3-9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2019-3-9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2019-3-9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2019-3-9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2019-3-9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2019-3-9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2019-3-9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2019-3-9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2019-3-9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 smtClean="0"/>
              <a:t>第</a:t>
            </a:r>
            <a:r>
              <a:rPr lang="en-US" altLang="zh-CN" sz="3600" dirty="0" smtClean="0"/>
              <a:t>4 </a:t>
            </a:r>
            <a:r>
              <a:rPr lang="zh-CN" altLang="en-US" sz="3600" dirty="0"/>
              <a:t>章 </a:t>
            </a:r>
            <a:r>
              <a:rPr lang="zh-CN" altLang="en-US" sz="3600" dirty="0" smtClean="0"/>
              <a:t>网络层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4.1 </a:t>
            </a:r>
            <a:r>
              <a:rPr lang="zh-CN" altLang="en-US" sz="2800" dirty="0" smtClean="0">
                <a:solidFill>
                  <a:srgbClr val="0000FF"/>
                </a:solidFill>
              </a:rPr>
              <a:t>网络层</a:t>
            </a:r>
            <a:r>
              <a:rPr lang="en-US" altLang="zh-CN" sz="2800" dirty="0" smtClean="0">
                <a:solidFill>
                  <a:srgbClr val="0000FF"/>
                </a:solidFill>
              </a:rPr>
              <a:t>~</a:t>
            </a:r>
            <a:r>
              <a:rPr lang="zh-CN" altLang="en-US" sz="2800" dirty="0" smtClean="0">
                <a:solidFill>
                  <a:srgbClr val="0000FF"/>
                </a:solidFill>
              </a:rPr>
              <a:t>简介和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IPv4</a:t>
            </a:r>
            <a:r>
              <a:rPr lang="zh-CN" altLang="en-US" sz="2800" dirty="0" smtClean="0">
                <a:solidFill>
                  <a:srgbClr val="0000FF"/>
                </a:solidFill>
              </a:rPr>
              <a:t>地址</a:t>
            </a:r>
            <a:endParaRPr lang="zh-CN" alt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网际协议 </a:t>
            </a:r>
            <a:r>
              <a:rPr lang="en-US" altLang="zh-CN" sz="2000" b="0" dirty="0" smtClean="0"/>
              <a:t>IP</a:t>
            </a:r>
            <a:r>
              <a:rPr lang="zh-CN" altLang="en-US" sz="2000" b="0" dirty="0" smtClean="0"/>
              <a:t>所在层次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err="1" smtClean="0"/>
              <a:t>IPv4</a:t>
            </a:r>
            <a:r>
              <a:rPr lang="zh-CN" altLang="en-US" sz="2000" b="0" dirty="0" smtClean="0"/>
              <a:t>协议的演变与</a:t>
            </a:r>
            <a:r>
              <a:rPr lang="zh-CN" altLang="en-US" sz="2000" b="0" dirty="0" smtClean="0"/>
              <a:t>发展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err="1" smtClean="0"/>
              <a:t>IPv4</a:t>
            </a:r>
            <a:r>
              <a:rPr lang="zh-CN" altLang="en-US" sz="2000" b="0" dirty="0" smtClean="0"/>
              <a:t>协议的主要特点</a:t>
            </a:r>
            <a:endParaRPr lang="zh-CN" altLang="en-US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err="1" smtClean="0"/>
              <a:t>IPv4</a:t>
            </a:r>
            <a:r>
              <a:rPr lang="zh-CN" altLang="en-US" sz="2000" b="0" dirty="0" smtClean="0"/>
              <a:t>地址：历史进程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err="1" smtClean="0"/>
              <a:t>IPv4</a:t>
            </a:r>
            <a:r>
              <a:rPr lang="zh-CN" altLang="en-US" sz="2000" b="0" dirty="0" smtClean="0"/>
              <a:t>地址模型：网络号</a:t>
            </a:r>
            <a:r>
              <a:rPr lang="en-US" altLang="zh-CN" sz="2000" b="0" dirty="0" smtClean="0"/>
              <a:t>, </a:t>
            </a:r>
            <a:r>
              <a:rPr lang="zh-CN" altLang="en-US" sz="2000" b="0" dirty="0" smtClean="0"/>
              <a:t>主机</a:t>
            </a:r>
            <a:r>
              <a:rPr lang="zh-CN" altLang="en-US" sz="2000" b="0" dirty="0" smtClean="0"/>
              <a:t>号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标准分类</a:t>
            </a:r>
            <a:r>
              <a:rPr lang="en-US" altLang="zh-CN" sz="2000" b="0" dirty="0" err="1" smtClean="0"/>
              <a:t>IPv4</a:t>
            </a:r>
            <a:r>
              <a:rPr lang="zh-CN" altLang="en-US" sz="2000" b="0" dirty="0" smtClean="0"/>
              <a:t>地址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特殊的</a:t>
            </a:r>
            <a:r>
              <a:rPr lang="en-US" altLang="zh-CN" sz="2000" b="0" dirty="0" smtClean="0"/>
              <a:t>IP</a:t>
            </a:r>
            <a:r>
              <a:rPr lang="zh-CN" altLang="en-US" sz="2000" b="0" dirty="0" smtClean="0"/>
              <a:t>地址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smtClean="0"/>
              <a:t>IP</a:t>
            </a:r>
            <a:r>
              <a:rPr lang="zh-CN" altLang="en-US" sz="2000" b="0" dirty="0" smtClean="0"/>
              <a:t>地址特点小结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smtClean="0"/>
              <a:t>IP</a:t>
            </a:r>
            <a:r>
              <a:rPr lang="zh-CN" altLang="en-US" sz="2000" b="0" dirty="0" smtClean="0"/>
              <a:t>地址与硬件地址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问题</a:t>
            </a:r>
            <a:endParaRPr lang="zh-CN" alt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7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特殊的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</a:t>
            </a:r>
            <a:endParaRPr lang="en-US" altLang="zh-CN" sz="2800" dirty="0" smtClean="0"/>
          </a:p>
        </p:txBody>
      </p:sp>
      <p:graphicFrame>
        <p:nvGraphicFramePr>
          <p:cNvPr id="4" name="内容占位符 2"/>
          <p:cNvGraphicFramePr>
            <a:graphicFrameLocks/>
          </p:cNvGraphicFramePr>
          <p:nvPr/>
        </p:nvGraphicFramePr>
        <p:xfrm>
          <a:off x="431540" y="1592796"/>
          <a:ext cx="8424937" cy="3816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071"/>
                <a:gridCol w="1592114"/>
                <a:gridCol w="1194086"/>
                <a:gridCol w="1326762"/>
                <a:gridCol w="3316904"/>
              </a:tblGrid>
              <a:tr h="7632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网络号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主机号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源地址</a:t>
                      </a:r>
                      <a:endParaRPr lang="en-US" altLang="zh-CN" sz="1600" b="1" kern="1200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使用</a:t>
                      </a:r>
                      <a:endParaRPr lang="zh-CN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目的地址</a:t>
                      </a:r>
                      <a:endParaRPr lang="en-US" altLang="zh-CN" sz="1600" b="1" kern="1200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使用</a:t>
                      </a:r>
                      <a:endParaRPr lang="zh-CN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含义</a:t>
                      </a:r>
                      <a:endParaRPr lang="zh-CN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endParaRPr lang="zh-CN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endParaRPr lang="zh-CN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可以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不可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在本网络上的本主机（</a:t>
                      </a: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见</a:t>
                      </a:r>
                      <a:r>
                        <a:rPr lang="en-US" alt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6.6 </a:t>
                      </a: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节</a:t>
                      </a:r>
                      <a:r>
                        <a:rPr lang="en-US" alt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DHCP </a:t>
                      </a: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协议</a:t>
                      </a: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endParaRPr lang="zh-CN" sz="1600" b="1" kern="120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host-id</a:t>
                      </a:r>
                      <a:endParaRPr lang="zh-CN" sz="1600" b="1" kern="120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可以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不可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在本网络上的某台</a:t>
                      </a: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主机</a:t>
                      </a:r>
                      <a:r>
                        <a:rPr lang="en-US" alt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host-id</a:t>
                      </a:r>
                      <a:endParaRPr lang="zh-CN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全</a:t>
                      </a:r>
                      <a:r>
                        <a:rPr lang="en-US" alt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zh-CN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全</a:t>
                      </a:r>
                      <a:r>
                        <a:rPr lang="en-US" alt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zh-CN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不可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可以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只在本网络上进行广播（各路由器均不转发）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net-id</a:t>
                      </a:r>
                      <a:endParaRPr lang="zh-CN" sz="1600" b="1" kern="120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全</a:t>
                      </a:r>
                      <a:r>
                        <a:rPr lang="en-US" alt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zh-CN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不可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可以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对</a:t>
                      </a:r>
                      <a:r>
                        <a:rPr lang="en-US" alt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net-id </a:t>
                      </a: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上</a:t>
                      </a: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的所有主机进行广播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127</a:t>
                      </a:r>
                      <a:endParaRPr lang="zh-CN" sz="1600" b="1" kern="1200">
                        <a:solidFill>
                          <a:schemeClr val="tx2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非</a:t>
                      </a: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全</a:t>
                      </a:r>
                      <a:r>
                        <a:rPr lang="en-US" alt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0 </a:t>
                      </a: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或全</a:t>
                      </a:r>
                      <a:r>
                        <a:rPr lang="en-US" alt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1 </a:t>
                      </a:r>
                      <a:r>
                        <a:rPr lang="zh-CN" sz="16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的</a:t>
                      </a: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任何数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可以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可以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用作本地软件环回测试之用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7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特殊的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</a:t>
            </a:r>
            <a:endParaRPr lang="en-US" altLang="zh-CN" sz="28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3708" y="1916832"/>
          <a:ext cx="4824413" cy="2389189"/>
        </p:xfrm>
        <a:graphic>
          <a:graphicData uri="http://schemas.openxmlformats.org/drawingml/2006/table">
            <a:tbl>
              <a:tblPr/>
              <a:tblGrid>
                <a:gridCol w="751726"/>
                <a:gridCol w="2657214"/>
                <a:gridCol w="1415473"/>
              </a:tblGrid>
              <a:tr h="5487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类别</a:t>
                      </a:r>
                      <a:endParaRPr lang="zh-CN" sz="1800" b="1" kern="100" dirty="0">
                        <a:solidFill>
                          <a:schemeClr val="tx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网络号</a:t>
                      </a: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总 数</a:t>
                      </a: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6657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605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6258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B</a:t>
                      </a:r>
                      <a:endParaRPr lang="zh-CN" sz="18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172.16 ~ 172.31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605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16</a:t>
                      </a:r>
                      <a:endParaRPr lang="zh-CN" sz="18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5487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C</a:t>
                      </a:r>
                      <a:endParaRPr lang="zh-CN" sz="18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192.168.0 ~ 192.168.255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605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256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3671900" y="4617132"/>
            <a:ext cx="2700300" cy="684076"/>
          </a:xfrm>
          <a:prstGeom prst="wedgeRoundRectCallout">
            <a:avLst>
              <a:gd name="adj1" fmla="val -38275"/>
              <a:gd name="adj2" fmla="val -86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专用网络使用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524" y="800708"/>
            <a:ext cx="8209607" cy="364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8. 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地址特点小结</a:t>
            </a:r>
            <a:endParaRPr lang="en-US" altLang="zh-CN" sz="28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dirty="0" smtClean="0"/>
              <a:t>IP </a:t>
            </a:r>
            <a:r>
              <a:rPr lang="zh-CN" altLang="en-US" sz="2400" dirty="0" smtClean="0"/>
              <a:t>地址是一种分等级的地址结构。分两个等级的好处</a:t>
            </a:r>
            <a:r>
              <a:rPr lang="zh-CN" altLang="en-US" sz="2400" dirty="0" smtClean="0"/>
              <a:t>是</a:t>
            </a:r>
            <a:endParaRPr lang="zh-CN" alt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地址管理机构在分配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地址时只分配网络号，而剩下的主机号则由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得到该网络号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的单位自行分配。这样就方便了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管理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路由器仅根据目的主机所连接的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网络号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来转发分组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（而不考虑目的主机号），这样就可以使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路由表中的项目数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大幅度减少，从而减小了路由表所占的存储空间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95288" y="6505575"/>
            <a:ext cx="4752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/>
              <a:t>摘自谢希仁</a:t>
            </a:r>
            <a:r>
              <a:rPr lang="en-US" altLang="zh-CN" sz="1400" dirty="0"/>
              <a:t>.</a:t>
            </a:r>
            <a:r>
              <a:rPr lang="zh-CN" altLang="en-US" sz="1400" dirty="0"/>
              <a:t>计算机网络 课件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524" y="800708"/>
            <a:ext cx="8209607" cy="408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8. IP</a:t>
            </a:r>
            <a:r>
              <a:rPr lang="zh-CN" altLang="en-US" sz="2800" dirty="0" smtClean="0"/>
              <a:t>地址特点小结</a:t>
            </a:r>
            <a:endParaRPr lang="en-US" altLang="zh-CN" sz="28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 smtClean="0"/>
              <a:t>实际上 </a:t>
            </a:r>
            <a:r>
              <a:rPr lang="en-US" altLang="zh-CN" sz="2400" dirty="0" smtClean="0"/>
              <a:t>IP </a:t>
            </a:r>
            <a:r>
              <a:rPr lang="zh-CN" altLang="en-US" sz="2400" dirty="0" smtClean="0"/>
              <a:t>地址是标志一个主机（或路由器）和一条链路的接口</a:t>
            </a:r>
            <a:endParaRPr lang="en-US" altLang="zh-CN" sz="2400" dirty="0" smtClean="0"/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当一个主机同时连接到两个网络上时，该主机就必须同时具有两个相应的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地址，其网络号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net-id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必须是不同的。这种主机称为多归属主机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multihomed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host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由于一个路由器至少应当连接到两个网络（这样它才能将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数据报从一个网络转发到另一个网络），因此一个路由器至少应当有两个不同的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95288" y="6505575"/>
            <a:ext cx="4752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/>
              <a:t>摘自谢希仁</a:t>
            </a:r>
            <a:r>
              <a:rPr lang="en-US" altLang="zh-CN" sz="1400" dirty="0"/>
              <a:t>.</a:t>
            </a:r>
            <a:r>
              <a:rPr lang="zh-CN" altLang="en-US" sz="1400" dirty="0"/>
              <a:t>计算机网络 课件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524" y="800708"/>
            <a:ext cx="8209607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8. IP</a:t>
            </a:r>
            <a:r>
              <a:rPr lang="zh-CN" altLang="en-US" sz="2800" dirty="0" smtClean="0"/>
              <a:t>地址特点小结</a:t>
            </a:r>
            <a:endParaRPr lang="en-US" altLang="zh-CN" sz="28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/>
              <a:t>用转发器或网桥连接起来的若干个局域网仍为一个网络，因此这些局域网都具有同样的网络号 </a:t>
            </a:r>
            <a:r>
              <a:rPr lang="en-US" altLang="zh-CN" sz="2400" b="0" dirty="0" smtClean="0"/>
              <a:t>net-id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/>
              <a:t>所有分配到网络号 </a:t>
            </a:r>
            <a:r>
              <a:rPr lang="en-US" altLang="zh-CN" sz="2400" b="0" dirty="0" smtClean="0"/>
              <a:t>net-id </a:t>
            </a:r>
            <a:r>
              <a:rPr lang="zh-CN" altLang="en-US" sz="2400" b="0" dirty="0" smtClean="0"/>
              <a:t>的网络，无论是范围很小的局域网，</a:t>
            </a:r>
            <a:r>
              <a:rPr lang="zh-CN" altLang="en-US" sz="2400" b="0" dirty="0" smtClean="0"/>
              <a:t>还是覆盖</a:t>
            </a:r>
            <a:r>
              <a:rPr lang="zh-CN" altLang="en-US" sz="2400" b="0" dirty="0" smtClean="0"/>
              <a:t>很大地理范围的广域网，都是平等的。</a:t>
            </a:r>
            <a:endParaRPr lang="en-US" altLang="zh-CN" sz="2400" b="0" dirty="0" smtClean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95288" y="6505575"/>
            <a:ext cx="4752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/>
              <a:t>摘自谢希仁</a:t>
            </a:r>
            <a:r>
              <a:rPr lang="en-US" altLang="zh-CN" sz="1400" dirty="0"/>
              <a:t>.</a:t>
            </a:r>
            <a:r>
              <a:rPr lang="zh-CN" altLang="en-US" sz="1400" dirty="0"/>
              <a:t>计算机网络 课件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524" y="800708"/>
            <a:ext cx="8460939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9. 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地址与硬件地址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/>
              <a:t>硬件地址（或物理地址）是数据链路层和物理层使用的地址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/>
              <a:t>如下图中的</a:t>
            </a:r>
            <a:r>
              <a:rPr lang="en-US" altLang="zh-CN" sz="2000" b="0" dirty="0" smtClean="0"/>
              <a:t>Ethernet II</a:t>
            </a:r>
            <a:r>
              <a:rPr lang="zh-CN" altLang="en-US" sz="2000" b="0" dirty="0" smtClean="0"/>
              <a:t>链路层标识的源</a:t>
            </a:r>
            <a:r>
              <a:rPr lang="en-US" altLang="zh-CN" sz="2000" b="0" dirty="0" smtClean="0"/>
              <a:t>MAC</a:t>
            </a:r>
            <a:r>
              <a:rPr lang="zh-CN" altLang="en-US" sz="2000" b="0" dirty="0" smtClean="0"/>
              <a:t>地址</a:t>
            </a:r>
            <a:r>
              <a:rPr lang="en-US" altLang="zh-CN" sz="2000" b="0" dirty="0" err="1" smtClean="0"/>
              <a:t>00:07:e9:53:87:d9</a:t>
            </a:r>
            <a:endParaRPr lang="zh-CN" altLang="en-US" sz="2000" b="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/>
              <a:t>IP </a:t>
            </a:r>
            <a:r>
              <a:rPr lang="zh-CN" altLang="en-US" sz="2000" b="0" dirty="0" smtClean="0"/>
              <a:t>地址是网络层和以上各层使用的地址，是一种逻辑地址（称 </a:t>
            </a:r>
            <a:r>
              <a:rPr lang="en-US" altLang="zh-CN" sz="2000" b="0" dirty="0" smtClean="0"/>
              <a:t>IP </a:t>
            </a:r>
            <a:r>
              <a:rPr lang="zh-CN" altLang="en-US" sz="2000" b="0" dirty="0" smtClean="0"/>
              <a:t>地址是逻辑地址是因为 </a:t>
            </a:r>
            <a:r>
              <a:rPr lang="en-US" altLang="zh-CN" sz="2000" b="0" dirty="0" smtClean="0"/>
              <a:t>IP </a:t>
            </a:r>
            <a:r>
              <a:rPr lang="zh-CN" altLang="en-US" sz="2000" b="0" dirty="0" smtClean="0"/>
              <a:t>地址是用软件实现的）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/>
              <a:t>如下图中的</a:t>
            </a:r>
            <a:r>
              <a:rPr lang="en-US" altLang="zh-CN" sz="2000" b="0" dirty="0" smtClean="0"/>
              <a:t>Internet Protocol(IP</a:t>
            </a:r>
            <a:r>
              <a:rPr lang="zh-CN" altLang="en-US" sz="2000" b="0" dirty="0" smtClean="0"/>
              <a:t>协议</a:t>
            </a:r>
            <a:r>
              <a:rPr lang="en-US" altLang="zh-CN" sz="2000" b="0" dirty="0" smtClean="0"/>
              <a:t>)</a:t>
            </a:r>
            <a:r>
              <a:rPr lang="zh-CN" altLang="en-US" sz="2000" b="0" dirty="0" smtClean="0"/>
              <a:t>标识的源</a:t>
            </a:r>
            <a:r>
              <a:rPr lang="en-US" altLang="zh-CN" sz="2000" b="0" dirty="0" smtClean="0"/>
              <a:t>IP</a:t>
            </a:r>
            <a:r>
              <a:rPr lang="zh-CN" altLang="en-US" sz="2000" b="0" dirty="0" smtClean="0"/>
              <a:t>地址</a:t>
            </a:r>
            <a:r>
              <a:rPr lang="en-US" altLang="zh-CN" sz="2000" b="0" dirty="0" smtClean="0"/>
              <a:t>192.168.0.100</a:t>
            </a:r>
            <a:endParaRPr lang="zh-CN" altLang="en-US" sz="2000" b="0" dirty="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572" y="3681028"/>
            <a:ext cx="73723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524" y="800708"/>
            <a:ext cx="8460939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10. 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dirty="0" smtClean="0"/>
              <a:t>为什么所有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类网络的所有主机数为</a:t>
            </a:r>
            <a:r>
              <a:rPr lang="en-US" altLang="zh-CN" sz="2400" b="0" dirty="0" smtClean="0"/>
              <a:t>65534</a:t>
            </a:r>
            <a:r>
              <a:rPr lang="zh-CN" altLang="en-US" sz="2400" b="0" dirty="0" smtClean="0"/>
              <a:t>，而不是</a:t>
            </a:r>
            <a:r>
              <a:rPr lang="en-US" altLang="zh-CN" sz="2400" b="0" dirty="0" smtClean="0"/>
              <a:t>65536?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b="0" dirty="0" smtClean="0"/>
              <a:t>请查阅资料回答：</a:t>
            </a:r>
            <a:r>
              <a:rPr lang="en-US" altLang="zh-CN" sz="2400" b="0" dirty="0" smtClean="0"/>
              <a:t>198.18.0.0–198.19.255.255</a:t>
            </a:r>
            <a:r>
              <a:rPr lang="zh-CN" altLang="en-US" sz="2400" b="0" dirty="0" smtClean="0"/>
              <a:t>是何种用途的地址？</a:t>
            </a:r>
            <a:endParaRPr lang="en-US" altLang="zh-CN" sz="24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b="0" dirty="0" smtClean="0"/>
              <a:t>从一个</a:t>
            </a:r>
            <a:r>
              <a:rPr lang="en-US" altLang="zh-CN" sz="2400" b="0" dirty="0" smtClean="0"/>
              <a:t>IP</a:t>
            </a:r>
            <a:r>
              <a:rPr lang="zh-CN" altLang="en-US" sz="2400" b="0" dirty="0" smtClean="0"/>
              <a:t>地址划分出网络号、主机号的最终解释权在何种类型的设备上？</a:t>
            </a:r>
            <a:endParaRPr lang="en-US" altLang="zh-CN" sz="24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en-US" altLang="zh-CN" sz="24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en-US" altLang="zh-CN" sz="24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en-US" altLang="zh-CN" sz="24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zh-CN" altLang="zh-CN" sz="2400" b="0" dirty="0" smtClean="0"/>
          </a:p>
          <a:p>
            <a:pPr marL="457200" indent="-457200">
              <a:spcAft>
                <a:spcPts val="600"/>
              </a:spcAft>
            </a:pPr>
            <a:endParaRPr lang="en-US" altLang="zh-CN" sz="2400" dirty="0" smtClean="0"/>
          </a:p>
          <a:p>
            <a:pPr marL="457200" indent="-457200">
              <a:spcAft>
                <a:spcPts val="600"/>
              </a:spcAft>
            </a:pP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252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000" dirty="0" smtClean="0"/>
              <a:t>网际协议 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所在层次</a:t>
            </a:r>
            <a:endParaRPr lang="en-US" altLang="zh-CN" sz="2000" dirty="0" smtClean="0"/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网际协议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TCP/IP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体系中两个最主要的协议之一。与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协议配套使用的还有三个协议：</a:t>
            </a: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地址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解析协议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ARP (Address Resolution Protocol)</a:t>
            </a: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网际控制报文协议 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ICMP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(Internet Control Message Protocol)</a:t>
            </a: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网际组管理协议 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IGMP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(Internet Group Management Protocol)</a:t>
            </a: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943708" y="3104964"/>
            <a:ext cx="4999199" cy="3208908"/>
            <a:chOff x="1442906" y="1412776"/>
            <a:chExt cx="6475015" cy="42164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511292" y="2806601"/>
              <a:ext cx="4406629" cy="147161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511292" y="1412776"/>
              <a:ext cx="4406629" cy="3408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511292" y="2265264"/>
              <a:ext cx="44066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黑体" pitchFamily="2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11292" y="2806601"/>
              <a:ext cx="4406629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黑体" pitchFamily="2" charset="-122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568502" y="1427064"/>
              <a:ext cx="2338243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>
                  <a:latin typeface="+mn-lt"/>
                  <a:ea typeface="黑体" pitchFamily="2" charset="-122"/>
                </a:rPr>
                <a:t>各种应用层协议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442906" y="4405214"/>
              <a:ext cx="1901708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r>
                <a:rPr kumimoji="1" lang="en-US" altLang="zh-CN" sz="2400">
                  <a:latin typeface="+mn-lt"/>
                  <a:ea typeface="黑体" pitchFamily="2" charset="-122"/>
                </a:rPr>
                <a:t>  </a:t>
              </a:r>
              <a:r>
                <a:rPr kumimoji="1" lang="zh-CN" altLang="en-US" sz="2400">
                  <a:latin typeface="+mn-lt"/>
                  <a:ea typeface="黑体" pitchFamily="2" charset="-122"/>
                </a:rPr>
                <a:t>网络接口层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006561" y="1812826"/>
              <a:ext cx="3276399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>
                  <a:latin typeface="+mn-lt"/>
                  <a:ea typeface="黑体" pitchFamily="2" charset="-122"/>
                </a:rPr>
                <a:t>(HTTP, FTP, SMTP </a:t>
              </a:r>
              <a:r>
                <a:rPr kumimoji="1" lang="zh-CN" altLang="zh-CN" sz="2400">
                  <a:latin typeface="+mn-lt"/>
                  <a:ea typeface="黑体" pitchFamily="2" charset="-122"/>
                </a:rPr>
                <a:t>等</a:t>
              </a:r>
              <a:r>
                <a:rPr kumimoji="1" lang="en-US" altLang="zh-CN" sz="2400">
                  <a:latin typeface="+mn-lt"/>
                  <a:ea typeface="黑体" pitchFamily="2" charset="-122"/>
                </a:rPr>
                <a:t>)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506529" y="4898926"/>
              <a:ext cx="4411392" cy="730250"/>
            </a:xfrm>
            <a:prstGeom prst="rect">
              <a:avLst/>
            </a:prstGeom>
            <a:solidFill>
              <a:srgbClr val="FFFFFF">
                <a:alpha val="49001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黑体" pitchFamily="2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952653" y="5027514"/>
              <a:ext cx="1415963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>
                  <a:latin typeface="+mn-lt"/>
                  <a:ea typeface="黑体" pitchFamily="2" charset="-122"/>
                </a:rPr>
                <a:t>物理硬件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966749" y="2292251"/>
              <a:ext cx="110800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>
                  <a:latin typeface="+mn-lt"/>
                  <a:ea typeface="黑体" pitchFamily="2" charset="-122"/>
                </a:rPr>
                <a:t>运输层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071708" y="2316064"/>
              <a:ext cx="1581053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>
                  <a:latin typeface="+mn-lt"/>
                  <a:ea typeface="黑体" pitchFamily="2" charset="-122"/>
                </a:rPr>
                <a:t>TCP, UDP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019134" y="1592164"/>
              <a:ext cx="110800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 dirty="0">
                  <a:latin typeface="+mn-lt"/>
                  <a:ea typeface="黑体" pitchFamily="2" charset="-122"/>
                </a:rPr>
                <a:t>应用层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603361" y="2852639"/>
              <a:ext cx="1050860" cy="3730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ICMP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584439" y="3327301"/>
              <a:ext cx="52225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867061" y="3814664"/>
              <a:ext cx="957203" cy="3730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ARP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514530" y="4333776"/>
              <a:ext cx="233824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>
                  <a:latin typeface="+mn-lt"/>
                  <a:ea typeface="黑体" pitchFamily="2" charset="-122"/>
                </a:rPr>
                <a:t>与各种网络接口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511292" y="4278214"/>
              <a:ext cx="4406629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734988" y="2265264"/>
              <a:ext cx="1684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黑体" pitchFamily="2" charset="-122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734988" y="2806601"/>
              <a:ext cx="1684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黑体" pitchFamily="2" charset="-122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765149" y="4275039"/>
              <a:ext cx="1654073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550913" y="2806601"/>
              <a:ext cx="0" cy="14716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704828" y="3089176"/>
              <a:ext cx="1723919" cy="83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网络层</a:t>
              </a:r>
            </a:p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（网际层）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705018" y="2852639"/>
              <a:ext cx="1049273" cy="3730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IGMP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1749275" y="1412776"/>
              <a:ext cx="16699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黑体" pitchFamily="2" charset="-122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719114" y="4821139"/>
              <a:ext cx="1700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en-US" altLang="zh-CN" sz="2400" dirty="0" err="1" smtClean="0"/>
              <a:t>IPv4</a:t>
            </a:r>
            <a:r>
              <a:rPr lang="zh-CN" altLang="en-US" sz="2400" dirty="0" smtClean="0"/>
              <a:t>协议的演变与</a:t>
            </a:r>
            <a:r>
              <a:rPr lang="zh-CN" altLang="en-US" sz="2400" dirty="0" smtClean="0"/>
              <a:t>发展</a:t>
            </a:r>
            <a:endParaRPr lang="en-US" altLang="zh-CN" sz="2400" dirty="0" smtClean="0"/>
          </a:p>
        </p:txBody>
      </p:sp>
      <p:graphicFrame>
        <p:nvGraphicFramePr>
          <p:cNvPr id="5121" name="Object 5"/>
          <p:cNvGraphicFramePr>
            <a:graphicFrameLocks noChangeAspect="1"/>
          </p:cNvGraphicFramePr>
          <p:nvPr/>
        </p:nvGraphicFramePr>
        <p:xfrm>
          <a:off x="287524" y="1232756"/>
          <a:ext cx="6264275" cy="5067300"/>
        </p:xfrm>
        <a:graphic>
          <a:graphicData uri="http://schemas.openxmlformats.org/presentationml/2006/ole">
            <p:oleObj spid="_x0000_s5121" name="Visio" r:id="rId4" imgW="7342605" imgH="5938628" progId="Visio.Drawing.11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6084168" y="872716"/>
            <a:ext cx="2808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规定：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zh-CN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分组格式、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zh-CN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地址标准分类</a:t>
            </a:r>
            <a:r>
              <a:rPr lang="zh-CN" altLang="en-US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分组交付方式</a:t>
            </a:r>
            <a:endParaRPr lang="en-US" altLang="zh-CN" b="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变化</a:t>
            </a: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zh-CN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地址处理方法、分组交付路由算法</a:t>
            </a:r>
            <a:r>
              <a:rPr lang="zh-CN" altLang="en-US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路由协议</a:t>
            </a:r>
            <a:endParaRPr lang="zh-CN" altLang="zh-CN" dirty="0" smtClean="0">
              <a:solidFill>
                <a:srgbClr val="19435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3. </a:t>
            </a:r>
            <a:r>
              <a:rPr lang="en-US" altLang="zh-CN" sz="2800" dirty="0" err="1" smtClean="0"/>
              <a:t>IPv4</a:t>
            </a:r>
            <a:r>
              <a:rPr lang="zh-CN" altLang="en-US" sz="2800" dirty="0" smtClean="0"/>
              <a:t>协议的主要</a:t>
            </a:r>
            <a:r>
              <a:rPr lang="zh-CN" altLang="en-US" sz="2800" dirty="0" smtClean="0"/>
              <a:t>特点</a:t>
            </a:r>
            <a:endParaRPr lang="en-US" altLang="zh-CN" sz="28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一种无连接、不可靠的分组传送服务协议（尽力而为服务）。</a:t>
            </a: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不维护分组发送后任何状态信息，每个分组传输相互独立</a:t>
            </a: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不保证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可靠性，即不保证：不丢失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按序等</a:t>
            </a:r>
            <a:endParaRPr lang="zh-CN" alt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的网络层通信协议</a:t>
            </a: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两个主机之间通信有条路径（由多个路由器和点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点链路组成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为传输层屏蔽了物理网络的差异。</a:t>
            </a: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掩盖各种不同物理网和协议差异性（实现异构互联）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3. </a:t>
            </a:r>
            <a:r>
              <a:rPr lang="en-US" altLang="zh-CN" sz="2800" dirty="0" err="1" smtClean="0"/>
              <a:t>IPv4</a:t>
            </a:r>
            <a:r>
              <a:rPr lang="zh-CN" altLang="en-US" sz="2800" dirty="0" smtClean="0"/>
              <a:t>协议的主要</a:t>
            </a:r>
            <a:r>
              <a:rPr lang="zh-CN" altLang="en-US" sz="2800" dirty="0" smtClean="0"/>
              <a:t>特点</a:t>
            </a:r>
            <a:endParaRPr lang="en-US" altLang="zh-CN" sz="2800" dirty="0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00808"/>
            <a:ext cx="62103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4653136"/>
            <a:ext cx="62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分组统一不同类型的（链路层）帧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4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IPv4</a:t>
            </a:r>
            <a:r>
              <a:rPr lang="zh-CN" altLang="en-US" sz="2800" dirty="0" smtClean="0"/>
              <a:t>地址：历史进程</a:t>
            </a:r>
            <a:endParaRPr lang="en-US" altLang="zh-CN" sz="2800" dirty="0" smtClean="0"/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467544" y="1412776"/>
          <a:ext cx="7777163" cy="2314575"/>
        </p:xfrm>
        <a:graphic>
          <a:graphicData uri="http://schemas.openxmlformats.org/presentationml/2006/ole">
            <p:oleObj spid="_x0000_s34818" name="Visio" r:id="rId4" imgW="5076835" imgH="1510597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3933056"/>
            <a:ext cx="86049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b="0" dirty="0" smtClean="0">
                <a:cs typeface="Times New Roman" pitchFamily="18" charset="0"/>
              </a:rPr>
              <a:t>1) IP </a:t>
            </a:r>
            <a:r>
              <a:rPr lang="zh-CN" altLang="en-US" b="0" dirty="0" smtClean="0">
                <a:cs typeface="Times New Roman" pitchFamily="18" charset="0"/>
              </a:rPr>
              <a:t>地址由</a:t>
            </a:r>
            <a:r>
              <a:rPr lang="zh-CN" altLang="zh-CN" b="0" dirty="0" smtClean="0">
                <a:cs typeface="Times New Roman" pitchFamily="18" charset="0"/>
              </a:rPr>
              <a:t>互联网名字和数字分配机构</a:t>
            </a:r>
            <a:r>
              <a:rPr lang="en-US" altLang="zh-CN" b="0" dirty="0" err="1" smtClean="0">
                <a:cs typeface="Times New Roman" pitchFamily="18" charset="0"/>
              </a:rPr>
              <a:t>ICANN</a:t>
            </a:r>
            <a:r>
              <a:rPr lang="en-US" altLang="zh-CN" b="0" dirty="0" smtClean="0">
                <a:cs typeface="Times New Roman" pitchFamily="18" charset="0"/>
              </a:rPr>
              <a:t> (Internet Corporation for Assigned Names and Numbers)</a:t>
            </a:r>
            <a:r>
              <a:rPr lang="zh-CN" altLang="en-US" b="0" dirty="0" smtClean="0">
                <a:cs typeface="Times New Roman" pitchFamily="18" charset="0"/>
              </a:rPr>
              <a:t>进行分配。 </a:t>
            </a:r>
          </a:p>
          <a:p>
            <a:pPr>
              <a:spcAft>
                <a:spcPts val="600"/>
              </a:spcAft>
            </a:pPr>
            <a:r>
              <a:rPr lang="en-US" altLang="zh-CN" b="0" dirty="0" smtClean="0">
                <a:cs typeface="Times New Roman" pitchFamily="18" charset="0"/>
              </a:rPr>
              <a:t>2) </a:t>
            </a:r>
            <a:r>
              <a:rPr lang="zh-CN" altLang="en-US" b="0" dirty="0" smtClean="0">
                <a:cs typeface="Times New Roman" pitchFamily="18" charset="0"/>
              </a:rPr>
              <a:t>标准分类</a:t>
            </a:r>
            <a:r>
              <a:rPr lang="zh-CN" altLang="en-US" b="0" dirty="0" smtClean="0">
                <a:cs typeface="Times New Roman" pitchFamily="18" charset="0"/>
              </a:rPr>
              <a:t>的 </a:t>
            </a:r>
            <a:r>
              <a:rPr lang="en-US" altLang="zh-CN" b="0" dirty="0" smtClean="0">
                <a:cs typeface="Times New Roman" pitchFamily="18" charset="0"/>
              </a:rPr>
              <a:t>IP </a:t>
            </a:r>
            <a:r>
              <a:rPr lang="zh-CN" altLang="en-US" b="0" dirty="0" smtClean="0">
                <a:cs typeface="Times New Roman" pitchFamily="18" charset="0"/>
              </a:rPr>
              <a:t>地址：最</a:t>
            </a:r>
            <a:r>
              <a:rPr lang="zh-CN" altLang="en-US" b="0" dirty="0" smtClean="0">
                <a:cs typeface="Times New Roman" pitchFamily="18" charset="0"/>
              </a:rPr>
              <a:t>基本的编址方法，在 </a:t>
            </a:r>
            <a:r>
              <a:rPr lang="en-US" altLang="zh-CN" b="0" dirty="0" smtClean="0">
                <a:cs typeface="Times New Roman" pitchFamily="18" charset="0"/>
              </a:rPr>
              <a:t>1981 </a:t>
            </a:r>
            <a:r>
              <a:rPr lang="zh-CN" altLang="en-US" b="0" dirty="0" smtClean="0">
                <a:cs typeface="Times New Roman" pitchFamily="18" charset="0"/>
              </a:rPr>
              <a:t>年就通过了相应的标准协议。</a:t>
            </a:r>
          </a:p>
          <a:p>
            <a:pPr>
              <a:spcAft>
                <a:spcPts val="600"/>
              </a:spcAft>
            </a:pPr>
            <a:r>
              <a:rPr lang="en-US" altLang="zh-CN" b="0" dirty="0" smtClean="0">
                <a:cs typeface="Times New Roman" pitchFamily="18" charset="0"/>
              </a:rPr>
              <a:t>3) </a:t>
            </a:r>
            <a:r>
              <a:rPr lang="zh-CN" altLang="en-US" b="0" dirty="0" smtClean="0">
                <a:cs typeface="Times New Roman" pitchFamily="18" charset="0"/>
              </a:rPr>
              <a:t>划分子网：对</a:t>
            </a:r>
            <a:r>
              <a:rPr lang="zh-CN" altLang="en-US" b="0" dirty="0" smtClean="0">
                <a:cs typeface="Times New Roman" pitchFamily="18" charset="0"/>
              </a:rPr>
              <a:t>最基本的编址方法的改进，其标准 </a:t>
            </a:r>
            <a:r>
              <a:rPr lang="en-US" altLang="zh-CN" b="0" dirty="0" smtClean="0">
                <a:cs typeface="Times New Roman" pitchFamily="18" charset="0"/>
              </a:rPr>
              <a:t>[</a:t>
            </a:r>
            <a:r>
              <a:rPr lang="en-US" altLang="zh-CN" b="0" dirty="0" err="1" smtClean="0">
                <a:cs typeface="Times New Roman" pitchFamily="18" charset="0"/>
              </a:rPr>
              <a:t>RFC</a:t>
            </a:r>
            <a:r>
              <a:rPr lang="en-US" altLang="zh-CN" b="0" dirty="0" smtClean="0">
                <a:cs typeface="Times New Roman" pitchFamily="18" charset="0"/>
              </a:rPr>
              <a:t> 950] </a:t>
            </a:r>
            <a:r>
              <a:rPr lang="zh-CN" altLang="en-US" b="0" dirty="0" smtClean="0">
                <a:cs typeface="Times New Roman" pitchFamily="18" charset="0"/>
              </a:rPr>
              <a:t>在 </a:t>
            </a:r>
            <a:r>
              <a:rPr lang="en-US" altLang="zh-CN" b="0" dirty="0" smtClean="0">
                <a:cs typeface="Times New Roman" pitchFamily="18" charset="0"/>
              </a:rPr>
              <a:t>1985 </a:t>
            </a:r>
            <a:r>
              <a:rPr lang="zh-CN" altLang="en-US" b="0" dirty="0" smtClean="0">
                <a:cs typeface="Times New Roman" pitchFamily="18" charset="0"/>
              </a:rPr>
              <a:t>年通过。</a:t>
            </a:r>
          </a:p>
          <a:p>
            <a:pPr>
              <a:spcAft>
                <a:spcPts val="600"/>
              </a:spcAft>
            </a:pPr>
            <a:r>
              <a:rPr lang="en-US" altLang="zh-CN" b="0" dirty="0" smtClean="0">
                <a:cs typeface="Times New Roman" pitchFamily="18" charset="0"/>
              </a:rPr>
              <a:t>4) </a:t>
            </a:r>
            <a:r>
              <a:rPr lang="zh-CN" altLang="en-US" b="0" dirty="0" smtClean="0">
                <a:cs typeface="Times New Roman" pitchFamily="18" charset="0"/>
              </a:rPr>
              <a:t>构成</a:t>
            </a:r>
            <a:r>
              <a:rPr lang="zh-CN" altLang="en-US" b="0" dirty="0" smtClean="0">
                <a:cs typeface="Times New Roman" pitchFamily="18" charset="0"/>
              </a:rPr>
              <a:t>超</a:t>
            </a:r>
            <a:r>
              <a:rPr lang="zh-CN" altLang="en-US" b="0" dirty="0" smtClean="0">
                <a:cs typeface="Times New Roman" pitchFamily="18" charset="0"/>
              </a:rPr>
              <a:t>网：比较</a:t>
            </a:r>
            <a:r>
              <a:rPr lang="zh-CN" altLang="en-US" b="0" dirty="0" smtClean="0">
                <a:cs typeface="Times New Roman" pitchFamily="18" charset="0"/>
              </a:rPr>
              <a:t>新的无分类编址方法。 </a:t>
            </a:r>
            <a:r>
              <a:rPr lang="en-US" altLang="zh-CN" b="0" dirty="0" smtClean="0">
                <a:cs typeface="Times New Roman" pitchFamily="18" charset="0"/>
              </a:rPr>
              <a:t>1993 </a:t>
            </a:r>
            <a:r>
              <a:rPr lang="zh-CN" altLang="en-US" b="0" dirty="0" smtClean="0">
                <a:cs typeface="Times New Roman" pitchFamily="18" charset="0"/>
              </a:rPr>
              <a:t>年提出后很快就得到推广应用。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7524" y="692696"/>
            <a:ext cx="4248472" cy="36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000" dirty="0" smtClean="0"/>
              <a:t>5</a:t>
            </a:r>
            <a:r>
              <a:rPr lang="en-US" altLang="zh-CN" sz="2000" dirty="0" smtClean="0"/>
              <a:t>. </a:t>
            </a:r>
            <a:r>
              <a:rPr lang="en-US" altLang="zh-CN" sz="2000" dirty="0" err="1" smtClean="0"/>
              <a:t>IPv4</a:t>
            </a:r>
            <a:r>
              <a:rPr lang="zh-CN" altLang="en-US" sz="2000" dirty="0" smtClean="0"/>
              <a:t>地址模型：网络号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主机号</a:t>
            </a:r>
            <a:endParaRPr lang="en-US" altLang="zh-CN" sz="20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地址划分为若干个固定类。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每一类地址都由两个固定长度的字段组成，其中一个字段是网络号 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net-id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，它标志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主机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或路由器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所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连接到的网络，而另一个字段则是主机号 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host-id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，它标志该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主机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或路由器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17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1700" b="0" dirty="0" smtClean="0">
                <a:latin typeface="Times New Roman" pitchFamily="18" charset="0"/>
                <a:cs typeface="Times New Roman" pitchFamily="18" charset="0"/>
              </a:rPr>
              <a:t>主机号在它前面的网络号所指明的网络范围内必须是唯一的。</a:t>
            </a:r>
            <a:endParaRPr lang="en-US" altLang="zh-CN" sz="17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1700" b="0" dirty="0" smtClean="0">
                <a:latin typeface="Times New Roman" pitchFamily="18" charset="0"/>
                <a:cs typeface="Times New Roman" pitchFamily="18" charset="0"/>
              </a:rPr>
              <a:t>由此可见，一个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zh-CN" altLang="zh-CN" sz="1700" b="0" dirty="0" smtClean="0">
                <a:latin typeface="Times New Roman" pitchFamily="18" charset="0"/>
                <a:cs typeface="Times New Roman" pitchFamily="18" charset="0"/>
              </a:rPr>
              <a:t>地址在整个互联网范围内是唯一的。</a:t>
            </a:r>
            <a:endParaRPr lang="zh-CN" altLang="en-US" sz="17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31540" y="4401108"/>
          <a:ext cx="403244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19"/>
                <a:gridCol w="1141264"/>
                <a:gridCol w="982027"/>
                <a:gridCol w="935339"/>
              </a:tblGrid>
              <a:tr h="32283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机器名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IPv4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网络号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主机号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主机</a:t>
                      </a:r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202.1.12.2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202.1.12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主机</a:t>
                      </a:r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202.1.12.3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202.1.12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路由器</a:t>
                      </a:r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202.1.12.1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202.1.12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/>
                        <a:t>路由器</a:t>
                      </a:r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192.22.1.1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192.22.1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主机</a:t>
                      </a:r>
                      <a:r>
                        <a:rPr lang="en-US" altLang="zh-CN" sz="1600" dirty="0" smtClean="0"/>
                        <a:t>4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192.22.1.2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192.22.1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004" y="692696"/>
            <a:ext cx="43910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标注 11"/>
          <p:cNvSpPr/>
          <p:nvPr/>
        </p:nvSpPr>
        <p:spPr>
          <a:xfrm>
            <a:off x="4283968" y="3356992"/>
            <a:ext cx="1512168" cy="90010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怎样从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IPv4</a:t>
            </a:r>
            <a:r>
              <a:rPr lang="zh-CN" altLang="en-US" sz="1600" dirty="0" smtClean="0">
                <a:solidFill>
                  <a:srgbClr val="FF0000"/>
                </a:solidFill>
              </a:rPr>
              <a:t>地址划分出网络号、主机号？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6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标准</a:t>
            </a:r>
            <a:r>
              <a:rPr lang="zh-CN" altLang="en-US" sz="2400" dirty="0" smtClean="0"/>
              <a:t>分类</a:t>
            </a:r>
            <a:r>
              <a:rPr lang="en-US" altLang="zh-CN" sz="2400" dirty="0" err="1" smtClean="0"/>
              <a:t>IPv4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</a:pP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地址长度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位，用点分十进制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x.x.x.x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x=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0~255</a:t>
            </a:r>
            <a:endParaRPr lang="en-US" altLang="zh-CN" dirty="0" smtClean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67544" y="1556792"/>
          <a:ext cx="8196315" cy="3060340"/>
        </p:xfrm>
        <a:graphic>
          <a:graphicData uri="http://schemas.openxmlformats.org/presentationml/2006/ole">
            <p:oleObj spid="_x0000_s35843" name="Visio" r:id="rId4" imgW="7000582" imgH="2608742" progId="Visio.Drawing.11">
              <p:embed/>
            </p:oleObj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16016" y="4581128"/>
          <a:ext cx="40324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19"/>
                <a:gridCol w="1141264"/>
                <a:gridCol w="982027"/>
                <a:gridCol w="935339"/>
              </a:tblGrid>
              <a:tr h="32283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机器名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IPv4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网络号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主机号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主机</a:t>
                      </a:r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202.1.12.2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202.1.12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路由器</a:t>
                      </a:r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202.1.12.1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202.1.12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/>
                        <a:t>路由器</a:t>
                      </a:r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192.22.1.1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192.22.1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主机</a:t>
                      </a:r>
                      <a:r>
                        <a:rPr lang="en-US" altLang="zh-CN" sz="1600" dirty="0" smtClean="0"/>
                        <a:t>4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192.22.1.2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192.22.1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6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标准</a:t>
            </a:r>
            <a:r>
              <a:rPr lang="zh-CN" altLang="en-US" sz="2800" dirty="0" smtClean="0"/>
              <a:t>分类</a:t>
            </a:r>
            <a:r>
              <a:rPr lang="en-US" altLang="zh-CN" sz="2800" dirty="0" err="1" smtClean="0"/>
              <a:t>IPv4</a:t>
            </a:r>
            <a:r>
              <a:rPr lang="zh-CN" altLang="en-US" sz="2800" dirty="0" smtClean="0"/>
              <a:t>地址</a:t>
            </a:r>
            <a:endParaRPr lang="en-US" altLang="zh-CN" sz="28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1880828"/>
          <a:ext cx="8713787" cy="3389309"/>
        </p:xfrm>
        <a:graphic>
          <a:graphicData uri="http://schemas.openxmlformats.org/drawingml/2006/table">
            <a:tbl>
              <a:tblPr/>
              <a:tblGrid>
                <a:gridCol w="977900"/>
                <a:gridCol w="746125"/>
                <a:gridCol w="977900"/>
                <a:gridCol w="977900"/>
                <a:gridCol w="979487"/>
                <a:gridCol w="977900"/>
                <a:gridCol w="977900"/>
                <a:gridCol w="1119188"/>
                <a:gridCol w="979487"/>
              </a:tblGrid>
              <a:tr h="4841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网络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类别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网络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标识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字节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网络地址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长度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主机地址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长度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最大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网络数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最大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主机数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适用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范围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仿宋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二进制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仿宋" pitchFamily="49" charset="-122"/>
                          <a:cs typeface="Times New Roman" panose="02020603050405020304" pitchFamily="18" charset="0"/>
                        </a:rPr>
                        <a:t>十进制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0xxxxxxx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 – 126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126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16,777,214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大型网络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10xxxxxx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128 – 191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16383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65534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中型网络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110xxxxx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192 – 223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2097 151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254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小型网络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1110xxxx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224 – 239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多播传送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11110xxx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240 - 247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保留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25882</TotalTime>
  <Words>1287</Words>
  <Application>Microsoft Office PowerPoint</Application>
  <PresentationFormat>全屏显示(4:3)</PresentationFormat>
  <Paragraphs>247</Paragraphs>
  <Slides>16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回顾</vt:lpstr>
      <vt:lpstr>Microsoft Office Visio 绘图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1576</cp:revision>
  <dcterms:created xsi:type="dcterms:W3CDTF">2014-05-03T04:50:23Z</dcterms:created>
  <dcterms:modified xsi:type="dcterms:W3CDTF">2019-03-10T13:23:17Z</dcterms:modified>
</cp:coreProperties>
</file>