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8" r:id="rId2"/>
    <p:sldId id="259" r:id="rId3"/>
    <p:sldId id="271" r:id="rId4"/>
    <p:sldId id="257" r:id="rId5"/>
    <p:sldId id="268" r:id="rId6"/>
    <p:sldId id="269" r:id="rId7"/>
    <p:sldId id="270" r:id="rId8"/>
    <p:sldId id="261" r:id="rId9"/>
    <p:sldId id="267" r:id="rId10"/>
    <p:sldId id="266" r:id="rId11"/>
    <p:sldId id="265" r:id="rId1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1" autoAdjust="0"/>
  </p:normalViewPr>
  <p:slideViewPr>
    <p:cSldViewPr>
      <p:cViewPr varScale="1">
        <p:scale>
          <a:sx n="59" d="100"/>
          <a:sy n="59" d="100"/>
        </p:scale>
        <p:origin x="142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1DC6265-7B7A-DDCB-EA10-EF405E0965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443680-CFAB-DB26-ECA3-E87C21881CA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8C1AEA4A-42A8-41E0-8998-3F827235EF21}" type="datetimeFigureOut">
              <a:rPr lang="zh-CN" altLang="en-US"/>
              <a:pPr>
                <a:defRPr/>
              </a:pPr>
              <a:t>2023/5/21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EE3137FE-FC58-499C-6795-71ED5A035A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6DBC2AFD-F3BD-C9B6-F4C2-0C4ECA8441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D14513-80F6-EE69-C016-1686EFD9C7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95162E-73F2-9868-6D92-C0E3764DF9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0BEC56A6-6220-492E-8456-03F8BFE3C6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28374AF3-4ED6-2DD1-3D53-E58C4259C9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96A48FE9-D24A-035A-0B2D-B5C94EE45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FA947068-20B3-FE72-AC40-BD48701EDF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6D05173-7FB5-48E4-86F9-08A9714CB99B}" type="slidenum">
              <a:rPr lang="zh-CN" altLang="en-US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341ED92A-AE15-7667-A65C-ACBB3412177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90A322-8E47-41D9-86B3-01600DAA68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632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5575" cy="11430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DD64FC-074B-9DCF-D0A9-B6702DB227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1A0FCF-A7E7-1D2F-ACFD-2857FE69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F2853C-B110-A266-467E-F4E408E6F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585BCA8-95E2-4693-A971-C48EB9B6EF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730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55BAFC-5D08-734E-47D1-8E5C4CF1D4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B73610-A079-E6C6-7305-6F04B928B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17681E-4869-4651-78A5-F4FF7F16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C7A9B5-5B09-4263-8A33-F6CD412BFF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706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38E746-6DF7-5F80-9B85-E957A32D66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55351A-EF4D-3DDC-0C9E-61B3BC2A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64A3EA-34FC-FE1F-C3E1-6E41DFB0D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4AE630-33EA-43E0-AF96-9236A57705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944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7E7DC16-5C6E-7884-8F41-6E39C03971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ABFF713-B612-EA2C-FB90-D108823A53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0529392-180B-AF1B-D627-15FC95407E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D9B824-4521-405F-89E4-87D8C1E1C2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817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>
            <a:extLst>
              <a:ext uri="{FF2B5EF4-FFF2-40B4-BE49-F238E27FC236}">
                <a16:creationId xmlns:a16="http://schemas.microsoft.com/office/drawing/2014/main" id="{35E189E0-8F9A-B21B-5704-2777DB66CBC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480175"/>
            <a:ext cx="2133600" cy="2921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 smtClean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9329BE23-97EA-4CA3-81BC-BF69E93367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72" name="Rectangle 48">
            <a:extLst>
              <a:ext uri="{FF2B5EF4-FFF2-40B4-BE49-F238E27FC236}">
                <a16:creationId xmlns:a16="http://schemas.microsoft.com/office/drawing/2014/main" id="{3298A58E-3420-445A-D947-15A0DD28E4B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5400" y="895350"/>
            <a:ext cx="9144000" cy="203200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1028" name="Picture 10" descr="logoc">
            <a:extLst>
              <a:ext uri="{FF2B5EF4-FFF2-40B4-BE49-F238E27FC236}">
                <a16:creationId xmlns:a16="http://schemas.microsoft.com/office/drawing/2014/main" id="{7F18075B-1013-A2FE-A797-DE6286DA5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738" y="112713"/>
            <a:ext cx="2278062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1">
            <a:extLst>
              <a:ext uri="{FF2B5EF4-FFF2-40B4-BE49-F238E27FC236}">
                <a16:creationId xmlns:a16="http://schemas.microsoft.com/office/drawing/2014/main" id="{FE9667A4-7531-4EC1-A7E7-21A45AE94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0"/>
            <a:ext cx="66706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FFFFCC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FFFFCC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FFFFCC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FFFFCC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1.emf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7.wmf"/><Relationship Id="rId11" Type="http://schemas.openxmlformats.org/officeDocument/2006/relationships/oleObject" Target="file:///C:\Users\szlunan\&#21313;&#20108;&#20116;&#25945;&#26448;&#30003;&#35831;\&#35745;&#31639;&#26426;&#32593;&#32476;&#23454;&#35757;&#19982;&#32534;&#31243;\&#31532;4&#31456;%20&#36335;&#30001;&#22120;&#19982;&#36335;&#30001;&#37197;&#32622;.docx!_1400567699\&#32472;&#22270;\~&#39029;-1\Sheet.1" TargetMode="External"/><Relationship Id="rId5" Type="http://schemas.openxmlformats.org/officeDocument/2006/relationships/image" Target="../media/image6.wmf"/><Relationship Id="rId10" Type="http://schemas.openxmlformats.org/officeDocument/2006/relationships/image" Target="../media/image10.emf"/><Relationship Id="rId4" Type="http://schemas.openxmlformats.org/officeDocument/2006/relationships/image" Target="../media/image5.wmf"/><Relationship Id="rId9" Type="http://schemas.openxmlformats.org/officeDocument/2006/relationships/oleObject" Target="file:///C:\Users\szlunan\&#21313;&#20108;&#20116;&#25945;&#26448;&#30003;&#35831;\&#35745;&#31639;&#26426;&#32593;&#32476;&#23454;&#35757;&#19982;&#32534;&#31243;\&#31532;4&#31456;%20&#36335;&#30001;&#22120;&#19982;&#36335;&#30001;&#37197;&#32622;.docx!_1400567699\&#32472;&#22270;\~&#39029;-1\Sheet.2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file:///C:\Users\szlunan\&#21313;&#20108;&#20116;&#25945;&#26448;&#30003;&#35831;\&#35745;&#31639;&#26426;&#32593;&#32476;&#23454;&#35757;&#19982;&#32534;&#31243;\&#31532;4&#31456;%20&#36335;&#30001;&#22120;&#19982;&#36335;&#30001;&#37197;&#32622;.docx!_1400567699\&#32472;&#22270;\~&#39029;-1\Sheet.2" TargetMode="External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11" Type="http://schemas.openxmlformats.org/officeDocument/2006/relationships/image" Target="../media/image11.emf"/><Relationship Id="rId5" Type="http://schemas.openxmlformats.org/officeDocument/2006/relationships/image" Target="../media/image7.wmf"/><Relationship Id="rId10" Type="http://schemas.openxmlformats.org/officeDocument/2006/relationships/oleObject" Target="file:///C:\Users\szlunan\&#21313;&#20108;&#20116;&#25945;&#26448;&#30003;&#35831;\&#35745;&#31639;&#26426;&#32593;&#32476;&#23454;&#35757;&#19982;&#32534;&#31243;\&#31532;4&#31456;%20&#36335;&#30001;&#22120;&#19982;&#36335;&#30001;&#37197;&#32622;.docx!_1400567699\&#32472;&#22270;\~&#39029;-1\Sheet.1" TargetMode="External"/><Relationship Id="rId4" Type="http://schemas.openxmlformats.org/officeDocument/2006/relationships/image" Target="../media/image6.wmf"/><Relationship Id="rId9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11" Type="http://schemas.openxmlformats.org/officeDocument/2006/relationships/oleObject" Target="file:///C:\Users\szlunan\&#21313;&#20108;&#20116;&#25945;&#26448;&#30003;&#35831;\&#35745;&#31639;&#26426;&#32593;&#32476;&#23454;&#35757;&#19982;&#32534;&#31243;\&#31532;4&#31456;%20&#36335;&#30001;&#22120;&#19982;&#36335;&#30001;&#37197;&#32622;.docx!_1400567699\&#32472;&#22270;\~&#39029;-1\Sheet.1" TargetMode="External"/><Relationship Id="rId5" Type="http://schemas.openxmlformats.org/officeDocument/2006/relationships/image" Target="../media/image6.wmf"/><Relationship Id="rId10" Type="http://schemas.openxmlformats.org/officeDocument/2006/relationships/image" Target="../media/image10.emf"/><Relationship Id="rId4" Type="http://schemas.openxmlformats.org/officeDocument/2006/relationships/image" Target="../media/image5.wmf"/><Relationship Id="rId9" Type="http://schemas.openxmlformats.org/officeDocument/2006/relationships/oleObject" Target="file:///C:\Users\szlunan\&#21313;&#20108;&#20116;&#25945;&#26448;&#30003;&#35831;\&#35745;&#31639;&#26426;&#32593;&#32476;&#23454;&#35757;&#19982;&#32534;&#31243;\&#31532;4&#31456;%20&#36335;&#30001;&#22120;&#19982;&#36335;&#30001;&#37197;&#32622;.docx!_1400567699\&#32472;&#22270;\~&#39029;-1\Sheet.2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id="{98D805E4-8487-82D2-E98C-82A216F53C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412875"/>
            <a:ext cx="7775575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40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实验五：</a:t>
            </a:r>
            <a:r>
              <a:rPr lang="en-US" altLang="zh-CN" sz="240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RIP</a:t>
            </a:r>
            <a:r>
              <a:rPr lang="zh-CN" altLang="en-US" sz="2400">
                <a:solidFill>
                  <a:srgbClr val="21597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协议与路由器配置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:a16="http://schemas.microsoft.com/office/drawing/2014/main" id="{1396D21C-C8D3-4588-40D9-C49EFBF7E1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9113" y="2205038"/>
            <a:ext cx="8229600" cy="4103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实验目的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000" b="0" dirty="0">
                <a:ea typeface="宋体" panose="02010600030101010101" pitchFamily="2" charset="-122"/>
              </a:rPr>
              <a:t>（</a:t>
            </a:r>
            <a:r>
              <a:rPr lang="en-US" altLang="zh-CN" sz="2000" b="0" dirty="0">
                <a:ea typeface="宋体" panose="02010600030101010101" pitchFamily="2" charset="-122"/>
              </a:rPr>
              <a:t>1</a:t>
            </a:r>
            <a:r>
              <a:rPr lang="zh-CN" altLang="en-US" sz="2000" b="0" dirty="0">
                <a:ea typeface="宋体" panose="02010600030101010101" pitchFamily="2" charset="-122"/>
              </a:rPr>
              <a:t>）掌握交换机和路由器的连接方法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000" b="0" dirty="0">
                <a:ea typeface="宋体" panose="02010600030101010101" pitchFamily="2" charset="-122"/>
              </a:rPr>
              <a:t>（</a:t>
            </a:r>
            <a:r>
              <a:rPr lang="en-US" altLang="zh-CN" sz="2000" b="0" dirty="0">
                <a:ea typeface="宋体" panose="02010600030101010101" pitchFamily="2" charset="-122"/>
              </a:rPr>
              <a:t>2</a:t>
            </a:r>
            <a:r>
              <a:rPr lang="zh-CN" altLang="en-US" sz="2000" b="0" dirty="0">
                <a:ea typeface="宋体" panose="02010600030101010101" pitchFamily="2" charset="-122"/>
              </a:rPr>
              <a:t>）掌握路由器常用配置命令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000" b="0" dirty="0">
                <a:ea typeface="宋体" panose="02010600030101010101" pitchFamily="2" charset="-122"/>
              </a:rPr>
              <a:t>（</a:t>
            </a:r>
            <a:r>
              <a:rPr lang="en-US" altLang="zh-CN" sz="2000" b="0" dirty="0">
                <a:ea typeface="宋体" panose="02010600030101010101" pitchFamily="2" charset="-122"/>
              </a:rPr>
              <a:t>3</a:t>
            </a:r>
            <a:r>
              <a:rPr lang="zh-CN" altLang="en-US" sz="2000" b="0" dirty="0">
                <a:ea typeface="宋体" panose="02010600030101010101" pitchFamily="2" charset="-122"/>
              </a:rPr>
              <a:t>）掌握静态路由</a:t>
            </a:r>
            <a:r>
              <a:rPr lang="en-US" altLang="zh-CN" sz="2000" b="0" dirty="0">
                <a:ea typeface="宋体" panose="02010600030101010101" pitchFamily="2" charset="-122"/>
              </a:rPr>
              <a:t>/RIP</a:t>
            </a:r>
            <a:r>
              <a:rPr lang="zh-CN" altLang="en-US" sz="2000" b="0" dirty="0">
                <a:ea typeface="宋体" panose="02010600030101010101" pitchFamily="2" charset="-122"/>
              </a:rPr>
              <a:t>路由配置方法</a:t>
            </a:r>
            <a:endParaRPr lang="en-US" altLang="zh-CN" sz="2000" b="0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实验环境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Quidway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AR2800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路由器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台、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S3900</a:t>
            </a:r>
            <a:r>
              <a:rPr lang="zh-CN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交换机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台，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机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若干</a:t>
            </a:r>
            <a:r>
              <a:rPr lang="zh-CN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个用于配置，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个用于测试），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Console</a:t>
            </a:r>
            <a:r>
              <a:rPr lang="zh-CN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线缆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条，双绞线若干。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地址指定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个（可使用私有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2000" b="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altLang="zh-CN" sz="2000" b="0" dirty="0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>
            <a:extLst>
              <a:ext uri="{FF2B5EF4-FFF2-40B4-BE49-F238E27FC236}">
                <a16:creationId xmlns:a16="http://schemas.microsoft.com/office/drawing/2014/main" id="{2E948241-1DD6-111F-0F86-E2CBDD9CA6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5288" y="1341438"/>
            <a:ext cx="4968875" cy="5111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操作步骤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配置交换机（创建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VLAN</a:t>
            </a:r>
            <a:r>
              <a:rPr lang="zh-CN" altLang="zh-CN" sz="16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1600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[Huawei]</a:t>
            </a:r>
            <a:r>
              <a:rPr lang="en-US" altLang="zh-CN" sz="16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sysn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SW</a:t>
            </a:r>
            <a:endParaRPr lang="zh-CN" altLang="zh-CN" sz="16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[SW]</a:t>
            </a:r>
            <a:r>
              <a:rPr lang="en-US" altLang="zh-CN" sz="16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vlan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2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[SW-vlan2]port e1/0/4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[SW-vlan2]port e1/0/6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[SW-vlan2]port e1/0/8</a:t>
            </a:r>
            <a:endParaRPr lang="zh-CN" altLang="zh-CN" sz="16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[SW]</a:t>
            </a:r>
            <a:r>
              <a:rPr lang="en-US" altLang="zh-CN" sz="16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vlan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3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[SW-vlan3]port e1/0/3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[SW-vlan3]port e1/0/5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[SW-vlan3]port e1/0/7</a:t>
            </a:r>
            <a:endParaRPr lang="zh-CN" altLang="zh-CN" sz="16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[SW]</a:t>
            </a:r>
            <a:r>
              <a:rPr lang="en-US" altLang="zh-CN" sz="16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disp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vlan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2</a:t>
            </a:r>
            <a:endParaRPr lang="zh-CN" altLang="zh-CN" sz="16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[SW]</a:t>
            </a:r>
            <a:r>
              <a:rPr lang="en-US" altLang="zh-CN" sz="16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disp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vlan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3</a:t>
            </a:r>
            <a:endParaRPr lang="zh-CN" altLang="zh-CN" sz="16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>
            <a:extLst>
              <a:ext uri="{FF2B5EF4-FFF2-40B4-BE49-F238E27FC236}">
                <a16:creationId xmlns:a16="http://schemas.microsoft.com/office/drawing/2014/main" id="{BBA4E083-35C0-1DF3-86E2-B74421E2A7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8313" y="1484313"/>
            <a:ext cx="8137525" cy="3095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操作步骤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测试网络连通性</a:t>
            </a: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（验证配置是否成功）</a:t>
            </a:r>
            <a:endParaRPr lang="zh-CN" altLang="zh-CN" sz="1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zh-CN" altLang="zh-CN" sz="18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）使用</a:t>
            </a:r>
            <a:r>
              <a:rPr lang="en-US" altLang="zh-CN" sz="18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display current-configuration</a:t>
            </a:r>
            <a:r>
              <a:rPr lang="zh-CN" altLang="zh-CN" sz="18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命令查看路由器当前配置信息。</a:t>
            </a:r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zh-CN" altLang="zh-CN" sz="18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）使用</a:t>
            </a:r>
            <a:r>
              <a:rPr lang="en-US" altLang="zh-CN" sz="18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display ip routing-table </a:t>
            </a:r>
            <a:r>
              <a:rPr lang="zh-CN" altLang="zh-CN" sz="18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查看路由器中路由配置信息。</a:t>
            </a:r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zh-CN" altLang="zh-CN" sz="18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）使用</a:t>
            </a:r>
            <a:r>
              <a:rPr lang="en-US" altLang="zh-CN" sz="18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display interface </a:t>
            </a:r>
            <a:r>
              <a:rPr lang="zh-CN" altLang="zh-CN" sz="18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查看端口配置信息。</a:t>
            </a:r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zh-CN" altLang="zh-CN" sz="18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8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18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根据网络拓扑配置信息，设置各</a:t>
            </a:r>
            <a:r>
              <a:rPr lang="en-US" altLang="zh-CN" sz="18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en-US" sz="18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的网络配置</a:t>
            </a:r>
            <a:endParaRPr lang="en-US" altLang="zh-CN" sz="1800" b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zh-CN" altLang="en-US" sz="18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8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8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18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tracert</a:t>
            </a:r>
            <a:r>
              <a:rPr lang="zh-CN" altLang="zh-CN" sz="18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ping</a:t>
            </a:r>
            <a:r>
              <a:rPr lang="zh-CN" altLang="zh-CN" sz="18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命令跟踪和测试</a:t>
            </a:r>
            <a:r>
              <a:rPr lang="en-US" altLang="zh-CN" sz="18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VLAN</a:t>
            </a:r>
            <a:r>
              <a:rPr lang="zh-CN" altLang="zh-CN" sz="18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中主机之间通过路由器的连通性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id="{D9C7DE17-BB32-E961-558B-980EF37C36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9750" y="1700213"/>
            <a:ext cx="8229600" cy="32409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操作内容</a:t>
            </a:r>
            <a:endParaRPr lang="en-US" altLang="zh-CN" sz="2400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）配置交换机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VLAN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，并划分以太网端口；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）配置路由器端口之间光纤链路；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）配置每台路由器的静态路由；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）配置每台</a:t>
            </a:r>
            <a:r>
              <a:rPr lang="zh-CN" altLang="en-US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路由器的本地路由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）连接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，配置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端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属性，验证配置是否成功。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id="{D9C7DE17-BB32-E961-558B-980EF37C36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9750" y="1700213"/>
            <a:ext cx="8229600" cy="64866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华为路由器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AR2200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774C1CC-8357-6D62-3873-CB7033492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641499"/>
            <a:ext cx="7200800" cy="373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83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5D045515-7D31-FAA6-6D95-8C63815985B2}"/>
              </a:ext>
            </a:extLst>
          </p:cNvPr>
          <p:cNvGrpSpPr/>
          <p:nvPr/>
        </p:nvGrpSpPr>
        <p:grpSpPr>
          <a:xfrm>
            <a:off x="179512" y="1621730"/>
            <a:ext cx="8810625" cy="4615582"/>
            <a:chOff x="179512" y="1621730"/>
            <a:chExt cx="8810625" cy="4615582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D675062B-892E-B070-95A7-2D167BF6601E}"/>
                </a:ext>
              </a:extLst>
            </p:cNvPr>
            <p:cNvGrpSpPr/>
            <p:nvPr/>
          </p:nvGrpSpPr>
          <p:grpSpPr>
            <a:xfrm>
              <a:off x="179512" y="1621730"/>
              <a:ext cx="8810625" cy="4615582"/>
              <a:chOff x="369888" y="1621730"/>
              <a:chExt cx="8810625" cy="4615582"/>
            </a:xfrm>
          </p:grpSpPr>
          <p:grpSp>
            <p:nvGrpSpPr>
              <p:cNvPr id="9218" name="组合 2">
                <a:extLst>
                  <a:ext uri="{FF2B5EF4-FFF2-40B4-BE49-F238E27FC236}">
                    <a16:creationId xmlns:a16="http://schemas.microsoft.com/office/drawing/2014/main" id="{2DB1D9E6-168B-3E6C-9825-95E3A7DC9D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4213" y="1621730"/>
                <a:ext cx="6911975" cy="4615582"/>
                <a:chOff x="683568" y="1123950"/>
                <a:chExt cx="6912620" cy="4615582"/>
              </a:xfrm>
            </p:grpSpPr>
            <p:sp>
              <p:nvSpPr>
                <p:cNvPr id="9222" name="Line 4">
                  <a:extLst>
                    <a:ext uri="{FF2B5EF4-FFF2-40B4-BE49-F238E27FC236}">
                      <a16:creationId xmlns:a16="http://schemas.microsoft.com/office/drawing/2014/main" id="{D9CE144A-B3BB-E341-9C23-93BE0AB884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922838" y="1960563"/>
                  <a:ext cx="512762" cy="1136650"/>
                </a:xfrm>
                <a:prstGeom prst="line">
                  <a:avLst/>
                </a:prstGeom>
                <a:noFill/>
                <a:ln w="25400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23" name="Line 6">
                  <a:extLst>
                    <a:ext uri="{FF2B5EF4-FFF2-40B4-BE49-F238E27FC236}">
                      <a16:creationId xmlns:a16="http://schemas.microsoft.com/office/drawing/2014/main" id="{1F819518-F336-0714-D5F6-4EF32C887C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132138" y="1960563"/>
                  <a:ext cx="503237" cy="1155700"/>
                </a:xfrm>
                <a:prstGeom prst="line">
                  <a:avLst/>
                </a:prstGeom>
                <a:noFill/>
                <a:ln w="25400">
                  <a:solidFill>
                    <a:srgbClr val="80008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24" name="Line 8">
                  <a:extLst>
                    <a:ext uri="{FF2B5EF4-FFF2-40B4-BE49-F238E27FC236}">
                      <a16:creationId xmlns:a16="http://schemas.microsoft.com/office/drawing/2014/main" id="{1358510E-6FF0-2424-39EB-3AB2B0F0FE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787900" y="3544888"/>
                  <a:ext cx="215900" cy="1298575"/>
                </a:xfrm>
                <a:prstGeom prst="line">
                  <a:avLst/>
                </a:prstGeom>
                <a:noFill/>
                <a:ln w="25400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25" name="Line 9">
                  <a:extLst>
                    <a:ext uri="{FF2B5EF4-FFF2-40B4-BE49-F238E27FC236}">
                      <a16:creationId xmlns:a16="http://schemas.microsoft.com/office/drawing/2014/main" id="{918D01CB-C11F-31A2-E4EA-D3111F7107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203575" y="3544888"/>
                  <a:ext cx="144463" cy="1298575"/>
                </a:xfrm>
                <a:prstGeom prst="line">
                  <a:avLst/>
                </a:prstGeom>
                <a:noFill/>
                <a:ln w="25400">
                  <a:solidFill>
                    <a:srgbClr val="80008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26" name="Line 10">
                  <a:extLst>
                    <a:ext uri="{FF2B5EF4-FFF2-40B4-BE49-F238E27FC236}">
                      <a16:creationId xmlns:a16="http://schemas.microsoft.com/office/drawing/2014/main" id="{A98D018B-8653-2D44-6996-148AB74931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92725" y="3544888"/>
                  <a:ext cx="1438275" cy="1368425"/>
                </a:xfrm>
                <a:prstGeom prst="line">
                  <a:avLst/>
                </a:prstGeom>
                <a:noFill/>
                <a:ln w="25400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/>
                </a:p>
              </p:txBody>
            </p:sp>
            <p:sp>
              <p:nvSpPr>
                <p:cNvPr id="9227" name="Line 11">
                  <a:extLst>
                    <a:ext uri="{FF2B5EF4-FFF2-40B4-BE49-F238E27FC236}">
                      <a16:creationId xmlns:a16="http://schemas.microsoft.com/office/drawing/2014/main" id="{29A3E8F5-784F-26AA-8E50-1604C60690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547813" y="3544888"/>
                  <a:ext cx="1368425" cy="1298575"/>
                </a:xfrm>
                <a:prstGeom prst="line">
                  <a:avLst/>
                </a:prstGeom>
                <a:noFill/>
                <a:ln w="25400">
                  <a:solidFill>
                    <a:srgbClr val="80008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28" name="Line 12">
                  <a:extLst>
                    <a:ext uri="{FF2B5EF4-FFF2-40B4-BE49-F238E27FC236}">
                      <a16:creationId xmlns:a16="http://schemas.microsoft.com/office/drawing/2014/main" id="{7AC005AB-1F96-FA87-C1C2-796EB39907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14650" y="5008563"/>
                  <a:ext cx="360363" cy="0"/>
                </a:xfrm>
                <a:prstGeom prst="line">
                  <a:avLst/>
                </a:prstGeom>
                <a:noFill/>
                <a:ln w="25400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pic>
              <p:nvPicPr>
                <p:cNvPr id="9229" name="Picture 13">
                  <a:extLst>
                    <a:ext uri="{FF2B5EF4-FFF2-40B4-BE49-F238E27FC236}">
                      <a16:creationId xmlns:a16="http://schemas.microsoft.com/office/drawing/2014/main" id="{7989C964-4B59-C019-169B-8F2F40B33AFB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27313" y="4649788"/>
                  <a:ext cx="935037" cy="6477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9230" name="Picture 14">
                  <a:extLst>
                    <a:ext uri="{FF2B5EF4-FFF2-40B4-BE49-F238E27FC236}">
                      <a16:creationId xmlns:a16="http://schemas.microsoft.com/office/drawing/2014/main" id="{94899D61-0EFE-B388-09C7-1FF1EC48F2B4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5025" y="4649788"/>
                  <a:ext cx="935038" cy="6477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9231" name="Picture 15">
                  <a:extLst>
                    <a:ext uri="{FF2B5EF4-FFF2-40B4-BE49-F238E27FC236}">
                      <a16:creationId xmlns:a16="http://schemas.microsoft.com/office/drawing/2014/main" id="{6FBC3111-69D8-8631-A723-53647B63590D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42988" y="4576763"/>
                  <a:ext cx="935037" cy="6477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9232" name="Picture 16">
                  <a:extLst>
                    <a:ext uri="{FF2B5EF4-FFF2-40B4-BE49-F238E27FC236}">
                      <a16:creationId xmlns:a16="http://schemas.microsoft.com/office/drawing/2014/main" id="{9D87DB4A-1A18-06F4-79BA-6C6813C6DB51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43663" y="4646613"/>
                  <a:ext cx="935037" cy="650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9233" name="Text Box 17">
                  <a:extLst>
                    <a:ext uri="{FF2B5EF4-FFF2-40B4-BE49-F238E27FC236}">
                      <a16:creationId xmlns:a16="http://schemas.microsoft.com/office/drawing/2014/main" id="{151180BB-72E6-701C-9694-8F055F5D114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19475" y="3644900"/>
                  <a:ext cx="1368425" cy="3365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1600" dirty="0">
                      <a:latin typeface="Times New Roman" panose="02020603050405020304" pitchFamily="18" charset="0"/>
                    </a:rPr>
                    <a:t>S3928-SI</a:t>
                  </a:r>
                </a:p>
              </p:txBody>
            </p:sp>
            <p:sp>
              <p:nvSpPr>
                <p:cNvPr id="4111" name="Text Box 18">
                  <a:extLst>
                    <a:ext uri="{FF2B5EF4-FFF2-40B4-BE49-F238E27FC236}">
                      <a16:creationId xmlns:a16="http://schemas.microsoft.com/office/drawing/2014/main" id="{D67F2687-0D88-FC9D-816E-69FD946006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4750" y="3690937"/>
                  <a:ext cx="790649" cy="3381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defRPr/>
                  </a:pPr>
                  <a:r>
                    <a:rPr kumimoji="1" lang="en-US" altLang="zh-CN" sz="1600" b="1" dirty="0">
                      <a:solidFill>
                        <a:schemeClr val="accent4"/>
                      </a:solidFill>
                      <a:latin typeface="Times New Roman" pitchFamily="18" charset="0"/>
                    </a:rPr>
                    <a:t>g0/0/4</a:t>
                  </a:r>
                  <a:endParaRPr kumimoji="1" lang="en-US" altLang="zh-CN" sz="1600" b="1" i="1" dirty="0">
                    <a:solidFill>
                      <a:schemeClr val="accent4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235" name="Text Box 19">
                  <a:extLst>
                    <a:ext uri="{FF2B5EF4-FFF2-40B4-BE49-F238E27FC236}">
                      <a16:creationId xmlns:a16="http://schemas.microsoft.com/office/drawing/2014/main" id="{D3D32FAF-2E9A-212C-C208-575BF8D2B9F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75013" y="2030413"/>
                  <a:ext cx="1441450" cy="4413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70000"/>
                    </a:lnSpc>
                  </a:pPr>
                  <a:r>
                    <a:rPr kumimoji="1" lang="en-US" altLang="zh-CN" sz="1600" b="1" dirty="0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g0/0/9</a:t>
                  </a:r>
                </a:p>
                <a:p>
                  <a:pPr eaLnBrk="1" hangingPunct="1">
                    <a:lnSpc>
                      <a:spcPct val="70000"/>
                    </a:lnSpc>
                  </a:pPr>
                  <a:r>
                    <a:rPr kumimoji="1" lang="en-US" altLang="zh-CN" sz="1600" b="1" dirty="0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10.1.30.33/24</a:t>
                  </a:r>
                </a:p>
              </p:txBody>
            </p:sp>
            <p:sp>
              <p:nvSpPr>
                <p:cNvPr id="9237" name="Text Box 21">
                  <a:extLst>
                    <a:ext uri="{FF2B5EF4-FFF2-40B4-BE49-F238E27FC236}">
                      <a16:creationId xmlns:a16="http://schemas.microsoft.com/office/drawing/2014/main" id="{00365049-F9A3-3E60-BBCD-9A0CD5811E3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56100" y="5275263"/>
                  <a:ext cx="1368425" cy="4420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70000"/>
                    </a:lnSpc>
                  </a:pPr>
                  <a:r>
                    <a:rPr kumimoji="1" lang="en-US" altLang="zh-CN" sz="1600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10.1.20.2/24</a:t>
                  </a:r>
                </a:p>
                <a:p>
                  <a:pPr algn="ctr" eaLnBrk="1" hangingPunct="1">
                    <a:lnSpc>
                      <a:spcPct val="70000"/>
                    </a:lnSpc>
                  </a:pPr>
                  <a:r>
                    <a:rPr kumimoji="1" lang="en-US" altLang="zh-CN" sz="1600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gw:10.1.20.33</a:t>
                  </a:r>
                </a:p>
              </p:txBody>
            </p:sp>
            <p:sp>
              <p:nvSpPr>
                <p:cNvPr id="9238" name="Text Box 22">
                  <a:extLst>
                    <a:ext uri="{FF2B5EF4-FFF2-40B4-BE49-F238E27FC236}">
                      <a16:creationId xmlns:a16="http://schemas.microsoft.com/office/drawing/2014/main" id="{A0DAEE75-40D5-0B55-CD7D-6760564ED2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39975" y="5275263"/>
                  <a:ext cx="1368425" cy="4420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70000"/>
                    </a:lnSpc>
                  </a:pPr>
                  <a:r>
                    <a:rPr kumimoji="1" lang="en-US" altLang="zh-CN" sz="1600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10.1.30.3/24</a:t>
                  </a:r>
                </a:p>
                <a:p>
                  <a:pPr algn="ctr" eaLnBrk="1" hangingPunct="1">
                    <a:lnSpc>
                      <a:spcPct val="70000"/>
                    </a:lnSpc>
                  </a:pPr>
                  <a:r>
                    <a:rPr kumimoji="1" lang="en-US" altLang="zh-CN" sz="1600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gw:10.1.30.33</a:t>
                  </a:r>
                </a:p>
              </p:txBody>
            </p:sp>
            <p:sp>
              <p:nvSpPr>
                <p:cNvPr id="9239" name="Text Box 23">
                  <a:extLst>
                    <a:ext uri="{FF2B5EF4-FFF2-40B4-BE49-F238E27FC236}">
                      <a16:creationId xmlns:a16="http://schemas.microsoft.com/office/drawing/2014/main" id="{0DD1E70F-628C-6E9F-0A77-A475C840ACC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27763" y="5297488"/>
                  <a:ext cx="1368425" cy="4420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70000"/>
                    </a:lnSpc>
                  </a:pPr>
                  <a:r>
                    <a:rPr kumimoji="1" lang="en-US" altLang="zh-CN" sz="1600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10.1.20.3/24</a:t>
                  </a:r>
                </a:p>
                <a:p>
                  <a:pPr algn="ctr" eaLnBrk="1" hangingPunct="1">
                    <a:lnSpc>
                      <a:spcPct val="70000"/>
                    </a:lnSpc>
                  </a:pPr>
                  <a:r>
                    <a:rPr kumimoji="1" lang="en-US" altLang="zh-CN" sz="1600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gw:10.1.20.33</a:t>
                  </a:r>
                </a:p>
              </p:txBody>
            </p:sp>
            <p:pic>
              <p:nvPicPr>
                <p:cNvPr id="9240" name="Picture 24">
                  <a:extLst>
                    <a:ext uri="{FF2B5EF4-FFF2-40B4-BE49-F238E27FC236}">
                      <a16:creationId xmlns:a16="http://schemas.microsoft.com/office/drawing/2014/main" id="{8951C53A-BF18-0749-0D45-3820D442296B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55875" y="1601788"/>
                  <a:ext cx="1296988" cy="431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9241" name="Text Box 25">
                  <a:extLst>
                    <a:ext uri="{FF2B5EF4-FFF2-40B4-BE49-F238E27FC236}">
                      <a16:creationId xmlns:a16="http://schemas.microsoft.com/office/drawing/2014/main" id="{D4AC9C72-02D3-A77C-5C5C-CC739759012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3568" y="5297488"/>
                  <a:ext cx="1440507" cy="4420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70000"/>
                    </a:lnSpc>
                  </a:pPr>
                  <a:r>
                    <a:rPr kumimoji="1" lang="en-US" altLang="zh-CN" sz="1600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10.1.30.2/24</a:t>
                  </a:r>
                </a:p>
                <a:p>
                  <a:pPr algn="ctr" eaLnBrk="1" hangingPunct="1">
                    <a:lnSpc>
                      <a:spcPct val="70000"/>
                    </a:lnSpc>
                  </a:pPr>
                  <a:r>
                    <a:rPr kumimoji="1" lang="en-US" altLang="zh-CN" sz="1600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gw:10.1.30.33</a:t>
                  </a:r>
                </a:p>
              </p:txBody>
            </p:sp>
            <p:sp>
              <p:nvSpPr>
                <p:cNvPr id="9242" name="Text Box 26">
                  <a:extLst>
                    <a:ext uri="{FF2B5EF4-FFF2-40B4-BE49-F238E27FC236}">
                      <a16:creationId xmlns:a16="http://schemas.microsoft.com/office/drawing/2014/main" id="{4C1EEB36-624A-12D1-9453-0CCD775F313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77940" y="2030450"/>
                  <a:ext cx="1438276" cy="4413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70000"/>
                    </a:lnSpc>
                  </a:pPr>
                  <a:r>
                    <a:rPr kumimoji="1" lang="en-US" altLang="zh-CN" sz="1600" b="1" dirty="0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g0/0/9</a:t>
                  </a:r>
                </a:p>
                <a:p>
                  <a:pPr eaLnBrk="1" hangingPunct="1">
                    <a:lnSpc>
                      <a:spcPct val="70000"/>
                    </a:lnSpc>
                  </a:pPr>
                  <a:r>
                    <a:rPr kumimoji="1" lang="en-US" altLang="zh-CN" sz="1600" b="1" dirty="0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10.1.20.33/24</a:t>
                  </a:r>
                </a:p>
              </p:txBody>
            </p:sp>
            <p:grpSp>
              <p:nvGrpSpPr>
                <p:cNvPr id="9243" name="组合 1">
                  <a:extLst>
                    <a:ext uri="{FF2B5EF4-FFF2-40B4-BE49-F238E27FC236}">
                      <a16:creationId xmlns:a16="http://schemas.microsoft.com/office/drawing/2014/main" id="{D72FFF2D-15C7-B47B-5E84-7C99AFDA10D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27315" y="3113089"/>
                  <a:ext cx="3170238" cy="508001"/>
                  <a:chOff x="2627315" y="3113089"/>
                  <a:chExt cx="3170238" cy="508001"/>
                </a:xfrm>
              </p:grpSpPr>
              <p:pic>
                <p:nvPicPr>
                  <p:cNvPr id="9254" name="Picture 28">
                    <a:extLst>
                      <a:ext uri="{FF2B5EF4-FFF2-40B4-BE49-F238E27FC236}">
                        <a16:creationId xmlns:a16="http://schemas.microsoft.com/office/drawing/2014/main" id="{412636C7-E27E-A4F4-CFFA-380260D8B6D2}"/>
                      </a:ext>
                    </a:extLst>
                  </p:cNvPr>
                  <p:cNvPicPr>
                    <a:picLocks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627315" y="3113089"/>
                    <a:ext cx="1873250" cy="50323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9255" name="Picture 30">
                    <a:extLst>
                      <a:ext uri="{FF2B5EF4-FFF2-40B4-BE49-F238E27FC236}">
                        <a16:creationId xmlns:a16="http://schemas.microsoft.com/office/drawing/2014/main" id="{2193218D-37B0-FE99-A259-B4517B7CE1BD}"/>
                      </a:ext>
                    </a:extLst>
                  </p:cNvPr>
                  <p:cNvPicPr>
                    <a:picLocks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049715" y="3114677"/>
                    <a:ext cx="1747838" cy="50323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9256" name="Text Box 32">
                    <a:extLst>
                      <a:ext uri="{FF2B5EF4-FFF2-40B4-BE49-F238E27FC236}">
                        <a16:creationId xmlns:a16="http://schemas.microsoft.com/office/drawing/2014/main" id="{546B3735-137E-D15D-DB9A-51278DB13CB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86090" y="3343277"/>
                    <a:ext cx="865188" cy="27781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kumimoji="1" lang="en-US" altLang="zh-CN" sz="1400" b="1">
                        <a:latin typeface="Times New Roman" panose="02020603050405020304" pitchFamily="18" charset="0"/>
                      </a:rPr>
                      <a:t>VLAN 3</a:t>
                    </a:r>
                  </a:p>
                </p:txBody>
              </p:sp>
              <p:sp>
                <p:nvSpPr>
                  <p:cNvPr id="9257" name="Text Box 33">
                    <a:extLst>
                      <a:ext uri="{FF2B5EF4-FFF2-40B4-BE49-F238E27FC236}">
                        <a16:creationId xmlns:a16="http://schemas.microsoft.com/office/drawing/2014/main" id="{06BEF5A6-DBBE-7E78-75F4-0D388299CE9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84665" y="3355977"/>
                    <a:ext cx="863600" cy="25241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kumimoji="1" lang="en-US" altLang="zh-CN" sz="1400" b="1">
                        <a:latin typeface="Times New Roman" panose="02020603050405020304" pitchFamily="18" charset="0"/>
                      </a:rPr>
                      <a:t>VLAN 2</a:t>
                    </a:r>
                  </a:p>
                </p:txBody>
              </p:sp>
            </p:grpSp>
            <p:sp>
              <p:nvSpPr>
                <p:cNvPr id="9244" name="Text Box 37">
                  <a:extLst>
                    <a:ext uri="{FF2B5EF4-FFF2-40B4-BE49-F238E27FC236}">
                      <a16:creationId xmlns:a16="http://schemas.microsoft.com/office/drawing/2014/main" id="{4917E256-6BCC-0970-BB3C-6CBD574702A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27313" y="1125538"/>
                  <a:ext cx="1584325" cy="4420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70000"/>
                    </a:lnSpc>
                  </a:pPr>
                  <a:r>
                    <a:rPr kumimoji="1" lang="en-US" altLang="zh-CN" sz="1600" b="1" dirty="0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g0/0/0 10.1.0.33/24</a:t>
                  </a:r>
                </a:p>
              </p:txBody>
            </p:sp>
            <p:sp>
              <p:nvSpPr>
                <p:cNvPr id="9245" name="Text Box 38">
                  <a:extLst>
                    <a:ext uri="{FF2B5EF4-FFF2-40B4-BE49-F238E27FC236}">
                      <a16:creationId xmlns:a16="http://schemas.microsoft.com/office/drawing/2014/main" id="{D1D9B45C-0331-48C6-7FE2-83368C92BBD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68763" y="1123950"/>
                  <a:ext cx="1584325" cy="4420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70000"/>
                    </a:lnSpc>
                  </a:pPr>
                  <a:r>
                    <a:rPr kumimoji="1" lang="en-US" altLang="zh-CN" sz="1600" b="1" dirty="0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g0/0/0 10.1.0.23/24</a:t>
                  </a:r>
                </a:p>
              </p:txBody>
            </p:sp>
            <p:graphicFrame>
              <p:nvGraphicFramePr>
                <p:cNvPr id="9246" name="对象 1">
                  <a:extLst>
                    <a:ext uri="{FF2B5EF4-FFF2-40B4-BE49-F238E27FC236}">
                      <a16:creationId xmlns:a16="http://schemas.microsoft.com/office/drawing/2014/main" id="{ADF9D86C-10FE-5043-BB63-79E8E8725A6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673225" y="1195958"/>
                <a:ext cx="811213" cy="6032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Visio" r:id="rId9" imgW="473152" imgH="352425" progId="Visio.Drawing.11">
                        <p:link updateAutomatic="1"/>
                      </p:oleObj>
                    </mc:Choice>
                    <mc:Fallback>
                      <p:oleObj name="Visio" r:id="rId9" imgW="473152" imgH="352425" progId="Visio.Drawing.11">
                        <p:link updateAutomatic="1"/>
                        <p:pic>
                          <p:nvPicPr>
                            <p:cNvPr id="0" name="对象 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73225" y="1195958"/>
                              <a:ext cx="811213" cy="6032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247" name="对象 2">
                  <a:extLst>
                    <a:ext uri="{FF2B5EF4-FFF2-40B4-BE49-F238E27FC236}">
                      <a16:creationId xmlns:a16="http://schemas.microsoft.com/office/drawing/2014/main" id="{2453159C-0CE9-A403-8B39-21BAFEACBD1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249338" y="1198934"/>
                <a:ext cx="771525" cy="5730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Visio" r:id="rId11" imgW="473152" imgH="352425" progId="Visio.Drawing.11">
                        <p:link updateAutomatic="1"/>
                      </p:oleObj>
                    </mc:Choice>
                    <mc:Fallback>
                      <p:oleObj name="Visio" r:id="rId11" imgW="473152" imgH="352425" progId="Visio.Drawing.11">
                        <p:link updateAutomatic="1"/>
                        <p:pic>
                          <p:nvPicPr>
                            <p:cNvPr id="0" name="对象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249338" y="1198934"/>
                              <a:ext cx="771525" cy="5730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126" name="Text Box 18">
                  <a:extLst>
                    <a:ext uri="{FF2B5EF4-FFF2-40B4-BE49-F238E27FC236}">
                      <a16:creationId xmlns:a16="http://schemas.microsoft.com/office/drawing/2014/main" id="{499B6331-3D83-412B-4949-A04643127C8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435398" y="3643312"/>
                  <a:ext cx="793824" cy="3381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defRPr/>
                  </a:pPr>
                  <a:r>
                    <a:rPr kumimoji="1" lang="en-US" altLang="zh-CN" sz="1600" b="1" dirty="0">
                      <a:solidFill>
                        <a:schemeClr val="accent4"/>
                      </a:solidFill>
                      <a:latin typeface="Times New Roman" pitchFamily="18" charset="0"/>
                    </a:rPr>
                    <a:t>go/0/6</a:t>
                  </a:r>
                  <a:endParaRPr kumimoji="1" lang="en-US" altLang="zh-CN" sz="1600" b="1" i="1" dirty="0">
                    <a:solidFill>
                      <a:schemeClr val="accent4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127" name="Text Box 18">
                  <a:extLst>
                    <a:ext uri="{FF2B5EF4-FFF2-40B4-BE49-F238E27FC236}">
                      <a16:creationId xmlns:a16="http://schemas.microsoft.com/office/drawing/2014/main" id="{C5CF43F7-36E9-2B5F-2DB8-BBEA51A59FA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14650" y="2776537"/>
                  <a:ext cx="738257" cy="3381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defRPr/>
                  </a:pPr>
                  <a:r>
                    <a:rPr kumimoji="1" lang="en-US" altLang="zh-CN" sz="1600" b="1" dirty="0">
                      <a:solidFill>
                        <a:schemeClr val="accent4"/>
                      </a:solidFill>
                      <a:latin typeface="Times New Roman" pitchFamily="18" charset="0"/>
                    </a:rPr>
                    <a:t>g0/0/8</a:t>
                  </a:r>
                  <a:endParaRPr kumimoji="1" lang="en-US" altLang="zh-CN" sz="1600" b="1" i="1" dirty="0">
                    <a:solidFill>
                      <a:schemeClr val="accent4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128" name="Text Box 18">
                  <a:extLst>
                    <a:ext uri="{FF2B5EF4-FFF2-40B4-BE49-F238E27FC236}">
                      <a16:creationId xmlns:a16="http://schemas.microsoft.com/office/drawing/2014/main" id="{7EA9B176-BF32-2758-72DC-6255537ECC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77501" y="3643312"/>
                  <a:ext cx="793824" cy="3381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defRPr/>
                  </a:pPr>
                  <a:r>
                    <a:rPr kumimoji="1" lang="en-US" altLang="zh-CN" sz="1600" b="1" dirty="0">
                      <a:solidFill>
                        <a:schemeClr val="accent4"/>
                      </a:solidFill>
                      <a:latin typeface="Times New Roman" pitchFamily="18" charset="0"/>
                    </a:rPr>
                    <a:t>g0/0/3</a:t>
                  </a:r>
                  <a:endParaRPr kumimoji="1" lang="en-US" altLang="zh-CN" sz="1600" b="1" i="1" dirty="0">
                    <a:solidFill>
                      <a:schemeClr val="accent4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129" name="Text Box 18">
                  <a:extLst>
                    <a:ext uri="{FF2B5EF4-FFF2-40B4-BE49-F238E27FC236}">
                      <a16:creationId xmlns:a16="http://schemas.microsoft.com/office/drawing/2014/main" id="{672750E2-2DA4-4021-B088-C0A001BBBAE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98293" y="3643312"/>
                  <a:ext cx="793824" cy="3381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defRPr/>
                  </a:pPr>
                  <a:r>
                    <a:rPr kumimoji="1" lang="en-US" altLang="zh-CN" sz="1600" b="1" dirty="0">
                      <a:solidFill>
                        <a:schemeClr val="accent4"/>
                      </a:solidFill>
                      <a:latin typeface="Times New Roman" pitchFamily="18" charset="0"/>
                    </a:rPr>
                    <a:t>g0/0/5</a:t>
                  </a:r>
                  <a:endParaRPr kumimoji="1" lang="en-US" altLang="zh-CN" sz="1600" b="1" i="1" dirty="0">
                    <a:solidFill>
                      <a:schemeClr val="accent4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130" name="Text Box 18">
                  <a:extLst>
                    <a:ext uri="{FF2B5EF4-FFF2-40B4-BE49-F238E27FC236}">
                      <a16:creationId xmlns:a16="http://schemas.microsoft.com/office/drawing/2014/main" id="{D51C1F07-BD4B-C0BE-CDA2-2689A33124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98293" y="2760662"/>
                  <a:ext cx="865269" cy="3381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defRPr/>
                  </a:pPr>
                  <a:r>
                    <a:rPr kumimoji="1" lang="en-US" altLang="zh-CN" sz="1600" b="1" dirty="0">
                      <a:solidFill>
                        <a:schemeClr val="accent4"/>
                      </a:solidFill>
                      <a:latin typeface="Times New Roman" pitchFamily="18" charset="0"/>
                    </a:rPr>
                    <a:t>g0/0/7</a:t>
                  </a:r>
                  <a:endParaRPr kumimoji="1" lang="en-US" altLang="zh-CN" sz="1600" b="1" i="1" dirty="0">
                    <a:solidFill>
                      <a:schemeClr val="accent4"/>
                    </a:solidFill>
                    <a:latin typeface="Times New Roman" pitchFamily="18" charset="0"/>
                  </a:endParaRPr>
                </a:p>
              </p:txBody>
            </p:sp>
            <p:pic>
              <p:nvPicPr>
                <p:cNvPr id="9253" name="Picture 24">
                  <a:extLst>
                    <a:ext uri="{FF2B5EF4-FFF2-40B4-BE49-F238E27FC236}">
                      <a16:creationId xmlns:a16="http://schemas.microsoft.com/office/drawing/2014/main" id="{2ED116D4-FB03-7D9F-696E-6C44A879A2F9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32040" y="1592263"/>
                  <a:ext cx="1296988" cy="431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9219" name="矩形 1">
                <a:extLst>
                  <a:ext uri="{FF2B5EF4-FFF2-40B4-BE49-F238E27FC236}">
                    <a16:creationId xmlns:a16="http://schemas.microsoft.com/office/drawing/2014/main" id="{154F0CAF-3359-7E56-F7B5-8EE2422E6A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888" y="2556767"/>
                <a:ext cx="2978150" cy="585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ip</a:t>
                </a:r>
                <a:r>
                  <a:rPr lang="en-US" altLang="zh-CN" sz="16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route-s 10.1.20.0 24 10.1.0.23</a:t>
                </a:r>
              </a:p>
              <a:p>
                <a:r>
                  <a:rPr lang="en-US" altLang="zh-CN" sz="1600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ip</a:t>
                </a:r>
                <a:r>
                  <a:rPr lang="en-US" altLang="zh-CN" sz="16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route-s 10.1.30.0 24 g0/0/9</a:t>
                </a:r>
                <a:endParaRPr lang="zh-CN" altLang="en-US" sz="1600" dirty="0"/>
              </a:p>
            </p:txBody>
          </p:sp>
          <p:sp>
            <p:nvSpPr>
              <p:cNvPr id="9220" name="矩形 40">
                <a:extLst>
                  <a:ext uri="{FF2B5EF4-FFF2-40B4-BE49-F238E27FC236}">
                    <a16:creationId xmlns:a16="http://schemas.microsoft.com/office/drawing/2014/main" id="{DFC7F396-984B-FB03-FDBC-624C3CB3D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5075" y="2409130"/>
                <a:ext cx="2865438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ip</a:t>
                </a:r>
                <a:r>
                  <a:rPr lang="en-US" altLang="zh-CN" sz="16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route-s 10.1.30.0 24 10.1.0.33</a:t>
                </a:r>
              </a:p>
              <a:p>
                <a:r>
                  <a:rPr lang="en-US" altLang="zh-CN" sz="1600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ip</a:t>
                </a:r>
                <a:r>
                  <a:rPr lang="en-US" altLang="zh-CN" sz="16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route-s 10.1.20.0 24 g0/0/9</a:t>
                </a:r>
                <a:endParaRPr lang="zh-CN" altLang="en-US" sz="1600" dirty="0"/>
              </a:p>
            </p:txBody>
          </p:sp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2514718E-4616-AA26-A924-4ABAA44109E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41750" y="2305942"/>
                <a:ext cx="1079500" cy="952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" name="Text Box 18">
              <a:extLst>
                <a:ext uri="{FF2B5EF4-FFF2-40B4-BE49-F238E27FC236}">
                  <a16:creationId xmlns:a16="http://schemas.microsoft.com/office/drawing/2014/main" id="{8466D782-7DF7-B3DF-C5DC-603BB0AC4A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1920" y="2041103"/>
              <a:ext cx="738188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zh-CN" altLang="en-US" sz="1400" i="1" dirty="0">
                  <a:solidFill>
                    <a:schemeClr val="accent4"/>
                  </a:solidFill>
                  <a:latin typeface="Times New Roman" pitchFamily="18" charset="0"/>
                </a:rPr>
                <a:t>光缆</a:t>
              </a:r>
              <a:endParaRPr kumimoji="1" lang="en-US" altLang="zh-CN" sz="1400" i="1" dirty="0">
                <a:solidFill>
                  <a:schemeClr val="accent4"/>
                </a:solidFill>
                <a:latin typeface="Times New Roman" pitchFamily="18" charset="0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>
            <a:extLst>
              <a:ext uri="{FF2B5EF4-FFF2-40B4-BE49-F238E27FC236}">
                <a16:creationId xmlns:a16="http://schemas.microsoft.com/office/drawing/2014/main" id="{89A14CB1-1A0E-CED5-5B1D-90335D091F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8775" y="1341438"/>
            <a:ext cx="8424863" cy="16557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操作步骤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：配置交换机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VLAN</a:t>
            </a:r>
          </a:p>
          <a:p>
            <a:pPr marL="0" indent="0" eaLnBrk="1" hangingPunct="1">
              <a:buFontTx/>
              <a:buNone/>
            </a:pPr>
            <a:endParaRPr lang="en-US" altLang="zh-CN" sz="2000" b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0">
                <a:ea typeface="宋体" panose="02010600030101010101" pitchFamily="2" charset="-122"/>
              </a:rPr>
              <a:t>使用</a:t>
            </a:r>
            <a:r>
              <a:rPr lang="en-US" altLang="zh-CN" sz="2000" b="0">
                <a:ea typeface="宋体" panose="02010600030101010101" pitchFamily="2" charset="-122"/>
              </a:rPr>
              <a:t>1</a:t>
            </a:r>
            <a:r>
              <a:rPr lang="zh-CN" altLang="en-US" sz="2000" b="0">
                <a:ea typeface="宋体" panose="02010600030101010101" pitchFamily="2" charset="-122"/>
              </a:rPr>
              <a:t>个交换机和</a:t>
            </a:r>
            <a:r>
              <a:rPr lang="en-US" altLang="zh-CN" sz="2000" b="0">
                <a:ea typeface="宋体" panose="02010600030101010101" pitchFamily="2" charset="-122"/>
              </a:rPr>
              <a:t>4</a:t>
            </a:r>
            <a:r>
              <a:rPr lang="zh-CN" altLang="en-US" sz="2000" b="0">
                <a:ea typeface="宋体" panose="02010600030101010101" pitchFamily="2" charset="-122"/>
              </a:rPr>
              <a:t>个</a:t>
            </a:r>
            <a:r>
              <a:rPr lang="en-US" altLang="zh-CN" sz="2000" b="0">
                <a:ea typeface="宋体" panose="02010600030101010101" pitchFamily="2" charset="-122"/>
              </a:rPr>
              <a:t>PC</a:t>
            </a:r>
            <a:r>
              <a:rPr lang="zh-CN" altLang="en-US" sz="2000" b="0">
                <a:ea typeface="宋体" panose="02010600030101010101" pitchFamily="2" charset="-122"/>
              </a:rPr>
              <a:t>机，按照下图建立拓扑。</a:t>
            </a:r>
            <a:endParaRPr lang="en-US" altLang="zh-CN" sz="2000" b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0">
                <a:ea typeface="宋体" panose="02010600030101010101" pitchFamily="2" charset="-122"/>
              </a:rPr>
              <a:t>配置</a:t>
            </a:r>
            <a:r>
              <a:rPr lang="en-US" altLang="zh-CN" sz="2000" b="0">
                <a:ea typeface="宋体" panose="02010600030101010101" pitchFamily="2" charset="-122"/>
              </a:rPr>
              <a:t>VLAN</a:t>
            </a:r>
            <a:r>
              <a:rPr lang="zh-CN" altLang="en-US" sz="2000" b="0">
                <a:ea typeface="宋体" panose="02010600030101010101" pitchFamily="2" charset="-122"/>
              </a:rPr>
              <a:t>端口（参考交换机实验）</a:t>
            </a:r>
            <a:endParaRPr lang="en-US" altLang="zh-CN" sz="2000" b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</a:pPr>
            <a:endParaRPr lang="zh-CN" altLang="zh-CN" sz="2000" b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5AE0F3-5238-B87D-90D7-49141D537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140967"/>
            <a:ext cx="7128792" cy="32434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>
            <a:extLst>
              <a:ext uri="{FF2B5EF4-FFF2-40B4-BE49-F238E27FC236}">
                <a16:creationId xmlns:a16="http://schemas.microsoft.com/office/drawing/2014/main" id="{14141767-2E6A-5C4F-6119-086DBC75A8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6863" y="1131888"/>
            <a:ext cx="8424862" cy="14525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操作步骤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：连接交换机和路由器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0" dirty="0">
                <a:ea typeface="宋体" panose="02010600030101010101" pitchFamily="2" charset="-122"/>
              </a:rPr>
              <a:t>按图示将交换机的两个端口</a:t>
            </a:r>
            <a:r>
              <a:rPr lang="en-US" altLang="zh-CN" sz="2000" b="0" dirty="0">
                <a:ea typeface="宋体" panose="02010600030101010101" pitchFamily="2" charset="-122"/>
              </a:rPr>
              <a:t>(g0/0/7</a:t>
            </a:r>
            <a:r>
              <a:rPr lang="zh-CN" altLang="en-US" sz="2000" b="0" dirty="0">
                <a:ea typeface="宋体" panose="02010600030101010101" pitchFamily="2" charset="-122"/>
              </a:rPr>
              <a:t>、</a:t>
            </a:r>
            <a:r>
              <a:rPr lang="en-US" altLang="zh-CN" sz="2000" b="0" dirty="0">
                <a:ea typeface="宋体" panose="02010600030101010101" pitchFamily="2" charset="-122"/>
              </a:rPr>
              <a:t>g0/0/8)</a:t>
            </a:r>
            <a:r>
              <a:rPr lang="zh-CN" altLang="en-US" sz="2000" b="0" dirty="0">
                <a:ea typeface="宋体" panose="02010600030101010101" pitchFamily="2" charset="-122"/>
              </a:rPr>
              <a:t>分别与两台路由器的接口</a:t>
            </a:r>
            <a:r>
              <a:rPr lang="en-US" altLang="zh-CN" sz="2000" b="0" dirty="0">
                <a:ea typeface="宋体" panose="02010600030101010101" pitchFamily="2" charset="-122"/>
              </a:rPr>
              <a:t>g0/0/9</a:t>
            </a:r>
            <a:r>
              <a:rPr lang="zh-CN" altLang="en-US" sz="2000" b="0" dirty="0">
                <a:ea typeface="宋体" panose="02010600030101010101" pitchFamily="2" charset="-122"/>
              </a:rPr>
              <a:t>相连。</a:t>
            </a:r>
          </a:p>
        </p:txBody>
      </p:sp>
      <p:grpSp>
        <p:nvGrpSpPr>
          <p:cNvPr id="11267" name="组合 2">
            <a:extLst>
              <a:ext uri="{FF2B5EF4-FFF2-40B4-BE49-F238E27FC236}">
                <a16:creationId xmlns:a16="http://schemas.microsoft.com/office/drawing/2014/main" id="{3F6AA3CE-4649-2237-109F-01AF08ADC569}"/>
              </a:ext>
            </a:extLst>
          </p:cNvPr>
          <p:cNvGrpSpPr>
            <a:grpSpLocks/>
          </p:cNvGrpSpPr>
          <p:nvPr/>
        </p:nvGrpSpPr>
        <p:grpSpPr bwMode="auto">
          <a:xfrm>
            <a:off x="1114425" y="2770188"/>
            <a:ext cx="6410325" cy="3538537"/>
            <a:chOff x="520897" y="1461293"/>
            <a:chExt cx="7240194" cy="4383830"/>
          </a:xfrm>
        </p:grpSpPr>
        <p:sp>
          <p:nvSpPr>
            <p:cNvPr id="11268" name="Line 4">
              <a:extLst>
                <a:ext uri="{FF2B5EF4-FFF2-40B4-BE49-F238E27FC236}">
                  <a16:creationId xmlns:a16="http://schemas.microsoft.com/office/drawing/2014/main" id="{65DD80FF-56C7-77BA-3587-6A75F63BB6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22838" y="1960563"/>
              <a:ext cx="512762" cy="113665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9" name="Line 6">
              <a:extLst>
                <a:ext uri="{FF2B5EF4-FFF2-40B4-BE49-F238E27FC236}">
                  <a16:creationId xmlns:a16="http://schemas.microsoft.com/office/drawing/2014/main" id="{927104DB-E0A2-1FBE-5BD3-45B483F5D7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32138" y="1960563"/>
              <a:ext cx="503237" cy="1155700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0" name="Line 8">
              <a:extLst>
                <a:ext uri="{FF2B5EF4-FFF2-40B4-BE49-F238E27FC236}">
                  <a16:creationId xmlns:a16="http://schemas.microsoft.com/office/drawing/2014/main" id="{9C221618-2939-BB6D-FA49-934977422E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87900" y="3544888"/>
              <a:ext cx="215900" cy="1298575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1" name="Line 9">
              <a:extLst>
                <a:ext uri="{FF2B5EF4-FFF2-40B4-BE49-F238E27FC236}">
                  <a16:creationId xmlns:a16="http://schemas.microsoft.com/office/drawing/2014/main" id="{B379D230-04B5-2265-67E1-A2DAE892F5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3575" y="3544888"/>
              <a:ext cx="144463" cy="1298575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2" name="Line 10">
              <a:extLst>
                <a:ext uri="{FF2B5EF4-FFF2-40B4-BE49-F238E27FC236}">
                  <a16:creationId xmlns:a16="http://schemas.microsoft.com/office/drawing/2014/main" id="{FCFC4273-9DAA-C273-9263-000300C337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2725" y="3544888"/>
              <a:ext cx="1438275" cy="1368425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3" name="Line 11">
              <a:extLst>
                <a:ext uri="{FF2B5EF4-FFF2-40B4-BE49-F238E27FC236}">
                  <a16:creationId xmlns:a16="http://schemas.microsoft.com/office/drawing/2014/main" id="{B33F15C5-6099-4AEC-871D-09282352FC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47813" y="3544888"/>
              <a:ext cx="1368425" cy="1298575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4" name="Line 12">
              <a:extLst>
                <a:ext uri="{FF2B5EF4-FFF2-40B4-BE49-F238E27FC236}">
                  <a16:creationId xmlns:a16="http://schemas.microsoft.com/office/drawing/2014/main" id="{EF3548E8-069A-136B-D54E-2C4E48B105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4650" y="5008563"/>
              <a:ext cx="360363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1275" name="Picture 13">
              <a:extLst>
                <a:ext uri="{FF2B5EF4-FFF2-40B4-BE49-F238E27FC236}">
                  <a16:creationId xmlns:a16="http://schemas.microsoft.com/office/drawing/2014/main" id="{172774A1-3EF4-CC2E-6D6E-919D9CEBE9E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313" y="4649788"/>
              <a:ext cx="935037" cy="647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1276" name="Picture 14">
              <a:extLst>
                <a:ext uri="{FF2B5EF4-FFF2-40B4-BE49-F238E27FC236}">
                  <a16:creationId xmlns:a16="http://schemas.microsoft.com/office/drawing/2014/main" id="{16577267-72EF-08DD-55DA-0BCD5382F3C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5025" y="4649788"/>
              <a:ext cx="935038" cy="647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1277" name="Picture 15">
              <a:extLst>
                <a:ext uri="{FF2B5EF4-FFF2-40B4-BE49-F238E27FC236}">
                  <a16:creationId xmlns:a16="http://schemas.microsoft.com/office/drawing/2014/main" id="{84A03ECB-965B-B655-3695-4FA1C92A8A7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988" y="4576763"/>
              <a:ext cx="935037" cy="647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1278" name="Picture 16">
              <a:extLst>
                <a:ext uri="{FF2B5EF4-FFF2-40B4-BE49-F238E27FC236}">
                  <a16:creationId xmlns:a16="http://schemas.microsoft.com/office/drawing/2014/main" id="{889C2CE3-DC0D-D127-31C3-55BD7DA1302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3663" y="4646613"/>
              <a:ext cx="935037" cy="650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6" name="Text Box 18">
              <a:extLst>
                <a:ext uri="{FF2B5EF4-FFF2-40B4-BE49-F238E27FC236}">
                  <a16:creationId xmlns:a16="http://schemas.microsoft.com/office/drawing/2014/main" id="{2837C4C5-11F0-189B-F7FE-B8B9CAD465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1173" y="3664025"/>
              <a:ext cx="935954" cy="4189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1600" b="1" dirty="0">
                  <a:solidFill>
                    <a:schemeClr val="accent4"/>
                  </a:solidFill>
                  <a:latin typeface="Times New Roman" pitchFamily="18" charset="0"/>
                </a:rPr>
                <a:t>g0/0/4</a:t>
              </a:r>
              <a:endParaRPr kumimoji="1" lang="en-US" altLang="zh-CN" sz="1600" b="1" i="1" dirty="0">
                <a:solidFill>
                  <a:schemeClr val="accent4"/>
                </a:solidFill>
                <a:latin typeface="Times New Roman" pitchFamily="18" charset="0"/>
              </a:endParaRPr>
            </a:p>
          </p:txBody>
        </p:sp>
        <p:sp>
          <p:nvSpPr>
            <p:cNvPr id="11280" name="Text Box 19">
              <a:extLst>
                <a:ext uri="{FF2B5EF4-FFF2-40B4-BE49-F238E27FC236}">
                  <a16:creationId xmlns:a16="http://schemas.microsoft.com/office/drawing/2014/main" id="{68D3A742-09FF-7383-2A1F-1F3A67D4C6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5011" y="2030412"/>
              <a:ext cx="1492723" cy="547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kumimoji="1" lang="en-US" altLang="zh-CN" sz="16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g0/0/9</a:t>
              </a:r>
            </a:p>
            <a:p>
              <a:pPr eaLnBrk="1" hangingPunct="1">
                <a:lnSpc>
                  <a:spcPct val="70000"/>
                </a:lnSpc>
              </a:pPr>
              <a:r>
                <a:rPr kumimoji="1" lang="en-US" altLang="zh-CN" sz="16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10.1.30.33/24</a:t>
              </a:r>
            </a:p>
          </p:txBody>
        </p:sp>
        <p:sp>
          <p:nvSpPr>
            <p:cNvPr id="11281" name="Text Box 21">
              <a:extLst>
                <a:ext uri="{FF2B5EF4-FFF2-40B4-BE49-F238E27FC236}">
                  <a16:creationId xmlns:a16="http://schemas.microsoft.com/office/drawing/2014/main" id="{F6368EBB-36C1-74C2-DB02-C8BF8BDCC5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6100" y="5275263"/>
              <a:ext cx="1654176" cy="547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1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10.1.20.2/24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1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gw:10.1.20.33</a:t>
              </a:r>
            </a:p>
          </p:txBody>
        </p:sp>
        <p:sp>
          <p:nvSpPr>
            <p:cNvPr id="11282" name="Text Box 22">
              <a:extLst>
                <a:ext uri="{FF2B5EF4-FFF2-40B4-BE49-F238E27FC236}">
                  <a16:creationId xmlns:a16="http://schemas.microsoft.com/office/drawing/2014/main" id="{E1E9DEA6-AFA0-38D1-3F60-F858BC96A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9975" y="5275263"/>
              <a:ext cx="1603178" cy="547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1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10.1.30.3/24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1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gw:10.1.30.33</a:t>
              </a:r>
            </a:p>
          </p:txBody>
        </p:sp>
        <p:sp>
          <p:nvSpPr>
            <p:cNvPr id="11283" name="Text Box 23">
              <a:extLst>
                <a:ext uri="{FF2B5EF4-FFF2-40B4-BE49-F238E27FC236}">
                  <a16:creationId xmlns:a16="http://schemas.microsoft.com/office/drawing/2014/main" id="{E3021986-DC15-D6AD-45EC-14056F890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5297488"/>
              <a:ext cx="1603178" cy="547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1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10.1.20.3/24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1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gw:10.1.20.33</a:t>
              </a:r>
            </a:p>
          </p:txBody>
        </p:sp>
        <p:pic>
          <p:nvPicPr>
            <p:cNvPr id="11284" name="Picture 24">
              <a:extLst>
                <a:ext uri="{FF2B5EF4-FFF2-40B4-BE49-F238E27FC236}">
                  <a16:creationId xmlns:a16="http://schemas.microsoft.com/office/drawing/2014/main" id="{817FFD68-C04D-8B9D-AF70-A3A0D1D3343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875" y="1601788"/>
              <a:ext cx="1296988" cy="431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1285" name="Text Box 25">
              <a:extLst>
                <a:ext uri="{FF2B5EF4-FFF2-40B4-BE49-F238E27FC236}">
                  <a16:creationId xmlns:a16="http://schemas.microsoft.com/office/drawing/2014/main" id="{B66A19AB-90C5-0CED-F62B-14AC53177D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897" y="5297488"/>
              <a:ext cx="1603178" cy="547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1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10.1.30.2/24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1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gw:10.1.30.33</a:t>
              </a:r>
            </a:p>
          </p:txBody>
        </p:sp>
        <p:sp>
          <p:nvSpPr>
            <p:cNvPr id="11286" name="Text Box 26">
              <a:extLst>
                <a:ext uri="{FF2B5EF4-FFF2-40B4-BE49-F238E27FC236}">
                  <a16:creationId xmlns:a16="http://schemas.microsoft.com/office/drawing/2014/main" id="{D4F42AE6-A7AD-128E-FF9B-BAA567643C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2612" y="2030450"/>
              <a:ext cx="1645123" cy="547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kumimoji="1" lang="en-US" altLang="zh-CN" sz="16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g0/0/9</a:t>
              </a:r>
            </a:p>
            <a:p>
              <a:pPr eaLnBrk="1" hangingPunct="1">
                <a:lnSpc>
                  <a:spcPct val="70000"/>
                </a:lnSpc>
              </a:pPr>
              <a:r>
                <a:rPr kumimoji="1" lang="en-US" altLang="zh-CN" sz="16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10.1.20.33/24</a:t>
              </a:r>
            </a:p>
          </p:txBody>
        </p:sp>
        <p:grpSp>
          <p:nvGrpSpPr>
            <p:cNvPr id="11287" name="组合 1">
              <a:extLst>
                <a:ext uri="{FF2B5EF4-FFF2-40B4-BE49-F238E27FC236}">
                  <a16:creationId xmlns:a16="http://schemas.microsoft.com/office/drawing/2014/main" id="{6F1C7300-0C3A-7BC4-E9FF-8D6DC2EA1A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7315" y="3113089"/>
              <a:ext cx="3170238" cy="533500"/>
              <a:chOff x="2627315" y="3113089"/>
              <a:chExt cx="3170238" cy="533500"/>
            </a:xfrm>
          </p:grpSpPr>
          <p:pic>
            <p:nvPicPr>
              <p:cNvPr id="11296" name="Picture 28">
                <a:extLst>
                  <a:ext uri="{FF2B5EF4-FFF2-40B4-BE49-F238E27FC236}">
                    <a16:creationId xmlns:a16="http://schemas.microsoft.com/office/drawing/2014/main" id="{80CC3BFE-C51D-E925-20B0-B9714E62B3E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7315" y="3113089"/>
                <a:ext cx="1873250" cy="503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297" name="Picture 30">
                <a:extLst>
                  <a:ext uri="{FF2B5EF4-FFF2-40B4-BE49-F238E27FC236}">
                    <a16:creationId xmlns:a16="http://schemas.microsoft.com/office/drawing/2014/main" id="{EE8B1E70-948E-A2A2-AF8F-3303FFEA7A6E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9715" y="3114677"/>
                <a:ext cx="1747838" cy="503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1298" name="Text Box 32">
                <a:extLst>
                  <a:ext uri="{FF2B5EF4-FFF2-40B4-BE49-F238E27FC236}">
                    <a16:creationId xmlns:a16="http://schemas.microsoft.com/office/drawing/2014/main" id="{DD26FF24-C320-C69E-40E9-801C940FFA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86090" y="3265293"/>
                <a:ext cx="1009650" cy="381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1400" b="1">
                    <a:latin typeface="Times New Roman" panose="02020603050405020304" pitchFamily="18" charset="0"/>
                  </a:rPr>
                  <a:t>VLAN 3</a:t>
                </a:r>
              </a:p>
            </p:txBody>
          </p:sp>
          <p:sp>
            <p:nvSpPr>
              <p:cNvPr id="11299" name="Text Box 33">
                <a:extLst>
                  <a:ext uri="{FF2B5EF4-FFF2-40B4-BE49-F238E27FC236}">
                    <a16:creationId xmlns:a16="http://schemas.microsoft.com/office/drawing/2014/main" id="{64ED8C3A-C56C-F6EA-B59D-92667E6009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4665" y="3265293"/>
                <a:ext cx="1008058" cy="381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1400" b="1">
                    <a:latin typeface="Times New Roman" panose="02020603050405020304" pitchFamily="18" charset="0"/>
                  </a:rPr>
                  <a:t>VLAN 2</a:t>
                </a:r>
              </a:p>
            </p:txBody>
          </p:sp>
        </p:grpSp>
        <p:graphicFrame>
          <p:nvGraphicFramePr>
            <p:cNvPr id="11288" name="对象 1">
              <a:extLst>
                <a:ext uri="{FF2B5EF4-FFF2-40B4-BE49-F238E27FC236}">
                  <a16:creationId xmlns:a16="http://schemas.microsoft.com/office/drawing/2014/main" id="{C762BC3B-0686-1737-9A4E-6A9AD75729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12218" y="1461293"/>
            <a:ext cx="811213" cy="603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8" imgW="473152" imgH="352425" progId="Visio.Drawing.11">
                    <p:link updateAutomatic="1"/>
                  </p:oleObj>
                </mc:Choice>
                <mc:Fallback>
                  <p:oleObj name="Visio" r:id="rId8" imgW="473152" imgH="352425" progId="Visio.Drawing.11">
                    <p:link updateAutomatic="1"/>
                    <p:pic>
                      <p:nvPicPr>
                        <p:cNvPr id="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2218" y="1461293"/>
                          <a:ext cx="811213" cy="603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9" name="对象 2">
              <a:extLst>
                <a:ext uri="{FF2B5EF4-FFF2-40B4-BE49-F238E27FC236}">
                  <a16:creationId xmlns:a16="http://schemas.microsoft.com/office/drawing/2014/main" id="{638ED572-68DE-FAA3-4093-65A8E4CCDB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384130" y="1469560"/>
            <a:ext cx="771525" cy="573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10" imgW="473152" imgH="352425" progId="Visio.Drawing.11">
                    <p:link updateAutomatic="1"/>
                  </p:oleObj>
                </mc:Choice>
                <mc:Fallback>
                  <p:oleObj name="Visio" r:id="rId10" imgW="473152" imgH="352425" progId="Visio.Drawing.11">
                    <p:link updateAutomatic="1"/>
                    <p:pic>
                      <p:nvPicPr>
                        <p:cNvPr id="0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84130" y="1469560"/>
                          <a:ext cx="771525" cy="573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Text Box 18">
              <a:extLst>
                <a:ext uri="{FF2B5EF4-FFF2-40B4-BE49-F238E27FC236}">
                  <a16:creationId xmlns:a16="http://schemas.microsoft.com/office/drawing/2014/main" id="{34F4440C-565E-AE72-6C6C-53120707A6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2579" y="3630590"/>
              <a:ext cx="858854" cy="4189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1600" b="1" dirty="0">
                  <a:solidFill>
                    <a:schemeClr val="accent4"/>
                  </a:solidFill>
                  <a:latin typeface="Times New Roman" pitchFamily="18" charset="0"/>
                </a:rPr>
                <a:t>go/0/6</a:t>
              </a:r>
              <a:endParaRPr kumimoji="1" lang="en-US" altLang="zh-CN" sz="1600" b="1" i="1" dirty="0">
                <a:solidFill>
                  <a:schemeClr val="accent4"/>
                </a:solidFill>
                <a:latin typeface="Times New Roman" pitchFamily="18" charset="0"/>
              </a:endParaRPr>
            </a:p>
          </p:txBody>
        </p:sp>
        <p:sp>
          <p:nvSpPr>
            <p:cNvPr id="31" name="Text Box 18">
              <a:extLst>
                <a:ext uri="{FF2B5EF4-FFF2-40B4-BE49-F238E27FC236}">
                  <a16:creationId xmlns:a16="http://schemas.microsoft.com/office/drawing/2014/main" id="{E9E0A889-1F46-063B-1666-C019DABA1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3783" y="2729830"/>
              <a:ext cx="883957" cy="4189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1600" b="1" dirty="0">
                  <a:solidFill>
                    <a:schemeClr val="accent4"/>
                  </a:solidFill>
                  <a:latin typeface="Times New Roman" pitchFamily="18" charset="0"/>
                </a:rPr>
                <a:t>g0/0/8</a:t>
              </a:r>
              <a:endParaRPr kumimoji="1" lang="en-US" altLang="zh-CN" sz="1600" b="1" i="1" dirty="0">
                <a:solidFill>
                  <a:schemeClr val="accent4"/>
                </a:solidFill>
                <a:latin typeface="Times New Roman" pitchFamily="18" charset="0"/>
              </a:endParaRPr>
            </a:p>
          </p:txBody>
        </p:sp>
        <p:sp>
          <p:nvSpPr>
            <p:cNvPr id="32" name="Text Box 18">
              <a:extLst>
                <a:ext uri="{FF2B5EF4-FFF2-40B4-BE49-F238E27FC236}">
                  <a16:creationId xmlns:a16="http://schemas.microsoft.com/office/drawing/2014/main" id="{034BBC27-2224-3D8D-5FA9-23018ECD5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3457" y="3642391"/>
              <a:ext cx="1007674" cy="42087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1600" b="1" dirty="0">
                  <a:solidFill>
                    <a:schemeClr val="accent4"/>
                  </a:solidFill>
                  <a:latin typeface="Times New Roman" pitchFamily="18" charset="0"/>
                </a:rPr>
                <a:t>g0/0/3</a:t>
              </a:r>
              <a:endParaRPr kumimoji="1" lang="en-US" altLang="zh-CN" sz="1600" b="1" i="1" dirty="0">
                <a:solidFill>
                  <a:schemeClr val="accent4"/>
                </a:solidFill>
                <a:latin typeface="Times New Roman" pitchFamily="18" charset="0"/>
              </a:endParaRPr>
            </a:p>
          </p:txBody>
        </p:sp>
        <p:sp>
          <p:nvSpPr>
            <p:cNvPr id="33" name="Text Box 18">
              <a:extLst>
                <a:ext uri="{FF2B5EF4-FFF2-40B4-BE49-F238E27FC236}">
                  <a16:creationId xmlns:a16="http://schemas.microsoft.com/office/drawing/2014/main" id="{6D00E447-B4A4-9272-B678-9D0968A19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9734" y="3601090"/>
              <a:ext cx="1007674" cy="42087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1600" b="1" dirty="0">
                  <a:solidFill>
                    <a:schemeClr val="accent4"/>
                  </a:solidFill>
                  <a:latin typeface="Times New Roman" pitchFamily="18" charset="0"/>
                </a:rPr>
                <a:t>g0/0/5</a:t>
              </a:r>
              <a:endParaRPr kumimoji="1" lang="en-US" altLang="zh-CN" sz="1600" b="1" i="1" dirty="0">
                <a:solidFill>
                  <a:schemeClr val="accent4"/>
                </a:solidFill>
                <a:latin typeface="Times New Roman" pitchFamily="18" charset="0"/>
              </a:endParaRPr>
            </a:p>
          </p:txBody>
        </p:sp>
        <p:sp>
          <p:nvSpPr>
            <p:cNvPr id="34" name="Text Box 18">
              <a:extLst>
                <a:ext uri="{FF2B5EF4-FFF2-40B4-BE49-F238E27FC236}">
                  <a16:creationId xmlns:a16="http://schemas.microsoft.com/office/drawing/2014/main" id="{E05331CA-66E9-B135-5827-D7049EBE09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7617" y="2761298"/>
              <a:ext cx="866027" cy="3382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1600" b="1" dirty="0">
                  <a:solidFill>
                    <a:schemeClr val="accent4"/>
                  </a:solidFill>
                  <a:latin typeface="Times New Roman" pitchFamily="18" charset="0"/>
                </a:rPr>
                <a:t>g0/0/7</a:t>
              </a:r>
              <a:endParaRPr kumimoji="1" lang="en-US" altLang="zh-CN" sz="1600" b="1" i="1" dirty="0">
                <a:solidFill>
                  <a:schemeClr val="accent4"/>
                </a:solidFill>
                <a:latin typeface="Times New Roman" pitchFamily="18" charset="0"/>
              </a:endParaRPr>
            </a:p>
          </p:txBody>
        </p:sp>
        <p:pic>
          <p:nvPicPr>
            <p:cNvPr id="11295" name="Picture 24">
              <a:extLst>
                <a:ext uri="{FF2B5EF4-FFF2-40B4-BE49-F238E27FC236}">
                  <a16:creationId xmlns:a16="http://schemas.microsoft.com/office/drawing/2014/main" id="{AF7D5170-5048-5782-976B-CFD34FB85FB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1592263"/>
              <a:ext cx="1296988" cy="431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>
            <a:extLst>
              <a:ext uri="{FF2B5EF4-FFF2-40B4-BE49-F238E27FC236}">
                <a16:creationId xmlns:a16="http://schemas.microsoft.com/office/drawing/2014/main" id="{3F233132-F7F4-3BDF-4BA7-A63383DD09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6863" y="1131888"/>
            <a:ext cx="8424862" cy="14525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操作步骤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：连接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个路由器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0" dirty="0">
                <a:ea typeface="宋体" panose="02010600030101010101" pitchFamily="2" charset="-122"/>
              </a:rPr>
              <a:t>按图示，将路由器的两个接口</a:t>
            </a:r>
            <a:r>
              <a:rPr lang="en-US" altLang="zh-CN" sz="2000" b="0" dirty="0">
                <a:ea typeface="宋体" panose="02010600030101010101" pitchFamily="2" charset="-122"/>
              </a:rPr>
              <a:t>g0/0/0</a:t>
            </a:r>
            <a:r>
              <a:rPr lang="zh-CN" altLang="en-US" sz="2000" b="0" dirty="0">
                <a:ea typeface="宋体" panose="02010600030101010101" pitchFamily="2" charset="-122"/>
              </a:rPr>
              <a:t>相连（光缆连线）。</a:t>
            </a:r>
          </a:p>
        </p:txBody>
      </p:sp>
      <p:grpSp>
        <p:nvGrpSpPr>
          <p:cNvPr id="12291" name="组合 2">
            <a:extLst>
              <a:ext uri="{FF2B5EF4-FFF2-40B4-BE49-F238E27FC236}">
                <a16:creationId xmlns:a16="http://schemas.microsoft.com/office/drawing/2014/main" id="{7C432439-6E52-0265-D2A3-8C961CC7BFA9}"/>
              </a:ext>
            </a:extLst>
          </p:cNvPr>
          <p:cNvGrpSpPr>
            <a:grpSpLocks/>
          </p:cNvGrpSpPr>
          <p:nvPr/>
        </p:nvGrpSpPr>
        <p:grpSpPr bwMode="auto">
          <a:xfrm>
            <a:off x="1114425" y="2770188"/>
            <a:ext cx="6410325" cy="3538537"/>
            <a:chOff x="520897" y="1461293"/>
            <a:chExt cx="7240194" cy="4383830"/>
          </a:xfrm>
        </p:grpSpPr>
        <p:sp>
          <p:nvSpPr>
            <p:cNvPr id="12295" name="Line 4">
              <a:extLst>
                <a:ext uri="{FF2B5EF4-FFF2-40B4-BE49-F238E27FC236}">
                  <a16:creationId xmlns:a16="http://schemas.microsoft.com/office/drawing/2014/main" id="{8EE1C299-3018-8655-D4B0-AD23118E6E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22838" y="1960563"/>
              <a:ext cx="512762" cy="113665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6" name="Line 6">
              <a:extLst>
                <a:ext uri="{FF2B5EF4-FFF2-40B4-BE49-F238E27FC236}">
                  <a16:creationId xmlns:a16="http://schemas.microsoft.com/office/drawing/2014/main" id="{F4D5F1E1-EF56-9539-1422-DD889501F8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32138" y="1960563"/>
              <a:ext cx="503237" cy="1155700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7" name="Line 8">
              <a:extLst>
                <a:ext uri="{FF2B5EF4-FFF2-40B4-BE49-F238E27FC236}">
                  <a16:creationId xmlns:a16="http://schemas.microsoft.com/office/drawing/2014/main" id="{EE665077-FCFE-3907-CA50-C7502DA3C8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87900" y="3544888"/>
              <a:ext cx="215900" cy="1298575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8" name="Line 9">
              <a:extLst>
                <a:ext uri="{FF2B5EF4-FFF2-40B4-BE49-F238E27FC236}">
                  <a16:creationId xmlns:a16="http://schemas.microsoft.com/office/drawing/2014/main" id="{45EF06DE-DC22-DEFE-9F81-B44FBF24E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3575" y="3544888"/>
              <a:ext cx="144463" cy="1298575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9" name="Line 10">
              <a:extLst>
                <a:ext uri="{FF2B5EF4-FFF2-40B4-BE49-F238E27FC236}">
                  <a16:creationId xmlns:a16="http://schemas.microsoft.com/office/drawing/2014/main" id="{006C8F83-6A6C-5CC7-B57C-181FB2A0F7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2725" y="3544888"/>
              <a:ext cx="1438275" cy="1368425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0" name="Line 11">
              <a:extLst>
                <a:ext uri="{FF2B5EF4-FFF2-40B4-BE49-F238E27FC236}">
                  <a16:creationId xmlns:a16="http://schemas.microsoft.com/office/drawing/2014/main" id="{273421F8-1C46-4DBB-24B8-55626DE5A9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47813" y="3544888"/>
              <a:ext cx="1368425" cy="1298575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1" name="Line 12">
              <a:extLst>
                <a:ext uri="{FF2B5EF4-FFF2-40B4-BE49-F238E27FC236}">
                  <a16:creationId xmlns:a16="http://schemas.microsoft.com/office/drawing/2014/main" id="{2556F30A-7EE8-3E6E-2839-1813A1174B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4650" y="5008563"/>
              <a:ext cx="360363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2302" name="Picture 13">
              <a:extLst>
                <a:ext uri="{FF2B5EF4-FFF2-40B4-BE49-F238E27FC236}">
                  <a16:creationId xmlns:a16="http://schemas.microsoft.com/office/drawing/2014/main" id="{6ADF4327-8A6F-4BC6-DCAA-1418F9A96FF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313" y="4649788"/>
              <a:ext cx="935037" cy="647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2303" name="Picture 14">
              <a:extLst>
                <a:ext uri="{FF2B5EF4-FFF2-40B4-BE49-F238E27FC236}">
                  <a16:creationId xmlns:a16="http://schemas.microsoft.com/office/drawing/2014/main" id="{882B0170-C7A2-089A-9D0C-167F6FEB412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5025" y="4649788"/>
              <a:ext cx="935038" cy="647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2304" name="Picture 15">
              <a:extLst>
                <a:ext uri="{FF2B5EF4-FFF2-40B4-BE49-F238E27FC236}">
                  <a16:creationId xmlns:a16="http://schemas.microsoft.com/office/drawing/2014/main" id="{B743DC29-0934-6C83-90B9-653DE760409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988" y="4576763"/>
              <a:ext cx="935037" cy="647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2305" name="Picture 16">
              <a:extLst>
                <a:ext uri="{FF2B5EF4-FFF2-40B4-BE49-F238E27FC236}">
                  <a16:creationId xmlns:a16="http://schemas.microsoft.com/office/drawing/2014/main" id="{5C4850EE-6E37-6A99-F7B7-594FA1EA31A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3663" y="4646613"/>
              <a:ext cx="935037" cy="650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6" name="Text Box 18">
              <a:extLst>
                <a:ext uri="{FF2B5EF4-FFF2-40B4-BE49-F238E27FC236}">
                  <a16:creationId xmlns:a16="http://schemas.microsoft.com/office/drawing/2014/main" id="{D8BD6280-9F5A-4D49-8F7E-E5ED30FF5B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1173" y="3664025"/>
              <a:ext cx="935954" cy="4189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1600" b="1" dirty="0">
                  <a:solidFill>
                    <a:schemeClr val="accent4"/>
                  </a:solidFill>
                  <a:latin typeface="Times New Roman" pitchFamily="18" charset="0"/>
                </a:rPr>
                <a:t>g0/0/4</a:t>
              </a:r>
              <a:endParaRPr kumimoji="1" lang="en-US" altLang="zh-CN" sz="1600" b="1" i="1" dirty="0">
                <a:solidFill>
                  <a:schemeClr val="accent4"/>
                </a:solidFill>
                <a:latin typeface="Times New Roman" pitchFamily="18" charset="0"/>
              </a:endParaRPr>
            </a:p>
          </p:txBody>
        </p:sp>
        <p:sp>
          <p:nvSpPr>
            <p:cNvPr id="12307" name="Text Box 19">
              <a:extLst>
                <a:ext uri="{FF2B5EF4-FFF2-40B4-BE49-F238E27FC236}">
                  <a16:creationId xmlns:a16="http://schemas.microsoft.com/office/drawing/2014/main" id="{04776DCA-C3C1-BDDC-9EEB-2CCD4ECDA0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5011" y="2030412"/>
              <a:ext cx="1492723" cy="547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kumimoji="1" lang="en-US" altLang="zh-CN" sz="16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g0/0/9</a:t>
              </a:r>
            </a:p>
            <a:p>
              <a:pPr eaLnBrk="1" hangingPunct="1">
                <a:lnSpc>
                  <a:spcPct val="70000"/>
                </a:lnSpc>
              </a:pPr>
              <a:r>
                <a:rPr kumimoji="1" lang="en-US" altLang="zh-CN" sz="16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10.1.30.33/24</a:t>
              </a:r>
            </a:p>
          </p:txBody>
        </p:sp>
        <p:sp>
          <p:nvSpPr>
            <p:cNvPr id="12308" name="Text Box 21">
              <a:extLst>
                <a:ext uri="{FF2B5EF4-FFF2-40B4-BE49-F238E27FC236}">
                  <a16:creationId xmlns:a16="http://schemas.microsoft.com/office/drawing/2014/main" id="{F73B532B-5C98-7482-0A38-AED61D532B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6100" y="5275263"/>
              <a:ext cx="1654176" cy="547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1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10.1.20.2/24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1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gw:10.1.20.33</a:t>
              </a:r>
            </a:p>
          </p:txBody>
        </p:sp>
        <p:sp>
          <p:nvSpPr>
            <p:cNvPr id="12309" name="Text Box 22">
              <a:extLst>
                <a:ext uri="{FF2B5EF4-FFF2-40B4-BE49-F238E27FC236}">
                  <a16:creationId xmlns:a16="http://schemas.microsoft.com/office/drawing/2014/main" id="{7957CEF0-9A5F-C993-D87A-3919536DF5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9975" y="5275263"/>
              <a:ext cx="1603178" cy="547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1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10.1.30.3/24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1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gw:10.1.30.33</a:t>
              </a:r>
            </a:p>
          </p:txBody>
        </p:sp>
        <p:sp>
          <p:nvSpPr>
            <p:cNvPr id="12310" name="Text Box 23">
              <a:extLst>
                <a:ext uri="{FF2B5EF4-FFF2-40B4-BE49-F238E27FC236}">
                  <a16:creationId xmlns:a16="http://schemas.microsoft.com/office/drawing/2014/main" id="{8BAF4029-5F5F-5BBA-26C0-B61BBC375F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5297488"/>
              <a:ext cx="1603178" cy="547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1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10.1.20.3/24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1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gw:10.1.20.33</a:t>
              </a:r>
            </a:p>
          </p:txBody>
        </p:sp>
        <p:pic>
          <p:nvPicPr>
            <p:cNvPr id="12311" name="Picture 24">
              <a:extLst>
                <a:ext uri="{FF2B5EF4-FFF2-40B4-BE49-F238E27FC236}">
                  <a16:creationId xmlns:a16="http://schemas.microsoft.com/office/drawing/2014/main" id="{26FC26A6-AA04-5691-12F2-C5BEDD491FF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875" y="1601788"/>
              <a:ext cx="1296988" cy="431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2312" name="Text Box 25">
              <a:extLst>
                <a:ext uri="{FF2B5EF4-FFF2-40B4-BE49-F238E27FC236}">
                  <a16:creationId xmlns:a16="http://schemas.microsoft.com/office/drawing/2014/main" id="{60F9966C-0624-8167-E179-ED2EB3FBD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897" y="5297488"/>
              <a:ext cx="1603178" cy="547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1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10.1.30.2/24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1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gw:10.1.30.33</a:t>
              </a:r>
            </a:p>
          </p:txBody>
        </p:sp>
        <p:sp>
          <p:nvSpPr>
            <p:cNvPr id="12313" name="Text Box 26">
              <a:extLst>
                <a:ext uri="{FF2B5EF4-FFF2-40B4-BE49-F238E27FC236}">
                  <a16:creationId xmlns:a16="http://schemas.microsoft.com/office/drawing/2014/main" id="{3194366E-CA6C-B4D9-1A37-35576B66B3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2612" y="2030450"/>
              <a:ext cx="1645123" cy="547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kumimoji="1" lang="en-US" altLang="zh-CN" sz="16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g0/0/9</a:t>
              </a:r>
            </a:p>
            <a:p>
              <a:pPr eaLnBrk="1" hangingPunct="1">
                <a:lnSpc>
                  <a:spcPct val="70000"/>
                </a:lnSpc>
              </a:pPr>
              <a:r>
                <a:rPr kumimoji="1" lang="en-US" altLang="zh-CN" sz="16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10.1.20.33/24</a:t>
              </a:r>
            </a:p>
          </p:txBody>
        </p:sp>
        <p:grpSp>
          <p:nvGrpSpPr>
            <p:cNvPr id="12314" name="组合 1">
              <a:extLst>
                <a:ext uri="{FF2B5EF4-FFF2-40B4-BE49-F238E27FC236}">
                  <a16:creationId xmlns:a16="http://schemas.microsoft.com/office/drawing/2014/main" id="{EE195D48-47C1-D543-D1E3-5D9D5EC24B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7315" y="3113089"/>
              <a:ext cx="3170238" cy="533500"/>
              <a:chOff x="2627315" y="3113089"/>
              <a:chExt cx="3170238" cy="533500"/>
            </a:xfrm>
          </p:grpSpPr>
          <p:pic>
            <p:nvPicPr>
              <p:cNvPr id="12323" name="Picture 28">
                <a:extLst>
                  <a:ext uri="{FF2B5EF4-FFF2-40B4-BE49-F238E27FC236}">
                    <a16:creationId xmlns:a16="http://schemas.microsoft.com/office/drawing/2014/main" id="{1B6F1658-FE4C-6473-AB93-169F5F2AA09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7315" y="3113089"/>
                <a:ext cx="1873250" cy="503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24" name="Picture 30">
                <a:extLst>
                  <a:ext uri="{FF2B5EF4-FFF2-40B4-BE49-F238E27FC236}">
                    <a16:creationId xmlns:a16="http://schemas.microsoft.com/office/drawing/2014/main" id="{48DC5B72-20C8-1940-B5AA-687E03C1E417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9715" y="3114677"/>
                <a:ext cx="1747838" cy="503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2325" name="Text Box 32">
                <a:extLst>
                  <a:ext uri="{FF2B5EF4-FFF2-40B4-BE49-F238E27FC236}">
                    <a16:creationId xmlns:a16="http://schemas.microsoft.com/office/drawing/2014/main" id="{58F6AE21-326D-AF1E-C3FF-1BE6901486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86090" y="3265293"/>
                <a:ext cx="1009650" cy="381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1400" b="1">
                    <a:latin typeface="Times New Roman" panose="02020603050405020304" pitchFamily="18" charset="0"/>
                  </a:rPr>
                  <a:t>VLAN 3</a:t>
                </a:r>
              </a:p>
            </p:txBody>
          </p:sp>
          <p:sp>
            <p:nvSpPr>
              <p:cNvPr id="12326" name="Text Box 33">
                <a:extLst>
                  <a:ext uri="{FF2B5EF4-FFF2-40B4-BE49-F238E27FC236}">
                    <a16:creationId xmlns:a16="http://schemas.microsoft.com/office/drawing/2014/main" id="{F67DE7D4-CB5C-93E8-67A9-911962CFDB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4665" y="3265293"/>
                <a:ext cx="1008058" cy="381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1400" b="1">
                    <a:latin typeface="Times New Roman" panose="02020603050405020304" pitchFamily="18" charset="0"/>
                  </a:rPr>
                  <a:t>VLAN 2</a:t>
                </a:r>
              </a:p>
            </p:txBody>
          </p:sp>
        </p:grpSp>
        <p:graphicFrame>
          <p:nvGraphicFramePr>
            <p:cNvPr id="12315" name="对象 1">
              <a:extLst>
                <a:ext uri="{FF2B5EF4-FFF2-40B4-BE49-F238E27FC236}">
                  <a16:creationId xmlns:a16="http://schemas.microsoft.com/office/drawing/2014/main" id="{6887631E-9BDF-0F21-8253-577E19FE58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12218" y="1461293"/>
            <a:ext cx="811213" cy="603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9" imgW="473152" imgH="352425" progId="Visio.Drawing.11">
                    <p:link updateAutomatic="1"/>
                  </p:oleObj>
                </mc:Choice>
                <mc:Fallback>
                  <p:oleObj name="Visio" r:id="rId9" imgW="473152" imgH="352425" progId="Visio.Drawing.11">
                    <p:link updateAutomatic="1"/>
                    <p:pic>
                      <p:nvPicPr>
                        <p:cNvPr id="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2218" y="1461293"/>
                          <a:ext cx="811213" cy="603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6" name="对象 2">
              <a:extLst>
                <a:ext uri="{FF2B5EF4-FFF2-40B4-BE49-F238E27FC236}">
                  <a16:creationId xmlns:a16="http://schemas.microsoft.com/office/drawing/2014/main" id="{1EFF75DA-DCF6-8C61-AB4D-661D61CEDE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384130" y="1469560"/>
            <a:ext cx="771525" cy="573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11" imgW="473152" imgH="352425" progId="Visio.Drawing.11">
                    <p:link updateAutomatic="1"/>
                  </p:oleObj>
                </mc:Choice>
                <mc:Fallback>
                  <p:oleObj name="Visio" r:id="rId11" imgW="473152" imgH="352425" progId="Visio.Drawing.11">
                    <p:link updateAutomatic="1"/>
                    <p:pic>
                      <p:nvPicPr>
                        <p:cNvPr id="0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84130" y="1469560"/>
                          <a:ext cx="771525" cy="573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Text Box 18">
              <a:extLst>
                <a:ext uri="{FF2B5EF4-FFF2-40B4-BE49-F238E27FC236}">
                  <a16:creationId xmlns:a16="http://schemas.microsoft.com/office/drawing/2014/main" id="{0FA108AD-9B5A-D173-69DF-468ECED0F3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2579" y="3630590"/>
              <a:ext cx="858854" cy="4189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1600" b="1" dirty="0">
                  <a:solidFill>
                    <a:schemeClr val="accent4"/>
                  </a:solidFill>
                  <a:latin typeface="Times New Roman" pitchFamily="18" charset="0"/>
                </a:rPr>
                <a:t>g0/0/6</a:t>
              </a:r>
              <a:endParaRPr kumimoji="1" lang="en-US" altLang="zh-CN" sz="1600" b="1" i="1" dirty="0">
                <a:solidFill>
                  <a:schemeClr val="accent4"/>
                </a:solidFill>
                <a:latin typeface="Times New Roman" pitchFamily="18" charset="0"/>
              </a:endParaRPr>
            </a:p>
          </p:txBody>
        </p:sp>
        <p:sp>
          <p:nvSpPr>
            <p:cNvPr id="31" name="Text Box 18">
              <a:extLst>
                <a:ext uri="{FF2B5EF4-FFF2-40B4-BE49-F238E27FC236}">
                  <a16:creationId xmlns:a16="http://schemas.microsoft.com/office/drawing/2014/main" id="{0FB48BAE-F1B5-72C1-C483-7F20C10EDF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3783" y="2729830"/>
              <a:ext cx="883957" cy="4189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1600" b="1" dirty="0">
                  <a:solidFill>
                    <a:schemeClr val="accent4"/>
                  </a:solidFill>
                  <a:latin typeface="Times New Roman" pitchFamily="18" charset="0"/>
                </a:rPr>
                <a:t>g0/0/8</a:t>
              </a:r>
              <a:endParaRPr kumimoji="1" lang="en-US" altLang="zh-CN" sz="1600" b="1" i="1" dirty="0">
                <a:solidFill>
                  <a:schemeClr val="accent4"/>
                </a:solidFill>
                <a:latin typeface="Times New Roman" pitchFamily="18" charset="0"/>
              </a:endParaRPr>
            </a:p>
          </p:txBody>
        </p:sp>
        <p:sp>
          <p:nvSpPr>
            <p:cNvPr id="32" name="Text Box 18">
              <a:extLst>
                <a:ext uri="{FF2B5EF4-FFF2-40B4-BE49-F238E27FC236}">
                  <a16:creationId xmlns:a16="http://schemas.microsoft.com/office/drawing/2014/main" id="{AFFACA92-1E08-7875-9398-8B1A17DF0F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3457" y="3642391"/>
              <a:ext cx="1007674" cy="42087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1600" b="1" dirty="0">
                  <a:solidFill>
                    <a:schemeClr val="accent4"/>
                  </a:solidFill>
                  <a:latin typeface="Times New Roman" pitchFamily="18" charset="0"/>
                </a:rPr>
                <a:t>g0/0/3</a:t>
              </a:r>
              <a:endParaRPr kumimoji="1" lang="en-US" altLang="zh-CN" sz="1600" b="1" i="1" dirty="0">
                <a:solidFill>
                  <a:schemeClr val="accent4"/>
                </a:solidFill>
                <a:latin typeface="Times New Roman" pitchFamily="18" charset="0"/>
              </a:endParaRPr>
            </a:p>
          </p:txBody>
        </p:sp>
        <p:sp>
          <p:nvSpPr>
            <p:cNvPr id="33" name="Text Box 18">
              <a:extLst>
                <a:ext uri="{FF2B5EF4-FFF2-40B4-BE49-F238E27FC236}">
                  <a16:creationId xmlns:a16="http://schemas.microsoft.com/office/drawing/2014/main" id="{31326AAA-5434-F9E5-DA82-4BD42303C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9734" y="3601090"/>
              <a:ext cx="1007674" cy="42087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1600" b="1" dirty="0">
                  <a:solidFill>
                    <a:schemeClr val="accent4"/>
                  </a:solidFill>
                  <a:latin typeface="Times New Roman" pitchFamily="18" charset="0"/>
                </a:rPr>
                <a:t>g0/0/5</a:t>
              </a:r>
              <a:endParaRPr kumimoji="1" lang="en-US" altLang="zh-CN" sz="1600" b="1" i="1" dirty="0">
                <a:solidFill>
                  <a:schemeClr val="accent4"/>
                </a:solidFill>
                <a:latin typeface="Times New Roman" pitchFamily="18" charset="0"/>
              </a:endParaRPr>
            </a:p>
          </p:txBody>
        </p:sp>
        <p:sp>
          <p:nvSpPr>
            <p:cNvPr id="34" name="Text Box 18">
              <a:extLst>
                <a:ext uri="{FF2B5EF4-FFF2-40B4-BE49-F238E27FC236}">
                  <a16:creationId xmlns:a16="http://schemas.microsoft.com/office/drawing/2014/main" id="{C5CBC940-B97B-F2A2-6EB0-47C2CCF343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7617" y="2761298"/>
              <a:ext cx="866027" cy="3382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1600" b="1" dirty="0">
                  <a:solidFill>
                    <a:schemeClr val="accent4"/>
                  </a:solidFill>
                  <a:latin typeface="Times New Roman" pitchFamily="18" charset="0"/>
                </a:rPr>
                <a:t>g0/0/7</a:t>
              </a:r>
              <a:endParaRPr kumimoji="1" lang="en-US" altLang="zh-CN" sz="1600" b="1" i="1" dirty="0">
                <a:solidFill>
                  <a:schemeClr val="accent4"/>
                </a:solidFill>
                <a:latin typeface="Times New Roman" pitchFamily="18" charset="0"/>
              </a:endParaRPr>
            </a:p>
          </p:txBody>
        </p:sp>
        <p:pic>
          <p:nvPicPr>
            <p:cNvPr id="12322" name="Picture 24">
              <a:extLst>
                <a:ext uri="{FF2B5EF4-FFF2-40B4-BE49-F238E27FC236}">
                  <a16:creationId xmlns:a16="http://schemas.microsoft.com/office/drawing/2014/main" id="{8AD4428A-00A9-FAF3-D7E2-23B8103CF30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1592263"/>
              <a:ext cx="1296988" cy="431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5D8A09D-EB9E-E47C-9034-A83C94F1D938}"/>
              </a:ext>
            </a:extLst>
          </p:cNvPr>
          <p:cNvCxnSpPr>
            <a:cxnSpLocks/>
          </p:cNvCxnSpPr>
          <p:nvPr/>
        </p:nvCxnSpPr>
        <p:spPr bwMode="auto">
          <a:xfrm flipV="1">
            <a:off x="4027488" y="3051175"/>
            <a:ext cx="954087" cy="793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93" name="Text Box 37">
            <a:extLst>
              <a:ext uri="{FF2B5EF4-FFF2-40B4-BE49-F238E27FC236}">
                <a16:creationId xmlns:a16="http://schemas.microsoft.com/office/drawing/2014/main" id="{88DFCAE9-F96A-672A-935A-09537CE79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850" y="2443163"/>
            <a:ext cx="1584325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kumimoji="1" lang="en-US" altLang="zh-CN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g0/0/0 10.1.0.33/24</a:t>
            </a:r>
          </a:p>
        </p:txBody>
      </p:sp>
      <p:sp>
        <p:nvSpPr>
          <p:cNvPr id="12294" name="Text Box 38">
            <a:extLst>
              <a:ext uri="{FF2B5EF4-FFF2-40B4-BE49-F238E27FC236}">
                <a16:creationId xmlns:a16="http://schemas.microsoft.com/office/drawing/2014/main" id="{F79EA42A-EC77-1996-20E2-F656B5DEE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5675" y="2443163"/>
            <a:ext cx="1584325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kumimoji="1" lang="en-US" altLang="zh-CN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g0/0/0 10.1.0.23/24</a:t>
            </a:r>
          </a:p>
        </p:txBody>
      </p:sp>
      <p:sp>
        <p:nvSpPr>
          <p:cNvPr id="2" name="Text Box 18">
            <a:extLst>
              <a:ext uri="{FF2B5EF4-FFF2-40B4-BE49-F238E27FC236}">
                <a16:creationId xmlns:a16="http://schemas.microsoft.com/office/drawing/2014/main" id="{13082822-999D-2C42-5F9C-FD95C4318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9952" y="2761183"/>
            <a:ext cx="738188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kumimoji="1" lang="zh-CN" altLang="en-US" sz="1400" i="1" dirty="0">
                <a:solidFill>
                  <a:schemeClr val="accent4"/>
                </a:solidFill>
                <a:latin typeface="Times New Roman" pitchFamily="18" charset="0"/>
              </a:rPr>
              <a:t>光缆</a:t>
            </a:r>
            <a:endParaRPr kumimoji="1" lang="en-US" altLang="zh-CN" sz="1400" i="1" dirty="0">
              <a:solidFill>
                <a:schemeClr val="accent4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1D7F3A46-82C9-040A-5E18-5E1E2785FF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3850" y="1125538"/>
            <a:ext cx="8424863" cy="54721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操作步骤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配置路由器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zh-CN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6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Quidway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Reset saved-configuration	</a:t>
            </a:r>
            <a:r>
              <a:rPr lang="zh-CN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清除原有配置</a:t>
            </a:r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6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Quidway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Reboot			</a:t>
            </a:r>
            <a:r>
              <a:rPr lang="zh-CN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重启路由器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（视情况）</a:t>
            </a:r>
            <a:endParaRPr lang="zh-CN" altLang="zh-CN" sz="16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6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Quidway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system			</a:t>
            </a:r>
            <a:r>
              <a:rPr lang="zh-CN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进入系统视图</a:t>
            </a:r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6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Quidway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sz="16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sysname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RA		</a:t>
            </a:r>
            <a:r>
              <a:rPr lang="zh-CN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修改路由器名字</a:t>
            </a:r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[RA] interface g0/0/0			</a:t>
            </a:r>
            <a:r>
              <a:rPr lang="zh-CN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进入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ge0/0/0</a:t>
            </a:r>
            <a:r>
              <a:rPr lang="zh-CN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模式</a:t>
            </a:r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[RA- g0/0/0] </a:t>
            </a:r>
            <a:r>
              <a:rPr lang="en-US" altLang="zh-CN" sz="16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address 10.1.0.33 24	</a:t>
            </a:r>
            <a:r>
              <a:rPr lang="zh-CN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10.1.0.33/24</a:t>
            </a:r>
            <a:endParaRPr lang="zh-CN" altLang="zh-CN" sz="16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[RA] interface g0/0/9</a:t>
            </a:r>
            <a:endParaRPr lang="zh-CN" altLang="zh-CN" sz="16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[RA- g0/0/9] </a:t>
            </a:r>
            <a:r>
              <a:rPr lang="en-US" altLang="zh-CN" sz="16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address 10.1.30.33 24	</a:t>
            </a:r>
            <a:r>
              <a:rPr lang="zh-CN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10.1.30.33/24</a:t>
            </a:r>
            <a:endParaRPr lang="zh-CN" altLang="zh-CN" sz="16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[RA] </a:t>
            </a:r>
            <a:r>
              <a:rPr lang="en-US" altLang="zh-CN" sz="16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route-static 10.1.20.0 24 10.1.0.23	</a:t>
            </a:r>
            <a:r>
              <a:rPr lang="zh-CN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设置到网络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10.1.20.0</a:t>
            </a:r>
            <a:r>
              <a:rPr lang="zh-CN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的静态路由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[RA] </a:t>
            </a:r>
            <a:r>
              <a:rPr lang="en-US" altLang="zh-CN" sz="16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route-static 10.1.30.0 24 g0/0/9	</a:t>
            </a:r>
            <a:r>
              <a:rPr lang="zh-CN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设置到网络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10.1.30.0</a:t>
            </a:r>
            <a:r>
              <a:rPr lang="zh-CN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直接</a:t>
            </a:r>
            <a:r>
              <a:rPr lang="zh-CN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路由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[RA] display current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[RA] display </a:t>
            </a:r>
            <a:r>
              <a:rPr lang="en-US" altLang="zh-CN" sz="16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routing-table</a:t>
            </a:r>
            <a:endParaRPr lang="zh-CN" altLang="zh-CN" sz="16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>
            <a:extLst>
              <a:ext uri="{FF2B5EF4-FFF2-40B4-BE49-F238E27FC236}">
                <a16:creationId xmlns:a16="http://schemas.microsoft.com/office/drawing/2014/main" id="{4BFE5BDB-D23E-41FA-B775-0281E3F425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8775" y="1196975"/>
            <a:ext cx="8424863" cy="5472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操作步骤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：配置路由器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6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Quidway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Reset saved-configuration	</a:t>
            </a:r>
            <a:r>
              <a:rPr lang="zh-CN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清除原有配置</a:t>
            </a:r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6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Quidway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Reboot			</a:t>
            </a:r>
            <a:r>
              <a:rPr lang="zh-CN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重启路由器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（视情况）</a:t>
            </a:r>
            <a:endParaRPr lang="zh-CN" altLang="zh-CN" sz="16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6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Quidway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system			</a:t>
            </a:r>
            <a:r>
              <a:rPr lang="zh-CN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进入系统视图</a:t>
            </a:r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6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Quidway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sz="16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sysname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RB		</a:t>
            </a:r>
            <a:r>
              <a:rPr lang="zh-CN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修改路由器名字</a:t>
            </a:r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[RB] interface g0/0/0			</a:t>
            </a:r>
            <a:r>
              <a:rPr lang="zh-CN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进入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g0/0/0</a:t>
            </a:r>
            <a:r>
              <a:rPr lang="zh-CN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模式</a:t>
            </a:r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[RB-g0/0/0] </a:t>
            </a:r>
            <a:r>
              <a:rPr lang="en-US" altLang="zh-CN" sz="16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address 10.1.0.23 24	</a:t>
            </a:r>
            <a:r>
              <a:rPr lang="zh-CN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10.1.0.33/24</a:t>
            </a:r>
            <a:endParaRPr lang="zh-CN" altLang="zh-CN" sz="16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[RB] interface g0/0/9			</a:t>
            </a:r>
            <a:r>
              <a:rPr lang="zh-CN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进入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g0/0/1</a:t>
            </a:r>
            <a:r>
              <a:rPr lang="zh-CN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模式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[RB-g0/0/9] </a:t>
            </a:r>
            <a:r>
              <a:rPr lang="en-US" altLang="zh-CN" sz="16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address 10.1.20.33 24	</a:t>
            </a:r>
            <a:r>
              <a:rPr lang="zh-CN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10.1.20.33/24</a:t>
            </a:r>
            <a:endParaRPr lang="zh-CN" altLang="zh-CN" sz="16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[RB] </a:t>
            </a:r>
            <a:r>
              <a:rPr lang="en-US" altLang="zh-CN" sz="16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route-static 10.1.30.0 24 10.1.0.33	</a:t>
            </a:r>
            <a:r>
              <a:rPr lang="zh-CN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设置到网络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10.1.30.0</a:t>
            </a:r>
            <a:r>
              <a:rPr lang="zh-CN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的静态路由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[RB] </a:t>
            </a:r>
            <a:r>
              <a:rPr lang="en-US" altLang="zh-CN" sz="16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route-static 10.1.20.0 24 g0/0/9	</a:t>
            </a:r>
            <a:r>
              <a:rPr lang="zh-CN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设置到网络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10.1.20.0</a:t>
            </a:r>
            <a:r>
              <a:rPr lang="zh-CN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直接</a:t>
            </a:r>
            <a:r>
              <a:rPr lang="zh-CN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路由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[RB] display current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[RB] display </a:t>
            </a:r>
            <a:r>
              <a:rPr lang="en-US" altLang="zh-CN" sz="16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routing-table</a:t>
            </a:r>
            <a:endParaRPr lang="zh-CN" altLang="zh-CN" sz="16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29698D"/>
      </a:dk1>
      <a:lt1>
        <a:srgbClr val="FFFFFF"/>
      </a:lt1>
      <a:dk2>
        <a:srgbClr val="000000"/>
      </a:dk2>
      <a:lt2>
        <a:srgbClr val="D6E1E2"/>
      </a:lt2>
      <a:accent1>
        <a:srgbClr val="0099CC"/>
      </a:accent1>
      <a:accent2>
        <a:srgbClr val="FF9900"/>
      </a:accent2>
      <a:accent3>
        <a:srgbClr val="FFFFFF"/>
      </a:accent3>
      <a:accent4>
        <a:srgbClr val="215978"/>
      </a:accent4>
      <a:accent5>
        <a:srgbClr val="AACAE2"/>
      </a:accent5>
      <a:accent6>
        <a:srgbClr val="E78A00"/>
      </a:accent6>
      <a:hlink>
        <a:srgbClr val="669900"/>
      </a:hlink>
      <a:folHlink>
        <a:srgbClr val="83A6A7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917FC9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8372B6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0099CC"/>
        </a:accent1>
        <a:accent2>
          <a:srgbClr val="FF9900"/>
        </a:accent2>
        <a:accent3>
          <a:srgbClr val="FFFFFF"/>
        </a:accent3>
        <a:accent4>
          <a:srgbClr val="215978"/>
        </a:accent4>
        <a:accent5>
          <a:srgbClr val="AACAE2"/>
        </a:accent5>
        <a:accent6>
          <a:srgbClr val="E78A00"/>
        </a:accent6>
        <a:hlink>
          <a:srgbClr val="669900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efault Design 3">
    <a:dk1>
      <a:srgbClr val="29698D"/>
    </a:dk1>
    <a:lt1>
      <a:srgbClr val="FFFFFF"/>
    </a:lt1>
    <a:dk2>
      <a:srgbClr val="000000"/>
    </a:dk2>
    <a:lt2>
      <a:srgbClr val="D6E1E2"/>
    </a:lt2>
    <a:accent1>
      <a:srgbClr val="0099CC"/>
    </a:accent1>
    <a:accent2>
      <a:srgbClr val="FF9900"/>
    </a:accent2>
    <a:accent3>
      <a:srgbClr val="FFFFFF"/>
    </a:accent3>
    <a:accent4>
      <a:srgbClr val="215978"/>
    </a:accent4>
    <a:accent5>
      <a:srgbClr val="AACAE2"/>
    </a:accent5>
    <a:accent6>
      <a:srgbClr val="E78A00"/>
    </a:accent6>
    <a:hlink>
      <a:srgbClr val="669900"/>
    </a:hlink>
    <a:folHlink>
      <a:srgbClr val="83A6A7"/>
    </a:folHlink>
  </a:clrScheme>
</a:themeOverride>
</file>

<file path=ppt/theme/themeOverride2.xml><?xml version="1.0" encoding="utf-8"?>
<a:themeOverride xmlns:a="http://schemas.openxmlformats.org/drawingml/2006/main">
  <a:clrScheme name="Default Design 3">
    <a:dk1>
      <a:srgbClr val="29698D"/>
    </a:dk1>
    <a:lt1>
      <a:srgbClr val="FFFFFF"/>
    </a:lt1>
    <a:dk2>
      <a:srgbClr val="000000"/>
    </a:dk2>
    <a:lt2>
      <a:srgbClr val="D6E1E2"/>
    </a:lt2>
    <a:accent1>
      <a:srgbClr val="0099CC"/>
    </a:accent1>
    <a:accent2>
      <a:srgbClr val="FF9900"/>
    </a:accent2>
    <a:accent3>
      <a:srgbClr val="FFFFFF"/>
    </a:accent3>
    <a:accent4>
      <a:srgbClr val="215978"/>
    </a:accent4>
    <a:accent5>
      <a:srgbClr val="AACAE2"/>
    </a:accent5>
    <a:accent6>
      <a:srgbClr val="E78A00"/>
    </a:accent6>
    <a:hlink>
      <a:srgbClr val="669900"/>
    </a:hlink>
    <a:folHlink>
      <a:srgbClr val="83A6A7"/>
    </a:folHlink>
  </a:clrScheme>
</a:themeOverride>
</file>

<file path=ppt/theme/themeOverride3.xml><?xml version="1.0" encoding="utf-8"?>
<a:themeOverride xmlns:a="http://schemas.openxmlformats.org/drawingml/2006/main">
  <a:clrScheme name="Default Design 3">
    <a:dk1>
      <a:srgbClr val="29698D"/>
    </a:dk1>
    <a:lt1>
      <a:srgbClr val="FFFFFF"/>
    </a:lt1>
    <a:dk2>
      <a:srgbClr val="000000"/>
    </a:dk2>
    <a:lt2>
      <a:srgbClr val="D6E1E2"/>
    </a:lt2>
    <a:accent1>
      <a:srgbClr val="0099CC"/>
    </a:accent1>
    <a:accent2>
      <a:srgbClr val="FF9900"/>
    </a:accent2>
    <a:accent3>
      <a:srgbClr val="FFFFFF"/>
    </a:accent3>
    <a:accent4>
      <a:srgbClr val="215978"/>
    </a:accent4>
    <a:accent5>
      <a:srgbClr val="AACAE2"/>
    </a:accent5>
    <a:accent6>
      <a:srgbClr val="E78A00"/>
    </a:accent6>
    <a:hlink>
      <a:srgbClr val="669900"/>
    </a:hlink>
    <a:folHlink>
      <a:srgbClr val="83A6A7"/>
    </a:folHlink>
  </a:clrScheme>
</a:themeOverride>
</file>

<file path=ppt/theme/themeOverride4.xml><?xml version="1.0" encoding="utf-8"?>
<a:themeOverride xmlns:a="http://schemas.openxmlformats.org/drawingml/2006/main">
  <a:clrScheme name="Default Design 3">
    <a:dk1>
      <a:srgbClr val="29698D"/>
    </a:dk1>
    <a:lt1>
      <a:srgbClr val="FFFFFF"/>
    </a:lt1>
    <a:dk2>
      <a:srgbClr val="000000"/>
    </a:dk2>
    <a:lt2>
      <a:srgbClr val="D6E1E2"/>
    </a:lt2>
    <a:accent1>
      <a:srgbClr val="0099CC"/>
    </a:accent1>
    <a:accent2>
      <a:srgbClr val="FF9900"/>
    </a:accent2>
    <a:accent3>
      <a:srgbClr val="FFFFFF"/>
    </a:accent3>
    <a:accent4>
      <a:srgbClr val="215978"/>
    </a:accent4>
    <a:accent5>
      <a:srgbClr val="AACAE2"/>
    </a:accent5>
    <a:accent6>
      <a:srgbClr val="E78A00"/>
    </a:accent6>
    <a:hlink>
      <a:srgbClr val="669900"/>
    </a:hlink>
    <a:folHlink>
      <a:srgbClr val="83A6A7"/>
    </a:folHlink>
  </a:clrScheme>
</a:themeOverride>
</file>

<file path=ppt/theme/themeOverride5.xml><?xml version="1.0" encoding="utf-8"?>
<a:themeOverride xmlns:a="http://schemas.openxmlformats.org/drawingml/2006/main">
  <a:clrScheme name="Default Design 3">
    <a:dk1>
      <a:srgbClr val="29698D"/>
    </a:dk1>
    <a:lt1>
      <a:srgbClr val="FFFFFF"/>
    </a:lt1>
    <a:dk2>
      <a:srgbClr val="000000"/>
    </a:dk2>
    <a:lt2>
      <a:srgbClr val="D6E1E2"/>
    </a:lt2>
    <a:accent1>
      <a:srgbClr val="0099CC"/>
    </a:accent1>
    <a:accent2>
      <a:srgbClr val="FF9900"/>
    </a:accent2>
    <a:accent3>
      <a:srgbClr val="FFFFFF"/>
    </a:accent3>
    <a:accent4>
      <a:srgbClr val="215978"/>
    </a:accent4>
    <a:accent5>
      <a:srgbClr val="AACAE2"/>
    </a:accent5>
    <a:accent6>
      <a:srgbClr val="E78A00"/>
    </a:accent6>
    <a:hlink>
      <a:srgbClr val="669900"/>
    </a:hlink>
    <a:folHlink>
      <a:srgbClr val="83A6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1078</TotalTime>
  <Words>791</Words>
  <Application>Microsoft Office PowerPoint</Application>
  <PresentationFormat>全屏显示(4:3)</PresentationFormat>
  <Paragraphs>138</Paragraphs>
  <Slides>11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链接</vt:lpstr>
      </vt:variant>
      <vt:variant>
        <vt:i4>6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等线</vt:lpstr>
      <vt:lpstr>Arial</vt:lpstr>
      <vt:lpstr>Times New Roman</vt:lpstr>
      <vt:lpstr>Verdana</vt:lpstr>
      <vt:lpstr>Wingdings</vt:lpstr>
      <vt:lpstr>Default Design</vt:lpstr>
      <vt:lpstr>file:///C:\Users\szlunan\十二五教材申请\计算机网络实训与编程\第4章%20路由器与路由配置.docx!_1400567699\绘图\~页-1\Sheet.2</vt:lpstr>
      <vt:lpstr>file:///C:\Users\szlunan\十二五教材申请\计算机网络实训与编程\第4章%20路由器与路由配置.docx!_1400567699\绘图\~页-1\Sheet.1</vt:lpstr>
      <vt:lpstr>file:///C:\Users\szlunan\十二五教材申请\计算机网络实训与编程\第4章%20路由器与路由配置.docx!_1400567699\绘图\~页-1\Sheet.2</vt:lpstr>
      <vt:lpstr>file:///C:\Users\szlunan\十二五教材申请\计算机网络实训与编程\第4章%20路由器与路由配置.docx!_1400567699\绘图\~页-1\Sheet.1</vt:lpstr>
      <vt:lpstr>file:///C:\Users\szlunan\十二五教材申请\计算机网络实训与编程\第4章%20路由器与路由配置.docx!_1400567699\绘图\~页-1\Sheet.2</vt:lpstr>
      <vt:lpstr>file:///C:\Users\szlunan\十二五教材申请\计算机网络实训与编程\第4章%20路由器与路由配置.docx!_1400567699\绘图\~页-1\Sheet.1</vt:lpstr>
      <vt:lpstr>实验五：RIP协议与路由器配置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深圳大学计算机系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王小民</dc:creator>
  <cp:lastModifiedBy>陆 楠</cp:lastModifiedBy>
  <cp:revision>45</cp:revision>
  <dcterms:created xsi:type="dcterms:W3CDTF">2007-06-05T00:29:32Z</dcterms:created>
  <dcterms:modified xsi:type="dcterms:W3CDTF">2023-05-21T00:07:03Z</dcterms:modified>
</cp:coreProperties>
</file>