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2" r:id="rId2"/>
    <p:sldId id="356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39" r:id="rId12"/>
    <p:sldId id="340" r:id="rId13"/>
    <p:sldId id="341" r:id="rId14"/>
    <p:sldId id="342" r:id="rId15"/>
    <p:sldId id="351" r:id="rId16"/>
    <p:sldId id="352" r:id="rId17"/>
    <p:sldId id="355" r:id="rId18"/>
    <p:sldId id="354" r:id="rId19"/>
    <p:sldId id="357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4A8C20E-FFD3-455D-BFD2-105E07A262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306A9F-03E5-4ADE-985C-7F6313B9670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D99C43F-79F8-4534-A8DF-C8F8E9FA67BF}" type="datetimeFigureOut">
              <a:rPr lang="zh-CN" altLang="en-US"/>
              <a:pPr>
                <a:defRPr/>
              </a:pPr>
              <a:t>2023/5/30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BB968056-AF05-4920-AD62-4130352375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D181FC3E-7A17-4620-90C9-2F56D2812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2B49CF-FD1F-46CF-8A21-DC6214200F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C480F3-AD6D-4195-A110-DEF3B5CA30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F3C050E-28AE-4853-925C-3DB70D5837D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4CE181CF-A6A3-7ED3-C065-2008161DF3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864DB83-0A47-4244-8FE9-87675C472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None/>
              <a:defRPr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在过渡初期，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IPv4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网络已经大量部署，而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IPv6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网络只是散落在各地的一个个“孤岛”，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IPv6 over IPv4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隧道就是通过隧道技术，使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IPv6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报文在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IPv4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网络中传输，实现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IPv6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网络之间的孤岛互连。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None/>
              <a:defRPr/>
            </a:pP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None/>
              <a:defRPr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原理描述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marL="540000" indent="-2286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边界路由设备启动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IPv4/IPv6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双协议栈，并配置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IPv6 over IPv4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隧道。</a:t>
            </a:r>
          </a:p>
          <a:p>
            <a:pPr marL="540000" indent="-2286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边界路由设备在收到从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IPv6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网络侧发来的报文后，如果报文的目的地址不是自身且下一跳出接口为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Tunnel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接口，就要把收到的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IPv6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报文作为数据部分，加上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IPv4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报文头，封装成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IPv4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报文。</a:t>
            </a:r>
          </a:p>
          <a:p>
            <a:pPr marL="540000" indent="-2286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IPv4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网络中，封装后的报文被传递到对端的边界路由设备。</a:t>
            </a:r>
          </a:p>
          <a:p>
            <a:pPr marL="540000" indent="-2286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对端边界路由设备对报文解封装，去掉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IPv4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报文头，然后将解封装后的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IPv6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报文发送到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IPv6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网络中。</a:t>
            </a:r>
          </a:p>
          <a:p>
            <a:pPr marL="540000" indent="-2286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None/>
              <a:defRPr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IPv6 over IPv4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隧道的起点的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IPv4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地址必须为手工配置，而终点的确定有手工配置和自动获取两种方式。根据隧道终点的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IPv4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地址的获取方式不同可以将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IPv6 over IPv4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隧道分为手动隧道和自动隧道。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marL="540000" lvl="1" indent="-2286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手动隧道：手动隧道即边界设备不能自动获得隧道终点的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IPv4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地址，需要手工配置隧道终点的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IPv4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地址，报文才能正确发送至隧道终点。</a:t>
            </a:r>
          </a:p>
          <a:p>
            <a:pPr marL="540000" lvl="1" indent="-2286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自动隧道：自动隧道即边界设备可以自动获得隧道终点的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IPv4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地址，所以不需要手工配置终点的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IPv4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地址，一般的做法是隧道的两个接口的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IPv6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地址采用内嵌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IPv4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地址的特殊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IPv6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地址形式，这样路由设备可以从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IPv6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报文中的目的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IPv6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地址中提取出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IPv4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地址。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813FCF48-DD0C-5389-7C7E-A187220B83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79BA48A-37F4-4B92-AA49-777837809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None/>
              <a:defRPr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如果一个边界设备要与多个设备建立手动隧道，就需要在设备上配置多个隧道，配置比较麻烦。所以手动隧道通常用于两个边界路由器之间，为两个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IPv6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网络提供连接。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None/>
              <a:defRPr/>
            </a:pP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None/>
              <a:defRPr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手动隧道优缺点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marL="540000" indent="-2286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优点：可以用于任何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IPv6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穿越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IPv4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的环境，通用性好。</a:t>
            </a:r>
          </a:p>
          <a:p>
            <a:pPr marL="540000" indent="-2286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缺点：必须手工配置。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None/>
              <a:defRPr/>
            </a:pP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None/>
              <a:defRPr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转发机制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marL="540000" indent="-2286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IPv6 over IPv4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手动隧道转发机制为：当隧道边界设备的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IPv6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侧收到一个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IPv6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报文后， 根据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IPv6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报文的目的地址查找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IPv6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路由转发表，如果该报文是从此虚拟隧道接口转发出去，则根据隧道接口配置的隧道源端和目的端的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IPv4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地址进行封装。封装后的报文变成一个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IPv4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报文，交给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IPv4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协议栈处理。报文通过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IPv4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网络转发到隧道的终点。隧道终点收到一个隧道协议报文后，进行隧道解封装。并将解封装后的报文交给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IPv6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协议栈处理。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50492878-6C36-1F75-5267-E974193F99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230F02B-9742-4A0F-BBAE-7110C9C5AD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案例描述</a:t>
            </a:r>
            <a:endParaRPr lang="en-US" altLang="zh-CN" dirty="0"/>
          </a:p>
          <a:p>
            <a:pPr marL="540000" indent="-2286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1100" dirty="0"/>
              <a:t>IPv6</a:t>
            </a:r>
            <a:r>
              <a:rPr lang="zh-CN" altLang="en-US" sz="1100" dirty="0"/>
              <a:t>和</a:t>
            </a:r>
            <a:r>
              <a:rPr lang="en-US" altLang="zh-CN" sz="1100" dirty="0"/>
              <a:t>IPv4</a:t>
            </a:r>
            <a:r>
              <a:rPr lang="zh-CN" altLang="en-US" sz="1100" dirty="0"/>
              <a:t>所需地址已经给出。</a:t>
            </a:r>
            <a:endParaRPr lang="en-US" altLang="zh-CN" sz="11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943D7652-42BA-BAE2-2E00-78E9C7D91C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BAA7A764-6F25-FB43-70D2-B68F30681C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命令含义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1100" b="1">
                <a:latin typeface="微软雅黑" panose="020B0503020204020204" pitchFamily="34" charset="-122"/>
                <a:ea typeface="微软雅黑" panose="020B0503020204020204" pitchFamily="34" charset="-122"/>
              </a:rPr>
              <a:t>interface tunnel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命令用来创建一个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Tunnel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接口，并进入该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Tunnel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接口视图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1" lang="it-IT" altLang="zh-CN" sz="1100" b="1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tunnel-protocol ipv6-ipv4</a:t>
            </a:r>
            <a:r>
              <a:rPr kumimoji="1" lang="zh-CN" altLang="en-US" sz="110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kumimoji="1" lang="en-US" altLang="zh-CN" sz="110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Tunnel</a:t>
            </a:r>
            <a:r>
              <a:rPr kumimoji="1" lang="zh-CN" altLang="en-US" sz="110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为手动隧道模式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1" lang="en-US" altLang="zh-CN" sz="1100" b="1">
                <a:latin typeface="微软雅黑" panose="020B0503020204020204" pitchFamily="34" charset="-122"/>
                <a:ea typeface="微软雅黑" panose="020B0503020204020204" pitchFamily="34" charset="-122"/>
              </a:rPr>
              <a:t>source </a:t>
            </a:r>
            <a:r>
              <a:rPr kumimoji="1" lang="en-US" altLang="zh-CN" sz="1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100" i="1">
                <a:latin typeface="微软雅黑" panose="020B0503020204020204" pitchFamily="34" charset="-122"/>
                <a:ea typeface="微软雅黑" panose="020B0503020204020204" pitchFamily="34" charset="-122"/>
              </a:rPr>
              <a:t>ipv4-address</a:t>
            </a:r>
            <a:r>
              <a:rPr kumimoji="1"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kumimoji="1" lang="en-US" altLang="zh-CN" sz="1100" i="1">
                <a:latin typeface="微软雅黑" panose="020B0503020204020204" pitchFamily="34" charset="-122"/>
                <a:ea typeface="微软雅黑" panose="020B0503020204020204" pitchFamily="34" charset="-122"/>
              </a:rPr>
              <a:t>interface-type interface-number</a:t>
            </a:r>
            <a:r>
              <a:rPr kumimoji="1"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  <a:r>
              <a:rPr kumimoji="1"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kumimoji="1"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Tunnel</a:t>
            </a:r>
            <a:r>
              <a:rPr kumimoji="1"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的源接口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1" lang="en-US" altLang="zh-CN" sz="1100" b="1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destination </a:t>
            </a:r>
            <a:r>
              <a:rPr kumimoji="1"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kumimoji="1" lang="en-US" altLang="zh-CN" sz="1100" i="1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ipv4-address</a:t>
            </a:r>
            <a:r>
              <a:rPr kumimoji="1"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  <a:r>
              <a:rPr kumimoji="1" lang="zh-CN" altLang="en-US" sz="110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kumimoji="1" lang="en-US" altLang="zh-CN" sz="110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Tunnel</a:t>
            </a:r>
            <a:r>
              <a:rPr kumimoji="1" lang="zh-CN" altLang="en-US" sz="110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的目的接口</a:t>
            </a:r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1" lang="en-US" altLang="zh-CN" sz="1100" b="1">
                <a:latin typeface="微软雅黑" panose="020B0503020204020204" pitchFamily="34" charset="-122"/>
                <a:ea typeface="微软雅黑" panose="020B0503020204020204" pitchFamily="34" charset="-122"/>
              </a:rPr>
              <a:t>ipv6 address </a:t>
            </a:r>
            <a:r>
              <a:rPr kumimoji="1"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kumimoji="1" lang="en-US" altLang="zh-CN" sz="1100" i="1">
                <a:latin typeface="微软雅黑" panose="020B0503020204020204" pitchFamily="34" charset="-122"/>
                <a:ea typeface="微软雅黑" panose="020B0503020204020204" pitchFamily="34" charset="-122"/>
              </a:rPr>
              <a:t>ipv6-address prefix-length</a:t>
            </a:r>
            <a:r>
              <a:rPr kumimoji="1"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  <a:r>
              <a:rPr kumimoji="1"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kumimoji="1"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Tunnel</a:t>
            </a:r>
            <a:r>
              <a:rPr kumimoji="1"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接口的</a:t>
            </a:r>
            <a:r>
              <a:rPr kumimoji="1"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r>
              <a:rPr kumimoji="1"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kumimoji="1"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D461DFBE-1140-B690-B52F-394B942973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E30E3EAC-3BC1-B523-D811-7E56C5ED9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C41F23DD-D7C7-4C30-4E83-D57119A2B0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F5FBEC-8DB5-4FEA-A5FA-8766741B0C2A}" type="slidenum">
              <a:rPr lang="zh-CN" altLang="en-US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730FBA-BC47-6F6E-7EE8-0BDA3864E5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16AAD5-6D6F-67F0-5AAB-77BE4D3C2C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8C0A87-9A26-91D6-B557-7F7FFCEDB0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D19C3-0B50-48DB-B7E4-8B795A4442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534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1273365-F4B7-200D-40B5-BFE86EAFFC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86847B7-F960-F886-90E5-737D90E0DD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FA0EB7-3B03-67C9-4044-2DF1D0A2C4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A2C049-7E77-46AB-ADC8-53D795CE09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164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796261-F00F-8839-B032-266CDF0B1E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939333-47BC-6C53-0915-8A1242C652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730730-1011-E110-D6F8-3CBD46939F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FD6EB0-76B5-4449-ADA6-EEDEC0F53E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899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34BC801-AF56-B412-6760-5B6EC845A6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470F61-B7C7-01B8-0E36-9D97374B7C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BB0BF4-4BAC-42F2-043C-D5DBFA11BB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435073-9348-4865-BC6A-0A5348FEFB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823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D14C7C-B53D-8EFD-BB50-5CBF72E82C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AC6FAA-624D-A9A5-C756-DD1242906C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38364F-1F70-5580-45F8-8673A4DD85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DA1A8C-6636-4172-962A-EC2C80509C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166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1AD05-5F27-FF4F-4935-5B4A02FCD6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76DBA-29CC-DE8B-436D-8EF8B39C01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94D30D-FAE3-A2D4-3CAC-6EDD7B521B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2DCB3C-B845-4184-9C86-7AB5D503B7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17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ED98E33-F69A-08B7-F5E6-B74EBD6550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C92E6B5-ACC9-D392-74AC-6A98E043D9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9014AB1-A939-DB78-384E-992EF5832A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86E6E2-B09F-489F-B516-648984BA06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472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56F6E27-4F93-FE8E-21E4-F9D8750673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0CA6262-775A-3003-DF7C-DD44195D23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C2998E-71D8-9421-7F71-915904445F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2A3387-448D-4614-A6C9-C838AF7B28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313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03FBD79-BB04-D522-793B-B87D362B0B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8AD66E4-F89D-7047-9ACF-44AE716563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E21E49F-4F67-39AB-FAFE-D5DBE70CC9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16D0A-1EA1-486C-B041-24C4CAA63C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372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0B12B4-A6A7-66F8-BA24-3FB8B9B2AF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4DD6B3-D378-921A-BB7D-1BC271AF1F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264316-051E-5F11-EAA6-14CD821E0F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E8F56-BD5D-467F-880B-0548D684D3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444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5E7AF7-8C11-35C0-B144-DAC6038093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4A3C1-E075-0A37-5C01-BC1EC8E236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FC16FD-F816-FFA9-E2B6-83FB768B67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24685D-DF26-4F79-BC88-9AC6249819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167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2BFC5"/>
            </a:gs>
            <a:gs pos="47000">
              <a:srgbClr val="3C8C93"/>
            </a:gs>
            <a:gs pos="100000">
              <a:srgbClr val="E9F4F5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C088DA3-6D3C-B045-520B-BBF9A36322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DE86AEC-CC82-6046-E8F5-37155A061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925CB37-0C00-4C6F-B640-B660BBF35EE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9B15614-64E9-402E-A306-7F46B635F8C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A757536-05E6-4A79-AD7B-F99D5911C1E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617F710-F687-4638-9F83-CD1CF22B374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D81865B-6E2A-20D8-E661-525B547BD2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856662" cy="719137"/>
          </a:xfrm>
        </p:spPr>
        <p:txBody>
          <a:bodyPr/>
          <a:lstStyle/>
          <a:p>
            <a:pPr eaLnBrk="1" hangingPunct="1"/>
            <a:r>
              <a:rPr lang="zh-CN" altLang="en-US" sz="3200">
                <a:ea typeface="黑体" panose="02010609060101010101" pitchFamily="49" charset="-122"/>
              </a:rPr>
              <a:t>实验</a:t>
            </a:r>
            <a:r>
              <a:rPr lang="en-US" altLang="zh-CN" sz="3200">
                <a:ea typeface="黑体" panose="02010609060101010101" pitchFamily="49" charset="-122"/>
              </a:rPr>
              <a:t>8  eNSP</a:t>
            </a:r>
            <a:r>
              <a:rPr lang="zh-CN" altLang="en-US" sz="3200">
                <a:ea typeface="黑体" panose="02010609060101010101" pitchFamily="49" charset="-122"/>
              </a:rPr>
              <a:t>仿真</a:t>
            </a:r>
            <a:r>
              <a:rPr lang="en-US" altLang="zh-CN" sz="3200">
                <a:ea typeface="黑体" panose="02010609060101010101" pitchFamily="49" charset="-122"/>
              </a:rPr>
              <a:t>IPv6</a:t>
            </a:r>
            <a:r>
              <a:rPr lang="zh-CN" altLang="en-US" sz="3200">
                <a:ea typeface="黑体" panose="02010609060101010101" pitchFamily="49" charset="-122"/>
              </a:rPr>
              <a:t>隧道实验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3FEFF9A-C5CE-3A28-CB83-1B1ED9C89F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195388"/>
            <a:ext cx="8578850" cy="511333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1800"/>
              <a:t>实验目的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/>
              <a:t>学习使用华为</a:t>
            </a:r>
            <a:r>
              <a:rPr lang="en-US" altLang="zh-CN" sz="1800"/>
              <a:t>eNSP</a:t>
            </a:r>
            <a:r>
              <a:rPr lang="zh-CN" altLang="en-US" sz="1800"/>
              <a:t>网络仿真平台、完成简单的连通性测试</a:t>
            </a:r>
            <a:endParaRPr lang="en-US" altLang="zh-CN" sz="1800"/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/>
              <a:t>根据拓扑结构，实现</a:t>
            </a:r>
            <a:r>
              <a:rPr lang="en-US" altLang="zh-CN" sz="1800"/>
              <a:t>IPv6-over-IPv4</a:t>
            </a:r>
            <a:r>
              <a:rPr lang="zh-CN" altLang="en-US" sz="1800"/>
              <a:t>手工隧道的配置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800"/>
              <a:t>实验内容</a:t>
            </a:r>
            <a:r>
              <a:rPr lang="en-US" altLang="zh-CN" sz="1800"/>
              <a:t>          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/>
              <a:t>使用</a:t>
            </a:r>
            <a:r>
              <a:rPr lang="en-US" altLang="zh-CN" sz="1800"/>
              <a:t>IPv4</a:t>
            </a:r>
            <a:r>
              <a:rPr lang="zh-CN" altLang="en-US" sz="1800"/>
              <a:t>网络连接两个</a:t>
            </a:r>
            <a:r>
              <a:rPr lang="en-US" altLang="zh-CN" sz="1800"/>
              <a:t>IPv6</a:t>
            </a:r>
            <a:r>
              <a:rPr lang="zh-CN" altLang="en-US" sz="1800"/>
              <a:t>网络，通过</a:t>
            </a:r>
            <a:r>
              <a:rPr lang="en-US" altLang="zh-CN" sz="1800"/>
              <a:t>IPv4</a:t>
            </a:r>
            <a:r>
              <a:rPr lang="zh-CN" altLang="en-US" sz="1800"/>
              <a:t>传输</a:t>
            </a:r>
            <a:r>
              <a:rPr lang="en-US" altLang="zh-CN" sz="1800"/>
              <a:t>IPv6</a:t>
            </a:r>
            <a:r>
              <a:rPr lang="zh-CN" altLang="en-US" sz="1800"/>
              <a:t>分组（</a:t>
            </a:r>
            <a:r>
              <a:rPr lang="en-US" altLang="zh-CN" sz="1800"/>
              <a:t>IPv6 over IPv4</a:t>
            </a:r>
            <a:r>
              <a:rPr lang="zh-CN" altLang="en-US" sz="1800"/>
              <a:t>）</a:t>
            </a:r>
            <a:endParaRPr lang="en-US" altLang="zh-CN" sz="1800"/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/>
              <a:t>配置路由器环回接口（</a:t>
            </a:r>
            <a:r>
              <a:rPr lang="en-US" altLang="zh-CN" sz="1800"/>
              <a:t>loopback</a:t>
            </a:r>
            <a:r>
              <a:rPr lang="zh-CN" altLang="en-US" sz="1800"/>
              <a:t>）方法</a:t>
            </a:r>
            <a:endParaRPr lang="en-US" altLang="zh-CN" sz="1800"/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/>
              <a:t>配置隧道接口（</a:t>
            </a:r>
            <a:r>
              <a:rPr lang="en-US" altLang="zh-CN" sz="1800"/>
              <a:t>tunnel</a:t>
            </a:r>
            <a:r>
              <a:rPr lang="zh-CN" altLang="en-US" sz="1800"/>
              <a:t>）方法</a:t>
            </a:r>
            <a:endParaRPr lang="en-US" altLang="zh-CN" sz="1800"/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/>
              <a:t>配置</a:t>
            </a:r>
            <a:r>
              <a:rPr lang="en-US" altLang="zh-CN" sz="1800"/>
              <a:t>OSPF</a:t>
            </a:r>
            <a:r>
              <a:rPr lang="zh-CN" altLang="en-US" sz="1800"/>
              <a:t>路由协议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800"/>
              <a:t>实验准备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1800"/>
              <a:t>FTP</a:t>
            </a:r>
            <a:r>
              <a:rPr lang="zh-CN" altLang="en-US" sz="1800"/>
              <a:t>（</a:t>
            </a:r>
            <a:r>
              <a:rPr lang="en-US" altLang="zh-CN" sz="1800"/>
              <a:t>/</a:t>
            </a:r>
            <a:r>
              <a:rPr lang="zh-CN" altLang="en-US" sz="1800"/>
              <a:t>共享目录</a:t>
            </a:r>
            <a:r>
              <a:rPr lang="en-US" altLang="zh-CN" sz="1800"/>
              <a:t>/</a:t>
            </a:r>
            <a:r>
              <a:rPr lang="zh-CN" altLang="en-US" sz="1800"/>
              <a:t>网络仿真平台</a:t>
            </a:r>
            <a:r>
              <a:rPr lang="en-US" altLang="zh-CN" sz="1800"/>
              <a:t>/</a:t>
            </a:r>
            <a:r>
              <a:rPr lang="zh-CN" altLang="en-US" sz="1800"/>
              <a:t>）下载</a:t>
            </a:r>
            <a:r>
              <a:rPr lang="en-US" altLang="zh-CN" sz="1800"/>
              <a:t>eNSP</a:t>
            </a:r>
            <a:r>
              <a:rPr lang="zh-CN" altLang="en-US" sz="1800"/>
              <a:t>软件，并安装软件。</a:t>
            </a:r>
            <a:endParaRPr lang="en-US" altLang="zh-CN" sz="1800"/>
          </a:p>
          <a:p>
            <a:pPr lvl="1" eaLnBrk="1" hangingPunct="1">
              <a:lnSpc>
                <a:spcPct val="150000"/>
              </a:lnSpc>
            </a:pPr>
            <a:r>
              <a:rPr lang="zh-CN" altLang="en-US" sz="1800"/>
              <a:t>熟悉</a:t>
            </a:r>
            <a:r>
              <a:rPr lang="en-US" altLang="zh-CN" sz="1800"/>
              <a:t>eNSP</a:t>
            </a:r>
            <a:r>
              <a:rPr lang="zh-CN" altLang="en-US" sz="1800"/>
              <a:t>工具使用环境和方法。</a:t>
            </a:r>
            <a:endParaRPr lang="en-US" altLang="zh-CN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2">
            <a:extLst>
              <a:ext uri="{FF2B5EF4-FFF2-40B4-BE49-F238E27FC236}">
                <a16:creationId xmlns:a16="http://schemas.microsoft.com/office/drawing/2014/main" id="{585F4F10-656D-275B-0037-A704F8F81F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6088" y="908050"/>
            <a:ext cx="8229600" cy="5048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000"/>
              <a:t>     </a:t>
            </a:r>
            <a:r>
              <a:rPr lang="zh-CN" altLang="zh-CN" sz="2000"/>
              <a:t>用路由器去</a:t>
            </a:r>
            <a:r>
              <a:rPr lang="en-US" altLang="zh-CN" sz="2000"/>
              <a:t>ping PC</a:t>
            </a:r>
            <a:r>
              <a:rPr lang="zh-CN" altLang="zh-CN" sz="2000"/>
              <a:t>的</a:t>
            </a:r>
            <a:r>
              <a:rPr lang="en-US" altLang="zh-CN" sz="2000"/>
              <a:t>IP</a:t>
            </a:r>
            <a:r>
              <a:rPr lang="zh-CN" altLang="zh-CN" sz="2000"/>
              <a:t>地址</a:t>
            </a:r>
            <a:r>
              <a:rPr lang="zh-CN" altLang="en-US" sz="2000"/>
              <a:t>，</a:t>
            </a:r>
            <a:r>
              <a:rPr lang="zh-CN" altLang="zh-CN" sz="2000"/>
              <a:t>测试也是通的。</a:t>
            </a:r>
            <a:endParaRPr lang="zh-CN" altLang="en-US" sz="2000"/>
          </a:p>
        </p:txBody>
      </p:sp>
      <p:pic>
        <p:nvPicPr>
          <p:cNvPr id="11267" name="图片 1">
            <a:extLst>
              <a:ext uri="{FF2B5EF4-FFF2-40B4-BE49-F238E27FC236}">
                <a16:creationId xmlns:a16="http://schemas.microsoft.com/office/drawing/2014/main" id="{D2C88E72-5FA5-6165-4F3C-B47685486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485900"/>
            <a:ext cx="6408738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标题 1">
            <a:extLst>
              <a:ext uri="{FF2B5EF4-FFF2-40B4-BE49-F238E27FC236}">
                <a16:creationId xmlns:a16="http://schemas.microsoft.com/office/drawing/2014/main" id="{260CA8CC-FC8D-408D-655D-9BA50417A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algn="l"/>
            <a:r>
              <a:rPr lang="zh-CN" altLang="zh-CN" sz="2400" b="1"/>
              <a:t>测试设备的连通性</a:t>
            </a:r>
            <a:endParaRPr lang="zh-C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25DB9A0B-C94B-5F96-09E7-1CCFA13A1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2263" y="315913"/>
            <a:ext cx="8137525" cy="544512"/>
          </a:xfrm>
        </p:spPr>
        <p:txBody>
          <a:bodyPr/>
          <a:lstStyle/>
          <a:p>
            <a:pPr marL="342900" indent="-342900" algn="l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IPv6 over IPv4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隧道技术原理</a:t>
            </a:r>
            <a:endParaRPr lang="zh-CN" altLang="en-US" sz="2400"/>
          </a:p>
        </p:txBody>
      </p:sp>
      <p:sp>
        <p:nvSpPr>
          <p:cNvPr id="38" name="Rectangle 19">
            <a:extLst>
              <a:ext uri="{FF2B5EF4-FFF2-40B4-BE49-F238E27FC236}">
                <a16:creationId xmlns:a16="http://schemas.microsoft.com/office/drawing/2014/main" id="{50878B5F-0B8E-4548-8CCB-F410476C2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1012825"/>
            <a:ext cx="84423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42" tIns="40070" rIns="80142" bIns="40070"/>
          <a:lstStyle/>
          <a:p>
            <a:pPr eaLnBrk="1" hangingPunct="1">
              <a:lnSpc>
                <a:spcPct val="150000"/>
              </a:lnSpc>
              <a:buClr>
                <a:schemeClr val="tx1"/>
              </a:buClr>
              <a:buSzPct val="100000"/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       通过隧道技术，使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IPv6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报文在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IPv4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网络中传输，实现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IPv6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网络之间的孤岛互连。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SzPct val="100000"/>
              <a:defRPr/>
            </a:pP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      例如：两个高校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IPv6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网络通过电信</a:t>
            </a: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IPv4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网络实现互访。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AutoShape 6">
            <a:extLst>
              <a:ext uri="{FF2B5EF4-FFF2-40B4-BE49-F238E27FC236}">
                <a16:creationId xmlns:a16="http://schemas.microsoft.com/office/drawing/2014/main" id="{434D033E-447B-4687-85B7-91DCDCFF9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0988" y="260350"/>
            <a:ext cx="992187" cy="222250"/>
          </a:xfrm>
          <a:prstGeom prst="chevron">
            <a:avLst>
              <a:gd name="adj" fmla="val 111607"/>
            </a:avLst>
          </a:prstGeom>
          <a:solidFill>
            <a:schemeClr val="bg1">
              <a:lumMod val="85000"/>
              <a:alpha val="66000"/>
            </a:schemeClr>
          </a:solidFill>
          <a:ln w="952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465138" eaLnBrk="1" hangingPunct="1">
              <a:buClr>
                <a:srgbClr val="A2A2A2"/>
              </a:buClr>
              <a:buSzPct val="70000"/>
              <a:buFont typeface="Monotype Sorts" pitchFamily="2" charset="2"/>
              <a:buNone/>
              <a:defRPr/>
            </a:pPr>
            <a:r>
              <a:rPr lang="zh-CN" altLang="en-US" sz="1300" b="1" i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原理</a:t>
            </a:r>
            <a:endParaRPr lang="en-US" altLang="zh-CN" sz="1300" b="1" i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5" name="AutoShape 7">
            <a:extLst>
              <a:ext uri="{FF2B5EF4-FFF2-40B4-BE49-F238E27FC236}">
                <a16:creationId xmlns:a16="http://schemas.microsoft.com/office/drawing/2014/main" id="{8D8724D5-AE83-CA59-CAF1-1E603EEF3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4575" y="260350"/>
            <a:ext cx="993775" cy="222250"/>
          </a:xfrm>
          <a:prstGeom prst="chevron">
            <a:avLst>
              <a:gd name="adj" fmla="val 111786"/>
            </a:avLst>
          </a:prstGeom>
          <a:solidFill>
            <a:schemeClr val="bg1">
              <a:alpha val="65881"/>
            </a:schemeClr>
          </a:solidFill>
          <a:ln w="952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defTabSz="4651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651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651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651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651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65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65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65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65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A2A2A2"/>
              </a:buClr>
              <a:buSzPct val="70000"/>
              <a:buFont typeface="Monotype Sorts"/>
              <a:buNone/>
            </a:pPr>
            <a:r>
              <a:rPr lang="zh-CN" altLang="en-US" sz="1300" b="1" i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命令</a:t>
            </a:r>
            <a:endParaRPr lang="en-US" altLang="zh-CN" sz="1300" b="1" i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6" name="AutoShape 8">
            <a:extLst>
              <a:ext uri="{FF2B5EF4-FFF2-40B4-BE49-F238E27FC236}">
                <a16:creationId xmlns:a16="http://schemas.microsoft.com/office/drawing/2014/main" id="{46103644-925B-C312-B8F5-FA3682C88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888" y="260350"/>
            <a:ext cx="992187" cy="222250"/>
          </a:xfrm>
          <a:prstGeom prst="chevron">
            <a:avLst>
              <a:gd name="adj" fmla="val 111607"/>
            </a:avLst>
          </a:prstGeom>
          <a:solidFill>
            <a:schemeClr val="bg1">
              <a:alpha val="65881"/>
            </a:schemeClr>
          </a:solidFill>
          <a:ln w="952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defTabSz="4651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651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651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651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651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65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65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65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65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A2A2A2"/>
              </a:buClr>
              <a:buSzPct val="70000"/>
              <a:buFont typeface="Monotype Sorts"/>
              <a:buNone/>
            </a:pPr>
            <a:r>
              <a:rPr lang="zh-CN" altLang="en-US" sz="1300" b="1" i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endParaRPr lang="en-US" altLang="zh-CN" sz="1300" b="1" i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7" name="图片 1">
            <a:extLst>
              <a:ext uri="{FF2B5EF4-FFF2-40B4-BE49-F238E27FC236}">
                <a16:creationId xmlns:a16="http://schemas.microsoft.com/office/drawing/2014/main" id="{CC37E907-E453-6A06-60F6-1CE0601BC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3284538"/>
            <a:ext cx="84423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BD69025-39BE-4A6C-9A24-1B461912BFCD}"/>
              </a:ext>
            </a:extLst>
          </p:cNvPr>
          <p:cNvCxnSpPr/>
          <p:nvPr/>
        </p:nvCxnSpPr>
        <p:spPr>
          <a:xfrm>
            <a:off x="1273175" y="3933825"/>
            <a:ext cx="142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8B218FB-EF23-443B-AB65-E181A6F5FE33}"/>
              </a:ext>
            </a:extLst>
          </p:cNvPr>
          <p:cNvCxnSpPr/>
          <p:nvPr/>
        </p:nvCxnSpPr>
        <p:spPr>
          <a:xfrm>
            <a:off x="2805113" y="3860800"/>
            <a:ext cx="1444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ACE7FFB-D2E3-4393-AB15-C14AA98BF133}"/>
              </a:ext>
            </a:extLst>
          </p:cNvPr>
          <p:cNvCxnSpPr/>
          <p:nvPr/>
        </p:nvCxnSpPr>
        <p:spPr>
          <a:xfrm>
            <a:off x="3419475" y="3860800"/>
            <a:ext cx="1444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ABA2A6B-BAE6-4E72-BCDA-905B465BA3C1}"/>
              </a:ext>
            </a:extLst>
          </p:cNvPr>
          <p:cNvCxnSpPr/>
          <p:nvPr/>
        </p:nvCxnSpPr>
        <p:spPr>
          <a:xfrm>
            <a:off x="5527675" y="3860800"/>
            <a:ext cx="1444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4DB27E9-4598-464F-A3E5-6B87F11AA6D4}"/>
              </a:ext>
            </a:extLst>
          </p:cNvPr>
          <p:cNvCxnSpPr/>
          <p:nvPr/>
        </p:nvCxnSpPr>
        <p:spPr>
          <a:xfrm>
            <a:off x="6156325" y="3860800"/>
            <a:ext cx="1444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C41C132-C68B-48D5-BAA5-24A3948B9264}"/>
              </a:ext>
            </a:extLst>
          </p:cNvPr>
          <p:cNvCxnSpPr/>
          <p:nvPr/>
        </p:nvCxnSpPr>
        <p:spPr>
          <a:xfrm>
            <a:off x="7667625" y="3860800"/>
            <a:ext cx="1444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8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9">
            <a:extLst>
              <a:ext uri="{FF2B5EF4-FFF2-40B4-BE49-F238E27FC236}">
                <a16:creationId xmlns:a16="http://schemas.microsoft.com/office/drawing/2014/main" id="{9A98E222-55FF-4CF6-8392-7CA02DA98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984250"/>
            <a:ext cx="7807325" cy="150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42" tIns="40070" rIns="80142" bIns="40070"/>
          <a:lstStyle/>
          <a:p>
            <a:pPr marL="1066800" lvl="1" indent="-342900" eaLnBrk="1" hangingPunct="1">
              <a:lnSpc>
                <a:spcPct val="140000"/>
              </a:lnSpc>
              <a:buClr>
                <a:schemeClr val="tx1"/>
              </a:buClr>
              <a:buSzPct val="100000"/>
              <a:buFont typeface="Wingdings" pitchFamily="2" charset="2"/>
              <a:buChar char="l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隧道源地址和目的地址均需手工指定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1066800" lvl="1" indent="-342900" eaLnBrk="1" hangingPunct="1">
              <a:lnSpc>
                <a:spcPct val="140000"/>
              </a:lnSpc>
              <a:buClr>
                <a:schemeClr val="tx1"/>
              </a:buClr>
              <a:buSzPct val="100000"/>
              <a:buFont typeface="Wingdings" pitchFamily="2" charset="2"/>
              <a:buChar char="l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用于边界路由器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边界路由器，或者主机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边界路由器之间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1066800" lvl="1" indent="-342900" eaLnBrk="1" hangingPunct="1">
              <a:lnSpc>
                <a:spcPct val="140000"/>
              </a:lnSpc>
              <a:buClr>
                <a:schemeClr val="tx1"/>
              </a:buClr>
              <a:buSzPct val="100000"/>
              <a:buFont typeface="Wingdings" pitchFamily="2" charset="2"/>
              <a:buChar char="l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建立网络环回接口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AutoShape 6">
            <a:extLst>
              <a:ext uri="{FF2B5EF4-FFF2-40B4-BE49-F238E27FC236}">
                <a16:creationId xmlns:a16="http://schemas.microsoft.com/office/drawing/2014/main" id="{0B8F3884-8870-440B-BB34-B4CE7C86E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0988" y="260350"/>
            <a:ext cx="992187" cy="222250"/>
          </a:xfrm>
          <a:prstGeom prst="chevron">
            <a:avLst>
              <a:gd name="adj" fmla="val 111607"/>
            </a:avLst>
          </a:prstGeom>
          <a:solidFill>
            <a:schemeClr val="bg1">
              <a:lumMod val="85000"/>
              <a:alpha val="66000"/>
            </a:schemeClr>
          </a:solidFill>
          <a:ln w="952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465138" eaLnBrk="1" hangingPunct="1">
              <a:buClr>
                <a:srgbClr val="A2A2A2"/>
              </a:buClr>
              <a:buSzPct val="70000"/>
              <a:buFont typeface="Monotype Sorts" pitchFamily="2" charset="2"/>
              <a:buNone/>
              <a:defRPr/>
            </a:pPr>
            <a:r>
              <a:rPr lang="zh-CN" altLang="en-US" sz="1300" b="1" i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原理</a:t>
            </a:r>
            <a:endParaRPr lang="en-US" altLang="zh-CN" sz="1300" b="1" i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AutoShape 7">
            <a:extLst>
              <a:ext uri="{FF2B5EF4-FFF2-40B4-BE49-F238E27FC236}">
                <a16:creationId xmlns:a16="http://schemas.microsoft.com/office/drawing/2014/main" id="{2CC5AC6C-63C7-F884-AC82-8668603B0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4575" y="260350"/>
            <a:ext cx="993775" cy="222250"/>
          </a:xfrm>
          <a:prstGeom prst="chevron">
            <a:avLst>
              <a:gd name="adj" fmla="val 111786"/>
            </a:avLst>
          </a:prstGeom>
          <a:solidFill>
            <a:schemeClr val="bg1">
              <a:alpha val="65881"/>
            </a:schemeClr>
          </a:solidFill>
          <a:ln w="952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defTabSz="4651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651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651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651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651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65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65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65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65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A2A2A2"/>
              </a:buClr>
              <a:buSzPct val="70000"/>
              <a:buFont typeface="Monotype Sorts"/>
              <a:buNone/>
            </a:pPr>
            <a:r>
              <a:rPr lang="zh-CN" altLang="en-US" sz="1300" b="1" i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命令</a:t>
            </a:r>
            <a:endParaRPr lang="en-US" altLang="zh-CN" sz="1300" b="1" i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AutoShape 8">
            <a:extLst>
              <a:ext uri="{FF2B5EF4-FFF2-40B4-BE49-F238E27FC236}">
                <a16:creationId xmlns:a16="http://schemas.microsoft.com/office/drawing/2014/main" id="{C97BE6D2-14CD-96DD-9F37-499C8AC26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888" y="260350"/>
            <a:ext cx="992187" cy="222250"/>
          </a:xfrm>
          <a:prstGeom prst="chevron">
            <a:avLst>
              <a:gd name="adj" fmla="val 111607"/>
            </a:avLst>
          </a:prstGeom>
          <a:solidFill>
            <a:schemeClr val="bg1">
              <a:alpha val="65881"/>
            </a:schemeClr>
          </a:solidFill>
          <a:ln w="952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defTabSz="4651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651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651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651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651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65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65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65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65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A2A2A2"/>
              </a:buClr>
              <a:buSzPct val="70000"/>
              <a:buFont typeface="Monotype Sorts"/>
              <a:buNone/>
            </a:pPr>
            <a:r>
              <a:rPr lang="zh-CN" altLang="en-US" sz="1300" b="1" i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endParaRPr lang="en-US" altLang="zh-CN" sz="1300" b="1" i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4" name="标题 1">
            <a:extLst>
              <a:ext uri="{FF2B5EF4-FFF2-40B4-BE49-F238E27FC236}">
                <a16:creationId xmlns:a16="http://schemas.microsoft.com/office/drawing/2014/main" id="{008A3419-2A96-9493-DB82-A01C4B92D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2263" y="315913"/>
            <a:ext cx="8137525" cy="544512"/>
          </a:xfrm>
        </p:spPr>
        <p:txBody>
          <a:bodyPr/>
          <a:lstStyle/>
          <a:p>
            <a:pPr marL="342900" indent="-342900" algn="l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IPv6 over IPv4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手工隧道配置条件</a:t>
            </a:r>
            <a:endParaRPr lang="zh-CN" altLang="en-US" sz="2400"/>
          </a:p>
        </p:txBody>
      </p:sp>
      <p:pic>
        <p:nvPicPr>
          <p:cNvPr id="7175" name="图片 2">
            <a:extLst>
              <a:ext uri="{FF2B5EF4-FFF2-40B4-BE49-F238E27FC236}">
                <a16:creationId xmlns:a16="http://schemas.microsoft.com/office/drawing/2014/main" id="{8CA5DCB3-6F1D-A01C-9148-8F67AFBD6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2997200"/>
            <a:ext cx="8413750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8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>
            <a:extLst>
              <a:ext uri="{FF2B5EF4-FFF2-40B4-BE49-F238E27FC236}">
                <a16:creationId xmlns:a16="http://schemas.microsoft.com/office/drawing/2014/main" id="{356EB3A1-F582-450B-8356-AD8135BC7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981075"/>
            <a:ext cx="8570912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42" tIns="40070" rIns="80142" bIns="40070"/>
          <a:lstStyle/>
          <a:p>
            <a:pPr marL="216000" eaLnBrk="1" hangingPunct="1">
              <a:lnSpc>
                <a:spcPct val="140000"/>
              </a:lnSpc>
              <a:buClr>
                <a:schemeClr val="tx1"/>
              </a:buClr>
              <a:buSzPct val="100000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网络拓扑如下所示，现根据需求完成如下配置：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501750" indent="-285750" eaLnBrk="1" hangingPunct="1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R1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R2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R3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的端口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IPv4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地址如图所示，部署在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OSPF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的区域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中，该部分配置应首先完成。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501750" indent="-285750" eaLnBrk="1" hangingPunct="1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R1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R3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所需的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IPv6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地址已经标出。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  <a:p>
            <a:pPr marL="501750" indent="-285750" eaLnBrk="1" hangingPunct="1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IPv6 over IPv4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手动隧道的形式，实现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R1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R3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kern="0" dirty="0">
                <a:latin typeface="微软雅黑" pitchFamily="34" charset="-122"/>
                <a:ea typeface="微软雅黑" pitchFamily="34" charset="-122"/>
              </a:rPr>
              <a:t>Loopback1</a:t>
            </a:r>
            <a:r>
              <a:rPr lang="zh-CN" altLang="en-US" kern="0" dirty="0">
                <a:latin typeface="微软雅黑" pitchFamily="34" charset="-122"/>
                <a:ea typeface="微软雅黑" pitchFamily="34" charset="-122"/>
              </a:rPr>
              <a:t>之间的互通。</a:t>
            </a:r>
            <a:endParaRPr lang="en-US" altLang="zh-CN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19" name="AutoShape 6">
            <a:extLst>
              <a:ext uri="{FF2B5EF4-FFF2-40B4-BE49-F238E27FC236}">
                <a16:creationId xmlns:a16="http://schemas.microsoft.com/office/drawing/2014/main" id="{CB5CCC0F-9A01-B4FC-9CC3-74C146428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0988" y="260350"/>
            <a:ext cx="992187" cy="222250"/>
          </a:xfrm>
          <a:prstGeom prst="chevron">
            <a:avLst>
              <a:gd name="adj" fmla="val 111607"/>
            </a:avLst>
          </a:prstGeom>
          <a:solidFill>
            <a:schemeClr val="bg1">
              <a:alpha val="65881"/>
            </a:schemeClr>
          </a:solidFill>
          <a:ln w="952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defTabSz="4651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651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651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651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651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65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65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65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65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A2A2A2"/>
              </a:buClr>
              <a:buSzPct val="70000"/>
              <a:buFont typeface="Monotype Sorts"/>
              <a:buNone/>
            </a:pPr>
            <a:r>
              <a:rPr lang="zh-CN" altLang="en-US" sz="1300" b="1" i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原理</a:t>
            </a:r>
            <a:endParaRPr lang="en-US" altLang="zh-CN" sz="1300" b="1" i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AutoShape 7">
            <a:extLst>
              <a:ext uri="{FF2B5EF4-FFF2-40B4-BE49-F238E27FC236}">
                <a16:creationId xmlns:a16="http://schemas.microsoft.com/office/drawing/2014/main" id="{18CAB5D0-E229-4BC2-9AAF-EF2105FE5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4575" y="260350"/>
            <a:ext cx="993775" cy="222250"/>
          </a:xfrm>
          <a:prstGeom prst="chevron">
            <a:avLst>
              <a:gd name="adj" fmla="val 111786"/>
            </a:avLst>
          </a:prstGeom>
          <a:solidFill>
            <a:schemeClr val="bg1">
              <a:lumMod val="75000"/>
              <a:alpha val="66000"/>
            </a:schemeClr>
          </a:solidFill>
          <a:ln w="952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465138" eaLnBrk="1" hangingPunct="1">
              <a:buClr>
                <a:srgbClr val="A2A2A2"/>
              </a:buClr>
              <a:buSzPct val="70000"/>
              <a:buFont typeface="Monotype Sorts" pitchFamily="2" charset="2"/>
              <a:buNone/>
              <a:defRPr/>
            </a:pPr>
            <a:r>
              <a:rPr lang="zh-CN" altLang="en-US" sz="1300" b="1" i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命令</a:t>
            </a:r>
            <a:endParaRPr lang="en-US" altLang="zh-CN" sz="1300" b="1" i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21" name="AutoShape 8">
            <a:extLst>
              <a:ext uri="{FF2B5EF4-FFF2-40B4-BE49-F238E27FC236}">
                <a16:creationId xmlns:a16="http://schemas.microsoft.com/office/drawing/2014/main" id="{7AC2982C-DEAE-21AF-0B90-0B8AE1A07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888" y="260350"/>
            <a:ext cx="992187" cy="222250"/>
          </a:xfrm>
          <a:prstGeom prst="chevron">
            <a:avLst>
              <a:gd name="adj" fmla="val 111607"/>
            </a:avLst>
          </a:prstGeom>
          <a:solidFill>
            <a:schemeClr val="bg1">
              <a:alpha val="65881"/>
            </a:schemeClr>
          </a:solidFill>
          <a:ln w="952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defTabSz="4651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651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651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651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651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65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65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65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65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A2A2A2"/>
              </a:buClr>
              <a:buSzPct val="70000"/>
              <a:buFont typeface="Monotype Sorts"/>
              <a:buNone/>
            </a:pPr>
            <a:r>
              <a:rPr lang="zh-CN" altLang="en-US" sz="1300" b="1" i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endParaRPr lang="en-US" altLang="zh-CN" sz="1300" b="1" i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22" name="组合 30">
            <a:extLst>
              <a:ext uri="{FF2B5EF4-FFF2-40B4-BE49-F238E27FC236}">
                <a16:creationId xmlns:a16="http://schemas.microsoft.com/office/drawing/2014/main" id="{E37B7906-82C2-70D3-8A22-7B9DEE7B620D}"/>
              </a:ext>
            </a:extLst>
          </p:cNvPr>
          <p:cNvGrpSpPr>
            <a:grpSpLocks/>
          </p:cNvGrpSpPr>
          <p:nvPr/>
        </p:nvGrpSpPr>
        <p:grpSpPr bwMode="auto">
          <a:xfrm>
            <a:off x="-107950" y="3644900"/>
            <a:ext cx="9217025" cy="1296988"/>
            <a:chOff x="35496" y="4437112"/>
            <a:chExt cx="9073008" cy="1107542"/>
          </a:xfrm>
        </p:grpSpPr>
        <p:sp>
          <p:nvSpPr>
            <p:cNvPr id="9224" name="Rectangle 10">
              <a:extLst>
                <a:ext uri="{FF2B5EF4-FFF2-40B4-BE49-F238E27FC236}">
                  <a16:creationId xmlns:a16="http://schemas.microsoft.com/office/drawing/2014/main" id="{CD07D161-F17B-C45A-D556-12865C160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109" y="4437112"/>
              <a:ext cx="438643" cy="274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50" tIns="44633" rIns="91050" bIns="44633">
              <a:spAutoFit/>
            </a:bodyPr>
            <a:lstStyle>
              <a:lvl1pPr defTabSz="7889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89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89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8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8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R1</a:t>
              </a:r>
            </a:p>
          </p:txBody>
        </p:sp>
        <p:sp>
          <p:nvSpPr>
            <p:cNvPr id="9225" name="Rectangle 10">
              <a:extLst>
                <a:ext uri="{FF2B5EF4-FFF2-40B4-BE49-F238E27FC236}">
                  <a16:creationId xmlns:a16="http://schemas.microsoft.com/office/drawing/2014/main" id="{F849440C-DA62-51A8-C7B0-4799E7D6A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786" y="4437112"/>
              <a:ext cx="438643" cy="274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50" tIns="44633" rIns="91050" bIns="44633">
              <a:spAutoFit/>
            </a:bodyPr>
            <a:lstStyle>
              <a:lvl1pPr defTabSz="7889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89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89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8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8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R2</a:t>
              </a:r>
            </a:p>
          </p:txBody>
        </p:sp>
        <p:pic>
          <p:nvPicPr>
            <p:cNvPr id="9226" name="Picture 3">
              <a:extLst>
                <a:ext uri="{FF2B5EF4-FFF2-40B4-BE49-F238E27FC236}">
                  <a16:creationId xmlns:a16="http://schemas.microsoft.com/office/drawing/2014/main" id="{22E1081E-CA16-2ADA-E2EC-3D74019AF0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2786" y="4725144"/>
              <a:ext cx="432048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7" name="Rectangle 10">
              <a:extLst>
                <a:ext uri="{FF2B5EF4-FFF2-40B4-BE49-F238E27FC236}">
                  <a16:creationId xmlns:a16="http://schemas.microsoft.com/office/drawing/2014/main" id="{A1F9E80E-6CE4-AB1B-229F-472755589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7653" y="4437112"/>
              <a:ext cx="438643" cy="274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50" tIns="44633" rIns="91050" bIns="44633">
              <a:spAutoFit/>
            </a:bodyPr>
            <a:lstStyle>
              <a:lvl1pPr defTabSz="7889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89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89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8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8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R3</a:t>
              </a:r>
            </a:p>
          </p:txBody>
        </p:sp>
        <p:pic>
          <p:nvPicPr>
            <p:cNvPr id="9228" name="Picture 3">
              <a:extLst>
                <a:ext uri="{FF2B5EF4-FFF2-40B4-BE49-F238E27FC236}">
                  <a16:creationId xmlns:a16="http://schemas.microsoft.com/office/drawing/2014/main" id="{41D7DBE0-99F8-D392-6301-5ADEDCDF88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7653" y="4725144"/>
              <a:ext cx="432048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430419D-0C8A-4BB3-A13B-2786BFBE365D}"/>
                </a:ext>
              </a:extLst>
            </p:cNvPr>
            <p:cNvCxnSpPr>
              <a:stCxn id="9235" idx="3"/>
              <a:endCxn id="9226" idx="1"/>
            </p:cNvCxnSpPr>
            <p:nvPr/>
          </p:nvCxnSpPr>
          <p:spPr bwMode="auto">
            <a:xfrm>
              <a:off x="2334221" y="4868199"/>
              <a:ext cx="2009626" cy="0"/>
            </a:xfrm>
            <a:prstGeom prst="line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9FCA1447-DEF5-4ACD-9C0C-9AC86C524E9A}"/>
                </a:ext>
              </a:extLst>
            </p:cNvPr>
            <p:cNvCxnSpPr>
              <a:stCxn id="9226" idx="3"/>
              <a:endCxn id="9228" idx="1"/>
            </p:cNvCxnSpPr>
            <p:nvPr/>
          </p:nvCxnSpPr>
          <p:spPr bwMode="auto">
            <a:xfrm>
              <a:off x="4775151" y="4868199"/>
              <a:ext cx="2022128" cy="0"/>
            </a:xfrm>
            <a:prstGeom prst="line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31" name="Rectangle 10">
              <a:extLst>
                <a:ext uri="{FF2B5EF4-FFF2-40B4-BE49-F238E27FC236}">
                  <a16:creationId xmlns:a16="http://schemas.microsoft.com/office/drawing/2014/main" id="{59891BF0-39B4-8441-373C-BA8A25FDB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744" y="4869160"/>
              <a:ext cx="720080" cy="234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50" tIns="44633" rIns="91050" bIns="44633">
              <a:spAutoFit/>
            </a:bodyPr>
            <a:lstStyle>
              <a:lvl1pPr defTabSz="7889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89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89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8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8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E0/0/1</a:t>
              </a:r>
            </a:p>
          </p:txBody>
        </p:sp>
        <p:sp>
          <p:nvSpPr>
            <p:cNvPr id="9232" name="Rectangle 10">
              <a:extLst>
                <a:ext uri="{FF2B5EF4-FFF2-40B4-BE49-F238E27FC236}">
                  <a16:creationId xmlns:a16="http://schemas.microsoft.com/office/drawing/2014/main" id="{D1858BED-D65E-B1A7-473A-2174B1404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904" y="4869160"/>
              <a:ext cx="720080" cy="234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50" tIns="44633" rIns="91050" bIns="44633">
              <a:spAutoFit/>
            </a:bodyPr>
            <a:lstStyle>
              <a:lvl1pPr defTabSz="7889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89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89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8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8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E0/0/1</a:t>
              </a:r>
            </a:p>
          </p:txBody>
        </p:sp>
        <p:sp>
          <p:nvSpPr>
            <p:cNvPr id="9233" name="Rectangle 10">
              <a:extLst>
                <a:ext uri="{FF2B5EF4-FFF2-40B4-BE49-F238E27FC236}">
                  <a16:creationId xmlns:a16="http://schemas.microsoft.com/office/drawing/2014/main" id="{F1760D7E-632C-C9AE-7408-4561AC266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016" y="4869160"/>
              <a:ext cx="720080" cy="234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50" tIns="44633" rIns="91050" bIns="44633">
              <a:spAutoFit/>
            </a:bodyPr>
            <a:lstStyle>
              <a:lvl1pPr defTabSz="7889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89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89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8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8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E0/0/2</a:t>
              </a:r>
            </a:p>
          </p:txBody>
        </p:sp>
        <p:sp>
          <p:nvSpPr>
            <p:cNvPr id="9234" name="Rectangle 10">
              <a:extLst>
                <a:ext uri="{FF2B5EF4-FFF2-40B4-BE49-F238E27FC236}">
                  <a16:creationId xmlns:a16="http://schemas.microsoft.com/office/drawing/2014/main" id="{0799C4FD-F745-1CEA-0E10-85D3D535F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6176" y="4869160"/>
              <a:ext cx="720080" cy="234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50" tIns="44633" rIns="91050" bIns="44633">
              <a:spAutoFit/>
            </a:bodyPr>
            <a:lstStyle>
              <a:lvl1pPr defTabSz="7889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89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89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8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8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E0/0/2</a:t>
              </a:r>
            </a:p>
          </p:txBody>
        </p:sp>
        <p:pic>
          <p:nvPicPr>
            <p:cNvPr id="9235" name="Picture 3">
              <a:extLst>
                <a:ext uri="{FF2B5EF4-FFF2-40B4-BE49-F238E27FC236}">
                  <a16:creationId xmlns:a16="http://schemas.microsoft.com/office/drawing/2014/main" id="{A09E8E52-076E-DA89-93F8-9EF79327D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1109" y="4725144"/>
              <a:ext cx="432048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6" name="Rectangle 10">
              <a:extLst>
                <a:ext uri="{FF2B5EF4-FFF2-40B4-BE49-F238E27FC236}">
                  <a16:creationId xmlns:a16="http://schemas.microsoft.com/office/drawing/2014/main" id="{DB136990-7DE9-F170-55AA-95933E116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8184" y="5057762"/>
              <a:ext cx="1656184" cy="45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50" tIns="44633" rIns="91050" bIns="44633">
              <a:spAutoFit/>
            </a:bodyPr>
            <a:lstStyle>
              <a:lvl1pPr defTabSz="7889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89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89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8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8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Loopback 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3.3.3.3.3/32</a:t>
              </a:r>
            </a:p>
          </p:txBody>
        </p:sp>
        <p:sp>
          <p:nvSpPr>
            <p:cNvPr id="9237" name="Rectangle 10">
              <a:extLst>
                <a:ext uri="{FF2B5EF4-FFF2-40B4-BE49-F238E27FC236}">
                  <a16:creationId xmlns:a16="http://schemas.microsoft.com/office/drawing/2014/main" id="{22B34195-F47A-B892-40FE-CE91914B7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904" y="5085184"/>
              <a:ext cx="1728192" cy="45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50" tIns="44633" rIns="91050" bIns="44633">
              <a:spAutoFit/>
            </a:bodyPr>
            <a:lstStyle>
              <a:lvl1pPr defTabSz="7889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89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89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8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8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Loopback 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2.2.2.2/32</a:t>
              </a:r>
            </a:p>
          </p:txBody>
        </p:sp>
        <p:sp>
          <p:nvSpPr>
            <p:cNvPr id="9238" name="Rectangle 10">
              <a:extLst>
                <a:ext uri="{FF2B5EF4-FFF2-40B4-BE49-F238E27FC236}">
                  <a16:creationId xmlns:a16="http://schemas.microsoft.com/office/drawing/2014/main" id="{8A163916-A504-533A-BA89-2C1F71737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624" y="5085184"/>
              <a:ext cx="1872208" cy="392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50" tIns="44633" rIns="91050" bIns="44633">
              <a:spAutoFit/>
            </a:bodyPr>
            <a:lstStyle>
              <a:lvl1pPr defTabSz="7889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89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89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8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8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Loopback 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1.1.1.1/32</a:t>
              </a:r>
            </a:p>
          </p:txBody>
        </p:sp>
        <p:sp>
          <p:nvSpPr>
            <p:cNvPr id="9239" name="Rectangle 10">
              <a:extLst>
                <a:ext uri="{FF2B5EF4-FFF2-40B4-BE49-F238E27FC236}">
                  <a16:creationId xmlns:a16="http://schemas.microsoft.com/office/drawing/2014/main" id="{A8FEB694-08DC-315A-8359-C2074B9EA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6" y="4437112"/>
              <a:ext cx="1872208" cy="707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50" tIns="44633" rIns="91050" bIns="44633">
              <a:spAutoFit/>
            </a:bodyPr>
            <a:lstStyle>
              <a:lvl1pPr defTabSz="7889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89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89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8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8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Tunnel 0/0/0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IPv6: 2001:13::1/64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Loopback 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IPv6: 2001:1::1/64</a:t>
              </a:r>
            </a:p>
          </p:txBody>
        </p:sp>
        <p:sp>
          <p:nvSpPr>
            <p:cNvPr id="9240" name="Rectangle 10">
              <a:extLst>
                <a:ext uri="{FF2B5EF4-FFF2-40B4-BE49-F238E27FC236}">
                  <a16:creationId xmlns:a16="http://schemas.microsoft.com/office/drawing/2014/main" id="{A2CDD906-0D22-98F9-5414-F4044E7FA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792" y="4581128"/>
              <a:ext cx="1440160" cy="234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50" tIns="44633" rIns="91050" bIns="44633">
              <a:spAutoFit/>
            </a:bodyPr>
            <a:lstStyle>
              <a:lvl1pPr defTabSz="7889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89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89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8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8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12.1.1.0/24</a:t>
              </a:r>
            </a:p>
          </p:txBody>
        </p:sp>
        <p:sp>
          <p:nvSpPr>
            <p:cNvPr id="9241" name="Rectangle 10">
              <a:extLst>
                <a:ext uri="{FF2B5EF4-FFF2-40B4-BE49-F238E27FC236}">
                  <a16:creationId xmlns:a16="http://schemas.microsoft.com/office/drawing/2014/main" id="{8584D641-5B60-1360-73C8-03683BD8D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736" y="4594356"/>
              <a:ext cx="639688" cy="274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50" tIns="44633" rIns="91050" bIns="44633">
              <a:spAutoFit/>
            </a:bodyPr>
            <a:lstStyle>
              <a:lvl1pPr defTabSz="7889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89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89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8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8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.1</a:t>
              </a:r>
            </a:p>
          </p:txBody>
        </p:sp>
        <p:sp>
          <p:nvSpPr>
            <p:cNvPr id="9242" name="Rectangle 10">
              <a:extLst>
                <a:ext uri="{FF2B5EF4-FFF2-40B4-BE49-F238E27FC236}">
                  <a16:creationId xmlns:a16="http://schemas.microsoft.com/office/drawing/2014/main" id="{2759DEB0-0327-D35C-7403-03D743F4F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920" y="4581128"/>
              <a:ext cx="639688" cy="274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50" tIns="44633" rIns="91050" bIns="44633">
              <a:spAutoFit/>
            </a:bodyPr>
            <a:lstStyle>
              <a:lvl1pPr defTabSz="7889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89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89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8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8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.2</a:t>
              </a:r>
            </a:p>
          </p:txBody>
        </p:sp>
        <p:sp>
          <p:nvSpPr>
            <p:cNvPr id="9243" name="Rectangle 10">
              <a:extLst>
                <a:ext uri="{FF2B5EF4-FFF2-40B4-BE49-F238E27FC236}">
                  <a16:creationId xmlns:a16="http://schemas.microsoft.com/office/drawing/2014/main" id="{3E3F5826-5ACD-F626-9D44-30CD06F30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6056" y="4581128"/>
              <a:ext cx="1440160" cy="234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50" tIns="44633" rIns="91050" bIns="44633">
              <a:spAutoFit/>
            </a:bodyPr>
            <a:lstStyle>
              <a:lvl1pPr defTabSz="7889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89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89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8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8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23.1.1.0/24</a:t>
              </a:r>
            </a:p>
          </p:txBody>
        </p:sp>
        <p:sp>
          <p:nvSpPr>
            <p:cNvPr id="9244" name="Rectangle 10">
              <a:extLst>
                <a:ext uri="{FF2B5EF4-FFF2-40B4-BE49-F238E27FC236}">
                  <a16:creationId xmlns:a16="http://schemas.microsoft.com/office/drawing/2014/main" id="{8386DA1C-6CED-0EA0-FB6E-040EA688A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4594356"/>
              <a:ext cx="639688" cy="274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50" tIns="44633" rIns="91050" bIns="44633">
              <a:spAutoFit/>
            </a:bodyPr>
            <a:lstStyle>
              <a:lvl1pPr defTabSz="7889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89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89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8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8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.2</a:t>
              </a:r>
            </a:p>
          </p:txBody>
        </p:sp>
        <p:sp>
          <p:nvSpPr>
            <p:cNvPr id="9245" name="Rectangle 10">
              <a:extLst>
                <a:ext uri="{FF2B5EF4-FFF2-40B4-BE49-F238E27FC236}">
                  <a16:creationId xmlns:a16="http://schemas.microsoft.com/office/drawing/2014/main" id="{7F17E1D0-C276-B670-3536-D45AB554E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8184" y="4581128"/>
              <a:ext cx="639688" cy="274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50" tIns="44633" rIns="91050" bIns="44633">
              <a:spAutoFit/>
            </a:bodyPr>
            <a:lstStyle>
              <a:lvl1pPr defTabSz="7889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89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89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8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8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.3</a:t>
              </a:r>
            </a:p>
          </p:txBody>
        </p:sp>
        <p:sp>
          <p:nvSpPr>
            <p:cNvPr id="9246" name="Rectangle 10">
              <a:extLst>
                <a:ext uri="{FF2B5EF4-FFF2-40B4-BE49-F238E27FC236}">
                  <a16:creationId xmlns:a16="http://schemas.microsoft.com/office/drawing/2014/main" id="{A34ACA3B-A2AD-B8F2-6D10-2B410E1F2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4437112"/>
              <a:ext cx="1872208" cy="707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50" tIns="44633" rIns="91050" bIns="44633">
              <a:spAutoFit/>
            </a:bodyPr>
            <a:lstStyle>
              <a:lvl1pPr defTabSz="7889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89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89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8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8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Tunnel 0/0/0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IPv6: 2001:13::3/64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Loopback 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IPv6: 2001:3::3/64</a:t>
              </a:r>
            </a:p>
          </p:txBody>
        </p:sp>
      </p:grpSp>
      <p:sp>
        <p:nvSpPr>
          <p:cNvPr id="9223" name="标题 1">
            <a:extLst>
              <a:ext uri="{FF2B5EF4-FFF2-40B4-BE49-F238E27FC236}">
                <a16:creationId xmlns:a16="http://schemas.microsoft.com/office/drawing/2014/main" id="{7F8322B2-D38F-CABD-11BC-CA468EF06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2263" y="315913"/>
            <a:ext cx="8137525" cy="544512"/>
          </a:xfrm>
        </p:spPr>
        <p:txBody>
          <a:bodyPr/>
          <a:lstStyle/>
          <a:p>
            <a:pPr marL="342900" indent="-342900" algn="l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隧道实验网络拓扑及配置要求</a:t>
            </a:r>
            <a:endParaRPr lang="zh-CN" altLang="en-US" sz="2400"/>
          </a:p>
        </p:txBody>
      </p:sp>
    </p:spTree>
  </p:cSld>
  <p:clrMapOvr>
    <a:masterClrMapping/>
  </p:clrMapOvr>
  <p:transition advClick="0" advTm="8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97F69BC3-D9DA-D7C2-E346-F6C120A600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706437"/>
          </a:xfrm>
        </p:spPr>
        <p:txBody>
          <a:bodyPr/>
          <a:lstStyle/>
          <a:p>
            <a:pPr algn="l"/>
            <a:r>
              <a:rPr lang="zh-CN" altLang="en-US" sz="2400"/>
              <a:t>配置命令含义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1CF22B07-38C7-47EF-A6AA-D5416D257C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895350"/>
            <a:ext cx="8715375" cy="3744913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800" dirty="0"/>
              <a:t>interface loopback</a:t>
            </a:r>
            <a:r>
              <a:rPr lang="zh-CN" altLang="en-US" sz="1800" dirty="0"/>
              <a:t>：创建一个路由环回接口，并进入环回接口视图</a:t>
            </a:r>
            <a:endParaRPr lang="en-US" altLang="zh-CN" sz="1800" dirty="0"/>
          </a:p>
          <a:p>
            <a:pPr>
              <a:lnSpc>
                <a:spcPct val="150000"/>
              </a:lnSpc>
              <a:defRPr/>
            </a:pPr>
            <a:r>
              <a:rPr lang="en-US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ipv6 enable</a:t>
            </a:r>
            <a:r>
              <a:rPr lang="zh-CN" alt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：启动环回接口</a:t>
            </a:r>
            <a:r>
              <a:rPr lang="en-US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ipv6</a:t>
            </a:r>
            <a:r>
              <a:rPr lang="zh-CN" alt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协议</a:t>
            </a:r>
            <a:endParaRPr lang="en-US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ipv6 address 2001:1::1/64</a:t>
            </a:r>
            <a:r>
              <a:rPr lang="zh-CN" alt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：指定环回接口</a:t>
            </a:r>
            <a:r>
              <a:rPr lang="en-US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IPv6</a:t>
            </a:r>
            <a:r>
              <a:rPr lang="zh-CN" alt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地址</a:t>
            </a:r>
            <a:endParaRPr lang="en-US" altLang="zh-CN" sz="1800" dirty="0"/>
          </a:p>
          <a:p>
            <a:pPr>
              <a:lnSpc>
                <a:spcPct val="150000"/>
              </a:lnSpc>
              <a:defRPr/>
            </a:pPr>
            <a:r>
              <a:rPr lang="en-US" altLang="zh-CN" sz="1800" dirty="0"/>
              <a:t>interface tunnel</a:t>
            </a:r>
            <a:r>
              <a:rPr lang="zh-CN" altLang="en-US" sz="1800" dirty="0"/>
              <a:t>：创建一个</a:t>
            </a:r>
            <a:r>
              <a:rPr lang="en-US" altLang="zh-CN" sz="1800" dirty="0"/>
              <a:t>Tunnel</a:t>
            </a:r>
            <a:r>
              <a:rPr lang="zh-CN" altLang="en-US" sz="1800" dirty="0"/>
              <a:t>接口，并进入该</a:t>
            </a:r>
            <a:r>
              <a:rPr lang="en-US" altLang="zh-CN" sz="1800" dirty="0"/>
              <a:t>Tunnel</a:t>
            </a:r>
            <a:r>
              <a:rPr lang="zh-CN" altLang="en-US" sz="1800" dirty="0"/>
              <a:t>接口视图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/>
              <a:t>tunnel-protocol ipv6-ipv4</a:t>
            </a:r>
            <a:r>
              <a:rPr lang="zh-CN" altLang="en-US" sz="1800" dirty="0"/>
              <a:t>：指定</a:t>
            </a:r>
            <a:r>
              <a:rPr lang="en-US" altLang="zh-CN" sz="1800" dirty="0"/>
              <a:t>Tunnel</a:t>
            </a:r>
            <a:r>
              <a:rPr lang="zh-CN" altLang="en-US" sz="1800" dirty="0"/>
              <a:t>为手动隧道模式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/>
              <a:t>source  ipv4-address</a:t>
            </a:r>
            <a:r>
              <a:rPr lang="zh-CN" altLang="en-US" sz="1800" dirty="0"/>
              <a:t>：指定</a:t>
            </a:r>
            <a:r>
              <a:rPr lang="en-US" altLang="zh-CN" sz="1800" dirty="0"/>
              <a:t>Tunnel</a:t>
            </a:r>
            <a:r>
              <a:rPr lang="zh-CN" altLang="en-US" sz="1800" dirty="0"/>
              <a:t>的源接口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/>
              <a:t>destination ipv4-address</a:t>
            </a:r>
            <a:r>
              <a:rPr lang="zh-CN" altLang="en-US" sz="1800" dirty="0"/>
              <a:t>：指定</a:t>
            </a:r>
            <a:r>
              <a:rPr lang="en-US" altLang="zh-CN" sz="1800" dirty="0"/>
              <a:t>Tunnel</a:t>
            </a:r>
            <a:r>
              <a:rPr lang="zh-CN" altLang="en-US" sz="1800" dirty="0"/>
              <a:t>的目的接口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/>
              <a:t>ipv6 address ipv6-address  prefix-length</a:t>
            </a:r>
            <a:r>
              <a:rPr lang="zh-CN" altLang="en-US" sz="1800" dirty="0"/>
              <a:t>：设置</a:t>
            </a:r>
            <a:r>
              <a:rPr lang="en-US" altLang="zh-CN" sz="1800" dirty="0"/>
              <a:t>Tunnel</a:t>
            </a:r>
            <a:r>
              <a:rPr lang="zh-CN" altLang="en-US" sz="1800" dirty="0"/>
              <a:t>接口的</a:t>
            </a:r>
            <a:r>
              <a:rPr lang="en-US" altLang="zh-CN" sz="1800" dirty="0"/>
              <a:t>IPv6</a:t>
            </a:r>
            <a:r>
              <a:rPr lang="zh-CN" altLang="en-US" sz="1800" dirty="0"/>
              <a:t>地址</a:t>
            </a:r>
            <a:endParaRPr lang="en-US" altLang="zh-CN" sz="1800" dirty="0"/>
          </a:p>
          <a:p>
            <a:pPr>
              <a:lnSpc>
                <a:spcPct val="150000"/>
              </a:lnSpc>
              <a:defRPr/>
            </a:pPr>
            <a:r>
              <a:rPr lang="en-US" altLang="zh-CN" sz="1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ospf</a:t>
            </a:r>
            <a:r>
              <a:rPr lang="en-US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id</a:t>
            </a:r>
            <a:r>
              <a:rPr lang="zh-CN" alt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：创建</a:t>
            </a:r>
            <a:r>
              <a:rPr lang="en-US" altLang="zh-CN" sz="1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ospf</a:t>
            </a:r>
            <a:r>
              <a:rPr lang="zh-CN" alt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协议，并进入</a:t>
            </a:r>
            <a:r>
              <a:rPr lang="en-US" altLang="zh-CN" sz="1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ospf</a:t>
            </a:r>
            <a:r>
              <a:rPr lang="zh-CN" alt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管理视图</a:t>
            </a:r>
            <a:endParaRPr lang="zh-CN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area id</a:t>
            </a:r>
            <a:r>
              <a:rPr lang="zh-CN" alt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：创建</a:t>
            </a:r>
            <a:r>
              <a:rPr lang="en-US" altLang="zh-CN" sz="1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ospf</a:t>
            </a:r>
            <a:r>
              <a:rPr lang="zh-CN" alt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区域，进入区域管理视图</a:t>
            </a:r>
            <a:endParaRPr lang="en-US" altLang="zh-CN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network </a:t>
            </a:r>
            <a:r>
              <a:rPr lang="en-US" altLang="zh-CN" sz="1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net_id</a:t>
            </a:r>
            <a:r>
              <a:rPr lang="en-US" altLang="zh-CN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mask</a:t>
            </a:r>
            <a:r>
              <a:rPr lang="zh-CN" alt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：设置网络通告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 137">
            <a:extLst>
              <a:ext uri="{FF2B5EF4-FFF2-40B4-BE49-F238E27FC236}">
                <a16:creationId xmlns:a16="http://schemas.microsoft.com/office/drawing/2014/main" id="{31D2621C-1F80-0B3C-5AEA-627FD3EAE08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58888" y="2492375"/>
            <a:ext cx="2736850" cy="20891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interface Tunnel0/0/0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ipv6 enable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ipv6 address 2001:13::1/64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tunnel-protocol ipv6-ipv4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source LoopBack0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destination 3.3.3.3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                          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ospf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area 0.0.0.0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network 1.1.1.1 0.0.0.0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network 12.1.1.0 0.0.0.255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ipv6 route-static 2001:3:: 64 Tunnel0/0/0</a:t>
            </a:r>
          </a:p>
        </p:txBody>
      </p:sp>
      <p:sp>
        <p:nvSpPr>
          <p:cNvPr id="12291" name="AutoShape 6">
            <a:extLst>
              <a:ext uri="{FF2B5EF4-FFF2-40B4-BE49-F238E27FC236}">
                <a16:creationId xmlns:a16="http://schemas.microsoft.com/office/drawing/2014/main" id="{E892F629-7E37-FAF9-B53D-E268D9F27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0988" y="260350"/>
            <a:ext cx="992187" cy="222250"/>
          </a:xfrm>
          <a:prstGeom prst="chevron">
            <a:avLst>
              <a:gd name="adj" fmla="val 111607"/>
            </a:avLst>
          </a:prstGeom>
          <a:solidFill>
            <a:schemeClr val="bg1">
              <a:alpha val="65881"/>
            </a:schemeClr>
          </a:solidFill>
          <a:ln w="952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defTabSz="4651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651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651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651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651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65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65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65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65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A2A2A2"/>
              </a:buClr>
              <a:buSzPct val="70000"/>
              <a:buFont typeface="Monotype Sorts"/>
              <a:buNone/>
            </a:pPr>
            <a:r>
              <a:rPr lang="zh-CN" altLang="en-US" sz="1300" b="1" i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原理</a:t>
            </a:r>
            <a:endParaRPr lang="en-US" altLang="zh-CN" sz="1300" b="1" i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AutoShape 7">
            <a:extLst>
              <a:ext uri="{FF2B5EF4-FFF2-40B4-BE49-F238E27FC236}">
                <a16:creationId xmlns:a16="http://schemas.microsoft.com/office/drawing/2014/main" id="{5729794F-66D7-409B-AEB8-B67EF01A7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4575" y="260350"/>
            <a:ext cx="993775" cy="222250"/>
          </a:xfrm>
          <a:prstGeom prst="chevron">
            <a:avLst>
              <a:gd name="adj" fmla="val 111786"/>
            </a:avLst>
          </a:prstGeom>
          <a:solidFill>
            <a:schemeClr val="bg1">
              <a:lumMod val="75000"/>
              <a:alpha val="66000"/>
            </a:schemeClr>
          </a:solidFill>
          <a:ln w="952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defTabSz="465138" eaLnBrk="1" hangingPunct="1">
              <a:buClr>
                <a:srgbClr val="A2A2A2"/>
              </a:buClr>
              <a:buSzPct val="70000"/>
              <a:buFont typeface="Monotype Sorts" pitchFamily="2" charset="2"/>
              <a:buNone/>
              <a:defRPr/>
            </a:pPr>
            <a:r>
              <a:rPr lang="zh-CN" altLang="en-US" sz="1300" b="1" i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命令</a:t>
            </a:r>
            <a:endParaRPr lang="en-US" altLang="zh-CN" sz="1300" b="1" i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3" name="AutoShape 8">
            <a:extLst>
              <a:ext uri="{FF2B5EF4-FFF2-40B4-BE49-F238E27FC236}">
                <a16:creationId xmlns:a16="http://schemas.microsoft.com/office/drawing/2014/main" id="{94560AF2-F640-BF55-CED8-3ACF2B41D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888" y="260350"/>
            <a:ext cx="992187" cy="222250"/>
          </a:xfrm>
          <a:prstGeom prst="chevron">
            <a:avLst>
              <a:gd name="adj" fmla="val 111607"/>
            </a:avLst>
          </a:prstGeom>
          <a:solidFill>
            <a:schemeClr val="bg1">
              <a:alpha val="65881"/>
            </a:schemeClr>
          </a:solidFill>
          <a:ln w="952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defTabSz="4651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4651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651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4651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4651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65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65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65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651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A2A2A2"/>
              </a:buClr>
              <a:buSzPct val="70000"/>
              <a:buFont typeface="Monotype Sorts"/>
              <a:buNone/>
            </a:pPr>
            <a:r>
              <a:rPr lang="zh-CN" altLang="en-US" sz="1300" b="1" i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endParaRPr lang="en-US" altLang="zh-CN" sz="1300" b="1" i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5C5BE19-170C-4DDB-921F-E2B8F5336C92}"/>
              </a:ext>
            </a:extLst>
          </p:cNvPr>
          <p:cNvSpPr/>
          <p:nvPr/>
        </p:nvSpPr>
        <p:spPr bwMode="auto">
          <a:xfrm>
            <a:off x="251520" y="4653136"/>
            <a:ext cx="4536504" cy="158417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numCol="2"/>
          <a:lstStyle/>
          <a:p>
            <a:pPr>
              <a:buClr>
                <a:srgbClr val="CC9900"/>
              </a:buClr>
              <a:defRPr/>
            </a:pPr>
            <a:r>
              <a:rPr lang="en-US" altLang="zh-CN" sz="1000" dirty="0">
                <a:latin typeface="微软雅黑" pitchFamily="34" charset="-122"/>
                <a:ea typeface="宋体" charset="-122"/>
              </a:rPr>
              <a:t>[R3]display ipv6 interface Tunnel 0/0/0</a:t>
            </a:r>
          </a:p>
          <a:p>
            <a:pPr>
              <a:buClr>
                <a:srgbClr val="CC9900"/>
              </a:buClr>
              <a:defRPr/>
            </a:pPr>
            <a:r>
              <a:rPr lang="en-US" altLang="zh-CN" sz="1000" dirty="0">
                <a:latin typeface="微软雅黑" pitchFamily="34" charset="-122"/>
                <a:ea typeface="宋体" charset="-122"/>
              </a:rPr>
              <a:t>Tunnel0/0/0 current state : UP </a:t>
            </a:r>
          </a:p>
          <a:p>
            <a:pPr>
              <a:buClr>
                <a:srgbClr val="CC9900"/>
              </a:buClr>
              <a:defRPr/>
            </a:pPr>
            <a:r>
              <a:rPr lang="en-US" altLang="zh-CN" sz="1000" dirty="0">
                <a:latin typeface="微软雅黑" pitchFamily="34" charset="-122"/>
                <a:ea typeface="宋体" charset="-122"/>
              </a:rPr>
              <a:t>IPv6 protocol current state : UP</a:t>
            </a:r>
          </a:p>
          <a:p>
            <a:pPr>
              <a:buClr>
                <a:srgbClr val="CC9900"/>
              </a:buClr>
              <a:defRPr/>
            </a:pPr>
            <a:r>
              <a:rPr lang="en-US" altLang="zh-CN" sz="1000" dirty="0">
                <a:latin typeface="微软雅黑" pitchFamily="34" charset="-122"/>
                <a:ea typeface="宋体" charset="-122"/>
              </a:rPr>
              <a:t>IPv6 is enabled, link-local address is FE80::303:303</a:t>
            </a:r>
          </a:p>
          <a:p>
            <a:pPr>
              <a:buClr>
                <a:srgbClr val="CC9900"/>
              </a:buClr>
              <a:defRPr/>
            </a:pPr>
            <a:r>
              <a:rPr lang="en-US" altLang="zh-CN" sz="1000" dirty="0">
                <a:latin typeface="微软雅黑" pitchFamily="34" charset="-122"/>
                <a:ea typeface="宋体" charset="-122"/>
              </a:rPr>
              <a:t>  Global </a:t>
            </a:r>
            <a:r>
              <a:rPr lang="en-US" altLang="zh-CN" sz="1000" dirty="0" err="1">
                <a:latin typeface="微软雅黑" pitchFamily="34" charset="-122"/>
                <a:ea typeface="宋体" charset="-122"/>
              </a:rPr>
              <a:t>unicast</a:t>
            </a:r>
            <a:r>
              <a:rPr lang="en-US" altLang="zh-CN" sz="1000" dirty="0">
                <a:latin typeface="微软雅黑" pitchFamily="34" charset="-122"/>
                <a:ea typeface="宋体" charset="-122"/>
              </a:rPr>
              <a:t> address(</a:t>
            </a:r>
            <a:r>
              <a:rPr lang="en-US" altLang="zh-CN" sz="1000" dirty="0" err="1">
                <a:latin typeface="微软雅黑" pitchFamily="34" charset="-122"/>
                <a:ea typeface="宋体" charset="-122"/>
              </a:rPr>
              <a:t>es</a:t>
            </a:r>
            <a:r>
              <a:rPr lang="en-US" altLang="zh-CN" sz="1000" dirty="0">
                <a:latin typeface="微软雅黑" pitchFamily="34" charset="-122"/>
                <a:ea typeface="宋体" charset="-122"/>
              </a:rPr>
              <a:t>):</a:t>
            </a:r>
          </a:p>
          <a:p>
            <a:pPr>
              <a:buClr>
                <a:srgbClr val="CC9900"/>
              </a:buClr>
              <a:defRPr/>
            </a:pPr>
            <a:r>
              <a:rPr lang="en-US" altLang="zh-CN" sz="1000" dirty="0">
                <a:latin typeface="微软雅黑" pitchFamily="34" charset="-122"/>
                <a:ea typeface="宋体" charset="-122"/>
              </a:rPr>
              <a:t>    2001:13::3, subnet is 2001:13::/64</a:t>
            </a:r>
          </a:p>
          <a:p>
            <a:pPr>
              <a:buClr>
                <a:srgbClr val="CC9900"/>
              </a:buClr>
              <a:defRPr/>
            </a:pPr>
            <a:r>
              <a:rPr lang="en-US" altLang="zh-CN" sz="1000" dirty="0">
                <a:latin typeface="微软雅黑" pitchFamily="34" charset="-122"/>
                <a:ea typeface="宋体" charset="-122"/>
              </a:rPr>
              <a:t>  Joined group address(</a:t>
            </a:r>
            <a:r>
              <a:rPr lang="en-US" altLang="zh-CN" sz="1000" dirty="0" err="1">
                <a:latin typeface="微软雅黑" pitchFamily="34" charset="-122"/>
                <a:ea typeface="宋体" charset="-122"/>
              </a:rPr>
              <a:t>es</a:t>
            </a:r>
            <a:r>
              <a:rPr lang="en-US" altLang="zh-CN" sz="1000" dirty="0">
                <a:latin typeface="微软雅黑" pitchFamily="34" charset="-122"/>
                <a:ea typeface="宋体" charset="-122"/>
              </a:rPr>
              <a:t>):</a:t>
            </a:r>
          </a:p>
          <a:p>
            <a:pPr>
              <a:buClr>
                <a:srgbClr val="CC9900"/>
              </a:buClr>
              <a:defRPr/>
            </a:pPr>
            <a:r>
              <a:rPr lang="en-US" altLang="zh-CN" sz="1000" dirty="0">
                <a:latin typeface="微软雅黑" pitchFamily="34" charset="-122"/>
                <a:ea typeface="宋体" charset="-122"/>
              </a:rPr>
              <a:t>    FF02::1:FF03:303</a:t>
            </a:r>
          </a:p>
          <a:p>
            <a:pPr>
              <a:buClr>
                <a:srgbClr val="CC9900"/>
              </a:buClr>
              <a:defRPr/>
            </a:pPr>
            <a:r>
              <a:rPr lang="en-US" altLang="zh-CN" sz="1000" dirty="0">
                <a:latin typeface="微软雅黑" pitchFamily="34" charset="-122"/>
                <a:ea typeface="宋体" charset="-122"/>
              </a:rPr>
              <a:t>    FF02::2</a:t>
            </a:r>
          </a:p>
          <a:p>
            <a:pPr>
              <a:buClr>
                <a:srgbClr val="CC9900"/>
              </a:buClr>
              <a:defRPr/>
            </a:pPr>
            <a:r>
              <a:rPr lang="en-US" altLang="zh-CN" sz="1000" dirty="0">
                <a:latin typeface="微软雅黑" pitchFamily="34" charset="-122"/>
                <a:ea typeface="宋体" charset="-122"/>
              </a:rPr>
              <a:t>    FF02::1</a:t>
            </a:r>
          </a:p>
          <a:p>
            <a:pPr>
              <a:buClr>
                <a:srgbClr val="CC9900"/>
              </a:buClr>
              <a:defRPr/>
            </a:pPr>
            <a:r>
              <a:rPr lang="en-US" altLang="zh-CN" sz="1000" dirty="0">
                <a:latin typeface="微软雅黑" pitchFamily="34" charset="-122"/>
                <a:ea typeface="宋体" charset="-122"/>
              </a:rPr>
              <a:t>    FF02::1:FF00:3</a:t>
            </a:r>
          </a:p>
          <a:p>
            <a:pPr>
              <a:buClr>
                <a:srgbClr val="CC9900"/>
              </a:buClr>
              <a:defRPr/>
            </a:pPr>
            <a:r>
              <a:rPr lang="en-US" altLang="zh-CN" sz="1000" dirty="0">
                <a:latin typeface="微软雅黑" pitchFamily="34" charset="-122"/>
                <a:ea typeface="宋体" charset="-122"/>
              </a:rPr>
              <a:t>  MTU is 1500 bytes</a:t>
            </a:r>
          </a:p>
          <a:p>
            <a:pPr>
              <a:buClr>
                <a:srgbClr val="CC9900"/>
              </a:buClr>
              <a:defRPr/>
            </a:pPr>
            <a:r>
              <a:rPr lang="en-US" altLang="zh-CN" sz="1000" dirty="0">
                <a:latin typeface="微软雅黑" pitchFamily="34" charset="-122"/>
                <a:ea typeface="宋体" charset="-122"/>
              </a:rPr>
              <a:t>  ND reachable time is 30000 milliseconds</a:t>
            </a:r>
          </a:p>
          <a:p>
            <a:pPr>
              <a:buClr>
                <a:srgbClr val="CC9900"/>
              </a:buClr>
              <a:defRPr/>
            </a:pPr>
            <a:r>
              <a:rPr lang="en-US" altLang="zh-CN" sz="1000" dirty="0">
                <a:latin typeface="微软雅黑" pitchFamily="34" charset="-122"/>
                <a:ea typeface="宋体" charset="-122"/>
              </a:rPr>
              <a:t>  ND retransmit interval is 1000 milliseconds</a:t>
            </a:r>
          </a:p>
          <a:p>
            <a:pPr>
              <a:buClr>
                <a:srgbClr val="CC9900"/>
              </a:buClr>
              <a:defRPr/>
            </a:pPr>
            <a:r>
              <a:rPr lang="en-US" altLang="zh-CN" sz="1000" dirty="0">
                <a:latin typeface="微软雅黑" pitchFamily="34" charset="-122"/>
                <a:ea typeface="宋体" charset="-122"/>
              </a:rPr>
              <a:t>  Hosts use stateless </a:t>
            </a:r>
            <a:r>
              <a:rPr lang="en-US" altLang="zh-CN" sz="1000" dirty="0" err="1">
                <a:latin typeface="微软雅黑" pitchFamily="34" charset="-122"/>
                <a:ea typeface="宋体" charset="-122"/>
              </a:rPr>
              <a:t>autoconfig</a:t>
            </a:r>
            <a:r>
              <a:rPr lang="en-US" altLang="zh-CN" sz="1000" dirty="0">
                <a:latin typeface="微软雅黑" pitchFamily="34" charset="-122"/>
                <a:ea typeface="宋体" charset="-122"/>
              </a:rPr>
              <a:t> for addresses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E4A9911-4B9A-BE3A-33E1-B5056765358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08625" y="2420938"/>
            <a:ext cx="2735263" cy="20875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interface Tunnel0/0/0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 ipv6 enable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 ipv6 address 2001:13::3/64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 tunnel-protocol ipv6-ipv4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 source LoopBack0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 destination 1.1.1.1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#                           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ospf 1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 area 0.0.0.0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  network 3.3.3.3 0.0.0.0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  network 23.1.1.0 0.0.0.255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ipv6 route-static 2001:1:: 64 Tunnel0/0/0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9A62062-8390-BDE4-F637-B3438C951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4581525"/>
            <a:ext cx="3960812" cy="172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CC9900"/>
              </a:buClr>
              <a:buFontTx/>
              <a:buNone/>
            </a:pPr>
            <a:r>
              <a:rPr lang="en-US" altLang="zh-CN" sz="1000">
                <a:latin typeface="微软雅黑" panose="020B0503020204020204" pitchFamily="34" charset="-122"/>
              </a:rPr>
              <a:t>&lt;R3&gt; ping ipv6 2001:1::1</a:t>
            </a:r>
          </a:p>
          <a:p>
            <a:pPr>
              <a:spcBef>
                <a:spcPct val="0"/>
              </a:spcBef>
              <a:buClr>
                <a:srgbClr val="CC9900"/>
              </a:buClr>
              <a:buFontTx/>
              <a:buNone/>
            </a:pPr>
            <a:r>
              <a:rPr lang="en-US" altLang="zh-CN" sz="1000">
                <a:latin typeface="微软雅黑" panose="020B0503020204020204" pitchFamily="34" charset="-122"/>
              </a:rPr>
              <a:t>Reply from 2001:1::1 bytes=56 Sequence=1 hop limit=63  time = 81 ms </a:t>
            </a:r>
          </a:p>
          <a:p>
            <a:pPr>
              <a:spcBef>
                <a:spcPct val="0"/>
              </a:spcBef>
              <a:buClr>
                <a:srgbClr val="CC9900"/>
              </a:buClr>
              <a:buFontTx/>
              <a:buNone/>
            </a:pPr>
            <a:r>
              <a:rPr lang="en-US" altLang="zh-CN" sz="1000">
                <a:latin typeface="微软雅黑" panose="020B0503020204020204" pitchFamily="34" charset="-122"/>
              </a:rPr>
              <a:t>    Reply from 2001:1::1 bytes=56 Sequence=2 hop limit=63  time = 62 ms</a:t>
            </a:r>
          </a:p>
          <a:p>
            <a:pPr>
              <a:spcBef>
                <a:spcPct val="0"/>
              </a:spcBef>
              <a:buClr>
                <a:srgbClr val="CC9900"/>
              </a:buClr>
              <a:buFontTx/>
              <a:buNone/>
            </a:pPr>
            <a:r>
              <a:rPr lang="en-US" altLang="zh-CN" sz="1000">
                <a:latin typeface="微软雅黑" panose="020B0503020204020204" pitchFamily="34" charset="-122"/>
              </a:rPr>
              <a:t>    Reply from 2001:1::1 bytes=56 Sequence=3 hop limit=63  time = 63 ms</a:t>
            </a:r>
          </a:p>
          <a:p>
            <a:pPr>
              <a:spcBef>
                <a:spcPct val="0"/>
              </a:spcBef>
              <a:buClr>
                <a:srgbClr val="CC9900"/>
              </a:buClr>
              <a:buFontTx/>
              <a:buNone/>
            </a:pPr>
            <a:r>
              <a:rPr lang="en-US" altLang="zh-CN" sz="1000">
                <a:latin typeface="微软雅黑" panose="020B0503020204020204" pitchFamily="34" charset="-122"/>
              </a:rPr>
              <a:t>    Reply from 2001:1::1 bytes=56 Sequence=4 hop limit=63  time = 63 ms</a:t>
            </a:r>
          </a:p>
          <a:p>
            <a:pPr>
              <a:spcBef>
                <a:spcPct val="0"/>
              </a:spcBef>
              <a:buClr>
                <a:srgbClr val="CC9900"/>
              </a:buClr>
              <a:buFontTx/>
              <a:buNone/>
            </a:pPr>
            <a:r>
              <a:rPr lang="en-US" altLang="zh-CN" sz="1000">
                <a:latin typeface="微软雅黑" panose="020B0503020204020204" pitchFamily="34" charset="-122"/>
              </a:rPr>
              <a:t>    Reply from 2001:1::1 bytes=56 Sequence=5 hop limit=63  time = 63 ms</a:t>
            </a:r>
          </a:p>
        </p:txBody>
      </p:sp>
      <p:grpSp>
        <p:nvGrpSpPr>
          <p:cNvPr id="12297" name="组合 24">
            <a:extLst>
              <a:ext uri="{FF2B5EF4-FFF2-40B4-BE49-F238E27FC236}">
                <a16:creationId xmlns:a16="http://schemas.microsoft.com/office/drawing/2014/main" id="{B36D19FB-FDC2-C557-BEE9-2B9E10EF4EF9}"/>
              </a:ext>
            </a:extLst>
          </p:cNvPr>
          <p:cNvGrpSpPr>
            <a:grpSpLocks/>
          </p:cNvGrpSpPr>
          <p:nvPr/>
        </p:nvGrpSpPr>
        <p:grpSpPr bwMode="auto">
          <a:xfrm>
            <a:off x="34925" y="1341438"/>
            <a:ext cx="9074150" cy="1106487"/>
            <a:chOff x="35496" y="4437112"/>
            <a:chExt cx="9073008" cy="1107542"/>
          </a:xfrm>
        </p:grpSpPr>
        <p:sp>
          <p:nvSpPr>
            <p:cNvPr id="12301" name="Rectangle 10">
              <a:extLst>
                <a:ext uri="{FF2B5EF4-FFF2-40B4-BE49-F238E27FC236}">
                  <a16:creationId xmlns:a16="http://schemas.microsoft.com/office/drawing/2014/main" id="{7D288F8F-0ED2-1DCD-A021-AA97C8A1D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109" y="4437112"/>
              <a:ext cx="438643" cy="274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50" tIns="44633" rIns="91050" bIns="44633">
              <a:spAutoFit/>
            </a:bodyPr>
            <a:lstStyle>
              <a:lvl1pPr defTabSz="7889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89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89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8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8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R1</a:t>
              </a:r>
            </a:p>
          </p:txBody>
        </p:sp>
        <p:sp>
          <p:nvSpPr>
            <p:cNvPr id="12302" name="Rectangle 10">
              <a:extLst>
                <a:ext uri="{FF2B5EF4-FFF2-40B4-BE49-F238E27FC236}">
                  <a16:creationId xmlns:a16="http://schemas.microsoft.com/office/drawing/2014/main" id="{77EC4617-85AD-7B8C-571A-86E617D9A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786" y="4437112"/>
              <a:ext cx="438643" cy="274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50" tIns="44633" rIns="91050" bIns="44633">
              <a:spAutoFit/>
            </a:bodyPr>
            <a:lstStyle>
              <a:lvl1pPr defTabSz="7889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89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89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8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8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R2</a:t>
              </a:r>
            </a:p>
          </p:txBody>
        </p:sp>
        <p:pic>
          <p:nvPicPr>
            <p:cNvPr id="12303" name="Picture 3">
              <a:extLst>
                <a:ext uri="{FF2B5EF4-FFF2-40B4-BE49-F238E27FC236}">
                  <a16:creationId xmlns:a16="http://schemas.microsoft.com/office/drawing/2014/main" id="{A56484C0-6B18-4D51-06B6-3B6226A45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2786" y="4725144"/>
              <a:ext cx="432048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4" name="Rectangle 10">
              <a:extLst>
                <a:ext uri="{FF2B5EF4-FFF2-40B4-BE49-F238E27FC236}">
                  <a16:creationId xmlns:a16="http://schemas.microsoft.com/office/drawing/2014/main" id="{6A72E04C-C342-0F29-CCD0-5391E59B7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7653" y="4437112"/>
              <a:ext cx="438643" cy="274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50" tIns="44633" rIns="91050" bIns="44633">
              <a:spAutoFit/>
            </a:bodyPr>
            <a:lstStyle>
              <a:lvl1pPr defTabSz="7889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89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89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8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8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R3</a:t>
              </a:r>
            </a:p>
          </p:txBody>
        </p:sp>
        <p:pic>
          <p:nvPicPr>
            <p:cNvPr id="12305" name="Picture 3">
              <a:extLst>
                <a:ext uri="{FF2B5EF4-FFF2-40B4-BE49-F238E27FC236}">
                  <a16:creationId xmlns:a16="http://schemas.microsoft.com/office/drawing/2014/main" id="{BCE2AAE1-E4D3-BE5D-B992-9337722F4A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7653" y="4725144"/>
              <a:ext cx="432048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7FA8E97-0842-4AA9-AFF0-1B4C004F8D00}"/>
                </a:ext>
              </a:extLst>
            </p:cNvPr>
            <p:cNvCxnSpPr>
              <a:stCxn id="12312" idx="3"/>
              <a:endCxn id="12303" idx="1"/>
            </p:cNvCxnSpPr>
            <p:nvPr/>
          </p:nvCxnSpPr>
          <p:spPr bwMode="auto">
            <a:xfrm>
              <a:off x="2333907" y="4869324"/>
              <a:ext cx="2009522" cy="0"/>
            </a:xfrm>
            <a:prstGeom prst="line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18EED33-8AAF-48AE-84DA-E92AFF99119E}"/>
                </a:ext>
              </a:extLst>
            </p:cNvPr>
            <p:cNvCxnSpPr>
              <a:stCxn id="12303" idx="3"/>
              <a:endCxn id="12305" idx="1"/>
            </p:cNvCxnSpPr>
            <p:nvPr/>
          </p:nvCxnSpPr>
          <p:spPr bwMode="auto">
            <a:xfrm>
              <a:off x="4775174" y="4869324"/>
              <a:ext cx="2022220" cy="0"/>
            </a:xfrm>
            <a:prstGeom prst="line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08" name="Rectangle 10">
              <a:extLst>
                <a:ext uri="{FF2B5EF4-FFF2-40B4-BE49-F238E27FC236}">
                  <a16:creationId xmlns:a16="http://schemas.microsoft.com/office/drawing/2014/main" id="{D322F719-47A4-9B7D-59B4-02010A9F1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744" y="4869160"/>
              <a:ext cx="720080" cy="275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50" tIns="44633" rIns="91050" bIns="44633">
              <a:spAutoFit/>
            </a:bodyPr>
            <a:lstStyle>
              <a:lvl1pPr defTabSz="7889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89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89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8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8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G0/0/1</a:t>
              </a:r>
            </a:p>
          </p:txBody>
        </p:sp>
        <p:sp>
          <p:nvSpPr>
            <p:cNvPr id="12309" name="Rectangle 10">
              <a:extLst>
                <a:ext uri="{FF2B5EF4-FFF2-40B4-BE49-F238E27FC236}">
                  <a16:creationId xmlns:a16="http://schemas.microsoft.com/office/drawing/2014/main" id="{34CFF1D8-2B5B-718D-B3DC-DCC01D52D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904" y="4869160"/>
              <a:ext cx="720080" cy="274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50" tIns="44633" rIns="91050" bIns="44633">
              <a:spAutoFit/>
            </a:bodyPr>
            <a:lstStyle>
              <a:lvl1pPr defTabSz="7889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89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89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8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8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G0/0/1</a:t>
              </a:r>
            </a:p>
          </p:txBody>
        </p:sp>
        <p:sp>
          <p:nvSpPr>
            <p:cNvPr id="12310" name="Rectangle 10">
              <a:extLst>
                <a:ext uri="{FF2B5EF4-FFF2-40B4-BE49-F238E27FC236}">
                  <a16:creationId xmlns:a16="http://schemas.microsoft.com/office/drawing/2014/main" id="{2EE20138-7814-ACD8-4937-70B5084F0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016" y="4869160"/>
              <a:ext cx="720080" cy="274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50" tIns="44633" rIns="91050" bIns="44633">
              <a:spAutoFit/>
            </a:bodyPr>
            <a:lstStyle>
              <a:lvl1pPr defTabSz="7889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89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89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8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8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G0/0/2</a:t>
              </a:r>
            </a:p>
          </p:txBody>
        </p:sp>
        <p:sp>
          <p:nvSpPr>
            <p:cNvPr id="12311" name="Rectangle 10">
              <a:extLst>
                <a:ext uri="{FF2B5EF4-FFF2-40B4-BE49-F238E27FC236}">
                  <a16:creationId xmlns:a16="http://schemas.microsoft.com/office/drawing/2014/main" id="{CE1911E1-BA72-9712-1A74-D384DE7FB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6176" y="4869160"/>
              <a:ext cx="720080" cy="274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50" tIns="44633" rIns="91050" bIns="44633">
              <a:spAutoFit/>
            </a:bodyPr>
            <a:lstStyle>
              <a:lvl1pPr defTabSz="7889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89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89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8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8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G0/0/2</a:t>
              </a:r>
            </a:p>
          </p:txBody>
        </p:sp>
        <p:pic>
          <p:nvPicPr>
            <p:cNvPr id="12312" name="Picture 3">
              <a:extLst>
                <a:ext uri="{FF2B5EF4-FFF2-40B4-BE49-F238E27FC236}">
                  <a16:creationId xmlns:a16="http://schemas.microsoft.com/office/drawing/2014/main" id="{96F59384-F043-1C76-FBA7-24218418AF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1109" y="4725144"/>
              <a:ext cx="432048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13" name="Rectangle 10">
              <a:extLst>
                <a:ext uri="{FF2B5EF4-FFF2-40B4-BE49-F238E27FC236}">
                  <a16:creationId xmlns:a16="http://schemas.microsoft.com/office/drawing/2014/main" id="{701A2474-01E7-95B5-97BD-CCD9E9A3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8184" y="5057762"/>
              <a:ext cx="1656184" cy="45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50" tIns="44633" rIns="91050" bIns="44633">
              <a:spAutoFit/>
            </a:bodyPr>
            <a:lstStyle>
              <a:lvl1pPr defTabSz="7889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89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89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8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8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Loopback 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3.3.3.3.3/32</a:t>
              </a:r>
            </a:p>
          </p:txBody>
        </p:sp>
        <p:sp>
          <p:nvSpPr>
            <p:cNvPr id="12314" name="Rectangle 10">
              <a:extLst>
                <a:ext uri="{FF2B5EF4-FFF2-40B4-BE49-F238E27FC236}">
                  <a16:creationId xmlns:a16="http://schemas.microsoft.com/office/drawing/2014/main" id="{3EF1E544-3133-EDE9-31E4-8BA9E059D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904" y="5085184"/>
              <a:ext cx="1728192" cy="45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50" tIns="44633" rIns="91050" bIns="44633">
              <a:spAutoFit/>
            </a:bodyPr>
            <a:lstStyle>
              <a:lvl1pPr defTabSz="7889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89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89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8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8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Loopback 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2.2.2.2/32</a:t>
              </a:r>
            </a:p>
          </p:txBody>
        </p:sp>
        <p:sp>
          <p:nvSpPr>
            <p:cNvPr id="12315" name="Rectangle 10">
              <a:extLst>
                <a:ext uri="{FF2B5EF4-FFF2-40B4-BE49-F238E27FC236}">
                  <a16:creationId xmlns:a16="http://schemas.microsoft.com/office/drawing/2014/main" id="{932E8EEA-588B-8C31-EE6B-6922290D4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624" y="5085184"/>
              <a:ext cx="1872208" cy="45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50" tIns="44633" rIns="91050" bIns="44633">
              <a:spAutoFit/>
            </a:bodyPr>
            <a:lstStyle>
              <a:lvl1pPr defTabSz="7889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89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89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8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8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Loopback 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1.1.1.1/32</a:t>
              </a:r>
            </a:p>
          </p:txBody>
        </p:sp>
        <p:sp>
          <p:nvSpPr>
            <p:cNvPr id="12316" name="Rectangle 10">
              <a:extLst>
                <a:ext uri="{FF2B5EF4-FFF2-40B4-BE49-F238E27FC236}">
                  <a16:creationId xmlns:a16="http://schemas.microsoft.com/office/drawing/2014/main" id="{50E58DD7-408D-B427-2E05-35476736C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6" y="4437112"/>
              <a:ext cx="1872208" cy="828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50" tIns="44633" rIns="91050" bIns="44633">
              <a:spAutoFit/>
            </a:bodyPr>
            <a:lstStyle>
              <a:lvl1pPr defTabSz="7889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89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89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8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8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Tunnel 0/0/0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IPv6 2001:13::1/64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Loopback 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2001:1::1/64</a:t>
              </a:r>
            </a:p>
          </p:txBody>
        </p:sp>
        <p:sp>
          <p:nvSpPr>
            <p:cNvPr id="12317" name="Rectangle 10">
              <a:extLst>
                <a:ext uri="{FF2B5EF4-FFF2-40B4-BE49-F238E27FC236}">
                  <a16:creationId xmlns:a16="http://schemas.microsoft.com/office/drawing/2014/main" id="{1CAB8104-EBAF-ADAE-8B90-65F375031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030" y="4581128"/>
              <a:ext cx="1440160" cy="274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50" tIns="44633" rIns="91050" bIns="44633">
              <a:spAutoFit/>
            </a:bodyPr>
            <a:lstStyle>
              <a:lvl1pPr defTabSz="7889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89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89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8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8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12.1.1.0/24</a:t>
              </a:r>
            </a:p>
          </p:txBody>
        </p:sp>
        <p:sp>
          <p:nvSpPr>
            <p:cNvPr id="12318" name="Rectangle 10">
              <a:extLst>
                <a:ext uri="{FF2B5EF4-FFF2-40B4-BE49-F238E27FC236}">
                  <a16:creationId xmlns:a16="http://schemas.microsoft.com/office/drawing/2014/main" id="{590FEB1E-8802-08EB-46DA-A8FF1F82E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736" y="4594356"/>
              <a:ext cx="639688" cy="274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50" tIns="44633" rIns="91050" bIns="44633">
              <a:spAutoFit/>
            </a:bodyPr>
            <a:lstStyle>
              <a:lvl1pPr defTabSz="7889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89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89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8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8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.1</a:t>
              </a:r>
            </a:p>
          </p:txBody>
        </p:sp>
        <p:sp>
          <p:nvSpPr>
            <p:cNvPr id="12319" name="Rectangle 10">
              <a:extLst>
                <a:ext uri="{FF2B5EF4-FFF2-40B4-BE49-F238E27FC236}">
                  <a16:creationId xmlns:a16="http://schemas.microsoft.com/office/drawing/2014/main" id="{55C03301-37B4-8156-5B4E-A0FC0C336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920" y="4581128"/>
              <a:ext cx="639688" cy="274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50" tIns="44633" rIns="91050" bIns="44633">
              <a:spAutoFit/>
            </a:bodyPr>
            <a:lstStyle>
              <a:lvl1pPr defTabSz="7889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89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89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8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8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.2</a:t>
              </a:r>
            </a:p>
          </p:txBody>
        </p:sp>
        <p:sp>
          <p:nvSpPr>
            <p:cNvPr id="12320" name="Rectangle 10">
              <a:extLst>
                <a:ext uri="{FF2B5EF4-FFF2-40B4-BE49-F238E27FC236}">
                  <a16:creationId xmlns:a16="http://schemas.microsoft.com/office/drawing/2014/main" id="{DA10C1B7-92D0-C313-D5C9-22D73B0D6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6056" y="4581128"/>
              <a:ext cx="1440160" cy="274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50" tIns="44633" rIns="91050" bIns="44633">
              <a:spAutoFit/>
            </a:bodyPr>
            <a:lstStyle>
              <a:lvl1pPr defTabSz="7889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89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89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8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8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23.1.1.0/24</a:t>
              </a:r>
            </a:p>
          </p:txBody>
        </p:sp>
        <p:sp>
          <p:nvSpPr>
            <p:cNvPr id="12321" name="Rectangle 10">
              <a:extLst>
                <a:ext uri="{FF2B5EF4-FFF2-40B4-BE49-F238E27FC236}">
                  <a16:creationId xmlns:a16="http://schemas.microsoft.com/office/drawing/2014/main" id="{6FE8E1BA-6ACD-BBA7-A02C-37FB590F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4594356"/>
              <a:ext cx="639688" cy="274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50" tIns="44633" rIns="91050" bIns="44633">
              <a:spAutoFit/>
            </a:bodyPr>
            <a:lstStyle>
              <a:lvl1pPr defTabSz="7889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89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89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8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8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.2</a:t>
              </a:r>
            </a:p>
          </p:txBody>
        </p:sp>
        <p:sp>
          <p:nvSpPr>
            <p:cNvPr id="12322" name="Rectangle 10">
              <a:extLst>
                <a:ext uri="{FF2B5EF4-FFF2-40B4-BE49-F238E27FC236}">
                  <a16:creationId xmlns:a16="http://schemas.microsoft.com/office/drawing/2014/main" id="{8AE42F32-2E66-EEF7-000E-4F289B861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8184" y="4581128"/>
              <a:ext cx="639688" cy="274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50" tIns="44633" rIns="91050" bIns="44633">
              <a:spAutoFit/>
            </a:bodyPr>
            <a:lstStyle>
              <a:lvl1pPr defTabSz="7889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89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89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8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8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.3</a:t>
              </a:r>
            </a:p>
          </p:txBody>
        </p:sp>
        <p:sp>
          <p:nvSpPr>
            <p:cNvPr id="12323" name="Rectangle 10">
              <a:extLst>
                <a:ext uri="{FF2B5EF4-FFF2-40B4-BE49-F238E27FC236}">
                  <a16:creationId xmlns:a16="http://schemas.microsoft.com/office/drawing/2014/main" id="{D52E0C8D-9E65-53D5-91C6-10415708D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4437112"/>
              <a:ext cx="1872208" cy="828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050" tIns="44633" rIns="91050" bIns="44633">
              <a:spAutoFit/>
            </a:bodyPr>
            <a:lstStyle>
              <a:lvl1pPr defTabSz="7889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889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889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88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889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88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Tunnel 0/0/0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IPv6 2001:13::3/64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Loopback 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2001:3::3/64</a:t>
              </a:r>
            </a:p>
          </p:txBody>
        </p:sp>
      </p:grp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014BE5B1-50B1-4191-93AA-2B1967D7BF02}"/>
              </a:ext>
            </a:extLst>
          </p:cNvPr>
          <p:cNvCxnSpPr>
            <a:endCxn id="12316" idx="3"/>
          </p:cNvCxnSpPr>
          <p:nvPr/>
        </p:nvCxnSpPr>
        <p:spPr bwMode="auto">
          <a:xfrm flipV="1">
            <a:off x="1258888" y="1755775"/>
            <a:ext cx="649287" cy="736600"/>
          </a:xfrm>
          <a:prstGeom prst="line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4A2D552-7FB2-45BD-8325-AE1220779BB0}"/>
              </a:ext>
            </a:extLst>
          </p:cNvPr>
          <p:cNvCxnSpPr>
            <a:endCxn id="12311" idx="3"/>
          </p:cNvCxnSpPr>
          <p:nvPr/>
        </p:nvCxnSpPr>
        <p:spPr bwMode="auto">
          <a:xfrm flipV="1">
            <a:off x="5508625" y="1909763"/>
            <a:ext cx="1366838" cy="511175"/>
          </a:xfrm>
          <a:prstGeom prst="line">
            <a:avLst/>
          </a:prstGeom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00" name="标题 1">
            <a:extLst>
              <a:ext uri="{FF2B5EF4-FFF2-40B4-BE49-F238E27FC236}">
                <a16:creationId xmlns:a16="http://schemas.microsoft.com/office/drawing/2014/main" id="{38EF2C06-C3E8-E4CA-AE2B-618AC8A30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2263" y="315913"/>
            <a:ext cx="8137525" cy="544512"/>
          </a:xfrm>
        </p:spPr>
        <p:txBody>
          <a:bodyPr/>
          <a:lstStyle/>
          <a:p>
            <a:pPr marL="342900" indent="-342900" algn="l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实验主要任务：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IPv6 over IPv4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隧道</a:t>
            </a:r>
            <a:endParaRPr lang="zh-CN" altLang="en-US" sz="2400"/>
          </a:p>
        </p:txBody>
      </p:sp>
    </p:spTree>
  </p:cSld>
  <p:clrMapOvr>
    <a:masterClrMapping/>
  </p:clrMapOvr>
  <p:transition advClick="0" advTm="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22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95259A94-BF8C-AA9F-24FF-F4E7D5046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2663825" cy="576262"/>
          </a:xfrm>
        </p:spPr>
        <p:txBody>
          <a:bodyPr/>
          <a:lstStyle/>
          <a:p>
            <a:pPr algn="l"/>
            <a:r>
              <a:rPr lang="zh-CN" altLang="en-US" sz="1800" b="1"/>
              <a:t>步骤</a:t>
            </a:r>
            <a:r>
              <a:rPr lang="en-US" altLang="zh-CN" sz="1800" b="1"/>
              <a:t>1</a:t>
            </a:r>
            <a:r>
              <a:rPr lang="zh-CN" altLang="en-US" sz="1800" b="1"/>
              <a:t>：配置路由器</a:t>
            </a:r>
            <a:r>
              <a:rPr lang="en-US" altLang="zh-CN" sz="1800" b="1"/>
              <a:t>AR1</a:t>
            </a:r>
            <a:endParaRPr lang="zh-CN" altLang="en-US" sz="1800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497D84-A721-46B5-99B0-03A64B49886C}"/>
              </a:ext>
            </a:extLst>
          </p:cNvPr>
          <p:cNvSpPr/>
          <p:nvPr/>
        </p:nvSpPr>
        <p:spPr>
          <a:xfrm>
            <a:off x="107950" y="995363"/>
            <a:ext cx="4464050" cy="52625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AR1: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[Huawei] </a:t>
            </a:r>
            <a:r>
              <a:rPr lang="en-US" altLang="zh-CN" sz="16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sysn</a:t>
            </a: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AR1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[AR1] interface gigabit 0/0/1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[AR1 -GigabitEthernet0/0/1] </a:t>
            </a:r>
            <a:r>
              <a:rPr lang="en-US" altLang="zh-CN" sz="16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address 12.1.1.1  24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[AR1 -GigabitEthernet0/0/1] quit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[AR1] ipv6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[AR1] interface Loopback 0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[AR1 -LoopBack0] </a:t>
            </a:r>
            <a:r>
              <a:rPr lang="en-US" altLang="zh-CN" sz="16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address 1.1.1.1 32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[AR1] interface Loopback1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[AR1 -LoopBack1] ipv6 enable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[AR1 -LoopBack1] ipv6 address 2001:1::1/64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[AR1 -LoopBack1] interface Tunnel 0/0/0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[AR1 -Tunnel0/0/0] ipv6 enable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[AR1 -Tunnel0/0/0] ipv6 address 2001:13::1/64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[AR1 -Tunnel0/0/0] tunnel-protocol ipv6-ipv4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[AR1 -Tunnel0/0/0] source Loopback 0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[AR1 -Tunnel0/0/0] destination 3.3.3.3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[AR1 -Tunnel0/0/0] quit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6C0C8D-EB5B-44DD-9261-41C8C46D2D5E}"/>
              </a:ext>
            </a:extLst>
          </p:cNvPr>
          <p:cNvSpPr/>
          <p:nvPr/>
        </p:nvSpPr>
        <p:spPr>
          <a:xfrm>
            <a:off x="4500563" y="1481138"/>
            <a:ext cx="4608512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[AR1]</a:t>
            </a:r>
            <a:r>
              <a:rPr lang="en-US" altLang="zh-CN" sz="16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ospf</a:t>
            </a: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1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[AR1 -ospf-1] area 0.0.0.0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[AR1 -ospf-1-area-0.0.0.0] network 1.1.1.1 0.0.0.0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[AR1 -ospf-1-area-0.0.0.0] network 12.1.1.0 0.0.0.255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[AR1 -ospf-1-area-0.0.0.0] quit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[AR1 -ospf-1] quit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[AR1]ipv6 route-static 2001:3:: 64 tunnel 0/0/0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[AR1]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D5689893-9E83-879E-60E5-70D63A3BA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44450"/>
            <a:ext cx="3097212" cy="576263"/>
          </a:xfrm>
        </p:spPr>
        <p:txBody>
          <a:bodyPr/>
          <a:lstStyle/>
          <a:p>
            <a:pPr algn="l"/>
            <a:r>
              <a:rPr lang="zh-CN" altLang="en-US" sz="1800" b="1"/>
              <a:t>步骤</a:t>
            </a:r>
            <a:r>
              <a:rPr lang="en-US" altLang="zh-CN" sz="1800" b="1"/>
              <a:t>2</a:t>
            </a:r>
            <a:r>
              <a:rPr lang="zh-CN" altLang="en-US" sz="1800" b="1"/>
              <a:t>：配置路由器</a:t>
            </a:r>
            <a:r>
              <a:rPr lang="en-US" altLang="zh-CN" sz="1800" b="1"/>
              <a:t>AR3</a:t>
            </a:r>
            <a:endParaRPr lang="zh-CN" altLang="en-US" sz="1800" b="1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8BE599A-7D7E-41CB-826E-F6FBF234BF65}"/>
              </a:ext>
            </a:extLst>
          </p:cNvPr>
          <p:cNvSpPr/>
          <p:nvPr/>
        </p:nvSpPr>
        <p:spPr>
          <a:xfrm>
            <a:off x="34925" y="585788"/>
            <a:ext cx="4537075" cy="57546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AR3: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[Huawei]</a:t>
            </a:r>
            <a:r>
              <a:rPr lang="en-US" altLang="zh-CN" sz="16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sysn</a:t>
            </a: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AR3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[AR3] interface gigabit 0/0/2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[AR3-GigabitEthernet0/0/2] </a:t>
            </a:r>
            <a:r>
              <a:rPr lang="en-US" altLang="zh-CN" sz="16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address 23.1.1.3  24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[AR3-GigabitEthernet0/0/2] quit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[AR3] ipv6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[AR3] interface loopback 0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[AR3-LoopBack0] </a:t>
            </a:r>
            <a:r>
              <a:rPr lang="en-US" altLang="zh-CN" sz="16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address 3.3.3.3  24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[AR3-LoopBack0] quit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[AR3] interface loopback 1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[AR3-LoopBack1] ipv6 enable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[AR3-LoopBack1] ipv6 address 2001:3::3/64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[AR3-LoopBack1] quit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[AR3] interface Tunnel 0/0/0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[AR3-Tunnel0/0/0] ipv6 enable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[AR3-Tunnel0/0/0] ipv6 address 2001:13::3/64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[AR3-Tunnel0/0/0] tunnel-protocol ipv6-ipv4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[AR3-Tunnel0/0/0] source loopback 0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[AR3-Tunnel0/0/0] destination 1.1.1.1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[AR3-Tunnel0/0/0] quit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B4E733-E113-4378-A580-A826AD466A62}"/>
              </a:ext>
            </a:extLst>
          </p:cNvPr>
          <p:cNvSpPr/>
          <p:nvPr/>
        </p:nvSpPr>
        <p:spPr>
          <a:xfrm>
            <a:off x="4391025" y="1222375"/>
            <a:ext cx="4645025" cy="20621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[AR3] </a:t>
            </a:r>
            <a:r>
              <a:rPr lang="en-US" altLang="zh-CN" sz="16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ospf</a:t>
            </a: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1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[AR3-ospf-1]area 0.0.0.0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[AR3-ospf-1-area-0.0.0.0]network 3.3.3.3 0.0.0.0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[AR3-ospf-1-area-0.0.0.0]network 23.1.1.0  0.0.0.255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[AR3-ospf-1-area-0.0.0.0]quit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[AR3-ospf-1]quit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[AR3]ipv6 route-static 2001:1:: 64 Tunnel 0/0/0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AR3</a:t>
            </a:r>
            <a:r>
              <a:rPr lang="en-US" altLang="zh-CN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B218366C-1EC7-93AA-6492-164337E2B4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2808287" cy="576262"/>
          </a:xfrm>
        </p:spPr>
        <p:txBody>
          <a:bodyPr/>
          <a:lstStyle/>
          <a:p>
            <a:pPr algn="l"/>
            <a:r>
              <a:rPr lang="zh-CN" altLang="en-US" sz="1800" b="1"/>
              <a:t>步骤</a:t>
            </a:r>
            <a:r>
              <a:rPr lang="en-US" altLang="zh-CN" sz="1800" b="1"/>
              <a:t>3</a:t>
            </a:r>
            <a:r>
              <a:rPr lang="zh-CN" altLang="en-US" sz="1800" b="1"/>
              <a:t>：配置路由器</a:t>
            </a:r>
            <a:r>
              <a:rPr lang="en-US" altLang="zh-CN" sz="1800" b="1"/>
              <a:t>AR2</a:t>
            </a:r>
            <a:endParaRPr lang="zh-CN" altLang="en-US" sz="1800" b="1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39F81C-8ACD-451D-BA11-D8263F8323BF}"/>
              </a:ext>
            </a:extLst>
          </p:cNvPr>
          <p:cNvSpPr/>
          <p:nvPr/>
        </p:nvSpPr>
        <p:spPr>
          <a:xfrm>
            <a:off x="468313" y="765175"/>
            <a:ext cx="5256212" cy="55086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AR2: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[Huawei] </a:t>
            </a:r>
            <a:r>
              <a:rPr lang="en-US" altLang="zh-CN" sz="16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sysn</a:t>
            </a: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AR2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[AR2]interface gigabit 0/0/1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[AR2-GigabitEthernet0/0/1] </a:t>
            </a:r>
            <a:r>
              <a:rPr lang="en-US" altLang="zh-CN" sz="16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address 12.1.1.2  24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[AR2-GigabitEthernet0/0/1] quit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[AR2]interface gigabit 0/0/2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[AR2-GigabitEthernet0/0/2] </a:t>
            </a:r>
            <a:r>
              <a:rPr lang="en-US" altLang="zh-CN" sz="16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address 23.1.1.2   24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[AR2-GigabitEthernet0/0/2] quit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[AR2] interface loopback 0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[AR2-LoopBack0] </a:t>
            </a:r>
            <a:r>
              <a:rPr lang="en-US" altLang="zh-CN" sz="16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address 2.2.2.2   32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[AR2-LoopBack0] quit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[AR2] </a:t>
            </a:r>
            <a:r>
              <a:rPr lang="en-US" altLang="zh-CN" sz="16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ospf</a:t>
            </a: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1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[AR2-ospf-1] area 0.0.0.0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[AR2-ospf-1-area-0.0.0.0] network 2.2.2.2 0.0.0.0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[AR2-ospf-1-area-0.0.0.0] network 12.1.1.0 255.255.255.0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[AR2-ospf-1-area-0.0.0.0] network 23.1.1.0 255.255.255.0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[AR2-ospf-1-area-0.0.0.0] quit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[AR2-ospf-1] quit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[AR2]</a:t>
            </a:r>
            <a:endParaRPr lang="zh-CN" altLang="zh-CN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ED6F043C-0938-B105-6DC1-61E20DD061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2808287" cy="576262"/>
          </a:xfrm>
        </p:spPr>
        <p:txBody>
          <a:bodyPr/>
          <a:lstStyle/>
          <a:p>
            <a:pPr algn="l"/>
            <a:r>
              <a:rPr lang="zh-CN" altLang="en-US" sz="1800" b="1"/>
              <a:t>步骤</a:t>
            </a:r>
            <a:r>
              <a:rPr lang="en-US" altLang="zh-CN" sz="1800" b="1"/>
              <a:t>4</a:t>
            </a:r>
            <a:r>
              <a:rPr lang="zh-CN" altLang="en-US" sz="1800" b="1"/>
              <a:t>：测试验证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769D2E-C8AD-41B0-B879-11B46FDB1648}"/>
              </a:ext>
            </a:extLst>
          </p:cNvPr>
          <p:cNvSpPr/>
          <p:nvPr/>
        </p:nvSpPr>
        <p:spPr>
          <a:xfrm>
            <a:off x="539750" y="1052513"/>
            <a:ext cx="6911975" cy="36941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AR1</a:t>
            </a:r>
            <a:r>
              <a:rPr lang="zh-CN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端测试：</a:t>
            </a: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[AR1] display ipv6 interface Tunnel 0/0/0</a:t>
            </a:r>
          </a:p>
          <a:p>
            <a:pPr algn="just">
              <a:spcAft>
                <a:spcPts val="0"/>
              </a:spcAft>
              <a:defRPr/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dirty="0"/>
              <a:t>[AR1] ping ipv6 2001:3::3</a:t>
            </a:r>
            <a:endParaRPr lang="zh-CN" altLang="zh-CN" dirty="0"/>
          </a:p>
          <a:p>
            <a:pPr algn="just">
              <a:spcAft>
                <a:spcPts val="0"/>
              </a:spcAft>
              <a:defRPr/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AR3</a:t>
            </a:r>
            <a:r>
              <a:rPr lang="zh-CN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端测试：</a:t>
            </a: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[AR3] display ipv6 interface Tunnel 0/0/0</a:t>
            </a:r>
          </a:p>
          <a:p>
            <a:pPr algn="just">
              <a:spcAft>
                <a:spcPts val="0"/>
              </a:spcAft>
              <a:defRPr/>
            </a:pPr>
            <a:endParaRPr lang="en-US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dirty="0"/>
              <a:t>[AR3] ping ipv6 2001:1::1</a:t>
            </a:r>
            <a:endParaRPr lang="zh-CN" altLang="zh-CN" dirty="0"/>
          </a:p>
          <a:p>
            <a:pPr algn="just">
              <a:spcAft>
                <a:spcPts val="0"/>
              </a:spcAft>
              <a:defRPr/>
            </a:pP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1DB9E5D-A124-3068-0C7B-D6F316DB2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463" y="404813"/>
            <a:ext cx="8855075" cy="719137"/>
          </a:xfrm>
        </p:spPr>
        <p:txBody>
          <a:bodyPr/>
          <a:lstStyle/>
          <a:p>
            <a:pPr eaLnBrk="1" hangingPunct="1"/>
            <a:r>
              <a:rPr lang="zh-CN" altLang="en-US" sz="3200">
                <a:ea typeface="黑体" panose="02010609060101010101" pitchFamily="49" charset="-122"/>
              </a:rPr>
              <a:t>实验</a:t>
            </a:r>
            <a:r>
              <a:rPr lang="en-US" altLang="zh-CN" sz="3200">
                <a:ea typeface="黑体" panose="02010609060101010101" pitchFamily="49" charset="-122"/>
              </a:rPr>
              <a:t>8  eNSP</a:t>
            </a:r>
            <a:r>
              <a:rPr lang="zh-CN" altLang="en-US" sz="3200">
                <a:ea typeface="黑体" panose="02010609060101010101" pitchFamily="49" charset="-122"/>
              </a:rPr>
              <a:t>仿真</a:t>
            </a:r>
            <a:r>
              <a:rPr lang="en-US" altLang="zh-CN" sz="3200">
                <a:ea typeface="黑体" panose="02010609060101010101" pitchFamily="49" charset="-122"/>
              </a:rPr>
              <a:t>IPv6</a:t>
            </a:r>
            <a:r>
              <a:rPr lang="zh-CN" altLang="en-US" sz="3200">
                <a:ea typeface="黑体" panose="02010609060101010101" pitchFamily="49" charset="-122"/>
              </a:rPr>
              <a:t>隧道实验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789E788-4840-46C9-A5B2-EC6984C76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2575" y="1557338"/>
            <a:ext cx="8578850" cy="4176712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/>
              <a:t>什么是</a:t>
            </a:r>
            <a:r>
              <a:rPr lang="zh-CN" altLang="zh-CN" sz="2400" dirty="0"/>
              <a:t>隧道技术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zh-CN" sz="2400" dirty="0"/>
              <a:t>采用封装机制，将完整的</a:t>
            </a:r>
            <a:r>
              <a:rPr lang="en-US" altLang="zh-CN" sz="2400" dirty="0"/>
              <a:t>IP</a:t>
            </a:r>
            <a:r>
              <a:rPr lang="zh-CN" altLang="zh-CN" sz="2400" dirty="0"/>
              <a:t>分组作为负载进行传输，以穿越单栈传输网络。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zh-CN" sz="2400" dirty="0"/>
              <a:t>对于被封装的</a:t>
            </a:r>
            <a:r>
              <a:rPr lang="en-US" altLang="zh-CN" sz="2400" dirty="0"/>
              <a:t>IP</a:t>
            </a:r>
            <a:r>
              <a:rPr lang="zh-CN" altLang="zh-CN" sz="2400" dirty="0"/>
              <a:t>通信两端来说，就像在异构网络中为其报文建立了一条虚拟隧道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zh-CN" sz="2400" dirty="0"/>
              <a:t>充分利用已有的路由系统，实现跨越异构网络的通信，以保证对上层应用的透明性。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EDB37251-4E41-246B-3C8F-351485976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zh-CN" altLang="en-US" sz="2800"/>
              <a:t>实验任务</a:t>
            </a:r>
            <a:r>
              <a:rPr lang="en-US" altLang="zh-CN" sz="2800"/>
              <a:t>1</a:t>
            </a:r>
            <a:r>
              <a:rPr lang="zh-CN" altLang="en-US" sz="2800"/>
              <a:t>：</a:t>
            </a:r>
            <a:r>
              <a:rPr lang="en-US" altLang="zh-CN" sz="2800"/>
              <a:t>eNSP</a:t>
            </a:r>
            <a:r>
              <a:rPr lang="zh-CN" altLang="en-US" sz="2800"/>
              <a:t>使用</a:t>
            </a:r>
          </a:p>
        </p:txBody>
      </p:sp>
      <p:sp>
        <p:nvSpPr>
          <p:cNvPr id="4099" name="内容占位符 2">
            <a:extLst>
              <a:ext uri="{FF2B5EF4-FFF2-40B4-BE49-F238E27FC236}">
                <a16:creationId xmlns:a16="http://schemas.microsoft.com/office/drawing/2014/main" id="{4CB617FC-6097-53B6-728C-609979BFDA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11238"/>
            <a:ext cx="8229600" cy="18415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/>
              <a:t>华为研发界面友好，操作简单，具备极高仿真度的数通设备模拟器</a:t>
            </a:r>
            <a:r>
              <a:rPr lang="en-US" altLang="zh-CN" sz="2000"/>
              <a:t>eNSP</a:t>
            </a:r>
            <a:r>
              <a:rPr lang="zh-CN" altLang="zh-CN" sz="2000"/>
              <a:t>（</a:t>
            </a:r>
            <a:r>
              <a:rPr lang="en-US" altLang="zh-CN" sz="2000"/>
              <a:t>Enterprise Network Simulation Platform</a:t>
            </a:r>
            <a:r>
              <a:rPr lang="zh-CN" altLang="zh-CN" sz="2000"/>
              <a:t>）。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/>
              <a:t>此版本为华为</a:t>
            </a:r>
            <a:r>
              <a:rPr lang="en-US" altLang="zh-CN" sz="2000"/>
              <a:t>eNSP</a:t>
            </a:r>
            <a:r>
              <a:rPr lang="zh-CN" altLang="zh-CN" sz="2000"/>
              <a:t>最新版</a:t>
            </a:r>
            <a:r>
              <a:rPr lang="en-US" altLang="zh-CN" sz="2000"/>
              <a:t>v1.2.0.500.</a:t>
            </a:r>
            <a:endParaRPr lang="zh-CN" altLang="en-US" sz="2000"/>
          </a:p>
        </p:txBody>
      </p:sp>
      <p:pic>
        <p:nvPicPr>
          <p:cNvPr id="4100" name="图片 1">
            <a:extLst>
              <a:ext uri="{FF2B5EF4-FFF2-40B4-BE49-F238E27FC236}">
                <a16:creationId xmlns:a16="http://schemas.microsoft.com/office/drawing/2014/main" id="{A1DAD18C-0C68-816D-B0C6-6C58F75BF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852738"/>
            <a:ext cx="54800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>
            <a:extLst>
              <a:ext uri="{FF2B5EF4-FFF2-40B4-BE49-F238E27FC236}">
                <a16:creationId xmlns:a16="http://schemas.microsoft.com/office/drawing/2014/main" id="{4E8EA43B-42D1-595E-30D4-BE7DC84866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476250"/>
            <a:ext cx="8229600" cy="11525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400"/>
              <a:t>选择设备：</a:t>
            </a:r>
            <a:endParaRPr lang="en-US" altLang="zh-CN" sz="2400"/>
          </a:p>
          <a:p>
            <a:pPr marL="0" indent="0">
              <a:buFontTx/>
              <a:buNone/>
            </a:pPr>
            <a:r>
              <a:rPr lang="en-US" altLang="zh-CN" sz="2400"/>
              <a:t>    </a:t>
            </a:r>
            <a:r>
              <a:rPr lang="zh-CN" altLang="en-US" sz="2400"/>
              <a:t>为设备选择所需模块，并且选用合适的线型互连设备：</a:t>
            </a:r>
          </a:p>
        </p:txBody>
      </p:sp>
      <p:pic>
        <p:nvPicPr>
          <p:cNvPr id="5123" name="图片 1">
            <a:extLst>
              <a:ext uri="{FF2B5EF4-FFF2-40B4-BE49-F238E27FC236}">
                <a16:creationId xmlns:a16="http://schemas.microsoft.com/office/drawing/2014/main" id="{274A7908-46EF-D2CB-9D56-4AEFC97B8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628775"/>
            <a:ext cx="7777163" cy="486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>
            <a:extLst>
              <a:ext uri="{FF2B5EF4-FFF2-40B4-BE49-F238E27FC236}">
                <a16:creationId xmlns:a16="http://schemas.microsoft.com/office/drawing/2014/main" id="{572F650C-D658-A2E5-65CF-C5678F8E3F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692150"/>
            <a:ext cx="8229600" cy="15128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/>
              <a:t>在选择框内选择你要的设备。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用鼠标拖入白板中。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我们选择了一个路由器和交换机</a:t>
            </a:r>
          </a:p>
          <a:p>
            <a:pPr>
              <a:lnSpc>
                <a:spcPct val="150000"/>
              </a:lnSpc>
            </a:pPr>
            <a:endParaRPr lang="zh-CN" altLang="en-US" sz="2800"/>
          </a:p>
        </p:txBody>
      </p:sp>
      <p:pic>
        <p:nvPicPr>
          <p:cNvPr id="6147" name="图片 1">
            <a:extLst>
              <a:ext uri="{FF2B5EF4-FFF2-40B4-BE49-F238E27FC236}">
                <a16:creationId xmlns:a16="http://schemas.microsoft.com/office/drawing/2014/main" id="{2DEA303E-F1B7-47C3-C97F-A7719CB02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492375"/>
            <a:ext cx="6985000" cy="437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>
            <a:extLst>
              <a:ext uri="{FF2B5EF4-FFF2-40B4-BE49-F238E27FC236}">
                <a16:creationId xmlns:a16="http://schemas.microsoft.com/office/drawing/2014/main" id="{58A62886-D575-A3B5-4073-37CC50CDE3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333375"/>
            <a:ext cx="8229600" cy="10080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/>
              <a:t>选择合适的线缆，进行设备互联。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zh-CN" sz="2000"/>
              <a:t>用鼠标选中想要启动的设备，点击如图所示的按钮。启动设备。</a:t>
            </a:r>
            <a:endParaRPr lang="zh-CN" altLang="en-US" sz="2000"/>
          </a:p>
        </p:txBody>
      </p:sp>
      <p:pic>
        <p:nvPicPr>
          <p:cNvPr id="7171" name="图片 1">
            <a:extLst>
              <a:ext uri="{FF2B5EF4-FFF2-40B4-BE49-F238E27FC236}">
                <a16:creationId xmlns:a16="http://schemas.microsoft.com/office/drawing/2014/main" id="{27E87656-ACDB-341E-4532-89852AB3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557338"/>
            <a:ext cx="7704138" cy="482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4717D9FC-AA1C-80EE-C455-BF13835ED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algn="l"/>
            <a:r>
              <a:rPr lang="zh-CN" altLang="zh-CN" sz="2400" b="1"/>
              <a:t>配置设备</a:t>
            </a:r>
            <a:endParaRPr lang="zh-CN" altLang="en-US" sz="2400"/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DA64ECF5-9454-4AA1-A152-310D5F389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836613"/>
            <a:ext cx="8229600" cy="1008062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zh-CN" sz="2000" dirty="0"/>
              <a:t>    </a:t>
            </a:r>
            <a:r>
              <a:rPr lang="zh-CN" altLang="zh-CN" sz="2000" dirty="0"/>
              <a:t>双击设备，弹出了配置命令对话框，我们在</a:t>
            </a:r>
            <a:r>
              <a:rPr lang="en-US" altLang="zh-CN" sz="2000" dirty="0"/>
              <a:t>router</a:t>
            </a:r>
            <a:r>
              <a:rPr lang="zh-CN" altLang="zh-CN" sz="2000" dirty="0"/>
              <a:t>的</a:t>
            </a:r>
            <a:r>
              <a:rPr lang="en-US" altLang="zh-CN" sz="2000" dirty="0"/>
              <a:t>ethernet0/0/0</a:t>
            </a:r>
            <a:r>
              <a:rPr lang="zh-CN" altLang="zh-CN" sz="2000" dirty="0"/>
              <a:t>接口配置了</a:t>
            </a:r>
            <a:r>
              <a:rPr lang="en-US" altLang="zh-CN" sz="2000" dirty="0"/>
              <a:t>IP </a:t>
            </a:r>
            <a:r>
              <a:rPr lang="zh-CN" altLang="zh-CN" sz="2000" dirty="0"/>
              <a:t>地址</a:t>
            </a:r>
            <a:r>
              <a:rPr lang="en-US" altLang="zh-CN" sz="2000" dirty="0"/>
              <a:t>192.168.1.254</a:t>
            </a:r>
            <a:endParaRPr lang="zh-CN" altLang="zh-CN" sz="2000" dirty="0"/>
          </a:p>
          <a:p>
            <a:pPr>
              <a:lnSpc>
                <a:spcPct val="150000"/>
              </a:lnSpc>
              <a:defRPr/>
            </a:pPr>
            <a:endParaRPr lang="zh-CN" altLang="en-US" sz="2800" dirty="0"/>
          </a:p>
        </p:txBody>
      </p:sp>
      <p:pic>
        <p:nvPicPr>
          <p:cNvPr id="8196" name="图片 1">
            <a:extLst>
              <a:ext uri="{FF2B5EF4-FFF2-40B4-BE49-F238E27FC236}">
                <a16:creationId xmlns:a16="http://schemas.microsoft.com/office/drawing/2014/main" id="{0AC99F10-C6C3-35FF-675F-F06061698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16113"/>
            <a:ext cx="7632700" cy="477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5BDDF78B-72CC-4483-843B-F1CF95539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7888"/>
            <a:ext cx="8229600" cy="60642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2000" dirty="0"/>
              <a:t>     </a:t>
            </a:r>
            <a:r>
              <a:rPr lang="zh-CN" altLang="zh-CN" sz="2000" dirty="0"/>
              <a:t>用相同的方法，加入一台</a:t>
            </a:r>
            <a:r>
              <a:rPr lang="en-US" altLang="zh-CN" sz="2000" dirty="0"/>
              <a:t>PC</a:t>
            </a:r>
            <a:r>
              <a:rPr lang="zh-CN" altLang="zh-CN" sz="2000" dirty="0"/>
              <a:t>，给</a:t>
            </a:r>
            <a:r>
              <a:rPr lang="en-US" altLang="zh-CN" sz="2000" dirty="0"/>
              <a:t>PC</a:t>
            </a:r>
            <a:r>
              <a:rPr lang="zh-CN" altLang="zh-CN" sz="2000" dirty="0"/>
              <a:t>配置了</a:t>
            </a:r>
            <a:r>
              <a:rPr lang="en-US" altLang="zh-CN" sz="2000" dirty="0"/>
              <a:t>IP</a:t>
            </a:r>
            <a:r>
              <a:rPr lang="zh-CN" altLang="zh-CN" sz="2000" dirty="0"/>
              <a:t>地址</a:t>
            </a:r>
            <a:r>
              <a:rPr lang="en-US" altLang="zh-CN" sz="2000" dirty="0"/>
              <a:t>192.168.1.100</a:t>
            </a:r>
            <a:endParaRPr lang="zh-CN" altLang="zh-CN" sz="2000" dirty="0"/>
          </a:p>
          <a:p>
            <a:pPr>
              <a:defRPr/>
            </a:pPr>
            <a:endParaRPr lang="zh-CN" alt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F6E2EF-AD37-249A-4545-26EC7D6F0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12888"/>
            <a:ext cx="7781925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标题 1">
            <a:extLst>
              <a:ext uri="{FF2B5EF4-FFF2-40B4-BE49-F238E27FC236}">
                <a16:creationId xmlns:a16="http://schemas.microsoft.com/office/drawing/2014/main" id="{401D7828-9812-73A2-01C5-895D5F55E6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algn="l"/>
            <a:r>
              <a:rPr lang="zh-CN" altLang="zh-CN" sz="2400" b="1"/>
              <a:t>配置设备</a:t>
            </a:r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3A90815F-E746-EBC4-20D3-37E6BFE60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algn="l"/>
            <a:r>
              <a:rPr lang="zh-CN" altLang="zh-CN" sz="2400" b="1"/>
              <a:t>测试设备的连通性</a:t>
            </a:r>
            <a:endParaRPr lang="zh-CN" altLang="en-US" sz="2400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D64649B4-CF99-44BA-B4C5-C7713FE12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868363"/>
            <a:ext cx="8229600" cy="4730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2000" dirty="0"/>
              <a:t>    </a:t>
            </a:r>
            <a:r>
              <a:rPr lang="zh-CN" altLang="zh-CN" sz="2000" dirty="0"/>
              <a:t>用</a:t>
            </a:r>
            <a:r>
              <a:rPr lang="en-US" altLang="zh-CN" sz="2000" dirty="0"/>
              <a:t>PC</a:t>
            </a:r>
            <a:r>
              <a:rPr lang="zh-CN" altLang="zh-CN" sz="2000" dirty="0"/>
              <a:t>去</a:t>
            </a:r>
            <a:r>
              <a:rPr lang="en-US" altLang="zh-CN" sz="2000" dirty="0"/>
              <a:t>ping</a:t>
            </a:r>
            <a:r>
              <a:rPr lang="zh-CN" altLang="zh-CN" sz="2000" dirty="0"/>
              <a:t>网关路由器 测试结果是通的</a:t>
            </a:r>
          </a:p>
          <a:p>
            <a:pPr>
              <a:defRPr/>
            </a:pPr>
            <a:endParaRPr lang="zh-CN" altLang="en-US" sz="2400" dirty="0"/>
          </a:p>
        </p:txBody>
      </p:sp>
      <p:pic>
        <p:nvPicPr>
          <p:cNvPr id="10244" name="图片 1">
            <a:extLst>
              <a:ext uri="{FF2B5EF4-FFF2-40B4-BE49-F238E27FC236}">
                <a16:creationId xmlns:a16="http://schemas.microsoft.com/office/drawing/2014/main" id="{8BADBD47-CC2C-E992-3D94-FB4C1C55A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25328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5422</TotalTime>
  <Words>2142</Words>
  <Application>Microsoft Office PowerPoint</Application>
  <PresentationFormat>全屏显示(4:3)</PresentationFormat>
  <Paragraphs>300</Paragraphs>
  <Slides>19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Monotype Sorts</vt:lpstr>
      <vt:lpstr>微软雅黑</vt:lpstr>
      <vt:lpstr>Arial</vt:lpstr>
      <vt:lpstr>Calibri</vt:lpstr>
      <vt:lpstr>Wingdings</vt:lpstr>
      <vt:lpstr>默认设计模板</vt:lpstr>
      <vt:lpstr>实验8  eNSP仿真IPv6隧道实验</vt:lpstr>
      <vt:lpstr>实验8  eNSP仿真IPv6隧道实验</vt:lpstr>
      <vt:lpstr>实验任务1：eNSP使用</vt:lpstr>
      <vt:lpstr>PowerPoint 演示文稿</vt:lpstr>
      <vt:lpstr>PowerPoint 演示文稿</vt:lpstr>
      <vt:lpstr>PowerPoint 演示文稿</vt:lpstr>
      <vt:lpstr>配置设备</vt:lpstr>
      <vt:lpstr>配置设备</vt:lpstr>
      <vt:lpstr>测试设备的连通性</vt:lpstr>
      <vt:lpstr>测试设备的连通性</vt:lpstr>
      <vt:lpstr>IPv6 over IPv4隧道技术原理</vt:lpstr>
      <vt:lpstr>IPv6 over IPv4手工隧道配置条件</vt:lpstr>
      <vt:lpstr>隧道实验网络拓扑及配置要求</vt:lpstr>
      <vt:lpstr>配置命令含义</vt:lpstr>
      <vt:lpstr>实验主要任务：IPv6 over IPv4隧道</vt:lpstr>
      <vt:lpstr>步骤1：配置路由器AR1</vt:lpstr>
      <vt:lpstr>步骤2：配置路由器AR3</vt:lpstr>
      <vt:lpstr>步骤3：配置路由器AR2</vt:lpstr>
      <vt:lpstr>步骤4：测试验证</vt:lpstr>
    </vt:vector>
  </TitlesOfParts>
  <Company>深圳大学计算机系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常用的网络命令</dc:title>
  <dc:creator>王小民</dc:creator>
  <cp:lastModifiedBy>陆 楠</cp:lastModifiedBy>
  <cp:revision>87</cp:revision>
  <dcterms:created xsi:type="dcterms:W3CDTF">2007-03-21T01:13:27Z</dcterms:created>
  <dcterms:modified xsi:type="dcterms:W3CDTF">2023-05-30T03:23:39Z</dcterms:modified>
</cp:coreProperties>
</file>