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30.138.118.0/23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sym typeface="+mn-ea"/>
              </a:rPr>
              <a:t>30.138.</a:t>
            </a:r>
            <a:r>
              <a:rPr lang="en-US" altLang="zh-CN" smtClean="0"/>
              <a:t>111011  0.0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LAN1  4+91+180+5+17=301=512=2_9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sym typeface="+mn-ea"/>
              </a:rPr>
              <a:t>30.138.118.1~</a:t>
            </a:r>
            <a:r>
              <a:rPr lang="en-US" altLang="zh-CN" smtClean="0">
                <a:sym typeface="+mn-ea"/>
              </a:rPr>
              <a:t>30.138.119.254/23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LAN2  91 +1 -&gt;128=2_7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sym typeface="+mn-ea"/>
              </a:rPr>
              <a:t>30.138.118.0/25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LAN3 180 +1-&gt;256=2_8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sym typeface="+mn-ea"/>
              </a:rPr>
              <a:t>30.138.118.129~30.138.119.126/24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LAN4  5 +1 -&gt;8=2_3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sym typeface="+mn-ea"/>
              </a:rPr>
              <a:t>30.138.119.129~30.138.119.137/29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LAN5 17 +1 -&gt;32=2_5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>
                <a:sym typeface="+mn-ea"/>
              </a:rPr>
              <a:t>30.138.119.140~30.138.119. /27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11524" y="908720"/>
            <a:ext cx="8497639" cy="1938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6. 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r>
              <a:rPr lang="zh-CN" altLang="zh-CN" sz="2400" b="0" dirty="0" smtClean="0"/>
              <a:t>一个自治系统有</a:t>
            </a:r>
            <a:r>
              <a:rPr lang="en-US" altLang="zh-CN" sz="2400" b="0" dirty="0" smtClean="0"/>
              <a:t>5</a:t>
            </a:r>
            <a:r>
              <a:rPr lang="zh-CN" altLang="zh-CN" sz="2400" b="0" dirty="0" smtClean="0"/>
              <a:t>个局域网，如下图所示。</a:t>
            </a:r>
            <a:r>
              <a:rPr lang="en-US" altLang="zh-CN" sz="2400" b="0" dirty="0" err="1" smtClean="0"/>
              <a:t>LAN2</a:t>
            </a:r>
            <a:r>
              <a:rPr lang="zh-CN" altLang="zh-CN" sz="2400" b="0" dirty="0" smtClean="0"/>
              <a:t>至</a:t>
            </a:r>
            <a:r>
              <a:rPr lang="en-US" altLang="zh-CN" sz="2400" b="0" dirty="0" err="1" smtClean="0"/>
              <a:t>LAN5</a:t>
            </a:r>
            <a:r>
              <a:rPr lang="zh-CN" altLang="zh-CN" sz="2400" b="0" dirty="0" smtClean="0"/>
              <a:t>上的主机数分别为：</a:t>
            </a:r>
            <a:r>
              <a:rPr lang="en-US" altLang="zh-CN" sz="2400" b="0" dirty="0" smtClean="0"/>
              <a:t>91</a:t>
            </a:r>
            <a:r>
              <a:rPr lang="zh-CN" altLang="zh-CN" sz="2400" b="0" dirty="0" smtClean="0"/>
              <a:t>、</a:t>
            </a:r>
            <a:r>
              <a:rPr lang="en-US" altLang="zh-CN" sz="2400" b="0" dirty="0" smtClean="0"/>
              <a:t>180</a:t>
            </a:r>
            <a:r>
              <a:rPr lang="zh-CN" altLang="zh-CN" sz="2400" b="0" dirty="0" smtClean="0"/>
              <a:t>、</a:t>
            </a:r>
            <a:r>
              <a:rPr lang="en-US" altLang="zh-CN" sz="2400" b="0" dirty="0" smtClean="0"/>
              <a:t>5</a:t>
            </a:r>
            <a:r>
              <a:rPr lang="zh-CN" altLang="zh-CN" sz="2400" b="0" dirty="0" smtClean="0"/>
              <a:t>和</a:t>
            </a:r>
            <a:r>
              <a:rPr lang="en-US" altLang="zh-CN" sz="2400" b="0" dirty="0" smtClean="0"/>
              <a:t>17</a:t>
            </a:r>
            <a:r>
              <a:rPr lang="zh-CN" altLang="zh-CN" sz="2400" b="0" dirty="0" smtClean="0"/>
              <a:t>，而</a:t>
            </a:r>
            <a:r>
              <a:rPr lang="en-US" altLang="zh-CN" sz="2400" b="0" dirty="0" err="1" smtClean="0"/>
              <a:t>e1</a:t>
            </a:r>
            <a:r>
              <a:rPr lang="zh-CN" altLang="zh-CN" sz="2400" b="0" dirty="0" smtClean="0"/>
              <a:t>至</a:t>
            </a:r>
            <a:r>
              <a:rPr lang="en-US" altLang="zh-CN" sz="2400" b="0" dirty="0" err="1" smtClean="0"/>
              <a:t>e8</a:t>
            </a:r>
            <a:r>
              <a:rPr lang="zh-CN" altLang="zh-CN" sz="2400" b="0" dirty="0" smtClean="0"/>
              <a:t>为待分配的路由器地址。该自治系统分配到的</a:t>
            </a:r>
            <a:r>
              <a:rPr lang="en-US" altLang="zh-CN" sz="2400" b="0" dirty="0" smtClean="0"/>
              <a:t>IP</a:t>
            </a:r>
            <a:r>
              <a:rPr lang="zh-CN" altLang="zh-CN" sz="2400" b="0" dirty="0" smtClean="0"/>
              <a:t>地址块为</a:t>
            </a:r>
            <a:r>
              <a:rPr lang="en-US" altLang="zh-CN" sz="2400" b="0" dirty="0" smtClean="0"/>
              <a:t>30.138.118.0/23</a:t>
            </a:r>
            <a:r>
              <a:rPr lang="zh-CN" altLang="zh-CN" sz="2400" b="0" dirty="0" smtClean="0"/>
              <a:t>，试给出</a:t>
            </a:r>
            <a:r>
              <a:rPr lang="en-US" altLang="zh-CN" sz="2400" b="0" dirty="0" err="1" smtClean="0"/>
              <a:t>LAN1</a:t>
            </a:r>
            <a:r>
              <a:rPr lang="zh-CN" altLang="zh-CN" sz="2400" b="0" dirty="0" smtClean="0"/>
              <a:t>至</a:t>
            </a:r>
            <a:r>
              <a:rPr lang="en-US" altLang="zh-CN" sz="2400" b="0" dirty="0" err="1" smtClean="0"/>
              <a:t>LAN5</a:t>
            </a:r>
            <a:r>
              <a:rPr lang="zh-CN" altLang="zh-CN" sz="2400" b="0" dirty="0" smtClean="0"/>
              <a:t>各个局域网的地址块。</a:t>
            </a:r>
            <a:endParaRPr lang="en-US" altLang="zh-CN" sz="2400" b="0" dirty="0" smtClean="0"/>
          </a:p>
        </p:txBody>
      </p:sp>
      <p:pic>
        <p:nvPicPr>
          <p:cNvPr id="48130" name="图片 2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07567" y="3248980"/>
            <a:ext cx="7771325" cy="219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>
              <a:defRPr/>
            </a:pPr>
            <a:fld id="{C6BDEB64-027E-4B75-9B21-BA9F6A719FE0}" type="slidenum">
              <a:rPr lang="en-US" altLang="zh-CN"/>
            </a:fld>
            <a:r>
              <a:rPr lang="en-US" altLang="zh-CN"/>
              <a:t>/19</a:t>
            </a:r>
            <a:endParaRPr lang="en-US" altLang="zh-CN"/>
          </a:p>
        </p:txBody>
      </p:sp>
      <p:sp>
        <p:nvSpPr>
          <p:cNvPr id="6" name="Text Box 5"/>
          <p:cNvSpPr txBox="1"/>
          <p:nvPr/>
        </p:nvSpPr>
        <p:spPr>
          <a:xfrm>
            <a:off x="2027555" y="764540"/>
            <a:ext cx="7824470" cy="421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0" dirty="0" smtClean="0">
                <a:sym typeface="+mn-ea"/>
              </a:rPr>
              <a:t>解: </a:t>
            </a:r>
            <a:r>
              <a:rPr lang="en-US" altLang="zh-CN" sz="1600" b="0" u="sng" dirty="0" smtClean="0">
                <a:sym typeface="+mn-ea"/>
              </a:rPr>
              <a:t>分配网络前缀时应先分配</a:t>
            </a:r>
            <a:r>
              <a:rPr lang="en-US" altLang="zh-CN" sz="1600" u="sng" dirty="0" smtClean="0">
                <a:solidFill>
                  <a:srgbClr val="C00000"/>
                </a:solidFill>
                <a:sym typeface="+mn-ea"/>
              </a:rPr>
              <a:t>地址数较多</a:t>
            </a:r>
            <a:r>
              <a:rPr lang="en-US" altLang="zh-CN" sz="1600" b="0" u="sng" dirty="0" smtClean="0">
                <a:sym typeface="+mn-ea"/>
              </a:rPr>
              <a:t>的前缀</a:t>
            </a:r>
            <a:r>
              <a:rPr lang="en-US" altLang="zh-CN" sz="1600" b="0" dirty="0" smtClean="0">
                <a:sym typeface="+mn-ea"/>
              </a:rPr>
              <a:t>。</a:t>
            </a:r>
            <a:endParaRPr lang="en-US" altLang="zh-CN" sz="1600" b="0" dirty="0" smtClean="0">
              <a:sym typeface="+mn-ea"/>
            </a:endParaRPr>
          </a:p>
          <a:p>
            <a:r>
              <a:rPr lang="en-US" altLang="zh-CN" sz="1400" dirty="0" smtClean="0">
                <a:sym typeface="+mn-ea"/>
              </a:rPr>
              <a:t>30.138.118.0</a:t>
            </a:r>
            <a:r>
              <a:rPr lang="en-US" altLang="zh-CN" sz="1400" b="0" dirty="0" smtClean="0">
                <a:sym typeface="+mn-ea"/>
              </a:rPr>
              <a:t> 	</a:t>
            </a:r>
            <a:r>
              <a:rPr lang="en-US" sz="1400" b="0"/>
              <a:t>二进制表示：00011110 10001010 01110110 00000000 </a:t>
            </a:r>
            <a:endParaRPr lang="en-US" sz="1400" b="0"/>
          </a:p>
          <a:p>
            <a:r>
              <a:rPr lang="en-US" altLang="zh-CN" sz="1400" dirty="0" smtClean="0">
                <a:sym typeface="+mn-ea"/>
              </a:rPr>
              <a:t>/23</a:t>
            </a:r>
            <a:r>
              <a:rPr lang="en-US" altLang="zh-CN" sz="1400" b="0" dirty="0" smtClean="0">
                <a:sym typeface="+mn-ea"/>
              </a:rPr>
              <a:t>		</a:t>
            </a:r>
            <a:r>
              <a:rPr lang="en-US" sz="1400" b="0"/>
              <a:t>掩码: 	   11111111  11111111   11111110  00000000 </a:t>
            </a:r>
            <a:endParaRPr lang="en-US" sz="1400" b="0"/>
          </a:p>
          <a:p>
            <a:r>
              <a:rPr lang="en-US" sz="1400" b="0">
                <a:sym typeface="+mn-ea"/>
              </a:rPr>
              <a:t>地址块 			   00011110 10001010 0111011*  ******** </a:t>
            </a:r>
            <a:endParaRPr lang="en-US" sz="1400" b="0"/>
          </a:p>
          <a:p>
            <a:endParaRPr lang="en-US" sz="1400" b="0"/>
          </a:p>
          <a:p>
            <a:r>
              <a:rPr lang="en-US" sz="1400" b="0"/>
              <a:t>LAN3有180个主机加一个路由器地址为</a:t>
            </a:r>
            <a:r>
              <a:rPr lang="en-US" sz="1400" b="0">
                <a:solidFill>
                  <a:srgbClr val="C00000"/>
                </a:solidFill>
              </a:rPr>
              <a:t>181</a:t>
            </a:r>
            <a:r>
              <a:rPr lang="en-US" sz="1400" b="0"/>
              <a:t>个地址。 </a:t>
            </a:r>
            <a:endParaRPr lang="en-US" sz="1400" b="0"/>
          </a:p>
          <a:p>
            <a:r>
              <a:rPr lang="en-US" sz="1400" b="0"/>
              <a:t>分配地址块 	00011110 10001010 0111011</a:t>
            </a:r>
            <a:r>
              <a:rPr lang="en-US" sz="1400" b="0" u="sng"/>
              <a:t>0</a:t>
            </a:r>
            <a:r>
              <a:rPr lang="en-US" sz="1400" b="0"/>
              <a:t> ******** 即 30.138.118.0/24</a:t>
            </a:r>
            <a:endParaRPr lang="en-US" sz="1400" b="0"/>
          </a:p>
          <a:p>
            <a:endParaRPr lang="en-US" sz="1400" b="0"/>
          </a:p>
          <a:p>
            <a:r>
              <a:rPr lang="en-US" sz="1400" b="0"/>
              <a:t>LAN2有91个主机加一个路由器地址为</a:t>
            </a:r>
            <a:r>
              <a:rPr lang="en-US" sz="1400" b="0">
                <a:solidFill>
                  <a:srgbClr val="C00000"/>
                </a:solidFill>
              </a:rPr>
              <a:t>92</a:t>
            </a:r>
            <a:r>
              <a:rPr lang="en-US" sz="1400" b="0"/>
              <a:t>个地址。 </a:t>
            </a:r>
            <a:endParaRPr lang="en-US" sz="1400" b="0"/>
          </a:p>
          <a:p>
            <a:r>
              <a:rPr lang="en-US" sz="1400" b="0"/>
              <a:t>分配地址块		00011110 10001010 0111011</a:t>
            </a:r>
            <a:r>
              <a:rPr lang="en-US" sz="1400" b="0" u="sng"/>
              <a:t>1</a:t>
            </a:r>
            <a:r>
              <a:rPr lang="en-US" sz="1400" b="0"/>
              <a:t> </a:t>
            </a:r>
            <a:r>
              <a:rPr lang="en-US" sz="1400" b="0" u="sng"/>
              <a:t>0</a:t>
            </a:r>
            <a:r>
              <a:rPr lang="en-US" sz="1400" b="0"/>
              <a:t>******* 即 30.138.119.0/25</a:t>
            </a:r>
            <a:endParaRPr lang="en-US" sz="1400" b="0"/>
          </a:p>
          <a:p>
            <a:endParaRPr lang="en-US" sz="1400" b="0"/>
          </a:p>
          <a:p>
            <a:r>
              <a:rPr lang="en-US" sz="1400" b="0"/>
              <a:t>LAN5有17个主机加一个路由器地址为</a:t>
            </a:r>
            <a:r>
              <a:rPr lang="en-US" sz="1400" b="0">
                <a:solidFill>
                  <a:srgbClr val="C00000"/>
                </a:solidFill>
              </a:rPr>
              <a:t>18</a:t>
            </a:r>
            <a:r>
              <a:rPr lang="en-US" sz="1400" b="0"/>
              <a:t>个地址。/27地址块，</a:t>
            </a:r>
            <a:r>
              <a:rPr lang="zh-CN" altLang="en-US" sz="1400" b="0"/>
              <a:t>也</a:t>
            </a:r>
            <a:r>
              <a:rPr lang="en-US" sz="1400" b="0"/>
              <a:t>可分配/26地址块。 </a:t>
            </a:r>
            <a:endParaRPr lang="en-US" sz="1400" b="0"/>
          </a:p>
          <a:p>
            <a:r>
              <a:rPr lang="en-US" sz="1400" b="0"/>
              <a:t>分配地址块 	00011110 10001010 01110111 </a:t>
            </a:r>
            <a:r>
              <a:rPr lang="en-US" sz="1400" b="0" u="sng"/>
              <a:t>10</a:t>
            </a:r>
            <a:r>
              <a:rPr lang="en-US" sz="1400" b="0"/>
              <a:t>****** 即 30.138.119.128/26</a:t>
            </a:r>
            <a:endParaRPr lang="en-US" sz="1400" b="0"/>
          </a:p>
          <a:p>
            <a:endParaRPr lang="en-US" sz="1400" b="0"/>
          </a:p>
          <a:p>
            <a:r>
              <a:rPr lang="en-US" sz="1400" b="0"/>
              <a:t>LAN4有5个主机加一个路由器地址为</a:t>
            </a:r>
            <a:r>
              <a:rPr lang="en-US" sz="1400" b="0">
                <a:solidFill>
                  <a:srgbClr val="C00000"/>
                </a:solidFill>
              </a:rPr>
              <a:t>6</a:t>
            </a:r>
            <a:r>
              <a:rPr lang="en-US" sz="1400" b="0"/>
              <a:t>个地址。至少需要/29地址块</a:t>
            </a:r>
            <a:r>
              <a:rPr lang="zh-CN" altLang="en-US" sz="1400" b="0"/>
              <a:t>。</a:t>
            </a:r>
            <a:endParaRPr lang="zh-CN" altLang="en-US" sz="1400" b="0"/>
          </a:p>
          <a:p>
            <a:r>
              <a:rPr lang="en-US" sz="1400" b="0"/>
              <a:t>分配地址块 	00011110 10001010 01110111 1</a:t>
            </a:r>
            <a:r>
              <a:rPr lang="en-US" sz="1400" b="0" u="sng"/>
              <a:t>1</a:t>
            </a:r>
            <a:r>
              <a:rPr lang="en-US" sz="1400" b="0"/>
              <a:t>00</a:t>
            </a:r>
            <a:r>
              <a:rPr lang="en-US" sz="1400" b="0" u="sng"/>
              <a:t>0</a:t>
            </a:r>
            <a:r>
              <a:rPr lang="en-US" sz="1400" b="0"/>
              <a:t>*** 即 30.138.119.192/29</a:t>
            </a:r>
            <a:endParaRPr lang="en-US" sz="1400" b="0"/>
          </a:p>
          <a:p>
            <a:endParaRPr lang="en-US" sz="1400" b="0"/>
          </a:p>
          <a:p>
            <a:r>
              <a:rPr lang="en-US" sz="1400" b="0"/>
              <a:t>LAN1至少</a:t>
            </a:r>
            <a:r>
              <a:rPr lang="zh-CN" altLang="en-US" sz="1400" b="0"/>
              <a:t>要</a:t>
            </a:r>
            <a:r>
              <a:rPr lang="en-US" sz="1400" b="0">
                <a:solidFill>
                  <a:srgbClr val="C00000"/>
                </a:solidFill>
              </a:rPr>
              <a:t>4</a:t>
            </a:r>
            <a:r>
              <a:rPr lang="en-US" sz="1400" b="0"/>
              <a:t>个IP地址供路由器用。也分一个/29地址块 </a:t>
            </a:r>
            <a:endParaRPr lang="en-US" sz="1400" b="0"/>
          </a:p>
          <a:p>
            <a:r>
              <a:rPr lang="en-US" sz="1400" b="0"/>
              <a:t>分配地址块 	00011110 10001010 01110111 1100</a:t>
            </a:r>
            <a:r>
              <a:rPr lang="en-US" sz="1400" b="0" u="sng"/>
              <a:t>1</a:t>
            </a:r>
            <a:r>
              <a:rPr lang="en-US" sz="1400" b="0"/>
              <a:t>*** 即 30.138.119.200/29</a:t>
            </a:r>
            <a:endParaRPr lang="en-US" sz="1400" b="0"/>
          </a:p>
        </p:txBody>
      </p:sp>
      <p:pic>
        <p:nvPicPr>
          <p:cNvPr id="48130" name="图片 2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03930" y="5011420"/>
            <a:ext cx="5383530" cy="152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/>
          <p:nvPr/>
        </p:nvCxnSpPr>
        <p:spPr>
          <a:xfrm>
            <a:off x="4886960" y="1470025"/>
            <a:ext cx="3448685" cy="0"/>
          </a:xfrm>
          <a:prstGeom prst="line">
            <a:avLst/>
          </a:prstGeom>
          <a:ln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WPS Presentation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PMingLiU</vt:lpstr>
      <vt:lpstr>MingLiU-ExtB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Xiong Weidan</dc:creator>
  <cp:lastModifiedBy>Xiong Weidan</cp:lastModifiedBy>
  <cp:revision>3</cp:revision>
  <dcterms:created xsi:type="dcterms:W3CDTF">2023-06-23T02:45:49Z</dcterms:created>
  <dcterms:modified xsi:type="dcterms:W3CDTF">2023-06-23T02:46:41Z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87A89C6CEB0740F4876A195F7219D5E6</vt:lpwstr>
  </property>
  <property fmtid="{D5CDD505-2E9C-101B-9397-08002B2CF9AE}" pid="3" name="KSOProductBuildVer">
    <vt:lpwstr>1033-11.2.0.11388</vt:lpwstr>
  </property>
</Properties>
</file>