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1082" r:id="rId4"/>
    <p:sldId id="1414" r:id="rId5"/>
    <p:sldId id="1464" r:id="rId6"/>
    <p:sldId id="1472" r:id="rId7"/>
    <p:sldId id="1473" r:id="rId8"/>
    <p:sldId id="1465" r:id="rId9"/>
    <p:sldId id="1474" r:id="rId10"/>
    <p:sldId id="1466" r:id="rId11"/>
    <p:sldId id="1467" r:id="rId12"/>
    <p:sldId id="1469" r:id="rId13"/>
    <p:sldId id="1482" r:id="rId14"/>
    <p:sldId id="1483" r:id="rId15"/>
    <p:sldId id="1484" r:id="rId16"/>
    <p:sldId id="1485" r:id="rId17"/>
    <p:sldId id="1481" r:id="rId18"/>
    <p:sldId id="1476" r:id="rId19"/>
    <p:sldId id="1477" r:id="rId20"/>
    <p:sldId id="1468" r:id="rId21"/>
    <p:sldId id="14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1217EE"/>
    <a:srgbClr val="CCCC00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05FFB-8EFD-4B7C-9ABF-2B9F9ED1E573}" v="2" dt="2025-03-04T18:46:03.419"/>
    <p1510:client id="{B150D4F9-D14F-49B8-986E-68B3BF8A61B2}" v="24" dt="2025-03-05T01:25:22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7D420-6701-47F1-A15D-0449448C775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2914-098C-4E86-82B7-D66B5499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D79BE-23ED-4B65-ABC5-648AC1E492E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809569-1AAC-17FA-9969-70D5351A2B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ECE-593: Fundamentals of Pre-Silicon Validation - Venkatesh Patil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463C2A-7D56-AAC9-E9C4-E45C945A5D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ECE-593: Fundamentals of Pre-Silicon Validation</a:t>
            </a:r>
          </a:p>
        </p:txBody>
      </p:sp>
    </p:spTree>
    <p:extLst>
      <p:ext uri="{BB962C8B-B14F-4D97-AF65-F5344CB8AC3E}">
        <p14:creationId xmlns:p14="http://schemas.microsoft.com/office/powerpoint/2010/main" val="363528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79612-7F3A-4CFB-1715-2DBABABA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E1D2A-99CB-D5F8-B6B8-0C0DC61B1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2B2D1-B4BB-21C1-E081-A4775F45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3F13B-D8E6-76BA-3F1C-8561520F5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B751D-6499-143B-DF8C-5966017FD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8E1CC-0283-FC9A-6A5A-6C50410DC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C5EAA-5415-D0D8-A046-0F29EC9CF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2511-9508-E1D7-78C3-2A873CB91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02B18-88BA-066A-62A2-90E829390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51DB7-ADD9-9088-D3CF-740044C69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7D53B-1431-1F3D-B8C1-40B0E9F8E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A9AAB-D90A-6B0A-28C2-A656A44E3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1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2F313-A0F0-404E-90E3-5958455C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BD982B-BC40-63C5-30CB-EBBE1CAD4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7033C-E60C-E729-50C1-64924A680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D5EC-116C-2B5F-B97F-29AF7263C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DF1B-266F-4222-F26B-4759C9FB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5F697-38D8-5A44-7642-C4A94AAAB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AB071-5ED1-DDDC-4ECC-444A77F5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6446-AFC3-B6DD-B07E-DBF0ACBF7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3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D2C3-8D99-9D45-4A20-D27311DF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5425D-8DB6-B8BF-AF15-AD0E03BC1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47EE-4B5E-51AC-1DC9-9D27836AA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E01E0-2407-5E2F-D61C-66F47787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2914-098C-4E86-82B7-D66B54995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0268-D869-491C-9ED0-E041F9A565B7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9DC-32BE-4F91-9663-1E1E0B3028C0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5D9B-CE84-40AD-8E84-087EC6FE32A6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85800" y="2514600"/>
            <a:ext cx="7772400" cy="0"/>
          </a:xfrm>
          <a:prstGeom prst="line">
            <a:avLst/>
          </a:prstGeom>
          <a:noFill/>
          <a:ln w="12700">
            <a:solidFill>
              <a:srgbClr val="7090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048000"/>
            <a:ext cx="7010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7C54DE-E180-4CED-92A3-1DBEDC582CA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C4DC03BC-FE63-F761-8AE9-4F9C24337C5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2514600"/>
            <a:ext cx="7772400" cy="0"/>
          </a:xfrm>
          <a:prstGeom prst="line">
            <a:avLst/>
          </a:prstGeom>
          <a:noFill/>
          <a:ln w="12700">
            <a:solidFill>
              <a:srgbClr val="7090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DE409-9FB0-814E-030A-349EB1D3EE0C}"/>
              </a:ext>
            </a:extLst>
          </p:cNvPr>
          <p:cNvSpPr txBox="1"/>
          <p:nvPr userDrawn="1"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7C54DE-E180-4CED-92A3-1DBEDC582CA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006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0531"/>
            <a:ext cx="78867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/>
            </a:lvl1pPr>
            <a:lvl2pPr marL="800100" indent="-342900">
              <a:buSzPct val="100000"/>
              <a:buFont typeface="Wingdings" panose="05000000000000000000" pitchFamily="2" charset="2"/>
              <a:buChar char="q"/>
              <a:defRPr/>
            </a:lvl2pPr>
            <a:lvl3pPr marL="1257300" indent="-342900">
              <a:buFont typeface="Wingdings" panose="05000000000000000000" pitchFamily="2" charset="2"/>
              <a:buChar char="q"/>
              <a:defRPr/>
            </a:lvl3pPr>
            <a:lvl4pPr marL="1657350" indent="-285750">
              <a:buFont typeface="Wingdings" panose="05000000000000000000" pitchFamily="2" charset="2"/>
              <a:buChar char="q"/>
              <a:defRPr/>
            </a:lvl4pPr>
            <a:lvl5pPr marL="2114550" indent="-285750">
              <a:buFont typeface="Wingdings" panose="05000000000000000000" pitchFamily="2" charset="2"/>
              <a:buChar char="q"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CC9104-2EDE-AEC7-9493-C0CB134A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F3F-D9AD-4EC1-ADAD-674C6682030C}" type="datetime1">
              <a:rPr lang="en-US" smtClean="0"/>
              <a:t>3/4/2025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0BD3DC4-0EDF-9B54-2616-AB7F4AAA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1CB09D-D777-7E23-F2EE-FEF193E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2681-985F-4D3E-851F-B2CE5DD59AD2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A2D1-659E-4B98-AB97-A20848EABDF4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7D39-B5E8-4C50-877D-95F06E9CA593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CBEF-C8B3-4186-9FF5-A5BE287F0A2A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8E1-00BE-4ED5-9155-F585C0DF5972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05B0-BEA4-4561-9B45-499BF5C784C2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76D6-2445-4903-A132-CAD6D0247801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1F3F-D9AD-4EC1-ADAD-674C6682030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F8F5-7E28-4CCD-B37C-16288F73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381000" y="990600"/>
            <a:ext cx="8305800" cy="0"/>
          </a:xfrm>
          <a:prstGeom prst="line">
            <a:avLst/>
          </a:prstGeom>
          <a:noFill/>
          <a:ln w="9525">
            <a:solidFill>
              <a:srgbClr val="7090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347133" y="6392862"/>
            <a:ext cx="3886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2776"/>
                </a:solidFill>
              </a:rPr>
              <a:t>ECE 571 Introduction</a:t>
            </a:r>
            <a:r>
              <a:rPr lang="en-US" altLang="en-US" sz="1200" baseline="0" dirty="0">
                <a:solidFill>
                  <a:srgbClr val="002776"/>
                </a:solidFill>
              </a:rPr>
              <a:t> to SystemVerilog</a:t>
            </a:r>
            <a:endParaRPr lang="en-US" altLang="en-US" sz="1200" dirty="0">
              <a:solidFill>
                <a:srgbClr val="00277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3619-DD10-4503-BD03-8935275FEFF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7C54DE-E180-4CED-92A3-1DBEDC582CA4}" type="slidenum">
              <a:rPr lang="en-US" sz="1600" smtClean="0"/>
              <a:t>‹#›</a:t>
            </a:fld>
            <a:endParaRPr lang="en-US" sz="1600"/>
          </a:p>
        </p:txBody>
      </p:sp>
      <p:sp>
        <p:nvSpPr>
          <p:cNvPr id="2" name="Line 12">
            <a:extLst>
              <a:ext uri="{FF2B5EF4-FFF2-40B4-BE49-F238E27FC236}">
                <a16:creationId xmlns:a16="http://schemas.microsoft.com/office/drawing/2014/main" id="{7FCD6F84-F59C-1470-23FC-B00F6AFAD4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990600"/>
            <a:ext cx="8305800" cy="0"/>
          </a:xfrm>
          <a:prstGeom prst="line">
            <a:avLst/>
          </a:prstGeom>
          <a:noFill/>
          <a:ln w="9525">
            <a:solidFill>
              <a:srgbClr val="7090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C8C5E7A1-D39D-28C8-E99D-D27D99F43F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8DBD7C63-4FF8-B5F2-195F-C35930CB6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7132" y="6392862"/>
            <a:ext cx="5214029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002776"/>
                </a:solidFill>
              </a:rPr>
              <a:t>ECE 593 Fundamentals of Pre-Silicon Validation (Venkatesh Patil)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68A7-58B4-BF68-5A76-447E8604CD96}"/>
              </a:ext>
            </a:extLst>
          </p:cNvPr>
          <p:cNvSpPr txBox="1"/>
          <p:nvPr userDrawn="1"/>
        </p:nvSpPr>
        <p:spPr>
          <a:xfrm>
            <a:off x="8305800" y="304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7C54DE-E180-4CED-92A3-1DBEDC582CA4}" type="slidenum">
              <a:rPr lang="en-US" sz="1600" smtClean="0"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5307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30000"/>
        </a:spcBef>
        <a:spcAft>
          <a:spcPct val="0"/>
        </a:spcAft>
        <a:buClr>
          <a:srgbClr val="7090B7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anmain@pdx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ardwaregeeksblog.files.wordpress.com/2016/12/fifodepthcalculationmadeeasy2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sunburst-design.com/papers/CummingsSNUG2002SJ_FIFO1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rilogpro.com/asynchronous-fifo-design" TargetMode="External"/><Relationship Id="rId5" Type="http://schemas.openxmlformats.org/officeDocument/2006/relationships/hyperlink" Target="https://verificationguide.com/uvm/uvm-testbench-architecture/" TargetMode="External"/><Relationship Id="rId4" Type="http://schemas.openxmlformats.org/officeDocument/2006/relationships/hyperlink" Target="https://vlsiverify.com/verilog/verilog-codes/asynchronous-fif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CummingsSNUG2002SJ_FIFO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907-B858-9364-CE77-C61F463AB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4" y="619626"/>
            <a:ext cx="8235617" cy="10103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enorite" panose="00000500000000000000" pitchFamily="2" charset="0"/>
              </a:rPr>
              <a:t>ECE 593</a:t>
            </a:r>
            <a:br>
              <a:rPr lang="en-US" sz="3600" b="1" dirty="0">
                <a:latin typeface="Tenorite" panose="00000500000000000000" pitchFamily="2" charset="0"/>
              </a:rPr>
            </a:br>
            <a:r>
              <a:rPr lang="en-US" sz="3600" b="1" dirty="0">
                <a:latin typeface="Tenorite" panose="00000500000000000000" pitchFamily="2" charset="0"/>
              </a:rPr>
              <a:t>Fundamentals of Pre-Silicon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17A2-58A8-4F84-6B00-DA626359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04" y="4770524"/>
            <a:ext cx="8235617" cy="1263287"/>
          </a:xfrm>
        </p:spPr>
        <p:txBody>
          <a:bodyPr/>
          <a:lstStyle/>
          <a:p>
            <a:pPr algn="l"/>
            <a:r>
              <a:rPr lang="en-US" dirty="0">
                <a:latin typeface="Tenorite" panose="00000500000000000000" pitchFamily="2" charset="0"/>
              </a:rPr>
              <a:t>Venkatesh Patil</a:t>
            </a:r>
            <a:br>
              <a:rPr lang="en-US" dirty="0">
                <a:latin typeface="Tenorite" panose="00000500000000000000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enorite" panose="00000500000000000000" pitchFamily="2" charset="0"/>
              </a:rPr>
              <a:t>Electrical and Computer Engineering Department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Tenorite" panose="00000500000000000000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enorite" panose="00000500000000000000" pitchFamily="2" charset="0"/>
              </a:rPr>
              <a:t>Maseeh College of Engineering and Computer Science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B09A15-DD4C-A5B4-0BF6-5B859FBF6D26}"/>
              </a:ext>
            </a:extLst>
          </p:cNvPr>
          <p:cNvCxnSpPr>
            <a:cxnSpLocks/>
          </p:cNvCxnSpPr>
          <p:nvPr/>
        </p:nvCxnSpPr>
        <p:spPr>
          <a:xfrm>
            <a:off x="421104" y="1733111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715FE-F36D-2B54-2A4C-6A24AE3F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89" y="6118637"/>
            <a:ext cx="2152823" cy="587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A646D-85A2-9A38-9CB0-54CF3C2A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06" y="1836205"/>
            <a:ext cx="2664588" cy="285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5F6160-3619-E104-7734-51A9891B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77" y="2291023"/>
            <a:ext cx="2760812" cy="21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936" y="1282491"/>
            <a:ext cx="7342906" cy="3915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UVM based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5207" y="5277423"/>
            <a:ext cx="736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1 generates writing sequence</a:t>
            </a:r>
          </a:p>
          <a:p>
            <a:r>
              <a:rPr lang="en-US" dirty="0"/>
              <a:t>Agent 2 generates reading sequence</a:t>
            </a:r>
          </a:p>
        </p:txBody>
      </p:sp>
    </p:spTree>
    <p:extLst>
      <p:ext uri="{BB962C8B-B14F-4D97-AF65-F5344CB8AC3E}">
        <p14:creationId xmlns:p14="http://schemas.microsoft.com/office/powerpoint/2010/main" val="176325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99977"/>
              </p:ext>
            </p:extLst>
          </p:nvPr>
        </p:nvGraphicFramePr>
        <p:xfrm>
          <a:off x="464719" y="1282491"/>
          <a:ext cx="8238624" cy="454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Write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Writes a set of data into FIFO and checks if it is correctly stored.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all write operations, including full FIFO condition.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 Read Operation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data from FIFO and verifies correctness.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all read operations, including empty FIFO condition.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Write &amp; Read Sequentially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write followed by read and checks data integrity.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write-read transitions, ensuring correct data 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Reset Functionality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FIFO clears all data and resets pointers properly.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reset assertion and </a:t>
                      </a:r>
                      <a:r>
                        <a:rPr lang="en-US" dirty="0" err="1"/>
                        <a:t>deassertion</a:t>
                      </a:r>
                      <a:r>
                        <a:rPr lang="en-US" dirty="0"/>
                        <a:t> in different scenarios.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– Basic Tests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FACB7-F185-C126-2041-40202310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CBE1D-6144-F451-6281-F7168A75C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035345"/>
              </p:ext>
            </p:extLst>
          </p:nvPr>
        </p:nvGraphicFramePr>
        <p:xfrm>
          <a:off x="484909" y="1282491"/>
          <a:ext cx="8368146" cy="381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Concurrent Read &amp; Write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simultaneous read and write operations to check synchronization.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all concurrent read/write scenarios, including edge cases where read and write occur in the same cycle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FIFO Full Condition Handling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continuously until FIFO reaches full state and verifies correct full flag behavior.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FIFO full condition, ensuring the full flag is asserted at the correct threshold and no further writes occur.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9D49A3-F36C-DF20-80CA-399F6D0C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– Complex Tests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7616-EAA3-C140-CB18-52D42CF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F410F-E5F5-8320-98CE-B0EAE5CE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2D6D91-6781-3623-6A1F-9CB88FA6526A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6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FFA4B-43E4-01B1-1F1E-2105BDBC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D25B3B1-9ED6-30DB-EBCF-AD800F8E1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596087"/>
              </p:ext>
            </p:extLst>
          </p:nvPr>
        </p:nvGraphicFramePr>
        <p:xfrm>
          <a:off x="484909" y="1282491"/>
          <a:ext cx="8368146" cy="381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FIFO Empty Condition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Reads continuously until FIFO is empty and ensures correct empty flag behavior.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FIFO empty condition, verifying the empty flag is asserted correctly and no further reads occur.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dirty="0"/>
                        <a:t>Clock Domain Crossing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FIFO behavior across different read and write clock frequencies.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multiple clock ratios, ensuring data integrity across asynchronous clock domains.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ACE48A-42C5-50D6-0EC9-A220D4FD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– Complex Tests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BD7B-A84C-0AD1-434B-A9C78338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8DE42-C25F-7A36-FC4E-383AADBA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42F198-A22A-1194-C33D-B5AD3A85D36D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4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DCA9A-003D-C7B6-32B3-B47CE60C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C8874B-7525-ADA7-49DE-8F988F153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97877"/>
              </p:ext>
            </p:extLst>
          </p:nvPr>
        </p:nvGraphicFramePr>
        <p:xfrm>
          <a:off x="429810" y="1274617"/>
          <a:ext cx="8259998" cy="469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66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37">
                <a:tc>
                  <a:txBody>
                    <a:bodyPr/>
                    <a:lstStyle/>
                    <a:p>
                      <a:r>
                        <a:rPr lang="en-US" dirty="0"/>
                        <a:t> Basic Regression Test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a combination of read/write operations and checks for any failures.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diverse read/write sequences, ensuring correct operation under normal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768">
                <a:tc>
                  <a:txBody>
                    <a:bodyPr/>
                    <a:lstStyle/>
                    <a:p>
                      <a:r>
                        <a:rPr lang="en-US" dirty="0"/>
                        <a:t>Randomized Read/Write Sequences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constrained random stimulus to generate various FIFO usage scenarios.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random read/write patterns, verifying behavior across different FIFO depths and corner cases.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937">
                <a:tc>
                  <a:txBody>
                    <a:bodyPr/>
                    <a:lstStyle/>
                    <a:p>
                      <a:r>
                        <a:rPr lang="en-US" dirty="0"/>
                        <a:t>Back-to-Back Read/Write Operations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Continuously writes and reads without pause, ensuring no glitches.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continuous operation, ensuring no data loss or corruption under sustained traffic.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C81BCC-266F-77AE-F929-E3C9018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– Regression Tests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C9100-9526-C35B-C92D-409F866C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2325F-E6AA-6F5D-9E3E-AC398241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E7720-97EC-070D-76C4-65EDB6F5EB78}"/>
              </a:ext>
            </a:extLst>
          </p:cNvPr>
          <p:cNvCxnSpPr>
            <a:cxnSpLocks/>
          </p:cNvCxnSpPr>
          <p:nvPr/>
        </p:nvCxnSpPr>
        <p:spPr>
          <a:xfrm>
            <a:off x="451184" y="1153590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3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38A03-1936-37DD-8C90-41583183C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02F1A8-CA76-4C9F-66CC-A99FD4A1C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938810"/>
              </p:ext>
            </p:extLst>
          </p:nvPr>
        </p:nvGraphicFramePr>
        <p:xfrm>
          <a:off x="367161" y="1369574"/>
          <a:ext cx="8501067" cy="471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810">
                <a:tc>
                  <a:txBody>
                    <a:bodyPr/>
                    <a:lstStyle/>
                    <a:p>
                      <a:r>
                        <a:rPr lang="en-US" dirty="0"/>
                        <a:t>Almost Full &amp; Almost Empty Handling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FIFO correctly handles near-full and near-empty conditions.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near-full and near-empty thresholds, ensuring proper flag assertion and </a:t>
                      </a:r>
                      <a:r>
                        <a:rPr lang="en-US" dirty="0" err="1"/>
                        <a:t>deassertion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810">
                <a:tc>
                  <a:txBody>
                    <a:bodyPr/>
                    <a:lstStyle/>
                    <a:p>
                      <a:r>
                        <a:rPr lang="en-US" dirty="0"/>
                        <a:t> Simultaneous Reset &amp;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reset during a read/write operation properly resets FIFO without data corruption.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reset assertion during active transactions, verifying pointer resets and data integrity.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460">
                <a:tc>
                  <a:txBody>
                    <a:bodyPr/>
                    <a:lstStyle/>
                    <a:p>
                      <a:r>
                        <a:rPr lang="en-US" dirty="0"/>
                        <a:t> Bug Injection Test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Intentionally introduces errors (e.g., incorrect pointer updates) to verify error detection mechanisms.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Coverage of error scenarios, ensuring detection and recovery mechanisms function correctly.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56281-E100-42AC-3EFB-115A7E62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– Corner Cases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CBEE8-0C61-83FD-9100-217FA10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7CD86-22EE-29C4-BE75-DBD76EF4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8B629-509C-9832-E7C6-9C15CD699B47}"/>
              </a:ext>
            </a:extLst>
          </p:cNvPr>
          <p:cNvCxnSpPr>
            <a:cxnSpLocks/>
          </p:cNvCxnSpPr>
          <p:nvPr/>
        </p:nvCxnSpPr>
        <p:spPr>
          <a:xfrm>
            <a:off x="370169" y="1211169"/>
            <a:ext cx="8498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9DF0-E1BD-AA9E-50C8-E2E38CA9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B05AA2F-33FB-671B-D5CE-E2282A2B00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1184" y="1390913"/>
          <a:ext cx="8238624" cy="46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Functional Coverage</a:t>
                      </a:r>
                      <a:r>
                        <a:rPr lang="en-US" sz="1600" baseline="0" dirty="0"/>
                        <a:t> Metrics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/>
                        <a:t>1. Reset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Verify that FIFO correctly resets and initializes all pointers and flags.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Reset signal assertion and de-assertion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sz="1600" dirty="0"/>
                        <a:t>2.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Validate that data can be written to the FIFO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operation for all address locations.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sz="1600" dirty="0"/>
                        <a:t>3.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Validate that data can be read from the FIFO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operation for all address locations.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r>
                        <a:rPr lang="en-US" sz="1600" baseline="0" dirty="0"/>
                        <a:t> Full 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Verify the FIFO asserts the full flag when it is completely full.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Full condition detection and full flag assertion coverage.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sz="1600" dirty="0"/>
                        <a:t>5. Empty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Verify the FIFO asserts the empty flag when it is completely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Empty condition detection and empty flag assertion coverage.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143">
                <a:tc>
                  <a:txBody>
                    <a:bodyPr/>
                    <a:lstStyle/>
                    <a:p>
                      <a:r>
                        <a:rPr lang="en-US" sz="1600" dirty="0"/>
                        <a:t>6. Simultaneous Read</a:t>
                      </a:r>
                      <a:r>
                        <a:rPr lang="en-US" sz="1600" baseline="0" dirty="0"/>
                        <a:t> and Write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Validate the FIFO behavior when read and write operations are performed simultaneously.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Simultaneous read/write operation coverage.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B133E4-EEA8-F992-1112-EE3C6D37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Test Scenarios and Coverage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4F6F3-9E88-0273-DE3B-E72833E7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91230-3C79-FB8A-29F2-4D8326E3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9EA0C4-9C83-A6A2-5DFB-8D47C36C34F7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5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5759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i="1" dirty="0"/>
              <a:t>Initial Setup Issues</a:t>
            </a:r>
            <a:r>
              <a:rPr lang="en-US" sz="1800" dirty="0"/>
              <a:t>: Incorrect connections and read address increments caused initial setup failures.</a:t>
            </a:r>
          </a:p>
          <a:p>
            <a:r>
              <a:rPr lang="en-US" sz="1800" i="1" dirty="0"/>
              <a:t>Data Transfer Issues</a:t>
            </a:r>
            <a:r>
              <a:rPr lang="en-US" sz="1800" dirty="0"/>
              <a:t>: Full and empty flags were not properly received due to connectivity and timing issues.</a:t>
            </a:r>
          </a:p>
          <a:p>
            <a:r>
              <a:rPr lang="en-US" sz="1800" i="1" dirty="0"/>
              <a:t>Monitoring Problems</a:t>
            </a:r>
            <a:r>
              <a:rPr lang="en-US" sz="1800" dirty="0"/>
              <a:t>: Extraction of latest data post-read transfers failed, requiring synchronization fixes.</a:t>
            </a:r>
          </a:p>
          <a:p>
            <a:r>
              <a:rPr lang="en-US" sz="1800" i="1" dirty="0"/>
              <a:t>Error Detection Failures</a:t>
            </a:r>
            <a:r>
              <a:rPr lang="en-US" sz="1800" dirty="0"/>
              <a:t>: Implementation of error detection and repair systems was insufficient due to race conditions.</a:t>
            </a:r>
          </a:p>
          <a:p>
            <a:r>
              <a:rPr lang="en-US" sz="1800" i="1" dirty="0"/>
              <a:t>Reset Functionality</a:t>
            </a:r>
            <a:r>
              <a:rPr lang="en-US" sz="1800" dirty="0"/>
              <a:t>: The system faced difficulties in returning to the previous state due to an erroneous reset value, which was subsequently corrected.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Challenges faced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9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5759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Fixed incorrect connections and read address increment problems.</a:t>
            </a:r>
          </a:p>
          <a:p>
            <a:r>
              <a:rPr lang="en-US" sz="1800" dirty="0"/>
              <a:t>Corrected interface connections and timing to achieve accurate full and empty status.</a:t>
            </a:r>
          </a:p>
          <a:p>
            <a:r>
              <a:rPr lang="en-US" sz="1800" dirty="0"/>
              <a:t>Synchronized delays in the monitor and driver to ensure proper data updates. </a:t>
            </a:r>
          </a:p>
          <a:p>
            <a:r>
              <a:rPr lang="en-US" sz="1800" dirty="0"/>
              <a:t>Resolved race conditions affecting error detection and repair systems.</a:t>
            </a:r>
          </a:p>
          <a:p>
            <a:r>
              <a:rPr lang="en-US" sz="1800" dirty="0"/>
              <a:t>Corrected the erroneous reset value in the UVM </a:t>
            </a:r>
            <a:r>
              <a:rPr lang="en-US" sz="1800" dirty="0" err="1"/>
              <a:t>testbench</a:t>
            </a:r>
            <a:r>
              <a:rPr lang="en-US" sz="1800" dirty="0"/>
              <a:t> verification hierarchy to restore proper functioning state.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Challenges resolved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7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7935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design uses FIFO memory for sequential data management and 2-level synchronizers to reduce </a:t>
            </a:r>
            <a:r>
              <a:rPr lang="en-US" sz="1800" dirty="0" err="1"/>
              <a:t>metastability</a:t>
            </a:r>
            <a:r>
              <a:rPr lang="en-US" sz="1800" dirty="0"/>
              <a:t> risk.</a:t>
            </a:r>
          </a:p>
          <a:p>
            <a:r>
              <a:rPr lang="en-US" sz="1800" dirty="0"/>
              <a:t>Testing includes functional, boundary condition, random data transactions, and asynchronous operation testing.</a:t>
            </a:r>
          </a:p>
          <a:p>
            <a:r>
              <a:rPr lang="en-US" sz="1800" dirty="0"/>
              <a:t>The Asynchronous FIFO identifies FULL and EMPTY states with pointer-based techniques, ensuring efficient sequential data management and </a:t>
            </a:r>
            <a:r>
              <a:rPr lang="en-US" sz="1800" dirty="0" err="1"/>
              <a:t>metastability</a:t>
            </a:r>
            <a:r>
              <a:rPr lang="en-US" sz="1800" dirty="0"/>
              <a:t> reduction via 2-level synchronizers.</a:t>
            </a:r>
          </a:p>
          <a:p>
            <a:r>
              <a:rPr lang="en-US" sz="1800" dirty="0"/>
              <a:t>Testing methods cover functional, boundary condition, random data transactions, and asynchronous operation testing.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Demo and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5785"/>
            <a:ext cx="8077200" cy="1347019"/>
          </a:xfrm>
        </p:spPr>
        <p:txBody>
          <a:bodyPr anchor="t"/>
          <a:lstStyle/>
          <a:p>
            <a:pPr eaLnBrk="1" hangingPunct="1"/>
            <a:r>
              <a:rPr lang="en-US" altLang="en-US" b="1" dirty="0">
                <a:latin typeface="Tenorite" panose="00000500000000000000" pitchFamily="2" charset="0"/>
              </a:rPr>
              <a:t>Design and Verification of Asynchronous FIFO</a:t>
            </a:r>
            <a:br>
              <a:rPr lang="en-US" altLang="en-US" dirty="0">
                <a:latin typeface="Tenorite" panose="00000500000000000000" pitchFamily="2" charset="0"/>
              </a:rPr>
            </a:br>
            <a:endParaRPr lang="en-US" altLang="en-US" dirty="0">
              <a:latin typeface="Tenorite" panose="00000500000000000000" pitchFamily="2" charset="0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8077200" cy="3429000"/>
          </a:xfrm>
        </p:spPr>
        <p:txBody>
          <a:bodyPr/>
          <a:lstStyle/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sz="1600" b="1" dirty="0">
                <a:latin typeface="Tenorite" panose="00000500000000000000" pitchFamily="2" charset="0"/>
              </a:rPr>
              <a:t>Winter 2025 – Group 11</a:t>
            </a:r>
          </a:p>
          <a:p>
            <a:pPr marL="1371600" indent="-1371600" eaLnBrk="1" hangingPunct="1">
              <a:spcBef>
                <a:spcPts val="0"/>
              </a:spcBef>
              <a:defRPr/>
            </a:pPr>
            <a:endParaRPr lang="en-US" sz="1600" b="1" dirty="0">
              <a:latin typeface="Tenorite" panose="00000500000000000000" pitchFamily="2" charset="0"/>
            </a:endParaRPr>
          </a:p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b="1" dirty="0">
                <a:latin typeface="Tenorite" panose="00000500000000000000" pitchFamily="2" charset="0"/>
              </a:rPr>
              <a:t>Uma Mahesh </a:t>
            </a:r>
            <a:r>
              <a:rPr lang="en-US" b="1" dirty="0" err="1">
                <a:latin typeface="Tenorite" panose="00000500000000000000" pitchFamily="2" charset="0"/>
              </a:rPr>
              <a:t>Bestha</a:t>
            </a:r>
            <a:r>
              <a:rPr lang="en-US" b="1" dirty="0">
                <a:latin typeface="Tenorite" panose="00000500000000000000" pitchFamily="2" charset="0"/>
              </a:rPr>
              <a:t>		bestha@pdx.edu</a:t>
            </a:r>
          </a:p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b="1" dirty="0" err="1">
                <a:latin typeface="Tenorite" panose="00000500000000000000" pitchFamily="2" charset="0"/>
              </a:rPr>
              <a:t>Sathwik</a:t>
            </a:r>
            <a:r>
              <a:rPr lang="en-US" b="1" dirty="0">
                <a:latin typeface="Tenorite" panose="00000500000000000000" pitchFamily="2" charset="0"/>
              </a:rPr>
              <a:t> Bandi			sathwikb@pdx.edu</a:t>
            </a:r>
          </a:p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b="1" dirty="0">
                <a:latin typeface="Tenorite" panose="00000500000000000000" pitchFamily="2" charset="0"/>
              </a:rPr>
              <a:t>Bhanu Sai </a:t>
            </a:r>
            <a:r>
              <a:rPr lang="en-US" b="1" dirty="0" err="1">
                <a:latin typeface="Tenorite" panose="00000500000000000000" pitchFamily="2" charset="0"/>
              </a:rPr>
              <a:t>Sidhardha</a:t>
            </a:r>
            <a:r>
              <a:rPr lang="en-US" b="1" dirty="0">
                <a:latin typeface="Tenorite" panose="00000500000000000000" pitchFamily="2" charset="0"/>
              </a:rPr>
              <a:t> </a:t>
            </a:r>
            <a:r>
              <a:rPr lang="en-US" b="1" dirty="0" err="1">
                <a:latin typeface="Tenorite" panose="00000500000000000000" pitchFamily="2" charset="0"/>
              </a:rPr>
              <a:t>Tummala</a:t>
            </a:r>
            <a:r>
              <a:rPr lang="en-US" b="1" dirty="0">
                <a:latin typeface="Tenorite" panose="00000500000000000000" pitchFamily="2" charset="0"/>
              </a:rPr>
              <a:t>	bhanusai@pdx.edu</a:t>
            </a:r>
          </a:p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b="1" dirty="0">
                <a:latin typeface="Tenorite" panose="00000500000000000000" pitchFamily="2" charset="0"/>
              </a:rPr>
              <a:t>Thanmai Neelampalli		</a:t>
            </a:r>
            <a:r>
              <a:rPr lang="en-US" b="1" dirty="0">
                <a:latin typeface="Tenorite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thanmain@pdx.edu</a:t>
            </a:r>
            <a:endParaRPr lang="en-US" b="1" dirty="0">
              <a:latin typeface="Tenorite" panose="00000500000000000000" pitchFamily="2" charset="0"/>
            </a:endParaRPr>
          </a:p>
          <a:p>
            <a:pPr marL="1371600" indent="-1371600" eaLnBrk="1" hangingPunct="1">
              <a:spcBef>
                <a:spcPts val="0"/>
              </a:spcBef>
              <a:defRPr/>
            </a:pPr>
            <a:endParaRPr lang="en-US" b="1" dirty="0">
              <a:latin typeface="Tenorite" panose="00000500000000000000" pitchFamily="2" charset="0"/>
            </a:endParaRPr>
          </a:p>
          <a:p>
            <a:pPr marL="1371600" indent="-1371600" eaLnBrk="1" hangingPunct="1">
              <a:spcBef>
                <a:spcPts val="0"/>
              </a:spcBef>
              <a:defRPr/>
            </a:pPr>
            <a:r>
              <a:rPr lang="en-US" b="1" dirty="0">
                <a:latin typeface="Tenorite" panose="00000500000000000000" pitchFamily="2" charset="0"/>
              </a:rPr>
              <a:t>Date: 03/04/2025</a:t>
            </a:r>
          </a:p>
          <a:p>
            <a:pPr marL="1371600" indent="-1371600" eaLnBrk="1" hangingPunct="1">
              <a:defRPr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1371600" indent="-1371600" eaLnBrk="1" hangingPunct="1">
              <a:defRPr/>
            </a:pPr>
            <a:r>
              <a:rPr lang="en-US" sz="1400" i="1" dirty="0"/>
              <a:t> </a:t>
            </a:r>
          </a:p>
        </p:txBody>
      </p:sp>
      <p:pic>
        <p:nvPicPr>
          <p:cNvPr id="512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0425"/>
            <a:ext cx="914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3058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6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3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565011-5CE4-5DBE-C91E-658854D1D886}"/>
              </a:ext>
            </a:extLst>
          </p:cNvPr>
          <p:cNvSpPr txBox="1"/>
          <p:nvPr/>
        </p:nvSpPr>
        <p:spPr>
          <a:xfrm>
            <a:off x="272143" y="1640539"/>
            <a:ext cx="88718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</a:rPr>
              <a:t>Venkatesh Patil-“ECE-593-Lecture Slides”.</a:t>
            </a:r>
            <a:endParaRPr lang="en-US" sz="1600" i="1" u="sng" dirty="0"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https://verificationguide.com/uvm/uvm-testbench-architecture/</a:t>
            </a:r>
            <a:r>
              <a:rPr lang="en-US" sz="1600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</a:rPr>
              <a:t>https://www.chipverify.com/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https://vlsiverify.com/verilog/verilog-codes/asynchronous-fifo/</a:t>
            </a:r>
            <a:r>
              <a:rPr lang="en-US" sz="1600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https://www.verilogpro.com/asynchronous-fifo-design</a:t>
            </a:r>
            <a:r>
              <a:rPr lang="en-US" sz="1600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</a:rPr>
              <a:t>Clifford E. Cummings, Sunburst Design, “Simulation and Synthesis Techniques for Asynchronous FIFO Design” </a:t>
            </a:r>
            <a:r>
              <a:rPr lang="en-US" sz="1600" i="1" u="sng" dirty="0"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http://www.sunburst-design.com/papers/CummingsSNUG2002SJ_FIFO1.pdf</a:t>
            </a:r>
            <a:r>
              <a:rPr lang="en-US" sz="1600" i="1" u="sng" dirty="0"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https://hardwaregeeksblog.files.wordpress.com/2016/12/fifodepthcalculationmadeeasy2.pdf</a:t>
            </a:r>
            <a:r>
              <a:rPr lang="en-US" sz="1600" i="1" u="sng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89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8037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of Team Members </a:t>
            </a:r>
          </a:p>
          <a:p>
            <a:r>
              <a:rPr lang="en-US" dirty="0"/>
              <a:t>Project Introduction</a:t>
            </a:r>
          </a:p>
          <a:p>
            <a:r>
              <a:rPr lang="en-US" dirty="0"/>
              <a:t>Task Division</a:t>
            </a:r>
          </a:p>
          <a:p>
            <a:r>
              <a:rPr lang="en-US" dirty="0"/>
              <a:t>Design Implementation</a:t>
            </a:r>
          </a:p>
          <a:p>
            <a:r>
              <a:rPr lang="en-US" dirty="0"/>
              <a:t>Class based Verification</a:t>
            </a:r>
          </a:p>
          <a:p>
            <a:r>
              <a:rPr lang="en-US" dirty="0"/>
              <a:t>UVM based Verification </a:t>
            </a:r>
          </a:p>
          <a:p>
            <a:r>
              <a:rPr lang="en-US" dirty="0"/>
              <a:t>Overall Challenges and Learnings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8297"/>
            <a:ext cx="7886700" cy="3063365"/>
          </a:xfrm>
        </p:spPr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Our project focuses on testing and verifying an Asynchronous FIFO designed to handle data transfer between two modules operating at different clock frequencies. The key specifications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Write Frequency (</a:t>
            </a:r>
            <a:r>
              <a:rPr lang="en-US" sz="1900" b="1" i="0" dirty="0" err="1">
                <a:solidFill>
                  <a:srgbClr val="0D0D0D"/>
                </a:solidFill>
                <a:effectLst/>
                <a:latin typeface="ui-sans-serif"/>
              </a:rPr>
              <a:t>fA</a:t>
            </a: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):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 240 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Read Frequency (</a:t>
            </a:r>
            <a:r>
              <a:rPr lang="en-US" sz="1900" b="1" i="0" dirty="0" err="1">
                <a:solidFill>
                  <a:srgbClr val="0D0D0D"/>
                </a:solidFill>
                <a:effectLst/>
                <a:latin typeface="ui-sans-serif"/>
              </a:rPr>
              <a:t>fB</a:t>
            </a: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):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 400 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Burst Length: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 512 data 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Idle Cycles between Writes: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latin typeface="ui-sans-serif"/>
              </a:rPr>
              <a:t>Idle Cycles between Reads: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ui-sans-serif"/>
              </a:rPr>
              <a:t>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Project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0902F62-D695-43BE-B9F7-4DB4B7910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21414"/>
              </p:ext>
            </p:extLst>
          </p:nvPr>
        </p:nvGraphicFramePr>
        <p:xfrm>
          <a:off x="451184" y="1275290"/>
          <a:ext cx="8235617" cy="489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99">
                  <a:extLst>
                    <a:ext uri="{9D8B030D-6E8A-4147-A177-3AD203B41FA5}">
                      <a16:colId xmlns:a16="http://schemas.microsoft.com/office/drawing/2014/main" val="708062584"/>
                    </a:ext>
                  </a:extLst>
                </a:gridCol>
                <a:gridCol w="2831166">
                  <a:extLst>
                    <a:ext uri="{9D8B030D-6E8A-4147-A177-3AD203B41FA5}">
                      <a16:colId xmlns:a16="http://schemas.microsoft.com/office/drawing/2014/main" val="3668901488"/>
                    </a:ext>
                  </a:extLst>
                </a:gridCol>
                <a:gridCol w="3033252">
                  <a:extLst>
                    <a:ext uri="{9D8B030D-6E8A-4147-A177-3AD203B41FA5}">
                      <a16:colId xmlns:a16="http://schemas.microsoft.com/office/drawing/2014/main" val="1753652156"/>
                    </a:ext>
                  </a:extLst>
                </a:gridCol>
              </a:tblGrid>
              <a:tr h="382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Uma Mahesh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Thanmai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22843"/>
                  </a:ext>
                </a:extLst>
              </a:tr>
              <a:tr h="603512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pointer module</a:t>
                      </a:r>
                    </a:p>
                    <a:p>
                      <a:r>
                        <a:rPr lang="en-US" dirty="0"/>
                        <a:t>Design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32387"/>
                  </a:ext>
                </a:extLst>
              </a:tr>
              <a:tr h="1352544">
                <a:tc>
                  <a:txBody>
                    <a:bodyPr/>
                    <a:lstStyle/>
                    <a:p>
                      <a:r>
                        <a:rPr lang="en-US" dirty="0"/>
                        <a:t>Class based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Scoreboard</a:t>
                      </a:r>
                    </a:p>
                    <a:p>
                      <a:r>
                        <a:rPr lang="en-US" dirty="0"/>
                        <a:t>Transaction class</a:t>
                      </a:r>
                    </a:p>
                    <a:p>
                      <a:r>
                        <a:rPr lang="en-US" dirty="0"/>
                        <a:t>Verification of Burst passing from all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Generator class</a:t>
                      </a:r>
                    </a:p>
                    <a:p>
                      <a:r>
                        <a:rPr lang="en-US" dirty="0"/>
                        <a:t>Test module</a:t>
                      </a:r>
                    </a:p>
                    <a:p>
                      <a:r>
                        <a:rPr lang="en-US" dirty="0"/>
                        <a:t>Coverage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Verification of Burst passing from all Components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67951"/>
                  </a:ext>
                </a:extLst>
              </a:tr>
              <a:tr h="956868">
                <a:tc>
                  <a:txBody>
                    <a:bodyPr/>
                    <a:lstStyle/>
                    <a:p>
                      <a:r>
                        <a:rPr lang="en-US" dirty="0"/>
                        <a:t>UVM based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Sequence</a:t>
                      </a:r>
                    </a:p>
                    <a:p>
                      <a:r>
                        <a:rPr lang="en-US" dirty="0"/>
                        <a:t>Agent</a:t>
                      </a:r>
                    </a:p>
                    <a:p>
                      <a:r>
                        <a:rPr lang="en-US" dirty="0"/>
                        <a:t>UVM Test Bench 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</a:t>
                      </a:r>
                    </a:p>
                    <a:p>
                      <a:r>
                        <a:rPr lang="en-US" dirty="0"/>
                        <a:t>Read Sequence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Verification of Burst passing from all Components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36456"/>
                  </a:ext>
                </a:extLst>
              </a:tr>
              <a:tr h="669808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HLDS Document</a:t>
                      </a:r>
                    </a:p>
                    <a:p>
                      <a:r>
                        <a:rPr lang="en-US" dirty="0"/>
                        <a:t>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HLDS Document</a:t>
                      </a:r>
                    </a:p>
                    <a:p>
                      <a:r>
                        <a:rPr lang="en-US" dirty="0"/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173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Task Division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7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0902F62-D695-43BE-B9F7-4DB4B7910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613866"/>
              </p:ext>
            </p:extLst>
          </p:nvPr>
        </p:nvGraphicFramePr>
        <p:xfrm>
          <a:off x="451184" y="1282490"/>
          <a:ext cx="8238624" cy="479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506">
                  <a:extLst>
                    <a:ext uri="{9D8B030D-6E8A-4147-A177-3AD203B41FA5}">
                      <a16:colId xmlns:a16="http://schemas.microsoft.com/office/drawing/2014/main" val="708062584"/>
                    </a:ext>
                  </a:extLst>
                </a:gridCol>
                <a:gridCol w="3018504">
                  <a:extLst>
                    <a:ext uri="{9D8B030D-6E8A-4147-A177-3AD203B41FA5}">
                      <a16:colId xmlns:a16="http://schemas.microsoft.com/office/drawing/2014/main" val="3327952700"/>
                    </a:ext>
                  </a:extLst>
                </a:gridCol>
                <a:gridCol w="2839614">
                  <a:extLst>
                    <a:ext uri="{9D8B030D-6E8A-4147-A177-3AD203B41FA5}">
                      <a16:colId xmlns:a16="http://schemas.microsoft.com/office/drawing/2014/main" val="719554520"/>
                    </a:ext>
                  </a:extLst>
                </a:gridCol>
              </a:tblGrid>
              <a:tr h="382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Sathwik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Sidhardha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22843"/>
                  </a:ext>
                </a:extLst>
              </a:tr>
              <a:tr h="61368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Depth Calculation</a:t>
                      </a:r>
                    </a:p>
                    <a:p>
                      <a:r>
                        <a:rPr lang="en-US" dirty="0"/>
                        <a:t>Write Synchronizer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pointer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32387"/>
                  </a:ext>
                </a:extLst>
              </a:tr>
              <a:tr h="1438747">
                <a:tc>
                  <a:txBody>
                    <a:bodyPr/>
                    <a:lstStyle/>
                    <a:p>
                      <a:r>
                        <a:rPr lang="en-US" dirty="0"/>
                        <a:t>Class based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 class</a:t>
                      </a:r>
                    </a:p>
                    <a:p>
                      <a:r>
                        <a:rPr lang="en-US" dirty="0"/>
                        <a:t>Class based Test Bench Hierarchy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Verification of Burst passing from all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</a:p>
                    <a:p>
                      <a:r>
                        <a:rPr lang="en-US" dirty="0"/>
                        <a:t>Monitor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Verification of Burst passing from all Components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67951"/>
                  </a:ext>
                </a:extLst>
              </a:tr>
              <a:tr h="1420728">
                <a:tc>
                  <a:txBody>
                    <a:bodyPr/>
                    <a:lstStyle/>
                    <a:p>
                      <a:r>
                        <a:rPr lang="en-US" dirty="0"/>
                        <a:t>UVM based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</a:p>
                    <a:p>
                      <a:r>
                        <a:rPr lang="en-US" dirty="0"/>
                        <a:t>Coverage</a:t>
                      </a:r>
                    </a:p>
                    <a:p>
                      <a:r>
                        <a:rPr lang="en-US" dirty="0"/>
                        <a:t>Verification of Burst passing from all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Item</a:t>
                      </a:r>
                    </a:p>
                    <a:p>
                      <a:r>
                        <a:rPr lang="en-US" dirty="0"/>
                        <a:t>Sequencer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Testbench Top</a:t>
                      </a:r>
                    </a:p>
                    <a:p>
                      <a:r>
                        <a:rPr lang="en-US" dirty="0"/>
                        <a:t>Scoreboard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36456"/>
                  </a:ext>
                </a:extLst>
              </a:tr>
              <a:tr h="849559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HLDS Document</a:t>
                      </a:r>
                    </a:p>
                    <a:p>
                      <a:r>
                        <a:rPr lang="en-US" dirty="0"/>
                        <a:t>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HLDS Document</a:t>
                      </a:r>
                    </a:p>
                    <a:p>
                      <a:r>
                        <a:rPr lang="en-US" dirty="0"/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173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Task Division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3" y="1282492"/>
            <a:ext cx="8235617" cy="4929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Source:</a:t>
            </a:r>
            <a:r>
              <a:rPr lang="en-US" dirty="0"/>
              <a:t> </a:t>
            </a:r>
            <a:r>
              <a:rPr lang="en-IN" sz="1600" dirty="0">
                <a:hlinkClick r:id="rId3"/>
              </a:rPr>
              <a:t>CummingsSNUG2002SJ_FIFO1.pdf (sunburst-design.com)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Design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77A4BC-60BE-43B4-8642-B0ADFC5BF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49" y="1789806"/>
            <a:ext cx="7769683" cy="41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BEC647-63FB-7697-132F-47402DD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3" y="1282492"/>
            <a:ext cx="8235617" cy="4929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For the given specifications, a FIFO depth of 228 data items is required to handle the write and read rates effectively. However, we are designing a FIFO with a depth of 256(</a:t>
            </a:r>
            <a:r>
              <a:rPr lang="en-IN" sz="1600" dirty="0" err="1"/>
              <a:t>approx</a:t>
            </a:r>
            <a:r>
              <a:rPr lang="en-IN" sz="1600" dirty="0"/>
              <a:t> to 2 power 8)</a:t>
            </a:r>
            <a:r>
              <a:rPr lang="en-US" sz="1600" dirty="0"/>
              <a:t> data items.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Design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7F5EB696-CC74-4FD0-BF28-C12B8131E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5220"/>
              </p:ext>
            </p:extLst>
          </p:nvPr>
        </p:nvGraphicFramePr>
        <p:xfrm>
          <a:off x="538214" y="1980119"/>
          <a:ext cx="8148586" cy="41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528">
                  <a:extLst>
                    <a:ext uri="{9D8B030D-6E8A-4147-A177-3AD203B41FA5}">
                      <a16:colId xmlns:a16="http://schemas.microsoft.com/office/drawing/2014/main" val="349341130"/>
                    </a:ext>
                  </a:extLst>
                </a:gridCol>
                <a:gridCol w="3056002">
                  <a:extLst>
                    <a:ext uri="{9D8B030D-6E8A-4147-A177-3AD203B41FA5}">
                      <a16:colId xmlns:a16="http://schemas.microsoft.com/office/drawing/2014/main" val="1309573503"/>
                    </a:ext>
                  </a:extLst>
                </a:gridCol>
                <a:gridCol w="3376056">
                  <a:extLst>
                    <a:ext uri="{9D8B030D-6E8A-4147-A177-3AD203B41FA5}">
                      <a16:colId xmlns:a16="http://schemas.microsoft.com/office/drawing/2014/main" val="2260210900"/>
                    </a:ext>
                  </a:extLst>
                </a:gridCol>
              </a:tblGrid>
              <a:tr h="428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 = 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 = 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77374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r>
                        <a:rPr lang="en-US" dirty="0"/>
                        <a:t>Empty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starts empty. Fills up as data is written faster than read.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starts empty. Provides more buffer before filling 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246218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r>
                        <a:rPr lang="en-US" dirty="0"/>
                        <a:t>Steady-State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oscillates between partially full and full.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provides more buffer, delaying full state.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28042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r>
                        <a:rPr lang="en-US" dirty="0"/>
                        <a:t>Full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Reached at 228 data items, risks overflow sooner.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Reached at 256 data items, more resilient to bursts.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658256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r>
                        <a:rPr lang="en-US" dirty="0"/>
                        <a:t>Empty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likely but possible if writing pauses.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longer to empty if writing stops.(Writing </a:t>
                      </a:r>
                      <a:r>
                        <a:rPr lang="en-US" dirty="0" err="1"/>
                        <a:t>freq</a:t>
                      </a:r>
                      <a:r>
                        <a:rPr lang="en-US" dirty="0"/>
                        <a:t> &gt; Effective reading </a:t>
                      </a:r>
                      <a:r>
                        <a:rPr lang="en-US" dirty="0" err="1"/>
                        <a:t>freq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170273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r>
                        <a:rPr lang="en-US" dirty="0"/>
                        <a:t>Transient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intermediate states but fills up quicker.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intermediate states more smoothly.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5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78F-273F-F668-B929-96A5AE2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9B88-90EF-EEFA-3452-735746A4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" y="365126"/>
            <a:ext cx="8265695" cy="68763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enorite" panose="00000500000000000000" pitchFamily="2" charset="0"/>
              </a:rPr>
              <a:t>Class based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87A4-5981-4741-1286-A7CE1654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B4F8F5-7E28-4CCD-B37C-16288F737BD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6807-25F4-37B4-0114-2AD5E20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6" y="6239785"/>
            <a:ext cx="1852862" cy="5059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4EC41-B600-0F1B-1139-329B5949D231}"/>
              </a:ext>
            </a:extLst>
          </p:cNvPr>
          <p:cNvCxnSpPr>
            <a:cxnSpLocks/>
          </p:cNvCxnSpPr>
          <p:nvPr/>
        </p:nvCxnSpPr>
        <p:spPr>
          <a:xfrm>
            <a:off x="454191" y="1167627"/>
            <a:ext cx="82356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F7EC5A95-69CB-46C2-9328-3ED404352BC7}"/>
              </a:ext>
            </a:extLst>
          </p:cNvPr>
          <p:cNvSpPr/>
          <p:nvPr/>
        </p:nvSpPr>
        <p:spPr>
          <a:xfrm>
            <a:off x="1101212" y="1343558"/>
            <a:ext cx="2497394" cy="5599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verification Plan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95EA92C-8CBA-4A8B-9D94-D0BD1D0A0D27}"/>
              </a:ext>
            </a:extLst>
          </p:cNvPr>
          <p:cNvSpPr/>
          <p:nvPr/>
        </p:nvSpPr>
        <p:spPr>
          <a:xfrm>
            <a:off x="1101209" y="2096299"/>
            <a:ext cx="2497395" cy="7377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Developed Testbench Environment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0DACAE7-76EA-4BB0-8118-8D905C6BD4C8}"/>
              </a:ext>
            </a:extLst>
          </p:cNvPr>
          <p:cNvSpPr/>
          <p:nvPr/>
        </p:nvSpPr>
        <p:spPr>
          <a:xfrm>
            <a:off x="1101209" y="3041297"/>
            <a:ext cx="2497393" cy="484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Wrote Test Cases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9364990-E6E9-492E-8E9A-FE4FFBB97167}"/>
              </a:ext>
            </a:extLst>
          </p:cNvPr>
          <p:cNvSpPr/>
          <p:nvPr/>
        </p:nvSpPr>
        <p:spPr>
          <a:xfrm>
            <a:off x="1101209" y="3706435"/>
            <a:ext cx="2497393" cy="4844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Simulations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AADD012-1C23-4D9B-AE62-D8509889F497}"/>
              </a:ext>
            </a:extLst>
          </p:cNvPr>
          <p:cNvSpPr/>
          <p:nvPr/>
        </p:nvSpPr>
        <p:spPr>
          <a:xfrm>
            <a:off x="1101208" y="4381067"/>
            <a:ext cx="2497393" cy="6020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Analyzed results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E03F025-568A-4354-B09C-2E9A4CEABEE5}"/>
              </a:ext>
            </a:extLst>
          </p:cNvPr>
          <p:cNvSpPr/>
          <p:nvPr/>
        </p:nvSpPr>
        <p:spPr>
          <a:xfrm>
            <a:off x="1101208" y="5188771"/>
            <a:ext cx="2497393" cy="6020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and addressed gaps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9CEDCED-78A5-4F5C-8C4A-90A3C0A4AE12}"/>
              </a:ext>
            </a:extLst>
          </p:cNvPr>
          <p:cNvSpPr/>
          <p:nvPr/>
        </p:nvSpPr>
        <p:spPr>
          <a:xfrm>
            <a:off x="2182761" y="1903482"/>
            <a:ext cx="304800" cy="19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BB93E68-1C5C-4009-8C31-3CAC49F959E6}"/>
              </a:ext>
            </a:extLst>
          </p:cNvPr>
          <p:cNvSpPr/>
          <p:nvPr/>
        </p:nvSpPr>
        <p:spPr>
          <a:xfrm>
            <a:off x="2182761" y="2832553"/>
            <a:ext cx="304800" cy="19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1CC0226-7FAA-4D2D-B532-57B0709836AC}"/>
              </a:ext>
            </a:extLst>
          </p:cNvPr>
          <p:cNvSpPr/>
          <p:nvPr/>
        </p:nvSpPr>
        <p:spPr>
          <a:xfrm>
            <a:off x="2197504" y="4983077"/>
            <a:ext cx="304800" cy="19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B784C94-E8E3-4C7D-9DD8-7C78587D6C6A}"/>
              </a:ext>
            </a:extLst>
          </p:cNvPr>
          <p:cNvSpPr/>
          <p:nvPr/>
        </p:nvSpPr>
        <p:spPr>
          <a:xfrm>
            <a:off x="2192582" y="4190902"/>
            <a:ext cx="304800" cy="19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7C75EB1-26C4-48BF-9F22-244012F47AEA}"/>
              </a:ext>
            </a:extLst>
          </p:cNvPr>
          <p:cNvSpPr/>
          <p:nvPr/>
        </p:nvSpPr>
        <p:spPr>
          <a:xfrm>
            <a:off x="2182761" y="3516270"/>
            <a:ext cx="304800" cy="19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40" y="1432731"/>
            <a:ext cx="3976720" cy="43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E-593-Pre-Silicon_validation2">
  <a:themeElements>
    <a:clrScheme name="week1_mon.ppt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eek1_mon.pp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eek1_mon.ppt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ek1_mon.ppt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1_mon.ppt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E-593-Pre-Silicon_validation2" id="{E816BBEA-DD41-47A7-82CF-F49A6AEA5683}" vid="{3809818F-F50F-40C2-8E45-80BE8BC9E2F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9765</TotalTime>
  <Words>1559</Words>
  <Application>Microsoft Office PowerPoint</Application>
  <PresentationFormat>On-screen Show (4:3)</PresentationFormat>
  <Paragraphs>267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Tenorite</vt:lpstr>
      <vt:lpstr>Times New Roman</vt:lpstr>
      <vt:lpstr>ui-sans-serif</vt:lpstr>
      <vt:lpstr>Verdana</vt:lpstr>
      <vt:lpstr>Wingdings</vt:lpstr>
      <vt:lpstr>Office Theme</vt:lpstr>
      <vt:lpstr>ECE-593-Pre-Silicon_validation2</vt:lpstr>
      <vt:lpstr>ECE 593 Fundamentals of Pre-Silicon Validation</vt:lpstr>
      <vt:lpstr>Design and Verification of Asynchronous FIFO </vt:lpstr>
      <vt:lpstr>Agenda</vt:lpstr>
      <vt:lpstr>Project Introduction</vt:lpstr>
      <vt:lpstr>Task Division </vt:lpstr>
      <vt:lpstr>Task Division</vt:lpstr>
      <vt:lpstr>Design Implementation</vt:lpstr>
      <vt:lpstr>Design Implementation</vt:lpstr>
      <vt:lpstr>Class based Verification</vt:lpstr>
      <vt:lpstr>UVM based Verification</vt:lpstr>
      <vt:lpstr>Test Scenarios and Coverage – Basic Tests </vt:lpstr>
      <vt:lpstr>Test Scenarios and Coverage – Complex Tests </vt:lpstr>
      <vt:lpstr>Test Scenarios and Coverage – Complex Tests </vt:lpstr>
      <vt:lpstr>Test Scenarios and Coverage – Regression Tests </vt:lpstr>
      <vt:lpstr>Test Scenarios and Coverage – Corner Cases </vt:lpstr>
      <vt:lpstr>Test Scenarios and Coverage </vt:lpstr>
      <vt:lpstr>Challenges faced</vt:lpstr>
      <vt:lpstr>Challenges resolved</vt:lpstr>
      <vt:lpstr>Demo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593 Fundamentals of Pre-Silicon Validation</dc:title>
  <dc:creator>Venkatesh Patil</dc:creator>
  <cp:lastModifiedBy>Thanmai Neelampalli</cp:lastModifiedBy>
  <cp:revision>26</cp:revision>
  <dcterms:created xsi:type="dcterms:W3CDTF">2024-01-07T17:46:42Z</dcterms:created>
  <dcterms:modified xsi:type="dcterms:W3CDTF">2025-03-05T06:28:29Z</dcterms:modified>
</cp:coreProperties>
</file>