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68" r:id="rId11"/>
    <p:sldId id="274" r:id="rId12"/>
    <p:sldId id="261" r:id="rId13"/>
    <p:sldId id="263" r:id="rId14"/>
    <p:sldId id="272" r:id="rId15"/>
    <p:sldId id="271"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74"/>
  </p:normalViewPr>
  <p:slideViewPr>
    <p:cSldViewPr snapToGrid="0">
      <p:cViewPr>
        <p:scale>
          <a:sx n="100" d="100"/>
          <a:sy n="100" d="100"/>
        </p:scale>
        <p:origin x="946" y="17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1/29/2024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694236"/>
            <a:ext cx="8229600" cy="1319053"/>
          </a:xfrm>
        </p:spPr>
        <p:txBody>
          <a:bodyPr/>
          <a:lstStyle/>
          <a:p>
            <a:r>
              <a:rPr lang="en-US" sz="1600" dirty="0">
                <a:latin typeface="Bookman Old Style" panose="02050604050505020204" pitchFamily="18" charset="0"/>
                <a:cs typeface="Times New Roman" panose="02020603050405020304" pitchFamily="18" charset="0"/>
              </a:rPr>
              <a:t>A Seminar on</a:t>
            </a:r>
            <a:br>
              <a:rPr lang="en-US" sz="1600" dirty="0">
                <a:latin typeface="Bookman Old Style" panose="02050604050505020204" pitchFamily="18" charset="0"/>
                <a:cs typeface="Times New Roman" panose="02020603050405020304" pitchFamily="18" charset="0"/>
              </a:rPr>
            </a:br>
            <a:r>
              <a:rPr lang="en-US" sz="3200" dirty="0">
                <a:latin typeface="Bookman Old Style" panose="02050604050505020204" pitchFamily="18" charset="0"/>
                <a:cs typeface="Times New Roman" panose="02020603050405020304" pitchFamily="18" charset="0"/>
              </a:rPr>
              <a:t>Block Chain Technology In Agriculture Product Supply Chain</a:t>
            </a:r>
          </a:p>
        </p:txBody>
      </p:sp>
      <p:sp>
        <p:nvSpPr>
          <p:cNvPr id="3" name="TextBox 2"/>
          <p:cNvSpPr txBox="1"/>
          <p:nvPr/>
        </p:nvSpPr>
        <p:spPr>
          <a:xfrm>
            <a:off x="267766" y="3265616"/>
            <a:ext cx="3361842" cy="1015663"/>
          </a:xfrm>
          <a:prstGeom prst="rect">
            <a:avLst/>
          </a:prstGeom>
          <a:noFill/>
        </p:spPr>
        <p:txBody>
          <a:bodyPr wrap="square" rtlCol="0">
            <a:spAutoFit/>
          </a:bodyPr>
          <a:lstStyle/>
          <a:p>
            <a:r>
              <a:rPr lang="en-US" sz="1200" dirty="0">
                <a:latin typeface="Bookman Old Style" panose="02050604050505020204" pitchFamily="18" charset="0"/>
                <a:cs typeface="Times New Roman" panose="02020603050405020304" pitchFamily="18" charset="0"/>
              </a:rPr>
              <a:t>Team Details </a:t>
            </a:r>
          </a:p>
          <a:p>
            <a:pPr marL="342900" indent="-342900">
              <a:buFont typeface="+mj-lt"/>
              <a:buAutoNum type="arabicPeriod"/>
            </a:pPr>
            <a:r>
              <a:rPr lang="en-US" sz="1200" dirty="0" err="1">
                <a:latin typeface="Bookman Old Style" panose="02050604050505020204" pitchFamily="18" charset="0"/>
                <a:cs typeface="Times New Roman" panose="02020603050405020304" pitchFamily="18" charset="0"/>
              </a:rPr>
              <a:t>Ch.Thanmai</a:t>
            </a:r>
            <a:r>
              <a:rPr lang="en-US" sz="1200" dirty="0">
                <a:latin typeface="Bookman Old Style" panose="02050604050505020204" pitchFamily="18" charset="0"/>
                <a:cs typeface="Times New Roman" panose="02020603050405020304" pitchFamily="18" charset="0"/>
              </a:rPr>
              <a:t> (20EG105609)</a:t>
            </a:r>
          </a:p>
          <a:p>
            <a:pPr marL="342900" indent="-342900">
              <a:buFont typeface="+mj-lt"/>
              <a:buAutoNum type="arabicPeriod"/>
            </a:pPr>
            <a:r>
              <a:rPr lang="en-US" sz="1200" dirty="0" err="1">
                <a:latin typeface="Bookman Old Style" panose="02050604050505020204" pitchFamily="18" charset="0"/>
                <a:cs typeface="Times New Roman" panose="02020603050405020304" pitchFamily="18" charset="0"/>
              </a:rPr>
              <a:t>A.Devika</a:t>
            </a:r>
            <a:r>
              <a:rPr lang="en-US" sz="1200" dirty="0">
                <a:latin typeface="Bookman Old Style" panose="02050604050505020204" pitchFamily="18" charset="0"/>
                <a:cs typeface="Times New Roman" panose="02020603050405020304" pitchFamily="18" charset="0"/>
              </a:rPr>
              <a:t> (20EG105639)</a:t>
            </a:r>
          </a:p>
          <a:p>
            <a:pPr marL="342900" indent="-342900">
              <a:buFont typeface="+mj-lt"/>
              <a:buAutoNum type="arabicPeriod"/>
            </a:pPr>
            <a:r>
              <a:rPr lang="en-US" sz="1200" dirty="0" err="1">
                <a:latin typeface="Bookman Old Style" panose="02050604050505020204" pitchFamily="18" charset="0"/>
                <a:cs typeface="Times New Roman" panose="02020603050405020304" pitchFamily="18" charset="0"/>
              </a:rPr>
              <a:t>M.Harshith</a:t>
            </a:r>
            <a:r>
              <a:rPr lang="en-US" sz="1200" dirty="0">
                <a:latin typeface="Bookman Old Style" panose="02050604050505020204" pitchFamily="18" charset="0"/>
                <a:cs typeface="Times New Roman" panose="02020603050405020304" pitchFamily="18" charset="0"/>
              </a:rPr>
              <a:t> Varma (20EG105712)</a:t>
            </a:r>
          </a:p>
          <a:p>
            <a:pPr marL="342900" indent="-342900">
              <a:buFont typeface="+mj-lt"/>
              <a:buAutoNum type="arabicPeriod"/>
            </a:pPr>
            <a:r>
              <a:rPr lang="en-US" sz="1200" dirty="0" err="1">
                <a:latin typeface="Bookman Old Style" panose="02050604050505020204" pitchFamily="18" charset="0"/>
                <a:cs typeface="Times New Roman" panose="02020603050405020304" pitchFamily="18" charset="0"/>
              </a:rPr>
              <a:t>N.Sujeeth</a:t>
            </a:r>
            <a:r>
              <a:rPr lang="en-US" sz="1200" dirty="0">
                <a:latin typeface="Bookman Old Style" panose="02050604050505020204" pitchFamily="18" charset="0"/>
                <a:cs typeface="Times New Roman" panose="02020603050405020304" pitchFamily="18" charset="0"/>
              </a:rPr>
              <a:t> Kumar (20EG105717)</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err="1">
                <a:latin typeface="Bookman Old Style" panose="02050604050505020204" pitchFamily="18" charset="0"/>
              </a:rPr>
              <a:t>Mr.K.Sadanandam</a:t>
            </a:r>
            <a:endParaRPr lang="en-US" dirty="0">
              <a:latin typeface="Bookman Old Style" panose="02050604050505020204" pitchFamily="18" charset="0"/>
            </a:endParaRP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fld id="{1BC53C58-4FC8-40FA-85FB-B704D218A008}" type="datetime1">
              <a:rPr lang="en-US" smtClean="0"/>
              <a:t>1/29/2024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3" name="Date Placeholder 2"/>
          <p:cNvSpPr>
            <a:spLocks noGrp="1"/>
          </p:cNvSpPr>
          <p:nvPr>
            <p:ph type="dt" idx="10"/>
          </p:nvPr>
        </p:nvSpPr>
        <p:spPr/>
        <p:txBody>
          <a:bodyPr/>
          <a:lstStyle/>
          <a:p>
            <a:fld id="{CCFD4614-2DE1-4A4F-B9AA-17848EE63AB0}"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5FFC101-3D68-C54C-A1BF-B44E10A36A81}"/>
              </a:ext>
            </a:extLst>
          </p:cNvPr>
          <p:cNvSpPr txBox="1"/>
          <p:nvPr/>
        </p:nvSpPr>
        <p:spPr>
          <a:xfrm>
            <a:off x="457200" y="952107"/>
            <a:ext cx="6195527" cy="523220"/>
          </a:xfrm>
          <a:prstGeom prst="rect">
            <a:avLst/>
          </a:prstGeom>
          <a:noFill/>
        </p:spPr>
        <p:txBody>
          <a:bodyPr wrap="square" rtlCol="0">
            <a:spAutoFit/>
          </a:bodyPr>
          <a:lstStyle/>
          <a:p>
            <a:r>
              <a:rPr lang="en-US" i="1" dirty="0">
                <a:latin typeface="Bookman Old Style" panose="02050604050505020204" pitchFamily="18" charset="0"/>
                <a:ea typeface="+mn-lt"/>
                <a:cs typeface="+mn-lt"/>
              </a:rPr>
              <a:t>Cluster Head (CH) Selection :</a:t>
            </a:r>
          </a:p>
          <a:p>
            <a:r>
              <a:rPr lang="en-US" dirty="0">
                <a:latin typeface="Times New Roman"/>
                <a:ea typeface="+mn-lt"/>
                <a:cs typeface="+mn-lt"/>
              </a:rPr>
              <a:t>           Used to calculate the threshold </a:t>
            </a:r>
            <a:r>
              <a:rPr lang="en-US" dirty="0">
                <a:ea typeface="+mn-lt"/>
                <a:cs typeface="+mn-lt"/>
              </a:rPr>
              <a:t>(Tn):</a:t>
            </a:r>
            <a:endParaRPr lang="en-US" dirty="0">
              <a:latin typeface="Bookman Old Style" panose="02050604050505020204" pitchFamily="18" charset="0"/>
            </a:endParaRPr>
          </a:p>
        </p:txBody>
      </p:sp>
      <p:pic>
        <p:nvPicPr>
          <p:cNvPr id="10" name="Picture 7">
            <a:extLst>
              <a:ext uri="{FF2B5EF4-FFF2-40B4-BE49-F238E27FC236}">
                <a16:creationId xmlns:a16="http://schemas.microsoft.com/office/drawing/2014/main" id="{1C724776-2B22-594A-B07C-A60E71CB2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504" y="993452"/>
            <a:ext cx="1759833" cy="570634"/>
          </a:xfrm>
          <a:prstGeom prst="rect">
            <a:avLst/>
          </a:prstGeom>
        </p:spPr>
      </p:pic>
      <p:pic>
        <p:nvPicPr>
          <p:cNvPr id="12" name="Picture 5">
            <a:extLst>
              <a:ext uri="{FF2B5EF4-FFF2-40B4-BE49-F238E27FC236}">
                <a16:creationId xmlns:a16="http://schemas.microsoft.com/office/drawing/2014/main" id="{9FAF00ED-17A3-BD4A-A09E-63789341E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383" y="4071293"/>
            <a:ext cx="3591037" cy="695971"/>
          </a:xfrm>
          <a:prstGeom prst="rect">
            <a:avLst/>
          </a:prstGeom>
        </p:spPr>
      </p:pic>
      <p:pic>
        <p:nvPicPr>
          <p:cNvPr id="13" name="Picture 6">
            <a:extLst>
              <a:ext uri="{FF2B5EF4-FFF2-40B4-BE49-F238E27FC236}">
                <a16:creationId xmlns:a16="http://schemas.microsoft.com/office/drawing/2014/main" id="{87C12C93-B74B-9A48-918C-E5A8CB6822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035" y="2950842"/>
            <a:ext cx="3830671" cy="1008544"/>
          </a:xfrm>
          <a:prstGeom prst="rect">
            <a:avLst/>
          </a:prstGeom>
        </p:spPr>
      </p:pic>
      <p:pic>
        <p:nvPicPr>
          <p:cNvPr id="14" name="Picture 7">
            <a:extLst>
              <a:ext uri="{FF2B5EF4-FFF2-40B4-BE49-F238E27FC236}">
                <a16:creationId xmlns:a16="http://schemas.microsoft.com/office/drawing/2014/main" id="{EDBD9778-37F7-374F-B760-63C638526D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6239" y="2185331"/>
            <a:ext cx="1978265" cy="445110"/>
          </a:xfrm>
          <a:prstGeom prst="rect">
            <a:avLst/>
          </a:prstGeom>
        </p:spPr>
      </p:pic>
      <p:pic>
        <p:nvPicPr>
          <p:cNvPr id="16" name="Picture 8" descr="Graphical user interface, text, application, chat or text message&#10;&#10;Description automatically generated">
            <a:extLst>
              <a:ext uri="{FF2B5EF4-FFF2-40B4-BE49-F238E27FC236}">
                <a16:creationId xmlns:a16="http://schemas.microsoft.com/office/drawing/2014/main" id="{25AD8AB2-C683-5D42-8DC6-EA009045C9C1}"/>
              </a:ext>
            </a:extLst>
          </p:cNvPr>
          <p:cNvPicPr>
            <a:picLocks noChangeAspect="1"/>
          </p:cNvPicPr>
          <p:nvPr/>
        </p:nvPicPr>
        <p:blipFill rotWithShape="1">
          <a:blip r:embed="rId7"/>
          <a:srcRect l="4712" t="20370" r="15707" b="18518"/>
          <a:stretch/>
        </p:blipFill>
        <p:spPr>
          <a:xfrm>
            <a:off x="4902648" y="1636622"/>
            <a:ext cx="2183073" cy="942517"/>
          </a:xfrm>
          <a:prstGeom prst="rect">
            <a:avLst/>
          </a:prstGeom>
        </p:spPr>
      </p:pic>
      <p:pic>
        <p:nvPicPr>
          <p:cNvPr id="17" name="Picture 7">
            <a:extLst>
              <a:ext uri="{FF2B5EF4-FFF2-40B4-BE49-F238E27FC236}">
                <a16:creationId xmlns:a16="http://schemas.microsoft.com/office/drawing/2014/main" id="{BC72D6EC-1666-714B-95ED-074E4A4A1A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34337" y="3124837"/>
            <a:ext cx="828239" cy="524360"/>
          </a:xfrm>
          <a:prstGeom prst="rect">
            <a:avLst/>
          </a:prstGeom>
        </p:spPr>
      </p:pic>
      <p:sp>
        <p:nvSpPr>
          <p:cNvPr id="9" name="TextBox 8">
            <a:extLst>
              <a:ext uri="{FF2B5EF4-FFF2-40B4-BE49-F238E27FC236}">
                <a16:creationId xmlns:a16="http://schemas.microsoft.com/office/drawing/2014/main" id="{C41391D3-75DD-3A4D-845E-95DF280DDFD3}"/>
              </a:ext>
            </a:extLst>
          </p:cNvPr>
          <p:cNvSpPr txBox="1"/>
          <p:nvPr/>
        </p:nvSpPr>
        <p:spPr>
          <a:xfrm>
            <a:off x="457200" y="1651923"/>
            <a:ext cx="4445448" cy="307777"/>
          </a:xfrm>
          <a:prstGeom prst="rect">
            <a:avLst/>
          </a:prstGeom>
          <a:noFill/>
        </p:spPr>
        <p:txBody>
          <a:bodyPr wrap="none" rtlCol="0">
            <a:spAutoFit/>
          </a:bodyPr>
          <a:lstStyle/>
          <a:p>
            <a:r>
              <a:rPr lang="en-US" dirty="0">
                <a:latin typeface="Bookman Old Style" panose="02050604050505020204" pitchFamily="18" charset="0"/>
                <a:ea typeface="+mn-lt"/>
                <a:cs typeface="+mn-lt"/>
              </a:rPr>
              <a:t>The Euclidean distance between any two nodes :</a:t>
            </a:r>
            <a:endParaRPr lang="en-US" dirty="0">
              <a:latin typeface="Bookman Old Style" panose="02050604050505020204" pitchFamily="18" charset="0"/>
            </a:endParaRPr>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57184" y="472837"/>
            <a:ext cx="6082755" cy="552452"/>
          </a:xfrm>
        </p:spPr>
        <p:txBody>
          <a:bodyPr/>
          <a:lstStyle/>
          <a:p>
            <a:r>
              <a:rPr lang="en-US" sz="3200" dirty="0">
                <a:latin typeface="Bookman Old Style" panose="02050604050505020204" pitchFamily="18" charset="0"/>
              </a:rPr>
              <a:t>Experiment Environment</a:t>
            </a:r>
          </a:p>
        </p:txBody>
      </p:sp>
      <p:sp>
        <p:nvSpPr>
          <p:cNvPr id="3" name="Date Placeholder 2"/>
          <p:cNvSpPr>
            <a:spLocks noGrp="1"/>
          </p:cNvSpPr>
          <p:nvPr>
            <p:ph type="dt" idx="10"/>
          </p:nvPr>
        </p:nvSpPr>
        <p:spPr/>
        <p:txBody>
          <a:bodyPr/>
          <a:lstStyle/>
          <a:p>
            <a:fld id="{399C44C4-7196-4A35-8198-AF8560E914F3}"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A2C06541-6372-2D44-B57F-FC014B3C6B69}"/>
              </a:ext>
            </a:extLst>
          </p:cNvPr>
          <p:cNvSpPr txBox="1"/>
          <p:nvPr/>
        </p:nvSpPr>
        <p:spPr>
          <a:xfrm>
            <a:off x="1575786" y="1285894"/>
            <a:ext cx="5992427" cy="3108543"/>
          </a:xfrm>
          <a:prstGeom prst="rect">
            <a:avLst/>
          </a:prstGeom>
          <a:noFill/>
        </p:spPr>
        <p:txBody>
          <a:bodyPr wrap="square" rtlCol="0">
            <a:spAutoFit/>
          </a:bodyPr>
          <a:lstStyle/>
          <a:p>
            <a:r>
              <a:rPr lang="en-IN" b="1" dirty="0">
                <a:latin typeface="Bookman Old Style" panose="02050604050505020204" pitchFamily="18" charset="0"/>
              </a:rPr>
              <a:t>HARDWARE REQUIREMENTS:</a:t>
            </a:r>
            <a:endParaRPr lang="en-IN" dirty="0">
              <a:latin typeface="Bookman Old Style" panose="02050604050505020204" pitchFamily="18" charset="0"/>
            </a:endParaRPr>
          </a:p>
          <a:p>
            <a:pPr marL="285750" lvl="0" indent="-285750">
              <a:buFont typeface="Arial" panose="020B0604020202020204" pitchFamily="34" charset="0"/>
              <a:buChar char="•"/>
            </a:pPr>
            <a:r>
              <a:rPr lang="en-GB" dirty="0">
                <a:latin typeface="Bookman Old Style" panose="02050604050505020204" pitchFamily="18" charset="0"/>
              </a:rPr>
              <a:t>System	     : 	Pentium Dual Core.</a:t>
            </a:r>
            <a:endParaRPr lang="en-IN" dirty="0">
              <a:latin typeface="Bookman Old Style" panose="02050604050505020204" pitchFamily="18" charset="0"/>
            </a:endParaRPr>
          </a:p>
          <a:p>
            <a:pPr marL="285750" lvl="0" indent="-285750">
              <a:buFont typeface="Arial" panose="020B0604020202020204" pitchFamily="34" charset="0"/>
              <a:buChar char="•"/>
            </a:pPr>
            <a:r>
              <a:rPr lang="en-GB" dirty="0">
                <a:latin typeface="Bookman Old Style" panose="02050604050505020204" pitchFamily="18" charset="0"/>
              </a:rPr>
              <a:t>Hard Disk 	     : 	120 GB.</a:t>
            </a:r>
            <a:endParaRPr lang="en-IN" dirty="0">
              <a:latin typeface="Bookman Old Style" panose="02050604050505020204" pitchFamily="18" charset="0"/>
            </a:endParaRPr>
          </a:p>
          <a:p>
            <a:pPr marL="285750" lvl="0" indent="-285750">
              <a:buFont typeface="Arial" panose="020B0604020202020204" pitchFamily="34" charset="0"/>
              <a:buChar char="•"/>
            </a:pPr>
            <a:r>
              <a:rPr lang="en-GB" dirty="0">
                <a:latin typeface="Bookman Old Style" panose="02050604050505020204" pitchFamily="18" charset="0"/>
              </a:rPr>
              <a:t>Monitor                    : 	15’’ LED</a:t>
            </a:r>
            <a:endParaRPr lang="en-IN" dirty="0">
              <a:latin typeface="Bookman Old Style" panose="02050604050505020204" pitchFamily="18" charset="0"/>
            </a:endParaRPr>
          </a:p>
          <a:p>
            <a:pPr marL="285750" lvl="0" indent="-285750">
              <a:buFont typeface="Arial" panose="020B0604020202020204" pitchFamily="34" charset="0"/>
              <a:buChar char="•"/>
            </a:pPr>
            <a:r>
              <a:rPr lang="en-GB" dirty="0">
                <a:latin typeface="Bookman Old Style" panose="02050604050505020204" pitchFamily="18" charset="0"/>
              </a:rPr>
              <a:t>Input Devices           : 	Keyboard, Mouse</a:t>
            </a:r>
            <a:endParaRPr lang="en-IN" dirty="0">
              <a:latin typeface="Bookman Old Style" panose="02050604050505020204" pitchFamily="18" charset="0"/>
            </a:endParaRPr>
          </a:p>
          <a:p>
            <a:pPr marL="285750" lvl="0" indent="-285750">
              <a:buFont typeface="Arial" panose="020B0604020202020204" pitchFamily="34" charset="0"/>
              <a:buChar char="•"/>
            </a:pPr>
            <a:r>
              <a:rPr lang="en-GB" dirty="0">
                <a:latin typeface="Bookman Old Style" panose="02050604050505020204" pitchFamily="18" charset="0"/>
              </a:rPr>
              <a:t>Ram                         :	4 GB</a:t>
            </a:r>
          </a:p>
          <a:p>
            <a:pPr lvl="0"/>
            <a:endParaRPr lang="en-IN" dirty="0">
              <a:latin typeface="Bookman Old Style" panose="02050604050505020204" pitchFamily="18" charset="0"/>
            </a:endParaRPr>
          </a:p>
          <a:p>
            <a:r>
              <a:rPr lang="en-IN" b="1" dirty="0">
                <a:latin typeface="Bookman Old Style" panose="02050604050505020204" pitchFamily="18" charset="0"/>
              </a:rPr>
              <a:t>SOFTWARE REQUIREMENTS:</a:t>
            </a:r>
            <a:endParaRPr lang="en-IN" dirty="0">
              <a:latin typeface="Bookman Old Style" panose="02050604050505020204" pitchFamily="18" charset="0"/>
            </a:endParaRPr>
          </a:p>
          <a:p>
            <a:pPr marL="285750" lvl="0" indent="-285750">
              <a:buFont typeface="Arial" panose="020B0604020202020204" pitchFamily="34" charset="0"/>
              <a:buChar char="•"/>
            </a:pPr>
            <a:r>
              <a:rPr lang="en-IN" dirty="0">
                <a:latin typeface="Bookman Old Style" panose="02050604050505020204" pitchFamily="18" charset="0"/>
              </a:rPr>
              <a:t>Operating system      : 	Windows 10</a:t>
            </a:r>
          </a:p>
          <a:p>
            <a:pPr marL="285750" lvl="0" indent="-285750">
              <a:buFont typeface="Arial" panose="020B0604020202020204" pitchFamily="34" charset="0"/>
              <a:buChar char="•"/>
            </a:pPr>
            <a:r>
              <a:rPr lang="en-IN" dirty="0">
                <a:latin typeface="Bookman Old Style" panose="02050604050505020204" pitchFamily="18" charset="0"/>
              </a:rPr>
              <a:t>Coding Language      :	python</a:t>
            </a:r>
          </a:p>
          <a:p>
            <a:pPr marL="285750" lvl="0" indent="-285750">
              <a:buFont typeface="Arial" panose="020B0604020202020204" pitchFamily="34" charset="0"/>
              <a:buChar char="•"/>
            </a:pPr>
            <a:r>
              <a:rPr lang="en-IN" dirty="0">
                <a:latin typeface="Bookman Old Style" panose="02050604050505020204" pitchFamily="18" charset="0"/>
              </a:rPr>
              <a:t>Tool                          :	 Python</a:t>
            </a:r>
          </a:p>
          <a:p>
            <a:pPr marL="285750" lvl="0" indent="-285750">
              <a:buFont typeface="Arial" panose="020B0604020202020204" pitchFamily="34" charset="0"/>
              <a:buChar char="•"/>
            </a:pPr>
            <a:r>
              <a:rPr lang="en-IN" dirty="0">
                <a:latin typeface="Bookman Old Style" panose="02050604050505020204" pitchFamily="18" charset="0"/>
              </a:rPr>
              <a:t>Database                  :	dataset</a:t>
            </a:r>
          </a:p>
          <a:p>
            <a:pPr marL="285750" lvl="0" indent="-285750">
              <a:buFont typeface="Arial" panose="020B0604020202020204" pitchFamily="34" charset="0"/>
              <a:buChar char="•"/>
            </a:pPr>
            <a:r>
              <a:rPr lang="en-IN" dirty="0">
                <a:latin typeface="Bookman Old Style" panose="02050604050505020204" pitchFamily="18" charset="0"/>
              </a:rPr>
              <a:t>Server                       :   	Flask</a:t>
            </a:r>
          </a:p>
          <a:p>
            <a:endParaRPr lang="en-US" dirty="0"/>
          </a:p>
        </p:txBody>
      </p:sp>
    </p:spTree>
    <p:extLst>
      <p:ext uri="{BB962C8B-B14F-4D97-AF65-F5344CB8AC3E}">
        <p14:creationId xmlns:p14="http://schemas.microsoft.com/office/powerpoint/2010/main" val="21221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89403"/>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836303644"/>
              </p:ext>
            </p:extLst>
          </p:nvPr>
        </p:nvGraphicFramePr>
        <p:xfrm>
          <a:off x="1092828" y="152527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Collection</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28149" y="25146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2626DA2C-A062-3747-BB21-ED772E69FC71}"/>
              </a:ext>
            </a:extLst>
          </p:cNvPr>
          <p:cNvSpPr txBox="1"/>
          <p:nvPr/>
        </p:nvSpPr>
        <p:spPr>
          <a:xfrm>
            <a:off x="639955" y="1073945"/>
            <a:ext cx="8210939"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ookman Old Style" panose="02050604050505020204" pitchFamily="18" charset="0"/>
              </a:rPr>
              <a:t>M. M. Aung and Y. S. Chang, ``Traceability in a food supply chain: Safety and quality perspectives,'' Food Control, vol. 39, pp. 172_184, May 2014.</a:t>
            </a:r>
          </a:p>
          <a:p>
            <a:pPr marL="285750" indent="-285750">
              <a:buFont typeface="Arial" panose="020B0604020202020204" pitchFamily="34" charset="0"/>
              <a:buChar char="•"/>
            </a:pPr>
            <a:r>
              <a:rPr lang="en-IN" dirty="0">
                <a:latin typeface="Bookman Old Style" panose="02050604050505020204" pitchFamily="18" charset="0"/>
              </a:rPr>
              <a:t>T. </a:t>
            </a:r>
            <a:r>
              <a:rPr lang="en-IN" dirty="0" err="1">
                <a:latin typeface="Bookman Old Style" panose="02050604050505020204" pitchFamily="18" charset="0"/>
              </a:rPr>
              <a:t>Bosona</a:t>
            </a:r>
            <a:r>
              <a:rPr lang="en-IN" dirty="0">
                <a:latin typeface="Bookman Old Style" panose="02050604050505020204" pitchFamily="18" charset="0"/>
              </a:rPr>
              <a:t> and G. </a:t>
            </a:r>
            <a:r>
              <a:rPr lang="en-IN" dirty="0" err="1">
                <a:latin typeface="Bookman Old Style" panose="02050604050505020204" pitchFamily="18" charset="0"/>
              </a:rPr>
              <a:t>Gebresenbet</a:t>
            </a:r>
            <a:r>
              <a:rPr lang="en-IN" dirty="0">
                <a:latin typeface="Bookman Old Style" panose="02050604050505020204" pitchFamily="18" charset="0"/>
              </a:rPr>
              <a:t>, ``Food traceability as an integral part of logistics management in food and agricultural supply chain,'' Food Control, vol. 33, no. 2, pp. 32_48, 2013. </a:t>
            </a:r>
          </a:p>
          <a:p>
            <a:pPr marL="285750" indent="-285750">
              <a:buFont typeface="Arial" panose="020B0604020202020204" pitchFamily="34" charset="0"/>
              <a:buChar char="•"/>
            </a:pPr>
            <a:r>
              <a:rPr lang="en-IN" dirty="0">
                <a:latin typeface="Bookman Old Style" panose="02050604050505020204" pitchFamily="18" charset="0"/>
              </a:rPr>
              <a:t>J. Hobbs, ``Liability and traceability in agri-food supply chains,'' in Quan- </a:t>
            </a:r>
            <a:r>
              <a:rPr lang="en-IN" dirty="0" err="1">
                <a:latin typeface="Bookman Old Style" panose="02050604050505020204" pitchFamily="18" charset="0"/>
              </a:rPr>
              <a:t>tifying</a:t>
            </a:r>
            <a:r>
              <a:rPr lang="en-IN" dirty="0">
                <a:latin typeface="Bookman Old Style" panose="02050604050505020204" pitchFamily="18" charset="0"/>
              </a:rPr>
              <a:t> the Agri-Food Supply Chain. Springer, 2006, pp. 87_102. </a:t>
            </a:r>
          </a:p>
          <a:p>
            <a:pPr marL="285750" indent="-285750">
              <a:buFont typeface="Arial" panose="020B0604020202020204" pitchFamily="34" charset="0"/>
              <a:buChar char="•"/>
            </a:pPr>
            <a:r>
              <a:rPr lang="en-IN" dirty="0">
                <a:latin typeface="Bookman Old Style" panose="02050604050505020204" pitchFamily="18" charset="0"/>
              </a:rPr>
              <a:t>D. Mao, Z. Hao, F. Wang, and H. Li, ``Novel automatic food trading system using consortium blockchain,'' Arabian J. Sci. Eng., vol. 44, no. 4, pp. 3439_3455, Apr. 2018.</a:t>
            </a:r>
          </a:p>
          <a:p>
            <a:pPr marL="285750" indent="-285750">
              <a:buFont typeface="Arial" panose="020B0604020202020204" pitchFamily="34" charset="0"/>
              <a:buChar char="•"/>
            </a:pPr>
            <a:r>
              <a:rPr lang="en-IN" dirty="0">
                <a:latin typeface="Bookman Old Style" panose="02050604050505020204" pitchFamily="18" charset="0"/>
              </a:rPr>
              <a:t>L. U. </a:t>
            </a:r>
            <a:r>
              <a:rPr lang="en-IN" dirty="0" err="1">
                <a:latin typeface="Bookman Old Style" panose="02050604050505020204" pitchFamily="18" charset="0"/>
              </a:rPr>
              <a:t>Opara</a:t>
            </a:r>
            <a:r>
              <a:rPr lang="en-IN" dirty="0">
                <a:latin typeface="Bookman Old Style" panose="02050604050505020204" pitchFamily="18" charset="0"/>
              </a:rPr>
              <a:t> and F. </a:t>
            </a:r>
            <a:r>
              <a:rPr lang="en-IN" dirty="0" err="1">
                <a:latin typeface="Bookman Old Style" panose="02050604050505020204" pitchFamily="18" charset="0"/>
              </a:rPr>
              <a:t>Mazaud</a:t>
            </a:r>
            <a:r>
              <a:rPr lang="en-IN" dirty="0">
                <a:latin typeface="Bookman Old Style" panose="02050604050505020204" pitchFamily="18" charset="0"/>
              </a:rPr>
              <a:t>, ``Food traceability from _</a:t>
            </a:r>
            <a:r>
              <a:rPr lang="en-IN" dirty="0" err="1">
                <a:latin typeface="Bookman Old Style" panose="02050604050505020204" pitchFamily="18" charset="0"/>
              </a:rPr>
              <a:t>eld</a:t>
            </a:r>
            <a:r>
              <a:rPr lang="en-IN" dirty="0">
                <a:latin typeface="Bookman Old Style" panose="02050604050505020204" pitchFamily="18" charset="0"/>
              </a:rPr>
              <a:t> to plate,'' Outlook </a:t>
            </a:r>
            <a:r>
              <a:rPr lang="en-IN" dirty="0" err="1">
                <a:latin typeface="Bookman Old Style" panose="02050604050505020204" pitchFamily="18" charset="0"/>
              </a:rPr>
              <a:t>Agricult</a:t>
            </a:r>
            <a:r>
              <a:rPr lang="en-IN" dirty="0">
                <a:latin typeface="Bookman Old Style" panose="02050604050505020204" pitchFamily="18" charset="0"/>
              </a:rPr>
              <a:t>., vol. 30, no. 2, pp. 239_247, 2001. </a:t>
            </a:r>
          </a:p>
          <a:p>
            <a:pPr marL="285750" indent="-285750">
              <a:buFont typeface="Arial" panose="020B0604020202020204" pitchFamily="34" charset="0"/>
              <a:buChar char="•"/>
            </a:pPr>
            <a:r>
              <a:rPr lang="en-IN" b="1" dirty="0">
                <a:latin typeface="Bookman Old Style" panose="02050604050505020204" pitchFamily="18" charset="0"/>
              </a:rPr>
              <a:t> </a:t>
            </a:r>
            <a:r>
              <a:rPr lang="en-IN" dirty="0">
                <a:latin typeface="Bookman Old Style" panose="02050604050505020204" pitchFamily="18" charset="0"/>
              </a:rPr>
              <a:t>Li, Q., W a n g , M ., Gu , W .: Co </a:t>
            </a:r>
            <a:r>
              <a:rPr lang="en-IN" dirty="0" err="1">
                <a:latin typeface="Bookman Old Style" panose="02050604050505020204" pitchFamily="18" charset="0"/>
              </a:rPr>
              <a:t>mp</a:t>
            </a:r>
            <a:r>
              <a:rPr lang="en-IN" dirty="0">
                <a:latin typeface="Bookman Old Style" panose="02050604050505020204" pitchFamily="18" charset="0"/>
              </a:rPr>
              <a:t> u t e r Vis </a:t>
            </a:r>
            <a:r>
              <a:rPr lang="en-IN" dirty="0" err="1">
                <a:latin typeface="Bookman Old Style" panose="02050604050505020204" pitchFamily="18" charset="0"/>
              </a:rPr>
              <a:t>io</a:t>
            </a:r>
            <a:r>
              <a:rPr lang="en-IN" dirty="0">
                <a:latin typeface="Bookman Old Style" panose="02050604050505020204" pitchFamily="18" charset="0"/>
              </a:rPr>
              <a:t> n Ba s e d </a:t>
            </a:r>
            <a:r>
              <a:rPr lang="en-IN" dirty="0" err="1">
                <a:latin typeface="Bookman Old Style" panose="02050604050505020204" pitchFamily="18" charset="0"/>
              </a:rPr>
              <a:t>Systemfor</a:t>
            </a:r>
            <a:r>
              <a:rPr lang="en-IN" dirty="0">
                <a:latin typeface="Bookman Old Style" panose="02050604050505020204" pitchFamily="18" charset="0"/>
              </a:rPr>
              <a:t> Apple Surface Defect Detection. Computers and Electronics in Agriculture 36, page 215-223 . </a:t>
            </a:r>
          </a:p>
          <a:p>
            <a:br>
              <a:rPr lang="en-IN" dirty="0"/>
            </a:br>
            <a:endParaRPr lang="en-IN" sz="1200" dirty="0"/>
          </a:p>
          <a:p>
            <a:endParaRPr lang="en-IN" sz="12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42035" y="2072728"/>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60609" y="489196"/>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2757493643"/>
              </p:ext>
            </p:extLst>
          </p:nvPr>
        </p:nvGraphicFramePr>
        <p:xfrm>
          <a:off x="1060609" y="151571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178593"/>
            <a:ext cx="6117431" cy="627321"/>
          </a:xfrm>
        </p:spPr>
        <p:txBody>
          <a:bodyPr/>
          <a:lstStyle/>
          <a:p>
            <a:r>
              <a:rPr lang="en-US" sz="3600" dirty="0">
                <a:latin typeface="Bookman Old Style" panose="02050604050505020204" pitchFamily="18" charset="0"/>
              </a:rPr>
              <a:t>Introduction</a:t>
            </a:r>
          </a:p>
        </p:txBody>
      </p:sp>
      <p:sp>
        <p:nvSpPr>
          <p:cNvPr id="3" name="Date Placeholder 2"/>
          <p:cNvSpPr>
            <a:spLocks noGrp="1"/>
          </p:cNvSpPr>
          <p:nvPr>
            <p:ph type="dt" idx="10"/>
          </p:nvPr>
        </p:nvSpPr>
        <p:spPr/>
        <p:txBody>
          <a:bodyPr/>
          <a:lstStyle/>
          <a:p>
            <a:fld id="{3FD821C4-CE5C-451F-93F0-D86962B0F04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2B057DD0-D42D-5343-8ED4-88FF540D3FEE}"/>
              </a:ext>
            </a:extLst>
          </p:cNvPr>
          <p:cNvSpPr txBox="1"/>
          <p:nvPr/>
        </p:nvSpPr>
        <p:spPr>
          <a:xfrm>
            <a:off x="727789" y="918979"/>
            <a:ext cx="8164284" cy="4616648"/>
          </a:xfrm>
          <a:prstGeom prst="rect">
            <a:avLst/>
          </a:prstGeom>
          <a:noFill/>
        </p:spPr>
        <p:txBody>
          <a:bodyPr wrap="square" rtlCol="0">
            <a:spAutoFit/>
          </a:bodyPr>
          <a:lstStyle/>
          <a:p>
            <a:pPr marL="285750" indent="-285750">
              <a:buSzPct val="70000"/>
              <a:buFont typeface="Arial" panose="020B0604020202020204" pitchFamily="34" charset="0"/>
              <a:buChar char="•"/>
            </a:pPr>
            <a:r>
              <a:rPr lang="en-IN" dirty="0">
                <a:latin typeface="Bookman Old Style" panose="02050604050505020204" pitchFamily="18" charset="0"/>
              </a:rPr>
              <a:t>Blockchain technology in agriculture product supply chains offers a decentralized and transparent system for tracking the journey of products from farm to table.</a:t>
            </a:r>
          </a:p>
          <a:p>
            <a:pPr marL="285750" indent="-285750">
              <a:buSzPct val="70000"/>
              <a:buFont typeface="Arial" panose="020B0604020202020204" pitchFamily="34" charset="0"/>
              <a:buChar char="•"/>
            </a:pPr>
            <a:r>
              <a:rPr lang="en-US" dirty="0">
                <a:latin typeface="Bookman Old Style" panose="02050604050505020204" pitchFamily="18" charset="0"/>
                <a:cs typeface="Times New Roman"/>
              </a:rPr>
              <a:t>Due to globalization in various  fields, agriculture sector is calling for new techniques and innovations. One such technology is blockchain.</a:t>
            </a:r>
          </a:p>
          <a:p>
            <a:pPr marL="285750" indent="-285750">
              <a:buSzPct val="70000"/>
              <a:buFont typeface="Arial" panose="020B0604020202020204" pitchFamily="34" charset="0"/>
              <a:buChar char="•"/>
            </a:pPr>
            <a:r>
              <a:rPr lang="en-US" dirty="0">
                <a:latin typeface="Bookman Old Style" panose="02050604050505020204" pitchFamily="18" charset="0"/>
                <a:cs typeface="Times New Roman"/>
              </a:rPr>
              <a:t>Firstly, blockchain technology is an application of distributed ledger technology. It consists of associated chains that store data in units called blocks. </a:t>
            </a:r>
          </a:p>
          <a:p>
            <a:pPr marL="285750" indent="-285750">
              <a:buSzPct val="70000"/>
              <a:buFont typeface="Arial" panose="020B0604020202020204" pitchFamily="34" charset="0"/>
              <a:buChar char="•"/>
            </a:pPr>
            <a:r>
              <a:rPr lang="en-US" dirty="0">
                <a:latin typeface="Bookman Old Style" panose="02050604050505020204" pitchFamily="18" charset="0"/>
                <a:cs typeface="Times New Roman"/>
              </a:rPr>
              <a:t>A supply chain refers to the design, engineering production and distribution process of goods from suppliers to consumers.</a:t>
            </a:r>
          </a:p>
          <a:p>
            <a:pPr marL="285750" indent="-285750">
              <a:buSzPct val="70000"/>
              <a:buFont typeface="Arial" panose="020B0604020202020204" pitchFamily="34" charset="0"/>
              <a:buChar char="•"/>
            </a:pPr>
            <a:r>
              <a:rPr lang="en-US" dirty="0">
                <a:latin typeface="Bookman Old Style" panose="02050604050505020204" pitchFamily="18" charset="0"/>
                <a:cs typeface="Times New Roman"/>
              </a:rPr>
              <a:t>These supply chain are prone to error, hacking and they are over reliant on the centralized database(single point failure problem).</a:t>
            </a:r>
            <a:r>
              <a:rPr lang="en-IN" dirty="0">
                <a:latin typeface="Bookman Old Style" panose="02050604050505020204" pitchFamily="18" charset="0"/>
              </a:rPr>
              <a:t> </a:t>
            </a:r>
          </a:p>
          <a:p>
            <a:pPr marL="285750" indent="-285750">
              <a:buSzPct val="70000"/>
              <a:buFont typeface="Arial" panose="020B0604020202020204" pitchFamily="34" charset="0"/>
              <a:buChar char="•"/>
            </a:pPr>
            <a:r>
              <a:rPr lang="en-IN" dirty="0">
                <a:latin typeface="Bookman Old Style" panose="02050604050505020204" pitchFamily="18" charset="0"/>
              </a:rPr>
              <a:t>One significant application is enhancing traceability and transparency throughout the entire supply chain process. By recording every transaction and movement of products on an immutable ledger, blockchain enables complete traceability from farm to table. This transparency not only provides consumers with verifiable information about the origin and journey of their food but also allows stakeholders to track quality standards, ensuring that products meet regulatory requirements and consumer expectations. </a:t>
            </a:r>
            <a:endParaRPr lang="en-US" dirty="0">
              <a:latin typeface="Bookman Old Style" panose="02050604050505020204" pitchFamily="18" charset="0"/>
              <a:cs typeface="Times New Roman"/>
            </a:endParaRPr>
          </a:p>
          <a:p>
            <a:pPr marL="285750" indent="-285750">
              <a:buSzPct val="70000"/>
              <a:buFont typeface="Arial" panose="020B0604020202020204" pitchFamily="34" charset="0"/>
              <a:buChar char="•"/>
            </a:pPr>
            <a:endParaRPr lang="en-US" dirty="0">
              <a:latin typeface="Bookman Old Style" panose="02050604050505020204" pitchFamily="18" charset="0"/>
              <a:cs typeface="Times New Roman"/>
            </a:endParaRPr>
          </a:p>
          <a:p>
            <a:pPr marL="285750" indent="-285750">
              <a:buSzPct val="70000"/>
              <a:buFont typeface="Arial" panose="020B0604020202020204" pitchFamily="34" charset="0"/>
              <a:buChar char="•"/>
            </a:pPr>
            <a:endParaRPr lang="en-US" dirty="0">
              <a:latin typeface="Bookman Old Style" panose="02050604050505020204" pitchFamily="18" charset="0"/>
              <a:cs typeface="Times New Roman"/>
            </a:endParaRPr>
          </a:p>
          <a:p>
            <a:pPr marL="285750" indent="-285750">
              <a:buSzPct val="70000"/>
              <a:buFont typeface="Arial" panose="020B0604020202020204" pitchFamily="34" charset="0"/>
              <a:buChar char="•"/>
            </a:pPr>
            <a:endParaRPr lang="en-US" dirty="0">
              <a:latin typeface="Bookman Old Style" panose="02050604050505020204" pitchFamily="18" charset="0"/>
              <a:cs typeface="Times New Roman"/>
            </a:endParaRPr>
          </a:p>
          <a:p>
            <a:pPr marL="285750" indent="-285750">
              <a:buSzPct val="70000"/>
              <a:buFont typeface="Arial" panose="020B0604020202020204" pitchFamily="34" charset="0"/>
              <a:buChar char="•"/>
            </a:pPr>
            <a:endParaRPr lang="en-IN" dirty="0">
              <a:latin typeface="Bookman Old Style" panose="02050604050505020204" pitchFamily="18" charset="0"/>
            </a:endParaRPr>
          </a:p>
          <a:p>
            <a:pPr marL="285750" indent="-285750">
              <a:buSzPct val="70000"/>
              <a:buFont typeface="Arial" panose="020B0604020202020204" pitchFamily="34" charset="0"/>
              <a:buChar char="•"/>
            </a:pPr>
            <a:endParaRPr lang="en-US" dirty="0">
              <a:latin typeface="Bookman Old Style" panose="02050604050505020204" pitchFamily="18" charset="0"/>
            </a:endParaRP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93031" y="228601"/>
            <a:ext cx="5443538" cy="264317"/>
          </a:xfrm>
        </p:spPr>
        <p:txBody>
          <a:bodyPr/>
          <a:lstStyle/>
          <a:p>
            <a:r>
              <a:rPr lang="en-US" sz="3200" dirty="0">
                <a:latin typeface="Bookman Old Style" panose="02050604050505020204" pitchFamily="18" charset="0"/>
              </a:rPr>
              <a:t>Concept Tree</a:t>
            </a: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10" name="Picture 9">
            <a:extLst>
              <a:ext uri="{FF2B5EF4-FFF2-40B4-BE49-F238E27FC236}">
                <a16:creationId xmlns:a16="http://schemas.microsoft.com/office/drawing/2014/main" id="{36EF821E-18F9-DF64-0A44-11B8ACBE792F}"/>
              </a:ext>
            </a:extLst>
          </p:cNvPr>
          <p:cNvPicPr>
            <a:picLocks noChangeAspect="1"/>
          </p:cNvPicPr>
          <p:nvPr/>
        </p:nvPicPr>
        <p:blipFill>
          <a:blip r:embed="rId3"/>
          <a:stretch>
            <a:fillRect/>
          </a:stretch>
        </p:blipFill>
        <p:spPr>
          <a:xfrm>
            <a:off x="2031534" y="800101"/>
            <a:ext cx="4521666" cy="3850481"/>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34929" y="102336"/>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85397478"/>
              </p:ext>
            </p:extLst>
          </p:nvPr>
        </p:nvGraphicFramePr>
        <p:xfrm>
          <a:off x="772166" y="729657"/>
          <a:ext cx="7305033" cy="4084320"/>
        </p:xfrm>
        <a:graphic>
          <a:graphicData uri="http://schemas.openxmlformats.org/drawingml/2006/table">
            <a:tbl>
              <a:tblPr firstRow="1" bandRow="1">
                <a:tableStyleId>{1D3205E1-8B83-452B-8570-0B3C4014EAE2}</a:tableStyleId>
              </a:tblPr>
              <a:tblGrid>
                <a:gridCol w="1852482">
                  <a:extLst>
                    <a:ext uri="{9D8B030D-6E8A-4147-A177-3AD203B41FA5}">
                      <a16:colId xmlns:a16="http://schemas.microsoft.com/office/drawing/2014/main" val="20000"/>
                    </a:ext>
                  </a:extLst>
                </a:gridCol>
                <a:gridCol w="1817517">
                  <a:extLst>
                    <a:ext uri="{9D8B030D-6E8A-4147-A177-3AD203B41FA5}">
                      <a16:colId xmlns:a16="http://schemas.microsoft.com/office/drawing/2014/main" val="20001"/>
                    </a:ext>
                  </a:extLst>
                </a:gridCol>
                <a:gridCol w="1817517">
                  <a:extLst>
                    <a:ext uri="{9D8B030D-6E8A-4147-A177-3AD203B41FA5}">
                      <a16:colId xmlns:a16="http://schemas.microsoft.com/office/drawing/2014/main" val="20002"/>
                    </a:ext>
                  </a:extLst>
                </a:gridCol>
                <a:gridCol w="1817517">
                  <a:extLst>
                    <a:ext uri="{9D8B030D-6E8A-4147-A177-3AD203B41FA5}">
                      <a16:colId xmlns:a16="http://schemas.microsoft.com/office/drawing/2014/main" val="20003"/>
                    </a:ext>
                  </a:extLst>
                </a:gridCol>
              </a:tblGrid>
              <a:tr h="255590">
                <a:tc>
                  <a:txBody>
                    <a:bodyPr/>
                    <a:lstStyle/>
                    <a:p>
                      <a:r>
                        <a:rPr lang="en-US" sz="1200" dirty="0"/>
                        <a:t>Author(s)</a:t>
                      </a:r>
                    </a:p>
                  </a:txBody>
                  <a:tcPr/>
                </a:tc>
                <a:tc>
                  <a:txBody>
                    <a:bodyPr/>
                    <a:lstStyle/>
                    <a:p>
                      <a:r>
                        <a:rPr lang="en-US" sz="1200" dirty="0"/>
                        <a:t>Strategies</a:t>
                      </a:r>
                      <a:r>
                        <a:rPr lang="en-US" sz="1200" baseline="0" dirty="0"/>
                        <a:t> </a:t>
                      </a:r>
                      <a:endParaRPr lang="en-US" sz="1200" dirty="0"/>
                    </a:p>
                  </a:txBody>
                  <a:tcPr/>
                </a:tc>
                <a:tc>
                  <a:txBody>
                    <a:bodyPr/>
                    <a:lstStyle/>
                    <a:p>
                      <a:r>
                        <a:rPr lang="en-US" sz="1200" dirty="0"/>
                        <a:t>Advantages</a:t>
                      </a:r>
                    </a:p>
                  </a:txBody>
                  <a:tcPr/>
                </a:tc>
                <a:tc>
                  <a:txBody>
                    <a:bodyPr/>
                    <a:lstStyle/>
                    <a:p>
                      <a:r>
                        <a:rPr lang="en-US" sz="1200" dirty="0"/>
                        <a:t>Disadvantages</a:t>
                      </a:r>
                    </a:p>
                  </a:txBody>
                  <a:tcPr/>
                </a:tc>
                <a:extLst>
                  <a:ext uri="{0D108BD9-81ED-4DB2-BD59-A6C34878D82A}">
                    <a16:rowId xmlns:a16="http://schemas.microsoft.com/office/drawing/2014/main" val="10000"/>
                  </a:ext>
                </a:extLst>
              </a:tr>
              <a:tr h="795168">
                <a:tc>
                  <a:txBody>
                    <a:bodyPr/>
                    <a:lstStyle/>
                    <a:p>
                      <a:r>
                        <a:rPr lang="en-IN" sz="1200" b="0" i="0" u="none" strike="noStrike" cap="none" dirty="0">
                          <a:solidFill>
                            <a:srgbClr val="000000"/>
                          </a:solidFill>
                          <a:effectLst/>
                          <a:latin typeface="Bookman Old Style" panose="02050604050505020204" pitchFamily="18" charset="0"/>
                          <a:ea typeface="Arial"/>
                          <a:cs typeface="Arial"/>
                          <a:sym typeface="Arial"/>
                        </a:rPr>
                        <a:t>Brewin D. </a:t>
                      </a:r>
                      <a:endParaRPr lang="en-US" sz="1200" dirty="0">
                        <a:latin typeface="Bookman Old Style" panose="0205060405050502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Bookman Old Style" panose="02050604050505020204" pitchFamily="18" charset="0"/>
                          <a:ea typeface="Arial"/>
                          <a:cs typeface="Arial"/>
                          <a:sym typeface="Arial"/>
                        </a:rPr>
                        <a:t>The impact of COVID-19 on the grains and oilseeds sector. Can. J. Agric. </a:t>
                      </a:r>
                      <a:endParaRPr lang="en-US" sz="1200" dirty="0">
                        <a:latin typeface="Bookman Old Style" panose="02050604050505020204" pitchFamily="18" charset="0"/>
                      </a:endParaRPr>
                    </a:p>
                  </a:txBody>
                  <a:tcPr/>
                </a:tc>
                <a:tc>
                  <a:txBody>
                    <a:bodyPr/>
                    <a:lstStyle/>
                    <a:p>
                      <a:r>
                        <a:rPr lang="en-US" sz="1200" b="0" i="0" u="none" strike="noStrike" cap="none" dirty="0">
                          <a:solidFill>
                            <a:srgbClr val="000000"/>
                          </a:solidFill>
                          <a:effectLst/>
                          <a:latin typeface="Bookman Old Style" panose="02050604050505020204" pitchFamily="18" charset="0"/>
                          <a:ea typeface="Arial"/>
                          <a:cs typeface="Arial"/>
                          <a:sym typeface="Arial"/>
                        </a:rPr>
                        <a:t>Enhance the grains and oilseeds sector, careful consideration of the associated</a:t>
                      </a:r>
                      <a:endParaRPr lang="en-US" sz="1200" dirty="0">
                        <a:latin typeface="Bookman Old Style" panose="02050604050505020204" pitchFamily="18" charset="0"/>
                      </a:endParaRPr>
                    </a:p>
                  </a:txBody>
                  <a:tcPr/>
                </a:tc>
                <a:tc>
                  <a:txBody>
                    <a:bodyPr/>
                    <a:lstStyle/>
                    <a:p>
                      <a:r>
                        <a:rPr lang="en-IN" sz="1200" b="0" i="0" u="none" strike="noStrike" cap="none" dirty="0">
                          <a:solidFill>
                            <a:srgbClr val="000000"/>
                          </a:solidFill>
                          <a:effectLst/>
                          <a:latin typeface="Bookman Old Style" panose="02050604050505020204" pitchFamily="18" charset="0"/>
                          <a:ea typeface="Arial"/>
                          <a:cs typeface="Arial"/>
                          <a:sym typeface="Arial"/>
                        </a:rPr>
                        <a:t>crucial for successful implementation.</a:t>
                      </a:r>
                    </a:p>
                    <a:p>
                      <a:br>
                        <a:rPr lang="en-IN" sz="1400" b="0" i="0" u="none" strike="noStrike" cap="none" dirty="0">
                          <a:solidFill>
                            <a:srgbClr val="000000"/>
                          </a:solidFill>
                          <a:effectLst/>
                          <a:latin typeface="Arial"/>
                          <a:ea typeface="Arial"/>
                          <a:cs typeface="Arial"/>
                          <a:sym typeface="Arial"/>
                        </a:rPr>
                      </a:br>
                      <a:endParaRPr lang="en-US" sz="1200" dirty="0"/>
                    </a:p>
                  </a:txBody>
                  <a:tcPr/>
                </a:tc>
                <a:extLst>
                  <a:ext uri="{0D108BD9-81ED-4DB2-BD59-A6C34878D82A}">
                    <a16:rowId xmlns:a16="http://schemas.microsoft.com/office/drawing/2014/main" val="10001"/>
                  </a:ext>
                </a:extLst>
              </a:tr>
              <a:tr h="1448341">
                <a:tc>
                  <a:txBody>
                    <a:bodyPr/>
                    <a:lstStyle/>
                    <a:p>
                      <a:r>
                        <a:rPr lang="en-IN" sz="1200" b="0" i="0" u="none" strike="noStrike" cap="none" dirty="0" err="1">
                          <a:solidFill>
                            <a:srgbClr val="000000"/>
                          </a:solidFill>
                          <a:effectLst/>
                          <a:latin typeface="Bookman Old Style" panose="02050604050505020204" pitchFamily="18" charset="0"/>
                          <a:ea typeface="Arial"/>
                          <a:cs typeface="Arial"/>
                          <a:sym typeface="Arial"/>
                        </a:rPr>
                        <a:t>Chofreh</a:t>
                      </a:r>
                      <a:r>
                        <a:rPr lang="en-IN" sz="1200" b="0" i="0" u="none" strike="noStrike" cap="none" dirty="0">
                          <a:solidFill>
                            <a:srgbClr val="000000"/>
                          </a:solidFill>
                          <a:effectLst/>
                          <a:latin typeface="Bookman Old Style" panose="02050604050505020204" pitchFamily="18" charset="0"/>
                          <a:ea typeface="Arial"/>
                          <a:cs typeface="Arial"/>
                          <a:sym typeface="Arial"/>
                        </a:rPr>
                        <a:t> A.G., </a:t>
                      </a:r>
                      <a:r>
                        <a:rPr lang="en-IN" sz="1200" b="0" i="0" u="none" strike="noStrike" cap="none" dirty="0" err="1">
                          <a:solidFill>
                            <a:srgbClr val="000000"/>
                          </a:solidFill>
                          <a:effectLst/>
                          <a:latin typeface="Bookman Old Style" panose="02050604050505020204" pitchFamily="18" charset="0"/>
                          <a:ea typeface="Arial"/>
                          <a:cs typeface="Arial"/>
                          <a:sym typeface="Arial"/>
                        </a:rPr>
                        <a:t>Goni</a:t>
                      </a:r>
                      <a:r>
                        <a:rPr lang="en-IN" sz="1200" b="0" i="0" u="none" strike="noStrike" cap="none" dirty="0">
                          <a:solidFill>
                            <a:srgbClr val="000000"/>
                          </a:solidFill>
                          <a:effectLst/>
                          <a:latin typeface="Bookman Old Style" panose="02050604050505020204" pitchFamily="18" charset="0"/>
                          <a:ea typeface="Arial"/>
                          <a:cs typeface="Arial"/>
                          <a:sym typeface="Arial"/>
                        </a:rPr>
                        <a:t> F.A., </a:t>
                      </a:r>
                      <a:r>
                        <a:rPr lang="en-IN" sz="1200" b="0" i="0" u="none" strike="noStrike" cap="none" dirty="0" err="1">
                          <a:solidFill>
                            <a:srgbClr val="000000"/>
                          </a:solidFill>
                          <a:effectLst/>
                          <a:latin typeface="Bookman Old Style" panose="02050604050505020204" pitchFamily="18" charset="0"/>
                          <a:ea typeface="Arial"/>
                          <a:cs typeface="Arial"/>
                          <a:sym typeface="Arial"/>
                        </a:rPr>
                        <a:t>Jofreh</a:t>
                      </a:r>
                      <a:r>
                        <a:rPr lang="en-IN" sz="1200" b="0" i="0" u="none" strike="noStrike" cap="none" dirty="0">
                          <a:solidFill>
                            <a:srgbClr val="000000"/>
                          </a:solidFill>
                          <a:effectLst/>
                          <a:latin typeface="Bookman Old Style" panose="02050604050505020204" pitchFamily="18" charset="0"/>
                          <a:ea typeface="Arial"/>
                          <a:cs typeface="Arial"/>
                          <a:sym typeface="Arial"/>
                        </a:rPr>
                        <a:t> M.G.</a:t>
                      </a:r>
                      <a:endParaRPr lang="en-US" sz="1200" dirty="0">
                        <a:latin typeface="Bookman Old Style" panose="02050604050505020204" pitchFamily="18" charset="0"/>
                      </a:endParaRPr>
                    </a:p>
                  </a:txBody>
                  <a:tcPr/>
                </a:tc>
                <a:tc>
                  <a:txBody>
                    <a:bodyPr/>
                    <a:lstStyle/>
                    <a:p>
                      <a:r>
                        <a:rPr lang="en-IN" sz="1200" b="0" i="0" u="none" strike="noStrike" cap="none" dirty="0">
                          <a:solidFill>
                            <a:srgbClr val="000000"/>
                          </a:solidFill>
                          <a:effectLst/>
                          <a:latin typeface="Bookman Old Style" panose="02050604050505020204" pitchFamily="18" charset="0"/>
                          <a:ea typeface="Arial"/>
                          <a:cs typeface="Arial"/>
                          <a:sym typeface="Arial"/>
                        </a:rPr>
                        <a:t>Enterprise resource planning (ERP) implementation process: project management perspective. </a:t>
                      </a:r>
                      <a:endParaRPr lang="en-US" sz="1200" dirty="0">
                        <a:latin typeface="Bookman Old Style" panose="02050604050505020204" pitchFamily="18" charset="0"/>
                      </a:endParaRPr>
                    </a:p>
                  </a:txBody>
                  <a:tcPr/>
                </a:tc>
                <a:tc>
                  <a:txBody>
                    <a:bodyPr/>
                    <a:lstStyle/>
                    <a:p>
                      <a:r>
                        <a:rPr lang="en-US" sz="1200" b="0" i="0" u="none" strike="noStrike" cap="none" dirty="0">
                          <a:solidFill>
                            <a:srgbClr val="000000"/>
                          </a:solidFill>
                          <a:effectLst/>
                          <a:latin typeface="Bookman Old Style" panose="02050604050505020204" pitchFamily="18" charset="0"/>
                          <a:ea typeface="Arial"/>
                          <a:cs typeface="Arial"/>
                          <a:sym typeface="Arial"/>
                        </a:rPr>
                        <a:t>Its ability to integrate diverse business processes, ensuring data accuracy and offering enhanced efficiency through automation. </a:t>
                      </a:r>
                      <a:endParaRPr lang="en-US" sz="1200" dirty="0">
                        <a:latin typeface="Bookman Old Style" panose="02050604050505020204" pitchFamily="18" charset="0"/>
                      </a:endParaRPr>
                    </a:p>
                  </a:txBody>
                  <a:tcPr/>
                </a:tc>
                <a:tc>
                  <a:txBody>
                    <a:bodyPr/>
                    <a:lstStyle/>
                    <a:p>
                      <a:r>
                        <a:rPr lang="en-US" sz="1200" b="0" i="0" u="none" strike="noStrike" cap="none" dirty="0">
                          <a:solidFill>
                            <a:srgbClr val="000000"/>
                          </a:solidFill>
                          <a:effectLst/>
                          <a:latin typeface="Bookman Old Style" panose="02050604050505020204" pitchFamily="18" charset="0"/>
                          <a:ea typeface="Arial"/>
                          <a:cs typeface="Arial"/>
                          <a:sym typeface="Arial"/>
                        </a:rPr>
                        <a:t>substantial upfront costs, potential challenges related to system complexity and customization, employee resistance to change, and the time-consuming</a:t>
                      </a:r>
                      <a:endParaRPr lang="en-US" sz="1200" dirty="0">
                        <a:latin typeface="Bookman Old Style" panose="02050604050505020204" pitchFamily="18" charset="0"/>
                      </a:endParaRPr>
                    </a:p>
                  </a:txBody>
                  <a:tcPr/>
                </a:tc>
                <a:extLst>
                  <a:ext uri="{0D108BD9-81ED-4DB2-BD59-A6C34878D82A}">
                    <a16:rowId xmlns:a16="http://schemas.microsoft.com/office/drawing/2014/main" val="10002"/>
                  </a:ext>
                </a:extLst>
              </a:tr>
              <a:tr h="1306347">
                <a:tc>
                  <a:txBody>
                    <a:bodyPr/>
                    <a:lstStyle/>
                    <a:p>
                      <a:r>
                        <a:rPr lang="en-IN" sz="1200" b="0" i="0" u="none" strike="noStrike" cap="none" dirty="0">
                          <a:solidFill>
                            <a:srgbClr val="000000"/>
                          </a:solidFill>
                          <a:effectLst/>
                          <a:latin typeface="Bookman Old Style" panose="02050604050505020204" pitchFamily="18" charset="0"/>
                          <a:ea typeface="Arial"/>
                          <a:cs typeface="Arial"/>
                          <a:sym typeface="Arial"/>
                        </a:rPr>
                        <a:t>Events Reuters. 2018</a:t>
                      </a:r>
                      <a:endParaRPr lang="en-US" sz="1200" dirty="0">
                        <a:latin typeface="Bookman Old Style" panose="02050604050505020204" pitchFamily="18" charset="0"/>
                      </a:endParaRPr>
                    </a:p>
                  </a:txBody>
                  <a:tcPr/>
                </a:tc>
                <a:tc>
                  <a:txBody>
                    <a:bodyPr/>
                    <a:lstStyle/>
                    <a:p>
                      <a:r>
                        <a:rPr lang="en-IN" sz="1200" b="0" i="0" u="none" strike="noStrike" cap="none" dirty="0">
                          <a:solidFill>
                            <a:srgbClr val="000000"/>
                          </a:solidFill>
                          <a:effectLst/>
                          <a:latin typeface="Bookman Old Style" panose="02050604050505020204" pitchFamily="18" charset="0"/>
                          <a:ea typeface="Arial"/>
                          <a:cs typeface="Arial"/>
                          <a:sym typeface="Arial"/>
                        </a:rPr>
                        <a:t>Global blockchain market for the supply chain expected to grow at 87% CAGR until 2023</a:t>
                      </a:r>
                      <a:endParaRPr lang="en-US" sz="1200" dirty="0">
                        <a:latin typeface="Bookman Old Style" panose="02050604050505020204" pitchFamily="18" charset="0"/>
                      </a:endParaRPr>
                    </a:p>
                  </a:txBody>
                  <a:tcPr/>
                </a:tc>
                <a:tc>
                  <a:txBody>
                    <a:bodyPr/>
                    <a:lstStyle/>
                    <a:p>
                      <a:r>
                        <a:rPr lang="en-US" sz="1200" b="0" i="0" u="none" strike="noStrike" cap="none" dirty="0">
                          <a:solidFill>
                            <a:srgbClr val="000000"/>
                          </a:solidFill>
                          <a:effectLst/>
                          <a:latin typeface="Bookman Old Style" panose="02050604050505020204" pitchFamily="18" charset="0"/>
                          <a:ea typeface="Arial"/>
                          <a:cs typeface="Arial"/>
                          <a:sym typeface="Arial"/>
                        </a:rPr>
                        <a:t>It signifies a rising recognition of blockchain's potential to enhance transparency and traceability in supply chain operations.</a:t>
                      </a:r>
                      <a:endParaRPr lang="en-US" sz="1200" dirty="0">
                        <a:latin typeface="Bookman Old Style" panose="02050604050505020204" pitchFamily="18" charset="0"/>
                      </a:endParaRPr>
                    </a:p>
                  </a:txBody>
                  <a:tcPr/>
                </a:tc>
                <a:tc>
                  <a:txBody>
                    <a:bodyPr/>
                    <a:lstStyle/>
                    <a:p>
                      <a:r>
                        <a:rPr lang="en-US" sz="1200" b="0" i="0" u="none" strike="noStrike" cap="none" dirty="0">
                          <a:solidFill>
                            <a:srgbClr val="000000"/>
                          </a:solidFill>
                          <a:effectLst/>
                          <a:latin typeface="Bookman Old Style" panose="02050604050505020204" pitchFamily="18" charset="0"/>
                          <a:ea typeface="Arial"/>
                          <a:cs typeface="Arial"/>
                          <a:sym typeface="Arial"/>
                        </a:rPr>
                        <a:t>terms of skill shortages and the ability of businesses to adapt quickly to evolving blockchain technologies in the supply chain sector</a:t>
                      </a:r>
                      <a:r>
                        <a:rPr lang="en-US" sz="1400" b="0" i="0" u="none" strike="noStrike" cap="none" dirty="0">
                          <a:solidFill>
                            <a:srgbClr val="000000"/>
                          </a:solidFill>
                          <a:effectLst/>
                          <a:latin typeface="Arial"/>
                          <a:ea typeface="Arial"/>
                          <a:cs typeface="Arial"/>
                          <a:sym typeface="Arial"/>
                        </a:rPr>
                        <a:t>.</a:t>
                      </a:r>
                      <a:endParaRPr lang="en-US" sz="1200" dirty="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1/29/2024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82529" y="31697"/>
            <a:ext cx="5644991" cy="763743"/>
          </a:xfrm>
        </p:spPr>
        <p:txBody>
          <a:bodyPr/>
          <a:lstStyle/>
          <a:p>
            <a:r>
              <a:rPr lang="en-US" sz="3200" dirty="0"/>
              <a:t>Literature(cont...)</a:t>
            </a:r>
          </a:p>
        </p:txBody>
      </p:sp>
      <p:graphicFrame>
        <p:nvGraphicFramePr>
          <p:cNvPr id="3" name="Table 2"/>
          <p:cNvGraphicFramePr>
            <a:graphicFrameLocks noGrp="1"/>
          </p:cNvGraphicFramePr>
          <p:nvPr>
            <p:extLst>
              <p:ext uri="{D42A27DB-BD31-4B8C-83A1-F6EECF244321}">
                <p14:modId xmlns:p14="http://schemas.microsoft.com/office/powerpoint/2010/main" val="589784128"/>
              </p:ext>
            </p:extLst>
          </p:nvPr>
        </p:nvGraphicFramePr>
        <p:xfrm>
          <a:off x="750568" y="650683"/>
          <a:ext cx="7936232" cy="3992977"/>
        </p:xfrm>
        <a:graphic>
          <a:graphicData uri="http://schemas.openxmlformats.org/drawingml/2006/table">
            <a:tbl>
              <a:tblPr firstRow="1" bandRow="1">
                <a:tableStyleId>{1D3205E1-8B83-452B-8570-0B3C4014EAE2}</a:tableStyleId>
              </a:tblPr>
              <a:tblGrid>
                <a:gridCol w="1984058">
                  <a:extLst>
                    <a:ext uri="{9D8B030D-6E8A-4147-A177-3AD203B41FA5}">
                      <a16:colId xmlns:a16="http://schemas.microsoft.com/office/drawing/2014/main" val="20000"/>
                    </a:ext>
                  </a:extLst>
                </a:gridCol>
                <a:gridCol w="1984058">
                  <a:extLst>
                    <a:ext uri="{9D8B030D-6E8A-4147-A177-3AD203B41FA5}">
                      <a16:colId xmlns:a16="http://schemas.microsoft.com/office/drawing/2014/main" val="20001"/>
                    </a:ext>
                  </a:extLst>
                </a:gridCol>
                <a:gridCol w="1984058">
                  <a:extLst>
                    <a:ext uri="{9D8B030D-6E8A-4147-A177-3AD203B41FA5}">
                      <a16:colId xmlns:a16="http://schemas.microsoft.com/office/drawing/2014/main" val="20002"/>
                    </a:ext>
                  </a:extLst>
                </a:gridCol>
                <a:gridCol w="1984058">
                  <a:extLst>
                    <a:ext uri="{9D8B030D-6E8A-4147-A177-3AD203B41FA5}">
                      <a16:colId xmlns:a16="http://schemas.microsoft.com/office/drawing/2014/main" val="20003"/>
                    </a:ext>
                  </a:extLst>
                </a:gridCol>
              </a:tblGrid>
              <a:tr h="278861">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087556">
                <a:tc>
                  <a:txBody>
                    <a:bodyPr/>
                    <a:lstStyle/>
                    <a:p>
                      <a:r>
                        <a:rPr lang="en-IN" sz="1100" b="0" i="0" u="none" strike="noStrike" cap="none" dirty="0" err="1">
                          <a:solidFill>
                            <a:srgbClr val="000000"/>
                          </a:solidFill>
                          <a:effectLst/>
                          <a:latin typeface="Bookman Old Style" panose="02050604050505020204" pitchFamily="18" charset="0"/>
                          <a:ea typeface="Arial"/>
                          <a:cs typeface="Arial"/>
                          <a:sym typeface="Arial"/>
                        </a:rPr>
                        <a:t>Galanakis</a:t>
                      </a:r>
                      <a:r>
                        <a:rPr lang="en-IN" sz="1100" b="0" i="0" u="none" strike="noStrike" cap="none" dirty="0">
                          <a:solidFill>
                            <a:srgbClr val="000000"/>
                          </a:solidFill>
                          <a:effectLst/>
                          <a:latin typeface="Bookman Old Style" panose="02050604050505020204" pitchFamily="18" charset="0"/>
                          <a:ea typeface="Arial"/>
                          <a:cs typeface="Arial"/>
                          <a:sym typeface="Arial"/>
                        </a:rPr>
                        <a:t> C.M.</a:t>
                      </a:r>
                      <a:endParaRPr lang="en-US" sz="1100" dirty="0">
                        <a:latin typeface="Bookman Old Style" panose="02050604050505020204" pitchFamily="18" charset="0"/>
                      </a:endParaRPr>
                    </a:p>
                  </a:txBody>
                  <a:tcPr/>
                </a:tc>
                <a:tc>
                  <a:txBody>
                    <a:bodyPr/>
                    <a:lstStyle/>
                    <a:p>
                      <a:r>
                        <a:rPr lang="en-IN" sz="1100" b="0" i="0" u="none" strike="noStrike" cap="none" dirty="0">
                          <a:solidFill>
                            <a:srgbClr val="000000"/>
                          </a:solidFill>
                          <a:effectLst/>
                          <a:latin typeface="Bookman Old Style" panose="02050604050505020204" pitchFamily="18" charset="0"/>
                          <a:ea typeface="Arial"/>
                          <a:cs typeface="Arial"/>
                          <a:sym typeface="Arial"/>
                        </a:rPr>
                        <a:t>The food systems in the era of the coronavirus (COVID-19) pandemic crisis.</a:t>
                      </a:r>
                      <a:endParaRPr lang="en-US" sz="1100" dirty="0">
                        <a:latin typeface="Bookman Old Style" panose="02050604050505020204" pitchFamily="18" charset="0"/>
                      </a:endParaRPr>
                    </a:p>
                  </a:txBody>
                  <a:tcPr/>
                </a:tc>
                <a:tc>
                  <a:txBody>
                    <a:bodyPr/>
                    <a:lstStyle/>
                    <a:p>
                      <a:r>
                        <a:rPr lang="en-US" sz="1100" b="0" i="0" u="none" strike="noStrike" cap="none" dirty="0">
                          <a:solidFill>
                            <a:srgbClr val="000000"/>
                          </a:solidFill>
                          <a:effectLst/>
                          <a:latin typeface="Bookman Old Style" panose="02050604050505020204" pitchFamily="18" charset="0"/>
                          <a:ea typeface="Arial"/>
                          <a:cs typeface="Arial"/>
                          <a:sym typeface="Arial"/>
                        </a:rPr>
                        <a:t>Embracing technological solutions for distribution and supply chain management,</a:t>
                      </a:r>
                      <a:endParaRPr lang="en-US" sz="1100" dirty="0">
                        <a:latin typeface="Bookman Old Style" panose="02050604050505020204" pitchFamily="18" charset="0"/>
                      </a:endParaRPr>
                    </a:p>
                  </a:txBody>
                  <a:tcPr/>
                </a:tc>
                <a:tc>
                  <a:txBody>
                    <a:bodyPr/>
                    <a:lstStyle/>
                    <a:p>
                      <a:r>
                        <a:rPr lang="en-US" sz="1100" b="0" i="0" u="none" strike="noStrike" cap="none" dirty="0">
                          <a:solidFill>
                            <a:srgbClr val="000000"/>
                          </a:solidFill>
                          <a:effectLst/>
                          <a:latin typeface="Bookman Old Style" panose="02050604050505020204" pitchFamily="18" charset="0"/>
                          <a:ea typeface="Arial"/>
                          <a:cs typeface="Arial"/>
                          <a:sym typeface="Arial"/>
                        </a:rPr>
                        <a:t>challenges may arise, such as disruptions in global supply chains, impacting the availability of certain food products.</a:t>
                      </a:r>
                      <a:endParaRPr lang="en-US" sz="1100" dirty="0">
                        <a:latin typeface="Bookman Old Style" panose="02050604050505020204" pitchFamily="18" charset="0"/>
                      </a:endParaRPr>
                    </a:p>
                  </a:txBody>
                  <a:tcPr/>
                </a:tc>
                <a:extLst>
                  <a:ext uri="{0D108BD9-81ED-4DB2-BD59-A6C34878D82A}">
                    <a16:rowId xmlns:a16="http://schemas.microsoft.com/office/drawing/2014/main" val="10001"/>
                  </a:ext>
                </a:extLst>
              </a:tr>
              <a:tr h="1589505">
                <a:tc>
                  <a:txBody>
                    <a:bodyPr/>
                    <a:lstStyle/>
                    <a:p>
                      <a:r>
                        <a:rPr lang="en-IN" sz="1100" b="0" i="0" u="none" strike="noStrike" cap="none" dirty="0">
                          <a:solidFill>
                            <a:srgbClr val="000000"/>
                          </a:solidFill>
                          <a:effectLst/>
                          <a:latin typeface="Bookman Old Style" panose="02050604050505020204" pitchFamily="18" charset="0"/>
                          <a:ea typeface="Arial"/>
                          <a:cs typeface="Arial"/>
                          <a:sym typeface="Arial"/>
                        </a:rPr>
                        <a:t>Jumia.2020</a:t>
                      </a:r>
                      <a:endParaRPr lang="en-US" sz="1100" dirty="0">
                        <a:latin typeface="Bookman Old Style" panose="02050604050505020204" pitchFamily="18" charset="0"/>
                      </a:endParaRPr>
                    </a:p>
                  </a:txBody>
                  <a:tcPr/>
                </a:tc>
                <a:tc>
                  <a:txBody>
                    <a:bodyPr/>
                    <a:lstStyle/>
                    <a:p>
                      <a:r>
                        <a:rPr lang="en-IN" sz="1100" b="0" i="0" u="none" strike="noStrike" cap="none" dirty="0">
                          <a:solidFill>
                            <a:srgbClr val="000000"/>
                          </a:solidFill>
                          <a:effectLst/>
                          <a:latin typeface="Bookman Old Style" panose="02050604050505020204" pitchFamily="18" charset="0"/>
                          <a:ea typeface="Arial"/>
                          <a:cs typeface="Arial"/>
                          <a:sym typeface="Arial"/>
                        </a:rPr>
                        <a:t>UNDP, JUMIA Uganda partner to link market vendors with consumers</a:t>
                      </a:r>
                      <a:endParaRPr lang="en-US" sz="1100" dirty="0">
                        <a:latin typeface="Bookman Old Style" panose="02050604050505020204" pitchFamily="18" charset="0"/>
                      </a:endParaRPr>
                    </a:p>
                  </a:txBody>
                  <a:tcPr/>
                </a:tc>
                <a:tc>
                  <a:txBody>
                    <a:bodyPr/>
                    <a:lstStyle/>
                    <a:p>
                      <a:r>
                        <a:rPr lang="en-US" sz="1100" b="0" i="0" u="none" strike="noStrike" cap="none" dirty="0">
                          <a:solidFill>
                            <a:srgbClr val="000000"/>
                          </a:solidFill>
                          <a:effectLst/>
                          <a:latin typeface="Bookman Old Style" panose="02050604050505020204" pitchFamily="18" charset="0"/>
                          <a:ea typeface="Arial"/>
                          <a:cs typeface="Arial"/>
                          <a:sym typeface="Arial"/>
                        </a:rPr>
                        <a:t>This partnership may enhance market access, increase sales opportunities for local vendors</a:t>
                      </a:r>
                      <a:endParaRPr lang="en-US" sz="1100" dirty="0">
                        <a:latin typeface="Bookman Old Style" panose="02050604050505020204" pitchFamily="18" charset="0"/>
                      </a:endParaRPr>
                    </a:p>
                  </a:txBody>
                  <a:tcPr/>
                </a:tc>
                <a:tc>
                  <a:txBody>
                    <a:bodyPr/>
                    <a:lstStyle/>
                    <a:p>
                      <a:r>
                        <a:rPr lang="en-US" sz="1100" b="0" i="0" u="none" strike="noStrike" cap="none" dirty="0">
                          <a:solidFill>
                            <a:srgbClr val="000000"/>
                          </a:solidFill>
                          <a:effectLst/>
                          <a:latin typeface="Bookman Old Style" panose="02050604050505020204" pitchFamily="18" charset="0"/>
                          <a:ea typeface="Arial"/>
                          <a:cs typeface="Arial"/>
                          <a:sym typeface="Arial"/>
                        </a:rPr>
                        <a:t>potential exclusion of vendors who lack access to digital platforms or face technological barriers. Issues related to logistics, such as delivery infrastructure and transportation,</a:t>
                      </a:r>
                      <a:endParaRPr lang="en-US" sz="1100" dirty="0">
                        <a:latin typeface="Bookman Old Style" panose="02050604050505020204" pitchFamily="18" charset="0"/>
                      </a:endParaRPr>
                    </a:p>
                  </a:txBody>
                  <a:tcPr/>
                </a:tc>
                <a:extLst>
                  <a:ext uri="{0D108BD9-81ED-4DB2-BD59-A6C34878D82A}">
                    <a16:rowId xmlns:a16="http://schemas.microsoft.com/office/drawing/2014/main" val="10002"/>
                  </a:ext>
                </a:extLst>
              </a:tr>
              <a:tr h="1011116">
                <a:tc>
                  <a:txBody>
                    <a:bodyPr/>
                    <a:lstStyle/>
                    <a:p>
                      <a:r>
                        <a:rPr lang="en-IN" sz="1100" b="0" i="0" u="none" strike="noStrike" cap="none" dirty="0">
                          <a:solidFill>
                            <a:srgbClr val="000000"/>
                          </a:solidFill>
                          <a:effectLst/>
                          <a:latin typeface="Bookman Old Style" panose="02050604050505020204" pitchFamily="18" charset="0"/>
                          <a:ea typeface="Arial"/>
                          <a:cs typeface="Arial"/>
                          <a:sym typeface="Arial"/>
                        </a:rPr>
                        <a:t>Kalla A., </a:t>
                      </a:r>
                      <a:r>
                        <a:rPr lang="en-IN" sz="1100" b="0" i="0" u="none" strike="noStrike" cap="none" dirty="0" err="1">
                          <a:solidFill>
                            <a:srgbClr val="000000"/>
                          </a:solidFill>
                          <a:effectLst/>
                          <a:latin typeface="Bookman Old Style" panose="02050604050505020204" pitchFamily="18" charset="0"/>
                          <a:ea typeface="Arial"/>
                          <a:cs typeface="Arial"/>
                          <a:sym typeface="Arial"/>
                        </a:rPr>
                        <a:t>Hewa</a:t>
                      </a:r>
                      <a:r>
                        <a:rPr lang="en-IN" sz="1100" b="0" i="0" u="none" strike="noStrike" cap="none" dirty="0">
                          <a:solidFill>
                            <a:srgbClr val="000000"/>
                          </a:solidFill>
                          <a:effectLst/>
                          <a:latin typeface="Bookman Old Style" panose="02050604050505020204" pitchFamily="18" charset="0"/>
                          <a:ea typeface="Arial"/>
                          <a:cs typeface="Arial"/>
                          <a:sym typeface="Arial"/>
                        </a:rPr>
                        <a:t> T., Mishra R.A., </a:t>
                      </a:r>
                      <a:r>
                        <a:rPr lang="en-IN" sz="1100" b="0" i="0" u="none" strike="noStrike" cap="none" dirty="0" err="1">
                          <a:solidFill>
                            <a:srgbClr val="000000"/>
                          </a:solidFill>
                          <a:effectLst/>
                          <a:latin typeface="Bookman Old Style" panose="02050604050505020204" pitchFamily="18" charset="0"/>
                          <a:ea typeface="Arial"/>
                          <a:cs typeface="Arial"/>
                          <a:sym typeface="Arial"/>
                        </a:rPr>
                        <a:t>Ylianttila</a:t>
                      </a:r>
                      <a:r>
                        <a:rPr lang="en-IN" sz="1100" b="0" i="0" u="none" strike="noStrike" cap="none" dirty="0">
                          <a:solidFill>
                            <a:srgbClr val="000000"/>
                          </a:solidFill>
                          <a:effectLst/>
                          <a:latin typeface="Bookman Old Style" panose="02050604050505020204" pitchFamily="18" charset="0"/>
                          <a:ea typeface="Arial"/>
                          <a:cs typeface="Arial"/>
                          <a:sym typeface="Arial"/>
                        </a:rPr>
                        <a:t> M., Liyanage M</a:t>
                      </a:r>
                      <a:endParaRPr lang="en-US" sz="1100" dirty="0">
                        <a:latin typeface="Bookman Old Style" panose="02050604050505020204" pitchFamily="18" charset="0"/>
                      </a:endParaRPr>
                    </a:p>
                  </a:txBody>
                  <a:tcPr/>
                </a:tc>
                <a:tc>
                  <a:txBody>
                    <a:bodyPr/>
                    <a:lstStyle/>
                    <a:p>
                      <a:r>
                        <a:rPr lang="en-IN" sz="1100" b="0" i="0" u="none" strike="noStrike" cap="none" dirty="0">
                          <a:solidFill>
                            <a:srgbClr val="000000"/>
                          </a:solidFill>
                          <a:effectLst/>
                          <a:latin typeface="Bookman Old Style" panose="02050604050505020204" pitchFamily="18" charset="0"/>
                          <a:ea typeface="Arial"/>
                          <a:cs typeface="Arial"/>
                          <a:sym typeface="Arial"/>
                        </a:rPr>
                        <a:t>The role of blockchain to fight against COVID-19.</a:t>
                      </a:r>
                      <a:endParaRPr lang="en-US" sz="1100" dirty="0">
                        <a:latin typeface="Bookman Old Style" panose="02050604050505020204" pitchFamily="18" charset="0"/>
                      </a:endParaRPr>
                    </a:p>
                  </a:txBody>
                  <a:tcPr/>
                </a:tc>
                <a:tc>
                  <a:txBody>
                    <a:bodyPr/>
                    <a:lstStyle/>
                    <a:p>
                      <a:r>
                        <a:rPr lang="en-US" sz="1100" b="0" i="0" u="none" strike="noStrike" cap="none" dirty="0">
                          <a:solidFill>
                            <a:srgbClr val="000000"/>
                          </a:solidFill>
                          <a:effectLst/>
                          <a:latin typeface="Bookman Old Style" panose="02050604050505020204" pitchFamily="18" charset="0"/>
                          <a:ea typeface="Arial"/>
                          <a:cs typeface="Arial"/>
                          <a:sym typeface="Arial"/>
                        </a:rPr>
                        <a:t>enhanced transparency in tracking the distribution and administration of vaccines and medical supplies.</a:t>
                      </a:r>
                      <a:endParaRPr lang="en-US" sz="1100" dirty="0">
                        <a:latin typeface="Bookman Old Style" panose="02050604050505020204" pitchFamily="18" charset="0"/>
                      </a:endParaRPr>
                    </a:p>
                  </a:txBody>
                  <a:tcPr/>
                </a:tc>
                <a:tc>
                  <a:txBody>
                    <a:bodyPr/>
                    <a:lstStyle/>
                    <a:p>
                      <a:r>
                        <a:rPr lang="en-US" sz="1100" b="0" i="0" u="none" strike="noStrike" cap="none" dirty="0">
                          <a:solidFill>
                            <a:srgbClr val="000000"/>
                          </a:solidFill>
                          <a:effectLst/>
                          <a:latin typeface="Bookman Old Style" panose="02050604050505020204" pitchFamily="18" charset="0"/>
                          <a:ea typeface="Arial"/>
                          <a:cs typeface="Arial"/>
                          <a:sym typeface="Arial"/>
                        </a:rPr>
                        <a:t>the need for standardized protocols, potential regulatory hurdles, and concerns about data privacy.</a:t>
                      </a:r>
                      <a:endParaRPr lang="en-US" sz="1100" dirty="0">
                        <a:latin typeface="Bookman Old Style" panose="02050604050505020204" pitchFamily="18" charset="0"/>
                      </a:endParaRPr>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1/29/2024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43026" y="1057275"/>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3" name="Date Placeholder 2"/>
          <p:cNvSpPr>
            <a:spLocks noGrp="1"/>
          </p:cNvSpPr>
          <p:nvPr>
            <p:ph type="dt" idx="10"/>
          </p:nvPr>
        </p:nvSpPr>
        <p:spPr/>
        <p:txBody>
          <a:bodyPr/>
          <a:lstStyle/>
          <a:p>
            <a:fld id="{BAE47AFA-FA96-457D-956D-C46D009EE3B5}"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BC17388D-4C74-F240-8AC1-8E20D83C48DB}"/>
              </a:ext>
            </a:extLst>
          </p:cNvPr>
          <p:cNvSpPr txBox="1"/>
          <p:nvPr/>
        </p:nvSpPr>
        <p:spPr>
          <a:xfrm>
            <a:off x="773330" y="1949634"/>
            <a:ext cx="8106351" cy="2031325"/>
          </a:xfrm>
          <a:prstGeom prst="rect">
            <a:avLst/>
          </a:prstGeom>
          <a:noFill/>
        </p:spPr>
        <p:txBody>
          <a:bodyPr wrap="square" rtlCol="0">
            <a:spAutoFit/>
          </a:bodyPr>
          <a:lstStyle/>
          <a:p>
            <a:br>
              <a:rPr lang="en-US" dirty="0">
                <a:latin typeface="Bookman Old Style" panose="02050604050505020204" pitchFamily="18" charset="0"/>
              </a:rPr>
            </a:br>
            <a:r>
              <a:rPr lang="en-US" b="0" i="0" dirty="0">
                <a:solidFill>
                  <a:srgbClr val="374151"/>
                </a:solidFill>
                <a:effectLst/>
                <a:latin typeface="Bookman Old Style" panose="02050604050505020204" pitchFamily="18" charset="0"/>
              </a:rPr>
              <a:t>Existing agriculture supply chains face challenges such as limited traceability, delayed transactions, and trust issues. Integrating blockchain technology can enhance efficiency by establishing a transparent and decentralized ledger. This solution ensures real-time tracking, reduces delays, minimizes fraud, and fosters trust among participants, thereby optimizing the agricultural product supply chain.</a:t>
            </a:r>
            <a:endParaRPr lang="en-US" dirty="0">
              <a:latin typeface="Bookman Old Style" panose="02050604050505020204" pitchFamily="18" charset="0"/>
              <a:cs typeface="Times New Roman"/>
            </a:endParaRPr>
          </a:p>
          <a:p>
            <a:pPr marL="285750" indent="-285750">
              <a:buSzPct val="70000"/>
              <a:buFont typeface="Arial" panose="020B0604020202020204" pitchFamily="34" charset="0"/>
              <a:buChar char="•"/>
            </a:pPr>
            <a:endParaRPr lang="en-IN" dirty="0">
              <a:latin typeface="Bookman Old Style" panose="02050604050505020204" pitchFamily="18"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cs typeface="Times New Roman"/>
            </a:endParaRPr>
          </a:p>
          <a:p>
            <a:endParaRPr lang="en-US" dirty="0"/>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0144" y="70143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623331" y="1595101"/>
            <a:ext cx="8192055" cy="2893100"/>
          </a:xfrm>
          <a:prstGeom prst="rect">
            <a:avLst/>
          </a:prstGeom>
          <a:noFill/>
        </p:spPr>
        <p:txBody>
          <a:bodyPr wrap="square" rtlCol="0">
            <a:spAutoFit/>
          </a:bodyPr>
          <a:lstStyle/>
          <a:p>
            <a:pPr algn="just"/>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All existing techniques were using centralized server (single main server) to store data and if this server hack by malicious users then they can easily alter data on that servers and user’s may get wrong or fake data and there is no proper software to detect that alteration and to overcome from this problem Blockchain technology has been introduced. </a:t>
            </a:r>
          </a:p>
          <a:p>
            <a:pPr algn="just"/>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Blockchain support decentralized (data stores at multiple nodes) storage and each node will store data as block of transaction by associating each block with hash code and whenever new data arrive for storage then all nodes will verify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of existing blocks and if all nodes contains same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then data will be consider as secured and unaltered and then new block will be added. </a:t>
            </a:r>
          </a:p>
          <a:p>
            <a:pPr algn="just"/>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If any node report incorrect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then that node consider as attacked and then collect data from genuine nodes. Above verification of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is consider as PROOF OF WORK.</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1090431" y="1091489"/>
            <a:ext cx="6963138" cy="341627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Noto Sans Symbols"/>
              <a:buNone/>
            </a:pP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propose work we are using IOT networks and this IOT network consists of following operations</a:t>
            </a: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IN"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Generate Network: </a:t>
            </a: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this module IOT network will get setup</a:t>
            </a: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IN"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Cluster Head Selection: </a:t>
            </a: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all IOT networks exchange there available battery power and then check which IOT covering more number of nodes and can reached to base station with less energy consumption then that node will be elected as cluster head.</a:t>
            </a:r>
            <a:b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2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3</a:t>
            </a:r>
            <a: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Collect Data: </a:t>
            </a: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this module IOT will collect/sense food data from agriculture farm.</a:t>
            </a: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2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4</a:t>
            </a:r>
            <a: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 Transmission Routing Phase: </a:t>
            </a: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this module IOT will find shortest path to reached cluster head and then transfer data to selected cluster head. CH will send data to base station. Base station will collect data and then store in Blockchain node. Blockchain store each data as block of transaction and will generate </a:t>
            </a:r>
            <a:r>
              <a:rPr lang="en-IN" sz="12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for verification</a:t>
            </a: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5. </a:t>
            </a:r>
            <a:r>
              <a:rPr lang="en-IN"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View Blockchain Data: </a:t>
            </a: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various users such as consumer, farmers, distributors and many more users may use this module to retrieve data from Blockchain and view it.</a:t>
            </a: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this project they have used IOT sensors and agriculture field but we don’t have any sensors so we built this concept as simulation.</a:t>
            </a:r>
            <a:endParaRPr sz="12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22088" y="283252"/>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1/29/2024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2167561" y="587496"/>
            <a:ext cx="4000500" cy="500063"/>
          </a:xfrm>
        </p:spPr>
        <p:txBody>
          <a:bodyPr/>
          <a:lstStyle/>
          <a:p>
            <a:r>
              <a:rPr lang="en-US" sz="2000" dirty="0">
                <a:latin typeface="Bookman Old Style" panose="02050604050505020204" pitchFamily="18" charset="0"/>
              </a:rPr>
              <a:t>Proposed Method Illustration</a:t>
            </a:r>
            <a:br>
              <a:rPr lang="en-US" sz="2000" dirty="0">
                <a:latin typeface="Bookman Old Style" panose="02050604050505020204" pitchFamily="18" charset="0"/>
              </a:rPr>
            </a:br>
            <a:br>
              <a:rPr lang="en-US" sz="2000" dirty="0">
                <a:latin typeface="Bookman Old Style" panose="02050604050505020204" pitchFamily="18" charset="0"/>
              </a:rPr>
            </a:br>
            <a:br>
              <a:rPr lang="en-US" sz="2000" dirty="0">
                <a:latin typeface="Bookman Old Style" panose="02050604050505020204" pitchFamily="18" charset="0"/>
              </a:rPr>
            </a:br>
            <a:endParaRPr lang="en-US" sz="20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7A0EC524-C57B-19B8-94CF-1BEA79763BF7}"/>
              </a:ext>
            </a:extLst>
          </p:cNvPr>
          <p:cNvPicPr>
            <a:picLocks noChangeAspect="1"/>
          </p:cNvPicPr>
          <p:nvPr/>
        </p:nvPicPr>
        <p:blipFill>
          <a:blip r:embed="rId3"/>
          <a:stretch>
            <a:fillRect/>
          </a:stretch>
        </p:blipFill>
        <p:spPr>
          <a:xfrm>
            <a:off x="2528454" y="603674"/>
            <a:ext cx="3380183" cy="4163590"/>
          </a:xfrm>
          <a:prstGeom prst="rect">
            <a:avLst/>
          </a:prstGeom>
        </p:spPr>
      </p:pic>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TotalTime>
  <Words>1549</Words>
  <Application>Microsoft Office PowerPoint</Application>
  <PresentationFormat>On-screen Show (16:9)</PresentationFormat>
  <Paragraphs>167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Trebuchet MS</vt:lpstr>
      <vt:lpstr>Calibri</vt:lpstr>
      <vt:lpstr>Bookman Old Style</vt:lpstr>
      <vt:lpstr>Noto Sans Symbols</vt:lpstr>
      <vt:lpstr>1_Office Theme</vt:lpstr>
      <vt:lpstr>A Seminar on Block Chain Technology In Agriculture Product Supply Chain</vt:lpstr>
      <vt:lpstr>Introduction</vt:lpstr>
      <vt:lpstr>Concept Tree</vt:lpstr>
      <vt:lpstr>Literature </vt:lpstr>
      <vt:lpstr>Literature(cont...)</vt:lpstr>
      <vt:lpstr>Problem Statement</vt:lpstr>
      <vt:lpstr>Problem Illustration</vt:lpstr>
      <vt:lpstr>Proposed Method</vt:lpstr>
      <vt:lpstr>Proposed Method Illustration   </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Sujeeth Kumar</cp:lastModifiedBy>
  <cp:revision>28</cp:revision>
  <dcterms:modified xsi:type="dcterms:W3CDTF">2024-01-29T13:04:38Z</dcterms:modified>
</cp:coreProperties>
</file>