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sldIdLst>
    <p:sldId id="257" r:id="rId2"/>
    <p:sldId id="265" r:id="rId3"/>
    <p:sldId id="258" r:id="rId4"/>
    <p:sldId id="266" r:id="rId5"/>
    <p:sldId id="302" r:id="rId6"/>
    <p:sldId id="303" r:id="rId7"/>
    <p:sldId id="277" r:id="rId8"/>
    <p:sldId id="262" r:id="rId9"/>
    <p:sldId id="299" r:id="rId10"/>
    <p:sldId id="278" r:id="rId11"/>
    <p:sldId id="301" r:id="rId12"/>
    <p:sldId id="285" r:id="rId13"/>
    <p:sldId id="286" r:id="rId14"/>
    <p:sldId id="287" r:id="rId15"/>
    <p:sldId id="288" r:id="rId16"/>
    <p:sldId id="280" r:id="rId17"/>
    <p:sldId id="281" r:id="rId18"/>
    <p:sldId id="282" r:id="rId19"/>
    <p:sldId id="289" r:id="rId20"/>
    <p:sldId id="290" r:id="rId21"/>
    <p:sldId id="291" r:id="rId22"/>
    <p:sldId id="292" r:id="rId23"/>
    <p:sldId id="293" r:id="rId24"/>
    <p:sldId id="294" r:id="rId25"/>
    <p:sldId id="295" r:id="rId26"/>
    <p:sldId id="296" r:id="rId27"/>
    <p:sldId id="297" r:id="rId28"/>
    <p:sldId id="298" r:id="rId29"/>
    <p:sldId id="283" r:id="rId30"/>
    <p:sldId id="300" r:id="rId31"/>
    <p:sldId id="26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B599C2-E71F-4CE1-8133-E42D3A96AF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9C4A94C-1F7A-4B38-921C-EF7890251A9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6CA2E12-54C1-404F-92F0-812B6EDCDF5E}" type="datetimeFigureOut">
              <a:rPr lang="en-US"/>
              <a:pPr>
                <a:defRPr/>
              </a:pPr>
              <a:t>1/28/2024</a:t>
            </a:fld>
            <a:endParaRPr lang="en-US"/>
          </a:p>
        </p:txBody>
      </p:sp>
      <p:sp>
        <p:nvSpPr>
          <p:cNvPr id="4" name="Slide Image Placeholder 3">
            <a:extLst>
              <a:ext uri="{FF2B5EF4-FFF2-40B4-BE49-F238E27FC236}">
                <a16:creationId xmlns:a16="http://schemas.microsoft.com/office/drawing/2014/main" id="{928B3A97-384C-42B6-B9AD-207BF4BC52B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5C13DBE-1013-4CC9-B9F0-7F9ACC3218D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453AF68-8AA8-4716-8F1D-0729DDDDE82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6F1DA52-9DD2-4BA6-8A7C-925FB64884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D4991F8-E223-4AEB-BB2E-0663DF118B7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754504-0E77-4C1F-AA94-C535C0E94C7D}"/>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A1F802B9-8A95-4673-ADA1-0361D64C67FC}"/>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3BFFA88-497E-4F3F-B491-18BBFD6982AD}"/>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BF1D563-0683-48CF-B9AE-E96670457D01}"/>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B2F1B107-44D7-4F5D-ADA5-631CFA0BD50F}"/>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268EC9D9-5EEA-4251-B0EC-15DC11DA272B}"/>
              </a:ext>
            </a:extLst>
          </p:cNvPr>
          <p:cNvSpPr>
            <a:spLocks noGrp="1"/>
          </p:cNvSpPr>
          <p:nvPr>
            <p:ph type="dt" sz="half" idx="10"/>
          </p:nvPr>
        </p:nvSpPr>
        <p:spPr/>
        <p:txBody>
          <a:bodyPr/>
          <a:lstStyle>
            <a:lvl1pPr>
              <a:defRPr/>
            </a:lvl1pPr>
          </a:lstStyle>
          <a:p>
            <a:pPr>
              <a:defRPr/>
            </a:pPr>
            <a:fld id="{6DCD0AC6-8770-4E07-8532-EA027AFD748B}" type="datetime3">
              <a:rPr lang="en-US"/>
              <a:pPr>
                <a:defRPr/>
              </a:pPr>
              <a:t>28 January 2024</a:t>
            </a:fld>
            <a:endParaRPr lang="en-US"/>
          </a:p>
        </p:txBody>
      </p:sp>
      <p:sp>
        <p:nvSpPr>
          <p:cNvPr id="12" name="Footer Placeholder 16">
            <a:extLst>
              <a:ext uri="{FF2B5EF4-FFF2-40B4-BE49-F238E27FC236}">
                <a16:creationId xmlns:a16="http://schemas.microsoft.com/office/drawing/2014/main" id="{974C8884-1721-4126-ABC2-63762F51C550}"/>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id="{CC625CF6-8321-4777-83DA-24687699C841}"/>
              </a:ext>
            </a:extLst>
          </p:cNvPr>
          <p:cNvSpPr>
            <a:spLocks noGrp="1"/>
          </p:cNvSpPr>
          <p:nvPr>
            <p:ph type="sldNum" sz="quarter" idx="12"/>
          </p:nvPr>
        </p:nvSpPr>
        <p:spPr/>
        <p:txBody>
          <a:bodyPr/>
          <a:lstStyle>
            <a:lvl1pPr>
              <a:defRPr/>
            </a:lvl1pPr>
          </a:lstStyle>
          <a:p>
            <a:fld id="{3ED9CD4D-BC2D-413A-ABFE-DE469BF9C6EF}" type="slidenum">
              <a:rPr lang="en-US" altLang="en-US"/>
              <a:pPr/>
              <a:t>‹#›</a:t>
            </a:fld>
            <a:endParaRPr lang="en-US" altLang="en-US"/>
          </a:p>
        </p:txBody>
      </p:sp>
    </p:spTree>
    <p:extLst>
      <p:ext uri="{BB962C8B-B14F-4D97-AF65-F5344CB8AC3E}">
        <p14:creationId xmlns:p14="http://schemas.microsoft.com/office/powerpoint/2010/main" val="2904170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8B52176-9C40-4C73-A625-471AE8354B96}"/>
              </a:ext>
            </a:extLst>
          </p:cNvPr>
          <p:cNvSpPr>
            <a:spLocks noGrp="1"/>
          </p:cNvSpPr>
          <p:nvPr>
            <p:ph type="dt" sz="half" idx="10"/>
          </p:nvPr>
        </p:nvSpPr>
        <p:spPr/>
        <p:txBody>
          <a:bodyPr/>
          <a:lstStyle>
            <a:lvl1pPr>
              <a:defRPr/>
            </a:lvl1pPr>
          </a:lstStyle>
          <a:p>
            <a:pPr>
              <a:defRPr/>
            </a:pPr>
            <a:fld id="{98AB3A7C-0DDD-4301-93D9-A5E1A5FEB703}" type="datetime3">
              <a:rPr lang="en-US"/>
              <a:pPr>
                <a:defRPr/>
              </a:pPr>
              <a:t>28 January 2024</a:t>
            </a:fld>
            <a:endParaRPr lang="en-US"/>
          </a:p>
        </p:txBody>
      </p:sp>
      <p:sp>
        <p:nvSpPr>
          <p:cNvPr id="5" name="Footer Placeholder 2">
            <a:extLst>
              <a:ext uri="{FF2B5EF4-FFF2-40B4-BE49-F238E27FC236}">
                <a16:creationId xmlns:a16="http://schemas.microsoft.com/office/drawing/2014/main" id="{A1C390DF-B573-4DB7-83A6-66366F9A21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7863E49-F8E4-48A8-B2FC-EA1E7300B7E3}"/>
              </a:ext>
            </a:extLst>
          </p:cNvPr>
          <p:cNvSpPr>
            <a:spLocks noGrp="1"/>
          </p:cNvSpPr>
          <p:nvPr>
            <p:ph type="sldNum" sz="quarter" idx="12"/>
          </p:nvPr>
        </p:nvSpPr>
        <p:spPr/>
        <p:txBody>
          <a:bodyPr/>
          <a:lstStyle>
            <a:lvl1pPr>
              <a:defRPr/>
            </a:lvl1pPr>
          </a:lstStyle>
          <a:p>
            <a:fld id="{43A2BBE7-DA0C-4548-9F31-656BB980D649}" type="slidenum">
              <a:rPr lang="en-US" altLang="en-US"/>
              <a:pPr/>
              <a:t>‹#›</a:t>
            </a:fld>
            <a:endParaRPr lang="en-US" altLang="en-US"/>
          </a:p>
        </p:txBody>
      </p:sp>
    </p:spTree>
    <p:extLst>
      <p:ext uri="{BB962C8B-B14F-4D97-AF65-F5344CB8AC3E}">
        <p14:creationId xmlns:p14="http://schemas.microsoft.com/office/powerpoint/2010/main" val="17136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93EB953D-0099-47CB-B02E-334CA4DA7A87}"/>
              </a:ext>
            </a:extLst>
          </p:cNvPr>
          <p:cNvSpPr>
            <a:spLocks noGrp="1"/>
          </p:cNvSpPr>
          <p:nvPr>
            <p:ph type="dt" sz="half" idx="10"/>
          </p:nvPr>
        </p:nvSpPr>
        <p:spPr/>
        <p:txBody>
          <a:bodyPr/>
          <a:lstStyle>
            <a:lvl1pPr>
              <a:defRPr/>
            </a:lvl1pPr>
          </a:lstStyle>
          <a:p>
            <a:pPr>
              <a:defRPr/>
            </a:pPr>
            <a:fld id="{3A490492-E3DE-46AD-9893-DD39093220EE}" type="datetime3">
              <a:rPr lang="en-US"/>
              <a:pPr>
                <a:defRPr/>
              </a:pPr>
              <a:t>28 January 2024</a:t>
            </a:fld>
            <a:endParaRPr lang="en-US"/>
          </a:p>
        </p:txBody>
      </p:sp>
      <p:sp>
        <p:nvSpPr>
          <p:cNvPr id="5" name="Footer Placeholder 2">
            <a:extLst>
              <a:ext uri="{FF2B5EF4-FFF2-40B4-BE49-F238E27FC236}">
                <a16:creationId xmlns:a16="http://schemas.microsoft.com/office/drawing/2014/main" id="{AC6D172F-001A-440E-B3DC-9FDE6FDF3F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91B644B-98FD-4E27-89B4-0497F2D54A03}"/>
              </a:ext>
            </a:extLst>
          </p:cNvPr>
          <p:cNvSpPr>
            <a:spLocks noGrp="1"/>
          </p:cNvSpPr>
          <p:nvPr>
            <p:ph type="sldNum" sz="quarter" idx="12"/>
          </p:nvPr>
        </p:nvSpPr>
        <p:spPr/>
        <p:txBody>
          <a:bodyPr/>
          <a:lstStyle>
            <a:lvl1pPr>
              <a:defRPr/>
            </a:lvl1pPr>
          </a:lstStyle>
          <a:p>
            <a:fld id="{1D9D2F53-CA42-48AC-BFC8-302188696EA7}" type="slidenum">
              <a:rPr lang="en-US" altLang="en-US"/>
              <a:pPr/>
              <a:t>‹#›</a:t>
            </a:fld>
            <a:endParaRPr lang="en-US" altLang="en-US"/>
          </a:p>
        </p:txBody>
      </p:sp>
    </p:spTree>
    <p:extLst>
      <p:ext uri="{BB962C8B-B14F-4D97-AF65-F5344CB8AC3E}">
        <p14:creationId xmlns:p14="http://schemas.microsoft.com/office/powerpoint/2010/main" val="424472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85E3B2C-5DDB-4413-A1ED-36BEAB8F3637}"/>
              </a:ext>
            </a:extLst>
          </p:cNvPr>
          <p:cNvSpPr>
            <a:spLocks noGrp="1"/>
          </p:cNvSpPr>
          <p:nvPr>
            <p:ph type="dt" sz="half" idx="10"/>
          </p:nvPr>
        </p:nvSpPr>
        <p:spPr/>
        <p:txBody>
          <a:bodyPr/>
          <a:lstStyle>
            <a:lvl1pPr>
              <a:defRPr/>
            </a:lvl1pPr>
          </a:lstStyle>
          <a:p>
            <a:pPr>
              <a:defRPr/>
            </a:pPr>
            <a:fld id="{996F68FD-24F7-401C-94D7-5EC23AE933E6}" type="datetime3">
              <a:rPr lang="en-US"/>
              <a:pPr>
                <a:defRPr/>
              </a:pPr>
              <a:t>28 January 2024</a:t>
            </a:fld>
            <a:endParaRPr lang="en-US"/>
          </a:p>
        </p:txBody>
      </p:sp>
      <p:sp>
        <p:nvSpPr>
          <p:cNvPr id="5" name="Footer Placeholder 2">
            <a:extLst>
              <a:ext uri="{FF2B5EF4-FFF2-40B4-BE49-F238E27FC236}">
                <a16:creationId xmlns:a16="http://schemas.microsoft.com/office/drawing/2014/main" id="{95999E6A-AD9B-43FA-9A04-D35CBA88A89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3ADB1254-9D38-4CDB-BF88-882826BD4D1D}"/>
              </a:ext>
            </a:extLst>
          </p:cNvPr>
          <p:cNvSpPr>
            <a:spLocks noGrp="1"/>
          </p:cNvSpPr>
          <p:nvPr>
            <p:ph type="sldNum" sz="quarter" idx="12"/>
          </p:nvPr>
        </p:nvSpPr>
        <p:spPr/>
        <p:txBody>
          <a:bodyPr/>
          <a:lstStyle>
            <a:lvl1pPr>
              <a:defRPr/>
            </a:lvl1pPr>
          </a:lstStyle>
          <a:p>
            <a:fld id="{41CC93FA-CFF5-4435-B8D9-667185E216C8}" type="slidenum">
              <a:rPr lang="en-US" altLang="en-US"/>
              <a:pPr/>
              <a:t>‹#›</a:t>
            </a:fld>
            <a:endParaRPr lang="en-US" altLang="en-US"/>
          </a:p>
        </p:txBody>
      </p:sp>
    </p:spTree>
    <p:extLst>
      <p:ext uri="{BB962C8B-B14F-4D97-AF65-F5344CB8AC3E}">
        <p14:creationId xmlns:p14="http://schemas.microsoft.com/office/powerpoint/2010/main" val="249838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8450-DF73-48F3-9456-AE816E42A8B2}"/>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E43EB320-756D-4F25-9231-5A7AFD58FB40}"/>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D0F343F1-2667-4968-A6F4-8A163DC6A828}"/>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0472F72-99B8-45DE-ABA1-9047F8D3F095}"/>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8BB1D50-E7C2-417E-8300-97EB3F3FE86E}"/>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8A7E4488-0A82-4F99-B8A7-EF97CBF5235C}"/>
              </a:ext>
            </a:extLst>
          </p:cNvPr>
          <p:cNvSpPr>
            <a:spLocks noGrp="1"/>
          </p:cNvSpPr>
          <p:nvPr>
            <p:ph type="dt" sz="half" idx="10"/>
          </p:nvPr>
        </p:nvSpPr>
        <p:spPr/>
        <p:txBody>
          <a:bodyPr/>
          <a:lstStyle>
            <a:lvl1pPr>
              <a:defRPr/>
            </a:lvl1pPr>
          </a:lstStyle>
          <a:p>
            <a:pPr>
              <a:defRPr/>
            </a:pPr>
            <a:fld id="{5B171E71-BB53-492B-8D0A-EF74833D71D9}" type="datetime3">
              <a:rPr lang="en-US"/>
              <a:pPr>
                <a:defRPr/>
              </a:pPr>
              <a:t>28 January 2024</a:t>
            </a:fld>
            <a:endParaRPr lang="en-US"/>
          </a:p>
        </p:txBody>
      </p:sp>
      <p:sp>
        <p:nvSpPr>
          <p:cNvPr id="10" name="Footer Placeholder 4">
            <a:extLst>
              <a:ext uri="{FF2B5EF4-FFF2-40B4-BE49-F238E27FC236}">
                <a16:creationId xmlns:a16="http://schemas.microsoft.com/office/drawing/2014/main" id="{BDACFA66-A989-4C0E-A62F-251FE2221419}"/>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F8AA0D0A-AB9D-4B3D-81C4-38405BDBFA9A}"/>
              </a:ext>
            </a:extLst>
          </p:cNvPr>
          <p:cNvSpPr>
            <a:spLocks noGrp="1"/>
          </p:cNvSpPr>
          <p:nvPr>
            <p:ph type="sldNum" sz="quarter" idx="12"/>
          </p:nvPr>
        </p:nvSpPr>
        <p:spPr>
          <a:xfrm>
            <a:off x="146050" y="6208713"/>
            <a:ext cx="457200" cy="457200"/>
          </a:xfrm>
        </p:spPr>
        <p:txBody>
          <a:bodyPr/>
          <a:lstStyle>
            <a:lvl1pPr>
              <a:defRPr/>
            </a:lvl1pPr>
          </a:lstStyle>
          <a:p>
            <a:fld id="{80ADF547-BBC1-43C0-B1FE-BA50AA7F5F0E}" type="slidenum">
              <a:rPr lang="en-US" altLang="en-US"/>
              <a:pPr/>
              <a:t>‹#›</a:t>
            </a:fld>
            <a:endParaRPr lang="en-US" altLang="en-US"/>
          </a:p>
        </p:txBody>
      </p:sp>
    </p:spTree>
    <p:extLst>
      <p:ext uri="{BB962C8B-B14F-4D97-AF65-F5344CB8AC3E}">
        <p14:creationId xmlns:p14="http://schemas.microsoft.com/office/powerpoint/2010/main" val="12606509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78CF8DF5-AF1D-4A9B-BC68-1C7ACB5688F0}"/>
              </a:ext>
            </a:extLst>
          </p:cNvPr>
          <p:cNvSpPr>
            <a:spLocks noGrp="1"/>
          </p:cNvSpPr>
          <p:nvPr>
            <p:ph type="dt" sz="half" idx="10"/>
          </p:nvPr>
        </p:nvSpPr>
        <p:spPr/>
        <p:txBody>
          <a:bodyPr/>
          <a:lstStyle>
            <a:lvl1pPr>
              <a:defRPr/>
            </a:lvl1pPr>
          </a:lstStyle>
          <a:p>
            <a:pPr>
              <a:defRPr/>
            </a:pPr>
            <a:fld id="{E2FFD8A0-A722-4281-B4A7-AEA303F43FFF}" type="datetime3">
              <a:rPr lang="en-US"/>
              <a:pPr>
                <a:defRPr/>
              </a:pPr>
              <a:t>28 January 2024</a:t>
            </a:fld>
            <a:endParaRPr lang="en-US"/>
          </a:p>
        </p:txBody>
      </p:sp>
      <p:sp>
        <p:nvSpPr>
          <p:cNvPr id="6" name="Footer Placeholder 2">
            <a:extLst>
              <a:ext uri="{FF2B5EF4-FFF2-40B4-BE49-F238E27FC236}">
                <a16:creationId xmlns:a16="http://schemas.microsoft.com/office/drawing/2014/main" id="{8154A6B8-36D1-407A-8561-E191AFF203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E3B0E346-85B9-4E54-92DE-144FE22E3655}"/>
              </a:ext>
            </a:extLst>
          </p:cNvPr>
          <p:cNvSpPr>
            <a:spLocks noGrp="1"/>
          </p:cNvSpPr>
          <p:nvPr>
            <p:ph type="sldNum" sz="quarter" idx="12"/>
          </p:nvPr>
        </p:nvSpPr>
        <p:spPr/>
        <p:txBody>
          <a:bodyPr/>
          <a:lstStyle>
            <a:lvl1pPr>
              <a:defRPr/>
            </a:lvl1pPr>
          </a:lstStyle>
          <a:p>
            <a:fld id="{E4E9DD3E-52AE-43C0-894A-430803C29B6B}" type="slidenum">
              <a:rPr lang="en-US" altLang="en-US"/>
              <a:pPr/>
              <a:t>‹#›</a:t>
            </a:fld>
            <a:endParaRPr lang="en-US" altLang="en-US"/>
          </a:p>
        </p:txBody>
      </p:sp>
    </p:spTree>
    <p:extLst>
      <p:ext uri="{BB962C8B-B14F-4D97-AF65-F5344CB8AC3E}">
        <p14:creationId xmlns:p14="http://schemas.microsoft.com/office/powerpoint/2010/main" val="60892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71D085D7-8137-4D4F-B4D1-28D11211FA00}"/>
              </a:ext>
            </a:extLst>
          </p:cNvPr>
          <p:cNvSpPr>
            <a:spLocks noGrp="1"/>
          </p:cNvSpPr>
          <p:nvPr>
            <p:ph type="dt" sz="half" idx="10"/>
          </p:nvPr>
        </p:nvSpPr>
        <p:spPr/>
        <p:txBody>
          <a:bodyPr/>
          <a:lstStyle>
            <a:lvl1pPr>
              <a:defRPr/>
            </a:lvl1pPr>
          </a:lstStyle>
          <a:p>
            <a:pPr>
              <a:defRPr/>
            </a:pPr>
            <a:fld id="{713B5CF2-0967-4350-960E-03B2E61BEB88}" type="datetime3">
              <a:rPr lang="en-US"/>
              <a:pPr>
                <a:defRPr/>
              </a:pPr>
              <a:t>28 January 2024</a:t>
            </a:fld>
            <a:endParaRPr lang="en-US"/>
          </a:p>
        </p:txBody>
      </p:sp>
      <p:sp>
        <p:nvSpPr>
          <p:cNvPr id="8" name="Footer Placeholder 2">
            <a:extLst>
              <a:ext uri="{FF2B5EF4-FFF2-40B4-BE49-F238E27FC236}">
                <a16:creationId xmlns:a16="http://schemas.microsoft.com/office/drawing/2014/main" id="{A6570911-129B-4FEF-9B3E-1E58ED6A140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6A4ACDB6-8CA1-4A3D-AF54-C105DAEAB2E1}"/>
              </a:ext>
            </a:extLst>
          </p:cNvPr>
          <p:cNvSpPr>
            <a:spLocks noGrp="1"/>
          </p:cNvSpPr>
          <p:nvPr>
            <p:ph type="sldNum" sz="quarter" idx="12"/>
          </p:nvPr>
        </p:nvSpPr>
        <p:spPr/>
        <p:txBody>
          <a:bodyPr/>
          <a:lstStyle>
            <a:lvl1pPr>
              <a:defRPr/>
            </a:lvl1pPr>
          </a:lstStyle>
          <a:p>
            <a:fld id="{80E7A529-3981-4BC4-AB73-F2E01C713468}" type="slidenum">
              <a:rPr lang="en-US" altLang="en-US"/>
              <a:pPr/>
              <a:t>‹#›</a:t>
            </a:fld>
            <a:endParaRPr lang="en-US" altLang="en-US"/>
          </a:p>
        </p:txBody>
      </p:sp>
    </p:spTree>
    <p:extLst>
      <p:ext uri="{BB962C8B-B14F-4D97-AF65-F5344CB8AC3E}">
        <p14:creationId xmlns:p14="http://schemas.microsoft.com/office/powerpoint/2010/main" val="169942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6CFA30E1-8B86-4E54-81D0-D96F572A49AB}"/>
              </a:ext>
            </a:extLst>
          </p:cNvPr>
          <p:cNvSpPr>
            <a:spLocks noGrp="1"/>
          </p:cNvSpPr>
          <p:nvPr>
            <p:ph type="dt" sz="half" idx="10"/>
          </p:nvPr>
        </p:nvSpPr>
        <p:spPr/>
        <p:txBody>
          <a:bodyPr/>
          <a:lstStyle>
            <a:lvl1pPr>
              <a:defRPr/>
            </a:lvl1pPr>
          </a:lstStyle>
          <a:p>
            <a:pPr>
              <a:defRPr/>
            </a:pPr>
            <a:fld id="{C2A03B3C-636A-4670-9764-ABEAD5F99EF4}" type="datetime3">
              <a:rPr lang="en-US"/>
              <a:pPr>
                <a:defRPr/>
              </a:pPr>
              <a:t>28 January 2024</a:t>
            </a:fld>
            <a:endParaRPr lang="en-US"/>
          </a:p>
        </p:txBody>
      </p:sp>
      <p:sp>
        <p:nvSpPr>
          <p:cNvPr id="4" name="Footer Placeholder 2">
            <a:extLst>
              <a:ext uri="{FF2B5EF4-FFF2-40B4-BE49-F238E27FC236}">
                <a16:creationId xmlns:a16="http://schemas.microsoft.com/office/drawing/2014/main" id="{EF1C4247-E040-4F8E-B926-44AD23F2E4D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C2ECFFC2-D734-4242-A779-1CA9E6F6D168}"/>
              </a:ext>
            </a:extLst>
          </p:cNvPr>
          <p:cNvSpPr>
            <a:spLocks noGrp="1"/>
          </p:cNvSpPr>
          <p:nvPr>
            <p:ph type="sldNum" sz="quarter" idx="12"/>
          </p:nvPr>
        </p:nvSpPr>
        <p:spPr/>
        <p:txBody>
          <a:bodyPr/>
          <a:lstStyle>
            <a:lvl1pPr>
              <a:defRPr/>
            </a:lvl1pPr>
          </a:lstStyle>
          <a:p>
            <a:fld id="{38B81AAC-2F5A-4A05-A9E7-2ECF80368546}" type="slidenum">
              <a:rPr lang="en-US" altLang="en-US"/>
              <a:pPr/>
              <a:t>‹#›</a:t>
            </a:fld>
            <a:endParaRPr lang="en-US" altLang="en-US"/>
          </a:p>
        </p:txBody>
      </p:sp>
    </p:spTree>
    <p:extLst>
      <p:ext uri="{BB962C8B-B14F-4D97-AF65-F5344CB8AC3E}">
        <p14:creationId xmlns:p14="http://schemas.microsoft.com/office/powerpoint/2010/main" val="146032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6C17189C-B79A-4282-9E3C-88A208F410D7}"/>
              </a:ext>
            </a:extLst>
          </p:cNvPr>
          <p:cNvSpPr>
            <a:spLocks noGrp="1"/>
          </p:cNvSpPr>
          <p:nvPr>
            <p:ph type="dt" sz="half" idx="10"/>
          </p:nvPr>
        </p:nvSpPr>
        <p:spPr/>
        <p:txBody>
          <a:bodyPr/>
          <a:lstStyle>
            <a:lvl1pPr>
              <a:defRPr/>
            </a:lvl1pPr>
          </a:lstStyle>
          <a:p>
            <a:pPr>
              <a:defRPr/>
            </a:pPr>
            <a:fld id="{9AC7C064-6701-4C01-AADA-D68AEBECFB72}" type="datetime3">
              <a:rPr lang="en-US"/>
              <a:pPr>
                <a:defRPr/>
              </a:pPr>
              <a:t>28 January 2024</a:t>
            </a:fld>
            <a:endParaRPr lang="en-US"/>
          </a:p>
        </p:txBody>
      </p:sp>
      <p:sp>
        <p:nvSpPr>
          <p:cNvPr id="3" name="Footer Placeholder 2">
            <a:extLst>
              <a:ext uri="{FF2B5EF4-FFF2-40B4-BE49-F238E27FC236}">
                <a16:creationId xmlns:a16="http://schemas.microsoft.com/office/drawing/2014/main" id="{EFD46008-FA9E-437C-987F-8A2EBF39686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6049C449-0EA3-497F-A37D-4725FE5D9745}"/>
              </a:ext>
            </a:extLst>
          </p:cNvPr>
          <p:cNvSpPr>
            <a:spLocks noGrp="1"/>
          </p:cNvSpPr>
          <p:nvPr>
            <p:ph type="sldNum" sz="quarter" idx="12"/>
          </p:nvPr>
        </p:nvSpPr>
        <p:spPr/>
        <p:txBody>
          <a:bodyPr/>
          <a:lstStyle>
            <a:lvl1pPr>
              <a:defRPr/>
            </a:lvl1pPr>
          </a:lstStyle>
          <a:p>
            <a:fld id="{AE8C7964-B0A3-4284-AC5D-C6F38422F226}" type="slidenum">
              <a:rPr lang="en-US" altLang="en-US"/>
              <a:pPr/>
              <a:t>‹#›</a:t>
            </a:fld>
            <a:endParaRPr lang="en-US" altLang="en-US"/>
          </a:p>
        </p:txBody>
      </p:sp>
    </p:spTree>
    <p:extLst>
      <p:ext uri="{BB962C8B-B14F-4D97-AF65-F5344CB8AC3E}">
        <p14:creationId xmlns:p14="http://schemas.microsoft.com/office/powerpoint/2010/main" val="422583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63B8A9-52C2-4E2F-900F-F94C97B976DA}"/>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id="{8CF5F4CF-6B85-4A6B-ADFE-FA2D341DE42B}"/>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EF7BA574-A8E9-496A-B36D-0B68B154FBAB}"/>
              </a:ext>
            </a:extLst>
          </p:cNvPr>
          <p:cNvSpPr>
            <a:spLocks noGrp="1"/>
          </p:cNvSpPr>
          <p:nvPr>
            <p:ph type="dt" sz="half" idx="10"/>
          </p:nvPr>
        </p:nvSpPr>
        <p:spPr/>
        <p:txBody>
          <a:bodyPr/>
          <a:lstStyle>
            <a:lvl1pPr>
              <a:defRPr/>
            </a:lvl1pPr>
          </a:lstStyle>
          <a:p>
            <a:pPr>
              <a:defRPr/>
            </a:pPr>
            <a:fld id="{4A3B2AD4-00C2-496F-85F6-3EBDDB11503F}" type="datetime3">
              <a:rPr lang="en-US"/>
              <a:pPr>
                <a:defRPr/>
              </a:pPr>
              <a:t>28 January 2024</a:t>
            </a:fld>
            <a:endParaRPr lang="en-US"/>
          </a:p>
        </p:txBody>
      </p:sp>
      <p:sp>
        <p:nvSpPr>
          <p:cNvPr id="8" name="Footer Placeholder 5">
            <a:extLst>
              <a:ext uri="{FF2B5EF4-FFF2-40B4-BE49-F238E27FC236}">
                <a16:creationId xmlns:a16="http://schemas.microsoft.com/office/drawing/2014/main" id="{E35B2388-8974-4929-BCC1-D44F56AB84C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1FAA48AB-BCB1-4AF4-8894-A201D67E998C}"/>
              </a:ext>
            </a:extLst>
          </p:cNvPr>
          <p:cNvSpPr>
            <a:spLocks noGrp="1"/>
          </p:cNvSpPr>
          <p:nvPr>
            <p:ph type="sldNum" sz="quarter" idx="12"/>
          </p:nvPr>
        </p:nvSpPr>
        <p:spPr/>
        <p:txBody>
          <a:bodyPr/>
          <a:lstStyle>
            <a:lvl1pPr>
              <a:defRPr/>
            </a:lvl1pPr>
          </a:lstStyle>
          <a:p>
            <a:fld id="{255814FB-599E-4C23-8FC8-F8736823E7D3}" type="slidenum">
              <a:rPr lang="en-US" altLang="en-US"/>
              <a:pPr/>
              <a:t>‹#›</a:t>
            </a:fld>
            <a:endParaRPr lang="en-US" altLang="en-US"/>
          </a:p>
        </p:txBody>
      </p:sp>
    </p:spTree>
    <p:extLst>
      <p:ext uri="{BB962C8B-B14F-4D97-AF65-F5344CB8AC3E}">
        <p14:creationId xmlns:p14="http://schemas.microsoft.com/office/powerpoint/2010/main" val="276875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B3891B-0156-4153-8C1A-D1CA4ECEF1A0}"/>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18D268B-275E-4ED5-AA81-C166DC16421D}"/>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0FE6113-1D9C-4B86-85C7-0282DEFEB5D3}"/>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a:extLst>
              <a:ext uri="{FF2B5EF4-FFF2-40B4-BE49-F238E27FC236}">
                <a16:creationId xmlns:a16="http://schemas.microsoft.com/office/drawing/2014/main" id="{04DA6DA5-A1C3-4C76-8520-0496A8AC9099}"/>
              </a:ext>
            </a:extLst>
          </p:cNvPr>
          <p:cNvSpPr>
            <a:spLocks noGrp="1"/>
          </p:cNvSpPr>
          <p:nvPr>
            <p:ph type="dt" sz="half" idx="10"/>
          </p:nvPr>
        </p:nvSpPr>
        <p:spPr/>
        <p:txBody>
          <a:bodyPr/>
          <a:lstStyle>
            <a:lvl1pPr>
              <a:defRPr/>
            </a:lvl1pPr>
          </a:lstStyle>
          <a:p>
            <a:pPr>
              <a:defRPr/>
            </a:pPr>
            <a:fld id="{AE2ECF81-027C-459C-ACDD-5CD41D82B7D1}" type="datetime3">
              <a:rPr lang="en-US"/>
              <a:pPr>
                <a:defRPr/>
              </a:pPr>
              <a:t>28 January 2024</a:t>
            </a:fld>
            <a:endParaRPr lang="en-US"/>
          </a:p>
        </p:txBody>
      </p:sp>
      <p:sp>
        <p:nvSpPr>
          <p:cNvPr id="9" name="Footer Placeholder 5">
            <a:extLst>
              <a:ext uri="{FF2B5EF4-FFF2-40B4-BE49-F238E27FC236}">
                <a16:creationId xmlns:a16="http://schemas.microsoft.com/office/drawing/2014/main" id="{053BF856-552A-460B-B955-649E8F5E7BE4}"/>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B47103BF-7F4C-46DA-A75A-27483461ADD7}"/>
              </a:ext>
            </a:extLst>
          </p:cNvPr>
          <p:cNvSpPr>
            <a:spLocks noGrp="1"/>
          </p:cNvSpPr>
          <p:nvPr>
            <p:ph type="sldNum" sz="quarter" idx="12"/>
          </p:nvPr>
        </p:nvSpPr>
        <p:spPr>
          <a:xfrm>
            <a:off x="146050" y="6208713"/>
            <a:ext cx="457200" cy="457200"/>
          </a:xfrm>
        </p:spPr>
        <p:txBody>
          <a:bodyPr/>
          <a:lstStyle>
            <a:lvl1pPr>
              <a:defRPr/>
            </a:lvl1pPr>
          </a:lstStyle>
          <a:p>
            <a:fld id="{0C545270-DF2A-4125-872B-821E03E88115}" type="slidenum">
              <a:rPr lang="en-US" altLang="en-US"/>
              <a:pPr/>
              <a:t>‹#›</a:t>
            </a:fld>
            <a:endParaRPr lang="en-US" altLang="en-US"/>
          </a:p>
        </p:txBody>
      </p:sp>
    </p:spTree>
    <p:extLst>
      <p:ext uri="{BB962C8B-B14F-4D97-AF65-F5344CB8AC3E}">
        <p14:creationId xmlns:p14="http://schemas.microsoft.com/office/powerpoint/2010/main" val="27346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A9ED90-0607-45D8-AD90-7DDCD4FF1A36}"/>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id="{BB495608-8E86-4EAA-B100-12586E093A43}"/>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Title Placeholder 21">
            <a:extLst>
              <a:ext uri="{FF2B5EF4-FFF2-40B4-BE49-F238E27FC236}">
                <a16:creationId xmlns:a16="http://schemas.microsoft.com/office/drawing/2014/main" id="{6C3CE223-B2EC-4C83-A357-997BFAFF8E9B}"/>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9039DF6C-1A7B-4DC8-9642-0B8761359975}"/>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4BF95F2A-C092-4146-BBD2-C6ACFE3D5505}"/>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5C283910-A405-469D-BA2A-49C3E96F07BC}" type="datetime3">
              <a:rPr lang="en-US"/>
              <a:pPr>
                <a:defRPr/>
              </a:pPr>
              <a:t>28 January 2024</a:t>
            </a:fld>
            <a:endParaRPr lang="en-US"/>
          </a:p>
        </p:txBody>
      </p:sp>
      <p:sp>
        <p:nvSpPr>
          <p:cNvPr id="3" name="Footer Placeholder 2">
            <a:extLst>
              <a:ext uri="{FF2B5EF4-FFF2-40B4-BE49-F238E27FC236}">
                <a16:creationId xmlns:a16="http://schemas.microsoft.com/office/drawing/2014/main" id="{CEFA8185-22A9-4807-B45B-BEA095215CF2}"/>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a:extLst>
              <a:ext uri="{FF2B5EF4-FFF2-40B4-BE49-F238E27FC236}">
                <a16:creationId xmlns:a16="http://schemas.microsoft.com/office/drawing/2014/main" id="{6C250BC9-C6AF-4658-8BDC-07366B52795A}"/>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fld id="{49A87659-5F16-45DB-8A72-DA9BCC367BE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1" r:id="rId1"/>
    <p:sldLayoutId id="2147483934" r:id="rId2"/>
    <p:sldLayoutId id="2147483942" r:id="rId3"/>
    <p:sldLayoutId id="2147483935" r:id="rId4"/>
    <p:sldLayoutId id="2147483936" r:id="rId5"/>
    <p:sldLayoutId id="2147483937" r:id="rId6"/>
    <p:sldLayoutId id="2147483938" r:id="rId7"/>
    <p:sldLayoutId id="2147483943" r:id="rId8"/>
    <p:sldLayoutId id="2147483944" r:id="rId9"/>
    <p:sldLayoutId id="2147483939" r:id="rId10"/>
    <p:sldLayoutId id="2147483940" r:id="rId11"/>
  </p:sldLayoutIdLst>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hindawi.com/journals/wcmc/2021/5580179/fig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hindawi.com/journals/wcmc/2021/5580179/fig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hindawi.com/journals/wcmc/2021/5580179/fig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hindawi.com/journals/wcmc/2021/5580179/fig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hindawi.com/journals/wcmc/2021/5580179/#eq1"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hindawi.com/journals/wcmc/2021/5580179/fig1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ubtitle 2">
            <a:extLst>
              <a:ext uri="{FF2B5EF4-FFF2-40B4-BE49-F238E27FC236}">
                <a16:creationId xmlns:a16="http://schemas.microsoft.com/office/drawing/2014/main" id="{229965FD-DAEB-40FE-938F-74ACE6320296}"/>
              </a:ext>
            </a:extLst>
          </p:cNvPr>
          <p:cNvSpPr>
            <a:spLocks noGrp="1"/>
          </p:cNvSpPr>
          <p:nvPr>
            <p:ph type="subTitle" idx="1"/>
          </p:nvPr>
        </p:nvSpPr>
        <p:spPr>
          <a:xfrm>
            <a:off x="0" y="1371600"/>
            <a:ext cx="8839200" cy="5181600"/>
          </a:xfrm>
        </p:spPr>
        <p:txBody>
          <a:bodyPr>
            <a:normAutofit fontScale="94643"/>
          </a:bodyPr>
          <a:lstStyle/>
          <a:p>
            <a:pPr eaLnBrk="1" fontAlgn="auto" hangingPunct="1">
              <a:spcBef>
                <a:spcPts val="580"/>
              </a:spcBef>
              <a:spcAft>
                <a:spcPts val="0"/>
              </a:spcAft>
              <a:buFont typeface="Wingdings 2"/>
              <a:buNone/>
              <a:defRPr/>
            </a:pPr>
            <a:endParaRPr lang="en-IN" sz="3200" b="1" dirty="0">
              <a:solidFill>
                <a:schemeClr val="tx1"/>
              </a:solidFill>
              <a:latin typeface="Arial" pitchFamily="34" charset="0"/>
              <a:cs typeface="Arial" pitchFamily="34" charset="0"/>
            </a:endParaRPr>
          </a:p>
          <a:p>
            <a:pPr eaLnBrk="1" fontAlgn="auto" hangingPunct="1">
              <a:spcBef>
                <a:spcPts val="580"/>
              </a:spcBef>
              <a:spcAft>
                <a:spcPts val="0"/>
              </a:spcAft>
              <a:defRPr/>
            </a:pPr>
            <a:r>
              <a:rPr lang="en-IN" sz="1400" b="1">
                <a:solidFill>
                  <a:schemeClr val="tx1"/>
                </a:solidFill>
                <a:latin typeface="Times New Roman"/>
                <a:cs typeface="Arial"/>
              </a:rPr>
              <a:t>  </a:t>
            </a:r>
            <a:r>
              <a:rPr lang="en-IN" sz="2100" b="1">
                <a:solidFill>
                  <a:schemeClr val="tx1"/>
                </a:solidFill>
                <a:latin typeface="Times New Roman" panose="02020603050405020304" pitchFamily="18" charset="0"/>
                <a:cs typeface="Times New Roman" panose="02020603050405020304" pitchFamily="18" charset="0"/>
              </a:rPr>
              <a:t> </a:t>
            </a:r>
            <a:r>
              <a:rPr lang="en-IN" sz="2100" b="1" dirty="0">
                <a:solidFill>
                  <a:schemeClr val="tx1"/>
                </a:solidFill>
                <a:latin typeface="Times New Roman" panose="02020603050405020304" pitchFamily="18" charset="0"/>
                <a:cs typeface="Times New Roman" panose="02020603050405020304" pitchFamily="18" charset="0"/>
              </a:rPr>
              <a:t>BLOCKCHAIN TECHNOLOGY  FOR AGRICULTURAL SUPPLY CHAIN</a:t>
            </a:r>
          </a:p>
          <a:p>
            <a:pPr eaLnBrk="1" fontAlgn="auto" hangingPunct="1">
              <a:spcBef>
                <a:spcPts val="580"/>
              </a:spcBef>
              <a:spcAft>
                <a:spcPts val="0"/>
              </a:spcAft>
              <a:buFont typeface="Wingdings 2"/>
              <a:buNone/>
              <a:defRPr/>
            </a:pPr>
            <a:endParaRPr lang="en-IN" sz="1400" b="1" dirty="0">
              <a:solidFill>
                <a:schemeClr val="tx1"/>
              </a:solidFill>
              <a:latin typeface="Times New Roman" pitchFamily="18" charset="0"/>
              <a:cs typeface="Times New Roman" pitchFamily="18" charset="0"/>
            </a:endParaRPr>
          </a:p>
          <a:p>
            <a:pPr>
              <a:spcBef>
                <a:spcPts val="580"/>
              </a:spcBef>
              <a:spcAft>
                <a:spcPts val="0"/>
              </a:spcAft>
              <a:buFont typeface="Wingdings 2"/>
              <a:defRPr/>
            </a:pPr>
            <a:endParaRPr lang="en-IN" sz="1500" b="1" dirty="0">
              <a:solidFill>
                <a:schemeClr val="tx1"/>
              </a:solidFill>
              <a:latin typeface="Times New Roman"/>
              <a:cs typeface="Times New Roman"/>
            </a:endParaRPr>
          </a:p>
          <a:p>
            <a:pPr eaLnBrk="1" fontAlgn="auto" hangingPunct="1">
              <a:spcBef>
                <a:spcPts val="580"/>
              </a:spcBef>
              <a:spcAft>
                <a:spcPts val="0"/>
              </a:spcAft>
              <a:buFont typeface="Wingdings 2"/>
              <a:buNone/>
              <a:defRPr/>
            </a:pPr>
            <a:endParaRPr lang="en-IN" sz="1500" b="1" dirty="0">
              <a:solidFill>
                <a:schemeClr val="tx1"/>
              </a:solidFill>
              <a:latin typeface="Times New Roman" pitchFamily="18" charset="0"/>
              <a:cs typeface="Times New Roman" pitchFamily="18" charset="0"/>
            </a:endParaRPr>
          </a:p>
          <a:p>
            <a:pPr eaLnBrk="1" fontAlgn="auto" hangingPunct="1">
              <a:spcBef>
                <a:spcPts val="580"/>
              </a:spcBef>
              <a:spcAft>
                <a:spcPts val="0"/>
              </a:spcAft>
              <a:buFont typeface="Wingdings 2"/>
              <a:buNone/>
              <a:defRPr/>
            </a:pPr>
            <a:endParaRPr lang="en-IN" sz="1500" b="1" dirty="0">
              <a:solidFill>
                <a:schemeClr val="tx1"/>
              </a:solidFill>
              <a:latin typeface="Times New Roman" pitchFamily="18" charset="0"/>
              <a:cs typeface="Times New Roman" pitchFamily="18" charset="0"/>
            </a:endParaRPr>
          </a:p>
          <a:p>
            <a:pPr eaLnBrk="1" fontAlgn="auto" hangingPunct="1">
              <a:spcBef>
                <a:spcPts val="580"/>
              </a:spcBef>
              <a:spcAft>
                <a:spcPts val="0"/>
              </a:spcAft>
              <a:buFont typeface="Wingdings 2"/>
              <a:buNone/>
              <a:defRPr/>
            </a:pPr>
            <a:endParaRPr lang="en-IN" sz="1400" dirty="0">
              <a:solidFill>
                <a:schemeClr val="tx1"/>
              </a:solidFill>
              <a:latin typeface="Times New Roman" pitchFamily="18" charset="0"/>
              <a:cs typeface="Times New Roman" pitchFamily="18" charset="0"/>
            </a:endParaRPr>
          </a:p>
        </p:txBody>
      </p:sp>
      <p:sp>
        <p:nvSpPr>
          <p:cNvPr id="6149" name="Rectangle 5">
            <a:extLst>
              <a:ext uri="{FF2B5EF4-FFF2-40B4-BE49-F238E27FC236}">
                <a16:creationId xmlns:a16="http://schemas.microsoft.com/office/drawing/2014/main" id="{8EC66FD3-C277-4CF2-B53D-E231AB0F8A09}"/>
              </a:ext>
            </a:extLst>
          </p:cNvPr>
          <p:cNvSpPr>
            <a:spLocks noChangeArrowheads="1"/>
          </p:cNvSpPr>
          <p:nvPr/>
        </p:nvSpPr>
        <p:spPr bwMode="auto">
          <a:xfrm>
            <a:off x="3536950" y="3244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Perpetua" panose="02020502060401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06D-3F09-479A-875C-A294046A2FDF}"/>
              </a:ext>
            </a:extLst>
          </p:cNvPr>
          <p:cNvSpPr>
            <a:spLocks noGrp="1"/>
          </p:cNvSpPr>
          <p:nvPr>
            <p:ph type="title"/>
          </p:nvPr>
        </p:nvSpPr>
        <p:spPr>
          <a:xfrm>
            <a:off x="603250" y="5964806"/>
            <a:ext cx="8175924" cy="452887"/>
          </a:xfrm>
        </p:spPr>
        <p:txBody>
          <a:bodyPr/>
          <a:lstStyle/>
          <a:p>
            <a:pPr algn="just">
              <a:lnSpc>
                <a:spcPct val="107000"/>
              </a:lnSpc>
              <a:spcAft>
                <a:spcPts val="800"/>
              </a:spcAft>
            </a:pPr>
            <a:br>
              <a:rPr lang="en-US" sz="2400" b="1" dirty="0">
                <a:solidFill>
                  <a:schemeClr val="tx1"/>
                </a:solidFill>
                <a:latin typeface="Times New Roman"/>
                <a:cs typeface="Times New Roman"/>
              </a:rPr>
            </a:br>
            <a:br>
              <a:rPr lang="en-US" sz="2400" b="1" dirty="0">
                <a:solidFill>
                  <a:schemeClr val="tx1"/>
                </a:solidFill>
                <a:latin typeface="Times New Roman"/>
                <a:cs typeface="Times New Roman"/>
              </a:rPr>
            </a:br>
            <a:r>
              <a:rPr lang="en-US" sz="2400" b="1" dirty="0">
                <a:solidFill>
                  <a:schemeClr val="tx1"/>
                </a:solidFill>
                <a:latin typeface="Times New Roman"/>
                <a:cs typeface="Times New Roman"/>
              </a:rPr>
              <a:t>Algorithm</a:t>
            </a:r>
            <a:br>
              <a:rPr lang="en-US" sz="1600" b="1" dirty="0">
                <a:solidFill>
                  <a:schemeClr val="tx1"/>
                </a:solidFill>
                <a:latin typeface="Times New Roman"/>
                <a:cs typeface="Times New Roman"/>
              </a:rPr>
            </a:b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propose work we are using IOT networks and this IOT network consists of following operations</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Generate Network: </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network will get setup</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2. </a:t>
            </a:r>
            <a:r>
              <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Cluster Head Selection: </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all IOT networks exchange there available battery power and then check which IOT covering more number of nodes and can reached to base station with less energy consumption then that node will be elected as cluster head.</a:t>
            </a:r>
            <a:b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3</a:t>
            </a:r>
            <a: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 Data: </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will collect/sense food data from agriculture farm.</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4</a:t>
            </a:r>
            <a: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Transmission Routing Phase: </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using this module IOT will find shortest path to reached cluster head and then transfer data to selected cluster head. CH will send data to base station. Base station will collect data and then store in Blockchain node. Blockchain store each data as block of transaction and will generate </a:t>
            </a:r>
            <a:r>
              <a:rPr lang="en-IN"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for verification</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5. </a:t>
            </a:r>
            <a:r>
              <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 Blockchain Data: </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various users such as consumer, farmers, distributors and many more users may use this module to retrieve data from Blockchain and view it.</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this project they have used IOT sensors and agriculture field but we don’t have any sensors so we built this concept as simulation.</a:t>
            </a:r>
            <a:b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1600" b="1" dirty="0">
              <a:solidFill>
                <a:schemeClr val="tx1">
                  <a:lumMod val="95000"/>
                  <a:lumOff val="5000"/>
                </a:schemeClr>
              </a:solidFill>
              <a:latin typeface="Times New Roman"/>
              <a:cs typeface="Times New Roman"/>
            </a:endParaRPr>
          </a:p>
        </p:txBody>
      </p:sp>
      <p:sp>
        <p:nvSpPr>
          <p:cNvPr id="4" name="Date Placeholder 3">
            <a:extLst>
              <a:ext uri="{FF2B5EF4-FFF2-40B4-BE49-F238E27FC236}">
                <a16:creationId xmlns:a16="http://schemas.microsoft.com/office/drawing/2014/main" id="{9820F323-ADF1-4175-A604-06F38CD4AD20}"/>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FDC9D48E-F242-49B8-820F-EA216C3F0187}"/>
              </a:ext>
            </a:extLst>
          </p:cNvPr>
          <p:cNvSpPr>
            <a:spLocks noGrp="1"/>
          </p:cNvSpPr>
          <p:nvPr>
            <p:ph type="sldNum" sz="quarter" idx="12"/>
          </p:nvPr>
        </p:nvSpPr>
        <p:spPr/>
        <p:txBody>
          <a:bodyPr/>
          <a:lstStyle/>
          <a:p>
            <a:fld id="{41CC93FA-CFF5-4435-B8D9-667185E216C8}" type="slidenum">
              <a:rPr lang="en-US" altLang="en-US"/>
              <a:pPr/>
              <a:t>10</a:t>
            </a:fld>
            <a:endParaRPr lang="en-US" altLang="en-US"/>
          </a:p>
        </p:txBody>
      </p:sp>
    </p:spTree>
    <p:extLst>
      <p:ext uri="{BB962C8B-B14F-4D97-AF65-F5344CB8AC3E}">
        <p14:creationId xmlns:p14="http://schemas.microsoft.com/office/powerpoint/2010/main" val="69415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06D-3F09-479A-875C-A294046A2FDF}"/>
              </a:ext>
            </a:extLst>
          </p:cNvPr>
          <p:cNvSpPr>
            <a:spLocks noGrp="1"/>
          </p:cNvSpPr>
          <p:nvPr>
            <p:ph type="title"/>
          </p:nvPr>
        </p:nvSpPr>
        <p:spPr>
          <a:xfrm>
            <a:off x="603250" y="5964806"/>
            <a:ext cx="8175924" cy="452887"/>
          </a:xfrm>
        </p:spPr>
        <p:txBody>
          <a:bodyPr/>
          <a:lstStyle/>
          <a:p>
            <a:pPr algn="ctr">
              <a:lnSpc>
                <a:spcPct val="107000"/>
              </a:lnSpc>
              <a:spcAft>
                <a:spcPts val="800"/>
              </a:spcAft>
            </a:pPr>
            <a:br>
              <a:rPr lang="en-US" sz="2400" b="1" dirty="0">
                <a:solidFill>
                  <a:schemeClr val="tx1"/>
                </a:solidFill>
                <a:latin typeface="Times New Roman"/>
                <a:cs typeface="Times New Roman"/>
              </a:rPr>
            </a:br>
            <a:br>
              <a:rPr lang="en-US" sz="2400" b="1" dirty="0">
                <a:solidFill>
                  <a:schemeClr val="tx1"/>
                </a:solidFill>
                <a:latin typeface="Times New Roman"/>
                <a:cs typeface="Times New Roman"/>
              </a:rPr>
            </a:br>
            <a:br>
              <a:rPr lang="en-US" sz="2400" b="1" dirty="0">
                <a:solidFill>
                  <a:schemeClr val="tx1"/>
                </a:solidFill>
                <a:latin typeface="Times New Roman"/>
                <a:cs typeface="Times New Roman"/>
              </a:rPr>
            </a:br>
            <a:b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1600" b="1" dirty="0">
              <a:solidFill>
                <a:schemeClr val="tx1">
                  <a:lumMod val="95000"/>
                  <a:lumOff val="5000"/>
                </a:schemeClr>
              </a:solidFill>
              <a:latin typeface="Times New Roman"/>
              <a:cs typeface="Times New Roman"/>
            </a:endParaRPr>
          </a:p>
        </p:txBody>
      </p:sp>
      <p:sp>
        <p:nvSpPr>
          <p:cNvPr id="4" name="Date Placeholder 3">
            <a:extLst>
              <a:ext uri="{FF2B5EF4-FFF2-40B4-BE49-F238E27FC236}">
                <a16:creationId xmlns:a16="http://schemas.microsoft.com/office/drawing/2014/main" id="{9820F323-ADF1-4175-A604-06F38CD4AD20}"/>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FDC9D48E-F242-49B8-820F-EA216C3F0187}"/>
              </a:ext>
            </a:extLst>
          </p:cNvPr>
          <p:cNvSpPr>
            <a:spLocks noGrp="1"/>
          </p:cNvSpPr>
          <p:nvPr>
            <p:ph type="sldNum" sz="quarter" idx="12"/>
          </p:nvPr>
        </p:nvSpPr>
        <p:spPr/>
        <p:txBody>
          <a:bodyPr/>
          <a:lstStyle/>
          <a:p>
            <a:fld id="{41CC93FA-CFF5-4435-B8D9-667185E216C8}" type="slidenum">
              <a:rPr lang="en-US" altLang="en-US"/>
              <a:pPr/>
              <a:t>11</a:t>
            </a:fld>
            <a:endParaRPr lang="en-US" altLang="en-US"/>
          </a:p>
        </p:txBody>
      </p:sp>
      <p:grpSp>
        <p:nvGrpSpPr>
          <p:cNvPr id="20" name="Group 19">
            <a:extLst>
              <a:ext uri="{FF2B5EF4-FFF2-40B4-BE49-F238E27FC236}">
                <a16:creationId xmlns:a16="http://schemas.microsoft.com/office/drawing/2014/main" id="{D4FA1A05-B74C-B770-E317-B642924C4DF9}"/>
              </a:ext>
            </a:extLst>
          </p:cNvPr>
          <p:cNvGrpSpPr/>
          <p:nvPr/>
        </p:nvGrpSpPr>
        <p:grpSpPr>
          <a:xfrm>
            <a:off x="1345915" y="495850"/>
            <a:ext cx="5795683" cy="5355734"/>
            <a:chOff x="-236305" y="-55976"/>
            <a:chExt cx="5795683" cy="5355734"/>
          </a:xfrm>
        </p:grpSpPr>
        <p:sp>
          <p:nvSpPr>
            <p:cNvPr id="3" name="Rectangle: Rounded Corners 2">
              <a:extLst>
                <a:ext uri="{FF2B5EF4-FFF2-40B4-BE49-F238E27FC236}">
                  <a16:creationId xmlns:a16="http://schemas.microsoft.com/office/drawing/2014/main" id="{026F2CA1-5FD7-5D44-5978-0D3E8756520A}"/>
                </a:ext>
              </a:extLst>
            </p:cNvPr>
            <p:cNvSpPr/>
            <p:nvPr/>
          </p:nvSpPr>
          <p:spPr>
            <a:xfrm>
              <a:off x="1006867" y="873303"/>
              <a:ext cx="2917860" cy="7294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Generate Network</a:t>
              </a:r>
              <a:endParaRPr lang="en-IN" dirty="0"/>
            </a:p>
          </p:txBody>
        </p:sp>
        <p:sp>
          <p:nvSpPr>
            <p:cNvPr id="6" name="Rectangle: Rounded Corners 5">
              <a:extLst>
                <a:ext uri="{FF2B5EF4-FFF2-40B4-BE49-F238E27FC236}">
                  <a16:creationId xmlns:a16="http://schemas.microsoft.com/office/drawing/2014/main" id="{45611F17-34C6-C17C-1C48-FE856AE1A84F}"/>
                </a:ext>
              </a:extLst>
            </p:cNvPr>
            <p:cNvSpPr/>
            <p:nvPr/>
          </p:nvSpPr>
          <p:spPr>
            <a:xfrm>
              <a:off x="1006867" y="1785990"/>
              <a:ext cx="2917860" cy="7294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Cluster Head Selection</a:t>
              </a:r>
              <a:endParaRPr lang="en-IN" dirty="0"/>
            </a:p>
          </p:txBody>
        </p:sp>
        <p:sp>
          <p:nvSpPr>
            <p:cNvPr id="7" name="Rectangle: Rounded Corners 6">
              <a:extLst>
                <a:ext uri="{FF2B5EF4-FFF2-40B4-BE49-F238E27FC236}">
                  <a16:creationId xmlns:a16="http://schemas.microsoft.com/office/drawing/2014/main" id="{9125B617-98D5-A880-58D2-861298741536}"/>
                </a:ext>
              </a:extLst>
            </p:cNvPr>
            <p:cNvSpPr/>
            <p:nvPr/>
          </p:nvSpPr>
          <p:spPr>
            <a:xfrm>
              <a:off x="1035979" y="2720933"/>
              <a:ext cx="2917860" cy="7294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 Data</a:t>
              </a:r>
              <a:endParaRPr lang="en-IN" dirty="0"/>
            </a:p>
          </p:txBody>
        </p:sp>
        <p:sp>
          <p:nvSpPr>
            <p:cNvPr id="8" name="Rectangle: Rounded Corners 7">
              <a:extLst>
                <a:ext uri="{FF2B5EF4-FFF2-40B4-BE49-F238E27FC236}">
                  <a16:creationId xmlns:a16="http://schemas.microsoft.com/office/drawing/2014/main" id="{D5C85F5B-0B99-39E3-BD85-10D8C000FF6B}"/>
                </a:ext>
              </a:extLst>
            </p:cNvPr>
            <p:cNvSpPr/>
            <p:nvPr/>
          </p:nvSpPr>
          <p:spPr>
            <a:xfrm>
              <a:off x="1087349" y="3625064"/>
              <a:ext cx="2917860" cy="7294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Transmission Routing Phase</a:t>
              </a:r>
              <a:endParaRPr lang="en-IN" dirty="0"/>
            </a:p>
          </p:txBody>
        </p:sp>
        <p:sp>
          <p:nvSpPr>
            <p:cNvPr id="9" name="Rectangle: Rounded Corners 8">
              <a:extLst>
                <a:ext uri="{FF2B5EF4-FFF2-40B4-BE49-F238E27FC236}">
                  <a16:creationId xmlns:a16="http://schemas.microsoft.com/office/drawing/2014/main" id="{EA3582C6-97CE-37C8-078F-4BCEDDC19FBE}"/>
                </a:ext>
              </a:extLst>
            </p:cNvPr>
            <p:cNvSpPr/>
            <p:nvPr/>
          </p:nvSpPr>
          <p:spPr>
            <a:xfrm>
              <a:off x="1077075" y="4570293"/>
              <a:ext cx="2917860" cy="7294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 Blockchain Data</a:t>
              </a:r>
              <a:endParaRPr lang="en-IN" dirty="0"/>
            </a:p>
          </p:txBody>
        </p:sp>
        <p:cxnSp>
          <p:nvCxnSpPr>
            <p:cNvPr id="11" name="Straight Arrow Connector 10">
              <a:extLst>
                <a:ext uri="{FF2B5EF4-FFF2-40B4-BE49-F238E27FC236}">
                  <a16:creationId xmlns:a16="http://schemas.microsoft.com/office/drawing/2014/main" id="{BE1D2E70-7285-7BE0-410D-A65845FB652A}"/>
                </a:ext>
              </a:extLst>
            </p:cNvPr>
            <p:cNvCxnSpPr>
              <a:stCxn id="3" idx="2"/>
              <a:endCxn id="6" idx="0"/>
            </p:cNvCxnSpPr>
            <p:nvPr/>
          </p:nvCxnSpPr>
          <p:spPr>
            <a:xfrm>
              <a:off x="2465797" y="1602768"/>
              <a:ext cx="0" cy="18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D7D9E4-6168-C659-D639-237F0CF6897D}"/>
                </a:ext>
              </a:extLst>
            </p:cNvPr>
            <p:cNvCxnSpPr>
              <a:stCxn id="6" idx="2"/>
              <a:endCxn id="7" idx="0"/>
            </p:cNvCxnSpPr>
            <p:nvPr/>
          </p:nvCxnSpPr>
          <p:spPr>
            <a:xfrm>
              <a:off x="2465797" y="2515455"/>
              <a:ext cx="29112" cy="20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0C51A0-AB71-B689-AF97-E651552DE9BB}"/>
                </a:ext>
              </a:extLst>
            </p:cNvPr>
            <p:cNvCxnSpPr>
              <a:stCxn id="7" idx="2"/>
              <a:endCxn id="8" idx="0"/>
            </p:cNvCxnSpPr>
            <p:nvPr/>
          </p:nvCxnSpPr>
          <p:spPr>
            <a:xfrm>
              <a:off x="2494909" y="3450398"/>
              <a:ext cx="51370" cy="17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608FA6-D3D4-73AF-B272-D2924F15D4AF}"/>
                </a:ext>
              </a:extLst>
            </p:cNvPr>
            <p:cNvCxnSpPr>
              <a:stCxn id="8" idx="2"/>
              <a:endCxn id="9" idx="0"/>
            </p:cNvCxnSpPr>
            <p:nvPr/>
          </p:nvCxnSpPr>
          <p:spPr>
            <a:xfrm flipH="1">
              <a:off x="2536005" y="4354529"/>
              <a:ext cx="10274" cy="21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353D49-5038-6218-032A-0EE10428B4CD}"/>
                </a:ext>
              </a:extLst>
            </p:cNvPr>
            <p:cNvSpPr txBox="1"/>
            <p:nvPr/>
          </p:nvSpPr>
          <p:spPr>
            <a:xfrm>
              <a:off x="-236305" y="-55976"/>
              <a:ext cx="5795683" cy="523220"/>
            </a:xfrm>
            <a:prstGeom prst="rect">
              <a:avLst/>
            </a:prstGeom>
            <a:noFill/>
          </p:spPr>
          <p:txBody>
            <a:bodyPr wrap="square">
              <a:spAutoFit/>
            </a:bodyPr>
            <a:lstStyle/>
            <a:p>
              <a:r>
                <a:rPr lang="en-US" sz="2800" b="1" dirty="0">
                  <a:solidFill>
                    <a:schemeClr val="tx1"/>
                  </a:solidFill>
                  <a:latin typeface="Times New Roman"/>
                  <a:cs typeface="Times New Roman"/>
                </a:rPr>
                <a:t> block Diagram of Proposed Model</a:t>
              </a:r>
              <a:endParaRPr lang="en-IN" sz="2800" dirty="0"/>
            </a:p>
          </p:txBody>
        </p:sp>
      </p:grpSp>
    </p:spTree>
    <p:extLst>
      <p:ext uri="{BB962C8B-B14F-4D97-AF65-F5344CB8AC3E}">
        <p14:creationId xmlns:p14="http://schemas.microsoft.com/office/powerpoint/2010/main" val="131771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4FF9-5AFC-8445-84AA-2B39163EAC6F}"/>
              </a:ext>
            </a:extLst>
          </p:cNvPr>
          <p:cNvSpPr>
            <a:spLocks noGrp="1"/>
          </p:cNvSpPr>
          <p:nvPr>
            <p:ph type="title"/>
          </p:nvPr>
        </p:nvSpPr>
        <p:spPr>
          <a:xfrm>
            <a:off x="1671608" y="102133"/>
            <a:ext cx="5630174" cy="872291"/>
          </a:xfrm>
        </p:spPr>
        <p:txBody>
          <a:bodyPr/>
          <a:lstStyle/>
          <a:p>
            <a:pPr algn="ctr"/>
            <a:r>
              <a:rPr lang="en-US" sz="2400" b="1" dirty="0">
                <a:solidFill>
                  <a:schemeClr val="tx1"/>
                </a:solidFill>
                <a:latin typeface="Times New Roman"/>
                <a:cs typeface="Times New Roman"/>
              </a:rPr>
              <a:t>Architecture</a:t>
            </a:r>
          </a:p>
        </p:txBody>
      </p:sp>
      <p:sp>
        <p:nvSpPr>
          <p:cNvPr id="3" name="Content Placeholder 2">
            <a:extLst>
              <a:ext uri="{FF2B5EF4-FFF2-40B4-BE49-F238E27FC236}">
                <a16:creationId xmlns:a16="http://schemas.microsoft.com/office/drawing/2014/main" id="{47EE7E68-107A-B844-A579-4D2A826652F5}"/>
              </a:ext>
            </a:extLst>
          </p:cNvPr>
          <p:cNvSpPr>
            <a:spLocks noGrp="1"/>
          </p:cNvSpPr>
          <p:nvPr>
            <p:ph sz="quarter" idx="1"/>
          </p:nvPr>
        </p:nvSpPr>
        <p:spPr>
          <a:xfrm>
            <a:off x="700177" y="901843"/>
            <a:ext cx="7743645" cy="4528868"/>
          </a:xfrm>
        </p:spPr>
        <p:txBody>
          <a:bodyPr/>
          <a:lstStyle/>
          <a:p>
            <a:pPr algn="just">
              <a:lnSpc>
                <a:spcPct val="150000"/>
              </a:lnSpc>
              <a:buNone/>
            </a:pPr>
            <a:r>
              <a:rPr lang="en-US" sz="1600" dirty="0">
                <a:latin typeface="Times New Roman"/>
                <a:cs typeface="Times New Roman"/>
              </a:rPr>
              <a:t>      </a:t>
            </a:r>
            <a:r>
              <a:rPr lang="en-US" sz="1600" b="1" dirty="0">
                <a:latin typeface="Times New Roman"/>
                <a:cs typeface="Times New Roman"/>
              </a:rPr>
              <a:t>Smart Model Architecture</a:t>
            </a:r>
            <a:endParaRPr lang="en-US" sz="3200" b="1" dirty="0"/>
          </a:p>
          <a:p>
            <a:pPr algn="just">
              <a:lnSpc>
                <a:spcPct val="150000"/>
              </a:lnSpc>
              <a:buNone/>
            </a:pPr>
            <a:r>
              <a:rPr lang="en-US" sz="1200" dirty="0">
                <a:latin typeface="Times New Roman"/>
                <a:ea typeface="+mn-lt"/>
                <a:cs typeface="+mn-lt"/>
              </a:rPr>
              <a:t>  </a:t>
            </a:r>
            <a:r>
              <a:rPr lang="en-US" sz="1400" dirty="0">
                <a:latin typeface="Times New Roman"/>
                <a:ea typeface="+mn-lt"/>
                <a:cs typeface="+mn-lt"/>
              </a:rPr>
              <a:t>     As shown in Figure </a:t>
            </a:r>
            <a:r>
              <a:rPr lang="en-US" sz="1400" dirty="0">
                <a:latin typeface="Times New Roman"/>
                <a:ea typeface="+mn-lt"/>
                <a:cs typeface="+mn-lt"/>
                <a:hlinkClick r:id="rId2"/>
              </a:rPr>
              <a:t>6</a:t>
            </a:r>
            <a:r>
              <a:rPr lang="en-US" sz="1400" dirty="0">
                <a:latin typeface="Times New Roman"/>
                <a:ea typeface="+mn-lt"/>
                <a:cs typeface="+mn-lt"/>
              </a:rPr>
              <a:t>, a futuristic smart model for agricultural environmental monitoring and food supply chain consists of three layers: physical data layer, logical data layer, and web interface layer. This type of layered approach allows for scalable, extendable, and efficient framework implementation. In the physical data layer, a variety of IoT nodes are used to track the farm environment and crop growth. IoT nodes collect data from the cluster farm and send it to the base station via IoT gateway and wireless router, which then sends it to the database. A GPRS router is integrated into a single central board device that serves as a remote Radio Frequency Gateway (RFG) for wireless telemetry. To achieve effective control management and synchronization of two relatively unrelated data sources, data collection through IoT nodes for soil parameters and IoT crop monitoring information, the RFG gateway acts as a coordinator between two separate data streams and supports remote access, allowing for complete remote control of devices in the cluster farm. The logical data layer in an SQL database server stores the data obtained from the cluster farm. The SQL server, as a more intermediate layer, covers the complexity of multiple physical layer devices and allows database server data validation. Raw data is stored in the SQL database, which is then extracted to a local file system.</a:t>
            </a:r>
            <a:endParaRPr lang="en-US" sz="1400" dirty="0">
              <a:latin typeface="Times New Roman"/>
              <a:cs typeface="Times New Roman"/>
            </a:endParaRPr>
          </a:p>
          <a:p>
            <a:pPr marL="0" indent="0">
              <a:buNone/>
            </a:pPr>
            <a:endParaRPr lang="en-US" dirty="0"/>
          </a:p>
        </p:txBody>
      </p:sp>
      <p:sp>
        <p:nvSpPr>
          <p:cNvPr id="4" name="Date Placeholder 3">
            <a:extLst>
              <a:ext uri="{FF2B5EF4-FFF2-40B4-BE49-F238E27FC236}">
                <a16:creationId xmlns:a16="http://schemas.microsoft.com/office/drawing/2014/main" id="{D9D6DC05-37D9-FF4F-AFA3-0CA3F2A102CA}"/>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E9461A74-A11F-1141-B9BA-FBFC03E0C93D}"/>
              </a:ext>
            </a:extLst>
          </p:cNvPr>
          <p:cNvSpPr>
            <a:spLocks noGrp="1"/>
          </p:cNvSpPr>
          <p:nvPr>
            <p:ph type="sldNum" sz="quarter" idx="12"/>
          </p:nvPr>
        </p:nvSpPr>
        <p:spPr/>
        <p:txBody>
          <a:bodyPr/>
          <a:lstStyle/>
          <a:p>
            <a:fld id="{41CC93FA-CFF5-4435-B8D9-667185E216C8}" type="slidenum">
              <a:rPr lang="en-US" altLang="en-US" smtClean="0"/>
              <a:pPr/>
              <a:t>12</a:t>
            </a:fld>
            <a:endParaRPr lang="en-US" altLang="en-US"/>
          </a:p>
        </p:txBody>
      </p:sp>
    </p:spTree>
    <p:extLst>
      <p:ext uri="{BB962C8B-B14F-4D97-AF65-F5344CB8AC3E}">
        <p14:creationId xmlns:p14="http://schemas.microsoft.com/office/powerpoint/2010/main" val="168793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0280F2B-4C86-D24F-A8DE-F3901D891005}"/>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5918" t="10200" r="5902" b="8802"/>
          <a:stretch/>
        </p:blipFill>
        <p:spPr>
          <a:xfrm>
            <a:off x="0" y="558800"/>
            <a:ext cx="8727440" cy="4245250"/>
          </a:xfrm>
        </p:spPr>
      </p:pic>
      <p:sp>
        <p:nvSpPr>
          <p:cNvPr id="4" name="Date Placeholder 3">
            <a:extLst>
              <a:ext uri="{FF2B5EF4-FFF2-40B4-BE49-F238E27FC236}">
                <a16:creationId xmlns:a16="http://schemas.microsoft.com/office/drawing/2014/main" id="{BC3AD60E-07FD-486A-8D4C-116599EAB126}"/>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4135254C-7996-4DC2-A352-243E286604F6}"/>
              </a:ext>
            </a:extLst>
          </p:cNvPr>
          <p:cNvSpPr>
            <a:spLocks noGrp="1"/>
          </p:cNvSpPr>
          <p:nvPr>
            <p:ph type="sldNum" sz="quarter" idx="12"/>
          </p:nvPr>
        </p:nvSpPr>
        <p:spPr/>
        <p:txBody>
          <a:bodyPr/>
          <a:lstStyle/>
          <a:p>
            <a:fld id="{41CC93FA-CFF5-4435-B8D9-667185E216C8}" type="slidenum">
              <a:rPr lang="en-US" altLang="en-US"/>
              <a:pPr/>
              <a:t>13</a:t>
            </a:fld>
            <a:endParaRPr lang="en-US" altLang="en-US"/>
          </a:p>
        </p:txBody>
      </p:sp>
    </p:spTree>
    <p:extLst>
      <p:ext uri="{BB962C8B-B14F-4D97-AF65-F5344CB8AC3E}">
        <p14:creationId xmlns:p14="http://schemas.microsoft.com/office/powerpoint/2010/main" val="224743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FFC5D-43A1-4D1A-AF84-81F5D528997D}"/>
              </a:ext>
            </a:extLst>
          </p:cNvPr>
          <p:cNvSpPr>
            <a:spLocks noGrp="1"/>
          </p:cNvSpPr>
          <p:nvPr>
            <p:ph sz="quarter" idx="1"/>
          </p:nvPr>
        </p:nvSpPr>
        <p:spPr>
          <a:xfrm>
            <a:off x="511835" y="383877"/>
            <a:ext cx="8246851" cy="5650300"/>
          </a:xfrm>
        </p:spPr>
        <p:txBody>
          <a:bodyPr/>
          <a:lstStyle/>
          <a:p>
            <a:pPr algn="just">
              <a:lnSpc>
                <a:spcPct val="150000"/>
              </a:lnSpc>
              <a:buNone/>
            </a:pPr>
            <a:r>
              <a:rPr lang="en-US" sz="1800" b="1" dirty="0">
                <a:latin typeface="Times New Roman"/>
                <a:cs typeface="Times New Roman"/>
              </a:rPr>
              <a:t> Block Chain Integration with IoT in the Smart Model</a:t>
            </a:r>
            <a:endParaRPr lang="en-US" sz="3600" b="1" dirty="0"/>
          </a:p>
          <a:p>
            <a:pPr algn="just">
              <a:lnSpc>
                <a:spcPct val="150000"/>
              </a:lnSpc>
              <a:buNone/>
            </a:pPr>
            <a:r>
              <a:rPr lang="en-US" sz="1400" dirty="0">
                <a:latin typeface="Times New Roman"/>
                <a:ea typeface="+mn-lt"/>
                <a:cs typeface="+mn-lt"/>
              </a:rPr>
              <a:t>Exclusive blockchain characteristics will combine agricultural and food supply chain processes into a single smart system to ensure that consumers receive healthy food. Figure </a:t>
            </a:r>
            <a:r>
              <a:rPr lang="en-US" sz="1400" dirty="0">
                <a:latin typeface="Times New Roman"/>
                <a:ea typeface="+mn-lt"/>
                <a:cs typeface="+mn-lt"/>
                <a:hlinkClick r:id="rId2"/>
              </a:rPr>
              <a:t>7</a:t>
            </a:r>
            <a:r>
              <a:rPr lang="en-US" sz="1400" dirty="0">
                <a:latin typeface="Times New Roman"/>
                <a:ea typeface="+mn-lt"/>
                <a:cs typeface="+mn-lt"/>
              </a:rPr>
              <a:t> shows a functional overview of the blockchain.</a:t>
            </a:r>
            <a:endParaRPr lang="en-US" sz="1400" dirty="0">
              <a:latin typeface="Times New Roman"/>
              <a:cs typeface="Times New Roman"/>
            </a:endParaRPr>
          </a:p>
          <a:p>
            <a:pPr marL="0" indent="0" algn="just">
              <a:lnSpc>
                <a:spcPct val="150000"/>
              </a:lnSpc>
              <a:buNone/>
            </a:pPr>
            <a:endParaRPr lang="en-US" sz="2800" dirty="0"/>
          </a:p>
          <a:p>
            <a:pPr marL="0" indent="0" algn="just">
              <a:lnSpc>
                <a:spcPct val="150000"/>
              </a:lnSpc>
              <a:buNone/>
            </a:pPr>
            <a:endParaRPr lang="en-US" sz="2800" dirty="0"/>
          </a:p>
          <a:p>
            <a:pPr marL="0" indent="0" algn="just">
              <a:lnSpc>
                <a:spcPct val="150000"/>
              </a:lnSpc>
              <a:buNone/>
            </a:pPr>
            <a:endParaRPr lang="en-US" sz="2800" dirty="0">
              <a:latin typeface="Times New Roman"/>
              <a:ea typeface="+mn-lt"/>
              <a:cs typeface="+mn-lt"/>
            </a:endParaRPr>
          </a:p>
          <a:p>
            <a:pPr marL="0" indent="0" algn="just">
              <a:lnSpc>
                <a:spcPct val="150000"/>
              </a:lnSpc>
              <a:buNone/>
            </a:pPr>
            <a:r>
              <a:rPr lang="en-US" sz="1400" dirty="0">
                <a:latin typeface="Times New Roman"/>
                <a:ea typeface="+mn-lt"/>
                <a:cs typeface="+mn-lt"/>
              </a:rPr>
              <a:t>The role of stakeholders in the overall system is also discussed. The research used blockchain smart contracts to exchange data between mining nodes in the system. All business transactions are recorded in the shared ledger by mining nodes, and smart contracts receive all transactions in the blockchain in the form of function calls and generate activities, as well as providing access to parties involved in the transaction to exchange control track and receive alerts in the event of a violation. Finally, smart contracts help to maintain the best conditions and respond to food supply chain misappropriations.</a:t>
            </a:r>
            <a:endParaRPr lang="en-US" sz="1400" dirty="0">
              <a:latin typeface="Times New Roman"/>
              <a:cs typeface="Times New Roman"/>
            </a:endParaRPr>
          </a:p>
        </p:txBody>
      </p:sp>
      <p:sp>
        <p:nvSpPr>
          <p:cNvPr id="4" name="Date Placeholder 3">
            <a:extLst>
              <a:ext uri="{FF2B5EF4-FFF2-40B4-BE49-F238E27FC236}">
                <a16:creationId xmlns:a16="http://schemas.microsoft.com/office/drawing/2014/main" id="{0CFF6552-9071-4E10-8DF7-47A1DCF0C516}"/>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608DE43F-C6AF-4FF9-A0A9-DE46DAFB180F}"/>
              </a:ext>
            </a:extLst>
          </p:cNvPr>
          <p:cNvSpPr>
            <a:spLocks noGrp="1"/>
          </p:cNvSpPr>
          <p:nvPr>
            <p:ph type="sldNum" sz="quarter" idx="12"/>
          </p:nvPr>
        </p:nvSpPr>
        <p:spPr/>
        <p:txBody>
          <a:bodyPr/>
          <a:lstStyle/>
          <a:p>
            <a:fld id="{41CC93FA-CFF5-4435-B8D9-667185E216C8}" type="slidenum">
              <a:rPr lang="en-US" altLang="en-US"/>
              <a:pPr/>
              <a:t>14</a:t>
            </a:fld>
            <a:endParaRPr lang="en-US" altLang="en-US"/>
          </a:p>
        </p:txBody>
      </p:sp>
      <p:pic>
        <p:nvPicPr>
          <p:cNvPr id="6" name="Picture 6">
            <a:extLst>
              <a:ext uri="{FF2B5EF4-FFF2-40B4-BE49-F238E27FC236}">
                <a16:creationId xmlns:a16="http://schemas.microsoft.com/office/drawing/2014/main" id="{575C8522-41D0-0F4F-9A18-FDFBA2494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864" y="1667818"/>
            <a:ext cx="6096000" cy="2182822"/>
          </a:xfrm>
          <a:prstGeom prst="rect">
            <a:avLst/>
          </a:prstGeom>
        </p:spPr>
      </p:pic>
    </p:spTree>
    <p:extLst>
      <p:ext uri="{BB962C8B-B14F-4D97-AF65-F5344CB8AC3E}">
        <p14:creationId xmlns:p14="http://schemas.microsoft.com/office/powerpoint/2010/main" val="207622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E2AB0-144D-4563-81EA-3F9AC22A6BEA}"/>
              </a:ext>
            </a:extLst>
          </p:cNvPr>
          <p:cNvSpPr>
            <a:spLocks noGrp="1"/>
          </p:cNvSpPr>
          <p:nvPr>
            <p:ph sz="quarter" idx="1"/>
          </p:nvPr>
        </p:nvSpPr>
        <p:spPr>
          <a:xfrm>
            <a:off x="554967" y="685800"/>
            <a:ext cx="8131833" cy="5334000"/>
          </a:xfrm>
        </p:spPr>
        <p:txBody>
          <a:bodyPr/>
          <a:lstStyle/>
          <a:p>
            <a:pPr marL="0" indent="0" algn="just">
              <a:buNone/>
            </a:pPr>
            <a:r>
              <a:rPr lang="en-US" sz="1200" b="1">
                <a:latin typeface="Times New Roman"/>
                <a:cs typeface="Times New Roman"/>
              </a:rPr>
              <a:t>IoT-Based Agriculture Protocol for the Smart Model</a:t>
            </a:r>
            <a:endParaRPr lang="en-US" b="1"/>
          </a:p>
          <a:p>
            <a:pPr marL="0" indent="0" algn="just">
              <a:buNone/>
            </a:pPr>
            <a:r>
              <a:rPr lang="en-US" sz="1200">
                <a:latin typeface="Times New Roman"/>
                <a:ea typeface="+mn-lt"/>
                <a:cs typeface="+mn-lt"/>
              </a:rPr>
              <a:t>IoT nodes are ideal for cluster farms because they consume less energy than WSN and can be further reduced through an efficient clustering protocol. Therefore, this research proposed a new clustering protocol IoT-based agriculture, as shown in Figure </a:t>
            </a:r>
            <a:r>
              <a:rPr lang="en-US" sz="1200">
                <a:latin typeface="Times New Roman"/>
                <a:ea typeface="+mn-lt"/>
                <a:cs typeface="+mn-lt"/>
                <a:hlinkClick r:id="rId2"/>
              </a:rPr>
              <a:t>8</a:t>
            </a:r>
            <a:r>
              <a:rPr lang="en-US" sz="1200">
                <a:latin typeface="Times New Roman"/>
                <a:ea typeface="+mn-lt"/>
                <a:cs typeface="+mn-lt"/>
              </a:rPr>
              <a:t>, based on the LEACH protocol, to reduce energy consumption and extend network life.</a:t>
            </a:r>
            <a:endParaRPr lang="en-US" sz="1200">
              <a:latin typeface="Times New Roman"/>
              <a:cs typeface="Times New Roman"/>
            </a:endParaRPr>
          </a:p>
          <a:p>
            <a:pPr marL="0" indent="0" algn="just">
              <a:buNone/>
            </a:pPr>
            <a:br>
              <a:rPr lang="en-US"/>
            </a:br>
            <a:endParaRPr lang="en-US"/>
          </a:p>
          <a:p>
            <a:endParaRPr lang="en-US"/>
          </a:p>
        </p:txBody>
      </p:sp>
      <p:sp>
        <p:nvSpPr>
          <p:cNvPr id="4" name="Date Placeholder 3">
            <a:extLst>
              <a:ext uri="{FF2B5EF4-FFF2-40B4-BE49-F238E27FC236}">
                <a16:creationId xmlns:a16="http://schemas.microsoft.com/office/drawing/2014/main" id="{AB26741A-B808-47A4-B519-854A7FC696CA}"/>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BFBF15C6-39A3-4DC3-B3F2-F0CBFAFAC7AB}"/>
              </a:ext>
            </a:extLst>
          </p:cNvPr>
          <p:cNvSpPr>
            <a:spLocks noGrp="1"/>
          </p:cNvSpPr>
          <p:nvPr>
            <p:ph type="sldNum" sz="quarter" idx="12"/>
          </p:nvPr>
        </p:nvSpPr>
        <p:spPr/>
        <p:txBody>
          <a:bodyPr/>
          <a:lstStyle/>
          <a:p>
            <a:fld id="{41CC93FA-CFF5-4435-B8D9-667185E216C8}" type="slidenum">
              <a:rPr lang="en-US" altLang="en-US"/>
              <a:pPr/>
              <a:t>15</a:t>
            </a:fld>
            <a:endParaRPr lang="en-US" altLang="en-US"/>
          </a:p>
        </p:txBody>
      </p:sp>
      <p:pic>
        <p:nvPicPr>
          <p:cNvPr id="6" name="Picture 6">
            <a:extLst>
              <a:ext uri="{FF2B5EF4-FFF2-40B4-BE49-F238E27FC236}">
                <a16:creationId xmlns:a16="http://schemas.microsoft.com/office/drawing/2014/main" id="{231206A5-E9A3-5046-8885-3871826D0B80}"/>
              </a:ext>
            </a:extLst>
          </p:cNvPr>
          <p:cNvPicPr>
            <a:picLocks noChangeAspect="1"/>
          </p:cNvPicPr>
          <p:nvPr/>
        </p:nvPicPr>
        <p:blipFill rotWithShape="1">
          <a:blip r:embed="rId3">
            <a:extLst>
              <a:ext uri="{28A0092B-C50C-407E-A947-70E740481C1C}">
                <a14:useLocalDpi xmlns:a14="http://schemas.microsoft.com/office/drawing/2010/main" val="0"/>
              </a:ext>
            </a:extLst>
          </a:blip>
          <a:srcRect l="2275" t="902" r="3031" b="2407"/>
          <a:stretch/>
        </p:blipFill>
        <p:spPr>
          <a:xfrm>
            <a:off x="1660365" y="1992438"/>
            <a:ext cx="4971872" cy="4027362"/>
          </a:xfrm>
          <a:prstGeom prst="rect">
            <a:avLst/>
          </a:prstGeom>
        </p:spPr>
      </p:pic>
    </p:spTree>
    <p:extLst>
      <p:ext uri="{BB962C8B-B14F-4D97-AF65-F5344CB8AC3E}">
        <p14:creationId xmlns:p14="http://schemas.microsoft.com/office/powerpoint/2010/main" val="345732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E48C-057A-4493-8CBD-A8A6A06945C0}"/>
              </a:ext>
            </a:extLst>
          </p:cNvPr>
          <p:cNvSpPr>
            <a:spLocks noGrp="1"/>
          </p:cNvSpPr>
          <p:nvPr>
            <p:ph type="title"/>
          </p:nvPr>
        </p:nvSpPr>
        <p:spPr>
          <a:xfrm>
            <a:off x="612475" y="274638"/>
            <a:ext cx="7873042" cy="467267"/>
          </a:xfrm>
        </p:spPr>
        <p:txBody>
          <a:bodyPr/>
          <a:lstStyle/>
          <a:p>
            <a:r>
              <a:rPr lang="en-US" sz="1600" b="1">
                <a:solidFill>
                  <a:schemeClr val="tx1"/>
                </a:solidFill>
                <a:latin typeface="Times New Roman"/>
                <a:cs typeface="Times New Roman"/>
              </a:rPr>
              <a:t>Process</a:t>
            </a:r>
            <a:endParaRPr lang="en-US" b="1">
              <a:solidFill>
                <a:schemeClr val="tx1"/>
              </a:solidFill>
            </a:endParaRPr>
          </a:p>
        </p:txBody>
      </p:sp>
      <p:sp>
        <p:nvSpPr>
          <p:cNvPr id="3" name="Content Placeholder 2">
            <a:extLst>
              <a:ext uri="{FF2B5EF4-FFF2-40B4-BE49-F238E27FC236}">
                <a16:creationId xmlns:a16="http://schemas.microsoft.com/office/drawing/2014/main" id="{C1823656-4A26-49A4-81B1-6AB8F83C8574}"/>
              </a:ext>
            </a:extLst>
          </p:cNvPr>
          <p:cNvSpPr>
            <a:spLocks noGrp="1"/>
          </p:cNvSpPr>
          <p:nvPr>
            <p:ph sz="quarter" idx="1"/>
          </p:nvPr>
        </p:nvSpPr>
        <p:spPr>
          <a:xfrm>
            <a:off x="540590" y="829574"/>
            <a:ext cx="8218097" cy="5204603"/>
          </a:xfrm>
        </p:spPr>
        <p:txBody>
          <a:bodyPr/>
          <a:lstStyle/>
          <a:p>
            <a:pPr>
              <a:lnSpc>
                <a:spcPct val="150000"/>
              </a:lnSpc>
              <a:buNone/>
            </a:pPr>
            <a:r>
              <a:rPr lang="en-US" sz="1600" b="1" dirty="0">
                <a:latin typeface="Times New Roman"/>
                <a:cs typeface="Times New Roman"/>
              </a:rPr>
              <a:t> Clustering Mechanism</a:t>
            </a:r>
            <a:endParaRPr lang="en-US" sz="2800" dirty="0"/>
          </a:p>
          <a:p>
            <a:pPr algn="just">
              <a:lnSpc>
                <a:spcPct val="150000"/>
              </a:lnSpc>
              <a:buNone/>
            </a:pPr>
            <a:r>
              <a:rPr lang="en-US" sz="1400" dirty="0"/>
              <a:t>             </a:t>
            </a:r>
            <a:r>
              <a:rPr lang="en-US" sz="1400" dirty="0">
                <a:latin typeface="Times New Roman"/>
                <a:cs typeface="Times New Roman"/>
              </a:rPr>
              <a:t>        </a:t>
            </a:r>
            <a:r>
              <a:rPr lang="en-US" sz="1400" dirty="0">
                <a:latin typeface="Times New Roman"/>
                <a:ea typeface="+mn-lt"/>
                <a:cs typeface="+mn-lt"/>
              </a:rPr>
              <a:t>IoT nodes are divided into groups in a cluster farm, and these groups are known as clusters; each cluster is represented by  and has a head node. Each cluster’s nodes sense data and send it to a single head node; they do not communicate with other head nodes.</a:t>
            </a:r>
            <a:endParaRPr lang="en-US" sz="1400" dirty="0">
              <a:latin typeface="Times New Roman"/>
            </a:endParaRPr>
          </a:p>
          <a:p>
            <a:pPr algn="just">
              <a:lnSpc>
                <a:spcPct val="150000"/>
              </a:lnSpc>
              <a:buNone/>
            </a:pPr>
            <a:r>
              <a:rPr lang="en-US" sz="1400" i="1" dirty="0">
                <a:latin typeface="Times New Roman"/>
                <a:ea typeface="+mn-lt"/>
                <a:cs typeface="+mn-lt"/>
              </a:rPr>
              <a:t>(1) Cluster Head (CH) Selection</a:t>
            </a:r>
            <a:r>
              <a:rPr lang="en-US" sz="1400" dirty="0">
                <a:latin typeface="Times New Roman"/>
                <a:ea typeface="+mn-lt"/>
                <a:cs typeface="+mn-lt"/>
              </a:rPr>
              <a:t>. The CH is responsible for collecting data from member nodes and transmitting aggregated data to the base station, it requires a lot of energy to do so, and the transmission process must be boosted with high power amplification. Two parameters are considered in the CH selection process: the history of nodes acting as CH and the optimal percentage of a node. The generation of a random number is used to make each node decision (between 0 and 1). The node will be selected as CH if the generated random number is threshold </a:t>
            </a:r>
            <a:r>
              <a:rPr lang="en-US" sz="1400" dirty="0">
                <a:latin typeface="Perpetua"/>
                <a:ea typeface="+mn-lt"/>
                <a:cs typeface="+mn-lt"/>
              </a:rPr>
              <a:t>(</a:t>
            </a:r>
            <a:r>
              <a:rPr lang="en-US" sz="1400" dirty="0">
                <a:ea typeface="+mn-lt"/>
                <a:cs typeface="+mn-lt"/>
              </a:rPr>
              <a:t>Tn)</a:t>
            </a:r>
            <a:r>
              <a:rPr lang="en-US" sz="1400" dirty="0">
                <a:latin typeface="Times New Roman"/>
                <a:ea typeface="+mn-lt"/>
                <a:cs typeface="+mn-lt"/>
              </a:rPr>
              <a:t> for that round.</a:t>
            </a:r>
            <a:endParaRPr lang="en-US" sz="1400" dirty="0">
              <a:latin typeface="Times New Roman"/>
              <a:cs typeface="Times New Roman"/>
            </a:endParaRPr>
          </a:p>
          <a:p>
            <a:pPr algn="just">
              <a:lnSpc>
                <a:spcPct val="150000"/>
              </a:lnSpc>
              <a:buNone/>
            </a:pPr>
            <a:r>
              <a:rPr lang="en-US" sz="1400" dirty="0">
                <a:latin typeface="Times New Roman"/>
                <a:ea typeface="+mn-lt"/>
                <a:cs typeface="+mn-lt"/>
              </a:rPr>
              <a:t>The following formula is used to calculate the threshold </a:t>
            </a:r>
            <a:r>
              <a:rPr lang="en-US" sz="1400" dirty="0">
                <a:ea typeface="+mn-lt"/>
                <a:cs typeface="+mn-lt"/>
              </a:rPr>
              <a:t>(Tn):</a:t>
            </a:r>
            <a:endParaRPr lang="en-US" sz="1400" dirty="0">
              <a:latin typeface="Times New Roman"/>
              <a:ea typeface="+mn-lt"/>
              <a:cs typeface="Times New Roman"/>
            </a:endParaRPr>
          </a:p>
          <a:p>
            <a:pPr algn="just">
              <a:lnSpc>
                <a:spcPct val="150000"/>
              </a:lnSpc>
              <a:buNone/>
            </a:pPr>
            <a:endParaRPr lang="en-US" sz="2800" dirty="0"/>
          </a:p>
          <a:p>
            <a:pPr algn="just">
              <a:lnSpc>
                <a:spcPct val="150000"/>
              </a:lnSpc>
              <a:buNone/>
            </a:pPr>
            <a:r>
              <a:rPr lang="en-US" sz="1400" dirty="0">
                <a:latin typeface="Times New Roman"/>
                <a:ea typeface="+mn-lt"/>
                <a:cs typeface="+mn-lt"/>
              </a:rPr>
              <a:t>In equation (1),  represents the percentage of CH,  represents the number of rounds, and G represents the set of nodes that were not selected as CH in the previous 1/</a:t>
            </a:r>
            <a:r>
              <a:rPr lang="en-US" sz="1400" i="1" dirty="0">
                <a:latin typeface="Times New Roman"/>
                <a:ea typeface="+mn-lt"/>
                <a:cs typeface="+mn-lt"/>
              </a:rPr>
              <a:t>p</a:t>
            </a:r>
            <a:r>
              <a:rPr lang="en-US" sz="1400" dirty="0">
                <a:latin typeface="Times New Roman"/>
                <a:ea typeface="+mn-lt"/>
                <a:cs typeface="+mn-lt"/>
              </a:rPr>
              <a:t> rounds. Every node in the cluster has a 1/</a:t>
            </a:r>
            <a:r>
              <a:rPr lang="en-US" sz="1400" i="1" dirty="0">
                <a:latin typeface="Times New Roman"/>
                <a:ea typeface="+mn-lt"/>
                <a:cs typeface="+mn-lt"/>
              </a:rPr>
              <a:t>p</a:t>
            </a:r>
            <a:r>
              <a:rPr lang="en-US" sz="1400" dirty="0">
                <a:latin typeface="Times New Roman"/>
                <a:ea typeface="+mn-lt"/>
                <a:cs typeface="+mn-lt"/>
              </a:rPr>
              <a:t> chance of being a CH in each round in this situation. When a node is chosen as CH, it sends an advertisement message to its nearby nodes, inviting them to be CH. The advertisement message is accepted by the member nodes, and they enter the CH.</a:t>
            </a:r>
            <a:endParaRPr lang="en-US" sz="1400" dirty="0">
              <a:latin typeface="Times New Roman"/>
              <a:cs typeface="Times New Roman"/>
            </a:endParaRPr>
          </a:p>
          <a:p>
            <a:pPr algn="just">
              <a:lnSpc>
                <a:spcPct val="150000"/>
              </a:lnSpc>
              <a:buNone/>
            </a:pPr>
            <a:endParaRPr lang="en-US" sz="1200" dirty="0">
              <a:latin typeface="Times New Roman"/>
              <a:cs typeface="Times New Roman"/>
            </a:endParaRPr>
          </a:p>
        </p:txBody>
      </p:sp>
      <p:sp>
        <p:nvSpPr>
          <p:cNvPr id="4" name="Date Placeholder 3">
            <a:extLst>
              <a:ext uri="{FF2B5EF4-FFF2-40B4-BE49-F238E27FC236}">
                <a16:creationId xmlns:a16="http://schemas.microsoft.com/office/drawing/2014/main" id="{B4DFADD6-51B5-4626-B347-0636E44B8F09}"/>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07C72CA7-00DC-417D-B714-DE87303AA40E}"/>
              </a:ext>
            </a:extLst>
          </p:cNvPr>
          <p:cNvSpPr>
            <a:spLocks noGrp="1"/>
          </p:cNvSpPr>
          <p:nvPr>
            <p:ph type="sldNum" sz="quarter" idx="12"/>
          </p:nvPr>
        </p:nvSpPr>
        <p:spPr/>
        <p:txBody>
          <a:bodyPr/>
          <a:lstStyle/>
          <a:p>
            <a:fld id="{41CC93FA-CFF5-4435-B8D9-667185E216C8}" type="slidenum">
              <a:rPr lang="en-US" altLang="en-US"/>
              <a:pPr/>
              <a:t>16</a:t>
            </a:fld>
            <a:endParaRPr lang="en-US" altLang="en-US"/>
          </a:p>
        </p:txBody>
      </p:sp>
      <p:pic>
        <p:nvPicPr>
          <p:cNvPr id="7" name="Picture 7">
            <a:extLst>
              <a:ext uri="{FF2B5EF4-FFF2-40B4-BE49-F238E27FC236}">
                <a16:creationId xmlns:a16="http://schemas.microsoft.com/office/drawing/2014/main" id="{C6293C19-EF9B-8D42-B096-516A4D3F7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463" y="4748927"/>
            <a:ext cx="1759833" cy="570634"/>
          </a:xfrm>
          <a:prstGeom prst="rect">
            <a:avLst/>
          </a:prstGeom>
        </p:spPr>
      </p:pic>
    </p:spTree>
    <p:extLst>
      <p:ext uri="{BB962C8B-B14F-4D97-AF65-F5344CB8AC3E}">
        <p14:creationId xmlns:p14="http://schemas.microsoft.com/office/powerpoint/2010/main" val="407334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10C4F-161F-4CE8-95D6-8EC98800F433}"/>
              </a:ext>
            </a:extLst>
          </p:cNvPr>
          <p:cNvSpPr>
            <a:spLocks noGrp="1"/>
          </p:cNvSpPr>
          <p:nvPr>
            <p:ph sz="quarter" idx="1"/>
          </p:nvPr>
        </p:nvSpPr>
        <p:spPr>
          <a:xfrm>
            <a:off x="540589" y="556404"/>
            <a:ext cx="8146211" cy="5750943"/>
          </a:xfrm>
        </p:spPr>
        <p:txBody>
          <a:bodyPr/>
          <a:lstStyle/>
          <a:p>
            <a:pPr algn="just">
              <a:lnSpc>
                <a:spcPct val="150000"/>
              </a:lnSpc>
              <a:buNone/>
            </a:pPr>
            <a:r>
              <a:rPr lang="en-US" sz="1400" i="1" dirty="0">
                <a:latin typeface="Times New Roman"/>
                <a:ea typeface="+mn-lt"/>
                <a:cs typeface="Times New Roman"/>
              </a:rPr>
              <a:t>(2) Data Transmission</a:t>
            </a:r>
            <a:r>
              <a:rPr lang="en-US" sz="1400" dirty="0">
                <a:latin typeface="Times New Roman"/>
                <a:ea typeface="+mn-lt"/>
                <a:cs typeface="Times New Roman"/>
              </a:rPr>
              <a:t>. Following CH selection, the data transmission schedule kicks off, with member nodes sending data to their assigned CH during their designated transmission time. Low-energy transmission was required for this type of transmission. Before transmission time is allocated, the member node can be turned off to save energy. The CH must keep the receiver to receive the full data and then combine all of the data into a single signal before transmitting it to the base station via a sink node.</a:t>
            </a:r>
            <a:endParaRPr lang="en-US" sz="1400" i="1" dirty="0">
              <a:latin typeface="Times New Roman"/>
              <a:ea typeface="+mn-lt"/>
              <a:cs typeface="+mn-lt"/>
            </a:endParaRPr>
          </a:p>
          <a:p>
            <a:pPr algn="just">
              <a:lnSpc>
                <a:spcPct val="150000"/>
              </a:lnSpc>
              <a:buNone/>
            </a:pPr>
            <a:r>
              <a:rPr lang="en-US" sz="1400" i="1" dirty="0">
                <a:latin typeface="Times New Roman"/>
                <a:ea typeface="+mn-lt"/>
                <a:cs typeface="+mn-lt"/>
              </a:rPr>
              <a:t>(3) Routing Phase</a:t>
            </a:r>
            <a:r>
              <a:rPr lang="en-US" sz="1400" dirty="0">
                <a:latin typeface="Times New Roman"/>
                <a:ea typeface="+mn-lt"/>
                <a:cs typeface="+mn-lt"/>
              </a:rPr>
              <a:t>. The way to pick a traffic route in a network is routing. The IoT agricultural network is comprised of numerous modes of communication and protocols in the long and short range, which form the backbone for these networks to gather information and exchange this data with the farmers for review and decision-making. The IoT-based agriculture protocol has three levels of data routing in the first stage member node sense data and transfer it to their CHs, while in the second stage, the CHs accumulate and transfer data to the nearest sink, and in the third and last stage, sink sends this data into the base station. In such data communication, the function of the sink minimizes CH’s energy consumption and reduces packet losses, especially for long haul communication. Figure </a:t>
            </a:r>
            <a:r>
              <a:rPr lang="en-US" sz="1400" dirty="0">
                <a:latin typeface="Times New Roman"/>
                <a:ea typeface="+mn-lt"/>
                <a:cs typeface="+mn-lt"/>
                <a:hlinkClick r:id="rId2"/>
              </a:rPr>
              <a:t>8</a:t>
            </a:r>
            <a:r>
              <a:rPr lang="en-US" sz="1400" dirty="0">
                <a:latin typeface="Times New Roman"/>
                <a:ea typeface="+mn-lt"/>
                <a:cs typeface="+mn-lt"/>
              </a:rPr>
              <a:t> demonstrates the full data routing method.</a:t>
            </a:r>
            <a:endParaRPr lang="en-US" sz="1400" dirty="0">
              <a:latin typeface="Times New Roman"/>
              <a:cs typeface="Times New Roman"/>
            </a:endParaRPr>
          </a:p>
          <a:p>
            <a:pPr>
              <a:lnSpc>
                <a:spcPct val="150000"/>
              </a:lnSpc>
              <a:buNone/>
            </a:pPr>
            <a:r>
              <a:rPr lang="en-US" sz="1400" i="1" dirty="0">
                <a:latin typeface="Times New Roman"/>
                <a:ea typeface="+mn-lt"/>
                <a:cs typeface="Times New Roman"/>
              </a:rPr>
              <a:t>(4) Setup Phase</a:t>
            </a:r>
            <a:r>
              <a:rPr lang="en-US" sz="1400" dirty="0">
                <a:latin typeface="Times New Roman"/>
                <a:ea typeface="+mn-lt"/>
                <a:cs typeface="Times New Roman"/>
              </a:rPr>
              <a:t>. For the first round, CHs are generated using the standard LEACH algorithm, and the cluster heads are chosen using equation (1). After transferring data, each node in the network consumes a specific amount of energy, and each node has consumed a different amount of energy. The distance between the sending and receiving nodes, denoted by “d” is an important factor in power consumption. As a result, the CH is chosen for the next round using an improved equation, as shown below.</a:t>
            </a:r>
            <a:endParaRPr lang="en-US" sz="1400" dirty="0">
              <a:latin typeface="Times New Roman"/>
              <a:cs typeface="Times New Roman"/>
            </a:endParaRPr>
          </a:p>
          <a:p>
            <a:pPr>
              <a:lnSpc>
                <a:spcPct val="150000"/>
              </a:lnSpc>
              <a:buNone/>
            </a:pPr>
            <a:endParaRPr lang="en-US" sz="1200" dirty="0">
              <a:latin typeface="Times New Roman" panose="02020603050405020304" pitchFamily="18" charset="0"/>
              <a:ea typeface="+mn-lt"/>
              <a:cs typeface="Times New Roman" panose="02020603050405020304" pitchFamily="18" charset="0"/>
            </a:endParaRPr>
          </a:p>
          <a:p>
            <a:pPr>
              <a:lnSpc>
                <a:spcPct val="150000"/>
              </a:lnSpc>
              <a:buNone/>
            </a:pPr>
            <a:endParaRPr lang="en-US" sz="1200" dirty="0">
              <a:latin typeface="Times New Roman" panose="02020603050405020304" pitchFamily="18" charset="0"/>
              <a:cs typeface="Times New Roman" panose="02020603050405020304" pitchFamily="18" charset="0"/>
            </a:endParaRPr>
          </a:p>
          <a:p>
            <a:pPr>
              <a:lnSpc>
                <a:spcPct val="150000"/>
              </a:lnSpc>
              <a:buNone/>
            </a:pPr>
            <a:endParaRPr lang="en-US" sz="1200" dirty="0"/>
          </a:p>
          <a:p>
            <a:pPr>
              <a:lnSpc>
                <a:spcPct val="150000"/>
              </a:lnSpc>
              <a:buNone/>
            </a:pPr>
            <a:endParaRPr lang="en-US" sz="1200" dirty="0"/>
          </a:p>
          <a:p>
            <a:pPr>
              <a:lnSpc>
                <a:spcPct val="150000"/>
              </a:lnSpc>
              <a:buNone/>
            </a:pPr>
            <a:endParaRPr lang="en-US" sz="1200" dirty="0">
              <a:ea typeface="+mn-lt"/>
              <a:cs typeface="+mn-lt"/>
            </a:endParaRPr>
          </a:p>
        </p:txBody>
      </p:sp>
      <p:sp>
        <p:nvSpPr>
          <p:cNvPr id="4" name="Date Placeholder 3">
            <a:extLst>
              <a:ext uri="{FF2B5EF4-FFF2-40B4-BE49-F238E27FC236}">
                <a16:creationId xmlns:a16="http://schemas.microsoft.com/office/drawing/2014/main" id="{D13E934E-B330-45EC-B3EE-BDF216C93C96}"/>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29B25707-58F4-43E5-92BF-EA43EFE85686}"/>
              </a:ext>
            </a:extLst>
          </p:cNvPr>
          <p:cNvSpPr>
            <a:spLocks noGrp="1"/>
          </p:cNvSpPr>
          <p:nvPr>
            <p:ph type="sldNum" sz="quarter" idx="12"/>
          </p:nvPr>
        </p:nvSpPr>
        <p:spPr/>
        <p:txBody>
          <a:bodyPr/>
          <a:lstStyle/>
          <a:p>
            <a:fld id="{41CC93FA-CFF5-4435-B8D9-667185E216C8}" type="slidenum">
              <a:rPr lang="en-US" altLang="en-US"/>
              <a:pPr/>
              <a:t>17</a:t>
            </a:fld>
            <a:endParaRPr lang="en-US" altLang="en-US"/>
          </a:p>
        </p:txBody>
      </p:sp>
      <p:pic>
        <p:nvPicPr>
          <p:cNvPr id="2" name="Picture 5">
            <a:extLst>
              <a:ext uri="{FF2B5EF4-FFF2-40B4-BE49-F238E27FC236}">
                <a16:creationId xmlns:a16="http://schemas.microsoft.com/office/drawing/2014/main" id="{BE1ABE3E-DD29-DA45-9536-A542E4B30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417" y="5267738"/>
            <a:ext cx="3410975" cy="543624"/>
          </a:xfrm>
          <a:prstGeom prst="rect">
            <a:avLst/>
          </a:prstGeom>
        </p:spPr>
      </p:pic>
    </p:spTree>
    <p:extLst>
      <p:ext uri="{BB962C8B-B14F-4D97-AF65-F5344CB8AC3E}">
        <p14:creationId xmlns:p14="http://schemas.microsoft.com/office/powerpoint/2010/main" val="260901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FBD68-94AA-4CD2-A431-DFB2A7AA8D6B}"/>
              </a:ext>
            </a:extLst>
          </p:cNvPr>
          <p:cNvSpPr>
            <a:spLocks noGrp="1"/>
          </p:cNvSpPr>
          <p:nvPr>
            <p:ph sz="quarter" idx="1"/>
          </p:nvPr>
        </p:nvSpPr>
        <p:spPr>
          <a:xfrm>
            <a:off x="612475" y="776745"/>
            <a:ext cx="8117456" cy="5671005"/>
          </a:xfrm>
        </p:spPr>
        <p:txBody>
          <a:bodyPr/>
          <a:lstStyle/>
          <a:p>
            <a:pPr>
              <a:lnSpc>
                <a:spcPct val="150000"/>
              </a:lnSpc>
              <a:buNone/>
            </a:pPr>
            <a:r>
              <a:rPr lang="en-US" sz="1200">
                <a:latin typeface="Times New Roman"/>
                <a:ea typeface="+mn-lt"/>
                <a:cs typeface="Times New Roman"/>
              </a:rPr>
              <a:t>In above equation (5), </a:t>
            </a:r>
            <a:r>
              <a:rPr lang="en-US" sz="1200" err="1">
                <a:latin typeface="Times New Roman"/>
                <a:ea typeface="+mn-lt"/>
                <a:cs typeface="Times New Roman"/>
              </a:rPr>
              <a:t>Eresidual</a:t>
            </a:r>
            <a:r>
              <a:rPr lang="en-US" sz="1200">
                <a:latin typeface="Times New Roman"/>
                <a:ea typeface="+mn-lt"/>
                <a:cs typeface="Times New Roman"/>
              </a:rPr>
              <a:t> represents the node remaining energy, and </a:t>
            </a:r>
            <a:r>
              <a:rPr lang="en-US" sz="1200" err="1">
                <a:latin typeface="Times New Roman"/>
                <a:ea typeface="+mn-lt"/>
                <a:cs typeface="Times New Roman"/>
              </a:rPr>
              <a:t>Einitial</a:t>
            </a:r>
            <a:r>
              <a:rPr lang="en-US" sz="1200">
                <a:latin typeface="Times New Roman"/>
                <a:ea typeface="+mn-lt"/>
                <a:cs typeface="Times New Roman"/>
              </a:rPr>
              <a:t> is the initial energy assigned. Thus, </a:t>
            </a:r>
            <a:r>
              <a:rPr lang="en-US" sz="1200" err="1">
                <a:latin typeface="Times New Roman"/>
                <a:ea typeface="+mn-lt"/>
                <a:cs typeface="Times New Roman"/>
              </a:rPr>
              <a:t>mopt</a:t>
            </a:r>
            <a:r>
              <a:rPr lang="en-US" sz="1200">
                <a:latin typeface="Times New Roman"/>
                <a:ea typeface="+mn-lt"/>
                <a:cs typeface="Times New Roman"/>
              </a:rPr>
              <a:t> could be written as optimal number of clusters.</a:t>
            </a:r>
            <a:endParaRPr lang="en-US"/>
          </a:p>
          <a:p>
            <a:pPr>
              <a:lnSpc>
                <a:spcPct val="150000"/>
              </a:lnSpc>
              <a:buNone/>
            </a:pPr>
            <a:endParaRPr lang="en-US" sz="1200">
              <a:latin typeface="Times New Roman"/>
              <a:ea typeface="+mn-lt"/>
              <a:cs typeface="+mn-lt"/>
            </a:endParaRPr>
          </a:p>
          <a:p>
            <a:pPr>
              <a:lnSpc>
                <a:spcPct val="150000"/>
              </a:lnSpc>
              <a:buNone/>
            </a:pPr>
            <a:endParaRPr lang="en-US" sz="1200">
              <a:latin typeface="Times New Roman"/>
              <a:ea typeface="+mn-lt"/>
              <a:cs typeface="+mn-lt"/>
            </a:endParaRPr>
          </a:p>
          <a:p>
            <a:pPr>
              <a:lnSpc>
                <a:spcPct val="150000"/>
              </a:lnSpc>
              <a:buNone/>
            </a:pPr>
            <a:endParaRPr lang="en-US" sz="1200">
              <a:latin typeface="Times New Roman"/>
              <a:ea typeface="+mn-lt"/>
              <a:cs typeface="+mn-lt"/>
            </a:endParaRPr>
          </a:p>
          <a:p>
            <a:pPr>
              <a:lnSpc>
                <a:spcPct val="150000"/>
              </a:lnSpc>
              <a:buNone/>
            </a:pPr>
            <a:r>
              <a:rPr lang="en-US" sz="1200">
                <a:latin typeface="Times New Roman"/>
                <a:ea typeface="+mn-lt"/>
                <a:cs typeface="+mn-lt"/>
              </a:rPr>
              <a:t>In the above equation (3), the is the optimal number of clusters,  is the diameter of the network, whereas  is the node initial energy. For data transmission, this research extended the first order radio model specified in equation (</a:t>
            </a:r>
            <a:r>
              <a:rPr lang="en-US" sz="1200">
                <a:latin typeface="Times New Roman"/>
                <a:ea typeface="+mn-lt"/>
                <a:cs typeface="+mn-lt"/>
                <a:hlinkClick r:id="rId2"/>
              </a:rPr>
              <a:t>2</a:t>
            </a:r>
            <a:r>
              <a:rPr lang="en-US" sz="1200">
                <a:latin typeface="Times New Roman"/>
                <a:ea typeface="+mn-lt"/>
                <a:cs typeface="+mn-lt"/>
              </a:rPr>
              <a:t>) to compute the energy consumption.</a:t>
            </a:r>
            <a:endParaRPr lang="en-US"/>
          </a:p>
          <a:p>
            <a:pPr>
              <a:lnSpc>
                <a:spcPct val="150000"/>
              </a:lnSpc>
              <a:buNone/>
            </a:pPr>
            <a:endParaRPr lang="en-US" sz="1200">
              <a:latin typeface="Times New Roman"/>
              <a:ea typeface="+mn-lt"/>
              <a:cs typeface="+mn-lt"/>
            </a:endParaRPr>
          </a:p>
          <a:p>
            <a:pPr>
              <a:lnSpc>
                <a:spcPct val="150000"/>
              </a:lnSpc>
              <a:buNone/>
            </a:pPr>
            <a:endParaRPr lang="en-US" sz="1200">
              <a:latin typeface="Times New Roman"/>
              <a:ea typeface="+mn-lt"/>
              <a:cs typeface="+mn-lt"/>
            </a:endParaRPr>
          </a:p>
          <a:p>
            <a:pPr>
              <a:lnSpc>
                <a:spcPct val="150000"/>
              </a:lnSpc>
              <a:buNone/>
            </a:pPr>
            <a:endParaRPr lang="en-US" sz="1200">
              <a:latin typeface="Times New Roman"/>
              <a:ea typeface="+mn-lt"/>
              <a:cs typeface="+mn-lt"/>
            </a:endParaRPr>
          </a:p>
          <a:p>
            <a:pPr>
              <a:lnSpc>
                <a:spcPct val="150000"/>
              </a:lnSpc>
              <a:buNone/>
            </a:pPr>
            <a:endParaRPr lang="en-US" sz="1200">
              <a:solidFill>
                <a:srgbClr val="000000"/>
              </a:solidFill>
              <a:latin typeface="Perpetua"/>
              <a:ea typeface="Times New Roman" panose="02020603050405020304" pitchFamily="18" charset="0"/>
              <a:cs typeface="Times New Roman"/>
            </a:endParaRPr>
          </a:p>
          <a:p>
            <a:pPr marL="0" indent="0">
              <a:lnSpc>
                <a:spcPct val="150000"/>
              </a:lnSpc>
              <a:buNone/>
            </a:pPr>
            <a:r>
              <a:rPr lang="en-US" sz="1200">
                <a:solidFill>
                  <a:srgbClr val="131313"/>
                </a:solidFill>
                <a:effectLst/>
                <a:latin typeface="Times New Roman"/>
                <a:ea typeface="Times New Roman" panose="02020603050405020304" pitchFamily="18" charset="0"/>
                <a:cs typeface="Times New Roman"/>
              </a:rPr>
              <a:t>where </a:t>
            </a:r>
            <a:r>
              <a:rPr lang="en-US" sz="1200" i="1">
                <a:solidFill>
                  <a:srgbClr val="131313"/>
                </a:solidFill>
                <a:effectLst/>
                <a:latin typeface="Calibri"/>
                <a:ea typeface="Calibri" panose="020F0502020204030204" pitchFamily="34" charset="0"/>
                <a:cs typeface="Calibri"/>
              </a:rPr>
              <a:t>d</a:t>
            </a:r>
            <a:r>
              <a:rPr lang="en-US" sz="1200" i="1" baseline="-25000">
                <a:solidFill>
                  <a:srgbClr val="131313"/>
                </a:solidFill>
                <a:effectLst/>
                <a:latin typeface="Calibri"/>
                <a:ea typeface="Calibri" panose="020F0502020204030204" pitchFamily="34" charset="0"/>
                <a:cs typeface="Calibri"/>
              </a:rPr>
              <a:t>o </a:t>
            </a:r>
            <a:r>
              <a:rPr lang="en-US" sz="1200">
                <a:solidFill>
                  <a:srgbClr val="131313"/>
                </a:solidFill>
                <a:effectLst/>
                <a:latin typeface="Times New Roman"/>
                <a:ea typeface="Times New Roman" panose="02020603050405020304" pitchFamily="18" charset="0"/>
                <a:cs typeface="Times New Roman"/>
              </a:rPr>
              <a:t>presents distance threshold while </a:t>
            </a:r>
            <a:r>
              <a:rPr lang="en-US" sz="1200" i="1" baseline="30000" err="1">
                <a:solidFill>
                  <a:srgbClr val="131313"/>
                </a:solidFill>
                <a:effectLst/>
                <a:latin typeface="Calibri"/>
                <a:ea typeface="Calibri" panose="020F0502020204030204" pitchFamily="34" charset="0"/>
                <a:cs typeface="Calibri"/>
              </a:rPr>
              <a:t>E</a:t>
            </a:r>
            <a:r>
              <a:rPr lang="en-US" sz="1200" baseline="-25000" err="1">
                <a:solidFill>
                  <a:srgbClr val="131313"/>
                </a:solidFill>
                <a:effectLst/>
                <a:latin typeface="Times New Roman"/>
                <a:ea typeface="Times New Roman" panose="02020603050405020304" pitchFamily="18" charset="0"/>
                <a:cs typeface="Times New Roman"/>
              </a:rPr>
              <a:t>elec</a:t>
            </a:r>
            <a:r>
              <a:rPr lang="en-US" sz="1200" baseline="-25000">
                <a:solidFill>
                  <a:srgbClr val="131313"/>
                </a:solidFill>
                <a:effectLst/>
                <a:latin typeface="Times New Roman"/>
                <a:ea typeface="Times New Roman" panose="02020603050405020304" pitchFamily="18" charset="0"/>
                <a:cs typeface="Times New Roman"/>
              </a:rPr>
              <a:t> </a:t>
            </a:r>
            <a:r>
              <a:rPr lang="en-US" sz="1200">
                <a:solidFill>
                  <a:srgbClr val="131313"/>
                </a:solidFill>
                <a:effectLst/>
                <a:latin typeface="Times New Roman"/>
                <a:ea typeface="Times New Roman" panose="02020603050405020304" pitchFamily="18" charset="0"/>
                <a:cs typeface="Times New Roman"/>
              </a:rPr>
              <a:t>and </a:t>
            </a:r>
            <a:r>
              <a:rPr lang="en-US" sz="1200" i="1" err="1">
                <a:solidFill>
                  <a:srgbClr val="131313"/>
                </a:solidFill>
                <a:effectLst/>
                <a:latin typeface="Calibri"/>
                <a:ea typeface="Calibri" panose="020F0502020204030204" pitchFamily="34" charset="0"/>
                <a:cs typeface="Calibri"/>
              </a:rPr>
              <a:t>E</a:t>
            </a:r>
            <a:r>
              <a:rPr lang="en-US" sz="1200" i="1" baseline="-25000" err="1">
                <a:solidFill>
                  <a:srgbClr val="131313"/>
                </a:solidFill>
                <a:effectLst/>
                <a:latin typeface="Calibri"/>
                <a:ea typeface="Calibri" panose="020F0502020204030204" pitchFamily="34" charset="0"/>
                <a:cs typeface="Calibri"/>
              </a:rPr>
              <a:t>fs</a:t>
            </a:r>
            <a:r>
              <a:rPr lang="en-US" sz="1200" i="1" baseline="-25000">
                <a:solidFill>
                  <a:srgbClr val="131313"/>
                </a:solidFill>
                <a:effectLst/>
                <a:latin typeface="Calibri"/>
                <a:ea typeface="Calibri" panose="020F0502020204030204" pitchFamily="34" charset="0"/>
                <a:cs typeface="Calibri"/>
              </a:rPr>
              <a:t> </a:t>
            </a:r>
            <a:r>
              <a:rPr lang="en-US" sz="1200">
                <a:solidFill>
                  <a:srgbClr val="131313"/>
                </a:solidFill>
                <a:effectLst/>
                <a:latin typeface="Times New Roman"/>
                <a:ea typeface="Times New Roman" panose="02020603050405020304" pitchFamily="18" charset="0"/>
                <a:cs typeface="Times New Roman"/>
              </a:rPr>
              <a:t>are denoted as energy dissipation with 50 </a:t>
            </a:r>
            <a:r>
              <a:rPr lang="en-US" sz="1200" err="1">
                <a:solidFill>
                  <a:srgbClr val="131313"/>
                </a:solidFill>
                <a:effectLst/>
                <a:latin typeface="Times New Roman"/>
                <a:ea typeface="Times New Roman" panose="02020603050405020304" pitchFamily="18" charset="0"/>
                <a:cs typeface="Times New Roman"/>
              </a:rPr>
              <a:t>nJ</a:t>
            </a:r>
            <a:r>
              <a:rPr lang="en-US" sz="1200">
                <a:solidFill>
                  <a:srgbClr val="131313"/>
                </a:solidFill>
                <a:effectLst/>
                <a:latin typeface="Times New Roman"/>
                <a:ea typeface="Times New Roman" panose="02020603050405020304" pitchFamily="18" charset="0"/>
                <a:cs typeface="Times New Roman"/>
              </a:rPr>
              <a:t>/bit and 10 </a:t>
            </a:r>
            <a:r>
              <a:rPr lang="en-US" sz="1200" err="1">
                <a:solidFill>
                  <a:srgbClr val="131313"/>
                </a:solidFill>
                <a:effectLst/>
                <a:latin typeface="Times New Roman"/>
                <a:ea typeface="Times New Roman" panose="02020603050405020304" pitchFamily="18" charset="0"/>
                <a:cs typeface="Times New Roman"/>
              </a:rPr>
              <a:t>pJ</a:t>
            </a:r>
            <a:r>
              <a:rPr lang="en-US" sz="1200">
                <a:solidFill>
                  <a:srgbClr val="131313"/>
                </a:solidFill>
                <a:effectLst/>
                <a:latin typeface="Times New Roman"/>
                <a:ea typeface="Times New Roman" panose="02020603050405020304" pitchFamily="18" charset="0"/>
                <a:cs typeface="Times New Roman"/>
              </a:rPr>
              <a:t>/bit/m</a:t>
            </a:r>
            <a:r>
              <a:rPr lang="en-US" sz="1200" baseline="30000">
                <a:solidFill>
                  <a:srgbClr val="131313"/>
                </a:solidFill>
                <a:effectLst/>
                <a:latin typeface="Times New Roman"/>
                <a:ea typeface="Times New Roman" panose="02020603050405020304" pitchFamily="18" charset="0"/>
                <a:cs typeface="Times New Roman"/>
              </a:rPr>
              <a:t>2 </a:t>
            </a:r>
            <a:r>
              <a:rPr lang="en-US" sz="1200">
                <a:solidFill>
                  <a:srgbClr val="131313"/>
                </a:solidFill>
                <a:effectLst/>
                <a:latin typeface="Times New Roman"/>
                <a:ea typeface="Times New Roman" panose="02020603050405020304" pitchFamily="18" charset="0"/>
                <a:cs typeface="Times New Roman"/>
              </a:rPr>
              <a:t>accordingly. </a:t>
            </a:r>
            <a:r>
              <a:rPr lang="en-US" sz="1200" i="1">
                <a:solidFill>
                  <a:srgbClr val="131313"/>
                </a:solidFill>
                <a:effectLst/>
                <a:latin typeface="Calibri"/>
                <a:ea typeface="Calibri" panose="020F0502020204030204" pitchFamily="34" charset="0"/>
                <a:cs typeface="Calibri"/>
              </a:rPr>
              <a:t>m </a:t>
            </a:r>
            <a:r>
              <a:rPr lang="en-US" sz="1200">
                <a:solidFill>
                  <a:srgbClr val="131313"/>
                </a:solidFill>
                <a:effectLst/>
                <a:latin typeface="Times New Roman"/>
                <a:ea typeface="Times New Roman" panose="02020603050405020304" pitchFamily="18" charset="0"/>
                <a:cs typeface="Times New Roman"/>
              </a:rPr>
              <a:t>represents the packet size, and</a:t>
            </a:r>
          </a:p>
          <a:p>
            <a:pPr marL="0" indent="0">
              <a:lnSpc>
                <a:spcPct val="150000"/>
              </a:lnSpc>
              <a:buNone/>
            </a:pPr>
            <a:r>
              <a:rPr lang="en-US" sz="1200" i="1" err="1">
                <a:solidFill>
                  <a:srgbClr val="131313"/>
                </a:solidFill>
                <a:effectLst/>
                <a:latin typeface="Calibri"/>
                <a:ea typeface="Calibri" panose="020F0502020204030204" pitchFamily="34" charset="0"/>
                <a:cs typeface="Calibri"/>
              </a:rPr>
              <a:t>E</a:t>
            </a:r>
            <a:r>
              <a:rPr lang="en-US" sz="1200" baseline="-25000" err="1">
                <a:solidFill>
                  <a:srgbClr val="131313"/>
                </a:solidFill>
                <a:effectLst/>
                <a:latin typeface="Times New Roman"/>
                <a:ea typeface="Times New Roman" panose="02020603050405020304" pitchFamily="18" charset="0"/>
                <a:cs typeface="Times New Roman"/>
              </a:rPr>
              <a:t>amp</a:t>
            </a:r>
            <a:r>
              <a:rPr lang="en-US" sz="1200" baseline="-25000">
                <a:solidFill>
                  <a:srgbClr val="131313"/>
                </a:solidFill>
                <a:effectLst/>
                <a:latin typeface="Times New Roman"/>
                <a:ea typeface="Times New Roman" panose="02020603050405020304" pitchFamily="18" charset="0"/>
                <a:cs typeface="Times New Roman"/>
              </a:rPr>
              <a:t> </a:t>
            </a:r>
            <a:r>
              <a:rPr lang="en-US" sz="1200">
                <a:solidFill>
                  <a:srgbClr val="131313"/>
                </a:solidFill>
                <a:effectLst/>
                <a:latin typeface="Times New Roman"/>
                <a:ea typeface="Times New Roman" panose="02020603050405020304" pitchFamily="18" charset="0"/>
                <a:cs typeface="Times New Roman"/>
              </a:rPr>
              <a:t>is the multipath model of transmitter ampli</a:t>
            </a:r>
            <a:r>
              <a:rPr lang="en-US" sz="1200">
                <a:solidFill>
                  <a:srgbClr val="131313"/>
                </a:solidFill>
                <a:effectLst/>
                <a:latin typeface="Calibri"/>
                <a:ea typeface="Calibri" panose="020F0502020204030204" pitchFamily="34" charset="0"/>
                <a:cs typeface="Calibri"/>
              </a:rPr>
              <a:t>fi</a:t>
            </a:r>
            <a:r>
              <a:rPr lang="en-US" sz="1200">
                <a:solidFill>
                  <a:srgbClr val="131313"/>
                </a:solidFill>
                <a:effectLst/>
                <a:latin typeface="Times New Roman"/>
                <a:ea typeface="Times New Roman" panose="02020603050405020304" pitchFamily="18" charset="0"/>
                <a:cs typeface="Times New Roman"/>
              </a:rPr>
              <a:t>er with 0.0013 </a:t>
            </a:r>
            <a:r>
              <a:rPr lang="en-US" sz="1200" err="1">
                <a:solidFill>
                  <a:srgbClr val="131313"/>
                </a:solidFill>
                <a:effectLst/>
                <a:latin typeface="Times New Roman"/>
                <a:ea typeface="Times New Roman" panose="02020603050405020304" pitchFamily="18" charset="0"/>
                <a:cs typeface="Times New Roman"/>
              </a:rPr>
              <a:t>pJ</a:t>
            </a:r>
            <a:r>
              <a:rPr lang="en-US" sz="1200">
                <a:solidFill>
                  <a:srgbClr val="131313"/>
                </a:solidFill>
                <a:effectLst/>
                <a:latin typeface="Times New Roman"/>
                <a:ea typeface="Times New Roman" panose="02020603050405020304" pitchFamily="18" charset="0"/>
                <a:cs typeface="Times New Roman"/>
              </a:rPr>
              <a:t>/bit/m4. Thus, ERX can be determined as it represents the receiving energy</a:t>
            </a:r>
          </a:p>
          <a:p>
            <a:pPr marL="0" indent="0">
              <a:buNone/>
            </a:pPr>
            <a:endParaRPr lang="en-US" sz="1200">
              <a:solidFill>
                <a:srgbClr val="131313"/>
              </a:solidFill>
              <a:effectLst/>
              <a:latin typeface="Times New Roman" panose="02020603050405020304" pitchFamily="18" charset="0"/>
              <a:ea typeface="Times New Roman" panose="02020603050405020304" pitchFamily="18" charset="0"/>
            </a:endParaRPr>
          </a:p>
          <a:p>
            <a:pPr>
              <a:lnSpc>
                <a:spcPct val="150000"/>
              </a:lnSpc>
              <a:buNone/>
            </a:pPr>
            <a:r>
              <a:rPr lang="en-US" sz="1200">
                <a:ea typeface="+mn-lt"/>
                <a:cs typeface="+mn-lt"/>
              </a:rPr>
              <a:t>        </a:t>
            </a:r>
            <a:endParaRPr lang="en-US" sz="1200"/>
          </a:p>
        </p:txBody>
      </p:sp>
      <p:sp>
        <p:nvSpPr>
          <p:cNvPr id="4" name="Date Placeholder 3">
            <a:extLst>
              <a:ext uri="{FF2B5EF4-FFF2-40B4-BE49-F238E27FC236}">
                <a16:creationId xmlns:a16="http://schemas.microsoft.com/office/drawing/2014/main" id="{C1D5C47B-E6FC-498D-824A-F46B1F1DC5AB}"/>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724966DC-34E6-4D6B-AF85-9EC639CDB4D7}"/>
              </a:ext>
            </a:extLst>
          </p:cNvPr>
          <p:cNvSpPr>
            <a:spLocks noGrp="1"/>
          </p:cNvSpPr>
          <p:nvPr>
            <p:ph type="sldNum" sz="quarter" idx="12"/>
          </p:nvPr>
        </p:nvSpPr>
        <p:spPr/>
        <p:txBody>
          <a:bodyPr/>
          <a:lstStyle/>
          <a:p>
            <a:fld id="{41CC93FA-CFF5-4435-B8D9-667185E216C8}" type="slidenum">
              <a:rPr lang="en-US" altLang="en-US"/>
              <a:pPr/>
              <a:t>18</a:t>
            </a:fld>
            <a:endParaRPr lang="en-US" altLang="en-US"/>
          </a:p>
        </p:txBody>
      </p:sp>
      <p:pic>
        <p:nvPicPr>
          <p:cNvPr id="2" name="Picture 5">
            <a:extLst>
              <a:ext uri="{FF2B5EF4-FFF2-40B4-BE49-F238E27FC236}">
                <a16:creationId xmlns:a16="http://schemas.microsoft.com/office/drawing/2014/main" id="{9C103F99-1552-AE41-B714-E3497CD34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825" y="1565712"/>
            <a:ext cx="3591037" cy="695971"/>
          </a:xfrm>
          <a:prstGeom prst="rect">
            <a:avLst/>
          </a:prstGeom>
        </p:spPr>
      </p:pic>
      <p:pic>
        <p:nvPicPr>
          <p:cNvPr id="6" name="Picture 6">
            <a:extLst>
              <a:ext uri="{FF2B5EF4-FFF2-40B4-BE49-F238E27FC236}">
                <a16:creationId xmlns:a16="http://schemas.microsoft.com/office/drawing/2014/main" id="{4715A472-8CD5-E741-B929-AD5020821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825" y="3651625"/>
            <a:ext cx="3830671" cy="1008544"/>
          </a:xfrm>
          <a:prstGeom prst="rect">
            <a:avLst/>
          </a:prstGeom>
        </p:spPr>
      </p:pic>
      <p:pic>
        <p:nvPicPr>
          <p:cNvPr id="7" name="Picture 7">
            <a:extLst>
              <a:ext uri="{FF2B5EF4-FFF2-40B4-BE49-F238E27FC236}">
                <a16:creationId xmlns:a16="http://schemas.microsoft.com/office/drawing/2014/main" id="{93DBA851-B7F1-0946-9F31-A484B0795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1810" y="5901406"/>
            <a:ext cx="1978265" cy="445110"/>
          </a:xfrm>
          <a:prstGeom prst="rect">
            <a:avLst/>
          </a:prstGeom>
        </p:spPr>
      </p:pic>
    </p:spTree>
    <p:extLst>
      <p:ext uri="{BB962C8B-B14F-4D97-AF65-F5344CB8AC3E}">
        <p14:creationId xmlns:p14="http://schemas.microsoft.com/office/powerpoint/2010/main" val="389763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AC520-7E37-4EC7-9D81-116DC1FD2BE0}"/>
              </a:ext>
            </a:extLst>
          </p:cNvPr>
          <p:cNvSpPr>
            <a:spLocks noGrp="1"/>
          </p:cNvSpPr>
          <p:nvPr>
            <p:ph sz="quarter" idx="1"/>
          </p:nvPr>
        </p:nvSpPr>
        <p:spPr>
          <a:xfrm>
            <a:off x="592347" y="467265"/>
            <a:ext cx="7959305" cy="5247735"/>
          </a:xfrm>
        </p:spPr>
        <p:txBody>
          <a:bodyPr/>
          <a:lstStyle/>
          <a:p>
            <a:pPr marL="0" indent="0">
              <a:lnSpc>
                <a:spcPct val="150000"/>
              </a:lnSpc>
              <a:buNone/>
            </a:pPr>
            <a:r>
              <a:rPr lang="en-US" sz="1300" dirty="0">
                <a:latin typeface="Times New Roman"/>
                <a:ea typeface="+mn-lt"/>
                <a:cs typeface="+mn-lt"/>
              </a:rPr>
              <a:t>Because all nodes in the farm were deployed at random with the same initial energy, the sink node is deployed without energy constraints outside of the cluster farm, and nodes are informed of its location. In the first round, nodes report their location to the sink based on their signal strength. Those nodes that were chosen as grid heads (GH) begin performing their GH role and cease their previous role of data sensing during this process. Cluster heads are chosen as nodes with a high residual energy and a short Euclidean distance to sink and GH. The Euclidean distance between any two nodes  a and b in the next two dimensions is calculated as follows:</a:t>
            </a:r>
          </a:p>
          <a:p>
            <a:pPr marL="0" indent="0">
              <a:lnSpc>
                <a:spcPct val="150000"/>
              </a:lnSpc>
              <a:buNone/>
            </a:pPr>
            <a:endParaRPr lang="en-US" sz="1300" dirty="0">
              <a:latin typeface="Times New Roman"/>
              <a:ea typeface="+mn-lt"/>
              <a:cs typeface="+mn-lt"/>
            </a:endParaRPr>
          </a:p>
          <a:p>
            <a:pPr marL="0" indent="0">
              <a:lnSpc>
                <a:spcPct val="150000"/>
              </a:lnSpc>
              <a:buNone/>
            </a:pPr>
            <a:endParaRPr lang="en-US" sz="1300" dirty="0">
              <a:latin typeface="Times New Roman"/>
              <a:ea typeface="+mn-lt"/>
              <a:cs typeface="+mn-lt"/>
            </a:endParaRPr>
          </a:p>
          <a:p>
            <a:pPr>
              <a:lnSpc>
                <a:spcPct val="150000"/>
              </a:lnSpc>
              <a:buNone/>
            </a:pPr>
            <a:r>
              <a:rPr lang="en-US" sz="1300" dirty="0">
                <a:latin typeface="Times New Roman"/>
                <a:ea typeface="+mn-lt"/>
                <a:cs typeface="+mn-lt"/>
              </a:rPr>
              <a:t>WE consumed is calculated using equation by (4). </a:t>
            </a:r>
            <a:endParaRPr lang="en-US" sz="1300" dirty="0">
              <a:latin typeface="Times New Roman"/>
              <a:cs typeface="Times New Roman"/>
            </a:endParaRPr>
          </a:p>
          <a:p>
            <a:pPr>
              <a:lnSpc>
                <a:spcPct val="150000"/>
              </a:lnSpc>
              <a:buNone/>
            </a:pPr>
            <a:r>
              <a:rPr lang="en-US" sz="1300" dirty="0">
                <a:latin typeface="Times New Roman"/>
                <a:ea typeface="+mn-lt"/>
                <a:cs typeface="+mn-lt"/>
              </a:rPr>
              <a:t>In the above equation, WE consumed is the amount of energy consumed in each round, and do denotes the distance between two nodes. The consumption of energy is assumed as ETX and ERX, and their parameters can be determined by using (2) and (3). To meet the objective mentioned in (5), this research divides the total node energy into different equivalent parts and presented as “EL” and can be calculated from (7)</a:t>
            </a:r>
            <a:endParaRPr lang="en-US" sz="1300" dirty="0">
              <a:latin typeface="Times New Roman"/>
              <a:cs typeface="Times New Roman"/>
            </a:endParaRPr>
          </a:p>
          <a:p>
            <a:pPr marL="0" indent="0">
              <a:buNone/>
            </a:pPr>
            <a:br>
              <a:rPr lang="en-US" sz="1300" dirty="0">
                <a:ea typeface="+mn-lt"/>
                <a:cs typeface="+mn-lt"/>
              </a:rPr>
            </a:br>
            <a:endParaRPr lang="en-US" sz="1300" dirty="0">
              <a:ea typeface="+mn-lt"/>
              <a:cs typeface="+mn-lt"/>
            </a:endParaRPr>
          </a:p>
          <a:p>
            <a:pPr marL="0" indent="0">
              <a:buNone/>
            </a:pPr>
            <a:endParaRPr lang="en-US" sz="1300" dirty="0">
              <a:ea typeface="+mn-lt"/>
              <a:cs typeface="+mn-lt"/>
            </a:endParaRPr>
          </a:p>
          <a:p>
            <a:pPr marL="0" indent="0">
              <a:lnSpc>
                <a:spcPct val="150000"/>
              </a:lnSpc>
              <a:buNone/>
            </a:pPr>
            <a:r>
              <a:rPr lang="en-US" sz="1300" dirty="0">
                <a:latin typeface="Times New Roman"/>
                <a:ea typeface="+mn-lt"/>
                <a:cs typeface="+mn-lt"/>
              </a:rPr>
              <a:t>In the equation (5), EL stands for energy level,  stands for initial static node, and TL stands for total energy, which is dependent on the amount of energy consumed by each node as well as network </a:t>
            </a:r>
            <a:r>
              <a:rPr lang="en-US" sz="1300" dirty="0">
                <a:latin typeface="Times New Roman"/>
                <a:ea typeface="+mn-lt"/>
                <a:cs typeface="Times New Roman"/>
              </a:rPr>
              <a:t> density and packet size.</a:t>
            </a:r>
            <a:endParaRPr lang="en-US" sz="1300" dirty="0">
              <a:latin typeface="Times New Roman"/>
              <a:cs typeface="Times New Roman"/>
            </a:endParaRPr>
          </a:p>
        </p:txBody>
      </p:sp>
      <p:sp>
        <p:nvSpPr>
          <p:cNvPr id="4" name="Date Placeholder 3">
            <a:extLst>
              <a:ext uri="{FF2B5EF4-FFF2-40B4-BE49-F238E27FC236}">
                <a16:creationId xmlns:a16="http://schemas.microsoft.com/office/drawing/2014/main" id="{F99643A0-DB66-4FA4-97D5-FE9B3D0FCA22}"/>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C6E8A4E4-E0D9-4AD0-B867-3542C14F691A}"/>
              </a:ext>
            </a:extLst>
          </p:cNvPr>
          <p:cNvSpPr>
            <a:spLocks noGrp="1"/>
          </p:cNvSpPr>
          <p:nvPr>
            <p:ph type="sldNum" sz="quarter" idx="12"/>
          </p:nvPr>
        </p:nvSpPr>
        <p:spPr/>
        <p:txBody>
          <a:bodyPr/>
          <a:lstStyle/>
          <a:p>
            <a:fld id="{41CC93FA-CFF5-4435-B8D9-667185E216C8}" type="slidenum">
              <a:rPr lang="en-US" altLang="en-US"/>
              <a:pPr/>
              <a:t>19</a:t>
            </a:fld>
            <a:endParaRPr lang="en-US" altLang="en-US"/>
          </a:p>
        </p:txBody>
      </p:sp>
      <p:pic>
        <p:nvPicPr>
          <p:cNvPr id="7" name="Picture 7">
            <a:extLst>
              <a:ext uri="{FF2B5EF4-FFF2-40B4-BE49-F238E27FC236}">
                <a16:creationId xmlns:a16="http://schemas.microsoft.com/office/drawing/2014/main" id="{6F189932-4DCE-3340-9795-CDA877CE9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804" y="4728758"/>
            <a:ext cx="828239" cy="524360"/>
          </a:xfrm>
          <a:prstGeom prst="rect">
            <a:avLst/>
          </a:prstGeom>
        </p:spPr>
      </p:pic>
      <p:pic>
        <p:nvPicPr>
          <p:cNvPr id="8" name="Picture 8" descr="Graphical user interface, text, application, chat or text message&#10;&#10;Description automatically generated">
            <a:extLst>
              <a:ext uri="{FF2B5EF4-FFF2-40B4-BE49-F238E27FC236}">
                <a16:creationId xmlns:a16="http://schemas.microsoft.com/office/drawing/2014/main" id="{D16FAF76-E895-4AB3-B1A3-7D99E7DF4435}"/>
              </a:ext>
            </a:extLst>
          </p:cNvPr>
          <p:cNvPicPr>
            <a:picLocks noChangeAspect="1"/>
          </p:cNvPicPr>
          <p:nvPr/>
        </p:nvPicPr>
        <p:blipFill rotWithShape="1">
          <a:blip r:embed="rId3"/>
          <a:srcRect l="4712" t="20370" r="15707" b="18518"/>
          <a:stretch/>
        </p:blipFill>
        <p:spPr>
          <a:xfrm>
            <a:off x="2539041" y="2255287"/>
            <a:ext cx="2183073" cy="942517"/>
          </a:xfrm>
          <a:prstGeom prst="rect">
            <a:avLst/>
          </a:prstGeom>
        </p:spPr>
      </p:pic>
    </p:spTree>
    <p:extLst>
      <p:ext uri="{BB962C8B-B14F-4D97-AF65-F5344CB8AC3E}">
        <p14:creationId xmlns:p14="http://schemas.microsoft.com/office/powerpoint/2010/main" val="53203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D8AD-AC1C-E842-98BC-C0295FBE4DC7}"/>
              </a:ext>
            </a:extLst>
          </p:cNvPr>
          <p:cNvSpPr>
            <a:spLocks noGrp="1"/>
          </p:cNvSpPr>
          <p:nvPr>
            <p:ph type="title"/>
          </p:nvPr>
        </p:nvSpPr>
        <p:spPr>
          <a:xfrm>
            <a:off x="459477" y="418411"/>
            <a:ext cx="8227323" cy="942394"/>
          </a:xfrm>
        </p:spPr>
        <p:txBody>
          <a:bodyPr/>
          <a:lstStyle/>
          <a:p>
            <a:pPr algn="ctr"/>
            <a:r>
              <a:rPr lang="en-US" sz="2800" b="1" dirty="0">
                <a:solidFill>
                  <a:schemeClr val="tx1"/>
                </a:solidFill>
                <a:latin typeface="Times New Roman"/>
                <a:cs typeface="Times New Roman"/>
              </a:rPr>
              <a:t>ABSTRACT</a:t>
            </a:r>
          </a:p>
        </p:txBody>
      </p:sp>
      <p:sp>
        <p:nvSpPr>
          <p:cNvPr id="3" name="Content Placeholder 2">
            <a:extLst>
              <a:ext uri="{FF2B5EF4-FFF2-40B4-BE49-F238E27FC236}">
                <a16:creationId xmlns:a16="http://schemas.microsoft.com/office/drawing/2014/main" id="{7A1ACEBA-4971-7C4A-B756-2F184D0702C9}"/>
              </a:ext>
            </a:extLst>
          </p:cNvPr>
          <p:cNvSpPr>
            <a:spLocks noGrp="1"/>
          </p:cNvSpPr>
          <p:nvPr>
            <p:ph sz="quarter" idx="1"/>
          </p:nvPr>
        </p:nvSpPr>
        <p:spPr>
          <a:xfrm>
            <a:off x="457200" y="873759"/>
            <a:ext cx="8347494" cy="3891281"/>
          </a:xfrm>
        </p:spPr>
        <p:txBody>
          <a:bodyPr/>
          <a:lstStyle/>
          <a:p>
            <a:pPr marL="0" indent="0">
              <a:lnSpc>
                <a:spcPct val="150000"/>
              </a:lnSpc>
              <a:buNone/>
            </a:pPr>
            <a:endParaRPr lang="en-US" sz="1400" b="1" dirty="0">
              <a:latin typeface="Times New Roman"/>
              <a:cs typeface="Times New Roman"/>
            </a:endParaRP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using IOT network and Blockchain security technology in agriculture food supply chain.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propose work IOT network will be setup in agriculture farms and this IOT will sense food quality growing farms and then report to its nearest cluster head and cluster head will report to base station.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Base station will collect food quality data from Cluster Head and then store that data in decentralized Blockchain nodes.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 can be access by various users such as distributors, suppliers, farmers and consumers to know the quality of the food</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Above Blockchain technology helps in detecting attack nodes and make data secured.</a:t>
            </a:r>
            <a:endParaRPr lang="en-US" sz="1400" b="1" dirty="0">
              <a:latin typeface="Times New Roman"/>
              <a:cs typeface="Times New Roman"/>
            </a:endParaRPr>
          </a:p>
          <a:p>
            <a:pPr marL="0" indent="0">
              <a:lnSpc>
                <a:spcPct val="150000"/>
              </a:lnSpc>
              <a:buNone/>
            </a:pPr>
            <a:r>
              <a:rPr lang="en-US" sz="1800" b="1" dirty="0">
                <a:latin typeface="Times New Roman"/>
                <a:cs typeface="Times New Roman"/>
              </a:rPr>
              <a:t>KEYWORDS</a:t>
            </a:r>
            <a:endParaRPr lang="en-US" sz="1800" dirty="0">
              <a:latin typeface="Times New Roman"/>
              <a:cs typeface="Times New Roman"/>
            </a:endParaRPr>
          </a:p>
          <a:p>
            <a:pPr marL="0" indent="0">
              <a:lnSpc>
                <a:spcPct val="150000"/>
              </a:lnSpc>
              <a:buNone/>
            </a:pPr>
            <a:r>
              <a:rPr lang="en-US" sz="1800" dirty="0">
                <a:latin typeface="Times New Roman"/>
                <a:cs typeface="Times New Roman"/>
              </a:rPr>
              <a:t>Agricultural supply chain; Blockchain; Cryptographic methods; Food production.</a:t>
            </a:r>
            <a:endParaRPr lang="en-US" sz="1800" b="1" dirty="0">
              <a:latin typeface="Times New Roman"/>
              <a:cs typeface="Times New Roman"/>
            </a:endParaRPr>
          </a:p>
        </p:txBody>
      </p:sp>
      <p:sp>
        <p:nvSpPr>
          <p:cNvPr id="4" name="Date Placeholder 3">
            <a:extLst>
              <a:ext uri="{FF2B5EF4-FFF2-40B4-BE49-F238E27FC236}">
                <a16:creationId xmlns:a16="http://schemas.microsoft.com/office/drawing/2014/main" id="{C56FA6CD-F323-4F48-B07D-1DC45DD6603D}"/>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dirty="0"/>
          </a:p>
        </p:txBody>
      </p:sp>
      <p:sp>
        <p:nvSpPr>
          <p:cNvPr id="5" name="Slide Number Placeholder 4">
            <a:extLst>
              <a:ext uri="{FF2B5EF4-FFF2-40B4-BE49-F238E27FC236}">
                <a16:creationId xmlns:a16="http://schemas.microsoft.com/office/drawing/2014/main" id="{DDC8CD4D-C1E1-2C43-89B5-D9DED6D7599F}"/>
              </a:ext>
            </a:extLst>
          </p:cNvPr>
          <p:cNvSpPr>
            <a:spLocks noGrp="1"/>
          </p:cNvSpPr>
          <p:nvPr>
            <p:ph type="sldNum" sz="quarter" idx="12"/>
          </p:nvPr>
        </p:nvSpPr>
        <p:spPr/>
        <p:txBody>
          <a:bodyPr/>
          <a:lstStyle/>
          <a:p>
            <a:fld id="{41CC93FA-CFF5-4435-B8D9-667185E216C8}" type="slidenum">
              <a:rPr lang="en-US" altLang="en-US" smtClean="0"/>
              <a:pPr/>
              <a:t>2</a:t>
            </a:fld>
            <a:endParaRPr lang="en-US" altLang="en-US"/>
          </a:p>
        </p:txBody>
      </p:sp>
    </p:spTree>
    <p:extLst>
      <p:ext uri="{BB962C8B-B14F-4D97-AF65-F5344CB8AC3E}">
        <p14:creationId xmlns:p14="http://schemas.microsoft.com/office/powerpoint/2010/main" val="289673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1E3B4-339D-4AE2-BAFF-768CF8C327BE}"/>
              </a:ext>
            </a:extLst>
          </p:cNvPr>
          <p:cNvSpPr>
            <a:spLocks noGrp="1"/>
          </p:cNvSpPr>
          <p:nvPr>
            <p:ph sz="quarter" idx="1"/>
          </p:nvPr>
        </p:nvSpPr>
        <p:spPr>
          <a:xfrm>
            <a:off x="914400" y="1447800"/>
            <a:ext cx="7734300" cy="4572000"/>
          </a:xfrm>
        </p:spPr>
        <p:txBody>
          <a:bodyPr/>
          <a:lstStyle/>
          <a:p>
            <a:pPr>
              <a:lnSpc>
                <a:spcPct val="150000"/>
              </a:lnSpc>
              <a:buNone/>
            </a:pPr>
            <a:r>
              <a:rPr lang="en-US" sz="1300" dirty="0">
                <a:latin typeface="Times New Roman"/>
                <a:cs typeface="Times New Roman"/>
              </a:rPr>
              <a:t>		 The relationship between EL and TL is inverse. When the TL value is low, the EL value is high. The node in the cluster farm performs the role of CH until the values of EL do not reduce the residual energy, at which point, a termination of CH selection message is sent to all nodes, and a new process for CH selection begins. </a:t>
            </a:r>
          </a:p>
          <a:p>
            <a:pPr>
              <a:lnSpc>
                <a:spcPct val="150000"/>
              </a:lnSpc>
              <a:buNone/>
            </a:pPr>
            <a:r>
              <a:rPr lang="en-US" sz="1300" dirty="0">
                <a:latin typeface="Times New Roman"/>
                <a:cs typeface="Times New Roman"/>
              </a:rPr>
              <a:t>		Only those nodes that are supposed to transfer data remain active in this mechanism to reduce energy consumption. When member nodes finish their data sensing process, CH begins to collect data from all member nodes, aggregate the data to remove any duplication, combine data into a single signal to save bandwidth, and transmit data in a single hop to the sink, where it is then transferred to the base station. The flowchart is shown in Figure </a:t>
            </a:r>
            <a:r>
              <a:rPr lang="en-US" sz="1300" dirty="0">
                <a:latin typeface="Times New Roman"/>
                <a:cs typeface="Times New Roman"/>
                <a:hlinkClick r:id="rId2"/>
              </a:rPr>
              <a:t>11</a:t>
            </a:r>
            <a:r>
              <a:rPr lang="en-US" sz="1300" dirty="0">
                <a:latin typeface="Times New Roman"/>
                <a:cs typeface="Times New Roman"/>
              </a:rPr>
              <a:t>, and the algorithm for the entire process is shown below.</a:t>
            </a:r>
            <a:endParaRPr lang="en-US" sz="1300" dirty="0">
              <a:ea typeface="+mn-lt"/>
              <a:cs typeface="+mn-lt"/>
            </a:endParaRPr>
          </a:p>
          <a:p>
            <a:pPr marL="0" indent="0">
              <a:buNone/>
            </a:pPr>
            <a:endParaRPr lang="en-US" dirty="0"/>
          </a:p>
        </p:txBody>
      </p:sp>
      <p:sp>
        <p:nvSpPr>
          <p:cNvPr id="4" name="Date Placeholder 3">
            <a:extLst>
              <a:ext uri="{FF2B5EF4-FFF2-40B4-BE49-F238E27FC236}">
                <a16:creationId xmlns:a16="http://schemas.microsoft.com/office/drawing/2014/main" id="{2345A4DA-FD07-420A-A062-DA80A29E5FFD}"/>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8FF11113-6366-465D-9461-B403CE6B7257}"/>
              </a:ext>
            </a:extLst>
          </p:cNvPr>
          <p:cNvSpPr>
            <a:spLocks noGrp="1"/>
          </p:cNvSpPr>
          <p:nvPr>
            <p:ph type="sldNum" sz="quarter" idx="12"/>
          </p:nvPr>
        </p:nvSpPr>
        <p:spPr/>
        <p:txBody>
          <a:bodyPr/>
          <a:lstStyle/>
          <a:p>
            <a:fld id="{41CC93FA-CFF5-4435-B8D9-667185E216C8}" type="slidenum">
              <a:rPr lang="en-US" altLang="en-US"/>
              <a:pPr/>
              <a:t>20</a:t>
            </a:fld>
            <a:endParaRPr lang="en-US" altLang="en-US"/>
          </a:p>
        </p:txBody>
      </p:sp>
    </p:spTree>
    <p:extLst>
      <p:ext uri="{BB962C8B-B14F-4D97-AF65-F5344CB8AC3E}">
        <p14:creationId xmlns:p14="http://schemas.microsoft.com/office/powerpoint/2010/main" val="204767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F8D8-F89B-4A30-AEAA-C64B0AE48EBF}"/>
              </a:ext>
            </a:extLst>
          </p:cNvPr>
          <p:cNvSpPr>
            <a:spLocks noGrp="1"/>
          </p:cNvSpPr>
          <p:nvPr>
            <p:ph type="title"/>
          </p:nvPr>
        </p:nvSpPr>
        <p:spPr>
          <a:xfrm>
            <a:off x="876300" y="416719"/>
            <a:ext cx="7772400" cy="842962"/>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Result Analysis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4036B6-FD89-4B32-81BF-9C1E0C881B6A}"/>
              </a:ext>
            </a:extLst>
          </p:cNvPr>
          <p:cNvSpPr>
            <a:spLocks noGrp="1"/>
          </p:cNvSpPr>
          <p:nvPr>
            <p:ph sz="quarter" idx="1"/>
          </p:nvPr>
        </p:nvSpPr>
        <p:spPr>
          <a:xfrm>
            <a:off x="914400" y="1534160"/>
            <a:ext cx="7772400" cy="476250"/>
          </a:xfrm>
        </p:spPr>
        <p:txBody>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run project double click on ‘run.bat’ file to get below screen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9294390-7276-4E0F-87C4-C865C350CF08}"/>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3F680434-D083-41AA-B417-EAEE62F5E4EC}"/>
              </a:ext>
            </a:extLst>
          </p:cNvPr>
          <p:cNvSpPr>
            <a:spLocks noGrp="1"/>
          </p:cNvSpPr>
          <p:nvPr>
            <p:ph type="sldNum" sz="quarter" idx="12"/>
          </p:nvPr>
        </p:nvSpPr>
        <p:spPr/>
        <p:txBody>
          <a:bodyPr/>
          <a:lstStyle/>
          <a:p>
            <a:fld id="{41CC93FA-CFF5-4435-B8D9-667185E216C8}" type="slidenum">
              <a:rPr lang="en-US" altLang="en-US" smtClean="0"/>
              <a:pPr/>
              <a:t>21</a:t>
            </a:fld>
            <a:endParaRPr lang="en-US" altLang="en-US"/>
          </a:p>
        </p:txBody>
      </p:sp>
      <p:pic>
        <p:nvPicPr>
          <p:cNvPr id="6" name="Picture 5">
            <a:extLst>
              <a:ext uri="{FF2B5EF4-FFF2-40B4-BE49-F238E27FC236}">
                <a16:creationId xmlns:a16="http://schemas.microsoft.com/office/drawing/2014/main" id="{79FD2D13-3619-4B12-9DA2-DA11CAE9F3BC}"/>
              </a:ext>
            </a:extLst>
          </p:cNvPr>
          <p:cNvPicPr>
            <a:picLocks noChangeAspect="1"/>
          </p:cNvPicPr>
          <p:nvPr/>
        </p:nvPicPr>
        <p:blipFill>
          <a:blip r:embed="rId2"/>
          <a:stretch>
            <a:fillRect/>
          </a:stretch>
        </p:blipFill>
        <p:spPr>
          <a:xfrm>
            <a:off x="1188085" y="2010410"/>
            <a:ext cx="5731510" cy="3222625"/>
          </a:xfrm>
          <a:prstGeom prst="rect">
            <a:avLst/>
          </a:prstGeom>
        </p:spPr>
      </p:pic>
      <p:sp>
        <p:nvSpPr>
          <p:cNvPr id="7" name="Content Placeholder 2">
            <a:extLst>
              <a:ext uri="{FF2B5EF4-FFF2-40B4-BE49-F238E27FC236}">
                <a16:creationId xmlns:a16="http://schemas.microsoft.com/office/drawing/2014/main" id="{01CB7149-7CA4-454F-84FF-1B5238312F1A}"/>
              </a:ext>
            </a:extLst>
          </p:cNvPr>
          <p:cNvSpPr txBox="1">
            <a:spLocks/>
          </p:cNvSpPr>
          <p:nvPr/>
        </p:nvSpPr>
        <p:spPr bwMode="auto">
          <a:xfrm>
            <a:off x="762000" y="5517673"/>
            <a:ext cx="7772400" cy="92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above screen click on ‘Generate IOT Network’ button to generate IOT simulation network and to get below screen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519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D73E8-9F8A-4E00-B63B-FD260C537F32}"/>
              </a:ext>
            </a:extLst>
          </p:cNvPr>
          <p:cNvSpPr>
            <a:spLocks noGrp="1"/>
          </p:cNvSpPr>
          <p:nvPr>
            <p:ph type="dt" sz="half" idx="10"/>
          </p:nvPr>
        </p:nvSpPr>
        <p:spPr/>
        <p:txBody>
          <a:bodyPr/>
          <a:lstStyle/>
          <a:p>
            <a:pPr>
              <a:defRPr/>
            </a:pPr>
            <a:fld id="{9AC7C064-6701-4C01-AADA-D68AEBECFB72}" type="datetime3">
              <a:rPr lang="en-US" smtClean="0"/>
              <a:pPr>
                <a:defRPr/>
              </a:pPr>
              <a:t>28 January 2024</a:t>
            </a:fld>
            <a:endParaRPr lang="en-US"/>
          </a:p>
        </p:txBody>
      </p:sp>
      <p:sp>
        <p:nvSpPr>
          <p:cNvPr id="3" name="Slide Number Placeholder 2">
            <a:extLst>
              <a:ext uri="{FF2B5EF4-FFF2-40B4-BE49-F238E27FC236}">
                <a16:creationId xmlns:a16="http://schemas.microsoft.com/office/drawing/2014/main" id="{565BB2F1-8877-42D5-A1E9-8A5109F8C4D7}"/>
              </a:ext>
            </a:extLst>
          </p:cNvPr>
          <p:cNvSpPr>
            <a:spLocks noGrp="1"/>
          </p:cNvSpPr>
          <p:nvPr>
            <p:ph type="sldNum" sz="quarter" idx="12"/>
          </p:nvPr>
        </p:nvSpPr>
        <p:spPr/>
        <p:txBody>
          <a:bodyPr/>
          <a:lstStyle/>
          <a:p>
            <a:fld id="{AE8C7964-B0A3-4284-AC5D-C6F38422F226}" type="slidenum">
              <a:rPr lang="en-US" altLang="en-US" smtClean="0"/>
              <a:pPr/>
              <a:t>22</a:t>
            </a:fld>
            <a:endParaRPr lang="en-US" altLang="en-US"/>
          </a:p>
        </p:txBody>
      </p:sp>
      <p:pic>
        <p:nvPicPr>
          <p:cNvPr id="4" name="Picture 3">
            <a:extLst>
              <a:ext uri="{FF2B5EF4-FFF2-40B4-BE49-F238E27FC236}">
                <a16:creationId xmlns:a16="http://schemas.microsoft.com/office/drawing/2014/main" id="{9FAF0606-AC17-468B-BE21-8E287F517DBA}"/>
              </a:ext>
            </a:extLst>
          </p:cNvPr>
          <p:cNvPicPr>
            <a:picLocks noChangeAspect="1"/>
          </p:cNvPicPr>
          <p:nvPr/>
        </p:nvPicPr>
        <p:blipFill>
          <a:blip r:embed="rId2"/>
          <a:stretch>
            <a:fillRect/>
          </a:stretch>
        </p:blipFill>
        <p:spPr>
          <a:xfrm>
            <a:off x="1289685" y="578167"/>
            <a:ext cx="7301888" cy="4105593"/>
          </a:xfrm>
          <a:prstGeom prst="rect">
            <a:avLst/>
          </a:prstGeom>
        </p:spPr>
      </p:pic>
      <p:sp>
        <p:nvSpPr>
          <p:cNvPr id="5" name="Content Placeholder 2">
            <a:extLst>
              <a:ext uri="{FF2B5EF4-FFF2-40B4-BE49-F238E27FC236}">
                <a16:creationId xmlns:a16="http://schemas.microsoft.com/office/drawing/2014/main" id="{1E8C83C5-62CE-4E08-ADF4-268A2911C344}"/>
              </a:ext>
            </a:extLst>
          </p:cNvPr>
          <p:cNvSpPr txBox="1">
            <a:spLocks/>
          </p:cNvSpPr>
          <p:nvPr/>
        </p:nvSpPr>
        <p:spPr>
          <a:xfrm>
            <a:off x="685800" y="4961255"/>
            <a:ext cx="7772400" cy="476250"/>
          </a:xfrm>
          <a:prstGeom prst="rect">
            <a:avLst/>
          </a:prstGeom>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above screen each red colour circle represents as IOT sensors installed in agriculture farms and blue colour circle represents Base Station. Now click on ‘Cluster Head Selection’ button to select cluster head with high available energy and can reach to more IOT with less distance to Base station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43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CA2F-FD51-4117-A6ED-BD76A156CD65}"/>
              </a:ext>
            </a:extLst>
          </p:cNvPr>
          <p:cNvSpPr>
            <a:spLocks noGrp="1"/>
          </p:cNvSpPr>
          <p:nvPr>
            <p:ph type="title"/>
          </p:nvPr>
        </p:nvSpPr>
        <p:spPr>
          <a:xfrm>
            <a:off x="685800" y="5966460"/>
            <a:ext cx="7772400" cy="1402080"/>
          </a:xfrm>
        </p:spPr>
        <p:txBody>
          <a:bodyPr/>
          <a:lstStyle/>
          <a:p>
            <a:pPr algn="just"/>
            <a:r>
              <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green colour IOT is selected as Cluster Head and all the IOT inside big oval will be consider as cluster member of that cluster and total 3 clusters are generated and now click on ‘Collect Data’ to enter some manual data as we don’t have any sensor to sense data so we collect data from keyboard manually</a:t>
            </a:r>
            <a:br>
              <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D3AA466A-B546-481A-8E17-053F56313B7F}"/>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dirty="0"/>
          </a:p>
        </p:txBody>
      </p:sp>
      <p:sp>
        <p:nvSpPr>
          <p:cNvPr id="5" name="Slide Number Placeholder 4">
            <a:extLst>
              <a:ext uri="{FF2B5EF4-FFF2-40B4-BE49-F238E27FC236}">
                <a16:creationId xmlns:a16="http://schemas.microsoft.com/office/drawing/2014/main" id="{6BE98AF8-56ED-4D4D-8003-E5008E931E06}"/>
              </a:ext>
            </a:extLst>
          </p:cNvPr>
          <p:cNvSpPr>
            <a:spLocks noGrp="1"/>
          </p:cNvSpPr>
          <p:nvPr>
            <p:ph type="sldNum" sz="quarter" idx="12"/>
          </p:nvPr>
        </p:nvSpPr>
        <p:spPr/>
        <p:txBody>
          <a:bodyPr/>
          <a:lstStyle/>
          <a:p>
            <a:fld id="{41CC93FA-CFF5-4435-B8D9-667185E216C8}" type="slidenum">
              <a:rPr lang="en-US" altLang="en-US" smtClean="0"/>
              <a:pPr/>
              <a:t>23</a:t>
            </a:fld>
            <a:endParaRPr lang="en-US" altLang="en-US"/>
          </a:p>
        </p:txBody>
      </p:sp>
      <p:pic>
        <p:nvPicPr>
          <p:cNvPr id="6" name="Content Placeholder 5">
            <a:extLst>
              <a:ext uri="{FF2B5EF4-FFF2-40B4-BE49-F238E27FC236}">
                <a16:creationId xmlns:a16="http://schemas.microsoft.com/office/drawing/2014/main" id="{5B921A2C-4C34-4C27-957B-139227345A18}"/>
              </a:ext>
            </a:extLst>
          </p:cNvPr>
          <p:cNvPicPr>
            <a:picLocks noGrp="1" noChangeAspect="1"/>
          </p:cNvPicPr>
          <p:nvPr>
            <p:ph sz="quarter" idx="1"/>
          </p:nvPr>
        </p:nvPicPr>
        <p:blipFill>
          <a:blip r:embed="rId2"/>
          <a:stretch>
            <a:fillRect/>
          </a:stretch>
        </p:blipFill>
        <p:spPr>
          <a:xfrm>
            <a:off x="781050" y="675119"/>
            <a:ext cx="7772400" cy="3724161"/>
          </a:xfrm>
          <a:prstGeom prst="rect">
            <a:avLst/>
          </a:prstGeom>
        </p:spPr>
      </p:pic>
    </p:spTree>
    <p:extLst>
      <p:ext uri="{BB962C8B-B14F-4D97-AF65-F5344CB8AC3E}">
        <p14:creationId xmlns:p14="http://schemas.microsoft.com/office/powerpoint/2010/main" val="3253496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AB170-EE3C-4B5E-ACF7-0848561A763A}"/>
              </a:ext>
            </a:extLst>
          </p:cNvPr>
          <p:cNvSpPr>
            <a:spLocks noGrp="1"/>
          </p:cNvSpPr>
          <p:nvPr>
            <p:ph sz="quarter" idx="1"/>
          </p:nvPr>
        </p:nvSpPr>
        <p:spPr>
          <a:xfrm>
            <a:off x="914400" y="5648960"/>
            <a:ext cx="7772400" cy="370840"/>
          </a:xfrm>
        </p:spPr>
        <p:txBody>
          <a:bodyPr/>
          <a:lstStyle/>
          <a:p>
            <a:r>
              <a:rPr lang="en-IN" sz="2400" dirty="0">
                <a:latin typeface="Times New Roman" panose="02020603050405020304" pitchFamily="18" charset="0"/>
                <a:cs typeface="Times New Roman" panose="02020603050405020304" pitchFamily="18" charset="0"/>
              </a:rPr>
              <a:t>In above screen as data collection I entered some data and then click on ‘OK’ button to get below screen</a:t>
            </a:r>
          </a:p>
        </p:txBody>
      </p:sp>
      <p:sp>
        <p:nvSpPr>
          <p:cNvPr id="4" name="Date Placeholder 3">
            <a:extLst>
              <a:ext uri="{FF2B5EF4-FFF2-40B4-BE49-F238E27FC236}">
                <a16:creationId xmlns:a16="http://schemas.microsoft.com/office/drawing/2014/main" id="{0BAC6388-B1CD-4E41-BDF3-D32C57EE4CBD}"/>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4ADEB183-9AD8-4D51-A5F1-3D58ACA11E8F}"/>
              </a:ext>
            </a:extLst>
          </p:cNvPr>
          <p:cNvSpPr>
            <a:spLocks noGrp="1"/>
          </p:cNvSpPr>
          <p:nvPr>
            <p:ph type="sldNum" sz="quarter" idx="12"/>
          </p:nvPr>
        </p:nvSpPr>
        <p:spPr/>
        <p:txBody>
          <a:bodyPr/>
          <a:lstStyle/>
          <a:p>
            <a:fld id="{41CC93FA-CFF5-4435-B8D9-667185E216C8}" type="slidenum">
              <a:rPr lang="en-US" altLang="en-US" smtClean="0"/>
              <a:pPr/>
              <a:t>24</a:t>
            </a:fld>
            <a:endParaRPr lang="en-US" altLang="en-US"/>
          </a:p>
        </p:txBody>
      </p:sp>
      <p:pic>
        <p:nvPicPr>
          <p:cNvPr id="6" name="Picture 5">
            <a:extLst>
              <a:ext uri="{FF2B5EF4-FFF2-40B4-BE49-F238E27FC236}">
                <a16:creationId xmlns:a16="http://schemas.microsoft.com/office/drawing/2014/main" id="{A0D29383-75C9-42CB-80DA-8603FD8367E5}"/>
              </a:ext>
            </a:extLst>
          </p:cNvPr>
          <p:cNvPicPr>
            <a:picLocks noChangeAspect="1"/>
          </p:cNvPicPr>
          <p:nvPr/>
        </p:nvPicPr>
        <p:blipFill>
          <a:blip r:embed="rId2"/>
          <a:stretch>
            <a:fillRect/>
          </a:stretch>
        </p:blipFill>
        <p:spPr>
          <a:xfrm>
            <a:off x="914400" y="740727"/>
            <a:ext cx="7589520" cy="4379913"/>
          </a:xfrm>
          <a:prstGeom prst="rect">
            <a:avLst/>
          </a:prstGeom>
        </p:spPr>
      </p:pic>
    </p:spTree>
    <p:extLst>
      <p:ext uri="{BB962C8B-B14F-4D97-AF65-F5344CB8AC3E}">
        <p14:creationId xmlns:p14="http://schemas.microsoft.com/office/powerpoint/2010/main" val="2659794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B8894-C120-47AF-9B6F-B5475D2FCF01}"/>
              </a:ext>
            </a:extLst>
          </p:cNvPr>
          <p:cNvSpPr>
            <a:spLocks noGrp="1"/>
          </p:cNvSpPr>
          <p:nvPr>
            <p:ph sz="quarter" idx="1"/>
          </p:nvPr>
        </p:nvSpPr>
        <p:spPr>
          <a:xfrm>
            <a:off x="487680" y="5120640"/>
            <a:ext cx="8199120" cy="899160"/>
          </a:xfrm>
        </p:spPr>
        <p:txBody>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from IOT drop down box I selected sender IOT as 8 and then click on ‘Data Transmission Routing Phase’ button to allow IOT 8 to select shortest path to reached cluster head and then transfer data</a:t>
            </a:r>
          </a:p>
          <a:p>
            <a:endParaRPr lang="en-IN" dirty="0"/>
          </a:p>
        </p:txBody>
      </p:sp>
      <p:sp>
        <p:nvSpPr>
          <p:cNvPr id="4" name="Date Placeholder 3">
            <a:extLst>
              <a:ext uri="{FF2B5EF4-FFF2-40B4-BE49-F238E27FC236}">
                <a16:creationId xmlns:a16="http://schemas.microsoft.com/office/drawing/2014/main" id="{C4CE0E43-B19A-44FE-B182-2B31B61042D8}"/>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A394223B-2852-4418-BE42-169C9DFED9D1}"/>
              </a:ext>
            </a:extLst>
          </p:cNvPr>
          <p:cNvSpPr>
            <a:spLocks noGrp="1"/>
          </p:cNvSpPr>
          <p:nvPr>
            <p:ph type="sldNum" sz="quarter" idx="12"/>
          </p:nvPr>
        </p:nvSpPr>
        <p:spPr/>
        <p:txBody>
          <a:bodyPr/>
          <a:lstStyle/>
          <a:p>
            <a:fld id="{41CC93FA-CFF5-4435-B8D9-667185E216C8}" type="slidenum">
              <a:rPr lang="en-US" altLang="en-US" smtClean="0"/>
              <a:pPr/>
              <a:t>25</a:t>
            </a:fld>
            <a:endParaRPr lang="en-US" altLang="en-US"/>
          </a:p>
        </p:txBody>
      </p:sp>
      <p:pic>
        <p:nvPicPr>
          <p:cNvPr id="6" name="Picture 5">
            <a:extLst>
              <a:ext uri="{FF2B5EF4-FFF2-40B4-BE49-F238E27FC236}">
                <a16:creationId xmlns:a16="http://schemas.microsoft.com/office/drawing/2014/main" id="{E40D6F8A-66E6-4E7A-B13F-86E5BE5E76D8}"/>
              </a:ext>
            </a:extLst>
          </p:cNvPr>
          <p:cNvPicPr>
            <a:picLocks noChangeAspect="1"/>
          </p:cNvPicPr>
          <p:nvPr/>
        </p:nvPicPr>
        <p:blipFill>
          <a:blip r:embed="rId2"/>
          <a:stretch>
            <a:fillRect/>
          </a:stretch>
        </p:blipFill>
        <p:spPr>
          <a:xfrm>
            <a:off x="751840" y="639127"/>
            <a:ext cx="7762239" cy="4064953"/>
          </a:xfrm>
          <a:prstGeom prst="rect">
            <a:avLst/>
          </a:prstGeom>
        </p:spPr>
      </p:pic>
    </p:spTree>
    <p:extLst>
      <p:ext uri="{BB962C8B-B14F-4D97-AF65-F5344CB8AC3E}">
        <p14:creationId xmlns:p14="http://schemas.microsoft.com/office/powerpoint/2010/main" val="182633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975B-5B4F-45B5-8056-ECC1C42BD984}"/>
              </a:ext>
            </a:extLst>
          </p:cNvPr>
          <p:cNvSpPr>
            <a:spLocks noGrp="1"/>
          </p:cNvSpPr>
          <p:nvPr>
            <p:ph type="title"/>
          </p:nvPr>
        </p:nvSpPr>
        <p:spPr>
          <a:xfrm>
            <a:off x="603250" y="6044177"/>
            <a:ext cx="7772400" cy="713740"/>
          </a:xfrm>
        </p:spPr>
        <p:txBody>
          <a:bodyPr/>
          <a:lstStyle/>
          <a:p>
            <a:r>
              <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IOT 8 selected nearest hop as 9 and that 9 belongs to CH3 so it send data to CH3 and CH3 is sending data to base station and similarly you can select any IOT and then transfer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
        <p:nvSpPr>
          <p:cNvPr id="4" name="Date Placeholder 3">
            <a:extLst>
              <a:ext uri="{FF2B5EF4-FFF2-40B4-BE49-F238E27FC236}">
                <a16:creationId xmlns:a16="http://schemas.microsoft.com/office/drawing/2014/main" id="{4B9B0E36-C273-4718-BE87-C5BEA3BCC28E}"/>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264A8A82-98E5-41FC-ACD5-03550F0A0AED}"/>
              </a:ext>
            </a:extLst>
          </p:cNvPr>
          <p:cNvSpPr>
            <a:spLocks noGrp="1"/>
          </p:cNvSpPr>
          <p:nvPr>
            <p:ph type="sldNum" sz="quarter" idx="12"/>
          </p:nvPr>
        </p:nvSpPr>
        <p:spPr/>
        <p:txBody>
          <a:bodyPr/>
          <a:lstStyle/>
          <a:p>
            <a:fld id="{41CC93FA-CFF5-4435-B8D9-667185E216C8}" type="slidenum">
              <a:rPr lang="en-US" altLang="en-US" smtClean="0"/>
              <a:pPr/>
              <a:t>26</a:t>
            </a:fld>
            <a:endParaRPr lang="en-US" altLang="en-US"/>
          </a:p>
        </p:txBody>
      </p:sp>
      <p:pic>
        <p:nvPicPr>
          <p:cNvPr id="6" name="Content Placeholder 5">
            <a:extLst>
              <a:ext uri="{FF2B5EF4-FFF2-40B4-BE49-F238E27FC236}">
                <a16:creationId xmlns:a16="http://schemas.microsoft.com/office/drawing/2014/main" id="{73527B73-5576-4CA0-9D93-7EFC024618E7}"/>
              </a:ext>
            </a:extLst>
          </p:cNvPr>
          <p:cNvPicPr>
            <a:picLocks noGrp="1" noChangeAspect="1"/>
          </p:cNvPicPr>
          <p:nvPr>
            <p:ph sz="quarter" idx="1"/>
          </p:nvPr>
        </p:nvPicPr>
        <p:blipFill>
          <a:blip r:embed="rId2"/>
          <a:stretch>
            <a:fillRect/>
          </a:stretch>
        </p:blipFill>
        <p:spPr>
          <a:xfrm>
            <a:off x="685800" y="456953"/>
            <a:ext cx="7772400" cy="4369841"/>
          </a:xfrm>
          <a:prstGeom prst="rect">
            <a:avLst/>
          </a:prstGeom>
        </p:spPr>
      </p:pic>
    </p:spTree>
    <p:extLst>
      <p:ext uri="{BB962C8B-B14F-4D97-AF65-F5344CB8AC3E}">
        <p14:creationId xmlns:p14="http://schemas.microsoft.com/office/powerpoint/2010/main" val="1521871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33C5-369A-4E7A-90DE-11C3ABB0E138}"/>
              </a:ext>
            </a:extLst>
          </p:cNvPr>
          <p:cNvSpPr>
            <a:spLocks noGrp="1"/>
          </p:cNvSpPr>
          <p:nvPr>
            <p:ph type="title"/>
          </p:nvPr>
        </p:nvSpPr>
        <p:spPr>
          <a:xfrm>
            <a:off x="965200" y="1371600"/>
            <a:ext cx="7772400" cy="858838"/>
          </a:xfrm>
        </p:spPr>
        <p:txBody>
          <a:bodyPr/>
          <a:lstStyle/>
          <a:p>
            <a:pPr algn="just"/>
            <a:r>
              <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below screen I selected IOT 10 and then it select CH 3 to send data to base station and in above screen we can see each data is stored at Blockchain and each block associated </a:t>
            </a:r>
            <a:r>
              <a:rPr lang="en-IN" sz="1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1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is also displaying and now select any IOT and click on ‘View Blockchain Data’ to extract data from Blockchain for selected ID</a:t>
            </a:r>
            <a:br>
              <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lumMod val="95000"/>
                  <a:lumOff val="5000"/>
                </a:schemeClr>
              </a:solidFill>
            </a:endParaRPr>
          </a:p>
        </p:txBody>
      </p:sp>
      <p:sp>
        <p:nvSpPr>
          <p:cNvPr id="3" name="Date Placeholder 2">
            <a:extLst>
              <a:ext uri="{FF2B5EF4-FFF2-40B4-BE49-F238E27FC236}">
                <a16:creationId xmlns:a16="http://schemas.microsoft.com/office/drawing/2014/main" id="{18C1B129-A001-4C54-A49D-F1ECFF2D4366}"/>
              </a:ext>
            </a:extLst>
          </p:cNvPr>
          <p:cNvSpPr>
            <a:spLocks noGrp="1"/>
          </p:cNvSpPr>
          <p:nvPr>
            <p:ph type="dt" sz="half" idx="10"/>
          </p:nvPr>
        </p:nvSpPr>
        <p:spPr/>
        <p:txBody>
          <a:bodyPr/>
          <a:lstStyle/>
          <a:p>
            <a:pPr>
              <a:defRPr/>
            </a:pPr>
            <a:fld id="{C2A03B3C-636A-4670-9764-ABEAD5F99EF4}" type="datetime3">
              <a:rPr lang="en-US" smtClean="0"/>
              <a:pPr>
                <a:defRPr/>
              </a:pPr>
              <a:t>28 January 2024</a:t>
            </a:fld>
            <a:endParaRPr lang="en-US"/>
          </a:p>
        </p:txBody>
      </p:sp>
      <p:sp>
        <p:nvSpPr>
          <p:cNvPr id="4" name="Slide Number Placeholder 3">
            <a:extLst>
              <a:ext uri="{FF2B5EF4-FFF2-40B4-BE49-F238E27FC236}">
                <a16:creationId xmlns:a16="http://schemas.microsoft.com/office/drawing/2014/main" id="{F5E313DC-E293-497E-B628-CF94E2453113}"/>
              </a:ext>
            </a:extLst>
          </p:cNvPr>
          <p:cNvSpPr>
            <a:spLocks noGrp="1"/>
          </p:cNvSpPr>
          <p:nvPr>
            <p:ph type="sldNum" sz="quarter" idx="12"/>
          </p:nvPr>
        </p:nvSpPr>
        <p:spPr/>
        <p:txBody>
          <a:bodyPr/>
          <a:lstStyle/>
          <a:p>
            <a:fld id="{38B81AAC-2F5A-4A05-A9E7-2ECF80368546}" type="slidenum">
              <a:rPr lang="en-US" altLang="en-US" smtClean="0"/>
              <a:pPr/>
              <a:t>27</a:t>
            </a:fld>
            <a:endParaRPr lang="en-US" altLang="en-US"/>
          </a:p>
        </p:txBody>
      </p:sp>
      <p:pic>
        <p:nvPicPr>
          <p:cNvPr id="5" name="Picture 4">
            <a:extLst>
              <a:ext uri="{FF2B5EF4-FFF2-40B4-BE49-F238E27FC236}">
                <a16:creationId xmlns:a16="http://schemas.microsoft.com/office/drawing/2014/main" id="{593AE463-2235-45B0-9846-17150612AA8A}"/>
              </a:ext>
            </a:extLst>
          </p:cNvPr>
          <p:cNvPicPr>
            <a:picLocks noChangeAspect="1"/>
          </p:cNvPicPr>
          <p:nvPr/>
        </p:nvPicPr>
        <p:blipFill>
          <a:blip r:embed="rId2"/>
          <a:stretch>
            <a:fillRect/>
          </a:stretch>
        </p:blipFill>
        <p:spPr>
          <a:xfrm>
            <a:off x="1370964" y="2000567"/>
            <a:ext cx="7173595" cy="4298633"/>
          </a:xfrm>
          <a:prstGeom prst="rect">
            <a:avLst/>
          </a:prstGeom>
        </p:spPr>
      </p:pic>
    </p:spTree>
    <p:extLst>
      <p:ext uri="{BB962C8B-B14F-4D97-AF65-F5344CB8AC3E}">
        <p14:creationId xmlns:p14="http://schemas.microsoft.com/office/powerpoint/2010/main" val="1443082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EBED-E5F2-4CB7-A388-89E2D7BB7E92}"/>
              </a:ext>
            </a:extLst>
          </p:cNvPr>
          <p:cNvSpPr>
            <a:spLocks noGrp="1"/>
          </p:cNvSpPr>
          <p:nvPr>
            <p:ph type="title"/>
          </p:nvPr>
        </p:nvSpPr>
        <p:spPr>
          <a:xfrm>
            <a:off x="876300" y="901148"/>
            <a:ext cx="7772400" cy="1397000"/>
          </a:xfrm>
        </p:spPr>
        <p:txBody>
          <a:bodyPr/>
          <a:lstStyle/>
          <a:p>
            <a:r>
              <a:rPr lang="en-IN"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above screen I selected IOT as 1 and then clicked on ‘View Blockchain Data’ button and then in text area all data for that IOT retrieve from Blockchain and then displaying and I am displaying </a:t>
            </a:r>
            <a:r>
              <a:rPr lang="en-IN" sz="20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of that block.</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4" name="Date Placeholder 3">
            <a:extLst>
              <a:ext uri="{FF2B5EF4-FFF2-40B4-BE49-F238E27FC236}">
                <a16:creationId xmlns:a16="http://schemas.microsoft.com/office/drawing/2014/main" id="{D72DC097-9C98-4C9A-8A6D-D4C6B5E030DC}"/>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07D27ED4-FC08-4CC7-AB6B-0E124A303FAA}"/>
              </a:ext>
            </a:extLst>
          </p:cNvPr>
          <p:cNvSpPr>
            <a:spLocks noGrp="1"/>
          </p:cNvSpPr>
          <p:nvPr>
            <p:ph type="sldNum" sz="quarter" idx="12"/>
          </p:nvPr>
        </p:nvSpPr>
        <p:spPr/>
        <p:txBody>
          <a:bodyPr/>
          <a:lstStyle/>
          <a:p>
            <a:fld id="{41CC93FA-CFF5-4435-B8D9-667185E216C8}" type="slidenum">
              <a:rPr lang="en-US" altLang="en-US" smtClean="0"/>
              <a:pPr/>
              <a:t>28</a:t>
            </a:fld>
            <a:endParaRPr lang="en-US" altLang="en-US"/>
          </a:p>
        </p:txBody>
      </p:sp>
      <p:pic>
        <p:nvPicPr>
          <p:cNvPr id="6" name="Content Placeholder 5">
            <a:extLst>
              <a:ext uri="{FF2B5EF4-FFF2-40B4-BE49-F238E27FC236}">
                <a16:creationId xmlns:a16="http://schemas.microsoft.com/office/drawing/2014/main" id="{286CEAA6-734D-4D99-9425-22A35A58B01D}"/>
              </a:ext>
            </a:extLst>
          </p:cNvPr>
          <p:cNvPicPr>
            <a:picLocks noGrp="1" noChangeAspect="1"/>
          </p:cNvPicPr>
          <p:nvPr>
            <p:ph sz="quarter" idx="1"/>
          </p:nvPr>
        </p:nvPicPr>
        <p:blipFill>
          <a:blip r:embed="rId2"/>
          <a:stretch>
            <a:fillRect/>
          </a:stretch>
        </p:blipFill>
        <p:spPr>
          <a:xfrm>
            <a:off x="685800" y="1673568"/>
            <a:ext cx="7772400" cy="4369841"/>
          </a:xfrm>
          <a:prstGeom prst="rect">
            <a:avLst/>
          </a:prstGeom>
        </p:spPr>
      </p:pic>
    </p:spTree>
    <p:extLst>
      <p:ext uri="{BB962C8B-B14F-4D97-AF65-F5344CB8AC3E}">
        <p14:creationId xmlns:p14="http://schemas.microsoft.com/office/powerpoint/2010/main" val="2794894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70FAF1-FFE5-4C7C-9DAE-67BCAC593933}"/>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F8CD145F-1405-420E-AF1F-F1AC204CFF31}"/>
              </a:ext>
            </a:extLst>
          </p:cNvPr>
          <p:cNvSpPr>
            <a:spLocks noGrp="1"/>
          </p:cNvSpPr>
          <p:nvPr>
            <p:ph type="sldNum" sz="quarter" idx="12"/>
          </p:nvPr>
        </p:nvSpPr>
        <p:spPr/>
        <p:txBody>
          <a:bodyPr/>
          <a:lstStyle/>
          <a:p>
            <a:fld id="{41CC93FA-CFF5-4435-B8D9-667185E216C8}" type="slidenum">
              <a:rPr lang="en-US" altLang="en-US"/>
              <a:pPr/>
              <a:t>29</a:t>
            </a:fld>
            <a:endParaRPr lang="en-US" altLang="en-US"/>
          </a:p>
        </p:txBody>
      </p:sp>
      <p:grpSp>
        <p:nvGrpSpPr>
          <p:cNvPr id="152" name="Group 151">
            <a:extLst>
              <a:ext uri="{FF2B5EF4-FFF2-40B4-BE49-F238E27FC236}">
                <a16:creationId xmlns:a16="http://schemas.microsoft.com/office/drawing/2014/main" id="{BD0648F9-16C0-3C4E-937F-885D62204DC3}"/>
              </a:ext>
            </a:extLst>
          </p:cNvPr>
          <p:cNvGrpSpPr/>
          <p:nvPr/>
        </p:nvGrpSpPr>
        <p:grpSpPr>
          <a:xfrm>
            <a:off x="2235200" y="293052"/>
            <a:ext cx="5181599" cy="6374448"/>
            <a:chOff x="0" y="0"/>
            <a:chExt cx="2945409" cy="6272073"/>
          </a:xfrm>
        </p:grpSpPr>
        <p:sp>
          <p:nvSpPr>
            <p:cNvPr id="80" name="Shape 1879">
              <a:extLst>
                <a:ext uri="{FF2B5EF4-FFF2-40B4-BE49-F238E27FC236}">
                  <a16:creationId xmlns:a16="http://schemas.microsoft.com/office/drawing/2014/main" id="{D1F080D6-3656-1444-9263-12221EAF74CA}"/>
                </a:ext>
              </a:extLst>
            </p:cNvPr>
            <p:cNvSpPr/>
            <p:nvPr/>
          </p:nvSpPr>
          <p:spPr>
            <a:xfrm>
              <a:off x="379857" y="0"/>
              <a:ext cx="781723" cy="211760"/>
            </a:xfrm>
            <a:custGeom>
              <a:avLst/>
              <a:gdLst/>
              <a:ahLst/>
              <a:cxnLst/>
              <a:rect l="0" t="0" r="0" b="0"/>
              <a:pathLst>
                <a:path w="781723" h="211760">
                  <a:moveTo>
                    <a:pt x="125768" y="0"/>
                  </a:moveTo>
                  <a:lnTo>
                    <a:pt x="655968" y="0"/>
                  </a:lnTo>
                  <a:cubicBezTo>
                    <a:pt x="725424" y="0"/>
                    <a:pt x="781723" y="47396"/>
                    <a:pt x="781723" y="105880"/>
                  </a:cubicBezTo>
                  <a:cubicBezTo>
                    <a:pt x="781723" y="164363"/>
                    <a:pt x="725424" y="211760"/>
                    <a:pt x="655968" y="211760"/>
                  </a:cubicBezTo>
                  <a:lnTo>
                    <a:pt x="125768" y="211760"/>
                  </a:lnTo>
                  <a:cubicBezTo>
                    <a:pt x="56299" y="211760"/>
                    <a:pt x="0" y="164363"/>
                    <a:pt x="0" y="105880"/>
                  </a:cubicBezTo>
                  <a:cubicBezTo>
                    <a:pt x="0" y="47396"/>
                    <a:pt x="56299" y="0"/>
                    <a:pt x="125768" y="0"/>
                  </a:cubicBez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1" name="Shape 1880">
              <a:extLst>
                <a:ext uri="{FF2B5EF4-FFF2-40B4-BE49-F238E27FC236}">
                  <a16:creationId xmlns:a16="http://schemas.microsoft.com/office/drawing/2014/main" id="{19A580AB-8363-F347-BBC3-E96EB27CDE80}"/>
                </a:ext>
              </a:extLst>
            </p:cNvPr>
            <p:cNvSpPr/>
            <p:nvPr/>
          </p:nvSpPr>
          <p:spPr>
            <a:xfrm>
              <a:off x="255422" y="370345"/>
              <a:ext cx="1017118" cy="315176"/>
            </a:xfrm>
            <a:custGeom>
              <a:avLst/>
              <a:gdLst/>
              <a:ahLst/>
              <a:cxnLst/>
              <a:rect l="0" t="0" r="0" b="0"/>
              <a:pathLst>
                <a:path w="1017118" h="315176">
                  <a:moveTo>
                    <a:pt x="0" y="315176"/>
                  </a:moveTo>
                  <a:lnTo>
                    <a:pt x="1017118" y="315176"/>
                  </a:lnTo>
                  <a:lnTo>
                    <a:pt x="1017118"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2" name="Shape 1881">
              <a:extLst>
                <a:ext uri="{FF2B5EF4-FFF2-40B4-BE49-F238E27FC236}">
                  <a16:creationId xmlns:a16="http://schemas.microsoft.com/office/drawing/2014/main" id="{56A3D067-BC7D-4046-BCF8-18240D8FE47E}"/>
                </a:ext>
              </a:extLst>
            </p:cNvPr>
            <p:cNvSpPr/>
            <p:nvPr/>
          </p:nvSpPr>
          <p:spPr>
            <a:xfrm>
              <a:off x="259029" y="854532"/>
              <a:ext cx="1032231" cy="329959"/>
            </a:xfrm>
            <a:custGeom>
              <a:avLst/>
              <a:gdLst/>
              <a:ahLst/>
              <a:cxnLst/>
              <a:rect l="0" t="0" r="0" b="0"/>
              <a:pathLst>
                <a:path w="1032231" h="329959">
                  <a:moveTo>
                    <a:pt x="0" y="329959"/>
                  </a:moveTo>
                  <a:lnTo>
                    <a:pt x="1032231" y="329959"/>
                  </a:lnTo>
                  <a:lnTo>
                    <a:pt x="1032231"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3" name="Shape 1882">
              <a:extLst>
                <a:ext uri="{FF2B5EF4-FFF2-40B4-BE49-F238E27FC236}">
                  <a16:creationId xmlns:a16="http://schemas.microsoft.com/office/drawing/2014/main" id="{76670513-6DED-9E41-A6D7-583FA164AE68}"/>
                </a:ext>
              </a:extLst>
            </p:cNvPr>
            <p:cNvSpPr/>
            <p:nvPr/>
          </p:nvSpPr>
          <p:spPr>
            <a:xfrm>
              <a:off x="1824787" y="1916494"/>
              <a:ext cx="990854" cy="285636"/>
            </a:xfrm>
            <a:custGeom>
              <a:avLst/>
              <a:gdLst/>
              <a:ahLst/>
              <a:cxnLst/>
              <a:rect l="0" t="0" r="0" b="0"/>
              <a:pathLst>
                <a:path w="990854" h="285636">
                  <a:moveTo>
                    <a:pt x="0" y="285636"/>
                  </a:moveTo>
                  <a:lnTo>
                    <a:pt x="990854" y="285636"/>
                  </a:lnTo>
                  <a:lnTo>
                    <a:pt x="990854"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4" name="Shape 1883">
              <a:extLst>
                <a:ext uri="{FF2B5EF4-FFF2-40B4-BE49-F238E27FC236}">
                  <a16:creationId xmlns:a16="http://schemas.microsoft.com/office/drawing/2014/main" id="{EA0744FF-4782-554F-8474-4C7EB359336B}"/>
                </a:ext>
              </a:extLst>
            </p:cNvPr>
            <p:cNvSpPr/>
            <p:nvPr/>
          </p:nvSpPr>
          <p:spPr>
            <a:xfrm>
              <a:off x="224892" y="2518537"/>
              <a:ext cx="1177353" cy="349657"/>
            </a:xfrm>
            <a:custGeom>
              <a:avLst/>
              <a:gdLst/>
              <a:ahLst/>
              <a:cxnLst/>
              <a:rect l="0" t="0" r="0" b="0"/>
              <a:pathLst>
                <a:path w="1177353" h="349657">
                  <a:moveTo>
                    <a:pt x="0" y="349657"/>
                  </a:moveTo>
                  <a:lnTo>
                    <a:pt x="1177353" y="349657"/>
                  </a:lnTo>
                  <a:lnTo>
                    <a:pt x="1177353"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5" name="Shape 1884">
              <a:extLst>
                <a:ext uri="{FF2B5EF4-FFF2-40B4-BE49-F238E27FC236}">
                  <a16:creationId xmlns:a16="http://schemas.microsoft.com/office/drawing/2014/main" id="{A2C67401-DA2B-8A46-B3E1-561B5F2833D0}"/>
                </a:ext>
              </a:extLst>
            </p:cNvPr>
            <p:cNvSpPr/>
            <p:nvPr/>
          </p:nvSpPr>
          <p:spPr>
            <a:xfrm>
              <a:off x="221285" y="3017825"/>
              <a:ext cx="1202614" cy="344754"/>
            </a:xfrm>
            <a:custGeom>
              <a:avLst/>
              <a:gdLst/>
              <a:ahLst/>
              <a:cxnLst/>
              <a:rect l="0" t="0" r="0" b="0"/>
              <a:pathLst>
                <a:path w="1202614" h="344754">
                  <a:moveTo>
                    <a:pt x="0" y="344754"/>
                  </a:moveTo>
                  <a:lnTo>
                    <a:pt x="1202614" y="344754"/>
                  </a:lnTo>
                  <a:lnTo>
                    <a:pt x="1202614"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6" name="Shape 1885">
              <a:extLst>
                <a:ext uri="{FF2B5EF4-FFF2-40B4-BE49-F238E27FC236}">
                  <a16:creationId xmlns:a16="http://schemas.microsoft.com/office/drawing/2014/main" id="{7D6C9011-ADFC-7847-8552-34843E0752F7}"/>
                </a:ext>
              </a:extLst>
            </p:cNvPr>
            <p:cNvSpPr/>
            <p:nvPr/>
          </p:nvSpPr>
          <p:spPr>
            <a:xfrm>
              <a:off x="0" y="1801279"/>
              <a:ext cx="1581163" cy="566344"/>
            </a:xfrm>
            <a:custGeom>
              <a:avLst/>
              <a:gdLst/>
              <a:ahLst/>
              <a:cxnLst/>
              <a:rect l="0" t="0" r="0" b="0"/>
              <a:pathLst>
                <a:path w="1581163" h="566344">
                  <a:moveTo>
                    <a:pt x="0" y="283172"/>
                  </a:moveTo>
                  <a:lnTo>
                    <a:pt x="790588" y="0"/>
                  </a:lnTo>
                  <a:lnTo>
                    <a:pt x="1581163" y="283172"/>
                  </a:lnTo>
                  <a:lnTo>
                    <a:pt x="790588" y="566344"/>
                  </a:lnTo>
                  <a:lnTo>
                    <a:pt x="0" y="283172"/>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7" name="Shape 1886">
              <a:extLst>
                <a:ext uri="{FF2B5EF4-FFF2-40B4-BE49-F238E27FC236}">
                  <a16:creationId xmlns:a16="http://schemas.microsoft.com/office/drawing/2014/main" id="{DFC84A6E-7A68-864D-9544-B4A85816B19D}"/>
                </a:ext>
              </a:extLst>
            </p:cNvPr>
            <p:cNvSpPr/>
            <p:nvPr/>
          </p:nvSpPr>
          <p:spPr>
            <a:xfrm>
              <a:off x="221285" y="3524669"/>
              <a:ext cx="1217067" cy="364427"/>
            </a:xfrm>
            <a:custGeom>
              <a:avLst/>
              <a:gdLst/>
              <a:ahLst/>
              <a:cxnLst/>
              <a:rect l="0" t="0" r="0" b="0"/>
              <a:pathLst>
                <a:path w="1217067" h="364427">
                  <a:moveTo>
                    <a:pt x="0" y="364427"/>
                  </a:moveTo>
                  <a:lnTo>
                    <a:pt x="1217067" y="364427"/>
                  </a:lnTo>
                  <a:lnTo>
                    <a:pt x="1217067"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8" name="Shape 1887">
              <a:extLst>
                <a:ext uri="{FF2B5EF4-FFF2-40B4-BE49-F238E27FC236}">
                  <a16:creationId xmlns:a16="http://schemas.microsoft.com/office/drawing/2014/main" id="{5C2D2E6B-37A0-0B49-B8CC-197A3835B8D1}"/>
                </a:ext>
              </a:extLst>
            </p:cNvPr>
            <p:cNvSpPr/>
            <p:nvPr/>
          </p:nvSpPr>
          <p:spPr>
            <a:xfrm>
              <a:off x="59106" y="4050564"/>
              <a:ext cx="1570990" cy="659917"/>
            </a:xfrm>
            <a:custGeom>
              <a:avLst/>
              <a:gdLst/>
              <a:ahLst/>
              <a:cxnLst/>
              <a:rect l="0" t="0" r="0" b="0"/>
              <a:pathLst>
                <a:path w="1570990" h="659917">
                  <a:moveTo>
                    <a:pt x="0" y="329959"/>
                  </a:moveTo>
                  <a:lnTo>
                    <a:pt x="785495" y="0"/>
                  </a:lnTo>
                  <a:lnTo>
                    <a:pt x="1570990" y="329959"/>
                  </a:lnTo>
                  <a:lnTo>
                    <a:pt x="785495" y="659917"/>
                  </a:lnTo>
                  <a:lnTo>
                    <a:pt x="0" y="329959"/>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89" name="Shape 1888">
              <a:extLst>
                <a:ext uri="{FF2B5EF4-FFF2-40B4-BE49-F238E27FC236}">
                  <a16:creationId xmlns:a16="http://schemas.microsoft.com/office/drawing/2014/main" id="{511037A3-7B5D-1942-AE73-A37ABEDA9114}"/>
                </a:ext>
              </a:extLst>
            </p:cNvPr>
            <p:cNvSpPr/>
            <p:nvPr/>
          </p:nvSpPr>
          <p:spPr>
            <a:xfrm>
              <a:off x="1923275" y="4217023"/>
              <a:ext cx="956704" cy="344716"/>
            </a:xfrm>
            <a:custGeom>
              <a:avLst/>
              <a:gdLst/>
              <a:ahLst/>
              <a:cxnLst/>
              <a:rect l="0" t="0" r="0" b="0"/>
              <a:pathLst>
                <a:path w="956704" h="344716">
                  <a:moveTo>
                    <a:pt x="0" y="344716"/>
                  </a:moveTo>
                  <a:lnTo>
                    <a:pt x="956704" y="344716"/>
                  </a:lnTo>
                  <a:lnTo>
                    <a:pt x="956704"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90" name="Shape 1889">
              <a:extLst>
                <a:ext uri="{FF2B5EF4-FFF2-40B4-BE49-F238E27FC236}">
                  <a16:creationId xmlns:a16="http://schemas.microsoft.com/office/drawing/2014/main" id="{FD251DA5-003F-E648-8234-4F3B4F6B2334}"/>
                </a:ext>
              </a:extLst>
            </p:cNvPr>
            <p:cNvSpPr/>
            <p:nvPr/>
          </p:nvSpPr>
          <p:spPr>
            <a:xfrm>
              <a:off x="211772" y="4882706"/>
              <a:ext cx="1186853" cy="379209"/>
            </a:xfrm>
            <a:custGeom>
              <a:avLst/>
              <a:gdLst/>
              <a:ahLst/>
              <a:cxnLst/>
              <a:rect l="0" t="0" r="0" b="0"/>
              <a:pathLst>
                <a:path w="1186853" h="379209">
                  <a:moveTo>
                    <a:pt x="0" y="379209"/>
                  </a:moveTo>
                  <a:lnTo>
                    <a:pt x="1186853" y="379209"/>
                  </a:lnTo>
                  <a:lnTo>
                    <a:pt x="1186853"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91" name="Shape 1890">
              <a:extLst>
                <a:ext uri="{FF2B5EF4-FFF2-40B4-BE49-F238E27FC236}">
                  <a16:creationId xmlns:a16="http://schemas.microsoft.com/office/drawing/2014/main" id="{CC404D1E-FE3B-9147-BA01-782371F73CBD}"/>
                </a:ext>
              </a:extLst>
            </p:cNvPr>
            <p:cNvSpPr/>
            <p:nvPr/>
          </p:nvSpPr>
          <p:spPr>
            <a:xfrm>
              <a:off x="206832" y="5428273"/>
              <a:ext cx="1196721" cy="379209"/>
            </a:xfrm>
            <a:custGeom>
              <a:avLst/>
              <a:gdLst/>
              <a:ahLst/>
              <a:cxnLst/>
              <a:rect l="0" t="0" r="0" b="0"/>
              <a:pathLst>
                <a:path w="1196721" h="379209">
                  <a:moveTo>
                    <a:pt x="0" y="379209"/>
                  </a:moveTo>
                  <a:lnTo>
                    <a:pt x="1196721" y="379209"/>
                  </a:lnTo>
                  <a:lnTo>
                    <a:pt x="1196721"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92" name="Shape 1891">
              <a:extLst>
                <a:ext uri="{FF2B5EF4-FFF2-40B4-BE49-F238E27FC236}">
                  <a16:creationId xmlns:a16="http://schemas.microsoft.com/office/drawing/2014/main" id="{FBF436F5-4004-234C-959E-7A4E344F092A}"/>
                </a:ext>
              </a:extLst>
            </p:cNvPr>
            <p:cNvSpPr/>
            <p:nvPr/>
          </p:nvSpPr>
          <p:spPr>
            <a:xfrm>
              <a:off x="259029" y="1315771"/>
              <a:ext cx="1058825" cy="329959"/>
            </a:xfrm>
            <a:custGeom>
              <a:avLst/>
              <a:gdLst/>
              <a:ahLst/>
              <a:cxnLst/>
              <a:rect l="0" t="0" r="0" b="0"/>
              <a:pathLst>
                <a:path w="1058825" h="329959">
                  <a:moveTo>
                    <a:pt x="0" y="329959"/>
                  </a:moveTo>
                  <a:lnTo>
                    <a:pt x="1058825" y="329959"/>
                  </a:lnTo>
                  <a:lnTo>
                    <a:pt x="1058825" y="0"/>
                  </a:lnTo>
                  <a:lnTo>
                    <a:pt x="0" y="0"/>
                  </a:ln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93" name="Shape 1892">
              <a:extLst>
                <a:ext uri="{FF2B5EF4-FFF2-40B4-BE49-F238E27FC236}">
                  <a16:creationId xmlns:a16="http://schemas.microsoft.com/office/drawing/2014/main" id="{CCFA1246-F6C0-6247-BDAD-80426C339E67}"/>
                </a:ext>
              </a:extLst>
            </p:cNvPr>
            <p:cNvSpPr/>
            <p:nvPr/>
          </p:nvSpPr>
          <p:spPr>
            <a:xfrm>
              <a:off x="779424" y="216040"/>
              <a:ext cx="0" cy="118199"/>
            </a:xfrm>
            <a:custGeom>
              <a:avLst/>
              <a:gdLst/>
              <a:ahLst/>
              <a:cxnLst/>
              <a:rect l="0" t="0" r="0" b="0"/>
              <a:pathLst>
                <a:path h="118199">
                  <a:moveTo>
                    <a:pt x="0" y="0"/>
                  </a:moveTo>
                  <a:lnTo>
                    <a:pt x="0" y="118199"/>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94" name="Shape 1893">
              <a:extLst>
                <a:ext uri="{FF2B5EF4-FFF2-40B4-BE49-F238E27FC236}">
                  <a16:creationId xmlns:a16="http://schemas.microsoft.com/office/drawing/2014/main" id="{3EED3ADB-8D0B-124B-819F-57D0F19D6E40}"/>
                </a:ext>
              </a:extLst>
            </p:cNvPr>
            <p:cNvSpPr/>
            <p:nvPr/>
          </p:nvSpPr>
          <p:spPr>
            <a:xfrm>
              <a:off x="759727" y="327673"/>
              <a:ext cx="39395" cy="39395"/>
            </a:xfrm>
            <a:custGeom>
              <a:avLst/>
              <a:gdLst/>
              <a:ahLst/>
              <a:cxnLst/>
              <a:rect l="0" t="0" r="0" b="0"/>
              <a:pathLst>
                <a:path w="39395" h="39395">
                  <a:moveTo>
                    <a:pt x="0" y="0"/>
                  </a:moveTo>
                  <a:lnTo>
                    <a:pt x="39395" y="0"/>
                  </a:lnTo>
                  <a:lnTo>
                    <a:pt x="19698"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95" name="Shape 1894">
              <a:extLst>
                <a:ext uri="{FF2B5EF4-FFF2-40B4-BE49-F238E27FC236}">
                  <a16:creationId xmlns:a16="http://schemas.microsoft.com/office/drawing/2014/main" id="{751CC46D-1781-6340-AA1B-CE94B8BE9BF3}"/>
                </a:ext>
              </a:extLst>
            </p:cNvPr>
            <p:cNvSpPr/>
            <p:nvPr/>
          </p:nvSpPr>
          <p:spPr>
            <a:xfrm>
              <a:off x="777786" y="1175259"/>
              <a:ext cx="0" cy="118199"/>
            </a:xfrm>
            <a:custGeom>
              <a:avLst/>
              <a:gdLst/>
              <a:ahLst/>
              <a:cxnLst/>
              <a:rect l="0" t="0" r="0" b="0"/>
              <a:pathLst>
                <a:path h="118199">
                  <a:moveTo>
                    <a:pt x="0" y="0"/>
                  </a:moveTo>
                  <a:lnTo>
                    <a:pt x="0" y="118199"/>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96" name="Shape 1895">
              <a:extLst>
                <a:ext uri="{FF2B5EF4-FFF2-40B4-BE49-F238E27FC236}">
                  <a16:creationId xmlns:a16="http://schemas.microsoft.com/office/drawing/2014/main" id="{D2C9C6BA-33D8-1F4B-887F-1ED53D6BF14B}"/>
                </a:ext>
              </a:extLst>
            </p:cNvPr>
            <p:cNvSpPr/>
            <p:nvPr/>
          </p:nvSpPr>
          <p:spPr>
            <a:xfrm>
              <a:off x="758088" y="1286891"/>
              <a:ext cx="39395" cy="39395"/>
            </a:xfrm>
            <a:custGeom>
              <a:avLst/>
              <a:gdLst/>
              <a:ahLst/>
              <a:cxnLst/>
              <a:rect l="0" t="0" r="0" b="0"/>
              <a:pathLst>
                <a:path w="39395" h="39395">
                  <a:moveTo>
                    <a:pt x="0" y="0"/>
                  </a:moveTo>
                  <a:lnTo>
                    <a:pt x="39395" y="0"/>
                  </a:lnTo>
                  <a:lnTo>
                    <a:pt x="19698"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97" name="Shape 1896">
              <a:extLst>
                <a:ext uri="{FF2B5EF4-FFF2-40B4-BE49-F238E27FC236}">
                  <a16:creationId xmlns:a16="http://schemas.microsoft.com/office/drawing/2014/main" id="{E747BB12-6DE6-6044-A3E0-707166A2282B}"/>
                </a:ext>
              </a:extLst>
            </p:cNvPr>
            <p:cNvSpPr/>
            <p:nvPr/>
          </p:nvSpPr>
          <p:spPr>
            <a:xfrm>
              <a:off x="782371" y="691071"/>
              <a:ext cx="0" cy="118199"/>
            </a:xfrm>
            <a:custGeom>
              <a:avLst/>
              <a:gdLst/>
              <a:ahLst/>
              <a:cxnLst/>
              <a:rect l="0" t="0" r="0" b="0"/>
              <a:pathLst>
                <a:path h="118199">
                  <a:moveTo>
                    <a:pt x="0" y="0"/>
                  </a:moveTo>
                  <a:lnTo>
                    <a:pt x="0" y="118199"/>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98" name="Shape 1897">
              <a:extLst>
                <a:ext uri="{FF2B5EF4-FFF2-40B4-BE49-F238E27FC236}">
                  <a16:creationId xmlns:a16="http://schemas.microsoft.com/office/drawing/2014/main" id="{DF233D4F-F27F-EB48-9FF1-EDB43B7E139E}"/>
                </a:ext>
              </a:extLst>
            </p:cNvPr>
            <p:cNvSpPr/>
            <p:nvPr/>
          </p:nvSpPr>
          <p:spPr>
            <a:xfrm>
              <a:off x="762673" y="802691"/>
              <a:ext cx="39408" cy="39395"/>
            </a:xfrm>
            <a:custGeom>
              <a:avLst/>
              <a:gdLst/>
              <a:ahLst/>
              <a:cxnLst/>
              <a:rect l="0" t="0" r="0" b="0"/>
              <a:pathLst>
                <a:path w="39408" h="39395">
                  <a:moveTo>
                    <a:pt x="0" y="0"/>
                  </a:moveTo>
                  <a:lnTo>
                    <a:pt x="39408" y="0"/>
                  </a:lnTo>
                  <a:lnTo>
                    <a:pt x="19698"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99" name="Shape 1898">
              <a:extLst>
                <a:ext uri="{FF2B5EF4-FFF2-40B4-BE49-F238E27FC236}">
                  <a16:creationId xmlns:a16="http://schemas.microsoft.com/office/drawing/2014/main" id="{565F4AC1-6F33-F845-AB32-3CDA18493B3A}"/>
                </a:ext>
              </a:extLst>
            </p:cNvPr>
            <p:cNvSpPr/>
            <p:nvPr/>
          </p:nvSpPr>
          <p:spPr>
            <a:xfrm>
              <a:off x="792239" y="1656525"/>
              <a:ext cx="0" cy="118199"/>
            </a:xfrm>
            <a:custGeom>
              <a:avLst/>
              <a:gdLst/>
              <a:ahLst/>
              <a:cxnLst/>
              <a:rect l="0" t="0" r="0" b="0"/>
              <a:pathLst>
                <a:path h="118199">
                  <a:moveTo>
                    <a:pt x="0" y="0"/>
                  </a:moveTo>
                  <a:lnTo>
                    <a:pt x="0" y="118199"/>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00" name="Shape 1899">
              <a:extLst>
                <a:ext uri="{FF2B5EF4-FFF2-40B4-BE49-F238E27FC236}">
                  <a16:creationId xmlns:a16="http://schemas.microsoft.com/office/drawing/2014/main" id="{0631925F-6CCF-FA48-A326-C8A0B75D5785}"/>
                </a:ext>
              </a:extLst>
            </p:cNvPr>
            <p:cNvSpPr/>
            <p:nvPr/>
          </p:nvSpPr>
          <p:spPr>
            <a:xfrm>
              <a:off x="772528" y="1768158"/>
              <a:ext cx="39395" cy="39383"/>
            </a:xfrm>
            <a:custGeom>
              <a:avLst/>
              <a:gdLst/>
              <a:ahLst/>
              <a:cxnLst/>
              <a:rect l="0" t="0" r="0" b="0"/>
              <a:pathLst>
                <a:path w="39395" h="39383">
                  <a:moveTo>
                    <a:pt x="0" y="0"/>
                  </a:moveTo>
                  <a:lnTo>
                    <a:pt x="39395" y="0"/>
                  </a:lnTo>
                  <a:lnTo>
                    <a:pt x="19698" y="39383"/>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01" name="Shape 1900">
              <a:extLst>
                <a:ext uri="{FF2B5EF4-FFF2-40B4-BE49-F238E27FC236}">
                  <a16:creationId xmlns:a16="http://schemas.microsoft.com/office/drawing/2014/main" id="{4C8CACD7-8A92-C84D-98BA-4C7AC070D2E0}"/>
                </a:ext>
              </a:extLst>
            </p:cNvPr>
            <p:cNvSpPr/>
            <p:nvPr/>
          </p:nvSpPr>
          <p:spPr>
            <a:xfrm>
              <a:off x="1575257" y="2087220"/>
              <a:ext cx="216687" cy="0"/>
            </a:xfrm>
            <a:custGeom>
              <a:avLst/>
              <a:gdLst/>
              <a:ahLst/>
              <a:cxnLst/>
              <a:rect l="0" t="0" r="0" b="0"/>
              <a:pathLst>
                <a:path w="216687">
                  <a:moveTo>
                    <a:pt x="0" y="0"/>
                  </a:moveTo>
                  <a:lnTo>
                    <a:pt x="216687" y="0"/>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02" name="Shape 1901">
              <a:extLst>
                <a:ext uri="{FF2B5EF4-FFF2-40B4-BE49-F238E27FC236}">
                  <a16:creationId xmlns:a16="http://schemas.microsoft.com/office/drawing/2014/main" id="{6D219906-E65D-1B4E-8BE9-CBB9287D7A83}"/>
                </a:ext>
              </a:extLst>
            </p:cNvPr>
            <p:cNvSpPr/>
            <p:nvPr/>
          </p:nvSpPr>
          <p:spPr>
            <a:xfrm>
              <a:off x="1785379" y="2067510"/>
              <a:ext cx="39395" cy="39395"/>
            </a:xfrm>
            <a:custGeom>
              <a:avLst/>
              <a:gdLst/>
              <a:ahLst/>
              <a:cxnLst/>
              <a:rect l="0" t="0" r="0" b="0"/>
              <a:pathLst>
                <a:path w="39395" h="39395">
                  <a:moveTo>
                    <a:pt x="0" y="0"/>
                  </a:moveTo>
                  <a:lnTo>
                    <a:pt x="39395" y="19710"/>
                  </a:lnTo>
                  <a:lnTo>
                    <a:pt x="0"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03" name="Shape 1902">
              <a:extLst>
                <a:ext uri="{FF2B5EF4-FFF2-40B4-BE49-F238E27FC236}">
                  <a16:creationId xmlns:a16="http://schemas.microsoft.com/office/drawing/2014/main" id="{130E53ED-3A97-4C40-A825-F52BEA01CD25}"/>
                </a:ext>
              </a:extLst>
            </p:cNvPr>
            <p:cNvSpPr/>
            <p:nvPr/>
          </p:nvSpPr>
          <p:spPr>
            <a:xfrm>
              <a:off x="793864" y="2375091"/>
              <a:ext cx="0" cy="122136"/>
            </a:xfrm>
            <a:custGeom>
              <a:avLst/>
              <a:gdLst/>
              <a:ahLst/>
              <a:cxnLst/>
              <a:rect l="0" t="0" r="0" b="0"/>
              <a:pathLst>
                <a:path h="122136">
                  <a:moveTo>
                    <a:pt x="0" y="0"/>
                  </a:moveTo>
                  <a:lnTo>
                    <a:pt x="0" y="122136"/>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04" name="Shape 1903">
              <a:extLst>
                <a:ext uri="{FF2B5EF4-FFF2-40B4-BE49-F238E27FC236}">
                  <a16:creationId xmlns:a16="http://schemas.microsoft.com/office/drawing/2014/main" id="{D9BE7E79-CA2B-EA48-84D4-57C725148363}"/>
                </a:ext>
              </a:extLst>
            </p:cNvPr>
            <p:cNvSpPr/>
            <p:nvPr/>
          </p:nvSpPr>
          <p:spPr>
            <a:xfrm>
              <a:off x="774179" y="2490661"/>
              <a:ext cx="39383" cy="39383"/>
            </a:xfrm>
            <a:custGeom>
              <a:avLst/>
              <a:gdLst/>
              <a:ahLst/>
              <a:cxnLst/>
              <a:rect l="0" t="0" r="0" b="0"/>
              <a:pathLst>
                <a:path w="39383" h="39383">
                  <a:moveTo>
                    <a:pt x="0" y="0"/>
                  </a:moveTo>
                  <a:lnTo>
                    <a:pt x="39383" y="0"/>
                  </a:lnTo>
                  <a:lnTo>
                    <a:pt x="19685" y="39383"/>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05" name="Shape 1904">
              <a:extLst>
                <a:ext uri="{FF2B5EF4-FFF2-40B4-BE49-F238E27FC236}">
                  <a16:creationId xmlns:a16="http://schemas.microsoft.com/office/drawing/2014/main" id="{930BAAA8-9690-1B4B-9983-27734E357FD6}"/>
                </a:ext>
              </a:extLst>
            </p:cNvPr>
            <p:cNvSpPr/>
            <p:nvPr/>
          </p:nvSpPr>
          <p:spPr>
            <a:xfrm>
              <a:off x="811911" y="2873401"/>
              <a:ext cx="0" cy="122136"/>
            </a:xfrm>
            <a:custGeom>
              <a:avLst/>
              <a:gdLst/>
              <a:ahLst/>
              <a:cxnLst/>
              <a:rect l="0" t="0" r="0" b="0"/>
              <a:pathLst>
                <a:path h="122136">
                  <a:moveTo>
                    <a:pt x="0" y="0"/>
                  </a:moveTo>
                  <a:lnTo>
                    <a:pt x="0" y="122136"/>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06" name="Shape 1905">
              <a:extLst>
                <a:ext uri="{FF2B5EF4-FFF2-40B4-BE49-F238E27FC236}">
                  <a16:creationId xmlns:a16="http://schemas.microsoft.com/office/drawing/2014/main" id="{1B455FA8-D26A-7F43-8F95-6E14FE385B2B}"/>
                </a:ext>
              </a:extLst>
            </p:cNvPr>
            <p:cNvSpPr/>
            <p:nvPr/>
          </p:nvSpPr>
          <p:spPr>
            <a:xfrm>
              <a:off x="792239" y="2988971"/>
              <a:ext cx="39383" cy="39395"/>
            </a:xfrm>
            <a:custGeom>
              <a:avLst/>
              <a:gdLst/>
              <a:ahLst/>
              <a:cxnLst/>
              <a:rect l="0" t="0" r="0" b="0"/>
              <a:pathLst>
                <a:path w="39383" h="39395">
                  <a:moveTo>
                    <a:pt x="0" y="0"/>
                  </a:moveTo>
                  <a:lnTo>
                    <a:pt x="39383" y="0"/>
                  </a:lnTo>
                  <a:lnTo>
                    <a:pt x="19672"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07" name="Shape 1906">
              <a:extLst>
                <a:ext uri="{FF2B5EF4-FFF2-40B4-BE49-F238E27FC236}">
                  <a16:creationId xmlns:a16="http://schemas.microsoft.com/office/drawing/2014/main" id="{D0E63D0A-74A2-1C43-91E2-9453DCDEC74C}"/>
                </a:ext>
              </a:extLst>
            </p:cNvPr>
            <p:cNvSpPr/>
            <p:nvPr/>
          </p:nvSpPr>
          <p:spPr>
            <a:xfrm>
              <a:off x="822096" y="3361525"/>
              <a:ext cx="13" cy="122161"/>
            </a:xfrm>
            <a:custGeom>
              <a:avLst/>
              <a:gdLst/>
              <a:ahLst/>
              <a:cxnLst/>
              <a:rect l="0" t="0" r="0" b="0"/>
              <a:pathLst>
                <a:path w="13" h="122161">
                  <a:moveTo>
                    <a:pt x="0" y="0"/>
                  </a:moveTo>
                  <a:lnTo>
                    <a:pt x="13" y="122161"/>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08" name="Shape 1907">
              <a:extLst>
                <a:ext uri="{FF2B5EF4-FFF2-40B4-BE49-F238E27FC236}">
                  <a16:creationId xmlns:a16="http://schemas.microsoft.com/office/drawing/2014/main" id="{C037DAB5-627B-C545-BD5C-26CF85068073}"/>
                </a:ext>
              </a:extLst>
            </p:cNvPr>
            <p:cNvSpPr/>
            <p:nvPr/>
          </p:nvSpPr>
          <p:spPr>
            <a:xfrm>
              <a:off x="802399" y="3477108"/>
              <a:ext cx="39408" cy="39395"/>
            </a:xfrm>
            <a:custGeom>
              <a:avLst/>
              <a:gdLst/>
              <a:ahLst/>
              <a:cxnLst/>
              <a:rect l="0" t="0" r="0" b="0"/>
              <a:pathLst>
                <a:path w="39408" h="39395">
                  <a:moveTo>
                    <a:pt x="0" y="0"/>
                  </a:moveTo>
                  <a:lnTo>
                    <a:pt x="39408" y="0"/>
                  </a:lnTo>
                  <a:lnTo>
                    <a:pt x="19710" y="39395"/>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09" name="Shape 1908">
              <a:extLst>
                <a:ext uri="{FF2B5EF4-FFF2-40B4-BE49-F238E27FC236}">
                  <a16:creationId xmlns:a16="http://schemas.microsoft.com/office/drawing/2014/main" id="{A514F39C-DD9A-2C48-A68D-092BE23FD3B0}"/>
                </a:ext>
              </a:extLst>
            </p:cNvPr>
            <p:cNvSpPr/>
            <p:nvPr/>
          </p:nvSpPr>
          <p:spPr>
            <a:xfrm>
              <a:off x="839838" y="3894646"/>
              <a:ext cx="0" cy="122136"/>
            </a:xfrm>
            <a:custGeom>
              <a:avLst/>
              <a:gdLst/>
              <a:ahLst/>
              <a:cxnLst/>
              <a:rect l="0" t="0" r="0" b="0"/>
              <a:pathLst>
                <a:path h="122136">
                  <a:moveTo>
                    <a:pt x="0" y="0"/>
                  </a:moveTo>
                  <a:lnTo>
                    <a:pt x="0" y="122136"/>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10" name="Shape 1909">
              <a:extLst>
                <a:ext uri="{FF2B5EF4-FFF2-40B4-BE49-F238E27FC236}">
                  <a16:creationId xmlns:a16="http://schemas.microsoft.com/office/drawing/2014/main" id="{1D1EF824-E251-054A-8335-BCAC607B78D0}"/>
                </a:ext>
              </a:extLst>
            </p:cNvPr>
            <p:cNvSpPr/>
            <p:nvPr/>
          </p:nvSpPr>
          <p:spPr>
            <a:xfrm>
              <a:off x="820128" y="4010229"/>
              <a:ext cx="39395" cy="39383"/>
            </a:xfrm>
            <a:custGeom>
              <a:avLst/>
              <a:gdLst/>
              <a:ahLst/>
              <a:cxnLst/>
              <a:rect l="0" t="0" r="0" b="0"/>
              <a:pathLst>
                <a:path w="39395" h="39383">
                  <a:moveTo>
                    <a:pt x="0" y="0"/>
                  </a:moveTo>
                  <a:lnTo>
                    <a:pt x="39395" y="0"/>
                  </a:lnTo>
                  <a:lnTo>
                    <a:pt x="19698" y="39383"/>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11" name="Shape 1910">
              <a:extLst>
                <a:ext uri="{FF2B5EF4-FFF2-40B4-BE49-F238E27FC236}">
                  <a16:creationId xmlns:a16="http://schemas.microsoft.com/office/drawing/2014/main" id="{1D472363-40E1-A54B-9527-9ACF55720089}"/>
                </a:ext>
              </a:extLst>
            </p:cNvPr>
            <p:cNvSpPr/>
            <p:nvPr/>
          </p:nvSpPr>
          <p:spPr>
            <a:xfrm>
              <a:off x="1624495" y="4381158"/>
              <a:ext cx="277101" cy="0"/>
            </a:xfrm>
            <a:custGeom>
              <a:avLst/>
              <a:gdLst/>
              <a:ahLst/>
              <a:cxnLst/>
              <a:rect l="0" t="0" r="0" b="0"/>
              <a:pathLst>
                <a:path w="277101">
                  <a:moveTo>
                    <a:pt x="0" y="0"/>
                  </a:moveTo>
                  <a:lnTo>
                    <a:pt x="277101" y="0"/>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12" name="Shape 1911">
              <a:extLst>
                <a:ext uri="{FF2B5EF4-FFF2-40B4-BE49-F238E27FC236}">
                  <a16:creationId xmlns:a16="http://schemas.microsoft.com/office/drawing/2014/main" id="{0FD1C4CA-A23C-0245-9310-3AE69219AEC5}"/>
                </a:ext>
              </a:extLst>
            </p:cNvPr>
            <p:cNvSpPr/>
            <p:nvPr/>
          </p:nvSpPr>
          <p:spPr>
            <a:xfrm>
              <a:off x="1895031" y="4361447"/>
              <a:ext cx="39395" cy="39408"/>
            </a:xfrm>
            <a:custGeom>
              <a:avLst/>
              <a:gdLst/>
              <a:ahLst/>
              <a:cxnLst/>
              <a:rect l="0" t="0" r="0" b="0"/>
              <a:pathLst>
                <a:path w="39395" h="39408">
                  <a:moveTo>
                    <a:pt x="0" y="0"/>
                  </a:moveTo>
                  <a:lnTo>
                    <a:pt x="39395" y="19710"/>
                  </a:lnTo>
                  <a:lnTo>
                    <a:pt x="0" y="39408"/>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13" name="Shape 1912">
              <a:extLst>
                <a:ext uri="{FF2B5EF4-FFF2-40B4-BE49-F238E27FC236}">
                  <a16:creationId xmlns:a16="http://schemas.microsoft.com/office/drawing/2014/main" id="{5F8AAE65-7A11-764B-ABB3-48B6E7C53EEF}"/>
                </a:ext>
              </a:extLst>
            </p:cNvPr>
            <p:cNvSpPr/>
            <p:nvPr/>
          </p:nvSpPr>
          <p:spPr>
            <a:xfrm>
              <a:off x="849681" y="4710392"/>
              <a:ext cx="2946" cy="146774"/>
            </a:xfrm>
            <a:custGeom>
              <a:avLst/>
              <a:gdLst/>
              <a:ahLst/>
              <a:cxnLst/>
              <a:rect l="0" t="0" r="0" b="0"/>
              <a:pathLst>
                <a:path w="2946" h="146774">
                  <a:moveTo>
                    <a:pt x="2946" y="0"/>
                  </a:moveTo>
                  <a:lnTo>
                    <a:pt x="0" y="146774"/>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14" name="Shape 1913">
              <a:extLst>
                <a:ext uri="{FF2B5EF4-FFF2-40B4-BE49-F238E27FC236}">
                  <a16:creationId xmlns:a16="http://schemas.microsoft.com/office/drawing/2014/main" id="{3E5F24F5-06E7-1F49-8818-0653EE4F5D63}"/>
                </a:ext>
              </a:extLst>
            </p:cNvPr>
            <p:cNvSpPr/>
            <p:nvPr/>
          </p:nvSpPr>
          <p:spPr>
            <a:xfrm>
              <a:off x="830123" y="4850207"/>
              <a:ext cx="39383" cy="39776"/>
            </a:xfrm>
            <a:custGeom>
              <a:avLst/>
              <a:gdLst/>
              <a:ahLst/>
              <a:cxnLst/>
              <a:rect l="0" t="0" r="0" b="0"/>
              <a:pathLst>
                <a:path w="39383" h="39776">
                  <a:moveTo>
                    <a:pt x="0" y="0"/>
                  </a:moveTo>
                  <a:lnTo>
                    <a:pt x="39383" y="800"/>
                  </a:lnTo>
                  <a:lnTo>
                    <a:pt x="18898" y="39776"/>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15" name="Shape 1914">
              <a:extLst>
                <a:ext uri="{FF2B5EF4-FFF2-40B4-BE49-F238E27FC236}">
                  <a16:creationId xmlns:a16="http://schemas.microsoft.com/office/drawing/2014/main" id="{E8F82663-BCC9-0F46-949C-283AFC18BC86}"/>
                </a:ext>
              </a:extLst>
            </p:cNvPr>
            <p:cNvSpPr/>
            <p:nvPr/>
          </p:nvSpPr>
          <p:spPr>
            <a:xfrm>
              <a:off x="833920" y="5272050"/>
              <a:ext cx="0" cy="122123"/>
            </a:xfrm>
            <a:custGeom>
              <a:avLst/>
              <a:gdLst/>
              <a:ahLst/>
              <a:cxnLst/>
              <a:rect l="0" t="0" r="0" b="0"/>
              <a:pathLst>
                <a:path h="122123">
                  <a:moveTo>
                    <a:pt x="0" y="0"/>
                  </a:moveTo>
                  <a:lnTo>
                    <a:pt x="0" y="122123"/>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16" name="Shape 1915">
              <a:extLst>
                <a:ext uri="{FF2B5EF4-FFF2-40B4-BE49-F238E27FC236}">
                  <a16:creationId xmlns:a16="http://schemas.microsoft.com/office/drawing/2014/main" id="{A8E9D21F-CD78-3B4E-9DEC-B800078476B9}"/>
                </a:ext>
              </a:extLst>
            </p:cNvPr>
            <p:cNvSpPr/>
            <p:nvPr/>
          </p:nvSpPr>
          <p:spPr>
            <a:xfrm>
              <a:off x="814222" y="5387620"/>
              <a:ext cx="39395" cy="39383"/>
            </a:xfrm>
            <a:custGeom>
              <a:avLst/>
              <a:gdLst/>
              <a:ahLst/>
              <a:cxnLst/>
              <a:rect l="0" t="0" r="0" b="0"/>
              <a:pathLst>
                <a:path w="39395" h="39383">
                  <a:moveTo>
                    <a:pt x="0" y="0"/>
                  </a:moveTo>
                  <a:lnTo>
                    <a:pt x="39395" y="0"/>
                  </a:lnTo>
                  <a:lnTo>
                    <a:pt x="19685" y="39383"/>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17" name="Shape 1916">
              <a:extLst>
                <a:ext uri="{FF2B5EF4-FFF2-40B4-BE49-F238E27FC236}">
                  <a16:creationId xmlns:a16="http://schemas.microsoft.com/office/drawing/2014/main" id="{A508D0A2-DDD1-6649-A069-5C7CF023862A}"/>
                </a:ext>
              </a:extLst>
            </p:cNvPr>
            <p:cNvSpPr/>
            <p:nvPr/>
          </p:nvSpPr>
          <p:spPr>
            <a:xfrm>
              <a:off x="854278" y="5806377"/>
              <a:ext cx="0" cy="109665"/>
            </a:xfrm>
            <a:custGeom>
              <a:avLst/>
              <a:gdLst/>
              <a:ahLst/>
              <a:cxnLst/>
              <a:rect l="0" t="0" r="0" b="0"/>
              <a:pathLst>
                <a:path h="109665">
                  <a:moveTo>
                    <a:pt x="0" y="0"/>
                  </a:moveTo>
                  <a:lnTo>
                    <a:pt x="0" y="109665"/>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18" name="Shape 1917">
              <a:extLst>
                <a:ext uri="{FF2B5EF4-FFF2-40B4-BE49-F238E27FC236}">
                  <a16:creationId xmlns:a16="http://schemas.microsoft.com/office/drawing/2014/main" id="{73CAA9AC-606D-7A41-834C-F20548243311}"/>
                </a:ext>
              </a:extLst>
            </p:cNvPr>
            <p:cNvSpPr/>
            <p:nvPr/>
          </p:nvSpPr>
          <p:spPr>
            <a:xfrm>
              <a:off x="834568" y="5909476"/>
              <a:ext cx="39421" cy="39408"/>
            </a:xfrm>
            <a:custGeom>
              <a:avLst/>
              <a:gdLst/>
              <a:ahLst/>
              <a:cxnLst/>
              <a:rect l="0" t="0" r="0" b="0"/>
              <a:pathLst>
                <a:path w="39421" h="39408">
                  <a:moveTo>
                    <a:pt x="0" y="0"/>
                  </a:moveTo>
                  <a:lnTo>
                    <a:pt x="39421" y="0"/>
                  </a:lnTo>
                  <a:lnTo>
                    <a:pt x="19710" y="39408"/>
                  </a:lnTo>
                  <a:lnTo>
                    <a:pt x="0"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19" name="Shape 1918">
              <a:extLst>
                <a:ext uri="{FF2B5EF4-FFF2-40B4-BE49-F238E27FC236}">
                  <a16:creationId xmlns:a16="http://schemas.microsoft.com/office/drawing/2014/main" id="{C6342639-320E-BC4A-884A-D56542BB9F83}"/>
                </a:ext>
              </a:extLst>
            </p:cNvPr>
            <p:cNvSpPr/>
            <p:nvPr/>
          </p:nvSpPr>
          <p:spPr>
            <a:xfrm>
              <a:off x="2339238" y="2237562"/>
              <a:ext cx="0" cy="1975460"/>
            </a:xfrm>
            <a:custGeom>
              <a:avLst/>
              <a:gdLst/>
              <a:ahLst/>
              <a:cxnLst/>
              <a:rect l="0" t="0" r="0" b="0"/>
              <a:pathLst>
                <a:path h="1975460">
                  <a:moveTo>
                    <a:pt x="0" y="1975460"/>
                  </a:moveTo>
                  <a:lnTo>
                    <a:pt x="0" y="0"/>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20" name="Shape 1919">
              <a:extLst>
                <a:ext uri="{FF2B5EF4-FFF2-40B4-BE49-F238E27FC236}">
                  <a16:creationId xmlns:a16="http://schemas.microsoft.com/office/drawing/2014/main" id="{26B45EE2-4169-5249-817D-675E560AFD8B}"/>
                </a:ext>
              </a:extLst>
            </p:cNvPr>
            <p:cNvSpPr/>
            <p:nvPr/>
          </p:nvSpPr>
          <p:spPr>
            <a:xfrm>
              <a:off x="2319566" y="2204720"/>
              <a:ext cx="39383" cy="39395"/>
            </a:xfrm>
            <a:custGeom>
              <a:avLst/>
              <a:gdLst/>
              <a:ahLst/>
              <a:cxnLst/>
              <a:rect l="0" t="0" r="0" b="0"/>
              <a:pathLst>
                <a:path w="39383" h="39395">
                  <a:moveTo>
                    <a:pt x="19672" y="0"/>
                  </a:moveTo>
                  <a:lnTo>
                    <a:pt x="39383" y="39395"/>
                  </a:lnTo>
                  <a:lnTo>
                    <a:pt x="0" y="39395"/>
                  </a:lnTo>
                  <a:lnTo>
                    <a:pt x="19672"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21" name="Shape 1920">
              <a:extLst>
                <a:ext uri="{FF2B5EF4-FFF2-40B4-BE49-F238E27FC236}">
                  <a16:creationId xmlns:a16="http://schemas.microsoft.com/office/drawing/2014/main" id="{6D7E24C8-6EFD-344D-89E8-A5457156C8CF}"/>
                </a:ext>
              </a:extLst>
            </p:cNvPr>
            <p:cNvSpPr/>
            <p:nvPr/>
          </p:nvSpPr>
          <p:spPr>
            <a:xfrm>
              <a:off x="2339581" y="504635"/>
              <a:ext cx="7226" cy="1411757"/>
            </a:xfrm>
            <a:custGeom>
              <a:avLst/>
              <a:gdLst/>
              <a:ahLst/>
              <a:cxnLst/>
              <a:rect l="0" t="0" r="0" b="0"/>
              <a:pathLst>
                <a:path w="7226" h="1411757">
                  <a:moveTo>
                    <a:pt x="7226" y="1411757"/>
                  </a:moveTo>
                  <a:lnTo>
                    <a:pt x="0" y="0"/>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22" name="Shape 1921">
              <a:extLst>
                <a:ext uri="{FF2B5EF4-FFF2-40B4-BE49-F238E27FC236}">
                  <a16:creationId xmlns:a16="http://schemas.microsoft.com/office/drawing/2014/main" id="{ED95467E-4CC3-A244-8E5B-D207B343D110}"/>
                </a:ext>
              </a:extLst>
            </p:cNvPr>
            <p:cNvSpPr/>
            <p:nvPr/>
          </p:nvSpPr>
          <p:spPr>
            <a:xfrm>
              <a:off x="1294879" y="502006"/>
              <a:ext cx="1045020" cy="7315"/>
            </a:xfrm>
            <a:custGeom>
              <a:avLst/>
              <a:gdLst/>
              <a:ahLst/>
              <a:cxnLst/>
              <a:rect l="0" t="0" r="0" b="0"/>
              <a:pathLst>
                <a:path w="1045020" h="7315">
                  <a:moveTo>
                    <a:pt x="1045020" y="0"/>
                  </a:moveTo>
                  <a:lnTo>
                    <a:pt x="0" y="7315"/>
                  </a:lnTo>
                </a:path>
              </a:pathLst>
            </a:custGeom>
            <a:ln w="6350" cap="flat">
              <a:round/>
            </a:ln>
          </p:spPr>
          <p:style>
            <a:lnRef idx="1">
              <a:srgbClr val="131313"/>
            </a:lnRef>
            <a:fillRef idx="0">
              <a:srgbClr val="000000">
                <a:alpha val="0"/>
              </a:srgbClr>
            </a:fillRef>
            <a:effectRef idx="0">
              <a:scrgbClr r="0" g="0" b="0"/>
            </a:effectRef>
            <a:fontRef idx="none"/>
          </p:style>
          <p:txBody>
            <a:bodyPr/>
            <a:lstStyle/>
            <a:p>
              <a:endParaRPr lang="en-US"/>
            </a:p>
          </p:txBody>
        </p:sp>
        <p:sp>
          <p:nvSpPr>
            <p:cNvPr id="123" name="Shape 1922">
              <a:extLst>
                <a:ext uri="{FF2B5EF4-FFF2-40B4-BE49-F238E27FC236}">
                  <a16:creationId xmlns:a16="http://schemas.microsoft.com/office/drawing/2014/main" id="{80A9022D-C5D3-BB49-8E8C-F762F7CCDCBD}"/>
                </a:ext>
              </a:extLst>
            </p:cNvPr>
            <p:cNvSpPr/>
            <p:nvPr/>
          </p:nvSpPr>
          <p:spPr>
            <a:xfrm>
              <a:off x="1262037" y="489585"/>
              <a:ext cx="39535" cy="39395"/>
            </a:xfrm>
            <a:custGeom>
              <a:avLst/>
              <a:gdLst/>
              <a:ahLst/>
              <a:cxnLst/>
              <a:rect l="0" t="0" r="0" b="0"/>
              <a:pathLst>
                <a:path w="39535" h="39395">
                  <a:moveTo>
                    <a:pt x="39268" y="0"/>
                  </a:moveTo>
                  <a:lnTo>
                    <a:pt x="39535" y="39395"/>
                  </a:lnTo>
                  <a:lnTo>
                    <a:pt x="0" y="19977"/>
                  </a:lnTo>
                  <a:lnTo>
                    <a:pt x="39268" y="0"/>
                  </a:lnTo>
                  <a:close/>
                </a:path>
              </a:pathLst>
            </a:custGeom>
            <a:ln w="0" cap="flat">
              <a:miter lim="127000"/>
            </a:ln>
          </p:spPr>
          <p:style>
            <a:lnRef idx="0">
              <a:srgbClr val="000000">
                <a:alpha val="0"/>
              </a:srgbClr>
            </a:lnRef>
            <a:fillRef idx="1">
              <a:srgbClr val="080907"/>
            </a:fillRef>
            <a:effectRef idx="0">
              <a:scrgbClr r="0" g="0" b="0"/>
            </a:effectRef>
            <a:fontRef idx="none"/>
          </p:style>
          <p:txBody>
            <a:bodyPr/>
            <a:lstStyle/>
            <a:p>
              <a:endParaRPr lang="en-US"/>
            </a:p>
          </p:txBody>
        </p:sp>
        <p:sp>
          <p:nvSpPr>
            <p:cNvPr id="124" name="Shape 1923">
              <a:extLst>
                <a:ext uri="{FF2B5EF4-FFF2-40B4-BE49-F238E27FC236}">
                  <a16:creationId xmlns:a16="http://schemas.microsoft.com/office/drawing/2014/main" id="{F25DC543-7B11-D64E-A974-6D329550E3C7}"/>
                </a:ext>
              </a:extLst>
            </p:cNvPr>
            <p:cNvSpPr/>
            <p:nvPr/>
          </p:nvSpPr>
          <p:spPr>
            <a:xfrm>
              <a:off x="462293" y="5981523"/>
              <a:ext cx="781711" cy="290550"/>
            </a:xfrm>
            <a:custGeom>
              <a:avLst/>
              <a:gdLst/>
              <a:ahLst/>
              <a:cxnLst/>
              <a:rect l="0" t="0" r="0" b="0"/>
              <a:pathLst>
                <a:path w="781711" h="290550">
                  <a:moveTo>
                    <a:pt x="125743" y="0"/>
                  </a:moveTo>
                  <a:lnTo>
                    <a:pt x="655942" y="0"/>
                  </a:lnTo>
                  <a:cubicBezTo>
                    <a:pt x="725399" y="0"/>
                    <a:pt x="781711" y="65050"/>
                    <a:pt x="781711" y="145288"/>
                  </a:cubicBezTo>
                  <a:cubicBezTo>
                    <a:pt x="781711" y="225514"/>
                    <a:pt x="725399" y="290550"/>
                    <a:pt x="655942" y="290550"/>
                  </a:cubicBezTo>
                  <a:lnTo>
                    <a:pt x="125743" y="290550"/>
                  </a:lnTo>
                  <a:cubicBezTo>
                    <a:pt x="56286" y="290550"/>
                    <a:pt x="0" y="225514"/>
                    <a:pt x="0" y="145288"/>
                  </a:cubicBezTo>
                  <a:cubicBezTo>
                    <a:pt x="0" y="65050"/>
                    <a:pt x="56286" y="0"/>
                    <a:pt x="125743" y="0"/>
                  </a:cubicBezTo>
                  <a:close/>
                </a:path>
              </a:pathLst>
            </a:custGeom>
            <a:ln w="6350" cap="flat">
              <a:round/>
            </a:ln>
          </p:spPr>
          <p:style>
            <a:lnRef idx="1">
              <a:srgbClr val="FB9C42"/>
            </a:lnRef>
            <a:fillRef idx="0">
              <a:srgbClr val="000000">
                <a:alpha val="0"/>
              </a:srgbClr>
            </a:fillRef>
            <a:effectRef idx="0">
              <a:scrgbClr r="0" g="0" b="0"/>
            </a:effectRef>
            <a:fontRef idx="none"/>
          </p:style>
          <p:txBody>
            <a:bodyPr/>
            <a:lstStyle/>
            <a:p>
              <a:endParaRPr lang="en-US"/>
            </a:p>
          </p:txBody>
        </p:sp>
        <p:sp>
          <p:nvSpPr>
            <p:cNvPr id="125" name="Rectangle 124">
              <a:extLst>
                <a:ext uri="{FF2B5EF4-FFF2-40B4-BE49-F238E27FC236}">
                  <a16:creationId xmlns:a16="http://schemas.microsoft.com/office/drawing/2014/main" id="{5327F801-26CA-094A-86F5-9DAB4F3B988C}"/>
                </a:ext>
              </a:extLst>
            </p:cNvPr>
            <p:cNvSpPr/>
            <p:nvPr/>
          </p:nvSpPr>
          <p:spPr>
            <a:xfrm>
              <a:off x="636485" y="65575"/>
              <a:ext cx="357076"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START</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26" name="Rectangle 125">
              <a:extLst>
                <a:ext uri="{FF2B5EF4-FFF2-40B4-BE49-F238E27FC236}">
                  <a16:creationId xmlns:a16="http://schemas.microsoft.com/office/drawing/2014/main" id="{2251C04C-113A-A549-AC57-A6EA9BF98E80}"/>
                </a:ext>
              </a:extLst>
            </p:cNvPr>
            <p:cNvSpPr/>
            <p:nvPr/>
          </p:nvSpPr>
          <p:spPr>
            <a:xfrm>
              <a:off x="402500" y="487673"/>
              <a:ext cx="961622"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Initialization</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of</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IoT</a:t>
              </a:r>
              <a:r>
                <a:rPr lang="en-US" sz="700" spc="-15">
                  <a:solidFill>
                    <a:srgbClr val="080907"/>
                  </a:solidFill>
                  <a:effectLst/>
                  <a:latin typeface="Times New Roman" panose="02020603050405020304" pitchFamily="18" charset="0"/>
                  <a:ea typeface="Times New Roman" panose="02020603050405020304" pitchFamily="18" charset="0"/>
                </a:rPr>
                <a:t> </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A2440654-5541-9549-A619-E5CB43CAF74B}"/>
                </a:ext>
              </a:extLst>
            </p:cNvPr>
            <p:cNvSpPr/>
            <p:nvPr/>
          </p:nvSpPr>
          <p:spPr>
            <a:xfrm>
              <a:off x="929943" y="4731315"/>
              <a:ext cx="14815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No</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98B909E2-DD75-E841-885D-8C21209FB559}"/>
                </a:ext>
              </a:extLst>
            </p:cNvPr>
            <p:cNvSpPr/>
            <p:nvPr/>
          </p:nvSpPr>
          <p:spPr>
            <a:xfrm>
              <a:off x="1614651" y="1952923"/>
              <a:ext cx="14815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No</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29" name="Rectangle 128">
              <a:extLst>
                <a:ext uri="{FF2B5EF4-FFF2-40B4-BE49-F238E27FC236}">
                  <a16:creationId xmlns:a16="http://schemas.microsoft.com/office/drawing/2014/main" id="{36A7CE3C-72EA-F044-904B-33B3ABFD73A4}"/>
                </a:ext>
              </a:extLst>
            </p:cNvPr>
            <p:cNvSpPr/>
            <p:nvPr/>
          </p:nvSpPr>
          <p:spPr>
            <a:xfrm>
              <a:off x="362673" y="4952231"/>
              <a:ext cx="1201406"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Transfer</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aggregated</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data</a:t>
              </a:r>
              <a:r>
                <a:rPr lang="en-US" sz="700" spc="-15">
                  <a:solidFill>
                    <a:srgbClr val="080907"/>
                  </a:solidFill>
                  <a:effectLst/>
                  <a:latin typeface="Times New Roman" panose="02020603050405020304" pitchFamily="18" charset="0"/>
                  <a:ea typeface="Times New Roman" panose="02020603050405020304" pitchFamily="18" charset="0"/>
                </a:rPr>
                <a:t> </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0" name="Rectangle 129">
              <a:extLst>
                <a:ext uri="{FF2B5EF4-FFF2-40B4-BE49-F238E27FC236}">
                  <a16:creationId xmlns:a16="http://schemas.microsoft.com/office/drawing/2014/main" id="{C0B5D123-8991-D341-BD77-3299530099B8}"/>
                </a:ext>
              </a:extLst>
            </p:cNvPr>
            <p:cNvSpPr/>
            <p:nvPr/>
          </p:nvSpPr>
          <p:spPr>
            <a:xfrm>
              <a:off x="555319" y="5058911"/>
              <a:ext cx="688849"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to</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nearest</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sink</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1" name="Rectangle 130">
              <a:extLst>
                <a:ext uri="{FF2B5EF4-FFF2-40B4-BE49-F238E27FC236}">
                  <a16:creationId xmlns:a16="http://schemas.microsoft.com/office/drawing/2014/main" id="{BB4AF82B-57EC-8A49-BC84-7667EE4F414A}"/>
                </a:ext>
              </a:extLst>
            </p:cNvPr>
            <p:cNvSpPr/>
            <p:nvPr/>
          </p:nvSpPr>
          <p:spPr>
            <a:xfrm>
              <a:off x="1690483" y="4259344"/>
              <a:ext cx="168582"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Yes</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2" name="Rectangle 131">
              <a:extLst>
                <a:ext uri="{FF2B5EF4-FFF2-40B4-BE49-F238E27FC236}">
                  <a16:creationId xmlns:a16="http://schemas.microsoft.com/office/drawing/2014/main" id="{4CA74682-CB03-B841-9EE7-87FF17BF28C4}"/>
                </a:ext>
              </a:extLst>
            </p:cNvPr>
            <p:cNvSpPr/>
            <p:nvPr/>
          </p:nvSpPr>
          <p:spPr>
            <a:xfrm>
              <a:off x="375385" y="1440592"/>
              <a:ext cx="1099013"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Clustering</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mechanism</a:t>
              </a:r>
              <a:r>
                <a:rPr lang="en-US" sz="700" spc="-15">
                  <a:solidFill>
                    <a:srgbClr val="080907"/>
                  </a:solidFill>
                  <a:effectLst/>
                  <a:latin typeface="Times New Roman" panose="02020603050405020304" pitchFamily="18" charset="0"/>
                  <a:ea typeface="Times New Roman" panose="02020603050405020304" pitchFamily="18" charset="0"/>
                </a:rPr>
                <a:t> </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3" name="Rectangle 132">
              <a:extLst>
                <a:ext uri="{FF2B5EF4-FFF2-40B4-BE49-F238E27FC236}">
                  <a16:creationId xmlns:a16="http://schemas.microsoft.com/office/drawing/2014/main" id="{A20DDBD2-FBFC-1047-ADB7-63876A631FB8}"/>
                </a:ext>
              </a:extLst>
            </p:cNvPr>
            <p:cNvSpPr/>
            <p:nvPr/>
          </p:nvSpPr>
          <p:spPr>
            <a:xfrm>
              <a:off x="762278" y="6083751"/>
              <a:ext cx="241889" cy="1129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END</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4" name="Rectangle 133">
              <a:extLst>
                <a:ext uri="{FF2B5EF4-FFF2-40B4-BE49-F238E27FC236}">
                  <a16:creationId xmlns:a16="http://schemas.microsoft.com/office/drawing/2014/main" id="{4E21CA08-0D7C-8141-82D6-BB1366494E32}"/>
                </a:ext>
              </a:extLst>
            </p:cNvPr>
            <p:cNvSpPr/>
            <p:nvPr/>
          </p:nvSpPr>
          <p:spPr>
            <a:xfrm>
              <a:off x="457795" y="918393"/>
              <a:ext cx="844449"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Calculate</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residual</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5" name="Rectangle 134">
              <a:extLst>
                <a:ext uri="{FF2B5EF4-FFF2-40B4-BE49-F238E27FC236}">
                  <a16:creationId xmlns:a16="http://schemas.microsoft.com/office/drawing/2014/main" id="{3474953A-2823-A141-A64F-7BE5DB8EDCE5}"/>
                </a:ext>
              </a:extLst>
            </p:cNvPr>
            <p:cNvSpPr/>
            <p:nvPr/>
          </p:nvSpPr>
          <p:spPr>
            <a:xfrm>
              <a:off x="419124" y="1025073"/>
              <a:ext cx="947433"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energy</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of</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each</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node</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6" name="Rectangle 135">
              <a:extLst>
                <a:ext uri="{FF2B5EF4-FFF2-40B4-BE49-F238E27FC236}">
                  <a16:creationId xmlns:a16="http://schemas.microsoft.com/office/drawing/2014/main" id="{E9388CA3-9A58-A54B-9276-90B998C844D6}"/>
                </a:ext>
              </a:extLst>
            </p:cNvPr>
            <p:cNvSpPr/>
            <p:nvPr/>
          </p:nvSpPr>
          <p:spPr>
            <a:xfrm>
              <a:off x="470241" y="1995684"/>
              <a:ext cx="961622"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Selection</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as</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CH/GH</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7" name="Rectangle 136">
              <a:extLst>
                <a:ext uri="{FF2B5EF4-FFF2-40B4-BE49-F238E27FC236}">
                  <a16:creationId xmlns:a16="http://schemas.microsoft.com/office/drawing/2014/main" id="{FFE251C3-A138-E049-A96E-1A8B63E9671F}"/>
                </a:ext>
              </a:extLst>
            </p:cNvPr>
            <p:cNvSpPr/>
            <p:nvPr/>
          </p:nvSpPr>
          <p:spPr>
            <a:xfrm>
              <a:off x="510158" y="2102364"/>
              <a:ext cx="855563"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if</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RE</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is</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maximum</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8" name="Rectangle 137">
              <a:extLst>
                <a:ext uri="{FF2B5EF4-FFF2-40B4-BE49-F238E27FC236}">
                  <a16:creationId xmlns:a16="http://schemas.microsoft.com/office/drawing/2014/main" id="{3FA5E8C6-6876-3648-AD58-851D17D2BA68}"/>
                </a:ext>
              </a:extLst>
            </p:cNvPr>
            <p:cNvSpPr/>
            <p:nvPr/>
          </p:nvSpPr>
          <p:spPr>
            <a:xfrm>
              <a:off x="2029814" y="1966969"/>
              <a:ext cx="876018"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Designated</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cluster</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39" name="Rectangle 138">
              <a:extLst>
                <a:ext uri="{FF2B5EF4-FFF2-40B4-BE49-F238E27FC236}">
                  <a16:creationId xmlns:a16="http://schemas.microsoft.com/office/drawing/2014/main" id="{48E2A634-E2C6-A845-8570-5E917F7FD361}"/>
                </a:ext>
              </a:extLst>
            </p:cNvPr>
            <p:cNvSpPr/>
            <p:nvPr/>
          </p:nvSpPr>
          <p:spPr>
            <a:xfrm>
              <a:off x="2209481" y="2073649"/>
              <a:ext cx="398045"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member</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0" name="Rectangle 139">
              <a:extLst>
                <a:ext uri="{FF2B5EF4-FFF2-40B4-BE49-F238E27FC236}">
                  <a16:creationId xmlns:a16="http://schemas.microsoft.com/office/drawing/2014/main" id="{71F452B3-7884-D44F-8084-9F65F280776A}"/>
                </a:ext>
              </a:extLst>
            </p:cNvPr>
            <p:cNvSpPr/>
            <p:nvPr/>
          </p:nvSpPr>
          <p:spPr>
            <a:xfrm>
              <a:off x="900962" y="2392623"/>
              <a:ext cx="168582"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Yes</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1" name="Rectangle 140">
              <a:extLst>
                <a:ext uri="{FF2B5EF4-FFF2-40B4-BE49-F238E27FC236}">
                  <a16:creationId xmlns:a16="http://schemas.microsoft.com/office/drawing/2014/main" id="{C222A269-5C4E-5340-B064-3240E8EC8FC0}"/>
                </a:ext>
              </a:extLst>
            </p:cNvPr>
            <p:cNvSpPr/>
            <p:nvPr/>
          </p:nvSpPr>
          <p:spPr>
            <a:xfrm>
              <a:off x="323201" y="2661457"/>
              <a:ext cx="1347902"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Control</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packet</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broadcasting</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2" name="Rectangle 141">
              <a:extLst>
                <a:ext uri="{FF2B5EF4-FFF2-40B4-BE49-F238E27FC236}">
                  <a16:creationId xmlns:a16="http://schemas.microsoft.com/office/drawing/2014/main" id="{7B3E4C95-E0D3-1247-8358-0EBEA97990EA}"/>
                </a:ext>
              </a:extLst>
            </p:cNvPr>
            <p:cNvSpPr/>
            <p:nvPr/>
          </p:nvSpPr>
          <p:spPr>
            <a:xfrm>
              <a:off x="416368" y="3093866"/>
              <a:ext cx="108104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Data</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transferring</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from</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3" name="Rectangle 142">
              <a:extLst>
                <a:ext uri="{FF2B5EF4-FFF2-40B4-BE49-F238E27FC236}">
                  <a16:creationId xmlns:a16="http://schemas.microsoft.com/office/drawing/2014/main" id="{72687B0D-94C7-184D-99CC-21FBDE84D53D}"/>
                </a:ext>
              </a:extLst>
            </p:cNvPr>
            <p:cNvSpPr/>
            <p:nvPr/>
          </p:nvSpPr>
          <p:spPr>
            <a:xfrm>
              <a:off x="533361" y="3200546"/>
              <a:ext cx="76984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Cluster</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member</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4" name="Rectangle 143">
              <a:extLst>
                <a:ext uri="{FF2B5EF4-FFF2-40B4-BE49-F238E27FC236}">
                  <a16:creationId xmlns:a16="http://schemas.microsoft.com/office/drawing/2014/main" id="{B35D1EA3-9163-EB46-9E0D-CED7D705A550}"/>
                </a:ext>
              </a:extLst>
            </p:cNvPr>
            <p:cNvSpPr/>
            <p:nvPr/>
          </p:nvSpPr>
          <p:spPr>
            <a:xfrm>
              <a:off x="423658" y="3610553"/>
              <a:ext cx="108104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Data</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transferring</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from</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5" name="Rectangle 144">
              <a:extLst>
                <a:ext uri="{FF2B5EF4-FFF2-40B4-BE49-F238E27FC236}">
                  <a16:creationId xmlns:a16="http://schemas.microsoft.com/office/drawing/2014/main" id="{E8C1493D-4FCC-5944-AF3B-5586EE8F096B}"/>
                </a:ext>
              </a:extLst>
            </p:cNvPr>
            <p:cNvSpPr/>
            <p:nvPr/>
          </p:nvSpPr>
          <p:spPr>
            <a:xfrm>
              <a:off x="350849" y="3717233"/>
              <a:ext cx="1274713"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cluster</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member</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to</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CH/GH</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6" name="Rectangle 145">
              <a:extLst>
                <a:ext uri="{FF2B5EF4-FFF2-40B4-BE49-F238E27FC236}">
                  <a16:creationId xmlns:a16="http://schemas.microsoft.com/office/drawing/2014/main" id="{87DF0E15-016C-3541-8CB2-3206CA501F35}"/>
                </a:ext>
              </a:extLst>
            </p:cNvPr>
            <p:cNvSpPr/>
            <p:nvPr/>
          </p:nvSpPr>
          <p:spPr>
            <a:xfrm>
              <a:off x="486155" y="4238365"/>
              <a:ext cx="925796"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If</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residual</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energy</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is</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7" name="Rectangle 146">
              <a:extLst>
                <a:ext uri="{FF2B5EF4-FFF2-40B4-BE49-F238E27FC236}">
                  <a16:creationId xmlns:a16="http://schemas.microsoft.com/office/drawing/2014/main" id="{34D6013D-C273-9A45-A177-95763FE0AB03}"/>
                </a:ext>
              </a:extLst>
            </p:cNvPr>
            <p:cNvSpPr/>
            <p:nvPr/>
          </p:nvSpPr>
          <p:spPr>
            <a:xfrm>
              <a:off x="500023" y="4345045"/>
              <a:ext cx="888906"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less</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than</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threshold</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8" name="Rectangle 147">
              <a:extLst>
                <a:ext uri="{FF2B5EF4-FFF2-40B4-BE49-F238E27FC236}">
                  <a16:creationId xmlns:a16="http://schemas.microsoft.com/office/drawing/2014/main" id="{732DCD16-E73D-AF46-A6A4-51E7B6B7454D}"/>
                </a:ext>
              </a:extLst>
            </p:cNvPr>
            <p:cNvSpPr/>
            <p:nvPr/>
          </p:nvSpPr>
          <p:spPr>
            <a:xfrm>
              <a:off x="2075776" y="4297839"/>
              <a:ext cx="869633"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Broadcast</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end</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CH</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49" name="Rectangle 148">
              <a:extLst>
                <a:ext uri="{FF2B5EF4-FFF2-40B4-BE49-F238E27FC236}">
                  <a16:creationId xmlns:a16="http://schemas.microsoft.com/office/drawing/2014/main" id="{D69C76BE-EC32-F041-8A30-1286C091DD86}"/>
                </a:ext>
              </a:extLst>
            </p:cNvPr>
            <p:cNvSpPr/>
            <p:nvPr/>
          </p:nvSpPr>
          <p:spPr>
            <a:xfrm>
              <a:off x="2075776" y="4404519"/>
              <a:ext cx="184331"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role</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DDE065FF-7E5B-F14D-8652-6CE2A0537ED2}"/>
                </a:ext>
              </a:extLst>
            </p:cNvPr>
            <p:cNvSpPr/>
            <p:nvPr/>
          </p:nvSpPr>
          <p:spPr>
            <a:xfrm>
              <a:off x="308888" y="5521547"/>
              <a:ext cx="1318697" cy="1129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Transferring</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data</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from</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sink</a:t>
              </a:r>
              <a:endParaRPr lang="en-US" sz="1000">
                <a:solidFill>
                  <a:srgbClr val="131313"/>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83BA6CDF-633E-264F-84D0-AA730162C61B}"/>
                </a:ext>
              </a:extLst>
            </p:cNvPr>
            <p:cNvSpPr/>
            <p:nvPr/>
          </p:nvSpPr>
          <p:spPr>
            <a:xfrm>
              <a:off x="711072" y="5628226"/>
              <a:ext cx="248771" cy="11291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80907"/>
                  </a:solidFill>
                  <a:effectLst/>
                  <a:latin typeface="Times New Roman" panose="02020603050405020304" pitchFamily="18" charset="0"/>
                  <a:ea typeface="Times New Roman" panose="02020603050405020304" pitchFamily="18" charset="0"/>
                </a:rPr>
                <a:t>to</a:t>
              </a:r>
              <a:r>
                <a:rPr lang="en-US" sz="700" spc="-15">
                  <a:solidFill>
                    <a:srgbClr val="080907"/>
                  </a:solidFill>
                  <a:effectLst/>
                  <a:latin typeface="Times New Roman" panose="02020603050405020304" pitchFamily="18" charset="0"/>
                  <a:ea typeface="Times New Roman" panose="02020603050405020304" pitchFamily="18" charset="0"/>
                </a:rPr>
                <a:t> </a:t>
              </a:r>
              <a:r>
                <a:rPr lang="en-US" sz="700">
                  <a:solidFill>
                    <a:srgbClr val="080907"/>
                  </a:solidFill>
                  <a:effectLst/>
                  <a:latin typeface="Times New Roman" panose="02020603050405020304" pitchFamily="18" charset="0"/>
                  <a:ea typeface="Times New Roman" panose="02020603050405020304" pitchFamily="18" charset="0"/>
                </a:rPr>
                <a:t>BS</a:t>
              </a:r>
              <a:endParaRPr lang="en-US" sz="1000">
                <a:solidFill>
                  <a:srgbClr val="131313"/>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09261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0D32674-02F9-4823-88A6-65D85E2D59E2}"/>
              </a:ext>
            </a:extLst>
          </p:cNvPr>
          <p:cNvSpPr>
            <a:spLocks noGrp="1"/>
          </p:cNvSpPr>
          <p:nvPr>
            <p:ph type="title"/>
          </p:nvPr>
        </p:nvSpPr>
        <p:spPr>
          <a:xfrm>
            <a:off x="194094" y="317770"/>
            <a:ext cx="8305800" cy="639762"/>
          </a:xfrm>
        </p:spPr>
        <p:txBody>
          <a:bodyPr/>
          <a:lstStyle/>
          <a:p>
            <a:pPr algn="ctr"/>
            <a:r>
              <a:rPr lang="en-US" altLang="en-US" sz="3200" b="1" dirty="0">
                <a:solidFill>
                  <a:schemeClr val="tx1"/>
                </a:solidFill>
                <a:latin typeface="Times New Roman"/>
                <a:cs typeface="Times New Roman"/>
              </a:rPr>
              <a:t>CONTENTS</a:t>
            </a:r>
            <a:endParaRPr lang="en-US" altLang="en-US" sz="3200" b="1" dirty="0">
              <a:solidFill>
                <a:schemeClr val="tx1"/>
              </a:solidFill>
              <a:latin typeface="Times New Roman" panose="02020603050405020304" pitchFamily="18" charset="0"/>
              <a:cs typeface="Times New Roman" panose="02020603050405020304" pitchFamily="18" charset="0"/>
            </a:endParaRPr>
          </a:p>
        </p:txBody>
      </p:sp>
      <p:sp>
        <p:nvSpPr>
          <p:cNvPr id="7171" name="Content Placeholder 2">
            <a:extLst>
              <a:ext uri="{FF2B5EF4-FFF2-40B4-BE49-F238E27FC236}">
                <a16:creationId xmlns:a16="http://schemas.microsoft.com/office/drawing/2014/main" id="{94D194E9-F1C2-4706-8E3A-87C60A02889B}"/>
              </a:ext>
            </a:extLst>
          </p:cNvPr>
          <p:cNvSpPr>
            <a:spLocks noGrp="1"/>
          </p:cNvSpPr>
          <p:nvPr>
            <p:ph sz="quarter" idx="1"/>
          </p:nvPr>
        </p:nvSpPr>
        <p:spPr>
          <a:xfrm>
            <a:off x="237226" y="967596"/>
            <a:ext cx="8305800" cy="5181600"/>
          </a:xfrm>
        </p:spPr>
        <p:txBody>
          <a:bodyPr/>
          <a:lstStyle/>
          <a:p>
            <a:pPr marL="228600" indent="-228600">
              <a:lnSpc>
                <a:spcPct val="150000"/>
              </a:lnSpc>
              <a:buFont typeface="+mj-lt"/>
              <a:buAutoNum type="arabicPeriod"/>
            </a:pPr>
            <a:r>
              <a:rPr lang="en-US" altLang="en-US" sz="2400" dirty="0">
                <a:latin typeface="Times New Roman"/>
                <a:cs typeface="Times New Roman"/>
              </a:rPr>
              <a:t>Introduction</a:t>
            </a:r>
            <a:endParaRPr lang="en-US" sz="4400" dirty="0"/>
          </a:p>
          <a:p>
            <a:pPr marL="228600" indent="-228600">
              <a:lnSpc>
                <a:spcPct val="150000"/>
              </a:lnSpc>
              <a:buFont typeface="+mj-lt"/>
              <a:buAutoNum type="arabicPeriod"/>
            </a:pPr>
            <a:r>
              <a:rPr lang="en-US" altLang="en-US" sz="2400" dirty="0">
                <a:latin typeface="Times New Roman"/>
                <a:cs typeface="Times New Roman"/>
              </a:rPr>
              <a:t>Abstract and Keywords</a:t>
            </a:r>
          </a:p>
          <a:p>
            <a:pPr marL="228600" indent="-228600">
              <a:lnSpc>
                <a:spcPct val="150000"/>
              </a:lnSpc>
              <a:buAutoNum type="arabicPeriod"/>
            </a:pPr>
            <a:r>
              <a:rPr lang="en-US" altLang="en-US" sz="2400" dirty="0">
                <a:latin typeface="Times New Roman"/>
                <a:cs typeface="Times New Roman"/>
              </a:rPr>
              <a:t> Problem Statement</a:t>
            </a:r>
          </a:p>
          <a:p>
            <a:pPr marL="228600" indent="-228600">
              <a:lnSpc>
                <a:spcPct val="150000"/>
              </a:lnSpc>
              <a:buAutoNum type="arabicPeriod"/>
            </a:pPr>
            <a:r>
              <a:rPr lang="en-US" altLang="en-US" sz="2400" dirty="0">
                <a:latin typeface="Times New Roman"/>
                <a:cs typeface="Times New Roman"/>
              </a:rPr>
              <a:t>Algorithm</a:t>
            </a:r>
          </a:p>
          <a:p>
            <a:pPr marL="228600" indent="-228600">
              <a:lnSpc>
                <a:spcPct val="150000"/>
              </a:lnSpc>
              <a:buAutoNum type="arabicPeriod"/>
            </a:pPr>
            <a:r>
              <a:rPr lang="en-US" altLang="en-US" sz="2400" dirty="0">
                <a:latin typeface="Times New Roman"/>
                <a:cs typeface="Times New Roman"/>
              </a:rPr>
              <a:t>Architecture</a:t>
            </a:r>
          </a:p>
          <a:p>
            <a:pPr marL="228600" indent="-228600">
              <a:lnSpc>
                <a:spcPct val="150000"/>
              </a:lnSpc>
              <a:buAutoNum type="arabicPeriod"/>
            </a:pPr>
            <a:r>
              <a:rPr lang="en-US" altLang="en-US" sz="2400" dirty="0">
                <a:latin typeface="Times New Roman"/>
                <a:cs typeface="Times New Roman"/>
              </a:rPr>
              <a:t>Process</a:t>
            </a:r>
          </a:p>
        </p:txBody>
      </p:sp>
      <p:sp>
        <p:nvSpPr>
          <p:cNvPr id="4" name="Date Placeholder 3">
            <a:extLst>
              <a:ext uri="{FF2B5EF4-FFF2-40B4-BE49-F238E27FC236}">
                <a16:creationId xmlns:a16="http://schemas.microsoft.com/office/drawing/2014/main" id="{65CF33A6-C271-4719-B9B2-719EC227CDA1}"/>
              </a:ext>
            </a:extLst>
          </p:cNvPr>
          <p:cNvSpPr>
            <a:spLocks noGrp="1"/>
          </p:cNvSpPr>
          <p:nvPr>
            <p:ph type="dt" sz="quarter" idx="10"/>
          </p:nvPr>
        </p:nvSpPr>
        <p:spPr/>
        <p:txBody>
          <a:bodyPr/>
          <a:lstStyle/>
          <a:p>
            <a:pPr>
              <a:defRPr/>
            </a:pPr>
            <a:r>
              <a:rPr lang="en-US"/>
              <a:t>8 February 2021</a:t>
            </a:r>
          </a:p>
        </p:txBody>
      </p:sp>
      <p:sp>
        <p:nvSpPr>
          <p:cNvPr id="7173" name="Slide Number Placeholder 4">
            <a:extLst>
              <a:ext uri="{FF2B5EF4-FFF2-40B4-BE49-F238E27FC236}">
                <a16:creationId xmlns:a16="http://schemas.microsoft.com/office/drawing/2014/main" id="{1EB7BE43-E26A-4DC8-A6CE-8165C181BA24}"/>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6A9FDA-D5C1-4D56-A6AB-77DC78E8D84E}" type="slidenum">
              <a:rPr lang="en-US" altLang="en-US">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6A4C-5851-4058-8A98-7862F5F081C1}"/>
              </a:ext>
            </a:extLst>
          </p:cNvPr>
          <p:cNvSpPr>
            <a:spLocks noGrp="1"/>
          </p:cNvSpPr>
          <p:nvPr>
            <p:ph type="title"/>
          </p:nvPr>
        </p:nvSpPr>
        <p:spPr>
          <a:xfrm>
            <a:off x="722313" y="952501"/>
            <a:ext cx="7772400" cy="998220"/>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047E777-6B98-46D1-8BCE-AA608758D836}"/>
              </a:ext>
            </a:extLst>
          </p:cNvPr>
          <p:cNvSpPr>
            <a:spLocks noGrp="1"/>
          </p:cNvSpPr>
          <p:nvPr>
            <p:ph type="body" idx="1"/>
          </p:nvPr>
        </p:nvSpPr>
        <p:spPr/>
        <p:txBody>
          <a:bodyPr/>
          <a:lstStyle/>
          <a:p>
            <a:pPr algn="just">
              <a:lnSpc>
                <a:spcPct val="107000"/>
              </a:lnSpc>
              <a:spcAft>
                <a:spcPts val="800"/>
              </a:spcAft>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Above Blockchain technology helps in detecting attack nodes and make data secured.</a:t>
            </a:r>
            <a:endPar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propose work we are using IOT networks and this IOT network implemented following operations successfully,</a:t>
            </a:r>
            <a:endPar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Generate Network: </a:t>
            </a:r>
          </a:p>
          <a:p>
            <a:pPr marL="342900" lvl="0" indent="-342900" algn="just">
              <a:lnSpc>
                <a:spcPct val="107000"/>
              </a:lnSpc>
              <a:buFont typeface="+mj-lt"/>
              <a:buAutoNum type="arabicParenR"/>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Cluster Head Selection:</a:t>
            </a:r>
          </a:p>
          <a:p>
            <a:pPr marL="342900" lvl="0" indent="-342900" algn="just">
              <a:lnSpc>
                <a:spcPct val="107000"/>
              </a:lnSpc>
              <a:buFont typeface="+mj-lt"/>
              <a:buAutoNum type="arabicParenR"/>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 Data: </a:t>
            </a:r>
          </a:p>
          <a:p>
            <a:pPr marL="342900" lvl="0" indent="-342900" algn="just">
              <a:lnSpc>
                <a:spcPct val="107000"/>
              </a:lnSpc>
              <a:buFont typeface="+mj-lt"/>
              <a:buAutoNum type="arabicParenR"/>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 Transmission Routing Phase: </a:t>
            </a:r>
          </a:p>
          <a:p>
            <a:pPr marL="342900" lvl="0" indent="-342900" algn="just">
              <a:lnSpc>
                <a:spcPct val="107000"/>
              </a:lnSpc>
              <a:buFont typeface="+mj-lt"/>
              <a:buAutoNum type="arabicParenR"/>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View Blockchain Data: </a:t>
            </a:r>
          </a:p>
          <a:p>
            <a:pPr lvl="0" algn="just">
              <a:lnSpc>
                <a:spcPct val="107000"/>
              </a:lnSpc>
            </a:pPr>
            <a:r>
              <a:rPr lang="en-IN" sz="18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In this project we have used IOT sensors and agriculture field but we don’t have any sensors so we built this concept as simulation and </a:t>
            </a:r>
            <a:r>
              <a:rPr lang="en-IN" sz="1800" b="1"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successfully. </a:t>
            </a:r>
            <a:endParaRPr lang="en-IN" sz="18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EE065250-C71F-4DF9-9BEC-86CFD7B1195A}"/>
              </a:ext>
            </a:extLst>
          </p:cNvPr>
          <p:cNvSpPr>
            <a:spLocks noGrp="1"/>
          </p:cNvSpPr>
          <p:nvPr>
            <p:ph type="dt" sz="half" idx="10"/>
          </p:nvPr>
        </p:nvSpPr>
        <p:spPr/>
        <p:txBody>
          <a:bodyPr/>
          <a:lstStyle/>
          <a:p>
            <a:pPr>
              <a:defRPr/>
            </a:pPr>
            <a:fld id="{5B171E71-BB53-492B-8D0A-EF74833D71D9}"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A3CE02AE-48E5-4A44-BED2-FCC446ADB2C7}"/>
              </a:ext>
            </a:extLst>
          </p:cNvPr>
          <p:cNvSpPr>
            <a:spLocks noGrp="1"/>
          </p:cNvSpPr>
          <p:nvPr>
            <p:ph type="sldNum" sz="quarter" idx="12"/>
          </p:nvPr>
        </p:nvSpPr>
        <p:spPr/>
        <p:txBody>
          <a:bodyPr/>
          <a:lstStyle/>
          <a:p>
            <a:fld id="{80ADF547-BBC1-43C0-B1FE-BA50AA7F5F0E}" type="slidenum">
              <a:rPr lang="en-US" altLang="en-US" smtClean="0"/>
              <a:pPr/>
              <a:t>30</a:t>
            </a:fld>
            <a:endParaRPr lang="en-US" altLang="en-US"/>
          </a:p>
        </p:txBody>
      </p:sp>
    </p:spTree>
    <p:extLst>
      <p:ext uri="{BB962C8B-B14F-4D97-AF65-F5344CB8AC3E}">
        <p14:creationId xmlns:p14="http://schemas.microsoft.com/office/powerpoint/2010/main" val="2602735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2C3C3-DC0C-47B8-BC6F-37402C42015E}"/>
              </a:ext>
            </a:extLst>
          </p:cNvPr>
          <p:cNvSpPr>
            <a:spLocks noGrp="1"/>
          </p:cNvSpPr>
          <p:nvPr>
            <p:ph sz="quarter" idx="1"/>
          </p:nvPr>
        </p:nvSpPr>
        <p:spPr>
          <a:xfrm>
            <a:off x="1106457" y="1591574"/>
            <a:ext cx="7163400" cy="4172758"/>
          </a:xfrm>
        </p:spPr>
        <p:txBody>
          <a:bodyPr/>
          <a:lstStyle/>
          <a:p>
            <a:pPr marL="0" indent="0">
              <a:buNone/>
            </a:pPr>
            <a:endParaRPr lang="en-US" dirty="0"/>
          </a:p>
          <a:p>
            <a:endParaRPr lang="en-US" dirty="0"/>
          </a:p>
          <a:p>
            <a:endParaRPr lang="en-US" dirty="0"/>
          </a:p>
          <a:p>
            <a:endParaRPr lang="en-US" dirty="0"/>
          </a:p>
          <a:p>
            <a:pPr marL="0" indent="0" eaLnBrk="1" fontAlgn="auto" hangingPunct="1">
              <a:spcAft>
                <a:spcPts val="0"/>
              </a:spcAft>
              <a:buClr>
                <a:srgbClr val="9B2D1F"/>
              </a:buClr>
              <a:buNone/>
            </a:pPr>
            <a:endParaRPr lang="en-US" sz="4000" dirty="0">
              <a:latin typeface="Times New Roman"/>
              <a:ea typeface="+mn-lt"/>
              <a:cs typeface="Times New Roman"/>
            </a:endParaRPr>
          </a:p>
        </p:txBody>
      </p:sp>
      <p:sp>
        <p:nvSpPr>
          <p:cNvPr id="4" name="Date Placeholder 3">
            <a:extLst>
              <a:ext uri="{FF2B5EF4-FFF2-40B4-BE49-F238E27FC236}">
                <a16:creationId xmlns:a16="http://schemas.microsoft.com/office/drawing/2014/main" id="{BD975383-C087-4008-A689-DE144B200D96}"/>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E30ECE45-0EB3-40A4-89FE-361BCBC03245}"/>
              </a:ext>
            </a:extLst>
          </p:cNvPr>
          <p:cNvSpPr>
            <a:spLocks noGrp="1"/>
          </p:cNvSpPr>
          <p:nvPr>
            <p:ph type="sldNum" sz="quarter" idx="12"/>
          </p:nvPr>
        </p:nvSpPr>
        <p:spPr/>
        <p:txBody>
          <a:bodyPr/>
          <a:lstStyle/>
          <a:p>
            <a:fld id="{41CC93FA-CFF5-4435-B8D9-667185E216C8}" type="slidenum">
              <a:rPr lang="en-US" altLang="en-US"/>
              <a:pPr/>
              <a:t>31</a:t>
            </a:fld>
            <a:endParaRPr lang="en-US" altLang="en-US"/>
          </a:p>
        </p:txBody>
      </p:sp>
      <p:sp>
        <p:nvSpPr>
          <p:cNvPr id="2" name="TextBox 1">
            <a:extLst>
              <a:ext uri="{FF2B5EF4-FFF2-40B4-BE49-F238E27FC236}">
                <a16:creationId xmlns:a16="http://schemas.microsoft.com/office/drawing/2014/main" id="{BFB4A7E7-7EE4-4D8E-A7F3-2D9F5D5183E2}"/>
              </a:ext>
            </a:extLst>
          </p:cNvPr>
          <p:cNvSpPr txBox="1"/>
          <p:nvPr/>
        </p:nvSpPr>
        <p:spPr>
          <a:xfrm>
            <a:off x="2869720" y="2927230"/>
            <a:ext cx="4618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cs typeface="Arial"/>
              </a:rPr>
              <a:t>THANK YOU</a:t>
            </a:r>
            <a:endParaRPr lang="en-US" sz="4000" b="1" dirty="0">
              <a:cs typeface="Arial"/>
            </a:endParaRPr>
          </a:p>
        </p:txBody>
      </p:sp>
    </p:spTree>
    <p:extLst>
      <p:ext uri="{BB962C8B-B14F-4D97-AF65-F5344CB8AC3E}">
        <p14:creationId xmlns:p14="http://schemas.microsoft.com/office/powerpoint/2010/main" val="293407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71BA-A308-4FA0-850D-7856B01FD1D3}"/>
              </a:ext>
            </a:extLst>
          </p:cNvPr>
          <p:cNvSpPr>
            <a:spLocks noGrp="1"/>
          </p:cNvSpPr>
          <p:nvPr>
            <p:ph type="title"/>
          </p:nvPr>
        </p:nvSpPr>
        <p:spPr>
          <a:xfrm>
            <a:off x="324929" y="274638"/>
            <a:ext cx="8476889" cy="954722"/>
          </a:xfrm>
        </p:spPr>
        <p:txBody>
          <a:bodyPr/>
          <a:lstStyle/>
          <a:p>
            <a:pPr algn="ctr"/>
            <a:r>
              <a:rPr lang="en-US" sz="3200" b="1" dirty="0">
                <a:solidFill>
                  <a:schemeClr val="tx1"/>
                </a:solidFill>
                <a:latin typeface="Times New Roman"/>
                <a:cs typeface="Times New Roman"/>
              </a:rPr>
              <a:t>INTRODUCTION</a:t>
            </a:r>
            <a:endParaRPr lang="en-US" sz="8000" dirty="0">
              <a:solidFill>
                <a:schemeClr val="tx1"/>
              </a:solidFill>
            </a:endParaRPr>
          </a:p>
        </p:txBody>
      </p:sp>
      <p:sp>
        <p:nvSpPr>
          <p:cNvPr id="3" name="Content Placeholder 2">
            <a:extLst>
              <a:ext uri="{FF2B5EF4-FFF2-40B4-BE49-F238E27FC236}">
                <a16:creationId xmlns:a16="http://schemas.microsoft.com/office/drawing/2014/main" id="{74B1CB23-7D55-4794-815E-2A3A07CD3D92}"/>
              </a:ext>
            </a:extLst>
          </p:cNvPr>
          <p:cNvSpPr>
            <a:spLocks noGrp="1"/>
          </p:cNvSpPr>
          <p:nvPr>
            <p:ph sz="quarter" idx="1"/>
          </p:nvPr>
        </p:nvSpPr>
        <p:spPr>
          <a:xfrm>
            <a:off x="281797" y="1404669"/>
            <a:ext cx="8448135" cy="4758905"/>
          </a:xfrm>
        </p:spPr>
        <p:txBody>
          <a:bodyPr/>
          <a:lstStyle/>
          <a:p>
            <a:pPr marL="228600" indent="-228600">
              <a:lnSpc>
                <a:spcPct val="150000"/>
              </a:lnSpc>
              <a:buAutoNum type="arabicPeriod"/>
            </a:pPr>
            <a:r>
              <a:rPr lang="en-US" sz="1400" dirty="0">
                <a:latin typeface="Times New Roman"/>
                <a:cs typeface="Times New Roman"/>
              </a:rPr>
              <a:t>Due to globalization in various  fields, agriculture sector is calling for new techniques and innovations. One such technology is blockchain.</a:t>
            </a:r>
          </a:p>
          <a:p>
            <a:pPr marL="228600" indent="-228600">
              <a:lnSpc>
                <a:spcPct val="150000"/>
              </a:lnSpc>
              <a:buAutoNum type="arabicPeriod"/>
            </a:pPr>
            <a:r>
              <a:rPr lang="en-US" sz="1400" dirty="0">
                <a:latin typeface="Times New Roman"/>
                <a:cs typeface="Times New Roman"/>
              </a:rPr>
              <a:t>Firstly, blockchain technology is an application of distributed ledger technology. It consists of associated chains that store data in units called blocks. </a:t>
            </a:r>
          </a:p>
          <a:p>
            <a:pPr marL="228600" indent="-228600">
              <a:lnSpc>
                <a:spcPct val="150000"/>
              </a:lnSpc>
              <a:buAutoNum type="arabicPeriod"/>
            </a:pPr>
            <a:r>
              <a:rPr lang="en-US" sz="1400" dirty="0">
                <a:latin typeface="Times New Roman"/>
                <a:cs typeface="Times New Roman"/>
              </a:rPr>
              <a:t>What makes blockchain technology different from others is its unique properties like decentralization, traceability, transparency and cryptography.</a:t>
            </a:r>
          </a:p>
          <a:p>
            <a:pPr marL="228600" indent="-228600">
              <a:lnSpc>
                <a:spcPct val="150000"/>
              </a:lnSpc>
              <a:buAutoNum type="arabicPeriod"/>
            </a:pPr>
            <a:r>
              <a:rPr lang="en-US" sz="1400" dirty="0">
                <a:latin typeface="Times New Roman"/>
                <a:cs typeface="Times New Roman"/>
              </a:rPr>
              <a:t>A supply chain refers to the design, engineering production and distribution process of goods from suppliers to consumers [1].</a:t>
            </a:r>
          </a:p>
          <a:p>
            <a:pPr marL="228600" indent="-228600">
              <a:lnSpc>
                <a:spcPct val="150000"/>
              </a:lnSpc>
              <a:buAutoNum type="arabicPeriod"/>
            </a:pPr>
            <a:r>
              <a:rPr lang="en-US" sz="1400" dirty="0">
                <a:latin typeface="Times New Roman"/>
                <a:cs typeface="Times New Roman"/>
              </a:rPr>
              <a:t>These supply chain are prone to error, hacking and they are over reliant on the centralized database(single point failure problem).</a:t>
            </a:r>
          </a:p>
          <a:p>
            <a:pPr marL="228600" indent="-228600">
              <a:lnSpc>
                <a:spcPct val="150000"/>
              </a:lnSpc>
              <a:buAutoNum type="arabicPeriod"/>
            </a:pPr>
            <a:r>
              <a:rPr lang="en-US" sz="1400" dirty="0">
                <a:latin typeface="Times New Roman"/>
                <a:cs typeface="Times New Roman"/>
              </a:rPr>
              <a:t>Another major drawback is high costs when involving a third party to verify and monitor transactions.</a:t>
            </a:r>
          </a:p>
          <a:p>
            <a:pPr marL="228600" indent="-228600">
              <a:lnSpc>
                <a:spcPct val="150000"/>
              </a:lnSpc>
              <a:buAutoNum type="arabicPeriod"/>
            </a:pPr>
            <a:r>
              <a:rPr lang="en-US" sz="1400" dirty="0">
                <a:latin typeface="Times New Roman"/>
                <a:cs typeface="Times New Roman"/>
              </a:rPr>
              <a:t>To solve these issues, cryptographic techniques and other advanced systems are used in blockchain technology.</a:t>
            </a:r>
          </a:p>
          <a:p>
            <a:pPr marL="228600" indent="-228600">
              <a:lnSpc>
                <a:spcPct val="150000"/>
              </a:lnSpc>
              <a:buAutoNum type="arabicPeriod"/>
            </a:pPr>
            <a:r>
              <a:rPr lang="en-US" sz="1400" dirty="0">
                <a:latin typeface="Times New Roman"/>
                <a:cs typeface="Times New Roman"/>
              </a:rPr>
              <a:t>Fig 1 describes the various applications of block chain technology in agricultural sector.</a:t>
            </a:r>
          </a:p>
          <a:p>
            <a:pPr marL="0" indent="0">
              <a:lnSpc>
                <a:spcPct val="150000"/>
              </a:lnSpc>
              <a:buNone/>
            </a:pPr>
            <a:endParaRPr lang="en-US" sz="1200" dirty="0">
              <a:latin typeface="Times New Roman"/>
              <a:cs typeface="Times New Roman"/>
            </a:endParaRPr>
          </a:p>
        </p:txBody>
      </p:sp>
      <p:sp>
        <p:nvSpPr>
          <p:cNvPr id="4" name="Date Placeholder 3">
            <a:extLst>
              <a:ext uri="{FF2B5EF4-FFF2-40B4-BE49-F238E27FC236}">
                <a16:creationId xmlns:a16="http://schemas.microsoft.com/office/drawing/2014/main" id="{F742888B-73B7-4262-862A-A370B07F6B23}"/>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60DBB281-5BAF-439B-B52F-A2A4E86D6C11}"/>
              </a:ext>
            </a:extLst>
          </p:cNvPr>
          <p:cNvSpPr>
            <a:spLocks noGrp="1"/>
          </p:cNvSpPr>
          <p:nvPr>
            <p:ph type="sldNum" sz="quarter" idx="12"/>
          </p:nvPr>
        </p:nvSpPr>
        <p:spPr/>
        <p:txBody>
          <a:bodyPr/>
          <a:lstStyle/>
          <a:p>
            <a:fld id="{41CC93FA-CFF5-4435-B8D9-667185E216C8}" type="slidenum">
              <a:rPr lang="en-US" altLang="en-US"/>
              <a:pPr/>
              <a:t>4</a:t>
            </a:fld>
            <a:endParaRPr lang="en-US" altLang="en-US"/>
          </a:p>
        </p:txBody>
      </p:sp>
    </p:spTree>
    <p:extLst>
      <p:ext uri="{BB962C8B-B14F-4D97-AF65-F5344CB8AC3E}">
        <p14:creationId xmlns:p14="http://schemas.microsoft.com/office/powerpoint/2010/main" val="298260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73AC-D7FE-9189-47F7-FEC23F6B31DB}"/>
              </a:ext>
            </a:extLst>
          </p:cNvPr>
          <p:cNvSpPr>
            <a:spLocks noGrp="1"/>
          </p:cNvSpPr>
          <p:nvPr>
            <p:ph type="title"/>
          </p:nvPr>
        </p:nvSpPr>
        <p:spPr>
          <a:xfrm>
            <a:off x="914400" y="274638"/>
            <a:ext cx="7772400" cy="636123"/>
          </a:xfrm>
        </p:spPr>
        <p:txBody>
          <a:bodyPr/>
          <a:lstStyle/>
          <a:p>
            <a:r>
              <a:rPr lang="en-US" b="1" dirty="0">
                <a:latin typeface="Times New Roman" panose="02020603050405020304" pitchFamily="18" charset="0"/>
                <a:cs typeface="Times New Roman" panose="02020603050405020304" pitchFamily="18" charset="0"/>
              </a:rPr>
              <a:t>Blockchain Technology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C5600-D67E-E0B2-609F-B1D1A4311847}"/>
              </a:ext>
            </a:extLst>
          </p:cNvPr>
          <p:cNvSpPr>
            <a:spLocks noGrp="1"/>
          </p:cNvSpPr>
          <p:nvPr>
            <p:ph sz="quarter" idx="1"/>
          </p:nvPr>
        </p:nvSpPr>
        <p:spPr>
          <a:xfrm>
            <a:off x="374650" y="975188"/>
            <a:ext cx="7772400" cy="4572000"/>
          </a:xfrm>
        </p:spPr>
        <p:txBody>
          <a:bodyPr/>
          <a:lstStyle/>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Blockchain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Blockchain is a decentralized and distributed ledger technology that enables secure, transparent, and tamper-resistant record-keeping of transactions.</a:t>
            </a: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 Decentralization: Unlike traditional centralized systems, blockchain operates                                                                                                                                               2. Blocks and Chain: Transactions are grouped together into blocks, and each block contains a reference to the previous block, creating a chain of blocks. 3. Consensus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MechanismCommon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consensus mechanisms include Proof of Work (used by Bitcoin) and Proof of Stake.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4.*Smart Contracts*These are self-executing contracts with the terms of the agreement directly written into code. </a:t>
            </a: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Transparency and Immutability: Transactions recorded on the blockchain are visible to all participants in the network, promoting transparency. </a:t>
            </a:r>
            <a:endParaRPr lang="en-IN" dirty="0"/>
          </a:p>
        </p:txBody>
      </p:sp>
      <p:sp>
        <p:nvSpPr>
          <p:cNvPr id="4" name="Date Placeholder 3">
            <a:extLst>
              <a:ext uri="{FF2B5EF4-FFF2-40B4-BE49-F238E27FC236}">
                <a16:creationId xmlns:a16="http://schemas.microsoft.com/office/drawing/2014/main" id="{2E3FAC64-A44F-3BA3-E542-CF5070690490}"/>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E8C6A02E-BC8A-9C5F-7930-E44A4F7B1878}"/>
              </a:ext>
            </a:extLst>
          </p:cNvPr>
          <p:cNvSpPr>
            <a:spLocks noGrp="1"/>
          </p:cNvSpPr>
          <p:nvPr>
            <p:ph type="sldNum" sz="quarter" idx="12"/>
          </p:nvPr>
        </p:nvSpPr>
        <p:spPr/>
        <p:txBody>
          <a:bodyPr/>
          <a:lstStyle/>
          <a:p>
            <a:fld id="{41CC93FA-CFF5-4435-B8D9-667185E216C8}" type="slidenum">
              <a:rPr lang="en-US" altLang="en-US" smtClean="0"/>
              <a:pPr/>
              <a:t>5</a:t>
            </a:fld>
            <a:endParaRPr lang="en-US" altLang="en-US"/>
          </a:p>
        </p:txBody>
      </p:sp>
    </p:spTree>
    <p:extLst>
      <p:ext uri="{BB962C8B-B14F-4D97-AF65-F5344CB8AC3E}">
        <p14:creationId xmlns:p14="http://schemas.microsoft.com/office/powerpoint/2010/main" val="102010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73AC-D7FE-9189-47F7-FEC23F6B31DB}"/>
              </a:ext>
            </a:extLst>
          </p:cNvPr>
          <p:cNvSpPr>
            <a:spLocks noGrp="1"/>
          </p:cNvSpPr>
          <p:nvPr>
            <p:ph type="title"/>
          </p:nvPr>
        </p:nvSpPr>
        <p:spPr>
          <a:xfrm>
            <a:off x="914400" y="274638"/>
            <a:ext cx="7772400" cy="636123"/>
          </a:xfrm>
        </p:spPr>
        <p:txBody>
          <a:bodyPr/>
          <a:lstStyle/>
          <a:p>
            <a:r>
              <a:rPr lang="en-US" b="1" dirty="0">
                <a:latin typeface="Times New Roman" panose="02020603050405020304" pitchFamily="18" charset="0"/>
                <a:cs typeface="Times New Roman" panose="02020603050405020304" pitchFamily="18" charset="0"/>
              </a:rPr>
              <a:t>Agricultural Supply Chain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C5600-D67E-E0B2-609F-B1D1A4311847}"/>
              </a:ext>
            </a:extLst>
          </p:cNvPr>
          <p:cNvSpPr>
            <a:spLocks noGrp="1"/>
          </p:cNvSpPr>
          <p:nvPr>
            <p:ph sz="quarter" idx="1"/>
          </p:nvPr>
        </p:nvSpPr>
        <p:spPr>
          <a:xfrm>
            <a:off x="374650" y="975188"/>
            <a:ext cx="7772400" cy="4572000"/>
          </a:xfrm>
        </p:spPr>
        <p:txBody>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agricultural supply chain is a series of activities that start with production and end with distribution. It involves the following stages: Production, Processing, Storage, Transportation, Distribution.</a:t>
            </a:r>
          </a:p>
          <a:p>
            <a:pPr>
              <a:lnSpc>
                <a:spcPct val="150000"/>
              </a:lnSpc>
              <a:spcAft>
                <a:spcPts val="800"/>
              </a:spcAft>
            </a:pPr>
            <a:r>
              <a:rPr lang="en-US" sz="1800" dirty="0">
                <a:latin typeface="Times New Roman" panose="02020603050405020304" pitchFamily="18" charset="0"/>
                <a:cs typeface="Times New Roman" panose="02020603050405020304" pitchFamily="18" charset="0"/>
              </a:rPr>
              <a:t>The typical agricultural supply chain involves three steps:</a:t>
            </a:r>
          </a:p>
          <a:p>
            <a:pPr marL="342900" indent="-342900">
              <a:lnSpc>
                <a:spcPct val="150000"/>
              </a:lnSpc>
              <a:spcAft>
                <a:spcPts val="800"/>
              </a:spcAft>
              <a:buFont typeface="+mj-lt"/>
              <a:buAutoNum type="alphaLcParenR"/>
            </a:pPr>
            <a:r>
              <a:rPr lang="en-US" sz="1800" dirty="0">
                <a:latin typeface="Times New Roman" panose="02020603050405020304" pitchFamily="18" charset="0"/>
                <a:cs typeface="Times New Roman" panose="02020603050405020304" pitchFamily="18" charset="0"/>
              </a:rPr>
              <a:t>From farmers to intermediate silos</a:t>
            </a:r>
          </a:p>
          <a:p>
            <a:pPr marL="342900" indent="-342900">
              <a:lnSpc>
                <a:spcPct val="150000"/>
              </a:lnSpc>
              <a:spcAft>
                <a:spcPts val="800"/>
              </a:spcAft>
              <a:buFont typeface="+mj-lt"/>
              <a:buAutoNum type="alphaLcParenR"/>
            </a:pPr>
            <a:r>
              <a:rPr lang="en-US" sz="1800" dirty="0">
                <a:latin typeface="Times New Roman" panose="02020603050405020304" pitchFamily="18" charset="0"/>
                <a:cs typeface="Times New Roman" panose="02020603050405020304" pitchFamily="18" charset="0"/>
              </a:rPr>
              <a:t>From silos to transformation plants</a:t>
            </a:r>
          </a:p>
          <a:p>
            <a:pPr marL="342900" indent="-342900">
              <a:lnSpc>
                <a:spcPct val="150000"/>
              </a:lnSpc>
              <a:spcAft>
                <a:spcPts val="800"/>
              </a:spcAft>
              <a:buFont typeface="+mj-lt"/>
              <a:buAutoNum type="alphaLcParenR"/>
            </a:pPr>
            <a:r>
              <a:rPr lang="en-US" sz="1800" dirty="0">
                <a:latin typeface="Times New Roman" panose="02020603050405020304" pitchFamily="18" charset="0"/>
                <a:cs typeface="Times New Roman" panose="02020603050405020304" pitchFamily="18" charset="0"/>
              </a:rPr>
              <a:t>From transformation plants to clients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E3FAC64-A44F-3BA3-E542-CF5070690490}"/>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E8C6A02E-BC8A-9C5F-7930-E44A4F7B1878}"/>
              </a:ext>
            </a:extLst>
          </p:cNvPr>
          <p:cNvSpPr>
            <a:spLocks noGrp="1"/>
          </p:cNvSpPr>
          <p:nvPr>
            <p:ph type="sldNum" sz="quarter" idx="12"/>
          </p:nvPr>
        </p:nvSpPr>
        <p:spPr/>
        <p:txBody>
          <a:bodyPr/>
          <a:lstStyle/>
          <a:p>
            <a:fld id="{41CC93FA-CFF5-4435-B8D9-667185E216C8}" type="slidenum">
              <a:rPr lang="en-US" altLang="en-US" smtClean="0"/>
              <a:pPr/>
              <a:t>6</a:t>
            </a:fld>
            <a:endParaRPr lang="en-US" altLang="en-US"/>
          </a:p>
        </p:txBody>
      </p:sp>
    </p:spTree>
    <p:extLst>
      <p:ext uri="{BB962C8B-B14F-4D97-AF65-F5344CB8AC3E}">
        <p14:creationId xmlns:p14="http://schemas.microsoft.com/office/powerpoint/2010/main" val="130571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04BB1-93F6-4ADE-A8E9-CF7E31F1FD88}"/>
              </a:ext>
            </a:extLst>
          </p:cNvPr>
          <p:cNvSpPr>
            <a:spLocks noGrp="1"/>
          </p:cNvSpPr>
          <p:nvPr>
            <p:ph sz="quarter" idx="1"/>
          </p:nvPr>
        </p:nvSpPr>
        <p:spPr>
          <a:xfrm>
            <a:off x="368061" y="427009"/>
            <a:ext cx="8318739" cy="5592791"/>
          </a:xfrm>
        </p:spPr>
        <p:txBody>
          <a:bodyPr/>
          <a:lstStyle/>
          <a:p>
            <a:pPr marL="0" indent="0">
              <a:buNone/>
            </a:pPr>
            <a:r>
              <a:rPr lang="en-US" sz="1200" b="1">
                <a:latin typeface="Times New Roman"/>
                <a:cs typeface="Times New Roman"/>
              </a:rPr>
              <a:t>Fig 1:</a:t>
            </a:r>
          </a:p>
        </p:txBody>
      </p:sp>
      <p:sp>
        <p:nvSpPr>
          <p:cNvPr id="4" name="Date Placeholder 3">
            <a:extLst>
              <a:ext uri="{FF2B5EF4-FFF2-40B4-BE49-F238E27FC236}">
                <a16:creationId xmlns:a16="http://schemas.microsoft.com/office/drawing/2014/main" id="{008DD90A-5D96-45DF-9A45-308F775D4CF4}"/>
              </a:ext>
            </a:extLst>
          </p:cNvPr>
          <p:cNvSpPr>
            <a:spLocks noGrp="1"/>
          </p:cNvSpPr>
          <p:nvPr>
            <p:ph type="dt" sz="half" idx="10"/>
          </p:nvPr>
        </p:nvSpPr>
        <p:spPr/>
        <p:txBody>
          <a:bodyPr/>
          <a:lstStyle/>
          <a:p>
            <a:pPr>
              <a:defRPr/>
            </a:pPr>
            <a:fld id="{996F68FD-24F7-401C-94D7-5EC23AE933E6}" type="datetime3">
              <a:rPr lang="en-US"/>
              <a:pPr>
                <a:defRPr/>
              </a:pPr>
              <a:t>28 January 2024</a:t>
            </a:fld>
            <a:endParaRPr lang="en-US"/>
          </a:p>
        </p:txBody>
      </p:sp>
      <p:sp>
        <p:nvSpPr>
          <p:cNvPr id="5" name="Slide Number Placeholder 4">
            <a:extLst>
              <a:ext uri="{FF2B5EF4-FFF2-40B4-BE49-F238E27FC236}">
                <a16:creationId xmlns:a16="http://schemas.microsoft.com/office/drawing/2014/main" id="{BC8FDE6E-C10E-4C58-8A46-4D045FCECC76}"/>
              </a:ext>
            </a:extLst>
          </p:cNvPr>
          <p:cNvSpPr>
            <a:spLocks noGrp="1"/>
          </p:cNvSpPr>
          <p:nvPr>
            <p:ph type="sldNum" sz="quarter" idx="12"/>
          </p:nvPr>
        </p:nvSpPr>
        <p:spPr/>
        <p:txBody>
          <a:bodyPr/>
          <a:lstStyle/>
          <a:p>
            <a:fld id="{41CC93FA-CFF5-4435-B8D9-667185E216C8}" type="slidenum">
              <a:rPr lang="en-US" altLang="en-US"/>
              <a:pPr/>
              <a:t>7</a:t>
            </a:fld>
            <a:endParaRPr lang="en-US" altLang="en-US"/>
          </a:p>
        </p:txBody>
      </p:sp>
      <p:pic>
        <p:nvPicPr>
          <p:cNvPr id="2" name="Picture 5" descr="Diagram&#10;&#10;Description automatically generated">
            <a:extLst>
              <a:ext uri="{FF2B5EF4-FFF2-40B4-BE49-F238E27FC236}">
                <a16:creationId xmlns:a16="http://schemas.microsoft.com/office/drawing/2014/main" id="{04411EAF-FDB6-4B98-B921-A1006F995BC6}"/>
              </a:ext>
            </a:extLst>
          </p:cNvPr>
          <p:cNvPicPr>
            <a:picLocks noChangeAspect="1"/>
          </p:cNvPicPr>
          <p:nvPr/>
        </p:nvPicPr>
        <p:blipFill>
          <a:blip r:embed="rId2"/>
          <a:stretch>
            <a:fillRect/>
          </a:stretch>
        </p:blipFill>
        <p:spPr>
          <a:xfrm>
            <a:off x="1337774" y="520926"/>
            <a:ext cx="7023905" cy="5981473"/>
          </a:xfrm>
          <a:prstGeom prst="rect">
            <a:avLst/>
          </a:prstGeom>
        </p:spPr>
      </p:pic>
    </p:spTree>
    <p:extLst>
      <p:ext uri="{BB962C8B-B14F-4D97-AF65-F5344CB8AC3E}">
        <p14:creationId xmlns:p14="http://schemas.microsoft.com/office/powerpoint/2010/main" val="298817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AFD-4A02-484A-BACB-3E13F5A8E438}"/>
              </a:ext>
            </a:extLst>
          </p:cNvPr>
          <p:cNvSpPr>
            <a:spLocks noGrp="1"/>
          </p:cNvSpPr>
          <p:nvPr>
            <p:ph type="title"/>
          </p:nvPr>
        </p:nvSpPr>
        <p:spPr>
          <a:xfrm>
            <a:off x="281797" y="274638"/>
            <a:ext cx="8405003" cy="1143000"/>
          </a:xfrm>
        </p:spPr>
        <p:txBody>
          <a:bodyPr/>
          <a:lstStyle/>
          <a:p>
            <a:pPr algn="ctr"/>
            <a:r>
              <a:rPr lang="en-US" sz="2000" b="1" dirty="0">
                <a:solidFill>
                  <a:schemeClr val="tx1"/>
                </a:solidFill>
                <a:latin typeface="Times New Roman"/>
                <a:cs typeface="Times New Roman"/>
              </a:rPr>
              <a:t>PROBLEM STATEMENT</a:t>
            </a:r>
          </a:p>
        </p:txBody>
      </p:sp>
      <p:sp>
        <p:nvSpPr>
          <p:cNvPr id="3" name="Content Placeholder 2">
            <a:extLst>
              <a:ext uri="{FF2B5EF4-FFF2-40B4-BE49-F238E27FC236}">
                <a16:creationId xmlns:a16="http://schemas.microsoft.com/office/drawing/2014/main" id="{D8FF5E3A-2CE9-BA44-94BC-8240A316C725}"/>
              </a:ext>
            </a:extLst>
          </p:cNvPr>
          <p:cNvSpPr>
            <a:spLocks noGrp="1"/>
          </p:cNvSpPr>
          <p:nvPr>
            <p:ph sz="quarter" idx="1"/>
          </p:nvPr>
        </p:nvSpPr>
        <p:spPr>
          <a:xfrm>
            <a:off x="281797" y="1419046"/>
            <a:ext cx="8591908" cy="4600754"/>
          </a:xfrm>
        </p:spPr>
        <p:txBody>
          <a:bodyPr/>
          <a:lstStyle/>
          <a:p>
            <a:pPr marL="0" indent="0" algn="just">
              <a:lnSpc>
                <a:spcPct val="150000"/>
              </a:lnSpc>
              <a:buNone/>
            </a:pPr>
            <a:r>
              <a:rPr lang="en-US" sz="2000" dirty="0">
                <a:latin typeface="Times New Roman"/>
                <a:cs typeface="Times New Roman"/>
              </a:rPr>
              <a:t>Our project elaborates the major challenges faced by the agriculture industry namely, the food production and food supply chain inefficiency.</a:t>
            </a:r>
          </a:p>
        </p:txBody>
      </p:sp>
      <p:sp>
        <p:nvSpPr>
          <p:cNvPr id="4" name="Date Placeholder 3">
            <a:extLst>
              <a:ext uri="{FF2B5EF4-FFF2-40B4-BE49-F238E27FC236}">
                <a16:creationId xmlns:a16="http://schemas.microsoft.com/office/drawing/2014/main" id="{F569BCEE-F8A8-9145-ADAA-0FE38F1C859C}"/>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02E1D68D-70BB-804E-BFC3-6E5CF72AFAE5}"/>
              </a:ext>
            </a:extLst>
          </p:cNvPr>
          <p:cNvSpPr>
            <a:spLocks noGrp="1"/>
          </p:cNvSpPr>
          <p:nvPr>
            <p:ph type="sldNum" sz="quarter" idx="12"/>
          </p:nvPr>
        </p:nvSpPr>
        <p:spPr/>
        <p:txBody>
          <a:bodyPr/>
          <a:lstStyle/>
          <a:p>
            <a:fld id="{41CC93FA-CFF5-4435-B8D9-667185E216C8}" type="slidenum">
              <a:rPr lang="en-US" altLang="en-US" smtClean="0"/>
              <a:pPr/>
              <a:t>8</a:t>
            </a:fld>
            <a:endParaRPr lang="en-US" altLang="en-US"/>
          </a:p>
        </p:txBody>
      </p:sp>
    </p:spTree>
    <p:extLst>
      <p:ext uri="{BB962C8B-B14F-4D97-AF65-F5344CB8AC3E}">
        <p14:creationId xmlns:p14="http://schemas.microsoft.com/office/powerpoint/2010/main" val="49399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CCA7-A051-4E35-916B-BF6993347BDD}"/>
              </a:ext>
            </a:extLst>
          </p:cNvPr>
          <p:cNvSpPr>
            <a:spLocks noGrp="1"/>
          </p:cNvSpPr>
          <p:nvPr>
            <p:ph type="title"/>
          </p:nvPr>
        </p:nvSpPr>
        <p:spPr>
          <a:xfrm>
            <a:off x="467360" y="274638"/>
            <a:ext cx="8219440" cy="1143000"/>
          </a:xfrm>
        </p:spPr>
        <p:txBody>
          <a:bodyPr/>
          <a:lstStyle/>
          <a:p>
            <a:pPr algn="ct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Existing Techniques and Drawbacks</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D66B76-E97B-4A2B-AB96-7A57563AF698}"/>
              </a:ext>
            </a:extLst>
          </p:cNvPr>
          <p:cNvSpPr>
            <a:spLocks noGrp="1"/>
          </p:cNvSpPr>
          <p:nvPr>
            <p:ph sz="quarter" idx="1"/>
          </p:nvPr>
        </p:nvSpPr>
        <p:spPr>
          <a:xfrm>
            <a:off x="355600" y="1666240"/>
            <a:ext cx="8331200" cy="4353560"/>
          </a:xfrm>
        </p:spPr>
        <p:txBody>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All existing techniques were using centralized server (single main server) to store data and if this server hack by malicious users then they can easily alter data on that servers and user’s may get wrong or fake data and there is no proper software to detect that alteration and to overcome from this problem Blockchain technology has been introduced.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Blockchain support decentralized (data stores at multiple nodes) storage and each node will store data as block of transaction by associating each block with hash code and whenever new data arrive for storage then all nodes will verify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existing blocks and if all nodes contains same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then data will be consider as secured and unaltered and then new block will be added.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any node report incorrect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then that node consider as attacked and then collect data from genuine nodes. Above verification of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hashcode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consider as PROOF OF WORK.</a:t>
            </a:r>
          </a:p>
          <a:p>
            <a:endParaRPr lang="en-IN" dirty="0"/>
          </a:p>
        </p:txBody>
      </p:sp>
      <p:sp>
        <p:nvSpPr>
          <p:cNvPr id="4" name="Date Placeholder 3">
            <a:extLst>
              <a:ext uri="{FF2B5EF4-FFF2-40B4-BE49-F238E27FC236}">
                <a16:creationId xmlns:a16="http://schemas.microsoft.com/office/drawing/2014/main" id="{6B38A5DE-54D3-4C2B-B0FE-2C9431402FD3}"/>
              </a:ext>
            </a:extLst>
          </p:cNvPr>
          <p:cNvSpPr>
            <a:spLocks noGrp="1"/>
          </p:cNvSpPr>
          <p:nvPr>
            <p:ph type="dt" sz="half" idx="10"/>
          </p:nvPr>
        </p:nvSpPr>
        <p:spPr/>
        <p:txBody>
          <a:bodyPr/>
          <a:lstStyle/>
          <a:p>
            <a:pPr>
              <a:defRPr/>
            </a:pPr>
            <a:fld id="{996F68FD-24F7-401C-94D7-5EC23AE933E6}" type="datetime3">
              <a:rPr lang="en-US" smtClean="0"/>
              <a:pPr>
                <a:defRPr/>
              </a:pPr>
              <a:t>28 January 2024</a:t>
            </a:fld>
            <a:endParaRPr lang="en-US"/>
          </a:p>
        </p:txBody>
      </p:sp>
      <p:sp>
        <p:nvSpPr>
          <p:cNvPr id="5" name="Slide Number Placeholder 4">
            <a:extLst>
              <a:ext uri="{FF2B5EF4-FFF2-40B4-BE49-F238E27FC236}">
                <a16:creationId xmlns:a16="http://schemas.microsoft.com/office/drawing/2014/main" id="{D90E7E6E-7BEE-496B-A720-75D25540194A}"/>
              </a:ext>
            </a:extLst>
          </p:cNvPr>
          <p:cNvSpPr>
            <a:spLocks noGrp="1"/>
          </p:cNvSpPr>
          <p:nvPr>
            <p:ph type="sldNum" sz="quarter" idx="12"/>
          </p:nvPr>
        </p:nvSpPr>
        <p:spPr/>
        <p:txBody>
          <a:bodyPr/>
          <a:lstStyle/>
          <a:p>
            <a:fld id="{41CC93FA-CFF5-4435-B8D9-667185E216C8}" type="slidenum">
              <a:rPr lang="en-US" altLang="en-US" smtClean="0"/>
              <a:pPr/>
              <a:t>9</a:t>
            </a:fld>
            <a:endParaRPr lang="en-US" altLang="en-US"/>
          </a:p>
        </p:txBody>
      </p:sp>
    </p:spTree>
    <p:extLst>
      <p:ext uri="{BB962C8B-B14F-4D97-AF65-F5344CB8AC3E}">
        <p14:creationId xmlns:p14="http://schemas.microsoft.com/office/powerpoint/2010/main" val="2618809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3211</Words>
  <Application>Microsoft Office PowerPoint</Application>
  <PresentationFormat>On-screen Show (4:3)</PresentationFormat>
  <Paragraphs>215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Franklin Gothic Book</vt:lpstr>
      <vt:lpstr>Perpetua</vt:lpstr>
      <vt:lpstr>Times New Roman</vt:lpstr>
      <vt:lpstr>Wingdings 2</vt:lpstr>
      <vt:lpstr>Equity</vt:lpstr>
      <vt:lpstr>PowerPoint Presentation</vt:lpstr>
      <vt:lpstr>ABSTRACT</vt:lpstr>
      <vt:lpstr>CONTENTS</vt:lpstr>
      <vt:lpstr>INTRODUCTION</vt:lpstr>
      <vt:lpstr>Blockchain Technology</vt:lpstr>
      <vt:lpstr>Agricultural Supply Chain</vt:lpstr>
      <vt:lpstr>PowerPoint Presentation</vt:lpstr>
      <vt:lpstr>PROBLEM STATEMENT</vt:lpstr>
      <vt:lpstr>Existing Techniques and Drawbacks</vt:lpstr>
      <vt:lpstr>  Algorithm In propose work we are using IOT networks and this IOT network consists of following operations 1. Generate Network: using this module IOT network will get setup  2. Cluster Head Selection: all IOT networks exchange there available battery power and then check which IOT covering more number of nodes and can reached to base station with less energy consumption then that node will be elected as cluster head.  3. Collect Data: using this module IOT will collect/sense food data from agriculture farm.  4. Data Transmission Routing Phase: using this module IOT will find shortest path to reached cluster head and then transfer data to selected cluster head. CH will send data to base station. Base station will collect data and then store in Blockchain node. Blockchain store each data as block of transaction and will generate hashcode for verification 5. View Blockchain Data: various users such as consumer, farmers, distributors and many more users may use this module to retrieve data from Blockchain and view it.  In this project they have used IOT sensors and agriculture field but we don’t have any sensors so we built this concept as simulation.    </vt:lpstr>
      <vt:lpstr>      </vt:lpstr>
      <vt:lpstr>Architecture</vt:lpstr>
      <vt:lpstr>PowerPoint Presentation</vt:lpstr>
      <vt:lpstr>PowerPoint Presentation</vt:lpstr>
      <vt:lpstr>PowerPoint Presentation</vt:lpstr>
      <vt:lpstr>Process</vt:lpstr>
      <vt:lpstr>PowerPoint Presentation</vt:lpstr>
      <vt:lpstr>PowerPoint Presentation</vt:lpstr>
      <vt:lpstr>PowerPoint Presentation</vt:lpstr>
      <vt:lpstr>PowerPoint Presentation</vt:lpstr>
      <vt:lpstr>Result Analysis</vt:lpstr>
      <vt:lpstr>PowerPoint Presentation</vt:lpstr>
      <vt:lpstr>In above screen green colour IOT is selected as Cluster Head and all the IOT inside big oval will be consider as cluster member of that cluster and total 3 clusters are generated and now click on ‘Collect Data’ to enter some manual data as we don’t have any sensor to sense data so we collect data from keyboard manually </vt:lpstr>
      <vt:lpstr>PowerPoint Presentation</vt:lpstr>
      <vt:lpstr>PowerPoint Presentation</vt:lpstr>
      <vt:lpstr>In above screen IOT 8 selected nearest hop as 9 and that 9 belongs to CH3 so it send data to CH3 and CH3 is sending data to base station and similarly you can select any IOT and then transfer data </vt:lpstr>
      <vt:lpstr>In below screen I selected IOT 10 and then it select CH 3 to send data to base station and in above screen we can see each data is stored at Blockchain and each block associated hashcode is also displaying and now select any IOT and click on ‘View Blockchain Data’ to extract data from Blockchain for selected ID </vt:lpstr>
      <vt:lpstr>In above screen I selected IOT as 1 and then clicked on ‘View Blockchain Data’ button and then in text area all data for that IOT retrieve from Blockchain and then displaying and I am displaying hashcode of that block.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Cs7E1 – E-Commerce</dc:title>
  <dc:creator>shyam</dc:creator>
  <cp:lastModifiedBy>vithal bable</cp:lastModifiedBy>
  <cp:revision>31</cp:revision>
  <dcterms:created xsi:type="dcterms:W3CDTF">2020-11-01T13:03:13Z</dcterms:created>
  <dcterms:modified xsi:type="dcterms:W3CDTF">2024-01-28T00:56:04Z</dcterms:modified>
</cp:coreProperties>
</file>