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25" d="100"/>
          <a:sy n="25" d="100"/>
        </p:scale>
        <p:origin x="219" y="-1956"/>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5/8/2025</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hyperlink" Target="mailto:2210030072@klh.edu.in" TargetMode="Externa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9234288" y="0"/>
            <a:ext cx="34566624"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chemeClr val="accent3">
                    <a:lumMod val="20000"/>
                    <a:lumOff val="80000"/>
                  </a:schemeClr>
                </a:solidFill>
                <a:latin typeface="+mn-lt"/>
              </a:rPr>
              <a:t>Koneru Lakshmaiah Education Foundation, Hyderabad(Aziz </a:t>
            </a:r>
            <a:r>
              <a:rPr lang="en-US" sz="7200" b="1" dirty="0" err="1">
                <a:solidFill>
                  <a:schemeClr val="accent3">
                    <a:lumMod val="20000"/>
                    <a:lumOff val="80000"/>
                  </a:schemeClr>
                </a:solidFill>
                <a:latin typeface="+mn-lt"/>
              </a:rPr>
              <a:t>Nagar,Off</a:t>
            </a:r>
            <a:r>
              <a:rPr lang="en-US" sz="7200" b="1" dirty="0">
                <a:solidFill>
                  <a:schemeClr val="accent3">
                    <a:lumMod val="20000"/>
                    <a:lumOff val="80000"/>
                  </a:schemeClr>
                </a:solidFill>
                <a:latin typeface="+mn-lt"/>
              </a:rPr>
              <a:t> Campus)</a:t>
            </a:r>
          </a:p>
          <a:p>
            <a:pPr algn="ctr" eaLnBrk="1" hangingPunct="1"/>
            <a:r>
              <a:rPr lang="en-US" sz="7200" b="1" dirty="0">
                <a:solidFill>
                  <a:schemeClr val="accent3">
                    <a:lumMod val="20000"/>
                    <a:lumOff val="80000"/>
                  </a:schemeClr>
                </a:solidFill>
                <a:latin typeface="+mn-lt"/>
              </a:rPr>
              <a:t>ONLINE RESUME BUILDER</a:t>
            </a:r>
          </a:p>
        </p:txBody>
      </p:sp>
      <p:sp>
        <p:nvSpPr>
          <p:cNvPr id="5" name="Text Box 123"/>
          <p:cNvSpPr txBox="1">
            <a:spLocks noChangeArrowheads="1"/>
          </p:cNvSpPr>
          <p:nvPr/>
        </p:nvSpPr>
        <p:spPr bwMode="auto">
          <a:xfrm>
            <a:off x="10972800" y="237744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VEMPATI THANMAYEE, ITARAJU KAVYA PRIYA,V.THANMAI NAGA SIRI,T.TANISWI</a:t>
            </a:r>
          </a:p>
          <a:p>
            <a:pPr algn="ctr" eaLnBrk="1" hangingPunct="1"/>
            <a:endParaRPr lang="en-US" sz="4000" baseline="30000" dirty="0">
              <a:solidFill>
                <a:schemeClr val="accent3">
                  <a:lumMod val="20000"/>
                  <a:lumOff val="80000"/>
                </a:schemeClr>
              </a:solidFill>
              <a:latin typeface="+mn-lt"/>
            </a:endParaRPr>
          </a:p>
          <a:p>
            <a:pPr algn="ctr" eaLnBrk="1" hangingPunct="1"/>
            <a:r>
              <a:rPr lang="en-US" sz="4000" baseline="30000" dirty="0">
                <a:solidFill>
                  <a:schemeClr val="accent3">
                    <a:lumMod val="20000"/>
                    <a:lumOff val="80000"/>
                  </a:schemeClr>
                </a:solidFill>
                <a:latin typeface="+mn-lt"/>
              </a:rPr>
              <a:t>Department of Computer Science and Engineering, Koneru Lakshmaiah Education Foundation, Hyderabad-500075, Telangana, India.</a:t>
            </a:r>
          </a:p>
        </p:txBody>
      </p:sp>
      <p:sp>
        <p:nvSpPr>
          <p:cNvPr id="24" name="TextBox 23"/>
          <p:cNvSpPr txBox="1"/>
          <p:nvPr/>
        </p:nvSpPr>
        <p:spPr>
          <a:xfrm>
            <a:off x="1463039" y="30038039"/>
            <a:ext cx="9144000" cy="2223674"/>
          </a:xfrm>
          <a:prstGeom prst="rect">
            <a:avLst/>
          </a:prstGeom>
          <a:noFill/>
        </p:spPr>
        <p:txBody>
          <a:bodyPr wrap="square" lIns="91440" tIns="91440" rIns="91440" bIns="91440" rtlCol="0">
            <a:normAutofit/>
          </a:bodyPr>
          <a:lstStyle/>
          <a:p>
            <a:pPr algn="ctr"/>
            <a:r>
              <a:rPr lang="en-US" sz="2800" dirty="0" err="1"/>
              <a:t>V.Thanmayee</a:t>
            </a:r>
            <a:endParaRPr lang="en-US" sz="2800" dirty="0"/>
          </a:p>
          <a:p>
            <a:pPr algn="ctr"/>
            <a:r>
              <a:rPr lang="en-US" sz="2800" dirty="0">
                <a:hlinkClick r:id="rId2"/>
              </a:rPr>
              <a:t>2210030072@klh.edu.in</a:t>
            </a:r>
            <a:endParaRPr lang="en-US" sz="2800" dirty="0"/>
          </a:p>
          <a:p>
            <a:pPr algn="ctr"/>
            <a:endParaRPr lang="en-US" sz="2800" dirty="0"/>
          </a:p>
        </p:txBody>
      </p:sp>
      <p:sp>
        <p:nvSpPr>
          <p:cNvPr id="25" name="TextBox 24"/>
          <p:cNvSpPr txBox="1"/>
          <p:nvPr/>
        </p:nvSpPr>
        <p:spPr>
          <a:xfrm>
            <a:off x="1463040" y="29146502"/>
            <a:ext cx="9144000" cy="746346"/>
          </a:xfrm>
          <a:prstGeom prst="rect">
            <a:avLst/>
          </a:prstGeom>
          <a:noFill/>
        </p:spPr>
        <p:txBody>
          <a:bodyPr wrap="none" lIns="68568" tIns="34284" rIns="68568" bIns="34284" rtlCol="0">
            <a:noAutofit/>
          </a:bodyPr>
          <a:lstStyle/>
          <a:p>
            <a:pPr algn="ctr"/>
            <a:r>
              <a:rPr lang="en-US" sz="4400" b="1" dirty="0"/>
              <a:t>Contact Information</a:t>
            </a:r>
          </a:p>
        </p:txBody>
      </p:sp>
      <p:sp>
        <p:nvSpPr>
          <p:cNvPr id="26" name="TextBox 25"/>
          <p:cNvSpPr txBox="1"/>
          <p:nvPr/>
        </p:nvSpPr>
        <p:spPr>
          <a:xfrm>
            <a:off x="12801600" y="30038039"/>
            <a:ext cx="18288000" cy="2339102"/>
          </a:xfrm>
          <a:prstGeom prst="rect">
            <a:avLst/>
          </a:prstGeom>
          <a:noFill/>
          <a:ln>
            <a:noFill/>
          </a:ln>
        </p:spPr>
        <p:txBody>
          <a:bodyPr wrap="square" lIns="91440" tIns="91440" rIns="91440" bIns="91440" numCol="1" spcCol="342842" rtlCol="0">
            <a:normAutofit/>
          </a:bodyPr>
          <a:lstStyle/>
          <a:p>
            <a:pPr marL="342842" indent="-342842">
              <a:buFont typeface="+mj-lt"/>
              <a:buAutoNum type="arabicPeriod"/>
            </a:pPr>
            <a:r>
              <a:rPr lang="en-IN" sz="2000" dirty="0">
                <a:hlinkClick r:id="rId3"/>
              </a:rPr>
              <a:t>https://agilemanifesto.org</a:t>
            </a:r>
            <a:endParaRPr lang="en-IN" sz="2000" dirty="0"/>
          </a:p>
          <a:p>
            <a:pPr marL="342842" indent="-342842">
              <a:buFont typeface="+mj-lt"/>
              <a:buAutoNum type="arabicPeriod"/>
            </a:pPr>
            <a:r>
              <a:rPr lang="en-IN" sz="2000" dirty="0"/>
              <a:t>https://reactjs.org</a:t>
            </a:r>
            <a:endParaRPr lang="en-US" sz="2000" dirty="0"/>
          </a:p>
          <a:p>
            <a:endParaRPr lang="en-US" sz="2000" dirty="0"/>
          </a:p>
          <a:p>
            <a:endParaRPr lang="en-US" sz="2000" dirty="0"/>
          </a:p>
        </p:txBody>
      </p:sp>
      <p:sp>
        <p:nvSpPr>
          <p:cNvPr id="27" name="TextBox 26"/>
          <p:cNvSpPr txBox="1"/>
          <p:nvPr/>
        </p:nvSpPr>
        <p:spPr>
          <a:xfrm>
            <a:off x="12801600" y="29146502"/>
            <a:ext cx="18288000" cy="685800"/>
          </a:xfrm>
          <a:prstGeom prst="rect">
            <a:avLst/>
          </a:prstGeom>
          <a:noFill/>
          <a:ln>
            <a:noFill/>
          </a:ln>
        </p:spPr>
        <p:txBody>
          <a:bodyPr wrap="none" lIns="68568" tIns="34284" rIns="68568" bIns="34284" rtlCol="0" anchor="ctr" anchorCtr="0">
            <a:noAutofit/>
          </a:bodyPr>
          <a:lstStyle/>
          <a:p>
            <a:pPr algn="ctr"/>
            <a:r>
              <a:rPr lang="en-US" sz="4400" b="1" dirty="0"/>
              <a:t>References</a:t>
            </a:r>
          </a:p>
        </p:txBody>
      </p:sp>
      <p:sp>
        <p:nvSpPr>
          <p:cNvPr id="10" name="Text Box 189"/>
          <p:cNvSpPr txBox="1">
            <a:spLocks noChangeArrowheads="1"/>
          </p:cNvSpPr>
          <p:nvPr/>
        </p:nvSpPr>
        <p:spPr bwMode="auto">
          <a:xfrm>
            <a:off x="1280160" y="5486400"/>
            <a:ext cx="9144000" cy="1603511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IN" sz="3200" dirty="0">
                <a:effectLst/>
                <a:latin typeface="+mn-lt"/>
              </a:rPr>
              <a:t>An online resume builder </a:t>
            </a:r>
            <a:r>
              <a:rPr lang="en-US" sz="3200" b="0" i="0" dirty="0">
                <a:effectLst/>
                <a:latin typeface="+mj-lt"/>
              </a:rPr>
              <a:t>simplifies the process of creating professional resumes using a user-friendly interface. Leveraging enterprise programming frameworks, it provides robust, scalable, and secure solutions to handle multiple users simultaneously. Features like drag-and-drop sections, pre-designed templates, and real-time formatting ensure a seamless experience for users of all skill levels</a:t>
            </a:r>
            <a:r>
              <a:rPr lang="en-US" sz="2400" b="0" i="0" dirty="0">
                <a:effectLst/>
                <a:latin typeface="+mj-lt"/>
              </a:rPr>
              <a:t>.</a:t>
            </a:r>
          </a:p>
          <a:p>
            <a:endParaRPr lang="en-US" sz="2400" b="0" i="0" dirty="0">
              <a:effectLst/>
              <a:latin typeface="+mj-lt"/>
            </a:endParaRPr>
          </a:p>
          <a:p>
            <a:r>
              <a:rPr lang="en-US" sz="3200" b="0" i="0" dirty="0">
                <a:effectLst/>
                <a:latin typeface="+mn-lt"/>
              </a:rPr>
              <a:t>The platform also facilitates multi-device compatibility, allowing users to create, edit, and download resumes on the go which is also free of cost. Enterprise programming ensures efficient back-end processing, maintaining high performance and reliability. It enhances the resume’s relevance in today’s competitive job market</a:t>
            </a:r>
            <a:r>
              <a:rPr lang="en-US" sz="3200" b="0" i="0" dirty="0">
                <a:solidFill>
                  <a:srgbClr val="ECECEC"/>
                </a:solidFill>
                <a:effectLst/>
                <a:latin typeface="+mn-lt"/>
              </a:rPr>
              <a:t>.</a:t>
            </a:r>
            <a:endParaRPr lang="en-IN" sz="3200" dirty="0">
              <a:effectLst/>
              <a:latin typeface="+mn-lt"/>
            </a:endParaRPr>
          </a:p>
          <a:p>
            <a:pPr algn="ctr"/>
            <a:br>
              <a:rPr lang="en-IN" sz="3200" dirty="0">
                <a:effectLst/>
                <a:latin typeface="+mn-lt"/>
              </a:rPr>
            </a:br>
            <a:endParaRPr lang="en-IN" sz="3200" dirty="0">
              <a:effectLst/>
              <a:latin typeface="+mn-lt"/>
            </a:endParaRPr>
          </a:p>
          <a:p>
            <a:pPr algn="ctr"/>
            <a:br>
              <a:rPr lang="en-IN" sz="3200" dirty="0">
                <a:effectLst/>
                <a:latin typeface="+mn-lt"/>
              </a:rPr>
            </a:br>
            <a:endParaRPr lang="en-IN" sz="3200" dirty="0">
              <a:effectLst/>
              <a:latin typeface="+mn-lt"/>
            </a:endParaRPr>
          </a:p>
          <a:p>
            <a:pPr algn="ctr"/>
            <a:br>
              <a:rPr lang="en-IN" sz="3200" dirty="0">
                <a:effectLst/>
                <a:latin typeface="+mn-lt"/>
              </a:rPr>
            </a:br>
            <a:endParaRPr lang="en-IN" sz="3200" dirty="0">
              <a:effectLst/>
              <a:latin typeface="+mn-lt"/>
            </a:endParaRPr>
          </a:p>
          <a:p>
            <a:br>
              <a:rPr lang="en-IN" sz="3200" dirty="0">
                <a:effectLst/>
                <a:latin typeface="+mn-lt"/>
              </a:rPr>
            </a:br>
            <a:endParaRPr lang="en-IN" sz="3200" dirty="0">
              <a:effectLst/>
              <a:latin typeface="+mn-lt"/>
            </a:endParaRPr>
          </a:p>
          <a:p>
            <a:br>
              <a:rPr lang="en-IN" sz="3200" dirty="0">
                <a:effectLst/>
                <a:latin typeface="+mn-lt"/>
              </a:rPr>
            </a:br>
            <a:endParaRPr lang="en-IN" sz="3200" dirty="0">
              <a:effectLst/>
              <a:latin typeface="+mn-lt"/>
            </a:endParaRPr>
          </a:p>
          <a:p>
            <a:pPr algn="ctr"/>
            <a:br>
              <a:rPr lang="en-IN" sz="3200" dirty="0">
                <a:effectLst/>
                <a:latin typeface="+mn-lt"/>
              </a:rPr>
            </a:br>
            <a:endParaRPr lang="en-IN" sz="3200" dirty="0">
              <a:effectLst/>
              <a:latin typeface="+mn-lt"/>
            </a:endParaRPr>
          </a:p>
          <a:p>
            <a:br>
              <a:rPr lang="en-IN" sz="3200" dirty="0">
                <a:effectLst/>
                <a:latin typeface="+mn-lt"/>
              </a:rPr>
            </a:br>
            <a:endParaRPr lang="en-IN" sz="3200" dirty="0">
              <a:effectLst/>
              <a:latin typeface="+mn-lt"/>
            </a:endParaRPr>
          </a:p>
          <a:p>
            <a:br>
              <a:rPr lang="en-IN" sz="3200" dirty="0">
                <a:effectLst/>
                <a:latin typeface="+mn-lt"/>
              </a:rPr>
            </a:br>
            <a:endParaRPr lang="en-IN" sz="3200" dirty="0">
              <a:effectLst/>
              <a:latin typeface="+mn-lt"/>
            </a:endParaRP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5" name="Text Box 194"/>
          <p:cNvSpPr txBox="1">
            <a:spLocks noChangeArrowheads="1"/>
          </p:cNvSpPr>
          <p:nvPr/>
        </p:nvSpPr>
        <p:spPr bwMode="auto">
          <a:xfrm>
            <a:off x="11521440" y="14173200"/>
            <a:ext cx="20848320" cy="7467600"/>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dirty="0">
                <a:latin typeface="+mn-lt"/>
              </a:rPr>
              <a:t>The results </a:t>
            </a:r>
            <a:r>
              <a:rPr lang="en-US" sz="3200" b="0" i="0" dirty="0">
                <a:effectLst/>
                <a:latin typeface="+mn-lt"/>
              </a:rPr>
              <a:t>of </a:t>
            </a:r>
            <a:r>
              <a:rPr lang="en-US" sz="3200" b="1" i="0" dirty="0">
                <a:effectLst/>
                <a:latin typeface="+mn-lt"/>
              </a:rPr>
              <a:t>Resume Builder's</a:t>
            </a:r>
            <a:r>
              <a:rPr lang="en-US" sz="3200" b="0" i="0" dirty="0">
                <a:effectLst/>
                <a:latin typeface="+mn-lt"/>
              </a:rPr>
              <a:t> implementation have been highly successful, with users reporting a significant improvement in the ease and speed of resume creation. Job seekers have expressed greater confidence in their resumes, thanks to the platform’s personalized suggestions and customizable templates. Users also noted the platform's intuitive interface and seamless experience across devices, making it easy to create, edit, and download resumes on-the-go. As a result, Resume Builder has shown strong potential in simplifying the job application process, helping users craft resumes that stand out in competitive job markets.</a:t>
            </a:r>
          </a:p>
          <a:p>
            <a:pPr eaLnBrk="1" hangingPunct="1"/>
            <a:r>
              <a:rPr lang="en-US" sz="3200" b="0" i="0" dirty="0">
                <a:effectLst/>
                <a:latin typeface="+mn-lt"/>
              </a:rPr>
              <a:t>            Moreover, the platform's integration of AI-powered features for keyword optimization and real-time feedback has been well-received. These features not only enhance resume quality but also improve job search effectiveness by tailoring resumes to specific job requirements. Improving the quality of resumes and making them more likely to catch employers' attention.</a:t>
            </a:r>
            <a:r>
              <a:rPr lang="en-US" sz="2400" b="0" i="0" dirty="0">
                <a:solidFill>
                  <a:srgbClr val="ECECEC"/>
                </a:solidFill>
                <a:effectLst/>
                <a:latin typeface="ui-sans-serif"/>
              </a:rPr>
              <a:t> </a:t>
            </a:r>
            <a:r>
              <a:rPr lang="en-US" sz="3200" b="0" i="0" dirty="0">
                <a:effectLst/>
                <a:latin typeface="+mn-lt"/>
              </a:rPr>
              <a:t> Many users have reported more confidence in their resumes due to the platform’s personalized suggestions and easy-to-use templates Resume Builder’s focus on user feedback and regular updates ensures it stays ahead, providing a valuable tool for job seekers. The ability to create and edit resumes from any device has made it more convenient for job seekers. Overall, Resume Builder has made the job application process simpler, helping users create resumes that stand out.</a:t>
            </a:r>
            <a:endParaRPr lang="en-US" sz="3200" dirty="0">
              <a:latin typeface="+mn-lt"/>
            </a:endParaRPr>
          </a:p>
        </p:txBody>
      </p:sp>
      <p:sp>
        <p:nvSpPr>
          <p:cNvPr id="33" name="Rectangle 32"/>
          <p:cNvSpPr/>
          <p:nvPr/>
        </p:nvSpPr>
        <p:spPr>
          <a:xfrm>
            <a:off x="128016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486400"/>
            <a:ext cx="20848320" cy="7171147"/>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buNone/>
            </a:pPr>
            <a:r>
              <a:rPr lang="en-US" sz="3200" dirty="0">
                <a:latin typeface="+mn-lt"/>
              </a:rPr>
              <a:t>In developing the </a:t>
            </a:r>
            <a:r>
              <a:rPr lang="en-US" sz="3200" i="1" dirty="0">
                <a:latin typeface="+mn-lt"/>
              </a:rPr>
              <a:t>Resume Builder</a:t>
            </a:r>
            <a:r>
              <a:rPr lang="en-US" sz="3200" dirty="0">
                <a:latin typeface="+mn-lt"/>
              </a:rPr>
              <a:t>, an Agile methodology was adopted to prioritize adaptability and rapid user feedback. This iterative approach allowed the frontend team to continuously refine the user interface based on real-time testing and evolving requirements (Beck et al., 2001). Collaboration among developers, designers, and career consultants ensured the platform was both visually appealing and functionally intuitive.</a:t>
            </a:r>
          </a:p>
          <a:p>
            <a:pPr>
              <a:buNone/>
            </a:pPr>
            <a:r>
              <a:rPr lang="en-US" sz="3200" dirty="0">
                <a:latin typeface="+mn-lt"/>
              </a:rPr>
              <a:t>The frontend was built using </a:t>
            </a:r>
            <a:r>
              <a:rPr lang="en-US" sz="3200" b="1" dirty="0">
                <a:latin typeface="+mn-lt"/>
              </a:rPr>
              <a:t>React.js</a:t>
            </a:r>
            <a:r>
              <a:rPr lang="en-US" sz="3200" dirty="0">
                <a:latin typeface="+mn-lt"/>
              </a:rPr>
              <a:t>, a powerful JavaScript library for building component-based UIs. </a:t>
            </a:r>
            <a:r>
              <a:rPr lang="en-US" sz="3200" dirty="0" err="1">
                <a:latin typeface="+mn-lt"/>
              </a:rPr>
              <a:t>React’s</a:t>
            </a:r>
            <a:r>
              <a:rPr lang="en-US" sz="3200" dirty="0">
                <a:latin typeface="+mn-lt"/>
              </a:rPr>
              <a:t> virtual DOM and one-way data flow enabled efficient rendering and better performance (Facebook, 2013). The application structure leveraged reusable components to promote maintainability and scalability.</a:t>
            </a:r>
          </a:p>
          <a:p>
            <a:pPr>
              <a:buNone/>
            </a:pPr>
            <a:r>
              <a:rPr lang="en-US" sz="3200" dirty="0">
                <a:latin typeface="+mn-lt"/>
              </a:rPr>
              <a:t>Standard web technologies like </a:t>
            </a:r>
            <a:r>
              <a:rPr lang="en-US" sz="3200" b="1" dirty="0">
                <a:latin typeface="+mn-lt"/>
              </a:rPr>
              <a:t>HTML5</a:t>
            </a:r>
            <a:r>
              <a:rPr lang="en-US" sz="3200" dirty="0">
                <a:latin typeface="+mn-lt"/>
              </a:rPr>
              <a:t>, </a:t>
            </a:r>
            <a:r>
              <a:rPr lang="en-US" sz="3200" b="1" dirty="0">
                <a:latin typeface="+mn-lt"/>
              </a:rPr>
              <a:t>CSS3</a:t>
            </a:r>
            <a:r>
              <a:rPr lang="en-US" sz="3200" dirty="0">
                <a:latin typeface="+mn-lt"/>
              </a:rPr>
              <a:t>, and </a:t>
            </a:r>
            <a:r>
              <a:rPr lang="en-US" sz="3200" b="1" dirty="0">
                <a:latin typeface="+mn-lt"/>
              </a:rPr>
              <a:t>JavaScript (ES6+)</a:t>
            </a:r>
            <a:r>
              <a:rPr lang="en-US" sz="3200" dirty="0">
                <a:latin typeface="+mn-lt"/>
              </a:rPr>
              <a:t> were used for markup, styling, and functionality. Styling was further enhanced using responsive design principles and component-level CSS. Additional functionality was provided through third-party libraries and APIs to enrich the user experience — such as form validation, dynamic resume previews, and export options.</a:t>
            </a:r>
          </a:p>
          <a:p>
            <a:r>
              <a:rPr lang="en-US" sz="3200" dirty="0">
                <a:latin typeface="+mn-lt"/>
              </a:rPr>
              <a:t>Version control was managed using </a:t>
            </a:r>
            <a:r>
              <a:rPr lang="en-US" sz="3200" b="1" dirty="0">
                <a:latin typeface="+mn-lt"/>
              </a:rPr>
              <a:t>Git</a:t>
            </a:r>
            <a:r>
              <a:rPr lang="en-US" sz="3200" dirty="0">
                <a:latin typeface="+mn-lt"/>
              </a:rPr>
              <a:t>, ensuring smooth collaboration and continuous integration during the development lifecycle.</a:t>
            </a:r>
          </a:p>
        </p:txBody>
      </p:sp>
      <p:sp>
        <p:nvSpPr>
          <p:cNvPr id="34" name="Rectangle 33"/>
          <p:cNvSpPr/>
          <p:nvPr/>
        </p:nvSpPr>
        <p:spPr>
          <a:xfrm>
            <a:off x="11521440" y="48006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12" name="Text Box 191"/>
          <p:cNvSpPr txBox="1">
            <a:spLocks noChangeArrowheads="1"/>
          </p:cNvSpPr>
          <p:nvPr/>
        </p:nvSpPr>
        <p:spPr bwMode="auto">
          <a:xfrm>
            <a:off x="33467040" y="5486400"/>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b="1" i="0" dirty="0">
                <a:effectLst/>
                <a:latin typeface="+mn-lt"/>
              </a:rPr>
              <a:t>Resume Builder</a:t>
            </a:r>
            <a:r>
              <a:rPr lang="en-US" sz="3200" b="0" i="0" dirty="0">
                <a:effectLst/>
                <a:latin typeface="+mn-lt"/>
              </a:rPr>
              <a:t> is an easy-to-use platform that helps users create professional resumes quickly. With features like drag-and-drop templates and AI suggestions, it simplifies the resume-building process. It also optimizes resumes with keyword tips to improve job search chances. Users can customize resumes with various templates and design options to suit their needs. The platform provides real-time feedback, helping users improve their resume content instantly. Overall, it makes resume creation fast, easy, and effective for job seekers.</a:t>
            </a:r>
            <a:r>
              <a:rPr lang="en-US" sz="2400" b="0" i="0" dirty="0">
                <a:solidFill>
                  <a:srgbClr val="ECECEC"/>
                </a:solidFill>
                <a:effectLst/>
                <a:latin typeface="ui-sans-serif"/>
              </a:rPr>
              <a:t>  </a:t>
            </a:r>
            <a:r>
              <a:rPr lang="en-US" sz="3200" b="0" i="0" dirty="0">
                <a:effectLst/>
                <a:latin typeface="+mn-lt"/>
              </a:rPr>
              <a:t>It helps users save time, optimize their resumes, and increases their chances of landing a job. </a:t>
            </a:r>
            <a:endParaRPr lang="en-IN" sz="3200" dirty="0">
              <a:effectLst/>
              <a:latin typeface="+mn-lt"/>
            </a:endParaRPr>
          </a:p>
        </p:txBody>
      </p:sp>
      <p:sp>
        <p:nvSpPr>
          <p:cNvPr id="35" name="Rectangle 34"/>
          <p:cNvSpPr/>
          <p:nvPr/>
        </p:nvSpPr>
        <p:spPr>
          <a:xfrm>
            <a:off x="3346704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Discussion</a:t>
            </a:r>
          </a:p>
        </p:txBody>
      </p:sp>
      <p:sp>
        <p:nvSpPr>
          <p:cNvPr id="14" name="Text Box 193"/>
          <p:cNvSpPr txBox="1">
            <a:spLocks noChangeArrowheads="1"/>
          </p:cNvSpPr>
          <p:nvPr/>
        </p:nvSpPr>
        <p:spPr bwMode="auto">
          <a:xfrm>
            <a:off x="33467040" y="14173200"/>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b="0" i="0" dirty="0">
                <a:effectLst/>
                <a:latin typeface="+mn-lt"/>
              </a:rPr>
              <a:t>In conclusion, </a:t>
            </a:r>
            <a:r>
              <a:rPr lang="en-US" sz="3200" b="1" i="0" dirty="0">
                <a:effectLst/>
                <a:latin typeface="+mn-lt"/>
              </a:rPr>
              <a:t>Resume Builder</a:t>
            </a:r>
            <a:r>
              <a:rPr lang="en-US" sz="3200" b="0" i="0" dirty="0">
                <a:effectLst/>
                <a:latin typeface="+mn-lt"/>
              </a:rPr>
              <a:t> is a powerful and efficient tool for job seekers, offering an intuitive and customizable platform to create professional resumes. With its ease of use and flexible design options, the platform simplifies the resume-building process and increases users' chances of success. Resume Builder is an essential resource for anyone looking to create a polished and impactful resume quickly and effectively.</a:t>
            </a:r>
          </a:p>
          <a:p>
            <a:r>
              <a:rPr lang="en-US" sz="3200" i="0" dirty="0">
                <a:effectLst/>
                <a:latin typeface="+mn-lt"/>
              </a:rPr>
              <a:t>This project represents a significant step towards empowering job seekers by providing them with the tools needed to present themselves professionally in today's competitive job market.</a:t>
            </a:r>
            <a:endParaRPr lang="en-IN" sz="3200" dirty="0">
              <a:effectLst/>
              <a:latin typeface="+mn-lt"/>
            </a:endParaRPr>
          </a:p>
        </p:txBody>
      </p:sp>
      <p:sp>
        <p:nvSpPr>
          <p:cNvPr id="36" name="Rectangle 35"/>
          <p:cNvSpPr/>
          <p:nvPr/>
        </p:nvSpPr>
        <p:spPr>
          <a:xfrm>
            <a:off x="33467040" y="134874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280160" y="14173200"/>
            <a:ext cx="9144000" cy="1111068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l"/>
            <a:r>
              <a:rPr lang="en-US" sz="3200" b="1" i="0" dirty="0">
                <a:effectLst/>
                <a:latin typeface="+mn-lt"/>
              </a:rPr>
              <a:t>Resume Builder</a:t>
            </a:r>
            <a:r>
              <a:rPr lang="en-US" sz="3200" b="0" i="0" dirty="0">
                <a:effectLst/>
                <a:latin typeface="+mn-lt"/>
              </a:rPr>
              <a:t> is a cutting-edge platform designed to transform the way resumes are created and managed. Built with the power of enterprise programming, Resume Builder caters to job seekers and professionals seeking a seamless resume-building experience.</a:t>
            </a:r>
          </a:p>
          <a:p>
            <a:pPr algn="l"/>
            <a:endParaRPr lang="en-US" sz="3200" b="0" i="0" dirty="0">
              <a:effectLst/>
              <a:latin typeface="+mn-lt"/>
            </a:endParaRPr>
          </a:p>
          <a:p>
            <a:pPr algn="l"/>
            <a:r>
              <a:rPr lang="en-US" sz="3200" b="0" i="0" dirty="0">
                <a:effectLst/>
                <a:latin typeface="+mn-lt"/>
              </a:rPr>
              <a:t>Tailored for the digital age, Resume Builder offers an intuitive interface with features like drag-and-drop sections, pre-designed templates, and real-time formatting. Every functionality is carefully crafted to ensure users can create professional resumes effortlessly and effectively.</a:t>
            </a:r>
          </a:p>
          <a:p>
            <a:endParaRPr lang="en-IN" sz="3200" dirty="0">
              <a:effectLst/>
              <a:latin typeface="+mn-lt"/>
            </a:endParaRPr>
          </a:p>
          <a:p>
            <a:r>
              <a:rPr lang="en-US" sz="3200" b="0" i="0" dirty="0">
                <a:effectLst/>
                <a:latin typeface="+mn-lt"/>
              </a:rPr>
              <a:t>Resume Builder is built to work smoothly and fit modern job-hunting needs. Whether you are a student or an experienced professional, it helps you create resumes that showcase your skills and achievements. Its simple design and helpful features save time while ensuring your resume looks polished and professional. </a:t>
            </a:r>
            <a:r>
              <a:rPr lang="en-US" sz="3200" b="0" i="0" dirty="0">
                <a:effectLst/>
                <a:latin typeface="ui-sans-serif"/>
              </a:rPr>
              <a:t>It’s a simple and helpful tool to improve your job search.</a:t>
            </a:r>
            <a:endParaRPr lang="en-IN" sz="3200" dirty="0">
              <a:effectLst/>
              <a:latin typeface="+mn-lt"/>
            </a:endParaRPr>
          </a:p>
        </p:txBody>
      </p:sp>
      <p:sp>
        <p:nvSpPr>
          <p:cNvPr id="45" name="Rectangle 44"/>
          <p:cNvSpPr/>
          <p:nvPr/>
        </p:nvSpPr>
        <p:spPr>
          <a:xfrm>
            <a:off x="11521440" y="13487400"/>
            <a:ext cx="2084832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sp>
        <p:nvSpPr>
          <p:cNvPr id="38" name="TextBox 37"/>
          <p:cNvSpPr txBox="1"/>
          <p:nvPr/>
        </p:nvSpPr>
        <p:spPr>
          <a:xfrm>
            <a:off x="33298576" y="29892848"/>
            <a:ext cx="9144000" cy="2223674"/>
          </a:xfrm>
          <a:prstGeom prst="rect">
            <a:avLst/>
          </a:prstGeom>
          <a:noFill/>
        </p:spPr>
        <p:txBody>
          <a:bodyPr wrap="square" lIns="91440" tIns="91440" rIns="91440" bIns="91440" rtlCol="0">
            <a:noAutofit/>
          </a:bodyPr>
          <a:lstStyle/>
          <a:p>
            <a:pPr algn="just"/>
            <a:r>
              <a:rPr lang="en-IN" sz="2000" dirty="0">
                <a:effectLst/>
                <a:latin typeface="Helvetica Neue" panose="02000503000000020004" pitchFamily="2" charset="0"/>
              </a:rPr>
              <a:t>We would like to thank the following people for their support and guidance without whom the completion of this project in fruition would not be possible. Dr. Pavan Kumar Pagadala, our project guide, for helping us and guiding us in the course of this project. </a:t>
            </a:r>
            <a:r>
              <a:rPr lang="en-IN" sz="2000" dirty="0" err="1">
                <a:effectLst/>
                <a:latin typeface="Helvetica Neue" panose="02000503000000020004" pitchFamily="2" charset="0"/>
              </a:rPr>
              <a:t>Dr.</a:t>
            </a:r>
            <a:r>
              <a:rPr lang="en-IN" sz="2000" dirty="0">
                <a:effectLst/>
                <a:latin typeface="Helvetica Neue" panose="02000503000000020004" pitchFamily="2" charset="0"/>
              </a:rPr>
              <a:t> Arpita Gupta, the Head of the Department, Department of CSE. Our internal reviewers</a:t>
            </a:r>
            <a:r>
              <a:rPr lang="en-IN" sz="2000" dirty="0">
                <a:latin typeface="Helvetica Neue" panose="02000503000000020004" pitchFamily="2" charset="0"/>
              </a:rPr>
              <a:t>,</a:t>
            </a:r>
            <a:r>
              <a:rPr lang="en-IN" sz="2000" dirty="0">
                <a:effectLst/>
                <a:latin typeface="Helvetica Neue" panose="02000503000000020004" pitchFamily="2" charset="0"/>
              </a:rPr>
              <a:t> Dr </a:t>
            </a:r>
            <a:r>
              <a:rPr lang="en-IN" sz="2000" dirty="0">
                <a:latin typeface="Helvetica Neue" panose="02000503000000020004" pitchFamily="2" charset="0"/>
              </a:rPr>
              <a:t>Trinath Basu</a:t>
            </a:r>
            <a:r>
              <a:rPr lang="en-IN" sz="2000" dirty="0">
                <a:effectLst/>
                <a:latin typeface="Helvetica Neue" panose="02000503000000020004" pitchFamily="2" charset="0"/>
              </a:rPr>
              <a:t>, for their insight and advice provided during the review sessions. We would also like to thank our individual parents and friends for their constant support.</a:t>
            </a:r>
          </a:p>
        </p:txBody>
      </p:sp>
      <p:sp>
        <p:nvSpPr>
          <p:cNvPr id="39" name="TextBox 38"/>
          <p:cNvSpPr txBox="1"/>
          <p:nvPr/>
        </p:nvSpPr>
        <p:spPr>
          <a:xfrm>
            <a:off x="33284160" y="29146502"/>
            <a:ext cx="9144000" cy="746346"/>
          </a:xfrm>
          <a:prstGeom prst="rect">
            <a:avLst/>
          </a:prstGeom>
          <a:noFill/>
        </p:spPr>
        <p:txBody>
          <a:bodyPr wrap="none" lIns="68568" tIns="34284" rIns="68568" bIns="34284" rtlCol="0">
            <a:noAutofit/>
          </a:bodyPr>
          <a:lstStyle/>
          <a:p>
            <a:pPr algn="ctr"/>
            <a:r>
              <a:rPr lang="en-US" sz="4400" b="1" dirty="0"/>
              <a:t>Acknowledgements</a:t>
            </a:r>
          </a:p>
        </p:txBody>
      </p:sp>
      <p:sp>
        <p:nvSpPr>
          <p:cNvPr id="40" name="Text Box 193"/>
          <p:cNvSpPr txBox="1">
            <a:spLocks noChangeArrowheads="1"/>
          </p:cNvSpPr>
          <p:nvPr/>
        </p:nvSpPr>
        <p:spPr bwMode="auto">
          <a:xfrm>
            <a:off x="33474297" y="22423980"/>
            <a:ext cx="914400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200" b="0" i="0" dirty="0">
                <a:effectLst/>
                <a:latin typeface="+mn-lt"/>
              </a:rPr>
              <a:t>In the future, </a:t>
            </a:r>
            <a:r>
              <a:rPr lang="en-US" sz="3200" b="1" i="0" dirty="0">
                <a:effectLst/>
                <a:latin typeface="+mn-lt"/>
              </a:rPr>
              <a:t>Resume Builder</a:t>
            </a:r>
            <a:r>
              <a:rPr lang="en-US" sz="3200" b="0" i="0" dirty="0">
                <a:effectLst/>
                <a:latin typeface="+mn-lt"/>
              </a:rPr>
              <a:t> aims to further enhance the resume-building experience through AI-driven features and data analytics. Optimization for mobile devices will ensure that users can create and edit resumes on the go. Integration with job portals will simplify the application process by allowing users to upload their resumes directly. Collaborative features will be introduced, enabling users to share their resumes for feedback. Accessibility improvements will ensure that the platform remains inclusive and easy to use for all job seekers.</a:t>
            </a:r>
            <a:endParaRPr lang="en-US" sz="3200" dirty="0">
              <a:latin typeface="+mn-lt"/>
            </a:endParaRPr>
          </a:p>
        </p:txBody>
      </p:sp>
      <p:sp>
        <p:nvSpPr>
          <p:cNvPr id="41" name="Rectangle 40"/>
          <p:cNvSpPr/>
          <p:nvPr/>
        </p:nvSpPr>
        <p:spPr>
          <a:xfrm>
            <a:off x="33467040" y="21709059"/>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Future Directions</a:t>
            </a:r>
          </a:p>
        </p:txBody>
      </p:sp>
      <p:pic>
        <p:nvPicPr>
          <p:cNvPr id="2" name="Picture 1">
            <a:extLst>
              <a:ext uri="{FF2B5EF4-FFF2-40B4-BE49-F238E27FC236}">
                <a16:creationId xmlns:a16="http://schemas.microsoft.com/office/drawing/2014/main" id="{00000000-0008-0000-0100-000002000000}"/>
              </a:ext>
            </a:extLst>
          </p:cNvPr>
          <p:cNvPicPr/>
          <p:nvPr/>
        </p:nvPicPr>
        <p:blipFill>
          <a:blip r:embed="rId4" cstate="print"/>
          <a:srcRect/>
          <a:stretch>
            <a:fillRect/>
          </a:stretch>
        </p:blipFill>
        <p:spPr bwMode="auto">
          <a:xfrm>
            <a:off x="90288" y="1"/>
            <a:ext cx="9144000" cy="3970746"/>
          </a:xfrm>
          <a:prstGeom prst="rect">
            <a:avLst/>
          </a:prstGeom>
          <a:noFill/>
          <a:ln w="9525">
            <a:noFill/>
            <a:miter lim="800000"/>
            <a:headEnd/>
            <a:tailEnd/>
          </a:ln>
        </p:spPr>
      </p:pic>
      <p:sp>
        <p:nvSpPr>
          <p:cNvPr id="37" name="Rectangle 13">
            <a:extLst>
              <a:ext uri="{FF2B5EF4-FFF2-40B4-BE49-F238E27FC236}">
                <a16:creationId xmlns:a16="http://schemas.microsoft.com/office/drawing/2014/main" id="{E6C89EEB-CD16-5E5A-22D9-B001FDBC5E2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6106C9C-6006-D0D0-C5E2-55795D61AA66}"/>
              </a:ext>
            </a:extLst>
          </p:cNvPr>
          <p:cNvPicPr>
            <a:picLocks noChangeAspect="1"/>
          </p:cNvPicPr>
          <p:nvPr/>
        </p:nvPicPr>
        <p:blipFill>
          <a:blip r:embed="rId5"/>
          <a:stretch>
            <a:fillRect/>
          </a:stretch>
        </p:blipFill>
        <p:spPr>
          <a:xfrm>
            <a:off x="11659445" y="22326600"/>
            <a:ext cx="10652760" cy="5612670"/>
          </a:xfrm>
          <a:prstGeom prst="rect">
            <a:avLst/>
          </a:prstGeom>
        </p:spPr>
      </p:pic>
      <p:pic>
        <p:nvPicPr>
          <p:cNvPr id="7" name="Picture 6">
            <a:extLst>
              <a:ext uri="{FF2B5EF4-FFF2-40B4-BE49-F238E27FC236}">
                <a16:creationId xmlns:a16="http://schemas.microsoft.com/office/drawing/2014/main" id="{F0E0BFBC-5F47-215D-5120-73C60645BF9B}"/>
              </a:ext>
            </a:extLst>
          </p:cNvPr>
          <p:cNvPicPr>
            <a:picLocks noChangeAspect="1"/>
          </p:cNvPicPr>
          <p:nvPr/>
        </p:nvPicPr>
        <p:blipFill>
          <a:blip r:embed="rId6"/>
          <a:stretch>
            <a:fillRect/>
          </a:stretch>
        </p:blipFill>
        <p:spPr>
          <a:xfrm>
            <a:off x="22648833" y="22387146"/>
            <a:ext cx="10269567" cy="5730654"/>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3125</TotalTime>
  <Words>1167</Words>
  <Application>Microsoft Office PowerPoint</Application>
  <PresentationFormat>Custom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Helvetica Neue</vt:lpstr>
      <vt:lpstr>ui-sans-serif</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Thanmayee Vempati</cp:lastModifiedBy>
  <cp:revision>105</cp:revision>
  <cp:lastPrinted>2013-02-12T02:21:55Z</cp:lastPrinted>
  <dcterms:created xsi:type="dcterms:W3CDTF">2013-02-10T21:14:48Z</dcterms:created>
  <dcterms:modified xsi:type="dcterms:W3CDTF">2025-05-08T15:12:00Z</dcterms:modified>
</cp:coreProperties>
</file>