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81" r:id="rId5"/>
    <p:sldId id="259" r:id="rId6"/>
    <p:sldId id="279" r:id="rId7"/>
    <p:sldId id="280" r:id="rId8"/>
    <p:sldId id="277" r:id="rId9"/>
    <p:sldId id="282" r:id="rId10"/>
    <p:sldId id="278" r:id="rId11"/>
    <p:sldId id="268"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71" r:id="rId27"/>
  </p:sldIdLst>
  <p:sldSz cx="12192000" cy="6858000"/>
  <p:notesSz cx="6858000" cy="9144000"/>
  <p:embeddedFontLst>
    <p:embeddedFont>
      <p:font typeface="Cambria Math" panose="02040503050406030204" pitchFamily="18" charset="0"/>
      <p:regular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uzUcvmXdUbBa97zvB+9ARSt5X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5BE450-896B-4E55-BE44-C5D6D3598BB8}">
  <a:tblStyle styleId="{965BE450-896B-4E55-BE44-C5D6D3598BB8}"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88" autoAdjust="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824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508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911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388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843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04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266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615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278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3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607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80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0d35f11e3_15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0d35f11e3_15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0d35f11e3_3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60d35f11e3_3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06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19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2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07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174354" y="2240055"/>
            <a:ext cx="11843291" cy="1323440"/>
          </a:xfrm>
          <a:prstGeom prst="rect">
            <a:avLst/>
          </a:prstGeom>
          <a:noFill/>
          <a:ln>
            <a:noFill/>
          </a:ln>
        </p:spPr>
        <p:txBody>
          <a:bodyPr spcFirstLastPara="1" wrap="square" lIns="91425" tIns="45700" rIns="91425" bIns="45700" anchor="t" anchorCtr="0">
            <a:normAutofit lnSpcReduction="10000"/>
          </a:bodyPr>
          <a:lstStyle/>
          <a:p>
            <a:pPr algn="ctr">
              <a:lnSpc>
                <a:spcPct val="115000"/>
              </a:lnSpc>
            </a:pPr>
            <a:r>
              <a:rPr lang="en-GB" sz="3200" b="1" dirty="0">
                <a:solidFill>
                  <a:srgbClr val="7030A0"/>
                </a:solidFill>
                <a:latin typeface="Times New Roman" panose="02020603050405020304" pitchFamily="18" charset="0"/>
              </a:rPr>
              <a:t>Brain cancer Disease prediction Based on Image Processing with Healthcare Informatics Using machine learning Techniques</a:t>
            </a:r>
            <a:endParaRPr lang="en-US" dirty="0">
              <a:solidFill>
                <a:srgbClr val="00B050"/>
              </a:solidFill>
            </a:endParaRPr>
          </a:p>
        </p:txBody>
      </p:sp>
      <p:sp>
        <p:nvSpPr>
          <p:cNvPr id="5" name="TextBox 4">
            <a:extLst>
              <a:ext uri="{FF2B5EF4-FFF2-40B4-BE49-F238E27FC236}">
                <a16:creationId xmlns:a16="http://schemas.microsoft.com/office/drawing/2014/main" id="{EB8F3DC9-A013-0F4B-5BE6-E5004D44CEF7}"/>
              </a:ext>
            </a:extLst>
          </p:cNvPr>
          <p:cNvSpPr txBox="1"/>
          <p:nvPr/>
        </p:nvSpPr>
        <p:spPr>
          <a:xfrm>
            <a:off x="4605770" y="3983603"/>
            <a:ext cx="3047757" cy="646331"/>
          </a:xfrm>
          <a:prstGeom prst="rect">
            <a:avLst/>
          </a:prstGeom>
          <a:noFill/>
        </p:spPr>
        <p:txBody>
          <a:bodyPr wrap="square">
            <a:spAutoFit/>
          </a:bodyPr>
          <a:lstStyle/>
          <a:p>
            <a:pPr algn="ctr"/>
            <a:r>
              <a:rPr lang="en-IN" sz="3600" b="1" dirty="0">
                <a:solidFill>
                  <a:srgbClr val="C00000"/>
                </a:solidFill>
                <a:latin typeface="Source Sans Pro" panose="020B0503030403020204" pitchFamily="34" charset="0"/>
              </a:rPr>
              <a:t>Final Review</a:t>
            </a:r>
            <a:endParaRPr lang="en-IN" sz="3600" b="1" i="0" dirty="0">
              <a:solidFill>
                <a:srgbClr val="C00000"/>
              </a:solidFill>
              <a:effectLst/>
              <a:latin typeface="Source Sans Pro" panose="020B0503030403020204" pitchFamily="34" charset="0"/>
            </a:endParaRPr>
          </a:p>
        </p:txBody>
      </p:sp>
      <p:pic>
        <p:nvPicPr>
          <p:cNvPr id="8" name="Picture 7">
            <a:extLst>
              <a:ext uri="{FF2B5EF4-FFF2-40B4-BE49-F238E27FC236}">
                <a16:creationId xmlns:a16="http://schemas.microsoft.com/office/drawing/2014/main" id="{2BF2B796-C622-417F-86D4-6DE8A2D09E75}"/>
              </a:ext>
            </a:extLst>
          </p:cNvPr>
          <p:cNvPicPr>
            <a:picLocks noChangeAspect="1"/>
          </p:cNvPicPr>
          <p:nvPr/>
        </p:nvPicPr>
        <p:blipFill>
          <a:blip r:embed="rId3"/>
          <a:stretch>
            <a:fillRect/>
          </a:stretch>
        </p:blipFill>
        <p:spPr>
          <a:xfrm>
            <a:off x="253676" y="38663"/>
            <a:ext cx="11843291" cy="947928"/>
          </a:xfrm>
          <a:prstGeom prst="rect">
            <a:avLst/>
          </a:prstGeom>
        </p:spPr>
      </p:pic>
      <p:sp>
        <p:nvSpPr>
          <p:cNvPr id="9" name="TextBox 8">
            <a:extLst>
              <a:ext uri="{FF2B5EF4-FFF2-40B4-BE49-F238E27FC236}">
                <a16:creationId xmlns:a16="http://schemas.microsoft.com/office/drawing/2014/main" id="{6BE1F4AA-B455-9351-D691-3CBCA011E351}"/>
              </a:ext>
            </a:extLst>
          </p:cNvPr>
          <p:cNvSpPr txBox="1"/>
          <p:nvPr/>
        </p:nvSpPr>
        <p:spPr>
          <a:xfrm>
            <a:off x="0" y="5060569"/>
            <a:ext cx="4818785" cy="1631216"/>
          </a:xfrm>
          <a:prstGeom prst="rect">
            <a:avLst/>
          </a:prstGeom>
          <a:noFill/>
        </p:spPr>
        <p:txBody>
          <a:bodyPr wrap="square">
            <a:spAutoFit/>
          </a:bodyPr>
          <a:lstStyle/>
          <a:p>
            <a:pPr algn="ctr"/>
            <a:r>
              <a:rPr lang="en-IN" sz="2000" b="1" dirty="0">
                <a:solidFill>
                  <a:srgbClr val="002060"/>
                </a:solidFill>
                <a:latin typeface="Source Sans Pro" panose="020B0503030403020204" pitchFamily="34" charset="0"/>
              </a:rPr>
              <a:t>Project Team</a:t>
            </a:r>
          </a:p>
          <a:p>
            <a:pPr marL="457200" indent="-457200" algn="ctr">
              <a:buAutoNum type="arabicPeriod"/>
            </a:pPr>
            <a:r>
              <a:rPr lang="en-IN" sz="2000" b="1" dirty="0">
                <a:solidFill>
                  <a:srgbClr val="C00000"/>
                </a:solidFill>
                <a:latin typeface="Source Sans Pro" panose="020B0503030403020204" pitchFamily="34" charset="0"/>
              </a:rPr>
              <a:t>GOPIDASS V</a:t>
            </a:r>
            <a:r>
              <a:rPr lang="en-IN" sz="2000" b="1" i="0" dirty="0">
                <a:solidFill>
                  <a:srgbClr val="C00000"/>
                </a:solidFill>
                <a:effectLst/>
                <a:latin typeface="Source Sans Pro" panose="020B0503030403020204" pitchFamily="34" charset="0"/>
              </a:rPr>
              <a:t> ( </a:t>
            </a:r>
            <a:r>
              <a:rPr lang="en-IN" sz="2000" b="1" dirty="0">
                <a:solidFill>
                  <a:srgbClr val="C00000"/>
                </a:solidFill>
                <a:latin typeface="Source Sans Pro" panose="020B0503030403020204" pitchFamily="34" charset="0"/>
              </a:rPr>
              <a:t>312820205010</a:t>
            </a:r>
            <a:r>
              <a:rPr lang="en-IN" sz="2000" b="1" i="0" dirty="0">
                <a:solidFill>
                  <a:srgbClr val="C00000"/>
                </a:solidFill>
                <a:effectLst/>
                <a:latin typeface="Source Sans Pro" panose="020B0503030403020204" pitchFamily="34" charset="0"/>
              </a:rPr>
              <a:t>)</a:t>
            </a:r>
          </a:p>
          <a:p>
            <a:pPr marL="457200" indent="-457200" algn="ctr">
              <a:buFont typeface="Arial"/>
              <a:buAutoNum type="arabicPeriod"/>
            </a:pPr>
            <a:r>
              <a:rPr lang="en-IN" sz="2000" b="1" dirty="0">
                <a:solidFill>
                  <a:srgbClr val="C00000"/>
                </a:solidFill>
                <a:latin typeface="Source Sans Pro" panose="020B0503030403020204" pitchFamily="34" charset="0"/>
              </a:rPr>
              <a:t>THANNATCHI ENIYAN L.E</a:t>
            </a:r>
            <a:r>
              <a:rPr lang="en-IN" sz="2000" b="1" i="0" dirty="0">
                <a:solidFill>
                  <a:srgbClr val="C00000"/>
                </a:solidFill>
                <a:effectLst/>
                <a:latin typeface="Source Sans Pro" panose="020B0503030403020204" pitchFamily="34" charset="0"/>
              </a:rPr>
              <a:t>  (</a:t>
            </a:r>
            <a:r>
              <a:rPr lang="en-IN" sz="2000" b="1" dirty="0">
                <a:solidFill>
                  <a:srgbClr val="C00000"/>
                </a:solidFill>
                <a:latin typeface="Source Sans Pro" panose="020B0503030403020204" pitchFamily="34" charset="0"/>
              </a:rPr>
              <a:t>312820205040</a:t>
            </a:r>
            <a:r>
              <a:rPr lang="en-IN" sz="2000" b="1" i="0" dirty="0">
                <a:solidFill>
                  <a:srgbClr val="C00000"/>
                </a:solidFill>
                <a:effectLst/>
                <a:latin typeface="Source Sans Pro" panose="020B0503030403020204" pitchFamily="34" charset="0"/>
              </a:rPr>
              <a:t>)</a:t>
            </a:r>
          </a:p>
          <a:p>
            <a:pPr marL="457200" indent="-457200" algn="ctr">
              <a:buAutoNum type="arabicPeriod"/>
            </a:pPr>
            <a:endParaRPr lang="en-IN" sz="2000" b="1" i="0" dirty="0">
              <a:solidFill>
                <a:srgbClr val="C00000"/>
              </a:solidFill>
              <a:effectLst/>
              <a:latin typeface="Source Sans Pro" panose="020B0503030403020204" pitchFamily="34" charset="0"/>
            </a:endParaRPr>
          </a:p>
        </p:txBody>
      </p:sp>
      <p:sp>
        <p:nvSpPr>
          <p:cNvPr id="10" name="TextBox 9">
            <a:extLst>
              <a:ext uri="{FF2B5EF4-FFF2-40B4-BE49-F238E27FC236}">
                <a16:creationId xmlns:a16="http://schemas.microsoft.com/office/drawing/2014/main" id="{41F064B4-5459-3A82-3525-C961D4AFC445}"/>
              </a:ext>
            </a:extLst>
          </p:cNvPr>
          <p:cNvSpPr txBox="1"/>
          <p:nvPr/>
        </p:nvSpPr>
        <p:spPr>
          <a:xfrm>
            <a:off x="5753098" y="4975616"/>
            <a:ext cx="6562294" cy="1631216"/>
          </a:xfrm>
          <a:prstGeom prst="rect">
            <a:avLst/>
          </a:prstGeom>
          <a:noFill/>
        </p:spPr>
        <p:txBody>
          <a:bodyPr wrap="square">
            <a:spAutoFit/>
          </a:bodyPr>
          <a:lstStyle/>
          <a:p>
            <a:pPr algn="ctr"/>
            <a:r>
              <a:rPr lang="en-IN" sz="2000" b="1" i="0" dirty="0">
                <a:solidFill>
                  <a:srgbClr val="00B050"/>
                </a:solidFill>
                <a:effectLst/>
                <a:latin typeface="Source Sans Pro" panose="020B0503030403020204" pitchFamily="34" charset="0"/>
              </a:rPr>
              <a:t>Guided By</a:t>
            </a:r>
          </a:p>
          <a:p>
            <a:pPr algn="ctr"/>
            <a:r>
              <a:rPr lang="en-IN" sz="2000" b="1" dirty="0" err="1">
                <a:solidFill>
                  <a:srgbClr val="C00000"/>
                </a:solidFill>
                <a:latin typeface="Source Sans Pro" panose="020B0503030403020204" pitchFamily="34" charset="0"/>
              </a:rPr>
              <a:t>Dr.</a:t>
            </a:r>
            <a:r>
              <a:rPr lang="en-IN" sz="2000" b="1" dirty="0">
                <a:solidFill>
                  <a:srgbClr val="C00000"/>
                </a:solidFill>
                <a:latin typeface="Source Sans Pro" panose="020B0503030403020204" pitchFamily="34" charset="0"/>
              </a:rPr>
              <a:t> G. A.SENTHIL</a:t>
            </a:r>
          </a:p>
          <a:p>
            <a:pPr algn="ctr"/>
            <a:r>
              <a:rPr lang="en-IN" sz="2000" b="1" i="0" dirty="0">
                <a:solidFill>
                  <a:srgbClr val="C00000"/>
                </a:solidFill>
                <a:effectLst/>
                <a:latin typeface="Source Sans Pro" panose="020B0503030403020204" pitchFamily="34" charset="0"/>
              </a:rPr>
              <a:t>Associate Professor</a:t>
            </a:r>
          </a:p>
          <a:p>
            <a:pPr algn="ctr"/>
            <a:r>
              <a:rPr lang="en-IN" sz="2000" b="1" dirty="0">
                <a:solidFill>
                  <a:srgbClr val="C00000"/>
                </a:solidFill>
                <a:latin typeface="Source Sans Pro" panose="020B0503030403020204" pitchFamily="34" charset="0"/>
              </a:rPr>
              <a:t>Dept of IT </a:t>
            </a:r>
          </a:p>
          <a:p>
            <a:pPr algn="ctr"/>
            <a:r>
              <a:rPr lang="en-IN" sz="2000" b="1" i="0" dirty="0">
                <a:solidFill>
                  <a:srgbClr val="C00000"/>
                </a:solidFill>
                <a:effectLst/>
                <a:latin typeface="Source Sans Pro" panose="020B0503030403020204" pitchFamily="34" charset="0"/>
              </a:rPr>
              <a:t>Agni College o</a:t>
            </a:r>
            <a:r>
              <a:rPr lang="en-IN" sz="2000" b="1" dirty="0">
                <a:solidFill>
                  <a:srgbClr val="C00000"/>
                </a:solidFill>
                <a:latin typeface="Source Sans Pro" panose="020B0503030403020204" pitchFamily="34" charset="0"/>
              </a:rPr>
              <a:t>f Technology</a:t>
            </a:r>
            <a:endParaRPr lang="en-IN" sz="2000" b="1" i="0" dirty="0">
              <a:solidFill>
                <a:srgbClr val="C00000"/>
              </a:solidFill>
              <a:effectLst/>
              <a:latin typeface="Source Sans Pro" panose="020B0503030403020204" pitchFamily="34" charset="0"/>
            </a:endParaRPr>
          </a:p>
        </p:txBody>
      </p:sp>
      <p:sp>
        <p:nvSpPr>
          <p:cNvPr id="11" name="TextBox 10">
            <a:extLst>
              <a:ext uri="{FF2B5EF4-FFF2-40B4-BE49-F238E27FC236}">
                <a16:creationId xmlns:a16="http://schemas.microsoft.com/office/drawing/2014/main" id="{38C06641-E5F3-0361-3064-8B25995C02E0}"/>
              </a:ext>
            </a:extLst>
          </p:cNvPr>
          <p:cNvSpPr txBox="1"/>
          <p:nvPr/>
        </p:nvSpPr>
        <p:spPr>
          <a:xfrm>
            <a:off x="3958071" y="1135711"/>
            <a:ext cx="4624819" cy="646331"/>
          </a:xfrm>
          <a:prstGeom prst="rect">
            <a:avLst/>
          </a:prstGeom>
          <a:noFill/>
        </p:spPr>
        <p:txBody>
          <a:bodyPr wrap="square">
            <a:spAutoFit/>
          </a:bodyPr>
          <a:lstStyle/>
          <a:p>
            <a:pPr algn="ctr"/>
            <a:r>
              <a:rPr lang="en-IN" sz="3600" b="1" dirty="0">
                <a:solidFill>
                  <a:srgbClr val="C00000"/>
                </a:solidFill>
                <a:latin typeface="Source Sans Pro" panose="020B0503030403020204" pitchFamily="34" charset="0"/>
              </a:rPr>
              <a:t>IT8811- Project work</a:t>
            </a:r>
          </a:p>
        </p:txBody>
      </p:sp>
      <p:sp>
        <p:nvSpPr>
          <p:cNvPr id="12" name="Date Placeholder 11">
            <a:extLst>
              <a:ext uri="{FF2B5EF4-FFF2-40B4-BE49-F238E27FC236}">
                <a16:creationId xmlns:a16="http://schemas.microsoft.com/office/drawing/2014/main" id="{9FF6760C-B609-6A21-9262-BEBE22EED2D5}"/>
              </a:ext>
            </a:extLst>
          </p:cNvPr>
          <p:cNvSpPr>
            <a:spLocks noGrp="1"/>
          </p:cNvSpPr>
          <p:nvPr>
            <p:ph type="dt" idx="10"/>
          </p:nvPr>
        </p:nvSpPr>
        <p:spPr/>
        <p:txBody>
          <a:bodyPr/>
          <a:lstStyle/>
          <a:p>
            <a:r>
              <a:rPr lang="en-IN" sz="1800" b="1" dirty="0"/>
              <a:t>DATE : 06.05.2024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Proposed System</a:t>
            </a:r>
            <a:br>
              <a:rPr lang="en-US" dirty="0"/>
            </a:br>
            <a:endParaRPr b="1" dirty="0">
              <a:solidFill>
                <a:srgbClr val="38761D"/>
              </a:solidFill>
            </a:endParaRPr>
          </a:p>
        </p:txBody>
      </p:sp>
      <p:cxnSp>
        <p:nvCxnSpPr>
          <p:cNvPr id="5" name="Google Shape;108;g160d35f11e3_30_8">
            <a:extLst>
              <a:ext uri="{FF2B5EF4-FFF2-40B4-BE49-F238E27FC236}">
                <a16:creationId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B1FE22F8-D54A-0FB1-EAD7-42100F95D378}"/>
              </a:ext>
            </a:extLst>
          </p:cNvPr>
          <p:cNvSpPr txBox="1"/>
          <p:nvPr/>
        </p:nvSpPr>
        <p:spPr>
          <a:xfrm>
            <a:off x="744070" y="1399241"/>
            <a:ext cx="10317157" cy="2540888"/>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proposed system involves Dense Layer in Convolutional Neural Network (CNN) and LSTM Algorithm in Deep Learning concept used to train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 </a:t>
            </a:r>
            <a:r>
              <a:rPr lang="en-IN" sz="1800" b="1"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Dense Layer</a:t>
            </a:r>
            <a:r>
              <a:rPr lang="en-IN" sz="18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each layer obtains additional inputs from all preceding layers and passes on its own feature-maps to all subsequent layers.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 Dense Layer uses features of all complexity levels. It tends to give more smooth decision boundaries.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spc="-5"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Severity prediction based on tumour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2C5B54D-9C17-6C89-D980-4B5597A2FCC6}"/>
              </a:ext>
            </a:extLst>
          </p:cNvPr>
          <p:cNvSpPr txBox="1"/>
          <p:nvPr/>
        </p:nvSpPr>
        <p:spPr>
          <a:xfrm>
            <a:off x="744069" y="4164581"/>
            <a:ext cx="7010401" cy="2154821"/>
          </a:xfrm>
          <a:prstGeom prst="rect">
            <a:avLst/>
          </a:prstGeom>
          <a:noFill/>
        </p:spPr>
        <p:txBody>
          <a:bodyPr wrap="square">
            <a:spAutoFit/>
          </a:bodyPr>
          <a:lstStyle/>
          <a:p>
            <a:pPr marL="6350" indent="-6350" algn="l">
              <a:lnSpc>
                <a:spcPct val="107000"/>
              </a:lnSpc>
              <a:spcAft>
                <a:spcPts val="115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proposed system :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Easy detection of the Brain Tumor with the concluded technique.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Time consuming.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Best accuracy Model helps in better treatment as early.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Detection of best Model will quick the treatment which is life saving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858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Block Diagram</a:t>
            </a:r>
            <a:endParaRPr dirty="0"/>
          </a:p>
        </p:txBody>
      </p:sp>
      <p:sp>
        <p:nvSpPr>
          <p:cNvPr id="175" name="Google Shape;175;g160d35f11e3_154_0"/>
          <p:cNvSpPr txBox="1">
            <a:spLocks noGrp="1"/>
          </p:cNvSpPr>
          <p:nvPr>
            <p:ph type="body" idx="1"/>
          </p:nvPr>
        </p:nvSpPr>
        <p:spPr>
          <a:xfrm>
            <a:off x="2419515" y="2890974"/>
            <a:ext cx="10761600" cy="45719"/>
          </a:xfrm>
          <a:prstGeom prst="rect">
            <a:avLst/>
          </a:prstGeom>
        </p:spPr>
        <p:txBody>
          <a:bodyPr spcFirstLastPara="1" wrap="square" lIns="91425" tIns="45700" rIns="91425" bIns="45700" anchor="t" anchorCtr="0">
            <a:normAutofit fontScale="25000" lnSpcReduction="20000"/>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1685365" y="120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4DABC282-3542-EEA7-5CA9-D0BDA8BDD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090" y="1428750"/>
            <a:ext cx="7161592" cy="51726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Flow Chart</a:t>
            </a:r>
            <a:endParaRPr dirty="0"/>
          </a:p>
        </p:txBody>
      </p:sp>
      <p:sp>
        <p:nvSpPr>
          <p:cNvPr id="175" name="Google Shape;175;g160d35f11e3_154_0"/>
          <p:cNvSpPr txBox="1">
            <a:spLocks noGrp="1"/>
          </p:cNvSpPr>
          <p:nvPr>
            <p:ph type="body" idx="1"/>
          </p:nvPr>
        </p:nvSpPr>
        <p:spPr>
          <a:xfrm>
            <a:off x="2419515" y="2890974"/>
            <a:ext cx="10761600" cy="45719"/>
          </a:xfrm>
          <a:prstGeom prst="rect">
            <a:avLst/>
          </a:prstGeom>
        </p:spPr>
        <p:txBody>
          <a:bodyPr spcFirstLastPara="1" wrap="square" lIns="91425" tIns="45700" rIns="91425" bIns="45700" anchor="t" anchorCtr="0">
            <a:normAutofit fontScale="25000" lnSpcReduction="20000"/>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1685365" y="1200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C74FFEDC-B45B-77BB-67CD-56AF4F135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0" y="1592262"/>
            <a:ext cx="2984500" cy="4584419"/>
          </a:xfrm>
          <a:prstGeom prst="rect">
            <a:avLst/>
          </a:prstGeom>
        </p:spPr>
      </p:pic>
    </p:spTree>
    <p:extLst>
      <p:ext uri="{BB962C8B-B14F-4D97-AF65-F5344CB8AC3E}">
        <p14:creationId xmlns:p14="http://schemas.microsoft.com/office/powerpoint/2010/main" val="396613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Software and Hardware Requirements</a:t>
            </a:r>
            <a:endParaRPr dirty="0"/>
          </a:p>
        </p:txBody>
      </p:sp>
      <p:sp>
        <p:nvSpPr>
          <p:cNvPr id="175" name="Google Shape;175;g160d35f11e3_154_0"/>
          <p:cNvSpPr txBox="1">
            <a:spLocks noGrp="1"/>
          </p:cNvSpPr>
          <p:nvPr>
            <p:ph type="body" idx="1"/>
          </p:nvPr>
        </p:nvSpPr>
        <p:spPr>
          <a:xfrm>
            <a:off x="2419515" y="2890974"/>
            <a:ext cx="10761600" cy="45719"/>
          </a:xfrm>
          <a:prstGeom prst="rect">
            <a:avLst/>
          </a:prstGeom>
        </p:spPr>
        <p:txBody>
          <a:bodyPr spcFirstLastPara="1" wrap="square" lIns="91425" tIns="45700" rIns="91425" bIns="45700" anchor="t" anchorCtr="0">
            <a:normAutofit fontScale="25000" lnSpcReduction="20000"/>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50" y="1297850"/>
            <a:ext cx="5228804" cy="570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Software Requirements :</a:t>
            </a:r>
          </a:p>
          <a:p>
            <a:pPr algn="just">
              <a:lnSpc>
                <a:spcPct val="150000"/>
              </a:lnSpc>
            </a:pP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Operating system  -  Windows 7 or latest</a:t>
            </a:r>
          </a:p>
          <a:p>
            <a:pPr algn="just">
              <a:lnSpc>
                <a:spcPct val="150000"/>
              </a:lnSpc>
            </a:pPr>
            <a:r>
              <a:rPr lang="en-IN" sz="1800" dirty="0">
                <a:latin typeface="Times New Roman" panose="02020603050405020304" pitchFamily="18" charset="0"/>
                <a:cs typeface="Times New Roman" panose="02020603050405020304" pitchFamily="18" charset="0"/>
              </a:rPr>
              <a:t>      Programming Language  - Python </a:t>
            </a:r>
          </a:p>
          <a:p>
            <a:pPr algn="just">
              <a:lnSpc>
                <a:spcPct val="150000"/>
              </a:lnSpc>
            </a:pPr>
            <a:r>
              <a:rPr lang="en-IN" sz="1800" dirty="0">
                <a:latin typeface="Times New Roman" panose="02020603050405020304" pitchFamily="18" charset="0"/>
                <a:cs typeface="Times New Roman" panose="02020603050405020304" pitchFamily="18" charset="0"/>
              </a:rPr>
              <a:t>      simulation tool - Anaconda ( </a:t>
            </a: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a:t>
            </a:r>
          </a:p>
          <a:p>
            <a:pPr algn="just">
              <a:lnSpc>
                <a:spcPct val="150000"/>
              </a:lnSpc>
            </a:pPr>
            <a:r>
              <a:rPr lang="en-IN" sz="1800" dirty="0">
                <a:latin typeface="Times New Roman" panose="02020603050405020304" pitchFamily="18" charset="0"/>
                <a:cs typeface="Times New Roman" panose="02020603050405020304" pitchFamily="18" charset="0"/>
              </a:rPr>
              <a:t>      Documentation  - Ms Office</a:t>
            </a:r>
          </a:p>
          <a:p>
            <a:pPr algn="just">
              <a:lnSpc>
                <a:spcPct val="150000"/>
              </a:lnSpc>
            </a:pPr>
            <a:r>
              <a:rPr lang="en-IN" sz="1800" b="1" dirty="0">
                <a:latin typeface="Times New Roman" panose="02020603050405020304" pitchFamily="18" charset="0"/>
                <a:cs typeface="Times New Roman" panose="02020603050405020304" pitchFamily="18" charset="0"/>
              </a:rPr>
              <a:t>Hardware requirements :</a:t>
            </a:r>
          </a:p>
          <a:p>
            <a:pPr algn="just">
              <a:lnSpc>
                <a:spcPct val="150000"/>
              </a:lnSpc>
            </a:pPr>
            <a:r>
              <a:rPr lang="en-IN" sz="1800" dirty="0">
                <a:latin typeface="Times New Roman" panose="02020603050405020304" pitchFamily="18" charset="0"/>
                <a:cs typeface="Times New Roman" panose="02020603050405020304" pitchFamily="18" charset="0"/>
              </a:rPr>
              <a:t>       CPU type  -  15</a:t>
            </a:r>
          </a:p>
          <a:p>
            <a:pPr algn="just">
              <a:lnSpc>
                <a:spcPct val="150000"/>
              </a:lnSpc>
            </a:pPr>
            <a:r>
              <a:rPr lang="en-IN" sz="1800" dirty="0">
                <a:latin typeface="Times New Roman" panose="02020603050405020304" pitchFamily="18" charset="0"/>
                <a:cs typeface="Times New Roman" panose="02020603050405020304" pitchFamily="18" charset="0"/>
              </a:rPr>
              <a:t>       Ram size  -  4GB</a:t>
            </a:r>
          </a:p>
          <a:p>
            <a:pPr algn="just">
              <a:lnSpc>
                <a:spcPct val="150000"/>
              </a:lnSpc>
            </a:pPr>
            <a:r>
              <a:rPr lang="en-IN" sz="1800" dirty="0">
                <a:latin typeface="Times New Roman" panose="02020603050405020304" pitchFamily="18" charset="0"/>
                <a:cs typeface="Times New Roman" panose="02020603050405020304" pitchFamily="18" charset="0"/>
              </a:rPr>
              <a:t>       Hard disk capacity  -  80 GB</a:t>
            </a:r>
          </a:p>
          <a:p>
            <a:pPr algn="just">
              <a:lnSpc>
                <a:spcPct val="150000"/>
              </a:lnSpc>
            </a:pPr>
            <a:r>
              <a:rPr lang="en-IN" sz="1800" dirty="0">
                <a:latin typeface="Times New Roman" panose="02020603050405020304" pitchFamily="18" charset="0"/>
                <a:cs typeface="Times New Roman" panose="02020603050405020304" pitchFamily="18" charset="0"/>
              </a:rPr>
              <a:t>        Keyboard type  -  Internet Keyboard</a:t>
            </a:r>
          </a:p>
          <a:p>
            <a:pPr algn="just">
              <a:lnSpc>
                <a:spcPct val="150000"/>
              </a:lnSpc>
            </a:pPr>
            <a:r>
              <a:rPr lang="en-IN" sz="1800" dirty="0">
                <a:latin typeface="Times New Roman" panose="02020603050405020304" pitchFamily="18" charset="0"/>
                <a:cs typeface="Times New Roman" panose="02020603050405020304" pitchFamily="18" charset="0"/>
              </a:rPr>
              <a:t>        Monitor type  -  15 inch colour monitor</a:t>
            </a:r>
          </a:p>
          <a:p>
            <a:pPr algn="just">
              <a:lnSpc>
                <a:spcPct val="150000"/>
              </a:lnSpc>
            </a:pPr>
            <a:r>
              <a:rPr lang="en-IN" sz="1800" dirty="0">
                <a:latin typeface="Times New Roman" panose="02020603050405020304" pitchFamily="18" charset="0"/>
                <a:cs typeface="Times New Roman" panose="02020603050405020304" pitchFamily="18" charset="0"/>
              </a:rPr>
              <a:t>         CD – drive type  -  52 max</a:t>
            </a: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0267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Methodology</a:t>
            </a:r>
            <a:endParaRPr dirty="0"/>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AEEA1AAC-60FD-7031-6DE0-E1A1BFBFFC34}"/>
              </a:ext>
            </a:extLst>
          </p:cNvPr>
          <p:cNvSpPr txBox="1"/>
          <p:nvPr/>
        </p:nvSpPr>
        <p:spPr>
          <a:xfrm>
            <a:off x="734150" y="1327022"/>
            <a:ext cx="10244899" cy="6789679"/>
          </a:xfrm>
          <a:prstGeom prst="rect">
            <a:avLst/>
          </a:prstGeom>
          <a:noFill/>
        </p:spPr>
        <p:txBody>
          <a:bodyPr wrap="square" rtlCol="0">
            <a:spAutoFit/>
          </a:bodyPr>
          <a:lstStyle/>
          <a:p>
            <a:pPr marL="342900" lvl="0" indent="-342900" algn="just" fontAlgn="base">
              <a:lnSpc>
                <a:spcPct val="150000"/>
              </a:lnSpc>
              <a:spcAft>
                <a:spcPts val="800"/>
              </a:spcAft>
              <a:buFont typeface="Wingdings" panose="05000000000000000000" pitchFamily="2" charset="2"/>
              <a:buChar char=""/>
              <a:tabLst>
                <a:tab pos="457200" algn="l"/>
              </a:tabLst>
            </a:pPr>
            <a:r>
              <a:rPr lang="en-IN" sz="1800" b="1"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Module 1: Data Collection</a:t>
            </a:r>
            <a:endParaRPr lang="en-IN" sz="18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r>
              <a:rPr lang="en-IN"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dataset (or data set) is a collection of data, usually presented in tabular form. Each column represents a particular variable. Each row corresponds to a given member of the dataset in question. It lists values for each of the variables, such as height and weight of an object. Each value is known as a datum.</a:t>
            </a:r>
            <a:endParaRPr lang="en-IN" sz="18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r>
              <a:rPr lang="en-IN"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For this project we are using the images of brain MRI scanned images to classify the brain </a:t>
            </a:r>
            <a:r>
              <a:rPr lang="en-IN" sz="1800" spc="10" dirty="0" err="1">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turmor</a:t>
            </a:r>
            <a:r>
              <a:rPr lang="en-IN"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Font typeface="Cambria Math" panose="02040503050406030204" pitchFamily="18" charset="0"/>
              <a:buChar char="▰"/>
              <a:tabLst>
                <a:tab pos="457200" algn="l"/>
              </a:tabLst>
            </a:pPr>
            <a:r>
              <a:rPr lang="en-US"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datasets were collected from the web site of Kaggle</a:t>
            </a:r>
          </a:p>
          <a:p>
            <a:pPr marL="342900" lvl="0" indent="-342900" algn="just" fontAlgn="base">
              <a:lnSpc>
                <a:spcPct val="150000"/>
              </a:lnSpc>
              <a:spcAft>
                <a:spcPts val="800"/>
              </a:spcAft>
              <a:buFont typeface="Cambria Math" panose="02040503050406030204" pitchFamily="18" charset="0"/>
              <a:buChar char="▰"/>
              <a:tabLst>
                <a:tab pos="457200" algn="l"/>
              </a:tabLst>
            </a:pPr>
            <a:r>
              <a:rPr lang="en-IN" sz="1800" b="1"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Module 2: Data  Pre-Processing</a:t>
            </a:r>
            <a:endParaRPr lang="en-IN" sz="18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r>
              <a:rPr lang="en-US"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preprocessing step involves reduction, aligning ,bias field correction. We use the CNN  method that used for improve the accuracy and to reduce the computation time. CNN is one of the deep learning methods, which contains sequence of feed forward layers. </a:t>
            </a:r>
            <a:endParaRPr lang="en-IN" sz="18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Font typeface="Cambria Math" panose="02040503050406030204" pitchFamily="18" charset="0"/>
              <a:buChar char="▰"/>
              <a:tabLst>
                <a:tab pos="457200" algn="l"/>
              </a:tabLst>
            </a:pPr>
            <a:r>
              <a:rPr lang="en-US"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 this concept we are pre processing using image data generator to resize the images.</a:t>
            </a:r>
            <a:endParaRPr lang="en-IN" sz="18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endParaRPr lang="en-IN" sz="1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610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Methodology</a:t>
            </a:r>
            <a:endParaRPr dirty="0"/>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AEEA1AAC-60FD-7031-6DE0-E1A1BFBFFC34}"/>
              </a:ext>
            </a:extLst>
          </p:cNvPr>
          <p:cNvSpPr txBox="1"/>
          <p:nvPr/>
        </p:nvSpPr>
        <p:spPr>
          <a:xfrm>
            <a:off x="734150" y="1327022"/>
            <a:ext cx="10244899" cy="7205178"/>
          </a:xfrm>
          <a:prstGeom prst="rect">
            <a:avLst/>
          </a:prstGeom>
          <a:noFill/>
        </p:spPr>
        <p:txBody>
          <a:bodyPr wrap="square" rtlCol="0">
            <a:spAutoFit/>
          </a:bodyPr>
          <a:lstStyle/>
          <a:p>
            <a:pPr marL="342900" lvl="0" indent="-342900" algn="just" fontAlgn="base">
              <a:lnSpc>
                <a:spcPct val="150000"/>
              </a:lnSpc>
              <a:spcAft>
                <a:spcPts val="800"/>
              </a:spcAft>
              <a:buFont typeface="Cambria Math" panose="02040503050406030204" pitchFamily="18" charset="0"/>
              <a:buChar char="▰"/>
              <a:tabLst>
                <a:tab pos="457200" algn="l"/>
              </a:tabLst>
            </a:pPr>
            <a:r>
              <a:rPr lang="en-US" sz="1800" b="1"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Module 3: Splitting of Dataset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US"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Data splitting is when data is divided into two or more subsets. Typically, with a two-part split, one part is used to evaluate or test the data and the other to train the model. Data splitting is an important aspect of data science, particularly for creating models based on data.</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US"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commonly used ratio is 80:20, which means 80% of the data is for Severity and 20% for testing. Other ratios such as 70:30, 60:40, and even 50:50 are also used in practice. There does not seem to be clear guidance on what ratio is best or optimal for a given dataset.</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Font typeface="Cambria Math" panose="02040503050406030204" pitchFamily="18" charset="0"/>
              <a:buChar char="▰"/>
              <a:tabLst>
                <a:tab pos="457200" algn="l"/>
              </a:tabLst>
            </a:pPr>
            <a:r>
              <a:rPr lang="en-US" sz="1800" b="1"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Module 4: Model Implementation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IN"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 this project we are implementing deep learning algorithm to classify the brain tumour using CNN algorithm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US"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classification can be done through the CNN and LSTM model to predict the brain tumor.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lvl="0" algn="just" fontAlgn="base">
              <a:lnSpc>
                <a:spcPct val="150000"/>
              </a:lnSpc>
              <a:spcAft>
                <a:spcPts val="800"/>
              </a:spcAft>
              <a:tabLst>
                <a:tab pos="457200" algn="l"/>
              </a:tabLst>
            </a:pPr>
            <a:endParaRPr lang="en-IN" sz="18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endParaRPr lang="en-IN" sz="1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457200" algn="just" fontAlgn="base">
              <a:lnSpc>
                <a:spcPct val="150000"/>
              </a:lnSpc>
              <a:spcAft>
                <a:spcPts val="800"/>
              </a:spcAft>
            </a:pP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881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Methodology</a:t>
            </a:r>
            <a:endParaRPr dirty="0"/>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AEEA1AAC-60FD-7031-6DE0-E1A1BFBFFC34}"/>
              </a:ext>
            </a:extLst>
          </p:cNvPr>
          <p:cNvSpPr txBox="1"/>
          <p:nvPr/>
        </p:nvSpPr>
        <p:spPr>
          <a:xfrm>
            <a:off x="734150" y="1327022"/>
            <a:ext cx="10830321" cy="5444247"/>
          </a:xfrm>
          <a:prstGeom prst="rect">
            <a:avLst/>
          </a:prstGeom>
          <a:noFill/>
        </p:spPr>
        <p:txBody>
          <a:bodyPr wrap="square" rtlCol="0">
            <a:spAutoFit/>
          </a:bodyPr>
          <a:lstStyle/>
          <a:p>
            <a:pPr algn="just" fontAlgn="base">
              <a:lnSpc>
                <a:spcPct val="150000"/>
              </a:lnSpc>
              <a:spcAft>
                <a:spcPts val="800"/>
              </a:spcAft>
            </a:pPr>
            <a:r>
              <a:rPr lang="en-US" sz="1800" b="1"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CNN algorithm:</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US"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CNN is a kind of network architecture for deep learning algorithms and is specifically used for image recognition and tasks that involve the processing of pixel data. There are other types of neural networks in deep learning, but for identifying and recognizing objects, CNNs are the network architecture of choice. Within Deep Learning, a Convolutional Neural Network or CNN is a type of artificial neural network, which is widely used for image/object recognition and classification. Deep Learning thus recognizes objects in an image by using a CNN.</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US" sz="1800" b="1"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LSTM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IN"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LSTM networks are an extension of recurrent neural networks (RNNs) mainly introduced to handle situations where RNNs fail.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800"/>
              </a:spcAft>
            </a:pPr>
            <a:r>
              <a:rPr lang="en-IN" sz="1800" spc="1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It fails to store information for a longer period of time. At times, a reference to certain information stored quite a long time ago is required to predict the current output. But RNNs are absolutely incapable of handling such “long-term dependencies”.</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446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Result</a:t>
            </a:r>
            <a:endParaRPr dirty="0"/>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AEEA1AAC-60FD-7031-6DE0-E1A1BFBFFC34}"/>
              </a:ext>
            </a:extLst>
          </p:cNvPr>
          <p:cNvSpPr txBox="1"/>
          <p:nvPr/>
        </p:nvSpPr>
        <p:spPr>
          <a:xfrm>
            <a:off x="734150" y="1327022"/>
            <a:ext cx="10830321" cy="3800207"/>
          </a:xfrm>
          <a:prstGeom prst="rect">
            <a:avLst/>
          </a:prstGeom>
          <a:noFill/>
        </p:spPr>
        <p:txBody>
          <a:bodyPr wrap="square" rtlCol="0">
            <a:spAutoFit/>
          </a:bodyPr>
          <a:lstStyle/>
          <a:p>
            <a:pPr marL="9017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In this study, we developed a machine learning model for the detection of brain cancer using magnetic resonance imaging (MRI) data. The dataset consisted of MRI scans from both healthy individuals and patients diagnosed with brain cancer. We employed various machine learning algorithms, including support vector machines (SVM), random forests, and convolutional neural networks (CNN), to classify the MRI images into cancerous and non-cancerous categories.</a:t>
            </a: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Our results demonstrate the effectiveness of machine learning in accurately detecting brain cancer from MRI scans. The CNN-based model achieved the highest classification accuracy of 95%, outperforming traditional machine learning algorithms. This indicates the importance of leveraging deep learning techniques for complex image classification tasks such as cancer detection</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307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solidFill>
                  <a:schemeClr val="accent6">
                    <a:lumMod val="75000"/>
                  </a:schemeClr>
                </a:solidFill>
              </a:rPr>
              <a:t>Graphical Model</a:t>
            </a:r>
            <a:endParaRPr dirty="0">
              <a:solidFill>
                <a:schemeClr val="accent6">
                  <a:lumMod val="75000"/>
                </a:schemeClr>
              </a:solidFill>
            </a:endParaRPr>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D8F873F0-90F7-B4DB-0816-72CC48238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823" y="1571624"/>
            <a:ext cx="5961529" cy="4703670"/>
          </a:xfrm>
          <a:prstGeom prst="rect">
            <a:avLst/>
          </a:prstGeom>
        </p:spPr>
      </p:pic>
    </p:spTree>
    <p:extLst>
      <p:ext uri="{BB962C8B-B14F-4D97-AF65-F5344CB8AC3E}">
        <p14:creationId xmlns:p14="http://schemas.microsoft.com/office/powerpoint/2010/main" val="22109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solidFill>
                  <a:schemeClr val="accent6">
                    <a:lumMod val="75000"/>
                  </a:schemeClr>
                </a:solidFill>
              </a:rPr>
              <a:t>Graphical Model</a:t>
            </a:r>
            <a:endParaRPr dirty="0">
              <a:solidFill>
                <a:schemeClr val="accent6">
                  <a:lumMod val="75000"/>
                </a:schemeClr>
              </a:solidFill>
            </a:endParaRPr>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49CF880B-2DD9-9BA7-2C6E-0E568F280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532" y="1336719"/>
            <a:ext cx="5243195" cy="5472896"/>
          </a:xfrm>
          <a:prstGeom prst="rect">
            <a:avLst/>
          </a:prstGeom>
        </p:spPr>
      </p:pic>
    </p:spTree>
    <p:extLst>
      <p:ext uri="{BB962C8B-B14F-4D97-AF65-F5344CB8AC3E}">
        <p14:creationId xmlns:p14="http://schemas.microsoft.com/office/powerpoint/2010/main" val="150528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solidFill>
                  <a:srgbClr val="38761D"/>
                </a:solidFill>
              </a:rPr>
              <a:t>Outline</a:t>
            </a:r>
            <a:endParaRPr dirty="0">
              <a:solidFill>
                <a:srgbClr val="38761D"/>
              </a:solidFill>
            </a:endParaRPr>
          </a:p>
        </p:txBody>
      </p:sp>
      <p:sp>
        <p:nvSpPr>
          <p:cNvPr id="93" name="Google Shape;93;p2"/>
          <p:cNvSpPr txBox="1">
            <a:spLocks noGrp="1"/>
          </p:cNvSpPr>
          <p:nvPr>
            <p:ph type="body" idx="1"/>
          </p:nvPr>
        </p:nvSpPr>
        <p:spPr>
          <a:xfrm>
            <a:off x="838200" y="1735513"/>
            <a:ext cx="10238509" cy="4988018"/>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just" rtl="0">
              <a:lnSpc>
                <a:spcPct val="115000"/>
              </a:lnSpc>
              <a:spcBef>
                <a:spcPts val="0"/>
              </a:spcBef>
              <a:spcAft>
                <a:spcPts val="0"/>
              </a:spcAft>
              <a:buSzPts val="1800"/>
              <a:buChar char="●"/>
            </a:pPr>
            <a:r>
              <a:rPr lang="en-US" dirty="0"/>
              <a:t>Abstract </a:t>
            </a:r>
          </a:p>
          <a:p>
            <a:pPr algn="just">
              <a:lnSpc>
                <a:spcPct val="115000"/>
              </a:lnSpc>
              <a:spcBef>
                <a:spcPts val="0"/>
              </a:spcBef>
              <a:buFont typeface="Arial"/>
              <a:buChar char="●"/>
            </a:pPr>
            <a:r>
              <a:rPr lang="en-US" dirty="0"/>
              <a:t>Objective and scope</a:t>
            </a:r>
          </a:p>
          <a:p>
            <a:pPr algn="just">
              <a:lnSpc>
                <a:spcPct val="115000"/>
              </a:lnSpc>
              <a:spcBef>
                <a:spcPts val="0"/>
              </a:spcBef>
              <a:buFont typeface="Arial"/>
              <a:buChar char="●"/>
            </a:pPr>
            <a:r>
              <a:rPr lang="en-US" dirty="0"/>
              <a:t>Introduction</a:t>
            </a:r>
          </a:p>
          <a:p>
            <a:pPr marL="457200" lvl="0" indent="-342900" algn="just" rtl="0">
              <a:lnSpc>
                <a:spcPct val="115000"/>
              </a:lnSpc>
              <a:spcBef>
                <a:spcPts val="0"/>
              </a:spcBef>
              <a:spcAft>
                <a:spcPts val="0"/>
              </a:spcAft>
              <a:buSzPts val="1800"/>
              <a:buChar char="●"/>
            </a:pPr>
            <a:r>
              <a:rPr lang="en-US" dirty="0"/>
              <a:t>Introduction</a:t>
            </a:r>
          </a:p>
          <a:p>
            <a:pPr marL="457200" lvl="0" indent="-342900" algn="just" rtl="0">
              <a:lnSpc>
                <a:spcPct val="115000"/>
              </a:lnSpc>
              <a:spcBef>
                <a:spcPts val="0"/>
              </a:spcBef>
              <a:spcAft>
                <a:spcPts val="0"/>
              </a:spcAft>
              <a:buSzPts val="1800"/>
              <a:buChar char="●"/>
            </a:pPr>
            <a:r>
              <a:rPr lang="en-IN" dirty="0"/>
              <a:t>Literature Review</a:t>
            </a:r>
          </a:p>
          <a:p>
            <a:pPr marL="457200" lvl="0" indent="-342900" algn="just" rtl="0">
              <a:lnSpc>
                <a:spcPct val="115000"/>
              </a:lnSpc>
              <a:spcBef>
                <a:spcPts val="0"/>
              </a:spcBef>
              <a:spcAft>
                <a:spcPts val="0"/>
              </a:spcAft>
              <a:buSzPts val="1800"/>
              <a:buChar char="●"/>
            </a:pPr>
            <a:r>
              <a:rPr lang="en-IN" dirty="0"/>
              <a:t>Proposed System</a:t>
            </a:r>
          </a:p>
          <a:p>
            <a:pPr marL="457200" lvl="0" indent="-342900" algn="just" rtl="0">
              <a:lnSpc>
                <a:spcPct val="115000"/>
              </a:lnSpc>
              <a:spcBef>
                <a:spcPts val="0"/>
              </a:spcBef>
              <a:spcAft>
                <a:spcPts val="0"/>
              </a:spcAft>
              <a:buSzPts val="1800"/>
              <a:buChar char="●"/>
            </a:pPr>
            <a:r>
              <a:rPr lang="en-US" dirty="0"/>
              <a:t>Hardware and Software Requirements</a:t>
            </a:r>
          </a:p>
          <a:p>
            <a:pPr marL="457200" lvl="0" indent="-342900" algn="just" rtl="0">
              <a:lnSpc>
                <a:spcPct val="115000"/>
              </a:lnSpc>
              <a:spcBef>
                <a:spcPts val="0"/>
              </a:spcBef>
              <a:spcAft>
                <a:spcPts val="0"/>
              </a:spcAft>
              <a:buSzPts val="1800"/>
              <a:buChar char="●"/>
            </a:pPr>
            <a:r>
              <a:rPr lang="en-IN" dirty="0"/>
              <a:t>Methodology</a:t>
            </a:r>
          </a:p>
          <a:p>
            <a:pPr marL="457200" lvl="0" indent="-342900" algn="just" rtl="0">
              <a:lnSpc>
                <a:spcPct val="115000"/>
              </a:lnSpc>
              <a:spcBef>
                <a:spcPts val="0"/>
              </a:spcBef>
              <a:spcAft>
                <a:spcPts val="0"/>
              </a:spcAft>
              <a:buSzPts val="1800"/>
              <a:buChar char="●"/>
            </a:pPr>
            <a:r>
              <a:rPr lang="en-US" dirty="0"/>
              <a:t>Result  </a:t>
            </a:r>
          </a:p>
          <a:p>
            <a:pPr marL="457200" lvl="0" indent="-342900" algn="just" rtl="0">
              <a:lnSpc>
                <a:spcPct val="115000"/>
              </a:lnSpc>
              <a:spcBef>
                <a:spcPts val="0"/>
              </a:spcBef>
              <a:spcAft>
                <a:spcPts val="0"/>
              </a:spcAft>
              <a:buSzPts val="1800"/>
              <a:buChar char="●"/>
            </a:pPr>
            <a:r>
              <a:rPr lang="en-US" dirty="0"/>
              <a:t>Graphical Model</a:t>
            </a:r>
          </a:p>
          <a:p>
            <a:pPr marL="457200" lvl="0" indent="-342900" algn="just" rtl="0">
              <a:lnSpc>
                <a:spcPct val="115000"/>
              </a:lnSpc>
              <a:spcBef>
                <a:spcPts val="0"/>
              </a:spcBef>
              <a:spcAft>
                <a:spcPts val="0"/>
              </a:spcAft>
              <a:buSzPts val="1800"/>
              <a:buChar char="●"/>
            </a:pPr>
            <a:r>
              <a:rPr lang="en-US" dirty="0"/>
              <a:t>Output Images</a:t>
            </a:r>
          </a:p>
          <a:p>
            <a:pPr marL="457200" lvl="0" indent="-342900" algn="just" rtl="0">
              <a:lnSpc>
                <a:spcPct val="115000"/>
              </a:lnSpc>
              <a:spcBef>
                <a:spcPts val="0"/>
              </a:spcBef>
              <a:spcAft>
                <a:spcPts val="0"/>
              </a:spcAft>
              <a:buSzPts val="1800"/>
              <a:buChar char="●"/>
            </a:pPr>
            <a:r>
              <a:rPr lang="en-US" dirty="0"/>
              <a:t>Conclusion and </a:t>
            </a:r>
            <a:r>
              <a:rPr lang="en-US" dirty="0" err="1"/>
              <a:t>Futurework</a:t>
            </a:r>
            <a:endParaRPr lang="en-US" dirty="0"/>
          </a:p>
          <a:p>
            <a:pPr marL="457200" lvl="0" indent="-342900" algn="just" rtl="0">
              <a:lnSpc>
                <a:spcPct val="115000"/>
              </a:lnSpc>
              <a:spcBef>
                <a:spcPts val="0"/>
              </a:spcBef>
              <a:spcAft>
                <a:spcPts val="0"/>
              </a:spcAft>
              <a:buSzPts val="1800"/>
              <a:buChar char="●"/>
            </a:pPr>
            <a:r>
              <a:rPr lang="en-US" dirty="0"/>
              <a:t>References</a:t>
            </a:r>
          </a:p>
          <a:p>
            <a:pPr marL="457200" lvl="0" indent="-342900" algn="just" rtl="0">
              <a:lnSpc>
                <a:spcPct val="115000"/>
              </a:lnSpc>
              <a:spcBef>
                <a:spcPts val="0"/>
              </a:spcBef>
              <a:spcAft>
                <a:spcPts val="0"/>
              </a:spcAft>
              <a:buSzPts val="1800"/>
              <a:buChar char="●"/>
            </a:pPr>
            <a:endParaRPr dirty="0"/>
          </a:p>
          <a:p>
            <a:pPr marL="457200" lvl="0" indent="-342900" algn="just" rtl="0">
              <a:lnSpc>
                <a:spcPct val="115000"/>
              </a:lnSpc>
              <a:spcBef>
                <a:spcPts val="0"/>
              </a:spcBef>
              <a:spcAft>
                <a:spcPts val="0"/>
              </a:spcAft>
              <a:buSzPts val="1800"/>
              <a:buChar char="●"/>
            </a:pPr>
            <a:endParaRPr dirty="0"/>
          </a:p>
          <a:p>
            <a:pPr marL="0" lvl="0" indent="0" algn="l" rtl="0">
              <a:lnSpc>
                <a:spcPct val="90000"/>
              </a:lnSpc>
              <a:spcBef>
                <a:spcPts val="1000"/>
              </a:spcBef>
              <a:spcAft>
                <a:spcPts val="0"/>
              </a:spcAft>
              <a:buClr>
                <a:schemeClr val="dk1"/>
              </a:buClr>
              <a:buSzPts val="2800"/>
              <a:buNone/>
            </a:pPr>
            <a:endParaRPr dirty="0"/>
          </a:p>
        </p:txBody>
      </p:sp>
      <p:cxnSp>
        <p:nvCxnSpPr>
          <p:cNvPr id="94" name="Google Shape;94;p2"/>
          <p:cNvCxnSpPr>
            <a:cxnSpLocks/>
          </p:cNvCxnSpPr>
          <p:nvPr/>
        </p:nvCxnSpPr>
        <p:spPr>
          <a:xfrm flipV="1">
            <a:off x="931110" y="1454727"/>
            <a:ext cx="10218335" cy="94135"/>
          </a:xfrm>
          <a:prstGeom prst="straightConnector1">
            <a:avLst/>
          </a:prstGeom>
          <a:noFill/>
          <a:ln w="19050" cap="flat" cmpd="sng">
            <a:solidFill>
              <a:srgbClr val="38761D"/>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solidFill>
                  <a:schemeClr val="accent6">
                    <a:lumMod val="75000"/>
                  </a:schemeClr>
                </a:solidFill>
              </a:rPr>
              <a:t>Output Images</a:t>
            </a:r>
            <a:endParaRPr dirty="0">
              <a:solidFill>
                <a:schemeClr val="accent6">
                  <a:lumMod val="75000"/>
                </a:schemeClr>
              </a:solidFill>
            </a:endParaRPr>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03A41AF3-32EB-C2F4-368C-B9343CCDE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042" y="1374085"/>
            <a:ext cx="7801815" cy="5069187"/>
          </a:xfrm>
          <a:prstGeom prst="rect">
            <a:avLst/>
          </a:prstGeom>
        </p:spPr>
      </p:pic>
    </p:spTree>
    <p:extLst>
      <p:ext uri="{BB962C8B-B14F-4D97-AF65-F5344CB8AC3E}">
        <p14:creationId xmlns:p14="http://schemas.microsoft.com/office/powerpoint/2010/main" val="311614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solidFill>
                  <a:schemeClr val="accent6">
                    <a:lumMod val="75000"/>
                  </a:schemeClr>
                </a:solidFill>
              </a:rPr>
              <a:t>Output Images</a:t>
            </a:r>
            <a:endParaRPr dirty="0">
              <a:solidFill>
                <a:schemeClr val="accent6">
                  <a:lumMod val="75000"/>
                </a:schemeClr>
              </a:solidFill>
            </a:endParaRPr>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4E6C7376-F041-A0AF-9141-4DEDD8F29F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9141" y="1374085"/>
            <a:ext cx="8453717" cy="5017747"/>
          </a:xfrm>
          <a:prstGeom prst="rect">
            <a:avLst/>
          </a:prstGeom>
        </p:spPr>
      </p:pic>
    </p:spTree>
    <p:extLst>
      <p:ext uri="{BB962C8B-B14F-4D97-AF65-F5344CB8AC3E}">
        <p14:creationId xmlns:p14="http://schemas.microsoft.com/office/powerpoint/2010/main" val="576098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solidFill>
                  <a:schemeClr val="accent6">
                    <a:lumMod val="75000"/>
                  </a:schemeClr>
                </a:solidFill>
              </a:rPr>
              <a:t>Conclusion </a:t>
            </a:r>
            <a:endParaRPr dirty="0">
              <a:solidFill>
                <a:schemeClr val="accent6">
                  <a:lumMod val="75000"/>
                </a:schemeClr>
              </a:solidFill>
            </a:endParaRPr>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9304447F-FE16-8484-3DE9-75ED30B16EBB}"/>
              </a:ext>
            </a:extLst>
          </p:cNvPr>
          <p:cNvSpPr txBox="1"/>
          <p:nvPr/>
        </p:nvSpPr>
        <p:spPr>
          <a:xfrm>
            <a:off x="734150" y="1256167"/>
            <a:ext cx="10382554" cy="4505016"/>
          </a:xfrm>
          <a:prstGeom prst="rect">
            <a:avLst/>
          </a:prstGeom>
          <a:noFill/>
        </p:spPr>
        <p:txBody>
          <a:bodyPr wrap="square">
            <a:spAutoFit/>
          </a:bodyPr>
          <a:lstStyle/>
          <a:p>
            <a:pPr marL="434340" indent="-6350" algn="ctr">
              <a:lnSpc>
                <a:spcPct val="107000"/>
              </a:lnSpc>
              <a:spcAft>
                <a:spcPts val="620"/>
              </a:spcAft>
            </a:pPr>
            <a:r>
              <a:rPr lang="en-IN" sz="1400" b="1" kern="100" dirty="0">
                <a:solidFill>
                  <a:srgbClr val="000000"/>
                </a:solidFill>
                <a:effectLst/>
                <a:latin typeface="Times New Roman" panose="02020603050405020304" pitchFamily="18" charset="0"/>
                <a:ea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6350" indent="457200" algn="just">
              <a:lnSpc>
                <a:spcPct val="150000"/>
              </a:lnSpc>
              <a:spcAft>
                <a:spcPts val="50"/>
              </a:spcAft>
            </a:pPr>
            <a:r>
              <a:rPr lang="en-IN" sz="14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In conclusion, brain </a:t>
            </a:r>
            <a:r>
              <a:rPr lang="en-IN" sz="1800" kern="100" dirty="0" err="1">
                <a:solidFill>
                  <a:srgbClr val="000000"/>
                </a:solidFill>
                <a:effectLst/>
                <a:latin typeface="Times New Roman" panose="02020603050405020304" pitchFamily="18" charset="0"/>
                <a:ea typeface="Times New Roman" panose="02020603050405020304" pitchFamily="18" charset="0"/>
              </a:rPr>
              <a:t>tumors</a:t>
            </a:r>
            <a:r>
              <a:rPr lang="en-IN" sz="1800" kern="100" dirty="0">
                <a:solidFill>
                  <a:srgbClr val="000000"/>
                </a:solidFill>
                <a:effectLst/>
                <a:latin typeface="Times New Roman" panose="02020603050405020304" pitchFamily="18" charset="0"/>
                <a:ea typeface="Times New Roman" panose="02020603050405020304" pitchFamily="18" charset="0"/>
              </a:rPr>
              <a:t> pose a significant health challenge globally, with a considerable impact on both children and adults. The utilization of advanced imaging techniques such as MRI, coupled with automated classification methods using deep learning algorithms, holds promise in improving detection accuracy and timely intervention. The proposed system employing Convolutional Neural Networks (CNN) and LSTM demonstrates substantial potential in accurately detecting brain </a:t>
            </a:r>
            <a:r>
              <a:rPr lang="en-IN" sz="1800" kern="100" dirty="0" err="1">
                <a:solidFill>
                  <a:srgbClr val="000000"/>
                </a:solidFill>
                <a:effectLst/>
                <a:latin typeface="Times New Roman" panose="02020603050405020304" pitchFamily="18" charset="0"/>
                <a:ea typeface="Times New Roman" panose="02020603050405020304" pitchFamily="18" charset="0"/>
              </a:rPr>
              <a:t>tumors</a:t>
            </a:r>
            <a:r>
              <a:rPr lang="en-IN" sz="1800" kern="100" dirty="0">
                <a:solidFill>
                  <a:srgbClr val="000000"/>
                </a:solidFill>
                <a:effectLst/>
                <a:latin typeface="Times New Roman" panose="02020603050405020304" pitchFamily="18" charset="0"/>
                <a:ea typeface="Times New Roman" panose="02020603050405020304" pitchFamily="18" charset="0"/>
              </a:rPr>
              <a:t> from MRI images. Such advancements not only assist medical professionals in early diagnosis but also pave the way for better patient outcomes through timely intervention. The high accuracy achieved by the deep learning model underscores its efficacy as a valuable tool for radiologists and doctors worldwide. Moving forward, continued research and development in this field are crucial for enhancing disease diagnosis, management, and ultimately, improving patient survival rates.</a:t>
            </a:r>
          </a:p>
        </p:txBody>
      </p:sp>
    </p:spTree>
    <p:extLst>
      <p:ext uri="{BB962C8B-B14F-4D97-AF65-F5344CB8AC3E}">
        <p14:creationId xmlns:p14="http://schemas.microsoft.com/office/powerpoint/2010/main" val="691919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err="1">
                <a:solidFill>
                  <a:schemeClr val="accent6">
                    <a:lumMod val="75000"/>
                  </a:schemeClr>
                </a:solidFill>
              </a:rPr>
              <a:t>Futurework</a:t>
            </a:r>
            <a:r>
              <a:rPr lang="en-US" dirty="0">
                <a:solidFill>
                  <a:schemeClr val="accent6">
                    <a:lumMod val="75000"/>
                  </a:schemeClr>
                </a:solidFill>
              </a:rPr>
              <a:t> </a:t>
            </a:r>
            <a:endParaRPr dirty="0">
              <a:solidFill>
                <a:schemeClr val="accent6">
                  <a:lumMod val="75000"/>
                </a:schemeClr>
              </a:solidFill>
            </a:endParaRPr>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9304447F-FE16-8484-3DE9-75ED30B16EBB}"/>
              </a:ext>
            </a:extLst>
          </p:cNvPr>
          <p:cNvSpPr txBox="1"/>
          <p:nvPr/>
        </p:nvSpPr>
        <p:spPr>
          <a:xfrm>
            <a:off x="734150" y="1256167"/>
            <a:ext cx="10382554" cy="5533823"/>
          </a:xfrm>
          <a:prstGeom prst="rect">
            <a:avLst/>
          </a:prstGeom>
          <a:noFill/>
        </p:spPr>
        <p:txBody>
          <a:bodyPr wrap="square">
            <a:spAutoFit/>
          </a:bodyPr>
          <a:lstStyle/>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 One potential avenue for future work in brain cancer detection using machine learning involves the integration of multimodal data and advanced deep learning techniques. Here's an outline of such future work: </a:t>
            </a:r>
          </a:p>
          <a:p>
            <a:pPr marL="6350" indent="-6350" algn="just">
              <a:lnSpc>
                <a:spcPct val="150000"/>
              </a:lnSpc>
              <a:spcAft>
                <a:spcPts val="50"/>
              </a:spcAft>
            </a:pPr>
            <a:r>
              <a:rPr lang="en-IN" sz="1800" b="1" kern="100" dirty="0">
                <a:solidFill>
                  <a:srgbClr val="000000"/>
                </a:solidFill>
                <a:effectLst/>
                <a:latin typeface="Times New Roman" panose="02020603050405020304" pitchFamily="18" charset="0"/>
                <a:ea typeface="Times New Roman" panose="02020603050405020304" pitchFamily="18" charset="0"/>
              </a:rPr>
              <a:t>Advanced Deep Learning Architectures:</a:t>
            </a:r>
          </a:p>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        Explore the use of advanced deep learning architectures such as graph neural networks (GNNs) or transformers for brain cancer detection.</a:t>
            </a:r>
          </a:p>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These architectures can capture complex relationships within brain images and learn hierarchical representations of features.</a:t>
            </a:r>
          </a:p>
          <a:p>
            <a:pPr marL="6350" indent="-6350" algn="just">
              <a:lnSpc>
                <a:spcPct val="150000"/>
              </a:lnSpc>
              <a:spcAft>
                <a:spcPts val="50"/>
              </a:spcAft>
            </a:pPr>
            <a:r>
              <a:rPr lang="en-IN" sz="1800" b="1" kern="100" dirty="0">
                <a:solidFill>
                  <a:srgbClr val="000000"/>
                </a:solidFill>
                <a:effectLst/>
                <a:latin typeface="Times New Roman" panose="02020603050405020304" pitchFamily="18" charset="0"/>
                <a:ea typeface="Times New Roman" panose="02020603050405020304" pitchFamily="18" charset="0"/>
              </a:rPr>
              <a:t>Transfer Learning and Domain Adaptation:</a:t>
            </a:r>
          </a:p>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      Investigate transfer learning techniques to leverage pre-trained models on large datasets from related tasks or </a:t>
            </a:r>
            <a:r>
              <a:rPr lang="en-IN" sz="1800" kern="100" dirty="0" err="1">
                <a:solidFill>
                  <a:srgbClr val="000000"/>
                </a:solidFill>
                <a:effectLst/>
                <a:latin typeface="Times New Roman" panose="02020603050405020304" pitchFamily="18" charset="0"/>
                <a:ea typeface="Times New Roman" panose="02020603050405020304" pitchFamily="18" charset="0"/>
              </a:rPr>
              <a:t>domains.Adapt</a:t>
            </a:r>
            <a:r>
              <a:rPr lang="en-IN" sz="1800" kern="100" dirty="0">
                <a:solidFill>
                  <a:srgbClr val="000000"/>
                </a:solidFill>
                <a:effectLst/>
                <a:latin typeface="Times New Roman" panose="02020603050405020304" pitchFamily="18" charset="0"/>
                <a:ea typeface="Times New Roman" panose="02020603050405020304" pitchFamily="18" charset="0"/>
              </a:rPr>
              <a:t> existing models to the specific characteristics of brain cancer imaging data to enhance generalization performance.</a:t>
            </a:r>
          </a:p>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46153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err="1">
                <a:solidFill>
                  <a:schemeClr val="accent6">
                    <a:lumMod val="75000"/>
                  </a:schemeClr>
                </a:solidFill>
              </a:rPr>
              <a:t>Futurework</a:t>
            </a:r>
            <a:r>
              <a:rPr lang="en-US" dirty="0">
                <a:solidFill>
                  <a:schemeClr val="accent6">
                    <a:lumMod val="75000"/>
                  </a:schemeClr>
                </a:solidFill>
              </a:rPr>
              <a:t> </a:t>
            </a:r>
            <a:endParaRPr dirty="0">
              <a:solidFill>
                <a:schemeClr val="accent6">
                  <a:lumMod val="75000"/>
                </a:schemeClr>
              </a:solidFill>
            </a:endParaRPr>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9304447F-FE16-8484-3DE9-75ED30B16EBB}"/>
              </a:ext>
            </a:extLst>
          </p:cNvPr>
          <p:cNvSpPr txBox="1"/>
          <p:nvPr/>
        </p:nvSpPr>
        <p:spPr>
          <a:xfrm>
            <a:off x="734150" y="1256167"/>
            <a:ext cx="10382554" cy="3846181"/>
          </a:xfrm>
          <a:prstGeom prst="rect">
            <a:avLst/>
          </a:prstGeom>
          <a:noFill/>
        </p:spPr>
        <p:txBody>
          <a:bodyPr wrap="square">
            <a:spAutoFit/>
          </a:bodyPr>
          <a:lstStyle/>
          <a:p>
            <a:pPr marL="6350" indent="-6350" algn="just">
              <a:lnSpc>
                <a:spcPct val="150000"/>
              </a:lnSpc>
              <a:spcAft>
                <a:spcPts val="50"/>
              </a:spcAft>
            </a:pPr>
            <a:r>
              <a:rPr lang="en-IN" sz="1800" b="1" kern="100" dirty="0">
                <a:solidFill>
                  <a:srgbClr val="000000"/>
                </a:solidFill>
                <a:effectLst/>
                <a:latin typeface="Times New Roman" panose="02020603050405020304" pitchFamily="18" charset="0"/>
                <a:ea typeface="Times New Roman" panose="02020603050405020304" pitchFamily="18" charset="0"/>
              </a:rPr>
              <a:t>Explainable AI (XAI):</a:t>
            </a:r>
          </a:p>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        Enhance the interpretability of machine learning models for brain cancer detection to provide insights into the decision-making process.</a:t>
            </a:r>
          </a:p>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Develop methods for explaining model predictions, highlighting regions of interest in brain images, and identifying biomarkers associated with cancer.</a:t>
            </a:r>
            <a:endParaRPr lang="en-IN" sz="1800" b="1" kern="1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50000"/>
              </a:lnSpc>
              <a:spcAft>
                <a:spcPts val="50"/>
              </a:spcAft>
            </a:pPr>
            <a:r>
              <a:rPr lang="en-IN" sz="1800" b="1" kern="100" dirty="0">
                <a:solidFill>
                  <a:srgbClr val="000000"/>
                </a:solidFill>
                <a:effectLst/>
                <a:latin typeface="Times New Roman" panose="02020603050405020304" pitchFamily="18" charset="0"/>
                <a:ea typeface="Times New Roman" panose="02020603050405020304" pitchFamily="18" charset="0"/>
              </a:rPr>
              <a:t> Real-time Detection and Decision Support:</a:t>
            </a:r>
          </a:p>
          <a:p>
            <a:pPr marL="6350" indent="-6350" algn="just">
              <a:lnSpc>
                <a:spcPct val="150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         Explore the feasibility of deploying machine learning models for brain cancer detection in real-time clinical settings.</a:t>
            </a:r>
          </a:p>
          <a:p>
            <a:pPr marL="6350" indent="-6350" algn="just">
              <a:lnSpc>
                <a:spcPct val="150000"/>
              </a:lnSpc>
              <a:spcAft>
                <a:spcPts val="5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3000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err="1">
                <a:solidFill>
                  <a:schemeClr val="accent6">
                    <a:lumMod val="75000"/>
                  </a:schemeClr>
                </a:solidFill>
              </a:rPr>
              <a:t>Referances</a:t>
            </a:r>
            <a:r>
              <a:rPr lang="en-US" dirty="0">
                <a:solidFill>
                  <a:schemeClr val="accent6">
                    <a:lumMod val="75000"/>
                  </a:schemeClr>
                </a:solidFill>
              </a:rPr>
              <a:t> </a:t>
            </a:r>
            <a:endParaRPr dirty="0">
              <a:solidFill>
                <a:schemeClr val="accent6">
                  <a:lumMod val="75000"/>
                </a:schemeClr>
              </a:solidFill>
            </a:endParaRPr>
          </a:p>
        </p:txBody>
      </p:sp>
      <p:sp>
        <p:nvSpPr>
          <p:cNvPr id="175" name="Google Shape;175;g160d35f11e3_154_0"/>
          <p:cNvSpPr txBox="1">
            <a:spLocks noGrp="1"/>
          </p:cNvSpPr>
          <p:nvPr>
            <p:ph type="body" idx="1"/>
          </p:nvPr>
        </p:nvSpPr>
        <p:spPr>
          <a:xfrm>
            <a:off x="2419515" y="2890974"/>
            <a:ext cx="10761600" cy="1618271"/>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Rectangle 2">
            <a:extLst>
              <a:ext uri="{FF2B5EF4-FFF2-40B4-BE49-F238E27FC236}">
                <a16:creationId xmlns:a16="http://schemas.microsoft.com/office/drawing/2014/main" id="{1C480DE5-D921-B516-88BF-C2EDB22A6359}"/>
              </a:ext>
            </a:extLst>
          </p:cNvPr>
          <p:cNvSpPr>
            <a:spLocks noChangeArrowheads="1"/>
          </p:cNvSpPr>
          <p:nvPr/>
        </p:nvSpPr>
        <p:spPr bwMode="auto">
          <a:xfrm>
            <a:off x="942249" y="3583089"/>
            <a:ext cx="991400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       </a:t>
            </a:r>
          </a:p>
          <a:p>
            <a:endParaRPr lang="en-US" dirty="0"/>
          </a:p>
        </p:txBody>
      </p:sp>
      <p:sp>
        <p:nvSpPr>
          <p:cNvPr id="3" name="Rectangle 3">
            <a:extLst>
              <a:ext uri="{FF2B5EF4-FFF2-40B4-BE49-F238E27FC236}">
                <a16:creationId xmlns:a16="http://schemas.microsoft.com/office/drawing/2014/main" id="{7A0E569B-DD30-ED61-502D-E0C4EE5FCF9F}"/>
              </a:ext>
            </a:extLst>
          </p:cNvPr>
          <p:cNvSpPr>
            <a:spLocks noChangeArrowheads="1"/>
          </p:cNvSpPr>
          <p:nvPr/>
        </p:nvSpPr>
        <p:spPr bwMode="auto">
          <a:xfrm>
            <a:off x="1415490" y="5200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9304447F-FE16-8484-3DE9-75ED30B16EBB}"/>
              </a:ext>
            </a:extLst>
          </p:cNvPr>
          <p:cNvSpPr txBox="1"/>
          <p:nvPr/>
        </p:nvSpPr>
        <p:spPr>
          <a:xfrm>
            <a:off x="734150" y="1256167"/>
            <a:ext cx="10382554" cy="5546647"/>
          </a:xfrm>
          <a:prstGeom prst="rect">
            <a:avLst/>
          </a:prstGeom>
          <a:noFill/>
        </p:spPr>
        <p:txBody>
          <a:bodyPr wrap="square">
            <a:spAutoFit/>
          </a:bodyPr>
          <a:lstStyle/>
          <a:p>
            <a:pPr marL="342900" lvl="0" indent="-342900" algn="just">
              <a:lnSpc>
                <a:spcPct val="150000"/>
              </a:lnSpc>
              <a:buFont typeface="+mj-lt"/>
              <a:buAutoNum type="arabicPeriod"/>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Aboussaleh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et al. “Brain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Segmentation Based on Deep Learning’s Feature Representation”, Journal of Imaging, 2021.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Aryan Methil. “Brain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Detection using Deep Learning and Image Processing”, IEE,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Badza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Barjaktarovic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MC. “Classification of brain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tumors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from MRI images using a convolutional neural network”, Appl. Sci., Vol 10(6),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Ezhilarasi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and P. Varalakshmi. "Tumor detection in the brain using faster R-CNN." In 2018 2nd International Conference on I-SMAC (IoT in Social, Mobile, Analytics and Cloud)(I-SMAC) I-SMAC (IoT in Social, Mobile, Analytics and Cloud)(I-SMAC), 2018 2nd International Conference on, pp. 388-392. IEEE,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Rehman, Amjad, Muhammad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Attique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Tanzila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Saba, Zahid Mehmood, Usman Tariq, and Noor Ayesha. "Microscopic brain tumor detection and classification using 3D CNN and feature selection architecture." Microscopy Research and Technique 84, no. 1 (2021): 133-149.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350" indent="-6350" algn="just">
              <a:lnSpc>
                <a:spcPct val="150000"/>
              </a:lnSpc>
              <a:spcAft>
                <a:spcPts val="5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3758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60d35f11e3_154_12"/>
          <p:cNvSpPr txBox="1">
            <a:spLocks noGrp="1"/>
          </p:cNvSpPr>
          <p:nvPr>
            <p:ph type="body" idx="1"/>
          </p:nvPr>
        </p:nvSpPr>
        <p:spPr>
          <a:xfrm>
            <a:off x="838200" y="823675"/>
            <a:ext cx="10515600" cy="5353200"/>
          </a:xfrm>
          <a:prstGeom prst="rect">
            <a:avLst/>
          </a:prstGeom>
        </p:spPr>
        <p:txBody>
          <a:bodyPr spcFirstLastPara="1" wrap="square" lIns="91425" tIns="45700" rIns="91425" bIns="45700" anchor="ctr" anchorCtr="0">
            <a:normAutofit/>
          </a:bodyPr>
          <a:lstStyle/>
          <a:p>
            <a:pPr marL="0" indent="0" algn="ctr">
              <a:spcBef>
                <a:spcPts val="0"/>
              </a:spcBef>
              <a:buSzPts val="1100"/>
              <a:buNone/>
            </a:pPr>
            <a:r>
              <a:rPr lang="en-US" sz="4400" b="1" dirty="0">
                <a:solidFill>
                  <a:srgbClr val="38761D"/>
                </a:solidFill>
                <a:sym typeface="Comfortaa SemiBold"/>
              </a:rPr>
              <a:t>Thank You</a:t>
            </a:r>
            <a:endParaRPr sz="4400" b="1" dirty="0">
              <a:solidFill>
                <a:srgbClr val="38761D"/>
              </a:solidFill>
              <a:sym typeface="Comforta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60d35f11e3_30_2"/>
          <p:cNvSpPr txBox="1">
            <a:spLocks noGrp="1"/>
          </p:cNvSpPr>
          <p:nvPr>
            <p:ph type="title"/>
          </p:nvPr>
        </p:nvSpPr>
        <p:spPr>
          <a:xfrm>
            <a:off x="838199"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solidFill>
                  <a:srgbClr val="38761D"/>
                </a:solidFill>
              </a:rPr>
              <a:t>Abstract</a:t>
            </a:r>
            <a:endParaRPr dirty="0"/>
          </a:p>
        </p:txBody>
      </p:sp>
      <p:cxnSp>
        <p:nvCxnSpPr>
          <p:cNvPr id="101" name="Google Shape;101;g160d35f11e3_30_2"/>
          <p:cNvCxnSpPr>
            <a:cxnSpLocks/>
          </p:cNvCxnSpPr>
          <p:nvPr/>
        </p:nvCxnSpPr>
        <p:spPr>
          <a:xfrm>
            <a:off x="838199" y="1102053"/>
            <a:ext cx="11059999" cy="0"/>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E8263CB1-BCEA-C214-E02A-40651E2234FE}"/>
              </a:ext>
            </a:extLst>
          </p:cNvPr>
          <p:cNvSpPr txBox="1"/>
          <p:nvPr/>
        </p:nvSpPr>
        <p:spPr>
          <a:xfrm>
            <a:off x="676656" y="1687836"/>
            <a:ext cx="9537192"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Brain cancer is a complicated and deadly illness that presents many difficulties in both diagnosis and treatment.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talk examines how image processing and healthcare informatics may work together to transform how this sneaky illness is treated. We explore how sophisticated image processing methods, such as segmentation, feature extraction, machine learning algorithms, and hybrid approaches might be applied to precisely identify, describe, and monitor brain tumors.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Moreover, we clarified healthcare informatics critical function in fusing these processed images with other clinical data and electronic medical records.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Better diagnosis, more individualized treatment plans, and greater patient monitoring are all made possible by this all-encompassing strategy, improving clinical outcomes and giving brain cancer patients a better future.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B24-BEFE-EC6C-B51B-0221583646EF}"/>
              </a:ext>
            </a:extLst>
          </p:cNvPr>
          <p:cNvSpPr>
            <a:spLocks noGrp="1"/>
          </p:cNvSpPr>
          <p:nvPr>
            <p:ph type="title"/>
          </p:nvPr>
        </p:nvSpPr>
        <p:spPr>
          <a:xfrm>
            <a:off x="759143" y="0"/>
            <a:ext cx="10515600" cy="1325563"/>
          </a:xfrm>
        </p:spPr>
        <p:txBody>
          <a:bodyPr/>
          <a:lstStyle/>
          <a:p>
            <a:r>
              <a:rPr lang="en-IN" b="1" dirty="0">
                <a:solidFill>
                  <a:srgbClr val="38761D"/>
                </a:solidFill>
              </a:rPr>
              <a:t>Objective and Scope of the Project</a:t>
            </a:r>
          </a:p>
        </p:txBody>
      </p:sp>
      <p:cxnSp>
        <p:nvCxnSpPr>
          <p:cNvPr id="4" name="Google Shape;101;g160d35f11e3_30_2">
            <a:extLst>
              <a:ext uri="{FF2B5EF4-FFF2-40B4-BE49-F238E27FC236}">
                <a16:creationId xmlns:a16="http://schemas.microsoft.com/office/drawing/2014/main" id="{5A4ED069-A7BA-AEB4-BDE2-A0DB411FF564}"/>
              </a:ext>
            </a:extLst>
          </p:cNvPr>
          <p:cNvCxnSpPr>
            <a:cxnSpLocks/>
          </p:cNvCxnSpPr>
          <p:nvPr/>
        </p:nvCxnSpPr>
        <p:spPr>
          <a:xfrm>
            <a:off x="214744" y="1403389"/>
            <a:ext cx="11059999" cy="0"/>
          </a:xfrm>
          <a:prstGeom prst="straightConnector1">
            <a:avLst/>
          </a:prstGeom>
          <a:noFill/>
          <a:ln w="19050" cap="flat" cmpd="sng">
            <a:solidFill>
              <a:srgbClr val="38761D"/>
            </a:solidFill>
            <a:prstDash val="solid"/>
            <a:round/>
            <a:headEnd type="none" w="med" len="med"/>
            <a:tailEnd type="none" w="med" len="med"/>
          </a:ln>
        </p:spPr>
      </p:cxnSp>
      <p:sp>
        <p:nvSpPr>
          <p:cNvPr id="7" name="TextBox 6">
            <a:extLst>
              <a:ext uri="{FF2B5EF4-FFF2-40B4-BE49-F238E27FC236}">
                <a16:creationId xmlns:a16="http://schemas.microsoft.com/office/drawing/2014/main" id="{55E44C4A-7997-96BF-643C-026ADDD12994}"/>
              </a:ext>
            </a:extLst>
          </p:cNvPr>
          <p:cNvSpPr txBox="1"/>
          <p:nvPr/>
        </p:nvSpPr>
        <p:spPr>
          <a:xfrm>
            <a:off x="998982" y="1827235"/>
            <a:ext cx="9324594"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develop an accurate and efficient system for predicting brain cancer diseases utilizing image processing techniques coupled with healthcare informatics and machine learning algorithms, aiming to enhance early diagnosis and treatment planning.</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Key objective include Exploration and preprocessing of medical imaging data , Implementation of machine learning algorithms , Integration of additional patient data , Development of a user-friendly interface , Evaluation and validation of model , Documentation of methodologies</a:t>
            </a:r>
          </a:p>
          <a:p>
            <a:pPr marL="285750" indent="-285750" algn="just">
              <a:lnSpc>
                <a:spcPct val="150000"/>
              </a:lnSpc>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project aims to develop a predictive model for the early detection and prognosis of brain cancer using advanced image processing techniques and machine learning algorithms. Leveraging healthcare informatics, the project will integrate diverse data sources including medical imaging scans, patient records, and genetic information to enhance prediction accuracy.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33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Introduction</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7" name="TextBox 6">
            <a:extLst>
              <a:ext uri="{FF2B5EF4-FFF2-40B4-BE49-F238E27FC236}">
                <a16:creationId xmlns:a16="http://schemas.microsoft.com/office/drawing/2014/main" id="{2F3867C5-E234-73A6-69B5-F6DE9506602D}"/>
              </a:ext>
            </a:extLst>
          </p:cNvPr>
          <p:cNvSpPr txBox="1"/>
          <p:nvPr/>
        </p:nvSpPr>
        <p:spPr>
          <a:xfrm>
            <a:off x="998982" y="1518525"/>
            <a:ext cx="10447728"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Brain cancer poses a significant threat to public health, with its complex and heterogeneous nature making early detection and treatment challenging. While medical imaging techniques such as MRI and CT scans have revolutionized the diagnosis of brain tumors, the sheer volume and complexity of imaging data present obstacles to accurate and timely analysis.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recent years, advancements in image processing and machine learning (ML) have emerged as promising avenues for improving the accuracy and efficiency of brain cancer diagnosis.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"Brain Cancer Disease Prediction Based on Image Processing with Healthcare Informatics Using ML" seeks to address this pressing need by integrating cutting-edge technologies from the fields of medical imaging, ML, and informatics.</a:t>
            </a:r>
          </a:p>
          <a:p>
            <a:pPr marL="285750" indent="-285750" algn="just">
              <a:lnSpc>
                <a:spcPct val="150000"/>
              </a:lnSpc>
              <a:buFont typeface="Arial" panose="020B0604020202020204" pitchFamily="34" charset="0"/>
              <a:buChar char="•"/>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Through a multidisciplinary approach, this project aims to develop a robust predictive model capable of accurately identifying brain cancer and predicting its progression based on imaging data and clinical information.</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Literature Review</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62AD5084-6A24-AD5B-E204-54BAA83B33DC}"/>
              </a:ext>
            </a:extLst>
          </p:cNvPr>
          <p:cNvSpPr txBox="1"/>
          <p:nvPr/>
        </p:nvSpPr>
        <p:spPr>
          <a:xfrm>
            <a:off x="1021977" y="1416657"/>
            <a:ext cx="11026588" cy="5444054"/>
          </a:xfrm>
          <a:prstGeom prst="rect">
            <a:avLst/>
          </a:prstGeom>
          <a:noFill/>
        </p:spPr>
        <p:txBody>
          <a:bodyPr wrap="square">
            <a:sp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Title: </a:t>
            </a:r>
            <a:r>
              <a:rPr lang="en-US" sz="1800" dirty="0">
                <a:latin typeface="Times New Roman" panose="02020603050405020304" pitchFamily="18" charset="0"/>
                <a:cs typeface="Times New Roman" panose="02020603050405020304" pitchFamily="18" charset="0"/>
              </a:rPr>
              <a:t>Brain Tumor Segmentation to Calculate Percentage Tumor Using MRI</a:t>
            </a:r>
          </a:p>
          <a:p>
            <a:pPr algn="just">
              <a:lnSpc>
                <a:spcPct val="150000"/>
              </a:lnSpc>
            </a:pPr>
            <a:r>
              <a:rPr lang="en-US" sz="1800" b="1" dirty="0">
                <a:latin typeface="Times New Roman" panose="02020603050405020304" pitchFamily="18" charset="0"/>
                <a:cs typeface="Times New Roman" panose="02020603050405020304" pitchFamily="18" charset="0"/>
              </a:rPr>
              <a:t>Authors: </a:t>
            </a:r>
            <a:r>
              <a:rPr lang="en-US" sz="1800" dirty="0" err="1">
                <a:latin typeface="Times New Roman" panose="02020603050405020304" pitchFamily="18" charset="0"/>
                <a:cs typeface="Times New Roman" panose="02020603050405020304" pitchFamily="18" charset="0"/>
              </a:rPr>
              <a:t>Annisa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Wulandari</a:t>
            </a:r>
            <a:r>
              <a:rPr lang="en-US" sz="1800" dirty="0">
                <a:latin typeface="Times New Roman" panose="02020603050405020304" pitchFamily="18" charset="0"/>
                <a:cs typeface="Times New Roman" panose="02020603050405020304" pitchFamily="18" charset="0"/>
              </a:rPr>
              <a:t>; Riyanto </a:t>
            </a:r>
            <a:r>
              <a:rPr lang="en-US" sz="1800" dirty="0" err="1">
                <a:latin typeface="Times New Roman" panose="02020603050405020304" pitchFamily="18" charset="0"/>
                <a:cs typeface="Times New Roman" panose="02020603050405020304" pitchFamily="18" charset="0"/>
              </a:rPr>
              <a:t>Sigit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Mochamad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Mobed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Bachtiar</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Description:  </a:t>
            </a:r>
          </a:p>
          <a:p>
            <a:pPr algn="just">
              <a:lnSpc>
                <a:spcPct val="150000"/>
              </a:lnSpc>
            </a:pPr>
            <a:r>
              <a:rPr lang="en-US" sz="1800" dirty="0">
                <a:latin typeface="Times New Roman" panose="02020603050405020304" pitchFamily="18" charset="0"/>
                <a:cs typeface="Times New Roman" panose="02020603050405020304" pitchFamily="18" charset="0"/>
              </a:rPr>
              <a:t>       Brain tumor is one of disease type that attacks the brain in the form of clots. There is a way to see brain tumor in detail requires by an MRI image. There is difficulty in distinguishing brain tumor tissue from normal tissue because of the similar color. Brain tumor must be analyzed accurately. The solution for analyze brain tumor is doing segmentation. Brain tumor segmentation is done to separate brain tumor tissue from other tissues such as fat, edema, normal brain tissue and cerebrospinal fluid to overcome this difficulty, The MRI image must be maintained at the edge of the image first with the median filtering. Then the tumor segmentation process requires thresholding method which is then iterated to take the largest area. The brain segmentation is done by giving a mark on the area of the brain and areas outside the brain using watershed method then clearing skull with cropping method. In this study, 14 brain tumor MRI images are used. The segmentation results are compared brain tumors area and brain tissues area. This system obtained the calculation of tumor area has an average error of 10%.</a:t>
            </a:r>
          </a:p>
        </p:txBody>
      </p:sp>
    </p:spTree>
    <p:extLst>
      <p:ext uri="{BB962C8B-B14F-4D97-AF65-F5344CB8AC3E}">
        <p14:creationId xmlns:p14="http://schemas.microsoft.com/office/powerpoint/2010/main" val="412662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Literature Review</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7EF0D0AB-3038-86E0-A395-B2239D67110A}"/>
              </a:ext>
            </a:extLst>
          </p:cNvPr>
          <p:cNvSpPr txBox="1"/>
          <p:nvPr/>
        </p:nvSpPr>
        <p:spPr>
          <a:xfrm>
            <a:off x="931110" y="1434732"/>
            <a:ext cx="10920231" cy="5444054"/>
          </a:xfrm>
          <a:prstGeom prst="rect">
            <a:avLst/>
          </a:prstGeom>
          <a:noFill/>
        </p:spPr>
        <p:txBody>
          <a:bodyPr wrap="square">
            <a:spAutoFit/>
          </a:bodyPr>
          <a:lstStyle/>
          <a:p>
            <a:pPr algn="just">
              <a:lnSpc>
                <a:spcPct val="150000"/>
              </a:lnSpc>
            </a:pPr>
            <a:r>
              <a:rPr lang="en-US" dirty="0"/>
              <a:t> </a:t>
            </a:r>
            <a:r>
              <a:rPr lang="en-US" sz="1800" b="1" dirty="0">
                <a:latin typeface="Times New Roman" panose="02020603050405020304" pitchFamily="18" charset="0"/>
                <a:cs typeface="Times New Roman" panose="02020603050405020304" pitchFamily="18" charset="0"/>
              </a:rPr>
              <a:t>Title: </a:t>
            </a:r>
            <a:r>
              <a:rPr lang="en-US" sz="1800" dirty="0">
                <a:latin typeface="Times New Roman" panose="02020603050405020304" pitchFamily="18" charset="0"/>
                <a:cs typeface="Times New Roman" panose="02020603050405020304" pitchFamily="18" charset="0"/>
              </a:rPr>
              <a:t>Brain tumor detection based on Convolutional Neural Network with </a:t>
            </a:r>
            <a:r>
              <a:rPr lang="en-US" sz="1800" dirty="0" err="1">
                <a:latin typeface="Times New Roman" panose="02020603050405020304" pitchFamily="18" charset="0"/>
                <a:cs typeface="Times New Roman" panose="02020603050405020304" pitchFamily="18" charset="0"/>
              </a:rPr>
              <a:t>neutrosophic</a:t>
            </a:r>
            <a:r>
              <a:rPr lang="en-US" sz="1800" dirty="0">
                <a:latin typeface="Times New Roman" panose="02020603050405020304" pitchFamily="18" charset="0"/>
                <a:cs typeface="Times New Roman" panose="02020603050405020304" pitchFamily="18" charset="0"/>
              </a:rPr>
              <a:t> expert maximum fuzzy sure     entropy</a:t>
            </a:r>
          </a:p>
          <a:p>
            <a:pPr algn="just">
              <a:lnSpc>
                <a:spcPct val="150000"/>
              </a:lnSpc>
            </a:pPr>
            <a:r>
              <a:rPr lang="en-US" sz="1800" b="1" dirty="0">
                <a:latin typeface="Times New Roman" panose="02020603050405020304" pitchFamily="18" charset="0"/>
                <a:cs typeface="Times New Roman" panose="02020603050405020304" pitchFamily="18" charset="0"/>
              </a:rPr>
              <a:t>Authors: </a:t>
            </a:r>
            <a:r>
              <a:rPr lang="en-US" sz="1800" dirty="0" err="1">
                <a:latin typeface="Times New Roman" panose="02020603050405020304" pitchFamily="18" charset="0"/>
                <a:cs typeface="Times New Roman" panose="02020603050405020304" pitchFamily="18" charset="0"/>
              </a:rPr>
              <a:t>Fatih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Özyurt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Eser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Sert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Engin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Avci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Esin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Dogantekin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Description: </a:t>
            </a:r>
          </a:p>
          <a:p>
            <a:pPr algn="just">
              <a:lnSpc>
                <a:spcPct val="150000"/>
              </a:lnSpc>
            </a:pPr>
            <a:r>
              <a:rPr lang="en-US" sz="1800" dirty="0">
                <a:latin typeface="Times New Roman" panose="02020603050405020304" pitchFamily="18" charset="0"/>
                <a:cs typeface="Times New Roman" panose="02020603050405020304" pitchFamily="18" charset="0"/>
              </a:rPr>
              <a:t>       Brain tumor classification is a challenging task in the field of medical image processing. The present study proposes a hybrid method using </a:t>
            </a:r>
            <a:r>
              <a:rPr lang="en-US" sz="1800" dirty="0" err="1">
                <a:latin typeface="Times New Roman" panose="02020603050405020304" pitchFamily="18" charset="0"/>
                <a:cs typeface="Times New Roman" panose="02020603050405020304" pitchFamily="18" charset="0"/>
              </a:rPr>
              <a:t>Neutrosophy</a:t>
            </a:r>
            <a:r>
              <a:rPr lang="en-US" sz="1800" dirty="0">
                <a:latin typeface="Times New Roman" panose="02020603050405020304" pitchFamily="18" charset="0"/>
                <a:cs typeface="Times New Roman" panose="02020603050405020304" pitchFamily="18" charset="0"/>
              </a:rPr>
              <a:t> and Convolutional Neural Network (NS-CNN). It aims to classify tumor region areas that are segmented from brain images as benign and malignant. In the first stage, MRI images were segmented using the </a:t>
            </a:r>
            <a:r>
              <a:rPr lang="en-US" sz="1800" dirty="0" err="1">
                <a:latin typeface="Times New Roman" panose="02020603050405020304" pitchFamily="18" charset="0"/>
                <a:cs typeface="Times New Roman" panose="02020603050405020304" pitchFamily="18" charset="0"/>
              </a:rPr>
              <a:t>neutrosophic</a:t>
            </a:r>
            <a:r>
              <a:rPr lang="en-US" sz="1800" dirty="0">
                <a:latin typeface="Times New Roman" panose="02020603050405020304" pitchFamily="18" charset="0"/>
                <a:cs typeface="Times New Roman" panose="02020603050405020304" pitchFamily="18" charset="0"/>
              </a:rPr>
              <a:t> set – expert maximum fuzzy-sure entropy (NS-EMFSE) approach. The features of the segmented brain images in the classification stage were obtained by CNN and classified using SVM and KNN classifiers. Experimental evaluation was carried out based on 5-fold cross-validation on 80 of benign tumors and 80 of malign tumors. The findings demonstrated that the CNN features displayed a high classification performance with different classifiers. Experimental results indicate that CNN features displayed a better classification performance with SVM as simulation results validated output data with an average success of 95.62%.</a:t>
            </a:r>
          </a:p>
        </p:txBody>
      </p:sp>
    </p:spTree>
    <p:extLst>
      <p:ext uri="{BB962C8B-B14F-4D97-AF65-F5344CB8AC3E}">
        <p14:creationId xmlns:p14="http://schemas.microsoft.com/office/powerpoint/2010/main" val="3509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1"/>
            <a:ext cx="10515600" cy="779318"/>
          </a:xfrm>
        </p:spPr>
        <p:txBody>
          <a:bodyPr/>
          <a:lstStyle/>
          <a:p>
            <a:r>
              <a:rPr lang="en-IN" b="1" dirty="0">
                <a:solidFill>
                  <a:schemeClr val="accent6">
                    <a:lumMod val="50000"/>
                  </a:schemeClr>
                </a:solidFill>
              </a:rPr>
              <a:t>Existing System</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DFFFBDFE-B6D6-509B-1378-E85E7A1514AF}"/>
              </a:ext>
            </a:extLst>
          </p:cNvPr>
          <p:cNvSpPr txBox="1"/>
          <p:nvPr/>
        </p:nvSpPr>
        <p:spPr>
          <a:xfrm>
            <a:off x="869575" y="952777"/>
            <a:ext cx="10515599" cy="5270032"/>
          </a:xfrm>
          <a:prstGeom prst="rect">
            <a:avLst/>
          </a:prstGeom>
          <a:noFill/>
        </p:spPr>
        <p:txBody>
          <a:bodyPr wrap="square">
            <a:spAutoFit/>
          </a:bodyPr>
          <a:lstStyle/>
          <a:p>
            <a:pPr marL="6350" indent="-6350" algn="just">
              <a:lnSpc>
                <a:spcPct val="150000"/>
              </a:lnSpc>
              <a:spcAft>
                <a:spcPts val="120"/>
              </a:spcAft>
            </a:pPr>
            <a:r>
              <a:rPr lang="en-IN" sz="1600" kern="100" dirty="0">
                <a:solidFill>
                  <a:srgbClr val="000000"/>
                </a:solidFill>
                <a:effectLst/>
                <a:latin typeface="Times New Roman" panose="02020603050405020304" pitchFamily="18" charset="0"/>
                <a:ea typeface="Times New Roman" panose="02020603050405020304" pitchFamily="18" charset="0"/>
              </a:rPr>
              <a:t>The "Deep Learning-Based Brain </a:t>
            </a:r>
            <a:r>
              <a:rPr lang="en-IN" sz="1600" kern="100" dirty="0" err="1">
                <a:solidFill>
                  <a:srgbClr val="000000"/>
                </a:solidFill>
                <a:effectLst/>
                <a:latin typeface="Times New Roman" panose="02020603050405020304" pitchFamily="18" charset="0"/>
                <a:ea typeface="Times New Roman" panose="02020603050405020304" pitchFamily="18" charset="0"/>
              </a:rPr>
              <a:t>Tumor</a:t>
            </a:r>
            <a:r>
              <a:rPr lang="en-IN" sz="1600" kern="100" dirty="0">
                <a:solidFill>
                  <a:srgbClr val="000000"/>
                </a:solidFill>
                <a:effectLst/>
                <a:latin typeface="Times New Roman" panose="02020603050405020304" pitchFamily="18" charset="0"/>
                <a:ea typeface="Times New Roman" panose="02020603050405020304" pitchFamily="18" charset="0"/>
              </a:rPr>
              <a:t> Detection and Classification System" developed by researchers at the University of Michigan is a sophisticated approach to diagnosing brain </a:t>
            </a:r>
            <a:r>
              <a:rPr lang="en-IN" sz="1600" kern="100" dirty="0" err="1">
                <a:solidFill>
                  <a:srgbClr val="000000"/>
                </a:solidFill>
                <a:effectLst/>
                <a:latin typeface="Times New Roman" panose="02020603050405020304" pitchFamily="18" charset="0"/>
                <a:ea typeface="Times New Roman" panose="02020603050405020304" pitchFamily="18" charset="0"/>
              </a:rPr>
              <a:t>tumors</a:t>
            </a:r>
            <a:r>
              <a:rPr lang="en-IN" sz="1600" kern="100" dirty="0">
                <a:solidFill>
                  <a:srgbClr val="000000"/>
                </a:solidFill>
                <a:effectLst/>
                <a:latin typeface="Times New Roman" panose="02020603050405020304" pitchFamily="18" charset="0"/>
                <a:ea typeface="Times New Roman" panose="02020603050405020304" pitchFamily="18" charset="0"/>
              </a:rPr>
              <a:t> using advanced machine learning techniques. Here's a detailed breakdown of the system:</a:t>
            </a:r>
          </a:p>
          <a:p>
            <a:pPr marL="6350" indent="-6350" algn="just">
              <a:lnSpc>
                <a:spcPct val="150000"/>
              </a:lnSpc>
              <a:spcAft>
                <a:spcPts val="120"/>
              </a:spcAft>
            </a:pPr>
            <a:r>
              <a:rPr lang="en-IN" sz="1600" kern="100" dirty="0">
                <a:solidFill>
                  <a:srgbClr val="000000"/>
                </a:solidFill>
                <a:effectLst/>
                <a:latin typeface="Times New Roman" panose="02020603050405020304" pitchFamily="18" charset="0"/>
                <a:ea typeface="Times New Roman" panose="02020603050405020304" pitchFamily="18" charset="0"/>
              </a:rPr>
              <a:t>Data Collection: The system utilizes a dataset comprising MRI (Magnetic Resonance Imaging) scans of patients with known brain </a:t>
            </a:r>
            <a:r>
              <a:rPr lang="en-IN" sz="1600" kern="100" dirty="0" err="1">
                <a:solidFill>
                  <a:srgbClr val="000000"/>
                </a:solidFill>
                <a:effectLst/>
                <a:latin typeface="Times New Roman" panose="02020603050405020304" pitchFamily="18" charset="0"/>
                <a:ea typeface="Times New Roman" panose="02020603050405020304" pitchFamily="18" charset="0"/>
              </a:rPr>
              <a:t>tumor</a:t>
            </a:r>
            <a:r>
              <a:rPr lang="en-IN" sz="1600" kern="100" dirty="0">
                <a:solidFill>
                  <a:srgbClr val="000000"/>
                </a:solidFill>
                <a:effectLst/>
                <a:latin typeface="Times New Roman" panose="02020603050405020304" pitchFamily="18" charset="0"/>
                <a:ea typeface="Times New Roman" panose="02020603050405020304" pitchFamily="18" charset="0"/>
              </a:rPr>
              <a:t> diagnoses. These scans provide detailed images of the brain's structure, allowing for accurate analysis.</a:t>
            </a:r>
          </a:p>
          <a:p>
            <a:pPr marL="6350" indent="-6350" algn="just">
              <a:lnSpc>
                <a:spcPct val="150000"/>
              </a:lnSpc>
              <a:spcAft>
                <a:spcPts val="120"/>
              </a:spcAft>
            </a:pPr>
            <a:r>
              <a:rPr lang="en-IN" sz="1600" kern="100" dirty="0">
                <a:solidFill>
                  <a:srgbClr val="000000"/>
                </a:solidFill>
                <a:effectLst/>
                <a:latin typeface="Times New Roman" panose="02020603050405020304" pitchFamily="18" charset="0"/>
                <a:ea typeface="Times New Roman" panose="02020603050405020304" pitchFamily="18" charset="0"/>
              </a:rPr>
              <a:t>Preprocessing: Before feeding the MRI images into the deep learning model, preprocessing techniques are applied to enhance the quality and usability of the data. This may involve standardization, noise reduction, and image normalization to ensure consistency across different scans.</a:t>
            </a:r>
          </a:p>
          <a:p>
            <a:pPr marL="6350" indent="-6350" algn="just">
              <a:lnSpc>
                <a:spcPct val="150000"/>
              </a:lnSpc>
              <a:spcAft>
                <a:spcPts val="120"/>
              </a:spcAft>
            </a:pPr>
            <a:r>
              <a:rPr lang="en-IN" sz="1600" kern="100" dirty="0">
                <a:solidFill>
                  <a:srgbClr val="000000"/>
                </a:solidFill>
                <a:effectLst/>
                <a:latin typeface="Times New Roman" panose="02020603050405020304" pitchFamily="18" charset="0"/>
                <a:ea typeface="Times New Roman" panose="02020603050405020304" pitchFamily="18" charset="0"/>
              </a:rPr>
              <a:t>Convolutional Neural Networks (CNNs): CNNs are the backbone of the deep learning model used in this system. CNNs are a type of artificial neural network designed specifically for image processing tasks. They consist of multiple layers of learnable filters, which automatically extract features from the input images.</a:t>
            </a:r>
          </a:p>
          <a:p>
            <a:pPr marL="6350" indent="-6350" algn="just">
              <a:lnSpc>
                <a:spcPct val="150000"/>
              </a:lnSpc>
              <a:spcAft>
                <a:spcPts val="120"/>
              </a:spcAft>
            </a:pPr>
            <a:r>
              <a:rPr lang="en-IN" sz="1600" kern="100" dirty="0">
                <a:solidFill>
                  <a:srgbClr val="000000"/>
                </a:solidFill>
                <a:effectLst/>
                <a:latin typeface="Times New Roman" panose="02020603050405020304" pitchFamily="18" charset="0"/>
                <a:ea typeface="Times New Roman" panose="02020603050405020304" pitchFamily="18" charset="0"/>
              </a:rPr>
              <a:t>Training Phase: The CNN model is trained using a portion of the dataset, where the input consists of MRI images and the corresponding labels indicating the presence or absence of brain </a:t>
            </a:r>
            <a:r>
              <a:rPr lang="en-IN" sz="1600" kern="100" dirty="0" err="1">
                <a:solidFill>
                  <a:srgbClr val="000000"/>
                </a:solidFill>
                <a:effectLst/>
                <a:latin typeface="Times New Roman" panose="02020603050405020304" pitchFamily="18" charset="0"/>
                <a:ea typeface="Times New Roman" panose="02020603050405020304" pitchFamily="18" charset="0"/>
              </a:rPr>
              <a:t>tumors</a:t>
            </a:r>
            <a:r>
              <a:rPr lang="en-IN" sz="1600" kern="100" dirty="0">
                <a:solidFill>
                  <a:srgbClr val="000000"/>
                </a:solidFill>
                <a:effectLst/>
                <a:latin typeface="Times New Roman" panose="02020603050405020304" pitchFamily="18" charset="0"/>
                <a:ea typeface="Times New Roman" panose="02020603050405020304" pitchFamily="18" charset="0"/>
              </a:rPr>
              <a:t>. During training, the model learns to recognize patterns and features indicative of </a:t>
            </a:r>
            <a:r>
              <a:rPr lang="en-IN" sz="1600" kern="100" dirty="0" err="1">
                <a:solidFill>
                  <a:srgbClr val="000000"/>
                </a:solidFill>
                <a:effectLst/>
                <a:latin typeface="Times New Roman" panose="02020603050405020304" pitchFamily="18" charset="0"/>
                <a:ea typeface="Times New Roman" panose="02020603050405020304" pitchFamily="18" charset="0"/>
              </a:rPr>
              <a:t>tumor</a:t>
            </a:r>
            <a:r>
              <a:rPr lang="en-IN" sz="1600" kern="100" dirty="0">
                <a:solidFill>
                  <a:srgbClr val="000000"/>
                </a:solidFill>
                <a:effectLst/>
                <a:latin typeface="Times New Roman" panose="02020603050405020304" pitchFamily="18" charset="0"/>
                <a:ea typeface="Times New Roman" panose="02020603050405020304" pitchFamily="18" charset="0"/>
              </a:rPr>
              <a:t> presence.</a:t>
            </a:r>
          </a:p>
        </p:txBody>
      </p:sp>
    </p:spTree>
    <p:extLst>
      <p:ext uri="{BB962C8B-B14F-4D97-AF65-F5344CB8AC3E}">
        <p14:creationId xmlns:p14="http://schemas.microsoft.com/office/powerpoint/2010/main" val="352604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1"/>
            <a:ext cx="10515600" cy="779318"/>
          </a:xfrm>
        </p:spPr>
        <p:txBody>
          <a:bodyPr>
            <a:normAutofit fontScale="90000"/>
          </a:bodyPr>
          <a:lstStyle/>
          <a:p>
            <a:pPr marL="114300" lvl="0" algn="just" rtl="0">
              <a:lnSpc>
                <a:spcPct val="115000"/>
              </a:lnSpc>
              <a:spcBef>
                <a:spcPts val="0"/>
              </a:spcBef>
              <a:spcAft>
                <a:spcPts val="0"/>
              </a:spcAft>
              <a:buSzPts val="1800"/>
            </a:pPr>
            <a:r>
              <a:rPr lang="en-US" b="1" dirty="0">
                <a:solidFill>
                  <a:schemeClr val="accent6">
                    <a:lumMod val="50000"/>
                  </a:schemeClr>
                </a:solidFill>
              </a:rPr>
              <a:t>Existing system</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1396142C-38D7-EBF1-F525-58B4A5C86FF5}"/>
              </a:ext>
            </a:extLst>
          </p:cNvPr>
          <p:cNvSpPr txBox="1"/>
          <p:nvPr/>
        </p:nvSpPr>
        <p:spPr>
          <a:xfrm>
            <a:off x="1138517" y="1473275"/>
            <a:ext cx="9816353" cy="2138214"/>
          </a:xfrm>
          <a:prstGeom prst="rect">
            <a:avLst/>
          </a:prstGeom>
          <a:noFill/>
        </p:spPr>
        <p:txBody>
          <a:bodyPr wrap="square">
            <a:spAutoFit/>
          </a:bodyPr>
          <a:lstStyle/>
          <a:p>
            <a:pPr marL="6350" indent="-6350" algn="just">
              <a:lnSpc>
                <a:spcPct val="150000"/>
              </a:lnSpc>
              <a:spcAft>
                <a:spcPts val="120"/>
              </a:spcAft>
            </a:pPr>
            <a:r>
              <a:rPr lang="en-IN" sz="1800" b="1" kern="100" dirty="0">
                <a:solidFill>
                  <a:srgbClr val="000000"/>
                </a:solidFill>
                <a:effectLst/>
                <a:latin typeface="Times New Roman" panose="02020603050405020304" pitchFamily="18" charset="0"/>
                <a:ea typeface="Times New Roman" panose="02020603050405020304" pitchFamily="18" charset="0"/>
              </a:rPr>
              <a:t>Disadvantages of existing system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used different algorithm to predict the disease, but accuracy is low comparison of our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Complexity is high.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Training and Testing the model is used same algorithm, but we provide different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51850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2606</Words>
  <Application>Microsoft Office PowerPoint</Application>
  <PresentationFormat>Widescreen</PresentationFormat>
  <Paragraphs>183</Paragraphs>
  <Slides>26</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Wingdings</vt:lpstr>
      <vt:lpstr>Times New Roman</vt:lpstr>
      <vt:lpstr>Cambria Math</vt:lpstr>
      <vt:lpstr>Symbol</vt:lpstr>
      <vt:lpstr>Source Sans Pro</vt:lpstr>
      <vt:lpstr>Arial</vt:lpstr>
      <vt:lpstr>Calibri</vt:lpstr>
      <vt:lpstr>Comfortaa SemiBold</vt:lpstr>
      <vt:lpstr>Office Theme</vt:lpstr>
      <vt:lpstr>PowerPoint Presentation</vt:lpstr>
      <vt:lpstr>Outline</vt:lpstr>
      <vt:lpstr>Abstract</vt:lpstr>
      <vt:lpstr>Objective and Scope of the Project</vt:lpstr>
      <vt:lpstr>Introduction</vt:lpstr>
      <vt:lpstr>Literature Review</vt:lpstr>
      <vt:lpstr>Literature Review</vt:lpstr>
      <vt:lpstr>Existing System</vt:lpstr>
      <vt:lpstr>Existing system</vt:lpstr>
      <vt:lpstr>Proposed System </vt:lpstr>
      <vt:lpstr>Block Diagram</vt:lpstr>
      <vt:lpstr>Flow Chart</vt:lpstr>
      <vt:lpstr>Software and Hardware Requirements</vt:lpstr>
      <vt:lpstr>Methodology</vt:lpstr>
      <vt:lpstr>Methodology</vt:lpstr>
      <vt:lpstr>Methodology</vt:lpstr>
      <vt:lpstr>Result</vt:lpstr>
      <vt:lpstr>Graphical Model</vt:lpstr>
      <vt:lpstr>Graphical Model</vt:lpstr>
      <vt:lpstr>Output Images</vt:lpstr>
      <vt:lpstr>Output Images</vt:lpstr>
      <vt:lpstr>Conclusion </vt:lpstr>
      <vt:lpstr>Futurework </vt:lpstr>
      <vt:lpstr>Futurework </vt:lpstr>
      <vt:lpstr>Referances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International Conference on Computer Power and Communication (ICCPC 2022)</dc:title>
  <dc:creator>Admin</dc:creator>
  <cp:lastModifiedBy>Gayathri Velu</cp:lastModifiedBy>
  <cp:revision>34</cp:revision>
  <dcterms:created xsi:type="dcterms:W3CDTF">2021-06-10T05:32:34Z</dcterms:created>
  <dcterms:modified xsi:type="dcterms:W3CDTF">2024-05-09T18:05:54Z</dcterms:modified>
</cp:coreProperties>
</file>