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8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 autoAdjust="0"/>
    <p:restoredTop sz="94660"/>
  </p:normalViewPr>
  <p:slideViewPr>
    <p:cSldViewPr snapToGrid="0">
      <p:cViewPr>
        <p:scale>
          <a:sx n="100" d="100"/>
          <a:sy n="100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32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3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9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0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4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0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14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67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1E45834-53BD-4C8F-B791-CD5378F4150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6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127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1836C-EE30-743D-D6DC-3757496DD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CORE TRANSACTION 3 DIAGRAMS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6C585-8F4E-A4AB-177E-E1645E0D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91" r="40888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37B1AA5-96AF-2184-AF02-4A9212222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9077" y="2795311"/>
            <a:ext cx="6368142" cy="2694853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Mondido, Mark (Booking)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Caburian, James Ivan (Reservation)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Maghilom, Jericho (Customer/Guest Management)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Memoita, Kobe (Facility)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Escuyos, Kenneth (Customer Relationship </a:t>
            </a:r>
          </a:p>
        </p:txBody>
      </p:sp>
    </p:spTree>
    <p:extLst>
      <p:ext uri="{BB962C8B-B14F-4D97-AF65-F5344CB8AC3E}">
        <p14:creationId xmlns:p14="http://schemas.microsoft.com/office/powerpoint/2010/main" val="4251272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1B6DB-AF5B-7DD9-3F2E-BC96F6F39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3459683-EEC1-51ED-A4EC-35B26B1F2C0E}"/>
              </a:ext>
            </a:extLst>
          </p:cNvPr>
          <p:cNvSpPr txBox="1"/>
          <p:nvPr/>
        </p:nvSpPr>
        <p:spPr>
          <a:xfrm>
            <a:off x="3991069" y="253235"/>
            <a:ext cx="420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RESERVATION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C27A3BC-2723-B173-0C35-9FCCEF02D944}"/>
              </a:ext>
            </a:extLst>
          </p:cNvPr>
          <p:cNvSpPr txBox="1">
            <a:spLocks/>
          </p:cNvSpPr>
          <p:nvPr/>
        </p:nvSpPr>
        <p:spPr>
          <a:xfrm>
            <a:off x="0" y="1336654"/>
            <a:ext cx="12191999" cy="408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0" dirty="0"/>
              <a:t>                  	        AS IS                                           	     TO BE </a:t>
            </a:r>
          </a:p>
        </p:txBody>
      </p:sp>
      <p:pic>
        <p:nvPicPr>
          <p:cNvPr id="5" name="Picture 4" descr="A diagram of a company">
            <a:extLst>
              <a:ext uri="{FF2B5EF4-FFF2-40B4-BE49-F238E27FC236}">
                <a16:creationId xmlns:a16="http://schemas.microsoft.com/office/drawing/2014/main" id="{AA6E5122-4264-4B61-7D6C-787B4C14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4" t="5573" r="3528" b="10458"/>
          <a:stretch/>
        </p:blipFill>
        <p:spPr>
          <a:xfrm>
            <a:off x="104774" y="2222314"/>
            <a:ext cx="5991225" cy="4029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3605C5-1BE5-F152-ADD7-A4A321493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22314"/>
            <a:ext cx="5595481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48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ECE63-7A4C-FABC-494C-3CCC07BFD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C500FAD-3633-4BE2-BF6E-086B500404D5}"/>
              </a:ext>
            </a:extLst>
          </p:cNvPr>
          <p:cNvSpPr txBox="1"/>
          <p:nvPr/>
        </p:nvSpPr>
        <p:spPr>
          <a:xfrm>
            <a:off x="0" y="253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FACILITY MANAGEMENT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5A6ED3-F97A-65D8-EE91-999C8D0E5BEC}"/>
              </a:ext>
            </a:extLst>
          </p:cNvPr>
          <p:cNvSpPr txBox="1">
            <a:spLocks/>
          </p:cNvSpPr>
          <p:nvPr/>
        </p:nvSpPr>
        <p:spPr>
          <a:xfrm>
            <a:off x="0" y="1336654"/>
            <a:ext cx="12191999" cy="408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0" dirty="0"/>
              <a:t> 	                         AS IS                             	                    TO BE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CA716C-AEF7-9F43-847D-3650C2B89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55613"/>
            <a:ext cx="5867400" cy="4153851"/>
          </a:xfrm>
          <a:prstGeom prst="rect">
            <a:avLst/>
          </a:prstGeom>
        </p:spPr>
      </p:pic>
      <p:pic>
        <p:nvPicPr>
          <p:cNvPr id="6" name="Picture 5" descr="A diagram of a facility data flow">
            <a:extLst>
              <a:ext uri="{FF2B5EF4-FFF2-40B4-BE49-F238E27FC236}">
                <a16:creationId xmlns:a16="http://schemas.microsoft.com/office/drawing/2014/main" id="{EDA9BD97-D953-DFB5-210B-5B7EF7A6F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55613"/>
            <a:ext cx="5867400" cy="415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90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D5746-D5BF-227B-B616-00D4DC7BC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1D0E6D3-4A98-877B-1C31-40534A73A2FA}"/>
              </a:ext>
            </a:extLst>
          </p:cNvPr>
          <p:cNvSpPr txBox="1"/>
          <p:nvPr/>
        </p:nvSpPr>
        <p:spPr>
          <a:xfrm>
            <a:off x="0" y="253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CUSTOMER/GUEST MANAGEMENT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DCA79D6-09E5-67EC-F78F-A1B07EB1E514}"/>
              </a:ext>
            </a:extLst>
          </p:cNvPr>
          <p:cNvSpPr txBox="1">
            <a:spLocks/>
          </p:cNvSpPr>
          <p:nvPr/>
        </p:nvSpPr>
        <p:spPr>
          <a:xfrm>
            <a:off x="0" y="1336654"/>
            <a:ext cx="12191999" cy="408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0" dirty="0"/>
              <a:t>                                 AS IS                                                               TO BE </a:t>
            </a:r>
          </a:p>
        </p:txBody>
      </p:sp>
      <p:pic>
        <p:nvPicPr>
          <p:cNvPr id="17" name="Picture 16" descr="A diagram of a flowchart&#10;&#10;AI-generated content may be incorrect.">
            <a:extLst>
              <a:ext uri="{FF2B5EF4-FFF2-40B4-BE49-F238E27FC236}">
                <a16:creationId xmlns:a16="http://schemas.microsoft.com/office/drawing/2014/main" id="{B01EBDD6-8A81-525B-6ED6-C6B9F3FEF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" t="11067" r="9304" b="8451"/>
          <a:stretch/>
        </p:blipFill>
        <p:spPr>
          <a:xfrm>
            <a:off x="274723" y="2450914"/>
            <a:ext cx="5821277" cy="3851089"/>
          </a:xfrm>
          <a:prstGeom prst="rect">
            <a:avLst/>
          </a:prstGeom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38AF17-8F66-B535-3521-FF7F59AA6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1"/>
          <a:stretch/>
        </p:blipFill>
        <p:spPr>
          <a:xfrm>
            <a:off x="6143625" y="2450914"/>
            <a:ext cx="5821277" cy="385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63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5B079-9683-D7E0-0578-6175676CC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5AE2CA-DD59-87E5-DF42-E366D2B9BDDB}"/>
              </a:ext>
            </a:extLst>
          </p:cNvPr>
          <p:cNvSpPr txBox="1"/>
          <p:nvPr/>
        </p:nvSpPr>
        <p:spPr>
          <a:xfrm>
            <a:off x="0" y="253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 RELATIONSHIP MANAGEMENT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F4E093-33E9-0F2C-784F-BF78C73AF64A}"/>
              </a:ext>
            </a:extLst>
          </p:cNvPr>
          <p:cNvSpPr txBox="1">
            <a:spLocks/>
          </p:cNvSpPr>
          <p:nvPr/>
        </p:nvSpPr>
        <p:spPr>
          <a:xfrm>
            <a:off x="0" y="1336654"/>
            <a:ext cx="12191999" cy="408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0" dirty="0"/>
              <a:t>                                AS IS                                                          TO BE </a:t>
            </a:r>
          </a:p>
        </p:txBody>
      </p:sp>
      <p:pic>
        <p:nvPicPr>
          <p:cNvPr id="3" name="Picture 2" descr="A diagram of a guest management system&#10;&#10;AI-generated content may be incorrect.">
            <a:extLst>
              <a:ext uri="{FF2B5EF4-FFF2-40B4-BE49-F238E27FC236}">
                <a16:creationId xmlns:a16="http://schemas.microsoft.com/office/drawing/2014/main" id="{429F664A-D6E2-ABA8-DEB7-963E3811A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22"/>
          <a:stretch/>
        </p:blipFill>
        <p:spPr>
          <a:xfrm>
            <a:off x="6096001" y="1981014"/>
            <a:ext cx="5934075" cy="4153851"/>
          </a:xfrm>
          <a:prstGeom prst="rect">
            <a:avLst/>
          </a:prstGeom>
        </p:spPr>
      </p:pic>
      <p:pic>
        <p:nvPicPr>
          <p:cNvPr id="5" name="Picture 4" descr="A diagram of a customer">
            <a:extLst>
              <a:ext uri="{FF2B5EF4-FFF2-40B4-BE49-F238E27FC236}">
                <a16:creationId xmlns:a16="http://schemas.microsoft.com/office/drawing/2014/main" id="{8E69009A-C7FB-C006-150B-CE42DC9DF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" y="1981014"/>
            <a:ext cx="5934075" cy="415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2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6578-CD93-4FFB-9EA8-C67EF22A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318720"/>
            <a:ext cx="9922764" cy="776655"/>
          </a:xfrm>
        </p:spPr>
        <p:txBody>
          <a:bodyPr/>
          <a:lstStyle/>
          <a:p>
            <a:pPr algn="ctr"/>
            <a:r>
              <a:rPr lang="en-US" dirty="0"/>
              <a:t>DATAFLOW DIAGRAM LEVEL 2</a:t>
            </a:r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420A2210-E124-AE12-C8CA-F863E905C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87" y="1343394"/>
            <a:ext cx="10361826" cy="477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30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7DD00-9F70-A7E1-44DD-39E6F85D6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F197-3480-AA3B-306E-128405CB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2973997"/>
            <a:ext cx="9922764" cy="9100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USE CASE </a:t>
            </a:r>
          </a:p>
        </p:txBody>
      </p:sp>
    </p:spTree>
    <p:extLst>
      <p:ext uri="{BB962C8B-B14F-4D97-AF65-F5344CB8AC3E}">
        <p14:creationId xmlns:p14="http://schemas.microsoft.com/office/powerpoint/2010/main" val="167929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1BD27-19BF-61A3-513E-CB1EF90D2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B7FEF70-CDE4-E860-6335-029440B27BA7}"/>
              </a:ext>
            </a:extLst>
          </p:cNvPr>
          <p:cNvSpPr txBox="1"/>
          <p:nvPr/>
        </p:nvSpPr>
        <p:spPr>
          <a:xfrm>
            <a:off x="0" y="253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BOOKING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27FCFDC-C523-E7FA-CB48-C34DBF1557D6}"/>
              </a:ext>
            </a:extLst>
          </p:cNvPr>
          <p:cNvSpPr txBox="1">
            <a:spLocks/>
          </p:cNvSpPr>
          <p:nvPr/>
        </p:nvSpPr>
        <p:spPr>
          <a:xfrm>
            <a:off x="1" y="1331984"/>
            <a:ext cx="12191999" cy="408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0" dirty="0"/>
              <a:t>                                    AS IS                                                          TO BE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5B2F5-F2DF-0EC8-92E5-7E2E52E2F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45" y="1984374"/>
            <a:ext cx="4494905" cy="4308495"/>
          </a:xfrm>
          <a:prstGeom prst="rect">
            <a:avLst/>
          </a:prstGeom>
        </p:spPr>
      </p:pic>
      <p:pic>
        <p:nvPicPr>
          <p:cNvPr id="7" name="Picture 6" descr="A diagram of a service&#10;&#10;AI-generated content may be incorrect.">
            <a:extLst>
              <a:ext uri="{FF2B5EF4-FFF2-40B4-BE49-F238E27FC236}">
                <a16:creationId xmlns:a16="http://schemas.microsoft.com/office/drawing/2014/main" id="{76D6CFD2-4822-4A5D-8099-C748F6FF9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69" t="21898" r="13369" b="15278"/>
          <a:stretch/>
        </p:blipFill>
        <p:spPr>
          <a:xfrm>
            <a:off x="6426199" y="1984375"/>
            <a:ext cx="4914900" cy="430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79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D0517-C2DF-EE64-6071-5A9193947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D2C58E7-230A-0B6B-320B-1FD25C9DF7F2}"/>
              </a:ext>
            </a:extLst>
          </p:cNvPr>
          <p:cNvSpPr txBox="1"/>
          <p:nvPr/>
        </p:nvSpPr>
        <p:spPr>
          <a:xfrm>
            <a:off x="0" y="253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RESERVATION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08920B4-C7F7-2255-6632-6C0A4E8466CE}"/>
              </a:ext>
            </a:extLst>
          </p:cNvPr>
          <p:cNvSpPr txBox="1">
            <a:spLocks/>
          </p:cNvSpPr>
          <p:nvPr/>
        </p:nvSpPr>
        <p:spPr>
          <a:xfrm>
            <a:off x="0" y="1336654"/>
            <a:ext cx="12191999" cy="408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0" dirty="0"/>
              <a:t>                                  AS IS                                                              TO BE </a:t>
            </a:r>
          </a:p>
        </p:txBody>
      </p:sp>
      <p:pic>
        <p:nvPicPr>
          <p:cNvPr id="4" name="Picture 3" descr="A diagram of a person's structure&#10;&#10;AI-generated content may be incorrect.">
            <a:extLst>
              <a:ext uri="{FF2B5EF4-FFF2-40B4-BE49-F238E27FC236}">
                <a16:creationId xmlns:a16="http://schemas.microsoft.com/office/drawing/2014/main" id="{33BF93A9-F05B-8CEE-E5B3-E587B8F4C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88"/>
          <a:stretch/>
        </p:blipFill>
        <p:spPr>
          <a:xfrm>
            <a:off x="709670" y="2085455"/>
            <a:ext cx="4772206" cy="4076700"/>
          </a:xfrm>
          <a:prstGeom prst="rect">
            <a:avLst/>
          </a:prstGeom>
        </p:spPr>
      </p:pic>
      <p:pic>
        <p:nvPicPr>
          <p:cNvPr id="7" name="Picture 6" descr="A diagram of a service&#10;&#10;AI-generated content may be incorrect.">
            <a:extLst>
              <a:ext uri="{FF2B5EF4-FFF2-40B4-BE49-F238E27FC236}">
                <a16:creationId xmlns:a16="http://schemas.microsoft.com/office/drawing/2014/main" id="{199CC216-BFB4-8B80-46AE-31C1C37358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3"/>
          <a:stretch/>
        </p:blipFill>
        <p:spPr>
          <a:xfrm>
            <a:off x="6710125" y="2006414"/>
            <a:ext cx="4519850" cy="415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25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4752E-0864-CF01-C1DB-CA4BF1005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BF59F85-0AA5-D8C0-BBF2-AE2C8E637509}"/>
              </a:ext>
            </a:extLst>
          </p:cNvPr>
          <p:cNvSpPr txBox="1"/>
          <p:nvPr/>
        </p:nvSpPr>
        <p:spPr>
          <a:xfrm>
            <a:off x="0" y="253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FACILITY MANAGEMENT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C29C21E-DEF4-BD32-C95F-5749B1EE7DD4}"/>
              </a:ext>
            </a:extLst>
          </p:cNvPr>
          <p:cNvSpPr txBox="1">
            <a:spLocks/>
          </p:cNvSpPr>
          <p:nvPr/>
        </p:nvSpPr>
        <p:spPr>
          <a:xfrm>
            <a:off x="0" y="1336654"/>
            <a:ext cx="12191999" cy="408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0" dirty="0"/>
              <a:t>                                   AS IS                                                            TO BE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8AB5E-3656-E46F-5B8F-F70488CE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082613"/>
            <a:ext cx="5762625" cy="4153852"/>
          </a:xfrm>
          <a:prstGeom prst="rect">
            <a:avLst/>
          </a:prstGeom>
        </p:spPr>
      </p:pic>
      <p:pic>
        <p:nvPicPr>
          <p:cNvPr id="7" name="Picture 6" descr="A diagram of a person's workflow&#10;&#10;AI-generated content may be incorrect.">
            <a:extLst>
              <a:ext uri="{FF2B5EF4-FFF2-40B4-BE49-F238E27FC236}">
                <a16:creationId xmlns:a16="http://schemas.microsoft.com/office/drawing/2014/main" id="{2F91DCA0-EA84-E541-53FF-ED5AED56B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82614"/>
            <a:ext cx="5762625" cy="415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84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7D064-37CC-0C9C-7986-8603DEF42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B42276F-754F-6221-97FF-2F8E6D657F5F}"/>
              </a:ext>
            </a:extLst>
          </p:cNvPr>
          <p:cNvSpPr txBox="1"/>
          <p:nvPr/>
        </p:nvSpPr>
        <p:spPr>
          <a:xfrm>
            <a:off x="0" y="253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CUSTOMER/GUEST MANAGEMENT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BD1D821-833A-677C-4D58-4AD4C9474799}"/>
              </a:ext>
            </a:extLst>
          </p:cNvPr>
          <p:cNvSpPr txBox="1">
            <a:spLocks/>
          </p:cNvSpPr>
          <p:nvPr/>
        </p:nvSpPr>
        <p:spPr>
          <a:xfrm>
            <a:off x="0" y="1501754"/>
            <a:ext cx="12191999" cy="408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0" dirty="0"/>
              <a:t>                          AS IS                                                 TO BE 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97224EEE-D64E-3AEA-4B9A-2A505153F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14" y="2390775"/>
            <a:ext cx="5741685" cy="3810000"/>
          </a:xfrm>
          <a:prstGeom prst="rect">
            <a:avLst/>
          </a:prstGeom>
        </p:spPr>
      </p:pic>
      <p:pic>
        <p:nvPicPr>
          <p:cNvPr id="7" name="Picture 6" descr="A screenshot of a diagram&#10;&#10;AI-generated content may be incorrect.">
            <a:extLst>
              <a:ext uri="{FF2B5EF4-FFF2-40B4-BE49-F238E27FC236}">
                <a16:creationId xmlns:a16="http://schemas.microsoft.com/office/drawing/2014/main" id="{8631808C-254B-2C9F-CD47-C2AE348F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90775"/>
            <a:ext cx="5741684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2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ABEA-ABB2-F0E0-304B-7DD70B4E6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2781886"/>
            <a:ext cx="9922764" cy="129422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BUSINESS PROCESS</a:t>
            </a:r>
            <a:br>
              <a:rPr lang="en-US" dirty="0"/>
            </a:br>
            <a:r>
              <a:rPr lang="en-US" dirty="0"/>
              <a:t>MODEL AND NOTATION</a:t>
            </a:r>
          </a:p>
        </p:txBody>
      </p:sp>
    </p:spTree>
    <p:extLst>
      <p:ext uri="{BB962C8B-B14F-4D97-AF65-F5344CB8AC3E}">
        <p14:creationId xmlns:p14="http://schemas.microsoft.com/office/powerpoint/2010/main" val="327752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7D616-093F-0CBE-69DF-9F6B1DBB7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C70C78F-E6DB-4CB4-63B9-55555A34EE87}"/>
              </a:ext>
            </a:extLst>
          </p:cNvPr>
          <p:cNvSpPr txBox="1"/>
          <p:nvPr/>
        </p:nvSpPr>
        <p:spPr>
          <a:xfrm>
            <a:off x="0" y="253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 RELATIONSHIP MANAGEMENT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EB7CCFF-92BE-B104-8B36-42767080093C}"/>
              </a:ext>
            </a:extLst>
          </p:cNvPr>
          <p:cNvSpPr txBox="1">
            <a:spLocks/>
          </p:cNvSpPr>
          <p:nvPr/>
        </p:nvSpPr>
        <p:spPr>
          <a:xfrm>
            <a:off x="0" y="1501754"/>
            <a:ext cx="12191999" cy="408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0" dirty="0"/>
              <a:t>                          AS IS                                                 TO BE </a:t>
            </a:r>
          </a:p>
        </p:txBody>
      </p:sp>
      <p:pic>
        <p:nvPicPr>
          <p:cNvPr id="4" name="Picture 3" descr="A diagram of a customer relationship management&#10;&#10;AI-generated content may be incorrect.">
            <a:extLst>
              <a:ext uri="{FF2B5EF4-FFF2-40B4-BE49-F238E27FC236}">
                <a16:creationId xmlns:a16="http://schemas.microsoft.com/office/drawing/2014/main" id="{343B08DE-BD73-311E-3A94-A7DBADC66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2" y="2060271"/>
            <a:ext cx="4342375" cy="417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81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A2453-89AD-A7AF-5C6A-9BEC742F2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4C55-2438-F878-559A-E13068BF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2973997"/>
            <a:ext cx="9922764" cy="910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BUSINESS PROCESS ARCHITECTURE</a:t>
            </a:r>
            <a:br>
              <a:rPr lang="en-US" dirty="0"/>
            </a:br>
            <a:r>
              <a:rPr lang="en-US" dirty="0"/>
              <a:t>LEVEL 3</a:t>
            </a:r>
          </a:p>
        </p:txBody>
      </p:sp>
    </p:spTree>
    <p:extLst>
      <p:ext uri="{BB962C8B-B14F-4D97-AF65-F5344CB8AC3E}">
        <p14:creationId xmlns:p14="http://schemas.microsoft.com/office/powerpoint/2010/main" val="99327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49EC8-A83D-B9D3-E626-4738B40C2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09E6D9F-2D20-E14E-CCAF-F89CF9053148}"/>
              </a:ext>
            </a:extLst>
          </p:cNvPr>
          <p:cNvSpPr txBox="1"/>
          <p:nvPr/>
        </p:nvSpPr>
        <p:spPr>
          <a:xfrm>
            <a:off x="0" y="253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BOOKING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4C4505-9E5E-23DC-8CA6-667D0F04C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1130941"/>
            <a:ext cx="8001000" cy="486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003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BE4DF-69D1-B49F-9A8B-9EFF858E7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150E8B-9287-FA67-95F6-43A8EFB11CA5}"/>
              </a:ext>
            </a:extLst>
          </p:cNvPr>
          <p:cNvSpPr txBox="1"/>
          <p:nvPr/>
        </p:nvSpPr>
        <p:spPr>
          <a:xfrm>
            <a:off x="0" y="253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RESERVATION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BD4B8F-DA8A-E169-8947-32BB06E7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534" y="1778000"/>
            <a:ext cx="5258932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97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1E6F3-0810-309C-3F54-03BD40D05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4D729-EC12-D6CE-2DA6-8067B9DB7E50}"/>
              </a:ext>
            </a:extLst>
          </p:cNvPr>
          <p:cNvSpPr txBox="1"/>
          <p:nvPr/>
        </p:nvSpPr>
        <p:spPr>
          <a:xfrm>
            <a:off x="0" y="253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FACILITY MANAGEMENT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2E3D9-B780-8726-58A1-4F3B34292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347" y="1879599"/>
            <a:ext cx="2677303" cy="424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318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845F8-4387-2B02-35C8-33DE8BCC4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D9887A6-7B85-BA6C-6CEA-42A1E33832AB}"/>
              </a:ext>
            </a:extLst>
          </p:cNvPr>
          <p:cNvSpPr txBox="1"/>
          <p:nvPr/>
        </p:nvSpPr>
        <p:spPr>
          <a:xfrm>
            <a:off x="0" y="253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CUSTOMER/GUEST MANAGEMENT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3FE247-1342-7BDB-BB3B-BB394F703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1"/>
          <a:stretch/>
        </p:blipFill>
        <p:spPr>
          <a:xfrm>
            <a:off x="2176462" y="1600200"/>
            <a:ext cx="7839075" cy="42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78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F079E-66EB-763C-5FA8-51FBE9CA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D63ED8-8446-8A41-EDE0-80B1F5234469}"/>
              </a:ext>
            </a:extLst>
          </p:cNvPr>
          <p:cNvSpPr txBox="1"/>
          <p:nvPr/>
        </p:nvSpPr>
        <p:spPr>
          <a:xfrm>
            <a:off x="0" y="253235"/>
            <a:ext cx="121919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 RELATIONSHIP MANAGEMENT</a:t>
            </a:r>
          </a:p>
        </p:txBody>
      </p:sp>
    </p:spTree>
    <p:extLst>
      <p:ext uri="{BB962C8B-B14F-4D97-AF65-F5344CB8AC3E}">
        <p14:creationId xmlns:p14="http://schemas.microsoft.com/office/powerpoint/2010/main" val="6642782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55E56-2488-7503-C604-289E2E8E1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3F4B-D6AA-0FAF-B3F1-174FEDF3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2518995"/>
            <a:ext cx="9922764" cy="91000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ENTITY RELATIONSHIP DIAGRAM</a:t>
            </a:r>
            <a:br>
              <a:rPr lang="en-US" dirty="0"/>
            </a:br>
            <a:r>
              <a:rPr lang="en-US" dirty="0"/>
              <a:t>CORE TRANSACTION 3</a:t>
            </a:r>
          </a:p>
        </p:txBody>
      </p:sp>
    </p:spTree>
    <p:extLst>
      <p:ext uri="{BB962C8B-B14F-4D97-AF65-F5344CB8AC3E}">
        <p14:creationId xmlns:p14="http://schemas.microsoft.com/office/powerpoint/2010/main" val="223431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screen">
            <a:extLst>
              <a:ext uri="{FF2B5EF4-FFF2-40B4-BE49-F238E27FC236}">
                <a16:creationId xmlns:a16="http://schemas.microsoft.com/office/drawing/2014/main" id="{126C273D-1389-417D-C5DD-49FB8337A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19100"/>
            <a:ext cx="112903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8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7A23C-139B-F055-BA67-AF66E6ED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36654"/>
            <a:ext cx="12191999" cy="408527"/>
          </a:xfrm>
        </p:spPr>
        <p:txBody>
          <a:bodyPr>
            <a:noAutofit/>
          </a:bodyPr>
          <a:lstStyle/>
          <a:p>
            <a:pPr algn="just"/>
            <a:r>
              <a:rPr lang="en-US" sz="2800" b="0" dirty="0"/>
              <a:t>                      	          AS IS                                                                   TO BE </a:t>
            </a:r>
          </a:p>
        </p:txBody>
      </p:sp>
      <p:pic>
        <p:nvPicPr>
          <p:cNvPr id="13" name="Picture 12" descr="A diagram of a company&#10;&#10;AI-generated content may be incorrect.">
            <a:extLst>
              <a:ext uri="{FF2B5EF4-FFF2-40B4-BE49-F238E27FC236}">
                <a16:creationId xmlns:a16="http://schemas.microsoft.com/office/drawing/2014/main" id="{C6F6AFEE-4FE5-1A65-999D-A39F032CE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" y="2088654"/>
            <a:ext cx="5929737" cy="3956854"/>
          </a:xfrm>
          <a:prstGeom prst="rect">
            <a:avLst/>
          </a:prstGeom>
        </p:spPr>
      </p:pic>
      <p:pic>
        <p:nvPicPr>
          <p:cNvPr id="15" name="Picture 14" descr="A diagram of a company&#10;&#10;AI-generated content may be incorrect.">
            <a:extLst>
              <a:ext uri="{FF2B5EF4-FFF2-40B4-BE49-F238E27FC236}">
                <a16:creationId xmlns:a16="http://schemas.microsoft.com/office/drawing/2014/main" id="{6832FAE4-BB6C-D1B5-8AF7-2FDA68DEDA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255" y="2088654"/>
            <a:ext cx="6224702" cy="39568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5ECF56-E6C5-0999-611E-4AC5E91D5C60}"/>
              </a:ext>
            </a:extLst>
          </p:cNvPr>
          <p:cNvSpPr txBox="1"/>
          <p:nvPr/>
        </p:nvSpPr>
        <p:spPr>
          <a:xfrm>
            <a:off x="4481465" y="260193"/>
            <a:ext cx="2897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BOOKING</a:t>
            </a:r>
          </a:p>
        </p:txBody>
      </p:sp>
    </p:spTree>
    <p:extLst>
      <p:ext uri="{BB962C8B-B14F-4D97-AF65-F5344CB8AC3E}">
        <p14:creationId xmlns:p14="http://schemas.microsoft.com/office/powerpoint/2010/main" val="2780140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44AC0CB-97D5-72EF-561B-531D153B19EE}"/>
              </a:ext>
            </a:extLst>
          </p:cNvPr>
          <p:cNvSpPr txBox="1"/>
          <p:nvPr/>
        </p:nvSpPr>
        <p:spPr>
          <a:xfrm>
            <a:off x="3991069" y="253235"/>
            <a:ext cx="420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RESERVATION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F30BECE-67B8-1E00-F92F-ED6617E5B118}"/>
              </a:ext>
            </a:extLst>
          </p:cNvPr>
          <p:cNvSpPr txBox="1">
            <a:spLocks/>
          </p:cNvSpPr>
          <p:nvPr/>
        </p:nvSpPr>
        <p:spPr>
          <a:xfrm>
            <a:off x="0" y="1336654"/>
            <a:ext cx="12191999" cy="408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0" dirty="0"/>
              <a:t>                    	            AS IS                                                            TO BE </a:t>
            </a:r>
          </a:p>
        </p:txBody>
      </p:sp>
      <p:pic>
        <p:nvPicPr>
          <p:cNvPr id="17" name="Picture 16" descr="A diagram of a flowchart&#10;&#10;AI-generated content may be incorrect.">
            <a:extLst>
              <a:ext uri="{FF2B5EF4-FFF2-40B4-BE49-F238E27FC236}">
                <a16:creationId xmlns:a16="http://schemas.microsoft.com/office/drawing/2014/main" id="{A942F9C1-7052-3F7F-BC6F-3338315AA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43" t="11067" r="9304" b="8451"/>
          <a:stretch/>
        </p:blipFill>
        <p:spPr>
          <a:xfrm>
            <a:off x="274723" y="2450914"/>
            <a:ext cx="5821277" cy="3851089"/>
          </a:xfrm>
          <a:prstGeom prst="rect">
            <a:avLst/>
          </a:prstGeom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D1A8D2-7AF0-CB3C-ADB7-484575229B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1"/>
          <a:stretch/>
        </p:blipFill>
        <p:spPr>
          <a:xfrm>
            <a:off x="6143625" y="2450914"/>
            <a:ext cx="5821277" cy="385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9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87EAB-C36D-1E05-ED71-471C09B8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D31ED9-D96A-B2D5-490C-C2B489BA8F42}"/>
              </a:ext>
            </a:extLst>
          </p:cNvPr>
          <p:cNvSpPr txBox="1"/>
          <p:nvPr/>
        </p:nvSpPr>
        <p:spPr>
          <a:xfrm>
            <a:off x="2419538" y="253236"/>
            <a:ext cx="7352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FACILITY MANAGEMENT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D98EF7-DA40-AE1E-0F38-CC4F5023ED7B}"/>
              </a:ext>
            </a:extLst>
          </p:cNvPr>
          <p:cNvSpPr txBox="1">
            <a:spLocks/>
          </p:cNvSpPr>
          <p:nvPr/>
        </p:nvSpPr>
        <p:spPr>
          <a:xfrm>
            <a:off x="0" y="1336654"/>
            <a:ext cx="12191999" cy="408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0" dirty="0"/>
              <a:t>                           	    AS IS                                                          TO BE </a:t>
            </a:r>
          </a:p>
        </p:txBody>
      </p:sp>
      <p:pic>
        <p:nvPicPr>
          <p:cNvPr id="5" name="Picture 4" descr="A diagram of a facility&#10;&#10;AI-generated content may be incorrect.">
            <a:extLst>
              <a:ext uri="{FF2B5EF4-FFF2-40B4-BE49-F238E27FC236}">
                <a16:creationId xmlns:a16="http://schemas.microsoft.com/office/drawing/2014/main" id="{073DA821-A15E-7106-0AF2-6A71AEB86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80" t="29205" r="13028" b="5173"/>
          <a:stretch/>
        </p:blipFill>
        <p:spPr>
          <a:xfrm>
            <a:off x="6095999" y="2095313"/>
            <a:ext cx="5753100" cy="4153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6E9E1-FB7A-BE03-232A-CAB43DDD2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095313"/>
            <a:ext cx="5219699" cy="415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62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B8D95-FD09-2646-8176-A340EC732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DD4DA2F-8E17-C352-1521-6A105AD4FCCB}"/>
              </a:ext>
            </a:extLst>
          </p:cNvPr>
          <p:cNvSpPr txBox="1"/>
          <p:nvPr/>
        </p:nvSpPr>
        <p:spPr>
          <a:xfrm>
            <a:off x="1103390" y="259802"/>
            <a:ext cx="9985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CUSTOMER/GUEST MANAGEMENT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3224B20-E3AE-CA87-8139-A5920DAAE34E}"/>
              </a:ext>
            </a:extLst>
          </p:cNvPr>
          <p:cNvSpPr txBox="1">
            <a:spLocks/>
          </p:cNvSpPr>
          <p:nvPr/>
        </p:nvSpPr>
        <p:spPr>
          <a:xfrm>
            <a:off x="12700" y="1336654"/>
            <a:ext cx="12191999" cy="408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0" dirty="0"/>
              <a:t>                                     AS IS                                                 TO BE </a:t>
            </a:r>
          </a:p>
        </p:txBody>
      </p:sp>
      <p:pic>
        <p:nvPicPr>
          <p:cNvPr id="3" name="Picture 2" descr="A diagram of a workflow">
            <a:extLst>
              <a:ext uri="{FF2B5EF4-FFF2-40B4-BE49-F238E27FC236}">
                <a16:creationId xmlns:a16="http://schemas.microsoft.com/office/drawing/2014/main" id="{45254B04-E4A6-9889-5ADA-2E1317F50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59" y="2046324"/>
            <a:ext cx="5984341" cy="421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9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2DF7F-A59F-0635-5133-F1C64AE0A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6BC955B-3E8B-CADF-23D6-A79F5AB2DFCE}"/>
              </a:ext>
            </a:extLst>
          </p:cNvPr>
          <p:cNvSpPr txBox="1"/>
          <p:nvPr/>
        </p:nvSpPr>
        <p:spPr>
          <a:xfrm>
            <a:off x="380244" y="253241"/>
            <a:ext cx="11431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CUSTOMER RELATIONSHIP MANAGEMENT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7BF146D-1EDB-24F3-CAD6-EE67267EEE92}"/>
              </a:ext>
            </a:extLst>
          </p:cNvPr>
          <p:cNvSpPr txBox="1">
            <a:spLocks/>
          </p:cNvSpPr>
          <p:nvPr/>
        </p:nvSpPr>
        <p:spPr>
          <a:xfrm>
            <a:off x="0" y="1336654"/>
            <a:ext cx="12191999" cy="408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0" dirty="0"/>
              <a:t>                     	     AS IS            		                                    TO BE </a:t>
            </a:r>
          </a:p>
        </p:txBody>
      </p:sp>
      <p:pic>
        <p:nvPicPr>
          <p:cNvPr id="3" name="Picture 2" descr="A diagram of a customer relationship management&#10;&#10;AI-generated content may be incorrect.">
            <a:extLst>
              <a:ext uri="{FF2B5EF4-FFF2-40B4-BE49-F238E27FC236}">
                <a16:creationId xmlns:a16="http://schemas.microsoft.com/office/drawing/2014/main" id="{4921AFD6-6927-E82F-A402-374C8F93B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0244" y="2584258"/>
            <a:ext cx="5395716" cy="33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84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903B-01D3-13AF-0540-BEE5F787C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618" y="2973997"/>
            <a:ext cx="9922764" cy="91000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DATAFLOW DIAGRAM</a:t>
            </a:r>
          </a:p>
        </p:txBody>
      </p:sp>
    </p:spTree>
    <p:extLst>
      <p:ext uri="{BB962C8B-B14F-4D97-AF65-F5344CB8AC3E}">
        <p14:creationId xmlns:p14="http://schemas.microsoft.com/office/powerpoint/2010/main" val="357959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BB695-1DE9-85F8-F390-89F89D591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737C0E4-6F10-6128-AB24-E1FF587DB66E}"/>
              </a:ext>
            </a:extLst>
          </p:cNvPr>
          <p:cNvSpPr txBox="1"/>
          <p:nvPr/>
        </p:nvSpPr>
        <p:spPr>
          <a:xfrm>
            <a:off x="3991069" y="253235"/>
            <a:ext cx="4209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BOOKING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6730BE9-5367-5C5F-1EC5-F29AAA17B228}"/>
              </a:ext>
            </a:extLst>
          </p:cNvPr>
          <p:cNvSpPr txBox="1">
            <a:spLocks/>
          </p:cNvSpPr>
          <p:nvPr/>
        </p:nvSpPr>
        <p:spPr>
          <a:xfrm>
            <a:off x="0" y="1336654"/>
            <a:ext cx="12191999" cy="4085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4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b="0" dirty="0"/>
              <a:t>                          	AS IS                                             		    TO BE </a:t>
            </a:r>
          </a:p>
        </p:txBody>
      </p:sp>
      <p:pic>
        <p:nvPicPr>
          <p:cNvPr id="3" name="Picture 2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3FCFE802-7970-3CB0-3ADA-B9D674EA8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98" y="2450914"/>
            <a:ext cx="5821278" cy="3851088"/>
          </a:xfrm>
          <a:prstGeom prst="rect">
            <a:avLst/>
          </a:prstGeom>
        </p:spPr>
      </p:pic>
      <p:pic>
        <p:nvPicPr>
          <p:cNvPr id="5" name="Picture 4" descr="A diagram of a business&#10;&#10;AI-generated content may be incorrect.">
            <a:extLst>
              <a:ext uri="{FF2B5EF4-FFF2-40B4-BE49-F238E27FC236}">
                <a16:creationId xmlns:a16="http://schemas.microsoft.com/office/drawing/2014/main" id="{620A351D-AC2E-2618-8EAD-D5F6EDB57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" t="9558" r="3717" b="5020"/>
          <a:stretch/>
        </p:blipFill>
        <p:spPr>
          <a:xfrm>
            <a:off x="6143626" y="2450913"/>
            <a:ext cx="5821276" cy="38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5337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133</TotalTime>
  <Words>207</Words>
  <Application>Microsoft Office PowerPoint</Application>
  <PresentationFormat>Widescreen</PresentationFormat>
  <Paragraphs>47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Calibri</vt:lpstr>
      <vt:lpstr>Calibri Light</vt:lpstr>
      <vt:lpstr>Retrospect</vt:lpstr>
      <vt:lpstr>CORE TRANSACTION 3 DIAGRAMS</vt:lpstr>
      <vt:lpstr>BUSINESS PROCESS MODEL AND NOTATION</vt:lpstr>
      <vt:lpstr>                                 AS IS                                                                   TO BE </vt:lpstr>
      <vt:lpstr>PowerPoint Presentation</vt:lpstr>
      <vt:lpstr>PowerPoint Presentation</vt:lpstr>
      <vt:lpstr>PowerPoint Presentation</vt:lpstr>
      <vt:lpstr>PowerPoint Presentation</vt:lpstr>
      <vt:lpstr>DATAFLOW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DATAFLOW DIAGRAM LEVEL 2</vt:lpstr>
      <vt:lpstr>USE CASE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BUSINESS PROCESS ARCHITECTURE LEVEL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ENTITY RELATIONSHIP DIAGRAM CORE TRANSACTION 3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Caburian, John Raven</dc:creator>
  <cp:lastModifiedBy>Caburian, John Raven</cp:lastModifiedBy>
  <cp:revision>10</cp:revision>
  <dcterms:created xsi:type="dcterms:W3CDTF">2025-04-28T19:16:03Z</dcterms:created>
  <dcterms:modified xsi:type="dcterms:W3CDTF">2025-04-28T21:29:25Z</dcterms:modified>
</cp:coreProperties>
</file>