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38" d="100"/>
          <a:sy n="38" d="100"/>
        </p:scale>
        <p:origin x="60"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B19FD08-AB14-47D9-B0BC-F50942F3CF05}" type="datetimeFigureOut">
              <a:rPr lang="en-GB" smtClean="0"/>
              <a:t>10/06/2020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6B1943-F330-4677-922D-F5801C481F6D}" type="slidenum">
              <a:rPr lang="en-GB" smtClean="0"/>
              <a:t>‹#›</a:t>
            </a:fld>
            <a:endParaRPr lang="en-GB"/>
          </a:p>
        </p:txBody>
      </p:sp>
    </p:spTree>
    <p:extLst>
      <p:ext uri="{BB962C8B-B14F-4D97-AF65-F5344CB8AC3E}">
        <p14:creationId xmlns:p14="http://schemas.microsoft.com/office/powerpoint/2010/main" val="90236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19FD08-AB14-47D9-B0BC-F50942F3CF05}" type="datetimeFigureOut">
              <a:rPr lang="en-GB" smtClean="0"/>
              <a:t>10/06/2020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6B1943-F330-4677-922D-F5801C481F6D}" type="slidenum">
              <a:rPr lang="en-GB" smtClean="0"/>
              <a:t>‹#›</a:t>
            </a:fld>
            <a:endParaRPr lang="en-GB"/>
          </a:p>
        </p:txBody>
      </p:sp>
    </p:spTree>
    <p:extLst>
      <p:ext uri="{BB962C8B-B14F-4D97-AF65-F5344CB8AC3E}">
        <p14:creationId xmlns:p14="http://schemas.microsoft.com/office/powerpoint/2010/main" val="1373445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19FD08-AB14-47D9-B0BC-F50942F3CF05}" type="datetimeFigureOut">
              <a:rPr lang="en-GB" smtClean="0"/>
              <a:t>10/06/2020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6B1943-F330-4677-922D-F5801C481F6D}" type="slidenum">
              <a:rPr lang="en-GB" smtClean="0"/>
              <a:t>‹#›</a:t>
            </a:fld>
            <a:endParaRPr lang="en-GB"/>
          </a:p>
        </p:txBody>
      </p:sp>
    </p:spTree>
    <p:extLst>
      <p:ext uri="{BB962C8B-B14F-4D97-AF65-F5344CB8AC3E}">
        <p14:creationId xmlns:p14="http://schemas.microsoft.com/office/powerpoint/2010/main" val="91973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19FD08-AB14-47D9-B0BC-F50942F3CF05}" type="datetimeFigureOut">
              <a:rPr lang="en-GB" smtClean="0"/>
              <a:t>10/06/2020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6B1943-F330-4677-922D-F5801C481F6D}" type="slidenum">
              <a:rPr lang="en-GB" smtClean="0"/>
              <a:t>‹#›</a:t>
            </a:fld>
            <a:endParaRPr lang="en-GB"/>
          </a:p>
        </p:txBody>
      </p:sp>
    </p:spTree>
    <p:extLst>
      <p:ext uri="{BB962C8B-B14F-4D97-AF65-F5344CB8AC3E}">
        <p14:creationId xmlns:p14="http://schemas.microsoft.com/office/powerpoint/2010/main" val="171945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9FD08-AB14-47D9-B0BC-F50942F3CF05}" type="datetimeFigureOut">
              <a:rPr lang="en-GB" smtClean="0"/>
              <a:t>10/06/2020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6B1943-F330-4677-922D-F5801C481F6D}" type="slidenum">
              <a:rPr lang="en-GB" smtClean="0"/>
              <a:t>‹#›</a:t>
            </a:fld>
            <a:endParaRPr lang="en-GB"/>
          </a:p>
        </p:txBody>
      </p:sp>
    </p:spTree>
    <p:extLst>
      <p:ext uri="{BB962C8B-B14F-4D97-AF65-F5344CB8AC3E}">
        <p14:creationId xmlns:p14="http://schemas.microsoft.com/office/powerpoint/2010/main" val="198831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B19FD08-AB14-47D9-B0BC-F50942F3CF05}" type="datetimeFigureOut">
              <a:rPr lang="en-GB" smtClean="0"/>
              <a:t>10/06/2020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6B1943-F330-4677-922D-F5801C481F6D}" type="slidenum">
              <a:rPr lang="en-GB" smtClean="0"/>
              <a:t>‹#›</a:t>
            </a:fld>
            <a:endParaRPr lang="en-GB"/>
          </a:p>
        </p:txBody>
      </p:sp>
    </p:spTree>
    <p:extLst>
      <p:ext uri="{BB962C8B-B14F-4D97-AF65-F5344CB8AC3E}">
        <p14:creationId xmlns:p14="http://schemas.microsoft.com/office/powerpoint/2010/main" val="3223164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B19FD08-AB14-47D9-B0BC-F50942F3CF05}" type="datetimeFigureOut">
              <a:rPr lang="en-GB" smtClean="0"/>
              <a:t>10/06/2020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6B1943-F330-4677-922D-F5801C481F6D}" type="slidenum">
              <a:rPr lang="en-GB" smtClean="0"/>
              <a:t>‹#›</a:t>
            </a:fld>
            <a:endParaRPr lang="en-GB"/>
          </a:p>
        </p:txBody>
      </p:sp>
    </p:spTree>
    <p:extLst>
      <p:ext uri="{BB962C8B-B14F-4D97-AF65-F5344CB8AC3E}">
        <p14:creationId xmlns:p14="http://schemas.microsoft.com/office/powerpoint/2010/main" val="153788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B19FD08-AB14-47D9-B0BC-F50942F3CF05}" type="datetimeFigureOut">
              <a:rPr lang="en-GB" smtClean="0"/>
              <a:t>10/06/2020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6B1943-F330-4677-922D-F5801C481F6D}" type="slidenum">
              <a:rPr lang="en-GB" smtClean="0"/>
              <a:t>‹#›</a:t>
            </a:fld>
            <a:endParaRPr lang="en-GB"/>
          </a:p>
        </p:txBody>
      </p:sp>
    </p:spTree>
    <p:extLst>
      <p:ext uri="{BB962C8B-B14F-4D97-AF65-F5344CB8AC3E}">
        <p14:creationId xmlns:p14="http://schemas.microsoft.com/office/powerpoint/2010/main" val="794843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19FD08-AB14-47D9-B0BC-F50942F3CF05}" type="datetimeFigureOut">
              <a:rPr lang="en-GB" smtClean="0"/>
              <a:t>10/06/2020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6B1943-F330-4677-922D-F5801C481F6D}" type="slidenum">
              <a:rPr lang="en-GB" smtClean="0"/>
              <a:t>‹#›</a:t>
            </a:fld>
            <a:endParaRPr lang="en-GB"/>
          </a:p>
        </p:txBody>
      </p:sp>
    </p:spTree>
    <p:extLst>
      <p:ext uri="{BB962C8B-B14F-4D97-AF65-F5344CB8AC3E}">
        <p14:creationId xmlns:p14="http://schemas.microsoft.com/office/powerpoint/2010/main" val="2651029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19FD08-AB14-47D9-B0BC-F50942F3CF05}" type="datetimeFigureOut">
              <a:rPr lang="en-GB" smtClean="0"/>
              <a:t>10/06/2020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6B1943-F330-4677-922D-F5801C481F6D}" type="slidenum">
              <a:rPr lang="en-GB" smtClean="0"/>
              <a:t>‹#›</a:t>
            </a:fld>
            <a:endParaRPr lang="en-GB"/>
          </a:p>
        </p:txBody>
      </p:sp>
    </p:spTree>
    <p:extLst>
      <p:ext uri="{BB962C8B-B14F-4D97-AF65-F5344CB8AC3E}">
        <p14:creationId xmlns:p14="http://schemas.microsoft.com/office/powerpoint/2010/main" val="3968101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19FD08-AB14-47D9-B0BC-F50942F3CF05}" type="datetimeFigureOut">
              <a:rPr lang="en-GB" smtClean="0"/>
              <a:t>10/06/2020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6B1943-F330-4677-922D-F5801C481F6D}" type="slidenum">
              <a:rPr lang="en-GB" smtClean="0"/>
              <a:t>‹#›</a:t>
            </a:fld>
            <a:endParaRPr lang="en-GB"/>
          </a:p>
        </p:txBody>
      </p:sp>
    </p:spTree>
    <p:extLst>
      <p:ext uri="{BB962C8B-B14F-4D97-AF65-F5344CB8AC3E}">
        <p14:creationId xmlns:p14="http://schemas.microsoft.com/office/powerpoint/2010/main" val="115078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19FD08-AB14-47D9-B0BC-F50942F3CF05}" type="datetimeFigureOut">
              <a:rPr lang="en-GB" smtClean="0"/>
              <a:t>10/06/2020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B1943-F330-4677-922D-F5801C481F6D}" type="slidenum">
              <a:rPr lang="en-GB" smtClean="0"/>
              <a:t>‹#›</a:t>
            </a:fld>
            <a:endParaRPr lang="en-GB"/>
          </a:p>
        </p:txBody>
      </p:sp>
    </p:spTree>
    <p:extLst>
      <p:ext uri="{BB962C8B-B14F-4D97-AF65-F5344CB8AC3E}">
        <p14:creationId xmlns:p14="http://schemas.microsoft.com/office/powerpoint/2010/main" val="2490847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2003290" y="2450205"/>
            <a:ext cx="7438448" cy="1569660"/>
          </a:xfrm>
          <a:prstGeom prst="rect">
            <a:avLst/>
          </a:prstGeom>
          <a:noFill/>
        </p:spPr>
        <p:txBody>
          <a:bodyPr wrap="none" lIns="91440" tIns="45720" rIns="91440" bIns="45720">
            <a:spAutoFit/>
          </a:bodyPr>
          <a:lstStyle/>
          <a:p>
            <a:pPr algn="ctr"/>
            <a:r>
              <a:rPr lang="en-US" sz="9600" b="0" cap="none" spc="0" dirty="0">
                <a:ln w="0"/>
                <a:solidFill>
                  <a:schemeClr val="tx1"/>
                </a:solidFill>
                <a:effectLst>
                  <a:outerShdw blurRad="38100" dist="19050" dir="2700000" algn="tl" rotWithShape="0">
                    <a:schemeClr val="dk1">
                      <a:alpha val="40000"/>
                    </a:schemeClr>
                  </a:outerShdw>
                </a:effectLst>
              </a:rPr>
              <a:t>Leaf </a:t>
            </a:r>
            <a:r>
              <a:rPr lang="en-GB" sz="9600" dirty="0"/>
              <a:t>Detection</a:t>
            </a:r>
            <a:endParaRPr lang="en-US" sz="9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31471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4134">
              <a:srgbClr val="99D06E"/>
            </a:gs>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835F89EC-F807-453F-8B04-EF00A5EA8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65" y="956875"/>
            <a:ext cx="11241069" cy="5553850"/>
          </a:xfrm>
          <a:prstGeom prst="rect">
            <a:avLst/>
          </a:prstGeom>
        </p:spPr>
      </p:pic>
      <p:sp>
        <p:nvSpPr>
          <p:cNvPr id="2" name="TextBox 1">
            <a:extLst>
              <a:ext uri="{FF2B5EF4-FFF2-40B4-BE49-F238E27FC236}">
                <a16:creationId xmlns="" xmlns:a16="http://schemas.microsoft.com/office/drawing/2014/main" id="{E67E244E-A85F-448B-8C11-11D8D9608DDB}"/>
              </a:ext>
            </a:extLst>
          </p:cNvPr>
          <p:cNvSpPr txBox="1"/>
          <p:nvPr/>
        </p:nvSpPr>
        <p:spPr>
          <a:xfrm>
            <a:off x="1721170" y="495210"/>
            <a:ext cx="903959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Convert image from RGB to Black &amp; White to train the image.</a:t>
            </a:r>
          </a:p>
        </p:txBody>
      </p:sp>
    </p:spTree>
    <p:extLst>
      <p:ext uri="{BB962C8B-B14F-4D97-AF65-F5344CB8AC3E}">
        <p14:creationId xmlns:p14="http://schemas.microsoft.com/office/powerpoint/2010/main" val="1848942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4134">
              <a:srgbClr val="99D06E"/>
            </a:gs>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CE64059F-9F50-444C-869E-A9222E424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868" y="1479469"/>
            <a:ext cx="4558479" cy="5039429"/>
          </a:xfrm>
          <a:prstGeom prst="rect">
            <a:avLst/>
          </a:prstGeom>
        </p:spPr>
      </p:pic>
      <p:pic>
        <p:nvPicPr>
          <p:cNvPr id="9" name="Picture 8">
            <a:extLst>
              <a:ext uri="{FF2B5EF4-FFF2-40B4-BE49-F238E27FC236}">
                <a16:creationId xmlns="" xmlns:a16="http://schemas.microsoft.com/office/drawing/2014/main" id="{12D3BEDB-1898-4D69-8D9F-B6E3A3C54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5312" y="1417547"/>
            <a:ext cx="3572374" cy="5163271"/>
          </a:xfrm>
          <a:prstGeom prst="rect">
            <a:avLst/>
          </a:prstGeom>
        </p:spPr>
      </p:pic>
      <p:pic>
        <p:nvPicPr>
          <p:cNvPr id="11" name="Picture 10">
            <a:extLst>
              <a:ext uri="{FF2B5EF4-FFF2-40B4-BE49-F238E27FC236}">
                <a16:creationId xmlns="" xmlns:a16="http://schemas.microsoft.com/office/drawing/2014/main" id="{9034143D-9452-46E5-BEFD-4BDC133EF6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5601" y="1479469"/>
            <a:ext cx="3086531" cy="4915586"/>
          </a:xfrm>
          <a:prstGeom prst="rect">
            <a:avLst/>
          </a:prstGeom>
        </p:spPr>
      </p:pic>
      <p:sp>
        <p:nvSpPr>
          <p:cNvPr id="2" name="TextBox 1">
            <a:extLst>
              <a:ext uri="{FF2B5EF4-FFF2-40B4-BE49-F238E27FC236}">
                <a16:creationId xmlns="" xmlns:a16="http://schemas.microsoft.com/office/drawing/2014/main" id="{2BEE148C-0855-41ED-A08F-A9BB733D28F7}"/>
              </a:ext>
            </a:extLst>
          </p:cNvPr>
          <p:cNvSpPr txBox="1"/>
          <p:nvPr/>
        </p:nvSpPr>
        <p:spPr>
          <a:xfrm>
            <a:off x="437322" y="463806"/>
            <a:ext cx="11534810" cy="101566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By using this training image step, user can able to classify the images for different classes by defining the numbers for each class with leaf’s names. Then each class will be stored into database with values in 3 columns.</a:t>
            </a:r>
          </a:p>
        </p:txBody>
      </p:sp>
    </p:spTree>
    <p:extLst>
      <p:ext uri="{BB962C8B-B14F-4D97-AF65-F5344CB8AC3E}">
        <p14:creationId xmlns:p14="http://schemas.microsoft.com/office/powerpoint/2010/main" val="883197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4134">
              <a:srgbClr val="99D06E"/>
            </a:gs>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6F960F88-FF8F-43F1-9457-7EEA0EE33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51" y="1009505"/>
            <a:ext cx="11088919" cy="5492730"/>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 xmlns:a16="http://schemas.microsoft.com/office/drawing/2014/main" id="{B647295A-B46A-4D50-806A-1F3083CEFC6D}"/>
              </a:ext>
            </a:extLst>
          </p:cNvPr>
          <p:cNvSpPr txBox="1"/>
          <p:nvPr/>
        </p:nvSpPr>
        <p:spPr>
          <a:xfrm>
            <a:off x="480230" y="301619"/>
            <a:ext cx="11526241" cy="707886"/>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Reset button helps to remove images from axis to train all images from dataset continuously. </a:t>
            </a:r>
          </a:p>
          <a:p>
            <a:pPr algn="just"/>
            <a:r>
              <a:rPr lang="en-US" sz="2000" b="1" dirty="0">
                <a:latin typeface="Times New Roman" panose="02020603050405020304" pitchFamily="18" charset="0"/>
                <a:cs typeface="Times New Roman" panose="02020603050405020304" pitchFamily="18" charset="0"/>
              </a:rPr>
              <a:t>Finally, user can test the image to detect plant leaves with their names and classes. </a:t>
            </a:r>
          </a:p>
        </p:txBody>
      </p:sp>
    </p:spTree>
    <p:extLst>
      <p:ext uri="{BB962C8B-B14F-4D97-AF65-F5344CB8AC3E}">
        <p14:creationId xmlns:p14="http://schemas.microsoft.com/office/powerpoint/2010/main" val="239695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4134">
              <a:srgbClr val="99D06E"/>
            </a:gs>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3554D16F-CCED-43AE-82A0-8784395E2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992" y="929332"/>
            <a:ext cx="11222016" cy="5582429"/>
          </a:xfrm>
          <a:prstGeom prst="rect">
            <a:avLst/>
          </a:prstGeom>
          <a:ln>
            <a:noFill/>
          </a:ln>
          <a:effectLst>
            <a:softEdge rad="112500"/>
          </a:effectLst>
        </p:spPr>
      </p:pic>
      <p:sp>
        <p:nvSpPr>
          <p:cNvPr id="2" name="TextBox 1">
            <a:extLst>
              <a:ext uri="{FF2B5EF4-FFF2-40B4-BE49-F238E27FC236}">
                <a16:creationId xmlns="" xmlns:a16="http://schemas.microsoft.com/office/drawing/2014/main" id="{06145B6C-1FC5-4552-848B-96B062EA6BCD}"/>
              </a:ext>
            </a:extLst>
          </p:cNvPr>
          <p:cNvSpPr txBox="1"/>
          <p:nvPr/>
        </p:nvSpPr>
        <p:spPr>
          <a:xfrm>
            <a:off x="484992" y="467667"/>
            <a:ext cx="1092513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It shows the selection of image from dataset for testing purpose.</a:t>
            </a:r>
          </a:p>
        </p:txBody>
      </p:sp>
    </p:spTree>
    <p:extLst>
      <p:ext uri="{BB962C8B-B14F-4D97-AF65-F5344CB8AC3E}">
        <p14:creationId xmlns:p14="http://schemas.microsoft.com/office/powerpoint/2010/main" val="4055370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4134">
              <a:srgbClr val="99D06E"/>
            </a:gs>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6234001-4BF7-4858-A3A6-B65778AEA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10" y="1144567"/>
            <a:ext cx="10744362" cy="5285607"/>
          </a:xfrm>
          <a:prstGeom prst="rect">
            <a:avLst/>
          </a:prstGeom>
        </p:spPr>
      </p:pic>
      <p:sp>
        <p:nvSpPr>
          <p:cNvPr id="2" name="TextBox 1">
            <a:extLst>
              <a:ext uri="{FF2B5EF4-FFF2-40B4-BE49-F238E27FC236}">
                <a16:creationId xmlns="" xmlns:a16="http://schemas.microsoft.com/office/drawing/2014/main" id="{E95C4818-16DF-41E9-BE94-78D61E130FAE}"/>
              </a:ext>
            </a:extLst>
          </p:cNvPr>
          <p:cNvSpPr txBox="1"/>
          <p:nvPr/>
        </p:nvSpPr>
        <p:spPr>
          <a:xfrm>
            <a:off x="596348" y="556591"/>
            <a:ext cx="11231542"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User can detect the plant leaf’s classes and names on the basis of their shapes.</a:t>
            </a:r>
          </a:p>
        </p:txBody>
      </p:sp>
    </p:spTree>
    <p:extLst>
      <p:ext uri="{BB962C8B-B14F-4D97-AF65-F5344CB8AC3E}">
        <p14:creationId xmlns:p14="http://schemas.microsoft.com/office/powerpoint/2010/main" val="1977751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4134">
              <a:srgbClr val="99D06E"/>
            </a:gs>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46921" y="995541"/>
            <a:ext cx="9846365" cy="5862459"/>
          </a:xfrm>
          <a:noFill/>
        </p:spPr>
        <p:txBody>
          <a:bodyPr>
            <a:noAutofit/>
          </a:bodyPr>
          <a:lstStyle/>
          <a:p>
            <a:pPr marL="0" indent="0" algn="just">
              <a:buNone/>
            </a:pPr>
            <a:endParaRPr lang="en-GB" sz="2000" b="1" dirty="0">
              <a:latin typeface="Times New Roman" panose="02020603050405020304" pitchFamily="18" charset="0"/>
              <a:cs typeface="Times New Roman" panose="02020603050405020304" pitchFamily="18" charset="0"/>
            </a:endParaRPr>
          </a:p>
          <a:p>
            <a:pPr marL="0" indent="0" algn="just">
              <a:buNone/>
            </a:pPr>
            <a:r>
              <a:rPr lang="en-GB" sz="2400" b="1" dirty="0">
                <a:latin typeface="Times New Roman" panose="02020603050405020304" pitchFamily="18" charset="0"/>
                <a:cs typeface="Times New Roman" panose="02020603050405020304" pitchFamily="18" charset="0"/>
              </a:rPr>
              <a:t>A.Sivarajah (UWU/CST/16/047)</a:t>
            </a:r>
          </a:p>
          <a:p>
            <a:pPr algn="just"/>
            <a:r>
              <a:rPr lang="en-US" sz="2000" dirty="0">
                <a:latin typeface="Times New Roman" panose="02020603050405020304" pitchFamily="18" charset="0"/>
                <a:cs typeface="Times New Roman" panose="02020603050405020304" pitchFamily="18" charset="0"/>
              </a:rPr>
              <a:t>Design GUI &amp; Select an image from dataset</a:t>
            </a:r>
            <a:endParaRPr lang="en-GB" sz="2000" b="1" dirty="0">
              <a:latin typeface="Times New Roman" panose="02020603050405020304" pitchFamily="18" charset="0"/>
              <a:cs typeface="Times New Roman" panose="02020603050405020304" pitchFamily="18" charset="0"/>
            </a:endParaRPr>
          </a:p>
          <a:p>
            <a:pPr algn="just">
              <a:lnSpc>
                <a:spcPct val="100000"/>
              </a:lnSpc>
              <a:spcBef>
                <a:spcPts val="0"/>
              </a:spcBef>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Train the images to recognize their shapes</a:t>
            </a:r>
          </a:p>
          <a:p>
            <a:pPr algn="just">
              <a:lnSpc>
                <a:spcPct val="100000"/>
              </a:lnSpc>
              <a:spcBef>
                <a:spcPts val="0"/>
              </a:spcBef>
              <a:defRPr/>
            </a:pPr>
            <a:r>
              <a:rPr lang="en-US" sz="2000" dirty="0">
                <a:latin typeface="Times New Roman" panose="02020603050405020304" pitchFamily="18" charset="0"/>
                <a:cs typeface="Times New Roman" panose="02020603050405020304" pitchFamily="18" charset="0"/>
              </a:rPr>
              <a:t>Perform the noise removal</a:t>
            </a:r>
            <a:endParaRPr lang="en-GB" sz="2000" b="1" dirty="0">
              <a:latin typeface="Times New Roman" panose="02020603050405020304" pitchFamily="18" charset="0"/>
              <a:cs typeface="Times New Roman" panose="02020603050405020304" pitchFamily="18" charset="0"/>
            </a:endParaRPr>
          </a:p>
          <a:p>
            <a:pPr marL="0" indent="0" algn="just">
              <a:buNone/>
            </a:pPr>
            <a:r>
              <a:rPr lang="en-GB" sz="2400" b="1" dirty="0">
                <a:latin typeface="Times New Roman" panose="02020603050405020304" pitchFamily="18" charset="0"/>
                <a:cs typeface="Times New Roman" panose="02020603050405020304" pitchFamily="18" charset="0"/>
              </a:rPr>
              <a:t>L.Thanogika (UWU/CST/16/050)</a:t>
            </a:r>
          </a:p>
          <a:p>
            <a:pPr algn="just"/>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Train the images to recognize their shapes</a:t>
            </a:r>
          </a:p>
          <a:p>
            <a:pPr algn="just"/>
            <a:r>
              <a:rPr lang="en-US" sz="2000" dirty="0">
                <a:latin typeface="Times New Roman" panose="02020603050405020304" pitchFamily="18" charset="0"/>
                <a:cs typeface="Times New Roman" panose="02020603050405020304" pitchFamily="18" charset="0"/>
              </a:rPr>
              <a:t>Test image to detect leaf’s name</a:t>
            </a:r>
          </a:p>
          <a:p>
            <a:pPr algn="just"/>
            <a:r>
              <a:rPr lang="en-US" sz="2000" dirty="0">
                <a:latin typeface="Times New Roman" panose="02020603050405020304" pitchFamily="18" charset="0"/>
                <a:cs typeface="Times New Roman" panose="02020603050405020304" pitchFamily="18" charset="0"/>
              </a:rPr>
              <a:t>Reset the images from GUI</a:t>
            </a:r>
            <a:endParaRPr lang="en-GB" sz="2000" dirty="0">
              <a:latin typeface="Times New Roman" panose="02020603050405020304" pitchFamily="18" charset="0"/>
              <a:cs typeface="Times New Roman" panose="02020603050405020304" pitchFamily="18" charset="0"/>
            </a:endParaRPr>
          </a:p>
          <a:p>
            <a:pPr marL="0" indent="0" algn="just">
              <a:buNone/>
            </a:pPr>
            <a:r>
              <a:rPr lang="en-GB" sz="2400" b="1" dirty="0">
                <a:latin typeface="Times New Roman" panose="02020603050405020304" pitchFamily="18" charset="0"/>
                <a:cs typeface="Times New Roman" panose="02020603050405020304" pitchFamily="18" charset="0"/>
              </a:rPr>
              <a:t>A.Theepag    (UWU/CST/16/052)</a:t>
            </a:r>
          </a:p>
          <a:p>
            <a:pPr algn="just"/>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Train the images to recognize their shapes</a:t>
            </a:r>
          </a:p>
          <a:p>
            <a:pPr algn="just"/>
            <a:r>
              <a:rPr lang="en-US" sz="2000" dirty="0">
                <a:latin typeface="Times New Roman" panose="02020603050405020304" pitchFamily="18" charset="0"/>
                <a:cs typeface="Times New Roman" panose="02020603050405020304" pitchFamily="18" charset="0"/>
              </a:rPr>
              <a:t>Perform shadow removal from the image</a:t>
            </a:r>
          </a:p>
          <a:p>
            <a:pPr algn="just"/>
            <a:r>
              <a:rPr lang="en-US" sz="2000" dirty="0">
                <a:latin typeface="Times New Roman" panose="02020603050405020304" pitchFamily="18" charset="0"/>
                <a:cs typeface="Times New Roman" panose="02020603050405020304" pitchFamily="18" charset="0"/>
              </a:rPr>
              <a:t>Resize &amp; Convert image from RGB to B&amp;W</a:t>
            </a:r>
          </a:p>
          <a:p>
            <a:pPr algn="just"/>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indent="0" algn="just">
              <a:buNone/>
            </a:pPr>
            <a:endParaRPr lang="en-GB"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 xmlns:a16="http://schemas.microsoft.com/office/drawing/2014/main" id="{AC200169-58BC-4B65-BE61-3EC216C3D10E}"/>
              </a:ext>
            </a:extLst>
          </p:cNvPr>
          <p:cNvSpPr txBox="1"/>
          <p:nvPr/>
        </p:nvSpPr>
        <p:spPr>
          <a:xfrm>
            <a:off x="1046921" y="524274"/>
            <a:ext cx="10098157"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Individual Contributions</a:t>
            </a:r>
          </a:p>
        </p:txBody>
      </p:sp>
    </p:spTree>
    <p:extLst>
      <p:ext uri="{BB962C8B-B14F-4D97-AF65-F5344CB8AC3E}">
        <p14:creationId xmlns:p14="http://schemas.microsoft.com/office/powerpoint/2010/main" val="3470083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4134">
              <a:srgbClr val="99D06E"/>
            </a:gs>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401556"/>
            <a:ext cx="10515600" cy="4351338"/>
          </a:xfrm>
        </p:spPr>
        <p:txBody>
          <a:bodyPr>
            <a:noAutofit/>
          </a:bodyPr>
          <a:lstStyle/>
          <a:p>
            <a:pPr marL="0" indent="0" algn="just">
              <a:buNone/>
            </a:pPr>
            <a:r>
              <a:rPr lang="en-GB" dirty="0">
                <a:latin typeface="Times New Roman" panose="02020603050405020304" pitchFamily="18" charset="0"/>
                <a:cs typeface="Times New Roman" panose="02020603050405020304" pitchFamily="18" charset="0"/>
              </a:rPr>
              <a:t>In Digital Image Processing massive development has been made in this era. It is used for medical field,  pattern recognition, remote sensing, agriculture field and etc. In this project, we have implemented our system to detect plant leaves on the basis of their shapes by using digital image processing techniques.</a:t>
            </a:r>
          </a:p>
          <a:p>
            <a:pPr marL="0" indent="0" algn="just">
              <a:buNone/>
            </a:pPr>
            <a:r>
              <a:rPr lang="en-GB" dirty="0">
                <a:latin typeface="Times New Roman" panose="02020603050405020304" pitchFamily="18" charset="0"/>
                <a:cs typeface="Times New Roman" panose="02020603050405020304" pitchFamily="18" charset="0"/>
              </a:rPr>
              <a:t>Therefore, we have collected different type of leaf images with various shapes which have at least 10 images in each type. Here we used more images to increase the accuracy of the system. Initially we designed a Graphical User Interface(GUI) with buttons and axis by using MATLAB to perform our functions in the system. So, user can able to detect the plant leaf’s name by using this system.</a:t>
            </a:r>
          </a:p>
          <a:p>
            <a:pPr algn="just"/>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6102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4134">
              <a:srgbClr val="99D06E"/>
            </a:gs>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86678" y="1697094"/>
            <a:ext cx="10588487" cy="2821898"/>
          </a:xfrm>
          <a:noFill/>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Our main objective is to develop a system which gives users the ability to identify plant leaves on the basis of their shapes by using Digital Image Processing techniques. </a:t>
            </a: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 xmlns:a16="http://schemas.microsoft.com/office/drawing/2014/main" id="{AC200169-58BC-4B65-BE61-3EC216C3D10E}"/>
              </a:ext>
            </a:extLst>
          </p:cNvPr>
          <p:cNvSpPr txBox="1"/>
          <p:nvPr/>
        </p:nvSpPr>
        <p:spPr>
          <a:xfrm>
            <a:off x="1046921" y="689113"/>
            <a:ext cx="10098157"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Aims/Objectives</a:t>
            </a:r>
          </a:p>
        </p:txBody>
      </p:sp>
    </p:spTree>
    <p:extLst>
      <p:ext uri="{BB962C8B-B14F-4D97-AF65-F5344CB8AC3E}">
        <p14:creationId xmlns:p14="http://schemas.microsoft.com/office/powerpoint/2010/main" val="2569661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4134">
              <a:srgbClr val="99D06E"/>
            </a:gs>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gn="ctr">
              <a:buNone/>
            </a:pPr>
            <a:r>
              <a:rPr lang="en-US" dirty="0">
                <a:latin typeface="Times New Roman" panose="02020603050405020304" pitchFamily="18" charset="0"/>
                <a:cs typeface="Times New Roman" panose="02020603050405020304" pitchFamily="18" charset="0"/>
              </a:rPr>
              <a:t>Functional Requirements</a:t>
            </a:r>
          </a:p>
        </p:txBody>
      </p:sp>
      <p:sp>
        <p:nvSpPr>
          <p:cNvPr id="3" name="TextBox 2">
            <a:extLst>
              <a:ext uri="{FF2B5EF4-FFF2-40B4-BE49-F238E27FC236}">
                <a16:creationId xmlns="" xmlns:a16="http://schemas.microsoft.com/office/drawing/2014/main" id="{A375B33B-4FCE-4A61-91BE-862357EA1943}"/>
              </a:ext>
            </a:extLst>
          </p:cNvPr>
          <p:cNvSpPr txBox="1"/>
          <p:nvPr/>
        </p:nvSpPr>
        <p:spPr>
          <a:xfrm>
            <a:off x="1007165" y="1690688"/>
            <a:ext cx="10515600"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Design Graphical User Interface(GUI)</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an image from dataset</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Resize the image </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Perform the noise removal</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Remove shadow from the image</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Convert image from RGB to Black &amp; White</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 the images to recognize their shapes</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Reset image from GUI to train the other image</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Test image to detect leaf’s name</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942249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4134">
              <a:srgbClr val="99D06E"/>
            </a:gs>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6381" y="0"/>
            <a:ext cx="10515600" cy="1325563"/>
          </a:xfrm>
        </p:spPr>
        <p:txBody>
          <a:bodyPr/>
          <a:lstStyle/>
          <a:p>
            <a:pPr algn="ctr"/>
            <a:r>
              <a:rPr lang="en-GB" b="1" dirty="0"/>
              <a:t>Methodology</a:t>
            </a:r>
          </a:p>
        </p:txBody>
      </p:sp>
      <p:sp>
        <p:nvSpPr>
          <p:cNvPr id="4" name="Rounded Rectangle 3"/>
          <p:cNvSpPr/>
          <p:nvPr/>
        </p:nvSpPr>
        <p:spPr>
          <a:xfrm>
            <a:off x="644319" y="1689179"/>
            <a:ext cx="2318198" cy="953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Design GUI</a:t>
            </a:r>
          </a:p>
        </p:txBody>
      </p:sp>
      <p:sp>
        <p:nvSpPr>
          <p:cNvPr id="5" name="Rounded Rectangle 4"/>
          <p:cNvSpPr/>
          <p:nvPr/>
        </p:nvSpPr>
        <p:spPr>
          <a:xfrm>
            <a:off x="3562965" y="1689179"/>
            <a:ext cx="2318198" cy="953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Select an Image</a:t>
            </a:r>
          </a:p>
        </p:txBody>
      </p:sp>
      <p:sp>
        <p:nvSpPr>
          <p:cNvPr id="6" name="Rounded Rectangle 5"/>
          <p:cNvSpPr/>
          <p:nvPr/>
        </p:nvSpPr>
        <p:spPr>
          <a:xfrm>
            <a:off x="6425431" y="1731193"/>
            <a:ext cx="2318198" cy="953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Pre- Processing</a:t>
            </a:r>
          </a:p>
        </p:txBody>
      </p:sp>
      <p:sp>
        <p:nvSpPr>
          <p:cNvPr id="7" name="Rounded Rectangle 6"/>
          <p:cNvSpPr/>
          <p:nvPr/>
        </p:nvSpPr>
        <p:spPr>
          <a:xfrm>
            <a:off x="9121543" y="1722041"/>
            <a:ext cx="2318198" cy="953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a:t>Convert to B&amp;W</a:t>
            </a:r>
            <a:endParaRPr lang="en-GB" sz="2800" dirty="0"/>
          </a:p>
        </p:txBody>
      </p:sp>
      <p:sp>
        <p:nvSpPr>
          <p:cNvPr id="8" name="Rounded Rectangle 7"/>
          <p:cNvSpPr/>
          <p:nvPr/>
        </p:nvSpPr>
        <p:spPr>
          <a:xfrm>
            <a:off x="5881163" y="3910976"/>
            <a:ext cx="2318198" cy="953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Shadow Removal</a:t>
            </a:r>
          </a:p>
        </p:txBody>
      </p:sp>
      <p:sp>
        <p:nvSpPr>
          <p:cNvPr id="9" name="Rounded Rectangle 8"/>
          <p:cNvSpPr/>
          <p:nvPr/>
        </p:nvSpPr>
        <p:spPr>
          <a:xfrm>
            <a:off x="3366890" y="3911449"/>
            <a:ext cx="2318198" cy="953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Noise Removal</a:t>
            </a:r>
          </a:p>
        </p:txBody>
      </p:sp>
      <p:sp>
        <p:nvSpPr>
          <p:cNvPr id="10" name="Rounded Rectangle 9"/>
          <p:cNvSpPr/>
          <p:nvPr/>
        </p:nvSpPr>
        <p:spPr>
          <a:xfrm>
            <a:off x="815660" y="3910976"/>
            <a:ext cx="2318198" cy="953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Resize the Image</a:t>
            </a:r>
          </a:p>
        </p:txBody>
      </p:sp>
      <p:sp>
        <p:nvSpPr>
          <p:cNvPr id="11" name="Rounded Rectangle 10"/>
          <p:cNvSpPr/>
          <p:nvPr/>
        </p:nvSpPr>
        <p:spPr>
          <a:xfrm>
            <a:off x="9142872" y="3276596"/>
            <a:ext cx="2318198" cy="953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Train the image</a:t>
            </a:r>
          </a:p>
        </p:txBody>
      </p:sp>
      <p:sp>
        <p:nvSpPr>
          <p:cNvPr id="12" name="Right Arrow 11"/>
          <p:cNvSpPr/>
          <p:nvPr/>
        </p:nvSpPr>
        <p:spPr>
          <a:xfrm>
            <a:off x="2998630" y="2161993"/>
            <a:ext cx="54520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p:cNvSpPr/>
          <p:nvPr/>
        </p:nvSpPr>
        <p:spPr>
          <a:xfrm>
            <a:off x="5901555" y="2167309"/>
            <a:ext cx="54520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Arrow 13"/>
          <p:cNvSpPr/>
          <p:nvPr/>
        </p:nvSpPr>
        <p:spPr>
          <a:xfrm>
            <a:off x="8743629" y="2152840"/>
            <a:ext cx="39924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Arrow Connector 23"/>
          <p:cNvCxnSpPr/>
          <p:nvPr/>
        </p:nvCxnSpPr>
        <p:spPr>
          <a:xfrm flipH="1">
            <a:off x="2627290" y="2698698"/>
            <a:ext cx="4185634" cy="1188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687910" y="2698698"/>
            <a:ext cx="3116687" cy="1188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7396766" y="2698698"/>
            <a:ext cx="897228" cy="1188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0">
            <a:extLst>
              <a:ext uri="{FF2B5EF4-FFF2-40B4-BE49-F238E27FC236}">
                <a16:creationId xmlns="" xmlns:a16="http://schemas.microsoft.com/office/drawing/2014/main" id="{335CA5E3-3183-42C7-8B0D-B065FD3E13A1}"/>
              </a:ext>
            </a:extLst>
          </p:cNvPr>
          <p:cNvSpPr/>
          <p:nvPr/>
        </p:nvSpPr>
        <p:spPr>
          <a:xfrm>
            <a:off x="9165730" y="4831151"/>
            <a:ext cx="2318198" cy="953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Test the image</a:t>
            </a:r>
          </a:p>
        </p:txBody>
      </p:sp>
      <p:sp>
        <p:nvSpPr>
          <p:cNvPr id="19" name="Right Arrow 12">
            <a:extLst>
              <a:ext uri="{FF2B5EF4-FFF2-40B4-BE49-F238E27FC236}">
                <a16:creationId xmlns="" xmlns:a16="http://schemas.microsoft.com/office/drawing/2014/main" id="{8176D178-11C2-4BB2-A264-C71E01FABCA2}"/>
              </a:ext>
            </a:extLst>
          </p:cNvPr>
          <p:cNvSpPr/>
          <p:nvPr/>
        </p:nvSpPr>
        <p:spPr>
          <a:xfrm rot="5400000">
            <a:off x="10029368" y="2952977"/>
            <a:ext cx="54520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ight Arrow 12">
            <a:extLst>
              <a:ext uri="{FF2B5EF4-FFF2-40B4-BE49-F238E27FC236}">
                <a16:creationId xmlns="" xmlns:a16="http://schemas.microsoft.com/office/drawing/2014/main" id="{CCCFACE7-56CB-4D6E-8D9E-4C3135DBF66C}"/>
              </a:ext>
            </a:extLst>
          </p:cNvPr>
          <p:cNvSpPr/>
          <p:nvPr/>
        </p:nvSpPr>
        <p:spPr>
          <a:xfrm rot="5400000">
            <a:off x="10052227" y="4489636"/>
            <a:ext cx="54520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5">
            <a:extLst>
              <a:ext uri="{FF2B5EF4-FFF2-40B4-BE49-F238E27FC236}">
                <a16:creationId xmlns="" xmlns:a16="http://schemas.microsoft.com/office/drawing/2014/main" id="{07B309F5-1FD2-4AF4-9D2D-62F7332EA785}"/>
              </a:ext>
            </a:extLst>
          </p:cNvPr>
          <p:cNvSpPr/>
          <p:nvPr/>
        </p:nvSpPr>
        <p:spPr>
          <a:xfrm>
            <a:off x="6446760" y="1745661"/>
            <a:ext cx="2318198" cy="953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Pre- Processing</a:t>
            </a:r>
          </a:p>
        </p:txBody>
      </p:sp>
      <p:sp>
        <p:nvSpPr>
          <p:cNvPr id="25" name="Rounded Rectangle 6">
            <a:extLst>
              <a:ext uri="{FF2B5EF4-FFF2-40B4-BE49-F238E27FC236}">
                <a16:creationId xmlns="" xmlns:a16="http://schemas.microsoft.com/office/drawing/2014/main" id="{5D5A5A78-2B22-42AF-9D4E-49B4198D3E44}"/>
              </a:ext>
            </a:extLst>
          </p:cNvPr>
          <p:cNvSpPr/>
          <p:nvPr/>
        </p:nvSpPr>
        <p:spPr>
          <a:xfrm>
            <a:off x="9142872" y="1736509"/>
            <a:ext cx="2318198" cy="953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a:t>Convert to B&amp;W</a:t>
            </a:r>
            <a:endParaRPr lang="en-GB" sz="2800" dirty="0"/>
          </a:p>
        </p:txBody>
      </p:sp>
      <p:sp>
        <p:nvSpPr>
          <p:cNvPr id="22" name="Rounded Rectangle 21"/>
          <p:cNvSpPr/>
          <p:nvPr/>
        </p:nvSpPr>
        <p:spPr>
          <a:xfrm>
            <a:off x="606381" y="116347"/>
            <a:ext cx="2318198" cy="953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Data Collection</a:t>
            </a:r>
            <a:endParaRPr lang="en-GB" sz="2800" dirty="0"/>
          </a:p>
        </p:txBody>
      </p:sp>
      <p:sp>
        <p:nvSpPr>
          <p:cNvPr id="16" name="Down Arrow 15"/>
          <p:cNvSpPr/>
          <p:nvPr/>
        </p:nvSpPr>
        <p:spPr>
          <a:xfrm>
            <a:off x="1765480" y="993884"/>
            <a:ext cx="45719" cy="695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9883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4134">
              <a:srgbClr val="99D06E"/>
            </a:gs>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86678" y="1697094"/>
            <a:ext cx="10588487" cy="2821898"/>
          </a:xfrm>
          <a:noFill/>
        </p:spPr>
        <p:txBody>
          <a:bodyPr>
            <a:normAutofit/>
          </a:bodyPr>
          <a:lstStyle/>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 xmlns:a16="http://schemas.microsoft.com/office/drawing/2014/main" id="{AC200169-58BC-4B65-BE61-3EC216C3D10E}"/>
              </a:ext>
            </a:extLst>
          </p:cNvPr>
          <p:cNvSpPr txBox="1"/>
          <p:nvPr/>
        </p:nvSpPr>
        <p:spPr>
          <a:xfrm>
            <a:off x="1292085" y="690941"/>
            <a:ext cx="1009815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 purpose of this GUI is to perform the functions to detect leaves.  </a:t>
            </a:r>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769F1CA7-D2C9-4A7F-B1D6-0C239B85A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755" y="1334102"/>
            <a:ext cx="10588487" cy="52404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6504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4134">
              <a:srgbClr val="99D06E"/>
            </a:gs>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2A02E010-D377-41D2-87D2-2B36F66D7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37" y="1076143"/>
            <a:ext cx="11260121" cy="55538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extBox 1">
            <a:extLst>
              <a:ext uri="{FF2B5EF4-FFF2-40B4-BE49-F238E27FC236}">
                <a16:creationId xmlns="" xmlns:a16="http://schemas.microsoft.com/office/drawing/2014/main" id="{9AD7E1DE-D66D-4404-9BA0-C5EBBC30C56B}"/>
              </a:ext>
            </a:extLst>
          </p:cNvPr>
          <p:cNvSpPr txBox="1"/>
          <p:nvPr/>
        </p:nvSpPr>
        <p:spPr>
          <a:xfrm flipH="1">
            <a:off x="465937" y="98206"/>
            <a:ext cx="11260119"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User can able to select an image from dataset by using this select image button as shown below. </a:t>
            </a:r>
          </a:p>
        </p:txBody>
      </p:sp>
    </p:spTree>
    <p:extLst>
      <p:ext uri="{BB962C8B-B14F-4D97-AF65-F5344CB8AC3E}">
        <p14:creationId xmlns:p14="http://schemas.microsoft.com/office/powerpoint/2010/main" val="891372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4134">
              <a:srgbClr val="99D06E"/>
            </a:gs>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DFCFB7A5-9837-4993-886E-D9BAEBC39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51" y="1097803"/>
            <a:ext cx="11202963" cy="5572903"/>
          </a:xfrm>
          <a:prstGeom prst="rect">
            <a:avLst/>
          </a:prstGeom>
        </p:spPr>
      </p:pic>
      <p:sp>
        <p:nvSpPr>
          <p:cNvPr id="2" name="TextBox 1">
            <a:extLst>
              <a:ext uri="{FF2B5EF4-FFF2-40B4-BE49-F238E27FC236}">
                <a16:creationId xmlns="" xmlns:a16="http://schemas.microsoft.com/office/drawing/2014/main" id="{1EDB69EA-4D93-4858-AE69-C93A69405BFF}"/>
              </a:ext>
            </a:extLst>
          </p:cNvPr>
          <p:cNvSpPr txBox="1"/>
          <p:nvPr/>
        </p:nvSpPr>
        <p:spPr>
          <a:xfrm>
            <a:off x="622851" y="266806"/>
            <a:ext cx="11074630"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This interface shows that user should resize the original image from existing axis to other axis.</a:t>
            </a:r>
          </a:p>
        </p:txBody>
      </p:sp>
    </p:spTree>
    <p:extLst>
      <p:ext uri="{BB962C8B-B14F-4D97-AF65-F5344CB8AC3E}">
        <p14:creationId xmlns:p14="http://schemas.microsoft.com/office/powerpoint/2010/main" val="3569961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4134">
              <a:srgbClr val="99D06E"/>
            </a:gs>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A6E728CD-53A4-4D57-9238-DB366AAAA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87" y="557447"/>
            <a:ext cx="8663908" cy="4269597"/>
          </a:xfrm>
          <a:prstGeom prst="rect">
            <a:avLst/>
          </a:prstGeom>
          <a:ln>
            <a:noFill/>
          </a:ln>
          <a:effectLst>
            <a:softEdge rad="112500"/>
          </a:effectLst>
        </p:spPr>
      </p:pic>
      <p:pic>
        <p:nvPicPr>
          <p:cNvPr id="11" name="Picture 10">
            <a:extLst>
              <a:ext uri="{FF2B5EF4-FFF2-40B4-BE49-F238E27FC236}">
                <a16:creationId xmlns="" xmlns:a16="http://schemas.microsoft.com/office/drawing/2014/main" id="{730C6C63-32CA-4B7D-833F-45D3F61C8C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4967" y="2623930"/>
            <a:ext cx="8206746" cy="4068599"/>
          </a:xfrm>
          <a:prstGeom prst="rect">
            <a:avLst/>
          </a:prstGeom>
          <a:ln>
            <a:noFill/>
          </a:ln>
          <a:effectLst>
            <a:softEdge rad="112500"/>
          </a:effectLst>
        </p:spPr>
      </p:pic>
      <p:sp>
        <p:nvSpPr>
          <p:cNvPr id="2" name="TextBox 1">
            <a:extLst>
              <a:ext uri="{FF2B5EF4-FFF2-40B4-BE49-F238E27FC236}">
                <a16:creationId xmlns="" xmlns:a16="http://schemas.microsoft.com/office/drawing/2014/main" id="{F5C14F88-63C3-4A33-90EA-BED957FAF746}"/>
              </a:ext>
            </a:extLst>
          </p:cNvPr>
          <p:cNvSpPr txBox="1"/>
          <p:nvPr/>
        </p:nvSpPr>
        <p:spPr>
          <a:xfrm>
            <a:off x="240287" y="158664"/>
            <a:ext cx="1171142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User can remove noise &amp; shadow from original image by using this pre-processing steps.</a:t>
            </a:r>
          </a:p>
        </p:txBody>
      </p:sp>
    </p:spTree>
    <p:extLst>
      <p:ext uri="{BB962C8B-B14F-4D97-AF65-F5344CB8AC3E}">
        <p14:creationId xmlns:p14="http://schemas.microsoft.com/office/powerpoint/2010/main" val="3511187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246</TotalTime>
  <Words>504</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Introduction</vt:lpstr>
      <vt:lpstr>PowerPoint Presentation</vt:lpstr>
      <vt:lpstr>Functional Requirements</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PCNS</dc:creator>
  <cp:lastModifiedBy>PCNS</cp:lastModifiedBy>
  <cp:revision>15</cp:revision>
  <dcterms:created xsi:type="dcterms:W3CDTF">2020-06-02T16:42:34Z</dcterms:created>
  <dcterms:modified xsi:type="dcterms:W3CDTF">2020-06-10T04:02:54Z</dcterms:modified>
</cp:coreProperties>
</file>