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5"/>
  </p:handoutMasterIdLst>
  <p:sldIdLst>
    <p:sldId id="278" r:id="rId3"/>
    <p:sldId id="279" r:id="rId4"/>
    <p:sldId id="313" r:id="rId5"/>
    <p:sldId id="270" r:id="rId6"/>
    <p:sldId id="315" r:id="rId8"/>
    <p:sldId id="322" r:id="rId9"/>
    <p:sldId id="323" r:id="rId10"/>
    <p:sldId id="324" r:id="rId11"/>
    <p:sldId id="316" r:id="rId12"/>
    <p:sldId id="317" r:id="rId13"/>
    <p:sldId id="318" r:id="rId14"/>
    <p:sldId id="320" r:id="rId15"/>
    <p:sldId id="326" r:id="rId16"/>
    <p:sldId id="327" r:id="rId17"/>
    <p:sldId id="321" r:id="rId18"/>
    <p:sldId id="328" r:id="rId19"/>
    <p:sldId id="329" r:id="rId20"/>
    <p:sldId id="330" r:id="rId21"/>
    <p:sldId id="331" r:id="rId22"/>
    <p:sldId id="332" r:id="rId23"/>
    <p:sldId id="325" r:id="rId24"/>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DFDFD"/>
    <a:srgbClr val="555A5E"/>
    <a:srgbClr val="FFC0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8"/>
    <p:restoredTop sz="96127" autoAdjust="0"/>
  </p:normalViewPr>
  <p:slideViewPr>
    <p:cSldViewPr snapToGrid="0" showGuides="1">
      <p:cViewPr>
        <p:scale>
          <a:sx n="75" d="100"/>
          <a:sy n="75" d="100"/>
        </p:scale>
        <p:origin x="-462" y="42"/>
      </p:cViewPr>
      <p:guideLst>
        <p:guide orient="horz" pos="2160"/>
        <p:guide pos="3840"/>
      </p:guideLst>
    </p:cSldViewPr>
  </p:slideViewPr>
  <p:notesTextViewPr>
    <p:cViewPr>
      <p:scale>
        <a:sx n="1" d="1"/>
        <a:sy n="1" d="1"/>
      </p:scale>
      <p:origin x="0" y="0"/>
    </p:cViewPr>
  </p:notesTextViewPr>
  <p:sorterViewPr showFormatting="0">
    <p:cViewPr varScale="1">
      <p:scale>
        <a:sx n="1" d="1"/>
        <a:sy n="1" d="1"/>
      </p:scale>
      <p:origin x="0" y="-13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259A2D56-6FAA-4766-9FD7-19FBCBBA5716}"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a:solidFill>
              <a:srgbClr val="000000"/>
            </a:solidFill>
            <a:miter/>
          </a:ln>
        </p:spPr>
      </p:sp>
      <p:sp>
        <p:nvSpPr>
          <p:cNvPr id="6147"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标题 8"/>
          <p:cNvSpPr>
            <a:spLocks noGrp="1"/>
          </p:cNvSpPr>
          <p:nvPr>
            <p:ph type="title" hasCustomPrompt="1"/>
          </p:nvPr>
        </p:nvSpPr>
        <p:spPr>
          <a:xfrm>
            <a:off x="489857" y="234496"/>
            <a:ext cx="4750435" cy="368300"/>
          </a:xfrm>
          <a:prstGeom prst="rect">
            <a:avLst/>
          </a:prstGeom>
          <a:noFill/>
        </p:spPr>
        <p:txBody>
          <a:bodyPr wrap="none" rtlCol="0">
            <a:spAutoFit/>
          </a:bodyPr>
          <a:lstStyle>
            <a:lvl1pPr algn="l">
              <a:defRPr lang="zh-CN" altLang="en-US" sz="2000" b="1">
                <a:solidFill>
                  <a:srgbClr val="FDFDFD"/>
                </a:solidFill>
                <a:latin typeface="Arial" panose="020B0604020202020204" pitchFamily="34" charset="0"/>
                <a:ea typeface="Microsoft YaHei" panose="020B0503020204020204" pitchFamily="34" charset="-122"/>
                <a:cs typeface="+mn-cs"/>
              </a:defRPr>
            </a:lvl1pPr>
          </a:lstStyle>
          <a:p>
            <a:pPr marL="0" lvl="0"/>
            <a:r>
              <a:rPr smtClean="0">
                <a:sym typeface="+mn-ea"/>
              </a:rPr>
              <a:t>Click here to edit the master title style</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Custom layout">
    <p:bg>
      <p:bgPr>
        <a:solidFill>
          <a:srgbClr val="404040"/>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组合 6"/>
          <p:cNvGrpSpPr/>
          <p:nvPr userDrawn="1"/>
        </p:nvGrpSpPr>
        <p:grpSpPr>
          <a:xfrm flipH="1">
            <a:off x="0" y="0"/>
            <a:ext cx="12198350" cy="852488"/>
            <a:chOff x="0" y="12624"/>
            <a:chExt cx="12198350" cy="2324100"/>
          </a:xfrm>
        </p:grpSpPr>
        <p:sp>
          <p:nvSpPr>
            <p:cNvPr id="8" name="矩形 7"/>
            <p:cNvSpPr/>
            <p:nvPr/>
          </p:nvSpPr>
          <p:spPr>
            <a:xfrm>
              <a:off x="0" y="12624"/>
              <a:ext cx="12192000" cy="2324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 name="任意多边形 8"/>
            <p:cNvSpPr/>
            <p:nvPr/>
          </p:nvSpPr>
          <p:spPr>
            <a:xfrm rot="5400000">
              <a:off x="10914529" y="1052903"/>
              <a:ext cx="2324100" cy="243542"/>
            </a:xfrm>
            <a:custGeom>
              <a:avLst/>
              <a:gdLst>
                <a:gd name="connsiteX0" fmla="*/ 0 w 2467054"/>
                <a:gd name="connsiteY0" fmla="*/ 243542 h 243542"/>
                <a:gd name="connsiteX1" fmla="*/ 0 w 2467054"/>
                <a:gd name="connsiteY1" fmla="*/ 0 h 243542"/>
                <a:gd name="connsiteX2" fmla="*/ 2467054 w 2467054"/>
                <a:gd name="connsiteY2" fmla="*/ 0 h 243542"/>
                <a:gd name="connsiteX3" fmla="*/ 2467054 w 2467054"/>
                <a:gd name="connsiteY3" fmla="*/ 243542 h 243542"/>
              </a:gdLst>
              <a:ahLst/>
              <a:cxnLst>
                <a:cxn ang="0">
                  <a:pos x="connsiteX0" y="connsiteY0"/>
                </a:cxn>
                <a:cxn ang="0">
                  <a:pos x="connsiteX1" y="connsiteY1"/>
                </a:cxn>
                <a:cxn ang="0">
                  <a:pos x="connsiteX2" y="connsiteY2"/>
                </a:cxn>
                <a:cxn ang="0">
                  <a:pos x="connsiteX3" y="connsiteY3"/>
                </a:cxn>
              </a:cxnLst>
              <a:rect l="l" t="t" r="r" b="b"/>
              <a:pathLst>
                <a:path w="2467054" h="243542">
                  <a:moveTo>
                    <a:pt x="0" y="243542"/>
                  </a:moveTo>
                  <a:lnTo>
                    <a:pt x="0" y="0"/>
                  </a:lnTo>
                  <a:lnTo>
                    <a:pt x="2467054" y="0"/>
                  </a:lnTo>
                  <a:lnTo>
                    <a:pt x="2467054" y="243542"/>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文本框 9"/>
          <p:cNvSpPr txBox="1"/>
          <p:nvPr/>
        </p:nvSpPr>
        <p:spPr>
          <a:xfrm>
            <a:off x="833438" y="846138"/>
            <a:ext cx="9283700" cy="1753235"/>
          </a:xfrm>
          <a:prstGeom prst="rect">
            <a:avLst/>
          </a:prstGeom>
          <a:noFill/>
        </p:spPr>
        <p:txBody>
          <a:bodyPr wrap="square" rtlCol="0">
            <a:spAutoFit/>
          </a:bodyPr>
          <a:lstStyle/>
          <a:p>
            <a:pPr marR="0" defTabSz="914400" eaLnBrk="1" fontAlgn="auto" hangingPunct="1">
              <a:spcBef>
                <a:spcPts val="0"/>
              </a:spcBef>
              <a:spcAft>
                <a:spcPts val="0"/>
              </a:spcAft>
              <a:buClrTx/>
              <a:buSzTx/>
              <a:buFontTx/>
              <a:buNone/>
              <a:defRPr/>
            </a:pPr>
            <a:r>
              <a:rPr kumimoji="0" lang="en-IN" altLang="zh-CN" sz="5400" b="1" kern="1200" cap="none" spc="0" normalizeH="0" baseline="0" noProof="0" dirty="0">
                <a:solidFill>
                  <a:prstClr val="white"/>
                </a:solidFill>
                <a:latin typeface="+mn-lt"/>
                <a:ea typeface="+mn-ea"/>
                <a:cs typeface="+mn-ea"/>
                <a:sym typeface="Arial" panose="020B0604020202020204" pitchFamily="34" charset="0"/>
              </a:rPr>
              <a:t>Parkinson’s Disease - </a:t>
            </a:r>
            <a:endParaRPr kumimoji="0" lang="en-IN" altLang="zh-CN" sz="5400" b="1" kern="1200" cap="none" spc="0" normalizeH="0" baseline="0" noProof="0" dirty="0">
              <a:solidFill>
                <a:prstClr val="white"/>
              </a:solidFill>
              <a:latin typeface="+mn-lt"/>
              <a:ea typeface="+mn-ea"/>
              <a:cs typeface="+mn-ea"/>
              <a:sym typeface="Arial" panose="020B0604020202020204" pitchFamily="34" charset="0"/>
            </a:endParaRPr>
          </a:p>
          <a:p>
            <a:pPr marR="0" defTabSz="914400" eaLnBrk="1" fontAlgn="auto" hangingPunct="1">
              <a:spcBef>
                <a:spcPts val="0"/>
              </a:spcBef>
              <a:spcAft>
                <a:spcPts val="0"/>
              </a:spcAft>
              <a:buClrTx/>
              <a:buSzTx/>
              <a:buFontTx/>
              <a:buNone/>
              <a:defRPr/>
            </a:pPr>
            <a:r>
              <a:rPr kumimoji="0" lang="en-IN" altLang="zh-CN" sz="5400" b="1" kern="1200" cap="none" spc="0" normalizeH="0" baseline="0" noProof="0" dirty="0">
                <a:solidFill>
                  <a:prstClr val="white"/>
                </a:solidFill>
                <a:latin typeface="+mn-lt"/>
                <a:ea typeface="+mn-ea"/>
                <a:cs typeface="+mn-ea"/>
                <a:sym typeface="Arial" panose="020B0604020202020204" pitchFamily="34" charset="0"/>
              </a:rPr>
              <a:t>Hand Tremor Generation</a:t>
            </a:r>
            <a:endParaRPr kumimoji="0" lang="en-IN" altLang="zh-CN" sz="5400" b="1" kern="1200" cap="none" spc="0" normalizeH="0" baseline="0" noProof="0" dirty="0">
              <a:solidFill>
                <a:prstClr val="white"/>
              </a:solidFill>
              <a:latin typeface="+mn-lt"/>
              <a:ea typeface="+mn-ea"/>
              <a:cs typeface="+mn-ea"/>
              <a:sym typeface="Arial" panose="020B0604020202020204" pitchFamily="34" charset="0"/>
            </a:endParaRPr>
          </a:p>
        </p:txBody>
      </p:sp>
      <p:sp>
        <p:nvSpPr>
          <p:cNvPr id="12" name="矩形 11"/>
          <p:cNvSpPr/>
          <p:nvPr/>
        </p:nvSpPr>
        <p:spPr>
          <a:xfrm>
            <a:off x="0" y="1082675"/>
            <a:ext cx="139700" cy="1049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1" cstate="print"/>
          <a:srcRect l="20288" r="26134"/>
          <a:stretch>
            <a:fillRect/>
          </a:stretch>
        </p:blipFill>
        <p:spPr>
          <a:xfrm>
            <a:off x="489585" y="1292225"/>
            <a:ext cx="3804920" cy="3815080"/>
          </a:xfrm>
          <a:prstGeom prst="rect">
            <a:avLst/>
          </a:prstGeom>
        </p:spPr>
      </p:pic>
      <p:pic>
        <p:nvPicPr>
          <p:cNvPr id="4" name="Picture 3"/>
          <p:cNvPicPr>
            <a:picLocks noChangeAspect="1"/>
          </p:cNvPicPr>
          <p:nvPr/>
        </p:nvPicPr>
        <p:blipFill>
          <a:blip r:embed="rId2" cstate="print"/>
          <a:srcRect l="20906" t="9306" r="27609" b="10972"/>
          <a:stretch>
            <a:fillRect/>
          </a:stretch>
        </p:blipFill>
        <p:spPr>
          <a:xfrm>
            <a:off x="5713730" y="1393825"/>
            <a:ext cx="4184650" cy="3644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234496"/>
            <a:ext cx="309880" cy="368300"/>
          </a:xfrm>
        </p:spPr>
        <p:txBody>
          <a:bodyPr/>
          <a:lstStyle/>
          <a:p>
            <a:endParaRPr lang="en-IN"/>
          </a:p>
        </p:txBody>
      </p:sp>
      <p:sp>
        <p:nvSpPr>
          <p:cNvPr id="4" name="Text Box 3"/>
          <p:cNvSpPr txBox="1"/>
          <p:nvPr/>
        </p:nvSpPr>
        <p:spPr>
          <a:xfrm>
            <a:off x="365125" y="1692275"/>
            <a:ext cx="11484000" cy="3784600"/>
          </a:xfrm>
          <a:prstGeom prst="rect">
            <a:avLst/>
          </a:prstGeom>
          <a:noFill/>
        </p:spPr>
        <p:txBody>
          <a:bodyPr wrap="square" rtlCol="0">
            <a:spAutoFit/>
          </a:bodyPr>
          <a:lstStyle/>
          <a:p>
            <a:r>
              <a:rPr lang="en-IN" sz="2000" b="1">
                <a:sym typeface="+mn-ea"/>
              </a:rPr>
              <a:t>Hardware setup for Desired Frequency generation</a:t>
            </a:r>
            <a:r>
              <a:rPr lang="en-IN" sz="2000">
                <a:sym typeface="+mn-ea"/>
              </a:rPr>
              <a:t>:</a:t>
            </a:r>
            <a:endParaRPr lang="en-IN" sz="2000">
              <a:sym typeface="+mn-ea"/>
            </a:endParaRPr>
          </a:p>
          <a:p>
            <a:r>
              <a:rPr lang="en-US" sz="2000"/>
              <a:t>The hardware setup includes servo motors, Arduino microcontroller, and other electronic components such as jumper wires.</a:t>
            </a:r>
            <a:endParaRPr lang="en-US" sz="2000"/>
          </a:p>
          <a:p>
            <a:r>
              <a:rPr lang="en-US" sz="2000"/>
              <a:t>Servo motors are used to create controlled vibrations that simulate tremors, with the Arduino microcontroller providing the necessary control and coordination.</a:t>
            </a:r>
            <a:endParaRPr lang="en-US" sz="2000"/>
          </a:p>
          <a:p>
            <a:r>
              <a:rPr lang="en-US" sz="2000"/>
              <a:t>The servo motors are attached to specific points on the 3D hand model to induce tremor-like movements.</a:t>
            </a:r>
            <a:endParaRPr lang="en-US" sz="2000"/>
          </a:p>
          <a:p>
            <a:r>
              <a:rPr lang="en-US" sz="2000"/>
              <a:t>The Arduino microcontroller is programmed to generate signals that control the speed, amplitude, and frequency of the servo motors, allowing for precise control over the tremor simulation.</a:t>
            </a:r>
            <a:endParaRPr lang="en-US" sz="2000"/>
          </a:p>
          <a:p>
            <a:r>
              <a:rPr lang="en-US" sz="2000"/>
              <a:t>The hardware setup is integrated with the 3D hand model, enabling real-time simulation of tremors.</a:t>
            </a:r>
            <a:endParaRPr lang="en-US" sz="2000"/>
          </a:p>
          <a:p>
            <a:r>
              <a:rPr lang="en-US" sz="2000"/>
              <a:t>Movements generated by the servo motors are synchronized with the movements of the 3D hand model, providing a realistic simulation of Parkinson's disease tremors.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1" cstate="print"/>
          <a:srcRect r="14632"/>
          <a:stretch>
            <a:fillRect/>
          </a:stretch>
        </p:blipFill>
        <p:spPr>
          <a:xfrm>
            <a:off x="2038350" y="911225"/>
            <a:ext cx="6927850" cy="5035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47" y="1389561"/>
            <a:ext cx="3366770" cy="368300"/>
          </a:xfrm>
        </p:spPr>
        <p:txBody>
          <a:bodyPr>
            <a:scene3d>
              <a:camera prst="orthographicFront"/>
              <a:lightRig rig="threePt" dir="t"/>
            </a:scene3d>
          </a:bodyPr>
          <a:lstStyle/>
          <a:p>
            <a:r>
              <a:rPr lang="en-IN">
                <a:solidFill>
                  <a:schemeClr val="tx1"/>
                </a:solidFill>
                <a:effectLst>
                  <a:outerShdw blurRad="38100" dist="19050" dir="2700000" algn="tl" rotWithShape="0">
                    <a:schemeClr val="dk1">
                      <a:alpha val="40000"/>
                    </a:schemeClr>
                  </a:outerShdw>
                </a:effectLst>
              </a:rPr>
              <a:t>CODE FOR VERIFICATION</a:t>
            </a:r>
            <a:endParaRPr lang="en-IN">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1383030" y="2007235"/>
            <a:ext cx="7157720" cy="4246245"/>
          </a:xfrm>
          <a:prstGeom prst="rect">
            <a:avLst/>
          </a:prstGeom>
          <a:noFill/>
        </p:spPr>
        <p:txBody>
          <a:bodyPr wrap="square" rtlCol="0" anchor="t">
            <a:spAutoFit/>
          </a:bodyPr>
          <a:lstStyle/>
          <a:p>
            <a:r>
              <a:rPr lang="en-US"/>
              <a:t>#include &lt;Servo.h&gt;</a:t>
            </a:r>
            <a:endParaRPr lang="en-US"/>
          </a:p>
          <a:p>
            <a:endParaRPr lang="en-US"/>
          </a:p>
          <a:p>
            <a:r>
              <a:rPr lang="en-US"/>
              <a:t>Servo myServo; // Create a servo object</a:t>
            </a:r>
            <a:endParaRPr lang="en-US"/>
          </a:p>
          <a:p>
            <a:endParaRPr lang="en-US"/>
          </a:p>
          <a:p>
            <a:r>
              <a:rPr lang="en-US"/>
              <a:t>void setup() {</a:t>
            </a:r>
            <a:endParaRPr lang="en-US"/>
          </a:p>
          <a:p>
            <a:r>
              <a:rPr lang="en-US"/>
              <a:t>  myServo.attach(9); // Attach the servo to pin 9</a:t>
            </a:r>
            <a:endParaRPr lang="en-US"/>
          </a:p>
          <a:p>
            <a:r>
              <a:rPr lang="en-US"/>
              <a:t>}</a:t>
            </a:r>
            <a:endParaRPr lang="en-US"/>
          </a:p>
          <a:p>
            <a:endParaRPr lang="en-US"/>
          </a:p>
          <a:p>
            <a:r>
              <a:rPr lang="en-US"/>
              <a:t>void loop() {</a:t>
            </a:r>
            <a:endParaRPr lang="en-US"/>
          </a:p>
          <a:p>
            <a:r>
              <a:rPr lang="en-US"/>
              <a:t>  int tremorAmplitude = 10; // Set the amplitude of the tremor (adjust as needed)</a:t>
            </a:r>
            <a:endParaRPr lang="en-US"/>
          </a:p>
          <a:p>
            <a:r>
              <a:rPr lang="en-US"/>
              <a:t>  int tremorFrequency = 5; // Set the frequency of the tremor in Hz (adjust as needed)</a:t>
            </a:r>
            <a:endParaRPr lang="en-US"/>
          </a:p>
          <a:p>
            <a:endParaRPr lang="en-US"/>
          </a:p>
          <a:p>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Box 2"/>
          <p:cNvSpPr txBox="1"/>
          <p:nvPr/>
        </p:nvSpPr>
        <p:spPr>
          <a:xfrm>
            <a:off x="958215" y="1466215"/>
            <a:ext cx="6472555" cy="3692525"/>
          </a:xfrm>
          <a:prstGeom prst="rect">
            <a:avLst/>
          </a:prstGeom>
          <a:noFill/>
        </p:spPr>
        <p:txBody>
          <a:bodyPr wrap="square" rtlCol="0" anchor="t">
            <a:spAutoFit/>
          </a:bodyPr>
          <a:lstStyle/>
          <a:p>
            <a:r>
              <a:rPr lang="en-US">
                <a:sym typeface="+mn-ea"/>
              </a:rPr>
              <a:t>// Generate a sinusoidal tremor pattern</a:t>
            </a:r>
            <a:endParaRPr lang="en-US"/>
          </a:p>
          <a:p>
            <a:r>
              <a:rPr lang="en-US">
                <a:sym typeface="+mn-ea"/>
              </a:rPr>
              <a:t>  int tremor = tremorAmplitude * sin(2 * PI * tremorFrequency * millis() / 1000.0);</a:t>
            </a:r>
            <a:endParaRPr lang="en-US"/>
          </a:p>
          <a:p>
            <a:endParaRPr lang="en-US"/>
          </a:p>
          <a:p>
            <a:r>
              <a:rPr lang="en-US">
                <a:sym typeface="+mn-ea"/>
              </a:rPr>
              <a:t>  // Map the tremor values to servo positions</a:t>
            </a:r>
            <a:endParaRPr lang="en-US"/>
          </a:p>
          <a:p>
            <a:r>
              <a:rPr lang="en-US">
                <a:sym typeface="+mn-ea"/>
              </a:rPr>
              <a:t>  int servoPosition = map(tremor, -tremorAmplitude, tremorAmplitude, 0, 180);</a:t>
            </a:r>
            <a:endParaRPr lang="en-US"/>
          </a:p>
          <a:p>
            <a:endParaRPr lang="en-US"/>
          </a:p>
          <a:p>
            <a:r>
              <a:rPr lang="en-US">
                <a:sym typeface="+mn-ea"/>
              </a:rPr>
              <a:t>  // Move the servo to the calculated position</a:t>
            </a:r>
            <a:endParaRPr lang="en-US"/>
          </a:p>
          <a:p>
            <a:r>
              <a:rPr lang="en-US">
                <a:sym typeface="+mn-ea"/>
              </a:rPr>
              <a:t>  myServo.write(servoPosition);</a:t>
            </a:r>
            <a:endParaRPr lang="en-US"/>
          </a:p>
          <a:p>
            <a:endParaRPr lang="en-US"/>
          </a:p>
          <a:p>
            <a:r>
              <a:rPr lang="en-US">
                <a:sym typeface="+mn-ea"/>
              </a:rPr>
              <a:t>  delay(2.5); // Adjust the delay for the desired frequency (50 Hz = 20 ms)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234496"/>
            <a:ext cx="6466835" cy="369332"/>
          </a:xfrm>
        </p:spPr>
        <p:txBody>
          <a:bodyPr/>
          <a:lstStyle/>
          <a:p>
            <a:r>
              <a:rPr lang="en-IN" altLang="en-US" dirty="0" smtClean="0">
                <a:sym typeface="+mn-ea"/>
              </a:rPr>
              <a:t>Patch antenna for detection of generated frequency</a:t>
            </a:r>
            <a:endParaRPr lang="en-US" dirty="0"/>
          </a:p>
        </p:txBody>
      </p:sp>
      <p:sp>
        <p:nvSpPr>
          <p:cNvPr id="4" name="Text Box 3"/>
          <p:cNvSpPr txBox="1"/>
          <p:nvPr/>
        </p:nvSpPr>
        <p:spPr>
          <a:xfrm>
            <a:off x="222885" y="1049655"/>
            <a:ext cx="11484000" cy="1631216"/>
          </a:xfrm>
          <a:prstGeom prst="rect">
            <a:avLst/>
          </a:prstGeom>
          <a:noFill/>
        </p:spPr>
        <p:txBody>
          <a:bodyPr wrap="square" rtlCol="0">
            <a:spAutoFit/>
          </a:bodyPr>
          <a:lstStyle/>
          <a:p>
            <a:endParaRPr lang="en-IN" altLang="en-US" sz="2000" dirty="0">
              <a:sym typeface="+mn-ea"/>
            </a:endParaRPr>
          </a:p>
          <a:p>
            <a:endParaRPr lang="en-IN" altLang="en-US" sz="2000" dirty="0">
              <a:sym typeface="+mn-ea"/>
            </a:endParaRPr>
          </a:p>
          <a:p>
            <a:endParaRPr lang="en-IN" altLang="en-US" sz="2000" dirty="0">
              <a:sym typeface="+mn-ea"/>
            </a:endParaRPr>
          </a:p>
          <a:p>
            <a:endParaRPr lang="en-IN" altLang="en-US" sz="2000" dirty="0">
              <a:sym typeface="+mn-ea"/>
            </a:endParaRPr>
          </a:p>
          <a:p>
            <a:endParaRPr lang="en-US" sz="2000" dirty="0"/>
          </a:p>
        </p:txBody>
      </p:sp>
      <p:sp>
        <p:nvSpPr>
          <p:cNvPr id="5" name="TextBox 4"/>
          <p:cNvSpPr txBox="1"/>
          <p:nvPr/>
        </p:nvSpPr>
        <p:spPr>
          <a:xfrm>
            <a:off x="292100" y="1282700"/>
            <a:ext cx="11633200" cy="5078313"/>
          </a:xfrm>
          <a:prstGeom prst="rect">
            <a:avLst/>
          </a:prstGeom>
          <a:noFill/>
        </p:spPr>
        <p:txBody>
          <a:bodyPr wrap="square" rtlCol="0">
            <a:spAutoFit/>
          </a:bodyPr>
          <a:lstStyle/>
          <a:p>
            <a:pPr algn="just"/>
            <a:r>
              <a:rPr lang="en-US" dirty="0" smtClean="0"/>
              <a:t>Using a patch antenna for the detection of frequencies associated with Parkinson's disease is an innovative approach. Parkinson's disease (PD) is a neurodegenerative disorder that affects movement, often characterized by tremors, stiffness, and impaired balance. While PD primarily involves the brain's dopamine-producing nerve cells, recent research has suggested potential connections between PD and changes in electromagnetic activity in the brain.</a:t>
            </a:r>
            <a:endParaRPr lang="en-US" dirty="0" smtClean="0"/>
          </a:p>
          <a:p>
            <a:pPr algn="just"/>
            <a:r>
              <a:rPr lang="en-US" dirty="0" smtClean="0"/>
              <a:t>Here's how you might design a system using a patch antenna for detecting frequencies associated with PD</a:t>
            </a:r>
            <a:r>
              <a:rPr lang="en-US" dirty="0" smtClean="0"/>
              <a:t>:</a:t>
            </a:r>
            <a:endParaRPr lang="en-US" dirty="0" smtClean="0"/>
          </a:p>
          <a:p>
            <a:pPr algn="just"/>
            <a:endParaRPr lang="en-US" dirty="0" smtClean="0"/>
          </a:p>
          <a:p>
            <a:pPr algn="just"/>
            <a:r>
              <a:rPr lang="en-US" b="1" dirty="0" smtClean="0"/>
              <a:t>Understanding Frequency Patterns</a:t>
            </a:r>
            <a:r>
              <a:rPr lang="en-US" dirty="0" smtClean="0"/>
              <a:t>: Research suggests that PD may involve aberrant oscillatory activity in specific frequency bands in the brain, such as beta (13-30 Hz) and gamma (30-100 Hz) bands. These frequency bands may exhibit abnormal synchronization or coherence in the brains of PD patients compared to healthy individuals.</a:t>
            </a:r>
            <a:endParaRPr lang="en-US" dirty="0" smtClean="0"/>
          </a:p>
          <a:p>
            <a:pPr algn="just"/>
            <a:r>
              <a:rPr lang="en-US" dirty="0" smtClean="0"/>
              <a:t>In this we are designing a antenna to detect the 2.4GHz </a:t>
            </a:r>
            <a:r>
              <a:rPr lang="en-US" dirty="0" smtClean="0"/>
              <a:t>frequency</a:t>
            </a:r>
            <a:endParaRPr lang="en-US" dirty="0" smtClean="0"/>
          </a:p>
          <a:p>
            <a:pPr algn="just"/>
            <a:endParaRPr lang="en-US" dirty="0" smtClean="0"/>
          </a:p>
          <a:p>
            <a:pPr algn="just"/>
            <a:r>
              <a:rPr lang="en-US" b="1" dirty="0" smtClean="0"/>
              <a:t>Patch Antenna Design</a:t>
            </a:r>
            <a:r>
              <a:rPr lang="en-US" dirty="0" smtClean="0"/>
              <a:t>: Design a patch antenna optimized for the frequency bands of interest (e.g., beta and gamma bands). Patch antennas are commonly used in wireless communication systems and can be tailored to specific frequency ranges. You would design the antenna to have a resonant frequency matching the frequencies you wish to detect.</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2885" y="1049655"/>
            <a:ext cx="11484000" cy="1631216"/>
          </a:xfrm>
          <a:prstGeom prst="rect">
            <a:avLst/>
          </a:prstGeom>
          <a:noFill/>
        </p:spPr>
        <p:txBody>
          <a:bodyPr wrap="square" rtlCol="0">
            <a:spAutoFit/>
          </a:bodyPr>
          <a:lstStyle/>
          <a:p>
            <a:endParaRPr lang="en-IN" altLang="en-US" sz="2000" dirty="0">
              <a:sym typeface="+mn-ea"/>
            </a:endParaRPr>
          </a:p>
          <a:p>
            <a:endParaRPr lang="en-IN" altLang="en-US" sz="2000" dirty="0">
              <a:sym typeface="+mn-ea"/>
            </a:endParaRPr>
          </a:p>
          <a:p>
            <a:endParaRPr lang="en-IN" altLang="en-US" sz="2000" dirty="0">
              <a:sym typeface="+mn-ea"/>
            </a:endParaRPr>
          </a:p>
          <a:p>
            <a:endParaRPr lang="en-IN" altLang="en-US" sz="2000" dirty="0">
              <a:sym typeface="+mn-ea"/>
            </a:endParaRPr>
          </a:p>
          <a:p>
            <a:endParaRPr lang="en-US" sz="2000" dirty="0"/>
          </a:p>
        </p:txBody>
      </p:sp>
      <p:sp>
        <p:nvSpPr>
          <p:cNvPr id="10" name="TextBox 9"/>
          <p:cNvSpPr txBox="1"/>
          <p:nvPr/>
        </p:nvSpPr>
        <p:spPr>
          <a:xfrm>
            <a:off x="787400" y="1028700"/>
            <a:ext cx="6096000" cy="369332"/>
          </a:xfrm>
          <a:prstGeom prst="rect">
            <a:avLst/>
          </a:prstGeom>
          <a:noFill/>
        </p:spPr>
        <p:txBody>
          <a:bodyPr wrap="square" rtlCol="0">
            <a:spAutoFit/>
          </a:bodyPr>
          <a:lstStyle/>
          <a:p>
            <a:r>
              <a:rPr lang="en-US" dirty="0" smtClean="0"/>
              <a:t>Designed Patch Antenna:</a:t>
            </a:r>
            <a:endParaRPr lang="en-US" dirty="0"/>
          </a:p>
        </p:txBody>
      </p:sp>
      <p:pic>
        <p:nvPicPr>
          <p:cNvPr id="1028" name="Picture 4" descr="C:\Users\dell\Downloads\ice_screenshot_20240314-231420.jpeg"/>
          <p:cNvPicPr>
            <a:picLocks noChangeAspect="1" noChangeArrowheads="1"/>
          </p:cNvPicPr>
          <p:nvPr/>
        </p:nvPicPr>
        <p:blipFill>
          <a:blip r:embed="rId1" cstate="print"/>
          <a:srcRect/>
          <a:stretch>
            <a:fillRect/>
          </a:stretch>
        </p:blipFill>
        <p:spPr bwMode="auto">
          <a:xfrm>
            <a:off x="572914" y="1651000"/>
            <a:ext cx="11141249" cy="44624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2885" y="1049655"/>
            <a:ext cx="11484000" cy="1631216"/>
          </a:xfrm>
          <a:prstGeom prst="rect">
            <a:avLst/>
          </a:prstGeom>
          <a:noFill/>
        </p:spPr>
        <p:txBody>
          <a:bodyPr wrap="square" rtlCol="0">
            <a:spAutoFit/>
          </a:bodyPr>
          <a:lstStyle/>
          <a:p>
            <a:endParaRPr lang="en-IN" altLang="en-US" sz="2000" dirty="0">
              <a:sym typeface="+mn-ea"/>
            </a:endParaRPr>
          </a:p>
          <a:p>
            <a:endParaRPr lang="en-IN" altLang="en-US" sz="2000" dirty="0">
              <a:sym typeface="+mn-ea"/>
            </a:endParaRPr>
          </a:p>
          <a:p>
            <a:endParaRPr lang="en-IN" altLang="en-US" sz="2000" dirty="0">
              <a:sym typeface="+mn-ea"/>
            </a:endParaRPr>
          </a:p>
          <a:p>
            <a:endParaRPr lang="en-IN" altLang="en-US" sz="2000" dirty="0">
              <a:sym typeface="+mn-ea"/>
            </a:endParaRPr>
          </a:p>
          <a:p>
            <a:endParaRPr lang="en-US" sz="2000" dirty="0"/>
          </a:p>
        </p:txBody>
      </p:sp>
      <p:pic>
        <p:nvPicPr>
          <p:cNvPr id="6" name="Picture 3"/>
          <p:cNvPicPr>
            <a:picLocks noChangeAspect="1" noChangeArrowheads="1"/>
          </p:cNvPicPr>
          <p:nvPr/>
        </p:nvPicPr>
        <p:blipFill>
          <a:blip r:embed="rId1" cstate="print"/>
          <a:srcRect/>
          <a:stretch>
            <a:fillRect/>
          </a:stretch>
        </p:blipFill>
        <p:spPr bwMode="auto">
          <a:xfrm>
            <a:off x="6824663" y="1408113"/>
            <a:ext cx="5176837" cy="3825183"/>
          </a:xfrm>
          <a:prstGeom prst="rect">
            <a:avLst/>
          </a:prstGeom>
          <a:noFill/>
          <a:ln w="9525">
            <a:noFill/>
            <a:miter lim="800000"/>
            <a:headEnd/>
            <a:tailEnd/>
          </a:ln>
        </p:spPr>
      </p:pic>
      <p:sp>
        <p:nvSpPr>
          <p:cNvPr id="7" name="TextBox 6"/>
          <p:cNvSpPr txBox="1"/>
          <p:nvPr/>
        </p:nvSpPr>
        <p:spPr>
          <a:xfrm>
            <a:off x="558800" y="4102100"/>
            <a:ext cx="6223000" cy="2585323"/>
          </a:xfrm>
          <a:prstGeom prst="rect">
            <a:avLst/>
          </a:prstGeom>
          <a:noFill/>
        </p:spPr>
        <p:txBody>
          <a:bodyPr wrap="square" rtlCol="0">
            <a:spAutoFit/>
          </a:bodyPr>
          <a:lstStyle/>
          <a:p>
            <a:pPr algn="just"/>
            <a:r>
              <a:rPr lang="en-US" b="1" dirty="0" smtClean="0"/>
              <a:t>Signal Processing and Detection</a:t>
            </a:r>
            <a:r>
              <a:rPr lang="en-US" dirty="0" smtClean="0"/>
              <a:t>: Once the antenna is designed and integrated into a system, you'll need signal processing algorithms to analyze the received signals. Techniques like Fourier analysis or wavelet transforms can help identify frequency components in the received signals. Machine learning algorithms can also be employed for pattern recognition if there are complex frequency patterns associated with PD.</a:t>
            </a:r>
            <a:endParaRPr lang="en-US" dirty="0" smtClean="0"/>
          </a:p>
          <a:p>
            <a:pPr algn="just"/>
            <a:endParaRPr lang="en-US" dirty="0"/>
          </a:p>
        </p:txBody>
      </p:sp>
      <p:sp>
        <p:nvSpPr>
          <p:cNvPr id="8" name="TextBox 7"/>
          <p:cNvSpPr txBox="1"/>
          <p:nvPr/>
        </p:nvSpPr>
        <p:spPr>
          <a:xfrm>
            <a:off x="609600" y="1828800"/>
            <a:ext cx="5943600" cy="2031325"/>
          </a:xfrm>
          <a:prstGeom prst="rect">
            <a:avLst/>
          </a:prstGeom>
          <a:noFill/>
        </p:spPr>
        <p:txBody>
          <a:bodyPr wrap="square" rtlCol="0">
            <a:spAutoFit/>
          </a:bodyPr>
          <a:lstStyle/>
          <a:p>
            <a:pPr algn="just"/>
            <a:r>
              <a:rPr lang="en-US" dirty="0" smtClean="0"/>
              <a:t>In the designed antenna the dielectric is chosen to be a fabric of the dielectric constant of 2 and materials for the ground and feed is used as the copper material. And the offset and slots for the patch and the micro-strips in the antenna is given as such so it can detect the 2.4GHz frequency which is approx the same as the tremors generated by the Parkinson disease.</a:t>
            </a:r>
            <a:endParaRPr lang="en-US" dirty="0"/>
          </a:p>
        </p:txBody>
      </p:sp>
      <p:sp>
        <p:nvSpPr>
          <p:cNvPr id="9" name="TextBox 8"/>
          <p:cNvSpPr txBox="1"/>
          <p:nvPr/>
        </p:nvSpPr>
        <p:spPr>
          <a:xfrm>
            <a:off x="647700" y="1270000"/>
            <a:ext cx="6311900" cy="369332"/>
          </a:xfrm>
          <a:prstGeom prst="rect">
            <a:avLst/>
          </a:prstGeom>
          <a:noFill/>
        </p:spPr>
        <p:txBody>
          <a:bodyPr wrap="square" rtlCol="0">
            <a:spAutoFit/>
          </a:bodyPr>
          <a:lstStyle/>
          <a:p>
            <a:r>
              <a:rPr lang="en-US" dirty="0" smtClean="0"/>
              <a:t>Parameters for the designed patch antenna are as given:</a:t>
            </a:r>
            <a:endParaRPr lang="en-US" dirty="0"/>
          </a:p>
        </p:txBody>
      </p:sp>
      <p:sp>
        <p:nvSpPr>
          <p:cNvPr id="11" name="TextBox 10"/>
          <p:cNvSpPr txBox="1"/>
          <p:nvPr/>
        </p:nvSpPr>
        <p:spPr>
          <a:xfrm>
            <a:off x="6794500" y="5245100"/>
            <a:ext cx="5232400" cy="646331"/>
          </a:xfrm>
          <a:prstGeom prst="rect">
            <a:avLst/>
          </a:prstGeom>
          <a:noFill/>
        </p:spPr>
        <p:txBody>
          <a:bodyPr wrap="square" rtlCol="0">
            <a:spAutoFit/>
          </a:bodyPr>
          <a:lstStyle/>
          <a:p>
            <a:r>
              <a:rPr lang="en-US" dirty="0" smtClean="0"/>
              <a:t>Parameter values of the micro strip line, patch</a:t>
            </a:r>
            <a:r>
              <a:rPr lang="en-US" dirty="0" smtClean="0"/>
              <a:t>,</a:t>
            </a:r>
            <a:r>
              <a:rPr lang="en-US" dirty="0" smtClean="0"/>
              <a:t> ground  and feed of the designed patch antenna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2885" y="1049655"/>
            <a:ext cx="11484000" cy="1631216"/>
          </a:xfrm>
          <a:prstGeom prst="rect">
            <a:avLst/>
          </a:prstGeom>
          <a:noFill/>
        </p:spPr>
        <p:txBody>
          <a:bodyPr wrap="square" rtlCol="0">
            <a:spAutoFit/>
          </a:bodyPr>
          <a:lstStyle/>
          <a:p>
            <a:endParaRPr lang="en-IN" altLang="en-US" sz="2000" dirty="0">
              <a:sym typeface="+mn-ea"/>
            </a:endParaRPr>
          </a:p>
          <a:p>
            <a:endParaRPr lang="en-IN" altLang="en-US" sz="2000" dirty="0">
              <a:sym typeface="+mn-ea"/>
            </a:endParaRPr>
          </a:p>
          <a:p>
            <a:endParaRPr lang="en-IN" altLang="en-US" sz="2000" dirty="0">
              <a:sym typeface="+mn-ea"/>
            </a:endParaRPr>
          </a:p>
          <a:p>
            <a:endParaRPr lang="en-IN" altLang="en-US" sz="2000" dirty="0">
              <a:sym typeface="+mn-ea"/>
            </a:endParaRPr>
          </a:p>
          <a:p>
            <a:endParaRPr lang="en-US" sz="2000" dirty="0"/>
          </a:p>
        </p:txBody>
      </p:sp>
      <p:sp>
        <p:nvSpPr>
          <p:cNvPr id="10" name="TextBox 9"/>
          <p:cNvSpPr txBox="1"/>
          <p:nvPr/>
        </p:nvSpPr>
        <p:spPr>
          <a:xfrm>
            <a:off x="787400" y="1028700"/>
            <a:ext cx="7442200" cy="369332"/>
          </a:xfrm>
          <a:prstGeom prst="rect">
            <a:avLst/>
          </a:prstGeom>
          <a:noFill/>
        </p:spPr>
        <p:txBody>
          <a:bodyPr wrap="square" rtlCol="0">
            <a:spAutoFit/>
          </a:bodyPr>
          <a:lstStyle/>
          <a:p>
            <a:r>
              <a:rPr lang="en-US" dirty="0" smtClean="0"/>
              <a:t>Obtained S-parameter plot for the designed Patch Antenna at 2.4 GHz:</a:t>
            </a:r>
            <a:endParaRPr lang="en-US" dirty="0"/>
          </a:p>
        </p:txBody>
      </p:sp>
      <p:pic>
        <p:nvPicPr>
          <p:cNvPr id="2051" name="Picture 3"/>
          <p:cNvPicPr>
            <a:picLocks noChangeAspect="1" noChangeArrowheads="1"/>
          </p:cNvPicPr>
          <p:nvPr/>
        </p:nvPicPr>
        <p:blipFill>
          <a:blip r:embed="rId1" cstate="print"/>
          <a:srcRect/>
          <a:stretch>
            <a:fillRect/>
          </a:stretch>
        </p:blipFill>
        <p:spPr bwMode="auto">
          <a:xfrm>
            <a:off x="1179513" y="1509713"/>
            <a:ext cx="9977549" cy="504348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2885" y="1049655"/>
            <a:ext cx="11484000" cy="1631216"/>
          </a:xfrm>
          <a:prstGeom prst="rect">
            <a:avLst/>
          </a:prstGeom>
          <a:noFill/>
        </p:spPr>
        <p:txBody>
          <a:bodyPr wrap="square" rtlCol="0">
            <a:spAutoFit/>
          </a:bodyPr>
          <a:lstStyle/>
          <a:p>
            <a:endParaRPr lang="en-IN" altLang="en-US" sz="2000" dirty="0">
              <a:sym typeface="+mn-ea"/>
            </a:endParaRPr>
          </a:p>
          <a:p>
            <a:endParaRPr lang="en-IN" altLang="en-US" sz="2000" dirty="0">
              <a:sym typeface="+mn-ea"/>
            </a:endParaRPr>
          </a:p>
          <a:p>
            <a:endParaRPr lang="en-IN" altLang="en-US" sz="2000" dirty="0">
              <a:sym typeface="+mn-ea"/>
            </a:endParaRPr>
          </a:p>
          <a:p>
            <a:endParaRPr lang="en-IN" altLang="en-US" sz="2000" dirty="0">
              <a:sym typeface="+mn-ea"/>
            </a:endParaRPr>
          </a:p>
          <a:p>
            <a:endParaRPr lang="en-US" sz="2000" dirty="0"/>
          </a:p>
        </p:txBody>
      </p:sp>
      <p:sp>
        <p:nvSpPr>
          <p:cNvPr id="5" name="TextBox 4"/>
          <p:cNvSpPr txBox="1"/>
          <p:nvPr/>
        </p:nvSpPr>
        <p:spPr>
          <a:xfrm>
            <a:off x="444500" y="1143000"/>
            <a:ext cx="11353800" cy="5632311"/>
          </a:xfrm>
          <a:prstGeom prst="rect">
            <a:avLst/>
          </a:prstGeom>
          <a:noFill/>
        </p:spPr>
        <p:txBody>
          <a:bodyPr wrap="square" rtlCol="0">
            <a:spAutoFit/>
          </a:bodyPr>
          <a:lstStyle/>
          <a:p>
            <a:pPr algn="just"/>
            <a:r>
              <a:rPr lang="en-US" dirty="0" smtClean="0"/>
              <a:t>Overall, utilizing a patch antenna for detecting frequencies associated with PD could offer a non-invasive, potentially cost-effective method for early detection and monitoring of the disease. However, it requires interdisciplinary collaboration between engineers, neuroscientists, and healthcare professionals to develop and validate such a system effectively</a:t>
            </a:r>
            <a:r>
              <a:rPr lang="en-US" dirty="0" smtClean="0"/>
              <a:t>.</a:t>
            </a:r>
            <a:endParaRPr lang="en-US" dirty="0" smtClean="0"/>
          </a:p>
          <a:p>
            <a:pPr algn="just"/>
            <a:r>
              <a:rPr lang="en-US" dirty="0" smtClean="0"/>
              <a:t>To consolidate the final steps of the detection and generation of frequencies similar to the tremors created by the Parkinson disease are:</a:t>
            </a:r>
            <a:endParaRPr lang="en-US" dirty="0" smtClean="0"/>
          </a:p>
          <a:p>
            <a:pPr algn="just"/>
            <a:endParaRPr lang="en-US" dirty="0" smtClean="0"/>
          </a:p>
          <a:p>
            <a:pPr algn="just"/>
            <a:r>
              <a:rPr lang="en-US" b="1" dirty="0" smtClean="0"/>
              <a:t>Data Collection and Analysis</a:t>
            </a:r>
            <a:r>
              <a:rPr lang="en-US" dirty="0" smtClean="0"/>
              <a:t>: Collect data from PD patients and healthy controls using the patch antenna system. Compare the frequency characteristics of the signals between the two groups. Look for differences in spectral power, coherence, or other features that might indicate PD-related abnormalities</a:t>
            </a:r>
            <a:r>
              <a:rPr lang="en-US" dirty="0" smtClean="0"/>
              <a:t>.</a:t>
            </a:r>
            <a:endParaRPr lang="en-US" dirty="0" smtClean="0"/>
          </a:p>
          <a:p>
            <a:pPr algn="just"/>
            <a:endParaRPr lang="en-US" dirty="0" smtClean="0"/>
          </a:p>
          <a:p>
            <a:pPr algn="just"/>
            <a:r>
              <a:rPr lang="en-US" b="1" dirty="0" smtClean="0"/>
              <a:t>Clinical Validation and Optimization</a:t>
            </a:r>
            <a:r>
              <a:rPr lang="en-US" dirty="0" smtClean="0"/>
              <a:t>: Validate the system's performance in clinical settings, ensuring its accuracy and reliability in distinguishing PD patients from healthy individuals. Fine-tune the system </a:t>
            </a:r>
            <a:r>
              <a:rPr lang="en-US" dirty="0" smtClean="0"/>
              <a:t>parameters </a:t>
            </a:r>
            <a:r>
              <a:rPr lang="en-US" dirty="0" smtClean="0"/>
              <a:t>based on feedback from clinicians and researchers to optimize its sensitivity and specificity</a:t>
            </a:r>
            <a:r>
              <a:rPr lang="en-US" dirty="0" smtClean="0"/>
              <a:t>.</a:t>
            </a:r>
            <a:endParaRPr lang="en-US" dirty="0" smtClean="0"/>
          </a:p>
          <a:p>
            <a:pPr algn="just"/>
            <a:endParaRPr lang="en-US" dirty="0" smtClean="0"/>
          </a:p>
          <a:p>
            <a:pPr algn="just"/>
            <a:r>
              <a:rPr lang="en-US" b="1" dirty="0" smtClean="0"/>
              <a:t>Integration into Diagnostic Tools</a:t>
            </a:r>
            <a:r>
              <a:rPr lang="en-US" dirty="0" smtClean="0"/>
              <a:t>: If successful, integrate the patch antenna system into diagnostic tools for PD. This could involve developing wearable devices or portable instruments that healthcare professionals can use for early detection, monitoring disease progression, or assessing the effectiveness of treatments</a:t>
            </a:r>
            <a:r>
              <a:rPr lang="en-US" dirty="0" smtClean="0"/>
              <a:t>.</a:t>
            </a:r>
            <a:endParaRPr lang="en-US" dirty="0" smtClean="0"/>
          </a:p>
          <a:p>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808038" y="1128713"/>
            <a:ext cx="139700" cy="1047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4" name="矩形 23"/>
          <p:cNvSpPr/>
          <p:nvPr/>
        </p:nvSpPr>
        <p:spPr>
          <a:xfrm>
            <a:off x="5772150" y="1562100"/>
            <a:ext cx="4962525" cy="609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5" name="Rectangle 6"/>
          <p:cNvSpPr>
            <a:spLocks noChangeArrowheads="1"/>
          </p:cNvSpPr>
          <p:nvPr/>
        </p:nvSpPr>
        <p:spPr bwMode="black">
          <a:xfrm>
            <a:off x="5861050" y="1682750"/>
            <a:ext cx="40100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IN" altLang="zh-CN" sz="1800" b="0" i="0" u="none" strike="noStrike" kern="1200" cap="none" spc="0" normalizeH="0" baseline="0" noProof="0" smtClean="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INTRODUCTION TO PD</a:t>
            </a:r>
            <a:endParaRPr kumimoji="0" lang="en-IN" altLang="zh-CN" sz="1800" b="0" i="0" u="none" strike="noStrike" kern="1200" cap="none" spc="0" normalizeH="0" baseline="0" noProof="0" smtClean="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6" name="矩形 25"/>
          <p:cNvSpPr/>
          <p:nvPr/>
        </p:nvSpPr>
        <p:spPr>
          <a:xfrm>
            <a:off x="5619750" y="2438400"/>
            <a:ext cx="152400" cy="609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7" name="矩形 26"/>
          <p:cNvSpPr/>
          <p:nvPr/>
        </p:nvSpPr>
        <p:spPr>
          <a:xfrm>
            <a:off x="5772150" y="2438400"/>
            <a:ext cx="4962525" cy="609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0" name="矩形 29"/>
          <p:cNvSpPr/>
          <p:nvPr/>
        </p:nvSpPr>
        <p:spPr>
          <a:xfrm>
            <a:off x="5619750" y="3314700"/>
            <a:ext cx="152400" cy="609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1" name="矩形 30"/>
          <p:cNvSpPr/>
          <p:nvPr/>
        </p:nvSpPr>
        <p:spPr>
          <a:xfrm>
            <a:off x="5772150" y="3314700"/>
            <a:ext cx="4962525" cy="609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2" name="Rectangle 6"/>
          <p:cNvSpPr>
            <a:spLocks noChangeArrowheads="1"/>
          </p:cNvSpPr>
          <p:nvPr/>
        </p:nvSpPr>
        <p:spPr bwMode="black">
          <a:xfrm>
            <a:off x="5861050" y="3435350"/>
            <a:ext cx="401002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IN" altLang="en-US" sz="1600" b="0" i="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PROBLEM STATEMENT AND SOLUTION</a:t>
            </a:r>
            <a:endParaRPr kumimoji="0" lang="en-IN" altLang="en-US" sz="1600" b="0" i="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3" name="矩形 32"/>
          <p:cNvSpPr/>
          <p:nvPr/>
        </p:nvSpPr>
        <p:spPr>
          <a:xfrm>
            <a:off x="5619750" y="4191000"/>
            <a:ext cx="152400" cy="609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4" name="矩形 33"/>
          <p:cNvSpPr/>
          <p:nvPr/>
        </p:nvSpPr>
        <p:spPr>
          <a:xfrm>
            <a:off x="5772150" y="4191000"/>
            <a:ext cx="4962525" cy="609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5" name="Rectangle 6"/>
          <p:cNvSpPr>
            <a:spLocks noChangeArrowheads="1"/>
          </p:cNvSpPr>
          <p:nvPr/>
        </p:nvSpPr>
        <p:spPr bwMode="black">
          <a:xfrm>
            <a:off x="5861050" y="4311650"/>
            <a:ext cx="401002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IN" altLang="zh-CN" sz="1600" b="0" i="0" u="none" strike="noStrike" kern="1200" cap="none" spc="0" normalizeH="0" baseline="0" noProof="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BLOCK DIAGRAM FOR VERIFICATION</a:t>
            </a:r>
            <a:endParaRPr kumimoji="0" lang="en-IN" altLang="zh-CN" sz="1600" b="0" i="0" u="none" strike="noStrike" kern="1200" cap="none" spc="0" normalizeH="0" baseline="0" noProof="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6" name="矩形 35"/>
          <p:cNvSpPr/>
          <p:nvPr/>
        </p:nvSpPr>
        <p:spPr>
          <a:xfrm>
            <a:off x="5619750" y="5057775"/>
            <a:ext cx="152400" cy="609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7" name="矩形 36"/>
          <p:cNvSpPr/>
          <p:nvPr/>
        </p:nvSpPr>
        <p:spPr>
          <a:xfrm>
            <a:off x="5772150" y="5057775"/>
            <a:ext cx="4962525" cy="609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8" name="Rectangle 6"/>
          <p:cNvSpPr>
            <a:spLocks noChangeArrowheads="1"/>
          </p:cNvSpPr>
          <p:nvPr/>
        </p:nvSpPr>
        <p:spPr bwMode="black">
          <a:xfrm>
            <a:off x="5861050" y="5178425"/>
            <a:ext cx="40100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TREMOR GENERATION SETUP</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 </a:t>
            </a:r>
            <a:endParaRPr kumimoji="0" lang="en-US" altLang="zh-CN" sz="1800" b="0" i="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9" name="Rectangle 6"/>
          <p:cNvSpPr>
            <a:spLocks noChangeArrowheads="1"/>
          </p:cNvSpPr>
          <p:nvPr/>
        </p:nvSpPr>
        <p:spPr bwMode="black">
          <a:xfrm>
            <a:off x="1063625" y="838200"/>
            <a:ext cx="2386965"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10000" b="1" i="0" u="none" strike="noStrike" kern="1200" cap="none" spc="0" normalizeH="0" baseline="0" noProof="0" smtClean="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C</a:t>
            </a:r>
            <a:r>
              <a:rPr kumimoji="0" lang="en-US" altLang="zh-CN" sz="2000" b="1" i="0" u="none" strike="noStrike" kern="1200" cap="none" spc="0" normalizeH="0" baseline="0" noProof="0" smtClean="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ONTENTS</a:t>
            </a:r>
            <a:endParaRPr kumimoji="0" lang="en-US" altLang="zh-CN" sz="2000" b="1" i="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1" name="矩形 40"/>
          <p:cNvSpPr/>
          <p:nvPr/>
        </p:nvSpPr>
        <p:spPr>
          <a:xfrm>
            <a:off x="5619750" y="1562100"/>
            <a:ext cx="152400" cy="609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 name="Text Box 1"/>
          <p:cNvSpPr txBox="1"/>
          <p:nvPr/>
        </p:nvSpPr>
        <p:spPr>
          <a:xfrm>
            <a:off x="5939155" y="2604135"/>
            <a:ext cx="4481830" cy="368300"/>
          </a:xfrm>
          <a:prstGeom prst="rect">
            <a:avLst/>
          </a:prstGeom>
          <a:noFill/>
        </p:spPr>
        <p:txBody>
          <a:bodyPr wrap="square" rtlCol="0">
            <a:spAutoFit/>
          </a:bodyPr>
          <a:lstStyle/>
          <a:p>
            <a:r>
              <a:rPr lang="en-IN" altLang="en-US">
                <a:solidFill>
                  <a:schemeClr val="bg1"/>
                </a:solidFill>
              </a:rPr>
              <a:t>TREMOR EFFECTS &amp; DETECTION </a:t>
            </a:r>
            <a:endParaRPr lang="en-IN" altLang="en-US">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2885" y="1049655"/>
            <a:ext cx="11484000" cy="1631216"/>
          </a:xfrm>
          <a:prstGeom prst="rect">
            <a:avLst/>
          </a:prstGeom>
          <a:noFill/>
        </p:spPr>
        <p:txBody>
          <a:bodyPr wrap="square" rtlCol="0">
            <a:spAutoFit/>
          </a:bodyPr>
          <a:lstStyle/>
          <a:p>
            <a:endParaRPr lang="en-IN" altLang="en-US" sz="2000" dirty="0">
              <a:sym typeface="+mn-ea"/>
            </a:endParaRPr>
          </a:p>
          <a:p>
            <a:endParaRPr lang="en-IN" altLang="en-US" sz="2000" dirty="0">
              <a:sym typeface="+mn-ea"/>
            </a:endParaRPr>
          </a:p>
          <a:p>
            <a:endParaRPr lang="en-IN" altLang="en-US" sz="2000" dirty="0">
              <a:sym typeface="+mn-ea"/>
            </a:endParaRPr>
          </a:p>
          <a:p>
            <a:endParaRPr lang="en-IN" altLang="en-US" sz="2000" dirty="0">
              <a:sym typeface="+mn-ea"/>
            </a:endParaRPr>
          </a:p>
          <a:p>
            <a:endParaRPr lang="en-US" sz="2000" dirty="0"/>
          </a:p>
        </p:txBody>
      </p:sp>
      <p:sp>
        <p:nvSpPr>
          <p:cNvPr id="5" name="TextBox 4"/>
          <p:cNvSpPr txBox="1"/>
          <p:nvPr/>
        </p:nvSpPr>
        <p:spPr>
          <a:xfrm>
            <a:off x="444500" y="1143000"/>
            <a:ext cx="11353800" cy="5632311"/>
          </a:xfrm>
          <a:prstGeom prst="rect">
            <a:avLst/>
          </a:prstGeom>
          <a:noFill/>
        </p:spPr>
        <p:txBody>
          <a:bodyPr wrap="square" rtlCol="0">
            <a:spAutoFit/>
          </a:bodyPr>
          <a:lstStyle/>
          <a:p>
            <a:pPr algn="just"/>
            <a:r>
              <a:rPr lang="en-US" b="1" dirty="0" smtClean="0"/>
              <a:t>Ethical Considerations</a:t>
            </a:r>
            <a:r>
              <a:rPr lang="en-US" dirty="0" smtClean="0"/>
              <a:t>: Consider ethical implications such as patient privacy, informed consent, and potential biases in data collection and analysis. Ensure that the technology is used responsibly and in accordance with ethical guidelines</a:t>
            </a:r>
            <a:r>
              <a:rPr lang="en-US" dirty="0" smtClean="0"/>
              <a:t>.</a:t>
            </a:r>
            <a:endParaRPr lang="en-US" dirty="0" smtClean="0"/>
          </a:p>
          <a:p>
            <a:pPr algn="just"/>
            <a:endParaRPr lang="en-US" dirty="0" smtClean="0"/>
          </a:p>
          <a:p>
            <a:pPr algn="just"/>
            <a:r>
              <a:rPr lang="en-US" dirty="0" smtClean="0"/>
              <a:t>In conclusion, the utilization of a patch antenna for detecting frequencies associated with Parkinson's disease presents a promising avenue for non-invasive diagnosis and monitoring. By leveraging the electromagnetic activity in the brain, particularly in frequency bands such as beta and gamma, this approach offers the potential to identify aberrant oscillatory patterns indicative of PD.</a:t>
            </a:r>
            <a:endParaRPr lang="en-US" dirty="0" smtClean="0"/>
          </a:p>
          <a:p>
            <a:pPr algn="just"/>
            <a:endParaRPr lang="en-US" dirty="0" smtClean="0"/>
          </a:p>
          <a:p>
            <a:pPr algn="just"/>
            <a:r>
              <a:rPr lang="en-US" dirty="0" smtClean="0"/>
              <a:t>	Through </a:t>
            </a:r>
            <a:r>
              <a:rPr lang="en-US" dirty="0" smtClean="0"/>
              <a:t>careful design and optimization of patch antennas, coupled with advanced signal processing and machine learning techniques, it becomes feasible to extract relevant frequency information from collected signals. Clinical validation and integration into diagnostic tools can then facilitate early detection, disease monitoring, and assessment of treatment </a:t>
            </a:r>
            <a:r>
              <a:rPr lang="en-US" dirty="0" err="1" smtClean="0"/>
              <a:t>efficacy.However</a:t>
            </a:r>
            <a:r>
              <a:rPr lang="en-US" dirty="0" smtClean="0"/>
              <a:t>, successful implementation requires collaboration across multiple disciplines, including engineering, neuroscience, and healthcare. Moreover, ethical considerations regarding patient privacy, consent, and responsible use must be carefully addressed throughout the development and deployment of such technology.</a:t>
            </a:r>
            <a:endParaRPr lang="en-US" dirty="0" smtClean="0"/>
          </a:p>
          <a:p>
            <a:pPr algn="just"/>
            <a:endParaRPr lang="en-US" dirty="0" smtClean="0"/>
          </a:p>
          <a:p>
            <a:pPr algn="just"/>
            <a:r>
              <a:rPr lang="en-US" dirty="0" smtClean="0"/>
              <a:t>In summary, while challenges remain, the use of patch antennas for PD detection holds considerable promise in advancing our understanding and management of this complex neurodegenerative disorder.</a:t>
            </a:r>
            <a:endParaRPr lang="en-US" dirty="0" smtClean="0"/>
          </a:p>
          <a:p>
            <a:pPr algn="just"/>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234496"/>
            <a:ext cx="3645535" cy="368300"/>
          </a:xfrm>
        </p:spPr>
        <p:txBody>
          <a:bodyPr/>
          <a:lstStyle/>
          <a:p>
            <a:r>
              <a:rPr lang="en-IN" dirty="0"/>
              <a:t>REFERNCE PAPER DETAILS</a:t>
            </a:r>
            <a:endParaRPr lang="en-IN" dirty="0"/>
          </a:p>
        </p:txBody>
      </p:sp>
      <p:sp>
        <p:nvSpPr>
          <p:cNvPr id="3" name="Text Box 2"/>
          <p:cNvSpPr txBox="1"/>
          <p:nvPr/>
        </p:nvSpPr>
        <p:spPr>
          <a:xfrm>
            <a:off x="327660" y="1305560"/>
            <a:ext cx="10992485" cy="922020"/>
          </a:xfrm>
          <a:prstGeom prst="rect">
            <a:avLst/>
          </a:prstGeom>
          <a:noFill/>
        </p:spPr>
        <p:txBody>
          <a:bodyPr wrap="square" rtlCol="0" anchor="t">
            <a:spAutoFit/>
          </a:bodyPr>
          <a:lstStyle/>
          <a:p>
            <a:r>
              <a:rPr lang="en-US" dirty="0"/>
              <a:t>S. </a:t>
            </a:r>
            <a:r>
              <a:rPr lang="en-US" dirty="0" err="1"/>
              <a:t>Abirami</a:t>
            </a:r>
            <a:r>
              <a:rPr lang="en-US" dirty="0"/>
              <a:t> B, E. F. </a:t>
            </a:r>
            <a:r>
              <a:rPr lang="en-US" dirty="0" err="1"/>
              <a:t>Sundarsingh</a:t>
            </a:r>
            <a:r>
              <a:rPr lang="en-US" dirty="0"/>
              <a:t> and V. S. </a:t>
            </a:r>
            <a:r>
              <a:rPr lang="en-US" dirty="0" err="1"/>
              <a:t>Ramalingam</a:t>
            </a:r>
            <a:r>
              <a:rPr lang="en-US" dirty="0"/>
              <a:t>, "On-Body RF Sensor Toward Tremor Detection in Parkinson's Disease," in /EEE/ASME Transactions on </a:t>
            </a:r>
            <a:r>
              <a:rPr lang="en-US" dirty="0" err="1"/>
              <a:t>Mechatronics</a:t>
            </a:r>
            <a:r>
              <a:rPr lang="en-US" dirty="0"/>
              <a:t>, vol. 26, no. 5, pp. 2814-2817, Oct.</a:t>
            </a:r>
            <a:endParaRPr lang="en-US" dirty="0"/>
          </a:p>
          <a:p>
            <a:r>
              <a:rPr lang="en-US" dirty="0"/>
              <a:t>2021, </a:t>
            </a:r>
            <a:r>
              <a:rPr lang="en-US" dirty="0" err="1"/>
              <a:t>Dol</a:t>
            </a:r>
            <a:r>
              <a:rPr lang="en-US" dirty="0"/>
              <a:t>: 10.1109/TMECH.2020.3045139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234496"/>
            <a:ext cx="2129790" cy="368300"/>
          </a:xfrm>
        </p:spPr>
        <p:txBody>
          <a:bodyPr/>
          <a:lstStyle/>
          <a:p>
            <a:r>
              <a:rPr lang="en-IN"/>
              <a:t>INTRODUCTION</a:t>
            </a:r>
            <a:endParaRPr lang="en-IN"/>
          </a:p>
        </p:txBody>
      </p:sp>
      <p:sp>
        <p:nvSpPr>
          <p:cNvPr id="4" name="Text Box 3"/>
          <p:cNvSpPr txBox="1"/>
          <p:nvPr/>
        </p:nvSpPr>
        <p:spPr>
          <a:xfrm>
            <a:off x="365125" y="1692275"/>
            <a:ext cx="11484000" cy="5015865"/>
          </a:xfrm>
          <a:prstGeom prst="rect">
            <a:avLst/>
          </a:prstGeom>
          <a:noFill/>
        </p:spPr>
        <p:txBody>
          <a:bodyPr wrap="square" rtlCol="0">
            <a:spAutoFit/>
          </a:bodyPr>
          <a:lstStyle/>
          <a:p>
            <a:pPr algn="l"/>
            <a:r>
              <a:rPr lang="en-US" sz="2000"/>
              <a:t>Parkinson's disease is a progressive neurological disorder that affects millions of people worldwide. One of the primary symptoms of Parkinson's disease is tremors, which are involuntary, rhythmic movements that can occur at rest or during movement. These tremors can significantly impact the quality of life for individuals with Parkinson's disease, making even simple tasks challenging.</a:t>
            </a:r>
            <a:endParaRPr lang="en-US" sz="2000"/>
          </a:p>
          <a:p>
            <a:pPr algn="l"/>
            <a:endParaRPr lang="en-US" sz="2000"/>
          </a:p>
          <a:p>
            <a:pPr algn="l"/>
            <a:r>
              <a:rPr lang="en-US" sz="2000"/>
              <a:t>Our project aims to better understand Parkinson's disease tremors and contribute to the development of innovative technologies for diagnosis and treatment. We have developed a multifaceted approach that includes creating a 3D hand model, designing a hardware setup using servo motors and Arduino to simulate tremors, and implementing a patch antenna to detect the frequency of these tremors.</a:t>
            </a:r>
            <a:endParaRPr lang="en-US" sz="2000"/>
          </a:p>
          <a:p>
            <a:pPr algn="l"/>
            <a:endParaRPr lang="en-US" sz="2000"/>
          </a:p>
          <a:p>
            <a:pPr algn="l"/>
            <a:r>
              <a:rPr lang="en-US" sz="2000"/>
              <a:t>Through our work, we hope to shed light on the mechanisms underlying Parkinson's disease tremors and explore new avenues for more effective diagnosis and treatment strategies. Our ultimate goal is to improve the quality of life for individuals living with Parkinson's disease and contribute to the broader field of neurological research.</a:t>
            </a:r>
            <a:endParaRPr lang="en-US" sz="2000"/>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90538" y="234950"/>
            <a:ext cx="2718435" cy="368300"/>
          </a:xfrm>
        </p:spPr>
        <p:txBody>
          <a:bodyPr wrap="none" rtlCol="0">
            <a:sp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rPr>
              <a:t>TREMOR OVERVIEW</a:t>
            </a:r>
            <a:endParaRPr kumimoji="0" lang="en-IN" altLang="zh-CN" sz="2000" b="1" i="0" u="none" strike="noStrike" kern="1200" cap="none" spc="0" normalizeH="0" baseline="0" noProof="0">
              <a:ln>
                <a:noFill/>
              </a:ln>
              <a:solidFill>
                <a:srgbClr val="FDFDFD"/>
              </a:solidFill>
              <a:effectLst/>
              <a:uLnTx/>
              <a:uFillTx/>
              <a:latin typeface="Arial" panose="020B0604020202020204" pitchFamily="34" charset="0"/>
              <a:ea typeface="Microsoft YaHei" panose="020B0503020204020204" pitchFamily="34" charset="-122"/>
              <a:cs typeface="+mn-cs"/>
            </a:endParaRPr>
          </a:p>
        </p:txBody>
      </p:sp>
      <p:sp>
        <p:nvSpPr>
          <p:cNvPr id="5" name="Text Box 4"/>
          <p:cNvSpPr txBox="1"/>
          <p:nvPr/>
        </p:nvSpPr>
        <p:spPr>
          <a:xfrm>
            <a:off x="365125" y="1692275"/>
            <a:ext cx="11484000" cy="4092575"/>
          </a:xfrm>
          <a:prstGeom prst="rect">
            <a:avLst/>
          </a:prstGeom>
          <a:noFill/>
        </p:spPr>
        <p:txBody>
          <a:bodyPr wrap="square" rtlCol="0">
            <a:spAutoFit/>
          </a:bodyPr>
          <a:lstStyle/>
          <a:p>
            <a:pPr algn="l"/>
            <a:r>
              <a:rPr lang="en-US" sz="2000"/>
              <a:t>Parkinson's disease tremors are one of the hallmark symptoms of the condition, affecting approximately 70-80% of individuals with Parkinson's disease. These tremors are involuntary, rhythmic, and typically occur at rest. They can also occur during movement, known as action tremors, but tend to diminish or disappear during sleep.</a:t>
            </a:r>
            <a:endParaRPr lang="en-US" sz="2000"/>
          </a:p>
          <a:p>
            <a:pPr algn="l"/>
            <a:endParaRPr lang="en-US" sz="2000"/>
          </a:p>
          <a:p>
            <a:pPr algn="l"/>
            <a:r>
              <a:rPr lang="en-US" sz="2000" b="1"/>
              <a:t>Frequency and Characteristics:</a:t>
            </a:r>
            <a:endParaRPr lang="en-US" sz="2000"/>
          </a:p>
          <a:p>
            <a:pPr algn="l"/>
            <a:r>
              <a:rPr lang="en-US" sz="2000"/>
              <a:t>Parkinson's tremors typically have a frequency of 4-6 Hz (cycles per second), which is often described as a "pill-rolling" tremor due to its characteristic appearance.</a:t>
            </a:r>
            <a:endParaRPr lang="en-US" sz="2000"/>
          </a:p>
          <a:p>
            <a:pPr algn="l"/>
            <a:r>
              <a:rPr lang="en-US" sz="2000"/>
              <a:t>The tremors usually start on one side of the body, commonly in the hand, and may later affect other limbs.</a:t>
            </a:r>
            <a:endParaRPr lang="en-US" sz="2000"/>
          </a:p>
          <a:p>
            <a:pPr algn="l"/>
            <a:r>
              <a:rPr lang="en-US" sz="2000"/>
              <a:t>Tremors can vary in intensity, ranging from mild to severe, and can impact daily activities such as writing, eating, and dressing.</a:t>
            </a:r>
            <a:endParaRPr lang="en-US" sz="2000"/>
          </a:p>
          <a:p>
            <a:endParaRPr lang="en-US" sz="200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Box 3"/>
          <p:cNvSpPr txBox="1"/>
          <p:nvPr/>
        </p:nvSpPr>
        <p:spPr>
          <a:xfrm>
            <a:off x="365125" y="1692275"/>
            <a:ext cx="11484000" cy="5323205"/>
          </a:xfrm>
          <a:prstGeom prst="rect">
            <a:avLst/>
          </a:prstGeom>
          <a:noFill/>
        </p:spPr>
        <p:txBody>
          <a:bodyPr wrap="square" rtlCol="0">
            <a:spAutoFit/>
          </a:bodyPr>
          <a:lstStyle/>
          <a:p>
            <a:pPr algn="l"/>
            <a:r>
              <a:rPr lang="en-US" sz="2000" b="1"/>
              <a:t>Effects on Quality of Life:</a:t>
            </a:r>
            <a:endParaRPr lang="en-US" sz="2000"/>
          </a:p>
          <a:p>
            <a:pPr algn="l"/>
            <a:r>
              <a:rPr lang="en-US" sz="2000"/>
              <a:t>Parkinson's tremors can have a significant impact on the quality of life, causing embarrassment, social withdrawal, and difficulty performing daily tasks.</a:t>
            </a:r>
            <a:endParaRPr lang="en-US" sz="2000"/>
          </a:p>
          <a:p>
            <a:pPr algn="l"/>
            <a:r>
              <a:rPr lang="en-US" sz="2000"/>
              <a:t>The presence of tremors can also lead to anxiety and depression in some individuals.</a:t>
            </a:r>
            <a:endParaRPr lang="en-US" sz="2000"/>
          </a:p>
          <a:p>
            <a:pPr algn="l"/>
            <a:r>
              <a:rPr lang="en-US" sz="2000"/>
              <a:t>As the disease progresses, tremors may become more pronounced and difficult to control, further impacting mobility and independence.</a:t>
            </a:r>
            <a:endParaRPr lang="en-US" sz="2000"/>
          </a:p>
          <a:p>
            <a:pPr algn="l"/>
            <a:r>
              <a:rPr lang="en-US" sz="2000" b="1"/>
              <a:t>Management and Treatment:</a:t>
            </a:r>
            <a:endParaRPr lang="en-US" sz="2000"/>
          </a:p>
          <a:p>
            <a:pPr algn="l"/>
            <a:r>
              <a:rPr lang="en-US" sz="2000"/>
              <a:t>While there is no cure for Parkinson's disease, tremors and other symptoms can be managed effectively with medication, such as levodopa, dopamine agonists, and anticholinergics.</a:t>
            </a:r>
            <a:endParaRPr lang="en-US" sz="2000"/>
          </a:p>
          <a:p>
            <a:pPr algn="l"/>
            <a:r>
              <a:rPr lang="en-US" sz="2000"/>
              <a:t>In some cases, deep brain stimulation (DBS) surgery may be recommended to help control tremors and other motor symptoms.</a:t>
            </a:r>
            <a:endParaRPr lang="en-US" sz="2000"/>
          </a:p>
          <a:p>
            <a:pPr algn="l"/>
            <a:r>
              <a:rPr lang="en-US" sz="2000" b="1"/>
              <a:t>Research and Innovation:</a:t>
            </a:r>
            <a:endParaRPr lang="en-US" sz="2000"/>
          </a:p>
          <a:p>
            <a:pPr algn="l"/>
            <a:r>
              <a:rPr lang="en-US" sz="2000"/>
              <a:t>Ongoing research is focused on understanding the underlying mechanisms of Parkinson's tremors and developing new treatments.</a:t>
            </a:r>
            <a:endParaRPr lang="en-US" sz="2000"/>
          </a:p>
          <a:p>
            <a:pPr algn="l"/>
            <a:r>
              <a:rPr lang="en-US" sz="2000"/>
              <a:t>Innovations such as wearable devices and advanced imaging techniques are being explored to improve the monitoring and management of tremors in Parkinson's disease.</a:t>
            </a:r>
            <a:endParaRPr lang="en-US" sz="2000"/>
          </a:p>
          <a:p>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234496"/>
            <a:ext cx="3037205" cy="368300"/>
          </a:xfrm>
        </p:spPr>
        <p:txBody>
          <a:bodyPr/>
          <a:lstStyle/>
          <a:p>
            <a:r>
              <a:rPr lang="en-IN"/>
              <a:t>PROBLEM STATEMENT</a:t>
            </a:r>
            <a:endParaRPr lang="en-IN"/>
          </a:p>
        </p:txBody>
      </p:sp>
      <p:sp>
        <p:nvSpPr>
          <p:cNvPr id="5" name="Text Box 4"/>
          <p:cNvSpPr txBox="1"/>
          <p:nvPr/>
        </p:nvSpPr>
        <p:spPr>
          <a:xfrm>
            <a:off x="365125" y="1692275"/>
            <a:ext cx="11484000" cy="1938020"/>
          </a:xfrm>
          <a:prstGeom prst="rect">
            <a:avLst/>
          </a:prstGeom>
          <a:noFill/>
        </p:spPr>
        <p:txBody>
          <a:bodyPr wrap="square" rtlCol="0">
            <a:spAutoFit/>
          </a:bodyPr>
          <a:lstStyle/>
          <a:p>
            <a:pPr algn="l"/>
            <a:r>
              <a:rPr lang="en-US" sz="2000"/>
              <a:t>Parkinson's disease tremors are a debilitating symptom affecting many patients, but their exact causes and effective treatments remain elusive. Our project aims to create a system using a 3D hand model, servo motors, and a patch antenna to simulate and study these tremors. This system will help uncover the underlying mechanisms of Parkinson's tremors and explore novel treatment approaches.</a:t>
            </a:r>
            <a:endParaRPr lang="en-US" sz="2000"/>
          </a:p>
          <a:p>
            <a:pPr algn="l"/>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234496"/>
            <a:ext cx="3075940" cy="368300"/>
          </a:xfrm>
        </p:spPr>
        <p:txBody>
          <a:bodyPr/>
          <a:lstStyle/>
          <a:p>
            <a:r>
              <a:rPr lang="en-IN"/>
              <a:t>PROPOSED SOLUTION </a:t>
            </a:r>
            <a:endParaRPr lang="en-IN"/>
          </a:p>
        </p:txBody>
      </p:sp>
      <p:sp>
        <p:nvSpPr>
          <p:cNvPr id="3" name="Rounded Rectangle 2"/>
          <p:cNvSpPr/>
          <p:nvPr/>
        </p:nvSpPr>
        <p:spPr>
          <a:xfrm>
            <a:off x="370840" y="1528445"/>
            <a:ext cx="2178050" cy="1577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769360" y="1522095"/>
            <a:ext cx="2439670" cy="2263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429500" y="1630680"/>
            <a:ext cx="2178050" cy="1577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548890" y="2023110"/>
            <a:ext cx="1220470" cy="588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209030" y="1934210"/>
            <a:ext cx="1220470" cy="588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9"/>
          <p:cNvSpPr txBox="1"/>
          <p:nvPr/>
        </p:nvSpPr>
        <p:spPr>
          <a:xfrm>
            <a:off x="572135" y="1998345"/>
            <a:ext cx="1776095" cy="460375"/>
          </a:xfrm>
          <a:prstGeom prst="rect">
            <a:avLst/>
          </a:prstGeom>
          <a:noFill/>
        </p:spPr>
        <p:txBody>
          <a:bodyPr wrap="square" rtlCol="0">
            <a:spAutoFit/>
          </a:bodyPr>
          <a:lstStyle/>
          <a:p>
            <a:r>
              <a:rPr lang="en-IN" altLang="en-US" sz="2400" b="1"/>
              <a:t>3D ARM</a:t>
            </a:r>
            <a:r>
              <a:rPr lang="en-IN" altLang="en-US"/>
              <a:t> </a:t>
            </a:r>
            <a:endParaRPr lang="en-IN" altLang="en-US"/>
          </a:p>
        </p:txBody>
      </p:sp>
      <p:sp>
        <p:nvSpPr>
          <p:cNvPr id="11" name="Text Box 10"/>
          <p:cNvSpPr txBox="1"/>
          <p:nvPr/>
        </p:nvSpPr>
        <p:spPr>
          <a:xfrm>
            <a:off x="3970020" y="2023110"/>
            <a:ext cx="2125345" cy="1476375"/>
          </a:xfrm>
          <a:prstGeom prst="rect">
            <a:avLst/>
          </a:prstGeom>
          <a:noFill/>
        </p:spPr>
        <p:txBody>
          <a:bodyPr wrap="square" rtlCol="0">
            <a:spAutoFit/>
          </a:bodyPr>
          <a:lstStyle/>
          <a:p>
            <a:r>
              <a:rPr lang="en-IN" altLang="en-US" b="1"/>
              <a:t>MICROCONTROLLER AND SERVO MOTOR BASED FRQUENCY GENERATION</a:t>
            </a:r>
            <a:endParaRPr lang="en-IN" altLang="en-US" b="1"/>
          </a:p>
        </p:txBody>
      </p:sp>
      <p:sp>
        <p:nvSpPr>
          <p:cNvPr id="12" name="Text Box 11"/>
          <p:cNvSpPr txBox="1"/>
          <p:nvPr/>
        </p:nvSpPr>
        <p:spPr>
          <a:xfrm>
            <a:off x="7630160" y="1732280"/>
            <a:ext cx="1765300" cy="1476375"/>
          </a:xfrm>
          <a:prstGeom prst="rect">
            <a:avLst/>
          </a:prstGeom>
          <a:noFill/>
        </p:spPr>
        <p:txBody>
          <a:bodyPr wrap="square" rtlCol="0">
            <a:spAutoFit/>
          </a:bodyPr>
          <a:lstStyle/>
          <a:p>
            <a:r>
              <a:rPr lang="en-IN" altLang="en-US" b="1"/>
              <a:t>Patch Antenna(RF sensor) integrated with arm</a:t>
            </a:r>
            <a:endParaRPr lang="en-IN" altLang="en-US" b="1"/>
          </a:p>
        </p:txBody>
      </p:sp>
      <p:sp>
        <p:nvSpPr>
          <p:cNvPr id="13" name="Flowchart: Terminator 12"/>
          <p:cNvSpPr/>
          <p:nvPr/>
        </p:nvSpPr>
        <p:spPr>
          <a:xfrm>
            <a:off x="7526655" y="4145915"/>
            <a:ext cx="2080260" cy="107569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3"/>
          <p:cNvSpPr txBox="1"/>
          <p:nvPr/>
        </p:nvSpPr>
        <p:spPr>
          <a:xfrm>
            <a:off x="7752715" y="4392295"/>
            <a:ext cx="1629410" cy="583565"/>
          </a:xfrm>
          <a:prstGeom prst="rect">
            <a:avLst/>
          </a:prstGeom>
          <a:noFill/>
        </p:spPr>
        <p:txBody>
          <a:bodyPr wrap="square" rtlCol="0">
            <a:spAutoFit/>
          </a:bodyPr>
          <a:lstStyle/>
          <a:p>
            <a:r>
              <a:rPr lang="en-IN" altLang="en-US" sz="1600" b="1"/>
              <a:t>Frequency measurement</a:t>
            </a:r>
            <a:endParaRPr lang="en-IN" altLang="en-US" sz="1600" b="1"/>
          </a:p>
        </p:txBody>
      </p:sp>
      <p:sp>
        <p:nvSpPr>
          <p:cNvPr id="15" name="Down Arrow 14"/>
          <p:cNvSpPr/>
          <p:nvPr/>
        </p:nvSpPr>
        <p:spPr>
          <a:xfrm>
            <a:off x="8120380" y="3208655"/>
            <a:ext cx="893445" cy="937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234496"/>
            <a:ext cx="2440305" cy="368300"/>
          </a:xfrm>
        </p:spPr>
        <p:txBody>
          <a:bodyPr/>
          <a:lstStyle/>
          <a:p>
            <a:r>
              <a:rPr lang="en-IN"/>
              <a:t>BLOCK DIAGRAM </a:t>
            </a:r>
            <a:endParaRPr lang="en-IN"/>
          </a:p>
        </p:txBody>
      </p:sp>
      <p:sp>
        <p:nvSpPr>
          <p:cNvPr id="3" name="Flowchart: Process 2"/>
          <p:cNvSpPr/>
          <p:nvPr/>
        </p:nvSpPr>
        <p:spPr>
          <a:xfrm>
            <a:off x="489585" y="1587500"/>
            <a:ext cx="2146935" cy="136144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Flowchart: Process 3"/>
          <p:cNvSpPr/>
          <p:nvPr/>
        </p:nvSpPr>
        <p:spPr>
          <a:xfrm>
            <a:off x="3747135" y="1587500"/>
            <a:ext cx="2146935" cy="136144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Flowchart: Process 4"/>
          <p:cNvSpPr/>
          <p:nvPr/>
        </p:nvSpPr>
        <p:spPr>
          <a:xfrm>
            <a:off x="7349490" y="1587500"/>
            <a:ext cx="2146935" cy="136144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Flowchart: Process 5"/>
          <p:cNvSpPr/>
          <p:nvPr/>
        </p:nvSpPr>
        <p:spPr>
          <a:xfrm>
            <a:off x="7954645" y="4965065"/>
            <a:ext cx="2146935" cy="136144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Flowchart: Process 6"/>
          <p:cNvSpPr/>
          <p:nvPr/>
        </p:nvSpPr>
        <p:spPr>
          <a:xfrm>
            <a:off x="4764405" y="4823460"/>
            <a:ext cx="2146935" cy="136144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Flowchart: Process 7"/>
          <p:cNvSpPr/>
          <p:nvPr/>
        </p:nvSpPr>
        <p:spPr>
          <a:xfrm>
            <a:off x="1482725" y="4714240"/>
            <a:ext cx="2146935" cy="136144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ight Arrow 9"/>
          <p:cNvSpPr/>
          <p:nvPr/>
        </p:nvSpPr>
        <p:spPr>
          <a:xfrm>
            <a:off x="2690495" y="2110105"/>
            <a:ext cx="1056640" cy="4464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p:cNvSpPr/>
          <p:nvPr/>
        </p:nvSpPr>
        <p:spPr>
          <a:xfrm>
            <a:off x="5991860" y="2153285"/>
            <a:ext cx="1318260" cy="5010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Down Arrow 12"/>
          <p:cNvSpPr/>
          <p:nvPr/>
        </p:nvSpPr>
        <p:spPr>
          <a:xfrm>
            <a:off x="8780780" y="3025775"/>
            <a:ext cx="501650" cy="1803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Left Arrow 13"/>
          <p:cNvSpPr/>
          <p:nvPr/>
        </p:nvSpPr>
        <p:spPr>
          <a:xfrm>
            <a:off x="6911340" y="5073650"/>
            <a:ext cx="1056640" cy="64262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Left Arrow 14"/>
          <p:cNvSpPr/>
          <p:nvPr/>
        </p:nvSpPr>
        <p:spPr>
          <a:xfrm>
            <a:off x="3629660" y="4986020"/>
            <a:ext cx="1002030" cy="62103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 Box 15"/>
          <p:cNvSpPr txBox="1"/>
          <p:nvPr/>
        </p:nvSpPr>
        <p:spPr>
          <a:xfrm>
            <a:off x="609600" y="1668780"/>
            <a:ext cx="1765300" cy="1198880"/>
          </a:xfrm>
          <a:prstGeom prst="rect">
            <a:avLst/>
          </a:prstGeom>
          <a:noFill/>
        </p:spPr>
        <p:txBody>
          <a:bodyPr wrap="square" rtlCol="0">
            <a:spAutoFit/>
          </a:bodyPr>
          <a:lstStyle/>
          <a:p>
            <a:r>
              <a:rPr lang="en-IN" altLang="en-US" b="1"/>
              <a:t>ARDUINO</a:t>
            </a:r>
            <a:endParaRPr lang="en-IN" altLang="en-US" b="1"/>
          </a:p>
          <a:p>
            <a:r>
              <a:rPr lang="en-IN" altLang="en-US" b="1"/>
              <a:t>FREQUENCY GENERATION(4-6HZ</a:t>
            </a:r>
            <a:endParaRPr lang="en-IN" altLang="en-US" b="1"/>
          </a:p>
        </p:txBody>
      </p:sp>
      <p:sp>
        <p:nvSpPr>
          <p:cNvPr id="17" name="Text Box 16"/>
          <p:cNvSpPr txBox="1"/>
          <p:nvPr/>
        </p:nvSpPr>
        <p:spPr>
          <a:xfrm>
            <a:off x="3949065" y="1945640"/>
            <a:ext cx="1841500" cy="645160"/>
          </a:xfrm>
          <a:prstGeom prst="rect">
            <a:avLst/>
          </a:prstGeom>
          <a:noFill/>
        </p:spPr>
        <p:txBody>
          <a:bodyPr wrap="square" rtlCol="0">
            <a:spAutoFit/>
          </a:bodyPr>
          <a:lstStyle/>
          <a:p>
            <a:r>
              <a:rPr lang="en-IN" altLang="en-US" b="1"/>
              <a:t>SERVO MOTORS</a:t>
            </a:r>
            <a:endParaRPr lang="en-IN" altLang="en-US" b="1"/>
          </a:p>
        </p:txBody>
      </p:sp>
      <p:sp>
        <p:nvSpPr>
          <p:cNvPr id="18" name="Text Box 17"/>
          <p:cNvSpPr txBox="1"/>
          <p:nvPr/>
        </p:nvSpPr>
        <p:spPr>
          <a:xfrm>
            <a:off x="7560945" y="1804670"/>
            <a:ext cx="1645285" cy="645160"/>
          </a:xfrm>
          <a:prstGeom prst="rect">
            <a:avLst/>
          </a:prstGeom>
          <a:noFill/>
        </p:spPr>
        <p:txBody>
          <a:bodyPr wrap="square" rtlCol="0">
            <a:spAutoFit/>
          </a:bodyPr>
          <a:lstStyle/>
          <a:p>
            <a:r>
              <a:rPr lang="en-IN" altLang="en-US" b="1"/>
              <a:t>3D PRINTED </a:t>
            </a:r>
            <a:endParaRPr lang="en-IN" altLang="en-US" b="1"/>
          </a:p>
          <a:p>
            <a:r>
              <a:rPr lang="en-IN" altLang="en-US" b="1"/>
              <a:t>FINGERS</a:t>
            </a:r>
            <a:endParaRPr lang="en-IN" altLang="en-US" b="1"/>
          </a:p>
        </p:txBody>
      </p:sp>
      <p:sp>
        <p:nvSpPr>
          <p:cNvPr id="21" name="Text Box 20"/>
          <p:cNvSpPr txBox="1"/>
          <p:nvPr/>
        </p:nvSpPr>
        <p:spPr>
          <a:xfrm>
            <a:off x="7967980" y="5073650"/>
            <a:ext cx="2120900" cy="1198880"/>
          </a:xfrm>
          <a:prstGeom prst="rect">
            <a:avLst/>
          </a:prstGeom>
          <a:noFill/>
        </p:spPr>
        <p:txBody>
          <a:bodyPr wrap="square" rtlCol="0">
            <a:spAutoFit/>
          </a:bodyPr>
          <a:lstStyle/>
          <a:p>
            <a:r>
              <a:rPr lang="en-IN" altLang="en-US" b="1"/>
              <a:t>ANTENNA </a:t>
            </a:r>
            <a:endParaRPr lang="en-IN" altLang="en-US" b="1"/>
          </a:p>
          <a:p>
            <a:r>
              <a:rPr lang="en-IN" altLang="en-US" b="1"/>
              <a:t>(RF SENSOR) FREQUENCY DETECTION</a:t>
            </a:r>
            <a:endParaRPr lang="en-IN" altLang="en-US" b="1"/>
          </a:p>
        </p:txBody>
      </p:sp>
      <p:sp>
        <p:nvSpPr>
          <p:cNvPr id="22" name="Text Box 21"/>
          <p:cNvSpPr txBox="1"/>
          <p:nvPr/>
        </p:nvSpPr>
        <p:spPr>
          <a:xfrm>
            <a:off x="4855845" y="4986020"/>
            <a:ext cx="1717675" cy="922020"/>
          </a:xfrm>
          <a:prstGeom prst="rect">
            <a:avLst/>
          </a:prstGeom>
          <a:noFill/>
        </p:spPr>
        <p:txBody>
          <a:bodyPr wrap="square" rtlCol="0">
            <a:spAutoFit/>
          </a:bodyPr>
          <a:lstStyle/>
          <a:p>
            <a:r>
              <a:rPr lang="en-IN" altLang="en-US" b="1"/>
              <a:t>VISUALIZING FREQUEMCY SHIFTS</a:t>
            </a:r>
            <a:endParaRPr lang="en-IN" altLang="en-US" b="1"/>
          </a:p>
        </p:txBody>
      </p:sp>
      <p:sp>
        <p:nvSpPr>
          <p:cNvPr id="23" name="Text Box 22"/>
          <p:cNvSpPr txBox="1"/>
          <p:nvPr/>
        </p:nvSpPr>
        <p:spPr>
          <a:xfrm>
            <a:off x="1706245" y="4888865"/>
            <a:ext cx="1699260" cy="368300"/>
          </a:xfrm>
          <a:prstGeom prst="rect">
            <a:avLst/>
          </a:prstGeom>
          <a:noFill/>
        </p:spPr>
        <p:txBody>
          <a:bodyPr wrap="square" rtlCol="0">
            <a:spAutoFit/>
          </a:bodyPr>
          <a:lstStyle/>
          <a:p>
            <a:r>
              <a:rPr lang="en-IN" altLang="en-US" b="1"/>
              <a:t>MONITORING</a:t>
            </a:r>
            <a:endParaRPr lang="en-IN" alt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234496"/>
            <a:ext cx="3945890" cy="368300"/>
          </a:xfrm>
        </p:spPr>
        <p:txBody>
          <a:bodyPr/>
          <a:lstStyle/>
          <a:p>
            <a:r>
              <a:rPr lang="en-IN"/>
              <a:t>TREMOR GENERATION SETUP</a:t>
            </a:r>
            <a:endParaRPr lang="en-IN"/>
          </a:p>
        </p:txBody>
      </p:sp>
      <p:sp>
        <p:nvSpPr>
          <p:cNvPr id="4" name="Text Box 3"/>
          <p:cNvSpPr txBox="1"/>
          <p:nvPr/>
        </p:nvSpPr>
        <p:spPr>
          <a:xfrm>
            <a:off x="266700" y="1692275"/>
            <a:ext cx="11484000" cy="5631180"/>
          </a:xfrm>
          <a:prstGeom prst="rect">
            <a:avLst/>
          </a:prstGeom>
          <a:noFill/>
        </p:spPr>
        <p:txBody>
          <a:bodyPr wrap="square" rtlCol="0">
            <a:spAutoFit/>
          </a:bodyPr>
          <a:lstStyle/>
          <a:p>
            <a:pPr algn="l"/>
            <a:r>
              <a:rPr lang="en-IN" altLang="en-US" sz="2000"/>
              <a:t>Our Setup consist of 1)3D hand model </a:t>
            </a:r>
            <a:endParaRPr lang="en-IN" altLang="en-US" sz="2000"/>
          </a:p>
          <a:p>
            <a:pPr algn="l"/>
            <a:r>
              <a:rPr lang="en-IN" altLang="en-US" sz="2000"/>
              <a:t>                                  2)Hardware setup for frequency generation</a:t>
            </a:r>
            <a:endParaRPr lang="en-IN" altLang="en-US" sz="2000"/>
          </a:p>
          <a:p>
            <a:pPr algn="l"/>
            <a:r>
              <a:rPr lang="en-IN" altLang="en-US" sz="2000"/>
              <a:t>                                  3)Patch antenna for detection of generated frequency</a:t>
            </a:r>
            <a:endParaRPr lang="en-IN" altLang="en-US" sz="2000"/>
          </a:p>
          <a:p>
            <a:pPr algn="l"/>
            <a:endParaRPr lang="en-IN" altLang="en-US" sz="2000"/>
          </a:p>
          <a:p>
            <a:pPr algn="l"/>
            <a:r>
              <a:rPr lang="en-IN" altLang="en-US" sz="2000" b="1"/>
              <a:t>3D HAND MODEL:</a:t>
            </a:r>
            <a:endParaRPr lang="en-IN" altLang="en-US" sz="2000" b="1"/>
          </a:p>
          <a:p>
            <a:pPr algn="l"/>
            <a:r>
              <a:rPr lang="en-IN" altLang="en-US" sz="2000"/>
              <a:t>The 3D hand model was created using software such as Blender and Tinkercad, allowing for precise detailing and customization.</a:t>
            </a:r>
            <a:endParaRPr lang="en-IN" altLang="en-US" sz="2000"/>
          </a:p>
          <a:p>
            <a:pPr algn="l"/>
            <a:r>
              <a:rPr lang="en-IN" altLang="en-US" sz="2000"/>
              <a:t>The model is designed to mimic the anatomy and movement of a human hand, with specific attention to details relevant to tremor simulation, such as joint movements and finger positions.</a:t>
            </a:r>
            <a:endParaRPr lang="en-IN" altLang="en-US" sz="2000"/>
          </a:p>
          <a:p>
            <a:pPr algn="l"/>
            <a:r>
              <a:rPr lang="en-IN" altLang="en-US" sz="2000"/>
              <a:t>The 3D hand model is used to simulate tremors characteristic of Parkinson's disease, including the pill-rolling motion and the frequency of 4-6 Hz.</a:t>
            </a:r>
            <a:endParaRPr lang="en-IN" altLang="en-US" sz="2000"/>
          </a:p>
          <a:p>
            <a:pPr algn="l"/>
            <a:r>
              <a:rPr lang="en-IN" altLang="en-US" sz="2000"/>
              <a:t>The 3D hand model is integrated with the hardware setup, allowing for real-time simulation of tremors.</a:t>
            </a:r>
            <a:endParaRPr lang="en-IN" altLang="en-US" sz="2000"/>
          </a:p>
          <a:p>
            <a:pPr algn="l"/>
            <a:r>
              <a:rPr lang="en-IN" altLang="en-US" sz="2000"/>
              <a:t>Movements of the 3D hand model are synchronized with the hardware setup, providing a comprehensive simulation of tremors</a:t>
            </a:r>
            <a:endParaRPr lang="en-IN" altLang="en-US" sz="2000"/>
          </a:p>
          <a:p>
            <a:pPr algn="l"/>
            <a:endParaRPr lang="en-IN" altLang="en-US" sz="2000" b="1"/>
          </a:p>
          <a:p>
            <a:pPr algn="l"/>
            <a:endParaRPr lang="en-US" sz="2000"/>
          </a:p>
          <a:p>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11926</Words>
  <Application>WPS Presentation</Application>
  <PresentationFormat>Custom</PresentationFormat>
  <Paragraphs>208</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Microsoft YaHei</vt:lpstr>
      <vt:lpstr>Calibri</vt:lpstr>
      <vt:lpstr>Arial Unicode MS</vt:lpstr>
      <vt:lpstr>Office Theme</vt:lpstr>
      <vt:lpstr>PowerPoint 演示文稿</vt:lpstr>
      <vt:lpstr>PowerPoint 演示文稿</vt:lpstr>
      <vt:lpstr>INTRODUCTION</vt:lpstr>
      <vt:lpstr>TREMOR OVERVIEW</vt:lpstr>
      <vt:lpstr>PowerPoint 演示文稿</vt:lpstr>
      <vt:lpstr>PROBLEM STATEMENT</vt:lpstr>
      <vt:lpstr>PROPOSED SOLUTION </vt:lpstr>
      <vt:lpstr>BLOCK DIAGRAM </vt:lpstr>
      <vt:lpstr>TREMOR GENERATION SETUP</vt:lpstr>
      <vt:lpstr>PowerPoint 演示文稿</vt:lpstr>
      <vt:lpstr>PowerPoint 演示文稿</vt:lpstr>
      <vt:lpstr>PowerPoint 演示文稿</vt:lpstr>
      <vt:lpstr>CODE FOR VERIFICATION</vt:lpstr>
      <vt:lpstr>PowerPoint 演示文稿</vt:lpstr>
      <vt:lpstr>Patch antenna for detection of generated frequency</vt:lpstr>
      <vt:lpstr>PowerPoint 演示文稿</vt:lpstr>
      <vt:lpstr>PowerPoint 演示文稿</vt:lpstr>
      <vt:lpstr>PowerPoint 演示文稿</vt:lpstr>
      <vt:lpstr>PowerPoint 演示文稿</vt:lpstr>
      <vt:lpstr>PowerPoint 演示文稿</vt:lpstr>
      <vt:lpstr>REFERNCE PAPER DETAILS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向天歌PPT</dc:creator>
  <cp:lastModifiedBy>User</cp:lastModifiedBy>
  <cp:revision>45</cp:revision>
  <dcterms:created xsi:type="dcterms:W3CDTF">2015-06-30T19:59:00Z</dcterms:created>
  <dcterms:modified xsi:type="dcterms:W3CDTF">2024-07-16T06:45:22Z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574811CADFAA4C0A985DFDCD1FB09CDA_13</vt:lpwstr>
  </property>
</Properties>
</file>