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9" r:id="rId11"/>
    <p:sldId id="276" r:id="rId12"/>
    <p:sldId id="277" r:id="rId13"/>
    <p:sldId id="279" r:id="rId14"/>
    <p:sldId id="278" r:id="rId15"/>
    <p:sldId id="280" r:id="rId16"/>
    <p:sldId id="281" r:id="rId17"/>
    <p:sldId id="282" r:id="rId18"/>
    <p:sldId id="271" r:id="rId19"/>
    <p:sldId id="284" r:id="rId20"/>
    <p:sldId id="285" r:id="rId21"/>
    <p:sldId id="286" r:id="rId22"/>
    <p:sldId id="287" r:id="rId23"/>
    <p:sldId id="288" r:id="rId24"/>
    <p:sldId id="289" r:id="rId25"/>
    <p:sldId id="273" r:id="rId26"/>
    <p:sldId id="290" r:id="rId27"/>
    <p:sldId id="291" r:id="rId28"/>
    <p:sldId id="27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59" d="100"/>
          <a:sy n="59" d="100"/>
        </p:scale>
        <p:origin x="940" y="-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3F50-FE9A-468B-A0DD-EFB7DABE2771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53540-5053-4E20-A69F-C3EC18AE2D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0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953540-5053-4E20-A69F-C3EC18AE2D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39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23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4125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8473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0416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33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85060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1917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1139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4537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4528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1825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B8ABB09-4A1D-463E-8065-109CC2B7EFAA}" type="datetimeFigureOut">
              <a:rPr lang="ar-SA" smtClean="0"/>
              <a:t>13/11/1446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34F065-1154-456A-91E3-76DE8E75E17B}" type="slidenum">
              <a:rPr lang="ar-SA" smtClean="0"/>
              <a:t>‹#›</a:t>
            </a:fld>
            <a:endParaRPr lang="ar-S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76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8D643C-899A-444D-9DD1-F85FEA73FFC5}"/>
              </a:ext>
            </a:extLst>
          </p:cNvPr>
          <p:cNvSpPr/>
          <p:nvPr/>
        </p:nvSpPr>
        <p:spPr>
          <a:xfrm>
            <a:off x="2735068" y="677239"/>
            <a:ext cx="6096000" cy="1324978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en-US" b="1" dirty="0">
                <a:latin typeface="Simplified Arabic" panose="02020603050405020304" pitchFamily="18" charset="-78"/>
                <a:ea typeface="Times New Roman" panose="02020603050405020304" pitchFamily="18" charset="0"/>
                <a:cs typeface="Arial" panose="020B0604020202020204" pitchFamily="34" charset="0"/>
              </a:rPr>
              <a:t>Ministry of Higher Education and Scientific Research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Simplified Arabic" panose="02020603050405020304" pitchFamily="18" charset="-78"/>
                <a:ea typeface="Times New Roman" panose="02020603050405020304" pitchFamily="18" charset="0"/>
                <a:cs typeface="Arial" panose="020B0604020202020204" pitchFamily="34" charset="0"/>
              </a:rPr>
              <a:t>Northern Technical University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</a:pPr>
            <a:r>
              <a:rPr lang="en-US" b="1" dirty="0">
                <a:latin typeface="Simplified Arabic" panose="02020603050405020304" pitchFamily="18" charset="-78"/>
                <a:ea typeface="Times New Roman" panose="02020603050405020304" pitchFamily="18" charset="0"/>
                <a:cs typeface="Arial" panose="020B0604020202020204" pitchFamily="34" charset="0"/>
              </a:rPr>
              <a:t>Technical Engineering College \ Mosul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Simplified Arabic" panose="02020603050405020304" pitchFamily="18" charset="-78"/>
                <a:ea typeface="Times New Roman" panose="02020603050405020304" pitchFamily="18" charset="0"/>
              </a:rPr>
              <a:t>Computer Technical Engineering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38F62-ACB8-4671-935F-D23960C465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3832" y="414948"/>
            <a:ext cx="1733735" cy="1933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25399C-A414-4888-9C31-8E7AA46B5D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05410" y="281640"/>
            <a:ext cx="2524050" cy="243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64A8579-F349-4093-93E2-E051006CB2E6}"/>
              </a:ext>
            </a:extLst>
          </p:cNvPr>
          <p:cNvSpPr/>
          <p:nvPr/>
        </p:nvSpPr>
        <p:spPr>
          <a:xfrm>
            <a:off x="335360" y="4261848"/>
            <a:ext cx="2241693" cy="249645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sz="2400" dirty="0"/>
              <a:t>Presented by</a:t>
            </a:r>
            <a:endParaRPr lang="en-US" sz="2400" i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b="1" i="1" dirty="0"/>
              <a:t>Arshad </a:t>
            </a:r>
            <a:r>
              <a:rPr lang="en-US" sz="2400" b="1" i="1" dirty="0" err="1"/>
              <a:t>Luqman</a:t>
            </a:r>
            <a:r>
              <a:rPr lang="en-US" sz="2400" b="1" i="1" dirty="0"/>
              <a:t> 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b="1" i="1" dirty="0"/>
              <a:t>Thanoon Younis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b="1" i="1" dirty="0"/>
              <a:t>Maryam Majid</a:t>
            </a:r>
            <a:endParaRPr lang="ar-IQ" sz="2400" b="1" i="1" dirty="0"/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ar-IQ" sz="2400" b="1" i="1" dirty="0"/>
              <a:t>                       </a:t>
            </a:r>
            <a:r>
              <a:rPr lang="en-US" sz="2400" b="1" i="1" dirty="0"/>
              <a:t>  </a:t>
            </a:r>
          </a:p>
        </p:txBody>
      </p:sp>
      <p:sp>
        <p:nvSpPr>
          <p:cNvPr id="14" name="مربع نص 1">
            <a:extLst>
              <a:ext uri="{FF2B5EF4-FFF2-40B4-BE49-F238E27FC236}">
                <a16:creationId xmlns:a16="http://schemas.microsoft.com/office/drawing/2014/main" id="{36A4C0D6-780D-456E-B0A0-C9DB81C4237C}"/>
              </a:ext>
            </a:extLst>
          </p:cNvPr>
          <p:cNvSpPr txBox="1"/>
          <p:nvPr/>
        </p:nvSpPr>
        <p:spPr>
          <a:xfrm>
            <a:off x="2360726" y="2367171"/>
            <a:ext cx="68446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Router AQM QUEUE </a:t>
            </a:r>
          </a:p>
          <a:p>
            <a:pPr algn="ctr"/>
            <a:r>
              <a:rPr lang="en-US" sz="4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PIE &amp; FIFO </a:t>
            </a:r>
          </a:p>
          <a:p>
            <a:pPr algn="ctr"/>
            <a:r>
              <a:rPr lang="en-US" sz="4400" b="1" i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BE325F-DCBB-4E6B-8202-AAE7DF3F673B}"/>
              </a:ext>
            </a:extLst>
          </p:cNvPr>
          <p:cNvSpPr/>
          <p:nvPr/>
        </p:nvSpPr>
        <p:spPr>
          <a:xfrm>
            <a:off x="8256240" y="4854508"/>
            <a:ext cx="2520280" cy="9937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Bef>
                <a:spcPts val="600"/>
              </a:spcBef>
            </a:pPr>
            <a:r>
              <a:rPr lang="en-US" sz="2400" b="1" i="1" dirty="0">
                <a:ea typeface="Times New Roman" panose="02020603050405020304" pitchFamily="18" charset="0"/>
                <a:cs typeface="Arial" panose="020B0604020202020204" pitchFamily="34" charset="0"/>
              </a:rPr>
              <a:t>Supervisor</a:t>
            </a:r>
          </a:p>
          <a:p>
            <a:pPr>
              <a:lnSpc>
                <a:spcPct val="115000"/>
              </a:lnSpc>
              <a:spcBef>
                <a:spcPts val="600"/>
              </a:spcBef>
            </a:pPr>
            <a:r>
              <a:rPr lang="en-US" sz="2400" b="1" i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400" b="1" i="1" spc="20" dirty="0">
                <a:solidFill>
                  <a:srgbClr val="3C4043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i="1" dirty="0"/>
              <a:t>Dr. Ahmad </a:t>
            </a:r>
            <a:r>
              <a:rPr lang="en-US" sz="2400" b="1" i="1" dirty="0" err="1"/>
              <a:t>Faleh</a:t>
            </a:r>
            <a:endParaRPr lang="en-US" sz="2400" b="1" i="1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425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1.Packet Class: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sz="2400" dirty="0">
                <a:solidFill>
                  <a:srgbClr val="354154"/>
                </a:solidFill>
                <a:latin typeface="-apple-system"/>
              </a:rPr>
              <a:t>Responsible of loading  and generation packets with it’s details:</a:t>
            </a:r>
          </a:p>
          <a:p>
            <a:pPr marL="0" indent="0" algn="l">
              <a:buNone/>
            </a:pP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72" y="2564904"/>
            <a:ext cx="8636968" cy="353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5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2.Event Logger: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sz="2400" dirty="0">
                <a:solidFill>
                  <a:srgbClr val="354154"/>
                </a:solidFill>
                <a:latin typeface="-apple-system"/>
              </a:rPr>
              <a:t>Handles logging of simulation events:</a:t>
            </a: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2E11AE-3DA4-494A-AFE1-989503790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400" y="5249030"/>
            <a:ext cx="5400600" cy="160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5F9294-F011-4803-BC5E-7F4ABFE6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2" y="2462852"/>
            <a:ext cx="7394004" cy="27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06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</a:t>
            </a:r>
            <a:r>
              <a:rPr lang="en-US" sz="2800" dirty="0" err="1"/>
              <a:t>NetworkLink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Class: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sz="2400" dirty="0">
                <a:solidFill>
                  <a:srgbClr val="354154"/>
                </a:solidFill>
                <a:latin typeface="-apple-system"/>
              </a:rPr>
              <a:t>Represents a network link with transmission capabilities.:</a:t>
            </a:r>
          </a:p>
          <a:p>
            <a:pPr marL="0" indent="0" algn="l">
              <a:buNone/>
            </a:pP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22165"/>
            <a:ext cx="10296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2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</a:t>
            </a:r>
            <a:r>
              <a:rPr lang="en-US" sz="2800" dirty="0" err="1"/>
              <a:t>NetworkLink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Class:</a:t>
            </a:r>
          </a:p>
          <a:p>
            <a:pPr marL="0" lvl="0" indent="0">
              <a:buClr>
                <a:srgbClr val="E48312"/>
              </a:buClr>
              <a:buNone/>
            </a:pPr>
            <a:r>
              <a:rPr lang="en-US" sz="2400" dirty="0">
                <a:solidFill>
                  <a:srgbClr val="354154"/>
                </a:solidFill>
                <a:latin typeface="-apple-system"/>
              </a:rPr>
              <a:t>Represents a network link with transmission capabilities.:</a:t>
            </a:r>
          </a:p>
          <a:p>
            <a:pPr marL="0" indent="0" algn="l">
              <a:buNone/>
            </a:pP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322165"/>
            <a:ext cx="102965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4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</a:t>
            </a:r>
            <a:r>
              <a:rPr lang="en-US" sz="2800" dirty="0" err="1"/>
              <a:t>StatisticsCollector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Class:</a:t>
            </a:r>
          </a:p>
          <a:p>
            <a:pPr marL="0" indent="0">
              <a:buClr>
                <a:srgbClr val="E48312"/>
              </a:buClr>
              <a:buNone/>
            </a:pPr>
            <a:r>
              <a:rPr lang="en-US" dirty="0"/>
              <a:t>Collects and plots simulation statistics over time</a:t>
            </a:r>
            <a:r>
              <a:rPr lang="en-US" sz="2400" dirty="0">
                <a:solidFill>
                  <a:srgbClr val="354154"/>
                </a:solidFill>
                <a:latin typeface="-apple-system"/>
              </a:rPr>
              <a:t>:</a:t>
            </a:r>
          </a:p>
          <a:p>
            <a:pPr marL="0" indent="0" algn="l">
              <a:buNone/>
            </a:pP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" y="2492896"/>
            <a:ext cx="10296525" cy="29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222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</a:t>
            </a:r>
            <a:r>
              <a:rPr lang="en-US" sz="2800" dirty="0" err="1"/>
              <a:t>StatisticsCollector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Class:</a:t>
            </a:r>
          </a:p>
          <a:p>
            <a:pPr marL="0" indent="0">
              <a:buClr>
                <a:srgbClr val="E48312"/>
              </a:buClr>
              <a:buNone/>
            </a:pPr>
            <a:r>
              <a:rPr lang="en-US" dirty="0"/>
              <a:t>Collects and plots simulation statistics over time</a:t>
            </a:r>
            <a:r>
              <a:rPr lang="en-US" sz="2400" dirty="0">
                <a:solidFill>
                  <a:srgbClr val="354154"/>
                </a:solidFill>
                <a:latin typeface="-apple-system"/>
              </a:rPr>
              <a:t>:</a:t>
            </a:r>
          </a:p>
          <a:p>
            <a:pPr marL="0" indent="0" algn="l">
              <a:buNone/>
            </a:pP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23" y="2492896"/>
            <a:ext cx="10296525" cy="296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9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Simulation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Class:</a:t>
            </a:r>
          </a:p>
          <a:p>
            <a:pPr marL="0" indent="0">
              <a:buClr>
                <a:srgbClr val="E48312"/>
              </a:buClr>
              <a:buNone/>
            </a:pPr>
            <a:r>
              <a:rPr lang="en-US" dirty="0"/>
              <a:t>Main simulation class that coordinates the entire process</a:t>
            </a:r>
            <a:endParaRPr lang="en-US" sz="2800" dirty="0">
              <a:solidFill>
                <a:srgbClr val="354154"/>
              </a:solidFill>
              <a:latin typeface="-apple-system"/>
            </a:endParaRPr>
          </a:p>
          <a:p>
            <a:pPr marL="0" indent="0" algn="l" rtl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" y="2268353"/>
            <a:ext cx="11590362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31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063552" y="260648"/>
            <a:ext cx="8229600" cy="1143000"/>
          </a:xfrm>
        </p:spPr>
        <p:txBody>
          <a:bodyPr>
            <a:normAutofit fontScale="90000"/>
          </a:bodyPr>
          <a:lstStyle/>
          <a:p>
            <a:pPr algn="l" rtl="0"/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r>
              <a:rPr lang="en-US" sz="3100" b="1" dirty="0">
                <a:solidFill>
                  <a:srgbClr val="FF0000"/>
                </a:solidFill>
                <a:latin typeface="-apple-system"/>
              </a:rPr>
              <a:t>3.Implementation Details</a:t>
            </a:r>
            <a:br>
              <a:rPr lang="en-US" b="1" dirty="0">
                <a:solidFill>
                  <a:srgbClr val="354154"/>
                </a:solidFill>
                <a:latin typeface="-apple-system"/>
              </a:rPr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839416" y="1268760"/>
            <a:ext cx="10513168" cy="4713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354154"/>
                </a:solidFill>
                <a:latin typeface="-apple-system"/>
              </a:rPr>
              <a:t>1.</a:t>
            </a:r>
            <a:r>
              <a:rPr lang="en-US" sz="2800" dirty="0"/>
              <a:t> Main</a:t>
            </a:r>
            <a:r>
              <a:rPr lang="en-US" sz="2800" dirty="0">
                <a:solidFill>
                  <a:srgbClr val="354154"/>
                </a:solidFill>
                <a:latin typeface="-apple-system"/>
              </a:rPr>
              <a:t> Method:</a:t>
            </a:r>
          </a:p>
          <a:p>
            <a:pPr marL="0" indent="0" algn="l" rtl="0">
              <a:buNone/>
            </a:pPr>
            <a:r>
              <a:rPr lang="en-US" sz="2800" dirty="0"/>
              <a:t>Start point of the 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AD420B-E6A7-4C02-8969-7E0701AA9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7" y="2424800"/>
            <a:ext cx="11590362" cy="426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8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196752"/>
            <a:ext cx="9144018" cy="60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07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888" y="1340768"/>
            <a:ext cx="7104112" cy="5034854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2132856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FIFO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WEBSITE(HTTP)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4A4C6C-BC2A-44F6-B520-1C70B0D47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4073989"/>
            <a:ext cx="4846568" cy="20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5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335360" y="548680"/>
            <a:ext cx="12192000" cy="165618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Network Queue Management Simulation Table of Contents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981200" y="2492897"/>
            <a:ext cx="8229600" cy="45259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200" b="1" dirty="0"/>
              <a:t>1. Project Overview </a:t>
            </a:r>
          </a:p>
          <a:p>
            <a:pPr marL="0" indent="0" algn="l">
              <a:buNone/>
            </a:pPr>
            <a:r>
              <a:rPr lang="en-US" sz="3200" b="1" dirty="0"/>
              <a:t>2. Algorithms - FIFO Algorithm - PIE Algorithm </a:t>
            </a:r>
          </a:p>
          <a:p>
            <a:pPr marL="0" indent="0" algn="l">
              <a:buNone/>
            </a:pPr>
            <a:r>
              <a:rPr lang="en-US" sz="3200" b="1" dirty="0"/>
              <a:t>3. Project Structure</a:t>
            </a:r>
          </a:p>
          <a:p>
            <a:pPr marL="0" indent="0" algn="l">
              <a:buNone/>
            </a:pPr>
            <a:r>
              <a:rPr lang="en-US" sz="3200" b="1" dirty="0"/>
              <a:t> 4. Implementation Details 5.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4305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485" y="1340768"/>
            <a:ext cx="7634515" cy="5034854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3" y="1970173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PIE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WEBSITE(HTTP)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5B2A-13BC-4577-9769-3759835E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9519"/>
            <a:ext cx="4557485" cy="268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2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22" y="1340768"/>
            <a:ext cx="7559840" cy="5034854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3" y="1970173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FIFO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VIDEO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5B2A-13BC-4577-9769-3759835E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3016"/>
            <a:ext cx="4557485" cy="22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20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822" y="1340768"/>
            <a:ext cx="7559840" cy="5034854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3" y="1970173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PIE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VIDEO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5B2A-13BC-4577-9769-3759835E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04502"/>
            <a:ext cx="4557485" cy="209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5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44" y="1754872"/>
            <a:ext cx="7634515" cy="4571960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3" y="1970173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FIFO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FTP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5B2A-13BC-4577-9769-3759835E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1225"/>
            <a:ext cx="4557485" cy="216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870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4. Results and Analysis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86AD4-87C9-46C8-B591-A55FBB12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160" y="1196752"/>
            <a:ext cx="7559840" cy="5034854"/>
          </a:xfrm>
          <a:prstGeom prst="rect">
            <a:avLst/>
          </a:prstGeom>
        </p:spPr>
      </p:pic>
      <p:sp>
        <p:nvSpPr>
          <p:cNvPr id="4" name="عنصر نائب للمحتوى 2">
            <a:extLst>
              <a:ext uri="{FF2B5EF4-FFF2-40B4-BE49-F238E27FC236}">
                <a16:creationId xmlns:a16="http://schemas.microsoft.com/office/drawing/2014/main" id="{5692C18A-542F-40B8-B777-B098A3ED0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63" y="1970173"/>
            <a:ext cx="3240360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54154"/>
                </a:solidFill>
                <a:latin typeface="-apple-system"/>
              </a:rPr>
              <a:t>PIE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FTP dataset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54154"/>
                </a:solidFill>
                <a:latin typeface="-apple-system"/>
              </a:rPr>
              <a:t>1000 packets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855B2A-13BC-4577-9769-3759835E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4714"/>
            <a:ext cx="4557485" cy="23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559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71210" y="476672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5. Future Improvements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062390" y="1844824"/>
            <a:ext cx="11129609" cy="5544616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sz="2400" dirty="0">
                <a:solidFill>
                  <a:srgbClr val="0070C0"/>
                </a:solidFill>
              </a:rPr>
              <a:t>Several enhancements can be made to the simulation framework:</a:t>
            </a:r>
          </a:p>
          <a:p>
            <a:pPr marL="0" indent="0" algn="l" rtl="0">
              <a:buNone/>
            </a:pPr>
            <a:r>
              <a:rPr lang="en-US" sz="2400" dirty="0">
                <a:solidFill>
                  <a:srgbClr val="00B050"/>
                </a:solidFill>
              </a:rPr>
              <a:t>1. Network Topology:</a:t>
            </a:r>
          </a:p>
          <a:p>
            <a:pPr algn="l" rtl="0"/>
            <a:r>
              <a:rPr lang="en-US" sz="2400" dirty="0"/>
              <a:t>Multi-node network simulations</a:t>
            </a:r>
          </a:p>
          <a:p>
            <a:pPr algn="l" rtl="0"/>
            <a:r>
              <a:rPr lang="en-US" sz="2400" dirty="0"/>
              <a:t>Complex routing scenarios</a:t>
            </a:r>
          </a:p>
          <a:p>
            <a:pPr algn="l" rtl="0"/>
            <a:r>
              <a:rPr lang="en-US" sz="2400" dirty="0"/>
              <a:t>Network congestion modeling.</a:t>
            </a:r>
          </a:p>
          <a:p>
            <a:r>
              <a:rPr lang="en-US" sz="2400" dirty="0">
                <a:solidFill>
                  <a:srgbClr val="00B050"/>
                </a:solidFill>
              </a:rPr>
              <a:t>2.Visualization Enhancements:</a:t>
            </a:r>
          </a:p>
          <a:p>
            <a:r>
              <a:rPr lang="en-US" sz="2400" dirty="0"/>
              <a:t>Real-time monitoring dashboard</a:t>
            </a:r>
          </a:p>
          <a:p>
            <a:r>
              <a:rPr lang="en-US" sz="2400" dirty="0"/>
              <a:t>Interactive parameter tuning</a:t>
            </a:r>
          </a:p>
          <a:p>
            <a:r>
              <a:rPr lang="en-US" sz="2400" dirty="0"/>
              <a:t>Advanced statistical analysis tools</a:t>
            </a:r>
          </a:p>
          <a:p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5068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63352" y="1732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5. Results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A3EAAC7-8B12-4A95-8A24-50E4F640A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1196752"/>
            <a:ext cx="6688982" cy="516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0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63352" y="17324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Results Discussion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عنصر نائب للمحتوى 2">
            <a:extLst>
              <a:ext uri="{FF2B5EF4-FFF2-40B4-BE49-F238E27FC236}">
                <a16:creationId xmlns:a16="http://schemas.microsoft.com/office/drawing/2014/main" id="{E3C30BD4-14CB-4AFF-92DA-6F5FF09C3492}"/>
              </a:ext>
            </a:extLst>
          </p:cNvPr>
          <p:cNvSpPr txBox="1">
            <a:spLocks/>
          </p:cNvSpPr>
          <p:nvPr/>
        </p:nvSpPr>
        <p:spPr>
          <a:xfrm>
            <a:off x="335360" y="1556792"/>
            <a:ext cx="11129609" cy="554461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Advantages of PIE:</a:t>
            </a:r>
          </a:p>
          <a:p>
            <a:pPr marL="0" indent="0" algn="just">
              <a:buNone/>
            </a:pPr>
            <a:r>
              <a:rPr lang="en-US" sz="2400" dirty="0"/>
              <a:t>• Higher success rates for web and FTP</a:t>
            </a:r>
          </a:p>
          <a:p>
            <a:pPr marL="0" indent="0" algn="just">
              <a:buNone/>
            </a:pPr>
            <a:r>
              <a:rPr lang="en-US" sz="2400" dirty="0"/>
              <a:t>• 30% faster processing time</a:t>
            </a:r>
          </a:p>
          <a:p>
            <a:pPr marL="0" indent="0" algn="just">
              <a:buNone/>
            </a:pPr>
            <a:r>
              <a:rPr lang="en-US" sz="2400" dirty="0"/>
              <a:t>• Better overall performance</a:t>
            </a:r>
          </a:p>
          <a:p>
            <a:pPr marL="0" indent="0" algn="just">
              <a:buNone/>
            </a:pPr>
            <a:r>
              <a:rPr lang="en-US" sz="2400" dirty="0"/>
              <a:t>• More efficient queue management</a:t>
            </a:r>
          </a:p>
        </p:txBody>
      </p:sp>
    </p:spTree>
    <p:extLst>
      <p:ext uri="{BB962C8B-B14F-4D97-AF65-F5344CB8AC3E}">
        <p14:creationId xmlns:p14="http://schemas.microsoft.com/office/powerpoint/2010/main" val="547997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1199456" y="2564904"/>
            <a:ext cx="10058400" cy="2159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</a:rPr>
              <a:t>Thank you</a:t>
            </a:r>
          </a:p>
          <a:p>
            <a:pPr marL="0" indent="0" algn="ctr">
              <a:buNone/>
            </a:pPr>
            <a:endParaRPr lang="en-US" sz="14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26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dirty="0"/>
              <a:t>Network queue management is crucial for maintaining efficient packet processing in modern networks. This simulation compares two fundamental approaches:</a:t>
            </a:r>
            <a:endParaRPr lang="ar-IQ" sz="2600" b="1" dirty="0"/>
          </a:p>
          <a:p>
            <a:pPr marL="0" indent="0" algn="l">
              <a:buNone/>
            </a:pPr>
            <a:endParaRPr lang="en-US" sz="2600" b="1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b="1" dirty="0"/>
              <a:t>First-In-First-Out (FIFO): A basic queuing strategy where packets are processed strictly in arrival order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b="1" dirty="0"/>
              <a:t>Proportional Integral controller Enhanced (PIE): An advanced algorithm using control theory to manage queue delays actively</a:t>
            </a:r>
          </a:p>
        </p:txBody>
      </p:sp>
    </p:spTree>
    <p:extLst>
      <p:ext uri="{BB962C8B-B14F-4D97-AF65-F5344CB8AC3E}">
        <p14:creationId xmlns:p14="http://schemas.microsoft.com/office/powerpoint/2010/main" val="371320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عنصر نائب للمحتوى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28"/>
            <a:ext cx="11784632" cy="5145436"/>
          </a:xfr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307463B0-DF6F-4CF2-ABFB-E62F107F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255349"/>
            <a:ext cx="3301008" cy="145075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Project Overview</a:t>
            </a:r>
            <a:br>
              <a:rPr lang="en-US" sz="3600" b="1" dirty="0"/>
            </a:b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711609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8621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35360" y="1772816"/>
            <a:ext cx="11856640" cy="4353348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sz="2800" b="1" dirty="0"/>
              <a:t>2.1 FIFO Algorithm</a:t>
            </a:r>
          </a:p>
          <a:p>
            <a:pPr marL="0" indent="0" algn="l">
              <a:buNone/>
            </a:pPr>
            <a:r>
              <a:rPr lang="en-US" sz="2800" dirty="0"/>
              <a:t>The First-In-First-Out algorithm implements a simple queue management strategy where packets are processed strictly in arrival order. Its mathematical model is defined as:</a:t>
            </a:r>
          </a:p>
          <a:p>
            <a:pPr marL="0" indent="0" algn="l">
              <a:buNone/>
            </a:pPr>
            <a:r>
              <a:rPr lang="en-US" sz="2800" i="1" dirty="0"/>
              <a:t>Q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)=</a:t>
            </a:r>
            <a:r>
              <a:rPr lang="en-US" sz="2800" i="1" dirty="0"/>
              <a:t>min</a:t>
            </a:r>
            <a:r>
              <a:rPr lang="en-US" sz="2800" dirty="0"/>
              <a:t>(</a:t>
            </a:r>
            <a:r>
              <a:rPr lang="en-US" sz="2800" i="1" dirty="0"/>
              <a:t>Q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−1)+</a:t>
            </a:r>
            <a:r>
              <a:rPr lang="en-US" sz="2800" i="1" dirty="0"/>
              <a:t>A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)−</a:t>
            </a:r>
            <a:r>
              <a:rPr lang="en-US" sz="2800" i="1" dirty="0"/>
              <a:t>D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dirty="0"/>
              <a:t>),</a:t>
            </a:r>
            <a:r>
              <a:rPr lang="en-US" sz="2800" i="1" dirty="0"/>
              <a:t>C</a:t>
            </a:r>
            <a:r>
              <a:rPr lang="en-US" sz="2800" dirty="0"/>
              <a:t>)</a:t>
            </a:r>
          </a:p>
          <a:p>
            <a:pPr marL="0" indent="0" algn="l">
              <a:buNone/>
            </a:pPr>
            <a:r>
              <a:rPr lang="en-US" sz="2800" dirty="0">
                <a:solidFill>
                  <a:srgbClr val="0070C0"/>
                </a:solidFill>
                <a:latin typeface="-apple-system"/>
              </a:rPr>
              <a:t>Where:</a:t>
            </a:r>
          </a:p>
          <a:p>
            <a:pPr algn="l" rtl="0"/>
            <a:r>
              <a:rPr lang="en-US" sz="2800" dirty="0">
                <a:latin typeface="-apple-system"/>
              </a:rPr>
              <a:t>Q(t): Current queue size</a:t>
            </a:r>
          </a:p>
          <a:p>
            <a:pPr algn="l" rtl="0"/>
            <a:r>
              <a:rPr lang="en-US" sz="2800" dirty="0">
                <a:latin typeface="-apple-system"/>
              </a:rPr>
              <a:t>A(t): Arriving packets</a:t>
            </a:r>
          </a:p>
          <a:p>
            <a:pPr algn="l" rtl="0"/>
            <a:r>
              <a:rPr lang="en-US" sz="2800" dirty="0">
                <a:latin typeface="-apple-system"/>
              </a:rPr>
              <a:t>D(t): Departing packets</a:t>
            </a:r>
          </a:p>
          <a:p>
            <a:pPr algn="l" rtl="0"/>
            <a:r>
              <a:rPr lang="en-US" sz="2800" dirty="0">
                <a:latin typeface="-apple-system"/>
              </a:rPr>
              <a:t>C: Queue capacity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68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2927648" y="836712"/>
            <a:ext cx="6552728" cy="5809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2656"/>
            <a:ext cx="12191999" cy="6048672"/>
          </a:xfrm>
        </p:spPr>
      </p:pic>
    </p:spTree>
    <p:extLst>
      <p:ext uri="{BB962C8B-B14F-4D97-AF65-F5344CB8AC3E}">
        <p14:creationId xmlns:p14="http://schemas.microsoft.com/office/powerpoint/2010/main" val="26891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2.2 PIE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dirty="0"/>
              <a:t>PIE implements active queue management using control theory principles. Its core components include: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/>
              <a:t>Delay Calculation</a:t>
            </a:r>
            <a:r>
              <a:rPr lang="en-US" dirty="0"/>
              <a:t>:</a:t>
            </a:r>
          </a:p>
          <a:p>
            <a:pPr marL="0" indent="0" algn="l" rtl="0">
              <a:buNone/>
            </a:pPr>
            <a:endParaRPr lang="en-US" dirty="0"/>
          </a:p>
        </p:txBody>
      </p:sp>
      <p:pic>
        <p:nvPicPr>
          <p:cNvPr id="4" name="صورة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3857414"/>
            <a:ext cx="9188121" cy="14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03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097280" y="2083399"/>
            <a:ext cx="10058400" cy="396592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sz="2800" b="1" dirty="0"/>
              <a:t>2.Error Signal Computation:</a:t>
            </a:r>
          </a:p>
        </p:txBody>
      </p:sp>
      <p:pic>
        <p:nvPicPr>
          <p:cNvPr id="4" name="عنصر نائب للمحتوى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870" y="2900640"/>
            <a:ext cx="6336704" cy="952633"/>
          </a:xfrm>
        </p:spPr>
      </p:pic>
      <p:sp>
        <p:nvSpPr>
          <p:cNvPr id="7" name="مستطيل 6"/>
          <p:cNvSpPr/>
          <p:nvPr/>
        </p:nvSpPr>
        <p:spPr>
          <a:xfrm>
            <a:off x="1097280" y="4273923"/>
            <a:ext cx="4080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354154"/>
                </a:solidFill>
                <a:latin typeface="-apple-system"/>
              </a:rPr>
              <a:t>3.Drop Probability Update:</a:t>
            </a:r>
            <a:endParaRPr lang="en-US" sz="2800" dirty="0"/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5255001"/>
            <a:ext cx="5400600" cy="7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60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88" y="522850"/>
            <a:ext cx="7137439" cy="4922373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620688"/>
            <a:ext cx="5635819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80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273</TotalTime>
  <Words>568</Words>
  <Application>Microsoft Office PowerPoint</Application>
  <PresentationFormat>Widescreen</PresentationFormat>
  <Paragraphs>109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Calibri Light</vt:lpstr>
      <vt:lpstr>Simplified Arabic</vt:lpstr>
      <vt:lpstr>Times New Roman</vt:lpstr>
      <vt:lpstr>Retrospect</vt:lpstr>
      <vt:lpstr>PowerPoint Presentation</vt:lpstr>
      <vt:lpstr>Network Queue Management Simulation Table of Contents </vt:lpstr>
      <vt:lpstr>1. Project Overview </vt:lpstr>
      <vt:lpstr>Project Overview </vt:lpstr>
      <vt:lpstr>2. Algorithms </vt:lpstr>
      <vt:lpstr>PowerPoint Presentation</vt:lpstr>
      <vt:lpstr>2.2 PIE Algorithm </vt:lpstr>
      <vt:lpstr>2.Error Signal Computation:</vt:lpstr>
      <vt:lpstr>PowerPoint Presentation</vt:lpstr>
      <vt:lpstr> 3.Implementation Details </vt:lpstr>
      <vt:lpstr> 3.Implementation Details </vt:lpstr>
      <vt:lpstr> 3.Implementation Details </vt:lpstr>
      <vt:lpstr> 3.Implementation Details </vt:lpstr>
      <vt:lpstr> 3.Implementation Details </vt:lpstr>
      <vt:lpstr> 3.Implementation Details </vt:lpstr>
      <vt:lpstr> 3.Implementation Details </vt:lpstr>
      <vt:lpstr> 3.Implementation Details </vt:lpstr>
      <vt:lpstr>4. Results and Analysis </vt:lpstr>
      <vt:lpstr>4. Results and Analysis </vt:lpstr>
      <vt:lpstr>4. Results and Analysis </vt:lpstr>
      <vt:lpstr>4. Results and Analysis </vt:lpstr>
      <vt:lpstr>4. Results and Analysis </vt:lpstr>
      <vt:lpstr>4. Results and Analysis </vt:lpstr>
      <vt:lpstr>4. Results and Analysis </vt:lpstr>
      <vt:lpstr>5. Future Improvements </vt:lpstr>
      <vt:lpstr>5. Results  </vt:lpstr>
      <vt:lpstr>5. Results Discussion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AL-KANZ</dc:creator>
  <cp:lastModifiedBy>WIN10</cp:lastModifiedBy>
  <cp:revision>40</cp:revision>
  <dcterms:created xsi:type="dcterms:W3CDTF">2025-05-10T09:13:30Z</dcterms:created>
  <dcterms:modified xsi:type="dcterms:W3CDTF">2025-05-10T14:12:12Z</dcterms:modified>
</cp:coreProperties>
</file>