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429" r:id="rId3"/>
    <p:sldId id="430" r:id="rId4"/>
    <p:sldId id="431" r:id="rId5"/>
    <p:sldId id="375" r:id="rId6"/>
    <p:sldId id="372" r:id="rId7"/>
    <p:sldId id="373" r:id="rId8"/>
    <p:sldId id="377" r:id="rId9"/>
    <p:sldId id="378" r:id="rId10"/>
    <p:sldId id="374" r:id="rId11"/>
    <p:sldId id="376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2" r:id="rId24"/>
    <p:sldId id="400" r:id="rId25"/>
    <p:sldId id="401" r:id="rId26"/>
    <p:sldId id="402" r:id="rId27"/>
    <p:sldId id="403" r:id="rId28"/>
    <p:sldId id="432" r:id="rId29"/>
    <p:sldId id="404" r:id="rId30"/>
    <p:sldId id="405" r:id="rId31"/>
    <p:sldId id="406" r:id="rId32"/>
    <p:sldId id="407" r:id="rId33"/>
    <p:sldId id="408" r:id="rId34"/>
    <p:sldId id="409" r:id="rId35"/>
    <p:sldId id="390" r:id="rId36"/>
    <p:sldId id="391" r:id="rId37"/>
    <p:sldId id="397" r:id="rId38"/>
    <p:sldId id="398" r:id="rId39"/>
    <p:sldId id="436" r:id="rId40"/>
    <p:sldId id="394" r:id="rId41"/>
    <p:sldId id="395" r:id="rId42"/>
    <p:sldId id="396" r:id="rId43"/>
    <p:sldId id="433" r:id="rId44"/>
  </p:sldIdLst>
  <p:sldSz cx="9144000" cy="6858000" type="screen4x3"/>
  <p:notesSz cx="6858000" cy="9144000"/>
  <p:custDataLst>
    <p:tags r:id="rId46"/>
  </p:custDataLst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FFCC00"/>
    <a:srgbClr val="C82F00"/>
    <a:srgbClr val="C88900"/>
    <a:srgbClr val="CC3399"/>
    <a:srgbClr val="FF33CC"/>
    <a:srgbClr val="FF99CC"/>
    <a:srgbClr val="FF3399"/>
    <a:srgbClr val="808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212" autoAdjust="0"/>
    <p:restoredTop sz="94660"/>
  </p:normalViewPr>
  <p:slideViewPr>
    <p:cSldViewPr>
      <p:cViewPr varScale="1">
        <p:scale>
          <a:sx n="82" d="100"/>
          <a:sy n="82" d="100"/>
        </p:scale>
        <p:origin x="8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1B1FF-90A0-4C20-842D-08ADC1617047}" type="datetimeFigureOut">
              <a:rPr lang="el-GR" smtClean="0"/>
              <a:pPr/>
              <a:t>8/3/2019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70C-AEAD-4F32-AC80-49A846F02E55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ABD0456-AEDF-48C7-8777-892B6E479B7D}" type="datetimeFigureOut">
              <a:rPr lang="el-GR" smtClean="0"/>
              <a:pPr/>
              <a:t>8/3/2019</a:t>
            </a:fld>
            <a:endParaRPr lang="el-G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8/3/2019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ABD0456-AEDF-48C7-8777-892B6E479B7D}" type="datetimeFigureOut">
              <a:rPr lang="el-GR" smtClean="0"/>
              <a:pPr/>
              <a:t>8/3/2019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8/3/2019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8/3/2019</a:t>
            </a:fld>
            <a:endParaRPr lang="el-G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BD0456-AEDF-48C7-8777-892B6E479B7D}" type="datetimeFigureOut">
              <a:rPr lang="el-GR" smtClean="0"/>
              <a:pPr/>
              <a:t>8/3/2019</a:t>
            </a:fld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BD0456-AEDF-48C7-8777-892B6E479B7D}" type="datetimeFigureOut">
              <a:rPr lang="el-GR" smtClean="0"/>
              <a:pPr/>
              <a:t>8/3/2019</a:t>
            </a:fld>
            <a:endParaRPr lang="el-G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l-G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8/3/2019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8/3/2019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8/3/2019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ABD0456-AEDF-48C7-8777-892B6E479B7D}" type="datetimeFigureOut">
              <a:rPr lang="el-GR" smtClean="0"/>
              <a:pPr/>
              <a:t>8/3/2019</a:t>
            </a:fld>
            <a:endParaRPr lang="el-G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BD0456-AEDF-48C7-8777-892B6E479B7D}" type="datetimeFigureOut">
              <a:rPr lang="el-GR" smtClean="0"/>
              <a:pPr/>
              <a:t>8/3/2019</a:t>
            </a:fld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ΣχεδΙαση και ΑνΑλυση ΑλγορΙθμων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POSIX Threads (I)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Ιωάννης Ε. Βενέτης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08/03/2019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Ένωση νημάτων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thread, void **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/>
            <a:r>
              <a:rPr lang="en-US" sz="22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thread</a:t>
            </a:r>
          </a:p>
          <a:p>
            <a:pPr lvl="2"/>
            <a:r>
              <a:rPr lang="el-GR" sz="2100" dirty="0"/>
              <a:t>Περιγραφέας νήματος του οποίου αναμένεται ο τερματισμός</a:t>
            </a:r>
          </a:p>
          <a:p>
            <a:pPr lvl="1"/>
            <a:r>
              <a:rPr lang="en-US" sz="2200" dirty="0">
                <a:latin typeface="Consolas" pitchFamily="49" charset="0"/>
                <a:cs typeface="Consolas" pitchFamily="49" charset="0"/>
              </a:rPr>
              <a:t>void **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retval</a:t>
            </a:r>
            <a:endParaRPr lang="el-GR" sz="220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l-GR" sz="2100" dirty="0"/>
              <a:t>Τιμή που επιστρέφεται από το νήμα</a:t>
            </a:r>
            <a:endParaRPr lang="en-US" sz="2100" dirty="0"/>
          </a:p>
          <a:p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(“%s\n”, (char *)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tid1, tid2;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char *msg1 = “This is thread 1”;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char *msg2 = “This is thread 2”;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(&amp;tid1, NULL,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(void *)msg1);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(&amp;tid2, NULL,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(void *)msg2);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(tid1, NULL);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(tid2, NULL);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el-G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/* main() ends here */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Τερματισμός ενός μόνο νήματος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pthread_exit</a:t>
            </a:r>
            <a:r>
              <a:rPr lang="en-US" dirty="0"/>
              <a:t>(void *</a:t>
            </a:r>
            <a:r>
              <a:rPr lang="en-US" dirty="0" err="1"/>
              <a:t>retval</a:t>
            </a:r>
            <a:r>
              <a:rPr lang="en-US" dirty="0"/>
              <a:t>);</a:t>
            </a:r>
            <a:endParaRPr lang="el-GR" dirty="0"/>
          </a:p>
          <a:p>
            <a:pPr lvl="1"/>
            <a:r>
              <a:rPr lang="en-US" sz="220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retval</a:t>
            </a:r>
            <a:endParaRPr lang="el-GR" sz="220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l-GR" sz="2100" dirty="0"/>
              <a:t>Τιμή που επιστρέφει το νήμα</a:t>
            </a:r>
          </a:p>
          <a:p>
            <a:endParaRPr lang="el-GR" dirty="0"/>
          </a:p>
          <a:p>
            <a:r>
              <a:rPr lang="el-GR" dirty="0"/>
              <a:t>Δεν τερματίζει όλη τη διεργασία αλλά μόνο το νήμα που την κάλεσε</a:t>
            </a:r>
          </a:p>
          <a:p>
            <a:endParaRPr lang="en-US" dirty="0"/>
          </a:p>
          <a:p>
            <a:r>
              <a:rPr lang="el-GR" dirty="0"/>
              <a:t>Μπορεί να κληθεί από οποιοδήποτε νήμα</a:t>
            </a:r>
          </a:p>
          <a:p>
            <a:pPr lvl="1"/>
            <a:r>
              <a:rPr lang="el-GR" dirty="0"/>
              <a:t>Όχι μόνο τη</a:t>
            </a:r>
            <a:r>
              <a:rPr lang="en-US" dirty="0"/>
              <a:t> </a:t>
            </a:r>
            <a:r>
              <a:rPr lang="el-GR" dirty="0"/>
              <a:t>συνάρτηση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main()</a:t>
            </a:r>
            <a:endParaRPr lang="el-G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(“%s\n”, (char *)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tid1, tid2;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char *msg1 = “This is thread 1”;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char *msg2 = “This is thread 2”;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(&amp;tid1, NULL,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(void *)msg1);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(&amp;tid2, NULL,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(void *)msg2);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pthread_exit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(0);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el-G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/* main() ends here */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περισσότερων νημάτων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(“Hello from a thread!\n”);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[100]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  <a:endParaRPr lang="el-GR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100;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100;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/* main() ends here */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λάθος έχει αυτό το παράδειγμα;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(“Hello from a thread!\n”);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[100]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  <a:endParaRPr lang="el-GR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100;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], NULL,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/* main() ends here */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Παραμετροποίηση πλήθους νημάτων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Συνήθως θέλουμε να ελέγξουμε την απόδοση μιας εφαρμογής με </a:t>
            </a:r>
            <a:r>
              <a:rPr lang="en-US" dirty="0"/>
              <a:t>POSIX Threads </a:t>
            </a:r>
            <a:r>
              <a:rPr lang="el-GR" dirty="0"/>
              <a:t>για διαφορετικά πλήθη νημάτων</a:t>
            </a:r>
          </a:p>
          <a:p>
            <a:pPr lvl="1"/>
            <a:r>
              <a:rPr lang="el-GR" dirty="0"/>
              <a:t>Περνάμε το πλήθος των νημάτων ως παράμετρο κατά την εκτέλεση της εφαρμογής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  <a:endParaRPr lang="el-GR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!= 2)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(“Provide the number of threads to create\n”);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[1]); /* Use of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strtol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is more robust. */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 NULL) { /* Handle error. */ 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/* main() ends here */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(Μεταγλώττιση/Εκτέλεση)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100000"/>
              <a:buFont typeface="Calibri" pitchFamily="34" charset="0"/>
              <a:buChar char="$"/>
            </a:pPr>
            <a:r>
              <a:rPr lang="en-US" dirty="0" err="1"/>
              <a:t>gcc</a:t>
            </a:r>
            <a:r>
              <a:rPr lang="en-US" dirty="0"/>
              <a:t> –O3 –Wall </a:t>
            </a:r>
            <a:r>
              <a:rPr lang="en-US" dirty="0">
                <a:solidFill>
                  <a:srgbClr val="FF0000"/>
                </a:solidFill>
              </a:rPr>
              <a:t>–</a:t>
            </a:r>
            <a:r>
              <a:rPr lang="en-US" dirty="0" err="1">
                <a:solidFill>
                  <a:srgbClr val="FF0000"/>
                </a:solidFill>
              </a:rPr>
              <a:t>pthread</a:t>
            </a:r>
            <a:r>
              <a:rPr lang="en-US" dirty="0"/>
              <a:t> –o </a:t>
            </a:r>
            <a:r>
              <a:rPr lang="en-US" dirty="0" err="1"/>
              <a:t>my_prog</a:t>
            </a:r>
            <a:r>
              <a:rPr lang="en-US" dirty="0"/>
              <a:t> </a:t>
            </a:r>
            <a:r>
              <a:rPr lang="en-US" dirty="0" err="1"/>
              <a:t>my_prog.c</a:t>
            </a:r>
            <a:endParaRPr lang="en-US" dirty="0"/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./</a:t>
            </a:r>
            <a:r>
              <a:rPr lang="en-US" dirty="0" err="1"/>
              <a:t>my_prog</a:t>
            </a:r>
            <a:endParaRPr lang="en-US" dirty="0"/>
          </a:p>
          <a:p>
            <a:pPr>
              <a:buSzPct val="100000"/>
              <a:buNone/>
            </a:pPr>
            <a:r>
              <a:rPr lang="en-US" dirty="0"/>
              <a:t>	Provide the number of threads to create.</a:t>
            </a:r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./</a:t>
            </a:r>
            <a:r>
              <a:rPr lang="en-US" dirty="0" err="1"/>
              <a:t>my_prog</a:t>
            </a:r>
            <a:r>
              <a:rPr lang="en-US" dirty="0"/>
              <a:t> 2</a:t>
            </a:r>
          </a:p>
          <a:p>
            <a:pPr>
              <a:buSzPct val="100000"/>
              <a:buNone/>
            </a:pPr>
            <a:r>
              <a:rPr lang="en-US" dirty="0"/>
              <a:t>	Hello from a thread!</a:t>
            </a:r>
          </a:p>
          <a:p>
            <a:pPr>
              <a:buSzPct val="100000"/>
              <a:buNone/>
            </a:pPr>
            <a:r>
              <a:rPr lang="en-US" dirty="0"/>
              <a:t>	Hello from a thread!</a:t>
            </a:r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./</a:t>
            </a:r>
            <a:r>
              <a:rPr lang="en-US" dirty="0" err="1"/>
              <a:t>my_prog</a:t>
            </a:r>
            <a:r>
              <a:rPr lang="en-US" dirty="0"/>
              <a:t> 4</a:t>
            </a:r>
          </a:p>
          <a:p>
            <a:pPr>
              <a:buSzPct val="100000"/>
              <a:buNone/>
            </a:pPr>
            <a:r>
              <a:rPr lang="en-US" dirty="0"/>
              <a:t>	Hello from a thread!</a:t>
            </a:r>
          </a:p>
          <a:p>
            <a:pPr>
              <a:buSzPct val="100000"/>
              <a:buNone/>
            </a:pPr>
            <a:r>
              <a:rPr lang="en-US" dirty="0"/>
              <a:t>	Hello from a thread!</a:t>
            </a:r>
          </a:p>
          <a:p>
            <a:pPr>
              <a:buSzPct val="100000"/>
              <a:buNone/>
            </a:pPr>
            <a:r>
              <a:rPr lang="en-US" dirty="0"/>
              <a:t>	Hello from a thread!</a:t>
            </a:r>
          </a:p>
          <a:p>
            <a:pPr>
              <a:buSzPct val="100000"/>
              <a:buNone/>
            </a:pPr>
            <a:r>
              <a:rPr lang="en-US" dirty="0"/>
              <a:t>	Hello from a thread!</a:t>
            </a:r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Πέρασμα παραμέτρων στη συνάρτηση νήματος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l-GR" dirty="0"/>
              <a:t> συνάρτηση που θα εκτελέσει το νήμα παίρνει μια παράμετρο τύπου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void *</a:t>
            </a:r>
          </a:p>
          <a:p>
            <a:pPr lvl="1"/>
            <a:r>
              <a:rPr lang="el-GR" dirty="0"/>
              <a:t>Μπορούμε να μετατρέψουμε </a:t>
            </a:r>
            <a:r>
              <a:rPr lang="en-US" dirty="0"/>
              <a:t>(cast) </a:t>
            </a:r>
            <a:r>
              <a:rPr lang="el-GR" dirty="0"/>
              <a:t>οποιονδήποτε τύπο δεδομένων σε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void *</a:t>
            </a:r>
          </a:p>
          <a:p>
            <a:pPr lvl="1"/>
            <a:r>
              <a:rPr lang="el-GR" dirty="0"/>
              <a:t>Συνήθως περνάμε έναν ακέραιο αριθμό που δηλώνει το </a:t>
            </a:r>
            <a:r>
              <a:rPr lang="en-US" dirty="0"/>
              <a:t>ID </a:t>
            </a:r>
            <a:r>
              <a:rPr lang="el-GR" dirty="0"/>
              <a:t>του νήματος</a:t>
            </a:r>
          </a:p>
          <a:p>
            <a:r>
              <a:rPr lang="el-GR" dirty="0"/>
              <a:t>Αν χρειαζόμαστε περισσότερες παραμέτρους;</a:t>
            </a:r>
          </a:p>
          <a:p>
            <a:pPr lvl="1"/>
            <a:r>
              <a:rPr lang="el-GR" dirty="0"/>
              <a:t>Ορίζουμε μια νέα δομή 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) </a:t>
            </a:r>
            <a:r>
              <a:rPr lang="el-GR" dirty="0"/>
              <a:t>με πεδία τις παραμέτρους που  χρειαζόμαστε</a:t>
            </a:r>
          </a:p>
          <a:p>
            <a:pPr lvl="1"/>
            <a:r>
              <a:rPr lang="el-GR" dirty="0"/>
              <a:t>Περνάμε ως παράμετρο δείκτη προς την δομή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τα </a:t>
            </a:r>
            <a:r>
              <a:rPr lang="en-US" dirty="0"/>
              <a:t>POSIX Threads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Κατασκευαστές παράλληλων συστημάτων παρείχαν τις δικές τους υλοποιήσεις νημάτων</a:t>
            </a:r>
          </a:p>
          <a:p>
            <a:pPr lvl="1"/>
            <a:r>
              <a:rPr lang="el-GR" dirty="0"/>
              <a:t>Διέφεραν σημαντικά μεταξύ τους</a:t>
            </a:r>
          </a:p>
          <a:p>
            <a:pPr lvl="1"/>
            <a:r>
              <a:rPr lang="el-GR" dirty="0"/>
              <a:t>Δύσκολη η συγγραφή προγραμμάτων που να μπορούν να εκτελεστούν σε διάφορα συστήματα (</a:t>
            </a:r>
            <a:r>
              <a:rPr lang="en-US" dirty="0"/>
              <a:t>portability)</a:t>
            </a:r>
          </a:p>
          <a:p>
            <a:r>
              <a:rPr lang="el-GR" dirty="0"/>
              <a:t>Απαραίτητη η προτυποποίηση των λειτουργιών νημάτων</a:t>
            </a:r>
            <a:endParaRPr lang="en-US" dirty="0"/>
          </a:p>
          <a:p>
            <a:pPr lvl="1"/>
            <a:r>
              <a:rPr lang="el-GR" dirty="0"/>
              <a:t>Για συστήματα</a:t>
            </a:r>
            <a:r>
              <a:rPr lang="en-US" dirty="0"/>
              <a:t> UNIX </a:t>
            </a:r>
            <a:r>
              <a:rPr lang="el-GR" dirty="0"/>
              <a:t>η διεπαφή ορίστηκε μέσω του προτύπου </a:t>
            </a:r>
            <a:r>
              <a:rPr lang="en-US" dirty="0"/>
              <a:t>IEEE POSIX 1003.1c standard (1995).</a:t>
            </a:r>
          </a:p>
          <a:p>
            <a:pPr lvl="1"/>
            <a:r>
              <a:rPr lang="el-GR" dirty="0"/>
              <a:t>Υλοποιήσεις του προτύπου είναι γνωστές ως </a:t>
            </a:r>
            <a:r>
              <a:rPr lang="en-US" dirty="0"/>
              <a:t>POSIX Threads</a:t>
            </a:r>
            <a:br>
              <a:rPr lang="en-US" dirty="0"/>
            </a:br>
            <a:r>
              <a:rPr lang="el-GR" dirty="0"/>
              <a:t>ή</a:t>
            </a:r>
            <a:r>
              <a:rPr lang="en-US" dirty="0"/>
              <a:t> </a:t>
            </a:r>
            <a:r>
              <a:rPr lang="en-US" dirty="0" err="1"/>
              <a:t>Pthreads</a:t>
            </a:r>
            <a:r>
              <a:rPr lang="en-US" dirty="0"/>
              <a:t>.</a:t>
            </a:r>
          </a:p>
          <a:p>
            <a:pPr lvl="1"/>
            <a:r>
              <a:rPr lang="el-GR" dirty="0"/>
              <a:t>Οι περισσότεροι κατασκευαστές παράλληλων συστημάτων παρέχουν υλοποίηση των </a:t>
            </a:r>
            <a:r>
              <a:rPr lang="en-US" dirty="0"/>
              <a:t>POSIX Threads</a:t>
            </a:r>
          </a:p>
          <a:p>
            <a:pPr lvl="2"/>
            <a:r>
              <a:rPr lang="el-GR" dirty="0"/>
              <a:t>Πιθανόν μαζί με δικές τους υλοποιήσεις νημάτων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id = (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(“Hello from thread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 %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d!\n”,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[100]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  <a:endParaRPr lang="el-GR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100;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(void *)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100;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/* main() ends here */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λάθος έχει αυτό το παράδειγμα;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3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3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p_to_id</a:t>
            </a:r>
            <a:r>
              <a:rPr lang="en-US" sz="13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3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en-US" sz="13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arg</a:t>
            </a:r>
            <a:r>
              <a:rPr lang="en-US" sz="13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3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id = *</a:t>
            </a:r>
            <a:r>
              <a:rPr lang="en-US" sz="13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p_to_id</a:t>
            </a:r>
            <a:r>
              <a:rPr lang="en-US" sz="13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(“Hello from thread</a:t>
            </a:r>
            <a:r>
              <a:rPr lang="el-GR" sz="1350" dirty="0">
                <a:latin typeface="Consolas" pitchFamily="49" charset="0"/>
                <a:cs typeface="Consolas" pitchFamily="49" charset="0"/>
              </a:rPr>
              <a:t> %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d!\n”, </a:t>
            </a:r>
            <a:r>
              <a:rPr lang="en-US" sz="13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3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l-GR" sz="1350" dirty="0">
                <a:latin typeface="Consolas" pitchFamily="49" charset="0"/>
                <a:cs typeface="Consolas" pitchFamily="49" charset="0"/>
              </a:rPr>
              <a:t>[100]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;</a:t>
            </a:r>
            <a:endParaRPr lang="el-GR" sz="135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l-GR" sz="13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&lt; 100;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], NULL,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(void *)(&amp;</a:t>
            </a:r>
            <a:r>
              <a:rPr lang="en-US" sz="13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3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 &lt; 100; 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35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50" dirty="0">
                <a:latin typeface="Consolas" pitchFamily="49" charset="0"/>
                <a:cs typeface="Consolas" pitchFamily="49" charset="0"/>
              </a:rPr>
              <a:t>], NULL);</a:t>
            </a: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35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spcBef>
                <a:spcPts val="0"/>
              </a:spcBef>
              <a:buNone/>
            </a:pPr>
            <a:r>
              <a:rPr lang="en-US" sz="1350" dirty="0">
                <a:latin typeface="Consolas" pitchFamily="49" charset="0"/>
                <a:cs typeface="Consolas" pitchFamily="49" charset="0"/>
              </a:rPr>
              <a:t>}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/* main() ends here */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Πιθανή εκτέλεση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5589240"/>
            <a:ext cx="8531352" cy="1268760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Τυπώνεται 1 και 2, αντί για 0 και 1</a:t>
            </a:r>
          </a:p>
          <a:p>
            <a:pPr lvl="1"/>
            <a:r>
              <a:rPr lang="el-GR" dirty="0"/>
              <a:t>Δεν περνάμε ως παράμετρο ποτέ δείκτη σε μεταβλητή που χρησιμοποιείται από περισσότερα νήματα!</a:t>
            </a:r>
          </a:p>
        </p:txBody>
      </p:sp>
      <p:graphicFrame>
        <p:nvGraphicFramePr>
          <p:cNvPr id="5" name="Group 53"/>
          <p:cNvGraphicFramePr>
            <a:graphicFrameLocks noGrp="1"/>
          </p:cNvGraphicFramePr>
          <p:nvPr/>
        </p:nvGraphicFramePr>
        <p:xfrm>
          <a:off x="1043608" y="1556792"/>
          <a:ext cx="7069138" cy="39924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Χρόνος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main</a:t>
                      </a:r>
                      <a:r>
                        <a:rPr kumimoji="0" lang="el-G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Νήμα 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0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Νήμα 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T</a:t>
                      </a:r>
                      <a:r>
                        <a:rPr kumimoji="0" lang="en-US" sz="1600" u="none" strike="noStrike" cap="none" normalizeH="0" baseline="-2500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0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w Cen MT" pitchFamily="34" charset="0"/>
                        </a:rPr>
                        <a:t>i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w Cen MT" pitchFamily="34" charset="0"/>
                        </a:rPr>
                        <a:t> = 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---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T</a:t>
                      </a:r>
                      <a:r>
                        <a:rPr kumimoji="0" lang="en-US" sz="1600" u="none" strike="noStrike" cap="none" normalizeH="0" baseline="-2500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1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create(&amp;i)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---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---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T</a:t>
                      </a:r>
                      <a:r>
                        <a:rPr kumimoji="0" lang="en-US" sz="1600" u="none" strike="noStrike" cap="none" normalizeH="0" baseline="-2500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2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w Cen MT" pitchFamily="34" charset="0"/>
                        </a:rPr>
                        <a:t>i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w Cen MT" pitchFamily="34" charset="0"/>
                        </a:rPr>
                        <a:t>++ (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w Cen MT" pitchFamily="34" charset="0"/>
                        </a:rPr>
                        <a:t>i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w Cen MT" pitchFamily="34" charset="0"/>
                        </a:rPr>
                        <a:t> == 1)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Έναρξη εκτέλεσης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---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T</a:t>
                      </a:r>
                      <a:r>
                        <a:rPr kumimoji="0" lang="en-US" sz="1600" u="none" strike="noStrike" cap="none" normalizeH="0" baseline="-2500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3</a:t>
                      </a: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create(&amp;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i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p_to_id</a:t>
                      </a:r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 = (</a:t>
                      </a:r>
                      <a:r>
                        <a:rPr kumimoji="0" lang="en-US" sz="1600" kern="1200" dirty="0" err="1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 *)</a:t>
                      </a:r>
                      <a:r>
                        <a:rPr kumimoji="0" lang="en-US" sz="1600" kern="1200" dirty="0" err="1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arg</a:t>
                      </a:r>
                      <a:endParaRPr kumimoji="0" lang="el-GR" sz="1600" kern="1200" dirty="0">
                        <a:solidFill>
                          <a:srgbClr val="FF0000"/>
                        </a:solidFill>
                        <a:latin typeface="Tw Cen MT" pitchFamily="34" charset="0"/>
                        <a:ea typeface="+mn-ea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id = *</a:t>
                      </a:r>
                      <a:r>
                        <a:rPr kumimoji="0" lang="en-US" sz="1600" kern="1200" dirty="0" err="1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p_to_id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---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T</a:t>
                      </a:r>
                      <a:r>
                        <a:rPr kumimoji="0" lang="en-US" sz="1600" u="none" strike="noStrike" cap="none" normalizeH="0" baseline="-2500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4</a:t>
                      </a: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w Cen MT" pitchFamily="34" charset="0"/>
                        </a:rPr>
                        <a:t>i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w Cen MT" pitchFamily="34" charset="0"/>
                        </a:rPr>
                        <a:t>++ (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w Cen MT" pitchFamily="34" charset="0"/>
                        </a:rPr>
                        <a:t>i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w Cen MT" pitchFamily="34" charset="0"/>
                        </a:rPr>
                        <a:t> == 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printf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(id) ( == 1)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Έναρξη εκτέλεσης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T</a:t>
                      </a:r>
                      <a:r>
                        <a:rPr kumimoji="0" lang="en-US" sz="1600" u="none" strike="noStrike" cap="none" normalizeH="0" baseline="-2500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5</a:t>
                      </a: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join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exit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p_to_id</a:t>
                      </a:r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 = (</a:t>
                      </a:r>
                      <a:r>
                        <a:rPr kumimoji="0" lang="en-US" sz="1600" kern="1200" dirty="0" err="1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 *)</a:t>
                      </a:r>
                      <a:r>
                        <a:rPr kumimoji="0" lang="en-US" sz="1600" kern="1200" dirty="0" err="1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arg</a:t>
                      </a:r>
                      <a:endParaRPr kumimoji="0" lang="en-US" sz="1600" kern="1200" dirty="0">
                        <a:solidFill>
                          <a:srgbClr val="FF0000"/>
                        </a:solidFill>
                        <a:latin typeface="Tw Cen MT" pitchFamily="34" charset="0"/>
                        <a:ea typeface="+mn-ea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id = *</a:t>
                      </a:r>
                      <a:r>
                        <a:rPr kumimoji="0" lang="en-US" sz="1600" kern="1200" dirty="0" err="1">
                          <a:solidFill>
                            <a:srgbClr val="FF0000"/>
                          </a:solidFill>
                          <a:latin typeface="Tw Cen MT" pitchFamily="34" charset="0"/>
                          <a:ea typeface="+mn-ea"/>
                          <a:cs typeface="Consolas" pitchFamily="49" charset="0"/>
                        </a:rPr>
                        <a:t>p_to_id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T</a:t>
                      </a:r>
                      <a:r>
                        <a:rPr kumimoji="0" lang="en-US" sz="1600" u="none" strike="noStrike" cap="none" normalizeH="0" baseline="-2500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6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Tw Cen MT" pitchFamily="34" charset="0"/>
                        </a:rPr>
                        <a:t>join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printf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w Cen MT" pitchFamily="34" charset="0"/>
                        </a:rPr>
                        <a:t>(id) ( == 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835696" y="4149080"/>
            <a:ext cx="6482636" cy="2592288"/>
            <a:chOff x="1835696" y="3429000"/>
            <a:chExt cx="6482636" cy="2592288"/>
          </a:xfrm>
        </p:grpSpPr>
        <p:sp>
          <p:nvSpPr>
            <p:cNvPr id="7" name="Rectangle 6"/>
            <p:cNvSpPr/>
            <p:nvPr/>
          </p:nvSpPr>
          <p:spPr>
            <a:xfrm>
              <a:off x="1835696" y="3429000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57972" y="3429000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78596" y="3429000"/>
              <a:ext cx="1620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98332" y="3429000"/>
              <a:ext cx="1620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35696" y="4427587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57972" y="4427587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8596" y="4427587"/>
              <a:ext cx="1620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98332" y="4427587"/>
              <a:ext cx="1620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5517232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57972" y="5517232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78596" y="5517232"/>
              <a:ext cx="1620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98332" y="5517232"/>
              <a:ext cx="1620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Διαμοιρασμός φόρτου εργασίας</a:t>
            </a:r>
            <a:r>
              <a:rPr lang="en-US" dirty="0"/>
              <a:t> (1/2)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Πρόσθεση διανυσμάτων</a:t>
            </a:r>
            <a:endParaRPr lang="en-US" dirty="0"/>
          </a:p>
          <a:p>
            <a:pPr lvl="1"/>
            <a:r>
              <a:rPr lang="el-GR" dirty="0"/>
              <a:t>Μέγεθος διανυσμάτων Ν = 12</a:t>
            </a:r>
            <a:endParaRPr lang="en-US" dirty="0"/>
          </a:p>
          <a:p>
            <a:pPr lvl="1"/>
            <a:r>
              <a:rPr lang="en-US" dirty="0" err="1"/>
              <a:t>numOfThreads</a:t>
            </a:r>
            <a:r>
              <a:rPr lang="en-US" dirty="0"/>
              <a:t> = 4</a:t>
            </a:r>
            <a:endParaRPr lang="el-GR" dirty="0"/>
          </a:p>
          <a:p>
            <a:pPr lvl="1"/>
            <a:r>
              <a:rPr lang="el-GR" dirty="0"/>
              <a:t>Πλήθος στοιχείων ανά νήμα</a:t>
            </a:r>
            <a:endParaRPr lang="en-US" dirty="0"/>
          </a:p>
          <a:p>
            <a:pPr lvl="2"/>
            <a:r>
              <a:rPr lang="en-US" dirty="0" err="1"/>
              <a:t>numOfElements</a:t>
            </a:r>
            <a:r>
              <a:rPr lang="en-US" dirty="0"/>
              <a:t> = N / </a:t>
            </a:r>
            <a:r>
              <a:rPr lang="en-US" dirty="0" err="1"/>
              <a:t>numOfThreads</a:t>
            </a:r>
            <a:r>
              <a:rPr lang="en-US" dirty="0"/>
              <a:t> ( == 3)</a:t>
            </a:r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8" y="4078560"/>
          <a:ext cx="7560826" cy="2590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A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-25000" dirty="0">
                          <a:latin typeface="Calibri" pitchFamily="34" charset="0"/>
                        </a:rPr>
                        <a:t>+</a:t>
                      </a:r>
                      <a:endParaRPr lang="el-GR" sz="40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B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-25000" dirty="0">
                          <a:latin typeface="Calibri" pitchFamily="34" charset="0"/>
                        </a:rPr>
                        <a:t>=</a:t>
                      </a:r>
                      <a:endParaRPr lang="el-GR" sz="40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C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/>
          <p:nvPr/>
        </p:nvGrpSpPr>
        <p:grpSpPr>
          <a:xfrm>
            <a:off x="1835696" y="4149080"/>
            <a:ext cx="6482636" cy="2592288"/>
            <a:chOff x="1835696" y="3429000"/>
            <a:chExt cx="6482636" cy="2592288"/>
          </a:xfrm>
        </p:grpSpPr>
        <p:sp>
          <p:nvSpPr>
            <p:cNvPr id="7" name="Rectangle 6"/>
            <p:cNvSpPr/>
            <p:nvPr/>
          </p:nvSpPr>
          <p:spPr>
            <a:xfrm>
              <a:off x="1835696" y="3429000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57972" y="3429000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78596" y="3429000"/>
              <a:ext cx="1620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98332" y="3429000"/>
              <a:ext cx="1620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35696" y="4427587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57972" y="4427587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8596" y="4427587"/>
              <a:ext cx="1620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98332" y="4427587"/>
              <a:ext cx="1620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5517232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57972" y="5517232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78596" y="5517232"/>
              <a:ext cx="1620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98332" y="5517232"/>
              <a:ext cx="1620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Διαμοιρασμός φόρτου εργασίας</a:t>
            </a:r>
            <a:r>
              <a:rPr lang="en-US" dirty="0"/>
              <a:t> (2/2)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Πως υπολογίζω ποια στοιχεία θα πάρει κάθε νήμα;</a:t>
            </a:r>
            <a:endParaRPr lang="en-US" dirty="0"/>
          </a:p>
          <a:p>
            <a:pPr lvl="1"/>
            <a:r>
              <a:rPr lang="el-GR" dirty="0"/>
              <a:t>Λαμβάνω υπόψη το </a:t>
            </a:r>
            <a:r>
              <a:rPr lang="en-US" dirty="0"/>
              <a:t>id </a:t>
            </a:r>
            <a:r>
              <a:rPr lang="el-GR" dirty="0"/>
              <a:t>κάθε νήματος</a:t>
            </a:r>
          </a:p>
          <a:p>
            <a:pPr lvl="1">
              <a:buNone/>
            </a:pPr>
            <a:r>
              <a:rPr lang="en-US" dirty="0"/>
              <a:t>	start = </a:t>
            </a:r>
            <a:r>
              <a:rPr lang="en-US" dirty="0" err="1"/>
              <a:t>numOfElements</a:t>
            </a:r>
            <a:r>
              <a:rPr lang="en-US" dirty="0"/>
              <a:t> * id;</a:t>
            </a:r>
          </a:p>
          <a:p>
            <a:pPr lvl="1">
              <a:buNone/>
            </a:pPr>
            <a:r>
              <a:rPr lang="en-US" dirty="0"/>
              <a:t>	end = start + </a:t>
            </a:r>
            <a:r>
              <a:rPr lang="en-US" dirty="0" err="1"/>
              <a:t>numOfElements</a:t>
            </a:r>
            <a:r>
              <a:rPr lang="en-US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8" y="3563491"/>
          <a:ext cx="7560826" cy="310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id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Calibri" pitchFamily="34" charset="0"/>
                        </a:rPr>
                        <a:t>0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Calibri" pitchFamily="34" charset="0"/>
                        </a:rPr>
                        <a:t>1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Calibri" pitchFamily="34" charset="0"/>
                        </a:rPr>
                        <a:t>2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Calibri" pitchFamily="34" charset="0"/>
                        </a:rPr>
                        <a:t>3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A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-25000" dirty="0">
                          <a:latin typeface="Calibri" pitchFamily="34" charset="0"/>
                        </a:rPr>
                        <a:t>+</a:t>
                      </a:r>
                      <a:endParaRPr lang="el-GR" sz="40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B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-25000" dirty="0">
                          <a:latin typeface="Calibri" pitchFamily="34" charset="0"/>
                        </a:rPr>
                        <a:t>=</a:t>
                      </a:r>
                      <a:endParaRPr lang="el-GR" sz="40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C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Πρόσθεση διανυσμάτων </a:t>
            </a:r>
            <a:r>
              <a:rPr lang="en-US" dirty="0"/>
              <a:t>(1/3)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*A, *B, </a:t>
            </a:r>
            <a:r>
              <a:rPr lang="el-G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C;      /* Why must these be global?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N; /* Why must these be global? */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  <a:endParaRPr lang="el-GR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 3)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(“Provide the number of threads to create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the problem size.\n”);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[1]); /* Use of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strtol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is more robust.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N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[2]);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 NULL)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(“Could not allocate memory.\n”);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Πρόσθεση διανυσμάτων </a:t>
            </a:r>
            <a:r>
              <a:rPr lang="en-US" dirty="0"/>
              <a:t>(2/3)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A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B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C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((A == NULL) || (B == NULL) || (C == NULL))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(“Could not allocate memory.\n”);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vector_add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(void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 = 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(“%d ”, C[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/* main() ends here */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Πρόσθεση διανυσμάτων </a:t>
            </a:r>
            <a:r>
              <a:rPr lang="en-US" dirty="0"/>
              <a:t>(3/3)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vector_add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start, end,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id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 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	start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id;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end = start +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start;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end;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C[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= A[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+ B[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(Μεταγλώττιση/Εκτέλεση)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Calibri" pitchFamily="34" charset="0"/>
              <a:buChar char="$"/>
            </a:pPr>
            <a:r>
              <a:rPr lang="en-US" dirty="0" err="1"/>
              <a:t>gcc</a:t>
            </a:r>
            <a:r>
              <a:rPr lang="en-US" dirty="0"/>
              <a:t> –O3 –Wall –</a:t>
            </a:r>
            <a:r>
              <a:rPr lang="en-US" dirty="0" err="1"/>
              <a:t>pthread</a:t>
            </a:r>
            <a:r>
              <a:rPr lang="en-US" dirty="0"/>
              <a:t> –o </a:t>
            </a:r>
            <a:r>
              <a:rPr lang="en-US" dirty="0" err="1"/>
              <a:t>my_prog</a:t>
            </a:r>
            <a:r>
              <a:rPr lang="en-US" dirty="0"/>
              <a:t> </a:t>
            </a:r>
            <a:r>
              <a:rPr lang="en-US" dirty="0" err="1"/>
              <a:t>my_prog.c</a:t>
            </a:r>
            <a:endParaRPr lang="en-US" dirty="0"/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./</a:t>
            </a:r>
            <a:r>
              <a:rPr lang="en-US" dirty="0" err="1"/>
              <a:t>my_prog</a:t>
            </a:r>
            <a:r>
              <a:rPr lang="en-US" dirty="0"/>
              <a:t>  4  12</a:t>
            </a:r>
          </a:p>
          <a:p>
            <a:pPr>
              <a:buSzPct val="100000"/>
              <a:buNone/>
            </a:pPr>
            <a:r>
              <a:rPr lang="en-US" dirty="0"/>
              <a:t>	C = …</a:t>
            </a:r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 </a:t>
            </a:r>
            <a:endParaRPr lang="el-GR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61250" y="2188820"/>
            <a:ext cx="1222718" cy="1600220"/>
            <a:chOff x="3061250" y="2188820"/>
            <a:chExt cx="1222718" cy="1600220"/>
          </a:xfrm>
        </p:grpSpPr>
        <p:sp>
          <p:nvSpPr>
            <p:cNvPr id="12" name="Rounded Rectangle 11"/>
            <p:cNvSpPr/>
            <p:nvPr/>
          </p:nvSpPr>
          <p:spPr>
            <a:xfrm>
              <a:off x="3061250" y="2188820"/>
              <a:ext cx="472158" cy="4320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3131840" y="3212976"/>
              <a:ext cx="1152128" cy="576064"/>
            </a:xfrm>
            <a:prstGeom prst="wedgeRoundRectCallout">
              <a:avLst>
                <a:gd name="adj1" fmla="val -34073"/>
                <a:gd name="adj2" fmla="val -149874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Μέγεθος μητρώου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75656" y="2188820"/>
            <a:ext cx="1512168" cy="1600220"/>
            <a:chOff x="1475656" y="2188820"/>
            <a:chExt cx="1512168" cy="1600220"/>
          </a:xfrm>
        </p:grpSpPr>
        <p:sp>
          <p:nvSpPr>
            <p:cNvPr id="15" name="Rounded Rectangle 14"/>
            <p:cNvSpPr/>
            <p:nvPr/>
          </p:nvSpPr>
          <p:spPr>
            <a:xfrm>
              <a:off x="2699792" y="2188820"/>
              <a:ext cx="288032" cy="4320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1475656" y="3212976"/>
              <a:ext cx="1152128" cy="576064"/>
            </a:xfrm>
            <a:prstGeom prst="wedgeRoundRectCallout">
              <a:avLst>
                <a:gd name="adj1" fmla="val 70252"/>
                <a:gd name="adj2" fmla="val -15123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Πλήθος νημάτων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Πρόβλημα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Και αν </a:t>
            </a:r>
            <a:r>
              <a:rPr lang="en-US" dirty="0"/>
              <a:t>N / </a:t>
            </a:r>
            <a:r>
              <a:rPr lang="en-US" dirty="0" err="1"/>
              <a:t>numOfThreads</a:t>
            </a:r>
            <a:r>
              <a:rPr lang="en-US" dirty="0"/>
              <a:t> </a:t>
            </a:r>
            <a:r>
              <a:rPr lang="el-GR" dirty="0"/>
              <a:t>δεν διαιρείται ακριβώς;</a:t>
            </a:r>
            <a:endParaRPr lang="en-US" dirty="0"/>
          </a:p>
          <a:p>
            <a:pPr lvl="1"/>
            <a:r>
              <a:rPr lang="el-GR" dirty="0"/>
              <a:t>Μέγεθος διανυσμάτων Ν = 1</a:t>
            </a:r>
            <a:r>
              <a:rPr lang="en-US" dirty="0"/>
              <a:t>4</a:t>
            </a:r>
          </a:p>
          <a:p>
            <a:pPr lvl="1"/>
            <a:r>
              <a:rPr lang="en-US" dirty="0" err="1"/>
              <a:t>numOfThreads</a:t>
            </a:r>
            <a:r>
              <a:rPr lang="en-US" dirty="0"/>
              <a:t> = 4</a:t>
            </a:r>
            <a:endParaRPr lang="el-GR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95536" y="3430488"/>
          <a:ext cx="8424944" cy="2590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A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3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-25000" dirty="0">
                          <a:latin typeface="Calibri" pitchFamily="34" charset="0"/>
                        </a:rPr>
                        <a:t>+</a:t>
                      </a:r>
                      <a:endParaRPr lang="el-GR" sz="40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B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3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-25000" dirty="0">
                          <a:latin typeface="Calibri" pitchFamily="34" charset="0"/>
                        </a:rPr>
                        <a:t>=</a:t>
                      </a:r>
                      <a:endParaRPr lang="el-GR" sz="40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C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3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Πλεονεκτήματα χρήσης νημάτων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964704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Ταχύτητα</a:t>
            </a:r>
            <a:r>
              <a:rPr lang="en-US" dirty="0"/>
              <a:t> </a:t>
            </a:r>
            <a:r>
              <a:rPr lang="el-GR" dirty="0"/>
              <a:t>δημιουργίας νημάτων</a:t>
            </a:r>
            <a:endParaRPr lang="en-US" dirty="0"/>
          </a:p>
          <a:p>
            <a:pPr lvl="1"/>
            <a:r>
              <a:rPr lang="el-GR" dirty="0"/>
              <a:t>Δημιουργία 50000 διεργασιών ή νημάτων (σε </a:t>
            </a:r>
            <a:r>
              <a:rPr lang="en-US" dirty="0"/>
              <a:t>sec)</a:t>
            </a:r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6433" y="2602457"/>
          <a:ext cx="7703999" cy="413891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1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28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Platform</a:t>
                      </a:r>
                    </a:p>
                  </a:txBody>
                  <a:tcPr marL="7833" marR="7833" marT="7833" marB="7833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fork()</a:t>
                      </a:r>
                    </a:p>
                  </a:txBody>
                  <a:tcPr marL="7833" marR="7833" marT="7833" marB="7833" anchor="ctr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pthread_create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marL="7833" marR="7833" marT="7833" marB="7833" anchor="ctr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8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real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sys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real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sys</a:t>
                      </a:r>
                    </a:p>
                  </a:txBody>
                  <a:tcPr marL="7833" marR="7833" marT="7833" marB="78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Intel 2.6 GHz Xeon E5-2670 (16 cores/node) 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8.1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0.1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2.9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0.9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0.2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0.3</a:t>
                      </a:r>
                    </a:p>
                  </a:txBody>
                  <a:tcPr marL="7833" marR="7833" marT="7833" marB="78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Intel 2.8 GHz Xeon 5660 (12 cores/node) 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4.4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0.4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4.3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0.7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0.2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0.5</a:t>
                      </a:r>
                    </a:p>
                  </a:txBody>
                  <a:tcPr marL="7833" marR="7833" marT="7833" marB="78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AMD 2.3 GHz Opteron (16 cores/node) 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12.5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1.0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12.5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1.2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0.2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1.3</a:t>
                      </a:r>
                    </a:p>
                  </a:txBody>
                  <a:tcPr marL="7833" marR="7833" marT="7833" marB="78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AMD 2.4 GHz Opteron (8 cores/node) 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17.6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2.2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15.7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1.4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0.3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1.3</a:t>
                      </a:r>
                    </a:p>
                  </a:txBody>
                  <a:tcPr marL="7833" marR="7833" marT="7833" marB="78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IBM 4.0 GHz POWER6 (8 </a:t>
                      </a:r>
                      <a:r>
                        <a:rPr lang="en-US" sz="1600" dirty="0" err="1"/>
                        <a:t>cpus</a:t>
                      </a:r>
                      <a:r>
                        <a:rPr lang="en-US" sz="1600" dirty="0"/>
                        <a:t>/node) 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9.5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0.6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8.8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1.6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0.1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0.4</a:t>
                      </a:r>
                    </a:p>
                  </a:txBody>
                  <a:tcPr marL="7833" marR="7833" marT="7833" marB="783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IBM 1.9 GHz POWER5 p5-575 (8 </a:t>
                      </a:r>
                      <a:r>
                        <a:rPr lang="en-US" sz="1600" dirty="0" err="1"/>
                        <a:t>cpus</a:t>
                      </a:r>
                      <a:r>
                        <a:rPr lang="en-US" sz="1600" dirty="0"/>
                        <a:t>/node) 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64.2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30.7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27.6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1.7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0.6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1.1</a:t>
                      </a:r>
                    </a:p>
                  </a:txBody>
                  <a:tcPr marL="7833" marR="7833" marT="7833" marB="783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IBM 1.5 GHz POWER4 (8 </a:t>
                      </a:r>
                      <a:r>
                        <a:rPr lang="en-US" sz="1600" dirty="0" err="1"/>
                        <a:t>cpus</a:t>
                      </a:r>
                      <a:r>
                        <a:rPr lang="en-US" sz="1600" dirty="0"/>
                        <a:t>/node) 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104.5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48.6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47.2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2.1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1.0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1.5</a:t>
                      </a:r>
                    </a:p>
                  </a:txBody>
                  <a:tcPr marL="7833" marR="7833" marT="7833" marB="783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Intel 2.4 GHz Xeon (2 </a:t>
                      </a:r>
                      <a:r>
                        <a:rPr lang="en-US" sz="1600" dirty="0" err="1"/>
                        <a:t>cpus</a:t>
                      </a:r>
                      <a:r>
                        <a:rPr lang="en-US" sz="1600" dirty="0"/>
                        <a:t>/node) 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54.9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1.5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20.8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1.6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/>
                        <a:t>0.7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0.9</a:t>
                      </a:r>
                    </a:p>
                  </a:txBody>
                  <a:tcPr marL="7833" marR="7833" marT="7833" marB="783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21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Intel 1.4 GHz Itanium2 (4 </a:t>
                      </a:r>
                      <a:r>
                        <a:rPr lang="en-US" sz="1600" dirty="0" err="1"/>
                        <a:t>cpus</a:t>
                      </a:r>
                      <a:r>
                        <a:rPr lang="en-US" sz="1600" dirty="0"/>
                        <a:t>/node) 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54.5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1.1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22.2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2.0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1.2</a:t>
                      </a:r>
                    </a:p>
                  </a:txBody>
                  <a:tcPr marL="7833" marR="7833" marT="7833" marB="78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600" dirty="0"/>
                        <a:t>0.6</a:t>
                      </a:r>
                    </a:p>
                  </a:txBody>
                  <a:tcPr marL="7833" marR="7833" marT="7833" marB="783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31640" y="4192513"/>
            <a:ext cx="7488832" cy="2548855"/>
            <a:chOff x="1331640" y="3501008"/>
            <a:chExt cx="7488832" cy="2548855"/>
          </a:xfrm>
        </p:grpSpPr>
        <p:sp>
          <p:nvSpPr>
            <p:cNvPr id="6" name="Rectangle 5"/>
            <p:cNvSpPr/>
            <p:nvPr/>
          </p:nvSpPr>
          <p:spPr>
            <a:xfrm>
              <a:off x="1331640" y="3501008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53916" y="3501008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4540" y="3501008"/>
              <a:ext cx="2124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96472" y="3501008"/>
              <a:ext cx="2124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490070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53916" y="4490070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74540" y="4490070"/>
              <a:ext cx="2124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96472" y="4490070"/>
              <a:ext cx="2124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31640" y="5545807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53916" y="5545807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4540" y="5545807"/>
              <a:ext cx="2124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96472" y="5545807"/>
              <a:ext cx="2124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καλή (αλλά δύσκολη</a:t>
            </a:r>
            <a:r>
              <a:rPr lang="en-US" dirty="0"/>
              <a:t>)</a:t>
            </a:r>
            <a:r>
              <a:rPr lang="el-GR" dirty="0"/>
              <a:t> λύση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Υπολόγισε: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remainder = N %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el-GR" dirty="0"/>
              <a:t>Πλήθος στοιχείων που περισσεύουν</a:t>
            </a:r>
          </a:p>
          <a:p>
            <a:pPr lvl="1"/>
            <a:r>
              <a:rPr lang="el-GR" dirty="0"/>
              <a:t>Δώσε ένα στοιχείο επιπλέον σε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remainder</a:t>
            </a:r>
            <a:r>
              <a:rPr lang="en-US" dirty="0"/>
              <a:t> </a:t>
            </a:r>
            <a:r>
              <a:rPr lang="el-GR" dirty="0"/>
              <a:t>νήματα</a:t>
            </a:r>
          </a:p>
          <a:p>
            <a:r>
              <a:rPr lang="el-GR" dirty="0"/>
              <a:t>Δυσκολεύει αρκετά ο υπολογισμός των </a:t>
            </a:r>
            <a:r>
              <a:rPr lang="en-US" dirty="0"/>
              <a:t>start, end</a:t>
            </a:r>
          </a:p>
          <a:p>
            <a:pPr lvl="1"/>
            <a:r>
              <a:rPr lang="el-GR" dirty="0"/>
              <a:t>Δοκιμάστε το με </a:t>
            </a:r>
            <a:r>
              <a:rPr lang="en-US" dirty="0" err="1"/>
              <a:t>numOfThreads</a:t>
            </a:r>
            <a:r>
              <a:rPr lang="en-US" dirty="0"/>
              <a:t> = 8</a:t>
            </a:r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4121993"/>
          <a:ext cx="8424944" cy="2590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A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3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-25000" dirty="0">
                          <a:latin typeface="Calibri" pitchFamily="34" charset="0"/>
                        </a:rPr>
                        <a:t>+</a:t>
                      </a:r>
                      <a:endParaRPr lang="el-GR" sz="40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B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3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-25000" dirty="0">
                          <a:latin typeface="Calibri" pitchFamily="34" charset="0"/>
                        </a:rPr>
                        <a:t>=</a:t>
                      </a:r>
                      <a:endParaRPr lang="el-GR" sz="40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C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3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331640" y="4192513"/>
            <a:ext cx="7490636" cy="2548855"/>
            <a:chOff x="1331640" y="4192513"/>
            <a:chExt cx="7490636" cy="2548855"/>
          </a:xfrm>
        </p:grpSpPr>
        <p:sp>
          <p:nvSpPr>
            <p:cNvPr id="30" name="Rectangle 29"/>
            <p:cNvSpPr/>
            <p:nvPr/>
          </p:nvSpPr>
          <p:spPr>
            <a:xfrm>
              <a:off x="1331640" y="6237312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916" y="6237312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74540" y="6237312"/>
              <a:ext cx="1620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94276" y="6237312"/>
              <a:ext cx="2628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31640" y="5185767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53916" y="5185767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4540" y="5185767"/>
              <a:ext cx="1620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94276" y="5185767"/>
              <a:ext cx="2628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1640" y="4192513"/>
              <a:ext cx="1620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53916" y="4192513"/>
              <a:ext cx="1620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4540" y="4192513"/>
              <a:ext cx="1620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94276" y="4192513"/>
              <a:ext cx="2628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κακή (αλλά εύκολη</a:t>
            </a:r>
            <a:r>
              <a:rPr lang="en-US" dirty="0"/>
              <a:t>)</a:t>
            </a:r>
            <a:r>
              <a:rPr lang="el-GR" dirty="0"/>
              <a:t> λύση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2548880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Δώσε τα στοιχεία που περισσεύουν στο τελευταίο νήμα</a:t>
            </a:r>
          </a:p>
          <a:p>
            <a:pPr lvl="1"/>
            <a:r>
              <a:rPr lang="el-GR" dirty="0"/>
              <a:t>Μπορεί να δημιουργήσει σημαντική ανισοκατανομή στο φόρτο εργασίας</a:t>
            </a:r>
          </a:p>
          <a:p>
            <a:pPr lvl="2"/>
            <a:r>
              <a:rPr lang="el-GR" dirty="0"/>
              <a:t>Σκεφτείτε </a:t>
            </a:r>
            <a:r>
              <a:rPr lang="en-US" dirty="0"/>
              <a:t>N = 999999, </a:t>
            </a:r>
            <a:r>
              <a:rPr lang="en-US" dirty="0" err="1"/>
              <a:t>numOfThreads</a:t>
            </a:r>
            <a:r>
              <a:rPr lang="en-US" dirty="0"/>
              <a:t> = 1000</a:t>
            </a:r>
            <a:endParaRPr lang="el-GR" dirty="0"/>
          </a:p>
          <a:p>
            <a:r>
              <a:rPr lang="el-GR" dirty="0"/>
              <a:t>Θα χρησιμοποιήσουμε αυτή τη λύση μόνο για λόγους απλότητας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4121993"/>
          <a:ext cx="8424944" cy="2590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A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a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3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-25000" dirty="0">
                          <a:latin typeface="Calibri" pitchFamily="34" charset="0"/>
                        </a:rPr>
                        <a:t>+</a:t>
                      </a:r>
                      <a:endParaRPr lang="el-GR" sz="40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B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b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3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aseline="-25000" dirty="0">
                          <a:latin typeface="Calibri" pitchFamily="34" charset="0"/>
                        </a:rPr>
                        <a:t>=</a:t>
                      </a:r>
                      <a:endParaRPr lang="el-GR" sz="40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C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aseline="0" dirty="0">
                          <a:latin typeface="Calibri" pitchFamily="34" charset="0"/>
                        </a:rPr>
                        <a:t>=</a:t>
                      </a:r>
                      <a:endParaRPr lang="el-GR" sz="2800" baseline="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1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r>
                        <a:rPr lang="el-GR" sz="2800" baseline="-25000" dirty="0">
                          <a:latin typeface="Calibri" pitchFamily="34" charset="0"/>
                        </a:rPr>
                        <a:t>1</a:t>
                      </a:r>
                      <a:r>
                        <a:rPr lang="en-US" sz="2800" baseline="-25000" dirty="0">
                          <a:latin typeface="Calibri" pitchFamily="34" charset="0"/>
                        </a:rPr>
                        <a:t>3</a:t>
                      </a:r>
                      <a:endParaRPr lang="el-GR" sz="2800" baseline="-25000" dirty="0">
                        <a:latin typeface="Calibri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Πρόσθεση διανυσμάτων </a:t>
            </a:r>
            <a:r>
              <a:rPr lang="en-US" dirty="0"/>
              <a:t>(1/3)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*A, *B,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C;      /* Why must these be global?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N; /* Why must these be global? */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  <a:endParaRPr lang="el-GR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(“Provide the number of threads to create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the problem size.\n”);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[1]); /* Use of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strtol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is more robust.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N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[2]);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 NULL)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(“Could not allocate memory.\n”);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Πρόσθεση διανυσμάτων </a:t>
            </a:r>
            <a:r>
              <a:rPr lang="en-US" dirty="0"/>
              <a:t>(2/3)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A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B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C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((A == NULL) || (B == NULL) || (C == NULL))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(“Could not allocate memory.\n”);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vector_add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(void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 = 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(“%d ”, C[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 /* main() ends here */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Πρόσθεση διανυσμάτων </a:t>
            </a:r>
            <a:r>
              <a:rPr lang="en-US" dirty="0"/>
              <a:t>(3/3)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vector_add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start, end,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id = *((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 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	start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id;</a:t>
            </a:r>
          </a:p>
          <a:p>
            <a:pPr>
              <a:spcBef>
                <a:spcPts val="0"/>
              </a:spcBef>
              <a:buNone/>
            </a:pPr>
            <a:endParaRPr lang="el-GR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l-G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 (id !=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– 1)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end = start +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} else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end = N;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start;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end;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C[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= A[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+ B[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Αμοιβαίος αποκλεισμός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pthread_mutex_t</a:t>
            </a:r>
            <a:endParaRPr lang="en-US" dirty="0"/>
          </a:p>
          <a:p>
            <a:pPr lvl="1"/>
            <a:r>
              <a:rPr lang="el-GR" dirty="0"/>
              <a:t>Μεταβλητή αμοιβαίου αποκλεισμού </a:t>
            </a:r>
            <a:r>
              <a:rPr lang="en-US" dirty="0"/>
              <a:t>(</a:t>
            </a:r>
            <a:r>
              <a:rPr lang="en-US" dirty="0" err="1"/>
              <a:t>mutex</a:t>
            </a:r>
            <a:r>
              <a:rPr lang="en-US" dirty="0"/>
              <a:t>)</a:t>
            </a:r>
            <a:endParaRPr lang="el-GR" dirty="0"/>
          </a:p>
          <a:p>
            <a:r>
              <a:rPr lang="en-US" dirty="0" err="1"/>
              <a:t>pthread_mutex_attr_t</a:t>
            </a:r>
            <a:endParaRPr lang="en-US" dirty="0"/>
          </a:p>
          <a:p>
            <a:pPr lvl="1"/>
            <a:r>
              <a:rPr lang="el-GR" dirty="0"/>
              <a:t>Γνωρίσματα μεταβλητής αμοιβαίου αποκλεισμού</a:t>
            </a:r>
          </a:p>
          <a:p>
            <a:pPr lvl="2"/>
            <a:r>
              <a:rPr lang="el-GR" dirty="0"/>
              <a:t>Πρωτόκολλο για την αποφυγή </a:t>
            </a:r>
            <a:r>
              <a:rPr lang="en-US" dirty="0"/>
              <a:t>“</a:t>
            </a:r>
            <a:r>
              <a:rPr lang="el-GR" dirty="0"/>
              <a:t>αναστροφής προτεραιότητας</a:t>
            </a:r>
            <a:r>
              <a:rPr lang="en-US" dirty="0"/>
              <a:t>”</a:t>
            </a:r>
            <a:r>
              <a:rPr lang="el-GR" dirty="0"/>
              <a:t> (</a:t>
            </a:r>
            <a:r>
              <a:rPr lang="en-US" dirty="0"/>
              <a:t>priority inversions</a:t>
            </a:r>
            <a:r>
              <a:rPr lang="el-GR" dirty="0"/>
              <a:t>)</a:t>
            </a:r>
            <a:endParaRPr lang="en-US" dirty="0"/>
          </a:p>
          <a:p>
            <a:pPr lvl="2"/>
            <a:r>
              <a:rPr lang="el-GR" dirty="0"/>
              <a:t>Πρωτόκολλο </a:t>
            </a:r>
            <a:r>
              <a:rPr lang="en-US" dirty="0"/>
              <a:t>priority ceiling</a:t>
            </a:r>
          </a:p>
          <a:p>
            <a:pPr lvl="2"/>
            <a:r>
              <a:rPr lang="el-GR" dirty="0"/>
              <a:t>Διαμοιρασμός εντός μιας διεργασίας</a:t>
            </a:r>
          </a:p>
          <a:p>
            <a:pPr lvl="1"/>
            <a:r>
              <a:rPr lang="el-GR" dirty="0"/>
              <a:t>Δίνοντας την τιμή </a:t>
            </a:r>
            <a:r>
              <a:rPr lang="en-US" dirty="0"/>
              <a:t>NULL</a:t>
            </a:r>
            <a:r>
              <a:rPr lang="el-GR" dirty="0"/>
              <a:t> επιλέγονται οι εξ ορισμού τιμές για τα γνωρίσματα μιας μεταβλητής αμοιβαίου αποκλεισμού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Αρχικοποίηση </a:t>
            </a:r>
            <a:r>
              <a:rPr lang="en-US" dirty="0" err="1"/>
              <a:t>mutex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Ανάθεση</a:t>
            </a:r>
          </a:p>
          <a:p>
            <a:pPr lvl="1"/>
            <a:r>
              <a:rPr lang="en-US" sz="2200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lock = PTHREAD_MUTEX_INITIALIZER;</a:t>
            </a:r>
          </a:p>
          <a:p>
            <a:pPr lvl="2"/>
            <a:r>
              <a:rPr lang="el-GR" sz="2100" dirty="0"/>
              <a:t>Αναθέτει εξ ορισμού τιμές στα γνωρίσματα της μεταβλητής</a:t>
            </a:r>
          </a:p>
          <a:p>
            <a:r>
              <a:rPr lang="el-GR" dirty="0"/>
              <a:t>Κλήση σε συνάρτηση</a:t>
            </a:r>
          </a:p>
          <a:p>
            <a:pPr lvl="1">
              <a:tabLst>
                <a:tab pos="3409950" algn="l"/>
              </a:tabLs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pthread_mutex_init</a:t>
            </a:r>
            <a:r>
              <a:rPr lang="en-US" sz="2200" dirty="0"/>
              <a:t>(</a:t>
            </a:r>
            <a:r>
              <a:rPr lang="el-GR" sz="2200" dirty="0"/>
              <a:t>	</a:t>
            </a:r>
            <a:r>
              <a:rPr lang="en-US" sz="2200" dirty="0" err="1"/>
              <a:t>pthread_mutex_t</a:t>
            </a:r>
            <a:r>
              <a:rPr lang="en-US" sz="2200" dirty="0"/>
              <a:t> *</a:t>
            </a:r>
            <a:r>
              <a:rPr lang="en-US" sz="2200" dirty="0" err="1"/>
              <a:t>mutex</a:t>
            </a:r>
            <a:r>
              <a:rPr lang="en-US" sz="2200" dirty="0"/>
              <a:t>,</a:t>
            </a:r>
            <a:br>
              <a:rPr lang="el-GR" sz="2200" dirty="0"/>
            </a:br>
            <a:r>
              <a:rPr lang="el-GR" sz="2200" dirty="0"/>
              <a:t>	</a:t>
            </a:r>
            <a:r>
              <a:rPr lang="en-US" sz="2200" dirty="0"/>
              <a:t>const </a:t>
            </a:r>
            <a:r>
              <a:rPr lang="en-US" sz="2200" dirty="0" err="1"/>
              <a:t>pthread_mutexattr_t</a:t>
            </a:r>
            <a:r>
              <a:rPr lang="en-US" sz="2200" dirty="0"/>
              <a:t> *</a:t>
            </a:r>
            <a:r>
              <a:rPr lang="en-US" sz="2200" dirty="0" err="1"/>
              <a:t>attr</a:t>
            </a:r>
            <a:r>
              <a:rPr lang="en-US" sz="2200" dirty="0"/>
              <a:t>);</a:t>
            </a:r>
            <a:endParaRPr lang="el-GR" sz="2200" dirty="0"/>
          </a:p>
          <a:p>
            <a:pPr lvl="2">
              <a:tabLst>
                <a:tab pos="3943350" algn="l"/>
              </a:tabLst>
            </a:pPr>
            <a:r>
              <a:rPr lang="en-US" sz="2100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l-GR" sz="21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mutex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pPr lvl="3"/>
            <a:r>
              <a:rPr lang="el-GR" dirty="0"/>
              <a:t>Περιγραφέας μεταβλητής που αρχικοποιείται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tabLst>
                <a:tab pos="3943350" algn="l"/>
              </a:tabLst>
            </a:pPr>
            <a:r>
              <a:rPr lang="en-US" sz="2100" dirty="0" err="1"/>
              <a:t>pthread_mutexattr_t</a:t>
            </a:r>
            <a:r>
              <a:rPr lang="en-US" sz="2100" dirty="0"/>
              <a:t> *</a:t>
            </a:r>
            <a:r>
              <a:rPr lang="en-US" sz="2100" dirty="0" err="1"/>
              <a:t>attr</a:t>
            </a:r>
            <a:endParaRPr lang="el-GR" sz="2100" dirty="0"/>
          </a:p>
          <a:p>
            <a:pPr lvl="3"/>
            <a:r>
              <a:rPr lang="el-GR" dirty="0"/>
              <a:t>Γνωρίσματα μεταβλητής που αρχικοποιείται</a:t>
            </a:r>
          </a:p>
          <a:p>
            <a:pPr lvl="4"/>
            <a:r>
              <a:rPr lang="en-US" dirty="0"/>
              <a:t>NULL </a:t>
            </a:r>
            <a:r>
              <a:rPr lang="el-GR" dirty="0"/>
              <a:t>για προκαθορισμένες τιμές γνωρισμάτων</a:t>
            </a:r>
            <a:endParaRPr lang="el-G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Κλείδωμα/Ξεκλείδωμα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pthread_mutex_lock</a:t>
            </a:r>
            <a:r>
              <a:rPr lang="en-US" sz="2700" dirty="0"/>
              <a:t>(</a:t>
            </a:r>
            <a:r>
              <a:rPr lang="en-US" sz="2700" dirty="0" err="1"/>
              <a:t>pthread_mutex_t</a:t>
            </a:r>
            <a:r>
              <a:rPr lang="en-US" sz="2700" dirty="0"/>
              <a:t> *</a:t>
            </a:r>
            <a:r>
              <a:rPr lang="en-US" sz="2700" dirty="0" err="1"/>
              <a:t>mutex</a:t>
            </a:r>
            <a:r>
              <a:rPr lang="en-US" sz="2700" dirty="0"/>
              <a:t>);</a:t>
            </a:r>
            <a:endParaRPr lang="el-GR" sz="2700" dirty="0"/>
          </a:p>
          <a:p>
            <a:pPr lvl="1"/>
            <a:r>
              <a:rPr lang="el-GR" dirty="0"/>
              <a:t>Κλείδωμα μεταβλητής αμοιβαίου αποκλεισμού</a:t>
            </a:r>
            <a:endParaRPr lang="en-US" dirty="0"/>
          </a:p>
          <a:p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pthread_mutex_unlock</a:t>
            </a:r>
            <a:r>
              <a:rPr lang="en-US" sz="2700" dirty="0"/>
              <a:t>(</a:t>
            </a:r>
            <a:r>
              <a:rPr lang="en-US" sz="2700" dirty="0" err="1"/>
              <a:t>pthread_mutex_t</a:t>
            </a:r>
            <a:r>
              <a:rPr lang="en-US" sz="2700" dirty="0"/>
              <a:t> *</a:t>
            </a:r>
            <a:r>
              <a:rPr lang="en-US" sz="2700" dirty="0" err="1"/>
              <a:t>mutex</a:t>
            </a:r>
            <a:r>
              <a:rPr lang="en-US" sz="2700" dirty="0"/>
              <a:t>);</a:t>
            </a:r>
            <a:endParaRPr lang="el-GR" sz="2700" dirty="0"/>
          </a:p>
          <a:p>
            <a:pPr lvl="1"/>
            <a:r>
              <a:rPr lang="el-GR" dirty="0"/>
              <a:t>Ξεκλείδωμα μεταβλητής αμοιβαίου αποκλεισμού</a:t>
            </a:r>
          </a:p>
          <a:p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pthread_mutex_trylock</a:t>
            </a:r>
            <a:r>
              <a:rPr lang="en-US" sz="2700" dirty="0"/>
              <a:t>(</a:t>
            </a:r>
            <a:r>
              <a:rPr lang="en-US" sz="2700" dirty="0" err="1"/>
              <a:t>pthread_mutex_t</a:t>
            </a:r>
            <a:r>
              <a:rPr lang="en-US" sz="2700" dirty="0"/>
              <a:t> *</a:t>
            </a:r>
            <a:r>
              <a:rPr lang="en-US" sz="2700" dirty="0" err="1"/>
              <a:t>mutex</a:t>
            </a:r>
            <a:r>
              <a:rPr lang="en-US" sz="2700" dirty="0"/>
              <a:t>);</a:t>
            </a:r>
            <a:endParaRPr lang="el-GR" sz="2700" dirty="0"/>
          </a:p>
          <a:p>
            <a:pPr lvl="1"/>
            <a:r>
              <a:rPr lang="el-GR" sz="2400" dirty="0"/>
              <a:t>Προσπάθεια κλειδώματος</a:t>
            </a:r>
          </a:p>
          <a:p>
            <a:pPr lvl="2"/>
            <a:r>
              <a:rPr lang="el-GR" sz="2100" dirty="0"/>
              <a:t>Συνήθως μπαίνει μέσα σε </a:t>
            </a:r>
            <a:r>
              <a:rPr lang="en-US" sz="2100" dirty="0"/>
              <a:t>loop</a:t>
            </a:r>
            <a:endParaRPr lang="el-GR" sz="2100" dirty="0"/>
          </a:p>
          <a:p>
            <a:pPr lvl="2"/>
            <a:r>
              <a:rPr lang="el-GR" sz="2100" dirty="0"/>
              <a:t>Αν επιτύχει (μεταβλητή ξεκλείδωτη) τότε συμπεριφέρεται όπως η </a:t>
            </a:r>
            <a:r>
              <a:rPr lang="en-US" sz="2100" dirty="0" err="1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()</a:t>
            </a:r>
            <a:endParaRPr lang="el-GR" sz="210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l-GR" dirty="0"/>
              <a:t>Αν αποτύχει </a:t>
            </a:r>
            <a:r>
              <a:rPr lang="en-US" dirty="0"/>
              <a:t>(</a:t>
            </a:r>
            <a:r>
              <a:rPr lang="el-GR" dirty="0"/>
              <a:t>μεταβλητή ήδη κλειδωμένη) επιστρέφει αμέσως</a:t>
            </a:r>
          </a:p>
          <a:p>
            <a:pPr lvl="3"/>
            <a:r>
              <a:rPr lang="el-GR" dirty="0"/>
              <a:t>Μπορούμε να εκτελέσουμε άλλα τμήματα κώδικα</a:t>
            </a:r>
          </a:p>
          <a:p>
            <a:pPr lvl="3"/>
            <a:r>
              <a:rPr lang="el-GR" dirty="0"/>
              <a:t>Δοκιμάζουμε αργότερα πάλι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3000" dirty="0"/>
              <a:t>Καταστροφή μεταβλητής αμοιβαίου αποκλεισμού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pthread_mutex_destroy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);</a:t>
            </a:r>
            <a:endParaRPr lang="el-GR" sz="23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l-GR" dirty="0"/>
              <a:t>Δεν καταστρέφει πραγματικά την μεταβλητή αμοιβαίου αποκλεισμού</a:t>
            </a:r>
          </a:p>
          <a:p>
            <a:pPr lvl="1"/>
            <a:r>
              <a:rPr lang="el-GR" dirty="0"/>
              <a:t>Θέτει μη αποδεκτή τιμή</a:t>
            </a:r>
            <a:br>
              <a:rPr lang="el-GR" dirty="0"/>
            </a:br>
            <a:r>
              <a:rPr lang="el-GR" dirty="0"/>
              <a:t>(φαίνεται ως μη αρχικοποιημένη)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1704" y="1628800"/>
            <a:ext cx="6048528" cy="5184576"/>
            <a:chOff x="611704" y="1628800"/>
            <a:chExt cx="6048528" cy="5184576"/>
          </a:xfrm>
        </p:grpSpPr>
        <p:sp>
          <p:nvSpPr>
            <p:cNvPr id="16" name="Rectangle 15"/>
            <p:cNvSpPr/>
            <p:nvPr/>
          </p:nvSpPr>
          <p:spPr>
            <a:xfrm>
              <a:off x="611704" y="1628800"/>
              <a:ext cx="1296000" cy="504056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7704" y="1628800"/>
              <a:ext cx="1296000" cy="504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03848" y="1628800"/>
              <a:ext cx="1296000" cy="504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9992" y="1628800"/>
              <a:ext cx="1296000" cy="504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56232" y="5517376"/>
              <a:ext cx="504000" cy="12960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56232" y="1628800"/>
              <a:ext cx="504000" cy="1296000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56232" y="2924944"/>
              <a:ext cx="504000" cy="1296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56232" y="4221088"/>
              <a:ext cx="504000" cy="12960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Πολλαπλασιασμός διανυσμάτων</a:t>
            </a:r>
            <a:endParaRPr lang="el-G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1560" y="1628800"/>
          <a:ext cx="6912000" cy="518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l-GR" sz="2200" baseline="-25000" dirty="0"/>
                        <a:t>0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n-US" sz="2200" baseline="-25000" dirty="0"/>
                        <a:t>1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l-GR" sz="2200" baseline="-25000" dirty="0"/>
                        <a:t>2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l-GR" sz="2200" baseline="-25000" dirty="0"/>
                        <a:t>3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l-GR" sz="2200" baseline="-25000" dirty="0"/>
                        <a:t>4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l-GR" sz="2200" baseline="-25000" dirty="0"/>
                        <a:t>5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l-GR" sz="2200" baseline="-25000" dirty="0"/>
                        <a:t>6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l-GR" sz="2200" baseline="-25000" dirty="0"/>
                        <a:t>7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l-GR" sz="2200" baseline="-25000" dirty="0"/>
                        <a:t>8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l-GR" sz="2200" baseline="-25000" dirty="0"/>
                        <a:t>9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l-GR" sz="2200" baseline="-25000" dirty="0"/>
                        <a:t>10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r>
                        <a:rPr lang="el-GR" sz="2200" baseline="-25000" dirty="0"/>
                        <a:t>11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/>
                        <a:t>×</a:t>
                      </a:r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l-GR" sz="2200" baseline="-25000" dirty="0"/>
                        <a:t>0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1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2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3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4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5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/>
                        <a:t>=</a:t>
                      </a:r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>
                          <a:latin typeface="Calibri" pitchFamily="34" charset="0"/>
                        </a:rPr>
                        <a:t>res</a:t>
                      </a:r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6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7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8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9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10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</a:t>
                      </a:r>
                      <a:r>
                        <a:rPr lang="en-US" sz="2200" baseline="-25000" dirty="0"/>
                        <a:t>11</a:t>
                      </a:r>
                      <a:endParaRPr lang="el-GR" sz="2200" baseline="-2500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2200" baseline="0" dirty="0">
                        <a:latin typeface="Calibri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Πλεονεκτήματα χρήσης νημάτων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Ταχύτητα</a:t>
            </a:r>
            <a:r>
              <a:rPr lang="en-US" dirty="0"/>
              <a:t> </a:t>
            </a:r>
            <a:r>
              <a:rPr lang="el-GR" dirty="0"/>
              <a:t>ανταλλαγής δεδομένων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5" y="2368903"/>
          <a:ext cx="7776863" cy="411356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05">
                <a:tc>
                  <a:txBody>
                    <a:bodyPr/>
                    <a:lstStyle/>
                    <a:p>
                      <a:r>
                        <a:rPr lang="en-US" sz="1600" dirty="0"/>
                        <a:t>Platform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MPI Shared Memory Bandwidth</a:t>
                      </a:r>
                      <a:r>
                        <a:rPr lang="el-GR" sz="1600" baseline="0" dirty="0"/>
                        <a:t> </a:t>
                      </a:r>
                      <a:r>
                        <a:rPr lang="en-US" sz="1600" dirty="0"/>
                        <a:t>(GB/sec)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Pthreads</a:t>
                      </a:r>
                      <a:r>
                        <a:rPr lang="en-US" sz="1600" dirty="0"/>
                        <a:t> Memory-to-CPU Bandwidth </a:t>
                      </a:r>
                      <a:r>
                        <a:rPr lang="el-GR" sz="1600" dirty="0"/>
                        <a:t>(</a:t>
                      </a:r>
                      <a:r>
                        <a:rPr lang="en-US" sz="1600" dirty="0"/>
                        <a:t>Worst</a:t>
                      </a:r>
                      <a:r>
                        <a:rPr lang="en-US" sz="1600" baseline="0" dirty="0"/>
                        <a:t> Case) </a:t>
                      </a:r>
                      <a:r>
                        <a:rPr lang="en-US" sz="1600" dirty="0"/>
                        <a:t>(GB/sec)</a:t>
                      </a:r>
                    </a:p>
                  </a:txBody>
                  <a:tcPr marL="26253" marR="26253" marT="26253" marB="2625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3">
                <a:tc>
                  <a:txBody>
                    <a:bodyPr/>
                    <a:lstStyle/>
                    <a:p>
                      <a:r>
                        <a:rPr lang="en-US" sz="1600" dirty="0"/>
                        <a:t>Intel 2.6 GHz Xeon E5-2670 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51.2</a:t>
                      </a:r>
                    </a:p>
                  </a:txBody>
                  <a:tcPr marL="26253" marR="26253" marT="26253" marB="2625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3">
                <a:tc>
                  <a:txBody>
                    <a:bodyPr/>
                    <a:lstStyle/>
                    <a:p>
                      <a:r>
                        <a:rPr lang="en-US" sz="1600" dirty="0"/>
                        <a:t>Intel 2.8 GHz Xeon 5660 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26253" marR="26253" marT="26253" marB="2625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13">
                <a:tc>
                  <a:txBody>
                    <a:bodyPr/>
                    <a:lstStyle/>
                    <a:p>
                      <a:r>
                        <a:rPr lang="en-US" sz="1600" dirty="0"/>
                        <a:t>AMD 2.3 GHz </a:t>
                      </a:r>
                      <a:r>
                        <a:rPr lang="en-US" sz="1600" dirty="0" err="1"/>
                        <a:t>Opteron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1.8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5.3</a:t>
                      </a:r>
                    </a:p>
                  </a:txBody>
                  <a:tcPr marL="26253" marR="26253" marT="26253" marB="2625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13">
                <a:tc>
                  <a:txBody>
                    <a:bodyPr/>
                    <a:lstStyle/>
                    <a:p>
                      <a:r>
                        <a:rPr lang="en-US" sz="1600" dirty="0"/>
                        <a:t>AMD 2.4 GHz </a:t>
                      </a:r>
                      <a:r>
                        <a:rPr lang="en-US" sz="1600" dirty="0" err="1"/>
                        <a:t>Opteron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5.3</a:t>
                      </a:r>
                    </a:p>
                  </a:txBody>
                  <a:tcPr marL="26253" marR="26253" marT="26253" marB="2625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405">
                <a:tc>
                  <a:txBody>
                    <a:bodyPr/>
                    <a:lstStyle/>
                    <a:p>
                      <a:r>
                        <a:rPr lang="en-US" sz="1600" dirty="0"/>
                        <a:t>IBM 1.9 GHz POWER5 p5-575 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4.1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6253" marR="26253" marT="26253" marB="2625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13">
                <a:tc>
                  <a:txBody>
                    <a:bodyPr/>
                    <a:lstStyle/>
                    <a:p>
                      <a:r>
                        <a:rPr lang="en-US" sz="1600" dirty="0"/>
                        <a:t>IBM 1.5 GHz POWER4 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2.1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6253" marR="26253" marT="26253" marB="2625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313">
                <a:tc>
                  <a:txBody>
                    <a:bodyPr/>
                    <a:lstStyle/>
                    <a:p>
                      <a:r>
                        <a:rPr lang="en-US" sz="1600" dirty="0"/>
                        <a:t>Intel 2.4 GHz Xeon 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4.3</a:t>
                      </a:r>
                    </a:p>
                  </a:txBody>
                  <a:tcPr marL="26253" marR="26253" marT="26253" marB="2625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13">
                <a:tc>
                  <a:txBody>
                    <a:bodyPr/>
                    <a:lstStyle/>
                    <a:p>
                      <a:r>
                        <a:rPr lang="de-DE" sz="1600" dirty="0"/>
                        <a:t>Intel 1.4 GHz Itanium 2 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</a:t>
                      </a:r>
                    </a:p>
                  </a:txBody>
                  <a:tcPr marL="26253" marR="26253" marT="26253" marB="26253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l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</a:p>
                  </a:txBody>
                  <a:tcPr marL="26253" marR="26253" marT="26253" marB="2625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Πολλαπλασιασμός διανυσμάτων </a:t>
            </a:r>
            <a:r>
              <a:rPr lang="en-US" dirty="0"/>
              <a:t>(1/3)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*A, *B, res = 0;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N;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/* Why must this be global? */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  <a:endParaRPr lang="el-GR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!=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(“Provide the number of threads to create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the problem size.\n”);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[1]); /* Use of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strtol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is more robust.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N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[2]);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 NULL)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(“Could not allocate memory.\n”);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Πολλαπλασιασμός διανυσμάτων </a:t>
            </a:r>
            <a:r>
              <a:rPr lang="en-US" dirty="0"/>
              <a:t>(2/3)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A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B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((A == NULL) || (B == NULL))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(“Could not allocate memory.\n”);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pthread_mutex_init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NULL);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dot_product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(void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(“Result is %d\n”, res);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 /* main() ends here */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Πολλαπλασιασμός διανυσμάτων </a:t>
            </a:r>
            <a:r>
              <a:rPr lang="en-US" dirty="0"/>
              <a:t>(3/3)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dot_product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start, end,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id = *((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 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	start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id;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(id !=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– 1)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end = start +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 else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end = N;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start;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end;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res += (A[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* B[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(Μεταγλώττιση/Εκτέλεση)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Calibri" pitchFamily="34" charset="0"/>
              <a:buChar char="$"/>
            </a:pPr>
            <a:r>
              <a:rPr lang="en-US" dirty="0" err="1"/>
              <a:t>gcc</a:t>
            </a:r>
            <a:r>
              <a:rPr lang="en-US" dirty="0"/>
              <a:t> –O3 –Wall –</a:t>
            </a:r>
            <a:r>
              <a:rPr lang="en-US" dirty="0" err="1"/>
              <a:t>pthread</a:t>
            </a:r>
            <a:r>
              <a:rPr lang="en-US" dirty="0"/>
              <a:t> –o </a:t>
            </a:r>
            <a:r>
              <a:rPr lang="en-US" dirty="0" err="1"/>
              <a:t>my_prog</a:t>
            </a:r>
            <a:r>
              <a:rPr lang="en-US" dirty="0"/>
              <a:t> </a:t>
            </a:r>
            <a:r>
              <a:rPr lang="en-US" dirty="0" err="1"/>
              <a:t>my_prog.c</a:t>
            </a:r>
            <a:endParaRPr lang="en-US" dirty="0"/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./</a:t>
            </a:r>
            <a:r>
              <a:rPr lang="en-US" dirty="0" err="1"/>
              <a:t>my_prog</a:t>
            </a:r>
            <a:r>
              <a:rPr lang="en-US" dirty="0"/>
              <a:t>  4  12</a:t>
            </a:r>
          </a:p>
          <a:p>
            <a:pPr>
              <a:buSzPct val="100000"/>
              <a:buNone/>
            </a:pPr>
            <a:r>
              <a:rPr lang="en-US" dirty="0"/>
              <a:t>	Result is …</a:t>
            </a:r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Προγραμματισμός με </a:t>
            </a:r>
            <a:r>
              <a:rPr lang="en-US" dirty="0"/>
              <a:t>POSIX Threads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Συμπεριλαμβάνουμε το αρχείο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pthread.h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sz="1000" dirty="0"/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/>
          </a:p>
          <a:p>
            <a:r>
              <a:rPr lang="el-GR" dirty="0"/>
              <a:t>Κατά την μεταγλώττιση του προγράμματος προσθέτουμε την παράμετρο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–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sz="1000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–O3 –Wall –</a:t>
            </a:r>
            <a:r>
              <a:rPr lang="en-US" dirty="0" err="1"/>
              <a:t>pthread</a:t>
            </a:r>
            <a:r>
              <a:rPr lang="en-US" dirty="0"/>
              <a:t> –o </a:t>
            </a:r>
            <a:r>
              <a:rPr lang="en-US" dirty="0" err="1"/>
              <a:t>my_prog</a:t>
            </a:r>
            <a:r>
              <a:rPr lang="en-US" dirty="0"/>
              <a:t> </a:t>
            </a:r>
            <a:r>
              <a:rPr lang="en-US" dirty="0" err="1"/>
              <a:t>my_prog.c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Τύποι δεδομένων </a:t>
            </a:r>
            <a:r>
              <a:rPr lang="en-US" dirty="0"/>
              <a:t>POSIX Threads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pthread_t</a:t>
            </a:r>
            <a:endParaRPr lang="en-US" dirty="0"/>
          </a:p>
          <a:p>
            <a:pPr lvl="1"/>
            <a:r>
              <a:rPr lang="el-GR" dirty="0"/>
              <a:t>Περιγραφέας (</a:t>
            </a:r>
            <a:r>
              <a:rPr lang="en-US" dirty="0"/>
              <a:t>handle) </a:t>
            </a:r>
            <a:r>
              <a:rPr lang="el-GR" dirty="0"/>
              <a:t>νήματος</a:t>
            </a:r>
          </a:p>
          <a:p>
            <a:r>
              <a:rPr lang="en-US" dirty="0" err="1"/>
              <a:t>pthread_attr_t</a:t>
            </a:r>
            <a:endParaRPr lang="en-US" dirty="0"/>
          </a:p>
          <a:p>
            <a:pPr lvl="1"/>
            <a:r>
              <a:rPr lang="el-GR" dirty="0"/>
              <a:t>Γνωρίσματα (</a:t>
            </a:r>
            <a:r>
              <a:rPr lang="en-US" dirty="0"/>
              <a:t>attributes) </a:t>
            </a:r>
            <a:r>
              <a:rPr lang="el-GR" dirty="0"/>
              <a:t>νήματος</a:t>
            </a:r>
          </a:p>
          <a:p>
            <a:pPr lvl="2"/>
            <a:r>
              <a:rPr lang="en-US" dirty="0"/>
              <a:t>Joinable </a:t>
            </a:r>
            <a:r>
              <a:rPr lang="el-GR" dirty="0"/>
              <a:t>ή </a:t>
            </a:r>
            <a:r>
              <a:rPr lang="en-US" dirty="0"/>
              <a:t>Detached</a:t>
            </a:r>
          </a:p>
          <a:p>
            <a:pPr lvl="2"/>
            <a:r>
              <a:rPr lang="el-GR" dirty="0"/>
              <a:t>Μέγεθος στοίβας νήματος</a:t>
            </a:r>
          </a:p>
          <a:p>
            <a:pPr lvl="2"/>
            <a:r>
              <a:rPr lang="el-GR" dirty="0"/>
              <a:t>Ορισμός αρχικής διεύθυνσης στοίβας</a:t>
            </a:r>
          </a:p>
          <a:p>
            <a:pPr lvl="2"/>
            <a:r>
              <a:rPr lang="el-GR" dirty="0"/>
              <a:t>Μέγεθος προστασίας στοίβας (</a:t>
            </a:r>
            <a:r>
              <a:rPr lang="en-US" dirty="0"/>
              <a:t>stack guard)</a:t>
            </a:r>
          </a:p>
          <a:p>
            <a:pPr lvl="2"/>
            <a:r>
              <a:rPr lang="el-GR" dirty="0"/>
              <a:t>Παράμετροι χρονοπρογραμματισμού</a:t>
            </a:r>
          </a:p>
          <a:p>
            <a:pPr lvl="2"/>
            <a:r>
              <a:rPr lang="el-GR" dirty="0"/>
              <a:t>...</a:t>
            </a:r>
          </a:p>
          <a:p>
            <a:pPr lvl="1"/>
            <a:r>
              <a:rPr lang="el-GR" dirty="0"/>
              <a:t>Δίνοντας την τιμή </a:t>
            </a:r>
            <a:r>
              <a:rPr lang="en-US" dirty="0"/>
              <a:t>NULL</a:t>
            </a:r>
            <a:r>
              <a:rPr lang="el-GR" dirty="0"/>
              <a:t> επιλέγονται οι εξ ορισμού τιμές για τα γνωρίσματα ενός νήματος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νημάτων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3314700" algn="l"/>
              </a:tabLst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	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*thread,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pthread_attr_t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attr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</a:t>
            </a:r>
            <a:br>
              <a:rPr lang="el-GR" sz="2400" dirty="0">
                <a:latin typeface="Consolas" pitchFamily="49" charset="0"/>
                <a:cs typeface="Consolas" pitchFamily="49" charset="0"/>
              </a:rPr>
            </a:br>
            <a:r>
              <a:rPr lang="el-GR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void *(*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start_routine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)(void *),</a:t>
            </a:r>
            <a:br>
              <a:rPr lang="el-GR" sz="2400" dirty="0">
                <a:latin typeface="Consolas" pitchFamily="49" charset="0"/>
                <a:cs typeface="Consolas" pitchFamily="49" charset="0"/>
              </a:rPr>
            </a:br>
            <a:r>
              <a:rPr lang="el-GR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  <a:endParaRPr lang="el-GR" sz="24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*thread</a:t>
            </a:r>
          </a:p>
          <a:p>
            <a:pPr lvl="2"/>
            <a:r>
              <a:rPr lang="el-GR" dirty="0"/>
              <a:t>Περιγραφέας νήματος που θα δημιουργηθεί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pthread_attr_t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attr</a:t>
            </a:r>
            <a:endParaRPr lang="el-GR" sz="240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l-GR" dirty="0"/>
              <a:t>Γνωρίσματα νήματος που θα δημιουργηθεί</a:t>
            </a:r>
          </a:p>
          <a:p>
            <a:pPr lvl="3"/>
            <a:r>
              <a:rPr lang="en-US" dirty="0"/>
              <a:t>NULL </a:t>
            </a:r>
            <a:r>
              <a:rPr lang="el-GR" dirty="0"/>
              <a:t>για προκαθορισμένες τιμές γνωρισμάτων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void *(*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start_routine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(void *)</a:t>
            </a:r>
            <a:endParaRPr lang="el-GR" sz="240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l-GR" dirty="0"/>
              <a:t>Συνάρτηση που θα εκτελέσει το νήμα</a:t>
            </a:r>
          </a:p>
          <a:p>
            <a:pPr lvl="3"/>
            <a:r>
              <a:rPr lang="el-GR" dirty="0"/>
              <a:t>Δέχεται μια παράμετρο τύπου </a:t>
            </a:r>
            <a:r>
              <a:rPr lang="en-US" dirty="0"/>
              <a:t>void *</a:t>
            </a:r>
          </a:p>
          <a:p>
            <a:pPr lvl="3"/>
            <a:r>
              <a:rPr lang="el-GR" dirty="0"/>
              <a:t>Επιστρέφει μια τιμή τύπου </a:t>
            </a:r>
            <a:r>
              <a:rPr lang="en-US" dirty="0"/>
              <a:t>void *</a:t>
            </a:r>
            <a:endParaRPr lang="el-GR" dirty="0"/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arg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l-GR" dirty="0"/>
              <a:t>Παράμετρος της συνάρτησης </a:t>
            </a:r>
            <a:r>
              <a:rPr lang="en-US" dirty="0" err="1"/>
              <a:t>start_routine</a:t>
            </a:r>
            <a:endParaRPr lang="el-GR" dirty="0"/>
          </a:p>
          <a:p>
            <a:r>
              <a:rPr lang="el-GR" dirty="0"/>
              <a:t>Μην ξεχνάτε τους ελέγχους για πιθανά λάθη!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(“%s\n”, (char *)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tid1, tid2;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char *msg1 = “This is thread 1”;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char *msg2 = “This is thread 2”;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(&amp;tid1, NULL,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(void *)msg1);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(&amp;tid2, NULL,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(void *)msg2);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el-G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/* main() ends here */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(συνέχεια)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Υπάρχει πιθανότητα η συνάρτηση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main()</a:t>
            </a:r>
            <a:r>
              <a:rPr lang="el-GR" dirty="0"/>
              <a:t> να τερματίσει πριν ξεκινήσει η εκτέλεση των νημάτων</a:t>
            </a:r>
          </a:p>
          <a:p>
            <a:pPr lvl="1"/>
            <a:r>
              <a:rPr lang="el-GR" dirty="0"/>
              <a:t>Τερματίζει όλη η διεργασία</a:t>
            </a:r>
          </a:p>
          <a:p>
            <a:pPr lvl="1"/>
            <a:r>
              <a:rPr lang="el-GR" dirty="0"/>
              <a:t>Τα δύο νήματα δεν θα εκτελεστούν ποτέ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ΠαρΑλληλη ΕΠΕΞΕΡΓΑΣΙΑ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Νήματα για την έκφραση παραλληλισμού&amp;quot;&quot;/&gt;&lt;property id=&quot;20307&quot; value=&quot;372&quot;/&gt;&lt;/object&gt;&lt;object type=&quot;3&quot; unique_id=&quot;10006&quot;&gt;&lt;property id=&quot;20148&quot; value=&quot;5&quot;/&gt;&lt;property id=&quot;20300&quot; value=&quot;Slide 3 - &amp;quot;Η ιδέα&amp;quot;&quot;/&gt;&lt;property id=&quot;20307&quot; value=&quot;374&quot;/&gt;&lt;/object&gt;&lt;object type=&quot;3&quot; unique_id=&quot;10007&quot;&gt;&lt;property id=&quot;20148&quot; value=&quot;5&quot;/&gt;&lt;property id=&quot;20300&quot; value=&quot;Slide 4 - &amp;quot;Προγραμματιστικά μοντέλα βασισμένα σε οδηγίες (Directive based)&amp;quot;&quot;/&gt;&lt;property id=&quot;20307&quot; value=&quot;375&quot;/&gt;&lt;/object&gt;&lt;object type=&quot;3&quot; unique_id=&quot;10008&quot;&gt;&lt;property id=&quot;20148&quot; value=&quot;5&quot;/&gt;&lt;property id=&quot;20300&quot; value=&quot;Slide 5 - &amp;quot;OpenMP&amp;quot;&quot;/&gt;&lt;property id=&quot;20307&quot; value=&quot;376&quot;/&gt;&lt;/object&gt;&lt;object type=&quot;3&quot; unique_id=&quot;10009&quot;&gt;&lt;property id=&quot;20148&quot; value=&quot;5&quot;/&gt;&lt;property id=&quot;20300&quot; value=&quot;Slide 6 - &amp;quot;Τι είναι τελικά το OpenMP;&amp;quot;&quot;/&gt;&lt;property id=&quot;20307&quot; value=&quot;377&quot;/&gt;&lt;/object&gt;&lt;object type=&quot;3&quot; unique_id=&quot;10010&quot;&gt;&lt;property id=&quot;20148&quot; value=&quot;5&quot;/&gt;&lt;property id=&quot;20300&quot; value=&quot;Slide 7 - &amp;quot;OpenMP&amp;quot;&quot;/&gt;&lt;property id=&quot;20307&quot; value=&quot;373&quot;/&gt;&lt;/object&gt;&lt;object type=&quot;3&quot; unique_id=&quot;10011&quot;&gt;&lt;property id=&quot;20148&quot; value=&quot;5&quot;/&gt;&lt;property id=&quot;20300&quot; value=&quot;Slide 8 - &amp;quot;Ποιοί υποστηρίζουν το OpenMP;&amp;quot;&quot;/&gt;&lt;property id=&quot;20307&quot; value=&quot;378&quot;/&gt;&lt;/object&gt;&lt;object type=&quot;3&quot; unique_id=&quot;10012&quot;&gt;&lt;property id=&quot;20148&quot; value=&quot;5&quot;/&gt;&lt;property id=&quot;20300&quot; value=&quot;Slide 9 - &amp;quot;Περισσότερες πληροφορίες για το OpenMP&amp;quot;&quot;/&gt;&lt;property id=&quot;20307&quot; value=&quot;407&quot;/&gt;&lt;/object&gt;&lt;object type=&quot;3&quot; unique_id=&quot;10013&quot;&gt;&lt;property id=&quot;20148&quot; value=&quot;5&quot;/&gt;&lt;property id=&quot;20300&quot; value=&quot;Slide 10 - &amp;quot;Το μοντέλο εκτέλεσης του OpenMP (1/4)&amp;quot;&quot;/&gt;&lt;property id=&quot;20307&quot; value=&quot;379&quot;/&gt;&lt;/object&gt;&lt;object type=&quot;3&quot; unique_id=&quot;10014&quot;&gt;&lt;property id=&quot;20148&quot; value=&quot;5&quot;/&gt;&lt;property id=&quot;20300&quot; value=&quot;Slide 11 - &amp;quot;Το μοντέλο εκτέλεσης του OpenMP (2/4)&amp;quot;&quot;/&gt;&lt;property id=&quot;20307&quot; value=&quot;383&quot;/&gt;&lt;/object&gt;&lt;object type=&quot;3&quot; unique_id=&quot;10015&quot;&gt;&lt;property id=&quot;20148&quot; value=&quot;5&quot;/&gt;&lt;property id=&quot;20300&quot; value=&quot;Slide 12 - &amp;quot;Το μοντέλο εκτέλεσης του OpenMP (3/4)&amp;quot;&quot;/&gt;&lt;property id=&quot;20307&quot; value=&quot;380&quot;/&gt;&lt;/object&gt;&lt;object type=&quot;3&quot; unique_id=&quot;10016&quot;&gt;&lt;property id=&quot;20148&quot; value=&quot;5&quot;/&gt;&lt;property id=&quot;20300&quot; value=&quot;Slide 13 - &amp;quot;Το μοντέλο εκτέλεσης του OpenMP (4/4)&amp;quot;&quot;/&gt;&lt;property id=&quot;20307&quot; value=&quot;381&quot;/&gt;&lt;/object&gt;&lt;object type=&quot;3&quot; unique_id=&quot;10017&quot;&gt;&lt;property id=&quot;20148&quot; value=&quot;5&quot;/&gt;&lt;property id=&quot;20300&quot; value=&quot;Slide 14 - &amp;quot;Εμφωλιασμένος παραλληλισμός&amp;quot;&quot;/&gt;&lt;property id=&quot;20307&quot; value=&quot;382&quot;/&gt;&lt;/object&gt;&lt;object type=&quot;3&quot; unique_id=&quot;10018&quot;&gt;&lt;property id=&quot;20148&quot; value=&quot;5&quot;/&gt;&lt;property id=&quot;20300&quot; value=&quot;Slide 15 - &amp;quot;Η δομή “task”&amp;quot;&quot;/&gt;&lt;property id=&quot;20307&quot; value=&quot;384&quot;/&gt;&lt;/object&gt;&lt;object type=&quot;3&quot; unique_id=&quot;10019&quot;&gt;&lt;property id=&quot;20148&quot; value=&quot;5&quot;/&gt;&lt;property id=&quot;20300&quot; value=&quot;Slide 16 - &amp;quot;Οδηγίες OpenMP στην C/C++&amp;quot;&quot;/&gt;&lt;property id=&quot;20307&quot; value=&quot;385&quot;/&gt;&lt;/object&gt;&lt;object type=&quot;3&quot; unique_id=&quot;10020&quot;&gt;&lt;property id=&quot;20148&quot; value=&quot;5&quot;/&gt;&lt;property id=&quot;20300&quot; value=&quot;Slide 17 - &amp;quot;Ένα πρώτο παράδειγμα&amp;quot;&quot;/&gt;&lt;property id=&quot;20307&quot; value=&quot;386&quot;/&gt;&lt;/object&gt;&lt;object type=&quot;3&quot; unique_id=&quot;10021&quot;&gt;&lt;property id=&quot;20148&quot; value=&quot;5&quot;/&gt;&lt;property id=&quot;20300&quot; value=&quot;Slide 18 - &amp;quot;Πόσα νήματα;&amp;quot;&quot;/&gt;&lt;property id=&quot;20307&quot; value=&quot;387&quot;/&gt;&lt;/object&gt;&lt;object type=&quot;3&quot; unique_id=&quot;10022&quot;&gt;&lt;property id=&quot;20148&quot; value=&quot;5&quot;/&gt;&lt;property id=&quot;20300&quot; value=&quot;Slide 19 - &amp;quot;Μεταγλώττιση υπό συνθήκες&amp;quot;&quot;/&gt;&lt;property id=&quot;20307&quot; value=&quot;402&quot;/&gt;&lt;/object&gt;&lt;object type=&quot;3&quot; unique_id=&quot;10023&quot;&gt;&lt;property id=&quot;20148&quot; value=&quot;5&quot;/&gt;&lt;property id=&quot;20300&quot; value=&quot;Slide 20 - &amp;quot;Παράδειγμα&amp;quot;&quot;/&gt;&lt;property id=&quot;20307&quot; value=&quot;403&quot;/&gt;&lt;/object&gt;&lt;object type=&quot;3&quot; unique_id=&quot;10024&quot;&gt;&lt;property id=&quot;20148&quot; value=&quot;5&quot;/&gt;&lt;property id=&quot;20300&quot; value=&quot;Slide 21 - &amp;quot;Εσωτερικές Μεταβλητές Ελέγχου&amp;quot;&quot;/&gt;&lt;property id=&quot;20307&quot; value=&quot;405&quot;/&gt;&lt;/object&gt;&lt;object type=&quot;3&quot; unique_id=&quot;10025&quot;&gt;&lt;property id=&quot;20148&quot; value=&quot;5&quot;/&gt;&lt;property id=&quot;20300&quot; value=&quot;Slide 22 - &amp;quot;Εσωτερικές Μεταβλητές Ελέγχου&amp;quot;&quot;/&gt;&lt;property id=&quot;20307&quot; value=&quot;406&quot;/&gt;&lt;/object&gt;&lt;object type=&quot;3&quot; unique_id=&quot;10026&quot;&gt;&lt;property id=&quot;20148&quot; value=&quot;5&quot;/&gt;&lt;property id=&quot;20300&quot; value=&quot;Slide 23 - &amp;quot;Εσωτερικές Μεταβλητές Ελέγχου&amp;quot;&quot;/&gt;&lt;property id=&quot;20307&quot; value=&quot;408&quot;/&gt;&lt;/object&gt;&lt;object type=&quot;3&quot; unique_id=&quot;10027&quot;&gt;&lt;property id=&quot;20148&quot; value=&quot;5&quot;/&gt;&lt;property id=&quot;20300&quot; value=&quot;Slide 24 - &amp;quot;Αλλαγή και ανάκτηση μεταβλητών&amp;quot;&quot;/&gt;&lt;property id=&quot;20307&quot; value=&quot;409&quot;/&gt;&lt;/object&gt;&lt;object type=&quot;3&quot; unique_id=&quot;10028&quot;&gt;&lt;property id=&quot;20148&quot; value=&quot;5&quot;/&gt;&lt;property id=&quot;20300&quot; value=&quot;Slide 25 - &amp;quot;Κανόνες υπερίσχυσης&amp;quot;&quot;/&gt;&lt;property id=&quot;20307&quot; value=&quot;410&quot;/&gt;&lt;/object&gt;&lt;object type=&quot;3&quot; unique_id=&quot;10029&quot;&gt;&lt;property id=&quot;20148&quot; value=&quot;5&quot;/&gt;&lt;property id=&quot;20300&quot; value=&quot;Slide 26 - &amp;quot;Η δομή “parallel”&amp;quot;&quot;/&gt;&lt;property id=&quot;20307&quot; value=&quot;388&quot;/&gt;&lt;/object&gt;&lt;object type=&quot;3&quot; unique_id=&quot;10030&quot;&gt;&lt;property id=&quot;20148&quot; value=&quot;5&quot;/&gt;&lt;property id=&quot;20300&quot; value=&quot;Slide 27 - &amp;quot;Περιγραφή&amp;quot;&quot;/&gt;&lt;property id=&quot;20307&quot; value=&quot;389&quot;/&gt;&lt;/object&gt;&lt;object type=&quot;3&quot; unique_id=&quot;10031&quot;&gt;&lt;property id=&quot;20148&quot; value=&quot;5&quot;/&gt;&lt;property id=&quot;20300&quot; value=&quot;Slide 28 - &amp;quot;Παράδειγμα&amp;quot;&quot;/&gt;&lt;property id=&quot;20307&quot; value=&quot;391&quot;/&gt;&lt;/object&gt;&lt;object type=&quot;3&quot; unique_id=&quot;10032&quot;&gt;&lt;property id=&quot;20148&quot; value=&quot;5&quot;/&gt;&lt;property id=&quot;20300&quot; value=&quot;Slide 29 - &amp;quot;Περιγραφή&amp;quot;&quot;/&gt;&lt;property id=&quot;20307&quot; value=&quot;390&quot;/&gt;&lt;/object&gt;&lt;object type=&quot;3&quot; unique_id=&quot;10033&quot;&gt;&lt;property id=&quot;20148&quot; value=&quot;5&quot;/&gt;&lt;property id=&quot;20300&quot; value=&quot;Slide 30 - &amp;quot;Περιγραφή&amp;quot;&quot;/&gt;&lt;property id=&quot;20307&quot; value=&quot;392&quot;/&gt;&lt;/object&gt;&lt;object type=&quot;3&quot; unique_id=&quot;10034&quot;&gt;&lt;property id=&quot;20148&quot; value=&quot;5&quot;/&gt;&lt;property id=&quot;20300&quot; value=&quot;Slide 31 - &amp;quot;Περιγραφή&amp;quot;&quot;/&gt;&lt;property id=&quot;20307&quot; value=&quot;393&quot;/&gt;&lt;/object&gt;&lt;object type=&quot;3&quot; unique_id=&quot;10035&quot;&gt;&lt;property id=&quot;20148&quot; value=&quot;5&quot;/&gt;&lt;property id=&quot;20300&quot; value=&quot;Slide 32 - &amp;quot;Περιγραφή&amp;quot;&quot;/&gt;&lt;property id=&quot;20307&quot; value=&quot;394&quot;/&gt;&lt;/object&gt;&lt;object type=&quot;3&quot; unique_id=&quot;10036&quot;&gt;&lt;property id=&quot;20148&quot; value=&quot;5&quot;/&gt;&lt;property id=&quot;20300&quot; value=&quot;Slide 33 - &amp;quot;Τελεστές για το “reduction” clause&amp;quot;&quot;/&gt;&lt;property id=&quot;20307&quot; value=&quot;395&quot;/&gt;&lt;/object&gt;&lt;object type=&quot;3&quot; unique_id=&quot;10037&quot;&gt;&lt;property id=&quot;20148&quot; value=&quot;5&quot;/&gt;&lt;property id=&quot;20300&quot; value=&quot;Slide 34 - &amp;quot;Δομές διαμοίρασης εργασίας&amp;quot;&quot;/&gt;&lt;property id=&quot;20307&quot; value=&quot;396&quot;/&gt;&lt;/object&gt;&lt;object type=&quot;3&quot; unique_id=&quot;10038&quot;&gt;&lt;property id=&quot;20148&quot; value=&quot;5&quot;/&gt;&lt;property id=&quot;20300&quot; value=&quot;Slide 35 - &amp;quot;Η δομή διαμοιρασμού εργασίας για loop&amp;quot;&quot;/&gt;&lt;property id=&quot;20307&quot; value=&quot;397&quot;/&gt;&lt;/object&gt;&lt;object type=&quot;3&quot; unique_id=&quot;10039&quot;&gt;&lt;property id=&quot;20148&quot; value=&quot;5&quot;/&gt;&lt;property id=&quot;20300&quot; value=&quot;Slide 36 - &amp;quot;Περιγραφή&amp;quot;&quot;/&gt;&lt;property id=&quot;20307&quot; value=&quot;404&quot;/&gt;&lt;/object&gt;&lt;object type=&quot;3&quot; unique_id=&quot;10040&quot;&gt;&lt;property id=&quot;20148&quot; value=&quot;5&quot;/&gt;&lt;property id=&quot;20300&quot; value=&quot;Slide 37 - &amp;quot;Περιγραφή&amp;quot;&quot;/&gt;&lt;property id=&quot;20307&quot; value=&quot;398&quot;/&gt;&lt;/object&gt;&lt;object type=&quot;3&quot; unique_id=&quot;10041&quot;&gt;&lt;property id=&quot;20148&quot; value=&quot;5&quot;/&gt;&lt;property id=&quot;20300&quot; value=&quot;Slide 38 - &amp;quot;Περιγραφή&amp;quot;&quot;/&gt;&lt;property id=&quot;20307&quot; value=&quot;399&quot;/&gt;&lt;/object&gt;&lt;object type=&quot;3&quot; unique_id=&quot;10042&quot;&gt;&lt;property id=&quot;20148&quot; value=&quot;5&quot;/&gt;&lt;property id=&quot;20300&quot; value=&quot;Slide 39 - &amp;quot;Περιγραφή&amp;quot;&quot;/&gt;&lt;property id=&quot;20307&quot; value=&quot;400&quot;/&gt;&lt;/object&gt;&lt;object type=&quot;3&quot; unique_id=&quot;10043&quot;&gt;&lt;property id=&quot;20148&quot; value=&quot;5&quot;/&gt;&lt;property id=&quot;20300&quot; value=&quot;Slide 40 - &amp;quot;Παράδειγμα “collapse”, “nowait” και “schedule” clause&amp;quot;&quot;/&gt;&lt;property id=&quot;20307&quot; value=&quot;401&quot;/&gt;&lt;/object&gt;&lt;object type=&quot;3&quot; unique_id=&quot;10044&quot;&gt;&lt;property id=&quot;20148&quot; value=&quot;5&quot;/&gt;&lt;property id=&quot;20300&quot; value=&quot;Slide 41 - &amp;quot;Η δομή “sections”&amp;quot;&quot;/&gt;&lt;property id=&quot;20307&quot; value=&quot;411&quot;/&gt;&lt;/object&gt;&lt;object type=&quot;3&quot; unique_id=&quot;10045&quot;&gt;&lt;property id=&quot;20148&quot; value=&quot;5&quot;/&gt;&lt;property id=&quot;20300&quot; value=&quot;Slide 42 - &amp;quot;Η δομή “sections”&amp;quot;&quot;/&gt;&lt;property id=&quot;20307&quot; value=&quot;412&quot;/&gt;&lt;/object&gt;&lt;object type=&quot;3&quot; unique_id=&quot;10046&quot;&gt;&lt;property id=&quot;20148&quot; value=&quot;5&quot;/&gt;&lt;property id=&quot;20300&quot; value=&quot;Slide 43 - &amp;quot;Παράδειγμα&amp;quot;&quot;/&gt;&lt;property id=&quot;20307&quot; value=&quot;413&quot;/&gt;&lt;/object&gt;&lt;object type=&quot;3&quot; unique_id=&quot;10047&quot;&gt;&lt;property id=&quot;20148&quot; value=&quot;5&quot;/&gt;&lt;property id=&quot;20300&quot; value=&quot;Slide 44 - &amp;quot;Η δομή “single”&amp;quot;&quot;/&gt;&lt;property id=&quot;20307&quot; value=&quot;414&quot;/&gt;&lt;/object&gt;&lt;object type=&quot;3&quot; unique_id=&quot;10048&quot;&gt;&lt;property id=&quot;20148&quot; value=&quot;5&quot;/&gt;&lt;property id=&quot;20300&quot; value=&quot;Slide 45 - &amp;quot;Περιγραφή&amp;quot;&quot;/&gt;&lt;property id=&quot;20307&quot; value=&quot;416&quot;/&gt;&lt;/object&gt;&lt;object type=&quot;3&quot; unique_id=&quot;10049&quot;&gt;&lt;property id=&quot;20148&quot; value=&quot;5&quot;/&gt;&lt;property id=&quot;20300&quot; value=&quot;Slide 46 - &amp;quot;Παράδειγμα&amp;quot;&quot;/&gt;&lt;property id=&quot;20307&quot; value=&quot;415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6886</TotalTime>
  <Words>2079</Words>
  <Application>Microsoft Office PowerPoint</Application>
  <PresentationFormat>On-screen Show (4:3)</PresentationFormat>
  <Paragraphs>949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Consolas</vt:lpstr>
      <vt:lpstr>Tw Cen MT</vt:lpstr>
      <vt:lpstr>Wingdings</vt:lpstr>
      <vt:lpstr>Wingdings 2</vt:lpstr>
      <vt:lpstr>Median</vt:lpstr>
      <vt:lpstr>ΣχεδΙαση και ΑνΑλυση ΑλγορΙθμων</vt:lpstr>
      <vt:lpstr>Τι είναι τα POSIX Threads</vt:lpstr>
      <vt:lpstr>Πλεονεκτήματα χρήσης νημάτων (1/2)</vt:lpstr>
      <vt:lpstr>Πλεονεκτήματα χρήσης νημάτων (2/2)</vt:lpstr>
      <vt:lpstr>Προγραμματισμός με POSIX Threads</vt:lpstr>
      <vt:lpstr>Τύποι δεδομένων POSIX Threads</vt:lpstr>
      <vt:lpstr>Δημιουργία νημάτων</vt:lpstr>
      <vt:lpstr>Παράδειγμα</vt:lpstr>
      <vt:lpstr>Παράδειγμα (συνέχεια)</vt:lpstr>
      <vt:lpstr>Ένωση νημάτων</vt:lpstr>
      <vt:lpstr>Παράδειγμα</vt:lpstr>
      <vt:lpstr>Τερματισμός ενός μόνο νήματος</vt:lpstr>
      <vt:lpstr>Παράδειγμα</vt:lpstr>
      <vt:lpstr>Δημιουργία περισσότερων νημάτων</vt:lpstr>
      <vt:lpstr>Τι λάθος έχει αυτό το παράδειγμα;</vt:lpstr>
      <vt:lpstr>Παραμετροποίηση πλήθους νημάτων</vt:lpstr>
      <vt:lpstr>Παράδειγμα</vt:lpstr>
      <vt:lpstr>Παράδειγμα (Μεταγλώττιση/Εκτέλεση)</vt:lpstr>
      <vt:lpstr>Πέρασμα παραμέτρων στη συνάρτηση νήματος</vt:lpstr>
      <vt:lpstr>Παράδειγμα</vt:lpstr>
      <vt:lpstr>Τι λάθος έχει αυτό το παράδειγμα;</vt:lpstr>
      <vt:lpstr>Πιθανή εκτέλεση</vt:lpstr>
      <vt:lpstr>Διαμοιρασμός φόρτου εργασίας (1/2)</vt:lpstr>
      <vt:lpstr>Διαμοιρασμός φόρτου εργασίας (2/2)</vt:lpstr>
      <vt:lpstr>Πρόσθεση διανυσμάτων (1/3)</vt:lpstr>
      <vt:lpstr>Πρόσθεση διανυσμάτων (2/3)</vt:lpstr>
      <vt:lpstr>Πρόσθεση διανυσμάτων (3/3)</vt:lpstr>
      <vt:lpstr>Παράδειγμα (Μεταγλώττιση/Εκτέλεση)</vt:lpstr>
      <vt:lpstr>Πρόβλημα</vt:lpstr>
      <vt:lpstr>Η καλή (αλλά δύσκολη) λύση</vt:lpstr>
      <vt:lpstr>Η κακή (αλλά εύκολη) λύση</vt:lpstr>
      <vt:lpstr>Πρόσθεση διανυσμάτων (1/3)</vt:lpstr>
      <vt:lpstr>Πρόσθεση διανυσμάτων (2/3)</vt:lpstr>
      <vt:lpstr>Πρόσθεση διανυσμάτων (3/3)</vt:lpstr>
      <vt:lpstr>Αμοιβαίος αποκλεισμός</vt:lpstr>
      <vt:lpstr>Αρχικοποίηση mutex</vt:lpstr>
      <vt:lpstr>Κλείδωμα/Ξεκλείδωμα</vt:lpstr>
      <vt:lpstr>Καταστροφή μεταβλητής αμοιβαίου αποκλεισμού</vt:lpstr>
      <vt:lpstr>Πολλαπλασιασμός διανυσμάτων</vt:lpstr>
      <vt:lpstr>Πολλαπλασιασμός διανυσμάτων (1/3)</vt:lpstr>
      <vt:lpstr>Πολλαπλασιασμός διανυσμάτων (2/3)</vt:lpstr>
      <vt:lpstr>Πολλαπλασιασμός διανυσμάτων (3/3)</vt:lpstr>
      <vt:lpstr>Παράδειγμα (Μεταγλώττιση/Εκτέλεση)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Lecture-03</dc:title>
  <dc:creator>Ioannis E. Venetis</dc:creator>
  <cp:lastModifiedBy>Ioannis Venetis</cp:lastModifiedBy>
  <cp:revision>747</cp:revision>
  <dcterms:created xsi:type="dcterms:W3CDTF">2008-12-05T21:02:45Z</dcterms:created>
  <dcterms:modified xsi:type="dcterms:W3CDTF">2019-03-08T14:41:29Z</dcterms:modified>
</cp:coreProperties>
</file>