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11" r:id="rId3"/>
    <p:sldId id="428" r:id="rId4"/>
    <p:sldId id="399" r:id="rId5"/>
    <p:sldId id="412" r:id="rId6"/>
    <p:sldId id="413" r:id="rId7"/>
    <p:sldId id="415" r:id="rId8"/>
    <p:sldId id="416" r:id="rId9"/>
    <p:sldId id="417" r:id="rId10"/>
    <p:sldId id="418" r:id="rId11"/>
    <p:sldId id="434" r:id="rId12"/>
    <p:sldId id="410" r:id="rId13"/>
    <p:sldId id="419" r:id="rId14"/>
    <p:sldId id="420" r:id="rId15"/>
    <p:sldId id="421" r:id="rId16"/>
    <p:sldId id="422" r:id="rId17"/>
    <p:sldId id="437" r:id="rId18"/>
    <p:sldId id="438" r:id="rId19"/>
    <p:sldId id="424" r:id="rId20"/>
    <p:sldId id="425" r:id="rId21"/>
    <p:sldId id="439" r:id="rId22"/>
    <p:sldId id="426" r:id="rId23"/>
    <p:sldId id="427" r:id="rId24"/>
    <p:sldId id="435" r:id="rId25"/>
  </p:sldIdLst>
  <p:sldSz cx="9144000" cy="6858000" type="screen4x3"/>
  <p:notesSz cx="6858000" cy="9144000"/>
  <p:custDataLst>
    <p:tags r:id="rId27"/>
  </p:custDataLst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FFCC00"/>
    <a:srgbClr val="C82F00"/>
    <a:srgbClr val="C88900"/>
    <a:srgbClr val="CC3399"/>
    <a:srgbClr val="FF33CC"/>
    <a:srgbClr val="FF99CC"/>
    <a:srgbClr val="FF3399"/>
    <a:srgbClr val="808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212" autoAdjust="0"/>
    <p:restoredTop sz="9466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1B1FF-90A0-4C20-842D-08ADC1617047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70C-AEAD-4F32-AC80-49A846F02E5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ABD0456-AEDF-48C7-8777-892B6E479B7D}" type="datetimeFigureOut">
              <a:rPr lang="el-GR" smtClean="0"/>
              <a:pPr/>
              <a:t>15/3/2019</a:t>
            </a:fld>
            <a:endParaRPr lang="el-G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l-G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ABD0456-AEDF-48C7-8777-892B6E479B7D}" type="datetimeFigureOut">
              <a:rPr lang="el-GR" smtClean="0"/>
              <a:pPr/>
              <a:t>15/3/2019</a:t>
            </a:fld>
            <a:endParaRPr lang="el-G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BD0456-AEDF-48C7-8777-892B6E479B7D}" type="datetimeFigureOut">
              <a:rPr lang="el-GR" smtClean="0"/>
              <a:pPr/>
              <a:t>15/3/2019</a:t>
            </a:fld>
            <a:endParaRPr lang="el-G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89C508-88F0-4E27-9C78-89D54C847A5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ΣχεδΙαση και ΑνΑλυση ΑλγορΙθμων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POSIX Threads (II)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Ιωάννης Ε. Βενέτης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15/03/2019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Κάτω τριγωνικό μητρώο </a:t>
            </a:r>
            <a:r>
              <a:rPr lang="en-US" dirty="0"/>
              <a:t>x </a:t>
            </a:r>
            <a:r>
              <a:rPr lang="el-GR" dirty="0"/>
              <a:t>διάνυσμα </a:t>
            </a:r>
            <a:r>
              <a:rPr lang="en-US" dirty="0"/>
              <a:t>(4/</a:t>
            </a:r>
            <a:r>
              <a:rPr lang="el-GR" dirty="0"/>
              <a:t>4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 For all rows in the chunk.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= 0;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 * For all elements in the current row.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for (j = 0; j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+ 1; j++)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 += (A[j] * B[j]);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 Get next chunk to process.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	start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+= chunk;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	/* while loop ends here */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95936" y="2188820"/>
            <a:ext cx="1368152" cy="1600220"/>
            <a:chOff x="3995936" y="2188820"/>
            <a:chExt cx="1368152" cy="1600220"/>
          </a:xfrm>
        </p:grpSpPr>
        <p:sp>
          <p:nvSpPr>
            <p:cNvPr id="6" name="Rounded Rectangle 5"/>
            <p:cNvSpPr/>
            <p:nvPr/>
          </p:nvSpPr>
          <p:spPr>
            <a:xfrm>
              <a:off x="3995936" y="2188820"/>
              <a:ext cx="432048" cy="4320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211960" y="3212976"/>
              <a:ext cx="1152128" cy="576064"/>
            </a:xfrm>
            <a:prstGeom prst="wedgeRoundRectCallout">
              <a:avLst>
                <a:gd name="adj1" fmla="val -44969"/>
                <a:gd name="adj2" fmla="val -15053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</a:t>
              </a:r>
              <a:endParaRPr lang="el-G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43808" y="2188820"/>
            <a:ext cx="1152128" cy="1600220"/>
            <a:chOff x="2843808" y="2188820"/>
            <a:chExt cx="1152128" cy="1600220"/>
          </a:xfrm>
        </p:grpSpPr>
        <p:sp>
          <p:nvSpPr>
            <p:cNvPr id="5" name="Rounded Rectangle 4"/>
            <p:cNvSpPr/>
            <p:nvPr/>
          </p:nvSpPr>
          <p:spPr>
            <a:xfrm>
              <a:off x="3091730" y="2188820"/>
              <a:ext cx="792088" cy="4320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843808" y="3212976"/>
              <a:ext cx="1152128" cy="576064"/>
            </a:xfrm>
            <a:prstGeom prst="wedgeRoundRectCallout">
              <a:avLst>
                <a:gd name="adj1" fmla="val 20822"/>
                <a:gd name="adj2" fmla="val -15053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Μέγεθος μητρώου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75656" y="2188820"/>
            <a:ext cx="1512168" cy="1600220"/>
            <a:chOff x="1475656" y="2188820"/>
            <a:chExt cx="1512168" cy="1600220"/>
          </a:xfrm>
        </p:grpSpPr>
        <p:sp>
          <p:nvSpPr>
            <p:cNvPr id="4" name="Rounded Rectangle 3"/>
            <p:cNvSpPr/>
            <p:nvPr/>
          </p:nvSpPr>
          <p:spPr>
            <a:xfrm>
              <a:off x="2699792" y="2188820"/>
              <a:ext cx="288032" cy="4320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1475656" y="3212976"/>
              <a:ext cx="1152128" cy="576064"/>
            </a:xfrm>
            <a:prstGeom prst="wedgeRoundRectCallout">
              <a:avLst>
                <a:gd name="adj1" fmla="val 70252"/>
                <a:gd name="adj2" fmla="val -1512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Πλήθος νημάτων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(Μεταγλώττιση/Εκτέλεση)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Calibri" pitchFamily="34" charset="0"/>
              <a:buChar char="$"/>
            </a:pPr>
            <a:r>
              <a:rPr lang="en-US" dirty="0" err="1"/>
              <a:t>gcc</a:t>
            </a:r>
            <a:r>
              <a:rPr lang="en-US" dirty="0"/>
              <a:t> –O3 –Wall –</a:t>
            </a:r>
            <a:r>
              <a:rPr lang="en-US" dirty="0" err="1"/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n-US" dirty="0"/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 4  1000  10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7308304" y="4941168"/>
            <a:ext cx="0" cy="57606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63688" y="4293096"/>
            <a:ext cx="0" cy="122413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Φράγμα (</a:t>
            </a:r>
            <a:r>
              <a:rPr lang="en-US" dirty="0"/>
              <a:t>Barrier</a:t>
            </a:r>
            <a:r>
              <a:rPr lang="el-G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1252736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Μηχανισμός συγχρονισμού</a:t>
            </a:r>
          </a:p>
          <a:p>
            <a:pPr lvl="1"/>
            <a:r>
              <a:rPr lang="el-GR" dirty="0"/>
              <a:t>Όλα τα νήματα πρέπει να φτάσουν σε συγκεκριμένο σημείο στον κώδικα πριν συνεχίσουν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3688" y="3212976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71600" y="3717032"/>
            <a:ext cx="1573916" cy="5715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Φράγμα</a:t>
            </a:r>
            <a:b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(3 νήματα)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55976" y="3212976"/>
            <a:ext cx="10260" cy="1732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74148" y="4945728"/>
            <a:ext cx="1573916" cy="5715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Φράγμα</a:t>
            </a:r>
            <a:b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(3 νήματα)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08304" y="3212976"/>
            <a:ext cx="1026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26476" y="4365104"/>
            <a:ext cx="1573916" cy="5715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Φράγμα</a:t>
            </a:r>
            <a:b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(3 νήματα)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7584" y="5517232"/>
            <a:ext cx="7488832" cy="14401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2852936"/>
            <a:ext cx="576064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endParaRPr lang="el-GR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67944" y="2852936"/>
            <a:ext cx="576064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endParaRPr lang="el-GR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2852936"/>
            <a:ext cx="576064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endParaRPr lang="el-GR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7688" y="4797184"/>
            <a:ext cx="936000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dirty="0"/>
              <a:t>Αναμονή</a:t>
            </a:r>
            <a:endParaRPr lang="el-GR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380416" y="5085216"/>
            <a:ext cx="936000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dirty="0"/>
              <a:t>Αναμονή</a:t>
            </a:r>
            <a:endParaRPr lang="el-GR" baseline="-25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63688" y="564219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55976" y="564219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8304" y="564219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Φράγμα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pthread_barrier_t</a:t>
            </a:r>
            <a:endParaRPr lang="en-US" dirty="0"/>
          </a:p>
          <a:p>
            <a:pPr lvl="1"/>
            <a:r>
              <a:rPr lang="el-GR" dirty="0"/>
              <a:t>Μεταβλητή φράγματος</a:t>
            </a:r>
          </a:p>
          <a:p>
            <a:r>
              <a:rPr lang="en-US" dirty="0" err="1"/>
              <a:t>pthread_barrierattr_t</a:t>
            </a:r>
            <a:endParaRPr lang="en-US" dirty="0"/>
          </a:p>
          <a:p>
            <a:pPr lvl="1"/>
            <a:r>
              <a:rPr lang="el-GR" dirty="0"/>
              <a:t>Γνωρίσματα μεταβλητής φράγματος</a:t>
            </a:r>
          </a:p>
          <a:p>
            <a:pPr lvl="1"/>
            <a:r>
              <a:rPr lang="el-GR" dirty="0"/>
              <a:t>Δίνοντας την τιμή </a:t>
            </a:r>
            <a:r>
              <a:rPr lang="en-US" dirty="0"/>
              <a:t>NULL</a:t>
            </a:r>
            <a:r>
              <a:rPr lang="el-GR" dirty="0"/>
              <a:t> επιλέγονται οι εξ ορισμού τιμές για τα γνωρίσματα μιας μεταβλητής φράγματος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Αρχικοποίηση φράγματος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Κλήση σε συνάρτηση</a:t>
            </a:r>
          </a:p>
          <a:p>
            <a:pPr lvl="1">
              <a:tabLst>
                <a:tab pos="3409950" algn="l"/>
              </a:tabLs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pthread_barrier_init</a:t>
            </a:r>
            <a:r>
              <a:rPr lang="en-US" sz="2200" dirty="0"/>
              <a:t>(</a:t>
            </a:r>
            <a:r>
              <a:rPr lang="el-GR" sz="2200" dirty="0"/>
              <a:t>	</a:t>
            </a:r>
            <a:r>
              <a:rPr lang="en-US" sz="2200" dirty="0" err="1"/>
              <a:t>pthread_barrier_t</a:t>
            </a:r>
            <a:r>
              <a:rPr lang="en-US" sz="2200" dirty="0"/>
              <a:t> *barrier,</a:t>
            </a:r>
            <a:br>
              <a:rPr lang="el-GR" sz="2200" dirty="0"/>
            </a:br>
            <a:r>
              <a:rPr lang="el-GR" sz="2200" dirty="0"/>
              <a:t>	</a:t>
            </a:r>
            <a:r>
              <a:rPr lang="en-US" sz="2200" dirty="0"/>
              <a:t>const </a:t>
            </a:r>
            <a:r>
              <a:rPr lang="en-US" sz="2200" dirty="0" err="1"/>
              <a:t>pthread_barrierattr_t</a:t>
            </a:r>
            <a:r>
              <a:rPr lang="en-US" sz="2200" dirty="0"/>
              <a:t> *</a:t>
            </a:r>
            <a:r>
              <a:rPr lang="en-US" sz="2200" dirty="0" err="1"/>
              <a:t>attr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	unsigned </a:t>
            </a:r>
            <a:r>
              <a:rPr lang="en-US" sz="2200" dirty="0" err="1"/>
              <a:t>int</a:t>
            </a:r>
            <a:r>
              <a:rPr lang="en-US" sz="2200" dirty="0"/>
              <a:t> count);</a:t>
            </a:r>
            <a:endParaRPr lang="el-GR" sz="2200" dirty="0"/>
          </a:p>
          <a:p>
            <a:pPr lvl="2">
              <a:tabLst>
                <a:tab pos="3943350" algn="l"/>
              </a:tabLst>
            </a:pPr>
            <a:r>
              <a:rPr lang="en-US" sz="2100" dirty="0" err="1">
                <a:latin typeface="Consolas" pitchFamily="49" charset="0"/>
                <a:cs typeface="Consolas" pitchFamily="49" charset="0"/>
              </a:rPr>
              <a:t>pthread_barrier_t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21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barrier</a:t>
            </a:r>
          </a:p>
          <a:p>
            <a:pPr lvl="3"/>
            <a:r>
              <a:rPr lang="el-GR" dirty="0"/>
              <a:t>Περιγραφέας μεταβλητής που αρχικοποιείται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tabLst>
                <a:tab pos="3943350" algn="l"/>
              </a:tabLst>
            </a:pPr>
            <a:r>
              <a:rPr lang="en-US" sz="2100" dirty="0" err="1"/>
              <a:t>pthread_barrierattr_t</a:t>
            </a:r>
            <a:r>
              <a:rPr lang="en-US" sz="2100" dirty="0"/>
              <a:t> *</a:t>
            </a:r>
            <a:r>
              <a:rPr lang="en-US" sz="2100" dirty="0" err="1"/>
              <a:t>attr</a:t>
            </a:r>
            <a:endParaRPr lang="el-GR" sz="2100" dirty="0"/>
          </a:p>
          <a:p>
            <a:pPr lvl="3"/>
            <a:r>
              <a:rPr lang="el-GR" dirty="0"/>
              <a:t>Γνωρίσματα μεταβλητής που αρχικοποιείται</a:t>
            </a:r>
          </a:p>
          <a:p>
            <a:pPr lvl="4"/>
            <a:r>
              <a:rPr lang="en-US" dirty="0"/>
              <a:t>NULL </a:t>
            </a:r>
            <a:r>
              <a:rPr lang="el-GR" dirty="0"/>
              <a:t>για προκαθορισμένες τιμές γνωρισμάτων</a:t>
            </a:r>
            <a:endParaRPr lang="en-US" dirty="0"/>
          </a:p>
          <a:p>
            <a:pPr lvl="2"/>
            <a:r>
              <a:rPr lang="en-US" sz="2100" dirty="0"/>
              <a:t>unsigned </a:t>
            </a:r>
            <a:r>
              <a:rPr lang="en-US" sz="2100" dirty="0" err="1"/>
              <a:t>int</a:t>
            </a:r>
            <a:r>
              <a:rPr lang="en-US" sz="2100"/>
              <a:t> count</a:t>
            </a:r>
            <a:endParaRPr lang="en-US" sz="2100" dirty="0"/>
          </a:p>
          <a:p>
            <a:pPr lvl="3"/>
            <a:r>
              <a:rPr lang="el-GR" dirty="0"/>
              <a:t>Πλήθος νημάτων που πρέπει να φτάσουν στο φράγμα πριν συνεχίσουν όλα την εκτέλεση τους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Αναμονή σε φράγμα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pthread_barrier_wait</a:t>
            </a:r>
            <a:r>
              <a:rPr lang="en-US" sz="2700" dirty="0"/>
              <a:t>(</a:t>
            </a:r>
            <a:r>
              <a:rPr lang="en-US" sz="2700" dirty="0" err="1"/>
              <a:t>pthread_barrier_t</a:t>
            </a:r>
            <a:r>
              <a:rPr lang="en-US" sz="2700" dirty="0"/>
              <a:t> *barrier);</a:t>
            </a:r>
            <a:endParaRPr lang="el-GR" sz="2700" dirty="0"/>
          </a:p>
          <a:p>
            <a:pPr lvl="1"/>
            <a:r>
              <a:rPr lang="el-GR" dirty="0"/>
              <a:t>Αναμονή νήματος σε μεταβλητή φράγματος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3000" dirty="0"/>
              <a:t>Καταστροφή μεταβλητής φράγματος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pthread_barrier_destroy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pthread_barrier_t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*barrier);</a:t>
            </a:r>
            <a:endParaRPr lang="el-GR" sz="20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l-GR" dirty="0"/>
              <a:t>Δεν καταστρέφει πραγματικά την μεταβλητή φράγματος</a:t>
            </a:r>
          </a:p>
          <a:p>
            <a:pPr lvl="1"/>
            <a:r>
              <a:rPr lang="el-GR" dirty="0"/>
              <a:t>Θέτει μη αποδεκτή τιμή</a:t>
            </a:r>
            <a:br>
              <a:rPr lang="el-GR" dirty="0"/>
            </a:br>
            <a:r>
              <a:rPr lang="el-GR" dirty="0"/>
              <a:t>(φαίνεται ως μη αρχικοποιημένη)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= (A+B)*(A+B)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6165304"/>
            <a:ext cx="8531352" cy="692696"/>
          </a:xfrm>
        </p:spPr>
        <p:txBody>
          <a:bodyPr>
            <a:normAutofit fontScale="77500" lnSpcReduction="20000"/>
          </a:bodyPr>
          <a:lstStyle/>
          <a:p>
            <a:r>
              <a:rPr lang="el-GR" dirty="0"/>
              <a:t>Τα νήματα μπορεί να μην ολοκληρώσουν ταυτόχρονα την πρόσθεση</a:t>
            </a:r>
          </a:p>
          <a:p>
            <a:pPr lvl="1"/>
            <a:r>
              <a:rPr lang="el-GR" dirty="0"/>
              <a:t>Π.χ. στο σχήμα το νήμα 3 τελείωσε πρώτο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2348880"/>
            <a:ext cx="2592000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996952"/>
            <a:ext cx="2592000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3645024"/>
            <a:ext cx="2592000" cy="64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28" y="4293096"/>
            <a:ext cx="2592000" cy="6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528" y="2852936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3528" y="3501008"/>
            <a:ext cx="2592000" cy="2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3528" y="4149080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48152" y="2348880"/>
            <a:ext cx="2592000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48152" y="2996952"/>
            <a:ext cx="2592000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48152" y="3645024"/>
            <a:ext cx="2592000" cy="64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152" y="4293096"/>
            <a:ext cx="2592000" cy="6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48152" y="2852936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8152" y="3501008"/>
            <a:ext cx="2592000" cy="2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48152" y="4149080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72488" y="2348880"/>
            <a:ext cx="2592000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488" y="2996952"/>
            <a:ext cx="2592000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72488" y="3645024"/>
            <a:ext cx="2592000" cy="64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72488" y="4293096"/>
            <a:ext cx="2592000" cy="6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72488" y="2852936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72488" y="3501008"/>
            <a:ext cx="2592000" cy="2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72488" y="4149080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5816" y="3501056"/>
            <a:ext cx="432048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40152" y="3501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15816" y="5301208"/>
            <a:ext cx="345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Γραμμές για τις οποίες δεν έχει ολοκληρωθεί ακόμα η πρόσθεση 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2699792" y="2924944"/>
            <a:ext cx="648072" cy="23762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2555776" y="3573016"/>
            <a:ext cx="792088" cy="17281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411760" y="4149080"/>
            <a:ext cx="93610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40152" y="2924944"/>
            <a:ext cx="648072" cy="23762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573016"/>
            <a:ext cx="792088" cy="17281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940152" y="4149080"/>
            <a:ext cx="936104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3528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l-GR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348152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  <a:endParaRPr lang="el-GR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72200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</a:t>
            </a:r>
            <a:endParaRPr lang="el-GR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= (A+B)*(A+B)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805264"/>
            <a:ext cx="8531352" cy="1052736"/>
          </a:xfrm>
        </p:spPr>
        <p:txBody>
          <a:bodyPr>
            <a:normAutofit fontScale="70000" lnSpcReduction="20000"/>
          </a:bodyPr>
          <a:lstStyle/>
          <a:p>
            <a:r>
              <a:rPr lang="el-GR" dirty="0"/>
              <a:t>Το νήμα 3 ξεκινάει πρώτο τον πολλαπλασιασμό</a:t>
            </a:r>
          </a:p>
          <a:p>
            <a:pPr lvl="1"/>
            <a:r>
              <a:rPr lang="el-GR" dirty="0"/>
              <a:t>Χρησιμοποιεί στοιχεία που δεν έχουν υπολογιστεί από τα υπόλοιπα νήματα</a:t>
            </a:r>
          </a:p>
          <a:p>
            <a:pPr lvl="1"/>
            <a:r>
              <a:rPr lang="el-GR" dirty="0"/>
              <a:t>Απαιτείται φράγμα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2348880"/>
            <a:ext cx="2592000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2996952"/>
            <a:ext cx="2592000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3645024"/>
            <a:ext cx="2592000" cy="64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28" y="4293096"/>
            <a:ext cx="2592000" cy="6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3528" y="2852936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3528" y="3501008"/>
            <a:ext cx="2592000" cy="2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3528" y="4149080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48152" y="2348880"/>
            <a:ext cx="2592000" cy="64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48152" y="2996952"/>
            <a:ext cx="2592000" cy="64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48152" y="3645024"/>
            <a:ext cx="2592000" cy="64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8152" y="4293096"/>
            <a:ext cx="2592000" cy="64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n w="12700">
                  <a:noFill/>
                </a:ln>
                <a:solidFill>
                  <a:schemeClr val="bg1"/>
                </a:solidFill>
              </a:rPr>
              <a:t>Νήμα 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48152" y="2852936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8152" y="3501008"/>
            <a:ext cx="2592000" cy="2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48152" y="4149080"/>
            <a:ext cx="2592000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72488" y="2348880"/>
            <a:ext cx="2592000" cy="25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5816" y="3501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40152" y="3501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=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3528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</a:t>
            </a:r>
            <a:endParaRPr lang="el-GR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348152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</a:t>
            </a:r>
            <a:endParaRPr lang="el-GR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72200" y="1887215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l-GR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323528" y="4293096"/>
            <a:ext cx="2592000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2087868" y="3608876"/>
            <a:ext cx="2592000" cy="720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b="1" dirty="0">
              <a:ln w="12700"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(A+B)*(A+B)</a:t>
            </a:r>
            <a:r>
              <a:rPr lang="el-GR" dirty="0"/>
              <a:t> </a:t>
            </a:r>
            <a:r>
              <a:rPr lang="en-US" dirty="0"/>
              <a:t>(1/5)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*A, *B,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C, *T;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pthread_barrier_t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bar;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j;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the problem size.\n”);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N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[2]);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Μείωση επιβάρυνσης αμοιβαίου αποκλεισμού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Στην παραπάνω λύση το πλήθος των κλειδωμάτων/ξεκλειδωμάτων εξαρτάται από το μέγεθος του προβλήματος</a:t>
            </a:r>
          </a:p>
          <a:p>
            <a:endParaRPr lang="el-GR" dirty="0"/>
          </a:p>
          <a:p>
            <a:r>
              <a:rPr lang="el-GR" dirty="0"/>
              <a:t>Μπορεί να μειωθεί η επιβάρυνση;</a:t>
            </a:r>
          </a:p>
          <a:p>
            <a:pPr lvl="1"/>
            <a:r>
              <a:rPr lang="en-US" sz="2500" dirty="0"/>
              <a:t>Reduction</a:t>
            </a:r>
          </a:p>
          <a:p>
            <a:pPr lvl="1"/>
            <a:r>
              <a:rPr lang="el-GR" sz="2500" dirty="0"/>
              <a:t>Πλήθος κλειδωμάτων/ξεκλειδωμάτων == πλήθος νημάτων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(A+B)*(A+B)</a:t>
            </a:r>
            <a:r>
              <a:rPr lang="el-GR" dirty="0"/>
              <a:t> </a:t>
            </a:r>
            <a:r>
              <a:rPr lang="en-US" dirty="0"/>
              <a:t>(2/5)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A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B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T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((A == NULL) || (B == NULL) || (C == NULL) || (T == NULL))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pthread_barrier_init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(&amp;bar, NULL,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for (j = 0; j &lt; N; j++)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A[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= 1;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B[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= 2;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(A+B)*(A+B)</a:t>
            </a:r>
            <a:r>
              <a:rPr lang="el-GR" dirty="0"/>
              <a:t> </a:t>
            </a:r>
            <a:r>
              <a:rPr lang="en-US" dirty="0"/>
              <a:t>(3/5)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 = [\n”);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for (j = 0; j &lt; N; j++)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(“%d ”, 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(“]\n”);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 /* main() ends here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(A+B)*(A+B)</a:t>
            </a:r>
            <a:r>
              <a:rPr lang="el-GR" dirty="0"/>
              <a:t> </a:t>
            </a:r>
            <a:r>
              <a:rPr lang="en-US" dirty="0"/>
              <a:t>(4/5)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*calculate(void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j, k, start, end,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id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 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id;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(id !=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– 1)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start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 else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 Add matrices A and B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for (j = 0; j &lt; N; j++)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T[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= A[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+ B[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pthread_barrier_wait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(&amp;bar);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(A+B)*(A+B)</a:t>
            </a:r>
            <a:r>
              <a:rPr lang="el-GR" dirty="0"/>
              <a:t> </a:t>
            </a:r>
            <a:r>
              <a:rPr lang="en-US" dirty="0"/>
              <a:t>(5/5)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 Multiply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Τ * Τ = (Α + Β) * (Α + Β)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for (j = 0; j &lt; N; j++)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= 0;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for (k = 0; k &lt; N; k++)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	C[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j] += (T[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N + k] + T[k * N + j]);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	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(Μεταγλώττιση/Εκτέλεση)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Calibri" pitchFamily="34" charset="0"/>
              <a:buChar char="$"/>
            </a:pPr>
            <a:r>
              <a:rPr lang="en-US" dirty="0" err="1"/>
              <a:t>gcc</a:t>
            </a:r>
            <a:r>
              <a:rPr lang="en-US" dirty="0"/>
              <a:t> –O3 –Wall –</a:t>
            </a:r>
            <a:r>
              <a:rPr lang="en-US" dirty="0" err="1"/>
              <a:t>pthread</a:t>
            </a:r>
            <a:r>
              <a:rPr lang="en-US" dirty="0"/>
              <a:t> –o </a:t>
            </a:r>
            <a:r>
              <a:rPr lang="en-US" dirty="0" err="1"/>
              <a:t>my_prog</a:t>
            </a:r>
            <a:r>
              <a:rPr lang="en-US" dirty="0"/>
              <a:t> </a:t>
            </a:r>
            <a:r>
              <a:rPr lang="en-US" dirty="0" err="1"/>
              <a:t>my_prog.c</a:t>
            </a:r>
            <a:endParaRPr lang="en-US" dirty="0"/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./</a:t>
            </a:r>
            <a:r>
              <a:rPr lang="en-US" dirty="0" err="1"/>
              <a:t>my_prog</a:t>
            </a:r>
            <a:r>
              <a:rPr lang="en-US" dirty="0"/>
              <a:t>  4  12</a:t>
            </a:r>
          </a:p>
          <a:p>
            <a:pPr>
              <a:buSzPct val="100000"/>
              <a:buFont typeface="Calibri" pitchFamily="34" charset="0"/>
              <a:buChar char="$"/>
            </a:pPr>
            <a:r>
              <a:rPr lang="en-US" dirty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Βελτιστοποιημένη έκδοση συνάρτησης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dot_product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start, end,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id = *((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local_res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 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id;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(id !=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– 1)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start +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numOfElements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 else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end =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start;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end;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local_res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+= (A[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* B[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res +=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local_res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Σε όλα τα παραδείγματα ο φόρτος εργασίας ήταν εύκολο να ισοκατανεμηθεί μεταξύ νημάτων</a:t>
            </a:r>
          </a:p>
          <a:p>
            <a:endParaRPr lang="el-GR" dirty="0"/>
          </a:p>
          <a:p>
            <a:r>
              <a:rPr lang="el-GR" dirty="0"/>
              <a:t>Υπάρχουν προβλήματα όπου αυτό δεν είναι τόσο εύκολο</a:t>
            </a:r>
          </a:p>
          <a:p>
            <a:pPr lvl="1"/>
            <a:r>
              <a:rPr lang="el-GR" dirty="0"/>
              <a:t>Ειδικά μητρώα (άνω ή κάτω τριγωνικά, αραιά, ...)</a:t>
            </a:r>
          </a:p>
          <a:p>
            <a:pPr lvl="1"/>
            <a:r>
              <a:rPr lang="el-GR" dirty="0"/>
              <a:t>Γράφοι</a:t>
            </a:r>
          </a:p>
          <a:p>
            <a:pPr lvl="1"/>
            <a:r>
              <a:rPr lang="el-GR" dirty="0"/>
              <a:t>Δέντρα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627784" y="1850157"/>
            <a:ext cx="3681933" cy="2251298"/>
            <a:chOff x="1115616" y="2411363"/>
            <a:chExt cx="3681933" cy="2251298"/>
          </a:xfrm>
        </p:grpSpPr>
        <p:sp>
          <p:nvSpPr>
            <p:cNvPr id="22" name="Right Triangle 21"/>
            <p:cNvSpPr/>
            <p:nvPr/>
          </p:nvSpPr>
          <p:spPr>
            <a:xfrm>
              <a:off x="3891603" y="4087629"/>
              <a:ext cx="792000" cy="543600"/>
            </a:xfrm>
            <a:prstGeom prst="rtTriangl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5" name="Right Triangle 24"/>
            <p:cNvSpPr>
              <a:spLocks noChangeAspect="1"/>
            </p:cNvSpPr>
            <p:nvPr/>
          </p:nvSpPr>
          <p:spPr>
            <a:xfrm>
              <a:off x="4287016" y="4353420"/>
              <a:ext cx="432000" cy="29650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15616" y="2457176"/>
              <a:ext cx="396000" cy="543600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1509311" y="2457176"/>
              <a:ext cx="792000" cy="543600"/>
            </a:xfrm>
            <a:prstGeom prst="rtTriangle">
              <a:avLst/>
            </a:prstGeom>
            <a:solidFill>
              <a:schemeClr val="accent4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2303464" y="3002394"/>
              <a:ext cx="792000" cy="543600"/>
            </a:xfrm>
            <a:prstGeom prst="rtTriangl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3093326" y="3544029"/>
              <a:ext cx="792000" cy="543600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5616" y="3002248"/>
              <a:ext cx="1188000" cy="5436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5616" y="3544193"/>
              <a:ext cx="1980000" cy="543600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18664" y="4087873"/>
              <a:ext cx="2772000" cy="543600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flipH="1">
              <a:off x="4202435" y="2411363"/>
              <a:ext cx="144016" cy="2247106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653533" y="2415555"/>
              <a:ext cx="144016" cy="2247106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8160" y="3406125"/>
              <a:ext cx="4278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l-GR" dirty="0"/>
                <a:t>×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Κάτω τριγωνικό μητρώο </a:t>
            </a:r>
            <a:r>
              <a:rPr lang="en-US" dirty="0"/>
              <a:t>x </a:t>
            </a:r>
            <a:r>
              <a:rPr lang="el-GR" dirty="0"/>
              <a:t>διάνυσμα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93096"/>
            <a:ext cx="8531352" cy="2564904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Για μητρώο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p </a:t>
            </a:r>
            <a:r>
              <a:rPr lang="el-GR" dirty="0"/>
              <a:t>νήματα</a:t>
            </a:r>
          </a:p>
          <a:p>
            <a:pPr lvl="1"/>
            <a:r>
              <a:rPr lang="en-US" dirty="0" err="1"/>
              <a:t>numOfElements</a:t>
            </a:r>
            <a:r>
              <a:rPr lang="en-US" dirty="0"/>
              <a:t> = id · (N/p)</a:t>
            </a:r>
            <a:r>
              <a:rPr lang="en-US" baseline="30000" dirty="0"/>
              <a:t>2</a:t>
            </a:r>
            <a:r>
              <a:rPr lang="en-US" dirty="0"/>
              <a:t> + (N</a:t>
            </a:r>
            <a:r>
              <a:rPr lang="en-US" baseline="30000" dirty="0"/>
              <a:t>2</a:t>
            </a:r>
            <a:r>
              <a:rPr lang="en-US" dirty="0"/>
              <a:t> + N · p) / (2 · p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N = 1000, p = 4</a:t>
            </a:r>
          </a:p>
          <a:p>
            <a:pPr lvl="1"/>
            <a:r>
              <a:rPr lang="el-GR" dirty="0"/>
              <a:t>Τελευταίο νήμα παίρνει 187500 στοιχεία παραπάνω από το πρώτο</a:t>
            </a:r>
          </a:p>
          <a:p>
            <a:r>
              <a:rPr lang="el-GR" dirty="0"/>
              <a:t>Υπάρχει μεγάλη ανισοκατανομή του φόρτου εργασίας μεταξύ νημάτων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37709" y="1856239"/>
          <a:ext cx="396044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b</a:t>
                      </a:r>
                      <a:r>
                        <a:rPr lang="en-US" sz="1800" baseline="-25000" dirty="0"/>
                        <a:t>0</a:t>
                      </a:r>
                      <a:endParaRPr lang="el-GR" sz="1800" baseline="-25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1</a:t>
                      </a:r>
                      <a:endParaRPr lang="el-GR" sz="1800" baseline="-25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5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6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r>
                        <a:rPr lang="en-US" sz="1800" baseline="-25000" dirty="0"/>
                        <a:t>7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784" y="1846714"/>
          <a:ext cx="3118383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11</a:t>
                      </a:r>
                      <a:endParaRPr lang="el-GR" sz="18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21</a:t>
                      </a:r>
                      <a:endParaRPr lang="el-GR" sz="18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22</a:t>
                      </a:r>
                      <a:endParaRPr lang="el-GR" sz="1800" baseline="-25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31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32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33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41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42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43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44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51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52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53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54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55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65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66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75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76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77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l-GR" sz="1800" baseline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81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82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83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84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85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86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87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r>
                        <a:rPr lang="en-US" sz="1800" baseline="-25000" dirty="0"/>
                        <a:t>88</a:t>
                      </a:r>
                      <a:endParaRPr lang="el-G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eft Bracket 9"/>
          <p:cNvSpPr/>
          <p:nvPr/>
        </p:nvSpPr>
        <p:spPr>
          <a:xfrm>
            <a:off x="2555776" y="1844824"/>
            <a:ext cx="144016" cy="224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Left Bracket 12"/>
          <p:cNvSpPr/>
          <p:nvPr/>
        </p:nvSpPr>
        <p:spPr>
          <a:xfrm flipH="1">
            <a:off x="6516216" y="1859682"/>
            <a:ext cx="144016" cy="224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l-GR" sz="3100" dirty="0"/>
              <a:t>Πως θα μοιράσουμε πιο δίκαια το φόρτο εργασίας;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Κάθε νήμα αναλαμβάνει να επεξεργαστεί μερικές γραμμές του μητρώου </a:t>
            </a:r>
            <a:r>
              <a:rPr lang="el-GR" dirty="0">
                <a:solidFill>
                  <a:srgbClr val="FF0000"/>
                </a:solidFill>
              </a:rPr>
              <a:t>δυναμικά</a:t>
            </a:r>
          </a:p>
          <a:p>
            <a:pPr lvl="1"/>
            <a:r>
              <a:rPr lang="el-GR" dirty="0"/>
              <a:t>Χρησιμοποιούμε μια μεταβλητή </a:t>
            </a:r>
            <a:r>
              <a:rPr lang="en-US" dirty="0"/>
              <a:t>chunk</a:t>
            </a:r>
          </a:p>
          <a:p>
            <a:pPr lvl="2"/>
            <a:r>
              <a:rPr lang="el-GR" dirty="0"/>
              <a:t>Τυπικά </a:t>
            </a:r>
            <a:r>
              <a:rPr lang="en-US" dirty="0"/>
              <a:t>chunk </a:t>
            </a:r>
            <a:r>
              <a:rPr lang="el-GR" dirty="0"/>
              <a:t>&lt;&lt; </a:t>
            </a:r>
            <a:r>
              <a:rPr lang="en-US" dirty="0"/>
              <a:t>N</a:t>
            </a:r>
          </a:p>
          <a:p>
            <a:pPr lvl="1"/>
            <a:r>
              <a:rPr lang="el-GR" dirty="0"/>
              <a:t>Κάθε νήμα αναλαμβάνει να επεξεργαστεί </a:t>
            </a:r>
            <a:r>
              <a:rPr lang="en-US" dirty="0"/>
              <a:t>chunk </a:t>
            </a:r>
            <a:r>
              <a:rPr lang="el-GR" dirty="0"/>
              <a:t>γραμμές του μητρώου</a:t>
            </a:r>
          </a:p>
          <a:p>
            <a:pPr lvl="1"/>
            <a:r>
              <a:rPr lang="el-GR" dirty="0"/>
              <a:t>Επαναλαμβάνουν την διαδικασία έως ότου δεν υπάρχουν άλλες γραμμές προς επεξεργασία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Κάτω τριγωνικό μητρώο </a:t>
            </a:r>
            <a:r>
              <a:rPr lang="en-US" dirty="0"/>
              <a:t>x </a:t>
            </a:r>
            <a:r>
              <a:rPr lang="el-GR" dirty="0"/>
              <a:t>διάνυσμα </a:t>
            </a:r>
            <a:r>
              <a:rPr lang="en-US" dirty="0"/>
              <a:t>(1/</a:t>
            </a:r>
            <a:r>
              <a:rPr lang="el-GR" dirty="0"/>
              <a:t>4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*A, *B,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N,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chunk,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pthread_mutex_t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  <a:endParaRPr lang="el-GR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l-GR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4)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(“Provide the number of threads to create</a:t>
            </a:r>
            <a:r>
              <a:rPr lang="el-G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the problem size.\n”);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[1]); /* Use of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strtol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is more robust.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N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[2]);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chunk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[3]);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Κάτω τριγωνικό μητρώο </a:t>
            </a:r>
            <a:r>
              <a:rPr lang="en-US" dirty="0"/>
              <a:t>x </a:t>
            </a:r>
            <a:r>
              <a:rPr lang="el-GR" dirty="0"/>
              <a:t>διάνυσμα </a:t>
            </a:r>
            <a:r>
              <a:rPr lang="en-US" dirty="0"/>
              <a:t>(2/</a:t>
            </a:r>
            <a:r>
              <a:rPr lang="el-GR" dirty="0"/>
              <a:t>4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A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B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 =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 *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if ((A == NULL) || (B == NULL) || (C == NULL))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(“Could not allocate memory.\n”);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exit(0);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ltv_product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(void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for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numOfThreads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], NULL);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return(0);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 /* main() ends here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Κάτω τριγωνικό μητρώο </a:t>
            </a:r>
            <a:r>
              <a:rPr lang="en-US" dirty="0"/>
              <a:t>x </a:t>
            </a:r>
            <a:r>
              <a:rPr lang="el-GR" dirty="0"/>
              <a:t>διάνυσμα </a:t>
            </a:r>
            <a:r>
              <a:rPr lang="en-US" dirty="0"/>
              <a:t>(3/</a:t>
            </a:r>
            <a:r>
              <a:rPr lang="el-GR" dirty="0"/>
              <a:t>4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ltv_product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(void *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j, start, end, id = *((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 Get first chunk to process.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start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+= chunk;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 While the thread has a chunk to process.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while (start &lt; N)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 Calculate last row in chunk to process.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*/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end = start + chunk;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if (end &gt;= N)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end = 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ΠαρΑλληλη ΕΠΕΞΕΡΓΑΣΙΑ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Νήματα για την έκφραση παραλληλισμού&amp;quot;&quot;/&gt;&lt;property id=&quot;20307&quot; value=&quot;372&quot;/&gt;&lt;/object&gt;&lt;object type=&quot;3&quot; unique_id=&quot;10006&quot;&gt;&lt;property id=&quot;20148&quot; value=&quot;5&quot;/&gt;&lt;property id=&quot;20300&quot; value=&quot;Slide 3 - &amp;quot;Η ιδέα&amp;quot;&quot;/&gt;&lt;property id=&quot;20307&quot; value=&quot;374&quot;/&gt;&lt;/object&gt;&lt;object type=&quot;3&quot; unique_id=&quot;10007&quot;&gt;&lt;property id=&quot;20148&quot; value=&quot;5&quot;/&gt;&lt;property id=&quot;20300&quot; value=&quot;Slide 4 - &amp;quot;Προγραμματιστικά μοντέλα βασισμένα σε οδηγίες (Directive based)&amp;quot;&quot;/&gt;&lt;property id=&quot;20307&quot; value=&quot;375&quot;/&gt;&lt;/object&gt;&lt;object type=&quot;3&quot; unique_id=&quot;10008&quot;&gt;&lt;property id=&quot;20148&quot; value=&quot;5&quot;/&gt;&lt;property id=&quot;20300&quot; value=&quot;Slide 5 - &amp;quot;OpenMP&amp;quot;&quot;/&gt;&lt;property id=&quot;20307&quot; value=&quot;376&quot;/&gt;&lt;/object&gt;&lt;object type=&quot;3&quot; unique_id=&quot;10009&quot;&gt;&lt;property id=&quot;20148&quot; value=&quot;5&quot;/&gt;&lt;property id=&quot;20300&quot; value=&quot;Slide 6 - &amp;quot;Τι είναι τελικά το OpenMP;&amp;quot;&quot;/&gt;&lt;property id=&quot;20307&quot; value=&quot;377&quot;/&gt;&lt;/object&gt;&lt;object type=&quot;3&quot; unique_id=&quot;10010&quot;&gt;&lt;property id=&quot;20148&quot; value=&quot;5&quot;/&gt;&lt;property id=&quot;20300&quot; value=&quot;Slide 7 - &amp;quot;OpenMP&amp;quot;&quot;/&gt;&lt;property id=&quot;20307&quot; value=&quot;373&quot;/&gt;&lt;/object&gt;&lt;object type=&quot;3&quot; unique_id=&quot;10011&quot;&gt;&lt;property id=&quot;20148&quot; value=&quot;5&quot;/&gt;&lt;property id=&quot;20300&quot; value=&quot;Slide 8 - &amp;quot;Ποιοί υποστηρίζουν το OpenMP;&amp;quot;&quot;/&gt;&lt;property id=&quot;20307&quot; value=&quot;378&quot;/&gt;&lt;/object&gt;&lt;object type=&quot;3&quot; unique_id=&quot;10012&quot;&gt;&lt;property id=&quot;20148&quot; value=&quot;5&quot;/&gt;&lt;property id=&quot;20300&quot; value=&quot;Slide 9 - &amp;quot;Περισσότερες πληροφορίες για το OpenMP&amp;quot;&quot;/&gt;&lt;property id=&quot;20307&quot; value=&quot;407&quot;/&gt;&lt;/object&gt;&lt;object type=&quot;3&quot; unique_id=&quot;10013&quot;&gt;&lt;property id=&quot;20148&quot; value=&quot;5&quot;/&gt;&lt;property id=&quot;20300&quot; value=&quot;Slide 10 - &amp;quot;Το μοντέλο εκτέλεσης του OpenMP (1/4)&amp;quot;&quot;/&gt;&lt;property id=&quot;20307&quot; value=&quot;379&quot;/&gt;&lt;/object&gt;&lt;object type=&quot;3&quot; unique_id=&quot;10014&quot;&gt;&lt;property id=&quot;20148&quot; value=&quot;5&quot;/&gt;&lt;property id=&quot;20300&quot; value=&quot;Slide 11 - &amp;quot;Το μοντέλο εκτέλεσης του OpenMP (2/4)&amp;quot;&quot;/&gt;&lt;property id=&quot;20307&quot; value=&quot;383&quot;/&gt;&lt;/object&gt;&lt;object type=&quot;3&quot; unique_id=&quot;10015&quot;&gt;&lt;property id=&quot;20148&quot; value=&quot;5&quot;/&gt;&lt;property id=&quot;20300&quot; value=&quot;Slide 12 - &amp;quot;Το μοντέλο εκτέλεσης του OpenMP (3/4)&amp;quot;&quot;/&gt;&lt;property id=&quot;20307&quot; value=&quot;380&quot;/&gt;&lt;/object&gt;&lt;object type=&quot;3&quot; unique_id=&quot;10016&quot;&gt;&lt;property id=&quot;20148&quot; value=&quot;5&quot;/&gt;&lt;property id=&quot;20300&quot; value=&quot;Slide 13 - &amp;quot;Το μοντέλο εκτέλεσης του OpenMP (4/4)&amp;quot;&quot;/&gt;&lt;property id=&quot;20307&quot; value=&quot;381&quot;/&gt;&lt;/object&gt;&lt;object type=&quot;3&quot; unique_id=&quot;10017&quot;&gt;&lt;property id=&quot;20148&quot; value=&quot;5&quot;/&gt;&lt;property id=&quot;20300&quot; value=&quot;Slide 14 - &amp;quot;Εμφωλιασμένος παραλληλισμός&amp;quot;&quot;/&gt;&lt;property id=&quot;20307&quot; value=&quot;382&quot;/&gt;&lt;/object&gt;&lt;object type=&quot;3&quot; unique_id=&quot;10018&quot;&gt;&lt;property id=&quot;20148&quot; value=&quot;5&quot;/&gt;&lt;property id=&quot;20300&quot; value=&quot;Slide 15 - &amp;quot;Η δομή “task”&amp;quot;&quot;/&gt;&lt;property id=&quot;20307&quot; value=&quot;384&quot;/&gt;&lt;/object&gt;&lt;object type=&quot;3&quot; unique_id=&quot;10019&quot;&gt;&lt;property id=&quot;20148&quot; value=&quot;5&quot;/&gt;&lt;property id=&quot;20300&quot; value=&quot;Slide 16 - &amp;quot;Οδηγίες OpenMP στην C/C++&amp;quot;&quot;/&gt;&lt;property id=&quot;20307&quot; value=&quot;385&quot;/&gt;&lt;/object&gt;&lt;object type=&quot;3&quot; unique_id=&quot;10020&quot;&gt;&lt;property id=&quot;20148&quot; value=&quot;5&quot;/&gt;&lt;property id=&quot;20300&quot; value=&quot;Slide 17 - &amp;quot;Ένα πρώτο παράδειγμα&amp;quot;&quot;/&gt;&lt;property id=&quot;20307&quot; value=&quot;386&quot;/&gt;&lt;/object&gt;&lt;object type=&quot;3&quot; unique_id=&quot;10021&quot;&gt;&lt;property id=&quot;20148&quot; value=&quot;5&quot;/&gt;&lt;property id=&quot;20300&quot; value=&quot;Slide 18 - &amp;quot;Πόσα νήματα;&amp;quot;&quot;/&gt;&lt;property id=&quot;20307&quot; value=&quot;387&quot;/&gt;&lt;/object&gt;&lt;object type=&quot;3&quot; unique_id=&quot;10022&quot;&gt;&lt;property id=&quot;20148&quot; value=&quot;5&quot;/&gt;&lt;property id=&quot;20300&quot; value=&quot;Slide 19 - &amp;quot;Μεταγλώττιση υπό συνθήκες&amp;quot;&quot;/&gt;&lt;property id=&quot;20307&quot; value=&quot;402&quot;/&gt;&lt;/object&gt;&lt;object type=&quot;3&quot; unique_id=&quot;10023&quot;&gt;&lt;property id=&quot;20148&quot; value=&quot;5&quot;/&gt;&lt;property id=&quot;20300&quot; value=&quot;Slide 20 - &amp;quot;Παράδειγμα&amp;quot;&quot;/&gt;&lt;property id=&quot;20307&quot; value=&quot;403&quot;/&gt;&lt;/object&gt;&lt;object type=&quot;3&quot; unique_id=&quot;10024&quot;&gt;&lt;property id=&quot;20148&quot; value=&quot;5&quot;/&gt;&lt;property id=&quot;20300&quot; value=&quot;Slide 21 - &amp;quot;Εσωτερικές Μεταβλητές Ελέγχου&amp;quot;&quot;/&gt;&lt;property id=&quot;20307&quot; value=&quot;405&quot;/&gt;&lt;/object&gt;&lt;object type=&quot;3&quot; unique_id=&quot;10025&quot;&gt;&lt;property id=&quot;20148&quot; value=&quot;5&quot;/&gt;&lt;property id=&quot;20300&quot; value=&quot;Slide 22 - &amp;quot;Εσωτερικές Μεταβλητές Ελέγχου&amp;quot;&quot;/&gt;&lt;property id=&quot;20307&quot; value=&quot;406&quot;/&gt;&lt;/object&gt;&lt;object type=&quot;3&quot; unique_id=&quot;10026&quot;&gt;&lt;property id=&quot;20148&quot; value=&quot;5&quot;/&gt;&lt;property id=&quot;20300&quot; value=&quot;Slide 23 - &amp;quot;Εσωτερικές Μεταβλητές Ελέγχου&amp;quot;&quot;/&gt;&lt;property id=&quot;20307&quot; value=&quot;408&quot;/&gt;&lt;/object&gt;&lt;object type=&quot;3&quot; unique_id=&quot;10027&quot;&gt;&lt;property id=&quot;20148&quot; value=&quot;5&quot;/&gt;&lt;property id=&quot;20300&quot; value=&quot;Slide 24 - &amp;quot;Αλλαγή και ανάκτηση μεταβλητών&amp;quot;&quot;/&gt;&lt;property id=&quot;20307&quot; value=&quot;409&quot;/&gt;&lt;/object&gt;&lt;object type=&quot;3&quot; unique_id=&quot;10028&quot;&gt;&lt;property id=&quot;20148&quot; value=&quot;5&quot;/&gt;&lt;property id=&quot;20300&quot; value=&quot;Slide 25 - &amp;quot;Κανόνες υπερίσχυσης&amp;quot;&quot;/&gt;&lt;property id=&quot;20307&quot; value=&quot;410&quot;/&gt;&lt;/object&gt;&lt;object type=&quot;3&quot; unique_id=&quot;10029&quot;&gt;&lt;property id=&quot;20148&quot; value=&quot;5&quot;/&gt;&lt;property id=&quot;20300&quot; value=&quot;Slide 26 - &amp;quot;Η δομή “parallel”&amp;quot;&quot;/&gt;&lt;property id=&quot;20307&quot; value=&quot;388&quot;/&gt;&lt;/object&gt;&lt;object type=&quot;3&quot; unique_id=&quot;10030&quot;&gt;&lt;property id=&quot;20148&quot; value=&quot;5&quot;/&gt;&lt;property id=&quot;20300&quot; value=&quot;Slide 27 - &amp;quot;Περιγραφή&amp;quot;&quot;/&gt;&lt;property id=&quot;20307&quot; value=&quot;389&quot;/&gt;&lt;/object&gt;&lt;object type=&quot;3&quot; unique_id=&quot;10031&quot;&gt;&lt;property id=&quot;20148&quot; value=&quot;5&quot;/&gt;&lt;property id=&quot;20300&quot; value=&quot;Slide 28 - &amp;quot;Παράδειγμα&amp;quot;&quot;/&gt;&lt;property id=&quot;20307&quot; value=&quot;391&quot;/&gt;&lt;/object&gt;&lt;object type=&quot;3&quot; unique_id=&quot;10032&quot;&gt;&lt;property id=&quot;20148&quot; value=&quot;5&quot;/&gt;&lt;property id=&quot;20300&quot; value=&quot;Slide 29 - &amp;quot;Περιγραφή&amp;quot;&quot;/&gt;&lt;property id=&quot;20307&quot; value=&quot;390&quot;/&gt;&lt;/object&gt;&lt;object type=&quot;3&quot; unique_id=&quot;10033&quot;&gt;&lt;property id=&quot;20148&quot; value=&quot;5&quot;/&gt;&lt;property id=&quot;20300&quot; value=&quot;Slide 30 - &amp;quot;Περιγραφή&amp;quot;&quot;/&gt;&lt;property id=&quot;20307&quot; value=&quot;392&quot;/&gt;&lt;/object&gt;&lt;object type=&quot;3&quot; unique_id=&quot;10034&quot;&gt;&lt;property id=&quot;20148&quot; value=&quot;5&quot;/&gt;&lt;property id=&quot;20300&quot; value=&quot;Slide 31 - &amp;quot;Περιγραφή&amp;quot;&quot;/&gt;&lt;property id=&quot;20307&quot; value=&quot;393&quot;/&gt;&lt;/object&gt;&lt;object type=&quot;3&quot; unique_id=&quot;10035&quot;&gt;&lt;property id=&quot;20148&quot; value=&quot;5&quot;/&gt;&lt;property id=&quot;20300&quot; value=&quot;Slide 32 - &amp;quot;Περιγραφή&amp;quot;&quot;/&gt;&lt;property id=&quot;20307&quot; value=&quot;394&quot;/&gt;&lt;/object&gt;&lt;object type=&quot;3&quot; unique_id=&quot;10036&quot;&gt;&lt;property id=&quot;20148&quot; value=&quot;5&quot;/&gt;&lt;property id=&quot;20300&quot; value=&quot;Slide 33 - &amp;quot;Τελεστές για το “reduction” clause&amp;quot;&quot;/&gt;&lt;property id=&quot;20307&quot; value=&quot;395&quot;/&gt;&lt;/object&gt;&lt;object type=&quot;3&quot; unique_id=&quot;10037&quot;&gt;&lt;property id=&quot;20148&quot; value=&quot;5&quot;/&gt;&lt;property id=&quot;20300&quot; value=&quot;Slide 34 - &amp;quot;Δομές διαμοίρασης εργασίας&amp;quot;&quot;/&gt;&lt;property id=&quot;20307&quot; value=&quot;396&quot;/&gt;&lt;/object&gt;&lt;object type=&quot;3&quot; unique_id=&quot;10038&quot;&gt;&lt;property id=&quot;20148&quot; value=&quot;5&quot;/&gt;&lt;property id=&quot;20300&quot; value=&quot;Slide 35 - &amp;quot;Η δομή διαμοιρασμού εργασίας για loop&amp;quot;&quot;/&gt;&lt;property id=&quot;20307&quot; value=&quot;397&quot;/&gt;&lt;/object&gt;&lt;object type=&quot;3&quot; unique_id=&quot;10039&quot;&gt;&lt;property id=&quot;20148&quot; value=&quot;5&quot;/&gt;&lt;property id=&quot;20300&quot; value=&quot;Slide 36 - &amp;quot;Περιγραφή&amp;quot;&quot;/&gt;&lt;property id=&quot;20307&quot; value=&quot;404&quot;/&gt;&lt;/object&gt;&lt;object type=&quot;3&quot; unique_id=&quot;10040&quot;&gt;&lt;property id=&quot;20148&quot; value=&quot;5&quot;/&gt;&lt;property id=&quot;20300&quot; value=&quot;Slide 37 - &amp;quot;Περιγραφή&amp;quot;&quot;/&gt;&lt;property id=&quot;20307&quot; value=&quot;398&quot;/&gt;&lt;/object&gt;&lt;object type=&quot;3&quot; unique_id=&quot;10041&quot;&gt;&lt;property id=&quot;20148&quot; value=&quot;5&quot;/&gt;&lt;property id=&quot;20300&quot; value=&quot;Slide 38 - &amp;quot;Περιγραφή&amp;quot;&quot;/&gt;&lt;property id=&quot;20307&quot; value=&quot;399&quot;/&gt;&lt;/object&gt;&lt;object type=&quot;3&quot; unique_id=&quot;10042&quot;&gt;&lt;property id=&quot;20148&quot; value=&quot;5&quot;/&gt;&lt;property id=&quot;20300&quot; value=&quot;Slide 39 - &amp;quot;Περιγραφή&amp;quot;&quot;/&gt;&lt;property id=&quot;20307&quot; value=&quot;400&quot;/&gt;&lt;/object&gt;&lt;object type=&quot;3&quot; unique_id=&quot;10043&quot;&gt;&lt;property id=&quot;20148&quot; value=&quot;5&quot;/&gt;&lt;property id=&quot;20300&quot; value=&quot;Slide 40 - &amp;quot;Παράδειγμα “collapse”, “nowait” και “schedule” clause&amp;quot;&quot;/&gt;&lt;property id=&quot;20307&quot; value=&quot;401&quot;/&gt;&lt;/object&gt;&lt;object type=&quot;3&quot; unique_id=&quot;10044&quot;&gt;&lt;property id=&quot;20148&quot; value=&quot;5&quot;/&gt;&lt;property id=&quot;20300&quot; value=&quot;Slide 41 - &amp;quot;Η δομή “sections”&amp;quot;&quot;/&gt;&lt;property id=&quot;20307&quot; value=&quot;411&quot;/&gt;&lt;/object&gt;&lt;object type=&quot;3&quot; unique_id=&quot;10045&quot;&gt;&lt;property id=&quot;20148&quot; value=&quot;5&quot;/&gt;&lt;property id=&quot;20300&quot; value=&quot;Slide 42 - &amp;quot;Η δομή “sections”&amp;quot;&quot;/&gt;&lt;property id=&quot;20307&quot; value=&quot;412&quot;/&gt;&lt;/object&gt;&lt;object type=&quot;3&quot; unique_id=&quot;10046&quot;&gt;&lt;property id=&quot;20148&quot; value=&quot;5&quot;/&gt;&lt;property id=&quot;20300&quot; value=&quot;Slide 43 - &amp;quot;Παράδειγμα&amp;quot;&quot;/&gt;&lt;property id=&quot;20307&quot; value=&quot;413&quot;/&gt;&lt;/object&gt;&lt;object type=&quot;3&quot; unique_id=&quot;10047&quot;&gt;&lt;property id=&quot;20148&quot; value=&quot;5&quot;/&gt;&lt;property id=&quot;20300&quot; value=&quot;Slide 44 - &amp;quot;Η δομή “single”&amp;quot;&quot;/&gt;&lt;property id=&quot;20307&quot; value=&quot;414&quot;/&gt;&lt;/object&gt;&lt;object type=&quot;3&quot; unique_id=&quot;10048&quot;&gt;&lt;property id=&quot;20148&quot; value=&quot;5&quot;/&gt;&lt;property id=&quot;20300&quot; value=&quot;Slide 45 - &amp;quot;Περιγραφή&amp;quot;&quot;/&gt;&lt;property id=&quot;20307&quot; value=&quot;416&quot;/&gt;&lt;/object&gt;&lt;object type=&quot;3&quot; unique_id=&quot;10049&quot;&gt;&lt;property id=&quot;20148&quot; value=&quot;5&quot;/&gt;&lt;property id=&quot;20300&quot; value=&quot;Slide 46 - &amp;quot;Παράδειγμα&amp;quot;&quot;/&gt;&lt;property id=&quot;20307&quot; value=&quot;41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6887</TotalTime>
  <Words>757</Words>
  <Application>Microsoft Office PowerPoint</Application>
  <PresentationFormat>On-screen Show (4:3)</PresentationFormat>
  <Paragraphs>365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Tw Cen MT</vt:lpstr>
      <vt:lpstr>Wingdings</vt:lpstr>
      <vt:lpstr>Wingdings 2</vt:lpstr>
      <vt:lpstr>Median</vt:lpstr>
      <vt:lpstr>ΣχεδΙαση και ΑνΑλυση ΑλγορΙθμων</vt:lpstr>
      <vt:lpstr>Μείωση επιβάρυνσης αμοιβαίου αποκλεισμού</vt:lpstr>
      <vt:lpstr>Βελτιστοποιημένη έκδοση συνάρτησης</vt:lpstr>
      <vt:lpstr>Dynamic scheduling</vt:lpstr>
      <vt:lpstr>Κάτω τριγωνικό μητρώο x διάνυσμα </vt:lpstr>
      <vt:lpstr>Πως θα μοιράσουμε πιο δίκαια το φόρτο εργασίας;</vt:lpstr>
      <vt:lpstr>Κάτω τριγωνικό μητρώο x διάνυσμα (1/4)</vt:lpstr>
      <vt:lpstr>Κάτω τριγωνικό μητρώο x διάνυσμα (2/4)</vt:lpstr>
      <vt:lpstr>Κάτω τριγωνικό μητρώο x διάνυσμα (3/4)</vt:lpstr>
      <vt:lpstr>Κάτω τριγωνικό μητρώο x διάνυσμα (4/4)</vt:lpstr>
      <vt:lpstr>Παράδειγμα (Μεταγλώττιση/Εκτέλεση)</vt:lpstr>
      <vt:lpstr>Φράγμα (Barrier)</vt:lpstr>
      <vt:lpstr>Φράγμα</vt:lpstr>
      <vt:lpstr>Αρχικοποίηση φράγματος</vt:lpstr>
      <vt:lpstr>Αναμονή σε φράγμα</vt:lpstr>
      <vt:lpstr>Καταστροφή μεταβλητής φράγματος</vt:lpstr>
      <vt:lpstr>C = (A+B)*(A+B)</vt:lpstr>
      <vt:lpstr>C = (A+B)*(A+B)</vt:lpstr>
      <vt:lpstr>C = (A+B)*(A+B) (1/5)</vt:lpstr>
      <vt:lpstr>C = (A+B)*(A+B) (2/5)</vt:lpstr>
      <vt:lpstr>C = (A+B)*(A+B) (3/5)</vt:lpstr>
      <vt:lpstr>C = (A+B)*(A+B) (4/5)</vt:lpstr>
      <vt:lpstr>C = (A+B)*(A+B) (5/5)</vt:lpstr>
      <vt:lpstr>Παράδειγμα (Μεταγλώττιση/Εκτέλεση)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Lecture-03</dc:title>
  <dc:creator>Ioannis E. Venetis</dc:creator>
  <cp:lastModifiedBy>Ioannis Venetis</cp:lastModifiedBy>
  <cp:revision>748</cp:revision>
  <dcterms:created xsi:type="dcterms:W3CDTF">2008-12-05T21:02:45Z</dcterms:created>
  <dcterms:modified xsi:type="dcterms:W3CDTF">2019-03-15T13:23:41Z</dcterms:modified>
</cp:coreProperties>
</file>