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57" r:id="rId4"/>
    <p:sldId id="259" r:id="rId5"/>
    <p:sldId id="285" r:id="rId6"/>
    <p:sldId id="286" r:id="rId7"/>
    <p:sldId id="311" r:id="rId8"/>
    <p:sldId id="312" r:id="rId9"/>
    <p:sldId id="313" r:id="rId10"/>
    <p:sldId id="314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1" r:id="rId25"/>
    <p:sldId id="330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FBC7-D37A-4641-A3EF-44A338C41B9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D8460-A8A8-4FF8-9D90-CD368AAE1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BB169-929E-0342-BE53-56F7C4695501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6142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BB169-929E-0342-BE53-56F7C4695501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8160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4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54C1D-966F-4A45-A5E8-A581813D807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6C54BE-AD90-417C-9F29-8935728392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aucet.dimensions.network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therscan.i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trufflesuite/ganach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pmjs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545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3js.readthedocs.io/en/v1.7.3/" TargetMode="External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F2F936-C937-41A3-E072-C80DF0984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b="1" dirty="0"/>
              <a:t>Ανάπτυξη Έξυπνων Συμβολαίων στο </a:t>
            </a:r>
            <a:r>
              <a:rPr lang="en-US" b="1" dirty="0"/>
              <a:t>Remix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A5571B4-BA45-ED56-9303-B8C547D31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7960" y="4847506"/>
            <a:ext cx="6384966" cy="612769"/>
          </a:xfrm>
        </p:spPr>
        <p:txBody>
          <a:bodyPr/>
          <a:lstStyle/>
          <a:p>
            <a:r>
              <a:rPr lang="el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Β.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l-G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λαμας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el-G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bagmalamas@unipi.gr</a:t>
            </a:r>
          </a:p>
        </p:txBody>
      </p:sp>
    </p:spTree>
    <p:extLst>
      <p:ext uri="{BB962C8B-B14F-4D97-AF65-F5344CB8AC3E}">
        <p14:creationId xmlns:p14="http://schemas.microsoft.com/office/powerpoint/2010/main" val="190356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4949"/>
            <a:ext cx="10058400" cy="718457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Είδη μεταβλητών στη </a:t>
            </a:r>
            <a:r>
              <a:rPr lang="en-US" b="1" dirty="0"/>
              <a:t>Solidity</a:t>
            </a:r>
            <a:r>
              <a:rPr lang="el-GR" b="1" dirty="0"/>
              <a:t>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975360" y="2124160"/>
            <a:ext cx="87928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bool:</a:t>
            </a:r>
            <a:r>
              <a:rPr lang="en-US" sz="2400" dirty="0"/>
              <a:t> </a:t>
            </a:r>
            <a:r>
              <a:rPr lang="el-GR" sz="1600" dirty="0"/>
              <a:t>μεταβλητή </a:t>
            </a:r>
            <a:r>
              <a:rPr lang="en-US" sz="1600" dirty="0"/>
              <a:t>Boolean </a:t>
            </a:r>
            <a:r>
              <a:rPr lang="el-GR" sz="1600" dirty="0"/>
              <a:t>επιστρέφει </a:t>
            </a:r>
            <a:r>
              <a:rPr lang="en-US" sz="1600" dirty="0"/>
              <a:t>True </a:t>
            </a:r>
            <a:r>
              <a:rPr lang="el-GR" sz="1600" dirty="0"/>
              <a:t>ή </a:t>
            </a:r>
            <a:r>
              <a:rPr lang="en-US" sz="1600" dirty="0"/>
              <a:t>False</a:t>
            </a:r>
            <a:endParaRPr lang="el-GR" sz="1600" dirty="0"/>
          </a:p>
          <a:p>
            <a:pPr marL="344488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uint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1600" dirty="0"/>
              <a:t> </a:t>
            </a:r>
            <a:r>
              <a:rPr lang="el-GR" sz="1600" dirty="0"/>
              <a:t>μεταβλητές για ακεραίους (η </a:t>
            </a:r>
            <a:r>
              <a:rPr lang="en-US" sz="1600" dirty="0"/>
              <a:t>int </a:t>
            </a:r>
            <a:r>
              <a:rPr lang="el-GR" sz="1600" dirty="0"/>
              <a:t>αποθηκεύει και αρνητικούς)</a:t>
            </a:r>
          </a:p>
          <a:p>
            <a:pPr marL="344488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address: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1600" dirty="0"/>
              <a:t>μεταβλητή για την αποθήκευση διευθύνσεων </a:t>
            </a:r>
            <a:r>
              <a:rPr lang="en-US" sz="1600" dirty="0"/>
              <a:t>Ethereum </a:t>
            </a:r>
            <a:r>
              <a:rPr lang="el-GR" sz="1600" dirty="0"/>
              <a:t>(μήκος </a:t>
            </a:r>
            <a:r>
              <a:rPr lang="en-US" sz="1600" dirty="0"/>
              <a:t>20 byte</a:t>
            </a:r>
            <a:r>
              <a:rPr lang="el-GR" sz="1600" dirty="0"/>
              <a:t>)</a:t>
            </a:r>
          </a:p>
          <a:p>
            <a:pPr marL="344488"/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bytes1 through 32: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1600" dirty="0"/>
              <a:t>Πίνακας καθορισμένου μεγέθους</a:t>
            </a:r>
          </a:p>
          <a:p>
            <a:pPr marL="344488"/>
            <a:endParaRPr lang="en-US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bytes: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1600" dirty="0"/>
              <a:t>Δυναμικός πίνακας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string: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1600" dirty="0"/>
              <a:t>μεταβλητή αλφαριθμητικού</a:t>
            </a:r>
          </a:p>
          <a:p>
            <a:pPr marL="344488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mapping:</a:t>
            </a:r>
            <a:r>
              <a:rPr lang="el-GR" sz="1600" dirty="0"/>
              <a:t> πίνακες </a:t>
            </a:r>
            <a:r>
              <a:rPr lang="en-US" sz="1600" dirty="0"/>
              <a:t>hash </a:t>
            </a:r>
            <a:r>
              <a:rPr lang="el-GR" sz="1600" dirty="0"/>
              <a:t>με </a:t>
            </a:r>
            <a:r>
              <a:rPr lang="en-US" sz="1600" dirty="0"/>
              <a:t>key types </a:t>
            </a:r>
            <a:r>
              <a:rPr lang="el-GR" sz="1600" dirty="0"/>
              <a:t>και </a:t>
            </a:r>
            <a:r>
              <a:rPr lang="en-US" sz="1600" dirty="0"/>
              <a:t>value types</a:t>
            </a:r>
            <a:endParaRPr lang="el-GR" sz="1600" dirty="0"/>
          </a:p>
          <a:p>
            <a:pPr marL="344488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struct: </a:t>
            </a:r>
            <a:r>
              <a:rPr lang="el-GR" sz="1600" dirty="0"/>
              <a:t>δομή για τον καθορισμό νέων ειδών μεταβλητών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20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203"/>
            <a:ext cx="10058400" cy="850938"/>
          </a:xfrm>
        </p:spPr>
        <p:txBody>
          <a:bodyPr/>
          <a:lstStyle/>
          <a:p>
            <a:r>
              <a:rPr lang="el-GR" b="1" dirty="0"/>
              <a:t>Κάνοντας </a:t>
            </a:r>
            <a:r>
              <a:rPr lang="en-US" b="1" dirty="0"/>
              <a:t>deploy </a:t>
            </a:r>
            <a:r>
              <a:rPr lang="el-GR" b="1" dirty="0"/>
              <a:t>ένα </a:t>
            </a:r>
            <a:r>
              <a:rPr lang="en-US" b="1" dirty="0"/>
              <a:t>SC</a:t>
            </a:r>
            <a:r>
              <a:rPr lang="el-GR" b="1" dirty="0"/>
              <a:t> - 1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200" y="1379577"/>
            <a:ext cx="48622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Η διαδικασία περιλαμβάνει δύο βήματα: </a:t>
            </a:r>
            <a:r>
              <a:rPr lang="en-US" sz="2400" b="1" i="1" dirty="0"/>
              <a:t>compile</a:t>
            </a:r>
            <a:r>
              <a:rPr lang="en-US" sz="2400" dirty="0"/>
              <a:t> </a:t>
            </a:r>
            <a:r>
              <a:rPr lang="el-GR" sz="2400" dirty="0"/>
              <a:t>και </a:t>
            </a:r>
            <a:r>
              <a:rPr lang="en-US" sz="2400" b="1" i="1" dirty="0"/>
              <a:t>deploy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Αρχικά στο αριστερό μέρος επιλέγουμε </a:t>
            </a:r>
            <a:r>
              <a:rPr lang="en-US" sz="2400" b="1" i="1" dirty="0"/>
              <a:t>Solidity Compiler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Ελέγχουμε ότι στο πεδίο </a:t>
            </a:r>
            <a:r>
              <a:rPr lang="en-US" sz="2400" b="1" i="1" dirty="0"/>
              <a:t>compiler </a:t>
            </a:r>
            <a:r>
              <a:rPr lang="el-GR" sz="2400" dirty="0"/>
              <a:t>έχουμε επιλέξει την κατάλληλη έκδοση με βάση αυτό που δηλώσαμε στον κώδικα 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Πατάμε </a:t>
            </a:r>
            <a:r>
              <a:rPr lang="en-US" sz="2400" b="1" i="1" dirty="0"/>
              <a:t>Compile </a:t>
            </a:r>
            <a:r>
              <a:rPr lang="en-US" sz="2400" b="1" i="1" dirty="0" err="1"/>
              <a:t>Album.sol</a:t>
            </a:r>
            <a:endParaRPr lang="en-US" sz="2400" b="1" i="1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3D02D92-8ECE-1138-1A27-A3E4A831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425" y="1504695"/>
            <a:ext cx="5583689" cy="5065204"/>
          </a:xfrm>
          <a:prstGeom prst="rect">
            <a:avLst/>
          </a:prstGeom>
        </p:spPr>
      </p:pic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A7A9EB32-2AB7-FD4B-DB48-0CF120E6CD85}"/>
              </a:ext>
            </a:extLst>
          </p:cNvPr>
          <p:cNvCxnSpPr>
            <a:cxnSpLocks/>
          </p:cNvCxnSpPr>
          <p:nvPr/>
        </p:nvCxnSpPr>
        <p:spPr>
          <a:xfrm flipH="1">
            <a:off x="6650477" y="2594528"/>
            <a:ext cx="4701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CE959B1F-0535-BA6F-2820-DD441428A19B}"/>
              </a:ext>
            </a:extLst>
          </p:cNvPr>
          <p:cNvCxnSpPr>
            <a:cxnSpLocks/>
          </p:cNvCxnSpPr>
          <p:nvPr/>
        </p:nvCxnSpPr>
        <p:spPr>
          <a:xfrm>
            <a:off x="8196365" y="2200526"/>
            <a:ext cx="919501" cy="85474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8668664D-C5E5-968A-FA34-D358BF407A10}"/>
              </a:ext>
            </a:extLst>
          </p:cNvPr>
          <p:cNvCxnSpPr>
            <a:cxnSpLocks/>
          </p:cNvCxnSpPr>
          <p:nvPr/>
        </p:nvCxnSpPr>
        <p:spPr>
          <a:xfrm flipH="1">
            <a:off x="7629728" y="4037297"/>
            <a:ext cx="210766" cy="217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2A1377-8B95-7973-3491-393A746004A2}"/>
              </a:ext>
            </a:extLst>
          </p:cNvPr>
          <p:cNvSpPr txBox="1"/>
          <p:nvPr/>
        </p:nvSpPr>
        <p:spPr>
          <a:xfrm>
            <a:off x="7168486" y="2448494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CCE7E2-0F97-FBFC-39F4-CBFB8E06C4BB}"/>
              </a:ext>
            </a:extLst>
          </p:cNvPr>
          <p:cNvSpPr txBox="1"/>
          <p:nvPr/>
        </p:nvSpPr>
        <p:spPr>
          <a:xfrm>
            <a:off x="8524508" y="1931091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49AAA-ED02-03A1-824A-A886F3414987}"/>
              </a:ext>
            </a:extLst>
          </p:cNvPr>
          <p:cNvSpPr txBox="1"/>
          <p:nvPr/>
        </p:nvSpPr>
        <p:spPr>
          <a:xfrm>
            <a:off x="7840494" y="3852729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9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2" y="360518"/>
            <a:ext cx="10058400" cy="801431"/>
          </a:xfrm>
        </p:spPr>
        <p:txBody>
          <a:bodyPr/>
          <a:lstStyle/>
          <a:p>
            <a:r>
              <a:rPr lang="el-GR" b="1" dirty="0"/>
              <a:t>Κάνοντας </a:t>
            </a:r>
            <a:r>
              <a:rPr lang="en-US" b="1" dirty="0"/>
              <a:t>deploy </a:t>
            </a:r>
            <a:r>
              <a:rPr lang="el-GR" b="1" dirty="0"/>
              <a:t>ένα </a:t>
            </a:r>
            <a:r>
              <a:rPr lang="en-US" b="1" dirty="0"/>
              <a:t>SC</a:t>
            </a:r>
            <a:r>
              <a:rPr lang="el-GR" b="1" dirty="0"/>
              <a:t> - </a:t>
            </a:r>
            <a:r>
              <a:rPr lang="en-US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199" y="1379577"/>
            <a:ext cx="56351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Στη συνέχεια από την αριστερή μπάρα επιλέγουμε την καρτέλα </a:t>
            </a:r>
            <a:r>
              <a:rPr lang="en-US" sz="2400" b="1" i="1" dirty="0" err="1"/>
              <a:t>Deploy&amp;run</a:t>
            </a:r>
            <a:r>
              <a:rPr lang="en-US" sz="2400" b="1" i="1" dirty="0"/>
              <a:t> transactions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Ελέγχουμε ότι στο πεδίο</a:t>
            </a:r>
            <a:r>
              <a:rPr lang="el-GR" sz="2400" b="1" i="1" dirty="0"/>
              <a:t> </a:t>
            </a:r>
            <a:r>
              <a:rPr lang="en-US" sz="2400" b="1" i="1" dirty="0"/>
              <a:t>Environment</a:t>
            </a:r>
            <a:r>
              <a:rPr lang="el-GR" sz="2400" b="1" i="1" dirty="0"/>
              <a:t> </a:t>
            </a:r>
            <a:r>
              <a:rPr lang="el-GR" sz="2400" dirty="0"/>
              <a:t>είναι επιλεγμένο το </a:t>
            </a:r>
            <a:r>
              <a:rPr lang="en-US" sz="2400" b="1" i="1" dirty="0"/>
              <a:t>JavaScript VM </a:t>
            </a:r>
            <a:r>
              <a:rPr lang="el-GR" sz="2400" dirty="0"/>
              <a:t>ώστε το </a:t>
            </a:r>
            <a:r>
              <a:rPr lang="en-US" sz="2400" dirty="0"/>
              <a:t>Remix </a:t>
            </a:r>
            <a:r>
              <a:rPr lang="el-GR" sz="2400" dirty="0"/>
              <a:t>να κάνει προσομοίωση του </a:t>
            </a:r>
            <a:r>
              <a:rPr lang="en-US" sz="2400" dirty="0"/>
              <a:t>Ethereum network </a:t>
            </a:r>
            <a:r>
              <a:rPr lang="el-GR" sz="2400" dirty="0"/>
              <a:t>στο παρασκήνιο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Πατάμε το κουμπί </a:t>
            </a:r>
            <a:r>
              <a:rPr lang="en-US" sz="2400" b="1" i="1" dirty="0"/>
              <a:t>Deploy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F1978CBE-0AE5-083E-A89B-BF12B9EE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98" y="1379577"/>
            <a:ext cx="3513124" cy="4717189"/>
          </a:xfrm>
          <a:prstGeom prst="rect">
            <a:avLst/>
          </a:prstGeom>
        </p:spPr>
      </p:pic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A7A9EB32-2AB7-FD4B-DB48-0CF120E6CD85}"/>
              </a:ext>
            </a:extLst>
          </p:cNvPr>
          <p:cNvCxnSpPr>
            <a:cxnSpLocks/>
          </p:cNvCxnSpPr>
          <p:nvPr/>
        </p:nvCxnSpPr>
        <p:spPr>
          <a:xfrm flipH="1">
            <a:off x="10223770" y="2029228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9FF900C9-C008-02DB-D0B1-127973A1C16B}"/>
              </a:ext>
            </a:extLst>
          </p:cNvPr>
          <p:cNvCxnSpPr>
            <a:cxnSpLocks/>
          </p:cNvCxnSpPr>
          <p:nvPr/>
        </p:nvCxnSpPr>
        <p:spPr>
          <a:xfrm flipH="1">
            <a:off x="7973438" y="2693991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C38A845C-9499-42C2-73A3-78904E214908}"/>
              </a:ext>
            </a:extLst>
          </p:cNvPr>
          <p:cNvCxnSpPr>
            <a:cxnSpLocks/>
          </p:cNvCxnSpPr>
          <p:nvPr/>
        </p:nvCxnSpPr>
        <p:spPr>
          <a:xfrm flipH="1">
            <a:off x="9301264" y="5303728"/>
            <a:ext cx="383051" cy="174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2A1377-8B95-7973-3491-393A746004A2}"/>
              </a:ext>
            </a:extLst>
          </p:cNvPr>
          <p:cNvSpPr txBox="1"/>
          <p:nvPr/>
        </p:nvSpPr>
        <p:spPr>
          <a:xfrm>
            <a:off x="9508290" y="5357107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2F6A2-4507-8CDD-5839-C0D9FC436B61}"/>
              </a:ext>
            </a:extLst>
          </p:cNvPr>
          <p:cNvSpPr txBox="1"/>
          <p:nvPr/>
        </p:nvSpPr>
        <p:spPr>
          <a:xfrm>
            <a:off x="7953416" y="2566640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3661BC-CBD7-8463-BF66-E47188EB9278}"/>
              </a:ext>
            </a:extLst>
          </p:cNvPr>
          <p:cNvSpPr txBox="1"/>
          <p:nvPr/>
        </p:nvSpPr>
        <p:spPr>
          <a:xfrm>
            <a:off x="10175132" y="1905089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1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46" y="322923"/>
            <a:ext cx="10058400" cy="811053"/>
          </a:xfrm>
        </p:spPr>
        <p:txBody>
          <a:bodyPr/>
          <a:lstStyle/>
          <a:p>
            <a:r>
              <a:rPr lang="el-GR" b="1" dirty="0"/>
              <a:t>Κάνοντας </a:t>
            </a:r>
            <a:r>
              <a:rPr lang="en-US" b="1" dirty="0"/>
              <a:t>deploy </a:t>
            </a:r>
            <a:r>
              <a:rPr lang="el-GR" b="1" dirty="0"/>
              <a:t>ένα </a:t>
            </a:r>
            <a:r>
              <a:rPr lang="en-US" b="1" dirty="0"/>
              <a:t>SC</a:t>
            </a:r>
            <a:r>
              <a:rPr lang="el-GR" b="1" dirty="0"/>
              <a:t> - 3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200" y="1379577"/>
            <a:ext cx="4862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Εφόσον ακολουθήθηκαν σωστά τα παραπάνω βήματα θα εμφανιστεί στο κάτω αριστερά μέρος της οθόνης το </a:t>
            </a:r>
            <a:r>
              <a:rPr lang="en-US" sz="2400" dirty="0"/>
              <a:t>Smart Contract</a:t>
            </a:r>
            <a:r>
              <a:rPr lang="el-GR" sz="2400" dirty="0"/>
              <a:t> </a:t>
            </a: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Στην κονσόλα του </a:t>
            </a:r>
            <a:r>
              <a:rPr lang="en-US" sz="2400" dirty="0"/>
              <a:t>Remix </a:t>
            </a:r>
            <a:r>
              <a:rPr lang="el-GR" sz="2400" dirty="0"/>
              <a:t>φαίνεται η δημοσιοποίηση της συναλλαγής (δημοσίευση του </a:t>
            </a:r>
            <a:r>
              <a:rPr lang="en-US" sz="2400" dirty="0"/>
              <a:t>SC</a:t>
            </a:r>
            <a:r>
              <a:rPr lang="el-GR" sz="2400" dirty="0"/>
              <a:t>)</a:t>
            </a:r>
            <a:r>
              <a:rPr lang="en-US" sz="2400" dirty="0"/>
              <a:t> </a:t>
            </a:r>
            <a:r>
              <a:rPr lang="el-GR" sz="2400" dirty="0"/>
              <a:t>στο </a:t>
            </a:r>
            <a:r>
              <a:rPr lang="en-US" sz="2400" dirty="0"/>
              <a:t>blockchain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03BC111C-B523-D7B8-C9F0-9B1C20744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50" y="1184019"/>
            <a:ext cx="4936800" cy="5167312"/>
          </a:xfrm>
          <a:prstGeom prst="rect">
            <a:avLst/>
          </a:prstGeom>
        </p:spPr>
      </p:pic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9FF900C9-C008-02DB-D0B1-127973A1C16B}"/>
              </a:ext>
            </a:extLst>
          </p:cNvPr>
          <p:cNvCxnSpPr>
            <a:cxnSpLocks/>
          </p:cNvCxnSpPr>
          <p:nvPr/>
        </p:nvCxnSpPr>
        <p:spPr>
          <a:xfrm flipH="1">
            <a:off x="8071229" y="4060074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02F6A2-4507-8CDD-5839-C0D9FC436B61}"/>
              </a:ext>
            </a:extLst>
          </p:cNvPr>
          <p:cNvSpPr txBox="1"/>
          <p:nvPr/>
        </p:nvSpPr>
        <p:spPr>
          <a:xfrm>
            <a:off x="8314421" y="3858834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A7A9EB32-2AB7-FD4B-DB48-0CF120E6CD85}"/>
              </a:ext>
            </a:extLst>
          </p:cNvPr>
          <p:cNvCxnSpPr>
            <a:cxnSpLocks/>
          </p:cNvCxnSpPr>
          <p:nvPr/>
        </p:nvCxnSpPr>
        <p:spPr>
          <a:xfrm flipH="1">
            <a:off x="10562900" y="5859128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3661BC-CBD7-8463-BF66-E47188EB9278}"/>
              </a:ext>
            </a:extLst>
          </p:cNvPr>
          <p:cNvSpPr txBox="1"/>
          <p:nvPr/>
        </p:nvSpPr>
        <p:spPr>
          <a:xfrm>
            <a:off x="10806092" y="5621062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9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Ορατότητα συναρτήσεων και </a:t>
            </a:r>
            <a:br>
              <a:rPr lang="el-GR" b="1" dirty="0"/>
            </a:br>
            <a:r>
              <a:rPr lang="el-GR" b="1" dirty="0"/>
              <a:t>μεταβλητών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199" y="1751571"/>
            <a:ext cx="9696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Το </a:t>
            </a:r>
            <a:r>
              <a:rPr lang="en-US" sz="2400" dirty="0"/>
              <a:t>Solidity </a:t>
            </a:r>
            <a:r>
              <a:rPr lang="el-GR" sz="2400" dirty="0"/>
              <a:t>υποστηρίζει 4 τύπους ορατότητας για συναρτήσεις και μεταβλητές: </a:t>
            </a: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344488"/>
            <a:r>
              <a:rPr lang="el-GR" sz="2400" dirty="0"/>
              <a:t>1.</a:t>
            </a:r>
            <a:r>
              <a:rPr lang="el-GR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Public:</a:t>
            </a:r>
            <a:r>
              <a:rPr lang="en-US" sz="2400" dirty="0"/>
              <a:t> </a:t>
            </a:r>
            <a:r>
              <a:rPr lang="el-GR" sz="1600" dirty="0"/>
              <a:t>ορατό και εκτελέσιμο από τον καθένα. Επιτρέπει τον καθορισμό μεταβλητών και συναρτήσεων που μπορούν να κληθούν εσωτερικά ή μέσω μηνύματος</a:t>
            </a:r>
            <a:endParaRPr lang="en-US" sz="2400" dirty="0"/>
          </a:p>
          <a:p>
            <a:pPr marL="344488"/>
            <a:r>
              <a:rPr lang="el-GR" sz="2400" dirty="0"/>
              <a:t>2. </a:t>
            </a:r>
            <a:r>
              <a:rPr lang="en-US" sz="2400" dirty="0">
                <a:solidFill>
                  <a:srgbClr val="0070C0"/>
                </a:solidFill>
              </a:rPr>
              <a:t>Private:</a:t>
            </a:r>
            <a:r>
              <a:rPr lang="el-GR" sz="2400" dirty="0">
                <a:solidFill>
                  <a:srgbClr val="0070C0"/>
                </a:solidFill>
              </a:rPr>
              <a:t> </a:t>
            </a:r>
            <a:r>
              <a:rPr lang="el-GR" sz="1600" dirty="0"/>
              <a:t>διαθέσιμες μόνο στο τρέχον συμβόλαιο και όχι εξωτερικά (ούτε από συμβόλαια που       «κληρονομούν»)</a:t>
            </a:r>
            <a:endParaRPr lang="en-US" sz="2400" dirty="0"/>
          </a:p>
          <a:p>
            <a:pPr marL="344488"/>
            <a:r>
              <a:rPr lang="el-GR" sz="2400" dirty="0"/>
              <a:t>3. </a:t>
            </a:r>
            <a:r>
              <a:rPr lang="en-US" sz="2400" dirty="0">
                <a:solidFill>
                  <a:srgbClr val="0070C0"/>
                </a:solidFill>
              </a:rPr>
              <a:t>Internal:</a:t>
            </a:r>
            <a:r>
              <a:rPr lang="el-GR" sz="2400" dirty="0">
                <a:solidFill>
                  <a:srgbClr val="0070C0"/>
                </a:solidFill>
              </a:rPr>
              <a:t> </a:t>
            </a:r>
            <a:r>
              <a:rPr lang="el-GR" sz="1600" dirty="0" err="1"/>
              <a:t>προσβάσιμα</a:t>
            </a:r>
            <a:r>
              <a:rPr lang="el-GR" sz="1600" dirty="0"/>
              <a:t> μόνο εσωτερικά (και από συμβόλαια που κληρονομούν)</a:t>
            </a:r>
            <a:endParaRPr lang="en-US" sz="2400" dirty="0"/>
          </a:p>
          <a:p>
            <a:pPr marL="344488"/>
            <a:r>
              <a:rPr lang="el-GR" sz="2400" dirty="0"/>
              <a:t>4. </a:t>
            </a:r>
            <a:r>
              <a:rPr lang="en-US" sz="2400" dirty="0">
                <a:solidFill>
                  <a:srgbClr val="0070C0"/>
                </a:solidFill>
              </a:rPr>
              <a:t>External:</a:t>
            </a:r>
            <a:r>
              <a:rPr lang="el-GR" sz="1600" dirty="0"/>
              <a:t>μπορούν να κληθούν από άλλα συμβόλαια και συναλλαγές αλλά όχι εσωτερικά (μόνο μέσω του «</a:t>
            </a:r>
            <a:r>
              <a:rPr lang="en-US" sz="1600" dirty="0" err="1"/>
              <a:t>this.functionName</a:t>
            </a:r>
            <a:r>
              <a:rPr lang="en-US" sz="1600" dirty="0"/>
              <a:t>()</a:t>
            </a:r>
            <a:r>
              <a:rPr lang="el-GR" sz="1600" dirty="0"/>
              <a:t>»).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97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Ορατότητα συναρτήσεων και </a:t>
            </a:r>
            <a:br>
              <a:rPr lang="el-GR" b="1" dirty="0"/>
            </a:br>
            <a:r>
              <a:rPr lang="el-GR" b="1" dirty="0"/>
              <a:t>μεταβλητών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199" y="1751571"/>
            <a:ext cx="49965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Μετατρέπουμε τον υπάρχοντα κώδικα ώστε οι μεταβλητές να είναι ορατές από όλους</a:t>
            </a:r>
            <a:endParaRPr lang="en-US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Προσθέσαμε το </a:t>
            </a:r>
            <a:r>
              <a:rPr lang="en-US" sz="2400" b="1" i="1" dirty="0"/>
              <a:t>public </a:t>
            </a:r>
            <a:r>
              <a:rPr lang="el-GR" sz="2400" dirty="0"/>
              <a:t>σε κάθε μια από τις μεταβλητές που ορίσαμε</a:t>
            </a: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C283C425-A832-1673-2157-735D2B02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6" y="2154828"/>
            <a:ext cx="4244708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4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Ορατότητα συναρτήσεων και </a:t>
            </a:r>
            <a:br>
              <a:rPr lang="el-GR" b="1" dirty="0"/>
            </a:br>
            <a:r>
              <a:rPr lang="el-GR" b="1" dirty="0"/>
              <a:t>μεταβλητών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199" y="1751571"/>
            <a:ext cx="4996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Αν μεταβούμε στην καρτέλα </a:t>
            </a:r>
            <a:r>
              <a:rPr lang="en-US" sz="2400" b="1" i="1" dirty="0" err="1"/>
              <a:t>Deploy&amp;run</a:t>
            </a:r>
            <a:r>
              <a:rPr lang="en-US" sz="2400" b="1" i="1" dirty="0"/>
              <a:t> transactions </a:t>
            </a:r>
            <a:r>
              <a:rPr lang="el-GR" sz="2400" dirty="0"/>
              <a:t>και πατήσουμε </a:t>
            </a:r>
            <a:r>
              <a:rPr lang="el-GR" sz="2400" dirty="0" err="1"/>
              <a:t>ξανα</a:t>
            </a:r>
            <a:r>
              <a:rPr lang="el-GR" sz="2400" dirty="0"/>
              <a:t> το κουμπί </a:t>
            </a:r>
            <a:r>
              <a:rPr lang="en-US" sz="2400" b="1" i="1" dirty="0"/>
              <a:t>Deploy</a:t>
            </a:r>
            <a:r>
              <a:rPr lang="el-GR" sz="2400" b="1" i="1" dirty="0"/>
              <a:t>. </a:t>
            </a:r>
            <a:r>
              <a:rPr lang="el-GR" sz="2400" dirty="0"/>
              <a:t>Ένα νέο </a:t>
            </a:r>
            <a:r>
              <a:rPr lang="en-US" sz="2400" dirty="0"/>
              <a:t>SC </a:t>
            </a:r>
            <a:r>
              <a:rPr lang="el-GR" sz="2400" dirty="0"/>
              <a:t>θα εμφανιστεί ακριβώς κάτω από το παλιό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Πατήστε το βέλος αριστερά από το </a:t>
            </a:r>
            <a:r>
              <a:rPr lang="en-US" sz="2400" dirty="0"/>
              <a:t>SC </a:t>
            </a:r>
            <a:r>
              <a:rPr lang="el-GR" sz="2400" dirty="0"/>
              <a:t>για να δείτε περισσότερα</a:t>
            </a:r>
            <a:endParaRPr lang="en-US" sz="2400" dirty="0"/>
          </a:p>
          <a:p>
            <a:pPr marL="344488"/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Παρατηρήστε ότι οι μεταβλητές του είναι πλέον φανερές</a:t>
            </a:r>
            <a:endParaRPr lang="en-US" sz="2400" b="1" i="1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F1A16832-733F-DA7C-0CC9-7C136894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896" y="1431343"/>
            <a:ext cx="2489418" cy="4862399"/>
          </a:xfrm>
          <a:prstGeom prst="rect">
            <a:avLst/>
          </a:prstGeom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35A17821-A050-6FD7-CCC0-7864BCA3A3E4}"/>
              </a:ext>
            </a:extLst>
          </p:cNvPr>
          <p:cNvCxnSpPr>
            <a:cxnSpLocks/>
          </p:cNvCxnSpPr>
          <p:nvPr/>
        </p:nvCxnSpPr>
        <p:spPr>
          <a:xfrm flipH="1">
            <a:off x="10017361" y="4804534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17DDF5-C79F-BE08-D5A6-699E5BC48B6E}"/>
              </a:ext>
            </a:extLst>
          </p:cNvPr>
          <p:cNvSpPr txBox="1"/>
          <p:nvPr/>
        </p:nvSpPr>
        <p:spPr>
          <a:xfrm>
            <a:off x="10125894" y="4552796"/>
            <a:ext cx="5052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2</a:t>
            </a:r>
            <a:r>
              <a:rPr lang="el-GR" sz="1200" baseline="30000" dirty="0">
                <a:solidFill>
                  <a:srgbClr val="FF0000"/>
                </a:solidFill>
              </a:rPr>
              <a:t>ο</a:t>
            </a:r>
            <a:r>
              <a:rPr lang="el-GR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B8BD35DE-5B0A-7FA0-1B0F-374E38275764}"/>
              </a:ext>
            </a:extLst>
          </p:cNvPr>
          <p:cNvCxnSpPr>
            <a:cxnSpLocks/>
          </p:cNvCxnSpPr>
          <p:nvPr/>
        </p:nvCxnSpPr>
        <p:spPr>
          <a:xfrm flipH="1">
            <a:off x="8966437" y="4804534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Δεξί άγκιστρο 14">
            <a:extLst>
              <a:ext uri="{FF2B5EF4-FFF2-40B4-BE49-F238E27FC236}">
                <a16:creationId xmlns:a16="http://schemas.microsoft.com/office/drawing/2014/main" id="{69B72805-9529-F2A7-9685-A6B13F7E5FCA}"/>
              </a:ext>
            </a:extLst>
          </p:cNvPr>
          <p:cNvSpPr/>
          <p:nvPr/>
        </p:nvSpPr>
        <p:spPr>
          <a:xfrm>
            <a:off x="9578673" y="5366914"/>
            <a:ext cx="186004" cy="8112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0A5FC-CA07-8F53-3C80-A1D7880477AE}"/>
              </a:ext>
            </a:extLst>
          </p:cNvPr>
          <p:cNvSpPr txBox="1"/>
          <p:nvPr/>
        </p:nvSpPr>
        <p:spPr>
          <a:xfrm>
            <a:off x="9815922" y="5634054"/>
            <a:ext cx="91018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μεταβλητές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9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Περιεχόμενο μεταβλητών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200" y="2732879"/>
            <a:ext cx="4996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Πατώντας πάνω σε κάθε μια μεταβλητή μπορούμε να δούμε το περιεχόμενο τους 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1975360-8340-B21B-D7ED-4345BA83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852" y="2071577"/>
            <a:ext cx="2728196" cy="3093988"/>
          </a:xfrm>
          <a:prstGeom prst="rect">
            <a:avLst/>
          </a:prstGeom>
        </p:spPr>
      </p:pic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B8BD35DE-5B0A-7FA0-1B0F-374E38275764}"/>
              </a:ext>
            </a:extLst>
          </p:cNvPr>
          <p:cNvCxnSpPr>
            <a:cxnSpLocks/>
          </p:cNvCxnSpPr>
          <p:nvPr/>
        </p:nvCxnSpPr>
        <p:spPr>
          <a:xfrm flipH="1">
            <a:off x="9505950" y="2886524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A1E9A694-0B5D-43B7-FA81-6C4AD06FA9E2}"/>
              </a:ext>
            </a:extLst>
          </p:cNvPr>
          <p:cNvCxnSpPr>
            <a:cxnSpLocks/>
          </p:cNvCxnSpPr>
          <p:nvPr/>
        </p:nvCxnSpPr>
        <p:spPr>
          <a:xfrm flipH="1">
            <a:off x="9536754" y="3686943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E5174C10-38E3-B42C-AE90-01DEE829FEB7}"/>
              </a:ext>
            </a:extLst>
          </p:cNvPr>
          <p:cNvCxnSpPr>
            <a:cxnSpLocks/>
          </p:cNvCxnSpPr>
          <p:nvPr/>
        </p:nvCxnSpPr>
        <p:spPr>
          <a:xfrm flipH="1">
            <a:off x="9505950" y="4426254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Προσθήκη ενός </a:t>
            </a:r>
            <a:r>
              <a:rPr lang="en-US" b="1" dirty="0"/>
              <a:t>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604025" y="1690688"/>
            <a:ext cx="61982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/>
              <a:t>O constructor </a:t>
            </a:r>
            <a:r>
              <a:rPr lang="el-GR" sz="2400" dirty="0"/>
              <a:t>είναι μια ειδική συνάρτηση που καλείται αυτόματα όταν το πρόγραμμα εκτελείται για πρώτη φορά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Η λογική είναι ότι σε αυτό περιέχονται όλα τα στοιχεία που χρειάζονται όταν η εφαρμογή θα είναι έτοιμη για χρήση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Ας δούμε ένα παράδειγμα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F1D9EC6E-FFBE-3E41-953B-DD45F197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99" y="1682252"/>
            <a:ext cx="4564776" cy="4366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E3D6A-D4DE-3A97-7483-023232FDAEBD}"/>
              </a:ext>
            </a:extLst>
          </p:cNvPr>
          <p:cNvSpPr txBox="1"/>
          <p:nvPr/>
        </p:nvSpPr>
        <p:spPr>
          <a:xfrm>
            <a:off x="9017482" y="6082990"/>
            <a:ext cx="976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Snippet1.</a:t>
            </a:r>
            <a:r>
              <a:rPr lang="el-GR" sz="1400" b="1" i="1" dirty="0"/>
              <a:t>4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7824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Εκτέλεση ενός </a:t>
            </a:r>
            <a:r>
              <a:rPr lang="en-US" b="1" dirty="0"/>
              <a:t>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604025" y="1690688"/>
            <a:ext cx="61982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Ακολουθώντας ξανά την διαδικασία </a:t>
            </a:r>
            <a:r>
              <a:rPr lang="en-US" sz="2400" b="1" i="1" dirty="0"/>
              <a:t>Deploy </a:t>
            </a:r>
            <a:r>
              <a:rPr lang="el-GR" sz="2400" dirty="0"/>
              <a:t>δημιουργούμε ένα νέο </a:t>
            </a:r>
            <a:r>
              <a:rPr lang="en-US" sz="2400" dirty="0"/>
              <a:t>SC</a:t>
            </a: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Παρατηρούμε ότι οι τιμές που έχουμε δώσει στις μεταβλητές μέσα στον </a:t>
            </a:r>
            <a:r>
              <a:rPr lang="en-US" sz="2400" dirty="0"/>
              <a:t>constructor </a:t>
            </a:r>
            <a:r>
              <a:rPr lang="el-GR" sz="2400" dirty="0"/>
              <a:t>εμφανίζονται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Πλέον έχουμε δημοσιεύσει 3 </a:t>
            </a:r>
            <a:r>
              <a:rPr lang="en-US" sz="2400" dirty="0"/>
              <a:t>SC </a:t>
            </a:r>
            <a:r>
              <a:rPr lang="el-GR" sz="2400" dirty="0"/>
              <a:t>τα οποία είναι όλα ενεργά και μπορούμε να </a:t>
            </a:r>
            <a:r>
              <a:rPr lang="el-GR" sz="2400" dirty="0" err="1"/>
              <a:t>αλληλεπιδράσουμε</a:t>
            </a:r>
            <a:r>
              <a:rPr lang="el-GR" sz="2400" dirty="0"/>
              <a:t> μαζί τους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8E6BB33-1D69-9CCC-FEA1-B80F4DC1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66" y="1281045"/>
            <a:ext cx="2732049" cy="51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4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8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Ο τύπος </a:t>
            </a:r>
            <a:r>
              <a:rPr lang="en-US" b="1" dirty="0"/>
              <a:t>constant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604025" y="1690688"/>
            <a:ext cx="61982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Σε αντίθεση με τις μεταβλητές μπορούμε να δηλώσουμε </a:t>
            </a:r>
            <a:r>
              <a:rPr lang="en-US" sz="2400" dirty="0"/>
              <a:t>constants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Πρόκειται για δηλώσεις που δεν μπορούν να αλλάξουν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Ας δούμε ένα παράδειγμα</a:t>
            </a:r>
            <a:endParaRPr lang="en-US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Αν προσθέσω πληροφορία γι’ αυτό στον </a:t>
            </a:r>
            <a:r>
              <a:rPr lang="en-US" sz="2400" dirty="0"/>
              <a:t>constructor </a:t>
            </a:r>
            <a:r>
              <a:rPr lang="el-GR" sz="2400" dirty="0"/>
              <a:t>θα εμφανίσει λάθος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A9254B0E-360B-45A9-9B2E-0E98E978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44" y="1411907"/>
            <a:ext cx="499547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Προσθήκη </a:t>
            </a:r>
            <a:r>
              <a:rPr lang="en-US" b="1" dirty="0"/>
              <a:t>get </a:t>
            </a:r>
            <a:r>
              <a:rPr lang="el-GR" b="1" dirty="0"/>
              <a:t>και </a:t>
            </a:r>
            <a:r>
              <a:rPr lang="en-US" b="1" dirty="0"/>
              <a:t>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604025" y="1690688"/>
            <a:ext cx="5704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Για λόγους λειτουργικότητας προσθέτουμε δύο συναρτήσεις για να εισάγουμε και να εμφανίζουμε δεδομένα</a:t>
            </a:r>
            <a:endParaRPr lang="en-US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Και οι δύο έχουν οριστεί ως </a:t>
            </a:r>
            <a:r>
              <a:rPr lang="en-US" sz="2400" b="1" i="1" dirty="0"/>
              <a:t>public</a:t>
            </a:r>
            <a:r>
              <a:rPr lang="en-US" sz="2400" dirty="0"/>
              <a:t> </a:t>
            </a:r>
            <a:r>
              <a:rPr lang="el-GR" sz="2400" dirty="0"/>
              <a:t>για να μπορούμε να αλληλοεπιδράσουμε εξωτερικά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2683EFF1-46C6-265A-D3C4-9C3E67EE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12" y="1580128"/>
            <a:ext cx="5704987" cy="4745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44BD6-E21D-EF9B-CE45-CA6DF66D05C4}"/>
              </a:ext>
            </a:extLst>
          </p:cNvPr>
          <p:cNvSpPr txBox="1"/>
          <p:nvPr/>
        </p:nvSpPr>
        <p:spPr>
          <a:xfrm>
            <a:off x="8750512" y="6347646"/>
            <a:ext cx="976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Snippet1.</a:t>
            </a:r>
            <a:r>
              <a:rPr lang="el-GR" sz="1400" b="1" i="1" dirty="0"/>
              <a:t>6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12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Λειτουργία </a:t>
            </a:r>
            <a:r>
              <a:rPr lang="en-US" b="1" dirty="0"/>
              <a:t>get </a:t>
            </a:r>
            <a:r>
              <a:rPr lang="el-GR" b="1" dirty="0"/>
              <a:t>και </a:t>
            </a:r>
            <a:r>
              <a:rPr lang="en-US" b="1" dirty="0"/>
              <a:t>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114167" y="1690688"/>
            <a:ext cx="50238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Ακολουθώντας ξανά την διαδικασία </a:t>
            </a:r>
            <a:r>
              <a:rPr lang="en-US" sz="2400" b="1" i="1" dirty="0"/>
              <a:t>Deploy </a:t>
            </a:r>
            <a:r>
              <a:rPr lang="el-GR" sz="2400" dirty="0"/>
              <a:t>στο νέο </a:t>
            </a:r>
            <a:r>
              <a:rPr lang="en-US" sz="2400" dirty="0"/>
              <a:t>SC</a:t>
            </a:r>
            <a:r>
              <a:rPr lang="el-GR" sz="2400" dirty="0"/>
              <a:t> που δημιουργήθηκε βλέπουμε τις συναρτήσεις </a:t>
            </a:r>
            <a:r>
              <a:rPr lang="en-US" sz="2400" b="1" i="1" dirty="0" err="1"/>
              <a:t>setAlbum</a:t>
            </a:r>
            <a:r>
              <a:rPr lang="en-US" sz="2400" dirty="0"/>
              <a:t> </a:t>
            </a:r>
            <a:r>
              <a:rPr lang="el-GR" sz="2400" dirty="0"/>
              <a:t>και </a:t>
            </a:r>
            <a:r>
              <a:rPr lang="en-US" sz="2400" b="1" i="1" dirty="0" err="1"/>
              <a:t>getAlbum</a:t>
            </a:r>
            <a:r>
              <a:rPr lang="el-GR" sz="2400" dirty="0"/>
              <a:t> 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n-US" sz="2400" dirty="0"/>
              <a:t>H </a:t>
            </a:r>
            <a:r>
              <a:rPr lang="en-US" sz="2400" b="1" i="1" dirty="0" err="1"/>
              <a:t>setAlbum</a:t>
            </a:r>
            <a:r>
              <a:rPr lang="en-US" sz="2400" dirty="0"/>
              <a:t> </a:t>
            </a:r>
            <a:r>
              <a:rPr lang="el-GR" sz="2400" dirty="0"/>
              <a:t>είναι συνάρτηση που αλλάζει την κατάσταση του </a:t>
            </a:r>
            <a:r>
              <a:rPr lang="en-US" sz="2400" dirty="0"/>
              <a:t>blockchain </a:t>
            </a:r>
            <a:r>
              <a:rPr lang="el-GR" sz="2400" dirty="0"/>
              <a:t>και επομένως έχει κάποιο κόστος. Δέχεται συγκεκριμένα ορίσματα.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l-GR" sz="24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96AC4DCA-8045-E096-82DA-987DDE8E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56" y="1361131"/>
            <a:ext cx="6769655" cy="5029636"/>
          </a:xfrm>
          <a:prstGeom prst="rect">
            <a:avLst/>
          </a:prstGeom>
        </p:spPr>
      </p:pic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AF05C64B-793C-8F4E-C47D-FC05F044B0CE}"/>
              </a:ext>
            </a:extLst>
          </p:cNvPr>
          <p:cNvCxnSpPr>
            <a:cxnSpLocks/>
          </p:cNvCxnSpPr>
          <p:nvPr/>
        </p:nvCxnSpPr>
        <p:spPr>
          <a:xfrm flipH="1">
            <a:off x="6174922" y="1827640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56FDF3A7-99B6-7149-AC78-2E81B234A799}"/>
              </a:ext>
            </a:extLst>
          </p:cNvPr>
          <p:cNvCxnSpPr>
            <a:cxnSpLocks/>
          </p:cNvCxnSpPr>
          <p:nvPr/>
        </p:nvCxnSpPr>
        <p:spPr>
          <a:xfrm flipH="1">
            <a:off x="5852808" y="4192810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08AC84CF-9385-5560-8590-0AD750FA0AAA}"/>
              </a:ext>
            </a:extLst>
          </p:cNvPr>
          <p:cNvCxnSpPr>
            <a:cxnSpLocks/>
          </p:cNvCxnSpPr>
          <p:nvPr/>
        </p:nvCxnSpPr>
        <p:spPr>
          <a:xfrm flipH="1">
            <a:off x="7224408" y="5031010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6B8D5B71-FDF3-1231-A2EB-7EF545D53B8D}"/>
              </a:ext>
            </a:extLst>
          </p:cNvPr>
          <p:cNvCxnSpPr>
            <a:cxnSpLocks/>
          </p:cNvCxnSpPr>
          <p:nvPr/>
        </p:nvCxnSpPr>
        <p:spPr>
          <a:xfrm flipH="1">
            <a:off x="7224408" y="5726943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7FE5D4-E34A-7AC6-9E99-584BCE61ABB2}"/>
              </a:ext>
            </a:extLst>
          </p:cNvPr>
          <p:cNvSpPr txBox="1"/>
          <p:nvPr/>
        </p:nvSpPr>
        <p:spPr>
          <a:xfrm>
            <a:off x="6384050" y="1376117"/>
            <a:ext cx="8403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l-GR" sz="1200" dirty="0">
                <a:solidFill>
                  <a:srgbClr val="FF0000"/>
                </a:solidFill>
              </a:rPr>
              <a:t>Ορίσματα 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</a:rPr>
              <a:t>setAlbum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C1B08-8903-E116-6263-C85D7F047B79}"/>
              </a:ext>
            </a:extLst>
          </p:cNvPr>
          <p:cNvSpPr txBox="1"/>
          <p:nvPr/>
        </p:nvSpPr>
        <p:spPr>
          <a:xfrm>
            <a:off x="5846707" y="3768026"/>
            <a:ext cx="11428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l-GR" sz="1200" dirty="0">
                <a:solidFill>
                  <a:srgbClr val="FF0000"/>
                </a:solidFill>
              </a:rPr>
              <a:t>Αποτελέσματα 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</a:rPr>
              <a:t>getAlbum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74D37-78C2-1E82-753A-A6372BAD5ED4}"/>
              </a:ext>
            </a:extLst>
          </p:cNvPr>
          <p:cNvSpPr txBox="1"/>
          <p:nvPr/>
        </p:nvSpPr>
        <p:spPr>
          <a:xfrm>
            <a:off x="7467600" y="4896278"/>
            <a:ext cx="12626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Output</a:t>
            </a:r>
            <a:r>
              <a:rPr lang="el-GR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setAlbum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FDC9A1-D4DE-E6A1-0DBC-536FBFF031AB}"/>
              </a:ext>
            </a:extLst>
          </p:cNvPr>
          <p:cNvSpPr txBox="1"/>
          <p:nvPr/>
        </p:nvSpPr>
        <p:spPr>
          <a:xfrm>
            <a:off x="7462632" y="5634418"/>
            <a:ext cx="12725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Output</a:t>
            </a:r>
            <a:r>
              <a:rPr lang="el-GR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getAlbum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4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Ψηφιακό πορτοφόλι </a:t>
            </a:r>
            <a:r>
              <a:rPr lang="en-US" b="1" dirty="0" err="1"/>
              <a:t>Metamask</a:t>
            </a:r>
            <a:r>
              <a:rPr lang="en-US" b="1" dirty="0"/>
              <a:t> 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43" y="1503963"/>
            <a:ext cx="616131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Ηλεκτρονικό πορτοφόλι </a:t>
            </a:r>
            <a:r>
              <a:rPr lang="en-US" altLang="el-GR" sz="2400" dirty="0">
                <a:solidFill>
                  <a:srgbClr val="000000"/>
                </a:solidFill>
              </a:rPr>
              <a:t>web-based </a:t>
            </a:r>
            <a:r>
              <a:rPr lang="el-GR" altLang="el-GR" sz="2400" dirty="0">
                <a:solidFill>
                  <a:srgbClr val="000000"/>
                </a:solidFill>
              </a:rPr>
              <a:t>για την αποθήκευση </a:t>
            </a:r>
            <a:r>
              <a:rPr lang="el-GR" altLang="el-GR" sz="2400" dirty="0" err="1">
                <a:solidFill>
                  <a:srgbClr val="000000"/>
                </a:solidFill>
              </a:rPr>
              <a:t>κρυπτονομισμάτων</a:t>
            </a:r>
            <a:endParaRPr lang="el-GR" altLang="el-GR" sz="2400" dirty="0">
              <a:solidFill>
                <a:srgbClr val="000000"/>
              </a:solidFill>
            </a:endParaRPr>
          </a:p>
          <a:p>
            <a:pPr algn="l"/>
            <a:endParaRPr lang="el-GR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Δημιουργεί ένα </a:t>
            </a:r>
            <a:r>
              <a:rPr lang="en-US" altLang="el-GR" sz="2400" dirty="0">
                <a:solidFill>
                  <a:srgbClr val="000000"/>
                </a:solidFill>
              </a:rPr>
              <a:t>Public-Secret Key pair (</a:t>
            </a:r>
            <a:r>
              <a:rPr lang="el-GR" altLang="el-GR" sz="2400" dirty="0">
                <a:solidFill>
                  <a:srgbClr val="000000"/>
                </a:solidFill>
              </a:rPr>
              <a:t>όπου το </a:t>
            </a:r>
            <a:r>
              <a:rPr lang="en-US" altLang="el-GR" sz="2400" dirty="0">
                <a:solidFill>
                  <a:srgbClr val="000000"/>
                </a:solidFill>
              </a:rPr>
              <a:t>Public </a:t>
            </a:r>
            <a:r>
              <a:rPr lang="el-GR" altLang="el-GR" sz="2400" dirty="0">
                <a:solidFill>
                  <a:srgbClr val="000000"/>
                </a:solidFill>
              </a:rPr>
              <a:t>είναι η διεύθυνση του λογαριασμού</a:t>
            </a:r>
            <a:r>
              <a:rPr lang="en-US" altLang="el-GR" sz="2400" dirty="0">
                <a:solidFill>
                  <a:srgbClr val="000000"/>
                </a:solidFill>
              </a:rPr>
              <a:t>)</a:t>
            </a:r>
            <a:endParaRPr lang="el-GR" altLang="el-GR" sz="2400" dirty="0">
              <a:solidFill>
                <a:srgbClr val="000000"/>
              </a:solidFill>
            </a:endParaRPr>
          </a:p>
          <a:p>
            <a:pPr algn="l"/>
            <a:endParaRPr lang="en-US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Υπάρχει σαν </a:t>
            </a:r>
            <a:r>
              <a:rPr lang="en-US" altLang="el-GR" sz="2400" dirty="0">
                <a:solidFill>
                  <a:srgbClr val="000000"/>
                </a:solidFill>
              </a:rPr>
              <a:t>plugin </a:t>
            </a:r>
            <a:r>
              <a:rPr lang="el-GR" altLang="el-GR" sz="2400" dirty="0">
                <a:solidFill>
                  <a:srgbClr val="000000"/>
                </a:solidFill>
              </a:rPr>
              <a:t>στο </a:t>
            </a:r>
            <a:r>
              <a:rPr lang="en-US" altLang="el-GR" sz="2400" dirty="0">
                <a:solidFill>
                  <a:srgbClr val="000000"/>
                </a:solidFill>
              </a:rPr>
              <a:t>Chrome</a:t>
            </a:r>
            <a:endParaRPr lang="el-GR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Δυνατότητα σύνδεσης με το </a:t>
            </a:r>
            <a:r>
              <a:rPr lang="en-US" altLang="el-GR" sz="2400" dirty="0">
                <a:solidFill>
                  <a:srgbClr val="000000"/>
                </a:solidFill>
              </a:rPr>
              <a:t>Ethereum network </a:t>
            </a:r>
            <a:r>
              <a:rPr lang="el-GR" altLang="el-GR" sz="2400" dirty="0">
                <a:solidFill>
                  <a:srgbClr val="000000"/>
                </a:solidFill>
              </a:rPr>
              <a:t>για πραγματοποίηση συναλλαγών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Δυνατότητα δημιουργία </a:t>
            </a:r>
            <a:r>
              <a:rPr lang="en-US" altLang="el-GR" sz="2400" dirty="0">
                <a:solidFill>
                  <a:srgbClr val="000000"/>
                </a:solidFill>
              </a:rPr>
              <a:t>test </a:t>
            </a:r>
            <a:r>
              <a:rPr lang="el-GR" altLang="el-GR" sz="2400" dirty="0">
                <a:solidFill>
                  <a:srgbClr val="000000"/>
                </a:solidFill>
              </a:rPr>
              <a:t>λογαριασμών</a:t>
            </a:r>
            <a:endParaRPr lang="en-US" altLang="el-GR" sz="2400" dirty="0"/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DE419C8D-496A-FBE0-AC80-79C5D983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001" y="2893429"/>
            <a:ext cx="1242168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2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Metamask</a:t>
            </a:r>
            <a:r>
              <a:rPr lang="en-US" b="1" dirty="0"/>
              <a:t> </a:t>
            </a:r>
            <a:r>
              <a:rPr lang="el-GR" b="1" dirty="0"/>
              <a:t>εγκατάσταση</a:t>
            </a:r>
            <a:endParaRPr lang="en-US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14026"/>
            <a:ext cx="61613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Το </a:t>
            </a:r>
            <a:r>
              <a:rPr lang="en-US" altLang="el-GR" sz="2400" dirty="0" err="1">
                <a:solidFill>
                  <a:srgbClr val="000000"/>
                </a:solidFill>
              </a:rPr>
              <a:t>Metamask</a:t>
            </a:r>
            <a:r>
              <a:rPr lang="en-US" altLang="el-GR" sz="2400" dirty="0">
                <a:solidFill>
                  <a:srgbClr val="000000"/>
                </a:solidFill>
              </a:rPr>
              <a:t> </a:t>
            </a:r>
            <a:r>
              <a:rPr lang="el-GR" altLang="el-GR" sz="2400" dirty="0">
                <a:solidFill>
                  <a:srgbClr val="000000"/>
                </a:solidFill>
              </a:rPr>
              <a:t>είναι προ εγκατεστημένο σαν επέκταση στο </a:t>
            </a:r>
            <a:r>
              <a:rPr lang="en-US" altLang="el-GR" sz="2400" dirty="0">
                <a:solidFill>
                  <a:srgbClr val="000000"/>
                </a:solidFill>
              </a:rPr>
              <a:t>Chrome </a:t>
            </a:r>
          </a:p>
          <a:p>
            <a:pPr algn="l"/>
            <a:endParaRPr lang="en-US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Μπορεί να εγκατασταθεί σε οποιοδήποτε </a:t>
            </a:r>
            <a:r>
              <a:rPr lang="en-US" altLang="el-GR" sz="2400" dirty="0">
                <a:solidFill>
                  <a:srgbClr val="000000"/>
                </a:solidFill>
              </a:rPr>
              <a:t>browser </a:t>
            </a:r>
            <a:r>
              <a:rPr lang="el-GR" altLang="el-GR" sz="2400" dirty="0">
                <a:solidFill>
                  <a:srgbClr val="000000"/>
                </a:solidFill>
              </a:rPr>
              <a:t>μέσω της καρτέλας επεκτάσεων ή την επίσημη σελίδα του </a:t>
            </a:r>
            <a:r>
              <a:rPr lang="en-US" altLang="el-GR" sz="2400" dirty="0" err="1">
                <a:solidFill>
                  <a:srgbClr val="000000"/>
                </a:solidFill>
              </a:rPr>
              <a:t>metamask</a:t>
            </a:r>
            <a:r>
              <a:rPr lang="en-US" altLang="el-GR" sz="2400" dirty="0">
                <a:solidFill>
                  <a:srgbClr val="000000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l-GR" sz="2400" dirty="0">
              <a:solidFill>
                <a:srgbClr val="000000"/>
              </a:solidFill>
            </a:endParaRPr>
          </a:p>
          <a:p>
            <a:pPr algn="ctr"/>
            <a:r>
              <a:rPr lang="en-US" altLang="el-GR" sz="2400" dirty="0">
                <a:hlinkClick r:id="rId2"/>
              </a:rPr>
              <a:t>https://metamask.io/</a:t>
            </a:r>
            <a:r>
              <a:rPr lang="en-US" altLang="el-GR" sz="2400" dirty="0"/>
              <a:t> 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E5EDF818-0376-642D-4210-1605F058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346" y="1184019"/>
            <a:ext cx="4701464" cy="3376405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42235715-8190-55FF-AF85-488BDB63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889" y="4820467"/>
            <a:ext cx="417612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6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Metamask</a:t>
            </a:r>
            <a:r>
              <a:rPr lang="en-US" b="1" dirty="0"/>
              <a:t> </a:t>
            </a:r>
            <a:r>
              <a:rPr lang="el-GR" b="1" dirty="0"/>
              <a:t>ρύθμιση</a:t>
            </a:r>
            <a:r>
              <a:rPr lang="en-US" b="1" dirty="0"/>
              <a:t> - 1</a:t>
            </a:r>
            <a:r>
              <a:rPr lang="el-GR" b="1" dirty="0"/>
              <a:t> </a:t>
            </a:r>
            <a:endParaRPr lang="en-US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9" y="1493077"/>
            <a:ext cx="616131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Επιλέγουμε το </a:t>
            </a:r>
            <a:r>
              <a:rPr lang="en-US" altLang="el-GR" sz="2400" b="1" i="1" dirty="0">
                <a:solidFill>
                  <a:srgbClr val="000000"/>
                </a:solidFill>
              </a:rPr>
              <a:t>Create a Wallet </a:t>
            </a:r>
            <a:r>
              <a:rPr lang="en-US" altLang="el-GR" sz="2400" dirty="0">
                <a:solidFill>
                  <a:srgbClr val="000000"/>
                </a:solidFill>
              </a:rPr>
              <a:t>(</a:t>
            </a:r>
            <a:r>
              <a:rPr lang="el-GR" altLang="el-GR" sz="2400" dirty="0">
                <a:solidFill>
                  <a:srgbClr val="000000"/>
                </a:solidFill>
              </a:rPr>
              <a:t>όχι την επιλογή </a:t>
            </a:r>
            <a:r>
              <a:rPr lang="en-US" altLang="el-GR" sz="2400" dirty="0">
                <a:solidFill>
                  <a:srgbClr val="000000"/>
                </a:solidFill>
              </a:rPr>
              <a:t>import wallet)</a:t>
            </a:r>
          </a:p>
          <a:p>
            <a:pPr algn="l"/>
            <a:endParaRPr lang="en-US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Επιλέγουμε το </a:t>
            </a:r>
            <a:r>
              <a:rPr lang="en-US" altLang="el-GR" sz="2400" b="1" i="1" dirty="0">
                <a:solidFill>
                  <a:srgbClr val="000000"/>
                </a:solidFill>
              </a:rPr>
              <a:t>remind me later </a:t>
            </a:r>
            <a:r>
              <a:rPr lang="el-GR" altLang="el-GR" sz="2400" dirty="0">
                <a:solidFill>
                  <a:srgbClr val="000000"/>
                </a:solidFill>
              </a:rPr>
              <a:t>και το </a:t>
            </a:r>
            <a:r>
              <a:rPr lang="en-US" altLang="el-GR" sz="2400" b="1" i="1" dirty="0">
                <a:solidFill>
                  <a:srgbClr val="000000"/>
                </a:solidFill>
              </a:rPr>
              <a:t>secret backup phrase account</a:t>
            </a:r>
            <a:endParaRPr lang="el-GR" altLang="el-GR" sz="2400" b="1" i="1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l-GR" sz="2400" b="1" i="1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Η φράση θα μας χρειαστεί αν θέλουμε να κάνουμε επαναφορά του λογαριασμού μας οπότε καλό είναι να την αποθηκεύσουμε κάπου με ασφάλεια</a:t>
            </a:r>
            <a:endParaRPr lang="en-US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Όταν ολοκληρωθεί η διαδικασία θα έχουμε ένα λογαριασμό με 0 </a:t>
            </a:r>
            <a:r>
              <a:rPr lang="en-US" altLang="el-GR" sz="2400" dirty="0">
                <a:solidFill>
                  <a:srgbClr val="000000"/>
                </a:solidFill>
              </a:rPr>
              <a:t>Ether</a:t>
            </a:r>
            <a:endParaRPr lang="en-US" altLang="el-GR" sz="24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1CBF79AE-E042-DC73-CD82-92DFEDE6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00" y="1750330"/>
            <a:ext cx="5036011" cy="33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94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Metamask</a:t>
            </a:r>
            <a:r>
              <a:rPr lang="en-US" b="1" dirty="0"/>
              <a:t> </a:t>
            </a:r>
            <a:r>
              <a:rPr lang="el-GR" b="1" dirty="0"/>
              <a:t>ρύθμιση</a:t>
            </a:r>
            <a:r>
              <a:rPr lang="en-US" b="1" dirty="0"/>
              <a:t> - 2</a:t>
            </a:r>
            <a:r>
              <a:rPr lang="el-GR" b="1" dirty="0"/>
              <a:t> </a:t>
            </a:r>
            <a:endParaRPr lang="en-US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9" y="2047074"/>
            <a:ext cx="616131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Προεπιλεγμένα το </a:t>
            </a:r>
            <a:r>
              <a:rPr lang="en-US" altLang="el-GR" sz="2400" dirty="0" err="1">
                <a:solidFill>
                  <a:srgbClr val="000000"/>
                </a:solidFill>
              </a:rPr>
              <a:t>metamask</a:t>
            </a:r>
            <a:r>
              <a:rPr lang="en-US" altLang="el-GR" sz="2400" dirty="0">
                <a:solidFill>
                  <a:srgbClr val="000000"/>
                </a:solidFill>
              </a:rPr>
              <a:t> </a:t>
            </a:r>
            <a:r>
              <a:rPr lang="el-GR" altLang="el-GR" sz="2400" dirty="0">
                <a:solidFill>
                  <a:srgbClr val="000000"/>
                </a:solidFill>
              </a:rPr>
              <a:t>συνδέεται στο </a:t>
            </a:r>
            <a:r>
              <a:rPr lang="en-US" altLang="el-GR" sz="2400" b="1" i="1" dirty="0">
                <a:solidFill>
                  <a:srgbClr val="000000"/>
                </a:solidFill>
              </a:rPr>
              <a:t>main </a:t>
            </a:r>
            <a:r>
              <a:rPr lang="en-US" altLang="el-GR" sz="2400" b="1" i="1" dirty="0" err="1">
                <a:solidFill>
                  <a:srgbClr val="000000"/>
                </a:solidFill>
              </a:rPr>
              <a:t>ethereum</a:t>
            </a:r>
            <a:r>
              <a:rPr lang="en-US" altLang="el-GR" sz="2400" b="1" i="1" dirty="0">
                <a:solidFill>
                  <a:srgbClr val="000000"/>
                </a:solidFill>
              </a:rPr>
              <a:t> network</a:t>
            </a:r>
          </a:p>
          <a:p>
            <a:pPr algn="l"/>
            <a:endParaRPr lang="en-US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Θα χρησιμοποιήσουμε ένα δημόσιο </a:t>
            </a:r>
            <a:r>
              <a:rPr lang="en-US" altLang="el-GR" sz="2400" dirty="0">
                <a:solidFill>
                  <a:srgbClr val="000000"/>
                </a:solidFill>
              </a:rPr>
              <a:t>test </a:t>
            </a:r>
            <a:r>
              <a:rPr lang="el-GR" altLang="el-GR" sz="2400" dirty="0">
                <a:solidFill>
                  <a:srgbClr val="000000"/>
                </a:solidFill>
              </a:rPr>
              <a:t>δίκτυο το </a:t>
            </a:r>
            <a:r>
              <a:rPr lang="en-US" altLang="el-GR" sz="2400" b="1" i="1" dirty="0" err="1">
                <a:solidFill>
                  <a:srgbClr val="000000"/>
                </a:solidFill>
              </a:rPr>
              <a:t>Ropsten</a:t>
            </a:r>
            <a:r>
              <a:rPr lang="en-US" altLang="el-GR" sz="2400" b="1" i="1" dirty="0">
                <a:solidFill>
                  <a:srgbClr val="000000"/>
                </a:solidFill>
              </a:rPr>
              <a:t> test network</a:t>
            </a:r>
            <a:endParaRPr lang="el-GR" altLang="el-GR" sz="2400" b="1" i="1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l-GR" sz="2400" b="1" i="1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Πάνω δεξιά μπορούμε να ρυθμίσουμε το δίκτυο στο οποίο θα συνδεθούμε</a:t>
            </a:r>
            <a:endParaRPr lang="en-US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Επιλέγουμε το </a:t>
            </a:r>
            <a:r>
              <a:rPr lang="en-US" altLang="el-GR" sz="2400" b="1" i="1" dirty="0" err="1">
                <a:solidFill>
                  <a:srgbClr val="000000"/>
                </a:solidFill>
              </a:rPr>
              <a:t>Ropsten</a:t>
            </a:r>
            <a:r>
              <a:rPr lang="en-US" altLang="el-GR" sz="2400" b="1" i="1" dirty="0">
                <a:solidFill>
                  <a:srgbClr val="000000"/>
                </a:solidFill>
              </a:rPr>
              <a:t> test network</a:t>
            </a:r>
            <a:endParaRPr lang="en-US" altLang="el-GR" sz="24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F85F5D1D-2008-D35D-372F-7D8F295EF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571" y="1352686"/>
            <a:ext cx="3688400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65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Απόκτηση </a:t>
            </a:r>
            <a:r>
              <a:rPr lang="en-US" b="1" dirty="0"/>
              <a:t>Ether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9" y="1677743"/>
            <a:ext cx="616131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Προκειμένου να εκτελέσουμε οποιαδήποτε ενέργεια που αλλάζει την κατάσταση του </a:t>
            </a:r>
            <a:r>
              <a:rPr lang="en-US" altLang="el-GR" sz="2400" dirty="0">
                <a:solidFill>
                  <a:srgbClr val="000000"/>
                </a:solidFill>
              </a:rPr>
              <a:t>blockchain </a:t>
            </a:r>
            <a:r>
              <a:rPr lang="el-GR" altLang="el-GR" sz="2400" dirty="0">
                <a:solidFill>
                  <a:srgbClr val="000000"/>
                </a:solidFill>
              </a:rPr>
              <a:t>θα χρειαστούμε </a:t>
            </a:r>
            <a:r>
              <a:rPr lang="en-US" altLang="el-GR" sz="2400" dirty="0">
                <a:solidFill>
                  <a:srgbClr val="000000"/>
                </a:solidFill>
              </a:rPr>
              <a:t>ether</a:t>
            </a:r>
            <a:endParaRPr lang="en-US" altLang="el-GR" sz="2400" b="1" i="1" dirty="0">
              <a:solidFill>
                <a:srgbClr val="000000"/>
              </a:solidFill>
            </a:endParaRPr>
          </a:p>
          <a:p>
            <a:pPr algn="l"/>
            <a:endParaRPr lang="en-US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Μπορούμε είτε να αγοράσουμε (ανταλλάσσοντας κανονικά λεφτά) είτε να δημιουργήσουμε </a:t>
            </a:r>
            <a:r>
              <a:rPr lang="en-US" altLang="el-GR" sz="2400" dirty="0">
                <a:solidFill>
                  <a:srgbClr val="000000"/>
                </a:solidFill>
              </a:rPr>
              <a:t>test ether </a:t>
            </a:r>
            <a:r>
              <a:rPr lang="el-GR" altLang="el-GR" sz="2400" dirty="0">
                <a:solidFill>
                  <a:srgbClr val="000000"/>
                </a:solidFill>
              </a:rPr>
              <a:t>τα οποία μπορούν να χρησιμοποιηθούν στο </a:t>
            </a:r>
            <a:r>
              <a:rPr lang="en-US" altLang="el-GR" sz="2400" dirty="0">
                <a:solidFill>
                  <a:srgbClr val="000000"/>
                </a:solidFill>
              </a:rPr>
              <a:t>test network</a:t>
            </a:r>
            <a:endParaRPr lang="el-GR" altLang="el-GR" sz="2400" b="1" i="1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l-GR" sz="2400" b="1" i="1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Για την απόκτηση </a:t>
            </a:r>
            <a:r>
              <a:rPr lang="en-US" altLang="el-GR" sz="2400" dirty="0">
                <a:solidFill>
                  <a:srgbClr val="000000"/>
                </a:solidFill>
              </a:rPr>
              <a:t>test ether </a:t>
            </a:r>
            <a:r>
              <a:rPr lang="el-GR" altLang="el-GR" sz="2400" dirty="0">
                <a:solidFill>
                  <a:srgbClr val="000000"/>
                </a:solidFill>
              </a:rPr>
              <a:t>επιλέγουμε </a:t>
            </a:r>
            <a:r>
              <a:rPr lang="en-US" altLang="el-GR" sz="2400" b="1" i="1" dirty="0">
                <a:solidFill>
                  <a:srgbClr val="000000"/>
                </a:solidFill>
              </a:rPr>
              <a:t>Buy&gt;Get Ether </a:t>
            </a:r>
            <a:r>
              <a:rPr lang="el-GR" altLang="el-GR" sz="2400" dirty="0">
                <a:solidFill>
                  <a:srgbClr val="000000"/>
                </a:solidFill>
              </a:rPr>
              <a:t>από το </a:t>
            </a:r>
            <a:r>
              <a:rPr lang="en-US" altLang="el-GR" sz="2400" dirty="0">
                <a:solidFill>
                  <a:srgbClr val="000000"/>
                </a:solidFill>
              </a:rPr>
              <a:t>test faucet</a:t>
            </a:r>
            <a:endParaRPr lang="en-US" altLang="el-GR" sz="2400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28EE4042-83AA-164F-C9C9-7D425A0F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41" y="2373085"/>
            <a:ext cx="4824830" cy="29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94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Απόκτηση </a:t>
            </a:r>
            <a:r>
              <a:rPr lang="en-US" b="1" dirty="0"/>
              <a:t>Ether - 2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9" y="2324073"/>
            <a:ext cx="616131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Στην καρτέλα που ανοίγει επιλέγουμε το </a:t>
            </a:r>
            <a:r>
              <a:rPr lang="en-US" altLang="el-GR" sz="2400" b="1" i="1" dirty="0">
                <a:solidFill>
                  <a:srgbClr val="000000"/>
                </a:solidFill>
              </a:rPr>
              <a:t>request 1 ether from faucet </a:t>
            </a:r>
            <a:r>
              <a:rPr lang="el-GR" altLang="el-GR" sz="2400" dirty="0">
                <a:solidFill>
                  <a:srgbClr val="000000"/>
                </a:solidFill>
              </a:rPr>
              <a:t>(προσοχή μην πατήσετε πολλές φορές το κουμπί αλλιώς η </a:t>
            </a:r>
            <a:r>
              <a:rPr lang="en-US" altLang="el-GR" sz="2400" dirty="0" err="1">
                <a:solidFill>
                  <a:srgbClr val="000000"/>
                </a:solidFill>
              </a:rPr>
              <a:t>ip</a:t>
            </a:r>
            <a:r>
              <a:rPr lang="en-US" altLang="el-GR" sz="2400" dirty="0">
                <a:solidFill>
                  <a:srgbClr val="000000"/>
                </a:solidFill>
              </a:rPr>
              <a:t> </a:t>
            </a:r>
            <a:r>
              <a:rPr lang="el-GR" altLang="el-GR" sz="2400" dirty="0">
                <a:solidFill>
                  <a:srgbClr val="000000"/>
                </a:solidFill>
              </a:rPr>
              <a:t>θα γίνει </a:t>
            </a:r>
            <a:r>
              <a:rPr lang="en-US" altLang="el-GR" sz="2400" dirty="0">
                <a:solidFill>
                  <a:srgbClr val="000000"/>
                </a:solidFill>
              </a:rPr>
              <a:t>banned </a:t>
            </a:r>
            <a:r>
              <a:rPr lang="el-GR" altLang="el-GR" sz="2400" dirty="0">
                <a:solidFill>
                  <a:srgbClr val="000000"/>
                </a:solidFill>
              </a:rPr>
              <a:t>από το </a:t>
            </a:r>
            <a:r>
              <a:rPr lang="en-US" altLang="el-GR" sz="2400" dirty="0">
                <a:solidFill>
                  <a:srgbClr val="000000"/>
                </a:solidFill>
              </a:rPr>
              <a:t>faucet</a:t>
            </a:r>
            <a:r>
              <a:rPr lang="el-GR" altLang="el-GR" sz="2400" dirty="0">
                <a:solidFill>
                  <a:srgbClr val="000000"/>
                </a:solidFill>
              </a:rPr>
              <a:t>)</a:t>
            </a:r>
            <a:endParaRPr lang="en-US" altLang="el-GR" sz="2400" b="1" i="1" dirty="0">
              <a:solidFill>
                <a:srgbClr val="000000"/>
              </a:solidFill>
            </a:endParaRPr>
          </a:p>
          <a:p>
            <a:pPr algn="l"/>
            <a:endParaRPr lang="en-US" altLang="el-GR" sz="2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Εναλλακτικά μπορούμε να επισκεφτούμε την σελίδα του </a:t>
            </a:r>
            <a:r>
              <a:rPr lang="en-US" altLang="el-GR" sz="2400" dirty="0">
                <a:solidFill>
                  <a:srgbClr val="000000"/>
                </a:solidFill>
              </a:rPr>
              <a:t>faucet:</a:t>
            </a:r>
          </a:p>
          <a:p>
            <a:pPr algn="ctr"/>
            <a:r>
              <a:rPr lang="en-US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  <a:hlinkClick r:id="rId2"/>
              </a:rPr>
              <a:t>https://faucet.dimensions.network/</a:t>
            </a:r>
            <a:endParaRPr lang="en-US" sz="1800" b="0" i="0" u="none" strike="noStrike" baseline="0" dirty="0">
              <a:solidFill>
                <a:srgbClr val="0462C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 </a:t>
            </a:r>
            <a:endParaRPr lang="en-US" altLang="el-GR" sz="2400" dirty="0">
              <a:solidFill>
                <a:srgbClr val="000000"/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278591C-FF0A-8B22-26C5-0678DA4D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48" y="1447615"/>
            <a:ext cx="4298052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Απόκτηση </a:t>
            </a:r>
            <a:r>
              <a:rPr lang="en-US" b="1" dirty="0"/>
              <a:t>Ether - 3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9" y="2462574"/>
            <a:ext cx="616131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Πλέον στο πορτοφόλι μας υπάρχουν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ether </a:t>
            </a:r>
            <a:r>
              <a:rPr lang="el-G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καθορισμένα για το δίκτυο που έχουμε επιλέξει (στην προκειμένη το </a:t>
            </a:r>
            <a:r>
              <a:rPr lang="en-US" sz="2400" b="1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Ropsten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test network</a:t>
            </a:r>
            <a:r>
              <a:rPr lang="el-G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Αν επιλέξουμε διαφορετικό δίκτυο θα αλλάξει το απόθεμα του λογαριασμού μας</a:t>
            </a:r>
            <a:endParaRPr lang="en-US" sz="1800" b="0" i="0" u="none" strike="noStrike" baseline="0" dirty="0">
              <a:solidFill>
                <a:srgbClr val="0462C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 </a:t>
            </a:r>
            <a:endParaRPr lang="en-US" altLang="el-GR" sz="2400" dirty="0">
              <a:solidFill>
                <a:srgbClr val="000000"/>
              </a:solidFill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CCE2A213-080C-6CCF-17F6-11287826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188" y="2064145"/>
            <a:ext cx="4821783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8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Περιεχόμενα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27F6C-DBD4-4B85-9542-323A20062F28}"/>
              </a:ext>
            </a:extLst>
          </p:cNvPr>
          <p:cNvSpPr txBox="1"/>
          <p:nvPr/>
        </p:nvSpPr>
        <p:spPr>
          <a:xfrm>
            <a:off x="1093694" y="1891553"/>
            <a:ext cx="44828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l-GR" dirty="0"/>
              <a:t>Εισαγωγή</a:t>
            </a:r>
          </a:p>
          <a:p>
            <a:pPr marL="342900" indent="-342900">
              <a:buAutoNum type="arabicPeriod"/>
            </a:pPr>
            <a:r>
              <a:rPr lang="en-US" dirty="0"/>
              <a:t>Remix IDE</a:t>
            </a:r>
          </a:p>
          <a:p>
            <a:pPr marL="342900" indent="-342900">
              <a:buAutoNum type="arabicPeriod"/>
            </a:pPr>
            <a:r>
              <a:rPr lang="el-GR" dirty="0"/>
              <a:t>Δημιουργία ενός </a:t>
            </a:r>
            <a:r>
              <a:rPr lang="en-US" dirty="0"/>
              <a:t>Smart Contract</a:t>
            </a:r>
            <a:endParaRPr lang="el-GR" dirty="0"/>
          </a:p>
          <a:p>
            <a:pPr marL="342900" indent="-342900">
              <a:buAutoNum type="arabicPeriod"/>
            </a:pPr>
            <a:r>
              <a:rPr lang="el-GR" dirty="0"/>
              <a:t>Είδη μεταβλητών στη </a:t>
            </a:r>
            <a:r>
              <a:rPr lang="en-US" dirty="0"/>
              <a:t>Solidity</a:t>
            </a:r>
          </a:p>
          <a:p>
            <a:pPr marL="342900" indent="-342900">
              <a:buAutoNum type="arabicPeriod"/>
            </a:pPr>
            <a:r>
              <a:rPr lang="en-US" dirty="0"/>
              <a:t>Smart Contract deployment</a:t>
            </a:r>
            <a:endParaRPr lang="el-GR" dirty="0"/>
          </a:p>
          <a:p>
            <a:pPr marL="342900" indent="-342900">
              <a:buAutoNum type="arabicPeriod"/>
            </a:pPr>
            <a:r>
              <a:rPr lang="el-GR" dirty="0"/>
              <a:t>Ορατότητα μεταβλητών και συναρτήσεων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Metamask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Truffle suite</a:t>
            </a:r>
          </a:p>
          <a:p>
            <a:pPr marL="342900" indent="-342900">
              <a:buAutoNum type="arabicPeriod"/>
            </a:pPr>
            <a:r>
              <a:rPr lang="el-GR" dirty="0"/>
              <a:t>Εφαρμογή </a:t>
            </a:r>
            <a:r>
              <a:rPr lang="en-US" dirty="0"/>
              <a:t>UI</a:t>
            </a:r>
          </a:p>
          <a:p>
            <a:pPr marL="342900" indent="-342900">
              <a:buAutoNum type="arabicPeriod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2216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Etherscan</a:t>
            </a:r>
            <a:endParaRPr lang="en-US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9" y="2601073"/>
            <a:ext cx="61613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Είναι ένα εργαλείο για να βλέπεις τις συναλλαγές που έχουν γίνει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Υπάρχει </a:t>
            </a:r>
            <a:r>
              <a:rPr lang="el-G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λινκ</a:t>
            </a:r>
            <a:r>
              <a:rPr lang="el-G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στο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metamask</a:t>
            </a:r>
            <a:r>
              <a:rPr lang="el-G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view on </a:t>
            </a:r>
            <a:r>
              <a:rPr lang="en-US" sz="2400" b="1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Etherscan</a:t>
            </a:r>
            <a:r>
              <a:rPr lang="el-G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Εναλλακτικά μπορεί κανείς να επισκεφτεί την σελίδα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  <a:hlinkClick r:id="rId2"/>
              </a:rPr>
              <a:t>https://etherscan.io/</a:t>
            </a:r>
            <a:r>
              <a:rPr lang="en-US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 </a:t>
            </a:r>
            <a:endParaRPr lang="en-US" altLang="el-GR" sz="2400" dirty="0">
              <a:solidFill>
                <a:srgbClr val="000000"/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D6D416CE-5955-E1AD-A4D2-D7C9195E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3" y="1281045"/>
            <a:ext cx="4896673" cy="2339543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F8F05827-72D9-7E74-D6FA-A817CB41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894" y="4069127"/>
            <a:ext cx="4274077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5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Truffle framework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9" y="2416407"/>
            <a:ext cx="61613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To truffle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είναι μια σουίτα εργαλείων που μας δίνει την δυνατότητα να κατασκευάσουμε ένα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UI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και ένα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middle-layer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για την επικοινωνία της εφαρμογής με τα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SC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 που δημιουργήσαμε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Περιέχει 3 εργαλεία 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ganache, truffle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και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drizzle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l-GR" sz="2400" dirty="0">
              <a:solidFill>
                <a:srgbClr val="000000"/>
              </a:solidFill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0A99620-589A-77AE-EB5D-BF1619BE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400" y="2056971"/>
            <a:ext cx="4786089" cy="3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69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Ganache – 1 click blockchain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9" y="1862409"/>
            <a:ext cx="616131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l-GR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Ένα προσωπικό </a:t>
            </a:r>
            <a:r>
              <a:rPr kumimoji="0" lang="el-GR" altLang="el-G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blockchain</a:t>
            </a:r>
            <a:r>
              <a:rPr kumimoji="0" lang="el-GR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για την ανάπτυξη</a:t>
            </a:r>
            <a:r>
              <a:rPr kumimoji="0" lang="en-US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l-GR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εφαρμογών και εκτέλεση δοκιμών</a:t>
            </a:r>
            <a:endParaRPr kumimoji="0" lang="en-US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el-GR" sz="2400" dirty="0"/>
              <a:t>Διαθέσιμο σαν </a:t>
            </a:r>
            <a:r>
              <a:rPr lang="en-US" altLang="el-GR" sz="2400" dirty="0"/>
              <a:t>desktop </a:t>
            </a:r>
            <a:r>
              <a:rPr lang="el-GR" altLang="el-GR" sz="2400" dirty="0"/>
              <a:t>εφαρμογή και </a:t>
            </a:r>
            <a:r>
              <a:rPr lang="en-US" altLang="el-GR" sz="2400" dirty="0"/>
              <a:t>command-line </a:t>
            </a:r>
            <a:r>
              <a:rPr lang="el-GR" altLang="el-GR" sz="2400" dirty="0"/>
              <a:t>για </a:t>
            </a:r>
            <a:r>
              <a:rPr lang="en-US" altLang="el-GR" sz="2400" dirty="0"/>
              <a:t>Windows, Mac </a:t>
            </a:r>
            <a:r>
              <a:rPr lang="el-GR" altLang="el-GR" sz="2400" dirty="0"/>
              <a:t>και </a:t>
            </a:r>
            <a:r>
              <a:rPr lang="en-US" altLang="el-GR" sz="2400" dirty="0"/>
              <a:t>Linux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Μας προσφέρει 10 </a:t>
            </a:r>
            <a:r>
              <a:rPr lang="en-US" alt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testing </a:t>
            </a:r>
            <a:r>
              <a:rPr lang="el-GR" alt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λογαριασμούς με </a:t>
            </a:r>
            <a:r>
              <a:rPr lang="en-US" alt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100 ether </a:t>
            </a:r>
            <a:r>
              <a:rPr lang="el-GR" alt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ο καθένας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altLang="el-G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Μπορούμε να παρακολουθούμε την δημιουργία των </a:t>
            </a:r>
            <a:r>
              <a:rPr lang="en-US" alt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block </a:t>
            </a:r>
            <a:r>
              <a:rPr lang="el-GR" alt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και των συναλλαγών </a:t>
            </a:r>
            <a:endParaRPr lang="en-US" altLang="el-GR" sz="2400" dirty="0">
              <a:solidFill>
                <a:srgbClr val="000000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6E01349-72D8-C69A-581A-3DEFC9A0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10" y="2133599"/>
            <a:ext cx="4981275" cy="34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6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Περιβάλλον ανάπτυξης - 1</a:t>
            </a:r>
            <a:endParaRPr lang="en-US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14" y="1792796"/>
            <a:ext cx="1068977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l-GR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Από την σελίδα του </a:t>
            </a:r>
            <a:r>
              <a:rPr kumimoji="0" lang="en-US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ganache </a:t>
            </a:r>
            <a:r>
              <a:rPr kumimoji="0" lang="el-GR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στο </a:t>
            </a:r>
            <a:r>
              <a:rPr kumimoji="0" lang="en-US" altLang="el-G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github</a:t>
            </a:r>
            <a:r>
              <a:rPr kumimoji="0" lang="en-US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l-GR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ακολουθήστε τις οδηγίες:</a:t>
            </a:r>
          </a:p>
          <a:p>
            <a:pPr algn="ctr"/>
            <a:r>
              <a:rPr kumimoji="0" lang="en-US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https://github.com/trufflesuite/ganache</a:t>
            </a:r>
            <a:r>
              <a:rPr lang="el-GR" altLang="el-GR" sz="2400" dirty="0"/>
              <a:t> 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altLang="el-G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Σαν πρώτο βήμα φτιάχνουμε ένα </a:t>
            </a:r>
            <a:r>
              <a:rPr lang="en-US" sz="2400" dirty="0"/>
              <a:t>virtual machine </a:t>
            </a:r>
            <a:r>
              <a:rPr lang="el-GR" sz="2400" dirty="0"/>
              <a:t>με </a:t>
            </a:r>
            <a:r>
              <a:rPr lang="en-US" sz="2400" dirty="0"/>
              <a:t>Ubuntu (</a:t>
            </a:r>
            <a:r>
              <a:rPr lang="el-GR" sz="2400" dirty="0"/>
              <a:t>εδώ έχει χρησιμοποιηθεί η έκδοση </a:t>
            </a:r>
            <a:r>
              <a:rPr lang="en-US" sz="2400" dirty="0"/>
              <a:t>16.04)</a:t>
            </a:r>
            <a:endParaRPr lang="el-G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Εγκαθιστούμε ένα </a:t>
            </a:r>
            <a:r>
              <a:rPr lang="en-US" sz="2400" dirty="0"/>
              <a:t>text editor </a:t>
            </a:r>
            <a:r>
              <a:rPr lang="el-GR" sz="2400" dirty="0"/>
              <a:t>για ευκολία (</a:t>
            </a:r>
            <a:r>
              <a:rPr lang="el-GR" sz="2400" dirty="0" err="1"/>
              <a:t>π.χ</a:t>
            </a:r>
            <a:r>
              <a:rPr lang="el-GR" sz="2400" dirty="0"/>
              <a:t> </a:t>
            </a:r>
            <a:r>
              <a:rPr lang="en-US" sz="2400" dirty="0"/>
              <a:t>sublime text, atom </a:t>
            </a:r>
            <a:r>
              <a:rPr lang="el-GR" sz="2400" dirty="0" err="1"/>
              <a:t>κλπ</a:t>
            </a:r>
            <a:r>
              <a:rPr lang="el-GR" sz="2400" dirty="0"/>
              <a:t>)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9B90D455-FEEC-2D36-4AE2-92A07D9F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4724578"/>
            <a:ext cx="7835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6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Περιβάλλον ανάπτυξης - 2</a:t>
            </a:r>
            <a:endParaRPr lang="en-US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14" y="2027466"/>
            <a:ext cx="106897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εγκαθιστούμε το </a:t>
            </a:r>
            <a:r>
              <a:rPr lang="en-US" sz="2400" dirty="0" err="1">
                <a:solidFill>
                  <a:srgbClr val="FF0000"/>
                </a:solidFill>
              </a:rPr>
              <a:t>nodejs</a:t>
            </a:r>
            <a:r>
              <a:rPr lang="en-US" sz="2400" dirty="0"/>
              <a:t> </a:t>
            </a:r>
            <a:r>
              <a:rPr lang="el-GR" sz="2400" dirty="0"/>
              <a:t>και το </a:t>
            </a:r>
            <a:r>
              <a:rPr lang="en-US" sz="2400" dirty="0" err="1">
                <a:solidFill>
                  <a:srgbClr val="FF0000"/>
                </a:solidFill>
              </a:rPr>
              <a:t>npm</a:t>
            </a:r>
            <a:r>
              <a:rPr lang="en-US" sz="2400" dirty="0"/>
              <a:t> </a:t>
            </a:r>
            <a:r>
              <a:rPr lang="el-GR" sz="2400" dirty="0"/>
              <a:t>για να μπορούμε να </a:t>
            </a:r>
            <a:r>
              <a:rPr lang="el-GR" sz="2400" dirty="0" err="1"/>
              <a:t>αλληλεπιδρούμε</a:t>
            </a:r>
            <a:r>
              <a:rPr lang="el-GR" sz="2400" dirty="0"/>
              <a:t> με το </a:t>
            </a:r>
            <a:r>
              <a:rPr lang="en-US" sz="2400" dirty="0"/>
              <a:t>local </a:t>
            </a:r>
            <a:r>
              <a:rPr lang="en-US" sz="2400" dirty="0" err="1"/>
              <a:t>ethereum</a:t>
            </a:r>
            <a:endParaRPr lang="el-GR" sz="24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E8A134C0-4CDD-1E41-E618-03B04517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022" y="3429000"/>
            <a:ext cx="5956300" cy="113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A60E85-50E7-7203-BBC8-C602D58CA760}"/>
              </a:ext>
            </a:extLst>
          </p:cNvPr>
          <p:cNvSpPr txBox="1"/>
          <p:nvPr/>
        </p:nvSpPr>
        <p:spPr>
          <a:xfrm>
            <a:off x="751114" y="5015547"/>
            <a:ext cx="595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/>
              <a:t>Επ</a:t>
            </a:r>
            <a:r>
              <a:rPr lang="en-US" dirty="0" err="1"/>
              <a:t>ί</a:t>
            </a:r>
            <a:r>
              <a:rPr lang="el-GR" dirty="0" err="1"/>
              <a:t>σημες</a:t>
            </a:r>
            <a:r>
              <a:rPr lang="el-GR" dirty="0"/>
              <a:t> πηγές:</a:t>
            </a:r>
            <a:endParaRPr lang="en-US" dirty="0"/>
          </a:p>
          <a:p>
            <a:endParaRPr lang="el-GR" dirty="0"/>
          </a:p>
          <a:p>
            <a:r>
              <a:rPr lang="en-US" dirty="0">
                <a:hlinkClick r:id="rId3"/>
              </a:rPr>
              <a:t>https://nodejs.org/en/</a:t>
            </a:r>
            <a:endParaRPr lang="en-US" dirty="0"/>
          </a:p>
          <a:p>
            <a:r>
              <a:rPr lang="en-US" dirty="0">
                <a:hlinkClick r:id="rId4"/>
              </a:rPr>
              <a:t>https://www.npmjs.com/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4870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Περιβάλλον ανάπτυξης - 3</a:t>
            </a:r>
            <a:endParaRPr lang="en-US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45274F-272E-789A-718C-D963B1235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14" y="1896849"/>
            <a:ext cx="6270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Στη συνέχεια εγκαθιστούμε το </a:t>
            </a:r>
            <a:r>
              <a:rPr lang="en-US" sz="2400" dirty="0">
                <a:solidFill>
                  <a:srgbClr val="FF0000"/>
                </a:solidFill>
              </a:rPr>
              <a:t>ganache-cli</a:t>
            </a:r>
            <a:r>
              <a:rPr lang="en-US" sz="2400" dirty="0"/>
              <a:t>:</a:t>
            </a:r>
            <a:endParaRPr lang="el-GR" sz="2400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1BD740A-E67F-6745-B5BD-36FA3649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49" y="2647097"/>
            <a:ext cx="2832100" cy="59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9CA286-2E10-893A-58A9-ACDB400020FA}"/>
              </a:ext>
            </a:extLst>
          </p:cNvPr>
          <p:cNvSpPr txBox="1"/>
          <p:nvPr/>
        </p:nvSpPr>
        <p:spPr>
          <a:xfrm>
            <a:off x="751114" y="3645964"/>
            <a:ext cx="806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οποίο θα μας επιτρέψει να «τρέξουμε» το προσωπικό μας </a:t>
            </a:r>
            <a:r>
              <a:rPr lang="en-US" dirty="0"/>
              <a:t>blockchain </a:t>
            </a:r>
            <a:r>
              <a:rPr lang="el-GR" dirty="0"/>
              <a:t>για </a:t>
            </a:r>
            <a:r>
              <a:rPr lang="en-US" dirty="0"/>
              <a:t>testing</a:t>
            </a:r>
            <a:endParaRPr lang="el-GR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7B93EC5-9556-AA0D-4DDE-54E21BCE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45067"/>
            <a:ext cx="6270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Εγκαθιστούμε το </a:t>
            </a:r>
            <a:r>
              <a:rPr lang="en-US" sz="2400" dirty="0">
                <a:solidFill>
                  <a:srgbClr val="FF0000"/>
                </a:solidFill>
              </a:rPr>
              <a:t>truffle</a:t>
            </a:r>
            <a:r>
              <a:rPr lang="en-US" sz="2400" dirty="0"/>
              <a:t>:</a:t>
            </a:r>
            <a:endParaRPr lang="el-GR" sz="2400" dirty="0"/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7D813E7D-8947-2CC8-EC6F-3BAB9E53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49" y="5352353"/>
            <a:ext cx="265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59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Ώρα να προγραμματίσουμε</a:t>
            </a:r>
            <a:endParaRPr lang="en-US" b="1" dirty="0"/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5554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dirty="0"/>
              <a:t>Αφού ολοκληρώσαμε την εγκατάσταση όλων των </a:t>
            </a:r>
            <a:r>
              <a:rPr lang="el-GR" sz="2400" dirty="0" err="1"/>
              <a:t>προαπαιτούμενων</a:t>
            </a:r>
            <a:r>
              <a:rPr lang="el-GR" sz="2400" dirty="0"/>
              <a:t> μπορούμε να ξεκινήσουμε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l-GR" sz="2400" dirty="0"/>
              <a:t>Ανοίγουμε ένα </a:t>
            </a:r>
            <a:r>
              <a:rPr lang="en-US" sz="2400" dirty="0"/>
              <a:t>terminal </a:t>
            </a:r>
            <a:r>
              <a:rPr lang="el-GR" sz="2400" dirty="0"/>
              <a:t>και ξεκινάμε το </a:t>
            </a:r>
            <a:r>
              <a:rPr lang="en-US" sz="2400" dirty="0">
                <a:solidFill>
                  <a:srgbClr val="FF0000"/>
                </a:solidFill>
              </a:rPr>
              <a:t>ganache-cli</a:t>
            </a:r>
            <a:r>
              <a:rPr lang="en-US" sz="2400" dirty="0"/>
              <a:t> </a:t>
            </a:r>
            <a:r>
              <a:rPr lang="el-GR" sz="2400" dirty="0"/>
              <a:t>πληκτρολογώντας</a:t>
            </a:r>
            <a:r>
              <a:rPr lang="en-US" sz="2400" dirty="0"/>
              <a:t>:</a:t>
            </a:r>
            <a:r>
              <a:rPr lang="el-GR" sz="2400" dirty="0"/>
              <a:t> </a:t>
            </a:r>
          </a:p>
          <a:p>
            <a:pPr marL="0" indent="0" algn="ctr">
              <a:buNone/>
            </a:pPr>
            <a:r>
              <a:rPr lang="en-US" sz="2400" b="1" i="1" dirty="0"/>
              <a:t>ganache-cli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Το </a:t>
            </a:r>
            <a:r>
              <a:rPr lang="en-US" sz="2400" dirty="0"/>
              <a:t>terminal </a:t>
            </a:r>
            <a:r>
              <a:rPr lang="el-GR" sz="2400" dirty="0"/>
              <a:t>αυτό θα παραμείνει ανοιχτό ανεξάρτητα από τα υπόλοιπα (θα τρέχει δλδ στο παρασκήνιο)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l-GR" sz="2400" dirty="0"/>
              <a:t>Στη συνέχεια θα πρέπει να προσθέσουμε ένα λογαριασμό του «τοπικού» </a:t>
            </a:r>
            <a:r>
              <a:rPr lang="en-US" sz="2400" dirty="0"/>
              <a:t>blockchain </a:t>
            </a:r>
            <a:r>
              <a:rPr lang="el-GR" sz="2400" dirty="0"/>
              <a:t>στο </a:t>
            </a:r>
            <a:r>
              <a:rPr lang="en-US" sz="2400" dirty="0" err="1"/>
              <a:t>metamask</a:t>
            </a:r>
            <a:r>
              <a:rPr lang="en-US" sz="2400" dirty="0"/>
              <a:t> </a:t>
            </a:r>
            <a:r>
              <a:rPr lang="el-GR" sz="2400" dirty="0"/>
              <a:t>που βρίσκεται στο </a:t>
            </a:r>
            <a:r>
              <a:rPr lang="en-US" sz="2400" dirty="0"/>
              <a:t>Chrome, ώ</a:t>
            </a:r>
            <a:r>
              <a:rPr lang="el-GR" sz="2400" dirty="0" err="1"/>
              <a:t>στε</a:t>
            </a:r>
            <a:r>
              <a:rPr lang="el-GR" sz="2400" dirty="0"/>
              <a:t> να </a:t>
            </a:r>
            <a:r>
              <a:rPr lang="el-GR" sz="2400" dirty="0" err="1"/>
              <a:t>αλληλεπιδράσουμε</a:t>
            </a:r>
            <a:r>
              <a:rPr lang="el-GR" sz="2400" dirty="0"/>
              <a:t> με αυτό. Αντιγράφουμε ένα </a:t>
            </a:r>
            <a:r>
              <a:rPr lang="en-US" sz="2400" dirty="0"/>
              <a:t>secret key </a:t>
            </a:r>
            <a:r>
              <a:rPr lang="el-GR" sz="2400" dirty="0"/>
              <a:t>από τους λογαριασμούς που δημιούργησε το</a:t>
            </a:r>
            <a:r>
              <a:rPr lang="en-US" sz="2400" dirty="0"/>
              <a:t> ganache-cli </a:t>
            </a:r>
            <a:r>
              <a:rPr lang="el-GR" sz="2400" dirty="0"/>
              <a:t>και το εισάγουμε στο </a:t>
            </a:r>
            <a:r>
              <a:rPr lang="en-US" sz="2400" dirty="0" err="1"/>
              <a:t>metamask</a:t>
            </a:r>
            <a:r>
              <a:rPr lang="en-US" sz="2400" dirty="0"/>
              <a:t> </a:t>
            </a:r>
            <a:r>
              <a:rPr lang="el-GR" sz="2400" dirty="0"/>
              <a:t>κάνοντας</a:t>
            </a:r>
            <a:r>
              <a:rPr lang="en-US" sz="2400" dirty="0"/>
              <a:t>:</a:t>
            </a:r>
            <a:r>
              <a:rPr lang="el-GR" sz="2400" dirty="0"/>
              <a:t> </a:t>
            </a: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b="1" i="1" dirty="0"/>
              <a:t>    </a:t>
            </a:r>
            <a:r>
              <a:rPr lang="en-US" sz="2400" b="1" i="1" dirty="0"/>
              <a:t>import new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2400" dirty="0" err="1"/>
              <a:t>Συνδε</a:t>
            </a:r>
            <a:r>
              <a:rPr lang="en-US" sz="2400" dirty="0"/>
              <a:t>ό</a:t>
            </a:r>
            <a:r>
              <a:rPr lang="el-GR" sz="2400" dirty="0" err="1"/>
              <a:t>μαστε</a:t>
            </a:r>
            <a:r>
              <a:rPr lang="el-GR" sz="2400" dirty="0"/>
              <a:t> στο </a:t>
            </a:r>
            <a:r>
              <a:rPr lang="en-US" sz="2400" dirty="0"/>
              <a:t>custom</a:t>
            </a:r>
            <a:r>
              <a:rPr lang="el-GR" sz="2400" dirty="0"/>
              <a:t> </a:t>
            </a:r>
            <a:r>
              <a:rPr lang="en-US" sz="2400" dirty="0"/>
              <a:t>RPC: </a:t>
            </a:r>
            <a:r>
              <a:rPr lang="en-US" sz="2400" u="sng" dirty="0">
                <a:hlinkClick r:id="rId2"/>
              </a:rPr>
              <a:t>http://127.0.0.1:8545</a:t>
            </a:r>
            <a:r>
              <a:rPr lang="el-GR" sz="2400" u="sng" dirty="0"/>
              <a:t> </a:t>
            </a:r>
            <a:endParaRPr lang="el-GR" sz="2400" i="1" u="sng" dirty="0"/>
          </a:p>
          <a:p>
            <a:endParaRPr lang="en-US" dirty="0"/>
          </a:p>
          <a:p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3237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Δημιουργία ενός </a:t>
            </a:r>
            <a:r>
              <a:rPr lang="en-US" b="1" dirty="0"/>
              <a:t>project</a:t>
            </a: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9" y="1751871"/>
            <a:ext cx="10515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Δημιουργήστε ένα φάκελο στην επιφάνεια εργασίας και ονομάστε το </a:t>
            </a:r>
            <a:r>
              <a:rPr lang="en-U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MyAlbumApplication</a:t>
            </a:r>
            <a:endParaRPr lang="en-US" sz="2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sz="2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Ανοίξτε τον φάκελο και με δεξί κλικ ανοίξτε ένα καινούργιο </a:t>
            </a:r>
            <a:r>
              <a:rPr lang="en-US" altLang="el-GR" sz="2400" dirty="0">
                <a:solidFill>
                  <a:srgbClr val="000000"/>
                </a:solidFill>
              </a:rPr>
              <a:t>terminal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BDE95EB9-EDF2-8F2C-5CE0-E6B1600DF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7" y="3536470"/>
            <a:ext cx="7929004" cy="28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95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Εγκατάσταση </a:t>
            </a:r>
            <a:r>
              <a:rPr lang="en-US" b="1" dirty="0"/>
              <a:t>web3</a:t>
            </a: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8" y="3650666"/>
            <a:ext cx="1051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Στο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terminal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πληκτρολογήστε την εντολή </a:t>
            </a:r>
            <a:r>
              <a:rPr lang="en-U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npm</a:t>
            </a:r>
            <a:r>
              <a:rPr lang="en-U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install web3.js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40AB09F1-7945-26D6-6A71-FD023071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53" y="4272295"/>
            <a:ext cx="6128951" cy="81554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7100CC98-3AE8-ED40-C8CD-E106BEEA2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8" y="1741662"/>
            <a:ext cx="10515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web3.js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είναι ένα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Ethereum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Javascript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API,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μια συλλογή βιβλιοθηκών για την αλληλεπίδραση με ένα κόμβο 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Ethereum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μέσω πρωτοκόλλου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HTTP.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Επίσημη σελίδα: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https://web3js.readthedocs.io/en/v1.7.3/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07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Ρύθμιση του 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ganache </a:t>
            </a:r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και του 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remix</a:t>
            </a: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70" y="1581142"/>
            <a:ext cx="65423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Προεπιλεγμένα 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Remix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δημοσιεύει τα συμβόλαια στο δικό 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Ethereum test network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το </a:t>
            </a:r>
            <a:r>
              <a:rPr lang="en-U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JavaScriptVM</a:t>
            </a:r>
            <a:endParaRPr lang="en-US" sz="2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Για να κατευθύνουμε 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Remix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στο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test network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ganache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θα πρέπει να αλλάξουμε τις ρυθμίσεις στο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Remix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ώστε να δείχνουν την διεύθυνση 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ganache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D5C3D2C2-395D-8DF8-0A05-BD89796A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4740417"/>
            <a:ext cx="10083114" cy="1985319"/>
          </a:xfrm>
          <a:prstGeom prst="rect">
            <a:avLst/>
          </a:prstGeom>
        </p:spPr>
      </p:pic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7125CC03-79DA-28CF-9DF3-7CBC53B3001B}"/>
              </a:ext>
            </a:extLst>
          </p:cNvPr>
          <p:cNvCxnSpPr>
            <a:cxnSpLocks/>
          </p:cNvCxnSpPr>
          <p:nvPr/>
        </p:nvCxnSpPr>
        <p:spPr>
          <a:xfrm flipH="1">
            <a:off x="5495051" y="5448542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AECC28-ACCB-D1BD-0BB9-44FE518A3250}"/>
              </a:ext>
            </a:extLst>
          </p:cNvPr>
          <p:cNvSpPr txBox="1"/>
          <p:nvPr/>
        </p:nvSpPr>
        <p:spPr>
          <a:xfrm>
            <a:off x="5434091" y="5138358"/>
            <a:ext cx="14486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l-GR" sz="1200" dirty="0">
                <a:solidFill>
                  <a:srgbClr val="FF0000"/>
                </a:solidFill>
              </a:rPr>
              <a:t>Διεύθυνση </a:t>
            </a:r>
            <a:r>
              <a:rPr lang="en-US" sz="1200" dirty="0">
                <a:solidFill>
                  <a:srgbClr val="FF0000"/>
                </a:solidFill>
              </a:rPr>
              <a:t>Ganache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5E710CA0-0B00-98DD-CCC0-36F9F829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896" y="1940388"/>
            <a:ext cx="2636108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6571"/>
            <a:ext cx="10058400" cy="940526"/>
          </a:xfrm>
        </p:spPr>
        <p:txBody>
          <a:bodyPr/>
          <a:lstStyle/>
          <a:p>
            <a:r>
              <a:rPr lang="el-GR" b="1" dirty="0"/>
              <a:t>Εισαγωγή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4BCA5-7A58-498F-B62E-0696DEC142F3}"/>
              </a:ext>
            </a:extLst>
          </p:cNvPr>
          <p:cNvSpPr txBox="1"/>
          <p:nvPr/>
        </p:nvSpPr>
        <p:spPr>
          <a:xfrm>
            <a:off x="838200" y="1905000"/>
            <a:ext cx="109038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Θα παρουσιάσουμε τα βήματα ανάπτυξης μέσα από ένα σενάριο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Το σενάριο είναι μια αποκεντρωμένη εφαρμογή </a:t>
            </a:r>
            <a:r>
              <a:rPr lang="en-US" sz="2400" dirty="0"/>
              <a:t>Jukebox </a:t>
            </a:r>
            <a:r>
              <a:rPr lang="el-GR" sz="2400" dirty="0"/>
              <a:t>βασισμένη σε </a:t>
            </a:r>
            <a:r>
              <a:rPr lang="en-US" sz="2400" dirty="0"/>
              <a:t>blockchain</a:t>
            </a:r>
            <a:endParaRPr lang="el-G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Τα χαρακτηριστικά της εφαρμογής είναι: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900113" indent="-342900">
              <a:buFont typeface="Wingdings" panose="05000000000000000000" pitchFamily="2" charset="2"/>
              <a:buChar char="v"/>
            </a:pP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το </a:t>
            </a:r>
            <a:r>
              <a:rPr kumimoji="0" lang="el-GR" altLang="el-G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jukebox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να επιτρέπει στους χρήστες να ζητήσουν όχι μόνο ένα τραγούδι, αλλά ένα ολόκληρο άλμπουμ </a:t>
            </a:r>
          </a:p>
          <a:p>
            <a:pPr marL="900113" indent="-342900">
              <a:buFont typeface="Wingdings" panose="05000000000000000000" pitchFamily="2" charset="2"/>
              <a:buChar char="v"/>
            </a:pP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η αναπαραγωγή αυτών των άλμπουμ δεν είναι δωρεάν, καθώς η συντριπτική τους πλειοψηφία προστατεύεται από πνευματικά δικαιώματα. Αυτό σημαίνει ότι όταν παίζεται ένα άλμπουμ χρειαζόμαστε </a:t>
            </a:r>
            <a:r>
              <a:rPr lang="el-GR" altLang="el-GR" sz="2000" dirty="0"/>
              <a:t>μια εγγραφή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ώστε να μπορούμε να πληρώσουμε τα κατάλληλα δικαιώματα στον καλλιτέχνη </a:t>
            </a:r>
          </a:p>
        </p:txBody>
      </p:sp>
    </p:spTree>
    <p:extLst>
      <p:ext uri="{BB962C8B-B14F-4D97-AF65-F5344CB8AC3E}">
        <p14:creationId xmlns:p14="http://schemas.microsoft.com/office/powerpoint/2010/main" val="179893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Ρύθμιση του 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ganache </a:t>
            </a:r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και του 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remix</a:t>
            </a: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43" y="1690688"/>
            <a:ext cx="654231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Αλλάζουμε στην καρτέλα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Environment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και επιλέγουμε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Web3 Provider</a:t>
            </a:r>
            <a:endParaRPr lang="en-US" sz="2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Ρυθμίζουμε 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endpoint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στην καρτέλα που εμφανίζεται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5E710CA0-0B00-98DD-CCC0-36F9F829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438" y="1498865"/>
            <a:ext cx="2636108" cy="2224216"/>
          </a:xfrm>
          <a:prstGeom prst="rect">
            <a:avLst/>
          </a:prstGeom>
        </p:spPr>
      </p:pic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F4F4D11F-594E-2C42-E16C-8525F6F32851}"/>
              </a:ext>
            </a:extLst>
          </p:cNvPr>
          <p:cNvCxnSpPr>
            <a:cxnSpLocks/>
          </p:cNvCxnSpPr>
          <p:nvPr/>
        </p:nvCxnSpPr>
        <p:spPr>
          <a:xfrm flipH="1">
            <a:off x="8251806" y="2517917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03D94308-FC0A-67A0-0A66-CDE03CB8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34" y="3263118"/>
            <a:ext cx="3447834" cy="3229758"/>
          </a:xfrm>
          <a:prstGeom prst="rect">
            <a:avLst/>
          </a:prstGeom>
        </p:spPr>
      </p:pic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7075C21D-2D34-5B7C-89C9-68308D401FB3}"/>
              </a:ext>
            </a:extLst>
          </p:cNvPr>
          <p:cNvCxnSpPr>
            <a:cxnSpLocks/>
          </p:cNvCxnSpPr>
          <p:nvPr/>
        </p:nvCxnSpPr>
        <p:spPr>
          <a:xfrm flipH="1">
            <a:off x="4104349" y="5597828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48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Ρύθμιση του 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ganache </a:t>
            </a:r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και του 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remix</a:t>
            </a: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1183"/>
            <a:ext cx="971005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Ξανακάνοντας </a:t>
            </a:r>
            <a:r>
              <a:rPr lang="en-U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deploy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στο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SC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μέσω 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Remix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βλέπουμε πλέον ότι αυτό έχει δημοσιευθεί στο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ganache </a:t>
            </a:r>
            <a:endParaRPr lang="el-G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Μπορούμε στην καρτέλα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Transactions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ganache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να δούμε και την διεύθυνση 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SC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που θα χρησιμοποιήσουμε αργότερα στην εφαρμογή μας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CFC31F77-56FE-87F5-B357-01087BA9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75" y="4076323"/>
            <a:ext cx="9852454" cy="2759676"/>
          </a:xfrm>
          <a:prstGeom prst="rect">
            <a:avLst/>
          </a:prstGeom>
        </p:spPr>
      </p:pic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7075C21D-2D34-5B7C-89C9-68308D401FB3}"/>
              </a:ext>
            </a:extLst>
          </p:cNvPr>
          <p:cNvCxnSpPr>
            <a:cxnSpLocks/>
          </p:cNvCxnSpPr>
          <p:nvPr/>
        </p:nvCxnSpPr>
        <p:spPr>
          <a:xfrm flipH="1">
            <a:off x="3817613" y="4233649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5F69C64C-8DF4-1473-73EA-E172BB2750BE}"/>
              </a:ext>
            </a:extLst>
          </p:cNvPr>
          <p:cNvCxnSpPr>
            <a:cxnSpLocks/>
          </p:cNvCxnSpPr>
          <p:nvPr/>
        </p:nvCxnSpPr>
        <p:spPr>
          <a:xfrm flipH="1">
            <a:off x="6024802" y="5822963"/>
            <a:ext cx="243192" cy="28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94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Δημιουργία αρχείων για 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UI</a:t>
            </a: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92796"/>
            <a:ext cx="97100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Από 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terminal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εκτελούμε τις παρακάτω εντολές για να δημιουργήσουμε δύο κενά αρχεία: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28A22D91-332B-DA24-7514-6B7745CB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30" y="2713460"/>
            <a:ext cx="6194854" cy="1037968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4990449-92E7-2203-AE16-3C848BB6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49713"/>
            <a:ext cx="61948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Ανοίγουμε το αρχείο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main.css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(που είναι αρχείο μορφοποίησης) και βρίσκεται στον φάκελο 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project</a:t>
            </a:r>
            <a:endParaRPr lang="el-GR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92B8BC83-E4F8-9C09-FB7B-4B5B4E7B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71" y="4195404"/>
            <a:ext cx="2713779" cy="25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81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Δ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ιαμόρφωση του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main.css</a:t>
            </a:r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16109"/>
            <a:ext cx="436517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Κάνουμε αντιγραφή και επικόλληση του κώδικα μέσα στο αρχείο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main.css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και σώζουμε 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70A6301D-2B80-E098-5279-9321305E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79" y="1383153"/>
            <a:ext cx="4629455" cy="51097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867858-F126-DDE9-70FB-E1063E90157E}"/>
              </a:ext>
            </a:extLst>
          </p:cNvPr>
          <p:cNvSpPr txBox="1"/>
          <p:nvPr/>
        </p:nvSpPr>
        <p:spPr>
          <a:xfrm>
            <a:off x="8508978" y="6486339"/>
            <a:ext cx="1017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Snippet</a:t>
            </a:r>
            <a:r>
              <a:rPr lang="el-GR" sz="1400" b="1" i="1" dirty="0"/>
              <a:t> 4</a:t>
            </a:r>
            <a:r>
              <a:rPr lang="en-US" sz="1400" b="1" i="1" dirty="0"/>
              <a:t>.</a:t>
            </a:r>
            <a:r>
              <a:rPr lang="el-GR" sz="1400" b="1" i="1" dirty="0"/>
              <a:t>3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6061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Δ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ιαμόρφωση του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index.html</a:t>
            </a:r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16109"/>
            <a:ext cx="436517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Κάνουμε αντιγραφή και επικόλληση του κώδικα μέσα στο αρχείο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index.html (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αρχική σελίδα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 και σώζουμε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67858-F126-DDE9-70FB-E1063E90157E}"/>
              </a:ext>
            </a:extLst>
          </p:cNvPr>
          <p:cNvSpPr txBox="1"/>
          <p:nvPr/>
        </p:nvSpPr>
        <p:spPr>
          <a:xfrm>
            <a:off x="8508978" y="6486339"/>
            <a:ext cx="1017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Snippet</a:t>
            </a:r>
            <a:r>
              <a:rPr lang="el-GR" sz="1400" b="1" i="1" dirty="0"/>
              <a:t> 4</a:t>
            </a:r>
            <a:r>
              <a:rPr lang="en-US" sz="1400" b="1" i="1" dirty="0"/>
              <a:t>.</a:t>
            </a:r>
            <a:r>
              <a:rPr lang="el-GR" sz="1400" b="1" i="1" dirty="0"/>
              <a:t>4</a:t>
            </a:r>
            <a:endParaRPr lang="en-US" b="1" i="1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9E7A9055-26A1-C97D-7B41-422285E4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14" y="1690687"/>
            <a:ext cx="3991631" cy="47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88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Δ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ιαμόρφωση του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index.html</a:t>
            </a:r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60059"/>
            <a:ext cx="107768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Προκειμένου να ξεκινήσουμε να αλληλοεπιδρούμε με 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UI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θα πρέπει να ρυθμίσουμε ορισμένες παραμέτρους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l-G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Ρυθμίζουμε μέσα στο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index.html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τις μεταβλητές </a:t>
            </a:r>
            <a:r>
              <a:rPr lang="en-U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myAccountNumber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και </a:t>
            </a:r>
            <a:r>
              <a:rPr lang="en-US" sz="24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myContractAddress</a:t>
            </a:r>
            <a:endParaRPr lang="el-GR" sz="2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6727A909-E071-F63F-32EB-DDA109AA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770" y="3274211"/>
            <a:ext cx="6656173" cy="766119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3DD33E01-D879-CF9B-ECF1-2D084E48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040330"/>
            <a:ext cx="98377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Μπορούμε να βρούμε τις τιμές και για τα δύο μέσα στο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ganache</a:t>
            </a:r>
            <a:endParaRPr lang="el-G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Εξακριβώστε ότι η διεύθυνση 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endpoint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για 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ganache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είναι σωστή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97E50B-9B92-B7B1-A47F-28788249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616" y="5555397"/>
            <a:ext cx="5964195" cy="4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07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692896"/>
            <a:ext cx="10058400" cy="892233"/>
          </a:xfrm>
        </p:spPr>
        <p:txBody>
          <a:bodyPr/>
          <a:lstStyle/>
          <a:p>
            <a:pPr algn="l"/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Το 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ABI </a:t>
            </a:r>
            <a:r>
              <a:rPr lang="el-GR" sz="4400" dirty="0">
                <a:solidFill>
                  <a:srgbClr val="000000"/>
                </a:solidFill>
                <a:latin typeface="Calibri" panose="020F0502020204030204" pitchFamily="34" charset="0"/>
              </a:rPr>
              <a:t>ενός 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SC</a:t>
            </a: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56565"/>
            <a:ext cx="107768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Προκειμένου να μπορεί 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UI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να αλληλοεπιδράσει με 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interface (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πληροφορίες σχετικά με την δομή και τις συναρτήσεις που έχει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SC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χρειαζόμαστε 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ABI (Application Binary Interface)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του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SC </a:t>
            </a:r>
            <a:endParaRPr lang="el-GR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29554C89-6741-77B0-BFA6-69813C6F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177" y="3384442"/>
            <a:ext cx="2273643" cy="584886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D0E9E9B-7B76-2C52-3DB4-A1E37A9BB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45238"/>
            <a:ext cx="10776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Το αντιγράφουμε μέσα στον κώδικα του </a:t>
            </a:r>
            <a:r>
              <a:rPr lang="en-US" sz="2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index.html</a:t>
            </a:r>
            <a:endParaRPr lang="el-GR" sz="2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41DC5DD3-1C42-ECDD-C301-E33E60C5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63" y="4744764"/>
            <a:ext cx="6820930" cy="7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48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</a:rPr>
              <a:t>Η εφαρμογή μας</a:t>
            </a:r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Θέση περιεχομένου 2">
            <a:extLst>
              <a:ext uri="{FF2B5EF4-FFF2-40B4-BE49-F238E27FC236}">
                <a16:creationId xmlns:a16="http://schemas.microsoft.com/office/drawing/2014/main" id="{CEAD14BE-06DE-3268-09E1-0BF510F830E3}"/>
              </a:ext>
            </a:extLst>
          </p:cNvPr>
          <p:cNvSpPr txBox="1">
            <a:spLocks/>
          </p:cNvSpPr>
          <p:nvPr/>
        </p:nvSpPr>
        <p:spPr>
          <a:xfrm>
            <a:off x="576943" y="1401839"/>
            <a:ext cx="11038113" cy="315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l-GR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882473-C760-1602-E00A-B3F6406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6405"/>
            <a:ext cx="10776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Κάνοντας διπλό κλικ στο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index.html </a:t>
            </a:r>
            <a:r>
              <a:rPr lang="el-GR" sz="2400" dirty="0">
                <a:solidFill>
                  <a:srgbClr val="000000"/>
                </a:solidFill>
                <a:latin typeface="Calibri" panose="020F0502020204030204" pitchFamily="34" charset="0"/>
              </a:rPr>
              <a:t>βλέπουμε την αρχική σελίδα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5A1CCCCF-BBDD-C554-4641-7F6A8B21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20" y="2563787"/>
            <a:ext cx="5606815" cy="40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4948"/>
            <a:ext cx="10058400" cy="914400"/>
          </a:xfrm>
        </p:spPr>
        <p:txBody>
          <a:bodyPr/>
          <a:lstStyle/>
          <a:p>
            <a:r>
              <a:rPr lang="en-US" b="1" dirty="0"/>
              <a:t>Remix 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140DE-D2B3-40AF-8B10-D8727CFA9E4E}"/>
              </a:ext>
            </a:extLst>
          </p:cNvPr>
          <p:cNvSpPr txBox="1"/>
          <p:nvPr/>
        </p:nvSpPr>
        <p:spPr>
          <a:xfrm>
            <a:off x="781957" y="2459504"/>
            <a:ext cx="10628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Διαδικτυακό εργαλείο για ανάπτυξη συμβολαίων σε </a:t>
            </a:r>
            <a:r>
              <a:rPr lang="en-US" sz="2400" dirty="0"/>
              <a:t>Ethereum test network</a:t>
            </a:r>
          </a:p>
          <a:p>
            <a:endParaRPr lang="el-G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Μας επιτρέπει να εστιάζουμε στην ανάπτυξη και βελτίωση του έξυπνου συμβολαίου χωρίς να μας απασχολεί το </a:t>
            </a:r>
            <a:r>
              <a:rPr lang="en-US" sz="2400" dirty="0"/>
              <a:t>middle layer </a:t>
            </a:r>
            <a:r>
              <a:rPr lang="el-GR" sz="2400" dirty="0"/>
              <a:t>ή το </a:t>
            </a:r>
            <a:r>
              <a:rPr lang="en-US" sz="2400" dirty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Χρησιμοποιεί την γλώσσα </a:t>
            </a:r>
            <a:r>
              <a:rPr lang="en-US" sz="2400" dirty="0"/>
              <a:t>Solidity </a:t>
            </a:r>
            <a:r>
              <a:rPr lang="el-GR" sz="2400" dirty="0"/>
              <a:t>που μοιάζει αρκετά με </a:t>
            </a:r>
            <a:r>
              <a:rPr lang="en-US" sz="2400" dirty="0" err="1"/>
              <a:t>Javascript</a:t>
            </a:r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52746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823"/>
            <a:ext cx="10058400" cy="875211"/>
          </a:xfrm>
        </p:spPr>
        <p:txBody>
          <a:bodyPr/>
          <a:lstStyle/>
          <a:p>
            <a:r>
              <a:rPr lang="el-GR" b="1" dirty="0"/>
              <a:t>Δημιουργώντας ένα </a:t>
            </a:r>
            <a:r>
              <a:rPr lang="en-US" b="1" dirty="0"/>
              <a:t>SC</a:t>
            </a:r>
            <a:r>
              <a:rPr lang="el-GR" b="1" dirty="0"/>
              <a:t>-1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200" y="188595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Ξεκινάμε ανοίγοντας στον περιηγητή την σελίδα </a:t>
            </a:r>
            <a:r>
              <a:rPr lang="en-US" sz="2400" dirty="0">
                <a:hlinkClick r:id="rId2"/>
              </a:rPr>
              <a:t>https://remix.Ethereum.org</a:t>
            </a:r>
            <a:endParaRPr lang="en-US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0C04F7FF-7574-7C88-91BF-11C38D47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379" y="2738226"/>
            <a:ext cx="6241241" cy="35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6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395"/>
            <a:ext cx="10058400" cy="914400"/>
          </a:xfrm>
        </p:spPr>
        <p:txBody>
          <a:bodyPr/>
          <a:lstStyle/>
          <a:p>
            <a:r>
              <a:rPr lang="el-GR" b="1" dirty="0"/>
              <a:t>Δημιουργώντας ένα </a:t>
            </a:r>
            <a:r>
              <a:rPr lang="en-US" b="1" dirty="0"/>
              <a:t>SC</a:t>
            </a:r>
            <a:r>
              <a:rPr lang="el-GR" b="1" dirty="0"/>
              <a:t>-2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200" y="188595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Στην αριστερή πλευρά επιλέγουμε τον φάκελο </a:t>
            </a:r>
            <a:r>
              <a:rPr lang="en-US" sz="2400" b="1" i="1" dirty="0"/>
              <a:t>contracts </a:t>
            </a:r>
            <a:r>
              <a:rPr lang="el-GR" sz="2400" dirty="0"/>
              <a:t>και στη συνέχεια </a:t>
            </a:r>
            <a:r>
              <a:rPr lang="en-US" sz="2400" b="1" i="1" dirty="0"/>
              <a:t>Create new file</a:t>
            </a:r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743EB08B-386E-0D6F-02BB-1E5BEFB2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89" y="2963168"/>
            <a:ext cx="4321422" cy="3552753"/>
          </a:xfrm>
          <a:prstGeom prst="rect">
            <a:avLst/>
          </a:prstGeom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AAE28623-C8E5-C74F-9BBF-6B9070A5816B}"/>
              </a:ext>
            </a:extLst>
          </p:cNvPr>
          <p:cNvCxnSpPr/>
          <p:nvPr/>
        </p:nvCxnSpPr>
        <p:spPr>
          <a:xfrm>
            <a:off x="4610911" y="4270443"/>
            <a:ext cx="330740" cy="21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3E812869-6206-3766-7A61-C72FA098D02F}"/>
              </a:ext>
            </a:extLst>
          </p:cNvPr>
          <p:cNvCxnSpPr/>
          <p:nvPr/>
        </p:nvCxnSpPr>
        <p:spPr>
          <a:xfrm>
            <a:off x="4597941" y="4632540"/>
            <a:ext cx="330740" cy="21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7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678"/>
            <a:ext cx="10058400" cy="822960"/>
          </a:xfrm>
        </p:spPr>
        <p:txBody>
          <a:bodyPr/>
          <a:lstStyle/>
          <a:p>
            <a:r>
              <a:rPr lang="el-GR" b="1" dirty="0"/>
              <a:t>Δημιουργώντας ένα </a:t>
            </a:r>
            <a:r>
              <a:rPr lang="en-US" b="1" dirty="0"/>
              <a:t>SC</a:t>
            </a:r>
            <a:r>
              <a:rPr lang="el-GR" b="1" dirty="0"/>
              <a:t>-</a:t>
            </a:r>
            <a:r>
              <a:rPr lang="en-US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200" y="1885950"/>
            <a:ext cx="557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Δημιουργούμε το αρχείο </a:t>
            </a:r>
            <a:r>
              <a:rPr lang="en-US" sz="2400" b="1" i="1" dirty="0" err="1"/>
              <a:t>Album.sol</a:t>
            </a: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Στη συνέχεια προσθέτουμε τον παρακάτω κώδικα στο δεξί μέρος:</a:t>
            </a:r>
            <a:endParaRPr lang="en-US" sz="24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E9655C9-1EC2-C35F-76AA-66AACF3C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10" y="1690688"/>
            <a:ext cx="5574690" cy="4802187"/>
          </a:xfrm>
          <a:prstGeom prst="rect">
            <a:avLst/>
          </a:prstGeom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AAE28623-C8E5-C74F-9BBF-6B9070A5816B}"/>
              </a:ext>
            </a:extLst>
          </p:cNvPr>
          <p:cNvCxnSpPr/>
          <p:nvPr/>
        </p:nvCxnSpPr>
        <p:spPr>
          <a:xfrm>
            <a:off x="6617310" y="2486832"/>
            <a:ext cx="330740" cy="21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9CE22CA-C21A-9300-8AEB-6EC8D4100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61" y="3281541"/>
            <a:ext cx="4709568" cy="1905165"/>
          </a:xfrm>
          <a:prstGeom prst="rect">
            <a:avLst/>
          </a:prstGeom>
        </p:spPr>
      </p:pic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3DA6C8B7-C9E9-FBB3-62B4-4E1C048A8BA6}"/>
              </a:ext>
            </a:extLst>
          </p:cNvPr>
          <p:cNvCxnSpPr/>
          <p:nvPr/>
        </p:nvCxnSpPr>
        <p:spPr>
          <a:xfrm>
            <a:off x="8968161" y="2396490"/>
            <a:ext cx="330740" cy="21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1680E2-3497-49E9-B72E-3AEB8FD6AD84}"/>
              </a:ext>
            </a:extLst>
          </p:cNvPr>
          <p:cNvSpPr txBox="1"/>
          <p:nvPr/>
        </p:nvSpPr>
        <p:spPr>
          <a:xfrm>
            <a:off x="8305223" y="2022465"/>
            <a:ext cx="13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Προσθήκη κώδικα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3FC6E-6CE4-02E6-C0D2-F4D243EFF2ED}"/>
              </a:ext>
            </a:extLst>
          </p:cNvPr>
          <p:cNvSpPr txBox="1"/>
          <p:nvPr/>
        </p:nvSpPr>
        <p:spPr>
          <a:xfrm>
            <a:off x="3140957" y="5291847"/>
            <a:ext cx="969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Snippet1.1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8513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8F5A88-EFFA-4246-AD21-1BDD1C0E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6328"/>
            <a:ext cx="10058400" cy="953589"/>
          </a:xfrm>
        </p:spPr>
        <p:txBody>
          <a:bodyPr/>
          <a:lstStyle/>
          <a:p>
            <a:r>
              <a:rPr lang="el-GR" b="1" dirty="0"/>
              <a:t>Προσθήκη μεταβλητών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3243E-6169-4F6C-B007-05BBD6A70F87}"/>
              </a:ext>
            </a:extLst>
          </p:cNvPr>
          <p:cNvSpPr txBox="1"/>
          <p:nvPr/>
        </p:nvSpPr>
        <p:spPr>
          <a:xfrm>
            <a:off x="838199" y="1885950"/>
            <a:ext cx="8792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Θέλουμε το </a:t>
            </a:r>
            <a:r>
              <a:rPr lang="en-US" sz="2400" dirty="0"/>
              <a:t>SC </a:t>
            </a:r>
            <a:r>
              <a:rPr lang="el-GR" sz="2400" dirty="0"/>
              <a:t>να έχει καταγεγραμμένα τα μουσικά </a:t>
            </a:r>
            <a:r>
              <a:rPr lang="en-US" sz="2400" dirty="0"/>
              <a:t>album</a:t>
            </a:r>
            <a:endParaRPr lang="el-GR" sz="2400" dirty="0"/>
          </a:p>
          <a:p>
            <a:pPr marL="630238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630238" indent="-285750">
              <a:buFont typeface="Arial" panose="020B0604020202020204" pitchFamily="34" charset="0"/>
              <a:buChar char="•"/>
            </a:pPr>
            <a:r>
              <a:rPr lang="el-GR" sz="2400" dirty="0"/>
              <a:t>Χρειαζόμαστε μεταβλητές για την αποθήκευση πληροφοριών:</a:t>
            </a:r>
          </a:p>
          <a:p>
            <a:pPr marL="344488"/>
            <a:r>
              <a:rPr lang="en-US" sz="2400" dirty="0"/>
              <a:t>        </a:t>
            </a:r>
            <a:r>
              <a:rPr lang="el-GR" sz="2400" dirty="0"/>
              <a:t>-</a:t>
            </a:r>
            <a:r>
              <a:rPr lang="en-US" sz="2400" dirty="0"/>
              <a:t> </a:t>
            </a:r>
            <a:r>
              <a:rPr lang="el-GR" sz="2400" dirty="0"/>
              <a:t>Τίτλος του </a:t>
            </a:r>
            <a:r>
              <a:rPr lang="en-US" sz="2400" dirty="0"/>
              <a:t>album</a:t>
            </a:r>
            <a:r>
              <a:rPr lang="el-GR" sz="2400" dirty="0"/>
              <a:t> </a:t>
            </a:r>
          </a:p>
          <a:p>
            <a:pPr marL="344488"/>
            <a:r>
              <a:rPr lang="en-US" sz="2400" dirty="0"/>
              <a:t>        - </a:t>
            </a:r>
            <a:r>
              <a:rPr lang="el-GR" sz="2400" dirty="0"/>
              <a:t>Όνομα καλλιτέχνης ή συγκροτήματος</a:t>
            </a:r>
          </a:p>
          <a:p>
            <a:pPr marL="344488"/>
            <a:r>
              <a:rPr lang="en-US" sz="2400" dirty="0"/>
              <a:t>        </a:t>
            </a:r>
            <a:r>
              <a:rPr lang="el-GR" sz="2400" dirty="0"/>
              <a:t>- Αριθμός τραγουδιών στο </a:t>
            </a:r>
            <a:r>
              <a:rPr lang="en-US" sz="2400" dirty="0"/>
              <a:t>album</a:t>
            </a:r>
            <a:endParaRPr lang="el-GR" sz="2400" dirty="0"/>
          </a:p>
          <a:p>
            <a:pPr marL="344488"/>
            <a:r>
              <a:rPr lang="el-GR" sz="2400" dirty="0"/>
              <a:t> </a:t>
            </a:r>
            <a:endParaRPr lang="en-US" sz="2400" dirty="0"/>
          </a:p>
          <a:p>
            <a:pPr marL="687388" indent="-342900">
              <a:buFont typeface="Arial" panose="020B0604020202020204" pitchFamily="34" charset="0"/>
              <a:buChar char="•"/>
            </a:pPr>
            <a:r>
              <a:rPr lang="el-GR" sz="2400" dirty="0"/>
              <a:t>Προσθέτουμε τρείς μεταβλητές, όπως φαίνεται</a:t>
            </a:r>
          </a:p>
          <a:p>
            <a:pPr marL="344488"/>
            <a:r>
              <a:rPr lang="el-GR" sz="2400" dirty="0"/>
              <a:t>     στην εικόνα 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3FC6E-6CE4-02E6-C0D2-F4D243EFF2ED}"/>
              </a:ext>
            </a:extLst>
          </p:cNvPr>
          <p:cNvSpPr txBox="1"/>
          <p:nvPr/>
        </p:nvSpPr>
        <p:spPr>
          <a:xfrm>
            <a:off x="9327454" y="5911256"/>
            <a:ext cx="976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Snippet1.</a:t>
            </a:r>
            <a:r>
              <a:rPr lang="el-GR" sz="1400" b="1" i="1" dirty="0"/>
              <a:t>2</a:t>
            </a:r>
            <a:endParaRPr lang="en-US" b="1" i="1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833155-F58F-98D3-D01E-9256369B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67" y="3624931"/>
            <a:ext cx="4023709" cy="2255715"/>
          </a:xfrm>
          <a:prstGeom prst="rect">
            <a:avLst/>
          </a:prstGeom>
        </p:spPr>
      </p:pic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3DA6C8B7-C9E9-FBB3-62B4-4E1C048A8BA6}"/>
              </a:ext>
            </a:extLst>
          </p:cNvPr>
          <p:cNvCxnSpPr>
            <a:cxnSpLocks/>
          </p:cNvCxnSpPr>
          <p:nvPr/>
        </p:nvCxnSpPr>
        <p:spPr>
          <a:xfrm flipH="1">
            <a:off x="10442600" y="4027675"/>
            <a:ext cx="346232" cy="353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1680E2-3497-49E9-B72E-3AEB8FD6AD84}"/>
              </a:ext>
            </a:extLst>
          </p:cNvPr>
          <p:cNvSpPr txBox="1"/>
          <p:nvPr/>
        </p:nvSpPr>
        <p:spPr>
          <a:xfrm>
            <a:off x="10125894" y="3809430"/>
            <a:ext cx="13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Προσθήκη κώδικα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5858"/>
      </p:ext>
    </p:extLst>
  </p:cSld>
  <p:clrMapOvr>
    <a:masterClrMapping/>
  </p:clrMapOvr>
</p:sld>
</file>

<file path=ppt/theme/theme1.xml><?xml version="1.0" encoding="utf-8"?>
<a:theme xmlns:a="http://schemas.openxmlformats.org/drawingml/2006/main" name="Ανασκόπηση">
  <a:themeElements>
    <a:clrScheme name="Ανασκόπηση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1925</Words>
  <Application>Microsoft Office PowerPoint</Application>
  <PresentationFormat>Ευρεία οθόνη</PresentationFormat>
  <Paragraphs>283</Paragraphs>
  <Slides>47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Ανασκόπηση</vt:lpstr>
      <vt:lpstr>Ανάπτυξη Έξυπνων Συμβολαίων στο Remix</vt:lpstr>
      <vt:lpstr>Παρουσίαση του PowerPoint</vt:lpstr>
      <vt:lpstr>Περιεχόμενα</vt:lpstr>
      <vt:lpstr>Εισαγωγή</vt:lpstr>
      <vt:lpstr>Remix IDE</vt:lpstr>
      <vt:lpstr>Δημιουργώντας ένα SC-1</vt:lpstr>
      <vt:lpstr>Δημιουργώντας ένα SC-2</vt:lpstr>
      <vt:lpstr>Δημιουργώντας ένα SC-3</vt:lpstr>
      <vt:lpstr>Προσθήκη μεταβλητών</vt:lpstr>
      <vt:lpstr>Είδη μεταβλητών στη Solidity </vt:lpstr>
      <vt:lpstr>Κάνοντας deploy ένα SC - 1</vt:lpstr>
      <vt:lpstr>Κάνοντας deploy ένα SC - 2</vt:lpstr>
      <vt:lpstr>Κάνοντας deploy ένα SC - 3</vt:lpstr>
      <vt:lpstr>Ορατότητα συναρτήσεων και  μεταβλητών</vt:lpstr>
      <vt:lpstr>Ορατότητα συναρτήσεων και  μεταβλητών</vt:lpstr>
      <vt:lpstr>Ορατότητα συναρτήσεων και  μεταβλητών</vt:lpstr>
      <vt:lpstr>Περιεχόμενο μεταβλητών</vt:lpstr>
      <vt:lpstr>Προσθήκη ενός constructor</vt:lpstr>
      <vt:lpstr>Εκτέλεση ενός constructor</vt:lpstr>
      <vt:lpstr>Ο τύπος constant</vt:lpstr>
      <vt:lpstr>Προσθήκη get και set</vt:lpstr>
      <vt:lpstr>Λειτουργία get και set</vt:lpstr>
      <vt:lpstr>Ψηφιακό πορτοφόλι Metamask </vt:lpstr>
      <vt:lpstr>Metamask εγκατάσταση</vt:lpstr>
      <vt:lpstr>Metamask ρύθμιση - 1 </vt:lpstr>
      <vt:lpstr>Metamask ρύθμιση - 2 </vt:lpstr>
      <vt:lpstr>Απόκτηση Ether</vt:lpstr>
      <vt:lpstr>Απόκτηση Ether - 2</vt:lpstr>
      <vt:lpstr>Απόκτηση Ether - 3</vt:lpstr>
      <vt:lpstr>Etherscan</vt:lpstr>
      <vt:lpstr>Truffle framework</vt:lpstr>
      <vt:lpstr>Ganache – 1 click blockchain</vt:lpstr>
      <vt:lpstr>Περιβάλλον ανάπτυξης - 1</vt:lpstr>
      <vt:lpstr>Περιβάλλον ανάπτυξης - 2</vt:lpstr>
      <vt:lpstr>Περιβάλλον ανάπτυξης - 3</vt:lpstr>
      <vt:lpstr>Ώρα να προγραμματίσουμε</vt:lpstr>
      <vt:lpstr>Δημιουργία ενός project</vt:lpstr>
      <vt:lpstr>Εγκατάσταση web3</vt:lpstr>
      <vt:lpstr>Ρύθμιση του ganache και του remix</vt:lpstr>
      <vt:lpstr>Ρύθμιση του ganache και του remix</vt:lpstr>
      <vt:lpstr>Ρύθμιση του ganache και του remix</vt:lpstr>
      <vt:lpstr>Δημιουργία αρχείων για UI</vt:lpstr>
      <vt:lpstr>Διαμόρφωση του main.css</vt:lpstr>
      <vt:lpstr>Διαμόρφωση του index.html</vt:lpstr>
      <vt:lpstr>Διαμόρφωση του index.html</vt:lpstr>
      <vt:lpstr>Το ABI ενός SC</vt:lpstr>
      <vt:lpstr>Η εφαρμογή μας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Έξυπνων Συμβολαίων στο Remix</dc:title>
  <dc:creator>Βαγγέλης Μάλαμας</dc:creator>
  <cp:lastModifiedBy>Βαγγέλης Μάλαμας</cp:lastModifiedBy>
  <cp:revision>2</cp:revision>
  <dcterms:created xsi:type="dcterms:W3CDTF">2022-06-10T08:47:27Z</dcterms:created>
  <dcterms:modified xsi:type="dcterms:W3CDTF">2022-07-19T09:58:18Z</dcterms:modified>
</cp:coreProperties>
</file>