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326" r:id="rId3"/>
    <p:sldId id="327" r:id="rId4"/>
    <p:sldId id="328" r:id="rId5"/>
    <p:sldId id="329" r:id="rId6"/>
    <p:sldId id="331" r:id="rId7"/>
    <p:sldId id="257" r:id="rId8"/>
    <p:sldId id="258" r:id="rId9"/>
    <p:sldId id="259" r:id="rId10"/>
    <p:sldId id="260" r:id="rId11"/>
    <p:sldId id="33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32" r:id="rId78"/>
    <p:sldId id="333" r:id="rId79"/>
    <p:sldId id="334" r:id="rId80"/>
    <p:sldId id="335" r:id="rId81"/>
    <p:sldId id="336" r:id="rId82"/>
    <p:sldId id="337" r:id="rId83"/>
    <p:sldId id="339" r:id="rId84"/>
    <p:sldId id="338" r:id="rId85"/>
    <p:sldId id="340" r:id="rId86"/>
    <p:sldId id="341" r:id="rId87"/>
    <p:sldId id="344" r:id="rId88"/>
    <p:sldId id="345" r:id="rId89"/>
    <p:sldId id="342" r:id="rId90"/>
    <p:sldId id="343" r:id="rId91"/>
    <p:sldId id="346" r:id="rId92"/>
    <p:sldId id="347" r:id="rId93"/>
    <p:sldId id="348" r:id="rId94"/>
    <p:sldId id="349" r:id="rId95"/>
    <p:sldId id="350" r:id="rId96"/>
    <p:sldId id="356" r:id="rId97"/>
    <p:sldId id="351" r:id="rId98"/>
    <p:sldId id="352" r:id="rId99"/>
    <p:sldId id="353" r:id="rId100"/>
    <p:sldId id="354" r:id="rId101"/>
    <p:sldId id="355" r:id="rId10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2" autoAdjust="0"/>
    <p:restoredTop sz="94660"/>
  </p:normalViewPr>
  <p:slideViewPr>
    <p:cSldViewPr>
      <p:cViewPr>
        <p:scale>
          <a:sx n="75" d="100"/>
          <a:sy n="75" d="100"/>
        </p:scale>
        <p:origin x="120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7478-2F84-493A-BA07-148702E3D25C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9FED9-FB8C-4B64-9E29-8C4F2D49118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29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Module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gular.io/api/router/Route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ForOf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ngular.io/api/forms/NgModel" TargetMode="External"/><Relationship Id="rId4" Type="http://schemas.openxmlformats.org/officeDocument/2006/relationships/hyperlink" Target="https://angular.io/api/common/UpperCasePi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hero: Hero = { id: 1, name: 'Windstorm' };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0505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σελίδα λειτουργεί</a:t>
            </a:r>
            <a:r>
              <a:rPr lang="el-GR" baseline="0" dirty="0"/>
              <a:t> πλέον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60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365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HttpClient.get</a:t>
            </a:r>
            <a:r>
              <a:rPr lang="en-US" dirty="0"/>
              <a:t>&lt;Hero[]&gt;() which also returns an Observable&lt;Hero[]&gt;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62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082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/* </a:t>
            </a:r>
            <a:r>
              <a:rPr lang="en-US" dirty="0" err="1"/>
              <a:t>MessagesComponent's</a:t>
            </a:r>
            <a:r>
              <a:rPr lang="en-US" dirty="0"/>
              <a:t> private CSS styles */ </a:t>
            </a:r>
            <a:endParaRPr lang="el-GR" dirty="0"/>
          </a:p>
          <a:p>
            <a:r>
              <a:rPr lang="en-US" dirty="0"/>
              <a:t>h2 { color: red; font-family: Arial, Helvetica, sans-serif; font-weight: lighter; } body { margin: 2em; } body, input[text], button { color: crimson; font-family: Cambria, Georgia; } </a:t>
            </a:r>
            <a:r>
              <a:rPr lang="en-US" dirty="0" err="1"/>
              <a:t>button.clear</a:t>
            </a:r>
            <a:r>
              <a:rPr lang="en-US" dirty="0"/>
              <a:t> { font-family: Arial; background-color: #</a:t>
            </a:r>
            <a:r>
              <a:rPr lang="en-US" dirty="0" err="1"/>
              <a:t>eee</a:t>
            </a:r>
            <a:r>
              <a:rPr lang="en-US" dirty="0"/>
              <a:t>; border: none; padding: 5px 10px; border-radius: 4px; cursor: pointer; cursor: hand; } </a:t>
            </a:r>
            <a:r>
              <a:rPr lang="en-US" dirty="0" err="1"/>
              <a:t>button:hover</a:t>
            </a:r>
            <a:r>
              <a:rPr lang="en-US" dirty="0"/>
              <a:t> { background-color: #cfd8dc; } </a:t>
            </a:r>
            <a:r>
              <a:rPr lang="en-US" dirty="0" err="1"/>
              <a:t>button:disabled</a:t>
            </a:r>
            <a:r>
              <a:rPr lang="en-US" dirty="0"/>
              <a:t> { background-color: #</a:t>
            </a:r>
            <a:r>
              <a:rPr lang="en-US" dirty="0" err="1"/>
              <a:t>eee</a:t>
            </a:r>
            <a:r>
              <a:rPr lang="en-US" dirty="0"/>
              <a:t>; color: #</a:t>
            </a:r>
            <a:r>
              <a:rPr lang="en-US" dirty="0" err="1"/>
              <a:t>aaa</a:t>
            </a:r>
            <a:r>
              <a:rPr lang="en-US" dirty="0"/>
              <a:t>; cursor: auto; } </a:t>
            </a:r>
            <a:r>
              <a:rPr lang="en-US" dirty="0" err="1"/>
              <a:t>button.clear</a:t>
            </a:r>
            <a:r>
              <a:rPr lang="en-US" dirty="0"/>
              <a:t> { color: #333; margin-bottom: 12px; }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73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193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</a:t>
            </a:r>
            <a:r>
              <a:rPr lang="en-US" dirty="0" err="1"/>
              <a:t>AppRoutingModule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imports </a:t>
            </a:r>
            <a:r>
              <a:rPr lang="en-US" u="none" strike="noStrike" dirty="0" err="1">
                <a:effectLst/>
                <a:hlinkClick r:id="rId3"/>
              </a:rPr>
              <a:t>RouterModule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and </a:t>
            </a:r>
            <a:r>
              <a:rPr lang="en-US" u="none" strike="noStrike" dirty="0">
                <a:effectLst/>
                <a:hlinkClick r:id="rId4"/>
              </a:rPr>
              <a:t>Routes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so the app can have routing functionality</a:t>
            </a:r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Roboto"/>
              </a:rPr>
              <a:t>HeroesComponent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 somewhere to go once you configure the routes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79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814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method is called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/>
              </a:rPr>
              <a:t>forRoot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() because you configure the router at the application's root level.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/>
              </a:rPr>
              <a:t>forRoot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() method supplies the service providers and directives needed for routing, and performs the initial navigation based on the current browser URL.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82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263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336699"/>
                </a:solidFill>
                <a:effectLst/>
                <a:latin typeface="Arial" panose="020B0604020202020204" pitchFamily="34" charset="0"/>
              </a:rPr>
              <a:t>Tour of Heroes</a:t>
            </a:r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84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715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85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1463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routes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3DC9B0"/>
                </a:solidFill>
                <a:effectLst/>
                <a:latin typeface="Fira Code, Menlo, Monaco,  Courier New"/>
              </a:rPr>
              <a:t>Routes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[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path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Fira Code, Menlo, Monaco,  Courier New"/>
              </a:rPr>
              <a:t>"heroes"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component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HeroesComponent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},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path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Fira Code, Menlo, Monaco,  Courier New"/>
              </a:rPr>
              <a:t>"dashboard"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component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DashboardComponent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Fira Code, Menlo, Monaco,  Courier New"/>
              </a:rPr>
              <a:t>];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92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7021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Clicking a hero item now does nothing</a:t>
            </a:r>
            <a:r>
              <a:rPr lang="el-GR" b="0" i="0" dirty="0">
                <a:solidFill>
                  <a:srgbClr val="444444"/>
                </a:solidFill>
                <a:effectLst/>
                <a:latin typeface="Roboto"/>
              </a:rPr>
              <a:t>!!! (δεν γράφει τα στοιχεία </a:t>
            </a:r>
            <a:r>
              <a:rPr lang="el-GR" b="0" i="0" dirty="0" err="1">
                <a:solidFill>
                  <a:srgbClr val="444444"/>
                </a:solidFill>
                <a:effectLst/>
                <a:latin typeface="Roboto"/>
              </a:rPr>
              <a:t>πανω</a:t>
            </a:r>
            <a:r>
              <a:rPr lang="el-GR" b="0" i="0" dirty="0">
                <a:solidFill>
                  <a:srgbClr val="444444"/>
                </a:solidFill>
                <a:effectLst/>
                <a:latin typeface="Roboto"/>
              </a:rPr>
              <a:t> από το μήνυμα)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97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0282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colon (:) in the </a:t>
            </a:r>
            <a:r>
              <a:rPr lang="en-US" dirty="0"/>
              <a:t>path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indicates that </a:t>
            </a:r>
            <a:r>
              <a:rPr lang="en-US" dirty="0"/>
              <a:t>:id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is a placeholder for a specific hero </a:t>
            </a:r>
            <a:r>
              <a:rPr lang="en-US" dirty="0"/>
              <a:t>id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.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98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012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hero: Hero = { id: 1, name: 'Windstorm' };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050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AppModule</a:t>
            </a:r>
            <a:endParaRPr lang="en-US" b="1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784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… </a:t>
            </a:r>
            <a:r>
              <a:rPr lang="en-US" sz="1200" dirty="0" err="1"/>
              <a:t>FormsModule</a:t>
            </a:r>
            <a:endParaRPr lang="en-US" sz="1200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379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hero is shown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553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σελίδα ξαναλειτουργεί</a:t>
            </a:r>
            <a:r>
              <a:rPr lang="el-GR" baseline="0" dirty="0"/>
              <a:t> γιατί βρίσκει το </a:t>
            </a:r>
            <a:r>
              <a:rPr lang="en-US" baseline="0" dirty="0" err="1"/>
              <a:t>onSelect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38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056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39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001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Αντικαταστήστε το </a:t>
            </a:r>
            <a:r>
              <a:rPr lang="en-US" dirty="0"/>
              <a:t>li *</a:t>
            </a:r>
            <a:r>
              <a:rPr lang="en-US" dirty="0" err="1"/>
              <a:t>ngfor</a:t>
            </a:r>
            <a:r>
              <a:rPr lang="en-US" dirty="0"/>
              <a:t> me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/>
              <a:t>&lt;li *</a:t>
            </a:r>
            <a:r>
              <a:rPr lang="en-US" sz="1200" b="1" i="1" dirty="0" err="1">
                <a:hlinkClick r:id="rId3"/>
              </a:rPr>
              <a:t>ngFor</a:t>
            </a:r>
            <a:r>
              <a:rPr lang="en-US" sz="1200" b="1" i="1" dirty="0"/>
              <a:t>="let hero of heroes" [</a:t>
            </a:r>
            <a:r>
              <a:rPr lang="en-US" sz="1200" b="1" i="1" dirty="0" err="1"/>
              <a:t>class.selected</a:t>
            </a:r>
            <a:r>
              <a:rPr lang="en-US" sz="1200" b="1" i="1" dirty="0"/>
              <a:t>]="hero === </a:t>
            </a:r>
            <a:r>
              <a:rPr lang="en-US" sz="1200" b="1" i="1" dirty="0" err="1"/>
              <a:t>selectedHero</a:t>
            </a:r>
            <a:r>
              <a:rPr lang="en-US" sz="1200" b="1" i="1" dirty="0"/>
              <a:t>" (click)="</a:t>
            </a:r>
            <a:r>
              <a:rPr lang="en-US" sz="1200" b="1" i="1" dirty="0" err="1"/>
              <a:t>onSelect</a:t>
            </a:r>
            <a:r>
              <a:rPr lang="en-US" sz="1200" b="1" i="1" dirty="0"/>
              <a:t>(hero)"&gt;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42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971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/app/hero-detail/hero-detail.component.html </a:t>
            </a:r>
          </a:p>
          <a:p>
            <a:endParaRPr lang="en-US" dirty="0"/>
          </a:p>
          <a:p>
            <a:r>
              <a:rPr lang="en-US" dirty="0"/>
              <a:t>&lt;div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="hero"&gt; &lt;h2&gt;{{hero.name | </a:t>
            </a:r>
            <a:r>
              <a:rPr lang="en-US" dirty="0">
                <a:hlinkClick r:id="rId4"/>
              </a:rPr>
              <a:t>uppercase</a:t>
            </a:r>
            <a:r>
              <a:rPr lang="en-US" dirty="0"/>
              <a:t>}} Details&lt;/h2&gt; &lt;div&gt;&lt;span&gt;id: &lt;/span&gt;{{hero.id}}&lt;/div&gt; &lt;div&gt; &lt;label&gt;name: &lt;input [(</a:t>
            </a:r>
            <a:r>
              <a:rPr lang="en-US" dirty="0" err="1">
                <a:hlinkClick r:id="rId5"/>
              </a:rPr>
              <a:t>ngModel</a:t>
            </a:r>
            <a:r>
              <a:rPr lang="en-US" dirty="0"/>
              <a:t>)]="hero.name" placeholder="name"/&gt; &lt;/label&gt; &lt;/div&gt; &lt;/div&gt;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FED9-FB8C-4B64-9E29-8C4F2D49118B}" type="slidenum">
              <a:rPr lang="el-GR" smtClean="0"/>
              <a:t>45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89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90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453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19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843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81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933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065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696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425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45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985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9B8B-281C-46A9-9612-0908124C56EE}" type="datetimeFigureOut">
              <a:rPr lang="el-GR" smtClean="0"/>
              <a:t>2/12/2020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A4FD-AD41-4D23-98BD-E649BA15C8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79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" TargetMode="External"/><Relationship Id="rId2" Type="http://schemas.openxmlformats.org/officeDocument/2006/relationships/hyperlink" Target="https://angular.io/api/common/NgForO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CSS/Type_selecto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guide/lifecycle-hooks#onin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1#selec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UpperCasePip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NgMod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NgMode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NgModel" TargetMode="External"/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re/NgModul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NgModule#declarations" TargetMode="External"/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FormsModule" TargetMode="External"/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ForO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built-in-directives#ngFor" TargetMode="External"/><Relationship Id="rId2" Type="http://schemas.openxmlformats.org/officeDocument/2006/relationships/hyperlink" Target="https://angular.io/api/common/NgForO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#styleUrls" TargetMode="External"/><Relationship Id="rId2" Type="http://schemas.openxmlformats.org/officeDocument/2006/relationships/hyperlink" Target="https://angular.io/api/core/Component#styl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UpperCasePip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forms/NgMode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Zeroesandones/how-to-create-a-shell-angular-9-project-5b5b254b3ac4" TargetMode="External"/><Relationship Id="rId2" Type="http://schemas.openxmlformats.org/officeDocument/2006/relationships/hyperlink" Target="https://angular.io/guide/setup-loc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blitz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I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ngular.io/guide/attribute-binding#class-bind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ForO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hyperlink" Target="https://angular.io/api/common/NgForO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inputs-outputs" TargetMode="External"/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re/OnInit" TargetMode="External"/><Relationship Id="rId5" Type="http://schemas.openxmlformats.org/officeDocument/2006/relationships/hyperlink" Target="https://angular.io/api/core/Component" TargetMode="External"/><Relationship Id="rId4" Type="http://schemas.openxmlformats.org/officeDocument/2006/relationships/hyperlink" Target="https://angular.io/tutorial/toh-pt3#heroes-component-templat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roperty-bind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inputs-outputs" TargetMode="External"/><Relationship Id="rId2" Type="http://schemas.openxmlformats.org/officeDocument/2006/relationships/hyperlink" Target="https://angular.io/guide/property-bindin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" TargetMode="External"/><Relationship Id="rId2" Type="http://schemas.openxmlformats.org/officeDocument/2006/relationships/hyperlink" Target="https://developer.mozilla.org/en-US/docs/Web/JavaScript/Reference/Operators/new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.dev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ForOf" TargetMode="External"/><Relationship Id="rId2" Type="http://schemas.openxmlformats.org/officeDocument/2006/relationships/hyperlink" Target="https://angular.io/api/common/NgI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event-binding" TargetMode="External"/><Relationship Id="rId4" Type="http://schemas.openxmlformats.org/officeDocument/2006/relationships/hyperlink" Target="https://angular.io/api/common/NgForOf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nIni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Heroes Tutorial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83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/styles.css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h1 { color: #369; font-family: Arial, Helvetica, sans-serif; font-size: 250%; } </a:t>
            </a:r>
          </a:p>
          <a:p>
            <a:pPr marL="0" indent="0">
              <a:buNone/>
            </a:pPr>
            <a:r>
              <a:rPr lang="en-US" dirty="0"/>
              <a:t>h2, h3 { color: #444; font-family: Arial, Helvetica, sans-serif; font-weight: lighter; } </a:t>
            </a:r>
          </a:p>
          <a:p>
            <a:pPr marL="0" indent="0">
              <a:buNone/>
            </a:pPr>
            <a:r>
              <a:rPr lang="en-US" dirty="0"/>
              <a:t>body { margin: 2em; } </a:t>
            </a:r>
          </a:p>
          <a:p>
            <a:pPr marL="0" indent="0">
              <a:buNone/>
            </a:pPr>
            <a:r>
              <a:rPr lang="en-US" dirty="0"/>
              <a:t>body, input[type="text"], button { color: #333; font-family: Cambria, Georgia; } </a:t>
            </a:r>
          </a:p>
          <a:p>
            <a:pPr marL="0" indent="0">
              <a:buNone/>
            </a:pPr>
            <a:r>
              <a:rPr lang="en-US" dirty="0"/>
              <a:t>* { font-family: Arial, Helvetica, sans-serif; 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5038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970E14-0D4F-4D07-90D2-6AD0701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HeroesComponent</a:t>
            </a:r>
            <a:r>
              <a:rPr lang="en-US" dirty="0"/>
              <a:t> hero links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9FA93E-0930-4228-9A7B-20935702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l-GR" dirty="0"/>
          </a:p>
          <a:p>
            <a:r>
              <a:rPr lang="en-US" dirty="0" err="1"/>
              <a:t>src</a:t>
            </a:r>
            <a:r>
              <a:rPr lang="en-US" dirty="0"/>
              <a:t>/app/heroes/heroes.component.html (list with </a:t>
            </a:r>
            <a:r>
              <a:rPr lang="en-US" dirty="0" err="1"/>
              <a:t>onSelect</a:t>
            </a:r>
            <a:r>
              <a:rPr lang="en-US" dirty="0"/>
              <a:t>)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dirty="0"/>
              <a:t>&lt;ul class="heroes"&gt;</a:t>
            </a:r>
          </a:p>
          <a:p>
            <a:pPr marL="0" indent="0">
              <a:buNone/>
            </a:pPr>
            <a:r>
              <a:rPr lang="en-US" dirty="0"/>
              <a:t>  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0" indent="0">
              <a:buNone/>
            </a:pPr>
            <a:r>
              <a:rPr lang="en-US" dirty="0"/>
              <a:t>  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</a:p>
          <a:p>
            <a:pPr marL="0" indent="0">
              <a:buNone/>
            </a:pPr>
            <a:r>
              <a:rPr lang="en-US" dirty="0"/>
              <a:t>    &lt;span class="badge"&gt;{{hero.id}}&lt;/span&gt; {{hero.name}}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612820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97E78F-78A4-4657-B167-984FB667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the li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E5E4B48-5B0A-41A3-9B33-6E0A886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src</a:t>
            </a:r>
            <a:r>
              <a:rPr lang="en-US" dirty="0"/>
              <a:t>/app/heroes/heroes.component.html (list with links)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&lt;ul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Droid Sans Mono"/>
              </a:rPr>
              <a:t>class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"heroes"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&lt;li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*</a:t>
            </a:r>
            <a:r>
              <a:rPr lang="en-US" b="0" i="0" u="none" strike="noStrike" dirty="0" err="1">
                <a:solidFill>
                  <a:srgbClr val="660066"/>
                </a:solidFill>
                <a:effectLst/>
                <a:latin typeface="Droid Sans Mono"/>
                <a:hlinkClick r:id="rId2"/>
              </a:rPr>
              <a:t>ngFor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"let hero of heroes"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&lt;a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u="none" strike="noStrike" dirty="0" err="1">
                <a:solidFill>
                  <a:srgbClr val="660066"/>
                </a:solidFill>
                <a:effectLst/>
                <a:latin typeface="Droid Sans Mono"/>
                <a:hlinkClick r:id="rId3"/>
              </a:rPr>
              <a:t>routerLink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"/detail/{{hero.id}}"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&lt;span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Droid Sans Mono"/>
              </a:rPr>
              <a:t>class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"badge"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{{hero.id}}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&lt;/span&gt;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{{hero.name}} 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&lt;/a&gt;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&lt;/li&gt;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Droid Sans Mono"/>
              </a:rPr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9963A3-4283-4E15-8F0F-0A0EAC6D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Ως  εδώ..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EBAAF8-F04C-40B8-846E-929389A0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You learned that Angular components display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You used the double curly braces of interpolation to display the app title.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 component heroes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l-GR" sz="2800" dirty="0"/>
              <a:t>Δεξί κλικ δημιουργία </a:t>
            </a:r>
            <a:r>
              <a:rPr lang="en-US" sz="2800" dirty="0"/>
              <a:t>component</a:t>
            </a:r>
          </a:p>
          <a:p>
            <a:endParaRPr lang="en-US" sz="2800" dirty="0"/>
          </a:p>
          <a:p>
            <a:r>
              <a:rPr lang="en-US" sz="2800" dirty="0"/>
              <a:t>The CLI creates a new folder, </a:t>
            </a:r>
            <a:r>
              <a:rPr lang="en-US" sz="2800" b="1" dirty="0" err="1"/>
              <a:t>src</a:t>
            </a:r>
            <a:r>
              <a:rPr lang="en-US" sz="2800" b="1" dirty="0"/>
              <a:t>/app/heroes/, </a:t>
            </a:r>
          </a:p>
          <a:p>
            <a:r>
              <a:rPr lang="en-US" sz="2800" dirty="0"/>
              <a:t>3 files </a:t>
            </a:r>
            <a:r>
              <a:rPr lang="en-US" sz="2800" dirty="0" err="1"/>
              <a:t>HeroesComponent</a:t>
            </a:r>
            <a:endParaRPr lang="el-GR" sz="2800" dirty="0"/>
          </a:p>
        </p:txBody>
      </p:sp>
      <p:pic>
        <p:nvPicPr>
          <p:cNvPr id="3074" name="Picture 2" descr="https://gblobscdn.gitbook.com/assets%2F-LAFAFKB0K7agCFRGoeS%2F-Libq4EnHgA3De1jzTUX%2F-Libq571VAFzeB-2J1gl%2Fstackblitz-generator.png?alt=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1"/>
            <a:ext cx="342638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39116003-A468-486F-8F42-CACC4DFCC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9" t="26667" r="57976" b="46667"/>
          <a:stretch/>
        </p:blipFill>
        <p:spPr>
          <a:xfrm>
            <a:off x="5181600" y="4572000"/>
            <a:ext cx="3429000" cy="2165684"/>
          </a:xfrm>
          <a:prstGeom prst="rect">
            <a:avLst/>
          </a:prstGeom>
        </p:spPr>
      </p:pic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AC6F79B2-0C4F-449D-AA73-3F972AA2982C}"/>
              </a:ext>
            </a:extLst>
          </p:cNvPr>
          <p:cNvSpPr/>
          <p:nvPr/>
        </p:nvSpPr>
        <p:spPr>
          <a:xfrm>
            <a:off x="4836085" y="15240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C63F68CB-66CC-44A2-9D6C-432A9E1DD446}"/>
              </a:ext>
            </a:extLst>
          </p:cNvPr>
          <p:cNvSpPr/>
          <p:nvPr/>
        </p:nvSpPr>
        <p:spPr>
          <a:xfrm>
            <a:off x="5053358" y="4856206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2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Always import the </a:t>
            </a:r>
            <a:r>
              <a:rPr lang="en-US" sz="1600" dirty="0">
                <a:hlinkClick r:id="rId2"/>
              </a:rPr>
              <a:t>Component</a:t>
            </a:r>
            <a:r>
              <a:rPr lang="en-US" sz="1600" dirty="0"/>
              <a:t> symbol from the Angular core library and annotate the component class with @</a:t>
            </a:r>
            <a:r>
              <a:rPr lang="en-US" sz="1600" dirty="0">
                <a:hlinkClick r:id="rId2"/>
              </a:rPr>
              <a:t>Component</a:t>
            </a:r>
            <a:r>
              <a:rPr lang="en-US" sz="1600" dirty="0"/>
              <a:t>.</a:t>
            </a:r>
          </a:p>
          <a:p>
            <a:r>
              <a:rPr lang="en-US" sz="1600" dirty="0"/>
              <a:t>@</a:t>
            </a:r>
            <a:r>
              <a:rPr lang="en-US" sz="1600" dirty="0">
                <a:hlinkClick r:id="rId2"/>
              </a:rPr>
              <a:t>Component</a:t>
            </a:r>
            <a:r>
              <a:rPr lang="en-US" sz="1600" dirty="0"/>
              <a:t> is a decorator function that specifies the Angular metadata for the component.</a:t>
            </a:r>
          </a:p>
          <a:p>
            <a:r>
              <a:rPr lang="en-US" sz="1600" dirty="0"/>
              <a:t>The CLI generated three metadata properties:</a:t>
            </a:r>
          </a:p>
          <a:p>
            <a:r>
              <a:rPr lang="en-US" sz="1600" b="1" dirty="0"/>
              <a:t>selector</a:t>
            </a:r>
            <a:r>
              <a:rPr lang="en-US" sz="1600" dirty="0"/>
              <a:t>— the component's CSS element selector</a:t>
            </a:r>
          </a:p>
          <a:p>
            <a:r>
              <a:rPr lang="en-US" sz="1600" b="1" dirty="0" err="1"/>
              <a:t>templateUrl</a:t>
            </a:r>
            <a:r>
              <a:rPr lang="en-US" sz="1600" dirty="0"/>
              <a:t>— the location of the component's template file.</a:t>
            </a:r>
          </a:p>
          <a:p>
            <a:r>
              <a:rPr lang="en-US" sz="1600" b="1" dirty="0" err="1"/>
              <a:t>styleUrls</a:t>
            </a:r>
            <a:r>
              <a:rPr lang="en-US" sz="1600" dirty="0"/>
              <a:t>— the location of the component's private CSS styles.</a:t>
            </a:r>
          </a:p>
          <a:p>
            <a:endParaRPr lang="el-G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0" t="13699" r="52658" b="50301"/>
          <a:stretch/>
        </p:blipFill>
        <p:spPr bwMode="auto">
          <a:xfrm>
            <a:off x="4674489" y="1524000"/>
            <a:ext cx="4371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59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hlinkClick r:id="rId2"/>
              </a:rPr>
              <a:t>CSS element selector</a:t>
            </a:r>
            <a:r>
              <a:rPr lang="en-US" sz="2400" dirty="0"/>
              <a:t>, 'app-heroes', matches the name of the HTML element that identifies this component within a parent component's template.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0" t="13699" r="52658" b="50301"/>
          <a:stretch/>
        </p:blipFill>
        <p:spPr bwMode="auto">
          <a:xfrm>
            <a:off x="4674489" y="1524000"/>
            <a:ext cx="4371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86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ngOnInit</a:t>
            </a:r>
            <a:r>
              <a:rPr lang="en-US" sz="2400" dirty="0"/>
              <a:t>() is a </a:t>
            </a:r>
            <a:r>
              <a:rPr lang="en-US" sz="2400" dirty="0">
                <a:hlinkClick r:id="rId2"/>
              </a:rPr>
              <a:t>lifecycle hook</a:t>
            </a:r>
            <a:r>
              <a:rPr lang="en-US" sz="2400" dirty="0"/>
              <a:t>. </a:t>
            </a:r>
          </a:p>
          <a:p>
            <a:r>
              <a:rPr lang="en-US" sz="2400" dirty="0"/>
              <a:t>Angular calls </a:t>
            </a:r>
            <a:r>
              <a:rPr lang="en-US" sz="2400" dirty="0" err="1"/>
              <a:t>ngOnInit</a:t>
            </a:r>
            <a:r>
              <a:rPr lang="en-US" sz="2400" dirty="0"/>
              <a:t>() shortly after creating a component. </a:t>
            </a:r>
          </a:p>
          <a:p>
            <a:r>
              <a:rPr lang="en-US" sz="2400" dirty="0"/>
              <a:t>It's a good place to put initialization logic.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0" t="13699" r="52658" b="50301"/>
          <a:stretch/>
        </p:blipFill>
        <p:spPr bwMode="auto">
          <a:xfrm>
            <a:off x="4674489" y="1524000"/>
            <a:ext cx="4371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5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Always export the component class so you can import it elsewhere ... like in the </a:t>
            </a:r>
            <a:r>
              <a:rPr lang="en-US" sz="2400" dirty="0" err="1"/>
              <a:t>AppModule</a:t>
            </a:r>
            <a:r>
              <a:rPr lang="en-US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0" t="13699" r="52658" b="50301"/>
          <a:stretch/>
        </p:blipFill>
        <p:spPr bwMode="auto">
          <a:xfrm>
            <a:off x="4674489" y="1524000"/>
            <a:ext cx="4371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3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heroes.component.ts</a:t>
            </a:r>
            <a:r>
              <a:rPr lang="en-US" sz="2400" dirty="0"/>
              <a:t> (hero property) </a:t>
            </a:r>
          </a:p>
          <a:p>
            <a:r>
              <a:rPr lang="en-US" sz="2400" dirty="0"/>
              <a:t>hero = 'Windstorm';</a:t>
            </a:r>
          </a:p>
          <a:p>
            <a:endParaRPr lang="en-US" sz="2400" dirty="0"/>
          </a:p>
          <a:p>
            <a:r>
              <a:rPr lang="en-US" sz="2400" dirty="0"/>
              <a:t>heroes.component.html</a:t>
            </a:r>
          </a:p>
          <a:p>
            <a:r>
              <a:rPr lang="en-US" sz="2400" dirty="0"/>
              <a:t>{{hero}}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0" t="13699" r="52658" b="50301"/>
          <a:stretch/>
        </p:blipFill>
        <p:spPr bwMode="auto">
          <a:xfrm>
            <a:off x="4674489" y="1524000"/>
            <a:ext cx="4371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51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Εμφάνιση του </a:t>
            </a:r>
            <a:r>
              <a:rPr lang="en-US" dirty="0" err="1"/>
              <a:t>HeroesComponent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display the </a:t>
            </a:r>
            <a:r>
              <a:rPr lang="en-US" dirty="0" err="1"/>
              <a:t>HeroesComponent</a:t>
            </a:r>
            <a:r>
              <a:rPr lang="en-US" dirty="0"/>
              <a:t>, you must add it to the template of the shell </a:t>
            </a:r>
            <a:r>
              <a:rPr lang="en-US" dirty="0" err="1"/>
              <a:t>AppComponent</a:t>
            </a:r>
            <a:r>
              <a:rPr lang="en-US" dirty="0"/>
              <a:t>.</a:t>
            </a:r>
          </a:p>
          <a:p>
            <a:r>
              <a:rPr lang="en-US" dirty="0"/>
              <a:t>Remember that app-heroes is the </a:t>
            </a:r>
            <a:r>
              <a:rPr lang="en-US" dirty="0">
                <a:hlinkClick r:id="rId2"/>
              </a:rPr>
              <a:t>element selector</a:t>
            </a:r>
            <a:r>
              <a:rPr lang="en-US" dirty="0"/>
              <a:t> for the </a:t>
            </a:r>
            <a:r>
              <a:rPr lang="en-US" dirty="0" err="1"/>
              <a:t>HeroesComponent</a:t>
            </a:r>
            <a:r>
              <a:rPr lang="en-US" dirty="0"/>
              <a:t>. </a:t>
            </a:r>
          </a:p>
          <a:p>
            <a:r>
              <a:rPr lang="en-US" dirty="0"/>
              <a:t>So add an &lt;app-heroes&gt; element to the </a:t>
            </a:r>
            <a:r>
              <a:rPr lang="en-US" dirty="0" err="1"/>
              <a:t>AppComponent</a:t>
            </a:r>
            <a:r>
              <a:rPr lang="en-US" dirty="0"/>
              <a:t> template file, just below the title.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/app/app.component.html</a:t>
            </a:r>
          </a:p>
          <a:p>
            <a:r>
              <a:rPr lang="en-US" dirty="0"/>
              <a:t>&lt;h1&gt;{{title}}&lt;/h1&gt; &lt;app-heroes&gt;&lt;/app-heroes&gt;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7112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 Hero interface (</a:t>
            </a:r>
            <a:r>
              <a:rPr lang="el-GR" b="1" dirty="0"/>
              <a:t>δεξί κλικ στο </a:t>
            </a:r>
            <a:r>
              <a:rPr lang="en-US" b="1" dirty="0"/>
              <a:t>app)</a:t>
            </a:r>
          </a:p>
          <a:p>
            <a:endParaRPr lang="en-US" b="1" dirty="0"/>
          </a:p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hero.ts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export interface Hero { </a:t>
            </a:r>
          </a:p>
          <a:p>
            <a:pPr marL="0" indent="0">
              <a:buNone/>
            </a:pPr>
            <a:r>
              <a:rPr lang="en-US" dirty="0"/>
              <a:t>id: number; </a:t>
            </a:r>
          </a:p>
          <a:p>
            <a:pPr marL="0" indent="0">
              <a:buNone/>
            </a:pPr>
            <a:r>
              <a:rPr lang="en-US" dirty="0"/>
              <a:t>name: string;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26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2151EB-0426-4540-85B5-418FFC4D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Heroes to-do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3EA0FA3-5DFA-4153-8EE8-028A03CD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Θα δημιουργήσουμε το παρακάτω </a:t>
            </a:r>
            <a:r>
              <a:rPr lang="en-US" dirty="0"/>
              <a:t>web app:</a:t>
            </a:r>
          </a:p>
        </p:txBody>
      </p:sp>
      <p:pic>
        <p:nvPicPr>
          <p:cNvPr id="1026" name="Picture 2" descr="View navigations">
            <a:extLst>
              <a:ext uri="{FF2B5EF4-FFF2-40B4-BE49-F238E27FC236}">
                <a16:creationId xmlns:a16="http://schemas.microsoft.com/office/drawing/2014/main" id="{06952AAE-8F37-4016-9A35-2154ADF5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819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4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interface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Return to the </a:t>
            </a:r>
            <a:r>
              <a:rPr lang="en-US" dirty="0" err="1"/>
              <a:t>HeroesComponent</a:t>
            </a:r>
            <a:r>
              <a:rPr lang="en-US" dirty="0"/>
              <a:t> class and import the Hero interface.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 { Hero } from '../hero';</a:t>
            </a:r>
          </a:p>
          <a:p>
            <a:endParaRPr lang="en-US" dirty="0"/>
          </a:p>
          <a:p>
            <a:r>
              <a:rPr lang="el-GR" dirty="0"/>
              <a:t>Αλλαγή του </a:t>
            </a:r>
            <a:r>
              <a:rPr lang="en-US" dirty="0"/>
              <a:t>Hero </a:t>
            </a:r>
            <a:r>
              <a:rPr lang="el-GR" dirty="0"/>
              <a:t>ώστε να περιλαμβάνει τιμές:</a:t>
            </a:r>
          </a:p>
          <a:p>
            <a:r>
              <a:rPr lang="en-US" dirty="0"/>
              <a:t>id </a:t>
            </a:r>
            <a:r>
              <a:rPr lang="el-GR" dirty="0"/>
              <a:t>= </a:t>
            </a:r>
            <a:r>
              <a:rPr lang="en-US" dirty="0"/>
              <a:t>1 </a:t>
            </a:r>
            <a:endParaRPr lang="el-GR" dirty="0"/>
          </a:p>
          <a:p>
            <a:r>
              <a:rPr lang="en-US" dirty="0"/>
              <a:t>Name = Windstorm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322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Αποτέλεσμα…: [</a:t>
            </a:r>
            <a:r>
              <a:rPr lang="en-US" dirty="0"/>
              <a:t>object]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Λάθος γιατί είναι από </a:t>
            </a:r>
            <a:r>
              <a:rPr lang="en-US" dirty="0"/>
              <a:t>string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object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0" t="13582" r="16349" b="51406"/>
          <a:stretch/>
        </p:blipFill>
        <p:spPr bwMode="auto">
          <a:xfrm>
            <a:off x="304800" y="2133600"/>
            <a:ext cx="859104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Δεξιό βέλος 3"/>
          <p:cNvSpPr/>
          <p:nvPr/>
        </p:nvSpPr>
        <p:spPr>
          <a:xfrm rot="11353039">
            <a:off x="8140880" y="3003408"/>
            <a:ext cx="43764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Δεξιό βέλος 5"/>
          <p:cNvSpPr/>
          <p:nvPr/>
        </p:nvSpPr>
        <p:spPr>
          <a:xfrm rot="11353039">
            <a:off x="2935494" y="3503516"/>
            <a:ext cx="437644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239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HeroesComponent's</a:t>
            </a:r>
            <a:r>
              <a:rPr lang="en-US" dirty="0"/>
              <a:t> template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heroes.component.html</a:t>
            </a:r>
          </a:p>
          <a:p>
            <a:pPr marL="0" indent="0">
              <a:buNone/>
            </a:pPr>
            <a:r>
              <a:rPr lang="en-US" sz="2000" dirty="0"/>
              <a:t>&lt;h2&gt;{{hero.name}} Details&lt;/h2&gt; </a:t>
            </a:r>
          </a:p>
          <a:p>
            <a:pPr marL="0" indent="0">
              <a:buNone/>
            </a:pPr>
            <a:r>
              <a:rPr lang="en-US" sz="2000" dirty="0"/>
              <a:t>&lt;div&gt;</a:t>
            </a:r>
          </a:p>
          <a:p>
            <a:pPr marL="0" indent="0">
              <a:buNone/>
            </a:pPr>
            <a:r>
              <a:rPr lang="en-US" sz="2000" dirty="0"/>
              <a:t>&lt;span&gt;id: &lt;/span&gt;{{hero.id}}</a:t>
            </a:r>
          </a:p>
          <a:p>
            <a:pPr marL="0" indent="0">
              <a:buNone/>
            </a:pPr>
            <a:r>
              <a:rPr lang="en-US" sz="2000" dirty="0"/>
              <a:t>&lt;/div&gt; &lt;div&gt;</a:t>
            </a:r>
          </a:p>
          <a:p>
            <a:pPr marL="0" indent="0">
              <a:buNone/>
            </a:pPr>
            <a:r>
              <a:rPr lang="en-US" sz="2000" dirty="0"/>
              <a:t>&lt;span&gt;name: &lt;/span&gt;{{hero.name}}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  <a:endParaRPr lang="el-G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t="13016" r="19730" b="38222"/>
          <a:stretch/>
        </p:blipFill>
        <p:spPr bwMode="auto">
          <a:xfrm>
            <a:off x="1676400" y="3397145"/>
            <a:ext cx="7086600" cy="32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Θέση περιεχομένου 2"/>
          <p:cNvSpPr txBox="1">
            <a:spLocks/>
          </p:cNvSpPr>
          <p:nvPr/>
        </p:nvSpPr>
        <p:spPr>
          <a:xfrm>
            <a:off x="4648200" y="1676400"/>
            <a:ext cx="3733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heroes.component.html PIPES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/>
              <a:t>&lt;h2&gt;{{hero.name | </a:t>
            </a:r>
            <a:r>
              <a:rPr lang="en-US" sz="1400" dirty="0">
                <a:hlinkClick r:id="rId3"/>
              </a:rPr>
              <a:t>uppercase</a:t>
            </a:r>
            <a:r>
              <a:rPr lang="en-US" sz="1400" dirty="0"/>
              <a:t>}} Details&lt;/h2&gt;</a:t>
            </a:r>
          </a:p>
        </p:txBody>
      </p:sp>
    </p:spTree>
    <p:extLst>
      <p:ext uri="{BB962C8B-B14F-4D97-AF65-F5344CB8AC3E}">
        <p14:creationId xmlns:p14="http://schemas.microsoft.com/office/powerpoint/2010/main" val="1983078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 should be able to edit the hero name in an &lt;input&gt; textbox.</a:t>
            </a:r>
          </a:p>
          <a:p>
            <a:endParaRPr lang="en-US" dirty="0"/>
          </a:p>
          <a:p>
            <a:r>
              <a:rPr lang="en-US" dirty="0"/>
              <a:t>The textbox should both </a:t>
            </a:r>
            <a:r>
              <a:rPr lang="en-US" i="1" dirty="0"/>
              <a:t>display</a:t>
            </a:r>
            <a:r>
              <a:rPr lang="en-US" dirty="0"/>
              <a:t> the hero's name property and </a:t>
            </a:r>
            <a:r>
              <a:rPr lang="en-US" i="1" dirty="0"/>
              <a:t>update</a:t>
            </a:r>
            <a:r>
              <a:rPr lang="en-US" dirty="0"/>
              <a:t> that property as the user types. </a:t>
            </a:r>
          </a:p>
          <a:p>
            <a:r>
              <a:rPr lang="en-US" b="1" u="sng" dirty="0"/>
              <a:t>That means data flows from the component class </a:t>
            </a:r>
            <a:r>
              <a:rPr lang="en-US" b="1" i="1" u="sng" dirty="0"/>
              <a:t>out to the screen</a:t>
            </a:r>
            <a:r>
              <a:rPr lang="en-US" b="1" u="sng" dirty="0"/>
              <a:t> and from the screen </a:t>
            </a:r>
            <a:r>
              <a:rPr lang="en-US" b="1" i="1" u="sng" dirty="0"/>
              <a:t>back to the class</a:t>
            </a:r>
            <a:r>
              <a:rPr lang="en-US" b="1" u="sng" dirty="0"/>
              <a:t>.</a:t>
            </a:r>
          </a:p>
          <a:p>
            <a:endParaRPr lang="el-GR" dirty="0"/>
          </a:p>
        </p:txBody>
      </p:sp>
      <p:sp>
        <p:nvSpPr>
          <p:cNvPr id="4" name="Κεραυνός 3"/>
          <p:cNvSpPr/>
          <p:nvPr/>
        </p:nvSpPr>
        <p:spPr>
          <a:xfrm>
            <a:off x="152400" y="4495800"/>
            <a:ext cx="838200" cy="1066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Κεραυνός 4"/>
          <p:cNvSpPr/>
          <p:nvPr/>
        </p:nvSpPr>
        <p:spPr>
          <a:xfrm>
            <a:off x="8077200" y="4419600"/>
            <a:ext cx="83820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189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Two-way binding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automate that data flow, setup a two-way data binding between the &lt;input&gt; form element and the hero.name property.</a:t>
            </a:r>
          </a:p>
          <a:p>
            <a:r>
              <a:rPr lang="en-US" sz="2600" b="1" i="1" dirty="0"/>
              <a:t>[(</a:t>
            </a:r>
            <a:r>
              <a:rPr lang="en-US" sz="2600" b="1" i="1" dirty="0" err="1"/>
              <a:t>ngModel</a:t>
            </a:r>
            <a:r>
              <a:rPr lang="en-US" sz="2600" b="1" i="1" dirty="0"/>
              <a:t>)]</a:t>
            </a:r>
            <a:r>
              <a:rPr lang="en-US" sz="2600" i="1" dirty="0"/>
              <a:t> is </a:t>
            </a:r>
            <a:r>
              <a:rPr lang="en-US" sz="2600" i="1" dirty="0" err="1"/>
              <a:t>Angular's</a:t>
            </a:r>
            <a:r>
              <a:rPr lang="en-US" sz="2600" i="1" dirty="0"/>
              <a:t> two-way data binding syntax.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/app/heroes/heroes.component.html (</a:t>
            </a:r>
            <a:r>
              <a:rPr lang="en-US" dirty="0" err="1"/>
              <a:t>HeroesComponent's</a:t>
            </a:r>
            <a:r>
              <a:rPr lang="en-US" dirty="0"/>
              <a:t> template)</a:t>
            </a:r>
          </a:p>
          <a:p>
            <a:pPr marL="0" indent="0">
              <a:buNone/>
            </a:pPr>
            <a:r>
              <a:rPr lang="en-US" sz="2400" dirty="0"/>
              <a:t>&lt;div&gt; </a:t>
            </a:r>
          </a:p>
          <a:p>
            <a:pPr marL="0" indent="0">
              <a:buNone/>
            </a:pPr>
            <a:r>
              <a:rPr lang="en-US" sz="2400" dirty="0"/>
              <a:t>&lt;label&gt;name: &lt;input [(</a:t>
            </a:r>
            <a:r>
              <a:rPr lang="en-US" sz="2400" dirty="0" err="1">
                <a:hlinkClick r:id="rId3"/>
              </a:rPr>
              <a:t>ngModel</a:t>
            </a:r>
            <a:r>
              <a:rPr lang="en-US" sz="2400" dirty="0"/>
              <a:t>)]="hero.name" placeholder="name"/&gt; </a:t>
            </a:r>
          </a:p>
          <a:p>
            <a:pPr marL="0" indent="0">
              <a:buNone/>
            </a:pPr>
            <a:r>
              <a:rPr lang="en-US" sz="2400" dirty="0"/>
              <a:t>&lt;/label&gt; </a:t>
            </a:r>
          </a:p>
          <a:p>
            <a:pPr marL="0" indent="0">
              <a:buNone/>
            </a:pPr>
            <a:r>
              <a:rPr lang="en-US" sz="2400" dirty="0"/>
              <a:t>&lt;/div&gt;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Κεραυνός 3"/>
          <p:cNvSpPr/>
          <p:nvPr/>
        </p:nvSpPr>
        <p:spPr>
          <a:xfrm>
            <a:off x="152400" y="1981200"/>
            <a:ext cx="686540" cy="1295400"/>
          </a:xfrm>
          <a:prstGeom prst="lightningBol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Κεραυνός 6"/>
          <p:cNvSpPr/>
          <p:nvPr/>
        </p:nvSpPr>
        <p:spPr>
          <a:xfrm>
            <a:off x="8305800" y="2035576"/>
            <a:ext cx="686540" cy="1295400"/>
          </a:xfrm>
          <a:prstGeom prst="lightningBol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389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Two-way binding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Here it binds the </a:t>
            </a:r>
          </a:p>
          <a:p>
            <a:pPr marL="0" indent="0">
              <a:buNone/>
            </a:pPr>
            <a:r>
              <a:rPr lang="en-US" dirty="0"/>
              <a:t>hero.name property to the </a:t>
            </a:r>
          </a:p>
          <a:p>
            <a:pPr marL="0" indent="0">
              <a:buNone/>
            </a:pPr>
            <a:r>
              <a:rPr lang="en-US" dirty="0"/>
              <a:t>HTML textbox</a:t>
            </a:r>
          </a:p>
          <a:p>
            <a:r>
              <a:rPr lang="en-US" dirty="0"/>
              <a:t>data can flow </a:t>
            </a:r>
            <a:r>
              <a:rPr lang="en-US" i="1" dirty="0"/>
              <a:t>in both directions: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from the hero.name property to the textbox</a:t>
            </a:r>
            <a:r>
              <a:rPr lang="en-US" dirty="0"/>
              <a:t>, and </a:t>
            </a:r>
            <a:br>
              <a:rPr lang="en-US" dirty="0"/>
            </a:br>
            <a:r>
              <a:rPr lang="en-US" b="1" i="1" dirty="0"/>
              <a:t>from the textbox back to the hero.name</a:t>
            </a:r>
            <a:r>
              <a:rPr lang="en-US" dirty="0"/>
              <a:t>.</a:t>
            </a:r>
          </a:p>
          <a:p>
            <a:endParaRPr lang="en-US" sz="2600" b="1" i="1" dirty="0"/>
          </a:p>
          <a:p>
            <a:r>
              <a:rPr lang="en-US" sz="2600" b="1" i="1" dirty="0"/>
              <a:t>[(</a:t>
            </a:r>
            <a:r>
              <a:rPr lang="en-US" sz="2600" b="1" i="1" dirty="0" err="1"/>
              <a:t>ngModel</a:t>
            </a:r>
            <a:r>
              <a:rPr lang="en-US" sz="2600" b="1" i="1" dirty="0"/>
              <a:t>)]</a:t>
            </a:r>
            <a:r>
              <a:rPr lang="en-US" sz="2600" i="1" dirty="0"/>
              <a:t> is </a:t>
            </a:r>
            <a:r>
              <a:rPr lang="en-US" sz="2600" i="1" dirty="0" err="1"/>
              <a:t>Angular's</a:t>
            </a:r>
            <a:r>
              <a:rPr lang="en-US" sz="2600" i="1" dirty="0"/>
              <a:t> two-way data binding syntax.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&lt;div&gt; </a:t>
            </a:r>
          </a:p>
          <a:p>
            <a:pPr marL="0" indent="0">
              <a:buNone/>
            </a:pPr>
            <a:r>
              <a:rPr lang="en-US" sz="2400" dirty="0"/>
              <a:t>&lt;label&gt;name: &lt;input [(</a:t>
            </a:r>
            <a:r>
              <a:rPr lang="en-US" sz="2400" dirty="0" err="1">
                <a:hlinkClick r:id="rId3"/>
              </a:rPr>
              <a:t>ngModel</a:t>
            </a:r>
            <a:r>
              <a:rPr lang="en-US" sz="2400" dirty="0"/>
              <a:t>)]="hero.name" placeholder="name"/&gt; </a:t>
            </a:r>
          </a:p>
          <a:p>
            <a:pPr marL="0" indent="0">
              <a:buNone/>
            </a:pPr>
            <a:r>
              <a:rPr lang="en-US" sz="2400" dirty="0"/>
              <a:t>&lt;/label&gt; </a:t>
            </a:r>
          </a:p>
          <a:p>
            <a:pPr marL="0" indent="0">
              <a:buNone/>
            </a:pPr>
            <a:r>
              <a:rPr lang="en-US" sz="2400" dirty="0"/>
              <a:t>&lt;/div&gt;</a:t>
            </a:r>
          </a:p>
          <a:p>
            <a:pPr marL="0" indent="0">
              <a:buNone/>
            </a:pPr>
            <a:r>
              <a:rPr lang="en-US" sz="2400" dirty="0"/>
              <a:t>… </a:t>
            </a:r>
            <a:r>
              <a:rPr lang="en-US" sz="2400" dirty="0" err="1"/>
              <a:t>FormsModule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Κεραυνός 3"/>
          <p:cNvSpPr/>
          <p:nvPr/>
        </p:nvSpPr>
        <p:spPr>
          <a:xfrm>
            <a:off x="152400" y="1981200"/>
            <a:ext cx="686540" cy="1295400"/>
          </a:xfrm>
          <a:prstGeom prst="lightningBol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Κεραυνός 6"/>
          <p:cNvSpPr/>
          <p:nvPr/>
        </p:nvSpPr>
        <p:spPr>
          <a:xfrm>
            <a:off x="8305800" y="2035576"/>
            <a:ext cx="686540" cy="1295400"/>
          </a:xfrm>
          <a:prstGeom prst="lightningBol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024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FormsModule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Angular CLI generated an </a:t>
            </a:r>
            <a:r>
              <a:rPr lang="en-US" dirty="0" err="1"/>
              <a:t>AppModule</a:t>
            </a:r>
            <a:r>
              <a:rPr lang="en-US" dirty="0"/>
              <a:t> class in 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app.module.ts</a:t>
            </a:r>
            <a:r>
              <a:rPr lang="en-US" dirty="0"/>
              <a:t> when it created the project. This is where you </a:t>
            </a:r>
            <a:r>
              <a:rPr lang="en-US" i="1" dirty="0"/>
              <a:t>opt-in</a:t>
            </a:r>
            <a:r>
              <a:rPr lang="en-US" dirty="0"/>
              <a:t> to the </a:t>
            </a:r>
            <a:r>
              <a:rPr lang="en-US" dirty="0" err="1">
                <a:hlinkClick r:id="rId2"/>
              </a:rPr>
              <a:t>FormsModule</a:t>
            </a:r>
            <a:r>
              <a:rPr lang="en-US" dirty="0"/>
              <a:t>.</a:t>
            </a:r>
          </a:p>
          <a:p>
            <a:r>
              <a:rPr lang="en-US" dirty="0" err="1"/>
              <a:t>app.module.ts</a:t>
            </a:r>
            <a:r>
              <a:rPr lang="en-US" dirty="0"/>
              <a:t> (</a:t>
            </a:r>
            <a:r>
              <a:rPr lang="en-US" dirty="0" err="1"/>
              <a:t>FormsModule</a:t>
            </a:r>
            <a:r>
              <a:rPr lang="en-US" dirty="0"/>
              <a:t> symbol import)</a:t>
            </a:r>
          </a:p>
          <a:p>
            <a:pPr marL="0" indent="0">
              <a:buNone/>
            </a:pPr>
            <a:r>
              <a:rPr lang="en-US" sz="2000" dirty="0"/>
              <a:t>import { </a:t>
            </a:r>
            <a:r>
              <a:rPr lang="en-US" sz="2000" dirty="0" err="1">
                <a:hlinkClick r:id="rId2"/>
              </a:rPr>
              <a:t>FormsModule</a:t>
            </a:r>
            <a:r>
              <a:rPr lang="en-US" sz="2000" dirty="0"/>
              <a:t> } from '@angular/forms'; // &lt;-- </a:t>
            </a:r>
            <a:r>
              <a:rPr lang="en-US" sz="2000" dirty="0" err="1">
                <a:hlinkClick r:id="rId3"/>
              </a:rPr>
              <a:t>NgModel</a:t>
            </a:r>
            <a:r>
              <a:rPr lang="en-US" sz="2000" dirty="0"/>
              <a:t> lives here</a:t>
            </a:r>
          </a:p>
          <a:p>
            <a:r>
              <a:rPr lang="en-US" dirty="0"/>
              <a:t>Then add </a:t>
            </a:r>
            <a:r>
              <a:rPr lang="en-US" dirty="0" err="1">
                <a:hlinkClick r:id="rId2"/>
              </a:rPr>
              <a:t>FormsModule</a:t>
            </a:r>
            <a:r>
              <a:rPr lang="en-US" dirty="0"/>
              <a:t> to the @</a:t>
            </a:r>
            <a:r>
              <a:rPr lang="en-US" dirty="0" err="1">
                <a:hlinkClick r:id="rId4"/>
              </a:rPr>
              <a:t>NgModule</a:t>
            </a:r>
            <a:r>
              <a:rPr lang="en-US" dirty="0"/>
              <a:t> metadata's imports array, which contains a list of external modules that the app needs.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2535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Declare </a:t>
            </a:r>
            <a:r>
              <a:rPr lang="en-US" b="1" dirty="0" err="1"/>
              <a:t>HeroesComponent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Every component must be declared in </a:t>
            </a:r>
            <a:r>
              <a:rPr lang="en-US" i="1" dirty="0"/>
              <a:t>exactly one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NgModule</a:t>
            </a:r>
            <a:r>
              <a:rPr lang="en-US" dirty="0"/>
              <a:t>.</a:t>
            </a:r>
          </a:p>
          <a:p>
            <a:r>
              <a:rPr lang="en-US" dirty="0"/>
              <a:t>Angular CLI declared </a:t>
            </a:r>
            <a:r>
              <a:rPr lang="en-US" dirty="0" err="1"/>
              <a:t>HeroesComponent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r>
              <a:rPr lang="en-US" dirty="0"/>
              <a:t> when it generated that component.</a:t>
            </a:r>
          </a:p>
          <a:p>
            <a:r>
              <a:rPr lang="en-US" dirty="0"/>
              <a:t>Open 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app.module.ts</a:t>
            </a:r>
            <a:r>
              <a:rPr lang="en-US" b="1" dirty="0"/>
              <a:t> </a:t>
            </a:r>
            <a:r>
              <a:rPr lang="en-US" dirty="0"/>
              <a:t>and find </a:t>
            </a:r>
            <a:r>
              <a:rPr lang="en-US" dirty="0" err="1"/>
              <a:t>HeroesComponent</a:t>
            </a:r>
            <a:r>
              <a:rPr lang="en-US" dirty="0"/>
              <a:t> imported near the top.</a:t>
            </a:r>
          </a:p>
          <a:p>
            <a:r>
              <a:rPr lang="en-US" sz="2000" i="1" dirty="0"/>
              <a:t>import { </a:t>
            </a:r>
            <a:r>
              <a:rPr lang="en-US" sz="2000" i="1" dirty="0" err="1"/>
              <a:t>HeroesComponent</a:t>
            </a:r>
            <a:r>
              <a:rPr lang="en-US" sz="2000" i="1" dirty="0"/>
              <a:t> } from './heroes/</a:t>
            </a:r>
            <a:r>
              <a:rPr lang="en-US" sz="2000" i="1" dirty="0" err="1"/>
              <a:t>heroes.component</a:t>
            </a:r>
            <a:r>
              <a:rPr lang="en-US" sz="2000" i="1" dirty="0"/>
              <a:t>';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HeroesComponent</a:t>
            </a:r>
            <a:r>
              <a:rPr lang="en-US" dirty="0"/>
              <a:t> is declared in the @</a:t>
            </a:r>
            <a:r>
              <a:rPr lang="en-US" dirty="0" err="1">
                <a:hlinkClick r:id="rId3"/>
              </a:rPr>
              <a:t>NgModule.declarations</a:t>
            </a:r>
            <a:r>
              <a:rPr lang="en-US" dirty="0"/>
              <a:t> array. </a:t>
            </a:r>
          </a:p>
          <a:p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13505" r="36396" b="48174"/>
          <a:stretch/>
        </p:blipFill>
        <p:spPr bwMode="auto">
          <a:xfrm>
            <a:off x="3048000" y="3619398"/>
            <a:ext cx="6001512" cy="30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Δεξιό βέλος 3"/>
          <p:cNvSpPr/>
          <p:nvPr/>
        </p:nvSpPr>
        <p:spPr>
          <a:xfrm rot="10800000">
            <a:off x="7620000" y="4665776"/>
            <a:ext cx="457200" cy="43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Δεξιό βέλος 5"/>
          <p:cNvSpPr/>
          <p:nvPr/>
        </p:nvSpPr>
        <p:spPr>
          <a:xfrm rot="14064668">
            <a:off x="6407791" y="5448759"/>
            <a:ext cx="457200" cy="43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19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Ως εδώ…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CLI to create a second </a:t>
            </a:r>
            <a:r>
              <a:rPr lang="en-US" dirty="0" err="1"/>
              <a:t>HeroesComponent</a:t>
            </a:r>
            <a:r>
              <a:rPr lang="en-US" dirty="0"/>
              <a:t>.</a:t>
            </a:r>
          </a:p>
          <a:p>
            <a:r>
              <a:rPr lang="en-US" dirty="0"/>
              <a:t>Displayed the </a:t>
            </a:r>
            <a:r>
              <a:rPr lang="en-US" dirty="0" err="1"/>
              <a:t>HeroesComponent</a:t>
            </a:r>
            <a:r>
              <a:rPr lang="en-US" dirty="0"/>
              <a:t> by adding it to the </a:t>
            </a:r>
            <a:r>
              <a:rPr lang="en-US" dirty="0" err="1"/>
              <a:t>AppComponent</a:t>
            </a:r>
            <a:r>
              <a:rPr lang="en-US" dirty="0"/>
              <a:t> shell.</a:t>
            </a:r>
          </a:p>
          <a:p>
            <a:r>
              <a:rPr lang="en-US" dirty="0" err="1"/>
              <a:t>UppercasePipe</a:t>
            </a:r>
            <a:r>
              <a:rPr lang="en-US" dirty="0"/>
              <a:t> to format the name.</a:t>
            </a:r>
          </a:p>
          <a:p>
            <a:r>
              <a:rPr lang="en-US" dirty="0"/>
              <a:t>Two-way data binding with the </a:t>
            </a:r>
            <a:r>
              <a:rPr lang="en-US" dirty="0" err="1">
                <a:hlinkClick r:id="rId2"/>
              </a:rPr>
              <a:t>ngModel</a:t>
            </a:r>
            <a:r>
              <a:rPr lang="en-US" dirty="0"/>
              <a:t> directive.</a:t>
            </a:r>
          </a:p>
          <a:p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r>
              <a:rPr lang="en-US" dirty="0"/>
              <a:t>Imported the </a:t>
            </a:r>
            <a:r>
              <a:rPr lang="en-US" dirty="0" err="1">
                <a:hlinkClick r:id="rId3"/>
              </a:rPr>
              <a:t>FormsModule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r>
              <a:rPr lang="en-US" dirty="0"/>
              <a:t> so that Angular would recognize and apply the </a:t>
            </a:r>
            <a:r>
              <a:rPr lang="en-US" dirty="0" err="1">
                <a:hlinkClick r:id="rId2"/>
              </a:rPr>
              <a:t>ngModel</a:t>
            </a:r>
            <a:r>
              <a:rPr lang="en-US" dirty="0"/>
              <a:t> directive.</a:t>
            </a:r>
          </a:p>
          <a:p>
            <a:r>
              <a:rPr lang="en-US" dirty="0"/>
              <a:t>Declaring components in the </a:t>
            </a:r>
            <a:r>
              <a:rPr lang="en-US" dirty="0" err="1"/>
              <a:t>AppModule</a:t>
            </a:r>
            <a:r>
              <a:rPr lang="en-US" dirty="0"/>
              <a:t> and </a:t>
            </a:r>
            <a:r>
              <a:rPr lang="en-US" i="1" dirty="0"/>
              <a:t>appreciated that the CLI declared it for you.</a:t>
            </a:r>
          </a:p>
        </p:txBody>
      </p:sp>
    </p:spTree>
    <p:extLst>
      <p:ext uri="{BB962C8B-B14F-4D97-AF65-F5344CB8AC3E}">
        <p14:creationId xmlns:p14="http://schemas.microsoft.com/office/powerpoint/2010/main" val="115359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Display a selection list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/>
              <a:t>Create a file called mock-</a:t>
            </a:r>
            <a:r>
              <a:rPr lang="en-US" dirty="0" err="1"/>
              <a:t>heroes.ts</a:t>
            </a:r>
            <a:r>
              <a:rPr lang="en-US" dirty="0"/>
              <a:t> </a:t>
            </a:r>
            <a:endParaRPr lang="el-GR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/app/ folder. </a:t>
            </a:r>
            <a:endParaRPr lang="el-GR" dirty="0"/>
          </a:p>
          <a:p>
            <a:r>
              <a:rPr lang="en-US" dirty="0"/>
              <a:t>Define a HEROES constant as an array of ten heroes </a:t>
            </a:r>
            <a:endParaRPr lang="el-GR" dirty="0"/>
          </a:p>
          <a:p>
            <a:r>
              <a:rPr lang="en-US" dirty="0"/>
              <a:t>export it. </a:t>
            </a:r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6764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src</a:t>
            </a:r>
            <a:r>
              <a:rPr lang="en-US" sz="2000" b="1" dirty="0"/>
              <a:t>/app/mock-</a:t>
            </a:r>
            <a:r>
              <a:rPr lang="en-US" sz="2000" b="1" dirty="0" err="1"/>
              <a:t>heroes.ts</a:t>
            </a:r>
            <a:r>
              <a:rPr lang="en-US" sz="2000" b="1" dirty="0"/>
              <a:t> </a:t>
            </a:r>
            <a:endParaRPr lang="el-GR" sz="2000" b="1" dirty="0"/>
          </a:p>
          <a:p>
            <a:endParaRPr lang="el-GR" sz="2000" dirty="0"/>
          </a:p>
          <a:p>
            <a:r>
              <a:rPr lang="en-US" sz="2000" dirty="0"/>
              <a:t>import { Hero } from './hero'; export </a:t>
            </a:r>
            <a:r>
              <a:rPr lang="en-US" sz="2000" dirty="0" err="1"/>
              <a:t>const</a:t>
            </a:r>
            <a:r>
              <a:rPr lang="en-US" sz="2000" dirty="0"/>
              <a:t> HEROES: Hero[] = [ </a:t>
            </a:r>
            <a:endParaRPr lang="el-GR" sz="2000" dirty="0"/>
          </a:p>
          <a:p>
            <a:r>
              <a:rPr lang="en-US" sz="2000" dirty="0"/>
              <a:t>{ id: 11, name: '</a:t>
            </a:r>
            <a:r>
              <a:rPr lang="en-US" sz="2000" dirty="0" err="1"/>
              <a:t>Dr</a:t>
            </a:r>
            <a:r>
              <a:rPr lang="en-US" sz="2000" dirty="0"/>
              <a:t> Nice' }, </a:t>
            </a:r>
            <a:endParaRPr lang="el-GR" sz="2000" dirty="0"/>
          </a:p>
          <a:p>
            <a:r>
              <a:rPr lang="en-US" sz="2000" dirty="0"/>
              <a:t>{ id: 12, name: '</a:t>
            </a:r>
            <a:r>
              <a:rPr lang="en-US" sz="2000" dirty="0" err="1"/>
              <a:t>Narco</a:t>
            </a:r>
            <a:r>
              <a:rPr lang="en-US" sz="2000" dirty="0"/>
              <a:t>' }, </a:t>
            </a:r>
            <a:endParaRPr lang="el-GR" sz="2000" dirty="0"/>
          </a:p>
          <a:p>
            <a:r>
              <a:rPr lang="en-US" sz="2000" dirty="0"/>
              <a:t>{ id: 13, name: '</a:t>
            </a:r>
            <a:r>
              <a:rPr lang="en-US" sz="2000" dirty="0" err="1"/>
              <a:t>Bombasto</a:t>
            </a:r>
            <a:r>
              <a:rPr lang="en-US" sz="2000" dirty="0"/>
              <a:t>' }, </a:t>
            </a:r>
            <a:endParaRPr lang="el-GR" sz="2000" dirty="0"/>
          </a:p>
          <a:p>
            <a:r>
              <a:rPr lang="en-US" sz="2000" dirty="0"/>
              <a:t>{ id: 14, name: '</a:t>
            </a:r>
            <a:r>
              <a:rPr lang="en-US" sz="2000" dirty="0" err="1"/>
              <a:t>Celeritas</a:t>
            </a:r>
            <a:r>
              <a:rPr lang="en-US" sz="2000" dirty="0"/>
              <a:t>' },</a:t>
            </a:r>
            <a:endParaRPr lang="el-GR" sz="2000" dirty="0"/>
          </a:p>
          <a:p>
            <a:r>
              <a:rPr lang="en-US" sz="2000" dirty="0"/>
              <a:t> { id: 15, name: '</a:t>
            </a:r>
            <a:r>
              <a:rPr lang="en-US" sz="2000" dirty="0" err="1"/>
              <a:t>Magneta</a:t>
            </a:r>
            <a:r>
              <a:rPr lang="en-US" sz="2000" dirty="0"/>
              <a:t>' },</a:t>
            </a:r>
            <a:endParaRPr lang="el-GR" sz="2000" dirty="0"/>
          </a:p>
          <a:p>
            <a:r>
              <a:rPr lang="en-US" sz="2000" dirty="0"/>
              <a:t> { id: 16, name: '</a:t>
            </a:r>
            <a:r>
              <a:rPr lang="en-US" sz="2000" dirty="0" err="1"/>
              <a:t>RubberMan</a:t>
            </a:r>
            <a:r>
              <a:rPr lang="en-US" sz="2000" dirty="0"/>
              <a:t>' }, </a:t>
            </a:r>
            <a:endParaRPr lang="el-GR" sz="2000" dirty="0"/>
          </a:p>
          <a:p>
            <a:r>
              <a:rPr lang="en-US" sz="2000" dirty="0"/>
              <a:t>{ id: 17, name: '</a:t>
            </a:r>
            <a:r>
              <a:rPr lang="en-US" sz="2000" dirty="0" err="1"/>
              <a:t>Dynama</a:t>
            </a:r>
            <a:r>
              <a:rPr lang="en-US" sz="2000" dirty="0"/>
              <a:t>' }, </a:t>
            </a:r>
            <a:endParaRPr lang="el-GR" sz="2000" dirty="0"/>
          </a:p>
          <a:p>
            <a:r>
              <a:rPr lang="en-US" sz="2000" dirty="0"/>
              <a:t>{ id: 18, name: '</a:t>
            </a:r>
            <a:r>
              <a:rPr lang="en-US" sz="2000" dirty="0" err="1"/>
              <a:t>Dr</a:t>
            </a:r>
            <a:r>
              <a:rPr lang="en-US" sz="2000" dirty="0"/>
              <a:t> IQ' }, </a:t>
            </a:r>
            <a:endParaRPr lang="el-GR" sz="2000" dirty="0"/>
          </a:p>
          <a:p>
            <a:r>
              <a:rPr lang="en-US" sz="2000" dirty="0"/>
              <a:t>{ id: 19, name: 'Magma' }, </a:t>
            </a:r>
            <a:endParaRPr lang="el-GR" sz="2000" dirty="0"/>
          </a:p>
          <a:p>
            <a:r>
              <a:rPr lang="en-US" sz="2000" dirty="0"/>
              <a:t>{ id: 20, name: 'Tornado' }</a:t>
            </a:r>
            <a:endParaRPr lang="el-GR" sz="2000" dirty="0"/>
          </a:p>
          <a:p>
            <a:r>
              <a:rPr lang="en-US" sz="2000" dirty="0"/>
              <a:t> ];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6258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ur of Heroes in Action">
            <a:extLst>
              <a:ext uri="{FF2B5EF4-FFF2-40B4-BE49-F238E27FC236}">
                <a16:creationId xmlns:a16="http://schemas.microsoft.com/office/drawing/2014/main" id="{7FD7A43E-52DC-4647-9B00-2CEE50E8B6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41" y="533400"/>
            <a:ext cx="4916917" cy="62094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7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Displaying heroes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heroes.component.ts</a:t>
            </a:r>
            <a:r>
              <a:rPr lang="en-US" dirty="0"/>
              <a:t> </a:t>
            </a:r>
          </a:p>
          <a:p>
            <a:r>
              <a:rPr lang="en-US" dirty="0"/>
              <a:t>(import HEROES)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HEROES } from '../mock-heroes';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7519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 heroes with *</a:t>
            </a:r>
            <a:r>
              <a:rPr lang="en-US" b="1" dirty="0" err="1">
                <a:hlinkClick r:id="rId3"/>
              </a:rPr>
              <a:t>ngFor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heroes.component.html (heroes template)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&lt;h2&gt;My Heroes&lt;/h2&gt;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class="heroes"&gt; </a:t>
            </a:r>
          </a:p>
          <a:p>
            <a:pPr marL="400050" lvl="1" indent="0">
              <a:buNone/>
            </a:pPr>
            <a:r>
              <a:rPr lang="en-US" dirty="0"/>
              <a:t>&lt;li&gt; </a:t>
            </a:r>
          </a:p>
          <a:p>
            <a:pPr marL="400050" lvl="1" indent="0">
              <a:buNone/>
            </a:pPr>
            <a:r>
              <a:rPr lang="en-US" sz="2400" dirty="0"/>
              <a:t>&lt;span class="badge"&gt;{{hero.id}}&lt;/span&gt; {{hero.name}} </a:t>
            </a:r>
          </a:p>
          <a:p>
            <a:pPr marL="400050" lvl="1" indent="0">
              <a:buNone/>
            </a:pPr>
            <a:r>
              <a:rPr lang="en-US" dirty="0"/>
              <a:t>&lt;/li&gt;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ul</a:t>
            </a:r>
            <a:r>
              <a:rPr lang="en-US" dirty="0"/>
              <a:t>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5688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heroes with *</a:t>
            </a:r>
            <a:r>
              <a:rPr lang="en-US" b="1" dirty="0" err="1">
                <a:hlinkClick r:id="rId2"/>
              </a:rPr>
              <a:t>ngFor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&lt;li *</a:t>
            </a:r>
            <a:r>
              <a:rPr lang="en-US" dirty="0" err="1">
                <a:hlinkClick r:id="rId2"/>
              </a:rPr>
              <a:t>ngFor</a:t>
            </a:r>
            <a:r>
              <a:rPr lang="en-US" dirty="0"/>
              <a:t>="let hero of heroes"&gt;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3"/>
              </a:rPr>
              <a:t>*</a:t>
            </a:r>
            <a:r>
              <a:rPr lang="en-US" dirty="0" err="1">
                <a:hlinkClick r:id="rId3"/>
              </a:rPr>
              <a:t>ngFor</a:t>
            </a:r>
            <a:r>
              <a:rPr lang="en-US" dirty="0"/>
              <a:t> is </a:t>
            </a:r>
            <a:r>
              <a:rPr lang="en-US" dirty="0" err="1"/>
              <a:t>Angular's</a:t>
            </a:r>
            <a:r>
              <a:rPr lang="en-US" dirty="0"/>
              <a:t> </a:t>
            </a:r>
            <a:r>
              <a:rPr lang="en-US" i="1" dirty="0"/>
              <a:t>repeater</a:t>
            </a:r>
            <a:r>
              <a:rPr lang="en-US" dirty="0"/>
              <a:t> directive. It repeats the host element for each element in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syntax in this example is as follows:</a:t>
            </a:r>
          </a:p>
          <a:p>
            <a:r>
              <a:rPr lang="en-US" dirty="0"/>
              <a:t>&lt;li&gt; is the host element.</a:t>
            </a:r>
          </a:p>
          <a:p>
            <a:r>
              <a:rPr lang="en-US" dirty="0"/>
              <a:t>heroes holds the mock heroes list from the </a:t>
            </a:r>
            <a:r>
              <a:rPr lang="en-US" dirty="0" err="1"/>
              <a:t>HeroesComponent</a:t>
            </a:r>
            <a:r>
              <a:rPr lang="en-US" dirty="0"/>
              <a:t> class, the mock heroes list.</a:t>
            </a:r>
          </a:p>
          <a:p>
            <a:r>
              <a:rPr lang="en-US" dirty="0"/>
              <a:t>hero holds the current hero object for each iteration through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Don't forget the asterisk (*) in front of </a:t>
            </a:r>
            <a:r>
              <a:rPr lang="en-US" b="1" dirty="0" err="1">
                <a:hlinkClick r:id="rId2"/>
              </a:rPr>
              <a:t>ngFor</a:t>
            </a:r>
            <a:r>
              <a:rPr lang="en-US" b="1" dirty="0"/>
              <a:t>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4705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src</a:t>
            </a:r>
            <a:r>
              <a:rPr lang="en-US" dirty="0"/>
              <a:t>/styles.css (excerpt) </a:t>
            </a:r>
          </a:p>
          <a:p>
            <a:r>
              <a:rPr lang="en-US" dirty="0"/>
              <a:t>/* Application-wide Styles */ </a:t>
            </a:r>
          </a:p>
          <a:p>
            <a:r>
              <a:rPr lang="en-US" dirty="0"/>
              <a:t>h1 { color: #369; font-family: Arial, Helvetica, sans-serif; font-size: 250%; } h2, h3 { color: #444; font-family: Arial, Helvetica, sans-serif; font-weight: lighter; } body { margin: 2em; } body, input[type="text"], button { color: #333; font-family: Cambria, Georgia; } /* everywhere else */ * { font-family: Arial, Helvetica, sans-serif; 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66740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per 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prefer instead to define private styles for a specific component and keep everything a component needs— the code, the HTML, and the CSS —together in one place.</a:t>
            </a:r>
          </a:p>
          <a:p>
            <a:endParaRPr lang="en-US" dirty="0"/>
          </a:p>
          <a:p>
            <a:r>
              <a:rPr lang="en-US" dirty="0"/>
              <a:t>You define private styles either inline in the @</a:t>
            </a:r>
            <a:r>
              <a:rPr lang="en-US" dirty="0" err="1">
                <a:hlinkClick r:id="rId2"/>
              </a:rPr>
              <a:t>Component.styles</a:t>
            </a:r>
            <a:r>
              <a:rPr lang="en-US" dirty="0"/>
              <a:t> array or </a:t>
            </a:r>
          </a:p>
          <a:p>
            <a:r>
              <a:rPr lang="en-US" dirty="0"/>
              <a:t>as stylesheet file(s) identified in the @</a:t>
            </a:r>
            <a:r>
              <a:rPr lang="en-US" dirty="0" err="1">
                <a:hlinkClick r:id="rId3"/>
              </a:rPr>
              <a:t>Component.styleUrls</a:t>
            </a:r>
            <a:r>
              <a:rPr lang="en-US" dirty="0"/>
              <a:t> array.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7921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HeroesComponent's</a:t>
            </a:r>
            <a:r>
              <a:rPr lang="en-US" dirty="0"/>
              <a:t> private CSS styles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err="1"/>
              <a:t>HeroesComponent's</a:t>
            </a:r>
            <a:r>
              <a:rPr lang="en-US" dirty="0"/>
              <a:t> private CSS styles */</a:t>
            </a:r>
          </a:p>
          <a:p>
            <a:pPr marL="0" indent="0">
              <a:buNone/>
            </a:pPr>
            <a:r>
              <a:rPr lang="en-US" dirty="0"/>
              <a:t>.heroes {</a:t>
            </a:r>
          </a:p>
          <a:p>
            <a:pPr marL="0" indent="0">
              <a:buNone/>
            </a:pPr>
            <a:r>
              <a:rPr lang="en-US" dirty="0"/>
              <a:t>  margin: 0 0 2em 0;</a:t>
            </a:r>
          </a:p>
          <a:p>
            <a:pPr marL="0" indent="0">
              <a:buNone/>
            </a:pPr>
            <a:r>
              <a:rPr lang="en-US" dirty="0"/>
              <a:t>  list-style-type: none;</a:t>
            </a:r>
          </a:p>
          <a:p>
            <a:pPr marL="0" indent="0">
              <a:buNone/>
            </a:pPr>
            <a:r>
              <a:rPr lang="en-US" dirty="0"/>
              <a:t>  padding: 0;</a:t>
            </a:r>
          </a:p>
          <a:p>
            <a:pPr marL="0" indent="0">
              <a:buNone/>
            </a:pPr>
            <a:r>
              <a:rPr lang="en-US" dirty="0"/>
              <a:t>  width: 15em;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.heroes li {</a:t>
            </a:r>
          </a:p>
          <a:p>
            <a:pPr marL="0" indent="0">
              <a:buNone/>
            </a:pPr>
            <a:r>
              <a:rPr lang="en-US" dirty="0"/>
              <a:t>  cursor: pointer;</a:t>
            </a:r>
          </a:p>
          <a:p>
            <a:pPr marL="0" indent="0">
              <a:buNone/>
            </a:pPr>
            <a:r>
              <a:rPr lang="en-US" dirty="0"/>
              <a:t>  position: relative;</a:t>
            </a:r>
          </a:p>
          <a:p>
            <a:pPr marL="0" indent="0">
              <a:buNone/>
            </a:pPr>
            <a:r>
              <a:rPr lang="en-US" dirty="0"/>
              <a:t>  left: 0;</a:t>
            </a:r>
          </a:p>
          <a:p>
            <a:pPr marL="0" indent="0">
              <a:buNone/>
            </a:pPr>
            <a:r>
              <a:rPr lang="en-US" dirty="0"/>
              <a:t>  background-color: #EEE;</a:t>
            </a:r>
          </a:p>
          <a:p>
            <a:pPr marL="0" indent="0">
              <a:buNone/>
            </a:pPr>
            <a:r>
              <a:rPr lang="en-US" dirty="0"/>
              <a:t>  margin: .5em;</a:t>
            </a:r>
          </a:p>
          <a:p>
            <a:pPr marL="0" indent="0">
              <a:buNone/>
            </a:pPr>
            <a:r>
              <a:rPr lang="en-US" dirty="0"/>
              <a:t>  padding: .3em 0;</a:t>
            </a:r>
          </a:p>
          <a:p>
            <a:pPr marL="0" indent="0">
              <a:buNone/>
            </a:pPr>
            <a:r>
              <a:rPr lang="en-US" dirty="0"/>
              <a:t>  height: 1.6em;</a:t>
            </a:r>
          </a:p>
          <a:p>
            <a:pPr marL="0" indent="0">
              <a:buNone/>
            </a:pPr>
            <a:r>
              <a:rPr lang="en-US" dirty="0"/>
              <a:t>  border-radius: 4px;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.heroes </a:t>
            </a:r>
            <a:r>
              <a:rPr lang="en-US" dirty="0" err="1"/>
              <a:t>li:hover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color: #607D8B;</a:t>
            </a:r>
          </a:p>
          <a:p>
            <a:pPr marL="0" indent="0">
              <a:buNone/>
            </a:pPr>
            <a:r>
              <a:rPr lang="en-US" dirty="0"/>
              <a:t>  background-color: #DDD;</a:t>
            </a:r>
          </a:p>
          <a:p>
            <a:pPr marL="0" indent="0">
              <a:buNone/>
            </a:pPr>
            <a:r>
              <a:rPr lang="en-US" dirty="0"/>
              <a:t>  left: .1em;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.heroes </a:t>
            </a:r>
            <a:r>
              <a:rPr lang="en-US" dirty="0" err="1"/>
              <a:t>li.selected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background-color: #CFD8DC;</a:t>
            </a:r>
          </a:p>
          <a:p>
            <a:pPr marL="0" indent="0">
              <a:buNone/>
            </a:pPr>
            <a:r>
              <a:rPr lang="en-US" dirty="0"/>
              <a:t>  color: white;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.heroes </a:t>
            </a:r>
            <a:r>
              <a:rPr lang="en-US" dirty="0" err="1"/>
              <a:t>li.selected:hover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background-color: #BBD8DC;</a:t>
            </a:r>
          </a:p>
          <a:p>
            <a:pPr marL="0" indent="0">
              <a:buNone/>
            </a:pPr>
            <a:r>
              <a:rPr lang="en-US" dirty="0"/>
              <a:t>  color: white;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.heroes .badge {</a:t>
            </a:r>
          </a:p>
          <a:p>
            <a:pPr marL="0" indent="0">
              <a:buNone/>
            </a:pPr>
            <a:r>
              <a:rPr lang="en-US" dirty="0"/>
              <a:t>  display: inline-block;</a:t>
            </a:r>
          </a:p>
          <a:p>
            <a:pPr marL="0" indent="0">
              <a:buNone/>
            </a:pPr>
            <a:r>
              <a:rPr lang="en-US" dirty="0"/>
              <a:t>  font-size: small;</a:t>
            </a:r>
          </a:p>
          <a:p>
            <a:pPr marL="0" indent="0">
              <a:buNone/>
            </a:pPr>
            <a:r>
              <a:rPr lang="en-US" dirty="0"/>
              <a:t>  color: white;</a:t>
            </a:r>
          </a:p>
          <a:p>
            <a:pPr marL="0" indent="0">
              <a:buNone/>
            </a:pPr>
            <a:r>
              <a:rPr lang="en-US" dirty="0"/>
              <a:t>  padding: 0.8em 0.7em 0 0.7em;</a:t>
            </a:r>
          </a:p>
          <a:p>
            <a:pPr marL="0" indent="0">
              <a:buNone/>
            </a:pPr>
            <a:r>
              <a:rPr lang="en-US" dirty="0"/>
              <a:t>  background-color:#405061;</a:t>
            </a:r>
          </a:p>
          <a:p>
            <a:pPr marL="0" indent="0">
              <a:buNone/>
            </a:pPr>
            <a:r>
              <a:rPr lang="en-US" dirty="0"/>
              <a:t>  line-height: 1em;</a:t>
            </a:r>
          </a:p>
          <a:p>
            <a:pPr marL="0" indent="0">
              <a:buNone/>
            </a:pPr>
            <a:r>
              <a:rPr lang="en-US" dirty="0"/>
              <a:t>  position: relative;</a:t>
            </a:r>
          </a:p>
          <a:p>
            <a:pPr marL="0" indent="0">
              <a:buNone/>
            </a:pPr>
            <a:r>
              <a:rPr lang="en-US" dirty="0"/>
              <a:t>  left: -1px;</a:t>
            </a:r>
          </a:p>
          <a:p>
            <a:pPr marL="0" indent="0">
              <a:buNone/>
            </a:pPr>
            <a:r>
              <a:rPr lang="en-US" dirty="0"/>
              <a:t>  top: -4px;</a:t>
            </a:r>
          </a:p>
          <a:p>
            <a:pPr marL="0" indent="0">
              <a:buNone/>
            </a:pPr>
            <a:r>
              <a:rPr lang="en-US" dirty="0"/>
              <a:t>  height: 1.8em;</a:t>
            </a:r>
          </a:p>
          <a:p>
            <a:pPr marL="0" indent="0">
              <a:buNone/>
            </a:pPr>
            <a:r>
              <a:rPr lang="en-US" dirty="0"/>
              <a:t>  margin-right: .8em;</a:t>
            </a:r>
          </a:p>
          <a:p>
            <a:pPr marL="0" indent="0">
              <a:buNone/>
            </a:pPr>
            <a:r>
              <a:rPr lang="en-US" dirty="0"/>
              <a:t>  border-radius: 4px 0 0 4px;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2797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Event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Master/Detail</a:t>
            </a:r>
          </a:p>
          <a:p>
            <a:r>
              <a:rPr lang="en-US" dirty="0"/>
              <a:t>When the user clicks a hero in the </a:t>
            </a:r>
            <a:r>
              <a:rPr lang="en-US" b="1" dirty="0"/>
              <a:t>master</a:t>
            </a:r>
            <a:r>
              <a:rPr lang="en-US" dirty="0"/>
              <a:t> list, the component should display the selected hero's </a:t>
            </a:r>
            <a:r>
              <a:rPr lang="en-US" b="1" dirty="0"/>
              <a:t>details</a:t>
            </a:r>
            <a:r>
              <a:rPr lang="en-US" dirty="0"/>
              <a:t> at the bottom of the page.</a:t>
            </a:r>
          </a:p>
          <a:p>
            <a:endParaRPr lang="en-US" dirty="0"/>
          </a:p>
          <a:p>
            <a:r>
              <a:rPr lang="en-US" dirty="0"/>
              <a:t>Listen for the hero item click event and </a:t>
            </a:r>
          </a:p>
          <a:p>
            <a:r>
              <a:rPr lang="en-US" dirty="0"/>
              <a:t>update the hero detail.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562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Event (2)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parentheses around click tell Angular to listen for the &lt;li&gt; element's click event. When the user clicks in the &lt;li&gt;, Angular executes the </a:t>
            </a:r>
            <a:r>
              <a:rPr lang="en-US" dirty="0" err="1"/>
              <a:t>onSelect</a:t>
            </a:r>
            <a:r>
              <a:rPr lang="en-US" dirty="0"/>
              <a:t>(hero) expression.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heroes.component.html (template excerpt)</a:t>
            </a:r>
          </a:p>
          <a:p>
            <a:pPr marL="0" indent="0">
              <a:buNone/>
            </a:pPr>
            <a:r>
              <a:rPr lang="en-US" sz="2400" dirty="0"/>
              <a:t>&lt;li *</a:t>
            </a:r>
            <a:r>
              <a:rPr lang="en-US" sz="2400" dirty="0" err="1"/>
              <a:t>ngFor</a:t>
            </a:r>
            <a:r>
              <a:rPr lang="en-US" sz="2400" dirty="0"/>
              <a:t>="let hero of heroes" </a:t>
            </a:r>
            <a:r>
              <a:rPr lang="en-US" b="1" dirty="0"/>
              <a:t>(click)="</a:t>
            </a:r>
            <a:r>
              <a:rPr lang="en-US" b="1" dirty="0" err="1"/>
              <a:t>onSelect</a:t>
            </a:r>
            <a:r>
              <a:rPr lang="en-US" b="1" dirty="0"/>
              <a:t>(hero)</a:t>
            </a:r>
            <a:r>
              <a:rPr lang="en-US" sz="2400" dirty="0"/>
              <a:t>"&gt;</a:t>
            </a:r>
          </a:p>
          <a:p>
            <a:endParaRPr lang="en-US" dirty="0"/>
          </a:p>
          <a:p>
            <a:r>
              <a:rPr lang="en-US" dirty="0"/>
              <a:t>define an </a:t>
            </a:r>
            <a:r>
              <a:rPr lang="en-US" dirty="0" err="1"/>
              <a:t>onSelect</a:t>
            </a:r>
            <a:r>
              <a:rPr lang="en-US" dirty="0"/>
              <a:t>() method in </a:t>
            </a:r>
            <a:r>
              <a:rPr lang="en-US" dirty="0" err="1"/>
              <a:t>HeroesComponent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5718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Select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an </a:t>
            </a:r>
            <a:r>
              <a:rPr lang="en-US" dirty="0" err="1"/>
              <a:t>onSelect</a:t>
            </a:r>
            <a:r>
              <a:rPr lang="en-US" dirty="0"/>
              <a:t>() method in </a:t>
            </a:r>
            <a:r>
              <a:rPr lang="en-US" dirty="0" err="1"/>
              <a:t>HeroesComponent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heroes.component.ts</a:t>
            </a:r>
            <a:r>
              <a:rPr lang="en-US" dirty="0"/>
              <a:t> (</a:t>
            </a:r>
            <a:r>
              <a:rPr lang="en-US" dirty="0" err="1"/>
              <a:t>onSelect</a:t>
            </a:r>
            <a:r>
              <a:rPr lang="en-US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selectedHero</a:t>
            </a:r>
            <a:r>
              <a:rPr lang="en-US" dirty="0"/>
              <a:t>: Hero; </a:t>
            </a:r>
          </a:p>
          <a:p>
            <a:pPr marL="0" indent="0">
              <a:buNone/>
            </a:pPr>
            <a:r>
              <a:rPr lang="en-US" dirty="0" err="1"/>
              <a:t>onSelect</a:t>
            </a:r>
            <a:r>
              <a:rPr lang="en-US" dirty="0"/>
              <a:t>(hero: Hero): void { </a:t>
            </a:r>
          </a:p>
          <a:p>
            <a:pPr marL="0" indent="0">
              <a:buNone/>
            </a:pPr>
            <a:r>
              <a:rPr lang="en-US" dirty="0" err="1"/>
              <a:t>this.selectedHero</a:t>
            </a:r>
            <a:r>
              <a:rPr lang="en-US" dirty="0"/>
              <a:t> = hero; }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462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a details section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click on a hero on the list and reveal details about that hero</a:t>
            </a:r>
          </a:p>
          <a:p>
            <a:endParaRPr lang="en-US" dirty="0"/>
          </a:p>
          <a:p>
            <a:r>
              <a:rPr lang="en-US" dirty="0"/>
              <a:t>heroes.component.html (selected hero details)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&lt;h2&gt;{{selectedHero.name | </a:t>
            </a:r>
            <a:r>
              <a:rPr lang="en-US" dirty="0">
                <a:hlinkClick r:id="rId3"/>
              </a:rPr>
              <a:t>uppercase</a:t>
            </a:r>
            <a:r>
              <a:rPr lang="en-US" dirty="0"/>
              <a:t>}} Details&lt;/h2&gt; </a:t>
            </a:r>
          </a:p>
          <a:p>
            <a:pPr marL="0" indent="0">
              <a:buNone/>
            </a:pPr>
            <a:r>
              <a:rPr lang="en-US" dirty="0"/>
              <a:t>&lt;div&gt;&lt;span&gt;id: &lt;/span&gt;{{selectedHero.id}}&lt;/div&gt; </a:t>
            </a:r>
          </a:p>
          <a:p>
            <a:pPr marL="0" indent="0">
              <a:buNone/>
            </a:pPr>
            <a:r>
              <a:rPr lang="en-US" dirty="0"/>
              <a:t>&lt;div&gt; &lt;label&gt;name: &lt;input [(</a:t>
            </a:r>
            <a:r>
              <a:rPr lang="en-US" dirty="0" err="1">
                <a:hlinkClick r:id="rId4"/>
              </a:rPr>
              <a:t>ngModel</a:t>
            </a:r>
            <a:r>
              <a:rPr lang="en-US" dirty="0"/>
              <a:t>)]="selectedHero.name" placeholder="name"/&gt; &lt;/label&gt; &lt;/div&gt;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781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AD54D9-9575-4EAF-A1FB-F86C4CB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Χρήση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117A55-1122-4C2E-A40C-4425B91A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Angular local setup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https://angular.io/guide/setup-local</a:t>
            </a:r>
            <a:endParaRPr lang="el-GR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For Visual Studio Code: 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https://medium.com/@Zeroesandones/how-to-create-a-shell-angular-9-project-5b5b254b3ac4</a:t>
            </a:r>
            <a:r>
              <a:rPr lang="en-US" sz="1600" dirty="0"/>
              <a:t> </a:t>
            </a:r>
          </a:p>
          <a:p>
            <a:endParaRPr lang="en-US" dirty="0"/>
          </a:p>
          <a:p>
            <a:r>
              <a:rPr lang="en-US" dirty="0"/>
              <a:t>Online IDE </a:t>
            </a:r>
            <a:r>
              <a:rPr lang="en-US" dirty="0">
                <a:hlinkClick r:id="rId4"/>
              </a:rPr>
              <a:t>https://stackblitz.com/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(no local installation)</a:t>
            </a:r>
          </a:p>
        </p:txBody>
      </p:sp>
    </p:spTree>
    <p:extLst>
      <p:ext uri="{BB962C8B-B14F-4D97-AF65-F5344CB8AC3E}">
        <p14:creationId xmlns:p14="http://schemas.microsoft.com/office/powerpoint/2010/main" val="3587193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fix - hide empty details with </a:t>
            </a:r>
            <a:r>
              <a:rPr lang="en-US" b="1" i="1" dirty="0"/>
              <a:t>*</a:t>
            </a:r>
            <a:r>
              <a:rPr lang="en-US" b="1" i="1" dirty="0" err="1"/>
              <a:t>ngIf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Μόλις το βάλεις δε παίζει γιατί δεν υπάρχει </a:t>
            </a:r>
            <a:r>
              <a:rPr lang="en-US" dirty="0" err="1"/>
              <a:t>selectedHero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>
                <a:hlinkClick r:id="rId2"/>
              </a:rPr>
              <a:t>ngIf</a:t>
            </a:r>
            <a:r>
              <a:rPr lang="en-US" dirty="0"/>
              <a:t>="</a:t>
            </a:r>
            <a:r>
              <a:rPr lang="en-US" dirty="0" err="1"/>
              <a:t>selectedHero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44693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Style the selected hero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.selected CSS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just have to apply the .selected class to the &lt;li&gt; when the user clicks it.</a:t>
            </a:r>
          </a:p>
          <a:p>
            <a:r>
              <a:rPr lang="en-US" dirty="0"/>
              <a:t>The Angular </a:t>
            </a:r>
            <a:r>
              <a:rPr lang="en-US" dirty="0">
                <a:hlinkClick r:id="rId2"/>
              </a:rPr>
              <a:t>class binding</a:t>
            </a:r>
            <a:r>
              <a:rPr lang="en-US" dirty="0"/>
              <a:t> makes it easy to add and remove a CSS class conditionally. </a:t>
            </a:r>
          </a:p>
          <a:p>
            <a:r>
              <a:rPr lang="en-US" b="1" u="sng" dirty="0"/>
              <a:t>[</a:t>
            </a:r>
            <a:r>
              <a:rPr lang="en-US" b="1" u="sng" dirty="0" err="1"/>
              <a:t>class.some</a:t>
            </a:r>
            <a:r>
              <a:rPr lang="en-US" b="1" u="sng" dirty="0"/>
              <a:t>-</a:t>
            </a:r>
            <a:r>
              <a:rPr lang="en-US" b="1" u="sng" dirty="0" err="1"/>
              <a:t>css</a:t>
            </a:r>
            <a:r>
              <a:rPr lang="en-US" b="1" u="sng" dirty="0"/>
              <a:t>-class]="some-condition" </a:t>
            </a:r>
            <a:r>
              <a:rPr lang="en-US" dirty="0"/>
              <a:t>to the element you want to style.</a:t>
            </a:r>
            <a:endParaRPr lang="el-G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15716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529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[</a:t>
            </a:r>
            <a:r>
              <a:rPr lang="en-US" sz="3600" dirty="0" err="1"/>
              <a:t>class.some</a:t>
            </a:r>
            <a:r>
              <a:rPr lang="en-US" sz="3600" dirty="0"/>
              <a:t>-</a:t>
            </a:r>
            <a:r>
              <a:rPr lang="en-US" sz="3600" dirty="0" err="1"/>
              <a:t>css</a:t>
            </a:r>
            <a:r>
              <a:rPr lang="en-US" sz="3600" dirty="0"/>
              <a:t>-class]="some-condition"</a:t>
            </a:r>
            <a:endParaRPr lang="el-GR" sz="3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the following [</a:t>
            </a:r>
            <a:r>
              <a:rPr lang="en-US" dirty="0" err="1"/>
              <a:t>class.selected</a:t>
            </a:r>
            <a:r>
              <a:rPr lang="en-US" dirty="0"/>
              <a:t>] binding to the &lt;li&gt; in the </a:t>
            </a:r>
            <a:r>
              <a:rPr lang="en-US" dirty="0" err="1"/>
              <a:t>HeroesComponent</a:t>
            </a:r>
            <a:r>
              <a:rPr lang="en-US" dirty="0"/>
              <a:t> template:</a:t>
            </a:r>
          </a:p>
          <a:p>
            <a:endParaRPr lang="en-US" dirty="0"/>
          </a:p>
          <a:p>
            <a:r>
              <a:rPr lang="en-US" dirty="0"/>
              <a:t>heroes.component.html (toggle the 'selected' CSS class)</a:t>
            </a:r>
          </a:p>
          <a:p>
            <a:pPr marL="0" indent="0">
              <a:buNone/>
            </a:pPr>
            <a:r>
              <a:rPr lang="en-US" sz="2800" i="1" dirty="0"/>
              <a:t>[</a:t>
            </a:r>
            <a:r>
              <a:rPr lang="en-US" sz="2800" i="1" dirty="0" err="1"/>
              <a:t>class.selected</a:t>
            </a:r>
            <a:r>
              <a:rPr lang="en-US" sz="2800" i="1" dirty="0"/>
              <a:t>]="hero === </a:t>
            </a:r>
            <a:r>
              <a:rPr lang="en-US" sz="2800" i="1" dirty="0" err="1"/>
              <a:t>selectedHero</a:t>
            </a:r>
            <a:r>
              <a:rPr lang="en-US" sz="2800" i="1" dirty="0"/>
              <a:t>“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/>
              <a:t>&lt;li *</a:t>
            </a:r>
            <a:r>
              <a:rPr lang="en-US" sz="2800" b="1" i="1" dirty="0" err="1">
                <a:hlinkClick r:id="rId3"/>
              </a:rPr>
              <a:t>ngFor</a:t>
            </a:r>
            <a:r>
              <a:rPr lang="en-US" sz="2800" b="1" i="1" dirty="0"/>
              <a:t>="let hero of heroes" [</a:t>
            </a:r>
            <a:r>
              <a:rPr lang="en-US" sz="2800" b="1" i="1" dirty="0" err="1"/>
              <a:t>class.selected</a:t>
            </a:r>
            <a:r>
              <a:rPr lang="en-US" sz="2800" b="1" i="1" dirty="0"/>
              <a:t>]="hero === </a:t>
            </a:r>
            <a:r>
              <a:rPr lang="en-US" sz="2800" b="1" i="1" dirty="0" err="1"/>
              <a:t>selectedHero</a:t>
            </a:r>
            <a:r>
              <a:rPr lang="en-US" sz="2800" b="1" i="1" dirty="0"/>
              <a:t>" (click)="</a:t>
            </a:r>
            <a:r>
              <a:rPr lang="en-US" sz="2800" b="1" i="1" dirty="0" err="1"/>
              <a:t>onSelect</a:t>
            </a:r>
            <a:r>
              <a:rPr lang="en-US" sz="2800" b="1" i="1" dirty="0"/>
              <a:t>(hero)"&gt; </a:t>
            </a:r>
          </a:p>
          <a:p>
            <a:pPr marL="0" indent="0">
              <a:buNone/>
            </a:pPr>
            <a:r>
              <a:rPr lang="en-US" sz="2800" i="1" dirty="0"/>
              <a:t>&lt;span class="badge"&gt;{{hero.id}}&lt;/span&gt; {{hero.name}} &lt;/li&gt;</a:t>
            </a:r>
            <a:endParaRPr lang="el-GR" sz="2800" i="1" dirty="0"/>
          </a:p>
        </p:txBody>
      </p:sp>
    </p:spTree>
    <p:extLst>
      <p:ext uri="{BB962C8B-B14F-4D97-AF65-F5344CB8AC3E}">
        <p14:creationId xmlns:p14="http://schemas.microsoft.com/office/powerpoint/2010/main" val="1614163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Ως εδώ…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Tour of Heroes app displays a list of heroes in a Master/Detail view.</a:t>
            </a:r>
          </a:p>
          <a:p>
            <a:r>
              <a:rPr lang="en-US" dirty="0"/>
              <a:t>The user can select a hero and see that hero's details.</a:t>
            </a:r>
          </a:p>
          <a:p>
            <a:r>
              <a:rPr lang="en-US" dirty="0"/>
              <a:t>You used *</a:t>
            </a:r>
            <a:r>
              <a:rPr lang="en-US" dirty="0" err="1">
                <a:hlinkClick r:id="rId2"/>
              </a:rPr>
              <a:t>ngFor</a:t>
            </a:r>
            <a:r>
              <a:rPr lang="en-US" dirty="0"/>
              <a:t> to display a list.</a:t>
            </a:r>
          </a:p>
          <a:p>
            <a:r>
              <a:rPr lang="en-US" dirty="0"/>
              <a:t>You used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 to conditionally include or exclude a block of HTML.</a:t>
            </a:r>
          </a:p>
          <a:p>
            <a:r>
              <a:rPr lang="en-US" dirty="0"/>
              <a:t>You can toggle a CSS style class with a class binding.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8123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the hero details into a separate, reusable </a:t>
            </a:r>
            <a:r>
              <a:rPr lang="en-US" dirty="0" err="1"/>
              <a:t>HeroDetailComponent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ng generate component hero-detail</a:t>
            </a:r>
          </a:p>
          <a:p>
            <a:endParaRPr lang="en-US" dirty="0"/>
          </a:p>
          <a:p>
            <a:r>
              <a:rPr lang="en-US" dirty="0"/>
              <a:t>Creates a directory </a:t>
            </a:r>
            <a:r>
              <a:rPr lang="en-US" dirty="0" err="1"/>
              <a:t>src</a:t>
            </a:r>
            <a:r>
              <a:rPr lang="en-US" dirty="0"/>
              <a:t>/app/hero-detail.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69416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selectedHero</a:t>
            </a:r>
            <a:r>
              <a:rPr lang="en-US" dirty="0"/>
              <a:t> &amp; Rename Hero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replace "</a:t>
            </a:r>
            <a:r>
              <a:rPr lang="en-US" dirty="0" err="1"/>
              <a:t>selectedHero</a:t>
            </a:r>
            <a:r>
              <a:rPr lang="en-US" dirty="0"/>
              <a:t>" with "hero" everywhere in the template</a:t>
            </a:r>
          </a:p>
          <a:p>
            <a:endParaRPr lang="en-US" dirty="0"/>
          </a:p>
          <a:p>
            <a:r>
              <a:rPr lang="en-US" sz="2000" dirty="0"/>
              <a:t>Error in </a:t>
            </a:r>
            <a:r>
              <a:rPr lang="en-US" sz="2000" dirty="0" err="1"/>
              <a:t>src</a:t>
            </a:r>
            <a:r>
              <a:rPr lang="en-US" sz="2000" dirty="0"/>
              <a:t>/app/hero-detail/hero-detail.component.html (1:13)</a:t>
            </a:r>
          </a:p>
          <a:p>
            <a:r>
              <a:rPr lang="en-US" sz="2000" dirty="0"/>
              <a:t>Property 'hero' does not exist on type '</a:t>
            </a:r>
            <a:r>
              <a:rPr lang="en-US" sz="2000" dirty="0" err="1"/>
              <a:t>HeroDetailComponent</a:t>
            </a:r>
            <a:r>
              <a:rPr lang="en-US" sz="2000" dirty="0"/>
              <a:t>'.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4645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HeroDetailComponent</a:t>
            </a:r>
            <a:r>
              <a:rPr lang="en-US" dirty="0"/>
              <a:t> template binds to the component's hero property which is of type Hero.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/app/hero-detail/hero-</a:t>
            </a:r>
            <a:r>
              <a:rPr lang="en-US" dirty="0" err="1"/>
              <a:t>detail.component.ts</a:t>
            </a:r>
            <a:r>
              <a:rPr lang="en-US" dirty="0"/>
              <a:t> (import Hero)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Hero } from '../hero';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0711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the @</a:t>
            </a:r>
            <a:r>
              <a:rPr lang="en-US" b="1" dirty="0">
                <a:hlinkClick r:id="rId2"/>
              </a:rPr>
              <a:t>Input</a:t>
            </a:r>
            <a:r>
              <a:rPr lang="en-US" b="1" dirty="0"/>
              <a:t>() hero property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hero property </a:t>
            </a:r>
            <a:r>
              <a:rPr lang="en-US" dirty="0">
                <a:hlinkClick r:id="rId3" tooltip="Input and Output properties"/>
              </a:rPr>
              <a:t>must be an </a:t>
            </a:r>
            <a:r>
              <a:rPr lang="en-US" i="1" dirty="0">
                <a:hlinkClick r:id="rId3" tooltip="Input and Output properties"/>
              </a:rPr>
              <a:t>Input</a:t>
            </a:r>
            <a:r>
              <a:rPr lang="en-US" dirty="0">
                <a:hlinkClick r:id="rId3" tooltip="Input and Output properties"/>
              </a:rPr>
              <a:t> property</a:t>
            </a:r>
            <a:r>
              <a:rPr lang="en-US" dirty="0"/>
              <a:t>, annotated with the @</a:t>
            </a:r>
            <a:r>
              <a:rPr lang="en-US" dirty="0">
                <a:hlinkClick r:id="rId2"/>
              </a:rPr>
              <a:t>Input</a:t>
            </a:r>
            <a:r>
              <a:rPr lang="en-US" dirty="0"/>
              <a:t>() decorator, because the </a:t>
            </a:r>
            <a:r>
              <a:rPr lang="en-US" i="1" dirty="0"/>
              <a:t>external</a:t>
            </a:r>
            <a:r>
              <a:rPr lang="en-US" dirty="0"/>
              <a:t> </a:t>
            </a:r>
            <a:r>
              <a:rPr lang="en-US" dirty="0" err="1"/>
              <a:t>HeroesComponent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will bind to it</a:t>
            </a:r>
            <a:r>
              <a:rPr lang="en-US" dirty="0"/>
              <a:t> like this.</a:t>
            </a:r>
          </a:p>
          <a:p>
            <a:endParaRPr lang="en-US" dirty="0"/>
          </a:p>
          <a:p>
            <a:r>
              <a:rPr lang="en-US" sz="2400" b="1" dirty="0" err="1"/>
              <a:t>src</a:t>
            </a:r>
            <a:r>
              <a:rPr lang="en-US" sz="2400" b="1" dirty="0"/>
              <a:t>/app/hero-detail/hero-</a:t>
            </a:r>
            <a:r>
              <a:rPr lang="en-US" sz="2400" b="1" dirty="0" err="1"/>
              <a:t>detail.component.ts</a:t>
            </a:r>
            <a:r>
              <a:rPr lang="en-US" sz="2400" b="1" dirty="0"/>
              <a:t> (import Input)</a:t>
            </a:r>
          </a:p>
          <a:p>
            <a:pPr marL="0" indent="0">
              <a:buNone/>
            </a:pPr>
            <a:r>
              <a:rPr lang="en-US" sz="2400" dirty="0"/>
              <a:t>import { </a:t>
            </a:r>
            <a:r>
              <a:rPr lang="en-US" sz="2400" dirty="0">
                <a:hlinkClick r:id="rId5"/>
              </a:rPr>
              <a:t>Component</a:t>
            </a:r>
            <a:r>
              <a:rPr lang="en-US" sz="2400" dirty="0"/>
              <a:t>, </a:t>
            </a:r>
            <a:r>
              <a:rPr lang="en-US" sz="2400" dirty="0" err="1">
                <a:hlinkClick r:id="rId6"/>
              </a:rPr>
              <a:t>OnInit</a:t>
            </a:r>
            <a:r>
              <a:rPr lang="en-US" sz="2400" dirty="0"/>
              <a:t>, </a:t>
            </a:r>
            <a:r>
              <a:rPr lang="en-US" sz="2400" dirty="0">
                <a:hlinkClick r:id="rId2"/>
              </a:rPr>
              <a:t>Input</a:t>
            </a:r>
            <a:r>
              <a:rPr lang="en-US" sz="2400" dirty="0"/>
              <a:t> } from '@angular/core';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 err="1"/>
              <a:t>OnInit</a:t>
            </a:r>
            <a:r>
              <a:rPr lang="en-US" sz="2400" dirty="0"/>
              <a:t> {….</a:t>
            </a:r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>
                <a:hlinkClick r:id="rId2"/>
              </a:rPr>
              <a:t>Input</a:t>
            </a:r>
            <a:r>
              <a:rPr lang="en-US" sz="2400" dirty="0"/>
              <a:t>() hero: Hero;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45675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HeroDetailComponent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That's the only change you should make to the </a:t>
            </a:r>
            <a:r>
              <a:rPr lang="en-US" dirty="0" err="1"/>
              <a:t>HeroDetailComponent</a:t>
            </a:r>
            <a:r>
              <a:rPr lang="en-US" dirty="0"/>
              <a:t> class. </a:t>
            </a:r>
          </a:p>
          <a:p>
            <a:r>
              <a:rPr lang="en-US" dirty="0"/>
              <a:t>There are no more properties. </a:t>
            </a:r>
          </a:p>
          <a:p>
            <a:r>
              <a:rPr lang="en-US" dirty="0"/>
              <a:t>There's no presentation logic. </a:t>
            </a:r>
          </a:p>
          <a:p>
            <a:r>
              <a:rPr lang="en-US" dirty="0"/>
              <a:t>This component simply receives a hero object through its hero property and displays it.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8169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Show the </a:t>
            </a:r>
            <a:r>
              <a:rPr lang="en-US" b="1" dirty="0" err="1"/>
              <a:t>HeroDetailComponent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Don’t change the </a:t>
            </a:r>
            <a:r>
              <a:rPr lang="en-US" dirty="0" err="1"/>
              <a:t>HeroesComponent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</a:p>
          <a:p>
            <a:r>
              <a:rPr lang="en-US" dirty="0"/>
              <a:t>change its </a:t>
            </a:r>
            <a:r>
              <a:rPr lang="en-US" i="1" dirty="0"/>
              <a:t>template</a:t>
            </a:r>
            <a:r>
              <a:rPr lang="en-US" dirty="0"/>
              <a:t>.</a:t>
            </a:r>
          </a:p>
          <a:p>
            <a:r>
              <a:rPr lang="en-US" b="1" dirty="0"/>
              <a:t>heroes.component.html (</a:t>
            </a:r>
            <a:r>
              <a:rPr lang="en-US" b="1" dirty="0" err="1"/>
              <a:t>HeroDetail</a:t>
            </a:r>
            <a:r>
              <a:rPr lang="en-US" b="1" dirty="0"/>
              <a:t> binding)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&lt;app-hero-detail [hero]="</a:t>
            </a:r>
            <a:r>
              <a:rPr lang="en-US" sz="2400" dirty="0" err="1"/>
              <a:t>selectedHero</a:t>
            </a:r>
            <a:r>
              <a:rPr lang="en-US" sz="2400" dirty="0"/>
              <a:t>"&gt;&lt;/app-hero-detail&gt;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[hero]="</a:t>
            </a:r>
            <a:r>
              <a:rPr lang="en-US" sz="2400" dirty="0" err="1"/>
              <a:t>selectedHero</a:t>
            </a:r>
            <a:r>
              <a:rPr lang="en-US" sz="2400" dirty="0"/>
              <a:t>" is an Angular </a:t>
            </a:r>
            <a:r>
              <a:rPr lang="en-US" sz="2400" dirty="0">
                <a:hlinkClick r:id="rId2"/>
              </a:rPr>
              <a:t>property binding</a:t>
            </a:r>
            <a:r>
              <a:rPr lang="en-US" sz="2400" dirty="0"/>
              <a:t>.</a:t>
            </a:r>
          </a:p>
          <a:p>
            <a:r>
              <a:rPr lang="en-US" sz="2400" b="1" i="1" u="sng" dirty="0"/>
              <a:t>one way</a:t>
            </a:r>
            <a:r>
              <a:rPr lang="en-US" sz="2400" b="1" u="sng" dirty="0"/>
              <a:t> data binding </a:t>
            </a:r>
            <a:r>
              <a:rPr lang="en-US" sz="2400" b="1" dirty="0"/>
              <a:t>from </a:t>
            </a:r>
            <a:r>
              <a:rPr lang="en-US" sz="2400" b="1" u="sng" dirty="0"/>
              <a:t>the </a:t>
            </a:r>
            <a:r>
              <a:rPr lang="en-US" sz="2400" b="1" u="sng" dirty="0" err="1"/>
              <a:t>selectedHero</a:t>
            </a:r>
            <a:r>
              <a:rPr lang="en-US" sz="2400" b="1" u="sng" dirty="0"/>
              <a:t> property </a:t>
            </a:r>
            <a:r>
              <a:rPr lang="en-US" sz="2400" b="1" dirty="0"/>
              <a:t>of the </a:t>
            </a:r>
            <a:r>
              <a:rPr lang="en-US" sz="2400" b="1" dirty="0" err="1"/>
              <a:t>HeroesComponent</a:t>
            </a:r>
            <a:r>
              <a:rPr lang="en-US" sz="2400" b="1" dirty="0"/>
              <a:t> to the </a:t>
            </a:r>
            <a:r>
              <a:rPr lang="en-US" sz="2400" b="1" u="sng" dirty="0"/>
              <a:t>hero property of the target element</a:t>
            </a:r>
            <a:r>
              <a:rPr lang="en-US" sz="2400" b="1" dirty="0"/>
              <a:t>, which maps to the hero property of the </a:t>
            </a:r>
            <a:r>
              <a:rPr lang="en-US" sz="2400" b="1" dirty="0" err="1"/>
              <a:t>HeroDetailComponent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6802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C9331A-6E20-4383-908A-EA93D38F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angular project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23ACD69-5EDE-4B5A-BEF7-E6A7CFDB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</a:t>
            </a:r>
          </a:p>
          <a:p>
            <a:r>
              <a:rPr lang="en-US" dirty="0">
                <a:hlinkClick r:id="rId2"/>
              </a:rPr>
              <a:t>https://stackblitz.com/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Droid Sans Mono"/>
              </a:rPr>
              <a:t>src</a:t>
            </a:r>
            <a:r>
              <a:rPr lang="en-US" b="0" i="0" dirty="0">
                <a:solidFill>
                  <a:srgbClr val="444444"/>
                </a:solidFill>
                <a:effectLst/>
                <a:latin typeface="Droid Sans Mono"/>
              </a:rPr>
              <a:t>/app folder includes Angular app</a:t>
            </a:r>
          </a:p>
          <a:p>
            <a:endParaRPr lang="en-US" dirty="0">
              <a:solidFill>
                <a:srgbClr val="444444"/>
              </a:solidFill>
              <a:latin typeface="Droid Sans Mono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291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4" t="12554"/>
          <a:stretch/>
        </p:blipFill>
        <p:spPr bwMode="auto">
          <a:xfrm>
            <a:off x="533400" y="762000"/>
            <a:ext cx="8305800" cy="505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349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Ως εδώ…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separate, reusable </a:t>
            </a:r>
            <a:r>
              <a:rPr lang="en-US" dirty="0" err="1"/>
              <a:t>HeroDetailComponent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property binding</a:t>
            </a:r>
            <a:r>
              <a:rPr lang="en-US" dirty="0"/>
              <a:t> to give the parent </a:t>
            </a:r>
            <a:r>
              <a:rPr lang="en-US" dirty="0" err="1"/>
              <a:t>HeroesComponent</a:t>
            </a:r>
            <a:r>
              <a:rPr lang="en-US" dirty="0"/>
              <a:t> control over the child </a:t>
            </a:r>
            <a:r>
              <a:rPr lang="en-US" dirty="0" err="1"/>
              <a:t>HeroDetailComponent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@Input decorator</a:t>
            </a:r>
            <a:r>
              <a:rPr lang="en-US" dirty="0"/>
              <a:t> to make the hero property available for binding by the external </a:t>
            </a:r>
            <a:r>
              <a:rPr lang="en-US" dirty="0" err="1"/>
              <a:t>HeroesComponent</a:t>
            </a:r>
            <a:r>
              <a:rPr lang="en-US" dirty="0"/>
              <a:t>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39237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Services!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Tour of Heroes </a:t>
            </a:r>
            <a:r>
              <a:rPr lang="en-US" dirty="0" err="1"/>
              <a:t>HeroesComponent</a:t>
            </a:r>
            <a:r>
              <a:rPr lang="en-US" dirty="0"/>
              <a:t> is currently getting and displaying fake data.</a:t>
            </a:r>
          </a:p>
          <a:p>
            <a:r>
              <a:rPr lang="en-US" dirty="0"/>
              <a:t>Components shouldn't fetch or save data directly and they certainly shouldn't knowingly present fake data. </a:t>
            </a:r>
          </a:p>
          <a:p>
            <a:r>
              <a:rPr lang="en-US" b="1" dirty="0"/>
              <a:t>They should focus on presenting data and delegate data access to a service.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56758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HeroService</a:t>
            </a:r>
            <a:r>
              <a:rPr lang="en-US" dirty="0"/>
              <a:t> that all application classes can use to get heroes.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Instead of creating that service with the </a:t>
            </a:r>
            <a:r>
              <a:rPr lang="en-US" sz="3600" b="1" dirty="0">
                <a:solidFill>
                  <a:srgbClr val="FF0000"/>
                </a:solidFill>
                <a:hlinkClick r:id="rId2"/>
              </a:rPr>
              <a:t>new keyword</a:t>
            </a:r>
            <a:r>
              <a:rPr lang="en-US" sz="3600" b="1" dirty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Angular </a:t>
            </a:r>
            <a:r>
              <a:rPr lang="en-US" sz="3600" b="1" i="1" dirty="0">
                <a:solidFill>
                  <a:srgbClr val="FF0000"/>
                </a:solidFill>
                <a:hlinkClick r:id="rId3"/>
              </a:rPr>
              <a:t>dependency injection</a:t>
            </a:r>
            <a:r>
              <a:rPr lang="en-US" sz="3600" b="1" dirty="0">
                <a:solidFill>
                  <a:srgbClr val="FF0000"/>
                </a:solidFill>
              </a:rPr>
              <a:t> to inject it into the </a:t>
            </a:r>
            <a:r>
              <a:rPr lang="en-US" sz="3600" b="1" dirty="0" err="1">
                <a:solidFill>
                  <a:srgbClr val="FF0000"/>
                </a:solidFill>
              </a:rPr>
              <a:t>HeroesComponent</a:t>
            </a:r>
            <a:r>
              <a:rPr lang="en-US" sz="3600" b="1" dirty="0">
                <a:solidFill>
                  <a:srgbClr val="FF0000"/>
                </a:solidFill>
              </a:rPr>
              <a:t> constructor.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7326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Information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Services are a great way to share information among classes that </a:t>
            </a:r>
            <a:r>
              <a:rPr lang="en-US" i="1" dirty="0"/>
              <a:t>don't know each other</a:t>
            </a:r>
            <a:r>
              <a:rPr lang="en-US" dirty="0"/>
              <a:t>. </a:t>
            </a:r>
          </a:p>
          <a:p>
            <a:r>
              <a:rPr lang="en-US" dirty="0"/>
              <a:t>You'll create a </a:t>
            </a:r>
            <a:r>
              <a:rPr lang="en-US" dirty="0" err="1"/>
              <a:t>MessageService</a:t>
            </a:r>
            <a:r>
              <a:rPr lang="en-US" dirty="0"/>
              <a:t> and inject it in two places.</a:t>
            </a:r>
          </a:p>
          <a:p>
            <a:r>
              <a:rPr lang="en-US" dirty="0"/>
              <a:t>Inject in </a:t>
            </a:r>
            <a:r>
              <a:rPr lang="en-US" dirty="0" err="1"/>
              <a:t>HeroService</a:t>
            </a:r>
            <a:r>
              <a:rPr lang="en-US" dirty="0"/>
              <a:t>, which uses the service to send a message.</a:t>
            </a:r>
          </a:p>
          <a:p>
            <a:r>
              <a:rPr lang="en-US" dirty="0"/>
              <a:t>Inject in </a:t>
            </a:r>
            <a:r>
              <a:rPr lang="en-US" dirty="0" err="1"/>
              <a:t>MessagesComponent</a:t>
            </a:r>
            <a:r>
              <a:rPr lang="en-US" dirty="0"/>
              <a:t>, which displays that message, and also displays the ID when the user clicks a hero.</a:t>
            </a:r>
          </a:p>
          <a:p>
            <a:pPr marL="0" indent="0">
              <a:buNone/>
            </a:pPr>
            <a:r>
              <a:rPr lang="en-US" i="1" dirty="0"/>
              <a:t>ng generate service hero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21075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hero.service.ts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>
                <a:hlinkClick r:id="rId2"/>
              </a:rPr>
              <a:t>Injectable</a:t>
            </a:r>
            <a:r>
              <a:rPr lang="en-US" dirty="0"/>
              <a:t> } from '@angular/core'; @</a:t>
            </a:r>
            <a:r>
              <a:rPr lang="en-US" dirty="0">
                <a:hlinkClick r:id="rId2"/>
              </a:rPr>
              <a:t>Injectable</a:t>
            </a:r>
            <a:r>
              <a:rPr lang="en-US" dirty="0"/>
              <a:t>({ </a:t>
            </a:r>
            <a:r>
              <a:rPr lang="en-US" dirty="0" err="1"/>
              <a:t>providedIn</a:t>
            </a:r>
            <a:r>
              <a:rPr lang="en-US" dirty="0"/>
              <a:t>: 'root', }) 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HeroService</a:t>
            </a:r>
            <a:r>
              <a:rPr lang="en-US" dirty="0"/>
              <a:t> { constructor() {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@Injectable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participates in the </a:t>
            </a:r>
            <a:r>
              <a:rPr lang="en-US" sz="2400" b="1" i="1" dirty="0"/>
              <a:t>dependency injection system</a:t>
            </a:r>
          </a:p>
          <a:p>
            <a:pPr marL="0" indent="0">
              <a:buNone/>
            </a:pPr>
            <a:r>
              <a:rPr lang="en-US" sz="2000" dirty="0"/>
              <a:t>The @</a:t>
            </a:r>
            <a:r>
              <a:rPr lang="en-US" sz="2000" dirty="0">
                <a:hlinkClick r:id="rId2"/>
              </a:rPr>
              <a:t>Injectable</a:t>
            </a:r>
            <a:r>
              <a:rPr lang="en-US" sz="2000" dirty="0"/>
              <a:t>() decorator accepts a metadata object for the service, the same way the @</a:t>
            </a:r>
            <a:r>
              <a:rPr lang="en-US" sz="2000" dirty="0">
                <a:hlinkClick r:id="rId3"/>
              </a:rPr>
              <a:t>Component</a:t>
            </a:r>
            <a:r>
              <a:rPr lang="en-US" sz="2000" dirty="0"/>
              <a:t>() decorator did for your component classes.</a:t>
            </a:r>
          </a:p>
          <a:p>
            <a:pPr marL="0" indent="0">
              <a:buNone/>
            </a:pPr>
            <a:endParaRPr lang="el-GR" sz="2400" b="1" dirty="0"/>
          </a:p>
        </p:txBody>
      </p:sp>
    </p:spTree>
    <p:extLst>
      <p:ext uri="{BB962C8B-B14F-4D97-AF65-F5344CB8AC3E}">
        <p14:creationId xmlns:p14="http://schemas.microsoft.com/office/powerpoint/2010/main" val="2144023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hero data from anywhere—a web service, local storage, or a mock data source.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Removing data access from components means you can change your mind about the implementation anytime, without touching any components. </a:t>
            </a:r>
          </a:p>
          <a:p>
            <a:r>
              <a:rPr lang="en-US" b="1" dirty="0">
                <a:solidFill>
                  <a:srgbClr val="FF0000"/>
                </a:solidFill>
              </a:rPr>
              <a:t>They don't know how the service works.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053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hero.service.ts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hero.service.ts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@</a:t>
            </a:r>
            <a:r>
              <a:rPr lang="en-US" sz="2800" dirty="0">
                <a:hlinkClick r:id="rId2"/>
              </a:rPr>
              <a:t>Injectable</a:t>
            </a:r>
            <a:r>
              <a:rPr lang="en-US" sz="2800" dirty="0"/>
              <a:t>({ </a:t>
            </a:r>
            <a:r>
              <a:rPr lang="en-US" sz="2800" dirty="0" err="1"/>
              <a:t>providedIn</a:t>
            </a:r>
            <a:r>
              <a:rPr lang="en-US" sz="2800" dirty="0"/>
              <a:t>: 'root', }) //single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Hero } from './hero'; </a:t>
            </a:r>
          </a:p>
          <a:p>
            <a:pPr marL="0" indent="0">
              <a:buNone/>
            </a:pPr>
            <a:r>
              <a:rPr lang="en-US" dirty="0"/>
              <a:t>import { HEROES } from './mock-heroes';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/>
              <a:t>getHeroes</a:t>
            </a:r>
            <a:r>
              <a:rPr lang="en-US" sz="2000" b="1" dirty="0"/>
              <a:t>(): Hero[] { return HEROES; } //return the </a:t>
            </a:r>
            <a:r>
              <a:rPr lang="en-US" sz="2000" b="1" i="1" dirty="0"/>
              <a:t>mock heroes</a:t>
            </a:r>
            <a:r>
              <a:rPr lang="en-US" sz="2000" b="1" dirty="0"/>
              <a:t>.</a:t>
            </a:r>
            <a:endParaRPr lang="el-GR" sz="2000" b="1" dirty="0"/>
          </a:p>
        </p:txBody>
      </p:sp>
    </p:spTree>
    <p:extLst>
      <p:ext uri="{BB962C8B-B14F-4D97-AF65-F5344CB8AC3E}">
        <p14:creationId xmlns:p14="http://schemas.microsoft.com/office/powerpoint/2010/main" val="2511319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Update </a:t>
            </a:r>
            <a:r>
              <a:rPr lang="en-US" b="1" dirty="0" err="1"/>
              <a:t>HeroesComponent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heroes.component.ts</a:t>
            </a:r>
            <a:r>
              <a:rPr lang="en-US" dirty="0"/>
              <a:t> (import </a:t>
            </a:r>
            <a:r>
              <a:rPr lang="en-US" dirty="0" err="1"/>
              <a:t>HeroService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HeroService</a:t>
            </a:r>
            <a:r>
              <a:rPr lang="en-US" dirty="0"/>
              <a:t> } from '../</a:t>
            </a:r>
            <a:r>
              <a:rPr lang="en-US" dirty="0" err="1"/>
              <a:t>hero.service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heroes: Hero[];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17376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Inject the </a:t>
            </a:r>
            <a:r>
              <a:rPr lang="en-US" b="1" dirty="0" err="1"/>
              <a:t>HeroService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private </a:t>
            </a:r>
            <a:r>
              <a:rPr lang="en-US" dirty="0" err="1"/>
              <a:t>heroService</a:t>
            </a:r>
            <a:r>
              <a:rPr lang="en-US" dirty="0"/>
              <a:t> parameter of type </a:t>
            </a:r>
            <a:r>
              <a:rPr lang="en-US" dirty="0" err="1"/>
              <a:t>HeroService</a:t>
            </a:r>
            <a:r>
              <a:rPr lang="en-US" dirty="0"/>
              <a:t> to the constructor.</a:t>
            </a:r>
          </a:p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heroes.component.ts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constructor(private </a:t>
            </a:r>
            <a:r>
              <a:rPr lang="en-US" dirty="0" err="1"/>
              <a:t>heroService</a:t>
            </a:r>
            <a:r>
              <a:rPr lang="en-US" dirty="0"/>
              <a:t>: </a:t>
            </a:r>
            <a:r>
              <a:rPr lang="en-US" dirty="0" err="1"/>
              <a:t>HeroService</a:t>
            </a:r>
            <a:r>
              <a:rPr lang="en-US" dirty="0"/>
              <a:t>) {}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018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A9ADEE-9385-49D6-9AE2-C8192416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9B2AAD0-0099-44C8-B517-8C15FF2F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&lt;!doctype</a:t>
            </a:r>
            <a:r>
              <a:rPr lang="en-US" b="0" dirty="0">
                <a:solidFill>
                  <a:srgbClr val="9CDCFE"/>
                </a:solidFill>
                <a:effectLst/>
                <a:latin typeface="Fira Code, Menlo, Monaco,  Courier New"/>
              </a:rPr>
              <a:t> html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Fira Code, Menlo, Monaco,  Courier New"/>
              </a:rPr>
              <a:t>lang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Fira Code, Menlo, Monaco,  Courier New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Fira Code, Menlo, Monaco,  Courier New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Fira Code, Menlo, Monaco,  Courier New"/>
              </a:rPr>
              <a:t>charset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Fira Code, Menlo, Monaco,  Courier New"/>
              </a:rPr>
              <a:t>"utf-8"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AngularTourOfHeroes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r>
              <a:rPr lang="en-US" sz="4600" b="0" dirty="0">
                <a:solidFill>
                  <a:srgbClr val="FF0000"/>
                </a:solidFill>
                <a:effectLst/>
                <a:latin typeface="Fira Code, Menlo, Monaco,  Courier New"/>
              </a:rPr>
              <a:t>  &lt;app-root&gt;&lt;/app-root&gt;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Fira Code, Menlo, Monaco,  Courier New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Fira Code, Menlo, Monaco,  Courier New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9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Call it in </a:t>
            </a:r>
            <a:r>
              <a:rPr lang="en-US" b="1" dirty="0" err="1"/>
              <a:t>ngOnInit</a:t>
            </a:r>
            <a:r>
              <a:rPr lang="en-US" b="1" dirty="0"/>
              <a:t>()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Create a method to retrieve the heroes from the service.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getHeroes</a:t>
            </a:r>
            <a:r>
              <a:rPr lang="en-US" dirty="0"/>
              <a:t>(): void { </a:t>
            </a:r>
            <a:r>
              <a:rPr lang="en-US" dirty="0" err="1"/>
              <a:t>this.heroes</a:t>
            </a:r>
            <a:r>
              <a:rPr lang="en-US" dirty="0"/>
              <a:t> = </a:t>
            </a:r>
            <a:r>
              <a:rPr lang="en-US" dirty="0" err="1"/>
              <a:t>this.heroService.getHeroes</a:t>
            </a:r>
            <a:r>
              <a:rPr lang="en-US" dirty="0"/>
              <a:t>();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While you could call </a:t>
            </a:r>
            <a:r>
              <a:rPr lang="en-US" b="1" dirty="0" err="1"/>
              <a:t>getHeroes</a:t>
            </a:r>
            <a:r>
              <a:rPr lang="en-US" b="1" dirty="0"/>
              <a:t>() in the constructor, that's not the best practice.</a:t>
            </a:r>
          </a:p>
          <a:p>
            <a:pPr marL="0" indent="0">
              <a:buNone/>
            </a:pPr>
            <a:r>
              <a:rPr lang="en-US" dirty="0" err="1"/>
              <a:t>ngOnInit</a:t>
            </a:r>
            <a:r>
              <a:rPr lang="en-US" dirty="0"/>
              <a:t>() { </a:t>
            </a:r>
            <a:r>
              <a:rPr lang="en-US" dirty="0" err="1"/>
              <a:t>this.getHeroes</a:t>
            </a:r>
            <a:r>
              <a:rPr lang="en-US" dirty="0"/>
              <a:t>(); 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67706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Observable data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HeroService.getHeroes</a:t>
            </a:r>
            <a:r>
              <a:rPr lang="en-US" sz="2800" b="1" dirty="0"/>
              <a:t>() </a:t>
            </a:r>
            <a:r>
              <a:rPr lang="el-GR" sz="2800" b="1" dirty="0"/>
              <a:t> </a:t>
            </a:r>
            <a:r>
              <a:rPr lang="en-US" sz="2800" b="1" i="1" dirty="0"/>
              <a:t>synchronous signature</a:t>
            </a:r>
            <a:endParaRPr lang="el-GR" sz="2800" b="1" i="1" dirty="0"/>
          </a:p>
          <a:p>
            <a:pPr marL="0" indent="0">
              <a:buNone/>
            </a:pPr>
            <a:r>
              <a:rPr lang="en-US" sz="2800" dirty="0"/>
              <a:t>This will not work in a real app. </a:t>
            </a:r>
            <a:endParaRPr lang="el-GR" sz="2800" dirty="0"/>
          </a:p>
          <a:p>
            <a:pPr marL="0" indent="0">
              <a:buNone/>
            </a:pPr>
            <a:endParaRPr lang="el-GR" sz="2800" b="1" dirty="0"/>
          </a:p>
          <a:p>
            <a:pPr marL="0" indent="0">
              <a:buNone/>
            </a:pPr>
            <a:r>
              <a:rPr lang="el-GR" sz="2800" b="1" dirty="0"/>
              <a:t>Προετοιμασία για πραγματικό </a:t>
            </a:r>
            <a:r>
              <a:rPr lang="en-US" sz="2800" b="1" dirty="0"/>
              <a:t>GET Request </a:t>
            </a:r>
            <a:r>
              <a:rPr lang="el-GR" sz="2800" b="1" dirty="0"/>
              <a:t>που επιστρέφει </a:t>
            </a:r>
            <a:r>
              <a:rPr lang="en-US" sz="2800" b="1" dirty="0"/>
              <a:t>Observable</a:t>
            </a:r>
          </a:p>
          <a:p>
            <a:pPr marL="0" indent="0">
              <a:buNone/>
            </a:pPr>
            <a:r>
              <a:rPr lang="en-US" sz="2800" dirty="0"/>
              <a:t>Observable is one of the key classes in the </a:t>
            </a:r>
            <a:r>
              <a:rPr lang="en-US" sz="2800" dirty="0" err="1">
                <a:hlinkClick r:id="rId2"/>
              </a:rPr>
              <a:t>RxJS</a:t>
            </a:r>
            <a:r>
              <a:rPr lang="en-US" sz="2800" dirty="0">
                <a:hlinkClick r:id="rId2"/>
              </a:rPr>
              <a:t> library</a:t>
            </a:r>
            <a:endParaRPr lang="el-GR" sz="2800" b="1" dirty="0"/>
          </a:p>
        </p:txBody>
      </p:sp>
    </p:spTree>
    <p:extLst>
      <p:ext uri="{BB962C8B-B14F-4D97-AF65-F5344CB8AC3E}">
        <p14:creationId xmlns:p14="http://schemas.microsoft.com/office/powerpoint/2010/main" val="2504408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hero.service.ts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hero.service.ts</a:t>
            </a:r>
            <a:r>
              <a:rPr lang="en-US" dirty="0"/>
              <a:t> (Observable imports)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getHeroes</a:t>
            </a:r>
            <a:r>
              <a:rPr lang="en-US" dirty="0"/>
              <a:t>(): Observable&lt;Hero[]&gt; { </a:t>
            </a:r>
          </a:p>
          <a:p>
            <a:pPr marL="0" indent="0">
              <a:buNone/>
            </a:pPr>
            <a:r>
              <a:rPr lang="en-US" dirty="0"/>
              <a:t>return of(HEROES);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/>
              <a:t>returns an Observable&lt;Hero[]&gt; </a:t>
            </a:r>
          </a:p>
          <a:p>
            <a:pPr marL="0" indent="0">
              <a:buNone/>
            </a:pPr>
            <a:r>
              <a:rPr lang="en-US" sz="2600" b="1" i="1" u="sng" dirty="0"/>
              <a:t>a single value</a:t>
            </a:r>
            <a:r>
              <a:rPr lang="en-US" sz="2600" b="1" u="sng" dirty="0"/>
              <a:t>, the array of mock heroes.</a:t>
            </a:r>
            <a:endParaRPr lang="el-GR" sz="2600" b="1" u="sng" dirty="0"/>
          </a:p>
        </p:txBody>
      </p:sp>
    </p:spTree>
    <p:extLst>
      <p:ext uri="{BB962C8B-B14F-4D97-AF65-F5344CB8AC3E}">
        <p14:creationId xmlns:p14="http://schemas.microsoft.com/office/powerpoint/2010/main" val="8204810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Subscribe in </a:t>
            </a:r>
            <a:r>
              <a:rPr lang="en-US" b="1" dirty="0" err="1"/>
              <a:t>HeroesComponent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HeroService.getHeroes</a:t>
            </a:r>
            <a:r>
              <a:rPr lang="en-US" dirty="0"/>
              <a:t> method used to return a Hero[]. Now it returns an Observable&lt;Hero[]&gt;.</a:t>
            </a:r>
          </a:p>
          <a:p>
            <a:r>
              <a:rPr lang="en-US" dirty="0"/>
              <a:t>You'll have to adjust to that difference in </a:t>
            </a:r>
            <a:r>
              <a:rPr lang="en-US" dirty="0" err="1"/>
              <a:t>HeroesComponent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effectLst/>
              </a:rPr>
              <a:t>heroes.component.ts</a:t>
            </a:r>
            <a:r>
              <a:rPr lang="en-US" b="1" dirty="0">
                <a:effectLst/>
              </a:rPr>
              <a:t> (Observable)</a:t>
            </a:r>
          </a:p>
          <a:p>
            <a:pPr marL="0" indent="0">
              <a:buNone/>
            </a:pPr>
            <a:r>
              <a:rPr lang="en-US" dirty="0" err="1"/>
              <a:t>getHeroes</a:t>
            </a:r>
            <a:r>
              <a:rPr lang="en-US" dirty="0"/>
              <a:t>(): void { </a:t>
            </a:r>
            <a:r>
              <a:rPr lang="en-US" dirty="0" err="1"/>
              <a:t>this.heroService.getHeroes</a:t>
            </a:r>
            <a:r>
              <a:rPr lang="en-US" dirty="0"/>
              <a:t>() .subscribe(heroes =&gt; </a:t>
            </a:r>
            <a:r>
              <a:rPr lang="en-US" dirty="0" err="1"/>
              <a:t>this.heroes</a:t>
            </a:r>
            <a:r>
              <a:rPr lang="en-US" dirty="0"/>
              <a:t> = heroes); 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29479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Observable.subscribe</a:t>
            </a:r>
            <a:r>
              <a:rPr lang="en-US" dirty="0"/>
              <a:t>() is the </a:t>
            </a:r>
            <a:r>
              <a:rPr lang="en-US" u="sng" dirty="0"/>
              <a:t>critical</a:t>
            </a:r>
            <a:r>
              <a:rPr lang="en-US" dirty="0"/>
              <a:t> difference.</a:t>
            </a:r>
          </a:p>
          <a:p>
            <a:endParaRPr lang="en-US" dirty="0"/>
          </a:p>
          <a:p>
            <a:r>
              <a:rPr lang="en-US" dirty="0"/>
              <a:t>The new version waits for the Observable to emit the array of heroes—which could happen now or several minutes from now. </a:t>
            </a:r>
          </a:p>
          <a:p>
            <a:r>
              <a:rPr lang="en-US" dirty="0"/>
              <a:t>The subscribe() method passes the emitted array to the callback, which sets the component's heroes property.</a:t>
            </a:r>
          </a:p>
          <a:p>
            <a:r>
              <a:rPr lang="en-US" dirty="0"/>
              <a:t>This asynchronous approach </a:t>
            </a:r>
            <a:r>
              <a:rPr lang="en-US" i="1" dirty="0"/>
              <a:t>will work</a:t>
            </a:r>
            <a:r>
              <a:rPr lang="en-US" dirty="0"/>
              <a:t> when the </a:t>
            </a:r>
            <a:r>
              <a:rPr lang="en-US" dirty="0" err="1"/>
              <a:t>HeroService</a:t>
            </a:r>
            <a:r>
              <a:rPr lang="en-US" dirty="0"/>
              <a:t> requests heroes from the server.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3032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Show messages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dirty="0" err="1"/>
              <a:t>MessagesComponent</a:t>
            </a:r>
            <a:r>
              <a:rPr lang="en-US" dirty="0"/>
              <a:t> that displays app messages at the bottom of the screen</a:t>
            </a:r>
          </a:p>
          <a:p>
            <a:r>
              <a:rPr lang="en-US" dirty="0"/>
              <a:t>creating an injectable, app-wide </a:t>
            </a:r>
            <a:r>
              <a:rPr lang="en-US" dirty="0" err="1"/>
              <a:t>MessageService</a:t>
            </a:r>
            <a:r>
              <a:rPr lang="en-US" dirty="0"/>
              <a:t> for sending messages to be displayed</a:t>
            </a:r>
          </a:p>
          <a:p>
            <a:r>
              <a:rPr lang="en-US" dirty="0"/>
              <a:t>injecting </a:t>
            </a:r>
            <a:r>
              <a:rPr lang="en-US" dirty="0" err="1"/>
              <a:t>MessageService</a:t>
            </a:r>
            <a:r>
              <a:rPr lang="en-US" dirty="0"/>
              <a:t> into the </a:t>
            </a:r>
            <a:r>
              <a:rPr lang="en-US" dirty="0" err="1"/>
              <a:t>HeroService</a:t>
            </a:r>
            <a:endParaRPr lang="en-US" dirty="0"/>
          </a:p>
          <a:p>
            <a:r>
              <a:rPr lang="en-US" dirty="0"/>
              <a:t>displaying a message when </a:t>
            </a:r>
            <a:r>
              <a:rPr lang="en-US" dirty="0" err="1"/>
              <a:t>HeroService</a:t>
            </a:r>
            <a:r>
              <a:rPr lang="en-US" dirty="0"/>
              <a:t> fetches heroes successfully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8287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MessagesComponent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ng generate component messages</a:t>
            </a:r>
          </a:p>
          <a:p>
            <a:endParaRPr lang="en-US" b="1" dirty="0"/>
          </a:p>
          <a:p>
            <a:r>
              <a:rPr lang="en-US" b="1" dirty="0" err="1"/>
              <a:t>src</a:t>
            </a:r>
            <a:r>
              <a:rPr lang="en-US" b="1" dirty="0"/>
              <a:t>/app/app.component.html</a:t>
            </a:r>
            <a:r>
              <a:rPr lang="en-US" dirty="0"/>
              <a:t> &lt;h1&gt;{{title}}&lt;/h1&gt; </a:t>
            </a:r>
          </a:p>
          <a:p>
            <a:r>
              <a:rPr lang="en-US" dirty="0"/>
              <a:t>&lt;app-heroes&gt;&lt;/app-heroes&gt; </a:t>
            </a:r>
          </a:p>
          <a:p>
            <a:r>
              <a:rPr lang="en-US" b="1" dirty="0"/>
              <a:t>&lt;app-messages&gt;&lt;/app-messages&gt;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7707770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MessageService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ng generate service message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message.service.ts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>
                <a:hlinkClick r:id="rId2"/>
              </a:rPr>
              <a:t>Injectable</a:t>
            </a:r>
            <a:r>
              <a:rPr lang="en-US" dirty="0"/>
              <a:t> } from '@angular/core';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>
                <a:hlinkClick r:id="rId2"/>
              </a:rPr>
              <a:t>Injectable</a:t>
            </a:r>
            <a:r>
              <a:rPr lang="en-US" dirty="0"/>
              <a:t>({ </a:t>
            </a:r>
            <a:r>
              <a:rPr lang="en-US" dirty="0" err="1"/>
              <a:t>providedIn</a:t>
            </a:r>
            <a:r>
              <a:rPr lang="en-US" dirty="0"/>
              <a:t>: 'root', }) 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MessageService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messages: string[] = []; </a:t>
            </a:r>
          </a:p>
          <a:p>
            <a:pPr marL="0" indent="0">
              <a:buNone/>
            </a:pPr>
            <a:r>
              <a:rPr lang="en-US" dirty="0"/>
              <a:t>add(message: string) { </a:t>
            </a:r>
            <a:r>
              <a:rPr lang="en-US" dirty="0" err="1"/>
              <a:t>this.messages.push</a:t>
            </a:r>
            <a:r>
              <a:rPr lang="en-US" dirty="0"/>
              <a:t>(message); } </a:t>
            </a:r>
          </a:p>
          <a:p>
            <a:pPr marL="0" indent="0">
              <a:buNone/>
            </a:pPr>
            <a:r>
              <a:rPr lang="en-US" dirty="0"/>
              <a:t>clear() { </a:t>
            </a:r>
            <a:r>
              <a:rPr lang="en-US" dirty="0" err="1"/>
              <a:t>this.messages</a:t>
            </a:r>
            <a:r>
              <a:rPr lang="en-US" dirty="0"/>
              <a:t> = []; } }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7536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 exposes its cache of messages and two methods: </a:t>
            </a:r>
          </a:p>
          <a:p>
            <a:r>
              <a:rPr lang="en-US" dirty="0"/>
              <a:t>add() a message to the cache </a:t>
            </a:r>
          </a:p>
          <a:p>
            <a:r>
              <a:rPr lang="en-US" dirty="0"/>
              <a:t>clear() the cache.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9490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Inject it into the </a:t>
            </a:r>
            <a:r>
              <a:rPr lang="en-US" b="1" dirty="0" err="1"/>
              <a:t>HeroService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hero.service.ts</a:t>
            </a:r>
            <a:r>
              <a:rPr lang="en-US" b="1" dirty="0"/>
              <a:t> (import </a:t>
            </a:r>
            <a:r>
              <a:rPr lang="en-US" b="1" dirty="0" err="1"/>
              <a:t>MessageService</a:t>
            </a:r>
            <a:r>
              <a:rPr lang="en-US" b="1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import { </a:t>
            </a:r>
            <a:r>
              <a:rPr lang="en-US" sz="3000" dirty="0" err="1"/>
              <a:t>MessageService</a:t>
            </a:r>
            <a:r>
              <a:rPr lang="en-US" sz="3000" dirty="0"/>
              <a:t> } from './</a:t>
            </a:r>
            <a:r>
              <a:rPr lang="en-US" sz="3000" dirty="0" err="1"/>
              <a:t>message.service</a:t>
            </a:r>
            <a:r>
              <a:rPr lang="en-US" sz="3000" dirty="0"/>
              <a:t>';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constructor(private </a:t>
            </a:r>
            <a:r>
              <a:rPr lang="en-US" sz="3000" dirty="0" err="1"/>
              <a:t>messageService</a:t>
            </a:r>
            <a:r>
              <a:rPr lang="en-US" sz="3000" dirty="0"/>
              <a:t>: </a:t>
            </a:r>
            <a:r>
              <a:rPr lang="en-US" sz="3000" dirty="0" err="1"/>
              <a:t>MessageService</a:t>
            </a:r>
            <a:r>
              <a:rPr lang="en-US" sz="3000" dirty="0"/>
              <a:t>) { }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This is a typical "</a:t>
            </a:r>
            <a:r>
              <a:rPr lang="en-US" sz="2800" b="1" i="1" dirty="0">
                <a:solidFill>
                  <a:srgbClr val="FF0000"/>
                </a:solidFill>
              </a:rPr>
              <a:t>service-in-service</a:t>
            </a:r>
            <a:r>
              <a:rPr lang="en-US" sz="2800" b="1" dirty="0">
                <a:solidFill>
                  <a:srgbClr val="FF0000"/>
                </a:solidFill>
              </a:rPr>
              <a:t>" scenario: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inject the </a:t>
            </a:r>
            <a:r>
              <a:rPr lang="en-US" sz="2800" b="1" dirty="0" err="1">
                <a:solidFill>
                  <a:srgbClr val="FF0000"/>
                </a:solidFill>
              </a:rPr>
              <a:t>MessageService</a:t>
            </a:r>
            <a:r>
              <a:rPr lang="en-US" sz="2800" b="1" dirty="0">
                <a:solidFill>
                  <a:srgbClr val="FF0000"/>
                </a:solidFill>
              </a:rPr>
              <a:t> into the </a:t>
            </a:r>
            <a:r>
              <a:rPr lang="en-US" sz="2800" b="1" dirty="0" err="1">
                <a:solidFill>
                  <a:srgbClr val="FF0000"/>
                </a:solidFill>
              </a:rPr>
              <a:t>HeroService</a:t>
            </a:r>
            <a:r>
              <a:rPr lang="en-US" sz="2800" b="1" dirty="0">
                <a:solidFill>
                  <a:srgbClr val="FF0000"/>
                </a:solidFill>
              </a:rPr>
              <a:t> which is injected into the </a:t>
            </a:r>
            <a:r>
              <a:rPr lang="en-US" sz="2800" b="1" dirty="0" err="1">
                <a:solidFill>
                  <a:srgbClr val="FF0000"/>
                </a:solidFill>
              </a:rPr>
              <a:t>HeroesComponent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l-GR" sz="3000" dirty="0"/>
          </a:p>
        </p:txBody>
      </p:sp>
    </p:spTree>
    <p:extLst>
      <p:ext uri="{BB962C8B-B14F-4D97-AF65-F5344CB8AC3E}">
        <p14:creationId xmlns:p14="http://schemas.microsoft.com/office/powerpoint/2010/main" val="11889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Component Structure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You'll find the implementation of the shell distributed over three files:</a:t>
            </a:r>
          </a:p>
          <a:p>
            <a:pPr lvl="1"/>
            <a:r>
              <a:rPr lang="en-US" dirty="0" err="1"/>
              <a:t>app.component.ts</a:t>
            </a:r>
            <a:endParaRPr lang="en-US" dirty="0"/>
          </a:p>
          <a:p>
            <a:pPr lvl="2"/>
            <a:r>
              <a:rPr lang="en-US" dirty="0"/>
              <a:t>the component class code, written in </a:t>
            </a:r>
            <a:r>
              <a:rPr lang="en-US" dirty="0" err="1"/>
              <a:t>TypeScript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app.component.html</a:t>
            </a:r>
          </a:p>
          <a:p>
            <a:pPr lvl="2"/>
            <a:r>
              <a:rPr lang="en-US" dirty="0"/>
              <a:t>the component template, written in HTML.</a:t>
            </a:r>
          </a:p>
          <a:p>
            <a:pPr lvl="1"/>
            <a:r>
              <a:rPr lang="en-US" dirty="0"/>
              <a:t>app.component.css</a:t>
            </a:r>
          </a:p>
          <a:p>
            <a:pPr lvl="2"/>
            <a:r>
              <a:rPr lang="en-US" dirty="0"/>
              <a:t>the component's private CSS styles.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21770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 a message from </a:t>
            </a:r>
            <a:r>
              <a:rPr lang="en-US" b="1" dirty="0" err="1"/>
              <a:t>HeroService</a:t>
            </a:r>
            <a:endParaRPr lang="en-US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Modify the </a:t>
            </a:r>
            <a:r>
              <a:rPr lang="en-US" dirty="0" err="1"/>
              <a:t>getHeroes</a:t>
            </a:r>
            <a:r>
              <a:rPr lang="en-US" dirty="0"/>
              <a:t>() method to send a message when the heroes are fetched.</a:t>
            </a:r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hero.service.ts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getHeroes</a:t>
            </a:r>
            <a:r>
              <a:rPr lang="en-US" sz="2800" dirty="0"/>
              <a:t>(): Observable&lt;Hero[]&gt; { </a:t>
            </a:r>
          </a:p>
          <a:p>
            <a:pPr marL="0" indent="0">
              <a:buNone/>
            </a:pPr>
            <a:r>
              <a:rPr lang="en-US" sz="2000" dirty="0"/>
              <a:t>// TODO: send the message _after_ fetching the heroes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this.messageService.add</a:t>
            </a:r>
            <a:r>
              <a:rPr lang="en-US" sz="2800" dirty="0"/>
              <a:t>('</a:t>
            </a:r>
            <a:r>
              <a:rPr lang="en-US" sz="2800" dirty="0" err="1"/>
              <a:t>HeroService</a:t>
            </a:r>
            <a:r>
              <a:rPr lang="en-US" sz="2800" dirty="0"/>
              <a:t>: fetched heroes'); </a:t>
            </a:r>
          </a:p>
          <a:p>
            <a:pPr marL="0" indent="0">
              <a:buNone/>
            </a:pPr>
            <a:r>
              <a:rPr lang="en-US" sz="2800" dirty="0"/>
              <a:t>return of(HEROES); }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1522872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Display the message from </a:t>
            </a:r>
            <a:r>
              <a:rPr lang="en-US" b="1" dirty="0" err="1"/>
              <a:t>HeroService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MessagesComponent</a:t>
            </a:r>
            <a:r>
              <a:rPr lang="en-US" dirty="0"/>
              <a:t> should display all messages, including the message sent by the </a:t>
            </a:r>
            <a:r>
              <a:rPr lang="en-US" dirty="0" err="1"/>
              <a:t>HeroService</a:t>
            </a:r>
            <a:r>
              <a:rPr lang="en-US" dirty="0"/>
              <a:t> when it fetches heroes.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/app/messages/</a:t>
            </a:r>
            <a:r>
              <a:rPr lang="en-US" dirty="0" err="1"/>
              <a:t>messages.component.ts</a:t>
            </a:r>
            <a:r>
              <a:rPr lang="en-US" dirty="0"/>
              <a:t> (import </a:t>
            </a:r>
            <a:r>
              <a:rPr lang="en-US" dirty="0" err="1"/>
              <a:t>MessageService</a:t>
            </a:r>
            <a:r>
              <a:rPr lang="en-US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MessageService</a:t>
            </a:r>
            <a:r>
              <a:rPr lang="en-US" dirty="0"/>
              <a:t> } from '../</a:t>
            </a:r>
            <a:r>
              <a:rPr lang="en-US" dirty="0" err="1"/>
              <a:t>message.service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constructor(public </a:t>
            </a:r>
            <a:r>
              <a:rPr lang="en-US" dirty="0" err="1"/>
              <a:t>messageService</a:t>
            </a:r>
            <a:r>
              <a:rPr lang="en-US" dirty="0"/>
              <a:t>: </a:t>
            </a:r>
            <a:r>
              <a:rPr lang="en-US" dirty="0" err="1"/>
              <a:t>MessageService</a:t>
            </a:r>
            <a:r>
              <a:rPr lang="en-US" dirty="0"/>
              <a:t>)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Angular only binds to </a:t>
            </a:r>
            <a:r>
              <a:rPr lang="en-US" b="1" i="1" u="sng" dirty="0"/>
              <a:t>public</a:t>
            </a:r>
            <a:r>
              <a:rPr lang="en-US" b="1" u="sng" dirty="0"/>
              <a:t> component properties.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671399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Bind to the </a:t>
            </a:r>
            <a:r>
              <a:rPr lang="en-US" b="1" dirty="0" err="1"/>
              <a:t>MessageService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src</a:t>
            </a:r>
            <a:r>
              <a:rPr lang="en-US" dirty="0"/>
              <a:t>/app/messages/messages.component.html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>
                <a:hlinkClick r:id="rId2"/>
              </a:rPr>
              <a:t>ngIf</a:t>
            </a:r>
            <a:r>
              <a:rPr lang="en-US" dirty="0"/>
              <a:t>="</a:t>
            </a:r>
            <a:r>
              <a:rPr lang="en-US" dirty="0" err="1"/>
              <a:t>messageService.messages.length</a:t>
            </a:r>
            <a:r>
              <a:rPr lang="en-US" dirty="0"/>
              <a:t>"&gt; &lt;h2&gt;Messages&lt;/h2&gt; </a:t>
            </a:r>
          </a:p>
          <a:p>
            <a:pPr marL="0" indent="0">
              <a:buNone/>
            </a:pPr>
            <a:r>
              <a:rPr lang="en-US" dirty="0"/>
              <a:t>&lt;button class="clear" (click)="</a:t>
            </a:r>
            <a:r>
              <a:rPr lang="en-US" dirty="0" err="1"/>
              <a:t>messageService.clear</a:t>
            </a:r>
            <a:r>
              <a:rPr lang="en-US" dirty="0"/>
              <a:t>()"&gt;clear&lt;/button&gt; </a:t>
            </a:r>
          </a:p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>
                <a:hlinkClick r:id="rId3"/>
              </a:rPr>
              <a:t>ngFor</a:t>
            </a:r>
            <a:r>
              <a:rPr lang="en-US" dirty="0"/>
              <a:t>='let message of </a:t>
            </a:r>
            <a:r>
              <a:rPr lang="en-US" dirty="0" err="1"/>
              <a:t>messageService.messages</a:t>
            </a:r>
            <a:r>
              <a:rPr lang="en-US" dirty="0"/>
              <a:t>'&gt; {{message}} &lt;/div&gt; &lt;/div&gt;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16428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binds directly to the component's </a:t>
            </a:r>
            <a:r>
              <a:rPr lang="en-US" dirty="0" err="1"/>
              <a:t>messageService</a:t>
            </a:r>
            <a:r>
              <a:rPr lang="en-US" dirty="0"/>
              <a:t>.</a:t>
            </a:r>
            <a:br>
              <a:rPr lang="en-US" dirty="0"/>
            </a:b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 only displays the messages area if there are messages to show.</a:t>
            </a:r>
          </a:p>
          <a:p>
            <a:r>
              <a:rPr lang="en-US" dirty="0"/>
              <a:t>An *</a:t>
            </a:r>
            <a:r>
              <a:rPr lang="en-US" dirty="0" err="1">
                <a:hlinkClick r:id="rId4"/>
              </a:rPr>
              <a:t>ngFor</a:t>
            </a:r>
            <a:r>
              <a:rPr lang="en-US" dirty="0"/>
              <a:t> presents the list of messages in repeated &lt;div&gt; elements.</a:t>
            </a:r>
          </a:p>
          <a:p>
            <a:r>
              <a:rPr lang="en-US" dirty="0"/>
              <a:t>An Angular </a:t>
            </a:r>
            <a:r>
              <a:rPr lang="en-US" dirty="0">
                <a:hlinkClick r:id="rId5"/>
              </a:rPr>
              <a:t>event binding</a:t>
            </a:r>
            <a:r>
              <a:rPr lang="en-US" dirty="0"/>
              <a:t> binds the button's click event to </a:t>
            </a:r>
            <a:r>
              <a:rPr lang="en-US" dirty="0" err="1"/>
              <a:t>MessageService.clear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l-GR" dirty="0"/>
              <a:t>Βελτιώνεται με </a:t>
            </a:r>
            <a:r>
              <a:rPr lang="en-US" dirty="0"/>
              <a:t>CSS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17245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messages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send and display a message each time the user clicks on a hero, showing a history of the user's selections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332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Messages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heroes.component.ts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>
                <a:hlinkClick r:id="rId2"/>
              </a:rPr>
              <a:t>Component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OnInit</a:t>
            </a:r>
            <a:r>
              <a:rPr lang="en-US" dirty="0"/>
              <a:t> } from '@angular/core'; </a:t>
            </a:r>
          </a:p>
          <a:p>
            <a:pPr marL="0" indent="0">
              <a:buNone/>
            </a:pPr>
            <a:r>
              <a:rPr lang="en-US" dirty="0"/>
              <a:t>import { Hero } from '../hero'; 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HeroService</a:t>
            </a:r>
            <a:r>
              <a:rPr lang="en-US" dirty="0"/>
              <a:t> } from '../</a:t>
            </a:r>
            <a:r>
              <a:rPr lang="en-US" dirty="0" err="1"/>
              <a:t>hero.service</a:t>
            </a:r>
            <a:r>
              <a:rPr lang="en-US" dirty="0"/>
              <a:t>'; </a:t>
            </a:r>
          </a:p>
          <a:p>
            <a:pPr marL="0" indent="0">
              <a:buNone/>
            </a:pPr>
            <a:r>
              <a:rPr lang="en-US" b="1" dirty="0"/>
              <a:t>import { </a:t>
            </a:r>
            <a:r>
              <a:rPr lang="en-US" b="1" dirty="0" err="1"/>
              <a:t>MessageService</a:t>
            </a:r>
            <a:r>
              <a:rPr lang="en-US" b="1" dirty="0"/>
              <a:t> } from '../</a:t>
            </a:r>
            <a:r>
              <a:rPr lang="en-US" b="1" dirty="0" err="1"/>
              <a:t>message.service</a:t>
            </a:r>
            <a:r>
              <a:rPr lang="en-US" b="1" dirty="0"/>
              <a:t>';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>
                <a:hlinkClick r:id="rId2"/>
              </a:rPr>
              <a:t>Component</a:t>
            </a:r>
            <a:r>
              <a:rPr lang="en-US" dirty="0"/>
              <a:t>({ selector: 'app-heroes', </a:t>
            </a:r>
            <a:r>
              <a:rPr lang="en-US" dirty="0" err="1"/>
              <a:t>templateUrl</a:t>
            </a:r>
            <a:r>
              <a:rPr lang="en-US" dirty="0"/>
              <a:t>: './heroes.component.html', </a:t>
            </a:r>
            <a:r>
              <a:rPr lang="en-US" dirty="0" err="1"/>
              <a:t>styleUrls</a:t>
            </a:r>
            <a:r>
              <a:rPr lang="en-US" dirty="0"/>
              <a:t>: ['./heroes.component.css'] })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HeroesComponent</a:t>
            </a:r>
            <a:r>
              <a:rPr lang="en-US" dirty="0"/>
              <a:t> implements </a:t>
            </a:r>
            <a:r>
              <a:rPr lang="en-US" dirty="0" err="1">
                <a:hlinkClick r:id="rId3"/>
              </a:rPr>
              <a:t>OnInit</a:t>
            </a:r>
            <a:r>
              <a:rPr lang="en-US" dirty="0"/>
              <a:t> { </a:t>
            </a:r>
            <a:r>
              <a:rPr lang="en-US" dirty="0" err="1"/>
              <a:t>selectedHero</a:t>
            </a:r>
            <a:r>
              <a:rPr lang="en-US" dirty="0"/>
              <a:t>: Hero; heroes: Hero[]; </a:t>
            </a:r>
          </a:p>
          <a:p>
            <a:pPr marL="0" indent="0">
              <a:buNone/>
            </a:pPr>
            <a:r>
              <a:rPr lang="en-US" dirty="0"/>
              <a:t>constructor(private </a:t>
            </a:r>
            <a:r>
              <a:rPr lang="en-US" dirty="0" err="1"/>
              <a:t>heroService</a:t>
            </a:r>
            <a:r>
              <a:rPr lang="en-US" dirty="0"/>
              <a:t>: </a:t>
            </a:r>
            <a:r>
              <a:rPr lang="en-US" dirty="0" err="1"/>
              <a:t>HeroService</a:t>
            </a:r>
            <a:r>
              <a:rPr lang="en-US" dirty="0"/>
              <a:t>, </a:t>
            </a:r>
            <a:r>
              <a:rPr lang="en-US" b="1" dirty="0"/>
              <a:t>private </a:t>
            </a:r>
            <a:r>
              <a:rPr lang="en-US" b="1" dirty="0" err="1"/>
              <a:t>messageService</a:t>
            </a:r>
            <a:r>
              <a:rPr lang="en-US" b="1" dirty="0"/>
              <a:t>: </a:t>
            </a:r>
            <a:r>
              <a:rPr lang="en-US" b="1" dirty="0" err="1"/>
              <a:t>MessageService</a:t>
            </a:r>
            <a:r>
              <a:rPr lang="en-US" dirty="0"/>
              <a:t>) { } </a:t>
            </a:r>
          </a:p>
          <a:p>
            <a:pPr marL="0" indent="0">
              <a:buNone/>
            </a:pPr>
            <a:r>
              <a:rPr lang="en-US" dirty="0" err="1"/>
              <a:t>ngOnInit</a:t>
            </a:r>
            <a:r>
              <a:rPr lang="en-US" dirty="0"/>
              <a:t>() { </a:t>
            </a:r>
            <a:r>
              <a:rPr lang="en-US" dirty="0" err="1"/>
              <a:t>this.getHeroes</a:t>
            </a:r>
            <a:r>
              <a:rPr lang="en-US" dirty="0"/>
              <a:t>();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onSelect</a:t>
            </a:r>
            <a:r>
              <a:rPr lang="en-US" dirty="0"/>
              <a:t>(hero: Hero): void { </a:t>
            </a:r>
            <a:r>
              <a:rPr lang="en-US" dirty="0" err="1"/>
              <a:t>this.selectedHero</a:t>
            </a:r>
            <a:r>
              <a:rPr lang="en-US" dirty="0"/>
              <a:t> = hero; </a:t>
            </a:r>
            <a:r>
              <a:rPr lang="en-US" b="1" dirty="0" err="1"/>
              <a:t>this.messageService.add</a:t>
            </a:r>
            <a:r>
              <a:rPr lang="en-US" b="1" dirty="0"/>
              <a:t>(`</a:t>
            </a:r>
            <a:r>
              <a:rPr lang="en-US" b="1" dirty="0" err="1"/>
              <a:t>HeroesComponent</a:t>
            </a:r>
            <a:r>
              <a:rPr lang="en-US" b="1" dirty="0"/>
              <a:t>: Selected hero id=${hero.id}`); 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 err="1"/>
              <a:t>getHeroes</a:t>
            </a:r>
            <a:r>
              <a:rPr lang="en-US" dirty="0"/>
              <a:t>(): void { </a:t>
            </a:r>
            <a:r>
              <a:rPr lang="en-US" dirty="0" err="1"/>
              <a:t>this.heroService.getHeroes</a:t>
            </a:r>
            <a:r>
              <a:rPr lang="en-US" dirty="0"/>
              <a:t>() .subscribe(heroes =&gt; </a:t>
            </a:r>
            <a:r>
              <a:rPr lang="en-US" dirty="0" err="1"/>
              <a:t>this.heroes</a:t>
            </a:r>
            <a:r>
              <a:rPr lang="en-US" dirty="0"/>
              <a:t> = heroes);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b="1" dirty="0"/>
              <a:t>Προσθέστε ΜΟΝΟ ΤΑ </a:t>
            </a:r>
            <a:r>
              <a:rPr lang="en-US" b="1" dirty="0"/>
              <a:t>BOLD </a:t>
            </a:r>
            <a:r>
              <a:rPr lang="el-GR" b="1" dirty="0"/>
              <a:t>ή </a:t>
            </a:r>
            <a:r>
              <a:rPr lang="el-GR" b="1" dirty="0" err="1"/>
              <a:t>όλοκληρο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4009196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Ως εδώ…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Refactored data access to the </a:t>
            </a:r>
            <a:r>
              <a:rPr lang="en-US" dirty="0" err="1"/>
              <a:t>HeroService</a:t>
            </a:r>
            <a:r>
              <a:rPr lang="en-US" dirty="0"/>
              <a:t> class.</a:t>
            </a:r>
          </a:p>
          <a:p>
            <a:r>
              <a:rPr lang="en-US" dirty="0" err="1"/>
              <a:t>HeroService</a:t>
            </a:r>
            <a:r>
              <a:rPr lang="en-US" dirty="0"/>
              <a:t> as the </a:t>
            </a:r>
            <a:r>
              <a:rPr lang="en-US" i="1" dirty="0"/>
              <a:t>provider</a:t>
            </a:r>
            <a:r>
              <a:rPr lang="en-US" dirty="0"/>
              <a:t> of its service at the root level so that it can be injected anywhere in the app.</a:t>
            </a:r>
          </a:p>
          <a:p>
            <a:r>
              <a:rPr lang="en-US" dirty="0">
                <a:hlinkClick r:id="rId2"/>
              </a:rPr>
              <a:t>Angular Dependency Injection</a:t>
            </a:r>
            <a:r>
              <a:rPr lang="en-US" dirty="0"/>
              <a:t> to inject it into a component.</a:t>
            </a:r>
          </a:p>
          <a:p>
            <a:r>
              <a:rPr lang="en-US" dirty="0" err="1"/>
              <a:t>HeroService</a:t>
            </a:r>
            <a:r>
              <a:rPr lang="en-US" dirty="0"/>
              <a:t> </a:t>
            </a:r>
            <a:r>
              <a:rPr lang="en-US" i="1" dirty="0"/>
              <a:t>get data</a:t>
            </a:r>
            <a:r>
              <a:rPr lang="en-US" dirty="0"/>
              <a:t> method an asynchronous signature.</a:t>
            </a:r>
          </a:p>
          <a:p>
            <a:r>
              <a:rPr lang="en-US" dirty="0"/>
              <a:t>the </a:t>
            </a:r>
            <a:r>
              <a:rPr lang="en-US" dirty="0" err="1"/>
              <a:t>RxJS</a:t>
            </a:r>
            <a:r>
              <a:rPr lang="en-US" dirty="0"/>
              <a:t> </a:t>
            </a:r>
            <a:r>
              <a:rPr lang="en-US" i="1" dirty="0"/>
              <a:t>Observable</a:t>
            </a:r>
            <a:r>
              <a:rPr lang="en-US" dirty="0"/>
              <a:t> library.</a:t>
            </a:r>
          </a:p>
          <a:p>
            <a:r>
              <a:rPr lang="en-US" dirty="0"/>
              <a:t>You used </a:t>
            </a:r>
            <a:r>
              <a:rPr lang="en-US" dirty="0" err="1"/>
              <a:t>RxJS</a:t>
            </a:r>
            <a:r>
              <a:rPr lang="en-US" dirty="0"/>
              <a:t> of() to return an observable of mock heroes (Observable&lt;Hero[]&gt;).</a:t>
            </a:r>
          </a:p>
          <a:p>
            <a:r>
              <a:rPr lang="en-US" dirty="0"/>
              <a:t>The component's </a:t>
            </a:r>
            <a:r>
              <a:rPr lang="en-US" dirty="0" err="1"/>
              <a:t>ngOnInit</a:t>
            </a:r>
            <a:r>
              <a:rPr lang="en-US" dirty="0"/>
              <a:t> lifecycle hook calls the </a:t>
            </a:r>
            <a:r>
              <a:rPr lang="en-US" dirty="0" err="1"/>
              <a:t>HeroService</a:t>
            </a:r>
            <a:r>
              <a:rPr lang="en-US" dirty="0"/>
              <a:t> method, not the constructor.</a:t>
            </a:r>
          </a:p>
          <a:p>
            <a:r>
              <a:rPr lang="en-US" dirty="0" err="1"/>
              <a:t>MessageService</a:t>
            </a:r>
            <a:r>
              <a:rPr lang="en-US" dirty="0"/>
              <a:t> for loosely-coupled communication between classes!!!</a:t>
            </a:r>
          </a:p>
          <a:p>
            <a:r>
              <a:rPr lang="en-US" dirty="0"/>
              <a:t>The </a:t>
            </a:r>
            <a:r>
              <a:rPr lang="en-US" dirty="0" err="1"/>
              <a:t>HeroService</a:t>
            </a:r>
            <a:r>
              <a:rPr lang="en-US" dirty="0"/>
              <a:t> injected into a component is created with another injected service, </a:t>
            </a:r>
            <a:r>
              <a:rPr lang="en-US" dirty="0" err="1"/>
              <a:t>MessageService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310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5BE0A4-9DEC-49E5-A13E-9A33B845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B66B57F-894A-43BA-BF47-4D22896F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in-app navigation </a:t>
            </a:r>
          </a:p>
          <a:p>
            <a:endParaRPr lang="en-US" dirty="0"/>
          </a:p>
        </p:txBody>
      </p:sp>
      <p:pic>
        <p:nvPicPr>
          <p:cNvPr id="4098" name="Picture 2" descr="View navigations">
            <a:extLst>
              <a:ext uri="{FF2B5EF4-FFF2-40B4-BE49-F238E27FC236}">
                <a16:creationId xmlns:a16="http://schemas.microsoft.com/office/drawing/2014/main" id="{90683320-29B6-4238-AB07-6433FED6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819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25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113175-259D-4788-B444-E37FE37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AppRoutingModule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A8A21D5-64EE-436F-8F6C-0E5D7942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practice : </a:t>
            </a:r>
          </a:p>
          <a:p>
            <a:pPr lvl="1"/>
            <a:r>
              <a:rPr lang="en-US" dirty="0"/>
              <a:t>load and configure the router in a separate, top-level module that is dedicated to routing and imported by the root </a:t>
            </a:r>
            <a:r>
              <a:rPr lang="en-US" dirty="0" err="1"/>
              <a:t>AppModule</a:t>
            </a:r>
            <a:endParaRPr lang="en-US" dirty="0"/>
          </a:p>
          <a:p>
            <a:pPr lvl="1"/>
            <a:r>
              <a:rPr lang="en-US" dirty="0"/>
              <a:t>module class name is </a:t>
            </a:r>
            <a:r>
              <a:rPr lang="en-US" dirty="0" err="1"/>
              <a:t>AppRoutingModule</a:t>
            </a:r>
            <a:endParaRPr lang="en-US" dirty="0"/>
          </a:p>
          <a:p>
            <a:pPr lvl="1"/>
            <a:r>
              <a:rPr lang="en-US" dirty="0"/>
              <a:t>app-</a:t>
            </a:r>
            <a:r>
              <a:rPr lang="en-US" dirty="0" err="1"/>
              <a:t>routing.module.ts</a:t>
            </a:r>
            <a:r>
              <a:rPr lang="en-US" dirty="0"/>
              <a:t>  (</a:t>
            </a:r>
            <a:r>
              <a:rPr lang="en-US" dirty="0" err="1"/>
              <a:t>src</a:t>
            </a:r>
            <a:r>
              <a:rPr lang="en-US" dirty="0"/>
              <a:t>/app)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282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2673E3-307D-4DE9-8CB0-FE3CD17B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</a:t>
            </a:r>
            <a:r>
              <a:rPr lang="en-US" b="1" u="sng" dirty="0" err="1"/>
              <a:t>module</a:t>
            </a:r>
            <a:r>
              <a:rPr lang="en-US" dirty="0" err="1"/>
              <a:t>.ts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34F5D93-330D-4B6B-9623-8D664566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NgModule</a:t>
            </a:r>
            <a:r>
              <a:rPr lang="en-US" dirty="0"/>
              <a:t> } from '@angular/core';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b="1" dirty="0" err="1"/>
              <a:t>RouterModule</a:t>
            </a:r>
            <a:r>
              <a:rPr lang="en-US" dirty="0"/>
              <a:t>, </a:t>
            </a:r>
            <a:r>
              <a:rPr lang="en-US" b="1" dirty="0"/>
              <a:t>Routes</a:t>
            </a:r>
            <a:r>
              <a:rPr lang="en-US" dirty="0"/>
              <a:t> } from '@angular/router';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b="1" dirty="0" err="1"/>
              <a:t>HeroesComponent</a:t>
            </a:r>
            <a:r>
              <a:rPr lang="en-US" dirty="0"/>
              <a:t> } from './heroes/</a:t>
            </a:r>
            <a:r>
              <a:rPr lang="en-US" dirty="0" err="1"/>
              <a:t>heroes.component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 routes: Routes = [</a:t>
            </a:r>
          </a:p>
          <a:p>
            <a:pPr marL="0" indent="0">
              <a:buNone/>
            </a:pPr>
            <a:r>
              <a:rPr lang="en-US" dirty="0"/>
              <a:t>  { path: 'heroes', component: </a:t>
            </a:r>
            <a:r>
              <a:rPr lang="en-US" dirty="0" err="1"/>
              <a:t>HeroesComponent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@NgModule({</a:t>
            </a:r>
          </a:p>
          <a:p>
            <a:pPr marL="0" indent="0">
              <a:buNone/>
            </a:pPr>
            <a:r>
              <a:rPr lang="en-US" dirty="0"/>
              <a:t>  imports: [</a:t>
            </a:r>
            <a:r>
              <a:rPr lang="en-US" dirty="0" err="1"/>
              <a:t>RouterModule.forRoot</a:t>
            </a:r>
            <a:r>
              <a:rPr lang="en-US" dirty="0"/>
              <a:t>(routes)],</a:t>
            </a:r>
          </a:p>
          <a:p>
            <a:pPr marL="0" indent="0">
              <a:buNone/>
            </a:pPr>
            <a:r>
              <a:rPr lang="en-US" dirty="0"/>
              <a:t>  exports: [</a:t>
            </a:r>
            <a:r>
              <a:rPr lang="en-US" dirty="0" err="1"/>
              <a:t>RouterModule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AppRoutingModule</a:t>
            </a:r>
            <a:r>
              <a:rPr lang="en-US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280745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the component class file (</a:t>
            </a:r>
            <a:r>
              <a:rPr lang="en-US" dirty="0" err="1"/>
              <a:t>app.component.ts</a:t>
            </a:r>
            <a:r>
              <a:rPr lang="en-US" dirty="0"/>
              <a:t>) and change the value of the title property to 'Tour of Heroes’.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app.component.ts</a:t>
            </a:r>
            <a:r>
              <a:rPr lang="en-US" dirty="0"/>
              <a:t> (class title property) </a:t>
            </a:r>
          </a:p>
          <a:p>
            <a:pPr marL="0" indent="0">
              <a:buNone/>
            </a:pPr>
            <a:r>
              <a:rPr lang="el-GR" dirty="0"/>
              <a:t>Προσέξτε ότι: </a:t>
            </a:r>
            <a:r>
              <a:rPr lang="en-US" dirty="0"/>
              <a:t>selector: '</a:t>
            </a:r>
            <a:r>
              <a:rPr lang="en-US" dirty="0">
                <a:solidFill>
                  <a:srgbClr val="FF0000"/>
                </a:solidFill>
              </a:rPr>
              <a:t>app-root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βάλτε στη κλάση: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title = 'Tour of Heroes';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328079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1A8D85-AE30-42E2-8A20-D0B6D1EF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5323B5D-6AE6-4934-948A-92E9FB42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Routes</a:t>
            </a:r>
          </a:p>
          <a:p>
            <a:pPr marL="0" indent="0">
              <a:buNone/>
            </a:pPr>
            <a:r>
              <a:rPr lang="en-US" dirty="0"/>
              <a:t>The next part of the file is where you configure your routes. Routes tell the Router which view to display when a user clicks a link or pastes a URL into the browser address bar.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AppRoutingModule</a:t>
            </a:r>
            <a:r>
              <a:rPr lang="en-US" dirty="0"/>
              <a:t> already imports </a:t>
            </a:r>
            <a:r>
              <a:rPr lang="en-US" dirty="0" err="1"/>
              <a:t>HeroesComponent</a:t>
            </a:r>
            <a:r>
              <a:rPr lang="en-US" dirty="0"/>
              <a:t>     </a:t>
            </a:r>
            <a:r>
              <a:rPr lang="en-US" dirty="0">
                <a:sym typeface="Wingdings" panose="05000000000000000000" pitchFamily="2" charset="2"/>
              </a:rPr>
              <a:t> localhost:303/</a:t>
            </a:r>
            <a:r>
              <a:rPr lang="en-US" b="1" dirty="0">
                <a:sym typeface="Wingdings" panose="05000000000000000000" pitchFamily="2" charset="2"/>
              </a:rPr>
              <a:t>heroes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886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7E33D4-921A-4212-B557-C1D755DA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AAF09B-D5F8-4FD9-A2C0-14E6DB08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Angular Route has two properties:</a:t>
            </a:r>
          </a:p>
          <a:p>
            <a:r>
              <a:rPr lang="en-US" b="1" dirty="0"/>
              <a:t>path</a:t>
            </a:r>
            <a:r>
              <a:rPr lang="en-US" dirty="0"/>
              <a:t>: a string that matches the URL in the browser address bar.</a:t>
            </a:r>
          </a:p>
          <a:p>
            <a:r>
              <a:rPr lang="en-US" b="1" dirty="0"/>
              <a:t>component</a:t>
            </a:r>
            <a:r>
              <a:rPr lang="en-US" dirty="0"/>
              <a:t>: the component that the router should create when navigating to this route.</a:t>
            </a:r>
          </a:p>
        </p:txBody>
      </p:sp>
    </p:spTree>
    <p:extLst>
      <p:ext uri="{BB962C8B-B14F-4D97-AF65-F5344CB8AC3E}">
        <p14:creationId xmlns:p14="http://schemas.microsoft.com/office/powerpoint/2010/main" val="33456178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DDC57D-C2D4-4412-9278-1E5F134D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RouterModule.forRoot</a:t>
            </a:r>
            <a:r>
              <a:rPr lang="en-US" dirty="0"/>
              <a:t>()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823278-C333-41D0-8141-7620FE69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@NgModule metadata initializes the router and starts it listening for browser location changes.</a:t>
            </a:r>
          </a:p>
          <a:p>
            <a:endParaRPr lang="en-US" dirty="0"/>
          </a:p>
          <a:p>
            <a:r>
              <a:rPr lang="en-US" dirty="0"/>
              <a:t>The following line adds the </a:t>
            </a:r>
            <a:r>
              <a:rPr lang="en-US" dirty="0" err="1"/>
              <a:t>RouterModule</a:t>
            </a:r>
            <a:r>
              <a:rPr lang="en-US" dirty="0"/>
              <a:t> to the </a:t>
            </a:r>
            <a:r>
              <a:rPr lang="en-US" dirty="0" err="1"/>
              <a:t>AppRoutingModule</a:t>
            </a:r>
            <a:r>
              <a:rPr lang="en-US" dirty="0"/>
              <a:t> imports array and configures it with the routes in one step by calling </a:t>
            </a:r>
            <a:r>
              <a:rPr lang="en-US" dirty="0" err="1"/>
              <a:t>RouterModule.forRoot</a:t>
            </a:r>
            <a:r>
              <a:rPr lang="en-US" dirty="0"/>
              <a:t>():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imports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Droid Sans Mono"/>
              </a:rPr>
              <a:t>RouterModule</a:t>
            </a:r>
            <a:r>
              <a:rPr lang="en-US" b="0" i="0" dirty="0" err="1"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 Sans Mono"/>
              </a:rPr>
              <a:t>forRoot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routes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],</a:t>
            </a:r>
          </a:p>
          <a:p>
            <a:endParaRPr lang="en-US" dirty="0">
              <a:solidFill>
                <a:srgbClr val="666600"/>
              </a:solidFill>
              <a:latin typeface="Droid Sans Mono"/>
            </a:endParaRPr>
          </a:p>
          <a:p>
            <a:r>
              <a:rPr lang="en-US" sz="3100" dirty="0"/>
              <a:t>Next, </a:t>
            </a:r>
            <a:r>
              <a:rPr lang="en-US" sz="3100" dirty="0" err="1"/>
              <a:t>AppRoutingModule</a:t>
            </a:r>
            <a:r>
              <a:rPr lang="en-US" sz="3100" dirty="0"/>
              <a:t> exports </a:t>
            </a:r>
            <a:r>
              <a:rPr lang="en-US" sz="3100" dirty="0" err="1"/>
              <a:t>RouterModule</a:t>
            </a:r>
            <a:r>
              <a:rPr lang="en-US" sz="3100" dirty="0"/>
              <a:t> so it will be available throughout the app.</a:t>
            </a:r>
          </a:p>
          <a:p>
            <a:r>
              <a:rPr lang="en-US" sz="3100" dirty="0"/>
              <a:t>exports: [</a:t>
            </a:r>
            <a:r>
              <a:rPr lang="en-US" sz="3100" dirty="0" err="1"/>
              <a:t>RouterModule</a:t>
            </a:r>
            <a:r>
              <a:rPr lang="en-US" sz="3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21090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014D5A-5B93-4A65-B4D0-98FFED19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973944B-14D0-4E7C-9E13-374BC341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Register in </a:t>
            </a:r>
            <a:r>
              <a:rPr lang="en-US" dirty="0" err="1"/>
              <a:t>app.module.ts</a:t>
            </a:r>
            <a:r>
              <a:rPr lang="en-US" dirty="0"/>
              <a:t> the app-</a:t>
            </a:r>
            <a:r>
              <a:rPr lang="en-US" dirty="0" err="1"/>
              <a:t>routing.module.ts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 { </a:t>
            </a:r>
            <a:r>
              <a:rPr lang="en-US" dirty="0" err="1"/>
              <a:t>AppRoutingModule</a:t>
            </a:r>
            <a:r>
              <a:rPr lang="en-US" dirty="0"/>
              <a:t> } from "./app-</a:t>
            </a:r>
            <a:r>
              <a:rPr lang="en-US" dirty="0" err="1"/>
              <a:t>routing.module</a:t>
            </a:r>
            <a:r>
              <a:rPr lang="en-US" dirty="0"/>
              <a:t>";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imports: [</a:t>
            </a:r>
            <a:r>
              <a:rPr lang="en-US" b="1" dirty="0" err="1"/>
              <a:t>AppRoutingModule</a:t>
            </a:r>
            <a:r>
              <a:rPr lang="en-US" dirty="0"/>
              <a:t>, </a:t>
            </a:r>
            <a:r>
              <a:rPr lang="en-US" dirty="0" err="1"/>
              <a:t>BrowserModule</a:t>
            </a:r>
            <a:r>
              <a:rPr lang="en-US" dirty="0"/>
              <a:t>, </a:t>
            </a:r>
            <a:r>
              <a:rPr lang="en-US" dirty="0" err="1"/>
              <a:t>FormsModule</a:t>
            </a:r>
            <a:r>
              <a:rPr lang="en-US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897282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14ED0D-37AD-4CB9-B573-A949155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RouterOutlet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F356C0-B2FE-49C5-8DEF-015C983F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Αντικατάσταση του </a:t>
            </a:r>
            <a:r>
              <a:rPr lang="en-US" dirty="0"/>
              <a:t>&lt;app-heroes&gt;&lt;/app-heroes&gt;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/app/app.component.html (router-outlet)</a:t>
            </a:r>
          </a:p>
          <a:p>
            <a:pPr marL="0" indent="0">
              <a:buNone/>
            </a:pPr>
            <a:r>
              <a:rPr lang="en-US" dirty="0"/>
              <a:t>&lt;h1&gt;{{title}}&lt;/h1&gt;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&lt;router-outlet&gt;&lt;/router-outlet&gt;</a:t>
            </a:r>
          </a:p>
          <a:p>
            <a:pPr marL="0" indent="0">
              <a:buNone/>
            </a:pPr>
            <a:r>
              <a:rPr lang="en-US" dirty="0"/>
              <a:t>&lt;app-messages&gt;&lt;/app-messages&gt;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AppComponent</a:t>
            </a:r>
            <a:r>
              <a:rPr lang="en-US" dirty="0"/>
              <a:t> template no longer needs &lt;app-heroes&gt; because the app will only display the </a:t>
            </a:r>
            <a:r>
              <a:rPr lang="en-US" dirty="0" err="1"/>
              <a:t>HeroesComponent</a:t>
            </a:r>
            <a:r>
              <a:rPr lang="en-US" dirty="0"/>
              <a:t> when the user navigates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565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5ED1EB-5333-4C92-9712-1137B139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navigation link (</a:t>
            </a:r>
            <a:r>
              <a:rPr lang="en-US" dirty="0" err="1"/>
              <a:t>routerLink</a:t>
            </a:r>
            <a:r>
              <a:rPr lang="en-US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5F27A1-259F-4246-8C92-682561A0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routerLink</a:t>
            </a:r>
            <a:r>
              <a:rPr lang="en-US" b="1" dirty="0"/>
              <a:t> is the selector for the </a:t>
            </a:r>
            <a:r>
              <a:rPr lang="en-US" b="1" dirty="0" err="1"/>
              <a:t>RouterLink</a:t>
            </a:r>
            <a:r>
              <a:rPr lang="en-US" b="1" dirty="0"/>
              <a:t> directive that turns user clicks into router navigations. </a:t>
            </a:r>
          </a:p>
          <a:p>
            <a:r>
              <a:rPr lang="en-US" b="1" dirty="0"/>
              <a:t>It's another of the public directives in the </a:t>
            </a:r>
            <a:r>
              <a:rPr lang="en-US" b="1" dirty="0" err="1"/>
              <a:t>RouterModule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733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F39160-CB56-4DA3-B4A3-127B62E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App.component.css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869463-0FD7-421B-9D29-E8B4841A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beautify</a:t>
            </a:r>
          </a:p>
        </p:txBody>
      </p:sp>
    </p:spTree>
    <p:extLst>
      <p:ext uri="{BB962C8B-B14F-4D97-AF65-F5344CB8AC3E}">
        <p14:creationId xmlns:p14="http://schemas.microsoft.com/office/powerpoint/2010/main" val="21829356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452616-92D4-44DE-B5A9-F5866DB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component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F48B56-F126-40AE-9DB9-21DBE370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&lt;h3&gt;Top Heroes&lt;/h3&gt;</a:t>
            </a:r>
          </a:p>
          <a:p>
            <a:pPr marL="0" indent="0">
              <a:buNone/>
            </a:pPr>
            <a:r>
              <a:rPr lang="en-US" dirty="0"/>
              <a:t>&lt;div class="grid grid-pad"&gt;</a:t>
            </a:r>
          </a:p>
          <a:p>
            <a:pPr marL="0" indent="0">
              <a:buNone/>
            </a:pPr>
            <a:r>
              <a:rPr lang="en-US" dirty="0"/>
              <a:t>  &lt;a *</a:t>
            </a:r>
            <a:r>
              <a:rPr lang="en-US" dirty="0" err="1"/>
              <a:t>ngFor</a:t>
            </a:r>
            <a:r>
              <a:rPr lang="en-US" dirty="0"/>
              <a:t>="let hero of heroes" class="col-1-4"&gt;</a:t>
            </a:r>
          </a:p>
          <a:p>
            <a:pPr marL="0" indent="0">
              <a:buNone/>
            </a:pPr>
            <a:r>
              <a:rPr lang="en-US" dirty="0"/>
              <a:t>    &lt;div class="module hero"&gt;</a:t>
            </a:r>
          </a:p>
          <a:p>
            <a:pPr marL="0" indent="0">
              <a:buNone/>
            </a:pPr>
            <a:r>
              <a:rPr lang="en-US" dirty="0"/>
              <a:t>      &lt;h4&gt;{{hero.name}}&lt;/h4&gt;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&lt;/a&gt;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0346753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C3B1C40-0FFF-4D13-811E-2AC2484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component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E3F04A4-7663-4444-9FB4-9DD2F86D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 } from '@angular/core';</a:t>
            </a:r>
          </a:p>
          <a:p>
            <a:pPr marL="0" indent="0">
              <a:buNone/>
            </a:pPr>
            <a:r>
              <a:rPr lang="en-US" dirty="0"/>
              <a:t>import { Hero } from '../hero';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HeroService</a:t>
            </a:r>
            <a:r>
              <a:rPr lang="en-US" dirty="0"/>
              <a:t> } from '../</a:t>
            </a:r>
            <a:r>
              <a:rPr lang="en-US" dirty="0" err="1"/>
              <a:t>hero.service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  selector: 'app-dashboard',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'./dashboard.component.html',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styleUrls</a:t>
            </a:r>
            <a:r>
              <a:rPr lang="en-US" dirty="0"/>
              <a:t>: [ './dashboard.component.css' 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DashboardComponent</a:t>
            </a:r>
            <a:r>
              <a:rPr lang="en-US" dirty="0"/>
              <a:t> 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heroes: Hero[]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constructor(private </a:t>
            </a:r>
            <a:r>
              <a:rPr lang="en-US" dirty="0" err="1"/>
              <a:t>heroService</a:t>
            </a:r>
            <a:r>
              <a:rPr lang="en-US" dirty="0"/>
              <a:t>: </a:t>
            </a:r>
            <a:r>
              <a:rPr lang="en-US" dirty="0" err="1"/>
              <a:t>HeroService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this.getHeroes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getHeroes</a:t>
            </a:r>
            <a:r>
              <a:rPr lang="en-US" dirty="0"/>
              <a:t>(): void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this.heroService.getHeroes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.subscribe(heroes =&gt; </a:t>
            </a:r>
            <a:r>
              <a:rPr lang="en-US" dirty="0" err="1"/>
              <a:t>this.heroes</a:t>
            </a:r>
            <a:r>
              <a:rPr lang="en-US" dirty="0"/>
              <a:t> = </a:t>
            </a:r>
            <a:r>
              <a:rPr lang="en-US" dirty="0" err="1"/>
              <a:t>heroes.slice</a:t>
            </a:r>
            <a:r>
              <a:rPr lang="en-US" dirty="0"/>
              <a:t>(1, 5));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4773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64CBEB-5A75-48C0-B8CE-376B4948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component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9B958E-79BD-41E6-A856-0FED7A56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l-GR" dirty="0"/>
              <a:t>Δημιουργία </a:t>
            </a:r>
            <a:r>
              <a:rPr lang="en-US" dirty="0"/>
              <a:t>dashboard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 err="1"/>
              <a:t>DashboardComponent's</a:t>
            </a:r>
            <a:r>
              <a:rPr lang="en-US" dirty="0"/>
              <a:t> private CSS styles */</a:t>
            </a:r>
          </a:p>
          <a:p>
            <a:pPr marL="0" indent="0">
              <a:buNone/>
            </a:pPr>
            <a:r>
              <a:rPr lang="en-US" dirty="0"/>
              <a:t>[class*='col-'] {</a:t>
            </a:r>
          </a:p>
          <a:p>
            <a:pPr marL="0" indent="0">
              <a:buNone/>
            </a:pPr>
            <a:r>
              <a:rPr lang="en-US" dirty="0"/>
              <a:t>  float: left;</a:t>
            </a:r>
          </a:p>
          <a:p>
            <a:pPr marL="0" indent="0">
              <a:buNone/>
            </a:pPr>
            <a:r>
              <a:rPr lang="en-US" dirty="0"/>
              <a:t>  padding-right: 20px;</a:t>
            </a:r>
          </a:p>
          <a:p>
            <a:pPr marL="0" indent="0">
              <a:buNone/>
            </a:pPr>
            <a:r>
              <a:rPr lang="en-US" dirty="0"/>
              <a:t>  padding-bottom: 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[class*='col-']:last-of-type {</a:t>
            </a:r>
          </a:p>
          <a:p>
            <a:pPr marL="0" indent="0">
              <a:buNone/>
            </a:pPr>
            <a:r>
              <a:rPr lang="en-US" dirty="0"/>
              <a:t>  padding-right: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 {</a:t>
            </a:r>
          </a:p>
          <a:p>
            <a:pPr marL="0" indent="0">
              <a:buNone/>
            </a:pPr>
            <a:r>
              <a:rPr lang="en-US" dirty="0"/>
              <a:t>  text-decoration: none;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*, *:after, *:before {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webkit</a:t>
            </a:r>
            <a:r>
              <a:rPr lang="en-US" dirty="0"/>
              <a:t>-box-sizing: border-box;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moz</a:t>
            </a:r>
            <a:r>
              <a:rPr lang="en-US" dirty="0"/>
              <a:t>-box-sizing: border-box;</a:t>
            </a:r>
          </a:p>
          <a:p>
            <a:pPr marL="0" indent="0">
              <a:buNone/>
            </a:pPr>
            <a:r>
              <a:rPr lang="en-US" dirty="0"/>
              <a:t>  box-sizing: border-box;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h3 {</a:t>
            </a:r>
          </a:p>
          <a:p>
            <a:pPr marL="0" indent="0">
              <a:buNone/>
            </a:pPr>
            <a:r>
              <a:rPr lang="en-US" dirty="0"/>
              <a:t>  text-align: center;</a:t>
            </a:r>
          </a:p>
          <a:p>
            <a:pPr marL="0" indent="0">
              <a:buNone/>
            </a:pPr>
            <a:r>
              <a:rPr lang="en-US" dirty="0"/>
              <a:t>  margin-bottom: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h4 {</a:t>
            </a:r>
          </a:p>
          <a:p>
            <a:pPr marL="0" indent="0">
              <a:buNone/>
            </a:pPr>
            <a:r>
              <a:rPr lang="en-US" dirty="0"/>
              <a:t>  position: relative;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.grid {</a:t>
            </a:r>
          </a:p>
          <a:p>
            <a:pPr marL="0" indent="0">
              <a:buNone/>
            </a:pPr>
            <a:r>
              <a:rPr lang="en-US" dirty="0"/>
              <a:t>  margin: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.col-1-4 {</a:t>
            </a:r>
          </a:p>
          <a:p>
            <a:pPr marL="0" indent="0">
              <a:buNone/>
            </a:pPr>
            <a:r>
              <a:rPr lang="en-US" dirty="0"/>
              <a:t>  width: 25%;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.module {</a:t>
            </a:r>
          </a:p>
          <a:p>
            <a:pPr marL="0" indent="0">
              <a:buNone/>
            </a:pPr>
            <a:r>
              <a:rPr lang="en-US" dirty="0"/>
              <a:t>  padding: 20px;</a:t>
            </a:r>
          </a:p>
          <a:p>
            <a:pPr marL="0" indent="0">
              <a:buNone/>
            </a:pPr>
            <a:r>
              <a:rPr lang="en-US" dirty="0"/>
              <a:t>  text-align: center;</a:t>
            </a:r>
          </a:p>
          <a:p>
            <a:pPr marL="0" indent="0">
              <a:buNone/>
            </a:pPr>
            <a:r>
              <a:rPr lang="en-US" dirty="0"/>
              <a:t>  color: #eee;</a:t>
            </a:r>
          </a:p>
          <a:p>
            <a:pPr marL="0" indent="0">
              <a:buNone/>
            </a:pPr>
            <a:r>
              <a:rPr lang="en-US" dirty="0"/>
              <a:t>  max-height: 120px;</a:t>
            </a:r>
          </a:p>
          <a:p>
            <a:pPr marL="0" indent="0">
              <a:buNone/>
            </a:pPr>
            <a:r>
              <a:rPr lang="en-US" dirty="0"/>
              <a:t>  min-width: 120px;</a:t>
            </a:r>
          </a:p>
          <a:p>
            <a:pPr marL="0" indent="0">
              <a:buNone/>
            </a:pPr>
            <a:r>
              <a:rPr lang="en-US" dirty="0"/>
              <a:t>  background-color: #3f525c;</a:t>
            </a:r>
          </a:p>
          <a:p>
            <a:pPr marL="0" indent="0">
              <a:buNone/>
            </a:pPr>
            <a:r>
              <a:rPr lang="en-US" dirty="0"/>
              <a:t>  border-radius: 2px;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module:hover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background-color: #eee;</a:t>
            </a:r>
          </a:p>
          <a:p>
            <a:pPr marL="0" indent="0">
              <a:buNone/>
            </a:pPr>
            <a:r>
              <a:rPr lang="en-US" dirty="0"/>
              <a:t>  cursor: pointer;</a:t>
            </a:r>
          </a:p>
          <a:p>
            <a:pPr marL="0" indent="0">
              <a:buNone/>
            </a:pPr>
            <a:r>
              <a:rPr lang="en-US" dirty="0"/>
              <a:t>  color: #607d8b;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.grid-pad {</a:t>
            </a:r>
          </a:p>
          <a:p>
            <a:pPr marL="0" indent="0">
              <a:buNone/>
            </a:pPr>
            <a:r>
              <a:rPr lang="en-US" dirty="0"/>
              <a:t>  padding: 10px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.grid-pad &gt; [class*='col-']:last-of-type {</a:t>
            </a:r>
          </a:p>
          <a:p>
            <a:pPr marL="0" indent="0">
              <a:buNone/>
            </a:pPr>
            <a:r>
              <a:rPr lang="en-US" dirty="0"/>
              <a:t>  padding-right: 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@media (max-width: 600px) {</a:t>
            </a:r>
          </a:p>
          <a:p>
            <a:pPr marL="0" indent="0">
              <a:buNone/>
            </a:pPr>
            <a:r>
              <a:rPr lang="en-US" dirty="0"/>
              <a:t>  .module {</a:t>
            </a:r>
          </a:p>
          <a:p>
            <a:pPr marL="0" indent="0">
              <a:buNone/>
            </a:pPr>
            <a:r>
              <a:rPr lang="en-US" dirty="0"/>
              <a:t>    font-size: 10px;</a:t>
            </a:r>
          </a:p>
          <a:p>
            <a:pPr marL="0" indent="0">
              <a:buNone/>
            </a:pPr>
            <a:r>
              <a:rPr lang="en-US" dirty="0"/>
              <a:t>    max-height: 75px;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@media (max-width: 1024px) {</a:t>
            </a:r>
          </a:p>
          <a:p>
            <a:pPr marL="0" indent="0">
              <a:buNone/>
            </a:pPr>
            <a:r>
              <a:rPr lang="en-US" dirty="0"/>
              <a:t>  .grid {</a:t>
            </a:r>
          </a:p>
          <a:p>
            <a:pPr marL="0" indent="0">
              <a:buNone/>
            </a:pPr>
            <a:r>
              <a:rPr lang="en-US" dirty="0"/>
              <a:t>    margin: 0;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.module {</a:t>
            </a:r>
          </a:p>
          <a:p>
            <a:pPr marL="0" indent="0">
              <a:buNone/>
            </a:pPr>
            <a:r>
              <a:rPr lang="en-US" dirty="0"/>
              <a:t>    min-width: 60px;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91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Διπλά άγκιστρα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app.component.html (</a:t>
            </a:r>
            <a:r>
              <a:rPr lang="pt-BR" b="1" u="sng" dirty="0"/>
              <a:t>template</a:t>
            </a:r>
            <a:r>
              <a:rPr lang="pt-BR" dirty="0"/>
              <a:t>) &lt;h1&gt;{{title}}&lt;/h1&gt;</a:t>
            </a:r>
            <a:endParaRPr lang="el-GR" dirty="0"/>
          </a:p>
          <a:p>
            <a:endParaRPr lang="el-GR" dirty="0"/>
          </a:p>
          <a:p>
            <a:r>
              <a:rPr lang="en-US" dirty="0"/>
              <a:t>The double curly braces are </a:t>
            </a:r>
            <a:r>
              <a:rPr lang="en-US" dirty="0" err="1"/>
              <a:t>Angular's</a:t>
            </a:r>
            <a:r>
              <a:rPr lang="en-US" dirty="0"/>
              <a:t> </a:t>
            </a:r>
            <a:r>
              <a:rPr lang="en-US" i="1" dirty="0"/>
              <a:t>interpolation binding</a:t>
            </a:r>
            <a:r>
              <a:rPr lang="en-US" dirty="0"/>
              <a:t> syntax. This interpolation binding presents the component's title property value inside the HTML header tag.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49281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938124-44B2-442C-9E70-F290114F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CE09CAA-8FC7-4BA2-AFCC-35542261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template presents a grid of hero name links.</a:t>
            </a:r>
          </a:p>
          <a:p>
            <a:endParaRPr lang="en-US" dirty="0"/>
          </a:p>
          <a:p>
            <a:r>
              <a:rPr lang="en-US" dirty="0"/>
              <a:t>The *</a:t>
            </a:r>
            <a:r>
              <a:rPr lang="en-US" dirty="0" err="1"/>
              <a:t>ngFor</a:t>
            </a:r>
            <a:r>
              <a:rPr lang="en-US" dirty="0"/>
              <a:t> repeater creates as many links as are in the component's heroes array.</a:t>
            </a:r>
          </a:p>
          <a:p>
            <a:r>
              <a:rPr lang="en-US" dirty="0"/>
              <a:t>The links are styled as colored blocks by the dashboard.component.css.</a:t>
            </a:r>
          </a:p>
          <a:p>
            <a:r>
              <a:rPr lang="en-US" dirty="0"/>
              <a:t>The links don't go anywhere yet but they will shortly.</a:t>
            </a:r>
            <a:endParaRPr lang="el-GR" dirty="0"/>
          </a:p>
          <a:p>
            <a:endParaRPr lang="en-US" dirty="0"/>
          </a:p>
          <a:p>
            <a:r>
              <a:rPr lang="en-US" dirty="0"/>
              <a:t>The class is similar to the </a:t>
            </a:r>
            <a:r>
              <a:rPr lang="en-US" dirty="0" err="1"/>
              <a:t>HeroesComponent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It defines a heroes array property.</a:t>
            </a:r>
          </a:p>
          <a:p>
            <a:r>
              <a:rPr lang="en-US" dirty="0"/>
              <a:t>The constructor expects Angular to inject the </a:t>
            </a:r>
            <a:r>
              <a:rPr lang="en-US" dirty="0" err="1"/>
              <a:t>HeroService</a:t>
            </a:r>
            <a:r>
              <a:rPr lang="en-US" dirty="0"/>
              <a:t> into a private </a:t>
            </a:r>
            <a:r>
              <a:rPr lang="en-US" dirty="0" err="1"/>
              <a:t>heroService</a:t>
            </a:r>
            <a:r>
              <a:rPr lang="en-US" dirty="0"/>
              <a:t> property.</a:t>
            </a:r>
          </a:p>
          <a:p>
            <a:r>
              <a:rPr lang="en-US" dirty="0"/>
              <a:t>The </a:t>
            </a:r>
            <a:r>
              <a:rPr lang="en-US" dirty="0" err="1"/>
              <a:t>ngOnInit</a:t>
            </a:r>
            <a:r>
              <a:rPr lang="en-US" dirty="0"/>
              <a:t>() lifecycle hook calls </a:t>
            </a:r>
            <a:r>
              <a:rPr lang="en-US" dirty="0" err="1"/>
              <a:t>getHeroes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6421912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B8E90A-446A-4539-A0A1-64F206FA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9CB65C7-D91E-4887-9DC2-A0B8BB78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subscribe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heroes 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=&gt;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Droid Sans Mono"/>
              </a:rPr>
              <a:t>this</a:t>
            </a:r>
            <a:r>
              <a:rPr lang="en-US" b="0" i="0" dirty="0" err="1"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 Sans Mono"/>
              </a:rPr>
              <a:t>heroes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 Sans Mono"/>
              </a:rPr>
              <a:t>heroes</a:t>
            </a:r>
            <a:r>
              <a:rPr lang="en-US" b="0" i="0" dirty="0" err="1">
                <a:solidFill>
                  <a:srgbClr val="666600"/>
                </a:solidFill>
                <a:effectLst/>
                <a:latin typeface="Droid Sans Mono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 Sans Mono"/>
              </a:rPr>
              <a:t>slice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0088CC"/>
                </a:solidFill>
                <a:effectLst/>
                <a:latin typeface="Droid Sans Mono"/>
              </a:rPr>
              <a:t>1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0088CC"/>
                </a:solidFill>
                <a:effectLst/>
                <a:latin typeface="Droid Sans Mono"/>
              </a:rPr>
              <a:t>5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));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getHeroes</a:t>
            </a:r>
            <a:r>
              <a:rPr lang="en-US" dirty="0"/>
              <a:t>() returns the sliced list of heroes at positions 1 and 5, returning only four of the Top Heroes (2nd, 3rd, 4th, and 5th).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57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B654B5-7BA6-44A2-A9D5-5EA078B7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dashboard route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62436F2-8419-4778-A6D7-9E25238B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/app/app-</a:t>
            </a:r>
            <a:r>
              <a:rPr lang="en-US" dirty="0" err="1"/>
              <a:t>routing.module.ts</a:t>
            </a:r>
            <a:r>
              <a:rPr lang="en-US" dirty="0"/>
              <a:t> (import </a:t>
            </a:r>
            <a:r>
              <a:rPr lang="en-US" dirty="0" err="1"/>
              <a:t>DashboardComponent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DashboardComponent</a:t>
            </a:r>
            <a:r>
              <a:rPr lang="en-US" dirty="0"/>
              <a:t> } from './dashboard/</a:t>
            </a:r>
            <a:r>
              <a:rPr lang="en-US" dirty="0" err="1"/>
              <a:t>dashboard.component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{ path: 'dashboard', component: </a:t>
            </a:r>
            <a:r>
              <a:rPr lang="en-US" i="1" dirty="0" err="1"/>
              <a:t>DashboardComponent</a:t>
            </a:r>
            <a:r>
              <a:rPr lang="en-US" i="1" dirty="0"/>
              <a:t> },</a:t>
            </a:r>
          </a:p>
        </p:txBody>
      </p:sp>
    </p:spTree>
    <p:extLst>
      <p:ext uri="{BB962C8B-B14F-4D97-AF65-F5344CB8AC3E}">
        <p14:creationId xmlns:p14="http://schemas.microsoft.com/office/powerpoint/2010/main" val="1100433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D9BC40-20F9-417E-A528-04D4105D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Add a default route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4C4473-96C4-4945-807E-2758FC84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route redirects a URL that fully matches the empty path to the route whose path is '/dashboard'.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/app/app-</a:t>
            </a:r>
            <a:r>
              <a:rPr lang="en-US" b="1" dirty="0" err="1"/>
              <a:t>routing.module.ts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path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''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 Sans Mono"/>
              </a:rPr>
              <a:t>redirectTo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'/dashboard'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 Sans Mono"/>
              </a:rPr>
              <a:t>pathMatch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'full'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0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8F487B-1F78-4C85-A83E-5E809375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Add dashboard link to the shell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37B587-66A2-427B-B6BC-AC5A1A34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src</a:t>
            </a:r>
            <a:r>
              <a:rPr lang="en-US" dirty="0"/>
              <a:t>/app/app.component.html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&lt;h1&gt;{{title}}&lt;/h1&gt;</a:t>
            </a:r>
          </a:p>
          <a:p>
            <a:pPr marL="0" indent="0">
              <a:buNone/>
            </a:pPr>
            <a:r>
              <a:rPr lang="en-US" dirty="0"/>
              <a:t>&lt;nav&gt;</a:t>
            </a:r>
          </a:p>
          <a:p>
            <a:pPr marL="0" indent="0">
              <a:buNone/>
            </a:pPr>
            <a:r>
              <a:rPr lang="en-US" dirty="0"/>
              <a:t>  &lt;a </a:t>
            </a:r>
            <a:r>
              <a:rPr lang="en-US" dirty="0" err="1"/>
              <a:t>routerLink</a:t>
            </a:r>
            <a:r>
              <a:rPr lang="en-US" dirty="0"/>
              <a:t>="/dashboard"&gt;Dashboard&lt;/a&gt;</a:t>
            </a:r>
          </a:p>
          <a:p>
            <a:pPr marL="0" indent="0">
              <a:buNone/>
            </a:pPr>
            <a:r>
              <a:rPr lang="en-US" dirty="0"/>
              <a:t>  &lt;a </a:t>
            </a:r>
            <a:r>
              <a:rPr lang="en-US" dirty="0" err="1"/>
              <a:t>routerLink</a:t>
            </a:r>
            <a:r>
              <a:rPr lang="en-US" dirty="0"/>
              <a:t>="/heroes"&gt;Heroes&lt;/a&gt;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  <a:p>
            <a:pPr marL="0" indent="0">
              <a:buNone/>
            </a:pPr>
            <a:r>
              <a:rPr lang="en-US" dirty="0"/>
              <a:t>&lt;router-outlet&gt;&lt;/router-outlet&gt;</a:t>
            </a:r>
          </a:p>
          <a:p>
            <a:pPr marL="0" indent="0">
              <a:buNone/>
            </a:pPr>
            <a:r>
              <a:rPr lang="en-US" dirty="0"/>
              <a:t>&lt;app-messages&gt;&lt;/app-messages&gt;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ΕΠΙΤΕΛΟΥΣ </a:t>
            </a:r>
            <a:r>
              <a:rPr lang="en-US" dirty="0"/>
              <a:t>NAVIGATION!</a:t>
            </a:r>
          </a:p>
        </p:txBody>
      </p:sp>
    </p:spTree>
    <p:extLst>
      <p:ext uri="{BB962C8B-B14F-4D97-AF65-F5344CB8AC3E}">
        <p14:creationId xmlns:p14="http://schemas.microsoft.com/office/powerpoint/2010/main" val="14924492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B45055-F439-4DEB-819C-6FD99588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Navigating to hero details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FE8B6D8-96C7-4A88-8A1B-6FDB4F50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user should be able to get to these details in three ways.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By clicking a hero in the dashboard.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By clicking a hero in the heroes list.</a:t>
            </a: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444444"/>
                </a:solidFill>
                <a:effectLst/>
                <a:latin typeface="Roboto"/>
              </a:rPr>
              <a:t>By pasting a "deep link" URL into the browser address bar that identifies the hero to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158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12C25D-2FAF-4F42-9C19-5A3305B1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28B31C-3B91-4B7E-B512-45A042B5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dirty="0"/>
              <a:t>Ως εδώ…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223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20856F-866F-4119-B4F6-806A963A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hero details from </a:t>
            </a:r>
            <a:r>
              <a:rPr lang="en-US" dirty="0" err="1"/>
              <a:t>HeroesComponent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2BC948-FBA5-423B-BCCA-C3502109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the </a:t>
            </a:r>
            <a:r>
              <a:rPr lang="en-US" dirty="0" err="1"/>
              <a:t>HeroesComponent</a:t>
            </a:r>
            <a:r>
              <a:rPr lang="en-US" dirty="0"/>
              <a:t> template (heroes/heroes.component.html) </a:t>
            </a:r>
          </a:p>
          <a:p>
            <a:endParaRPr lang="en-US" dirty="0"/>
          </a:p>
          <a:p>
            <a:r>
              <a:rPr lang="en-US" dirty="0"/>
              <a:t> delete the &lt;app-hero-detail&gt; element from the bottom.</a:t>
            </a:r>
          </a:p>
        </p:txBody>
      </p:sp>
    </p:spTree>
    <p:extLst>
      <p:ext uri="{BB962C8B-B14F-4D97-AF65-F5344CB8AC3E}">
        <p14:creationId xmlns:p14="http://schemas.microsoft.com/office/powerpoint/2010/main" val="17983685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2A52FC-635F-4907-8509-58F231AA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Add a </a:t>
            </a:r>
            <a:r>
              <a:rPr lang="en-US" b="0" i="1" dirty="0">
                <a:solidFill>
                  <a:srgbClr val="333333"/>
                </a:solidFill>
                <a:effectLst/>
                <a:latin typeface="Roboto"/>
              </a:rPr>
              <a:t>hero detail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route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D717C2-9CC4-4507-9046-334688CD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URL like ~/detail/11 would be a good URL</a:t>
            </a:r>
            <a:endParaRPr lang="el-GR" dirty="0"/>
          </a:p>
          <a:p>
            <a:endParaRPr lang="el-GR" dirty="0"/>
          </a:p>
          <a:p>
            <a:r>
              <a:rPr lang="en-US" b="1" dirty="0" err="1"/>
              <a:t>src</a:t>
            </a:r>
            <a:r>
              <a:rPr lang="en-US" b="1" dirty="0"/>
              <a:t>/app/app-</a:t>
            </a:r>
            <a:r>
              <a:rPr lang="en-US" b="1" dirty="0" err="1"/>
              <a:t>routing.module.ts</a:t>
            </a:r>
            <a:r>
              <a:rPr lang="en-US" b="1" dirty="0"/>
              <a:t> </a:t>
            </a:r>
            <a:endParaRPr lang="el-GR" b="1" dirty="0"/>
          </a:p>
          <a:p>
            <a:pPr marL="0" indent="0">
              <a:buNone/>
            </a:pPr>
            <a:r>
              <a:rPr lang="en-US" b="1" dirty="0"/>
              <a:t>(import </a:t>
            </a:r>
            <a:r>
              <a:rPr lang="en-US" b="1" dirty="0" err="1"/>
              <a:t>HeroDetailComponent</a:t>
            </a:r>
            <a:r>
              <a:rPr lang="en-US" b="1" dirty="0"/>
              <a:t>)</a:t>
            </a:r>
            <a:endParaRPr lang="el-GR" b="1" dirty="0"/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r>
              <a:rPr lang="en-US" b="1" dirty="0"/>
              <a:t>import { </a:t>
            </a:r>
            <a:r>
              <a:rPr lang="en-US" b="1" dirty="0" err="1"/>
              <a:t>HeroDetailComponent</a:t>
            </a:r>
            <a:r>
              <a:rPr lang="en-US" b="1" dirty="0"/>
              <a:t> } from './hero-detail/hero-</a:t>
            </a:r>
            <a:r>
              <a:rPr lang="en-US" b="1" dirty="0" err="1"/>
              <a:t>detail.component</a:t>
            </a:r>
            <a:r>
              <a:rPr lang="en-US" b="1" dirty="0"/>
              <a:t>’;</a:t>
            </a:r>
            <a:endParaRPr lang="el-GR" b="1" dirty="0"/>
          </a:p>
          <a:p>
            <a:pPr marL="0" indent="0">
              <a:buNone/>
            </a:pPr>
            <a:r>
              <a:rPr lang="el-GR" b="1" dirty="0"/>
              <a:t>…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path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'detail/</a:t>
            </a:r>
            <a:r>
              <a:rPr lang="en-US" sz="4300" b="1" i="0" dirty="0">
                <a:solidFill>
                  <a:srgbClr val="880000"/>
                </a:solidFill>
                <a:effectLst/>
                <a:latin typeface="Droid Sans Mono"/>
              </a:rPr>
              <a:t>:id</a:t>
            </a:r>
            <a:r>
              <a:rPr lang="en-US" b="0" i="0" dirty="0">
                <a:solidFill>
                  <a:srgbClr val="880000"/>
                </a:solidFill>
                <a:effectLst/>
                <a:latin typeface="Droid Sans Mono"/>
              </a:rPr>
              <a:t>'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component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Droid Sans Mono"/>
              </a:rPr>
              <a:t>HeroDetailComponent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},</a:t>
            </a:r>
            <a:endParaRPr lang="el-GR" b="0" i="0" dirty="0">
              <a:solidFill>
                <a:srgbClr val="666600"/>
              </a:solidFill>
              <a:effectLst/>
              <a:latin typeface="Droid Sans Mono"/>
            </a:endParaRPr>
          </a:p>
          <a:p>
            <a:pPr marL="0" indent="0">
              <a:buNone/>
            </a:pPr>
            <a:endParaRPr lang="el-GR" dirty="0">
              <a:solidFill>
                <a:srgbClr val="6666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b="1" dirty="0"/>
              <a:t>The colon (:) in the path indicates that :id is a placeholder for a specific hero id.</a:t>
            </a:r>
          </a:p>
        </p:txBody>
      </p:sp>
    </p:spTree>
    <p:extLst>
      <p:ext uri="{BB962C8B-B14F-4D97-AF65-F5344CB8AC3E}">
        <p14:creationId xmlns:p14="http://schemas.microsoft.com/office/powerpoint/2010/main" val="1590150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319DAE-C23E-4596-A64C-3C26B24C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DashboardComponent</a:t>
            </a:r>
            <a:r>
              <a:rPr lang="en-US" dirty="0"/>
              <a:t> hero links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DADC93-D702-430C-9899-5F944DB5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src</a:t>
            </a:r>
            <a:r>
              <a:rPr lang="en-US" dirty="0"/>
              <a:t>/app/dashboard/dashboard.component.html (hero links)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dirty="0"/>
              <a:t>&lt;a *</a:t>
            </a:r>
            <a:r>
              <a:rPr lang="en-US" dirty="0" err="1"/>
              <a:t>ngFor</a:t>
            </a:r>
            <a:r>
              <a:rPr lang="en-US" dirty="0"/>
              <a:t>="let hero of heroes" class="col-1-4"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routerLink</a:t>
            </a:r>
            <a:r>
              <a:rPr lang="en-US" dirty="0"/>
              <a:t>="/detail/{{hero.id}}"&gt;</a:t>
            </a:r>
          </a:p>
          <a:p>
            <a:pPr marL="0" indent="0">
              <a:buNone/>
            </a:pPr>
            <a:r>
              <a:rPr lang="en-US" dirty="0"/>
              <a:t>  &lt;div class="module hero"&gt;</a:t>
            </a:r>
          </a:p>
          <a:p>
            <a:pPr marL="0" indent="0">
              <a:buNone/>
            </a:pPr>
            <a:r>
              <a:rPr lang="en-US" dirty="0"/>
              <a:t>    &lt;h4&gt;{{hero.name}}&lt;/h4&gt;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90568814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6234</Words>
  <Application>Microsoft Office PowerPoint</Application>
  <PresentationFormat>Προβολή στην οθόνη (4:3)</PresentationFormat>
  <Paragraphs>858</Paragraphs>
  <Slides>101</Slides>
  <Notes>19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101</vt:i4>
      </vt:variant>
    </vt:vector>
  </HeadingPairs>
  <TitlesOfParts>
    <vt:vector size="107" baseType="lpstr">
      <vt:lpstr>Arial</vt:lpstr>
      <vt:lpstr>Calibri</vt:lpstr>
      <vt:lpstr>Droid Sans Mono</vt:lpstr>
      <vt:lpstr>Fira Code, Menlo, Monaco,  Courier New</vt:lpstr>
      <vt:lpstr>Roboto</vt:lpstr>
      <vt:lpstr>Θέμα του Office</vt:lpstr>
      <vt:lpstr>Angular</vt:lpstr>
      <vt:lpstr>Heroes to-do</vt:lpstr>
      <vt:lpstr>Παρουσίαση του PowerPoint</vt:lpstr>
      <vt:lpstr>Χρήση</vt:lpstr>
      <vt:lpstr>Δημιουργία angular project</vt:lpstr>
      <vt:lpstr>Index.html</vt:lpstr>
      <vt:lpstr>App Component Structure</vt:lpstr>
      <vt:lpstr>Class file</vt:lpstr>
      <vt:lpstr>Διπλά άγκιστρα</vt:lpstr>
      <vt:lpstr>src/styles.css</vt:lpstr>
      <vt:lpstr>Ως  εδώ..</vt:lpstr>
      <vt:lpstr>ng generate component heroes</vt:lpstr>
      <vt:lpstr>Component</vt:lpstr>
      <vt:lpstr>Component</vt:lpstr>
      <vt:lpstr>export</vt:lpstr>
      <vt:lpstr>import</vt:lpstr>
      <vt:lpstr>import</vt:lpstr>
      <vt:lpstr>Εμφάνιση του HeroesComponent</vt:lpstr>
      <vt:lpstr>interface</vt:lpstr>
      <vt:lpstr>Import interface</vt:lpstr>
      <vt:lpstr>Αποτέλεσμα…: [object]</vt:lpstr>
      <vt:lpstr>HeroesComponent's template</vt:lpstr>
      <vt:lpstr>Edit</vt:lpstr>
      <vt:lpstr>Two-way binding</vt:lpstr>
      <vt:lpstr>Two-way binding</vt:lpstr>
      <vt:lpstr>FormsModule</vt:lpstr>
      <vt:lpstr>Declare HeroesComponent</vt:lpstr>
      <vt:lpstr>Ως εδώ…</vt:lpstr>
      <vt:lpstr>Display a selection list</vt:lpstr>
      <vt:lpstr>Displaying heroes</vt:lpstr>
      <vt:lpstr>List heroes with *ngFor</vt:lpstr>
      <vt:lpstr>List heroes with *ngFor</vt:lpstr>
      <vt:lpstr>css</vt:lpstr>
      <vt:lpstr>CSS per component</vt:lpstr>
      <vt:lpstr>HeroesComponent's private CSS styles</vt:lpstr>
      <vt:lpstr>Click Event</vt:lpstr>
      <vt:lpstr>Click Event (2)</vt:lpstr>
      <vt:lpstr>On Select</vt:lpstr>
      <vt:lpstr>Add a details section</vt:lpstr>
      <vt:lpstr>fix - hide empty details with *ngIf</vt:lpstr>
      <vt:lpstr>Style the selected hero</vt:lpstr>
      <vt:lpstr>[class.some-css-class]="some-condition"</vt:lpstr>
      <vt:lpstr>Ως εδώ…</vt:lpstr>
      <vt:lpstr>Feature Component</vt:lpstr>
      <vt:lpstr>Copy selectedHero &amp; Rename Hero</vt:lpstr>
      <vt:lpstr>Παρουσίαση του PowerPoint</vt:lpstr>
      <vt:lpstr>Add the @Input() hero property</vt:lpstr>
      <vt:lpstr>HeroDetailComponent</vt:lpstr>
      <vt:lpstr>Show the HeroDetailComponent</vt:lpstr>
      <vt:lpstr>Παρουσίαση του PowerPoint</vt:lpstr>
      <vt:lpstr>Ως εδώ…</vt:lpstr>
      <vt:lpstr>Services!</vt:lpstr>
      <vt:lpstr>Service</vt:lpstr>
      <vt:lpstr>Share Information</vt:lpstr>
      <vt:lpstr>hero.service.ts</vt:lpstr>
      <vt:lpstr>HeroService</vt:lpstr>
      <vt:lpstr>src/app/hero.service.ts </vt:lpstr>
      <vt:lpstr>Update HeroesComponent</vt:lpstr>
      <vt:lpstr>Inject the HeroService</vt:lpstr>
      <vt:lpstr>Call it in ngOnInit()</vt:lpstr>
      <vt:lpstr>Observable data</vt:lpstr>
      <vt:lpstr>src/app/hero.service.ts</vt:lpstr>
      <vt:lpstr>Subscribe in HeroesComponent</vt:lpstr>
      <vt:lpstr>Subscribe</vt:lpstr>
      <vt:lpstr>Show messages</vt:lpstr>
      <vt:lpstr>MessagesComponent</vt:lpstr>
      <vt:lpstr>MessageService</vt:lpstr>
      <vt:lpstr>MessageService</vt:lpstr>
      <vt:lpstr>Inject it into the HeroService</vt:lpstr>
      <vt:lpstr>Send a message from HeroService</vt:lpstr>
      <vt:lpstr>Display the message from HeroService</vt:lpstr>
      <vt:lpstr>Bind to the MessageService</vt:lpstr>
      <vt:lpstr>binds directly to the component's messageService. </vt:lpstr>
      <vt:lpstr>Click messages</vt:lpstr>
      <vt:lpstr>Click Messages</vt:lpstr>
      <vt:lpstr>Ως εδώ…</vt:lpstr>
      <vt:lpstr>Routing</vt:lpstr>
      <vt:lpstr>AppRoutingModule</vt:lpstr>
      <vt:lpstr>app-routing.module.ts</vt:lpstr>
      <vt:lpstr>Routes</vt:lpstr>
      <vt:lpstr>Angular Route</vt:lpstr>
      <vt:lpstr>RouterModule.forRoot()</vt:lpstr>
      <vt:lpstr>Register in app.module.ts</vt:lpstr>
      <vt:lpstr>Add RouterOutlet</vt:lpstr>
      <vt:lpstr>Add a navigation link (routerLink)</vt:lpstr>
      <vt:lpstr>App.component.css</vt:lpstr>
      <vt:lpstr>dashboard component</vt:lpstr>
      <vt:lpstr>dashboard component</vt:lpstr>
      <vt:lpstr>dashboard component</vt:lpstr>
      <vt:lpstr>dashboard</vt:lpstr>
      <vt:lpstr>dashboard</vt:lpstr>
      <vt:lpstr>Add the dashboard route</vt:lpstr>
      <vt:lpstr>Add a default route</vt:lpstr>
      <vt:lpstr>Add dashboard link to the shell</vt:lpstr>
      <vt:lpstr>Navigating to hero details</vt:lpstr>
      <vt:lpstr>Παρουσίαση του PowerPoint</vt:lpstr>
      <vt:lpstr>Delete hero details from HeroesComponent</vt:lpstr>
      <vt:lpstr>Add a hero detail route</vt:lpstr>
      <vt:lpstr>DashboardComponent hero links</vt:lpstr>
      <vt:lpstr>HeroesComponent hero links</vt:lpstr>
      <vt:lpstr>Strip the 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refoman queen</dc:creator>
  <cp:lastModifiedBy>refoman.uni.pc@hotmail.com</cp:lastModifiedBy>
  <cp:revision>129</cp:revision>
  <dcterms:created xsi:type="dcterms:W3CDTF">2020-12-01T21:13:46Z</dcterms:created>
  <dcterms:modified xsi:type="dcterms:W3CDTF">2020-12-02T19:44:50Z</dcterms:modified>
</cp:coreProperties>
</file>