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8" r:id="rId2"/>
    <p:sldId id="368" r:id="rId3"/>
    <p:sldId id="259" r:id="rId4"/>
    <p:sldId id="317" r:id="rId5"/>
    <p:sldId id="261" r:id="rId6"/>
    <p:sldId id="357" r:id="rId7"/>
    <p:sldId id="358" r:id="rId8"/>
    <p:sldId id="356" r:id="rId9"/>
    <p:sldId id="450" r:id="rId10"/>
    <p:sldId id="451" r:id="rId11"/>
    <p:sldId id="452" r:id="rId12"/>
    <p:sldId id="435" r:id="rId13"/>
    <p:sldId id="459" r:id="rId14"/>
    <p:sldId id="436" r:id="rId15"/>
    <p:sldId id="437" r:id="rId16"/>
    <p:sldId id="438" r:id="rId17"/>
    <p:sldId id="361" r:id="rId18"/>
    <p:sldId id="439" r:id="rId19"/>
    <p:sldId id="294" r:id="rId20"/>
    <p:sldId id="365" r:id="rId21"/>
    <p:sldId id="445" r:id="rId22"/>
    <p:sldId id="447" r:id="rId23"/>
    <p:sldId id="448" r:id="rId24"/>
    <p:sldId id="332" r:id="rId25"/>
    <p:sldId id="372" r:id="rId26"/>
    <p:sldId id="442" r:id="rId27"/>
    <p:sldId id="463" r:id="rId28"/>
    <p:sldId id="311" r:id="rId29"/>
    <p:sldId id="383" r:id="rId30"/>
    <p:sldId id="384" r:id="rId31"/>
    <p:sldId id="386" r:id="rId32"/>
  </p:sldIdLst>
  <p:sldSz cx="7315200" cy="4114800"/>
  <p:notesSz cx="6858000" cy="9144000"/>
  <p:defaultTextStyle>
    <a:defPPr>
      <a:defRPr lang="en-US"/>
    </a:defPPr>
    <a:lvl1pPr marL="0" algn="l" defTabSz="653064" rtl="0" eaLnBrk="1" latinLnBrk="0" hangingPunct="1">
      <a:defRPr sz="1300" kern="1200">
        <a:solidFill>
          <a:schemeClr val="tx1"/>
        </a:solidFill>
        <a:latin typeface="+mn-lt"/>
        <a:ea typeface="+mn-ea"/>
        <a:cs typeface="+mn-cs"/>
      </a:defRPr>
    </a:lvl1pPr>
    <a:lvl2pPr marL="326532" algn="l" defTabSz="653064" rtl="0" eaLnBrk="1" latinLnBrk="0" hangingPunct="1">
      <a:defRPr sz="1300" kern="1200">
        <a:solidFill>
          <a:schemeClr val="tx1"/>
        </a:solidFill>
        <a:latin typeface="+mn-lt"/>
        <a:ea typeface="+mn-ea"/>
        <a:cs typeface="+mn-cs"/>
      </a:defRPr>
    </a:lvl2pPr>
    <a:lvl3pPr marL="653064" algn="l" defTabSz="653064" rtl="0" eaLnBrk="1" latinLnBrk="0" hangingPunct="1">
      <a:defRPr sz="1300" kern="1200">
        <a:solidFill>
          <a:schemeClr val="tx1"/>
        </a:solidFill>
        <a:latin typeface="+mn-lt"/>
        <a:ea typeface="+mn-ea"/>
        <a:cs typeface="+mn-cs"/>
      </a:defRPr>
    </a:lvl3pPr>
    <a:lvl4pPr marL="979597" algn="l" defTabSz="653064" rtl="0" eaLnBrk="1" latinLnBrk="0" hangingPunct="1">
      <a:defRPr sz="1300" kern="1200">
        <a:solidFill>
          <a:schemeClr val="tx1"/>
        </a:solidFill>
        <a:latin typeface="+mn-lt"/>
        <a:ea typeface="+mn-ea"/>
        <a:cs typeface="+mn-cs"/>
      </a:defRPr>
    </a:lvl4pPr>
    <a:lvl5pPr marL="1306129" algn="l" defTabSz="653064" rtl="0" eaLnBrk="1" latinLnBrk="0" hangingPunct="1">
      <a:defRPr sz="1300" kern="1200">
        <a:solidFill>
          <a:schemeClr val="tx1"/>
        </a:solidFill>
        <a:latin typeface="+mn-lt"/>
        <a:ea typeface="+mn-ea"/>
        <a:cs typeface="+mn-cs"/>
      </a:defRPr>
    </a:lvl5pPr>
    <a:lvl6pPr marL="1632661" algn="l" defTabSz="653064" rtl="0" eaLnBrk="1" latinLnBrk="0" hangingPunct="1">
      <a:defRPr sz="1300" kern="1200">
        <a:solidFill>
          <a:schemeClr val="tx1"/>
        </a:solidFill>
        <a:latin typeface="+mn-lt"/>
        <a:ea typeface="+mn-ea"/>
        <a:cs typeface="+mn-cs"/>
      </a:defRPr>
    </a:lvl6pPr>
    <a:lvl7pPr marL="1959193" algn="l" defTabSz="653064" rtl="0" eaLnBrk="1" latinLnBrk="0" hangingPunct="1">
      <a:defRPr sz="1300" kern="1200">
        <a:solidFill>
          <a:schemeClr val="tx1"/>
        </a:solidFill>
        <a:latin typeface="+mn-lt"/>
        <a:ea typeface="+mn-ea"/>
        <a:cs typeface="+mn-cs"/>
      </a:defRPr>
    </a:lvl7pPr>
    <a:lvl8pPr marL="2285726" algn="l" defTabSz="653064" rtl="0" eaLnBrk="1" latinLnBrk="0" hangingPunct="1">
      <a:defRPr sz="1300" kern="1200">
        <a:solidFill>
          <a:schemeClr val="tx1"/>
        </a:solidFill>
        <a:latin typeface="+mn-lt"/>
        <a:ea typeface="+mn-ea"/>
        <a:cs typeface="+mn-cs"/>
      </a:defRPr>
    </a:lvl8pPr>
    <a:lvl9pPr marL="2612258" algn="l" defTabSz="653064" rtl="0" eaLnBrk="1" latinLnBrk="0" hangingPunct="1">
      <a:defRPr sz="1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96">
          <p15:clr>
            <a:srgbClr val="A4A3A4"/>
          </p15:clr>
        </p15:guide>
        <p15:guide id="2" pos="230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3E02"/>
    <a:srgbClr val="FC2704"/>
    <a:srgbClr val="111111"/>
    <a:srgbClr val="171717"/>
    <a:srgbClr val="FE6202"/>
    <a:srgbClr val="10A2FC"/>
    <a:srgbClr val="7A05FB"/>
    <a:srgbClr val="75FF0D"/>
    <a:srgbClr val="34E626"/>
    <a:srgbClr val="1C1C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97" autoAdjust="0"/>
    <p:restoredTop sz="79592" autoAdjust="0"/>
  </p:normalViewPr>
  <p:slideViewPr>
    <p:cSldViewPr>
      <p:cViewPr varScale="1">
        <p:scale>
          <a:sx n="143" d="100"/>
          <a:sy n="143" d="100"/>
        </p:scale>
        <p:origin x="960" y="108"/>
      </p:cViewPr>
      <p:guideLst>
        <p:guide orient="horz" pos="1296"/>
        <p:guide pos="2304"/>
      </p:guideLst>
    </p:cSldViewPr>
  </p:slideViewPr>
  <p:notesTextViewPr>
    <p:cViewPr>
      <p:scale>
        <a:sx n="1" d="1"/>
        <a:sy n="1" d="1"/>
      </p:scale>
      <p:origin x="0" y="0"/>
    </p:cViewPr>
  </p:notesTextViewPr>
  <p:notesViewPr>
    <p:cSldViewPr>
      <p:cViewPr>
        <p:scale>
          <a:sx n="125" d="100"/>
          <a:sy n="125" d="100"/>
        </p:scale>
        <p:origin x="-1302"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25D9E3-BEC4-4D15-9050-62C65E48AE63}" type="datetimeFigureOut">
              <a:rPr lang="en-US" smtClean="0"/>
              <a:t>2/6/2019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7E701F-1A2F-43B5-856F-CB2F677405B8}" type="slidenum">
              <a:rPr lang="en-US" smtClean="0"/>
              <a:t>‹#›</a:t>
            </a:fld>
            <a:endParaRPr lang="en-US"/>
          </a:p>
        </p:txBody>
      </p:sp>
    </p:spTree>
    <p:extLst>
      <p:ext uri="{BB962C8B-B14F-4D97-AF65-F5344CB8AC3E}">
        <p14:creationId xmlns:p14="http://schemas.microsoft.com/office/powerpoint/2010/main" val="3844729575"/>
      </p:ext>
    </p:extLst>
  </p:cSld>
  <p:clrMap bg1="lt1" tx1="dk1" bg2="lt2" tx2="dk2" accent1="accent1" accent2="accent2" accent3="accent3" accent4="accent4" accent5="accent5" accent6="accent6" hlink="hlink" folHlink="folHlink"/>
  <p:notesStyle>
    <a:lvl1pPr marL="0" algn="l" defTabSz="653064" rtl="0" eaLnBrk="1" latinLnBrk="0" hangingPunct="1">
      <a:defRPr sz="900" kern="1200">
        <a:solidFill>
          <a:schemeClr val="tx1"/>
        </a:solidFill>
        <a:latin typeface="+mn-lt"/>
        <a:ea typeface="+mn-ea"/>
        <a:cs typeface="+mn-cs"/>
      </a:defRPr>
    </a:lvl1pPr>
    <a:lvl2pPr marL="326532" algn="l" defTabSz="653064" rtl="0" eaLnBrk="1" latinLnBrk="0" hangingPunct="1">
      <a:defRPr sz="900" kern="1200">
        <a:solidFill>
          <a:schemeClr val="tx1"/>
        </a:solidFill>
        <a:latin typeface="+mn-lt"/>
        <a:ea typeface="+mn-ea"/>
        <a:cs typeface="+mn-cs"/>
      </a:defRPr>
    </a:lvl2pPr>
    <a:lvl3pPr marL="653064" algn="l" defTabSz="653064" rtl="0" eaLnBrk="1" latinLnBrk="0" hangingPunct="1">
      <a:defRPr sz="900" kern="1200">
        <a:solidFill>
          <a:schemeClr val="tx1"/>
        </a:solidFill>
        <a:latin typeface="+mn-lt"/>
        <a:ea typeface="+mn-ea"/>
        <a:cs typeface="+mn-cs"/>
      </a:defRPr>
    </a:lvl3pPr>
    <a:lvl4pPr marL="979597" algn="l" defTabSz="653064" rtl="0" eaLnBrk="1" latinLnBrk="0" hangingPunct="1">
      <a:defRPr sz="900" kern="1200">
        <a:solidFill>
          <a:schemeClr val="tx1"/>
        </a:solidFill>
        <a:latin typeface="+mn-lt"/>
        <a:ea typeface="+mn-ea"/>
        <a:cs typeface="+mn-cs"/>
      </a:defRPr>
    </a:lvl4pPr>
    <a:lvl5pPr marL="1306129" algn="l" defTabSz="653064" rtl="0" eaLnBrk="1" latinLnBrk="0" hangingPunct="1">
      <a:defRPr sz="900" kern="1200">
        <a:solidFill>
          <a:schemeClr val="tx1"/>
        </a:solidFill>
        <a:latin typeface="+mn-lt"/>
        <a:ea typeface="+mn-ea"/>
        <a:cs typeface="+mn-cs"/>
      </a:defRPr>
    </a:lvl5pPr>
    <a:lvl6pPr marL="1632661" algn="l" defTabSz="653064" rtl="0" eaLnBrk="1" latinLnBrk="0" hangingPunct="1">
      <a:defRPr sz="900" kern="1200">
        <a:solidFill>
          <a:schemeClr val="tx1"/>
        </a:solidFill>
        <a:latin typeface="+mn-lt"/>
        <a:ea typeface="+mn-ea"/>
        <a:cs typeface="+mn-cs"/>
      </a:defRPr>
    </a:lvl6pPr>
    <a:lvl7pPr marL="1959193" algn="l" defTabSz="653064" rtl="0" eaLnBrk="1" latinLnBrk="0" hangingPunct="1">
      <a:defRPr sz="900" kern="1200">
        <a:solidFill>
          <a:schemeClr val="tx1"/>
        </a:solidFill>
        <a:latin typeface="+mn-lt"/>
        <a:ea typeface="+mn-ea"/>
        <a:cs typeface="+mn-cs"/>
      </a:defRPr>
    </a:lvl7pPr>
    <a:lvl8pPr marL="2285726" algn="l" defTabSz="653064" rtl="0" eaLnBrk="1" latinLnBrk="0" hangingPunct="1">
      <a:defRPr sz="900" kern="1200">
        <a:solidFill>
          <a:schemeClr val="tx1"/>
        </a:solidFill>
        <a:latin typeface="+mn-lt"/>
        <a:ea typeface="+mn-ea"/>
        <a:cs typeface="+mn-cs"/>
      </a:defRPr>
    </a:lvl8pPr>
    <a:lvl9pPr marL="2612258" algn="l" defTabSz="65306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D2209965-341E-4BA0-9FF0-596F9717B663}" type="slidenum">
              <a:rPr lang="en-US" sz="1200" smtClean="0"/>
              <a:pPr eaLnBrk="1" hangingPunct="1"/>
              <a:t>1</a:t>
            </a:fld>
            <a:endParaRPr lang="en-US" sz="120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latin typeface="Arial" pitchFamily="34" charset="0"/>
              <a:ea typeface="ＭＳ Ｐゴシック"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Arial" pitchFamily="34" charset="0"/>
                <a:ea typeface="ＭＳ Ｐゴシック" pitchFamily="34" charset="-128"/>
              </a:rPr>
              <a:t>Over the centuries,</a:t>
            </a:r>
            <a:r>
              <a:rPr lang="en-US" baseline="0" dirty="0">
                <a:latin typeface="Arial" pitchFamily="34" charset="0"/>
                <a:ea typeface="ＭＳ Ｐゴシック" pitchFamily="34" charset="-128"/>
              </a:rPr>
              <a:t> this idea became generalized to </a:t>
            </a:r>
            <a:r>
              <a:rPr lang="en-US" i="1" baseline="0" dirty="0">
                <a:latin typeface="Arial" pitchFamily="34" charset="0"/>
                <a:ea typeface="ＭＳ Ｐゴシック" pitchFamily="34" charset="-128"/>
              </a:rPr>
              <a:t>hue templates</a:t>
            </a:r>
            <a:r>
              <a:rPr lang="en-US" baseline="0" dirty="0">
                <a:latin typeface="Arial" pitchFamily="34" charset="0"/>
                <a:ea typeface="ＭＳ Ｐゴシック" pitchFamily="34" charset="-128"/>
              </a:rPr>
              <a:t>: relative orientations about the hue wheel which produce compatible colors. So the complementary template has hues 180 degrees apart, monochromatic has only a single hue, analogous as a spread of similar hues, etc. </a:t>
            </a:r>
            <a:r>
              <a:rPr lang="en-US" dirty="0">
                <a:latin typeface="Arial" pitchFamily="34" charset="0"/>
                <a:ea typeface="ＭＳ Ｐゴシック" pitchFamily="34" charset="-128"/>
              </a:rPr>
              <a:t>Hue templates like this</a:t>
            </a:r>
            <a:r>
              <a:rPr lang="en-US" baseline="0" dirty="0">
                <a:latin typeface="Arial" pitchFamily="34" charset="0"/>
                <a:ea typeface="ＭＳ Ｐゴシック" pitchFamily="34" charset="-128"/>
              </a:rPr>
              <a:t> </a:t>
            </a:r>
            <a:r>
              <a:rPr lang="en-US" dirty="0">
                <a:latin typeface="Arial" pitchFamily="34" charset="0"/>
                <a:ea typeface="ＭＳ Ｐゴシック" pitchFamily="34" charset="-128"/>
              </a:rPr>
              <a:t>are </a:t>
            </a:r>
            <a:r>
              <a:rPr lang="en-US" i="1" dirty="0">
                <a:latin typeface="Arial" pitchFamily="34" charset="0"/>
                <a:ea typeface="ＭＳ Ｐゴシック" pitchFamily="34" charset="-128"/>
              </a:rPr>
              <a:t>the most popular </a:t>
            </a:r>
            <a:r>
              <a:rPr lang="en-US" dirty="0">
                <a:latin typeface="Arial" pitchFamily="34" charset="0"/>
                <a:ea typeface="ＭＳ Ｐゴシック" pitchFamily="34" charset="-128"/>
              </a:rPr>
              <a:t>form of color compatibility,</a:t>
            </a:r>
            <a:r>
              <a:rPr lang="en-US" baseline="0" dirty="0">
                <a:latin typeface="Arial" pitchFamily="34" charset="0"/>
                <a:ea typeface="ＭＳ Ｐゴシック" pitchFamily="34" charset="-128"/>
              </a:rPr>
              <a:t> appearing in many art and design books, websites, </a:t>
            </a:r>
            <a:endParaRPr lang="en-US" dirty="0">
              <a:latin typeface="Arial" pitchFamily="34" charset="0"/>
              <a:ea typeface="ＭＳ Ｐゴシック" pitchFamily="34" charset="-128"/>
            </a:endParaRPr>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9200C060-1DB6-47AD-A732-F26984F9133B}" type="slidenum">
              <a:rPr lang="en-US" sz="1200" smtClean="0"/>
              <a:pPr eaLnBrk="1" hangingPunct="1"/>
              <a:t>10</a:t>
            </a:fld>
            <a:endParaRPr 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aseline="0" dirty="0">
                <a:latin typeface="Arial" pitchFamily="34" charset="0"/>
                <a:ea typeface="ＭＳ Ｐゴシック" pitchFamily="34" charset="-128"/>
              </a:rPr>
              <a:t>As well as several graphics and vision papers. </a:t>
            </a:r>
            <a:endParaRPr lang="en-US" dirty="0">
              <a:latin typeface="Arial" pitchFamily="34" charset="0"/>
              <a:ea typeface="ＭＳ Ｐゴシック" pitchFamily="34" charset="-128"/>
            </a:endParaRPr>
          </a:p>
          <a:p>
            <a:endParaRPr lang="en-US" sz="900" baseline="0" dirty="0">
              <a:latin typeface="Arial" pitchFamily="34" charset="0"/>
              <a:ea typeface="ＭＳ Ｐゴシック" pitchFamily="34" charset="-128"/>
            </a:endParaRPr>
          </a:p>
          <a:p>
            <a:r>
              <a:rPr lang="en-US" sz="900" baseline="0" dirty="0"/>
              <a:t>However, there has been fairly little evaluation of different hue templates, and it’s an open question as to how well they work in practice. </a:t>
            </a:r>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9200C060-1DB6-47AD-A732-F26984F9133B}" type="slidenum">
              <a:rPr lang="en-US" sz="1200" smtClean="0"/>
              <a:pPr eaLnBrk="1" hangingPunct="1"/>
              <a:t>11</a:t>
            </a:fld>
            <a:endParaRPr 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653064" rtl="0" eaLnBrk="1" fontAlgn="auto" latinLnBrk="0" hangingPunct="1">
              <a:lnSpc>
                <a:spcPct val="100000"/>
              </a:lnSpc>
              <a:spcBef>
                <a:spcPts val="0"/>
              </a:spcBef>
              <a:spcAft>
                <a:spcPts val="0"/>
              </a:spcAft>
              <a:buClrTx/>
              <a:buSzTx/>
              <a:buFontTx/>
              <a:buNone/>
              <a:tabLst/>
              <a:defRPr/>
            </a:pPr>
            <a:r>
              <a:rPr lang="en-US" baseline="0" dirty="0">
                <a:latin typeface="Arial" pitchFamily="34" charset="0"/>
                <a:ea typeface="ＭＳ Ｐゴシック" pitchFamily="34" charset="-128"/>
              </a:rPr>
              <a:t>Several websites allow users to create and share color palettes or </a:t>
            </a:r>
            <a:r>
              <a:rPr lang="en-US" i="1" baseline="0" dirty="0">
                <a:latin typeface="Arial" pitchFamily="34" charset="0"/>
                <a:ea typeface="ＭＳ Ｐゴシック" pitchFamily="34" charset="-128"/>
              </a:rPr>
              <a:t>themes. </a:t>
            </a:r>
            <a:r>
              <a:rPr lang="en-US" i="0" baseline="0" dirty="0">
                <a:latin typeface="Arial" pitchFamily="34" charset="0"/>
                <a:ea typeface="ＭＳ Ｐゴシック" pitchFamily="34" charset="-128"/>
              </a:rPr>
              <a:t>A color theme is an ordered set of 1-5 colors</a:t>
            </a:r>
            <a:r>
              <a:rPr lang="en-US" baseline="0" dirty="0">
                <a:latin typeface="Arial" pitchFamily="34" charset="0"/>
                <a:ea typeface="ＭＳ Ｐゴシック" pitchFamily="34" charset="-128"/>
              </a:rPr>
              <a:t>. </a:t>
            </a:r>
            <a:endParaRPr lang="en-US" dirty="0">
              <a:latin typeface="Arial" pitchFamily="34" charset="0"/>
              <a:ea typeface="ＭＳ Ｐゴシック" pitchFamily="34" charset="-128"/>
            </a:endParaRPr>
          </a:p>
          <a:p>
            <a:pPr marL="0" marR="0" indent="0" algn="l" defTabSz="653064" rtl="0" eaLnBrk="1" fontAlgn="auto" latinLnBrk="0" hangingPunct="1">
              <a:lnSpc>
                <a:spcPct val="100000"/>
              </a:lnSpc>
              <a:spcBef>
                <a:spcPts val="0"/>
              </a:spcBef>
              <a:spcAft>
                <a:spcPts val="0"/>
              </a:spcAft>
              <a:buClrTx/>
              <a:buSzTx/>
              <a:buFontTx/>
              <a:buNone/>
              <a:tabLst/>
              <a:defRPr/>
            </a:pPr>
            <a:endParaRPr lang="en-US" dirty="0">
              <a:latin typeface="Arial" pitchFamily="34" charset="0"/>
              <a:ea typeface="ＭＳ Ｐゴシック" pitchFamily="34" charset="-128"/>
            </a:endParaRPr>
          </a:p>
        </p:txBody>
      </p:sp>
      <p:sp>
        <p:nvSpPr>
          <p:cNvPr id="553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F4BD79FA-C469-47D9-8569-A915E2C82761}" type="slidenum">
              <a:rPr lang="en-US" sz="1200" smtClean="0"/>
              <a:pPr eaLnBrk="1" hangingPunct="1"/>
              <a:t>12</a:t>
            </a:fld>
            <a:endParaRPr 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653064" rtl="0" eaLnBrk="1" fontAlgn="auto" latinLnBrk="0" hangingPunct="1">
              <a:lnSpc>
                <a:spcPct val="100000"/>
              </a:lnSpc>
              <a:spcBef>
                <a:spcPts val="0"/>
              </a:spcBef>
              <a:spcAft>
                <a:spcPts val="0"/>
              </a:spcAft>
              <a:buClrTx/>
              <a:buSzTx/>
              <a:buFontTx/>
              <a:buNone/>
              <a:tabLst/>
              <a:defRPr/>
            </a:pPr>
            <a:r>
              <a:rPr lang="en-US" baseline="0" dirty="0">
                <a:latin typeface="Arial" pitchFamily="34" charset="0"/>
                <a:ea typeface="ＭＳ Ｐゴシック" pitchFamily="34" charset="-128"/>
              </a:rPr>
              <a:t>On site is Adobe </a:t>
            </a:r>
            <a:r>
              <a:rPr lang="en-US" baseline="0" dirty="0" err="1">
                <a:latin typeface="Arial" pitchFamily="34" charset="0"/>
                <a:ea typeface="ＭＳ Ｐゴシック" pitchFamily="34" charset="-128"/>
              </a:rPr>
              <a:t>Kuler</a:t>
            </a:r>
            <a:r>
              <a:rPr lang="en-US" baseline="0" dirty="0">
                <a:latin typeface="Arial" pitchFamily="34" charset="0"/>
                <a:ea typeface="ＭＳ Ｐゴシック" pitchFamily="34" charset="-128"/>
              </a:rPr>
              <a:t>, which has over a half a million themes</a:t>
            </a:r>
            <a:endParaRPr lang="en-US" dirty="0">
              <a:latin typeface="Arial" pitchFamily="34" charset="0"/>
              <a:ea typeface="ＭＳ Ｐゴシック" pitchFamily="34" charset="-128"/>
            </a:endParaRPr>
          </a:p>
        </p:txBody>
      </p:sp>
      <p:sp>
        <p:nvSpPr>
          <p:cNvPr id="553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F4BD79FA-C469-47D9-8569-A915E2C82761}" type="slidenum">
              <a:rPr lang="en-US" sz="1200" smtClean="0"/>
              <a:pPr eaLnBrk="1" hangingPunct="1"/>
              <a:t>13</a:t>
            </a:fld>
            <a:endParaRPr 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aseline="0" dirty="0">
                <a:latin typeface="Arial" pitchFamily="34" charset="0"/>
                <a:ea typeface="ＭＳ Ｐゴシック" pitchFamily="34" charset="-128"/>
              </a:rPr>
              <a:t>Users can tag themes with keywords. </a:t>
            </a:r>
            <a:endParaRPr lang="en-US" dirty="0">
              <a:latin typeface="Arial" pitchFamily="34" charset="0"/>
              <a:ea typeface="ＭＳ Ｐゴシック" pitchFamily="34" charset="-128"/>
            </a:endParaRPr>
          </a:p>
        </p:txBody>
      </p:sp>
      <p:sp>
        <p:nvSpPr>
          <p:cNvPr id="553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F4BD79FA-C469-47D9-8569-A915E2C82761}" type="slidenum">
              <a:rPr lang="en-US" sz="1200" smtClean="0"/>
              <a:pPr eaLnBrk="1" hangingPunct="1"/>
              <a:t>14</a:t>
            </a:fld>
            <a:endParaRPr 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653064" rtl="0" eaLnBrk="1" fontAlgn="auto" latinLnBrk="0" hangingPunct="1">
              <a:lnSpc>
                <a:spcPct val="100000"/>
              </a:lnSpc>
              <a:spcBef>
                <a:spcPts val="0"/>
              </a:spcBef>
              <a:spcAft>
                <a:spcPts val="0"/>
              </a:spcAft>
              <a:buClrTx/>
              <a:buSzTx/>
              <a:buFontTx/>
              <a:buNone/>
              <a:tabLst/>
              <a:defRPr/>
            </a:pPr>
            <a:r>
              <a:rPr lang="en-US" baseline="0" dirty="0">
                <a:latin typeface="Arial" pitchFamily="34" charset="0"/>
                <a:ea typeface="ＭＳ Ｐゴシック" pitchFamily="34" charset="-128"/>
              </a:rPr>
              <a:t>Write comments</a:t>
            </a:r>
            <a:endParaRPr lang="en-US" dirty="0">
              <a:latin typeface="Arial" pitchFamily="34" charset="0"/>
              <a:ea typeface="ＭＳ Ｐゴシック" pitchFamily="34" charset="-128"/>
            </a:endParaRPr>
          </a:p>
        </p:txBody>
      </p:sp>
      <p:sp>
        <p:nvSpPr>
          <p:cNvPr id="553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F4BD79FA-C469-47D9-8569-A915E2C82761}" type="slidenum">
              <a:rPr lang="en-US" sz="1200" smtClean="0"/>
              <a:pPr eaLnBrk="1" hangingPunct="1"/>
              <a:t>15</a:t>
            </a:fld>
            <a:endParaRPr lang="en-US"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653064" rtl="0" eaLnBrk="1" fontAlgn="auto" latinLnBrk="0" hangingPunct="1">
              <a:lnSpc>
                <a:spcPct val="100000"/>
              </a:lnSpc>
              <a:spcBef>
                <a:spcPts val="0"/>
              </a:spcBef>
              <a:spcAft>
                <a:spcPts val="0"/>
              </a:spcAft>
              <a:buClrTx/>
              <a:buSzTx/>
              <a:buFontTx/>
              <a:buNone/>
              <a:tabLst/>
              <a:defRPr/>
            </a:pPr>
            <a:r>
              <a:rPr lang="en-US" baseline="0" dirty="0">
                <a:latin typeface="Arial" pitchFamily="34" charset="0"/>
                <a:ea typeface="ＭＳ Ｐゴシック" pitchFamily="34" charset="-128"/>
              </a:rPr>
              <a:t>And rate themes between 1 to 5 stars.</a:t>
            </a:r>
            <a:endParaRPr lang="en-US" dirty="0">
              <a:latin typeface="Arial" pitchFamily="34" charset="0"/>
              <a:ea typeface="ＭＳ Ｐゴシック" pitchFamily="34" charset="-128"/>
            </a:endParaRPr>
          </a:p>
        </p:txBody>
      </p:sp>
      <p:sp>
        <p:nvSpPr>
          <p:cNvPr id="553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F4BD79FA-C469-47D9-8569-A915E2C82761}" type="slidenum">
              <a:rPr lang="en-US" sz="1200" smtClean="0"/>
              <a:pPr eaLnBrk="1" hangingPunct="1"/>
              <a:t>16</a:t>
            </a:fld>
            <a:endParaRPr lang="en-US"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Arial" pitchFamily="34" charset="0"/>
                <a:ea typeface="ＭＳ Ｐゴシック" pitchFamily="34" charset="-128"/>
              </a:rPr>
              <a:t>Another</a:t>
            </a:r>
            <a:r>
              <a:rPr lang="en-US" baseline="0" dirty="0">
                <a:latin typeface="Arial" pitchFamily="34" charset="0"/>
                <a:ea typeface="ＭＳ Ｐゴシック" pitchFamily="34" charset="-128"/>
              </a:rPr>
              <a:t> popular site is </a:t>
            </a:r>
            <a:r>
              <a:rPr lang="en-US" baseline="0" dirty="0" err="1">
                <a:latin typeface="Arial" pitchFamily="34" charset="0"/>
                <a:ea typeface="ＭＳ Ｐゴシック" pitchFamily="34" charset="-128"/>
              </a:rPr>
              <a:t>COLOURLovers</a:t>
            </a:r>
            <a:r>
              <a:rPr lang="en-US" baseline="0" dirty="0">
                <a:latin typeface="Arial" pitchFamily="34" charset="0"/>
                <a:ea typeface="ＭＳ Ｐゴシック" pitchFamily="34" charset="-128"/>
              </a:rPr>
              <a:t>, which has over a million and a half user-created themes which users can ‘like’ instead of directly rating them.</a:t>
            </a:r>
            <a:endParaRPr lang="en-US" dirty="0">
              <a:latin typeface="Arial" pitchFamily="34" charset="0"/>
              <a:ea typeface="ＭＳ Ｐゴシック" pitchFamily="34" charset="-128"/>
            </a:endParaRPr>
          </a:p>
        </p:txBody>
      </p:sp>
      <p:sp>
        <p:nvSpPr>
          <p:cNvPr id="553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F4BD79FA-C469-47D9-8569-A915E2C82761}" type="slidenum">
              <a:rPr lang="en-US" sz="1200" smtClean="0"/>
              <a:pPr eaLnBrk="1" hangingPunct="1"/>
              <a:t>17</a:t>
            </a:fld>
            <a:endParaRPr lang="en-US"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aseline="0" dirty="0">
                <a:latin typeface="Arial" pitchFamily="34" charset="0"/>
                <a:ea typeface="ＭＳ Ｐゴシック" pitchFamily="34" charset="-128"/>
              </a:rPr>
              <a:t>And also includes social networking features for comments and discussion.  </a:t>
            </a:r>
          </a:p>
          <a:p>
            <a:endParaRPr lang="en-US" sz="900" baseline="0" dirty="0"/>
          </a:p>
          <a:p>
            <a:pPr marL="0" marR="0" indent="0" algn="l" defTabSz="653064" rtl="0" eaLnBrk="1" fontAlgn="auto" latinLnBrk="0" hangingPunct="1">
              <a:lnSpc>
                <a:spcPct val="100000"/>
              </a:lnSpc>
              <a:spcBef>
                <a:spcPts val="0"/>
              </a:spcBef>
              <a:spcAft>
                <a:spcPts val="0"/>
              </a:spcAft>
              <a:buClrTx/>
              <a:buSzTx/>
              <a:buFontTx/>
              <a:buNone/>
              <a:tabLst/>
              <a:defRPr/>
            </a:pPr>
            <a:r>
              <a:rPr lang="en-US" baseline="0" dirty="0">
                <a:latin typeface="Arial" pitchFamily="34" charset="0"/>
                <a:ea typeface="ＭＳ Ｐゴシック" pitchFamily="34" charset="-128"/>
              </a:rPr>
              <a:t>The vast amount of data on these sites presents a fascinating new opportunity. For the first time, we can now examine color compatibility </a:t>
            </a:r>
            <a:r>
              <a:rPr lang="en-US" i="1" baseline="0" dirty="0">
                <a:latin typeface="Arial" pitchFamily="34" charset="0"/>
                <a:ea typeface="ＭＳ Ｐゴシック" pitchFamily="34" charset="-128"/>
              </a:rPr>
              <a:t>in practice</a:t>
            </a:r>
            <a:r>
              <a:rPr lang="en-US" baseline="0" dirty="0">
                <a:latin typeface="Arial" pitchFamily="34" charset="0"/>
                <a:ea typeface="ＭＳ Ｐゴシック" pitchFamily="34" charset="-128"/>
              </a:rPr>
              <a:t>, and also model it with large-scale data-driven approaches.</a:t>
            </a:r>
          </a:p>
        </p:txBody>
      </p:sp>
      <p:sp>
        <p:nvSpPr>
          <p:cNvPr id="553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F4BD79FA-C469-47D9-8569-A915E2C82761}" type="slidenum">
              <a:rPr lang="en-US" sz="1200" smtClean="0"/>
              <a:pPr eaLnBrk="1" hangingPunct="1"/>
              <a:t>18</a:t>
            </a:fld>
            <a:endParaRPr lang="en-US"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a:t>
            </a:r>
            <a:r>
              <a:rPr lang="en-US" baseline="0" dirty="0"/>
              <a:t> this project w</a:t>
            </a:r>
            <a:r>
              <a:rPr lang="en-US" dirty="0"/>
              <a:t>e collected</a:t>
            </a:r>
            <a:r>
              <a:rPr lang="en-US" baseline="0" dirty="0"/>
              <a:t> two initial datasets: 100,000 rated themes from </a:t>
            </a:r>
            <a:r>
              <a:rPr lang="en-US" baseline="0" dirty="0" err="1"/>
              <a:t>Kuler</a:t>
            </a:r>
            <a:r>
              <a:rPr lang="en-US" baseline="0" dirty="0"/>
              <a:t> and 400,000 themes from </a:t>
            </a:r>
            <a:r>
              <a:rPr lang="en-US" baseline="0" dirty="0" err="1"/>
              <a:t>COLOURLovers</a:t>
            </a:r>
            <a:r>
              <a:rPr lang="en-US" baseline="0" dirty="0"/>
              <a:t>. However, these sites do have numerous biases. For example, users are more likely to be </a:t>
            </a:r>
            <a:r>
              <a:rPr lang="en-US" i="1" baseline="0" dirty="0"/>
              <a:t>designers</a:t>
            </a:r>
            <a:r>
              <a:rPr lang="en-US" baseline="0" dirty="0"/>
              <a:t> or highly aware of color. There are also selection biases since popular themes tend to be viewed and rated more often, the so-called ‘rich get richer’ effect. </a:t>
            </a:r>
            <a:endParaRPr lang="en-US" dirty="0"/>
          </a:p>
        </p:txBody>
      </p:sp>
      <p:sp>
        <p:nvSpPr>
          <p:cNvPr id="4" name="Slide Number Placeholder 3"/>
          <p:cNvSpPr>
            <a:spLocks noGrp="1"/>
          </p:cNvSpPr>
          <p:nvPr>
            <p:ph type="sldNum" sz="quarter" idx="10"/>
          </p:nvPr>
        </p:nvSpPr>
        <p:spPr/>
        <p:txBody>
          <a:bodyPr/>
          <a:lstStyle/>
          <a:p>
            <a:fld id="{197E701F-1A2F-43B5-856F-CB2F677405B8}" type="slidenum">
              <a:rPr lang="en-US" smtClean="0"/>
              <a:t>19</a:t>
            </a:fld>
            <a:endParaRPr lang="en-US"/>
          </a:p>
        </p:txBody>
      </p:sp>
    </p:spTree>
    <p:extLst>
      <p:ext uri="{BB962C8B-B14F-4D97-AF65-F5344CB8AC3E}">
        <p14:creationId xmlns:p14="http://schemas.microsoft.com/office/powerpoint/2010/main" val="731012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Choosing colors can hard for many people, whether</a:t>
            </a:r>
            <a:r>
              <a:rPr lang="en-US" baseline="0" dirty="0"/>
              <a:t> it’s choosing an outfit for a ‘hot date’…</a:t>
            </a:r>
            <a:endParaRPr lang="en-US" dirty="0"/>
          </a:p>
        </p:txBody>
      </p:sp>
      <p:sp>
        <p:nvSpPr>
          <p:cNvPr id="4" name="Slide Number Placeholder 3"/>
          <p:cNvSpPr>
            <a:spLocks noGrp="1"/>
          </p:cNvSpPr>
          <p:nvPr>
            <p:ph type="sldNum" sz="quarter" idx="10"/>
          </p:nvPr>
        </p:nvSpPr>
        <p:spPr/>
        <p:txBody>
          <a:bodyPr/>
          <a:lstStyle/>
          <a:p>
            <a:fld id="{197E701F-1A2F-43B5-856F-CB2F677405B8}" type="slidenum">
              <a:rPr lang="en-US" smtClean="0"/>
              <a:t>2</a:t>
            </a:fld>
            <a:endParaRPr lang="en-US"/>
          </a:p>
        </p:txBody>
      </p:sp>
    </p:spTree>
    <p:extLst>
      <p:ext uri="{BB962C8B-B14F-4D97-AF65-F5344CB8AC3E}">
        <p14:creationId xmlns:p14="http://schemas.microsoft.com/office/powerpoint/2010/main" val="39858487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a:t>
            </a:r>
            <a:r>
              <a:rPr lang="en-US" baseline="0" dirty="0"/>
              <a:t> h</a:t>
            </a:r>
            <a:r>
              <a:rPr lang="en-US" dirty="0"/>
              <a:t>ue templates are the most popular theory for color compatibility,</a:t>
            </a:r>
            <a:r>
              <a:rPr lang="en-US" baseline="0" dirty="0"/>
              <a:t> we analyze them in greater detail. First, we’ll explain the basic properties of this model, and then test them against the data. </a:t>
            </a:r>
            <a:endParaRPr lang="en-US" dirty="0"/>
          </a:p>
        </p:txBody>
      </p:sp>
      <p:sp>
        <p:nvSpPr>
          <p:cNvPr id="4" name="Slide Number Placeholder 3"/>
          <p:cNvSpPr>
            <a:spLocks noGrp="1"/>
          </p:cNvSpPr>
          <p:nvPr>
            <p:ph type="sldNum" sz="quarter" idx="10"/>
          </p:nvPr>
        </p:nvSpPr>
        <p:spPr/>
        <p:txBody>
          <a:bodyPr/>
          <a:lstStyle/>
          <a:p>
            <a:fld id="{197E701F-1A2F-43B5-856F-CB2F677405B8}" type="slidenum">
              <a:rPr lang="en-US" smtClean="0"/>
              <a:t>20</a:t>
            </a:fld>
            <a:endParaRPr lang="en-US"/>
          </a:p>
        </p:txBody>
      </p:sp>
    </p:spTree>
    <p:extLst>
      <p:ext uri="{BB962C8B-B14F-4D97-AF65-F5344CB8AC3E}">
        <p14:creationId xmlns:p14="http://schemas.microsoft.com/office/powerpoint/2010/main" val="10606575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653064" rtl="0" eaLnBrk="1" fontAlgn="auto" latinLnBrk="0" hangingPunct="1">
              <a:lnSpc>
                <a:spcPct val="100000"/>
              </a:lnSpc>
              <a:spcBef>
                <a:spcPts val="0"/>
              </a:spcBef>
              <a:spcAft>
                <a:spcPts val="0"/>
              </a:spcAft>
              <a:buClrTx/>
              <a:buSzTx/>
              <a:buFontTx/>
              <a:buNone/>
              <a:tabLst/>
              <a:defRPr/>
            </a:pPr>
            <a:r>
              <a:rPr lang="en-US" baseline="0" dirty="0">
                <a:latin typeface="Arial" pitchFamily="34" charset="0"/>
                <a:ea typeface="ＭＳ Ｐゴシック" pitchFamily="34" charset="-128"/>
              </a:rPr>
              <a:t>As we mentioned earlier, a hue template is defined as a fixed rotation along the color wheel. The </a:t>
            </a:r>
            <a:r>
              <a:rPr lang="en-US" i="1" baseline="0" dirty="0">
                <a:latin typeface="Arial" pitchFamily="34" charset="0"/>
                <a:ea typeface="ＭＳ Ｐゴシック" pitchFamily="34" charset="-128"/>
              </a:rPr>
              <a:t>complementary</a:t>
            </a:r>
            <a:r>
              <a:rPr lang="en-US" baseline="0" dirty="0">
                <a:latin typeface="Arial" pitchFamily="34" charset="0"/>
                <a:ea typeface="ＭＳ Ｐゴシック" pitchFamily="34" charset="-128"/>
              </a:rPr>
              <a:t> template are colors 180 degrees apart, for example, </a:t>
            </a:r>
            <a:r>
              <a:rPr lang="en-US" dirty="0">
                <a:latin typeface="Arial" pitchFamily="34" charset="0"/>
                <a:ea typeface="ＭＳ Ｐゴシック" pitchFamily="34" charset="-128"/>
              </a:rPr>
              <a:t>green</a:t>
            </a:r>
            <a:r>
              <a:rPr lang="en-US" baseline="0" dirty="0">
                <a:latin typeface="Arial" pitchFamily="34" charset="0"/>
                <a:ea typeface="ＭＳ Ｐゴシック" pitchFamily="34" charset="-128"/>
              </a:rPr>
              <a:t> and purple….</a:t>
            </a:r>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9200C060-1DB6-47AD-A732-F26984F9133B}" type="slidenum">
              <a:rPr lang="en-US" sz="1200" smtClean="0"/>
              <a:pPr eaLnBrk="1" hangingPunct="1"/>
              <a:t>21</a:t>
            </a:fld>
            <a:endParaRPr lang="en-US"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Arial" pitchFamily="34" charset="0"/>
                <a:ea typeface="ＭＳ Ｐゴシック" pitchFamily="34" charset="-128"/>
              </a:rPr>
              <a:t>…or teal and orange. This</a:t>
            </a:r>
            <a:r>
              <a:rPr lang="en-US" baseline="0" dirty="0">
                <a:latin typeface="Arial" pitchFamily="34" charset="0"/>
                <a:ea typeface="ＭＳ Ｐゴシック" pitchFamily="34" charset="-128"/>
              </a:rPr>
              <a:t> is because template theory assumes </a:t>
            </a:r>
            <a:r>
              <a:rPr lang="en-US" i="1" baseline="0" dirty="0">
                <a:latin typeface="Arial" pitchFamily="34" charset="0"/>
                <a:ea typeface="ＭＳ Ｐゴシック" pitchFamily="34" charset="-128"/>
              </a:rPr>
              <a:t>rotationally invariance</a:t>
            </a:r>
            <a:r>
              <a:rPr lang="en-US" baseline="0" dirty="0">
                <a:latin typeface="Arial" pitchFamily="34" charset="0"/>
                <a:ea typeface="ＭＳ Ｐゴシック" pitchFamily="34" charset="-128"/>
              </a:rPr>
              <a:t>, so any rotation is equally compatible. </a:t>
            </a:r>
            <a:endParaRPr lang="en-US" dirty="0">
              <a:latin typeface="Arial" pitchFamily="34" charset="0"/>
              <a:ea typeface="ＭＳ Ｐゴシック" pitchFamily="34" charset="-128"/>
            </a:endParaRPr>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9200C060-1DB6-47AD-A732-F26984F9133B}" type="slidenum">
              <a:rPr lang="en-US" sz="1200" smtClean="0"/>
              <a:pPr eaLnBrk="1" hangingPunct="1"/>
              <a:t>22</a:t>
            </a:fld>
            <a:endParaRPr lang="en-US" sz="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Arial" pitchFamily="34" charset="0"/>
                <a:ea typeface="ＭＳ Ｐゴシック" pitchFamily="34" charset="-128"/>
              </a:rPr>
              <a:t>Past color</a:t>
            </a:r>
            <a:r>
              <a:rPr lang="en-US" baseline="0" dirty="0">
                <a:latin typeface="Arial" pitchFamily="34" charset="0"/>
                <a:ea typeface="ＭＳ Ｐゴシック" pitchFamily="34" charset="-128"/>
              </a:rPr>
              <a:t> theorists have als</a:t>
            </a:r>
            <a:r>
              <a:rPr lang="en-US" dirty="0">
                <a:latin typeface="Arial" pitchFamily="34" charset="0"/>
                <a:ea typeface="ＭＳ Ｐゴシック" pitchFamily="34" charset="-128"/>
              </a:rPr>
              <a:t>o defined </a:t>
            </a:r>
            <a:r>
              <a:rPr lang="en-US" i="1" dirty="0">
                <a:latin typeface="Arial" pitchFamily="34" charset="0"/>
                <a:ea typeface="ＭＳ Ｐゴシック" pitchFamily="34" charset="-128"/>
              </a:rPr>
              <a:t>sets</a:t>
            </a:r>
            <a:r>
              <a:rPr lang="en-US" dirty="0">
                <a:latin typeface="Arial" pitchFamily="34" charset="0"/>
                <a:ea typeface="ＭＳ Ｐゴシック" pitchFamily="34" charset="-128"/>
              </a:rPr>
              <a:t> of </a:t>
            </a:r>
            <a:r>
              <a:rPr lang="en-US" baseline="0" dirty="0">
                <a:latin typeface="Arial" pitchFamily="34" charset="0"/>
                <a:ea typeface="ＭＳ Ｐゴシック" pitchFamily="34" charset="-128"/>
              </a:rPr>
              <a:t>hue templates which are assumed to be all equally compatible. </a:t>
            </a:r>
            <a:endParaRPr lang="en-US" dirty="0">
              <a:latin typeface="Arial" pitchFamily="34" charset="0"/>
              <a:ea typeface="ＭＳ Ｐゴシック" pitchFamily="34" charset="-128"/>
            </a:endParaRPr>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9200C060-1DB6-47AD-A732-F26984F9133B}" type="slidenum">
              <a:rPr lang="en-US" sz="1200" smtClean="0"/>
              <a:pPr eaLnBrk="1" hangingPunct="1"/>
              <a:t>23</a:t>
            </a:fld>
            <a:endParaRPr lang="en-US" sz="12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latin typeface="Arial" pitchFamily="34" charset="0"/>
                <a:ea typeface="ＭＳ Ｐゴシック" pitchFamily="34" charset="-128"/>
              </a:rPr>
              <a:t>In this work, we examined hue templates from several angles and found them generally to be a poor model. </a:t>
            </a:r>
          </a:p>
          <a:p>
            <a:r>
              <a:rPr lang="en-US" baseline="0" dirty="0">
                <a:latin typeface="Arial" pitchFamily="34" charset="0"/>
                <a:ea typeface="ＭＳ Ｐゴシック" pitchFamily="34" charset="-128"/>
              </a:rPr>
              <a:t>First, there are strong color preferences so not all rotations of templates are equally compatible. </a:t>
            </a:r>
          </a:p>
          <a:p>
            <a:r>
              <a:rPr lang="en-US" baseline="0" dirty="0">
                <a:latin typeface="Arial" pitchFamily="34" charset="0"/>
                <a:ea typeface="ＭＳ Ｐゴシック" pitchFamily="34" charset="-128"/>
              </a:rPr>
              <a:t>Second, themes near templates do not score better than those farther away.</a:t>
            </a:r>
          </a:p>
          <a:p>
            <a:r>
              <a:rPr lang="en-US" baseline="0" dirty="0">
                <a:latin typeface="Arial" pitchFamily="34" charset="0"/>
                <a:ea typeface="ＭＳ Ｐゴシック" pitchFamily="34" charset="-128"/>
              </a:rPr>
              <a:t>Third, not all templates are equally popular. </a:t>
            </a:r>
            <a:r>
              <a:rPr lang="en-US" baseline="0" dirty="0"/>
              <a:t>In the paper we examine this in more detail, but one observation is that the most popular themes tend to be fairly simple, with roughly one or two distinct hues. This suggests that how simple or complex a theme is might help predict the rating. </a:t>
            </a:r>
            <a:endParaRPr lang="en-US" baseline="0" dirty="0">
              <a:latin typeface="Arial" pitchFamily="34" charset="0"/>
              <a:ea typeface="ＭＳ Ｐゴシック" pitchFamily="34" charset="-128"/>
            </a:endParaRPr>
          </a:p>
          <a:p>
            <a:endParaRPr lang="en-US" dirty="0"/>
          </a:p>
        </p:txBody>
      </p:sp>
      <p:sp>
        <p:nvSpPr>
          <p:cNvPr id="4" name="Slide Number Placeholder 3"/>
          <p:cNvSpPr>
            <a:spLocks noGrp="1"/>
          </p:cNvSpPr>
          <p:nvPr>
            <p:ph type="sldNum" sz="quarter" idx="10"/>
          </p:nvPr>
        </p:nvSpPr>
        <p:spPr/>
        <p:txBody>
          <a:bodyPr/>
          <a:lstStyle/>
          <a:p>
            <a:fld id="{197E701F-1A2F-43B5-856F-CB2F677405B8}" type="slidenum">
              <a:rPr lang="en-US" smtClean="0"/>
              <a:t>24</a:t>
            </a:fld>
            <a:endParaRPr lang="en-US"/>
          </a:p>
        </p:txBody>
      </p:sp>
    </p:spTree>
    <p:extLst>
      <p:ext uri="{BB962C8B-B14F-4D97-AF65-F5344CB8AC3E}">
        <p14:creationId xmlns:p14="http://schemas.microsoft.com/office/powerpoint/2010/main" val="16604713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examine this, we</a:t>
            </a:r>
            <a:r>
              <a:rPr lang="en-US" baseline="0" dirty="0"/>
              <a:t> define a simplicity measure based on hue entropy, which is roughly speaking the spread of hues along the hue wheel.</a:t>
            </a:r>
            <a:endParaRPr lang="en-US" dirty="0"/>
          </a:p>
        </p:txBody>
      </p:sp>
      <p:sp>
        <p:nvSpPr>
          <p:cNvPr id="4" name="Slide Number Placeholder 3"/>
          <p:cNvSpPr>
            <a:spLocks noGrp="1"/>
          </p:cNvSpPr>
          <p:nvPr>
            <p:ph type="sldNum" sz="quarter" idx="10"/>
          </p:nvPr>
        </p:nvSpPr>
        <p:spPr/>
        <p:txBody>
          <a:bodyPr/>
          <a:lstStyle/>
          <a:p>
            <a:fld id="{197E701F-1A2F-43B5-856F-CB2F677405B8}" type="slidenum">
              <a:rPr lang="en-US" smtClean="0"/>
              <a:t>25</a:t>
            </a:fld>
            <a:endParaRPr lang="en-US"/>
          </a:p>
        </p:txBody>
      </p:sp>
    </p:spTree>
    <p:extLst>
      <p:ext uri="{BB962C8B-B14F-4D97-AF65-F5344CB8AC3E}">
        <p14:creationId xmlns:p14="http://schemas.microsoft.com/office/powerpoint/2010/main" val="16604713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Low entropy corresponds to few distinct colors</a:t>
            </a:r>
          </a:p>
        </p:txBody>
      </p:sp>
      <p:sp>
        <p:nvSpPr>
          <p:cNvPr id="4" name="Slide Number Placeholder 3"/>
          <p:cNvSpPr>
            <a:spLocks noGrp="1"/>
          </p:cNvSpPr>
          <p:nvPr>
            <p:ph type="sldNum" sz="quarter" idx="10"/>
          </p:nvPr>
        </p:nvSpPr>
        <p:spPr/>
        <p:txBody>
          <a:bodyPr/>
          <a:lstStyle/>
          <a:p>
            <a:fld id="{197E701F-1A2F-43B5-856F-CB2F677405B8}" type="slidenum">
              <a:rPr lang="en-US" smtClean="0"/>
              <a:t>26</a:t>
            </a:fld>
            <a:endParaRPr lang="en-US"/>
          </a:p>
        </p:txBody>
      </p:sp>
    </p:spTree>
    <p:extLst>
      <p:ext uri="{BB962C8B-B14F-4D97-AF65-F5344CB8AC3E}">
        <p14:creationId xmlns:p14="http://schemas.microsoft.com/office/powerpoint/2010/main" val="16604713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Low entropy corresponds to few distinct colors, and high entropy corresponds to many distinct colors</a:t>
            </a:r>
          </a:p>
          <a:p>
            <a:endParaRPr lang="en-US" dirty="0"/>
          </a:p>
        </p:txBody>
      </p:sp>
      <p:sp>
        <p:nvSpPr>
          <p:cNvPr id="4" name="Slide Number Placeholder 3"/>
          <p:cNvSpPr>
            <a:spLocks noGrp="1"/>
          </p:cNvSpPr>
          <p:nvPr>
            <p:ph type="sldNum" sz="quarter" idx="10"/>
          </p:nvPr>
        </p:nvSpPr>
        <p:spPr/>
        <p:txBody>
          <a:bodyPr/>
          <a:lstStyle/>
          <a:p>
            <a:fld id="{197E701F-1A2F-43B5-856F-CB2F677405B8}" type="slidenum">
              <a:rPr lang="en-US" smtClean="0"/>
              <a:t>27</a:t>
            </a:fld>
            <a:endParaRPr lang="en-US"/>
          </a:p>
        </p:txBody>
      </p:sp>
    </p:spTree>
    <p:extLst>
      <p:ext uri="{BB962C8B-B14F-4D97-AF65-F5344CB8AC3E}">
        <p14:creationId xmlns:p14="http://schemas.microsoft.com/office/powerpoint/2010/main" val="16604713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summarize our main analysis results, we’ve shown an overall preference for warmer hues and </a:t>
            </a:r>
            <a:r>
              <a:rPr lang="en-US" dirty="0" err="1"/>
              <a:t>cyans</a:t>
            </a:r>
            <a:r>
              <a:rPr lang="en-US" dirty="0"/>
              <a:t>.</a:t>
            </a:r>
          </a:p>
        </p:txBody>
      </p:sp>
      <p:sp>
        <p:nvSpPr>
          <p:cNvPr id="4" name="Slide Number Placeholder 3"/>
          <p:cNvSpPr>
            <a:spLocks noGrp="1"/>
          </p:cNvSpPr>
          <p:nvPr>
            <p:ph type="sldNum" sz="quarter" idx="10"/>
          </p:nvPr>
        </p:nvSpPr>
        <p:spPr/>
        <p:txBody>
          <a:bodyPr/>
          <a:lstStyle/>
          <a:p>
            <a:fld id="{197E701F-1A2F-43B5-856F-CB2F677405B8}" type="slidenum">
              <a:rPr lang="en-US" smtClean="0"/>
              <a:t>28</a:t>
            </a:fld>
            <a:endParaRPr lang="en-US"/>
          </a:p>
        </p:txBody>
      </p:sp>
    </p:spTree>
    <p:extLst>
      <p:ext uri="{BB962C8B-B14F-4D97-AF65-F5344CB8AC3E}">
        <p14:creationId xmlns:p14="http://schemas.microsoft.com/office/powerpoint/2010/main" val="5161078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strong preference for certain adjacent</a:t>
            </a:r>
            <a:r>
              <a:rPr lang="en-US" baseline="0" dirty="0"/>
              <a:t> colors,</a:t>
            </a:r>
            <a:endParaRPr lang="en-US" dirty="0"/>
          </a:p>
        </p:txBody>
      </p:sp>
      <p:sp>
        <p:nvSpPr>
          <p:cNvPr id="4" name="Slide Number Placeholder 3"/>
          <p:cNvSpPr>
            <a:spLocks noGrp="1"/>
          </p:cNvSpPr>
          <p:nvPr>
            <p:ph type="sldNum" sz="quarter" idx="10"/>
          </p:nvPr>
        </p:nvSpPr>
        <p:spPr/>
        <p:txBody>
          <a:bodyPr/>
          <a:lstStyle/>
          <a:p>
            <a:fld id="{197E701F-1A2F-43B5-856F-CB2F677405B8}" type="slidenum">
              <a:rPr lang="en-US" smtClean="0"/>
              <a:t>29</a:t>
            </a:fld>
            <a:endParaRPr lang="en-US"/>
          </a:p>
        </p:txBody>
      </p:sp>
    </p:spTree>
    <p:extLst>
      <p:ext uri="{BB962C8B-B14F-4D97-AF65-F5344CB8AC3E}">
        <p14:creationId xmlns:p14="http://schemas.microsoft.com/office/powerpoint/2010/main" val="683245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Arial" pitchFamily="34" charset="0"/>
                <a:ea typeface="ＭＳ Ｐゴシック" pitchFamily="34" charset="-128"/>
              </a:rPr>
              <a:t>Or</a:t>
            </a:r>
            <a:r>
              <a:rPr lang="en-US" baseline="0" dirty="0">
                <a:latin typeface="Arial" pitchFamily="34" charset="0"/>
                <a:ea typeface="ＭＳ Ｐゴシック" pitchFamily="34" charset="-128"/>
              </a:rPr>
              <a:t> </a:t>
            </a:r>
            <a:r>
              <a:rPr lang="en-US" dirty="0">
                <a:latin typeface="Arial" pitchFamily="34" charset="0"/>
                <a:ea typeface="ＭＳ Ｐゴシック" pitchFamily="34" charset="-128"/>
              </a:rPr>
              <a:t>creating a palette for a website, color choices can make the difference between an</a:t>
            </a:r>
            <a:r>
              <a:rPr lang="en-US" baseline="0" dirty="0">
                <a:latin typeface="Arial" pitchFamily="34" charset="0"/>
                <a:ea typeface="ＭＳ Ｐゴシック" pitchFamily="34" charset="-128"/>
              </a:rPr>
              <a:t> poor distracting design, and a clear readable one.</a:t>
            </a:r>
            <a:endParaRPr lang="en-US" dirty="0">
              <a:latin typeface="Arial" pitchFamily="34" charset="0"/>
              <a:ea typeface="ＭＳ Ｐゴシック" pitchFamily="34" charset="-128"/>
            </a:endParaRPr>
          </a:p>
        </p:txBody>
      </p:sp>
      <p:sp>
        <p:nvSpPr>
          <p:cNvPr id="53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692F5F84-D011-4ADE-AD5A-02DCDCA25258}" type="slidenum">
              <a:rPr lang="en-US" sz="1200" smtClean="0"/>
              <a:pPr eaLnBrk="1" hangingPunct="1"/>
              <a:t>3</a:t>
            </a:fld>
            <a:endParaRPr lang="en-US" sz="120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hue templates are a poor model for color compatibility,</a:t>
            </a:r>
            <a:r>
              <a:rPr lang="en-US" baseline="0" dirty="0"/>
              <a:t> </a:t>
            </a:r>
            <a:endParaRPr lang="en-US" dirty="0"/>
          </a:p>
        </p:txBody>
      </p:sp>
      <p:sp>
        <p:nvSpPr>
          <p:cNvPr id="4" name="Slide Number Placeholder 3"/>
          <p:cNvSpPr>
            <a:spLocks noGrp="1"/>
          </p:cNvSpPr>
          <p:nvPr>
            <p:ph type="sldNum" sz="quarter" idx="10"/>
          </p:nvPr>
        </p:nvSpPr>
        <p:spPr/>
        <p:txBody>
          <a:bodyPr/>
          <a:lstStyle/>
          <a:p>
            <a:fld id="{197E701F-1A2F-43B5-856F-CB2F677405B8}" type="slidenum">
              <a:rPr lang="en-US" smtClean="0"/>
              <a:t>30</a:t>
            </a:fld>
            <a:endParaRPr lang="en-US"/>
          </a:p>
        </p:txBody>
      </p:sp>
    </p:spTree>
    <p:extLst>
      <p:ext uri="{BB962C8B-B14F-4D97-AF65-F5344CB8AC3E}">
        <p14:creationId xmlns:p14="http://schemas.microsoft.com/office/powerpoint/2010/main" val="3897839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that people generally prefer</a:t>
            </a:r>
            <a:r>
              <a:rPr lang="en-US" baseline="0" dirty="0"/>
              <a:t> simpler themes, but not too simple. </a:t>
            </a:r>
            <a:endParaRPr lang="en-US" dirty="0"/>
          </a:p>
        </p:txBody>
      </p:sp>
      <p:sp>
        <p:nvSpPr>
          <p:cNvPr id="4" name="Slide Number Placeholder 3"/>
          <p:cNvSpPr>
            <a:spLocks noGrp="1"/>
          </p:cNvSpPr>
          <p:nvPr>
            <p:ph type="sldNum" sz="quarter" idx="10"/>
          </p:nvPr>
        </p:nvSpPr>
        <p:spPr/>
        <p:txBody>
          <a:bodyPr/>
          <a:lstStyle/>
          <a:p>
            <a:fld id="{197E701F-1A2F-43B5-856F-CB2F677405B8}" type="slidenum">
              <a:rPr lang="en-US" smtClean="0"/>
              <a:t>31</a:t>
            </a:fld>
            <a:endParaRPr lang="en-US"/>
          </a:p>
        </p:txBody>
      </p:sp>
    </p:spTree>
    <p:extLst>
      <p:ext uri="{BB962C8B-B14F-4D97-AF65-F5344CB8AC3E}">
        <p14:creationId xmlns:p14="http://schemas.microsoft.com/office/powerpoint/2010/main" val="1008857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a:t>
            </a:r>
            <a:r>
              <a:rPr lang="en-US" baseline="0" dirty="0"/>
              <a:t> many of us, particularly non-designers, choosing colors can be overwhelming and intimidating however. Choosing a color (for example for this cat’s body) often involves </a:t>
            </a:r>
            <a:r>
              <a:rPr lang="en-US" i="1" baseline="0" dirty="0"/>
              <a:t>manually</a:t>
            </a:r>
            <a:r>
              <a:rPr lang="en-US" baseline="0" dirty="0"/>
              <a:t> exploring the color space, usually with simple tools like color sliders or squares, which is both time-consuming and fairly subjective. </a:t>
            </a:r>
            <a:endParaRPr lang="en-US" dirty="0"/>
          </a:p>
        </p:txBody>
      </p:sp>
      <p:sp>
        <p:nvSpPr>
          <p:cNvPr id="4" name="Slide Number Placeholder 3"/>
          <p:cNvSpPr>
            <a:spLocks noGrp="1"/>
          </p:cNvSpPr>
          <p:nvPr>
            <p:ph type="sldNum" sz="quarter" idx="10"/>
          </p:nvPr>
        </p:nvSpPr>
        <p:spPr/>
        <p:txBody>
          <a:bodyPr/>
          <a:lstStyle/>
          <a:p>
            <a:fld id="{197E701F-1A2F-43B5-856F-CB2F677405B8}" type="slidenum">
              <a:rPr lang="en-US" smtClean="0"/>
              <a:t>4</a:t>
            </a:fld>
            <a:endParaRPr lang="en-US"/>
          </a:p>
        </p:txBody>
      </p:sp>
    </p:spTree>
    <p:extLst>
      <p:ext uri="{BB962C8B-B14F-4D97-AF65-F5344CB8AC3E}">
        <p14:creationId xmlns:p14="http://schemas.microsoft.com/office/powerpoint/2010/main" val="2012083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53064" rtl="0" eaLnBrk="1" fontAlgn="auto" latinLnBrk="0" hangingPunct="1">
              <a:lnSpc>
                <a:spcPct val="100000"/>
              </a:lnSpc>
              <a:spcBef>
                <a:spcPts val="0"/>
              </a:spcBef>
              <a:spcAft>
                <a:spcPts val="0"/>
              </a:spcAft>
              <a:buClrTx/>
              <a:buSzTx/>
              <a:buFontTx/>
              <a:buNone/>
              <a:tabLst/>
              <a:defRPr/>
            </a:pPr>
            <a:r>
              <a:rPr lang="en-US" dirty="0"/>
              <a:t>So</a:t>
            </a:r>
            <a:r>
              <a:rPr lang="en-US" baseline="0" dirty="0"/>
              <a:t> h</a:t>
            </a:r>
            <a:r>
              <a:rPr lang="en-US" dirty="0"/>
              <a:t>ow do designers choose colors? Often</a:t>
            </a:r>
            <a:r>
              <a:rPr lang="en-US" baseline="0" dirty="0"/>
              <a:t> this involves searching for </a:t>
            </a:r>
            <a:r>
              <a:rPr lang="en-US" i="1" baseline="0" dirty="0"/>
              <a:t>examples </a:t>
            </a:r>
            <a:r>
              <a:rPr lang="en-US" i="0" baseline="0" dirty="0"/>
              <a:t>of successful color combinations which can be used as a starting point for a design.</a:t>
            </a:r>
            <a:endParaRPr lang="en-US" i="0" dirty="0"/>
          </a:p>
          <a:p>
            <a:endParaRPr lang="en-US" i="0" dirty="0"/>
          </a:p>
        </p:txBody>
      </p:sp>
      <p:sp>
        <p:nvSpPr>
          <p:cNvPr id="4" name="Slide Number Placeholder 3"/>
          <p:cNvSpPr>
            <a:spLocks noGrp="1"/>
          </p:cNvSpPr>
          <p:nvPr>
            <p:ph type="sldNum" sz="quarter" idx="10"/>
          </p:nvPr>
        </p:nvSpPr>
        <p:spPr/>
        <p:txBody>
          <a:bodyPr/>
          <a:lstStyle/>
          <a:p>
            <a:fld id="{197E701F-1A2F-43B5-856F-CB2F677405B8}" type="slidenum">
              <a:rPr lang="en-US" smtClean="0"/>
              <a:t>5</a:t>
            </a:fld>
            <a:endParaRPr lang="en-US"/>
          </a:p>
        </p:txBody>
      </p:sp>
    </p:spTree>
    <p:extLst>
      <p:ext uri="{BB962C8B-B14F-4D97-AF65-F5344CB8AC3E}">
        <p14:creationId xmlns:p14="http://schemas.microsoft.com/office/powerpoint/2010/main" val="27675266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Such</a:t>
            </a:r>
            <a:r>
              <a:rPr lang="en-US" baseline="0" dirty="0"/>
              <a:t> </a:t>
            </a:r>
            <a:r>
              <a:rPr lang="en-US" dirty="0"/>
              <a:t>examples can be found </a:t>
            </a:r>
            <a:r>
              <a:rPr lang="en-US" baseline="0" dirty="0"/>
              <a:t>anywhere from art</a:t>
            </a:r>
            <a:endParaRPr lang="en-US" dirty="0"/>
          </a:p>
        </p:txBody>
      </p:sp>
      <p:sp>
        <p:nvSpPr>
          <p:cNvPr id="4" name="Slide Number Placeholder 3"/>
          <p:cNvSpPr>
            <a:spLocks noGrp="1"/>
          </p:cNvSpPr>
          <p:nvPr>
            <p:ph type="sldNum" sz="quarter" idx="10"/>
          </p:nvPr>
        </p:nvSpPr>
        <p:spPr/>
        <p:txBody>
          <a:bodyPr/>
          <a:lstStyle/>
          <a:p>
            <a:fld id="{197E701F-1A2F-43B5-856F-CB2F677405B8}" type="slidenum">
              <a:rPr lang="en-US" smtClean="0"/>
              <a:t>6</a:t>
            </a:fld>
            <a:endParaRPr lang="en-US"/>
          </a:p>
        </p:txBody>
      </p:sp>
    </p:spTree>
    <p:extLst>
      <p:ext uri="{BB962C8B-B14F-4D97-AF65-F5344CB8AC3E}">
        <p14:creationId xmlns:p14="http://schemas.microsoft.com/office/powerpoint/2010/main" val="20555840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blogs; the</a:t>
            </a:r>
            <a:r>
              <a:rPr lang="en-US" baseline="0" dirty="0"/>
              <a:t> article shown here offers ’44 cool flyer designs for inspiration’. </a:t>
            </a:r>
          </a:p>
          <a:p>
            <a:endParaRPr lang="en-US" baseline="0" dirty="0"/>
          </a:p>
          <a:p>
            <a:r>
              <a:rPr lang="en-US" baseline="0" dirty="0"/>
              <a:t>But artists also look at more </a:t>
            </a:r>
            <a:r>
              <a:rPr lang="en-US" i="1" baseline="0" dirty="0"/>
              <a:t>abstract</a:t>
            </a:r>
            <a:r>
              <a:rPr lang="en-US" baseline="0" dirty="0"/>
              <a:t> color combinations.</a:t>
            </a:r>
            <a:endParaRPr lang="en-US" dirty="0"/>
          </a:p>
        </p:txBody>
      </p:sp>
      <p:sp>
        <p:nvSpPr>
          <p:cNvPr id="4" name="Slide Number Placeholder 3"/>
          <p:cNvSpPr>
            <a:spLocks noGrp="1"/>
          </p:cNvSpPr>
          <p:nvPr>
            <p:ph type="sldNum" sz="quarter" idx="10"/>
          </p:nvPr>
        </p:nvSpPr>
        <p:spPr/>
        <p:txBody>
          <a:bodyPr/>
          <a:lstStyle/>
          <a:p>
            <a:fld id="{197E701F-1A2F-43B5-856F-CB2F677405B8}" type="slidenum">
              <a:rPr lang="en-US" smtClean="0"/>
              <a:t>7</a:t>
            </a:fld>
            <a:endParaRPr lang="en-US"/>
          </a:p>
        </p:txBody>
      </p:sp>
    </p:spTree>
    <p:extLst>
      <p:ext uri="{BB962C8B-B14F-4D97-AF65-F5344CB8AC3E}">
        <p14:creationId xmlns:p14="http://schemas.microsoft.com/office/powerpoint/2010/main" val="3859663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Such</a:t>
            </a:r>
            <a:r>
              <a:rPr lang="en-US" baseline="0" dirty="0"/>
              <a:t> as those found in color palette books. Examining colors without context (like these palettes) </a:t>
            </a:r>
            <a:r>
              <a:rPr lang="en-US" i="1" baseline="0" dirty="0"/>
              <a:t>can</a:t>
            </a:r>
            <a:r>
              <a:rPr lang="en-US" baseline="0" dirty="0"/>
              <a:t> be useful for artists, again by providing successful examples. </a:t>
            </a:r>
          </a:p>
        </p:txBody>
      </p:sp>
      <p:sp>
        <p:nvSpPr>
          <p:cNvPr id="4" name="Slide Number Placeholder 3"/>
          <p:cNvSpPr>
            <a:spLocks noGrp="1"/>
          </p:cNvSpPr>
          <p:nvPr>
            <p:ph type="sldNum" sz="quarter" idx="10"/>
          </p:nvPr>
        </p:nvSpPr>
        <p:spPr/>
        <p:txBody>
          <a:bodyPr/>
          <a:lstStyle/>
          <a:p>
            <a:fld id="{197E701F-1A2F-43B5-856F-CB2F677405B8}" type="slidenum">
              <a:rPr lang="en-US" smtClean="0"/>
              <a:t>8</a:t>
            </a:fld>
            <a:endParaRPr lang="en-US"/>
          </a:p>
        </p:txBody>
      </p:sp>
    </p:spTree>
    <p:extLst>
      <p:ext uri="{BB962C8B-B14F-4D97-AF65-F5344CB8AC3E}">
        <p14:creationId xmlns:p14="http://schemas.microsoft.com/office/powerpoint/2010/main" val="41896508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Philosophers and scientists have also long been interested in understanding color compatibility and have proposed numerous theories. </a:t>
            </a:r>
            <a:endParaRPr lang="en-US" dirty="0"/>
          </a:p>
          <a:p>
            <a:endParaRPr lang="en-US" dirty="0"/>
          </a:p>
          <a:p>
            <a:r>
              <a:rPr lang="en-US" dirty="0"/>
              <a:t>Two centuries ago Goethe described</a:t>
            </a:r>
            <a:r>
              <a:rPr lang="en-US" baseline="0" dirty="0"/>
              <a:t> complementary color theory: that colors opposite on the color wheel are compatible. So blue is compatible with orange, red is compatible with green, etc. </a:t>
            </a:r>
            <a:endParaRPr lang="en-US" dirty="0"/>
          </a:p>
        </p:txBody>
      </p:sp>
      <p:sp>
        <p:nvSpPr>
          <p:cNvPr id="4" name="Slide Number Placeholder 3"/>
          <p:cNvSpPr>
            <a:spLocks noGrp="1"/>
          </p:cNvSpPr>
          <p:nvPr>
            <p:ph type="sldNum" sz="quarter" idx="10"/>
          </p:nvPr>
        </p:nvSpPr>
        <p:spPr/>
        <p:txBody>
          <a:bodyPr/>
          <a:lstStyle/>
          <a:p>
            <a:fld id="{197E701F-1A2F-43B5-856F-CB2F677405B8}" type="slidenum">
              <a:rPr lang="en-US" smtClean="0"/>
              <a:t>9</a:t>
            </a:fld>
            <a:endParaRPr lang="en-US"/>
          </a:p>
        </p:txBody>
      </p:sp>
    </p:spTree>
    <p:extLst>
      <p:ext uri="{BB962C8B-B14F-4D97-AF65-F5344CB8AC3E}">
        <p14:creationId xmlns:p14="http://schemas.microsoft.com/office/powerpoint/2010/main" val="3575931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8640" y="1278255"/>
            <a:ext cx="6217920" cy="882015"/>
          </a:xfrm>
        </p:spPr>
        <p:txBody>
          <a:bodyPr/>
          <a:lstStyle/>
          <a:p>
            <a:r>
              <a:rPr lang="en-US"/>
              <a:t>Click to edit Master title style</a:t>
            </a:r>
          </a:p>
        </p:txBody>
      </p:sp>
      <p:sp>
        <p:nvSpPr>
          <p:cNvPr id="3" name="Subtitle 2"/>
          <p:cNvSpPr>
            <a:spLocks noGrp="1"/>
          </p:cNvSpPr>
          <p:nvPr>
            <p:ph type="subTitle" idx="1"/>
          </p:nvPr>
        </p:nvSpPr>
        <p:spPr>
          <a:xfrm>
            <a:off x="1097280" y="2331720"/>
            <a:ext cx="5120640" cy="1051560"/>
          </a:xfrm>
        </p:spPr>
        <p:txBody>
          <a:bodyPr/>
          <a:lstStyle>
            <a:lvl1pPr marL="0" indent="0" algn="ctr">
              <a:buNone/>
              <a:defRPr>
                <a:solidFill>
                  <a:schemeClr val="tx1">
                    <a:tint val="75000"/>
                  </a:schemeClr>
                </a:solidFill>
              </a:defRPr>
            </a:lvl1pPr>
            <a:lvl2pPr marL="326532" indent="0" algn="ctr">
              <a:buNone/>
              <a:defRPr>
                <a:solidFill>
                  <a:schemeClr val="tx1">
                    <a:tint val="75000"/>
                  </a:schemeClr>
                </a:solidFill>
              </a:defRPr>
            </a:lvl2pPr>
            <a:lvl3pPr marL="653064" indent="0" algn="ctr">
              <a:buNone/>
              <a:defRPr>
                <a:solidFill>
                  <a:schemeClr val="tx1">
                    <a:tint val="75000"/>
                  </a:schemeClr>
                </a:solidFill>
              </a:defRPr>
            </a:lvl3pPr>
            <a:lvl4pPr marL="979597" indent="0" algn="ctr">
              <a:buNone/>
              <a:defRPr>
                <a:solidFill>
                  <a:schemeClr val="tx1">
                    <a:tint val="75000"/>
                  </a:schemeClr>
                </a:solidFill>
              </a:defRPr>
            </a:lvl4pPr>
            <a:lvl5pPr marL="1306129" indent="0" algn="ctr">
              <a:buNone/>
              <a:defRPr>
                <a:solidFill>
                  <a:schemeClr val="tx1">
                    <a:tint val="75000"/>
                  </a:schemeClr>
                </a:solidFill>
              </a:defRPr>
            </a:lvl5pPr>
            <a:lvl6pPr marL="1632661" indent="0" algn="ctr">
              <a:buNone/>
              <a:defRPr>
                <a:solidFill>
                  <a:schemeClr val="tx1">
                    <a:tint val="75000"/>
                  </a:schemeClr>
                </a:solidFill>
              </a:defRPr>
            </a:lvl6pPr>
            <a:lvl7pPr marL="1959193" indent="0" algn="ctr">
              <a:buNone/>
              <a:defRPr>
                <a:solidFill>
                  <a:schemeClr val="tx1">
                    <a:tint val="75000"/>
                  </a:schemeClr>
                </a:solidFill>
              </a:defRPr>
            </a:lvl7pPr>
            <a:lvl8pPr marL="2285726" indent="0" algn="ctr">
              <a:buNone/>
              <a:defRPr>
                <a:solidFill>
                  <a:schemeClr val="tx1">
                    <a:tint val="75000"/>
                  </a:schemeClr>
                </a:solidFill>
              </a:defRPr>
            </a:lvl8pPr>
            <a:lvl9pPr marL="261225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266DCD8-1559-42D7-8849-B67F79195DBD}" type="datetimeFigureOut">
              <a:rPr lang="en-US" smtClean="0"/>
              <a:t>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2DB590-850C-4C05-A642-0B0C40170B31}" type="slidenum">
              <a:rPr lang="en-US" smtClean="0"/>
              <a:t>‹#›</a:t>
            </a:fld>
            <a:endParaRPr lang="en-US"/>
          </a:p>
        </p:txBody>
      </p:sp>
    </p:spTree>
    <p:extLst>
      <p:ext uri="{BB962C8B-B14F-4D97-AF65-F5344CB8AC3E}">
        <p14:creationId xmlns:p14="http://schemas.microsoft.com/office/powerpoint/2010/main" val="3367709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6DCD8-1559-42D7-8849-B67F79195DBD}" type="datetimeFigureOut">
              <a:rPr lang="en-US" smtClean="0"/>
              <a:t>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2DB590-850C-4C05-A642-0B0C40170B31}" type="slidenum">
              <a:rPr lang="en-US" smtClean="0"/>
              <a:t>‹#›</a:t>
            </a:fld>
            <a:endParaRPr lang="en-US"/>
          </a:p>
        </p:txBody>
      </p:sp>
    </p:spTree>
    <p:extLst>
      <p:ext uri="{BB962C8B-B14F-4D97-AF65-F5344CB8AC3E}">
        <p14:creationId xmlns:p14="http://schemas.microsoft.com/office/powerpoint/2010/main" val="237372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3520" y="164783"/>
            <a:ext cx="1645920" cy="351091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5760" y="164783"/>
            <a:ext cx="4815840" cy="351091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6DCD8-1559-42D7-8849-B67F79195DBD}" type="datetimeFigureOut">
              <a:rPr lang="en-US" smtClean="0"/>
              <a:t>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2DB590-850C-4C05-A642-0B0C40170B31}" type="slidenum">
              <a:rPr lang="en-US" smtClean="0"/>
              <a:t>‹#›</a:t>
            </a:fld>
            <a:endParaRPr lang="en-US"/>
          </a:p>
        </p:txBody>
      </p:sp>
    </p:spTree>
    <p:extLst>
      <p:ext uri="{BB962C8B-B14F-4D97-AF65-F5344CB8AC3E}">
        <p14:creationId xmlns:p14="http://schemas.microsoft.com/office/powerpoint/2010/main" val="1769126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6DCD8-1559-42D7-8849-B67F79195DBD}" type="datetimeFigureOut">
              <a:rPr lang="en-US" smtClean="0"/>
              <a:t>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2DB590-850C-4C05-A642-0B0C40170B31}" type="slidenum">
              <a:rPr lang="en-US" smtClean="0"/>
              <a:t>‹#›</a:t>
            </a:fld>
            <a:endParaRPr lang="en-US"/>
          </a:p>
        </p:txBody>
      </p:sp>
    </p:spTree>
    <p:extLst>
      <p:ext uri="{BB962C8B-B14F-4D97-AF65-F5344CB8AC3E}">
        <p14:creationId xmlns:p14="http://schemas.microsoft.com/office/powerpoint/2010/main" val="2714090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7850" y="2644140"/>
            <a:ext cx="6217920" cy="817245"/>
          </a:xfrm>
        </p:spPr>
        <p:txBody>
          <a:bodyPr anchor="t"/>
          <a:lstStyle>
            <a:lvl1pPr algn="l">
              <a:defRPr sz="2900" b="1" cap="all"/>
            </a:lvl1pPr>
          </a:lstStyle>
          <a:p>
            <a:r>
              <a:rPr lang="en-US"/>
              <a:t>Click to edit Master title style</a:t>
            </a:r>
          </a:p>
        </p:txBody>
      </p:sp>
      <p:sp>
        <p:nvSpPr>
          <p:cNvPr id="3" name="Text Placeholder 2"/>
          <p:cNvSpPr>
            <a:spLocks noGrp="1"/>
          </p:cNvSpPr>
          <p:nvPr>
            <p:ph type="body" idx="1"/>
          </p:nvPr>
        </p:nvSpPr>
        <p:spPr>
          <a:xfrm>
            <a:off x="577850" y="1744028"/>
            <a:ext cx="6217920" cy="900112"/>
          </a:xfrm>
        </p:spPr>
        <p:txBody>
          <a:bodyPr anchor="b"/>
          <a:lstStyle>
            <a:lvl1pPr marL="0" indent="0">
              <a:buNone/>
              <a:defRPr sz="1400">
                <a:solidFill>
                  <a:schemeClr val="tx1">
                    <a:tint val="75000"/>
                  </a:schemeClr>
                </a:solidFill>
              </a:defRPr>
            </a:lvl1pPr>
            <a:lvl2pPr marL="326532" indent="0">
              <a:buNone/>
              <a:defRPr sz="1300">
                <a:solidFill>
                  <a:schemeClr val="tx1">
                    <a:tint val="75000"/>
                  </a:schemeClr>
                </a:solidFill>
              </a:defRPr>
            </a:lvl2pPr>
            <a:lvl3pPr marL="653064" indent="0">
              <a:buNone/>
              <a:defRPr sz="1100">
                <a:solidFill>
                  <a:schemeClr val="tx1">
                    <a:tint val="75000"/>
                  </a:schemeClr>
                </a:solidFill>
              </a:defRPr>
            </a:lvl3pPr>
            <a:lvl4pPr marL="979597" indent="0">
              <a:buNone/>
              <a:defRPr sz="1000">
                <a:solidFill>
                  <a:schemeClr val="tx1">
                    <a:tint val="75000"/>
                  </a:schemeClr>
                </a:solidFill>
              </a:defRPr>
            </a:lvl4pPr>
            <a:lvl5pPr marL="1306129" indent="0">
              <a:buNone/>
              <a:defRPr sz="1000">
                <a:solidFill>
                  <a:schemeClr val="tx1">
                    <a:tint val="75000"/>
                  </a:schemeClr>
                </a:solidFill>
              </a:defRPr>
            </a:lvl5pPr>
            <a:lvl6pPr marL="1632661" indent="0">
              <a:buNone/>
              <a:defRPr sz="1000">
                <a:solidFill>
                  <a:schemeClr val="tx1">
                    <a:tint val="75000"/>
                  </a:schemeClr>
                </a:solidFill>
              </a:defRPr>
            </a:lvl6pPr>
            <a:lvl7pPr marL="1959193" indent="0">
              <a:buNone/>
              <a:defRPr sz="1000">
                <a:solidFill>
                  <a:schemeClr val="tx1">
                    <a:tint val="75000"/>
                  </a:schemeClr>
                </a:solidFill>
              </a:defRPr>
            </a:lvl7pPr>
            <a:lvl8pPr marL="2285726" indent="0">
              <a:buNone/>
              <a:defRPr sz="1000">
                <a:solidFill>
                  <a:schemeClr val="tx1">
                    <a:tint val="75000"/>
                  </a:schemeClr>
                </a:solidFill>
              </a:defRPr>
            </a:lvl8pPr>
            <a:lvl9pPr marL="2612258" indent="0">
              <a:buNone/>
              <a:defRPr sz="10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66DCD8-1559-42D7-8849-B67F79195DBD}" type="datetimeFigureOut">
              <a:rPr lang="en-US" smtClean="0"/>
              <a:t>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2DB590-850C-4C05-A642-0B0C40170B31}" type="slidenum">
              <a:rPr lang="en-US" smtClean="0"/>
              <a:t>‹#›</a:t>
            </a:fld>
            <a:endParaRPr lang="en-US"/>
          </a:p>
        </p:txBody>
      </p:sp>
    </p:spTree>
    <p:extLst>
      <p:ext uri="{BB962C8B-B14F-4D97-AF65-F5344CB8AC3E}">
        <p14:creationId xmlns:p14="http://schemas.microsoft.com/office/powerpoint/2010/main" val="3227135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5760" y="960120"/>
            <a:ext cx="3230880" cy="2715578"/>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718560" y="960120"/>
            <a:ext cx="3230880" cy="2715578"/>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6DCD8-1559-42D7-8849-B67F79195DBD}" type="datetimeFigureOut">
              <a:rPr lang="en-US" smtClean="0"/>
              <a:t>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2DB590-850C-4C05-A642-0B0C40170B31}" type="slidenum">
              <a:rPr lang="en-US" smtClean="0"/>
              <a:t>‹#›</a:t>
            </a:fld>
            <a:endParaRPr lang="en-US"/>
          </a:p>
        </p:txBody>
      </p:sp>
    </p:spTree>
    <p:extLst>
      <p:ext uri="{BB962C8B-B14F-4D97-AF65-F5344CB8AC3E}">
        <p14:creationId xmlns:p14="http://schemas.microsoft.com/office/powerpoint/2010/main" val="439670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65760" y="921068"/>
            <a:ext cx="3232150" cy="383857"/>
          </a:xfrm>
        </p:spPr>
        <p:txBody>
          <a:bodyPr anchor="b"/>
          <a:lstStyle>
            <a:lvl1pPr marL="0" indent="0">
              <a:buNone/>
              <a:defRPr sz="1700" b="1"/>
            </a:lvl1pPr>
            <a:lvl2pPr marL="326532" indent="0">
              <a:buNone/>
              <a:defRPr sz="1400" b="1"/>
            </a:lvl2pPr>
            <a:lvl3pPr marL="653064" indent="0">
              <a:buNone/>
              <a:defRPr sz="1300" b="1"/>
            </a:lvl3pPr>
            <a:lvl4pPr marL="979597" indent="0">
              <a:buNone/>
              <a:defRPr sz="1100" b="1"/>
            </a:lvl4pPr>
            <a:lvl5pPr marL="1306129" indent="0">
              <a:buNone/>
              <a:defRPr sz="1100" b="1"/>
            </a:lvl5pPr>
            <a:lvl6pPr marL="1632661" indent="0">
              <a:buNone/>
              <a:defRPr sz="1100" b="1"/>
            </a:lvl6pPr>
            <a:lvl7pPr marL="1959193" indent="0">
              <a:buNone/>
              <a:defRPr sz="1100" b="1"/>
            </a:lvl7pPr>
            <a:lvl8pPr marL="2285726" indent="0">
              <a:buNone/>
              <a:defRPr sz="1100" b="1"/>
            </a:lvl8pPr>
            <a:lvl9pPr marL="2612258" indent="0">
              <a:buNone/>
              <a:defRPr sz="1100" b="1"/>
            </a:lvl9pPr>
          </a:lstStyle>
          <a:p>
            <a:pPr lvl="0"/>
            <a:r>
              <a:rPr lang="en-US"/>
              <a:t>Click to edit Master text styles</a:t>
            </a:r>
          </a:p>
        </p:txBody>
      </p:sp>
      <p:sp>
        <p:nvSpPr>
          <p:cNvPr id="4" name="Content Placeholder 3"/>
          <p:cNvSpPr>
            <a:spLocks noGrp="1"/>
          </p:cNvSpPr>
          <p:nvPr>
            <p:ph sz="half" idx="2"/>
          </p:nvPr>
        </p:nvSpPr>
        <p:spPr>
          <a:xfrm>
            <a:off x="365760" y="1304925"/>
            <a:ext cx="3232150" cy="2370773"/>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716020" y="921068"/>
            <a:ext cx="3233420" cy="383857"/>
          </a:xfrm>
        </p:spPr>
        <p:txBody>
          <a:bodyPr anchor="b"/>
          <a:lstStyle>
            <a:lvl1pPr marL="0" indent="0">
              <a:buNone/>
              <a:defRPr sz="1700" b="1"/>
            </a:lvl1pPr>
            <a:lvl2pPr marL="326532" indent="0">
              <a:buNone/>
              <a:defRPr sz="1400" b="1"/>
            </a:lvl2pPr>
            <a:lvl3pPr marL="653064" indent="0">
              <a:buNone/>
              <a:defRPr sz="1300" b="1"/>
            </a:lvl3pPr>
            <a:lvl4pPr marL="979597" indent="0">
              <a:buNone/>
              <a:defRPr sz="1100" b="1"/>
            </a:lvl4pPr>
            <a:lvl5pPr marL="1306129" indent="0">
              <a:buNone/>
              <a:defRPr sz="1100" b="1"/>
            </a:lvl5pPr>
            <a:lvl6pPr marL="1632661" indent="0">
              <a:buNone/>
              <a:defRPr sz="1100" b="1"/>
            </a:lvl6pPr>
            <a:lvl7pPr marL="1959193" indent="0">
              <a:buNone/>
              <a:defRPr sz="1100" b="1"/>
            </a:lvl7pPr>
            <a:lvl8pPr marL="2285726" indent="0">
              <a:buNone/>
              <a:defRPr sz="1100" b="1"/>
            </a:lvl8pPr>
            <a:lvl9pPr marL="2612258" indent="0">
              <a:buNone/>
              <a:defRPr sz="1100" b="1"/>
            </a:lvl9pPr>
          </a:lstStyle>
          <a:p>
            <a:pPr lvl="0"/>
            <a:r>
              <a:rPr lang="en-US"/>
              <a:t>Click to edit Master text styles</a:t>
            </a:r>
          </a:p>
        </p:txBody>
      </p:sp>
      <p:sp>
        <p:nvSpPr>
          <p:cNvPr id="6" name="Content Placeholder 5"/>
          <p:cNvSpPr>
            <a:spLocks noGrp="1"/>
          </p:cNvSpPr>
          <p:nvPr>
            <p:ph sz="quarter" idx="4"/>
          </p:nvPr>
        </p:nvSpPr>
        <p:spPr>
          <a:xfrm>
            <a:off x="3716020" y="1304925"/>
            <a:ext cx="3233420" cy="2370773"/>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6DCD8-1559-42D7-8849-B67F79195DBD}" type="datetimeFigureOut">
              <a:rPr lang="en-US" smtClean="0"/>
              <a:t>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2DB590-850C-4C05-A642-0B0C40170B31}" type="slidenum">
              <a:rPr lang="en-US" smtClean="0"/>
              <a:t>‹#›</a:t>
            </a:fld>
            <a:endParaRPr lang="en-US"/>
          </a:p>
        </p:txBody>
      </p:sp>
    </p:spTree>
    <p:extLst>
      <p:ext uri="{BB962C8B-B14F-4D97-AF65-F5344CB8AC3E}">
        <p14:creationId xmlns:p14="http://schemas.microsoft.com/office/powerpoint/2010/main" val="3994757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6DCD8-1559-42D7-8849-B67F79195DBD}" type="datetimeFigureOut">
              <a:rPr lang="en-US" smtClean="0"/>
              <a:t>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2DB590-850C-4C05-A642-0B0C40170B31}" type="slidenum">
              <a:rPr lang="en-US" smtClean="0"/>
              <a:t>‹#›</a:t>
            </a:fld>
            <a:endParaRPr lang="en-US"/>
          </a:p>
        </p:txBody>
      </p:sp>
    </p:spTree>
    <p:extLst>
      <p:ext uri="{BB962C8B-B14F-4D97-AF65-F5344CB8AC3E}">
        <p14:creationId xmlns:p14="http://schemas.microsoft.com/office/powerpoint/2010/main" val="1221834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6DCD8-1559-42D7-8849-B67F79195DBD}" type="datetimeFigureOut">
              <a:rPr lang="en-US" smtClean="0"/>
              <a:t>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2DB590-850C-4C05-A642-0B0C40170B31}" type="slidenum">
              <a:rPr lang="en-US" smtClean="0"/>
              <a:t>‹#›</a:t>
            </a:fld>
            <a:endParaRPr lang="en-US"/>
          </a:p>
        </p:txBody>
      </p:sp>
    </p:spTree>
    <p:extLst>
      <p:ext uri="{BB962C8B-B14F-4D97-AF65-F5344CB8AC3E}">
        <p14:creationId xmlns:p14="http://schemas.microsoft.com/office/powerpoint/2010/main" val="791848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761" y="163830"/>
            <a:ext cx="2406650" cy="697230"/>
          </a:xfrm>
        </p:spPr>
        <p:txBody>
          <a:bodyPr anchor="b"/>
          <a:lstStyle>
            <a:lvl1pPr algn="l">
              <a:defRPr sz="1400" b="1"/>
            </a:lvl1pPr>
          </a:lstStyle>
          <a:p>
            <a:r>
              <a:rPr lang="en-US"/>
              <a:t>Click to edit Master title style</a:t>
            </a:r>
          </a:p>
        </p:txBody>
      </p:sp>
      <p:sp>
        <p:nvSpPr>
          <p:cNvPr id="3" name="Content Placeholder 2"/>
          <p:cNvSpPr>
            <a:spLocks noGrp="1"/>
          </p:cNvSpPr>
          <p:nvPr>
            <p:ph idx="1"/>
          </p:nvPr>
        </p:nvSpPr>
        <p:spPr>
          <a:xfrm>
            <a:off x="2860040" y="163830"/>
            <a:ext cx="4089400" cy="3511868"/>
          </a:xfrm>
        </p:spPr>
        <p:txBody>
          <a:bodyPr/>
          <a:lstStyle>
            <a:lvl1pPr>
              <a:defRPr sz="23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365761" y="861060"/>
            <a:ext cx="2406650" cy="2814638"/>
          </a:xfrm>
        </p:spPr>
        <p:txBody>
          <a:bodyPr/>
          <a:lstStyle>
            <a:lvl1pPr marL="0" indent="0">
              <a:buNone/>
              <a:defRPr sz="1000"/>
            </a:lvl1pPr>
            <a:lvl2pPr marL="326532" indent="0">
              <a:buNone/>
              <a:defRPr sz="900"/>
            </a:lvl2pPr>
            <a:lvl3pPr marL="653064" indent="0">
              <a:buNone/>
              <a:defRPr sz="700"/>
            </a:lvl3pPr>
            <a:lvl4pPr marL="979597" indent="0">
              <a:buNone/>
              <a:defRPr sz="600"/>
            </a:lvl4pPr>
            <a:lvl5pPr marL="1306129" indent="0">
              <a:buNone/>
              <a:defRPr sz="600"/>
            </a:lvl5pPr>
            <a:lvl6pPr marL="1632661" indent="0">
              <a:buNone/>
              <a:defRPr sz="600"/>
            </a:lvl6pPr>
            <a:lvl7pPr marL="1959193" indent="0">
              <a:buNone/>
              <a:defRPr sz="600"/>
            </a:lvl7pPr>
            <a:lvl8pPr marL="2285726" indent="0">
              <a:buNone/>
              <a:defRPr sz="600"/>
            </a:lvl8pPr>
            <a:lvl9pPr marL="2612258"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E266DCD8-1559-42D7-8849-B67F79195DBD}" type="datetimeFigureOut">
              <a:rPr lang="en-US" smtClean="0"/>
              <a:t>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2DB590-850C-4C05-A642-0B0C40170B31}" type="slidenum">
              <a:rPr lang="en-US" smtClean="0"/>
              <a:t>‹#›</a:t>
            </a:fld>
            <a:endParaRPr lang="en-US"/>
          </a:p>
        </p:txBody>
      </p:sp>
    </p:spTree>
    <p:extLst>
      <p:ext uri="{BB962C8B-B14F-4D97-AF65-F5344CB8AC3E}">
        <p14:creationId xmlns:p14="http://schemas.microsoft.com/office/powerpoint/2010/main" val="2933421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3830" y="2880360"/>
            <a:ext cx="4389120" cy="340043"/>
          </a:xfrm>
        </p:spPr>
        <p:txBody>
          <a:bodyPr anchor="b"/>
          <a:lstStyle>
            <a:lvl1pPr algn="l">
              <a:defRPr sz="1400" b="1"/>
            </a:lvl1pPr>
          </a:lstStyle>
          <a:p>
            <a:r>
              <a:rPr lang="en-US"/>
              <a:t>Click to edit Master title style</a:t>
            </a:r>
          </a:p>
        </p:txBody>
      </p:sp>
      <p:sp>
        <p:nvSpPr>
          <p:cNvPr id="3" name="Picture Placeholder 2"/>
          <p:cNvSpPr>
            <a:spLocks noGrp="1"/>
          </p:cNvSpPr>
          <p:nvPr>
            <p:ph type="pic" idx="1"/>
          </p:nvPr>
        </p:nvSpPr>
        <p:spPr>
          <a:xfrm>
            <a:off x="1433830" y="367665"/>
            <a:ext cx="4389120" cy="2468880"/>
          </a:xfrm>
        </p:spPr>
        <p:txBody>
          <a:bodyPr/>
          <a:lstStyle>
            <a:lvl1pPr marL="0" indent="0">
              <a:buNone/>
              <a:defRPr sz="2300"/>
            </a:lvl1pPr>
            <a:lvl2pPr marL="326532" indent="0">
              <a:buNone/>
              <a:defRPr sz="2000"/>
            </a:lvl2pPr>
            <a:lvl3pPr marL="653064" indent="0">
              <a:buNone/>
              <a:defRPr sz="1700"/>
            </a:lvl3pPr>
            <a:lvl4pPr marL="979597" indent="0">
              <a:buNone/>
              <a:defRPr sz="1400"/>
            </a:lvl4pPr>
            <a:lvl5pPr marL="1306129" indent="0">
              <a:buNone/>
              <a:defRPr sz="1400"/>
            </a:lvl5pPr>
            <a:lvl6pPr marL="1632661" indent="0">
              <a:buNone/>
              <a:defRPr sz="1400"/>
            </a:lvl6pPr>
            <a:lvl7pPr marL="1959193" indent="0">
              <a:buNone/>
              <a:defRPr sz="1400"/>
            </a:lvl7pPr>
            <a:lvl8pPr marL="2285726" indent="0">
              <a:buNone/>
              <a:defRPr sz="1400"/>
            </a:lvl8pPr>
            <a:lvl9pPr marL="2612258" indent="0">
              <a:buNone/>
              <a:defRPr sz="1400"/>
            </a:lvl9pPr>
          </a:lstStyle>
          <a:p>
            <a:endParaRPr lang="en-US"/>
          </a:p>
        </p:txBody>
      </p:sp>
      <p:sp>
        <p:nvSpPr>
          <p:cNvPr id="4" name="Text Placeholder 3"/>
          <p:cNvSpPr>
            <a:spLocks noGrp="1"/>
          </p:cNvSpPr>
          <p:nvPr>
            <p:ph type="body" sz="half" idx="2"/>
          </p:nvPr>
        </p:nvSpPr>
        <p:spPr>
          <a:xfrm>
            <a:off x="1433830" y="3220403"/>
            <a:ext cx="4389120" cy="482917"/>
          </a:xfrm>
        </p:spPr>
        <p:txBody>
          <a:bodyPr/>
          <a:lstStyle>
            <a:lvl1pPr marL="0" indent="0">
              <a:buNone/>
              <a:defRPr sz="1000"/>
            </a:lvl1pPr>
            <a:lvl2pPr marL="326532" indent="0">
              <a:buNone/>
              <a:defRPr sz="900"/>
            </a:lvl2pPr>
            <a:lvl3pPr marL="653064" indent="0">
              <a:buNone/>
              <a:defRPr sz="700"/>
            </a:lvl3pPr>
            <a:lvl4pPr marL="979597" indent="0">
              <a:buNone/>
              <a:defRPr sz="600"/>
            </a:lvl4pPr>
            <a:lvl5pPr marL="1306129" indent="0">
              <a:buNone/>
              <a:defRPr sz="600"/>
            </a:lvl5pPr>
            <a:lvl6pPr marL="1632661" indent="0">
              <a:buNone/>
              <a:defRPr sz="600"/>
            </a:lvl6pPr>
            <a:lvl7pPr marL="1959193" indent="0">
              <a:buNone/>
              <a:defRPr sz="600"/>
            </a:lvl7pPr>
            <a:lvl8pPr marL="2285726" indent="0">
              <a:buNone/>
              <a:defRPr sz="600"/>
            </a:lvl8pPr>
            <a:lvl9pPr marL="2612258"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E266DCD8-1559-42D7-8849-B67F79195DBD}" type="datetimeFigureOut">
              <a:rPr lang="en-US" smtClean="0"/>
              <a:t>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2DB590-850C-4C05-A642-0B0C40170B31}" type="slidenum">
              <a:rPr lang="en-US" smtClean="0"/>
              <a:t>‹#›</a:t>
            </a:fld>
            <a:endParaRPr lang="en-US"/>
          </a:p>
        </p:txBody>
      </p:sp>
    </p:spTree>
    <p:extLst>
      <p:ext uri="{BB962C8B-B14F-4D97-AF65-F5344CB8AC3E}">
        <p14:creationId xmlns:p14="http://schemas.microsoft.com/office/powerpoint/2010/main" val="3267974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164783"/>
            <a:ext cx="6583680" cy="685800"/>
          </a:xfrm>
          <a:prstGeom prst="rect">
            <a:avLst/>
          </a:prstGeom>
        </p:spPr>
        <p:txBody>
          <a:bodyPr vert="horz" lIns="65306" tIns="32653" rIns="65306" bIns="32653" rtlCol="0" anchor="ctr">
            <a:normAutofit/>
          </a:bodyPr>
          <a:lstStyle/>
          <a:p>
            <a:r>
              <a:rPr lang="en-US"/>
              <a:t>Click to edit Master title style</a:t>
            </a:r>
          </a:p>
        </p:txBody>
      </p:sp>
      <p:sp>
        <p:nvSpPr>
          <p:cNvPr id="3" name="Text Placeholder 2"/>
          <p:cNvSpPr>
            <a:spLocks noGrp="1"/>
          </p:cNvSpPr>
          <p:nvPr>
            <p:ph type="body" idx="1"/>
          </p:nvPr>
        </p:nvSpPr>
        <p:spPr>
          <a:xfrm>
            <a:off x="365760" y="960120"/>
            <a:ext cx="6583680" cy="2715578"/>
          </a:xfrm>
          <a:prstGeom prst="rect">
            <a:avLst/>
          </a:prstGeom>
        </p:spPr>
        <p:txBody>
          <a:bodyPr vert="horz" lIns="65306" tIns="32653" rIns="65306" bIns="32653"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65760" y="3813810"/>
            <a:ext cx="1706880" cy="219075"/>
          </a:xfrm>
          <a:prstGeom prst="rect">
            <a:avLst/>
          </a:prstGeom>
        </p:spPr>
        <p:txBody>
          <a:bodyPr vert="horz" lIns="65306" tIns="32653" rIns="65306" bIns="32653" rtlCol="0" anchor="ctr"/>
          <a:lstStyle>
            <a:lvl1pPr algn="l">
              <a:defRPr sz="900">
                <a:solidFill>
                  <a:schemeClr val="tx1">
                    <a:tint val="75000"/>
                  </a:schemeClr>
                </a:solidFill>
              </a:defRPr>
            </a:lvl1pPr>
          </a:lstStyle>
          <a:p>
            <a:fld id="{E266DCD8-1559-42D7-8849-B67F79195DBD}" type="datetimeFigureOut">
              <a:rPr lang="en-US" smtClean="0"/>
              <a:t>2/6/2019</a:t>
            </a:fld>
            <a:endParaRPr lang="en-US"/>
          </a:p>
        </p:txBody>
      </p:sp>
      <p:sp>
        <p:nvSpPr>
          <p:cNvPr id="5" name="Footer Placeholder 4"/>
          <p:cNvSpPr>
            <a:spLocks noGrp="1"/>
          </p:cNvSpPr>
          <p:nvPr>
            <p:ph type="ftr" sz="quarter" idx="3"/>
          </p:nvPr>
        </p:nvSpPr>
        <p:spPr>
          <a:xfrm>
            <a:off x="2499360" y="3813810"/>
            <a:ext cx="2316480" cy="219075"/>
          </a:xfrm>
          <a:prstGeom prst="rect">
            <a:avLst/>
          </a:prstGeom>
        </p:spPr>
        <p:txBody>
          <a:bodyPr vert="horz" lIns="65306" tIns="32653" rIns="65306" bIns="32653"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242560" y="3813810"/>
            <a:ext cx="1706880" cy="219075"/>
          </a:xfrm>
          <a:prstGeom prst="rect">
            <a:avLst/>
          </a:prstGeom>
        </p:spPr>
        <p:txBody>
          <a:bodyPr vert="horz" lIns="65306" tIns="32653" rIns="65306" bIns="32653" rtlCol="0" anchor="ctr"/>
          <a:lstStyle>
            <a:lvl1pPr algn="r">
              <a:defRPr sz="900">
                <a:solidFill>
                  <a:schemeClr val="tx1">
                    <a:tint val="75000"/>
                  </a:schemeClr>
                </a:solidFill>
              </a:defRPr>
            </a:lvl1pPr>
          </a:lstStyle>
          <a:p>
            <a:fld id="{6C2DB590-850C-4C05-A642-0B0C40170B31}" type="slidenum">
              <a:rPr lang="en-US" smtClean="0"/>
              <a:t>‹#›</a:t>
            </a:fld>
            <a:endParaRPr lang="en-US"/>
          </a:p>
        </p:txBody>
      </p:sp>
    </p:spTree>
    <p:extLst>
      <p:ext uri="{BB962C8B-B14F-4D97-AF65-F5344CB8AC3E}">
        <p14:creationId xmlns:p14="http://schemas.microsoft.com/office/powerpoint/2010/main" val="646663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653064" rtl="0" eaLnBrk="1" latinLnBrk="0" hangingPunct="1">
        <a:spcBef>
          <a:spcPct val="0"/>
        </a:spcBef>
        <a:buNone/>
        <a:defRPr sz="3100" kern="1200">
          <a:solidFill>
            <a:schemeClr val="tx1"/>
          </a:solidFill>
          <a:latin typeface="+mj-lt"/>
          <a:ea typeface="+mj-ea"/>
          <a:cs typeface="+mj-cs"/>
        </a:defRPr>
      </a:lvl1pPr>
    </p:titleStyle>
    <p:bodyStyle>
      <a:lvl1pPr marL="174625" indent="-174625" algn="l" defTabSz="653064" rtl="0" eaLnBrk="1" latinLnBrk="0" hangingPunct="1">
        <a:spcBef>
          <a:spcPct val="20000"/>
        </a:spcBef>
        <a:buFont typeface="Arial" pitchFamily="34" charset="0"/>
        <a:buChar char="•"/>
        <a:defRPr sz="2300" kern="1200">
          <a:solidFill>
            <a:schemeClr val="tx1"/>
          </a:solidFill>
          <a:latin typeface="+mn-lt"/>
          <a:ea typeface="+mn-ea"/>
          <a:cs typeface="+mn-cs"/>
        </a:defRPr>
      </a:lvl1pPr>
      <a:lvl2pPr marL="396875" indent="-166688" algn="l" defTabSz="653064"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573088" indent="-111125" algn="l" defTabSz="653064" rtl="0" eaLnBrk="1" latinLnBrk="0" hangingPunct="1">
        <a:spcBef>
          <a:spcPct val="20000"/>
        </a:spcBef>
        <a:buFont typeface="Arial" pitchFamily="34" charset="0"/>
        <a:buChar char="•"/>
        <a:defRPr sz="1700" kern="1200">
          <a:solidFill>
            <a:schemeClr val="tx1"/>
          </a:solidFill>
          <a:latin typeface="+mn-lt"/>
          <a:ea typeface="+mn-ea"/>
          <a:cs typeface="+mn-cs"/>
        </a:defRPr>
      </a:lvl3pPr>
      <a:lvl4pPr marL="739775" indent="-111125" algn="l" defTabSz="653064"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1469395" indent="-163266" algn="l" defTabSz="653064"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1795927" indent="-163266" algn="l" defTabSz="653064" rtl="0" eaLnBrk="1" latinLnBrk="0" hangingPunct="1">
        <a:spcBef>
          <a:spcPct val="20000"/>
        </a:spcBef>
        <a:buFont typeface="Arial" pitchFamily="34" charset="0"/>
        <a:buChar char="•"/>
        <a:defRPr sz="1400" kern="1200">
          <a:solidFill>
            <a:schemeClr val="tx1"/>
          </a:solidFill>
          <a:latin typeface="+mn-lt"/>
          <a:ea typeface="+mn-ea"/>
          <a:cs typeface="+mn-cs"/>
        </a:defRPr>
      </a:lvl6pPr>
      <a:lvl7pPr marL="2122460" indent="-163266" algn="l" defTabSz="653064" rtl="0" eaLnBrk="1" latinLnBrk="0" hangingPunct="1">
        <a:spcBef>
          <a:spcPct val="20000"/>
        </a:spcBef>
        <a:buFont typeface="Arial" pitchFamily="34" charset="0"/>
        <a:buChar char="•"/>
        <a:defRPr sz="1400" kern="1200">
          <a:solidFill>
            <a:schemeClr val="tx1"/>
          </a:solidFill>
          <a:latin typeface="+mn-lt"/>
          <a:ea typeface="+mn-ea"/>
          <a:cs typeface="+mn-cs"/>
        </a:defRPr>
      </a:lvl7pPr>
      <a:lvl8pPr marL="2448992" indent="-163266" algn="l" defTabSz="653064" rtl="0" eaLnBrk="1" latinLnBrk="0" hangingPunct="1">
        <a:spcBef>
          <a:spcPct val="20000"/>
        </a:spcBef>
        <a:buFont typeface="Arial" pitchFamily="34" charset="0"/>
        <a:buChar char="•"/>
        <a:defRPr sz="1400" kern="1200">
          <a:solidFill>
            <a:schemeClr val="tx1"/>
          </a:solidFill>
          <a:latin typeface="+mn-lt"/>
          <a:ea typeface="+mn-ea"/>
          <a:cs typeface="+mn-cs"/>
        </a:defRPr>
      </a:lvl8pPr>
      <a:lvl9pPr marL="2775524" indent="-163266" algn="l" defTabSz="653064" rtl="0" eaLnBrk="1" latinLnBrk="0" hangingPunct="1">
        <a:spcBef>
          <a:spcPct val="20000"/>
        </a:spcBef>
        <a:buFont typeface="Arial" pitchFamily="34" charset="0"/>
        <a:buChar char="•"/>
        <a:defRPr sz="1400" kern="1200">
          <a:solidFill>
            <a:schemeClr val="tx1"/>
          </a:solidFill>
          <a:latin typeface="+mn-lt"/>
          <a:ea typeface="+mn-ea"/>
          <a:cs typeface="+mn-cs"/>
        </a:defRPr>
      </a:lvl9pPr>
    </p:bodyStyle>
    <p:otherStyle>
      <a:defPPr>
        <a:defRPr lang="en-US"/>
      </a:defPPr>
      <a:lvl1pPr marL="0" algn="l" defTabSz="653064" rtl="0" eaLnBrk="1" latinLnBrk="0" hangingPunct="1">
        <a:defRPr sz="1300" kern="1200">
          <a:solidFill>
            <a:schemeClr val="tx1"/>
          </a:solidFill>
          <a:latin typeface="+mn-lt"/>
          <a:ea typeface="+mn-ea"/>
          <a:cs typeface="+mn-cs"/>
        </a:defRPr>
      </a:lvl1pPr>
      <a:lvl2pPr marL="326532" algn="l" defTabSz="653064" rtl="0" eaLnBrk="1" latinLnBrk="0" hangingPunct="1">
        <a:defRPr sz="1300" kern="1200">
          <a:solidFill>
            <a:schemeClr val="tx1"/>
          </a:solidFill>
          <a:latin typeface="+mn-lt"/>
          <a:ea typeface="+mn-ea"/>
          <a:cs typeface="+mn-cs"/>
        </a:defRPr>
      </a:lvl2pPr>
      <a:lvl3pPr marL="653064" algn="l" defTabSz="653064" rtl="0" eaLnBrk="1" latinLnBrk="0" hangingPunct="1">
        <a:defRPr sz="1300" kern="1200">
          <a:solidFill>
            <a:schemeClr val="tx1"/>
          </a:solidFill>
          <a:latin typeface="+mn-lt"/>
          <a:ea typeface="+mn-ea"/>
          <a:cs typeface="+mn-cs"/>
        </a:defRPr>
      </a:lvl3pPr>
      <a:lvl4pPr marL="979597" algn="l" defTabSz="653064" rtl="0" eaLnBrk="1" latinLnBrk="0" hangingPunct="1">
        <a:defRPr sz="1300" kern="1200">
          <a:solidFill>
            <a:schemeClr val="tx1"/>
          </a:solidFill>
          <a:latin typeface="+mn-lt"/>
          <a:ea typeface="+mn-ea"/>
          <a:cs typeface="+mn-cs"/>
        </a:defRPr>
      </a:lvl4pPr>
      <a:lvl5pPr marL="1306129" algn="l" defTabSz="653064" rtl="0" eaLnBrk="1" latinLnBrk="0" hangingPunct="1">
        <a:defRPr sz="1300" kern="1200">
          <a:solidFill>
            <a:schemeClr val="tx1"/>
          </a:solidFill>
          <a:latin typeface="+mn-lt"/>
          <a:ea typeface="+mn-ea"/>
          <a:cs typeface="+mn-cs"/>
        </a:defRPr>
      </a:lvl5pPr>
      <a:lvl6pPr marL="1632661" algn="l" defTabSz="653064" rtl="0" eaLnBrk="1" latinLnBrk="0" hangingPunct="1">
        <a:defRPr sz="1300" kern="1200">
          <a:solidFill>
            <a:schemeClr val="tx1"/>
          </a:solidFill>
          <a:latin typeface="+mn-lt"/>
          <a:ea typeface="+mn-ea"/>
          <a:cs typeface="+mn-cs"/>
        </a:defRPr>
      </a:lvl6pPr>
      <a:lvl7pPr marL="1959193" algn="l" defTabSz="653064" rtl="0" eaLnBrk="1" latinLnBrk="0" hangingPunct="1">
        <a:defRPr sz="1300" kern="1200">
          <a:solidFill>
            <a:schemeClr val="tx1"/>
          </a:solidFill>
          <a:latin typeface="+mn-lt"/>
          <a:ea typeface="+mn-ea"/>
          <a:cs typeface="+mn-cs"/>
        </a:defRPr>
      </a:lvl7pPr>
      <a:lvl8pPr marL="2285726" algn="l" defTabSz="653064" rtl="0" eaLnBrk="1" latinLnBrk="0" hangingPunct="1">
        <a:defRPr sz="1300" kern="1200">
          <a:solidFill>
            <a:schemeClr val="tx1"/>
          </a:solidFill>
          <a:latin typeface="+mn-lt"/>
          <a:ea typeface="+mn-ea"/>
          <a:cs typeface="+mn-cs"/>
        </a:defRPr>
      </a:lvl8pPr>
      <a:lvl9pPr marL="2612258" algn="l" defTabSz="653064"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ext Box 4"/>
          <p:cNvSpPr txBox="1">
            <a:spLocks noChangeArrowheads="1"/>
          </p:cNvSpPr>
          <p:nvPr/>
        </p:nvSpPr>
        <p:spPr bwMode="auto">
          <a:xfrm>
            <a:off x="485776" y="1295400"/>
            <a:ext cx="6345237" cy="520142"/>
          </a:xfrm>
          <a:prstGeom prst="rect">
            <a:avLst/>
          </a:prstGeom>
          <a:noFill/>
          <a:ln>
            <a:noFill/>
          </a:ln>
          <a:extLst/>
        </p:spPr>
        <p:txBody>
          <a:bodyPr lIns="73152" tIns="36576" rIns="73152" bIns="36576">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spcBef>
                <a:spcPct val="50000"/>
              </a:spcBef>
              <a:defRPr/>
            </a:pPr>
            <a:r>
              <a:rPr lang="en-US" sz="2900" b="1" dirty="0">
                <a:latin typeface="Calibri" pitchFamily="34" charset="0"/>
                <a:cs typeface="Calibri" pitchFamily="34" charset="0"/>
              </a:rPr>
              <a:t>Color Compatibility From Large Datasets</a:t>
            </a:r>
          </a:p>
        </p:txBody>
      </p:sp>
      <p:sp>
        <p:nvSpPr>
          <p:cNvPr id="2" name="TextBox 1"/>
          <p:cNvSpPr txBox="1"/>
          <p:nvPr/>
        </p:nvSpPr>
        <p:spPr>
          <a:xfrm>
            <a:off x="171450" y="2286000"/>
            <a:ext cx="2369431" cy="707886"/>
          </a:xfrm>
          <a:prstGeom prst="rect">
            <a:avLst/>
          </a:prstGeom>
          <a:noFill/>
        </p:spPr>
        <p:txBody>
          <a:bodyPr wrap="none" rtlCol="0">
            <a:spAutoFit/>
          </a:bodyPr>
          <a:lstStyle/>
          <a:p>
            <a:pPr algn="ctr"/>
            <a:r>
              <a:rPr lang="en-US" sz="2000" b="1" dirty="0">
                <a:latin typeface="Calibri" pitchFamily="34" charset="0"/>
                <a:cs typeface="Calibri" pitchFamily="34" charset="0"/>
              </a:rPr>
              <a:t>Peter O’Donovan</a:t>
            </a:r>
          </a:p>
          <a:p>
            <a:pPr algn="ctr"/>
            <a:r>
              <a:rPr lang="en-US" sz="2000" dirty="0">
                <a:latin typeface="Calibri" pitchFamily="34" charset="0"/>
                <a:cs typeface="Calibri" pitchFamily="34" charset="0"/>
              </a:rPr>
              <a:t>University of Toronto</a:t>
            </a:r>
          </a:p>
        </p:txBody>
      </p:sp>
      <p:sp>
        <p:nvSpPr>
          <p:cNvPr id="8" name="TextBox 7"/>
          <p:cNvSpPr txBox="1"/>
          <p:nvPr/>
        </p:nvSpPr>
        <p:spPr>
          <a:xfrm>
            <a:off x="2559931" y="2286000"/>
            <a:ext cx="2262222" cy="707886"/>
          </a:xfrm>
          <a:prstGeom prst="rect">
            <a:avLst/>
          </a:prstGeom>
          <a:noFill/>
        </p:spPr>
        <p:txBody>
          <a:bodyPr wrap="none" rtlCol="0">
            <a:spAutoFit/>
          </a:bodyPr>
          <a:lstStyle/>
          <a:p>
            <a:pPr algn="ctr"/>
            <a:r>
              <a:rPr lang="en-US" sz="2000" b="1" dirty="0">
                <a:latin typeface="Calibri" pitchFamily="34" charset="0"/>
                <a:cs typeface="Calibri" pitchFamily="34" charset="0"/>
              </a:rPr>
              <a:t>Aseem Agarwala</a:t>
            </a:r>
          </a:p>
          <a:p>
            <a:pPr algn="ctr"/>
            <a:r>
              <a:rPr lang="en-US" sz="2000" dirty="0">
                <a:latin typeface="Calibri" pitchFamily="34" charset="0"/>
                <a:cs typeface="Calibri" pitchFamily="34" charset="0"/>
              </a:rPr>
              <a:t>Adobe Systems, Inc.</a:t>
            </a:r>
          </a:p>
        </p:txBody>
      </p:sp>
      <p:sp>
        <p:nvSpPr>
          <p:cNvPr id="9" name="TextBox 8"/>
          <p:cNvSpPr txBox="1"/>
          <p:nvPr/>
        </p:nvSpPr>
        <p:spPr>
          <a:xfrm>
            <a:off x="4850728" y="2286000"/>
            <a:ext cx="2369431" cy="707886"/>
          </a:xfrm>
          <a:prstGeom prst="rect">
            <a:avLst/>
          </a:prstGeom>
          <a:noFill/>
        </p:spPr>
        <p:txBody>
          <a:bodyPr wrap="none" rtlCol="0">
            <a:spAutoFit/>
          </a:bodyPr>
          <a:lstStyle/>
          <a:p>
            <a:pPr algn="ctr"/>
            <a:r>
              <a:rPr lang="en-US" sz="2000" b="1" dirty="0">
                <a:latin typeface="Calibri" pitchFamily="34" charset="0"/>
                <a:cs typeface="Calibri" pitchFamily="34" charset="0"/>
              </a:rPr>
              <a:t>Aaron Hertzmann</a:t>
            </a:r>
          </a:p>
          <a:p>
            <a:pPr algn="ctr"/>
            <a:r>
              <a:rPr lang="en-US" sz="2000" dirty="0">
                <a:latin typeface="Calibri" pitchFamily="34" charset="0"/>
                <a:cs typeface="Calibri" pitchFamily="34" charset="0"/>
              </a:rPr>
              <a:t>University of Toronto</a:t>
            </a:r>
          </a:p>
        </p:txBody>
      </p:sp>
    </p:spTree>
    <p:extLst>
      <p:ext uri="{BB962C8B-B14F-4D97-AF65-F5344CB8AC3E}">
        <p14:creationId xmlns:p14="http://schemas.microsoft.com/office/powerpoint/2010/main" val="1684566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332629"/>
            <a:ext cx="6070829" cy="338554"/>
          </a:xfrm>
          <a:prstGeom prst="rect">
            <a:avLst/>
          </a:prstGeom>
          <a:noFill/>
        </p:spPr>
        <p:txBody>
          <a:bodyPr wrap="none" rtlCol="0">
            <a:spAutoFit/>
          </a:bodyPr>
          <a:lstStyle/>
          <a:p>
            <a:r>
              <a:rPr lang="en-US" sz="1600" b="1" dirty="0"/>
              <a:t>Hue Templates: </a:t>
            </a:r>
            <a:r>
              <a:rPr lang="en-US" sz="1600" dirty="0"/>
              <a:t>relative orientations producing compatible colors</a:t>
            </a:r>
          </a:p>
        </p:txBody>
      </p:sp>
      <p:pic>
        <p:nvPicPr>
          <p:cNvPr id="103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160146"/>
            <a:ext cx="1657350"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4948" y="1160146"/>
            <a:ext cx="1651366"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2600" y="1160146"/>
            <a:ext cx="1657350"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49842" y="1158029"/>
            <a:ext cx="1659467" cy="1659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04255" y="2917848"/>
            <a:ext cx="1353640" cy="292388"/>
          </a:xfrm>
          <a:prstGeom prst="rect">
            <a:avLst/>
          </a:prstGeom>
          <a:noFill/>
        </p:spPr>
        <p:txBody>
          <a:bodyPr wrap="none" rtlCol="0">
            <a:spAutoFit/>
          </a:bodyPr>
          <a:lstStyle/>
          <a:p>
            <a:r>
              <a:rPr lang="en-US" dirty="0"/>
              <a:t>Complementary</a:t>
            </a:r>
          </a:p>
        </p:txBody>
      </p:sp>
      <p:sp>
        <p:nvSpPr>
          <p:cNvPr id="9" name="TextBox 8"/>
          <p:cNvSpPr txBox="1"/>
          <p:nvPr/>
        </p:nvSpPr>
        <p:spPr>
          <a:xfrm>
            <a:off x="2130063" y="2917848"/>
            <a:ext cx="1341136" cy="292388"/>
          </a:xfrm>
          <a:prstGeom prst="rect">
            <a:avLst/>
          </a:prstGeom>
          <a:noFill/>
        </p:spPr>
        <p:txBody>
          <a:bodyPr wrap="none" rtlCol="0">
            <a:spAutoFit/>
          </a:bodyPr>
          <a:lstStyle/>
          <a:p>
            <a:r>
              <a:rPr lang="en-US" dirty="0"/>
              <a:t>Monochromatic</a:t>
            </a:r>
          </a:p>
        </p:txBody>
      </p:sp>
      <p:sp>
        <p:nvSpPr>
          <p:cNvPr id="10" name="TextBox 9"/>
          <p:cNvSpPr txBox="1"/>
          <p:nvPr/>
        </p:nvSpPr>
        <p:spPr>
          <a:xfrm>
            <a:off x="4107747" y="2930851"/>
            <a:ext cx="943656" cy="292388"/>
          </a:xfrm>
          <a:prstGeom prst="rect">
            <a:avLst/>
          </a:prstGeom>
          <a:noFill/>
        </p:spPr>
        <p:txBody>
          <a:bodyPr wrap="none" rtlCol="0">
            <a:spAutoFit/>
          </a:bodyPr>
          <a:lstStyle/>
          <a:p>
            <a:r>
              <a:rPr lang="en-US" dirty="0"/>
              <a:t>Analogous</a:t>
            </a:r>
          </a:p>
        </p:txBody>
      </p:sp>
      <p:sp>
        <p:nvSpPr>
          <p:cNvPr id="14" name="TextBox 13"/>
          <p:cNvSpPr txBox="1"/>
          <p:nvPr/>
        </p:nvSpPr>
        <p:spPr>
          <a:xfrm>
            <a:off x="6098623" y="2930851"/>
            <a:ext cx="562846" cy="292388"/>
          </a:xfrm>
          <a:prstGeom prst="rect">
            <a:avLst/>
          </a:prstGeom>
          <a:noFill/>
        </p:spPr>
        <p:txBody>
          <a:bodyPr wrap="none" rtlCol="0">
            <a:spAutoFit/>
          </a:bodyPr>
          <a:lstStyle/>
          <a:p>
            <a:r>
              <a:rPr lang="en-US" dirty="0"/>
              <a:t>Triad</a:t>
            </a:r>
          </a:p>
        </p:txBody>
      </p:sp>
    </p:spTree>
    <p:extLst>
      <p:ext uri="{BB962C8B-B14F-4D97-AF65-F5344CB8AC3E}">
        <p14:creationId xmlns:p14="http://schemas.microsoft.com/office/powerpoint/2010/main" val="2249204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7863" y="1447800"/>
            <a:ext cx="2806538" cy="692497"/>
          </a:xfrm>
          <a:prstGeom prst="rect">
            <a:avLst/>
          </a:prstGeom>
          <a:noFill/>
        </p:spPr>
        <p:txBody>
          <a:bodyPr wrap="none" rtlCol="0">
            <a:spAutoFit/>
          </a:bodyPr>
          <a:lstStyle/>
          <a:p>
            <a:r>
              <a:rPr lang="en-US" i="1" dirty="0"/>
              <a:t>Photo and Video Quality Evaluation:</a:t>
            </a:r>
          </a:p>
          <a:p>
            <a:r>
              <a:rPr lang="en-US" i="1" dirty="0"/>
              <a:t>Focusing on the Subject</a:t>
            </a:r>
          </a:p>
          <a:p>
            <a:r>
              <a:rPr lang="en-US" dirty="0" err="1"/>
              <a:t>Luo</a:t>
            </a:r>
            <a:r>
              <a:rPr lang="en-US" dirty="0"/>
              <a:t> and Tang 2008</a:t>
            </a:r>
          </a:p>
        </p:txBody>
      </p:sp>
      <p:sp>
        <p:nvSpPr>
          <p:cNvPr id="6" name="TextBox 5"/>
          <p:cNvSpPr txBox="1"/>
          <p:nvPr/>
        </p:nvSpPr>
        <p:spPr>
          <a:xfrm>
            <a:off x="408963" y="3200400"/>
            <a:ext cx="3661387" cy="492443"/>
          </a:xfrm>
          <a:prstGeom prst="rect">
            <a:avLst/>
          </a:prstGeom>
          <a:noFill/>
        </p:spPr>
        <p:txBody>
          <a:bodyPr wrap="none" rtlCol="0">
            <a:spAutoFit/>
          </a:bodyPr>
          <a:lstStyle/>
          <a:p>
            <a:r>
              <a:rPr lang="en-US" i="1" dirty="0"/>
              <a:t>Aesthetic Visual Quality Assessment of Paintings</a:t>
            </a:r>
          </a:p>
          <a:p>
            <a:r>
              <a:rPr lang="en-US" dirty="0"/>
              <a:t>Li and Chen 2009</a:t>
            </a:r>
          </a:p>
        </p:txBody>
      </p:sp>
      <p:sp>
        <p:nvSpPr>
          <p:cNvPr id="7" name="TextBox 6"/>
          <p:cNvSpPr txBox="1"/>
          <p:nvPr/>
        </p:nvSpPr>
        <p:spPr>
          <a:xfrm>
            <a:off x="457200" y="2438400"/>
            <a:ext cx="2489015" cy="492443"/>
          </a:xfrm>
          <a:prstGeom prst="rect">
            <a:avLst/>
          </a:prstGeom>
          <a:noFill/>
        </p:spPr>
        <p:txBody>
          <a:bodyPr wrap="none" rtlCol="0">
            <a:spAutoFit/>
          </a:bodyPr>
          <a:lstStyle/>
          <a:p>
            <a:r>
              <a:rPr lang="en-US" i="1" dirty="0"/>
              <a:t>Color Harmonization for Videos</a:t>
            </a:r>
          </a:p>
          <a:p>
            <a:r>
              <a:rPr lang="en-US" dirty="0" err="1"/>
              <a:t>Sawant</a:t>
            </a:r>
            <a:r>
              <a:rPr lang="en-US" dirty="0"/>
              <a:t> and </a:t>
            </a:r>
            <a:r>
              <a:rPr lang="en-US" dirty="0" err="1"/>
              <a:t>Mitra</a:t>
            </a:r>
            <a:r>
              <a:rPr lang="en-US" dirty="0"/>
              <a:t> 2008</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90999" y="2147229"/>
            <a:ext cx="2013047" cy="1074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19550" y="325532"/>
            <a:ext cx="2514127" cy="1177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457200" y="668178"/>
            <a:ext cx="1740285" cy="492443"/>
          </a:xfrm>
          <a:prstGeom prst="rect">
            <a:avLst/>
          </a:prstGeom>
          <a:noFill/>
        </p:spPr>
        <p:txBody>
          <a:bodyPr wrap="none" rtlCol="0">
            <a:spAutoFit/>
          </a:bodyPr>
          <a:lstStyle/>
          <a:p>
            <a:r>
              <a:rPr lang="en-US" i="1" dirty="0"/>
              <a:t>Color Harmonization </a:t>
            </a:r>
          </a:p>
          <a:p>
            <a:r>
              <a:rPr lang="en-US" dirty="0"/>
              <a:t>Cohen-Or  et al. 2006</a:t>
            </a:r>
          </a:p>
        </p:txBody>
      </p:sp>
    </p:spTree>
    <p:extLst>
      <p:ext uri="{BB962C8B-B14F-4D97-AF65-F5344CB8AC3E}">
        <p14:creationId xmlns:p14="http://schemas.microsoft.com/office/powerpoint/2010/main" val="1851698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940" t="5893" r="342" b="68019"/>
          <a:stretch/>
        </p:blipFill>
        <p:spPr bwMode="auto">
          <a:xfrm>
            <a:off x="274320" y="502920"/>
            <a:ext cx="4800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6745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96333"/>
            <a:ext cx="4862946"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4038600" y="1524000"/>
            <a:ext cx="914400" cy="1981200"/>
          </a:xfrm>
          <a:prstGeom prst="rect">
            <a:avLst/>
          </a:prstGeom>
          <a:solidFill>
            <a:srgbClr val="111111"/>
          </a:solidFill>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1C1C1C"/>
              </a:solidFill>
            </a:endParaRPr>
          </a:p>
        </p:txBody>
      </p:sp>
      <p:sp>
        <p:nvSpPr>
          <p:cNvPr id="9" name="Rectangle 8"/>
          <p:cNvSpPr/>
          <p:nvPr/>
        </p:nvSpPr>
        <p:spPr>
          <a:xfrm>
            <a:off x="990600" y="3581396"/>
            <a:ext cx="3429000" cy="168911"/>
          </a:xfrm>
          <a:prstGeom prst="rect">
            <a:avLst/>
          </a:prstGeom>
          <a:solidFill>
            <a:srgbClr val="111111"/>
          </a:solidFill>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1C1C1C"/>
              </a:solidFill>
            </a:endParaRPr>
          </a:p>
        </p:txBody>
      </p:sp>
      <p:sp>
        <p:nvSpPr>
          <p:cNvPr id="10" name="TextBox 9"/>
          <p:cNvSpPr txBox="1"/>
          <p:nvPr/>
        </p:nvSpPr>
        <p:spPr>
          <a:xfrm>
            <a:off x="5091546" y="609599"/>
            <a:ext cx="2299854" cy="2539157"/>
          </a:xfrm>
          <a:prstGeom prst="rect">
            <a:avLst/>
          </a:prstGeom>
          <a:noFill/>
        </p:spPr>
        <p:txBody>
          <a:bodyPr wrap="square" rtlCol="0">
            <a:spAutoFit/>
          </a:bodyPr>
          <a:lstStyle/>
          <a:p>
            <a:r>
              <a:rPr lang="en-US" sz="2000" dirty="0"/>
              <a:t>Adobe </a:t>
            </a:r>
            <a:r>
              <a:rPr lang="en-US" sz="2000" dirty="0" err="1"/>
              <a:t>Kuler</a:t>
            </a:r>
            <a:endParaRPr lang="en-US" sz="2000" dirty="0"/>
          </a:p>
          <a:p>
            <a:endParaRPr lang="en-US" sz="2000" dirty="0"/>
          </a:p>
          <a:p>
            <a:r>
              <a:rPr lang="en-US" sz="2000" dirty="0"/>
              <a:t>527,935 themes</a:t>
            </a:r>
          </a:p>
          <a:p>
            <a:endParaRPr lang="en-US" sz="2000" dirty="0"/>
          </a:p>
          <a:p>
            <a:r>
              <a:rPr lang="en-US" sz="2000" dirty="0"/>
              <a:t>Ratings: 1-5 stars</a:t>
            </a:r>
          </a:p>
          <a:p>
            <a:endParaRPr lang="en-US" sz="2000" dirty="0"/>
          </a:p>
          <a:p>
            <a:endParaRPr lang="en-US" dirty="0"/>
          </a:p>
          <a:p>
            <a:endParaRPr lang="en-US" dirty="0"/>
          </a:p>
          <a:p>
            <a:endParaRPr lang="en-US" dirty="0"/>
          </a:p>
        </p:txBody>
      </p:sp>
    </p:spTree>
    <p:extLst>
      <p:ext uri="{BB962C8B-B14F-4D97-AF65-F5344CB8AC3E}">
        <p14:creationId xmlns:p14="http://schemas.microsoft.com/office/powerpoint/2010/main" val="1331426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96333"/>
            <a:ext cx="4862946"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209800" y="1981200"/>
            <a:ext cx="14478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038600" y="1524000"/>
            <a:ext cx="914400" cy="1981200"/>
          </a:xfrm>
          <a:prstGeom prst="rect">
            <a:avLst/>
          </a:prstGeom>
          <a:solidFill>
            <a:srgbClr val="111111"/>
          </a:solidFill>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1C1C1C"/>
              </a:solidFill>
            </a:endParaRPr>
          </a:p>
        </p:txBody>
      </p:sp>
      <p:sp>
        <p:nvSpPr>
          <p:cNvPr id="8" name="Rectangle 7"/>
          <p:cNvSpPr/>
          <p:nvPr/>
        </p:nvSpPr>
        <p:spPr>
          <a:xfrm>
            <a:off x="990600" y="3581396"/>
            <a:ext cx="3429000" cy="168911"/>
          </a:xfrm>
          <a:prstGeom prst="rect">
            <a:avLst/>
          </a:prstGeom>
          <a:solidFill>
            <a:srgbClr val="111111"/>
          </a:solidFill>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1C1C1C"/>
              </a:solidFill>
            </a:endParaRPr>
          </a:p>
        </p:txBody>
      </p:sp>
      <p:sp>
        <p:nvSpPr>
          <p:cNvPr id="10" name="TextBox 9"/>
          <p:cNvSpPr txBox="1"/>
          <p:nvPr/>
        </p:nvSpPr>
        <p:spPr>
          <a:xfrm>
            <a:off x="5091546" y="609599"/>
            <a:ext cx="2299854" cy="2539157"/>
          </a:xfrm>
          <a:prstGeom prst="rect">
            <a:avLst/>
          </a:prstGeom>
          <a:noFill/>
        </p:spPr>
        <p:txBody>
          <a:bodyPr wrap="square" rtlCol="0">
            <a:spAutoFit/>
          </a:bodyPr>
          <a:lstStyle/>
          <a:p>
            <a:r>
              <a:rPr lang="en-US" sz="2000" dirty="0"/>
              <a:t>Adobe </a:t>
            </a:r>
            <a:r>
              <a:rPr lang="en-US" sz="2000" dirty="0" err="1"/>
              <a:t>Kuler</a:t>
            </a:r>
            <a:endParaRPr lang="en-US" sz="2000" dirty="0"/>
          </a:p>
          <a:p>
            <a:endParaRPr lang="en-US" sz="2000" dirty="0"/>
          </a:p>
          <a:p>
            <a:r>
              <a:rPr lang="en-US" sz="2000" dirty="0"/>
              <a:t>527,935 themes</a:t>
            </a:r>
          </a:p>
          <a:p>
            <a:endParaRPr lang="en-US" sz="2000" dirty="0"/>
          </a:p>
          <a:p>
            <a:r>
              <a:rPr lang="en-US" sz="2000" dirty="0"/>
              <a:t>Ratings: 1-5 stars</a:t>
            </a:r>
          </a:p>
          <a:p>
            <a:endParaRPr lang="en-US" sz="2000" dirty="0"/>
          </a:p>
          <a:p>
            <a:endParaRPr lang="en-US" dirty="0"/>
          </a:p>
          <a:p>
            <a:endParaRPr lang="en-US" dirty="0"/>
          </a:p>
          <a:p>
            <a:endParaRPr lang="en-US" dirty="0"/>
          </a:p>
        </p:txBody>
      </p:sp>
    </p:spTree>
    <p:extLst>
      <p:ext uri="{BB962C8B-B14F-4D97-AF65-F5344CB8AC3E}">
        <p14:creationId xmlns:p14="http://schemas.microsoft.com/office/powerpoint/2010/main" val="212589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96333"/>
            <a:ext cx="4862946"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192867" y="2743200"/>
            <a:ext cx="1693334" cy="76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038600" y="1524000"/>
            <a:ext cx="914400" cy="1981200"/>
          </a:xfrm>
          <a:prstGeom prst="rect">
            <a:avLst/>
          </a:prstGeom>
          <a:solidFill>
            <a:srgbClr val="111111"/>
          </a:solidFill>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1C1C1C"/>
              </a:solidFill>
            </a:endParaRPr>
          </a:p>
        </p:txBody>
      </p:sp>
      <p:sp>
        <p:nvSpPr>
          <p:cNvPr id="8" name="Rectangle 7"/>
          <p:cNvSpPr/>
          <p:nvPr/>
        </p:nvSpPr>
        <p:spPr>
          <a:xfrm>
            <a:off x="990600" y="3581396"/>
            <a:ext cx="3429000" cy="168911"/>
          </a:xfrm>
          <a:prstGeom prst="rect">
            <a:avLst/>
          </a:prstGeom>
          <a:solidFill>
            <a:srgbClr val="111111"/>
          </a:solidFill>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1C1C1C"/>
              </a:solidFill>
            </a:endParaRPr>
          </a:p>
        </p:txBody>
      </p:sp>
      <p:sp>
        <p:nvSpPr>
          <p:cNvPr id="9" name="TextBox 8"/>
          <p:cNvSpPr txBox="1"/>
          <p:nvPr/>
        </p:nvSpPr>
        <p:spPr>
          <a:xfrm>
            <a:off x="5091546" y="609599"/>
            <a:ext cx="2299854" cy="2539157"/>
          </a:xfrm>
          <a:prstGeom prst="rect">
            <a:avLst/>
          </a:prstGeom>
          <a:noFill/>
        </p:spPr>
        <p:txBody>
          <a:bodyPr wrap="square" rtlCol="0">
            <a:spAutoFit/>
          </a:bodyPr>
          <a:lstStyle/>
          <a:p>
            <a:r>
              <a:rPr lang="en-US" sz="2000" dirty="0"/>
              <a:t>Adobe </a:t>
            </a:r>
            <a:r>
              <a:rPr lang="en-US" sz="2000" dirty="0" err="1"/>
              <a:t>Kuler</a:t>
            </a:r>
            <a:endParaRPr lang="en-US" sz="2000" dirty="0"/>
          </a:p>
          <a:p>
            <a:endParaRPr lang="en-US" sz="2000" dirty="0"/>
          </a:p>
          <a:p>
            <a:r>
              <a:rPr lang="en-US" sz="2000" dirty="0"/>
              <a:t>527,935 themes</a:t>
            </a:r>
          </a:p>
          <a:p>
            <a:endParaRPr lang="en-US" sz="2000" dirty="0"/>
          </a:p>
          <a:p>
            <a:r>
              <a:rPr lang="en-US" sz="2000" dirty="0"/>
              <a:t>Ratings: 1-5 stars</a:t>
            </a:r>
          </a:p>
          <a:p>
            <a:endParaRPr lang="en-US" sz="2000" dirty="0"/>
          </a:p>
          <a:p>
            <a:endParaRPr lang="en-US" dirty="0"/>
          </a:p>
          <a:p>
            <a:endParaRPr lang="en-US" dirty="0"/>
          </a:p>
          <a:p>
            <a:endParaRPr lang="en-US" dirty="0"/>
          </a:p>
        </p:txBody>
      </p:sp>
    </p:spTree>
    <p:extLst>
      <p:ext uri="{BB962C8B-B14F-4D97-AF65-F5344CB8AC3E}">
        <p14:creationId xmlns:p14="http://schemas.microsoft.com/office/powerpoint/2010/main" val="2579936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91546" y="609599"/>
            <a:ext cx="2299854" cy="2539157"/>
          </a:xfrm>
          <a:prstGeom prst="rect">
            <a:avLst/>
          </a:prstGeom>
          <a:noFill/>
        </p:spPr>
        <p:txBody>
          <a:bodyPr wrap="square" rtlCol="0">
            <a:spAutoFit/>
          </a:bodyPr>
          <a:lstStyle/>
          <a:p>
            <a:r>
              <a:rPr lang="en-US" sz="2000" dirty="0"/>
              <a:t>Adobe </a:t>
            </a:r>
            <a:r>
              <a:rPr lang="en-US" sz="2000" dirty="0" err="1"/>
              <a:t>Kuler</a:t>
            </a:r>
            <a:endParaRPr lang="en-US" sz="2000" dirty="0"/>
          </a:p>
          <a:p>
            <a:endParaRPr lang="en-US" sz="2000" dirty="0"/>
          </a:p>
          <a:p>
            <a:r>
              <a:rPr lang="en-US" sz="2000" dirty="0"/>
              <a:t>527,935 themes</a:t>
            </a:r>
          </a:p>
          <a:p>
            <a:endParaRPr lang="en-US" sz="2000" dirty="0"/>
          </a:p>
          <a:p>
            <a:r>
              <a:rPr lang="en-US" sz="2000" dirty="0"/>
              <a:t>Ratings: 1-5 stars</a:t>
            </a:r>
          </a:p>
          <a:p>
            <a:endParaRPr lang="en-US" sz="2000" dirty="0"/>
          </a:p>
          <a:p>
            <a:endParaRPr lang="en-US" dirty="0"/>
          </a:p>
          <a:p>
            <a:endParaRPr lang="en-US" dirty="0"/>
          </a:p>
          <a:p>
            <a:endParaRPr 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96333"/>
            <a:ext cx="4862946"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828800" y="1524000"/>
            <a:ext cx="381000" cy="1981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038600" y="1524000"/>
            <a:ext cx="914400" cy="1981200"/>
          </a:xfrm>
          <a:prstGeom prst="rect">
            <a:avLst/>
          </a:prstGeom>
          <a:solidFill>
            <a:srgbClr val="111111"/>
          </a:solidFill>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1C1C1C"/>
              </a:solidFill>
            </a:endParaRPr>
          </a:p>
        </p:txBody>
      </p:sp>
      <p:sp>
        <p:nvSpPr>
          <p:cNvPr id="8" name="Rectangle 7"/>
          <p:cNvSpPr/>
          <p:nvPr/>
        </p:nvSpPr>
        <p:spPr>
          <a:xfrm>
            <a:off x="990600" y="3581396"/>
            <a:ext cx="3429000" cy="168911"/>
          </a:xfrm>
          <a:prstGeom prst="rect">
            <a:avLst/>
          </a:prstGeom>
          <a:solidFill>
            <a:srgbClr val="111111"/>
          </a:solidFill>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1C1C1C"/>
              </a:solidFill>
            </a:endParaRPr>
          </a:p>
        </p:txBody>
      </p:sp>
    </p:spTree>
    <p:extLst>
      <p:ext uri="{BB962C8B-B14F-4D97-AF65-F5344CB8AC3E}">
        <p14:creationId xmlns:p14="http://schemas.microsoft.com/office/powerpoint/2010/main" val="1667765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114365" y="609600"/>
            <a:ext cx="2139432" cy="1938992"/>
          </a:xfrm>
          <a:prstGeom prst="rect">
            <a:avLst/>
          </a:prstGeom>
          <a:noFill/>
        </p:spPr>
        <p:txBody>
          <a:bodyPr wrap="none" rtlCol="0">
            <a:spAutoFit/>
          </a:bodyPr>
          <a:lstStyle/>
          <a:p>
            <a:r>
              <a:rPr lang="en-US" sz="2000" dirty="0" err="1"/>
              <a:t>COLOURLovers</a:t>
            </a:r>
            <a:endParaRPr lang="en-US" sz="2000" dirty="0"/>
          </a:p>
          <a:p>
            <a:endParaRPr lang="en-US" sz="2000" dirty="0"/>
          </a:p>
          <a:p>
            <a:r>
              <a:rPr lang="en-US" sz="2000" dirty="0"/>
              <a:t>1,672,657 themes</a:t>
            </a:r>
          </a:p>
          <a:p>
            <a:endParaRPr lang="en-US" sz="2000" dirty="0"/>
          </a:p>
          <a:p>
            <a:r>
              <a:rPr lang="en-US" sz="2000" dirty="0"/>
              <a:t>Views and “Likes”</a:t>
            </a:r>
          </a:p>
          <a:p>
            <a:endParaRPr lang="en-US" sz="2000" dirty="0"/>
          </a:p>
        </p:txBody>
      </p:sp>
      <p:pic>
        <p:nvPicPr>
          <p:cNvPr id="3076"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36011" r="36011"/>
          <a:stretch/>
        </p:blipFill>
        <p:spPr bwMode="auto">
          <a:xfrm>
            <a:off x="-1554480" y="227893"/>
            <a:ext cx="4876800" cy="3391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7656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114365" y="609600"/>
            <a:ext cx="2139432" cy="1938992"/>
          </a:xfrm>
          <a:prstGeom prst="rect">
            <a:avLst/>
          </a:prstGeom>
          <a:noFill/>
        </p:spPr>
        <p:txBody>
          <a:bodyPr wrap="none" rtlCol="0">
            <a:spAutoFit/>
          </a:bodyPr>
          <a:lstStyle/>
          <a:p>
            <a:r>
              <a:rPr lang="en-US" sz="2000" dirty="0" err="1"/>
              <a:t>COLOURLovers</a:t>
            </a:r>
            <a:endParaRPr lang="en-US" sz="2000" dirty="0"/>
          </a:p>
          <a:p>
            <a:endParaRPr lang="en-US" sz="2000" dirty="0"/>
          </a:p>
          <a:p>
            <a:r>
              <a:rPr lang="en-US" sz="2000" dirty="0"/>
              <a:t>1,672,657 themes</a:t>
            </a:r>
          </a:p>
          <a:p>
            <a:endParaRPr lang="en-US" sz="2000" dirty="0"/>
          </a:p>
          <a:p>
            <a:r>
              <a:rPr lang="en-US" sz="2000" dirty="0"/>
              <a:t>Views and “Likes”</a:t>
            </a:r>
          </a:p>
          <a:p>
            <a:endParaRPr lang="en-US" sz="2000" dirty="0"/>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706" y="227893"/>
            <a:ext cx="4876800" cy="3391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46715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bwMode="auto">
          <a:xfrm>
            <a:off x="216300" y="623500"/>
            <a:ext cx="3606000" cy="2519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685800" y="3206859"/>
            <a:ext cx="2029017" cy="784830"/>
          </a:xfrm>
          <a:prstGeom prst="rect">
            <a:avLst/>
          </a:prstGeom>
          <a:noFill/>
        </p:spPr>
        <p:txBody>
          <a:bodyPr wrap="none" rtlCol="0">
            <a:spAutoFit/>
          </a:bodyPr>
          <a:lstStyle/>
          <a:p>
            <a:pPr lvl="1">
              <a:defRPr/>
            </a:pPr>
            <a:r>
              <a:rPr lang="en-US" sz="1600" dirty="0"/>
              <a:t>104,426 themes </a:t>
            </a:r>
          </a:p>
          <a:p>
            <a:pPr lvl="1">
              <a:defRPr/>
            </a:pPr>
            <a:r>
              <a:rPr lang="en-US" sz="1600" dirty="0"/>
              <a:t>Ratings: 1-5 stars </a:t>
            </a:r>
          </a:p>
          <a:p>
            <a:endParaRPr lang="en-US" dirty="0"/>
          </a:p>
        </p:txBody>
      </p:sp>
      <p:sp>
        <p:nvSpPr>
          <p:cNvPr id="7" name="TextBox 6"/>
          <p:cNvSpPr txBox="1"/>
          <p:nvPr/>
        </p:nvSpPr>
        <p:spPr>
          <a:xfrm>
            <a:off x="4636669" y="3206859"/>
            <a:ext cx="1959896" cy="784830"/>
          </a:xfrm>
          <a:prstGeom prst="rect">
            <a:avLst/>
          </a:prstGeom>
          <a:noFill/>
        </p:spPr>
        <p:txBody>
          <a:bodyPr wrap="none" rtlCol="0">
            <a:spAutoFit/>
          </a:bodyPr>
          <a:lstStyle/>
          <a:p>
            <a:pPr marL="0" lvl="1"/>
            <a:r>
              <a:rPr lang="en-US" sz="1600" dirty="0"/>
              <a:t>383,938 themes </a:t>
            </a:r>
          </a:p>
          <a:p>
            <a:pPr marL="0" lvl="1"/>
            <a:r>
              <a:rPr lang="en-US" sz="1600" dirty="0"/>
              <a:t># Views and “Likes” </a:t>
            </a:r>
          </a:p>
          <a:p>
            <a:endParaRPr lang="en-US" dirty="0"/>
          </a:p>
        </p:txBody>
      </p:sp>
      <p:pic>
        <p:nvPicPr>
          <p:cNvPr id="409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53198" y="608110"/>
            <a:ext cx="2394919" cy="2646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143000" y="274141"/>
            <a:ext cx="2362200" cy="400110"/>
          </a:xfrm>
          <a:prstGeom prst="rect">
            <a:avLst/>
          </a:prstGeom>
          <a:noFill/>
        </p:spPr>
        <p:txBody>
          <a:bodyPr wrap="square" rtlCol="0">
            <a:spAutoFit/>
          </a:bodyPr>
          <a:lstStyle/>
          <a:p>
            <a:r>
              <a:rPr lang="en-US" sz="2000" dirty="0" err="1"/>
              <a:t>Kuler</a:t>
            </a:r>
            <a:r>
              <a:rPr lang="en-US" sz="2000" dirty="0"/>
              <a:t> Dataset</a:t>
            </a:r>
          </a:p>
        </p:txBody>
      </p:sp>
      <p:sp>
        <p:nvSpPr>
          <p:cNvPr id="8" name="TextBox 7"/>
          <p:cNvSpPr txBox="1"/>
          <p:nvPr/>
        </p:nvSpPr>
        <p:spPr>
          <a:xfrm>
            <a:off x="4114800" y="294969"/>
            <a:ext cx="2873159" cy="400110"/>
          </a:xfrm>
          <a:prstGeom prst="rect">
            <a:avLst/>
          </a:prstGeom>
          <a:noFill/>
        </p:spPr>
        <p:txBody>
          <a:bodyPr wrap="none" rtlCol="0">
            <a:spAutoFit/>
          </a:bodyPr>
          <a:lstStyle/>
          <a:p>
            <a:r>
              <a:rPr lang="en-US" sz="2000" dirty="0" err="1"/>
              <a:t>COLOURLovers</a:t>
            </a:r>
            <a:r>
              <a:rPr lang="en-US" sz="2000" dirty="0"/>
              <a:t> Dataset</a:t>
            </a:r>
          </a:p>
        </p:txBody>
      </p:sp>
    </p:spTree>
    <p:extLst>
      <p:ext uri="{BB962C8B-B14F-4D97-AF65-F5344CB8AC3E}">
        <p14:creationId xmlns:p14="http://schemas.microsoft.com/office/powerpoint/2010/main" val="659258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odonovan\color\fastforward\80swome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351528"/>
            <a:ext cx="2438400" cy="320801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95319" y="351528"/>
            <a:ext cx="1778590" cy="3313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524000" y="3575002"/>
            <a:ext cx="4664034" cy="400110"/>
          </a:xfrm>
          <a:prstGeom prst="rect">
            <a:avLst/>
          </a:prstGeom>
          <a:noFill/>
        </p:spPr>
        <p:txBody>
          <a:bodyPr wrap="none" rtlCol="0">
            <a:spAutoFit/>
          </a:bodyPr>
          <a:lstStyle/>
          <a:p>
            <a:r>
              <a:rPr lang="en-US" sz="2000" dirty="0"/>
              <a:t>Choosing colors is hard for many people </a:t>
            </a:r>
          </a:p>
        </p:txBody>
      </p:sp>
    </p:spTree>
    <p:extLst>
      <p:ext uri="{BB962C8B-B14F-4D97-AF65-F5344CB8AC3E}">
        <p14:creationId xmlns:p14="http://schemas.microsoft.com/office/powerpoint/2010/main" val="4546664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2600" y="1706880"/>
            <a:ext cx="3733800" cy="523220"/>
          </a:xfrm>
          <a:prstGeom prst="rect">
            <a:avLst/>
          </a:prstGeom>
          <a:noFill/>
        </p:spPr>
        <p:txBody>
          <a:bodyPr wrap="square" rtlCol="0" anchor="t">
            <a:spAutoFit/>
          </a:bodyPr>
          <a:lstStyle/>
          <a:p>
            <a:r>
              <a:rPr lang="en-US" sz="2800" dirty="0"/>
              <a:t>Hue Template Analysis</a:t>
            </a:r>
          </a:p>
        </p:txBody>
      </p:sp>
    </p:spTree>
    <p:extLst>
      <p:ext uri="{BB962C8B-B14F-4D97-AF65-F5344CB8AC3E}">
        <p14:creationId xmlns:p14="http://schemas.microsoft.com/office/powerpoint/2010/main" val="270861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826668" y="2567671"/>
            <a:ext cx="514701" cy="703754"/>
          </a:xfrm>
          <a:prstGeom prst="rect">
            <a:avLst/>
          </a:prstGeom>
          <a:solidFill>
            <a:srgbClr val="7A05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11967" y="2567671"/>
            <a:ext cx="514701" cy="703754"/>
          </a:xfrm>
          <a:prstGeom prst="rect">
            <a:avLst/>
          </a:prstGeom>
          <a:solidFill>
            <a:srgbClr val="75F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7993" y="760832"/>
            <a:ext cx="1657350"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609600" y="332629"/>
            <a:ext cx="6070829" cy="338554"/>
          </a:xfrm>
          <a:prstGeom prst="rect">
            <a:avLst/>
          </a:prstGeom>
          <a:noFill/>
        </p:spPr>
        <p:txBody>
          <a:bodyPr wrap="none" rtlCol="0">
            <a:spAutoFit/>
          </a:bodyPr>
          <a:lstStyle/>
          <a:p>
            <a:r>
              <a:rPr lang="en-US" sz="1600" b="1" dirty="0"/>
              <a:t>Hue Templates: </a:t>
            </a:r>
            <a:r>
              <a:rPr lang="en-US" sz="1600" dirty="0"/>
              <a:t>relative orientations producing compatible colors</a:t>
            </a:r>
          </a:p>
        </p:txBody>
      </p:sp>
    </p:spTree>
    <p:extLst>
      <p:ext uri="{BB962C8B-B14F-4D97-AF65-F5344CB8AC3E}">
        <p14:creationId xmlns:p14="http://schemas.microsoft.com/office/powerpoint/2010/main" val="6449365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826668" y="2567671"/>
            <a:ext cx="514701" cy="703754"/>
          </a:xfrm>
          <a:prstGeom prst="rect">
            <a:avLst/>
          </a:prstGeom>
          <a:solidFill>
            <a:srgbClr val="7A05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311967" y="2567671"/>
            <a:ext cx="514701" cy="703754"/>
          </a:xfrm>
          <a:prstGeom prst="rect">
            <a:avLst/>
          </a:prstGeom>
          <a:solidFill>
            <a:srgbClr val="75F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7993" y="760832"/>
            <a:ext cx="1657350"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7"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9047" y="760832"/>
            <a:ext cx="1657350"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Rectangle 17"/>
          <p:cNvSpPr/>
          <p:nvPr/>
        </p:nvSpPr>
        <p:spPr>
          <a:xfrm>
            <a:off x="4857722" y="2567671"/>
            <a:ext cx="514701" cy="703754"/>
          </a:xfrm>
          <a:prstGeom prst="rect">
            <a:avLst/>
          </a:prstGeom>
          <a:solidFill>
            <a:srgbClr val="FE3E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343021" y="2567671"/>
            <a:ext cx="514701" cy="703754"/>
          </a:xfrm>
          <a:prstGeom prst="rect">
            <a:avLst/>
          </a:prstGeom>
          <a:solidFill>
            <a:srgbClr val="10A2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1685574" y="3352800"/>
            <a:ext cx="4076501" cy="923330"/>
          </a:xfrm>
          <a:prstGeom prst="rect">
            <a:avLst/>
          </a:prstGeom>
          <a:noFill/>
        </p:spPr>
        <p:txBody>
          <a:bodyPr wrap="none" rtlCol="0">
            <a:spAutoFit/>
          </a:bodyPr>
          <a:lstStyle/>
          <a:p>
            <a:r>
              <a:rPr lang="en-US" sz="1800" b="1" dirty="0"/>
              <a:t>Templates are rotationally invariant</a:t>
            </a:r>
          </a:p>
          <a:p>
            <a:endParaRPr lang="en-US" sz="1800" b="1" dirty="0"/>
          </a:p>
          <a:p>
            <a:endParaRPr lang="en-US" sz="1800" b="1" dirty="0"/>
          </a:p>
        </p:txBody>
      </p:sp>
      <p:sp>
        <p:nvSpPr>
          <p:cNvPr id="10" name="TextBox 9"/>
          <p:cNvSpPr txBox="1"/>
          <p:nvPr/>
        </p:nvSpPr>
        <p:spPr>
          <a:xfrm>
            <a:off x="609600" y="332629"/>
            <a:ext cx="6070829" cy="338554"/>
          </a:xfrm>
          <a:prstGeom prst="rect">
            <a:avLst/>
          </a:prstGeom>
          <a:noFill/>
        </p:spPr>
        <p:txBody>
          <a:bodyPr wrap="none" rtlCol="0">
            <a:spAutoFit/>
          </a:bodyPr>
          <a:lstStyle/>
          <a:p>
            <a:r>
              <a:rPr lang="en-US" sz="1600" b="1" dirty="0"/>
              <a:t>Hue Templates: </a:t>
            </a:r>
            <a:r>
              <a:rPr lang="en-US" sz="1600" dirty="0"/>
              <a:t>relative orientations producing compatible colors</a:t>
            </a:r>
          </a:p>
        </p:txBody>
      </p:sp>
    </p:spTree>
    <p:extLst>
      <p:ext uri="{BB962C8B-B14F-4D97-AF65-F5344CB8AC3E}">
        <p14:creationId xmlns:p14="http://schemas.microsoft.com/office/powerpoint/2010/main" val="21116279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85573" y="3244334"/>
            <a:ext cx="4434547" cy="369332"/>
          </a:xfrm>
          <a:prstGeom prst="rect">
            <a:avLst/>
          </a:prstGeom>
          <a:noFill/>
        </p:spPr>
        <p:txBody>
          <a:bodyPr wrap="none" rtlCol="0">
            <a:spAutoFit/>
          </a:bodyPr>
          <a:lstStyle/>
          <a:p>
            <a:r>
              <a:rPr lang="en-US" sz="1800" b="1" dirty="0"/>
              <a:t>Different templates equally compatible</a:t>
            </a:r>
          </a:p>
        </p:txBody>
      </p:sp>
      <p:pic>
        <p:nvPicPr>
          <p:cNvPr id="9"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000270"/>
            <a:ext cx="1657350"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997095"/>
            <a:ext cx="1651366"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2600" y="1017416"/>
            <a:ext cx="1657350"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49842" y="1015299"/>
            <a:ext cx="1659467" cy="1659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304255" y="2775118"/>
            <a:ext cx="1353640" cy="292388"/>
          </a:xfrm>
          <a:prstGeom prst="rect">
            <a:avLst/>
          </a:prstGeom>
          <a:noFill/>
        </p:spPr>
        <p:txBody>
          <a:bodyPr wrap="none" rtlCol="0">
            <a:spAutoFit/>
          </a:bodyPr>
          <a:lstStyle/>
          <a:p>
            <a:r>
              <a:rPr lang="en-US" dirty="0"/>
              <a:t>Complementary</a:t>
            </a:r>
          </a:p>
        </p:txBody>
      </p:sp>
      <p:sp>
        <p:nvSpPr>
          <p:cNvPr id="17" name="TextBox 16"/>
          <p:cNvSpPr txBox="1"/>
          <p:nvPr/>
        </p:nvSpPr>
        <p:spPr>
          <a:xfrm>
            <a:off x="2130063" y="2775118"/>
            <a:ext cx="1341136" cy="292388"/>
          </a:xfrm>
          <a:prstGeom prst="rect">
            <a:avLst/>
          </a:prstGeom>
          <a:noFill/>
        </p:spPr>
        <p:txBody>
          <a:bodyPr wrap="none" rtlCol="0">
            <a:spAutoFit/>
          </a:bodyPr>
          <a:lstStyle/>
          <a:p>
            <a:r>
              <a:rPr lang="en-US" dirty="0"/>
              <a:t>Monochromatic</a:t>
            </a:r>
          </a:p>
        </p:txBody>
      </p:sp>
      <p:sp>
        <p:nvSpPr>
          <p:cNvPr id="18" name="TextBox 17"/>
          <p:cNvSpPr txBox="1"/>
          <p:nvPr/>
        </p:nvSpPr>
        <p:spPr>
          <a:xfrm>
            <a:off x="4107747" y="2788121"/>
            <a:ext cx="943656" cy="292388"/>
          </a:xfrm>
          <a:prstGeom prst="rect">
            <a:avLst/>
          </a:prstGeom>
          <a:noFill/>
        </p:spPr>
        <p:txBody>
          <a:bodyPr wrap="none" rtlCol="0">
            <a:spAutoFit/>
          </a:bodyPr>
          <a:lstStyle/>
          <a:p>
            <a:r>
              <a:rPr lang="en-US" dirty="0"/>
              <a:t>Analogous</a:t>
            </a:r>
          </a:p>
        </p:txBody>
      </p:sp>
      <p:sp>
        <p:nvSpPr>
          <p:cNvPr id="19" name="TextBox 18"/>
          <p:cNvSpPr txBox="1"/>
          <p:nvPr/>
        </p:nvSpPr>
        <p:spPr>
          <a:xfrm>
            <a:off x="6098623" y="2788121"/>
            <a:ext cx="562846" cy="292388"/>
          </a:xfrm>
          <a:prstGeom prst="rect">
            <a:avLst/>
          </a:prstGeom>
          <a:noFill/>
        </p:spPr>
        <p:txBody>
          <a:bodyPr wrap="none" rtlCol="0">
            <a:spAutoFit/>
          </a:bodyPr>
          <a:lstStyle/>
          <a:p>
            <a:r>
              <a:rPr lang="en-US" dirty="0"/>
              <a:t>Triad</a:t>
            </a:r>
          </a:p>
        </p:txBody>
      </p:sp>
      <p:sp>
        <p:nvSpPr>
          <p:cNvPr id="12" name="TextBox 11"/>
          <p:cNvSpPr txBox="1"/>
          <p:nvPr/>
        </p:nvSpPr>
        <p:spPr>
          <a:xfrm>
            <a:off x="609600" y="332629"/>
            <a:ext cx="6070829" cy="338554"/>
          </a:xfrm>
          <a:prstGeom prst="rect">
            <a:avLst/>
          </a:prstGeom>
          <a:noFill/>
        </p:spPr>
        <p:txBody>
          <a:bodyPr wrap="none" rtlCol="0">
            <a:spAutoFit/>
          </a:bodyPr>
          <a:lstStyle/>
          <a:p>
            <a:r>
              <a:rPr lang="en-US" sz="1600" b="1" dirty="0"/>
              <a:t>Hue Templates: </a:t>
            </a:r>
            <a:r>
              <a:rPr lang="en-US" sz="1600" dirty="0"/>
              <a:t>relative orientations producing compatible colors</a:t>
            </a:r>
          </a:p>
        </p:txBody>
      </p:sp>
    </p:spTree>
    <p:extLst>
      <p:ext uri="{BB962C8B-B14F-4D97-AF65-F5344CB8AC3E}">
        <p14:creationId xmlns:p14="http://schemas.microsoft.com/office/powerpoint/2010/main" val="42496072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457200"/>
            <a:ext cx="6400800" cy="3048000"/>
          </a:xfrm>
        </p:spPr>
        <p:txBody>
          <a:bodyPr>
            <a:noAutofit/>
          </a:bodyPr>
          <a:lstStyle/>
          <a:p>
            <a:pPr marL="0" indent="0">
              <a:buNone/>
              <a:defRPr/>
            </a:pPr>
            <a:r>
              <a:rPr lang="en-US" sz="2400" dirty="0"/>
              <a:t>Template Conclusions</a:t>
            </a:r>
          </a:p>
          <a:p>
            <a:pPr marL="0" indent="0">
              <a:buNone/>
              <a:defRPr/>
            </a:pPr>
            <a:endParaRPr lang="en-US" sz="2000" dirty="0"/>
          </a:p>
          <a:p>
            <a:pPr marL="457200" indent="-457200">
              <a:buAutoNum type="arabicParenR"/>
              <a:defRPr/>
            </a:pPr>
            <a:r>
              <a:rPr lang="en-US" sz="2000" dirty="0"/>
              <a:t>Templates do not model color preferences</a:t>
            </a:r>
          </a:p>
          <a:p>
            <a:pPr marL="457200" indent="-457200">
              <a:buAutoNum type="arabicParenR"/>
              <a:defRPr/>
            </a:pPr>
            <a:r>
              <a:rPr lang="en-US" sz="2000" dirty="0">
                <a:ea typeface="ＭＳ Ｐゴシック" pitchFamily="34" charset="-128"/>
              </a:rPr>
              <a:t>Themes near a template do not score better than those farther away</a:t>
            </a:r>
          </a:p>
          <a:p>
            <a:pPr marL="457200" indent="-457200">
              <a:buAutoNum type="arabicParenR"/>
              <a:defRPr/>
            </a:pPr>
            <a:r>
              <a:rPr lang="en-US" sz="2000" dirty="0">
                <a:ea typeface="ＭＳ Ｐゴシック" pitchFamily="34" charset="-128"/>
              </a:rPr>
              <a:t>N</a:t>
            </a:r>
            <a:r>
              <a:rPr lang="en-US" sz="2000" dirty="0"/>
              <a:t>ot all templates are equally popular</a:t>
            </a:r>
          </a:p>
          <a:p>
            <a:pPr lvl="1">
              <a:buFontTx/>
              <a:buChar char="-"/>
              <a:defRPr/>
            </a:pPr>
            <a:r>
              <a:rPr lang="en-US" sz="1700" dirty="0"/>
              <a:t>Simple templates preferred (see paper)</a:t>
            </a:r>
          </a:p>
          <a:p>
            <a:pPr marL="0" indent="0">
              <a:buNone/>
              <a:defRPr/>
            </a:pPr>
            <a:endParaRPr lang="en-US" sz="2000" dirty="0"/>
          </a:p>
          <a:p>
            <a:pPr marL="0" indent="0">
              <a:buNone/>
              <a:defRPr/>
            </a:pPr>
            <a:endParaRPr lang="en-US" sz="2000" dirty="0"/>
          </a:p>
          <a:p>
            <a:pPr marL="0" indent="0">
              <a:buNone/>
              <a:defRPr/>
            </a:pPr>
            <a:endParaRPr lang="en-US" sz="2000" dirty="0"/>
          </a:p>
          <a:p>
            <a:pPr marL="0" indent="0">
              <a:buNone/>
              <a:defRPr/>
            </a:pPr>
            <a:endParaRPr lang="en-US" sz="2000" dirty="0"/>
          </a:p>
          <a:p>
            <a:pPr marL="0" indent="0">
              <a:buNone/>
              <a:defRPr/>
            </a:pPr>
            <a:endParaRPr lang="en-US" sz="2000" dirty="0"/>
          </a:p>
        </p:txBody>
      </p:sp>
    </p:spTree>
    <p:extLst>
      <p:ext uri="{BB962C8B-B14F-4D97-AF65-F5344CB8AC3E}">
        <p14:creationId xmlns:p14="http://schemas.microsoft.com/office/powerpoint/2010/main" val="40214122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457200" y="381000"/>
            <a:ext cx="6325326" cy="1600200"/>
          </a:xfrm>
          <a:prstGeom prst="rect">
            <a:avLst/>
          </a:prstGeom>
        </p:spPr>
        <p:txBody>
          <a:bodyPr vert="horz" lIns="65306" tIns="32653" rIns="65306" bIns="32653" rtlCol="0">
            <a:normAutofit/>
          </a:bodyPr>
          <a:lstStyle>
            <a:lvl1pPr marL="244899" indent="-244899" algn="l" defTabSz="653064" rtl="0" eaLnBrk="1" latinLnBrk="0" hangingPunct="1">
              <a:spcBef>
                <a:spcPct val="20000"/>
              </a:spcBef>
              <a:buFont typeface="Arial" pitchFamily="34" charset="0"/>
              <a:buChar char="•"/>
              <a:defRPr sz="2300" kern="1200">
                <a:solidFill>
                  <a:schemeClr val="tx1"/>
                </a:solidFill>
                <a:latin typeface="+mn-lt"/>
                <a:ea typeface="+mn-ea"/>
                <a:cs typeface="+mn-cs"/>
              </a:defRPr>
            </a:lvl1pPr>
            <a:lvl2pPr marL="530615" indent="-204083" algn="l" defTabSz="653064"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816331" indent="-163266" algn="l" defTabSz="653064" rtl="0" eaLnBrk="1" latinLnBrk="0" hangingPunct="1">
              <a:spcBef>
                <a:spcPct val="20000"/>
              </a:spcBef>
              <a:buFont typeface="Arial" pitchFamily="34" charset="0"/>
              <a:buChar char="•"/>
              <a:defRPr sz="1700" kern="1200">
                <a:solidFill>
                  <a:schemeClr val="tx1"/>
                </a:solidFill>
                <a:latin typeface="+mn-lt"/>
                <a:ea typeface="+mn-ea"/>
                <a:cs typeface="+mn-cs"/>
              </a:defRPr>
            </a:lvl3pPr>
            <a:lvl4pPr marL="1142863" indent="-163266" algn="l" defTabSz="653064"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1469395" indent="-163266" algn="l" defTabSz="653064"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1795927" indent="-163266" algn="l" defTabSz="653064" rtl="0" eaLnBrk="1" latinLnBrk="0" hangingPunct="1">
              <a:spcBef>
                <a:spcPct val="20000"/>
              </a:spcBef>
              <a:buFont typeface="Arial" pitchFamily="34" charset="0"/>
              <a:buChar char="•"/>
              <a:defRPr sz="1400" kern="1200">
                <a:solidFill>
                  <a:schemeClr val="tx1"/>
                </a:solidFill>
                <a:latin typeface="+mn-lt"/>
                <a:ea typeface="+mn-ea"/>
                <a:cs typeface="+mn-cs"/>
              </a:defRPr>
            </a:lvl6pPr>
            <a:lvl7pPr marL="2122460" indent="-163266" algn="l" defTabSz="653064" rtl="0" eaLnBrk="1" latinLnBrk="0" hangingPunct="1">
              <a:spcBef>
                <a:spcPct val="20000"/>
              </a:spcBef>
              <a:buFont typeface="Arial" pitchFamily="34" charset="0"/>
              <a:buChar char="•"/>
              <a:defRPr sz="1400" kern="1200">
                <a:solidFill>
                  <a:schemeClr val="tx1"/>
                </a:solidFill>
                <a:latin typeface="+mn-lt"/>
                <a:ea typeface="+mn-ea"/>
                <a:cs typeface="+mn-cs"/>
              </a:defRPr>
            </a:lvl7pPr>
            <a:lvl8pPr marL="2448992" indent="-163266" algn="l" defTabSz="653064" rtl="0" eaLnBrk="1" latinLnBrk="0" hangingPunct="1">
              <a:spcBef>
                <a:spcPct val="20000"/>
              </a:spcBef>
              <a:buFont typeface="Arial" pitchFamily="34" charset="0"/>
              <a:buChar char="•"/>
              <a:defRPr sz="1400" kern="1200">
                <a:solidFill>
                  <a:schemeClr val="tx1"/>
                </a:solidFill>
                <a:latin typeface="+mn-lt"/>
                <a:ea typeface="+mn-ea"/>
                <a:cs typeface="+mn-cs"/>
              </a:defRPr>
            </a:lvl8pPr>
            <a:lvl9pPr marL="2775524" indent="-163266" algn="l" defTabSz="653064" rtl="0" eaLnBrk="1" latinLnBrk="0" hangingPunct="1">
              <a:spcBef>
                <a:spcPct val="20000"/>
              </a:spcBef>
              <a:buFont typeface="Arial" pitchFamily="34" charset="0"/>
              <a:buChar char="•"/>
              <a:defRPr sz="1400" kern="1200">
                <a:solidFill>
                  <a:schemeClr val="tx1"/>
                </a:solidFill>
                <a:latin typeface="+mn-lt"/>
                <a:ea typeface="+mn-ea"/>
                <a:cs typeface="+mn-cs"/>
              </a:defRPr>
            </a:lvl9pPr>
          </a:lstStyle>
          <a:p>
            <a:pPr marL="0" indent="0">
              <a:buNone/>
              <a:defRPr/>
            </a:pPr>
            <a:r>
              <a:rPr lang="en-US" sz="2000" b="1" dirty="0"/>
              <a:t>Hue Entropy</a:t>
            </a:r>
            <a:r>
              <a:rPr lang="en-US" sz="2000" dirty="0"/>
              <a:t>: entropy of hues along the hue wheel</a:t>
            </a:r>
          </a:p>
          <a:p>
            <a:pPr>
              <a:defRPr/>
            </a:pPr>
            <a:endParaRPr lang="en-US" dirty="0"/>
          </a:p>
        </p:txBody>
      </p:sp>
    </p:spTree>
    <p:extLst>
      <p:ext uri="{BB962C8B-B14F-4D97-AF65-F5344CB8AC3E}">
        <p14:creationId xmlns:p14="http://schemas.microsoft.com/office/powerpoint/2010/main" val="37520823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457200" y="381000"/>
            <a:ext cx="6325326" cy="1600200"/>
          </a:xfrm>
          <a:prstGeom prst="rect">
            <a:avLst/>
          </a:prstGeom>
        </p:spPr>
        <p:txBody>
          <a:bodyPr vert="horz" lIns="65306" tIns="32653" rIns="65306" bIns="32653" rtlCol="0">
            <a:normAutofit/>
          </a:bodyPr>
          <a:lstStyle>
            <a:lvl1pPr marL="244899" indent="-244899" algn="l" defTabSz="653064" rtl="0" eaLnBrk="1" latinLnBrk="0" hangingPunct="1">
              <a:spcBef>
                <a:spcPct val="20000"/>
              </a:spcBef>
              <a:buFont typeface="Arial" pitchFamily="34" charset="0"/>
              <a:buChar char="•"/>
              <a:defRPr sz="2300" kern="1200">
                <a:solidFill>
                  <a:schemeClr val="tx1"/>
                </a:solidFill>
                <a:latin typeface="+mn-lt"/>
                <a:ea typeface="+mn-ea"/>
                <a:cs typeface="+mn-cs"/>
              </a:defRPr>
            </a:lvl1pPr>
            <a:lvl2pPr marL="530615" indent="-204083" algn="l" defTabSz="653064"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816331" indent="-163266" algn="l" defTabSz="653064" rtl="0" eaLnBrk="1" latinLnBrk="0" hangingPunct="1">
              <a:spcBef>
                <a:spcPct val="20000"/>
              </a:spcBef>
              <a:buFont typeface="Arial" pitchFamily="34" charset="0"/>
              <a:buChar char="•"/>
              <a:defRPr sz="1700" kern="1200">
                <a:solidFill>
                  <a:schemeClr val="tx1"/>
                </a:solidFill>
                <a:latin typeface="+mn-lt"/>
                <a:ea typeface="+mn-ea"/>
                <a:cs typeface="+mn-cs"/>
              </a:defRPr>
            </a:lvl3pPr>
            <a:lvl4pPr marL="1142863" indent="-163266" algn="l" defTabSz="653064"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1469395" indent="-163266" algn="l" defTabSz="653064"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1795927" indent="-163266" algn="l" defTabSz="653064" rtl="0" eaLnBrk="1" latinLnBrk="0" hangingPunct="1">
              <a:spcBef>
                <a:spcPct val="20000"/>
              </a:spcBef>
              <a:buFont typeface="Arial" pitchFamily="34" charset="0"/>
              <a:buChar char="•"/>
              <a:defRPr sz="1400" kern="1200">
                <a:solidFill>
                  <a:schemeClr val="tx1"/>
                </a:solidFill>
                <a:latin typeface="+mn-lt"/>
                <a:ea typeface="+mn-ea"/>
                <a:cs typeface="+mn-cs"/>
              </a:defRPr>
            </a:lvl6pPr>
            <a:lvl7pPr marL="2122460" indent="-163266" algn="l" defTabSz="653064" rtl="0" eaLnBrk="1" latinLnBrk="0" hangingPunct="1">
              <a:spcBef>
                <a:spcPct val="20000"/>
              </a:spcBef>
              <a:buFont typeface="Arial" pitchFamily="34" charset="0"/>
              <a:buChar char="•"/>
              <a:defRPr sz="1400" kern="1200">
                <a:solidFill>
                  <a:schemeClr val="tx1"/>
                </a:solidFill>
                <a:latin typeface="+mn-lt"/>
                <a:ea typeface="+mn-ea"/>
                <a:cs typeface="+mn-cs"/>
              </a:defRPr>
            </a:lvl7pPr>
            <a:lvl8pPr marL="2448992" indent="-163266" algn="l" defTabSz="653064" rtl="0" eaLnBrk="1" latinLnBrk="0" hangingPunct="1">
              <a:spcBef>
                <a:spcPct val="20000"/>
              </a:spcBef>
              <a:buFont typeface="Arial" pitchFamily="34" charset="0"/>
              <a:buChar char="•"/>
              <a:defRPr sz="1400" kern="1200">
                <a:solidFill>
                  <a:schemeClr val="tx1"/>
                </a:solidFill>
                <a:latin typeface="+mn-lt"/>
                <a:ea typeface="+mn-ea"/>
                <a:cs typeface="+mn-cs"/>
              </a:defRPr>
            </a:lvl8pPr>
            <a:lvl9pPr marL="2775524" indent="-163266" algn="l" defTabSz="653064" rtl="0" eaLnBrk="1" latinLnBrk="0" hangingPunct="1">
              <a:spcBef>
                <a:spcPct val="20000"/>
              </a:spcBef>
              <a:buFont typeface="Arial" pitchFamily="34" charset="0"/>
              <a:buChar char="•"/>
              <a:defRPr sz="1400" kern="1200">
                <a:solidFill>
                  <a:schemeClr val="tx1"/>
                </a:solidFill>
                <a:latin typeface="+mn-lt"/>
                <a:ea typeface="+mn-ea"/>
                <a:cs typeface="+mn-cs"/>
              </a:defRPr>
            </a:lvl9pPr>
          </a:lstStyle>
          <a:p>
            <a:pPr marL="0" indent="0">
              <a:buNone/>
              <a:defRPr/>
            </a:pPr>
            <a:r>
              <a:rPr lang="en-US" sz="2000" b="1" dirty="0"/>
              <a:t>Hue Entropy</a:t>
            </a:r>
            <a:r>
              <a:rPr lang="en-US" sz="2000" dirty="0"/>
              <a:t>: entropy of hues along the hue wheel</a:t>
            </a:r>
          </a:p>
          <a:p>
            <a:pPr marL="0" indent="0">
              <a:buNone/>
              <a:defRPr/>
            </a:pPr>
            <a:endParaRPr lang="en-US" sz="2000" dirty="0"/>
          </a:p>
          <a:p>
            <a:pPr marL="0" indent="0">
              <a:buNone/>
              <a:defRPr/>
            </a:pPr>
            <a:endParaRPr lang="en-US" dirty="0"/>
          </a:p>
        </p:txBody>
      </p:sp>
      <p:pic>
        <p:nvPicPr>
          <p:cNvPr id="3"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1725732"/>
            <a:ext cx="2858944" cy="510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241257" y="1312778"/>
            <a:ext cx="1595630" cy="400110"/>
          </a:xfrm>
          <a:prstGeom prst="rect">
            <a:avLst/>
          </a:prstGeom>
          <a:noFill/>
        </p:spPr>
        <p:txBody>
          <a:bodyPr wrap="none" rtlCol="0">
            <a:spAutoFit/>
          </a:bodyPr>
          <a:lstStyle/>
          <a:p>
            <a:r>
              <a:rPr lang="en-US" sz="2000" dirty="0"/>
              <a:t>Low Entropy</a:t>
            </a:r>
          </a:p>
        </p:txBody>
      </p:sp>
      <p:sp>
        <p:nvSpPr>
          <p:cNvPr id="4" name="TextBox 3"/>
          <p:cNvSpPr txBox="1"/>
          <p:nvPr/>
        </p:nvSpPr>
        <p:spPr>
          <a:xfrm>
            <a:off x="1241257" y="2419350"/>
            <a:ext cx="1589859" cy="292388"/>
          </a:xfrm>
          <a:prstGeom prst="rect">
            <a:avLst/>
          </a:prstGeom>
          <a:noFill/>
        </p:spPr>
        <p:txBody>
          <a:bodyPr wrap="none" rtlCol="0">
            <a:spAutoFit/>
          </a:bodyPr>
          <a:lstStyle/>
          <a:p>
            <a:r>
              <a:rPr lang="en-US" dirty="0"/>
              <a:t>Few Distinct Colors</a:t>
            </a:r>
          </a:p>
        </p:txBody>
      </p:sp>
    </p:spTree>
    <p:extLst>
      <p:ext uri="{BB962C8B-B14F-4D97-AF65-F5344CB8AC3E}">
        <p14:creationId xmlns:p14="http://schemas.microsoft.com/office/powerpoint/2010/main" val="35687512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457200" y="381000"/>
            <a:ext cx="6325326" cy="1600200"/>
          </a:xfrm>
          <a:prstGeom prst="rect">
            <a:avLst/>
          </a:prstGeom>
        </p:spPr>
        <p:txBody>
          <a:bodyPr vert="horz" lIns="65306" tIns="32653" rIns="65306" bIns="32653" rtlCol="0">
            <a:normAutofit/>
          </a:bodyPr>
          <a:lstStyle>
            <a:lvl1pPr marL="244899" indent="-244899" algn="l" defTabSz="653064" rtl="0" eaLnBrk="1" latinLnBrk="0" hangingPunct="1">
              <a:spcBef>
                <a:spcPct val="20000"/>
              </a:spcBef>
              <a:buFont typeface="Arial" pitchFamily="34" charset="0"/>
              <a:buChar char="•"/>
              <a:defRPr sz="2300" kern="1200">
                <a:solidFill>
                  <a:schemeClr val="tx1"/>
                </a:solidFill>
                <a:latin typeface="+mn-lt"/>
                <a:ea typeface="+mn-ea"/>
                <a:cs typeface="+mn-cs"/>
              </a:defRPr>
            </a:lvl1pPr>
            <a:lvl2pPr marL="530615" indent="-204083" algn="l" defTabSz="653064"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816331" indent="-163266" algn="l" defTabSz="653064" rtl="0" eaLnBrk="1" latinLnBrk="0" hangingPunct="1">
              <a:spcBef>
                <a:spcPct val="20000"/>
              </a:spcBef>
              <a:buFont typeface="Arial" pitchFamily="34" charset="0"/>
              <a:buChar char="•"/>
              <a:defRPr sz="1700" kern="1200">
                <a:solidFill>
                  <a:schemeClr val="tx1"/>
                </a:solidFill>
                <a:latin typeface="+mn-lt"/>
                <a:ea typeface="+mn-ea"/>
                <a:cs typeface="+mn-cs"/>
              </a:defRPr>
            </a:lvl3pPr>
            <a:lvl4pPr marL="1142863" indent="-163266" algn="l" defTabSz="653064"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1469395" indent="-163266" algn="l" defTabSz="653064"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1795927" indent="-163266" algn="l" defTabSz="653064" rtl="0" eaLnBrk="1" latinLnBrk="0" hangingPunct="1">
              <a:spcBef>
                <a:spcPct val="20000"/>
              </a:spcBef>
              <a:buFont typeface="Arial" pitchFamily="34" charset="0"/>
              <a:buChar char="•"/>
              <a:defRPr sz="1400" kern="1200">
                <a:solidFill>
                  <a:schemeClr val="tx1"/>
                </a:solidFill>
                <a:latin typeface="+mn-lt"/>
                <a:ea typeface="+mn-ea"/>
                <a:cs typeface="+mn-cs"/>
              </a:defRPr>
            </a:lvl6pPr>
            <a:lvl7pPr marL="2122460" indent="-163266" algn="l" defTabSz="653064" rtl="0" eaLnBrk="1" latinLnBrk="0" hangingPunct="1">
              <a:spcBef>
                <a:spcPct val="20000"/>
              </a:spcBef>
              <a:buFont typeface="Arial" pitchFamily="34" charset="0"/>
              <a:buChar char="•"/>
              <a:defRPr sz="1400" kern="1200">
                <a:solidFill>
                  <a:schemeClr val="tx1"/>
                </a:solidFill>
                <a:latin typeface="+mn-lt"/>
                <a:ea typeface="+mn-ea"/>
                <a:cs typeface="+mn-cs"/>
              </a:defRPr>
            </a:lvl7pPr>
            <a:lvl8pPr marL="2448992" indent="-163266" algn="l" defTabSz="653064" rtl="0" eaLnBrk="1" latinLnBrk="0" hangingPunct="1">
              <a:spcBef>
                <a:spcPct val="20000"/>
              </a:spcBef>
              <a:buFont typeface="Arial" pitchFamily="34" charset="0"/>
              <a:buChar char="•"/>
              <a:defRPr sz="1400" kern="1200">
                <a:solidFill>
                  <a:schemeClr val="tx1"/>
                </a:solidFill>
                <a:latin typeface="+mn-lt"/>
                <a:ea typeface="+mn-ea"/>
                <a:cs typeface="+mn-cs"/>
              </a:defRPr>
            </a:lvl8pPr>
            <a:lvl9pPr marL="2775524" indent="-163266" algn="l" defTabSz="653064" rtl="0" eaLnBrk="1" latinLnBrk="0" hangingPunct="1">
              <a:spcBef>
                <a:spcPct val="20000"/>
              </a:spcBef>
              <a:buFont typeface="Arial" pitchFamily="34" charset="0"/>
              <a:buChar char="•"/>
              <a:defRPr sz="1400" kern="1200">
                <a:solidFill>
                  <a:schemeClr val="tx1"/>
                </a:solidFill>
                <a:latin typeface="+mn-lt"/>
                <a:ea typeface="+mn-ea"/>
                <a:cs typeface="+mn-cs"/>
              </a:defRPr>
            </a:lvl9pPr>
          </a:lstStyle>
          <a:p>
            <a:pPr marL="0" indent="0">
              <a:buNone/>
              <a:defRPr/>
            </a:pPr>
            <a:r>
              <a:rPr lang="en-US" sz="2000" b="1" dirty="0"/>
              <a:t>Hue Entropy</a:t>
            </a:r>
            <a:r>
              <a:rPr lang="en-US" sz="2000" dirty="0"/>
              <a:t>: entropy of hues along the hue wheel</a:t>
            </a:r>
          </a:p>
          <a:p>
            <a:pPr marL="0" indent="0">
              <a:buNone/>
              <a:defRPr/>
            </a:pPr>
            <a:endParaRPr lang="en-US" sz="2000" dirty="0"/>
          </a:p>
          <a:p>
            <a:pPr marL="0" indent="0">
              <a:buNone/>
              <a:defRPr/>
            </a:pPr>
            <a:endParaRPr lang="en-US" dirty="0"/>
          </a:p>
        </p:txBody>
      </p:sp>
      <p:pic>
        <p:nvPicPr>
          <p:cNvPr id="3"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1725732"/>
            <a:ext cx="2858944" cy="510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0000" y="1725732"/>
            <a:ext cx="2858944" cy="510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241257" y="1312778"/>
            <a:ext cx="1595630" cy="400110"/>
          </a:xfrm>
          <a:prstGeom prst="rect">
            <a:avLst/>
          </a:prstGeom>
          <a:noFill/>
        </p:spPr>
        <p:txBody>
          <a:bodyPr wrap="none" rtlCol="0">
            <a:spAutoFit/>
          </a:bodyPr>
          <a:lstStyle/>
          <a:p>
            <a:r>
              <a:rPr lang="en-US" sz="2000" dirty="0"/>
              <a:t>Low Entropy</a:t>
            </a:r>
          </a:p>
        </p:txBody>
      </p:sp>
      <p:sp>
        <p:nvSpPr>
          <p:cNvPr id="6" name="TextBox 5"/>
          <p:cNvSpPr txBox="1"/>
          <p:nvPr/>
        </p:nvSpPr>
        <p:spPr>
          <a:xfrm>
            <a:off x="4451358" y="1312778"/>
            <a:ext cx="1682768" cy="400110"/>
          </a:xfrm>
          <a:prstGeom prst="rect">
            <a:avLst/>
          </a:prstGeom>
          <a:noFill/>
        </p:spPr>
        <p:txBody>
          <a:bodyPr wrap="none" rtlCol="0">
            <a:spAutoFit/>
          </a:bodyPr>
          <a:lstStyle/>
          <a:p>
            <a:r>
              <a:rPr lang="en-US" sz="2000" dirty="0"/>
              <a:t>High Entropy</a:t>
            </a:r>
          </a:p>
        </p:txBody>
      </p:sp>
      <p:sp>
        <p:nvSpPr>
          <p:cNvPr id="4" name="TextBox 3"/>
          <p:cNvSpPr txBox="1"/>
          <p:nvPr/>
        </p:nvSpPr>
        <p:spPr>
          <a:xfrm>
            <a:off x="1241257" y="2419350"/>
            <a:ext cx="1589859" cy="292388"/>
          </a:xfrm>
          <a:prstGeom prst="rect">
            <a:avLst/>
          </a:prstGeom>
          <a:noFill/>
        </p:spPr>
        <p:txBody>
          <a:bodyPr wrap="none" rtlCol="0">
            <a:spAutoFit/>
          </a:bodyPr>
          <a:lstStyle/>
          <a:p>
            <a:r>
              <a:rPr lang="en-US" dirty="0"/>
              <a:t>Few Distinct Colors</a:t>
            </a:r>
          </a:p>
        </p:txBody>
      </p:sp>
      <p:sp>
        <p:nvSpPr>
          <p:cNvPr id="9" name="TextBox 8"/>
          <p:cNvSpPr txBox="1"/>
          <p:nvPr/>
        </p:nvSpPr>
        <p:spPr>
          <a:xfrm>
            <a:off x="4419608" y="2419350"/>
            <a:ext cx="1708160" cy="292388"/>
          </a:xfrm>
          <a:prstGeom prst="rect">
            <a:avLst/>
          </a:prstGeom>
          <a:noFill/>
        </p:spPr>
        <p:txBody>
          <a:bodyPr wrap="none" rtlCol="0">
            <a:spAutoFit/>
          </a:bodyPr>
          <a:lstStyle/>
          <a:p>
            <a:r>
              <a:rPr lang="en-US" dirty="0"/>
              <a:t>Many Distinct Colors</a:t>
            </a:r>
          </a:p>
        </p:txBody>
      </p:sp>
    </p:spTree>
    <p:extLst>
      <p:ext uri="{BB962C8B-B14F-4D97-AF65-F5344CB8AC3E}">
        <p14:creationId xmlns:p14="http://schemas.microsoft.com/office/powerpoint/2010/main" val="30559245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6553200" cy="1200329"/>
          </a:xfrm>
          <a:prstGeom prst="rect">
            <a:avLst/>
          </a:prstGeom>
          <a:noFill/>
        </p:spPr>
        <p:txBody>
          <a:bodyPr wrap="square" rtlCol="0">
            <a:spAutoFit/>
          </a:bodyPr>
          <a:lstStyle/>
          <a:p>
            <a:r>
              <a:rPr lang="en-US" sz="2400" dirty="0"/>
              <a:t>Main Analysis Results</a:t>
            </a:r>
          </a:p>
          <a:p>
            <a:endParaRPr lang="en-US" sz="2800" dirty="0"/>
          </a:p>
          <a:p>
            <a:r>
              <a:rPr lang="en-US" sz="2000" dirty="0"/>
              <a:t>1. Overall preference for warmer hues and </a:t>
            </a:r>
            <a:r>
              <a:rPr lang="en-US" sz="2000" dirty="0" err="1"/>
              <a:t>cyans</a:t>
            </a:r>
            <a:endParaRPr lang="en-US" sz="2000" dirty="0"/>
          </a:p>
        </p:txBody>
      </p:sp>
    </p:spTree>
    <p:extLst>
      <p:ext uri="{BB962C8B-B14F-4D97-AF65-F5344CB8AC3E}">
        <p14:creationId xmlns:p14="http://schemas.microsoft.com/office/powerpoint/2010/main" val="6875559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6553200" cy="2123658"/>
          </a:xfrm>
          <a:prstGeom prst="rect">
            <a:avLst/>
          </a:prstGeom>
          <a:noFill/>
        </p:spPr>
        <p:txBody>
          <a:bodyPr wrap="square" rtlCol="0">
            <a:spAutoFit/>
          </a:bodyPr>
          <a:lstStyle/>
          <a:p>
            <a:r>
              <a:rPr lang="en-US" sz="2400" dirty="0"/>
              <a:t>Main Analysis Results</a:t>
            </a:r>
          </a:p>
          <a:p>
            <a:endParaRPr lang="en-US" sz="2800" dirty="0"/>
          </a:p>
          <a:p>
            <a:r>
              <a:rPr lang="en-US" sz="2000" dirty="0"/>
              <a:t>1. Overall preference for warmer hues and </a:t>
            </a:r>
            <a:r>
              <a:rPr lang="en-US" sz="2000" dirty="0" err="1"/>
              <a:t>cyans</a:t>
            </a:r>
            <a:endParaRPr lang="en-US" sz="2000" dirty="0"/>
          </a:p>
          <a:p>
            <a:pPr marL="457200" indent="-457200">
              <a:buAutoNum type="arabicPeriod"/>
            </a:pPr>
            <a:endParaRPr lang="en-US" sz="2000" dirty="0"/>
          </a:p>
          <a:p>
            <a:r>
              <a:rPr lang="en-US" sz="2000" dirty="0"/>
              <a:t>2. Strong preferences for certain adjacent colors</a:t>
            </a:r>
          </a:p>
          <a:p>
            <a:endParaRPr lang="en-US" sz="2000" dirty="0"/>
          </a:p>
        </p:txBody>
      </p:sp>
    </p:spTree>
    <p:extLst>
      <p:ext uri="{BB962C8B-B14F-4D97-AF65-F5344CB8AC3E}">
        <p14:creationId xmlns:p14="http://schemas.microsoft.com/office/powerpoint/2010/main" val="3752540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803704"/>
            <a:ext cx="3505912" cy="2534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803704"/>
            <a:ext cx="3505200" cy="2546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609600" y="3575002"/>
            <a:ext cx="248786" cy="400110"/>
          </a:xfrm>
          <a:prstGeom prst="rect">
            <a:avLst/>
          </a:prstGeom>
          <a:noFill/>
        </p:spPr>
        <p:txBody>
          <a:bodyPr wrap="none" rtlCol="0">
            <a:spAutoFit/>
          </a:bodyPr>
          <a:lstStyle/>
          <a:p>
            <a:r>
              <a:rPr lang="en-US" sz="2000" dirty="0"/>
              <a:t> </a:t>
            </a:r>
          </a:p>
        </p:txBody>
      </p:sp>
      <p:sp>
        <p:nvSpPr>
          <p:cNvPr id="6" name="TextBox 5"/>
          <p:cNvSpPr txBox="1"/>
          <p:nvPr/>
        </p:nvSpPr>
        <p:spPr>
          <a:xfrm>
            <a:off x="1524000" y="3575002"/>
            <a:ext cx="4664034" cy="400110"/>
          </a:xfrm>
          <a:prstGeom prst="rect">
            <a:avLst/>
          </a:prstGeom>
          <a:noFill/>
        </p:spPr>
        <p:txBody>
          <a:bodyPr wrap="none" rtlCol="0">
            <a:spAutoFit/>
          </a:bodyPr>
          <a:lstStyle/>
          <a:p>
            <a:r>
              <a:rPr lang="en-US" sz="2000" dirty="0"/>
              <a:t>Choosing colors is hard for many people </a:t>
            </a:r>
          </a:p>
        </p:txBody>
      </p:sp>
    </p:spTree>
    <p:extLst>
      <p:ext uri="{BB962C8B-B14F-4D97-AF65-F5344CB8AC3E}">
        <p14:creationId xmlns:p14="http://schemas.microsoft.com/office/powerpoint/2010/main" val="12419367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6553200" cy="2739211"/>
          </a:xfrm>
          <a:prstGeom prst="rect">
            <a:avLst/>
          </a:prstGeom>
          <a:noFill/>
        </p:spPr>
        <p:txBody>
          <a:bodyPr wrap="square" rtlCol="0">
            <a:spAutoFit/>
          </a:bodyPr>
          <a:lstStyle/>
          <a:p>
            <a:r>
              <a:rPr lang="en-US" sz="2400" dirty="0"/>
              <a:t>Main Analysis Results</a:t>
            </a:r>
          </a:p>
          <a:p>
            <a:endParaRPr lang="en-US" sz="2800" dirty="0"/>
          </a:p>
          <a:p>
            <a:r>
              <a:rPr lang="en-US" sz="2000" dirty="0"/>
              <a:t>1. Overall preference for warmer hues and </a:t>
            </a:r>
            <a:r>
              <a:rPr lang="en-US" sz="2000" dirty="0" err="1"/>
              <a:t>cyans</a:t>
            </a:r>
            <a:endParaRPr lang="en-US" sz="2000" dirty="0"/>
          </a:p>
          <a:p>
            <a:pPr marL="457200" indent="-457200">
              <a:buAutoNum type="arabicPeriod"/>
            </a:pPr>
            <a:endParaRPr lang="en-US" sz="2000" dirty="0"/>
          </a:p>
          <a:p>
            <a:r>
              <a:rPr lang="en-US" sz="2000" dirty="0"/>
              <a:t>2. Strong preferences for certain adjacent colors</a:t>
            </a:r>
          </a:p>
          <a:p>
            <a:endParaRPr lang="en-US" sz="2000" dirty="0"/>
          </a:p>
          <a:p>
            <a:r>
              <a:rPr lang="en-US" sz="2000" dirty="0"/>
              <a:t>3. Hue templates a poor model for compatibility</a:t>
            </a:r>
          </a:p>
          <a:p>
            <a:endParaRPr lang="en-US" sz="2000" dirty="0"/>
          </a:p>
        </p:txBody>
      </p:sp>
    </p:spTree>
    <p:extLst>
      <p:ext uri="{BB962C8B-B14F-4D97-AF65-F5344CB8AC3E}">
        <p14:creationId xmlns:p14="http://schemas.microsoft.com/office/powerpoint/2010/main" val="27887466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6553200" cy="3416320"/>
          </a:xfrm>
          <a:prstGeom prst="rect">
            <a:avLst/>
          </a:prstGeom>
          <a:noFill/>
        </p:spPr>
        <p:txBody>
          <a:bodyPr wrap="square" rtlCol="0">
            <a:spAutoFit/>
          </a:bodyPr>
          <a:lstStyle/>
          <a:p>
            <a:r>
              <a:rPr lang="en-US" sz="2400" dirty="0"/>
              <a:t>Main Analysis Results</a:t>
            </a:r>
          </a:p>
          <a:p>
            <a:endParaRPr lang="en-US" sz="2800" dirty="0"/>
          </a:p>
          <a:p>
            <a:r>
              <a:rPr lang="en-US" sz="2000" dirty="0"/>
              <a:t>1. Overall preference for warmer hues and </a:t>
            </a:r>
            <a:r>
              <a:rPr lang="en-US" sz="2000" dirty="0" err="1"/>
              <a:t>cyans</a:t>
            </a:r>
            <a:endParaRPr lang="en-US" sz="2000" dirty="0"/>
          </a:p>
          <a:p>
            <a:pPr marL="457200" indent="-457200">
              <a:buAutoNum type="arabicPeriod"/>
            </a:pPr>
            <a:endParaRPr lang="en-US" sz="2000" dirty="0"/>
          </a:p>
          <a:p>
            <a:r>
              <a:rPr lang="en-US" sz="2000" dirty="0"/>
              <a:t>2. Strong preferences for certain adjacent colors</a:t>
            </a:r>
          </a:p>
          <a:p>
            <a:endParaRPr lang="en-US" sz="2000" dirty="0"/>
          </a:p>
          <a:p>
            <a:r>
              <a:rPr lang="en-US" sz="2000" dirty="0"/>
              <a:t>3. Hue templates a poor model for compatibility</a:t>
            </a:r>
          </a:p>
          <a:p>
            <a:endParaRPr lang="en-US" sz="2000" dirty="0"/>
          </a:p>
          <a:p>
            <a:r>
              <a:rPr lang="en-US" sz="2000" dirty="0"/>
              <a:t>4. People prefer simpler themes (but not </a:t>
            </a:r>
            <a:r>
              <a:rPr lang="en-US" sz="2000" b="1" dirty="0"/>
              <a:t>too</a:t>
            </a:r>
            <a:r>
              <a:rPr lang="en-US" sz="2000" dirty="0"/>
              <a:t> simple)</a:t>
            </a:r>
          </a:p>
          <a:p>
            <a:endParaRPr lang="en-US" sz="2400" dirty="0"/>
          </a:p>
        </p:txBody>
      </p:sp>
    </p:spTree>
    <p:extLst>
      <p:ext uri="{BB962C8B-B14F-4D97-AF65-F5344CB8AC3E}">
        <p14:creationId xmlns:p14="http://schemas.microsoft.com/office/powerpoint/2010/main" val="3857806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9139" y="2819398"/>
            <a:ext cx="2477167" cy="572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535133"/>
            <a:ext cx="2971800" cy="2606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438400" y="2839990"/>
            <a:ext cx="370614" cy="584775"/>
          </a:xfrm>
          <a:prstGeom prst="rect">
            <a:avLst/>
          </a:prstGeom>
          <a:noFill/>
        </p:spPr>
        <p:txBody>
          <a:bodyPr wrap="none" rtlCol="0">
            <a:spAutoFit/>
          </a:bodyPr>
          <a:lstStyle/>
          <a:p>
            <a:r>
              <a:rPr lang="en-US" sz="3200" b="1" dirty="0"/>
              <a:t>?</a:t>
            </a:r>
          </a:p>
        </p:txBody>
      </p: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483559"/>
            <a:ext cx="2186271" cy="2214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0051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94293" y="228600"/>
            <a:ext cx="3886200" cy="400110"/>
          </a:xfrm>
          <a:prstGeom prst="rect">
            <a:avLst/>
          </a:prstGeom>
          <a:noFill/>
        </p:spPr>
        <p:txBody>
          <a:bodyPr wrap="square" rtlCol="0">
            <a:spAutoFit/>
          </a:bodyPr>
          <a:lstStyle/>
          <a:p>
            <a:r>
              <a:rPr lang="en-US" sz="2000" dirty="0"/>
              <a:t>How do designers choose colors?</a:t>
            </a:r>
          </a:p>
        </p:txBody>
      </p:sp>
    </p:spTree>
    <p:extLst>
      <p:ext uri="{BB962C8B-B14F-4D97-AF65-F5344CB8AC3E}">
        <p14:creationId xmlns:p14="http://schemas.microsoft.com/office/powerpoint/2010/main" val="3076308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3929387" y="3833883"/>
            <a:ext cx="631904" cy="261610"/>
          </a:xfrm>
          <a:prstGeom prst="rect">
            <a:avLst/>
          </a:prstGeom>
          <a:noFill/>
        </p:spPr>
        <p:txBody>
          <a:bodyPr wrap="none" rtlCol="0">
            <a:spAutoFit/>
          </a:bodyPr>
          <a:lstStyle/>
          <a:p>
            <a:r>
              <a:rPr lang="en-US" sz="1100" dirty="0"/>
              <a:t>Picasso</a:t>
            </a:r>
          </a:p>
        </p:txBody>
      </p:sp>
      <p:sp>
        <p:nvSpPr>
          <p:cNvPr id="8" name="TextBox 7"/>
          <p:cNvSpPr txBox="1"/>
          <p:nvPr/>
        </p:nvSpPr>
        <p:spPr>
          <a:xfrm>
            <a:off x="1594293" y="228600"/>
            <a:ext cx="3886200" cy="400110"/>
          </a:xfrm>
          <a:prstGeom prst="rect">
            <a:avLst/>
          </a:prstGeom>
          <a:noFill/>
        </p:spPr>
        <p:txBody>
          <a:bodyPr wrap="square" rtlCol="0">
            <a:spAutoFit/>
          </a:bodyPr>
          <a:lstStyle/>
          <a:p>
            <a:r>
              <a:rPr lang="en-US" sz="2000" dirty="0"/>
              <a:t>How do designers choose colors?</a:t>
            </a: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1034" y="628709"/>
            <a:ext cx="2120257" cy="3203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1008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4495800" y="3853190"/>
            <a:ext cx="1241045" cy="261610"/>
          </a:xfrm>
          <a:prstGeom prst="rect">
            <a:avLst/>
          </a:prstGeom>
          <a:noFill/>
        </p:spPr>
        <p:txBody>
          <a:bodyPr wrap="none" rtlCol="0">
            <a:spAutoFit/>
          </a:bodyPr>
          <a:lstStyle/>
          <a:p>
            <a:r>
              <a:rPr lang="en-US" sz="1100" dirty="0"/>
              <a:t>You the Designer</a:t>
            </a:r>
          </a:p>
        </p:txBody>
      </p:sp>
      <p:sp>
        <p:nvSpPr>
          <p:cNvPr id="7" name="TextBox 6"/>
          <p:cNvSpPr txBox="1"/>
          <p:nvPr/>
        </p:nvSpPr>
        <p:spPr>
          <a:xfrm>
            <a:off x="1594293" y="228600"/>
            <a:ext cx="3886200" cy="400110"/>
          </a:xfrm>
          <a:prstGeom prst="rect">
            <a:avLst/>
          </a:prstGeom>
          <a:noFill/>
        </p:spPr>
        <p:txBody>
          <a:bodyPr wrap="square" rtlCol="0">
            <a:spAutoFit/>
          </a:bodyPr>
          <a:lstStyle/>
          <a:p>
            <a:r>
              <a:rPr lang="en-US" sz="2000" dirty="0"/>
              <a:t>How do designers choose colors?</a:t>
            </a:r>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6622" y="628709"/>
            <a:ext cx="4210223" cy="3164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9480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J:\color\presentation\colorcombopage.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97" b="-5196"/>
          <a:stretch/>
        </p:blipFill>
        <p:spPr bwMode="auto">
          <a:xfrm>
            <a:off x="2097637" y="628710"/>
            <a:ext cx="2879511" cy="311498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931654" y="3762413"/>
            <a:ext cx="1024639" cy="261610"/>
          </a:xfrm>
          <a:prstGeom prst="rect">
            <a:avLst/>
          </a:prstGeom>
          <a:noFill/>
        </p:spPr>
        <p:txBody>
          <a:bodyPr wrap="none" rtlCol="0">
            <a:spAutoFit/>
          </a:bodyPr>
          <a:lstStyle/>
          <a:p>
            <a:r>
              <a:rPr lang="en-US" sz="1100" dirty="0"/>
              <a:t>Krause [2002]</a:t>
            </a:r>
          </a:p>
        </p:txBody>
      </p:sp>
      <p:sp>
        <p:nvSpPr>
          <p:cNvPr id="10" name="TextBox 9"/>
          <p:cNvSpPr txBox="1"/>
          <p:nvPr/>
        </p:nvSpPr>
        <p:spPr>
          <a:xfrm>
            <a:off x="1594293" y="228600"/>
            <a:ext cx="3886200" cy="400110"/>
          </a:xfrm>
          <a:prstGeom prst="rect">
            <a:avLst/>
          </a:prstGeom>
          <a:noFill/>
        </p:spPr>
        <p:txBody>
          <a:bodyPr wrap="square" rtlCol="0">
            <a:spAutoFit/>
          </a:bodyPr>
          <a:lstStyle/>
          <a:p>
            <a:r>
              <a:rPr lang="en-US" sz="2000" dirty="0"/>
              <a:t>How do designers choose colors?</a:t>
            </a:r>
          </a:p>
        </p:txBody>
      </p:sp>
    </p:spTree>
    <p:extLst>
      <p:ext uri="{BB962C8B-B14F-4D97-AF65-F5344CB8AC3E}">
        <p14:creationId xmlns:p14="http://schemas.microsoft.com/office/powerpoint/2010/main" val="2495693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odonovan\color\siggraphPresentation\GoetheFarbkreis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6484" y="228600"/>
            <a:ext cx="2819400" cy="293883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733800" y="3179194"/>
            <a:ext cx="1219052" cy="307777"/>
          </a:xfrm>
          <a:prstGeom prst="rect">
            <a:avLst/>
          </a:prstGeom>
          <a:noFill/>
        </p:spPr>
        <p:txBody>
          <a:bodyPr wrap="none" rtlCol="0">
            <a:spAutoFit/>
          </a:bodyPr>
          <a:lstStyle/>
          <a:p>
            <a:r>
              <a:rPr lang="en-US" sz="1400" dirty="0"/>
              <a:t>Goethe [1810]</a:t>
            </a:r>
          </a:p>
        </p:txBody>
      </p:sp>
      <p:sp>
        <p:nvSpPr>
          <p:cNvPr id="5" name="TextBox 4"/>
          <p:cNvSpPr txBox="1"/>
          <p:nvPr/>
        </p:nvSpPr>
        <p:spPr>
          <a:xfrm>
            <a:off x="381000" y="3486971"/>
            <a:ext cx="6408934" cy="307777"/>
          </a:xfrm>
          <a:prstGeom prst="rect">
            <a:avLst/>
          </a:prstGeom>
          <a:noFill/>
        </p:spPr>
        <p:txBody>
          <a:bodyPr wrap="none" rtlCol="0">
            <a:spAutoFit/>
          </a:bodyPr>
          <a:lstStyle/>
          <a:p>
            <a:r>
              <a:rPr lang="en-US" sz="1400" dirty="0"/>
              <a:t>Complementary Color Theory: colors opposite on the color wheel are compatible</a:t>
            </a:r>
          </a:p>
        </p:txBody>
      </p:sp>
    </p:spTree>
    <p:extLst>
      <p:ext uri="{BB962C8B-B14F-4D97-AF65-F5344CB8AC3E}">
        <p14:creationId xmlns:p14="http://schemas.microsoft.com/office/powerpoint/2010/main" val="6001527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17033</TotalTime>
  <Words>1320</Words>
  <Application>Microsoft Office PowerPoint</Application>
  <PresentationFormat>Προσαρμογή</PresentationFormat>
  <Paragraphs>202</Paragraphs>
  <Slides>31</Slides>
  <Notes>31</Notes>
  <HiddenSlides>1</HiddenSlides>
  <MMClips>0</MMClips>
  <ScaleCrop>false</ScaleCrop>
  <HeadingPairs>
    <vt:vector size="6" baseType="variant">
      <vt:variant>
        <vt:lpstr>Γραμματοσειρές που χρησιμοποιούνται</vt:lpstr>
      </vt:variant>
      <vt:variant>
        <vt:i4>3</vt:i4>
      </vt:variant>
      <vt:variant>
        <vt:lpstr>Θέμα</vt:lpstr>
      </vt:variant>
      <vt:variant>
        <vt:i4>1</vt:i4>
      </vt:variant>
      <vt:variant>
        <vt:lpstr>Τίτλοι διαφανειών</vt:lpstr>
      </vt:variant>
      <vt:variant>
        <vt:i4>31</vt:i4>
      </vt:variant>
    </vt:vector>
  </HeadingPairs>
  <TitlesOfParts>
    <vt:vector size="35" baseType="lpstr">
      <vt:lpstr>Arial</vt:lpstr>
      <vt:lpstr>Calibri</vt:lpstr>
      <vt:lpstr>Constantia</vt:lpstr>
      <vt:lpstr>Office Theme</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vector>
  </TitlesOfParts>
  <Company>Adobe Systems Incorporated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 ODonovan</dc:creator>
  <cp:lastModifiedBy>refoman.uni.pc@hotmail.com</cp:lastModifiedBy>
  <cp:revision>275</cp:revision>
  <dcterms:created xsi:type="dcterms:W3CDTF">2011-07-20T22:43:50Z</dcterms:created>
  <dcterms:modified xsi:type="dcterms:W3CDTF">2019-02-06T16:04:10Z</dcterms:modified>
</cp:coreProperties>
</file>