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6AB9071-3349-4CA5-BE22-584A6BC2B3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A6A4B47-5E8C-4B4F-A1B2-0597EA71DA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69C175-ED61-479D-A301-2FAD623F27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220B1B-45F4-448F-9B23-A1E8C93460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C83AD43-F70D-4EDE-93F1-A2E017E173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4F8093A4-E773-4607-85A6-62ED9791C80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7" descr="A:\paint.GIF">
            <a:extLst>
              <a:ext uri="{FF2B5EF4-FFF2-40B4-BE49-F238E27FC236}">
                <a16:creationId xmlns:a16="http://schemas.microsoft.com/office/drawing/2014/main" id="{F8545681-FA6A-40C6-B24E-21D2AFB1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27428C-70EE-45EB-83F7-BCDABEBA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E8D88B6-BB52-4589-B1D3-69E077580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6C6FFE3-6866-44C4-853C-1D3E1A78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717B88D-91EB-4934-ABC8-F5174E22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F248DA8-EEA9-439C-A0E7-0E3DECF6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EBF86-DC13-4A25-9578-45CB3E49B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0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7F20779-C199-4A5F-9B1A-7C602FA3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5F4CCE7-49B8-4A80-85D5-AD7ACB21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F54496-02A0-4D59-B9E3-BC26FE4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C6A5FF0-C8BE-40E1-AEB3-14380DD6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5DA0260-38B8-47A2-8334-F3A74ED4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F7B3E-5EF2-40EA-BCC1-CCE334FB8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70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713739-57D8-4541-9E63-27124327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047F51-8D3C-4A9A-90D0-0AA40C1D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62258F-4B70-44F2-8FDD-AD7284D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CED95DC-A898-4F8D-95AB-85ECBB60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BCD3DB4-36C9-4618-B499-CA97C0FB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4FA68-6860-41C6-9D8B-3558DB30E7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2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F96330-A41B-4458-AF0A-DF9FED7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45A2D22-BF3A-4785-96F2-4BB62AB5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3483C7-C6A1-4B13-AEBB-7EA00998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2CA39B-1B41-463C-8C0F-CADA8AB3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D456C3E-CEB2-4929-8689-87D0F9D8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88096-300E-40E7-9E5A-34646BD94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0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A9DB56-B9CD-4B01-A6C2-6856894A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52A72B8-89EA-4CFB-A4EB-93915D824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2FD5368-DE6A-4E49-9B50-B33BBCF3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170C8FF-A314-446B-BC45-4B87E5F6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8F1542-8063-49C4-965B-27671FF3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ACE6F4A-3835-4FE9-ACFE-2FC6FE60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6D07F-E8BE-477F-B13F-99279FDF35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88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B6874E-C6B4-4095-BD01-6DAC4C7B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1384728-38E7-484E-8D9F-FF91A1CD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83DCE85-77CD-442B-846A-82D7C802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E8C2904-536C-4264-B8FA-121257814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EB4FF17-5F72-44F9-A145-FC2D55AE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297D5255-AD8D-42EB-96D7-EB83EC8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9EC7032-AF72-4B13-AF42-4235604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601CFE2-435E-405D-AE37-18ACBF1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F3919-BACC-4E8B-BE01-0C7792F15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85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A7DDE9-D77A-48AD-B240-834EB44E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86642CA-85A7-4315-B910-6F4B5501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2171A8-4D91-411F-8ED1-7F762AE4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DA53E35-5F0D-47A6-ACD5-C485340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CF22A-FFB8-4543-A438-798A0A4EE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9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1CD6B4E1-D834-4F93-AA65-5DD127A0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1B15F85-6EE0-41E3-8022-7F9A3061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C37EF39-528C-42ED-BBD8-C006622E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A5D72-114D-44F1-8563-ACE61A46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2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C39F28-4B4B-4415-812D-A489C153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5D9525-A360-45D7-B99D-D149A5F7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97D840B-73F7-4FEF-BBA3-347EBDE5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5CBC3F6-CCEB-4D39-B2B2-759435F9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1FF6906-FE85-4D32-9539-2675B4B5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D37817-CF77-47C6-BC5C-9A8CD690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C5B80-CA0D-42EF-ADB6-5F69FAEEC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6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362710-349E-473A-B566-33370A47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8462C0F-EF33-4972-857C-7AD45AED9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EEE6AFF-92DB-4ADA-ACC9-15571E447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8A69A4E-685E-4D78-80EF-5E284CDC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790504D-B188-41E6-A38B-35023201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4438241-6E7E-4435-9215-BAC000E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01CE-229D-493B-AAF0-A9967A3FC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AB9D71-2215-4D44-9F4E-9E1E665B5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E81B146-F9BE-43FA-B5ED-84D13A797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3854198-CD67-49C3-9A73-CEA91DD243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E1234-ACA1-4C5E-B03A-B3222C5845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B1DB187-7E91-4F2B-A900-11D766B537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D70314CB-27DA-4726-8182-12D46C10C44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 descr="A:\paint.GIF">
            <a:extLst>
              <a:ext uri="{FF2B5EF4-FFF2-40B4-BE49-F238E27FC236}">
                <a16:creationId xmlns:a16="http://schemas.microsoft.com/office/drawing/2014/main" id="{D37A5805-C889-44E1-A8C1-5547C800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BEEB96B-FD7A-428D-A7B6-75F077F868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950200" cy="1143000"/>
          </a:xfrm>
        </p:spPr>
        <p:txBody>
          <a:bodyPr/>
          <a:lstStyle/>
          <a:p>
            <a:r>
              <a:rPr lang="en-US" altLang="en-US"/>
              <a:t>Object - Relational Mapping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61DA69-72EB-4186-91FF-510BF2E32A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Brief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6DBB4F-7356-4519-ABB3-C7C7F46A4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to OIDs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D366E5E-C948-4421-BEC7-7DA50895A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SQL MAX() to generate OIDs for each table</a:t>
            </a:r>
          </a:p>
          <a:p>
            <a:pPr lvl="1"/>
            <a:r>
              <a:rPr lang="en-US" altLang="en-US"/>
              <a:t>Quick &amp; simple</a:t>
            </a:r>
          </a:p>
          <a:p>
            <a:pPr lvl="1"/>
            <a:r>
              <a:rPr lang="en-US" altLang="en-US"/>
              <a:t>Only unique within a particular table in a particular DB Instance</a:t>
            </a:r>
          </a:p>
          <a:p>
            <a:pPr lvl="1"/>
            <a:r>
              <a:rPr lang="en-US" altLang="en-US"/>
              <a:t>Can lead to database hotspots - locality of reference issues</a:t>
            </a:r>
          </a:p>
          <a:p>
            <a:pPr lvl="1"/>
            <a:r>
              <a:rPr lang="en-US" altLang="en-US"/>
              <a:t>Gives the DB control over part of your object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2DA423D-A026-4259-BCD3-C81D0944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to OIDs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450E491-427F-4705-A5C5-995A386ED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a centralized OID server</a:t>
            </a:r>
          </a:p>
          <a:p>
            <a:pPr lvl="1"/>
            <a:r>
              <a:rPr lang="en-US" altLang="en-US"/>
              <a:t>Guarantees uniqueness</a:t>
            </a:r>
          </a:p>
          <a:p>
            <a:pPr lvl="1"/>
            <a:r>
              <a:rPr lang="en-US" altLang="en-US"/>
              <a:t>Not good for disconnected applications</a:t>
            </a:r>
          </a:p>
          <a:p>
            <a:pPr lvl="1"/>
            <a:r>
              <a:rPr lang="en-US" altLang="en-US"/>
              <a:t>Creates a possible bottleneck</a:t>
            </a:r>
          </a:p>
          <a:p>
            <a:pPr lvl="1"/>
            <a:r>
              <a:rPr lang="en-US" altLang="en-US"/>
              <a:t>Can be tough to implement / maintain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74B146-DC84-4C66-9086-B95E1E5B1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to OIDs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FF3E588-0E79-423C-84E5-F0251DB51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Invent a decentralized scheme that has a low probability of duplication</a:t>
            </a:r>
          </a:p>
          <a:p>
            <a:pPr lvl="1"/>
            <a:r>
              <a:rPr lang="en-US" altLang="en-US"/>
              <a:t>Can use connected or disconnected</a:t>
            </a:r>
          </a:p>
          <a:p>
            <a:pPr lvl="1"/>
            <a:r>
              <a:rPr lang="en-US" altLang="en-US"/>
              <a:t>Good random distribution of OIDs</a:t>
            </a:r>
          </a:p>
          <a:p>
            <a:pPr lvl="1"/>
            <a:r>
              <a:rPr lang="en-US" altLang="en-US"/>
              <a:t>Need to handle possible collisions</a:t>
            </a:r>
          </a:p>
          <a:p>
            <a:pPr lvl="1"/>
            <a:r>
              <a:rPr lang="en-US" altLang="en-US"/>
              <a:t>Generally easy to implement</a:t>
            </a:r>
          </a:p>
          <a:p>
            <a:pPr lvl="1"/>
            <a:r>
              <a:rPr lang="en-US" altLang="en-US"/>
              <a:t>MS GUIDs and DEC UUIDs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7D7F89-591B-4C14-8552-CF6E29845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to OIDs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6C52FE-2A31-402C-8406-C2277164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a hybrid centralized / decentralized scheme</a:t>
            </a:r>
          </a:p>
          <a:p>
            <a:pPr lvl="1"/>
            <a:r>
              <a:rPr lang="en-US" altLang="en-US"/>
              <a:t>Best of both worlds</a:t>
            </a:r>
          </a:p>
          <a:p>
            <a:pPr lvl="1"/>
            <a:r>
              <a:rPr lang="en-US" altLang="en-US"/>
              <a:t>No duplication</a:t>
            </a:r>
          </a:p>
          <a:p>
            <a:pPr lvl="1"/>
            <a:r>
              <a:rPr lang="en-US" altLang="en-US"/>
              <a:t>Good distribution</a:t>
            </a:r>
          </a:p>
          <a:p>
            <a:pPr lvl="1"/>
            <a:r>
              <a:rPr lang="en-US" altLang="en-US"/>
              <a:t>Tougher to implement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A670F5-8C1C-4583-A5EE-97FE67BCD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OIDs - A Primer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8A52AE7-E427-4EA4-8AF4-D77335B91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should my OID look like?</a:t>
            </a:r>
          </a:p>
          <a:p>
            <a:pPr lvl="1"/>
            <a:r>
              <a:rPr lang="en-US" altLang="en-US"/>
              <a:t>Integer</a:t>
            </a:r>
          </a:p>
          <a:p>
            <a:pPr lvl="2"/>
            <a:r>
              <a:rPr lang="en-US" altLang="en-US"/>
              <a:t>Needs to be big</a:t>
            </a:r>
          </a:p>
          <a:p>
            <a:pPr lvl="2"/>
            <a:r>
              <a:rPr lang="en-US" altLang="en-US"/>
              <a:t>Quick DB access</a:t>
            </a:r>
          </a:p>
          <a:p>
            <a:pPr lvl="2"/>
            <a:r>
              <a:rPr lang="en-US" altLang="en-US"/>
              <a:t>Tougher for novices to deal with</a:t>
            </a:r>
          </a:p>
          <a:p>
            <a:pPr lvl="1"/>
            <a:r>
              <a:rPr lang="en-US" altLang="en-US"/>
              <a:t>String</a:t>
            </a:r>
          </a:p>
          <a:p>
            <a:pPr lvl="2"/>
            <a:r>
              <a:rPr lang="en-US" altLang="en-US"/>
              <a:t>Slower DB Access - Not bad w/ fixed length strings</a:t>
            </a:r>
          </a:p>
          <a:p>
            <a:pPr lvl="1"/>
            <a:r>
              <a:rPr lang="en-US" altLang="en-US"/>
              <a:t>Composite</a:t>
            </a:r>
          </a:p>
          <a:p>
            <a:pPr lvl="2"/>
            <a:r>
              <a:rPr lang="en-US" altLang="en-US"/>
              <a:t>Not a good mapping to most DBs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DA12B6-EA51-41DD-AB1B-5AB8C710D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en-US"/>
              <a:t>I've got my OID - Now what?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53F469E-3DC3-4DA7-BC7E-0FA7D8401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Three tasks to focus on</a:t>
            </a:r>
          </a:p>
          <a:p>
            <a:pPr lvl="1"/>
            <a:r>
              <a:rPr lang="en-US" altLang="en-US"/>
              <a:t>Mapping attributes to columns</a:t>
            </a:r>
          </a:p>
          <a:p>
            <a:pPr lvl="1"/>
            <a:r>
              <a:rPr lang="en-US" altLang="en-US"/>
              <a:t>Mapping classes to tables</a:t>
            </a:r>
          </a:p>
          <a:p>
            <a:pPr lvl="1"/>
            <a:r>
              <a:rPr lang="en-US" altLang="en-US"/>
              <a:t>Mapping associations</a:t>
            </a:r>
          </a:p>
          <a:p>
            <a:r>
              <a:rPr lang="en-US" altLang="en-US"/>
              <a:t>There is NOT a “right” way to do this</a:t>
            </a:r>
          </a:p>
          <a:p>
            <a:r>
              <a:rPr lang="en-US" altLang="en-US"/>
              <a:t>There are useful patterns to use though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3F9685-3B14-4C1F-82C5-43629CD71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altLang="en-US"/>
              <a:t>Mapping attributes to columns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EE60601-9696-4894-96B9-F6C697AB6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attribute will map to zero or more columns</a:t>
            </a:r>
          </a:p>
          <a:p>
            <a:r>
              <a:rPr lang="en-US" altLang="en-US"/>
              <a:t>All attributes do not need to be mapped</a:t>
            </a:r>
          </a:p>
          <a:p>
            <a:pPr lvl="1"/>
            <a:r>
              <a:rPr lang="en-US" altLang="en-US"/>
              <a:t>Derived attributes</a:t>
            </a:r>
          </a:p>
          <a:p>
            <a:pPr lvl="1"/>
            <a:r>
              <a:rPr lang="en-US" altLang="en-US"/>
              <a:t>Transient information</a:t>
            </a:r>
          </a:p>
          <a:p>
            <a:pPr lvl="1"/>
            <a:r>
              <a:rPr lang="en-US" altLang="en-US"/>
              <a:t>Embedded objects</a:t>
            </a:r>
          </a:p>
          <a:p>
            <a:r>
              <a:rPr lang="en-US" altLang="en-US"/>
              <a:t>Recursive definition</a:t>
            </a:r>
          </a:p>
          <a:p>
            <a:pPr lvl="1"/>
            <a:r>
              <a:rPr lang="en-US" altLang="en-US"/>
              <a:t>At some point, attributes will end up in columns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6C93D6C-3879-4011-829B-7E94DA394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Classes to Tables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5CA06F-DE29-4D1B-9BE7-97E027FC3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Simplest Case</a:t>
            </a:r>
          </a:p>
          <a:p>
            <a:pPr lvl="1"/>
            <a:r>
              <a:rPr lang="en-US" altLang="en-US"/>
              <a:t>1 Class = 1 Table</a:t>
            </a:r>
          </a:p>
          <a:p>
            <a:pPr lvl="1"/>
            <a:r>
              <a:rPr lang="en-US" altLang="en-US"/>
              <a:t>Usually not common</a:t>
            </a:r>
          </a:p>
          <a:p>
            <a:r>
              <a:rPr lang="en-US" altLang="en-US"/>
              <a:t>When inheritance is involved</a:t>
            </a:r>
          </a:p>
          <a:p>
            <a:pPr lvl="1"/>
            <a:r>
              <a:rPr lang="en-US" altLang="en-US"/>
              <a:t>1 table per hierarchy</a:t>
            </a:r>
          </a:p>
          <a:p>
            <a:pPr lvl="1"/>
            <a:r>
              <a:rPr lang="en-US" altLang="en-US"/>
              <a:t>1 table per concrete class</a:t>
            </a:r>
          </a:p>
          <a:p>
            <a:pPr lvl="1"/>
            <a:r>
              <a:rPr lang="en-US" altLang="en-US"/>
              <a:t>1 table per class (abstract or concrete)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075BDD-2FF8-4012-A7FE-470F6ABC7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Classes to Tables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C0A081C-FBED-4E3F-B59B-6E71A164B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 table per hierarchy</a:t>
            </a:r>
          </a:p>
          <a:p>
            <a:pPr lvl="1"/>
            <a:r>
              <a:rPr lang="en-US" altLang="en-US"/>
              <a:t>Supports polymorphism</a:t>
            </a:r>
          </a:p>
          <a:p>
            <a:pPr lvl="1"/>
            <a:r>
              <a:rPr lang="en-US" altLang="en-US"/>
              <a:t>Great for ad-hoc reporting</a:t>
            </a:r>
          </a:p>
          <a:p>
            <a:pPr lvl="1"/>
            <a:r>
              <a:rPr lang="en-US" altLang="en-US"/>
              <a:t>Simple</a:t>
            </a:r>
          </a:p>
          <a:p>
            <a:pPr lvl="1"/>
            <a:r>
              <a:rPr lang="en-US" altLang="en-US"/>
              <a:t>Lots of wasted space</a:t>
            </a:r>
          </a:p>
          <a:p>
            <a:pPr lvl="1"/>
            <a:r>
              <a:rPr lang="en-US" altLang="en-US"/>
              <a:t>Lots of headaches to add or change derived 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19023B7-26A5-4D09-90B1-9A06809E7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Classes to Tables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6BD9690-23CA-4795-9A81-D7331EE25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 table per concrete class</a:t>
            </a:r>
          </a:p>
          <a:p>
            <a:pPr lvl="1"/>
            <a:r>
              <a:rPr lang="en-US" altLang="en-US"/>
              <a:t>Good ad-hoc reporting</a:t>
            </a:r>
          </a:p>
          <a:p>
            <a:pPr lvl="1"/>
            <a:r>
              <a:rPr lang="en-US" altLang="en-US"/>
              <a:t>Better for changing derived classes</a:t>
            </a:r>
          </a:p>
          <a:p>
            <a:pPr lvl="1"/>
            <a:r>
              <a:rPr lang="en-US" altLang="en-US"/>
              <a:t>Terrible for changing base classes</a:t>
            </a:r>
          </a:p>
          <a:p>
            <a:pPr lvl="2"/>
            <a:r>
              <a:rPr lang="en-US" altLang="en-US"/>
              <a:t>Must change multiple tables for each base class change</a:t>
            </a:r>
          </a:p>
          <a:p>
            <a:pPr lvl="1"/>
            <a:r>
              <a:rPr lang="en-US" altLang="en-US"/>
              <a:t>Medium simplicity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839EC3-2D6C-4CBC-BC16-1A59E2C8D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the Problem??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84A153-BCC0-4EFB-BA73-6E2880D22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OO Systems do objects and associations</a:t>
            </a:r>
          </a:p>
          <a:p>
            <a:r>
              <a:rPr lang="en-US" altLang="en-US"/>
              <a:t>Relational Databases do tuples and relations</a:t>
            </a:r>
          </a:p>
          <a:p>
            <a:r>
              <a:rPr lang="en-US" altLang="en-US"/>
              <a:t>Some OO concepts don’t fit the relational metaphor</a:t>
            </a:r>
          </a:p>
          <a:p>
            <a:r>
              <a:rPr lang="en-US" altLang="en-US"/>
              <a:t>Impedence Mismatch!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1131175-B8ED-4FA0-907D-CACC7D8ED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Classes to Tables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C6424CA-A3AF-4EE5-B4D5-466F73403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 table per class</a:t>
            </a:r>
          </a:p>
          <a:p>
            <a:pPr lvl="1"/>
            <a:r>
              <a:rPr lang="en-US" altLang="en-US"/>
              <a:t>Poor ad-hoc reporting</a:t>
            </a:r>
          </a:p>
          <a:p>
            <a:pPr lvl="1"/>
            <a:r>
              <a:rPr lang="en-US" altLang="en-US"/>
              <a:t>Very flexible</a:t>
            </a:r>
          </a:p>
          <a:p>
            <a:pPr lvl="1"/>
            <a:r>
              <a:rPr lang="en-US" altLang="en-US"/>
              <a:t>Good support for polymorphism</a:t>
            </a:r>
          </a:p>
          <a:p>
            <a:pPr lvl="1"/>
            <a:r>
              <a:rPr lang="en-US" altLang="en-US"/>
              <a:t>High complexity</a:t>
            </a:r>
          </a:p>
          <a:p>
            <a:pPr lvl="1"/>
            <a:r>
              <a:rPr lang="en-US" altLang="en-US"/>
              <a:t>Slower data access (not terrible, but slower)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7F831D9-B4A8-437C-A4EB-BCCDEC4CF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Relationships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42E369E-A92D-471A-B0D9-784F146E9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OIDs as foreign keys</a:t>
            </a:r>
          </a:p>
          <a:p>
            <a:r>
              <a:rPr lang="en-US" altLang="en-US"/>
              <a:t>Stick to good data modeling techniques</a:t>
            </a:r>
          </a:p>
          <a:p>
            <a:pPr lvl="1"/>
            <a:r>
              <a:rPr lang="en-US" altLang="en-US"/>
              <a:t>1-1 Combine in one table if practical</a:t>
            </a:r>
          </a:p>
          <a:p>
            <a:pPr lvl="1"/>
            <a:r>
              <a:rPr lang="en-US" altLang="en-US"/>
              <a:t>1-M Foreign key in M-side</a:t>
            </a:r>
          </a:p>
          <a:p>
            <a:pPr lvl="1"/>
            <a:r>
              <a:rPr lang="en-US" altLang="en-US"/>
              <a:t>M-M (No assoc. class) - Build a relation table</a:t>
            </a:r>
          </a:p>
          <a:p>
            <a:pPr lvl="1"/>
            <a:r>
              <a:rPr lang="en-US" altLang="en-US"/>
              <a:t>M-M (with assoc. class) - Use the assoc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9C88AE-1331-42F8-8DFD-FF13BC78A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and Locking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1003275-8A7D-44C3-952D-F83D27FA1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Should I lock my objects or let the DB do it?</a:t>
            </a:r>
          </a:p>
          <a:p>
            <a:pPr lvl="1"/>
            <a:r>
              <a:rPr lang="en-US" altLang="en-US"/>
              <a:t>Optimistic Locking</a:t>
            </a:r>
          </a:p>
          <a:p>
            <a:pPr lvl="2"/>
            <a:r>
              <a:rPr lang="en-US" altLang="en-US"/>
              <a:t>Let the DB do it</a:t>
            </a:r>
          </a:p>
          <a:p>
            <a:pPr lvl="1"/>
            <a:r>
              <a:rPr lang="en-US" altLang="en-US"/>
              <a:t>Pessimistic Locking</a:t>
            </a:r>
          </a:p>
          <a:p>
            <a:pPr lvl="2"/>
            <a:r>
              <a:rPr lang="en-US" altLang="en-US"/>
              <a:t>Think about implementing an object locking scheme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17355F-2B07-43AD-BA93-EABB79A45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 altLang="en-US"/>
              <a:t>Some tips to use (or ignore)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F6EE0A-8909-4CA7-BCF1-8EA0612D0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Logical data models are almost totally useless in an OO application</a:t>
            </a:r>
          </a:p>
          <a:p>
            <a:r>
              <a:rPr lang="en-US" altLang="en-US"/>
              <a:t>You don’t need an object database</a:t>
            </a:r>
          </a:p>
          <a:p>
            <a:r>
              <a:rPr lang="en-US" altLang="en-US"/>
              <a:t>You DO need a persistence layer</a:t>
            </a:r>
          </a:p>
          <a:p>
            <a:r>
              <a:rPr lang="en-US" altLang="en-US"/>
              <a:t>Don’t hard code SQL in your objects</a:t>
            </a:r>
          </a:p>
          <a:p>
            <a:r>
              <a:rPr lang="en-US" altLang="en-US"/>
              <a:t>Don’t let the data model drive your class diagram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F1C07E-117F-474F-A465-A01F60212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 altLang="en-US"/>
              <a:t>Some more tips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BC32975-32FF-4E0B-A0E5-43217FC54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Even if you have legacy data, don’t let the data model drive your class diagram</a:t>
            </a:r>
          </a:p>
          <a:p>
            <a:r>
              <a:rPr lang="en-US" altLang="en-US"/>
              <a:t>Prefer traversal to joins</a:t>
            </a:r>
          </a:p>
          <a:p>
            <a:r>
              <a:rPr lang="en-US" altLang="en-US"/>
              <a:t>Don’t use composite keys or keys with business meaning</a:t>
            </a:r>
          </a:p>
          <a:p>
            <a:r>
              <a:rPr lang="en-US" altLang="en-US"/>
              <a:t>Stay away from stored procedures</a:t>
            </a:r>
          </a:p>
          <a:p>
            <a:pPr lvl="1"/>
            <a:r>
              <a:rPr lang="en-US" altLang="en-US"/>
              <a:t>Unless you’re using them to map to legacy data</a:t>
            </a:r>
          </a:p>
          <a:p>
            <a:r>
              <a:rPr lang="en-US" altLang="en-US"/>
              <a:t>Don’t get discouraged. This stuff works!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CCA7CB-EFB0-4D7C-9A60-D47D23B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721C0B-B46F-418A-90FB-F3BFDB69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from relational model">
            <a:extLst>
              <a:ext uri="{FF2B5EF4-FFF2-40B4-BE49-F238E27FC236}">
                <a16:creationId xmlns:a16="http://schemas.microsoft.com/office/drawing/2014/main" id="{B5C92F3A-E2A8-4D79-AABD-B3260DC0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2" y="1600200"/>
            <a:ext cx="5146869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relational to graph">
            <a:extLst>
              <a:ext uri="{FF2B5EF4-FFF2-40B4-BE49-F238E27FC236}">
                <a16:creationId xmlns:a16="http://schemas.microsoft.com/office/drawing/2014/main" id="{E5FE973F-0EF3-45EB-A5E9-F527B734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14863"/>
            <a:ext cx="5451496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9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602D19-AD85-4175-9222-BE5B9C34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643A998-2BDD-48FB-9E35-EAE18568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to graph model">
            <a:extLst>
              <a:ext uri="{FF2B5EF4-FFF2-40B4-BE49-F238E27FC236}">
                <a16:creationId xmlns:a16="http://schemas.microsoft.com/office/drawing/2014/main" id="{05C154BD-4405-47A9-AA74-FEE87B00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781800" cy="470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CA98A4-8F59-42DF-85B5-F9E4EDFE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98DD61-B80F-4B73-BD1A-BE6CB5E1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organization relational">
            <a:extLst>
              <a:ext uri="{FF2B5EF4-FFF2-40B4-BE49-F238E27FC236}">
                <a16:creationId xmlns:a16="http://schemas.microsoft.com/office/drawing/2014/main" id="{542E7087-231A-4626-8135-7E736191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0" y="0"/>
            <a:ext cx="6245140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organization graph">
            <a:extLst>
              <a:ext uri="{FF2B5EF4-FFF2-40B4-BE49-F238E27FC236}">
                <a16:creationId xmlns:a16="http://schemas.microsoft.com/office/drawing/2014/main" id="{10E1AEDB-7405-473A-A2FD-241E31F7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097271"/>
            <a:ext cx="6202522" cy="26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6AAF2A-4D0F-4210-95C1-EE2A522DA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that mean?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5093855-2E4E-465F-A602-F7C82F415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OO Concepts that cause heatburn</a:t>
            </a:r>
          </a:p>
          <a:p>
            <a:pPr lvl="1"/>
            <a:r>
              <a:rPr lang="en-US" altLang="en-US"/>
              <a:t>Inheritance</a:t>
            </a:r>
          </a:p>
          <a:p>
            <a:pPr lvl="1"/>
            <a:r>
              <a:rPr lang="en-US" altLang="en-US"/>
              <a:t>Associations w/o domain level foreign keys</a:t>
            </a:r>
          </a:p>
          <a:p>
            <a:pPr lvl="1"/>
            <a:r>
              <a:rPr lang="en-US" altLang="en-US"/>
              <a:t>Plenty of 1-1 relationships</a:t>
            </a:r>
          </a:p>
          <a:p>
            <a:pPr lvl="1"/>
            <a:r>
              <a:rPr lang="en-US" altLang="en-US"/>
              <a:t>Traverse objects via relationships</a:t>
            </a:r>
          </a:p>
          <a:p>
            <a:pPr lvl="1"/>
            <a:r>
              <a:rPr lang="en-US" altLang="en-US"/>
              <a:t>Tuned for domain-knowledge representation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73FA5E-41CA-48D3-BD73-2EA54F530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that mean?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595659-BD68-4BEB-A678-745236DFD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Relational concepts that don’t match</a:t>
            </a:r>
          </a:p>
          <a:p>
            <a:pPr lvl="1"/>
            <a:r>
              <a:rPr lang="en-US" altLang="en-US" dirty="0"/>
              <a:t>Joins using duplicate data</a:t>
            </a:r>
          </a:p>
          <a:p>
            <a:pPr lvl="1"/>
            <a:r>
              <a:rPr lang="en-US" altLang="en-US" dirty="0"/>
              <a:t>Third-Normal Form</a:t>
            </a:r>
          </a:p>
          <a:p>
            <a:pPr lvl="1"/>
            <a:r>
              <a:rPr lang="en-US" altLang="en-US" dirty="0"/>
              <a:t>The database is the solution to your problems</a:t>
            </a:r>
          </a:p>
          <a:p>
            <a:pPr lvl="2"/>
            <a:r>
              <a:rPr lang="en-US" altLang="en-US" dirty="0"/>
              <a:t>Stored Procedures</a:t>
            </a:r>
          </a:p>
          <a:p>
            <a:pPr lvl="2"/>
            <a:r>
              <a:rPr lang="en-US" altLang="en-US" dirty="0"/>
              <a:t>User-Defined Types</a:t>
            </a:r>
          </a:p>
          <a:p>
            <a:pPr lvl="2"/>
            <a:r>
              <a:rPr lang="en-US" altLang="en-US" dirty="0"/>
              <a:t>Triggers</a:t>
            </a:r>
          </a:p>
          <a:p>
            <a:pPr lvl="1"/>
            <a:r>
              <a:rPr lang="en-US" altLang="en-US" dirty="0"/>
              <a:t>Tuned for data-access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73FA5E-41CA-48D3-BD73-2EA54F530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dirty="0"/>
              <a:t>Not Third-Normal Form</a:t>
            </a:r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F9AD8065-5F04-4DCB-B05E-81E16AA85AC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88845"/>
          <a:ext cx="8178800" cy="3566160"/>
        </p:xfrm>
        <a:graphic>
          <a:graphicData uri="http://schemas.openxmlformats.org/drawingml/2006/table">
            <a:tbl>
              <a:tblPr/>
              <a:tblGrid>
                <a:gridCol w="2044700">
                  <a:extLst>
                    <a:ext uri="{9D8B030D-6E8A-4147-A177-3AD203B41FA5}">
                      <a16:colId xmlns:a16="http://schemas.microsoft.com/office/drawing/2014/main" val="3283175429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547258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48022996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05094323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/>
                        <a:t>Tournament Winners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39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effectLst/>
                        </a:rPr>
                        <a:t>Tournament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effectLst/>
                        </a:rPr>
                        <a:t>Year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Winner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Winner Date of Birth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911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Indiana Invitational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 Fredrickson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 July 1975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2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Cleveland Open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 Albertson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 September 1968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70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 Moines Masters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 Fredrickson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 July 1975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8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Indiana Invitational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Chip Masterson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 March 1977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25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C37910-4EE7-4422-8939-1A91C93C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89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example of a 2NF table that fails to meet the requirements of 3NF is: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5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73FA5E-41CA-48D3-BD73-2EA54F530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dirty="0"/>
              <a:t>Third-Normal Form</a:t>
            </a:r>
          </a:p>
        </p:txBody>
      </p:sp>
      <p:graphicFrame>
        <p:nvGraphicFramePr>
          <p:cNvPr id="3" name="Πίνακας 2">
            <a:extLst>
              <a:ext uri="{FF2B5EF4-FFF2-40B4-BE49-F238E27FC236}">
                <a16:creationId xmlns:a16="http://schemas.microsoft.com/office/drawing/2014/main" id="{B4563C8E-8186-4600-9581-D7AD8DF12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20799"/>
              </p:ext>
            </p:extLst>
          </p:nvPr>
        </p:nvGraphicFramePr>
        <p:xfrm>
          <a:off x="482599" y="1828800"/>
          <a:ext cx="8178801" cy="2194560"/>
        </p:xfrm>
        <a:graphic>
          <a:graphicData uri="http://schemas.openxmlformats.org/drawingml/2006/table">
            <a:tbl>
              <a:tblPr/>
              <a:tblGrid>
                <a:gridCol w="2726267">
                  <a:extLst>
                    <a:ext uri="{9D8B030D-6E8A-4147-A177-3AD203B41FA5}">
                      <a16:colId xmlns:a16="http://schemas.microsoft.com/office/drawing/2014/main" val="2452394353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177092741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275964817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r>
                        <a:rPr lang="en-US" sz="1800"/>
                        <a:t>Tournament Winners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164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effectLst/>
                        </a:rPr>
                        <a:t>Tournament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effectLst/>
                        </a:rPr>
                        <a:t>Year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Winner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80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Indiana Invitational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Al Fredrickson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595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Cleveland Open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Bob Albertson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637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Des Moines Masters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Al Fredrickson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183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Indiana Invitational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Chip Masterson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17598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117813F3-EB4C-4AAB-9474-46BACE04C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66614"/>
              </p:ext>
            </p:extLst>
          </p:nvPr>
        </p:nvGraphicFramePr>
        <p:xfrm>
          <a:off x="482599" y="4480560"/>
          <a:ext cx="8178800" cy="1828800"/>
        </p:xfrm>
        <a:graphic>
          <a:graphicData uri="http://schemas.openxmlformats.org/drawingml/2006/table">
            <a:tbl>
              <a:tblPr/>
              <a:tblGrid>
                <a:gridCol w="4089400">
                  <a:extLst>
                    <a:ext uri="{9D8B030D-6E8A-4147-A177-3AD203B41FA5}">
                      <a16:colId xmlns:a16="http://schemas.microsoft.com/office/drawing/2014/main" val="144443276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0948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/>
                        <a:t>Winner Dates of Birth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effectLst/>
                        </a:rPr>
                        <a:t>Winner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Date of Birth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79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Chip Masterson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 March 1977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 Fredrickson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 July 1975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 Albertson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28 September 1968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7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76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D449B49-6742-423F-B972-43D18C3F9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we do?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241F26C-E632-44A1-BB1A-ADC2E7F5E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Understand both sides of the issue</a:t>
            </a:r>
          </a:p>
          <a:p>
            <a:r>
              <a:rPr lang="en-US" altLang="en-US"/>
              <a:t>Play to the strengths of both technologies</a:t>
            </a:r>
          </a:p>
          <a:p>
            <a:r>
              <a:rPr lang="en-US" altLang="en-US"/>
              <a:t>Stop looking for a silver bullet!!</a:t>
            </a:r>
          </a:p>
          <a:p>
            <a:r>
              <a:rPr lang="en-US" altLang="en-US"/>
              <a:t>Realize why you are building the application in the first place</a:t>
            </a:r>
          </a:p>
          <a:p>
            <a:pPr lvl="1"/>
            <a:r>
              <a:rPr lang="en-US" altLang="en-US"/>
              <a:t>You’re there to solve a business problem, not to build a database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8B1547C-B6E4-4FC7-B9EE-262ECB5E7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#1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6E26E200-85F3-4A8A-BB6F-A99A51F9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754380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000" b="1" i="1"/>
              <a:t>Implement a unique object identifier </a:t>
            </a:r>
            <a:br>
              <a:rPr lang="en-US" altLang="en-US" sz="6000" b="1" i="1"/>
            </a:br>
            <a:r>
              <a:rPr lang="en-US" altLang="en-US" sz="6000" b="1" i="1"/>
              <a:t>(or OID)</a:t>
            </a:r>
            <a:br>
              <a:rPr lang="en-US" altLang="en-US" sz="6000" b="1" i="1"/>
            </a:br>
            <a:r>
              <a:rPr lang="en-US" altLang="en-US" sz="6000" b="1" i="1"/>
              <a:t>for each object</a:t>
            </a:r>
          </a:p>
          <a:p>
            <a:pPr algn="ctr"/>
            <a:r>
              <a:rPr lang="en-US" altLang="en-US" sz="3500" b="1" i="1"/>
              <a:t>-- I'm not kidding --</a:t>
            </a:r>
            <a:endParaRPr lang="en-US" altLang="en-US" sz="6000"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4A3374-F771-46E0-B5D7-AC33D382C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an OID?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0019586-4E5C-4411-8966-8FFB569B6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unique identifier for each object instance</a:t>
            </a:r>
          </a:p>
          <a:p>
            <a:r>
              <a:rPr lang="en-US" altLang="en-US"/>
              <a:t>NO MEANING - None!! </a:t>
            </a:r>
          </a:p>
          <a:p>
            <a:r>
              <a:rPr lang="en-US" altLang="en-US"/>
              <a:t>Totally unique</a:t>
            </a:r>
          </a:p>
          <a:p>
            <a:r>
              <a:rPr lang="en-US" altLang="en-US"/>
              <a:t>These will be the keys you’ll use in your database</a:t>
            </a:r>
          </a:p>
          <a:p>
            <a:r>
              <a:rPr lang="en-US" altLang="en-US"/>
              <a:t>Am I kidding?  See previous slide….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.pot">
  <a:themeElements>
    <a:clrScheme name="Contemporary Portrait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ntemporary Portrait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102</TotalTime>
  <Words>865</Words>
  <Application>Microsoft Office PowerPoint</Application>
  <PresentationFormat>Προβολή στην οθόνη (4:3)</PresentationFormat>
  <Paragraphs>193</Paragraphs>
  <Slides>27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27</vt:i4>
      </vt:variant>
    </vt:vector>
  </HeadingPairs>
  <TitlesOfParts>
    <vt:vector size="33" baseType="lpstr">
      <vt:lpstr>Times New Roman</vt:lpstr>
      <vt:lpstr>Arial Black</vt:lpstr>
      <vt:lpstr>Tahoma</vt:lpstr>
      <vt:lpstr>Monotype Sorts</vt:lpstr>
      <vt:lpstr>Arial</vt:lpstr>
      <vt:lpstr>Contemporary Portrait.pot</vt:lpstr>
      <vt:lpstr>Object - Relational Mapping</vt:lpstr>
      <vt:lpstr>What’s the Problem??</vt:lpstr>
      <vt:lpstr>What does that mean?</vt:lpstr>
      <vt:lpstr>What does that mean?</vt:lpstr>
      <vt:lpstr>Not Third-Normal Form</vt:lpstr>
      <vt:lpstr>Third-Normal Form</vt:lpstr>
      <vt:lpstr>What can we do?</vt:lpstr>
      <vt:lpstr>Rule #1</vt:lpstr>
      <vt:lpstr>What’s an OID?</vt:lpstr>
      <vt:lpstr>Approaches to OIDs</vt:lpstr>
      <vt:lpstr>Approaches to OIDs</vt:lpstr>
      <vt:lpstr>Approaches to OIDs</vt:lpstr>
      <vt:lpstr>Approaches to OIDs</vt:lpstr>
      <vt:lpstr>OIDs - A Primer</vt:lpstr>
      <vt:lpstr>I've got my OID - Now what?</vt:lpstr>
      <vt:lpstr>Mapping attributes to columns</vt:lpstr>
      <vt:lpstr>Mapping Classes to Tables</vt:lpstr>
      <vt:lpstr>Mapping Classes to Tables</vt:lpstr>
      <vt:lpstr>Mapping Classes to Tables</vt:lpstr>
      <vt:lpstr>Mapping Classes to Tables</vt:lpstr>
      <vt:lpstr>Mapping Relationships</vt:lpstr>
      <vt:lpstr>Concurrency and Locking</vt:lpstr>
      <vt:lpstr>Some tips to use (or ignore)</vt:lpstr>
      <vt:lpstr>Some more tips</vt:lpstr>
      <vt:lpstr>Παρουσίαση του PowerPoint</vt:lpstr>
      <vt:lpstr>Παρουσίαση του PowerPoint</vt:lpstr>
      <vt:lpstr>Παρουσίαση του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- Relational Mapping</dc:title>
  <dc:creator>Brian W Buege</dc:creator>
  <cp:lastModifiedBy>refoman.uni.pc@hotmail.com</cp:lastModifiedBy>
  <cp:revision>13</cp:revision>
  <dcterms:created xsi:type="dcterms:W3CDTF">2000-06-14T03:36:58Z</dcterms:created>
  <dcterms:modified xsi:type="dcterms:W3CDTF">2018-07-05T15:06:14Z</dcterms:modified>
</cp:coreProperties>
</file>