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20947759e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g3120947759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20947759e_2_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5f20c64ff_1_2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g315f20c64ff_1_2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36fe629a7_0_6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g3136fe629a7_0_6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20947759e_2_17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9" name="Google Shape;489;g3120947759e_2_17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36fe629a7_0_3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6" name="Google Shape;516;g3136fe629a7_0_3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733ab3fc0_0_20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4" name="Google Shape;544;g31733ab3fc0_0_20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57854e3c_0_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g31357854e3c_0_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41178d027_0_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3141178d027_0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2bf7d9f7_1_26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3162bf7d9f7_1_26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2bf7d9f7_1_29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3162bf7d9f7_1_29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71839706f_3_3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g3171839706f_3_3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62bf7d9f7_1_32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3162bf7d9f7_1_32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baseline="-25000" lang="en-GB"/>
              <a:t>h</a:t>
            </a:r>
            <a:r>
              <a:rPr lang="en-GB"/>
              <a:t> is prob that edge u,v exists  w</a:t>
            </a:r>
            <a:r>
              <a:rPr baseline="-25000" lang="en-GB"/>
              <a:t>h</a:t>
            </a:r>
            <a:r>
              <a:rPr baseline="30000" lang="en-GB"/>
              <a:t>a</a:t>
            </a:r>
            <a:r>
              <a:rPr lang="en-GB"/>
              <a:t> makes the multiplication by that probability only if it exists (a=1) and in same manner (1-w)</a:t>
            </a:r>
            <a:r>
              <a:rPr baseline="30000" lang="en-GB"/>
              <a:t>1-a</a:t>
            </a:r>
            <a:r>
              <a:rPr lang="en-GB"/>
              <a:t> multiplies with prob that it </a:t>
            </a:r>
            <a:r>
              <a:rPr lang="en-GB"/>
              <a:t>doesn't</a:t>
            </a:r>
            <a:r>
              <a:rPr lang="en-GB"/>
              <a:t> exist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1st equation is for each edge multiply by w</a:t>
            </a:r>
            <a:r>
              <a:rPr baseline="-25000" lang="en-GB"/>
              <a:t>r </a:t>
            </a:r>
            <a:r>
              <a:rPr baseline="30000" lang="en-GB"/>
              <a:t> </a:t>
            </a:r>
            <a:r>
              <a:rPr lang="en-GB"/>
              <a:t>if it exists or by (1-w</a:t>
            </a:r>
            <a:r>
              <a:rPr baseline="-25000" lang="en-GB"/>
              <a:t>r</a:t>
            </a:r>
            <a:r>
              <a:rPr lang="en-GB"/>
              <a:t>) if it does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is for each group multiply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Type1: 50-50 add or remove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full → continue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empty → delete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2127f6495_1_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g312127f6495_1_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Authors say there are 2 types of cores as seen  in these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5e7401e39_0_8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g315e7401e39_0_8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Books: traditional community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Comedy algos capture left right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-GB"/>
              <a:t>Hcp haptures left and right 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-GB"/>
              <a:t>Bonus periphery of books not so strongly alignes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Teams: also community structure as teams play mostly within “conferences” which are the communities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correctly captures 11 + extra yellow teams that don’t belong to any and play between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597784" y="2951559"/>
            <a:ext cx="3241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0" type="dt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0" type="dt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0" y="0"/>
            <a:ext cx="22488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3451" y="4907756"/>
            <a:ext cx="2689407" cy="2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0" y="3369469"/>
            <a:ext cx="2385961" cy="132566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0" y="0"/>
            <a:ext cx="9142800" cy="33897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117415" y="789384"/>
            <a:ext cx="76635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597784" y="2951559"/>
            <a:ext cx="3241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5745" y="4907756"/>
            <a:ext cx="2689407" cy="2023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3451" y="4907756"/>
            <a:ext cx="2689407" cy="2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303451" y="303609"/>
            <a:ext cx="8535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03451" y="939403"/>
            <a:ext cx="85359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3451" y="4907756"/>
            <a:ext cx="2689407" cy="2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0" y="0"/>
            <a:ext cx="9142800" cy="3389700"/>
          </a:xfrm>
          <a:prstGeom prst="rect">
            <a:avLst/>
          </a:prstGeom>
          <a:solidFill>
            <a:srgbClr val="0011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i="0" sz="13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1000"/>
              <a:buNone/>
              <a:defRPr b="1" i="0" sz="1500" u="none" cap="none" strike="noStrike">
                <a:solidFill>
                  <a:srgbClr val="8592B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1117415" y="789384"/>
            <a:ext cx="76635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5745" y="4907756"/>
            <a:ext cx="2689407" cy="2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0" y="3369469"/>
            <a:ext cx="2385961" cy="132566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339090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0" y="0"/>
            <a:ext cx="9144000" cy="2632200"/>
          </a:xfrm>
          <a:prstGeom prst="rect">
            <a:avLst/>
          </a:prstGeom>
          <a:solidFill>
            <a:srgbClr val="00115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1117425" y="448158"/>
            <a:ext cx="76647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Hierarchical core-periphery structure in networks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eorgia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eorgia"/>
              <a:buNone/>
            </a:pPr>
            <a:r>
              <a:rPr b="1" lang="en-GB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Austin Polanco, M. E. J. Newman</a:t>
            </a:r>
            <a:r>
              <a:rPr b="1" lang="en-GB" sz="1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7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1117425" y="2874175"/>
            <a:ext cx="7464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Ngoc Xuan Y Nguyen | s4372840@umail.leidenuniv.nl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Michail Athanasios Kalligeris Skentzos </a:t>
            </a:r>
            <a:r>
              <a:rPr lang="en-GB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| s4398831@umail.leidenuniv.nl</a:t>
            </a:r>
            <a:endParaRPr sz="1000"/>
          </a:p>
        </p:txBody>
      </p:sp>
      <p:grpSp>
        <p:nvGrpSpPr>
          <p:cNvPr id="88" name="Google Shape;88;p19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89" name="Google Shape;89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92" name="Google Shape;92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94" name="Google Shape;94;p19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95" name="Google Shape;95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97" name="Google Shape;97;p19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98" name="Google Shape;98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00" name="Google Shape;100;p19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101" name="Google Shape;101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104" name="Google Shape;104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107" name="Google Shape;107;p1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Results - Conclusion</a:t>
            </a:r>
            <a:endParaRPr sz="1000"/>
          </a:p>
        </p:txBody>
      </p:sp>
      <p:sp>
        <p:nvSpPr>
          <p:cNvPr id="435" name="Google Shape;435;p28"/>
          <p:cNvSpPr txBox="1"/>
          <p:nvPr/>
        </p:nvSpPr>
        <p:spPr>
          <a:xfrm>
            <a:off x="303451" y="939403"/>
            <a:ext cx="85371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Proposed method - Hierarchical core periphery structure able to capture:</a:t>
            </a:r>
            <a:endParaRPr>
              <a:solidFill>
                <a:srgbClr val="001158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Traditional core periphery structure (k=2)</a:t>
            </a:r>
            <a:endParaRPr>
              <a:solidFill>
                <a:srgbClr val="001158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Varying number of cores</a:t>
            </a:r>
            <a:endParaRPr>
              <a:solidFill>
                <a:srgbClr val="001158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Hierarchical manner</a:t>
            </a:r>
            <a:endParaRPr>
              <a:solidFill>
                <a:srgbClr val="001158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Utilises  monte carlo methods</a:t>
            </a:r>
            <a:endParaRPr>
              <a:solidFill>
                <a:srgbClr val="001158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number of groups</a:t>
            </a:r>
            <a:endParaRPr>
              <a:solidFill>
                <a:srgbClr val="001158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node membership</a:t>
            </a:r>
            <a:endParaRPr>
              <a:solidFill>
                <a:srgbClr val="001158"/>
              </a:solidFill>
            </a:endParaRPr>
          </a:p>
        </p:txBody>
      </p:sp>
      <p:sp>
        <p:nvSpPr>
          <p:cNvPr id="436" name="Google Shape;436;p28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438" name="Google Shape;438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40" name="Google Shape;440;p28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441" name="Google Shape;441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444" name="Google Shape;444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46" name="Google Shape;446;p28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447" name="Google Shape;447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450" name="Google Shape;450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52" name="Google Shape;452;p28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453" name="Google Shape;453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456" name="Google Shape;456;p28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Results - ours</a:t>
            </a:r>
            <a:endParaRPr sz="1000"/>
          </a:p>
        </p:txBody>
      </p:sp>
      <p:sp>
        <p:nvSpPr>
          <p:cNvPr id="463" name="Google Shape;463;p29"/>
          <p:cNvSpPr txBox="1"/>
          <p:nvPr/>
        </p:nvSpPr>
        <p:spPr>
          <a:xfrm>
            <a:off x="303451" y="939403"/>
            <a:ext cx="85371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Setback compiling the code</a:t>
            </a:r>
            <a:endParaRPr>
              <a:solidFill>
                <a:srgbClr val="001158"/>
              </a:solidFill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158"/>
              </a:solidFill>
            </a:endParaRPr>
          </a:p>
          <a:p>
            <a:pPr indent="-317500" lvl="0" marL="4572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Compare different algorithms</a:t>
            </a:r>
            <a:endParaRPr>
              <a:solidFill>
                <a:srgbClr val="00115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500"/>
              <a:buChar char="-"/>
            </a:pPr>
            <a:r>
              <a:rPr lang="en-GB">
                <a:solidFill>
                  <a:srgbClr val="001158"/>
                </a:solidFill>
              </a:rPr>
              <a:t>Core Periphery | </a:t>
            </a:r>
            <a:r>
              <a:rPr lang="en-GB">
                <a:solidFill>
                  <a:srgbClr val="001158"/>
                </a:solidFill>
              </a:rPr>
              <a:t>Borgatti and Everett [3] (1999)</a:t>
            </a:r>
            <a:endParaRPr>
              <a:solidFill>
                <a:srgbClr val="00115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K core decomposition | Alvarez et al. (2006)</a:t>
            </a:r>
            <a:endParaRPr>
              <a:solidFill>
                <a:srgbClr val="00115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Stochastic Block Models| Gallagher et al.[5] (2021)</a:t>
            </a:r>
            <a:endParaRPr>
              <a:solidFill>
                <a:srgbClr val="001158"/>
              </a:solidFill>
            </a:endParaRPr>
          </a:p>
          <a:p>
            <a:pPr indent="-317500" lvl="1" marL="91440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Hierarchical Core Periphery | Polanco et al.[1] (2023)</a:t>
            </a:r>
            <a:endParaRPr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158"/>
              </a:solidFill>
            </a:endParaRPr>
          </a:p>
          <a:p>
            <a:pPr indent="-317500" lvl="0" marL="4572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400"/>
              <a:buChar char="-"/>
            </a:pPr>
            <a:r>
              <a:rPr lang="en-GB">
                <a:solidFill>
                  <a:srgbClr val="001158"/>
                </a:solidFill>
              </a:rPr>
              <a:t>Use hierarchical core periphery probability for evaluation</a:t>
            </a:r>
            <a:endParaRPr i="0" u="none" cap="none" strike="noStrike">
              <a:solidFill>
                <a:srgbClr val="001158"/>
              </a:solidFill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465" name="Google Shape;465;p29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466" name="Google Shape;466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68" name="Google Shape;468;p29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469" name="Google Shape;469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472" name="Google Shape;472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74" name="Google Shape;474;p29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475" name="Google Shape;475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478" name="Google Shape;478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481" name="Google Shape;481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83" name="Google Shape;483;p29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484" name="Google Shape;484;p29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86" name="Google Shape;4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38" y="3111475"/>
            <a:ext cx="2558875" cy="58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/>
          <p:nvPr/>
        </p:nvSpPr>
        <p:spPr>
          <a:xfrm>
            <a:off x="0" y="0"/>
            <a:ext cx="9144000" cy="3497700"/>
          </a:xfrm>
          <a:prstGeom prst="rect">
            <a:avLst/>
          </a:prstGeom>
          <a:solidFill>
            <a:srgbClr val="00115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1117415" y="789384"/>
            <a:ext cx="7664823" cy="124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eorgia"/>
              <a:buNone/>
            </a:pPr>
            <a:r>
              <a:rPr b="1" lang="en-GB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Questions</a:t>
            </a:r>
            <a:endParaRPr sz="1000"/>
          </a:p>
        </p:txBody>
      </p:sp>
      <p:grpSp>
        <p:nvGrpSpPr>
          <p:cNvPr id="493" name="Google Shape;493;p30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494" name="Google Shape;494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96" name="Google Shape;496;p30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497" name="Google Shape;497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99" name="Google Shape;499;p30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500" name="Google Shape;500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503" name="Google Shape;503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506" name="Google Shape;506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08" name="Google Shape;508;p30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509" name="Google Shape;509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11" name="Google Shape;511;p30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512" name="Google Shape;512;p3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1000"/>
          </a:p>
        </p:txBody>
      </p:sp>
      <p:sp>
        <p:nvSpPr>
          <p:cNvPr id="519" name="Google Shape;519;p31"/>
          <p:cNvSpPr txBox="1"/>
          <p:nvPr/>
        </p:nvSpPr>
        <p:spPr>
          <a:xfrm>
            <a:off x="303450" y="697050"/>
            <a:ext cx="85371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A. Polanco and M. E. J. Newman, Hierarchical core-periphery structure in networks. Physical Review E 108, 024311 (2023).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[2] J. I. Alvarez-Hamelin, L. Dall’Asta, A. Barrat, and A. Vespignani, K-core decomposition: A tool for the visualization of large scale  networks. Preprint arxiv:cs/0504107 (2006).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[3] S. P. Borgatti and M. G. Everett, Models of core/periphery structures. Social Networks 21, 375–395 (1999).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[4] X. Zhang, T. Martin, and M. E. J. Newman, Identification of core-periphery structure in networks. Phys. Rev. E 91, 032803 (2015).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[5] R. J. Gallagher, J.-G. Young, and B. F. Welles, A clarified typology of core-periphery structure in networks. Science Advances 7, eabc9800 (2021).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[6] A. Clauset, C. Moore, and M. E. J. Newman, Hierarchical structure and the prediction of missing links in networks. Nature 453, 98–101 (2008).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[7] S. Kojaku and N. Masuda, Finding multiple core periphery pairs in networks. Phys. Rev. E 96, 052313 (2017).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[8] M. Cucuringu, P. Rombach, S. H. Lee, and M. A. Porter, Detection of core-periphery structure in networks using spectral methods and geodesic paths. European Journal of Applied Mathematics 27, 846–887 (2016).</a:t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521" name="Google Shape;521;p31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522" name="Google Shape;522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24" name="Google Shape;524;p31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525" name="Google Shape;525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27" name="Google Shape;527;p31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528" name="Google Shape;528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30" name="Google Shape;530;p31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531" name="Google Shape;531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33" name="Google Shape;533;p31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534" name="Google Shape;534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References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537" name="Google Shape;537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39" name="Google Shape;539;p31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540" name="Google Shape;540;p3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Appendix</a:t>
            </a:r>
            <a:endParaRPr sz="1000"/>
          </a:p>
        </p:txBody>
      </p:sp>
      <p:sp>
        <p:nvSpPr>
          <p:cNvPr id="547" name="Google Shape;547;p32"/>
          <p:cNvSpPr txBox="1"/>
          <p:nvPr/>
        </p:nvSpPr>
        <p:spPr>
          <a:xfrm>
            <a:off x="303450" y="697050"/>
            <a:ext cx="85371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549" name="Google Shape;549;p32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550" name="Google Shape;550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2" name="Google Shape;552;p32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553" name="Google Shape;553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556" name="Google Shape;556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559" name="Google Shape;559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61" name="Google Shape;561;p32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562" name="Google Shape;562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Secret Appendix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64" name="Google Shape;564;p32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565" name="Google Shape;565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67" name="Google Shape;567;p32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568" name="Google Shape;568;p3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570" name="Google Shape;5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38" y="921163"/>
            <a:ext cx="3533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03451" y="30355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116" name="Google Shape;116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119" name="Google Shape;119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122" name="Google Shape;122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125" name="Google Shape;125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27" name="Google Shape;127;p20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128" name="Google Shape;128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131" name="Google Shape;131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134" name="Google Shape;134;p20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676525" y="1054413"/>
            <a:ext cx="8537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1158"/>
              </a:buClr>
              <a:buSzPts val="1600"/>
              <a:buChar char="•"/>
            </a:pPr>
            <a:r>
              <a:rPr lang="en-GB" sz="1600">
                <a:solidFill>
                  <a:srgbClr val="001158"/>
                </a:solidFill>
              </a:rPr>
              <a:t>Problem statement</a:t>
            </a:r>
            <a:endParaRPr sz="16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1158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1158"/>
              </a:buClr>
              <a:buSzPts val="1600"/>
              <a:buChar char="•"/>
            </a:pPr>
            <a:r>
              <a:rPr lang="en-GB" sz="1600">
                <a:solidFill>
                  <a:srgbClr val="001158"/>
                </a:solidFill>
              </a:rPr>
              <a:t>Relevant work</a:t>
            </a:r>
            <a:endParaRPr sz="16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1158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1158"/>
              </a:buClr>
              <a:buSzPts val="1600"/>
              <a:buChar char="•"/>
            </a:pPr>
            <a:r>
              <a:rPr lang="en-GB" sz="1600">
                <a:solidFill>
                  <a:srgbClr val="001158"/>
                </a:solidFill>
              </a:rPr>
              <a:t>Monte Carlo algorithm for</a:t>
            </a:r>
            <a:r>
              <a:rPr lang="en-GB" sz="1600">
                <a:solidFill>
                  <a:srgbClr val="001158"/>
                </a:solidFill>
              </a:rPr>
              <a:t> Core Periphery model</a:t>
            </a:r>
            <a:endParaRPr sz="16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1158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1158"/>
              </a:buClr>
              <a:buSzPts val="1600"/>
              <a:buChar char="•"/>
            </a:pPr>
            <a:r>
              <a:rPr lang="en-GB" sz="1600">
                <a:solidFill>
                  <a:srgbClr val="001158"/>
                </a:solidFill>
              </a:rPr>
              <a:t>Results</a:t>
            </a:r>
            <a:endParaRPr sz="16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1158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1158"/>
              </a:buClr>
              <a:buSzPts val="1600"/>
              <a:buChar char="•"/>
            </a:pPr>
            <a:r>
              <a:rPr lang="en-GB" sz="1600">
                <a:solidFill>
                  <a:srgbClr val="001158"/>
                </a:solidFill>
              </a:rPr>
              <a:t>Our contribution</a:t>
            </a:r>
            <a:endParaRPr sz="16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15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1000"/>
          </a:p>
        </p:txBody>
      </p:sp>
      <p:sp>
        <p:nvSpPr>
          <p:cNvPr id="142" name="Google Shape;142;p21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143" name="Google Shape;143;p21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144" name="Google Shape;144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147" name="Google Shape;147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150" name="Google Shape;150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153" name="Google Shape;153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55" name="Google Shape;155;p21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156" name="Google Shape;156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159" name="Google Shape;159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162" name="Google Shape;162;p21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3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64" name="Google Shape;164;p21"/>
          <p:cNvSpPr txBox="1"/>
          <p:nvPr/>
        </p:nvSpPr>
        <p:spPr>
          <a:xfrm>
            <a:off x="1303500" y="2890950"/>
            <a:ext cx="333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Community structure</a:t>
            </a:r>
            <a:endParaRPr sz="11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147475" y="3550213"/>
            <a:ext cx="4587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1158"/>
                </a:solidFill>
              </a:rPr>
              <a:t>How to identify “Core” and “Periphery”?</a:t>
            </a:r>
            <a:endParaRPr b="1" sz="16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0" y="948575"/>
            <a:ext cx="3530701" cy="19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275" y="823502"/>
            <a:ext cx="3680550" cy="18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6055850" y="2839925"/>
            <a:ext cx="333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Core - periphery </a:t>
            </a:r>
            <a:r>
              <a:rPr lang="en-GB" sz="11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sz="11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Relevant work</a:t>
            </a:r>
            <a:endParaRPr sz="1000"/>
          </a:p>
        </p:txBody>
      </p:sp>
      <p:sp>
        <p:nvSpPr>
          <p:cNvPr id="174" name="Google Shape;174;p22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176" name="Google Shape;176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78" name="Google Shape;178;p22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179" name="Google Shape;179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182" name="Google Shape;182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185" name="Google Shape;185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87" name="Google Shape;187;p22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188" name="Google Shape;188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191" name="Google Shape;191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4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93" name="Google Shape;193;p22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194" name="Google Shape;194;p22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cxnSp>
        <p:nvCxnSpPr>
          <p:cNvPr id="196" name="Google Shape;196;p22"/>
          <p:cNvCxnSpPr>
            <a:stCxn id="197" idx="3"/>
            <a:endCxn id="198" idx="1"/>
          </p:cNvCxnSpPr>
          <p:nvPr/>
        </p:nvCxnSpPr>
        <p:spPr>
          <a:xfrm>
            <a:off x="4998394" y="1910575"/>
            <a:ext cx="1299600" cy="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7969" t="0"/>
          <a:stretch/>
        </p:blipFill>
        <p:spPr>
          <a:xfrm>
            <a:off x="542925" y="1204119"/>
            <a:ext cx="1443299" cy="1414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2"/>
          <p:cNvCxnSpPr>
            <a:stCxn id="199" idx="3"/>
            <a:endCxn id="197" idx="1"/>
          </p:cNvCxnSpPr>
          <p:nvPr/>
        </p:nvCxnSpPr>
        <p:spPr>
          <a:xfrm flipH="1" rot="10800000">
            <a:off x="1986224" y="1910607"/>
            <a:ext cx="1499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6315" l="8003" r="0" t="6818"/>
          <a:stretch/>
        </p:blipFill>
        <p:spPr>
          <a:xfrm>
            <a:off x="3485837" y="1129375"/>
            <a:ext cx="1512557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 b="11213" l="3456" r="0" t="0"/>
          <a:stretch/>
        </p:blipFill>
        <p:spPr>
          <a:xfrm>
            <a:off x="6297850" y="1109950"/>
            <a:ext cx="2340275" cy="160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58513" y="2895500"/>
            <a:ext cx="7895488" cy="1349450"/>
            <a:chOff x="395875" y="2138325"/>
            <a:chExt cx="7895488" cy="1349450"/>
          </a:xfrm>
        </p:grpSpPr>
        <p:sp>
          <p:nvSpPr>
            <p:cNvPr id="202" name="Google Shape;202;p22"/>
            <p:cNvSpPr txBox="1"/>
            <p:nvPr/>
          </p:nvSpPr>
          <p:spPr>
            <a:xfrm>
              <a:off x="395875" y="2146775"/>
              <a:ext cx="2057400" cy="13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1158"/>
                  </a:solidFill>
                </a:rPr>
                <a:t>(a) Simple core periphery</a:t>
              </a:r>
              <a:endParaRPr sz="1100">
                <a:solidFill>
                  <a:srgbClr val="001158"/>
                </a:solidFill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1158"/>
                </a:buClr>
                <a:buSzPts val="1100"/>
                <a:buChar char="-"/>
              </a:pPr>
              <a:r>
                <a:rPr lang="en-GB" sz="1100">
                  <a:solidFill>
                    <a:srgbClr val="001158"/>
                  </a:solidFill>
                </a:rPr>
                <a:t>k-core decomposition | Alvarez et al.[2] </a:t>
              </a:r>
              <a:endParaRPr sz="1100">
                <a:solidFill>
                  <a:srgbClr val="001158"/>
                </a:solidFill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158"/>
                </a:buClr>
                <a:buSzPts val="1100"/>
                <a:buChar char="-"/>
              </a:pPr>
              <a:r>
                <a:rPr lang="en-GB" sz="1100">
                  <a:solidFill>
                    <a:srgbClr val="001158"/>
                  </a:solidFill>
                </a:rPr>
                <a:t>Quality function | Borgatti and Everett [3] </a:t>
              </a:r>
              <a:endParaRPr sz="1100">
                <a:solidFill>
                  <a:srgbClr val="001158"/>
                </a:solidFill>
              </a:endParaRPr>
            </a:p>
            <a:p>
              <a:pPr indent="457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  <a:p>
              <a:pPr indent="0" lvl="0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4526575" y="2286275"/>
              <a:ext cx="16962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  <a:p>
              <a:pPr indent="0" lvl="0" marL="91440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3331363" y="2138325"/>
              <a:ext cx="21099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1158"/>
                  </a:solidFill>
                </a:rPr>
                <a:t>(b) Multi-group nested core periphery</a:t>
              </a:r>
              <a:endParaRPr sz="1100">
                <a:solidFill>
                  <a:srgbClr val="001158"/>
                </a:solidFill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158"/>
                </a:buClr>
                <a:buSzPts val="1100"/>
                <a:buChar char="-"/>
              </a:pPr>
              <a:r>
                <a:rPr lang="en-GB" sz="1100">
                  <a:solidFill>
                    <a:srgbClr val="001158"/>
                  </a:solidFill>
                </a:rPr>
                <a:t>Quality function</a:t>
              </a:r>
              <a:r>
                <a:rPr lang="en-GB" sz="1100">
                  <a:solidFill>
                    <a:srgbClr val="001158"/>
                  </a:solidFill>
                </a:rPr>
                <a:t> | Kojaku and Masuda et al.[7] </a:t>
              </a:r>
              <a:endParaRPr sz="1100">
                <a:solidFill>
                  <a:srgbClr val="001158"/>
                </a:solidFill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158"/>
                </a:buClr>
                <a:buSzPts val="1100"/>
                <a:buChar char="-"/>
              </a:pPr>
              <a:r>
                <a:rPr lang="en-GB" sz="1100">
                  <a:solidFill>
                    <a:srgbClr val="001158"/>
                  </a:solidFill>
                </a:rPr>
                <a:t>Stochastic block modelling | Gallagher et al.[5]</a:t>
              </a:r>
              <a:endParaRPr sz="1100">
                <a:solidFill>
                  <a:srgbClr val="001158"/>
                </a:solidFill>
              </a:endParaRPr>
            </a:p>
            <a:p>
              <a:pPr indent="0" lvl="0" marL="457200" rtl="0" algn="l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  <a:p>
              <a:pPr indent="0" lvl="0" marL="91440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6397463" y="2138325"/>
              <a:ext cx="18939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1158"/>
                  </a:solidFill>
                </a:rPr>
                <a:t>(d) Hierarchy and overlapping</a:t>
              </a:r>
              <a:endParaRPr sz="1100">
                <a:solidFill>
                  <a:srgbClr val="001158"/>
                </a:solidFill>
              </a:endParaRPr>
            </a:p>
            <a:p>
              <a:pPr indent="-298450" lvl="0" marL="457200" rtl="0" algn="l">
                <a:spcBef>
                  <a:spcPts val="900"/>
                </a:spcBef>
                <a:spcAft>
                  <a:spcPts val="0"/>
                </a:spcAft>
                <a:buClr>
                  <a:srgbClr val="001158"/>
                </a:buClr>
                <a:buSzPts val="1100"/>
                <a:buChar char="-"/>
              </a:pPr>
              <a:r>
                <a:rPr lang="en-GB" sz="1100">
                  <a:solidFill>
                    <a:srgbClr val="001158"/>
                  </a:solidFill>
                </a:rPr>
                <a:t>Markov-chain Monte Carlo method</a:t>
              </a:r>
              <a:r>
                <a:rPr lang="en-GB" sz="1100">
                  <a:solidFill>
                    <a:srgbClr val="001158"/>
                  </a:solidFill>
                </a:rPr>
                <a:t> | </a:t>
              </a:r>
              <a:r>
                <a:rPr lang="en-GB" sz="1100">
                  <a:solidFill>
                    <a:srgbClr val="001158"/>
                  </a:solidFill>
                </a:rPr>
                <a:t>Austin Polanco, M.E.J. Newman</a:t>
              </a:r>
              <a:r>
                <a:rPr lang="en-GB" sz="1100">
                  <a:solidFill>
                    <a:srgbClr val="001158"/>
                  </a:solidFill>
                </a:rPr>
                <a:t> [1]</a:t>
              </a:r>
              <a:endParaRPr sz="1100">
                <a:solidFill>
                  <a:srgbClr val="001158"/>
                </a:solidFill>
              </a:endParaRPr>
            </a:p>
            <a:p>
              <a:pPr indent="0" lvl="0" marL="91440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sz="1100">
                <a:solidFill>
                  <a:srgbClr val="00115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Method - Fixed-k scenario </a:t>
            </a:r>
            <a:endParaRPr sz="1000"/>
          </a:p>
        </p:txBody>
      </p:sp>
      <p:sp>
        <p:nvSpPr>
          <p:cNvPr id="211" name="Google Shape;211;p23"/>
          <p:cNvSpPr txBox="1"/>
          <p:nvPr/>
        </p:nvSpPr>
        <p:spPr>
          <a:xfrm>
            <a:off x="766900" y="457350"/>
            <a:ext cx="60792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Define parameters:</a:t>
            </a:r>
            <a:endParaRPr b="1"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k</a:t>
            </a:r>
            <a:r>
              <a:rPr lang="en-GB" sz="1200">
                <a:solidFill>
                  <a:srgbClr val="001158"/>
                </a:solidFill>
              </a:rPr>
              <a:t>:  number of groups (=2)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n</a:t>
            </a:r>
            <a:r>
              <a:rPr lang="en-GB" sz="1200">
                <a:solidFill>
                  <a:srgbClr val="001158"/>
                </a:solidFill>
              </a:rPr>
              <a:t>:  number of nodes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r</a:t>
            </a:r>
            <a:r>
              <a:rPr lang="en-GB" sz="1200">
                <a:solidFill>
                  <a:srgbClr val="001158"/>
                </a:solidFill>
              </a:rPr>
              <a:t>:   highest common group between nodes u and v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ω</a:t>
            </a:r>
            <a:r>
              <a:rPr b="1" baseline="-25000" lang="en-GB" sz="1200">
                <a:solidFill>
                  <a:srgbClr val="001158"/>
                </a:solidFill>
              </a:rPr>
              <a:t>r</a:t>
            </a:r>
            <a:r>
              <a:rPr lang="en-GB" sz="1200">
                <a:solidFill>
                  <a:srgbClr val="001158"/>
                </a:solidFill>
              </a:rPr>
              <a:t>: edge probability between nodes u and v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t</a:t>
            </a:r>
            <a:r>
              <a:rPr b="1" baseline="-25000" lang="en-GB" sz="1200">
                <a:solidFill>
                  <a:srgbClr val="001158"/>
                </a:solidFill>
              </a:rPr>
              <a:t>r</a:t>
            </a:r>
            <a:r>
              <a:rPr lang="en-GB" sz="1200">
                <a:solidFill>
                  <a:srgbClr val="001158"/>
                </a:solidFill>
              </a:rPr>
              <a:t>:   total number of node pairs in r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b="1" lang="en-GB" sz="1200">
                <a:solidFill>
                  <a:srgbClr val="001158"/>
                </a:solidFill>
              </a:rPr>
              <a:t>m</a:t>
            </a:r>
            <a:r>
              <a:rPr b="1" baseline="-25000" lang="en-GB" sz="1200">
                <a:solidFill>
                  <a:srgbClr val="001158"/>
                </a:solidFill>
              </a:rPr>
              <a:t>r</a:t>
            </a:r>
            <a:r>
              <a:rPr lang="en-GB" sz="1200">
                <a:solidFill>
                  <a:srgbClr val="001158"/>
                </a:solidFill>
              </a:rPr>
              <a:t>: total number of edges in r 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115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Algorithm process:</a:t>
            </a:r>
            <a:endParaRPr b="1"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Add or remove a random node from a group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Likelihood for current versus proposed state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Accept or reject the move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115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Output: </a:t>
            </a:r>
            <a:r>
              <a:rPr lang="en-GB" sz="1200">
                <a:solidFill>
                  <a:srgbClr val="001158"/>
                </a:solidFill>
              </a:rPr>
              <a:t>group assignments for n nodes with maximum likelihood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214" name="Google Shape;214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16" name="Google Shape;216;p23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217" name="Google Shape;217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220" name="Google Shape;220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22" name="Google Shape;222;p23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223" name="Google Shape;223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226" name="Google Shape;226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229" name="Google Shape;229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5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31" name="Google Shape;231;p23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232" name="Google Shape;232;p23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Method - Acceptance ratio</a:t>
            </a:r>
            <a:endParaRPr sz="1000"/>
          </a:p>
        </p:txBody>
      </p:sp>
      <p:sp>
        <p:nvSpPr>
          <p:cNvPr id="239" name="Google Shape;239;p24"/>
          <p:cNvSpPr txBox="1"/>
          <p:nvPr/>
        </p:nvSpPr>
        <p:spPr>
          <a:xfrm>
            <a:off x="650125" y="2638925"/>
            <a:ext cx="4474800" cy="1669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1158"/>
                </a:solidFill>
              </a:rPr>
              <a:t>Example:</a:t>
            </a:r>
            <a:endParaRPr b="1" sz="1200" u="sng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1158"/>
                </a:solidFill>
              </a:rPr>
              <a:t>n = {1,2,3,4}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158"/>
                </a:solidFill>
              </a:rPr>
              <a:t>e = {(1,2),(1,3),(1,4),(2,3)}   =&gt;  non-edges: {(2,4),(3,4)}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158"/>
                </a:solidFill>
              </a:rPr>
              <a:t>r=0:    </a:t>
            </a:r>
            <a:r>
              <a:rPr baseline="30000" lang="en-GB" sz="1200">
                <a:solidFill>
                  <a:srgbClr val="001158"/>
                </a:solidFill>
              </a:rPr>
              <a:t>  </a:t>
            </a:r>
            <a:r>
              <a:rPr lang="en-GB" sz="1200">
                <a:solidFill>
                  <a:srgbClr val="001158"/>
                </a:solidFill>
              </a:rPr>
              <a:t>P(A∣k,g) = (4! x (6 - 4)!) / (6 + 1)! = (4! x 2!) / 7! = 0.0095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158"/>
                </a:solidFill>
              </a:rPr>
              <a:t>r=1:     P(A∣k,g) = (0! x (0 - 0)!) / (0 + 1)! = 1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aseline="30000"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241" name="Google Shape;241;p24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242" name="Google Shape;242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245" name="Google Shape;245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248" name="Google Shape;248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251" name="Google Shape;251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254" name="Google Shape;254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6" name="Google Shape;256;p24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257" name="Google Shape;257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9" name="Google Shape;259;p24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260" name="Google Shape;260;p24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75" y="810974"/>
            <a:ext cx="2987215" cy="6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24"/>
          <p:cNvCxnSpPr/>
          <p:nvPr/>
        </p:nvCxnSpPr>
        <p:spPr>
          <a:xfrm flipH="1">
            <a:off x="2270638" y="1280825"/>
            <a:ext cx="43500" cy="250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4"/>
          <p:cNvCxnSpPr/>
          <p:nvPr/>
        </p:nvCxnSpPr>
        <p:spPr>
          <a:xfrm>
            <a:off x="3093100" y="1281425"/>
            <a:ext cx="174000" cy="249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1317688" y="1470400"/>
            <a:ext cx="1949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Total edge probabilities</a:t>
            </a:r>
            <a:endParaRPr sz="10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2962500" y="1470400"/>
            <a:ext cx="2471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Total non-edge probabilities</a:t>
            </a:r>
            <a:endParaRPr sz="10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13" y="1963575"/>
            <a:ext cx="2558875" cy="582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885100" y="1384438"/>
            <a:ext cx="174000" cy="58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988" y="1912562"/>
            <a:ext cx="2830351" cy="68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/>
          <p:nvPr/>
        </p:nvSpPr>
        <p:spPr>
          <a:xfrm>
            <a:off x="5159662" y="3525350"/>
            <a:ext cx="104700" cy="65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71" name="Google Shape;271;p24"/>
          <p:cNvCxnSpPr>
            <a:stCxn id="270" idx="1"/>
          </p:cNvCxnSpPr>
          <p:nvPr/>
        </p:nvCxnSpPr>
        <p:spPr>
          <a:xfrm flipH="1" rot="10800000">
            <a:off x="5264362" y="2574350"/>
            <a:ext cx="2075700" cy="128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4"/>
          <p:cNvSpPr/>
          <p:nvPr/>
        </p:nvSpPr>
        <p:spPr>
          <a:xfrm>
            <a:off x="3737163" y="2149050"/>
            <a:ext cx="11664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7951013" y="2098425"/>
            <a:ext cx="10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4, Eq. 9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984225" y="2546300"/>
            <a:ext cx="94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3, Eq. 4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3860175" y="943147"/>
            <a:ext cx="982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3, Eq. 1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/>
          <p:nvPr/>
        </p:nvSpPr>
        <p:spPr>
          <a:xfrm>
            <a:off x="5163950" y="3212450"/>
            <a:ext cx="1579800" cy="135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303450" y="303600"/>
            <a:ext cx="4268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Method - Varying k</a:t>
            </a:r>
            <a:endParaRPr sz="1000"/>
          </a:p>
        </p:txBody>
      </p:sp>
      <p:sp>
        <p:nvSpPr>
          <p:cNvPr id="282" name="Google Shape;282;p25"/>
          <p:cNvSpPr txBox="1"/>
          <p:nvPr/>
        </p:nvSpPr>
        <p:spPr>
          <a:xfrm>
            <a:off x="303450" y="823125"/>
            <a:ext cx="4639200" cy="246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Type 1</a:t>
            </a:r>
            <a:r>
              <a:rPr lang="en-GB" sz="1200">
                <a:solidFill>
                  <a:srgbClr val="001158"/>
                </a:solidFill>
              </a:rPr>
              <a:t> move: </a:t>
            </a:r>
            <a:r>
              <a:rPr lang="en-GB" sz="1200">
                <a:solidFill>
                  <a:srgbClr val="001158"/>
                </a:solidFill>
              </a:rPr>
              <a:t>add or remove a node 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Select	group 0…k-1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add/rmv 50-50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If full, continue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If empty group delete</a:t>
            </a:r>
            <a:endParaRPr sz="1200">
              <a:solidFill>
                <a:srgbClr val="0011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115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Type 2</a:t>
            </a:r>
            <a:r>
              <a:rPr lang="en-GB" sz="1200">
                <a:solidFill>
                  <a:srgbClr val="001158"/>
                </a:solidFill>
              </a:rPr>
              <a:t> move: add new group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random position s: 0…k-1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adjust all higher group labels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15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Char char="●"/>
            </a:pPr>
            <a:r>
              <a:rPr b="1" lang="en-GB" sz="1200">
                <a:solidFill>
                  <a:srgbClr val="001158"/>
                </a:solidFill>
              </a:rPr>
              <a:t>Process:</a:t>
            </a:r>
            <a:endParaRPr b="1"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With probability 1/2k(n+1) choose Type 2 else Type1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Calculate Likelihood</a:t>
            </a:r>
            <a:endParaRPr sz="1200">
              <a:solidFill>
                <a:srgbClr val="001158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200"/>
              <a:buChar char="○"/>
            </a:pPr>
            <a:r>
              <a:rPr lang="en-GB" sz="1200">
                <a:solidFill>
                  <a:srgbClr val="001158"/>
                </a:solidFill>
              </a:rPr>
              <a:t>Accept or reject the move with probability a 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sp>
        <p:nvSpPr>
          <p:cNvPr id="284" name="Google Shape;284;p25"/>
          <p:cNvSpPr txBox="1"/>
          <p:nvPr/>
        </p:nvSpPr>
        <p:spPr>
          <a:xfrm>
            <a:off x="8080350" y="3006525"/>
            <a:ext cx="797400" cy="22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1158"/>
                </a:solidFill>
              </a:rPr>
              <a:t>⅙ from nodes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5" name="Google Shape;285;p25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286" name="Google Shape;286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289" name="Google Shape;289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91" name="Google Shape;291;p25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292" name="Google Shape;292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94" name="Google Shape;294;p25"/>
          <p:cNvSpPr/>
          <p:nvPr/>
        </p:nvSpPr>
        <p:spPr>
          <a:xfrm>
            <a:off x="7270725" y="3212450"/>
            <a:ext cx="1579800" cy="135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296" name="Google Shape;296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98" name="Google Shape;298;p25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299" name="Google Shape;299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302" name="Google Shape;302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305" name="Google Shape;305;p25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307" name="Google Shape;3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8" y="3679030"/>
            <a:ext cx="3160718" cy="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/>
          <p:nvPr/>
        </p:nvSpPr>
        <p:spPr>
          <a:xfrm>
            <a:off x="5248300" y="644301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5401020" y="736898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5437782" y="982025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609387" y="935133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923922" y="337250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6076642" y="429847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285009" y="628081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5923928" y="1043227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6296723" y="1187299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6037210" y="1304750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6208815" y="1410258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7151675" y="557050"/>
            <a:ext cx="1826400" cy="1037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1158"/>
                </a:solidFill>
              </a:rPr>
              <a:t>Example:</a:t>
            </a:r>
            <a:r>
              <a:rPr lang="en-GB" sz="1200">
                <a:solidFill>
                  <a:srgbClr val="001158"/>
                </a:solidFill>
              </a:rPr>
              <a:t> 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158"/>
                </a:solidFill>
              </a:rPr>
              <a:t>n=8, k=3</a:t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158"/>
                </a:solidFill>
              </a:rPr>
              <a:t>p=1/(2*8*(3+1)) = </a:t>
            </a:r>
            <a:r>
              <a:rPr b="1" lang="en-GB" sz="1200">
                <a:solidFill>
                  <a:srgbClr val="001158"/>
                </a:solidFill>
              </a:rPr>
              <a:t>1/64</a:t>
            </a:r>
            <a:endParaRPr b="1" sz="1200">
              <a:solidFill>
                <a:srgbClr val="0011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1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5163950" y="275575"/>
            <a:ext cx="1579800" cy="135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5240575" y="3366726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5393295" y="3459323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5430057" y="3704450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5601662" y="3657558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5923922" y="3274125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6076642" y="3366722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6285009" y="3564956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6076653" y="3960577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449448" y="4104649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6189935" y="4222100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6361540" y="4327608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7355075" y="3581176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507795" y="3673773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7544557" y="3918900"/>
            <a:ext cx="64500" cy="612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8143987" y="3626158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8030697" y="3274125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8183417" y="3366722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8391784" y="3564956"/>
            <a:ext cx="64500" cy="6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8030703" y="3980102"/>
            <a:ext cx="570900" cy="5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8403498" y="4124174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8143985" y="4241625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5923925" y="2200050"/>
            <a:ext cx="651300" cy="252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1158"/>
                </a:solidFill>
              </a:rPr>
              <a:t>1/64 </a:t>
            </a:r>
            <a:r>
              <a:rPr lang="en-GB" sz="700">
                <a:solidFill>
                  <a:srgbClr val="001158"/>
                </a:solidFill>
              </a:rPr>
              <a:t> type 2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8315590" y="4347133"/>
            <a:ext cx="64500" cy="61200"/>
          </a:xfrm>
          <a:prstGeom prst="ellipse">
            <a:avLst/>
          </a:prstGeom>
          <a:solidFill>
            <a:srgbClr val="2EA9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5392978" y="3949577"/>
            <a:ext cx="570900" cy="54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5" name="Google Shape;345;p25"/>
          <p:cNvCxnSpPr>
            <a:stCxn id="320" idx="2"/>
            <a:endCxn id="346" idx="0"/>
          </p:cNvCxnSpPr>
          <p:nvPr/>
        </p:nvCxnSpPr>
        <p:spPr>
          <a:xfrm flipH="1" rot="-5400000">
            <a:off x="5802500" y="1786525"/>
            <a:ext cx="303300" cy="600"/>
          </a:xfrm>
          <a:prstGeom prst="curved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5"/>
          <p:cNvSpPr/>
          <p:nvPr/>
        </p:nvSpPr>
        <p:spPr>
          <a:xfrm>
            <a:off x="5628500" y="1938588"/>
            <a:ext cx="651300" cy="2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type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7" name="Google Shape;347;p25"/>
          <p:cNvCxnSpPr>
            <a:stCxn id="346" idx="2"/>
            <a:endCxn id="348" idx="0"/>
          </p:cNvCxnSpPr>
          <p:nvPr/>
        </p:nvCxnSpPr>
        <p:spPr>
          <a:xfrm flipH="1" rot="-5400000">
            <a:off x="5764700" y="2401938"/>
            <a:ext cx="3795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5"/>
          <p:cNvSpPr txBox="1"/>
          <p:nvPr/>
        </p:nvSpPr>
        <p:spPr>
          <a:xfrm>
            <a:off x="6681750" y="1824275"/>
            <a:ext cx="673200" cy="252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rgbClr val="001158"/>
                </a:solidFill>
              </a:rPr>
              <a:t>63</a:t>
            </a:r>
            <a:r>
              <a:rPr lang="en-GB" sz="700">
                <a:solidFill>
                  <a:srgbClr val="001158"/>
                </a:solidFill>
              </a:rPr>
              <a:t>/64 type 1 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8232750" y="2625525"/>
            <a:ext cx="437100" cy="22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1158"/>
                </a:solidFill>
              </a:rPr>
              <a:t>½ add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5889625" y="2872049"/>
            <a:ext cx="319200" cy="22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1158"/>
                </a:solidFill>
              </a:rPr>
              <a:t>1/3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8080350" y="2168325"/>
            <a:ext cx="621300" cy="22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1158"/>
                </a:solidFill>
              </a:rPr>
              <a:t>⅓</a:t>
            </a:r>
            <a:r>
              <a:rPr lang="en-GB" sz="700">
                <a:solidFill>
                  <a:srgbClr val="001158"/>
                </a:solidFill>
              </a:rPr>
              <a:t> </a:t>
            </a:r>
            <a:r>
              <a:rPr lang="en-GB" sz="700">
                <a:solidFill>
                  <a:srgbClr val="001158"/>
                </a:solidFill>
              </a:rPr>
              <a:t>group 1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3" name="Google Shape;353;p25"/>
          <p:cNvCxnSpPr>
            <a:stCxn id="346" idx="3"/>
            <a:endCxn id="354" idx="1"/>
          </p:cNvCxnSpPr>
          <p:nvPr/>
        </p:nvCxnSpPr>
        <p:spPr>
          <a:xfrm>
            <a:off x="6279800" y="2075538"/>
            <a:ext cx="14553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5"/>
          <p:cNvSpPr/>
          <p:nvPr/>
        </p:nvSpPr>
        <p:spPr>
          <a:xfrm>
            <a:off x="5628200" y="2592125"/>
            <a:ext cx="651300" cy="2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5" name="Google Shape;355;p25"/>
          <p:cNvCxnSpPr>
            <a:stCxn id="348" idx="2"/>
            <a:endCxn id="280" idx="0"/>
          </p:cNvCxnSpPr>
          <p:nvPr/>
        </p:nvCxnSpPr>
        <p:spPr>
          <a:xfrm flipH="1" rot="-5400000">
            <a:off x="5780900" y="3038975"/>
            <a:ext cx="346500" cy="6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5"/>
          <p:cNvSpPr/>
          <p:nvPr/>
        </p:nvSpPr>
        <p:spPr>
          <a:xfrm>
            <a:off x="7734975" y="1938588"/>
            <a:ext cx="651300" cy="2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7734975" y="2392753"/>
            <a:ext cx="651300" cy="3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Georgia"/>
                <a:ea typeface="Georgia"/>
                <a:cs typeface="Georgia"/>
                <a:sym typeface="Georgia"/>
              </a:rPr>
              <a:t> add/rmv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7" name="Google Shape;357;p25"/>
          <p:cNvCxnSpPr>
            <a:stCxn id="354" idx="2"/>
            <a:endCxn id="356" idx="0"/>
          </p:cNvCxnSpPr>
          <p:nvPr/>
        </p:nvCxnSpPr>
        <p:spPr>
          <a:xfrm flipH="1" rot="-5400000">
            <a:off x="7970775" y="2302338"/>
            <a:ext cx="180300" cy="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5"/>
          <p:cNvCxnSpPr>
            <a:stCxn id="356" idx="2"/>
            <a:endCxn id="359" idx="0"/>
          </p:cNvCxnSpPr>
          <p:nvPr/>
        </p:nvCxnSpPr>
        <p:spPr>
          <a:xfrm rot="5400000">
            <a:off x="7998375" y="2778403"/>
            <a:ext cx="123900" cy="600"/>
          </a:xfrm>
          <a:prstGeom prst="curved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5"/>
          <p:cNvSpPr/>
          <p:nvPr/>
        </p:nvSpPr>
        <p:spPr>
          <a:xfrm>
            <a:off x="7795725" y="2840700"/>
            <a:ext cx="528300" cy="20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Georgia"/>
                <a:ea typeface="Georgia"/>
                <a:cs typeface="Georgia"/>
                <a:sym typeface="Georgia"/>
              </a:rPr>
              <a:t>node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60" name="Google Shape;360;p25"/>
          <p:cNvCxnSpPr>
            <a:stCxn id="359" idx="2"/>
            <a:endCxn id="294" idx="0"/>
          </p:cNvCxnSpPr>
          <p:nvPr/>
        </p:nvCxnSpPr>
        <p:spPr>
          <a:xfrm flipH="1" rot="-5400000">
            <a:off x="7976475" y="3128100"/>
            <a:ext cx="167700" cy="9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5"/>
          <p:cNvSpPr txBox="1"/>
          <p:nvPr/>
        </p:nvSpPr>
        <p:spPr>
          <a:xfrm>
            <a:off x="1465000" y="4317875"/>
            <a:ext cx="1001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5, Eq. 21</a:t>
            </a:r>
            <a:endParaRPr sz="8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Results - 2</a:t>
            </a: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 Group Core periphery</a:t>
            </a:r>
            <a:endParaRPr b="1" sz="30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283875" y="943000"/>
            <a:ext cx="53073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Font typeface="Georgia"/>
              <a:buChar char="-"/>
            </a:pPr>
            <a:r>
              <a:rPr lang="en-GB" sz="1300">
                <a:solidFill>
                  <a:srgbClr val="001158"/>
                </a:solidFill>
              </a:rPr>
              <a:t>k=2 → traditional core periphery structure</a:t>
            </a:r>
            <a:endParaRPr sz="1300">
              <a:solidFill>
                <a:srgbClr val="00115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300"/>
              <a:buChar char="-"/>
            </a:pPr>
            <a:r>
              <a:rPr lang="en-GB" sz="1300">
                <a:solidFill>
                  <a:srgbClr val="001158"/>
                </a:solidFill>
              </a:rPr>
              <a:t>10</a:t>
            </a:r>
            <a:r>
              <a:rPr baseline="30000" lang="en-GB" sz="1300">
                <a:solidFill>
                  <a:srgbClr val="001158"/>
                </a:solidFill>
              </a:rPr>
              <a:t>9</a:t>
            </a:r>
            <a:r>
              <a:rPr lang="en-GB" sz="1300">
                <a:solidFill>
                  <a:srgbClr val="001158"/>
                </a:solidFill>
              </a:rPr>
              <a:t> Monte Carlo steps → highest probability structure</a:t>
            </a:r>
            <a:endParaRPr sz="1300">
              <a:solidFill>
                <a:srgbClr val="00115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300"/>
              <a:buChar char="-"/>
            </a:pPr>
            <a:r>
              <a:rPr lang="en-GB" sz="1300">
                <a:solidFill>
                  <a:srgbClr val="001158"/>
                </a:solidFill>
              </a:rPr>
              <a:t>Edge color: group 0 - yellow</a:t>
            </a:r>
            <a:endParaRPr sz="1300">
              <a:solidFill>
                <a:srgbClr val="001158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1158"/>
                </a:solidFill>
              </a:rPr>
              <a:t>                             </a:t>
            </a:r>
            <a:r>
              <a:rPr lang="en-GB" sz="1300">
                <a:solidFill>
                  <a:srgbClr val="001158"/>
                </a:solidFill>
              </a:rPr>
              <a:t>group</a:t>
            </a:r>
            <a:r>
              <a:rPr lang="en-GB" sz="1300">
                <a:solidFill>
                  <a:srgbClr val="001158"/>
                </a:solidFill>
              </a:rPr>
              <a:t> 1 - blue</a:t>
            </a:r>
            <a:endParaRPr sz="1300">
              <a:solidFill>
                <a:srgbClr val="001158"/>
              </a:solidFill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369" name="Google Shape;369;p26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370" name="Google Shape;370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373" name="Google Shape;373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376" name="Google Shape;376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78" name="Google Shape;378;p26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379" name="Google Shape;379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81" name="Google Shape;381;p26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382" name="Google Shape;382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84" name="Google Shape;384;p26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385" name="Google Shape;385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388" name="Google Shape;388;p26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390" name="Google Shape;390;p26"/>
          <p:cNvPicPr preferRelativeResize="0"/>
          <p:nvPr/>
        </p:nvPicPr>
        <p:blipFill rotWithShape="1">
          <a:blip r:embed="rId3">
            <a:alphaModFix/>
          </a:blip>
          <a:srcRect b="7355" l="0" r="0" t="0"/>
          <a:stretch/>
        </p:blipFill>
        <p:spPr>
          <a:xfrm>
            <a:off x="961900" y="1798000"/>
            <a:ext cx="2725750" cy="23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 txBox="1"/>
          <p:nvPr/>
        </p:nvSpPr>
        <p:spPr>
          <a:xfrm>
            <a:off x="695225" y="4100225"/>
            <a:ext cx="333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7, Fig. 2(a): Airline routes among European airports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Traditional case of core </a:t>
            </a: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periphery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5685650" y="4100225"/>
            <a:ext cx="2098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7, Fig. 2(c): Internet - Nov 1997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“Inside out” structure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25" y="1155000"/>
            <a:ext cx="3162349" cy="3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/>
        </p:nvSpPr>
        <p:spPr>
          <a:xfrm>
            <a:off x="303451" y="303609"/>
            <a:ext cx="8537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3000"/>
              <a:buFont typeface="Georgia"/>
              <a:buNone/>
            </a:pPr>
            <a:r>
              <a:rPr b="1" lang="en-GB" sz="30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Results - Multi Group Core periphery</a:t>
            </a:r>
            <a:endParaRPr sz="1000"/>
          </a:p>
        </p:txBody>
      </p:sp>
      <p:sp>
        <p:nvSpPr>
          <p:cNvPr id="399" name="Google Shape;399;p27"/>
          <p:cNvSpPr txBox="1"/>
          <p:nvPr/>
        </p:nvSpPr>
        <p:spPr>
          <a:xfrm>
            <a:off x="303451" y="939403"/>
            <a:ext cx="85371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6846100" y="48553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475" spcFirstLastPara="1" rIns="67475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None/>
            </a:pPr>
            <a:fld id="{00000000-1234-1234-1234-123412341234}" type="slidenum">
              <a:rPr b="0" i="0" lang="en-GB" sz="13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000"/>
          </a:p>
        </p:txBody>
      </p:sp>
      <p:grpSp>
        <p:nvGrpSpPr>
          <p:cNvPr id="401" name="Google Shape;401;p27"/>
          <p:cNvGrpSpPr/>
          <p:nvPr/>
        </p:nvGrpSpPr>
        <p:grpSpPr>
          <a:xfrm>
            <a:off x="1303500" y="4615650"/>
            <a:ext cx="1303500" cy="528000"/>
            <a:chOff x="1303500" y="4615650"/>
            <a:chExt cx="1303500" cy="528000"/>
          </a:xfrm>
        </p:grpSpPr>
        <p:sp>
          <p:nvSpPr>
            <p:cNvPr id="402" name="Google Shape;402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Background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04" name="Google Shape;404;p27"/>
          <p:cNvGrpSpPr/>
          <p:nvPr/>
        </p:nvGrpSpPr>
        <p:grpSpPr>
          <a:xfrm>
            <a:off x="0" y="4615700"/>
            <a:ext cx="1303500" cy="528000"/>
            <a:chOff x="1303500" y="4615650"/>
            <a:chExt cx="1303500" cy="528000"/>
          </a:xfrm>
        </p:grpSpPr>
        <p:sp>
          <p:nvSpPr>
            <p:cNvPr id="405" name="Google Shape;405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07" name="Google Shape;407;p27"/>
          <p:cNvGrpSpPr/>
          <p:nvPr/>
        </p:nvGrpSpPr>
        <p:grpSpPr>
          <a:xfrm>
            <a:off x="2607000" y="4615700"/>
            <a:ext cx="1303500" cy="528000"/>
            <a:chOff x="1303500" y="4615650"/>
            <a:chExt cx="1303500" cy="528000"/>
          </a:xfrm>
        </p:grpSpPr>
        <p:sp>
          <p:nvSpPr>
            <p:cNvPr id="408" name="Google Shape;408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Relevant Work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10" name="Google Shape;410;p27"/>
          <p:cNvPicPr preferRelativeResize="0"/>
          <p:nvPr/>
        </p:nvPicPr>
        <p:blipFill rotWithShape="1">
          <a:blip r:embed="rId3">
            <a:alphaModFix/>
          </a:blip>
          <a:srcRect b="10394" l="0" r="0" t="0"/>
          <a:stretch/>
        </p:blipFill>
        <p:spPr>
          <a:xfrm>
            <a:off x="5322150" y="913200"/>
            <a:ext cx="2749250" cy="275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7"/>
          <p:cNvGrpSpPr/>
          <p:nvPr/>
        </p:nvGrpSpPr>
        <p:grpSpPr>
          <a:xfrm>
            <a:off x="6497988" y="4615700"/>
            <a:ext cx="1303500" cy="528000"/>
            <a:chOff x="1303500" y="4615650"/>
            <a:chExt cx="1303500" cy="528000"/>
          </a:xfrm>
        </p:grpSpPr>
        <p:sp>
          <p:nvSpPr>
            <p:cNvPr id="412" name="Google Shape;412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Questions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6480150" y="2397825"/>
            <a:ext cx="447600" cy="44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283875" y="943000"/>
            <a:ext cx="5339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001158"/>
              </a:buClr>
              <a:buSzPts val="1200"/>
              <a:buFont typeface="Georgia"/>
              <a:buChar char="-"/>
            </a:pPr>
            <a:r>
              <a:rPr lang="en-GB" sz="1300">
                <a:solidFill>
                  <a:srgbClr val="001158"/>
                </a:solidFill>
              </a:rPr>
              <a:t>k&gt;2 → hierarchical core periphery structure</a:t>
            </a:r>
            <a:endParaRPr sz="1300">
              <a:solidFill>
                <a:srgbClr val="00115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58"/>
              </a:buClr>
              <a:buSzPts val="1300"/>
              <a:buChar char="-"/>
            </a:pPr>
            <a:r>
              <a:rPr lang="en-GB" sz="1300">
                <a:solidFill>
                  <a:srgbClr val="001158"/>
                </a:solidFill>
              </a:rPr>
              <a:t>10</a:t>
            </a:r>
            <a:r>
              <a:rPr baseline="30000" lang="en-GB" sz="1300">
                <a:solidFill>
                  <a:srgbClr val="001158"/>
                </a:solidFill>
              </a:rPr>
              <a:t>9</a:t>
            </a:r>
            <a:r>
              <a:rPr lang="en-GB" sz="1300">
                <a:solidFill>
                  <a:srgbClr val="001158"/>
                </a:solidFill>
              </a:rPr>
              <a:t> Monte Carlo steps → highest probability structure</a:t>
            </a:r>
            <a:endParaRPr sz="1300">
              <a:solidFill>
                <a:srgbClr val="001158"/>
              </a:solidFill>
            </a:endParaRPr>
          </a:p>
        </p:txBody>
      </p:sp>
      <p:grpSp>
        <p:nvGrpSpPr>
          <p:cNvPr id="416" name="Google Shape;416;p27"/>
          <p:cNvGrpSpPr/>
          <p:nvPr/>
        </p:nvGrpSpPr>
        <p:grpSpPr>
          <a:xfrm>
            <a:off x="5194500" y="4615650"/>
            <a:ext cx="1303500" cy="528000"/>
            <a:chOff x="1303500" y="4615650"/>
            <a:chExt cx="1303500" cy="528000"/>
          </a:xfrm>
        </p:grpSpPr>
        <p:sp>
          <p:nvSpPr>
            <p:cNvPr id="417" name="Google Shape;417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8592B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Results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7801475" y="4615700"/>
            <a:ext cx="1342475" cy="528000"/>
            <a:chOff x="1303500" y="4615650"/>
            <a:chExt cx="1303500" cy="528000"/>
          </a:xfrm>
        </p:grpSpPr>
        <p:sp>
          <p:nvSpPr>
            <p:cNvPr id="420" name="Google Shape;420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/ 14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3910448" y="4615700"/>
            <a:ext cx="1283947" cy="528000"/>
            <a:chOff x="1303500" y="4615650"/>
            <a:chExt cx="1303500" cy="528000"/>
          </a:xfrm>
        </p:grpSpPr>
        <p:sp>
          <p:nvSpPr>
            <p:cNvPr id="423" name="Google Shape;423;p27"/>
            <p:cNvSpPr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solidFill>
              <a:srgbClr val="001158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1303500" y="4615650"/>
              <a:ext cx="1303500" cy="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eorgia"/>
                <a:buNone/>
              </a:pPr>
              <a:r>
                <a:rPr b="1" lang="en-GB" sz="13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Method</a:t>
              </a:r>
              <a:endParaRPr b="1"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25" name="Google Shape;425;p27"/>
          <p:cNvPicPr preferRelativeResize="0"/>
          <p:nvPr/>
        </p:nvPicPr>
        <p:blipFill rotWithShape="1">
          <a:blip r:embed="rId4">
            <a:alphaModFix/>
          </a:blip>
          <a:srcRect b="24727" l="0" r="0" t="0"/>
          <a:stretch/>
        </p:blipFill>
        <p:spPr>
          <a:xfrm>
            <a:off x="728050" y="2051422"/>
            <a:ext cx="3344975" cy="1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7"/>
          <p:cNvSpPr txBox="1"/>
          <p:nvPr/>
        </p:nvSpPr>
        <p:spPr>
          <a:xfrm>
            <a:off x="1304825" y="3414425"/>
            <a:ext cx="2390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8, Fig. 3: Political books network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Nodes: books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Edges: </a:t>
            </a: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co purchase</a:t>
            </a: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 in Amazon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2 cores (cyan &amp; yellow) 1 periphery (blue)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5281475" y="3755550"/>
            <a:ext cx="27492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[1] page 8, Fig. 4: American Football network 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Nodes: teams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Edges: games between teams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colored </a:t>
            </a: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cliques</a:t>
            </a:r>
            <a:r>
              <a:rPr lang="en-GB" sz="900">
                <a:solidFill>
                  <a:srgbClr val="001158"/>
                </a:solidFill>
                <a:latin typeface="Georgia"/>
                <a:ea typeface="Georgia"/>
                <a:cs typeface="Georgia"/>
                <a:sym typeface="Georgia"/>
              </a:rPr>
              <a:t> connected via periphery (yellow)</a:t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11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871100" y="2195563"/>
            <a:ext cx="1147800" cy="102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00525" y="2359325"/>
            <a:ext cx="1058400" cy="91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