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4F6D01-E9C7-4C61-87AF-EC34E80E0DAE}">
  <a:tblStyle styleId="{7E4F6D01-E9C7-4C61-87AF-EC34E80E0D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25a33b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25a33b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25a33b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25a33b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261a177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261a177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25a33bb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25a33bb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25a33b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25a33b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25a33b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25a33b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25a33bb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25a33b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25a33bb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25a33bb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25a33b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c25a33b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25a33b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25a33b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25a33bb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25a33bb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25a33b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25a33b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c261a177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c261a177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c25a33bb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c25a33bb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25a33bb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c25a33bb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25a33bb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25a33bb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c25a33b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c25a33b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25a33bb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25a33bb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c25a33bb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c25a33bb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c261a177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c261a177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c261a177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c261a177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25a33bb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25a33bb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25a33b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25a33b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c25a33bb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c25a33bb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c25a33bb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c25a33bb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25a33bb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c25a33bb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25a33bb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25a33bb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c25a33b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c25a33b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25a33b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25a33b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261a17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261a17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c261a17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c261a17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c261a177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c261a177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c261a177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c261a177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25a33b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25a33b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c261a177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c261a177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c261a17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c261a17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c261a177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c261a177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c25a33bb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c25a33bb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25a33bb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25a33bb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c25a33bb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c25a33bb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c25a33bb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c25a33bb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25a33b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25a33b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25a33b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25a33b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25a33bb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25a33bb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25a33bb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25a33bb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25a33b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25a33b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tensorflow/tensorflow" TargetMode="External"/><Relationship Id="rId4" Type="http://schemas.openxmlformats.org/officeDocument/2006/relationships/hyperlink" Target="https://github.com/Microsoft/cntk" TargetMode="External"/><Relationship Id="rId5" Type="http://schemas.openxmlformats.org/officeDocument/2006/relationships/hyperlink" Target="https://github.com/Theano/Thean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tag/neural-network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100" y="2076375"/>
            <a:ext cx="92304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IoT related Time Series Forecasting on Weather Data With LSTM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850" y="3100275"/>
            <a:ext cx="3466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Dr. Hnin Aye Thant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35300" y="2959450"/>
            <a:ext cx="2765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Thant Htet Myet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(2ME_IST_9)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92775" y="4467925"/>
            <a:ext cx="2101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.6.2019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4200" y="286375"/>
            <a:ext cx="8175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University of Technology ( Yatanarpon Cyber City 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49700" y="2728575"/>
            <a:ext cx="2244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(PreDefense)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1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IoT related Time-Series Prediction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016450" y="4295400"/>
            <a:ext cx="1242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Sensor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6225375" y="2371350"/>
            <a:ext cx="954000" cy="1153200"/>
          </a:xfrm>
          <a:prstGeom prst="cube">
            <a:avLst>
              <a:gd fmla="val 25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Trained model with LSTM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p22"/>
          <p:cNvCxnSpPr/>
          <p:nvPr/>
        </p:nvCxnSpPr>
        <p:spPr>
          <a:xfrm>
            <a:off x="4260050" y="3600750"/>
            <a:ext cx="0" cy="44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2"/>
          <p:cNvSpPr/>
          <p:nvPr/>
        </p:nvSpPr>
        <p:spPr>
          <a:xfrm>
            <a:off x="7660825" y="2450550"/>
            <a:ext cx="954018" cy="842400"/>
          </a:xfrm>
          <a:prstGeom prst="flowChartDocumen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rot="10800000">
            <a:off x="7179375" y="2871000"/>
            <a:ext cx="486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50" y="848225"/>
            <a:ext cx="2472700" cy="353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-1770" r="1769" t="0"/>
          <a:stretch/>
        </p:blipFill>
        <p:spPr>
          <a:xfrm>
            <a:off x="3342750" y="905950"/>
            <a:ext cx="2040500" cy="144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894175" y="1331525"/>
            <a:ext cx="1047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ThingSpeak IoT Analytics Platform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736550" y="2571750"/>
            <a:ext cx="1047000" cy="1029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 Weather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461225" y="4048650"/>
            <a:ext cx="1551925" cy="842425"/>
          </a:xfrm>
          <a:prstGeom prst="flowChartInputOutpu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Weather  Prediction Results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135850" y="179542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Fully managed deep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892850" y="3216750"/>
            <a:ext cx="10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 flipH="1">
            <a:off x="4783550" y="3292950"/>
            <a:ext cx="14553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flipH="1" rot="10800000">
            <a:off x="4783550" y="2955600"/>
            <a:ext cx="14322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 txBox="1"/>
          <p:nvPr/>
        </p:nvSpPr>
        <p:spPr>
          <a:xfrm>
            <a:off x="4859750" y="2366963"/>
            <a:ext cx="10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 requests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22"/>
          <p:cNvCxnSpPr/>
          <p:nvPr/>
        </p:nvCxnSpPr>
        <p:spPr>
          <a:xfrm>
            <a:off x="2801525" y="1759575"/>
            <a:ext cx="735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4260050" y="2123850"/>
            <a:ext cx="0" cy="44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2"/>
          <p:cNvSpPr/>
          <p:nvPr/>
        </p:nvSpPr>
        <p:spPr>
          <a:xfrm>
            <a:off x="5614850" y="1331525"/>
            <a:ext cx="3456648" cy="3535056"/>
          </a:xfrm>
          <a:prstGeom prst="clou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Time-Series Prediction System Architecture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072975" y="2066550"/>
            <a:ext cx="954000" cy="1153200"/>
          </a:xfrm>
          <a:prstGeom prst="cube">
            <a:avLst>
              <a:gd fmla="val 25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Trained model with LSTM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3879050" y="3295950"/>
            <a:ext cx="0" cy="44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3"/>
          <p:cNvSpPr/>
          <p:nvPr/>
        </p:nvSpPr>
        <p:spPr>
          <a:xfrm>
            <a:off x="7508425" y="2145750"/>
            <a:ext cx="954018" cy="842400"/>
          </a:xfrm>
          <a:prstGeom prst="flowChartDocumen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23"/>
          <p:cNvCxnSpPr/>
          <p:nvPr/>
        </p:nvCxnSpPr>
        <p:spPr>
          <a:xfrm rot="10800000">
            <a:off x="7026975" y="2566200"/>
            <a:ext cx="486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/>
          <p:nvPr/>
        </p:nvSpPr>
        <p:spPr>
          <a:xfrm>
            <a:off x="3355550" y="2266950"/>
            <a:ext cx="1047000" cy="10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 Weather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3100400" y="3743850"/>
            <a:ext cx="1586300" cy="963750"/>
          </a:xfrm>
          <a:prstGeom prst="flowChartInputOutpu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Weather  Prediction Results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983450" y="149062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Fully managed deep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664250" y="2988150"/>
            <a:ext cx="10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flipH="1">
            <a:off x="4402550" y="2988150"/>
            <a:ext cx="1455300" cy="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3"/>
          <p:cNvCxnSpPr/>
          <p:nvPr/>
        </p:nvCxnSpPr>
        <p:spPr>
          <a:xfrm flipH="1" rot="10800000">
            <a:off x="4402550" y="2650800"/>
            <a:ext cx="14322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3"/>
          <p:cNvSpPr txBox="1"/>
          <p:nvPr/>
        </p:nvSpPr>
        <p:spPr>
          <a:xfrm>
            <a:off x="4707350" y="2062163"/>
            <a:ext cx="10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 requests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5462450" y="1026725"/>
            <a:ext cx="3456648" cy="3535056"/>
          </a:xfrm>
          <a:prstGeom prst="clou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35525" y="798500"/>
            <a:ext cx="1353564" cy="963738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Three Year Weather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35525" y="2170100"/>
            <a:ext cx="1353564" cy="963738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 Weather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p23"/>
          <p:cNvCxnSpPr>
            <a:stCxn id="159" idx="2"/>
            <a:endCxn id="160" idx="0"/>
          </p:cNvCxnSpPr>
          <p:nvPr/>
        </p:nvCxnSpPr>
        <p:spPr>
          <a:xfrm>
            <a:off x="1412307" y="1698524"/>
            <a:ext cx="0" cy="4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60" idx="3"/>
          </p:cNvCxnSpPr>
          <p:nvPr/>
        </p:nvCxnSpPr>
        <p:spPr>
          <a:xfrm flipH="1" rot="10800000">
            <a:off x="2089089" y="2650169"/>
            <a:ext cx="12345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IoT related Time-Series Prediction System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299400" y="972550"/>
            <a:ext cx="866400" cy="5199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97150" y="1872525"/>
            <a:ext cx="1648725" cy="1387225"/>
          </a:xfrm>
          <a:prstGeom prst="flowChartInputOutpu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Temperature, Humidity, Rainfall, Wind Speed, Wind Direction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Google Shape;170;p24"/>
          <p:cNvCxnSpPr>
            <a:endCxn id="169" idx="1"/>
          </p:cNvCxnSpPr>
          <p:nvPr/>
        </p:nvCxnSpPr>
        <p:spPr>
          <a:xfrm flipH="1">
            <a:off x="1721513" y="1491825"/>
            <a:ext cx="9000" cy="38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/>
          <p:nvPr/>
        </p:nvSpPr>
        <p:spPr>
          <a:xfrm>
            <a:off x="3149075" y="2170100"/>
            <a:ext cx="1223700" cy="8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Upload and Send Weather Data with 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3183550" y="3648375"/>
            <a:ext cx="1169475" cy="866400"/>
          </a:xfrm>
          <a:prstGeom prst="flowChartMagneticDisk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IoT Platform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3" name="Google Shape;173;p24"/>
          <p:cNvCxnSpPr>
            <a:stCxn id="169" idx="5"/>
          </p:cNvCxnSpPr>
          <p:nvPr/>
        </p:nvCxnSpPr>
        <p:spPr>
          <a:xfrm flipH="1" rot="10800000">
            <a:off x="2381003" y="2564938"/>
            <a:ext cx="759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/>
          <p:nvPr/>
        </p:nvSpPr>
        <p:spPr>
          <a:xfrm>
            <a:off x="4931775" y="3615500"/>
            <a:ext cx="1223700" cy="8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Received Weather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845550" y="2031725"/>
            <a:ext cx="1386450" cy="802500"/>
          </a:xfrm>
          <a:prstGeom prst="flowChartInputOutpu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Weather Prediction Results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7154775" y="3269800"/>
            <a:ext cx="866400" cy="5199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p24"/>
          <p:cNvCxnSpPr>
            <a:stCxn id="171" idx="2"/>
            <a:endCxn id="172" idx="1"/>
          </p:cNvCxnSpPr>
          <p:nvPr/>
        </p:nvCxnSpPr>
        <p:spPr>
          <a:xfrm>
            <a:off x="3760925" y="3036500"/>
            <a:ext cx="7500" cy="6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>
            <a:stCxn id="172" idx="4"/>
          </p:cNvCxnSpPr>
          <p:nvPr/>
        </p:nvCxnSpPr>
        <p:spPr>
          <a:xfrm flipH="1" rot="10800000">
            <a:off x="4353025" y="4071375"/>
            <a:ext cx="5739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>
            <a:stCxn id="174" idx="0"/>
          </p:cNvCxnSpPr>
          <p:nvPr/>
        </p:nvCxnSpPr>
        <p:spPr>
          <a:xfrm rot="10800000">
            <a:off x="5522625" y="2702600"/>
            <a:ext cx="21000" cy="9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/>
          <p:nvPr/>
        </p:nvSpPr>
        <p:spPr>
          <a:xfrm>
            <a:off x="3566075" y="822950"/>
            <a:ext cx="1069800" cy="959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LSTM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24"/>
          <p:cNvCxnSpPr>
            <a:stCxn id="180" idx="5"/>
          </p:cNvCxnSpPr>
          <p:nvPr/>
        </p:nvCxnSpPr>
        <p:spPr>
          <a:xfrm flipH="1" rot="10800000">
            <a:off x="4635875" y="1169338"/>
            <a:ext cx="930000" cy="1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5554875" y="1180325"/>
            <a:ext cx="2700" cy="6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4"/>
          <p:cNvSpPr/>
          <p:nvPr/>
        </p:nvSpPr>
        <p:spPr>
          <a:xfrm>
            <a:off x="4901675" y="1865300"/>
            <a:ext cx="1223700" cy="8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 Weather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24"/>
          <p:cNvCxnSpPr>
            <a:stCxn id="183" idx="3"/>
          </p:cNvCxnSpPr>
          <p:nvPr/>
        </p:nvCxnSpPr>
        <p:spPr>
          <a:xfrm>
            <a:off x="6125375" y="2298500"/>
            <a:ext cx="902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>
            <a:stCxn id="175" idx="4"/>
          </p:cNvCxnSpPr>
          <p:nvPr/>
        </p:nvCxnSpPr>
        <p:spPr>
          <a:xfrm>
            <a:off x="7538775" y="2834225"/>
            <a:ext cx="8700" cy="42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Time-Series Prediction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994600" y="743950"/>
            <a:ext cx="866400" cy="5199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92350" y="1643925"/>
            <a:ext cx="1648725" cy="1387225"/>
          </a:xfrm>
          <a:prstGeom prst="flowChartInputOutpu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Temperature, Humidity, Rainfall, Wind Speed, Wind Direction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25"/>
          <p:cNvCxnSpPr>
            <a:endCxn id="193" idx="1"/>
          </p:cNvCxnSpPr>
          <p:nvPr/>
        </p:nvCxnSpPr>
        <p:spPr>
          <a:xfrm flipH="1">
            <a:off x="1416713" y="1263225"/>
            <a:ext cx="9000" cy="38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5"/>
          <p:cNvSpPr/>
          <p:nvPr/>
        </p:nvSpPr>
        <p:spPr>
          <a:xfrm>
            <a:off x="4749275" y="2398700"/>
            <a:ext cx="1223700" cy="8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 Weather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572000" y="3628325"/>
            <a:ext cx="1524400" cy="952500"/>
          </a:xfrm>
          <a:prstGeom prst="flowChartInputOutpu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Weather Prediction Results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6633400" y="3791950"/>
            <a:ext cx="866400" cy="5199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" name="Google Shape;198;p25"/>
          <p:cNvCxnSpPr>
            <a:stCxn id="195" idx="2"/>
          </p:cNvCxnSpPr>
          <p:nvPr/>
        </p:nvCxnSpPr>
        <p:spPr>
          <a:xfrm>
            <a:off x="5361125" y="3265100"/>
            <a:ext cx="6600" cy="3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>
            <a:stCxn id="196" idx="5"/>
          </p:cNvCxnSpPr>
          <p:nvPr/>
        </p:nvCxnSpPr>
        <p:spPr>
          <a:xfrm flipH="1" rot="10800000">
            <a:off x="5943960" y="4103075"/>
            <a:ext cx="6876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>
            <a:stCxn id="193" idx="5"/>
          </p:cNvCxnSpPr>
          <p:nvPr/>
        </p:nvCxnSpPr>
        <p:spPr>
          <a:xfrm>
            <a:off x="2076203" y="2337538"/>
            <a:ext cx="6309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5"/>
          <p:cNvCxnSpPr/>
          <p:nvPr/>
        </p:nvCxnSpPr>
        <p:spPr>
          <a:xfrm rot="10800000">
            <a:off x="2707100" y="1786675"/>
            <a:ext cx="0" cy="56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5"/>
          <p:cNvCxnSpPr/>
          <p:nvPr/>
        </p:nvCxnSpPr>
        <p:spPr>
          <a:xfrm rot="10800000">
            <a:off x="2707100" y="2320075"/>
            <a:ext cx="0" cy="56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5"/>
          <p:cNvCxnSpPr/>
          <p:nvPr/>
        </p:nvCxnSpPr>
        <p:spPr>
          <a:xfrm>
            <a:off x="2717925" y="1808350"/>
            <a:ext cx="57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/>
          <p:nvPr/>
        </p:nvCxnSpPr>
        <p:spPr>
          <a:xfrm>
            <a:off x="2717925" y="2875150"/>
            <a:ext cx="57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/>
          <p:nvPr/>
        </p:nvSpPr>
        <p:spPr>
          <a:xfrm>
            <a:off x="3280875" y="1440050"/>
            <a:ext cx="866376" cy="866376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3280875" y="2430650"/>
            <a:ext cx="866376" cy="866376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>
            <a:off x="4165725" y="2798950"/>
            <a:ext cx="57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5"/>
          <p:cNvSpPr/>
          <p:nvPr/>
        </p:nvSpPr>
        <p:spPr>
          <a:xfrm>
            <a:off x="6614075" y="1203950"/>
            <a:ext cx="1223700" cy="11262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LSTM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4749275" y="1331900"/>
            <a:ext cx="1223700" cy="8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 LSTM Prediction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165725" y="1732150"/>
            <a:ext cx="57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/>
          <p:nvPr/>
        </p:nvCxnSpPr>
        <p:spPr>
          <a:xfrm flipH="1" rot="10800000">
            <a:off x="5957755" y="1818275"/>
            <a:ext cx="6876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>
            <a:endCxn id="195" idx="3"/>
          </p:cNvCxnSpPr>
          <p:nvPr/>
        </p:nvCxnSpPr>
        <p:spPr>
          <a:xfrm flipH="1">
            <a:off x="5972975" y="2815400"/>
            <a:ext cx="1119600" cy="1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>
            <a:stCxn id="208" idx="3"/>
          </p:cNvCxnSpPr>
          <p:nvPr/>
        </p:nvCxnSpPr>
        <p:spPr>
          <a:xfrm flipH="1">
            <a:off x="7081850" y="2330150"/>
            <a:ext cx="3300" cy="47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5"/>
          <p:cNvSpPr/>
          <p:nvPr/>
        </p:nvSpPr>
        <p:spPr>
          <a:xfrm>
            <a:off x="659325" y="3465500"/>
            <a:ext cx="1353564" cy="963738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Three Year Weather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25"/>
          <p:cNvCxnSpPr/>
          <p:nvPr/>
        </p:nvCxnSpPr>
        <p:spPr>
          <a:xfrm rot="10800000">
            <a:off x="1255707" y="3004400"/>
            <a:ext cx="4200" cy="46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13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prediction system uses one sensor device and raspberry pi.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raspberry pi are open hardware development boards that can be used to design and build devices that interact with the real world.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time-series weather data are temperature and humidity.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Sensors for IoT related Time-Series Prediction System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DHT22 (Temperature and Humidity)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Anemometer (Wind Speed)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 Vane (Wind Direction)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 Gauge (Rainfall)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DHT22 and Anemometer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50" y="1229550"/>
            <a:ext cx="3203374" cy="23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700" y="1254375"/>
            <a:ext cx="3168476" cy="233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580725" y="3758075"/>
            <a:ext cx="31236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Fig. DHT22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118600" y="3758075"/>
            <a:ext cx="305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Fig. Anemometer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Wind Vane and Rain Gauge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75" y="1346800"/>
            <a:ext cx="3346125" cy="2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676" y="1406925"/>
            <a:ext cx="3492800" cy="23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6973950" y="2388850"/>
            <a:ext cx="477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681375" y="3908875"/>
            <a:ext cx="3107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Fig. Wind Vane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4993925" y="3892250"/>
            <a:ext cx="3402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Fig. Rain Gauge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5000" r="-5000" t="0"/>
          <a:stretch/>
        </p:blipFill>
        <p:spPr>
          <a:xfrm>
            <a:off x="755975" y="842875"/>
            <a:ext cx="7278725" cy="36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438275" y="4490225"/>
            <a:ext cx="8302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Fig. Weather Station Kits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Weather Station Kits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Nature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time-series prediction system used three years weather data for Pyin Oo Lwin and Yangon.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IoT-related time-series prediction system used one week weather data for real-time system.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data for time-series prediction system are temperature, rainfall, humidity, wind speed and wind direction.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data for IoT related system are temperature and humidity.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Background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Extensions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data are collected and stored as in the following forms: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7" name="Google Shape;267;p32"/>
          <p:cNvGraphicFramePr/>
          <p:nvPr/>
        </p:nvGraphicFramePr>
        <p:xfrm>
          <a:off x="1335900" y="1858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{7E4F6D01-E9C7-4C61-87AF-EC34E80E0DAE}</a:tableStyleId>
              </a:tblPr>
              <a:tblGrid>
                <a:gridCol w="898350"/>
                <a:gridCol w="752125"/>
                <a:gridCol w="835700"/>
                <a:gridCol w="689425"/>
                <a:gridCol w="710325"/>
                <a:gridCol w="898350"/>
                <a:gridCol w="1086375"/>
              </a:tblGrid>
              <a:tr h="29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Date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Time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Temp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Rain_Fall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Humidity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Wind Speed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Wind Direction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2015-01-01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9:30 A.M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58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3.6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E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2015-01-01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12:30 P.M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39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3.6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N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2015-01-01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5:30 P.M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68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1.2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E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2015-01-02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9:0 A.M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31.6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54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1.2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19050" marL="19050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2"/>
          <p:cNvSpPr txBox="1"/>
          <p:nvPr/>
        </p:nvSpPr>
        <p:spPr>
          <a:xfrm>
            <a:off x="3052825" y="3776300"/>
            <a:ext cx="3150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Tabel: Sample Weather data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433800" y="108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IoT related time-series prediction system uses sensors and collected weather data are uploaded to ThingSpeak, IoT analytics platform service.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IoT related prediction system, the collected data are downloaded to train the model.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weather data( temperature, humidity, rainfall ,etc) are standardized with float type to all value for data cleaning stage.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weather text data such as wind direction, it need to encode for training in LSTM.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Rescale the data to the range of 0-to-1, also called normalizing.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Normalize the dataset using the MinMaxScaler preprocessing class from the scikit-learn library.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normalizing, the dataset is transformed into series to supervised learning problem.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define and fit model for LSTM, split the prepared three years weather dataset into train and test sets.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train dataset contains thirty-three months weather data and test dataset contains three months weather data.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inputs weather data are reshaped into the 3D format expected by LSTMs, namely [samples, timesteps, features.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multilayer model is composed of two LSTM layers with a 100 memory units to form the base architecture for the model.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multilayer model is added with twenty percent of dropout layer.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Adding dropout layer prevent overfitting by ignoring randomly selected neurons during training.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20% is often used as a good compromise between retaining model accuracy and preventing overfitting.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dense layer is added into the model.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 model is compiled with mean squared error for loss function and used ‘rmsprop’ for optimization.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 is trained with 125 epochs, and 58 batches size and training data is not shuffle.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 used root mean squared error as a score function to evaluate the quality of the predictions.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Output Layer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real-time prediction system results will send message to specific phone of users.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twilio message library is used to send message in prediction system.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 of Weather Prediction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116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prediction system depend on the epoch, batch size and training data.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tables show the result of prediction systems.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Figure. Analysis of IoT related Time-series Prediction System for Yatanarpon Cyber City Region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0" name="Google Shape;310;p38"/>
          <p:cNvGraphicFramePr/>
          <p:nvPr/>
        </p:nvGraphicFramePr>
        <p:xfrm>
          <a:off x="1176125" y="20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{7E4F6D01-E9C7-4C61-87AF-EC34E80E0DAE}</a:tableStyleId>
              </a:tblPr>
              <a:tblGrid>
                <a:gridCol w="1026500"/>
                <a:gridCol w="1026500"/>
                <a:gridCol w="1026500"/>
                <a:gridCol w="1570525"/>
                <a:gridCol w="1714250"/>
              </a:tblGrid>
              <a:tr h="3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1.97E-03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9.32E-04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7.55E-04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1.10E-03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9.47E-04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9.59E-04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15240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{7E4F6D01-E9C7-4C61-87AF-EC34E80E0DAE}</a:tableStyleId>
              </a:tblPr>
              <a:tblGrid>
                <a:gridCol w="1706250"/>
                <a:gridCol w="1021700"/>
                <a:gridCol w="1021700"/>
                <a:gridCol w="1021700"/>
                <a:gridCol w="1021700"/>
              </a:tblGrid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4.692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39"/>
          <p:cNvSpPr txBox="1"/>
          <p:nvPr/>
        </p:nvSpPr>
        <p:spPr>
          <a:xfrm>
            <a:off x="1384200" y="3879775"/>
            <a:ext cx="6954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Figure. Analysis of Time-series Prediction System for Pyin Oo Lwin Region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3" name="Google Shape;323;p40"/>
          <p:cNvGraphicFramePr/>
          <p:nvPr/>
        </p:nvGraphicFramePr>
        <p:xfrm>
          <a:off x="1035150" y="134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{7E4F6D01-E9C7-4C61-87AF-EC34E80E0DAE}</a:tableStyleId>
              </a:tblPr>
              <a:tblGrid>
                <a:gridCol w="1044775"/>
                <a:gridCol w="1044775"/>
                <a:gridCol w="1044775"/>
                <a:gridCol w="1044775"/>
                <a:gridCol w="1044775"/>
                <a:gridCol w="1044775"/>
                <a:gridCol w="1044775"/>
              </a:tblGrid>
              <a:tr h="57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Loss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5.504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5.605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5.607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5.827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40"/>
          <p:cNvSpPr txBox="1"/>
          <p:nvPr/>
        </p:nvSpPr>
        <p:spPr>
          <a:xfrm>
            <a:off x="1384200" y="3955975"/>
            <a:ext cx="6954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Figure. Analysis of Time-series Prediction System for Yangon Region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 of System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forecasting model using LSTM was implemented using Python.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LSTM was programmed using Keras.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Keras is a high-level neural networks API, written in Python and capable of running on top of </a:t>
            </a: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TensorFlow</a:t>
            </a: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CNTK</a:t>
            </a: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Theano</a:t>
            </a: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Besides, Keras, other Python libraries such as matplotlib, numpy, pandas, and sklearn were also used.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information ( temperature, humidity, rainfall, etc) play an important role for human.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Internet of Things (IOT) based weather reporting system provides an efficient internet based weather reporting system for users.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predictions using deep neural network could be applied to enhance energy efficiency in social environments.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presents a study of deep learning technique(Long Short-Term Memory)  applied to time-series forecasting on indoor temperature and humidity.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Layer Design of LSTM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42"/>
          <p:cNvPicPr preferRelativeResize="0"/>
          <p:nvPr/>
        </p:nvPicPr>
        <p:blipFill rotWithShape="1">
          <a:blip r:embed="rId3">
            <a:alphaModFix/>
          </a:blip>
          <a:srcRect b="-3619" l="0" r="0" t="3620"/>
          <a:stretch/>
        </p:blipFill>
        <p:spPr>
          <a:xfrm>
            <a:off x="329500" y="1076275"/>
            <a:ext cx="848499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 txBox="1"/>
          <p:nvPr/>
        </p:nvSpPr>
        <p:spPr>
          <a:xfrm>
            <a:off x="3190950" y="4340275"/>
            <a:ext cx="2762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Fig: System Layer Design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data is splitted into seventy percent for training and thirty percent for testing.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LSTM model has two layers with 125 epochs and 56 batches.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Adjusting epochs and batches size and increasing training data can improve the LSTM model’s accuracy.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11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 Results for Yangon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847675" y="4431325"/>
            <a:ext cx="6873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75" y="894275"/>
            <a:ext cx="4688275" cy="35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430800" y="4552000"/>
            <a:ext cx="8520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Wind Speed and Direction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5" y="958406"/>
            <a:ext cx="4589525" cy="344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75" y="958400"/>
            <a:ext cx="4589525" cy="3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311700" y="25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0" y="458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RainFall and Humidity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1750"/>
            <a:ext cx="4582899" cy="343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133" y="1052450"/>
            <a:ext cx="4444467" cy="3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311700" y="19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-240300" y="4539525"/>
            <a:ext cx="907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Fig:Comparison of Loss value and Epoch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425" y="744825"/>
            <a:ext cx="5178725" cy="38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 Results for Pyin Oo Lwin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75" y="772075"/>
            <a:ext cx="4939574" cy="37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 txBox="1"/>
          <p:nvPr/>
        </p:nvSpPr>
        <p:spPr>
          <a:xfrm>
            <a:off x="1000075" y="4431325"/>
            <a:ext cx="6873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600" y="910050"/>
            <a:ext cx="4521626" cy="33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75" y="1047444"/>
            <a:ext cx="4369226" cy="327690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 txBox="1"/>
          <p:nvPr/>
        </p:nvSpPr>
        <p:spPr>
          <a:xfrm>
            <a:off x="430800" y="4552000"/>
            <a:ext cx="8520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Wind Speed and Direction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1097675"/>
            <a:ext cx="4351174" cy="32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400" y="1246325"/>
            <a:ext cx="4126600" cy="30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0"/>
          <p:cNvSpPr txBox="1"/>
          <p:nvPr/>
        </p:nvSpPr>
        <p:spPr>
          <a:xfrm>
            <a:off x="0" y="458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RainFall and Humidity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1"/>
          <p:cNvSpPr txBox="1"/>
          <p:nvPr/>
        </p:nvSpPr>
        <p:spPr>
          <a:xfrm>
            <a:off x="-240300" y="4539525"/>
            <a:ext cx="907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Fig:Comparison of Loss value and Epoch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789125"/>
            <a:ext cx="5413701" cy="3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879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study Long Short-Term Memory(LSTM) neural network and use it as a prediction theory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realize IoT and its usage in real application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apply IoT with LSTM in the area of indoor temperature forecasting system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prediction for getting a positive impact on our lifestyle, energy conservation, transportation, and health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 Results for Yatanarpon Cyber City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50" y="762000"/>
            <a:ext cx="4994050" cy="37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2"/>
          <p:cNvSpPr txBox="1"/>
          <p:nvPr/>
        </p:nvSpPr>
        <p:spPr>
          <a:xfrm>
            <a:off x="1000075" y="4431325"/>
            <a:ext cx="6873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25" y="616575"/>
            <a:ext cx="5223101" cy="39173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3"/>
          <p:cNvSpPr txBox="1"/>
          <p:nvPr/>
        </p:nvSpPr>
        <p:spPr>
          <a:xfrm>
            <a:off x="0" y="45088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Comparison of prediction and actual for Humidity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712925"/>
            <a:ext cx="5214075" cy="39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4"/>
          <p:cNvSpPr txBox="1"/>
          <p:nvPr/>
        </p:nvSpPr>
        <p:spPr>
          <a:xfrm>
            <a:off x="-240300" y="4539525"/>
            <a:ext cx="907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Fig:Comparison of Loss value and Epoch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limits that the trained weather data is only for Yangon, Pyin Oo Lwin and Yatanarpon Cyber City University location in Myanmar.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performs prediction analysis on only five weather parameters.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 Short Term Memory (LSTM) is only used to perform prediction.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Further Extension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prediction using data from different locations on more parameters can be performed by the system.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can also analyze the accuracy of weather prediction results with other deep learning techniques.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can be applied as part of smart home IoT system.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of Thing(IoT) and deep learning is very useful in many applications and environments in daily life.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help the people to know how much comfort level they have.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tend to focus on smart home system.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2173425"/>
            <a:ext cx="85206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 Thank You .….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weather stations have employed Internet of Things (IoT) to monitor the condition of weather systems.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data from IoT based weather stations are useful for prediction and analyzing systems.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effective prediction on weather data, it is necessary to understand various factors that causes the weather changes.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prediction is important because today’s world is largely depend on the varying weather situations.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Temperatures and energy consumption predictions using deep neural network could be applied to enhance energy efficiency in social environments.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Theoretical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Recurrent Neural Network(RNN) are a type of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Neural Network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where the output from previous step are fed as input to the current step.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networks are networks with loops in them, allowing information to persist.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2373035"/>
            <a:ext cx="6829423" cy="17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300" y="4311688"/>
            <a:ext cx="4343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RNN have a “memory” which remembers most information about what has been calculated.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gap between the relevant information is small, RNNs can learn to use the past information.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example, prediction on the next word based on the previous ones,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</a:rPr>
              <a:t> “the clouds are in the </a:t>
            </a:r>
            <a:r>
              <a:rPr i="1" lang="en" sz="1350">
                <a:solidFill>
                  <a:srgbClr val="000000"/>
                </a:solidFill>
                <a:highlight>
                  <a:srgbClr val="FFFFFF"/>
                </a:highlight>
              </a:rPr>
              <a:t>sky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</a:rPr>
              <a:t>”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Recurrent Neural Networks suffer from short-term memory.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gap between the relevant information is very large and as that gap grows, RNNs become unable to learn to connect the information.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example, predicting the last word in the text based on context of all words “I grew up in France… I speak fluent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French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.”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6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LSTMs are a special kind of RNN, capable of learning long-term dependencies.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LSTMs are designed to avoid the long-term dependency problem.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LSTMs have this chain like structure.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0" y="2276425"/>
            <a:ext cx="5573724" cy="21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-25000" l="-2240" r="2240" t="25000"/>
          <a:stretch/>
        </p:blipFill>
        <p:spPr>
          <a:xfrm>
            <a:off x="2581275" y="4532174"/>
            <a:ext cx="34009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case of LSTM architecture, the usual hidden layers are replaced with LSTM cells.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cells are composed of various gates that can control the input flow.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LSTM cell consists of input gate, cell state, forget gate, and output gate.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also consists of sigmoid layer, tanh layer and pointwise multiplication operation.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